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905" r:id="rId2"/>
    <p:sldId id="875" r:id="rId3"/>
    <p:sldId id="785" r:id="rId4"/>
    <p:sldId id="876" r:id="rId5"/>
    <p:sldId id="266" r:id="rId6"/>
    <p:sldId id="303" r:id="rId7"/>
    <p:sldId id="878" r:id="rId8"/>
    <p:sldId id="289" r:id="rId9"/>
    <p:sldId id="900" r:id="rId10"/>
    <p:sldId id="777" r:id="rId11"/>
    <p:sldId id="790" r:id="rId12"/>
    <p:sldId id="281" r:id="rId13"/>
    <p:sldId id="282"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80" userDrawn="1">
          <p15:clr>
            <a:srgbClr val="A4A3A4"/>
          </p15:clr>
        </p15:guide>
        <p15:guide id="2" pos="325" userDrawn="1">
          <p15:clr>
            <a:srgbClr val="A4A3A4"/>
          </p15:clr>
        </p15:guide>
        <p15:guide id="3" orient="horz" pos="300" userDrawn="1">
          <p15:clr>
            <a:srgbClr val="A4A3A4"/>
          </p15:clr>
        </p15:guide>
        <p15:guide id="4" pos="3500" userDrawn="1">
          <p15:clr>
            <a:srgbClr val="A4A3A4"/>
          </p15:clr>
        </p15:guide>
        <p15:guide id="5" orient="horz" pos="3430" userDrawn="1">
          <p15:clr>
            <a:srgbClr val="A4A3A4"/>
          </p15:clr>
        </p15:guide>
        <p15:guide id="7" pos="7355" userDrawn="1">
          <p15:clr>
            <a:srgbClr val="A4A3A4"/>
          </p15:clr>
        </p15:guide>
        <p15:guide id="8" orient="horz" pos="247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F0FF"/>
    <a:srgbClr val="1F83C5"/>
    <a:srgbClr val="002147"/>
    <a:srgbClr val="7F6000"/>
    <a:srgbClr val="FE7F00"/>
    <a:srgbClr val="FF9933"/>
    <a:srgbClr val="346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650" autoAdjust="0"/>
    <p:restoredTop sz="94660"/>
  </p:normalViewPr>
  <p:slideViewPr>
    <p:cSldViewPr snapToGrid="0">
      <p:cViewPr varScale="1">
        <p:scale>
          <a:sx n="107" d="100"/>
          <a:sy n="107" d="100"/>
        </p:scale>
        <p:origin x="1314" y="102"/>
      </p:cViewPr>
      <p:guideLst>
        <p:guide orient="horz" pos="1480"/>
        <p:guide pos="325"/>
        <p:guide orient="horz" pos="300"/>
        <p:guide pos="3500"/>
        <p:guide orient="horz" pos="3430"/>
        <p:guide pos="7355"/>
        <p:guide orient="horz" pos="2478"/>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81" d="100"/>
          <a:sy n="81" d="100"/>
        </p:scale>
        <p:origin x="389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25442-F05A-4FC3-9A08-3A325D2C6ED9}" type="datetimeFigureOut">
              <a:rPr lang="en-GB" smtClean="0"/>
              <a:t>22/06/2026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482C6-7221-442F-AC9E-4AD7982D5D27}" type="slidenum">
              <a:rPr lang="en-GB" smtClean="0"/>
              <a:t>‹#›</a:t>
            </a:fld>
            <a:endParaRPr lang="en-GB"/>
          </a:p>
        </p:txBody>
      </p:sp>
    </p:spTree>
    <p:extLst>
      <p:ext uri="{BB962C8B-B14F-4D97-AF65-F5344CB8AC3E}">
        <p14:creationId xmlns:p14="http://schemas.microsoft.com/office/powerpoint/2010/main" val="298850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E9221-5861-69A4-A062-9A3E85BA6B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C37BF1-59C8-0C47-E8DF-C470C3C786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7FF885-E70B-C658-0571-0CBB8A6BCA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33E68F-A8B8-D89E-DFE7-0F735259F19C}"/>
              </a:ext>
            </a:extLst>
          </p:cNvPr>
          <p:cNvSpPr>
            <a:spLocks noGrp="1"/>
          </p:cNvSpPr>
          <p:nvPr>
            <p:ph type="sldNum" sz="quarter" idx="10"/>
          </p:nvPr>
        </p:nvSpPr>
        <p:spPr/>
        <p:txBody>
          <a:bodyPr/>
          <a:lstStyle/>
          <a:p>
            <a:pPr>
              <a:defRPr/>
            </a:pPr>
            <a:fld id="{40189B38-87AB-431D-88EE-EB47DCC6C7B8}" type="slidenum">
              <a:rPr lang="en-PH" altLang="en-US" smtClean="0"/>
              <a:pPr>
                <a:defRPr/>
              </a:pPr>
              <a:t>1</a:t>
            </a:fld>
            <a:endParaRPr lang="en-PH" altLang="en-US"/>
          </a:p>
        </p:txBody>
      </p:sp>
    </p:spTree>
    <p:extLst>
      <p:ext uri="{BB962C8B-B14F-4D97-AF65-F5344CB8AC3E}">
        <p14:creationId xmlns:p14="http://schemas.microsoft.com/office/powerpoint/2010/main" val="1328048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altLang="en-US" sz="1200" b="1" dirty="0">
              <a:solidFill>
                <a:schemeClr val="bg1"/>
              </a:solidFill>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10</a:t>
            </a:fld>
            <a:endParaRPr lang="en-PH" altLang="en-US"/>
          </a:p>
        </p:txBody>
      </p:sp>
    </p:spTree>
    <p:extLst>
      <p:ext uri="{BB962C8B-B14F-4D97-AF65-F5344CB8AC3E}">
        <p14:creationId xmlns:p14="http://schemas.microsoft.com/office/powerpoint/2010/main" val="810734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pPr>
              <a:defRPr/>
            </a:pPr>
            <a:fld id="{40189B38-87AB-431D-88EE-EB47DCC6C7B8}" type="slidenum">
              <a:rPr lang="en-PH" altLang="en-US" smtClean="0"/>
              <a:pPr>
                <a:defRPr/>
              </a:pPr>
              <a:t>11</a:t>
            </a:fld>
            <a:endParaRPr lang="en-PH" altLang="en-US"/>
          </a:p>
        </p:txBody>
      </p:sp>
    </p:spTree>
    <p:extLst>
      <p:ext uri="{BB962C8B-B14F-4D97-AF65-F5344CB8AC3E}">
        <p14:creationId xmlns:p14="http://schemas.microsoft.com/office/powerpoint/2010/main" val="1471290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3FA89B-C398-4580-AF4B-810F2252F209}" type="slidenum">
              <a:rPr lang="en-US" smtClean="0"/>
              <a:pPr/>
              <a:t>12</a:t>
            </a:fld>
            <a:endParaRPr lang="en-US"/>
          </a:p>
        </p:txBody>
      </p:sp>
    </p:spTree>
    <p:extLst>
      <p:ext uri="{BB962C8B-B14F-4D97-AF65-F5344CB8AC3E}">
        <p14:creationId xmlns:p14="http://schemas.microsoft.com/office/powerpoint/2010/main" val="1331213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US" sz="1200" b="1" dirty="0">
                <a:solidFill>
                  <a:schemeClr val="bg1"/>
                </a:solidFill>
                <a:latin typeface="+mn-lt"/>
              </a:rPr>
              <a:t>Essential elements of GIS</a:t>
            </a:r>
          </a:p>
          <a:p>
            <a:endParaRPr lang="en-US" dirty="0"/>
          </a:p>
        </p:txBody>
      </p:sp>
      <p:sp>
        <p:nvSpPr>
          <p:cNvPr id="4" name="Slide Number Placeholder 3"/>
          <p:cNvSpPr>
            <a:spLocks noGrp="1"/>
          </p:cNvSpPr>
          <p:nvPr>
            <p:ph type="sldNum" sz="quarter" idx="10"/>
          </p:nvPr>
        </p:nvSpPr>
        <p:spPr/>
        <p:txBody>
          <a:bodyPr/>
          <a:lstStyle/>
          <a:p>
            <a:fld id="{C03FA89B-C398-4580-AF4B-810F2252F209}" type="slidenum">
              <a:rPr lang="en-US" smtClean="0"/>
              <a:pPr/>
              <a:t>13</a:t>
            </a:fld>
            <a:endParaRPr lang="en-US"/>
          </a:p>
        </p:txBody>
      </p:sp>
    </p:spTree>
    <p:extLst>
      <p:ext uri="{BB962C8B-B14F-4D97-AF65-F5344CB8AC3E}">
        <p14:creationId xmlns:p14="http://schemas.microsoft.com/office/powerpoint/2010/main" val="1331213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a:t>
            </a:fld>
            <a:endParaRPr lang="en-PH" altLang="en-US"/>
          </a:p>
        </p:txBody>
      </p:sp>
    </p:spTree>
    <p:extLst>
      <p:ext uri="{BB962C8B-B14F-4D97-AF65-F5344CB8AC3E}">
        <p14:creationId xmlns:p14="http://schemas.microsoft.com/office/powerpoint/2010/main" val="2034803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03FA89B-C398-4580-AF4B-810F2252F209}" type="slidenum">
              <a:rPr lang="en-US" smtClean="0"/>
              <a:pPr/>
              <a:t>3</a:t>
            </a:fld>
            <a:endParaRPr lang="en-US"/>
          </a:p>
        </p:txBody>
      </p:sp>
    </p:spTree>
    <p:extLst>
      <p:ext uri="{BB962C8B-B14F-4D97-AF65-F5344CB8AC3E}">
        <p14:creationId xmlns:p14="http://schemas.microsoft.com/office/powerpoint/2010/main" val="36810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bg1"/>
                </a:solidFill>
                <a:latin typeface="+mn-lt"/>
              </a:rPr>
              <a:t>What can you do with GIS in public health?</a:t>
            </a:r>
          </a:p>
          <a:p>
            <a:endParaRPr lang="en-PH" sz="1200" b="1" dirty="0">
              <a:solidFill>
                <a:schemeClr val="bg1"/>
              </a:solidFill>
              <a:latin typeface="+mn-lt"/>
            </a:endParaRPr>
          </a:p>
          <a:p>
            <a:r>
              <a:rPr lang="en-PH" sz="1200" b="0" dirty="0">
                <a:solidFill>
                  <a:schemeClr val="bg1"/>
                </a:solidFill>
                <a:latin typeface="+mn-lt"/>
              </a:rPr>
              <a:t>With</a:t>
            </a:r>
            <a:r>
              <a:rPr lang="en-PH" sz="1200" b="0" baseline="0" dirty="0">
                <a:solidFill>
                  <a:schemeClr val="bg1"/>
                </a:solidFill>
                <a:latin typeface="+mn-lt"/>
              </a:rPr>
              <a:t> GIS in public health, you can do thematic mapping, spatial analyses, and spatial modelling.</a:t>
            </a:r>
          </a:p>
          <a:p>
            <a:endParaRPr lang="en-PH" sz="1200" b="0" baseline="0" dirty="0">
              <a:solidFill>
                <a:schemeClr val="bg1"/>
              </a:solidFill>
              <a:latin typeface="+mn-lt"/>
            </a:endParaRPr>
          </a:p>
          <a:p>
            <a:r>
              <a:rPr lang="en-PH" sz="1200" b="0" baseline="0" dirty="0">
                <a:solidFill>
                  <a:schemeClr val="bg1"/>
                </a:solidFill>
                <a:latin typeface="+mn-lt"/>
              </a:rPr>
              <a:t>Looking at the diagram, you will see that the complexity of the functionalities to be performed and quality of data needed is low for thematic mapping but these increase for spatial analyses and then spatial modelling.</a:t>
            </a:r>
          </a:p>
          <a:p>
            <a:endParaRPr lang="en-PH" sz="1200" b="0" baseline="0" dirty="0">
              <a:solidFill>
                <a:schemeClr val="bg1"/>
              </a:solidFill>
              <a:latin typeface="+mn-lt"/>
            </a:endParaRPr>
          </a:p>
          <a:p>
            <a:r>
              <a:rPr lang="en-PH" sz="1200" b="0" baseline="0" dirty="0">
                <a:solidFill>
                  <a:schemeClr val="bg1"/>
                </a:solidFill>
                <a:latin typeface="+mn-lt"/>
              </a:rPr>
              <a:t>The opposite happens with the number of users: there are more users who do thematic mapping than spatial analyses and fewer still for spatial modelling.</a:t>
            </a:r>
          </a:p>
          <a:p>
            <a:endParaRPr lang="en-PH" sz="1200" b="0" baseline="0" dirty="0">
              <a:solidFill>
                <a:schemeClr val="bg1"/>
              </a:solidFill>
              <a:latin typeface="+mn-lt"/>
            </a:endParaRPr>
          </a:p>
          <a:p>
            <a:r>
              <a:rPr lang="en-PH" sz="1200" b="0" baseline="0" dirty="0">
                <a:solidFill>
                  <a:schemeClr val="bg1"/>
                </a:solidFill>
                <a:latin typeface="+mn-lt"/>
              </a:rPr>
              <a:t>When it comes to the creation and/or management of geospatial data, it has mid-level complexity and number of users but produces high quality data.</a:t>
            </a:r>
            <a:endParaRPr lang="en-US" b="0" dirty="0"/>
          </a:p>
          <a:p>
            <a:endParaRPr lang="en-US" b="0" dirty="0"/>
          </a:p>
        </p:txBody>
      </p:sp>
      <p:sp>
        <p:nvSpPr>
          <p:cNvPr id="4" name="Slide Number Placeholder 3"/>
          <p:cNvSpPr>
            <a:spLocks noGrp="1"/>
          </p:cNvSpPr>
          <p:nvPr>
            <p:ph type="sldNum" sz="quarter" idx="10"/>
          </p:nvPr>
        </p:nvSpPr>
        <p:spPr/>
        <p:txBody>
          <a:bodyPr/>
          <a:lstStyle/>
          <a:p>
            <a:fld id="{C03FA89B-C398-4580-AF4B-810F2252F209}" type="slidenum">
              <a:rPr lang="en-US" smtClean="0"/>
              <a:pPr/>
              <a:t>4</a:t>
            </a:fld>
            <a:endParaRPr lang="en-US"/>
          </a:p>
        </p:txBody>
      </p:sp>
    </p:spTree>
    <p:extLst>
      <p:ext uri="{BB962C8B-B14F-4D97-AF65-F5344CB8AC3E}">
        <p14:creationId xmlns:p14="http://schemas.microsoft.com/office/powerpoint/2010/main" val="1100739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n-lt"/>
              </a:rPr>
              <a:t>Not everything is GIS software!</a:t>
            </a:r>
            <a:endParaRPr lang="en-PH" altLang="en-US" sz="1200" b="1" dirty="0">
              <a:solidFill>
                <a:schemeClr val="bg1"/>
              </a:solidFill>
              <a:latin typeface="+mn-lt"/>
            </a:endParaRPr>
          </a:p>
          <a:p>
            <a:endParaRPr lang="en-PH" dirty="0"/>
          </a:p>
          <a:p>
            <a:r>
              <a:rPr lang="en-PH" baseline="0" dirty="0"/>
              <a:t>As mentioned in slide 5, GIS software should have </a:t>
            </a:r>
            <a:r>
              <a:rPr lang="en-GB" sz="1200" baseline="0" dirty="0"/>
              <a:t>s</a:t>
            </a:r>
            <a:r>
              <a:rPr lang="en-GB" sz="1200" dirty="0"/>
              <a:t>patially explicit commands and functionality around 4 components.</a:t>
            </a:r>
            <a:r>
              <a:rPr lang="en-PH" dirty="0"/>
              <a:t> With all the software and application out there, what most people think are GIS software just because they can do or</a:t>
            </a:r>
            <a:r>
              <a:rPr lang="en-PH" baseline="0" dirty="0"/>
              <a:t> handle maps are not really GIS software.</a:t>
            </a:r>
          </a:p>
          <a:p>
            <a:endParaRPr lang="en-PH" baseline="0" dirty="0"/>
          </a:p>
          <a:p>
            <a:r>
              <a:rPr lang="en-PH" baseline="0" dirty="0"/>
              <a:t>Some examples are:</a:t>
            </a:r>
          </a:p>
          <a:p>
            <a:pPr marL="171450" indent="-171450">
              <a:buFont typeface="Arial" pitchFamily="34" charset="0"/>
              <a:buChar char="•"/>
            </a:pPr>
            <a:r>
              <a:rPr lang="en-PH" baseline="0" dirty="0"/>
              <a:t>DHIS2, Tableau, and </a:t>
            </a:r>
            <a:r>
              <a:rPr lang="en-PH" baseline="0" dirty="0" err="1"/>
              <a:t>DevInfo</a:t>
            </a:r>
            <a:r>
              <a:rPr lang="en-PH" baseline="0" dirty="0"/>
              <a:t> are database managers with a thematic mapping interface</a:t>
            </a:r>
          </a:p>
          <a:p>
            <a:pPr marL="171450" indent="-171450">
              <a:buFont typeface="Arial" pitchFamily="34" charset="0"/>
              <a:buChar char="•"/>
            </a:pPr>
            <a:r>
              <a:rPr lang="en-PH" baseline="0" dirty="0"/>
              <a:t>R is a </a:t>
            </a:r>
            <a:r>
              <a:rPr lang="en-PH" sz="1200" b="0" i="0" kern="1200" dirty="0">
                <a:solidFill>
                  <a:schemeClr val="tx1"/>
                </a:solidFill>
                <a:effectLst/>
                <a:latin typeface="+mn-lt"/>
                <a:ea typeface="+mn-ea"/>
                <a:cs typeface="+mn-cs"/>
              </a:rPr>
              <a:t>free software environment for statistical computing and graphics. It allows one</a:t>
            </a:r>
            <a:r>
              <a:rPr lang="en-PH" sz="1200" b="0" i="0" kern="1200" baseline="0" dirty="0">
                <a:solidFill>
                  <a:schemeClr val="tx1"/>
                </a:solidFill>
                <a:effectLst/>
                <a:latin typeface="+mn-lt"/>
                <a:ea typeface="+mn-ea"/>
                <a:cs typeface="+mn-cs"/>
              </a:rPr>
              <a:t> to conduct geostatistical analysis.</a:t>
            </a:r>
          </a:p>
          <a:p>
            <a:pPr marL="171450" indent="-171450">
              <a:buFont typeface="Arial" pitchFamily="34" charset="0"/>
              <a:buChar char="•"/>
            </a:pPr>
            <a:r>
              <a:rPr lang="en-PH" sz="1200" b="0" i="0" kern="1200" baseline="0" dirty="0">
                <a:solidFill>
                  <a:schemeClr val="tx1"/>
                </a:solidFill>
                <a:effectLst/>
                <a:latin typeface="+mn-lt"/>
                <a:ea typeface="+mn-ea"/>
                <a:cs typeface="+mn-cs"/>
              </a:rPr>
              <a:t>Google Maps and Bing Maps are thematic mapping application.</a:t>
            </a:r>
          </a:p>
          <a:p>
            <a:pPr marL="0" indent="0">
              <a:buFont typeface="Arial" pitchFamily="34" charset="0"/>
              <a:buNone/>
            </a:pPr>
            <a:endParaRPr lang="en-PH" sz="1200" b="0" i="0" kern="1200" baseline="0" dirty="0">
              <a:solidFill>
                <a:schemeClr val="tx1"/>
              </a:solidFill>
              <a:effectLst/>
              <a:latin typeface="+mn-lt"/>
              <a:ea typeface="+mn-ea"/>
              <a:cs typeface="+mn-cs"/>
            </a:endParaRPr>
          </a:p>
          <a:p>
            <a:pPr marL="0" indent="0">
              <a:buFont typeface="Arial" pitchFamily="34" charset="0"/>
              <a:buNone/>
            </a:pPr>
            <a:r>
              <a:rPr lang="en-PH" sz="1200" b="0" i="0" kern="1200" baseline="0" dirty="0">
                <a:solidFill>
                  <a:schemeClr val="tx1"/>
                </a:solidFill>
                <a:effectLst/>
                <a:latin typeface="+mn-lt"/>
                <a:ea typeface="+mn-ea"/>
                <a:cs typeface="+mn-cs"/>
              </a:rPr>
              <a:t>On the other hand, the following are (non-exhaustive) examples of real GIS software:</a:t>
            </a:r>
          </a:p>
          <a:p>
            <a:pPr marL="171450" indent="-171450">
              <a:buFont typeface="Arial" pitchFamily="34" charset="0"/>
              <a:buChar char="•"/>
            </a:pPr>
            <a:r>
              <a:rPr lang="en-PH" sz="1200" b="0" i="0" kern="1200" baseline="0" dirty="0">
                <a:solidFill>
                  <a:schemeClr val="tx1"/>
                </a:solidFill>
                <a:effectLst/>
                <a:latin typeface="+mn-lt"/>
                <a:ea typeface="+mn-ea"/>
                <a:cs typeface="+mn-cs"/>
              </a:rPr>
              <a:t>ArcGIS</a:t>
            </a:r>
          </a:p>
          <a:p>
            <a:pPr marL="171450" indent="-171450">
              <a:buFont typeface="Arial" pitchFamily="34" charset="0"/>
              <a:buChar char="•"/>
            </a:pPr>
            <a:r>
              <a:rPr lang="en-PH" sz="1200" b="0" i="0" kern="1200" baseline="0" dirty="0">
                <a:solidFill>
                  <a:schemeClr val="tx1"/>
                </a:solidFill>
                <a:effectLst/>
                <a:latin typeface="+mn-lt"/>
                <a:ea typeface="+mn-ea"/>
                <a:cs typeface="+mn-cs"/>
              </a:rPr>
              <a:t>QGIS</a:t>
            </a:r>
            <a:endParaRPr lang="en-PH"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PH" baseline="0" dirty="0"/>
          </a:p>
          <a:p>
            <a:endParaRPr lang="en-US" dirty="0"/>
          </a:p>
        </p:txBody>
      </p:sp>
      <p:sp>
        <p:nvSpPr>
          <p:cNvPr id="4" name="Slide Number Placeholder 3"/>
          <p:cNvSpPr>
            <a:spLocks noGrp="1"/>
          </p:cNvSpPr>
          <p:nvPr>
            <p:ph type="sldNum" sz="quarter" idx="10"/>
          </p:nvPr>
        </p:nvSpPr>
        <p:spPr/>
        <p:txBody>
          <a:bodyPr/>
          <a:lstStyle/>
          <a:p>
            <a:fld id="{C03FA89B-C398-4580-AF4B-810F2252F209}" type="slidenum">
              <a:rPr lang="en-US" smtClean="0"/>
              <a:pPr/>
              <a:t>5</a:t>
            </a:fld>
            <a:endParaRPr lang="en-US"/>
          </a:p>
        </p:txBody>
      </p:sp>
    </p:spTree>
    <p:extLst>
      <p:ext uri="{BB962C8B-B14F-4D97-AF65-F5344CB8AC3E}">
        <p14:creationId xmlns:p14="http://schemas.microsoft.com/office/powerpoint/2010/main" val="4030008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D482C6-7221-442F-AC9E-4AD7982D5D27}" type="slidenum">
              <a:rPr lang="en-GB" smtClean="0"/>
              <a:t>6</a:t>
            </a:fld>
            <a:endParaRPr lang="en-GB"/>
          </a:p>
        </p:txBody>
      </p:sp>
    </p:spTree>
    <p:extLst>
      <p:ext uri="{BB962C8B-B14F-4D97-AF65-F5344CB8AC3E}">
        <p14:creationId xmlns:p14="http://schemas.microsoft.com/office/powerpoint/2010/main" val="607980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baseline="0"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7</a:t>
            </a:fld>
            <a:endParaRPr lang="en-PH" altLang="en-US"/>
          </a:p>
        </p:txBody>
      </p:sp>
    </p:spTree>
    <p:extLst>
      <p:ext uri="{BB962C8B-B14F-4D97-AF65-F5344CB8AC3E}">
        <p14:creationId xmlns:p14="http://schemas.microsoft.com/office/powerpoint/2010/main" val="2051767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a:solidFill>
                  <a:schemeClr val="bg1"/>
                </a:solidFill>
                <a:latin typeface="+mn-lt"/>
              </a:rPr>
              <a:t>QGIS Resources</a:t>
            </a:r>
          </a:p>
          <a:p>
            <a:endParaRPr lang="en-PH"/>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a:solidFill>
                  <a:schemeClr val="bg1"/>
                </a:solidFill>
                <a:latin typeface="+mn-lt"/>
              </a:rPr>
              <a:t>QGIS Online Course</a:t>
            </a:r>
            <a:endParaRPr lang="en-PH" altLang="en-US" sz="1200" b="1">
              <a:solidFill>
                <a:schemeClr val="bg1"/>
              </a:solidFill>
              <a:latin typeface="+mn-lt"/>
            </a:endParaRPr>
          </a:p>
          <a:p>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8</a:t>
            </a:fld>
            <a:endParaRPr lang="en-PH" altLang="en-US"/>
          </a:p>
        </p:txBody>
      </p:sp>
    </p:spTree>
    <p:extLst>
      <p:ext uri="{BB962C8B-B14F-4D97-AF65-F5344CB8AC3E}">
        <p14:creationId xmlns:p14="http://schemas.microsoft.com/office/powerpoint/2010/main" val="735748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altLang="en-US" sz="1200" b="1" dirty="0">
              <a:solidFill>
                <a:schemeClr val="bg1"/>
              </a:solidFill>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9</a:t>
            </a:fld>
            <a:endParaRPr lang="en-PH" altLang="en-US"/>
          </a:p>
        </p:txBody>
      </p:sp>
    </p:spTree>
    <p:extLst>
      <p:ext uri="{BB962C8B-B14F-4D97-AF65-F5344CB8AC3E}">
        <p14:creationId xmlns:p14="http://schemas.microsoft.com/office/powerpoint/2010/main" val="1093361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9947564" y="6372237"/>
            <a:ext cx="2244436" cy="365125"/>
          </a:xfrm>
        </p:spPr>
        <p:txBody>
          <a:bodyPr/>
          <a:lstStyle>
            <a:lvl1pPr>
              <a:defRPr>
                <a:solidFill>
                  <a:schemeClr val="tx1"/>
                </a:solidFill>
              </a:defRPr>
            </a:lvl1pPr>
          </a:lstStyle>
          <a:p>
            <a:fld id="{52CF7BD0-B8B5-4FD1-B667-C9EC0A5E21A2}" type="slidenum">
              <a:rPr lang="en-US" smtClean="0"/>
              <a:pPr/>
              <a:t>‹#›</a:t>
            </a:fld>
            <a:endParaRPr lang="en-US"/>
          </a:p>
        </p:txBody>
      </p:sp>
    </p:spTree>
    <p:extLst>
      <p:ext uri="{BB962C8B-B14F-4D97-AF65-F5344CB8AC3E}">
        <p14:creationId xmlns:p14="http://schemas.microsoft.com/office/powerpoint/2010/main" val="1279686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2511549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1150549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4430AEC5-3548-4E72-9F65-B464DE7E9DDF}"/>
              </a:ext>
            </a:extLst>
          </p:cNvPr>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8" name="Footer Placeholder 7">
            <a:extLst>
              <a:ext uri="{FF2B5EF4-FFF2-40B4-BE49-F238E27FC236}">
                <a16:creationId xmlns:a16="http://schemas.microsoft.com/office/drawing/2014/main" id="{EF4B33C8-A600-459B-8D12-DF5499B24A85}"/>
              </a:ext>
            </a:extLst>
          </p:cNvPr>
          <p:cNvSpPr>
            <a:spLocks noGrp="1"/>
          </p:cNvSpPr>
          <p:nvPr>
            <p:ph type="ftr" sz="quarter" idx="11"/>
          </p:nvPr>
        </p:nvSpPr>
        <p:spPr>
          <a:xfrm>
            <a:off x="4145100" y="6447626"/>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5AF2E54-F30D-4F16-80BD-0575CE8B7D6F}"/>
              </a:ext>
            </a:extLst>
          </p:cNvPr>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2040310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9"/>
        <p:cNvGrpSpPr/>
        <p:nvPr/>
      </p:nvGrpSpPr>
      <p:grpSpPr>
        <a:xfrm>
          <a:off x="0" y="0"/>
          <a:ext cx="0" cy="0"/>
          <a:chOff x="0" y="0"/>
          <a:chExt cx="0" cy="0"/>
        </a:xfrm>
      </p:grpSpPr>
    </p:spTree>
    <p:extLst>
      <p:ext uri="{BB962C8B-B14F-4D97-AF65-F5344CB8AC3E}">
        <p14:creationId xmlns:p14="http://schemas.microsoft.com/office/powerpoint/2010/main" val="1511537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39275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42138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386843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13767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8" name="Footer Placeholder 7"/>
          <p:cNvSpPr>
            <a:spLocks noGrp="1"/>
          </p:cNvSpPr>
          <p:nvPr>
            <p:ph type="ftr" sz="quarter" idx="11"/>
          </p:nvPr>
        </p:nvSpPr>
        <p:spPr>
          <a:xfrm>
            <a:off x="4038600" y="6356356"/>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68989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4" name="Footer Placeholder 3"/>
          <p:cNvSpPr>
            <a:spLocks noGrp="1"/>
          </p:cNvSpPr>
          <p:nvPr>
            <p:ph type="ftr" sz="quarter" idx="11"/>
          </p:nvPr>
        </p:nvSpPr>
        <p:spPr>
          <a:xfrm>
            <a:off x="4038600" y="6356356"/>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406530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406183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55156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3506250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354001"/>
            <a:ext cx="12192000" cy="503999"/>
          </a:xfrm>
          <a:prstGeom prst="rect">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06314" y="6419850"/>
            <a:ext cx="621728"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2CF7BD0-B8B5-4FD1-B667-C9EC0A5E21A2}" type="slidenum">
              <a:rPr lang="en-US" smtClean="0"/>
              <a:t>‹#›</a:t>
            </a:fld>
            <a:endParaRPr lang="en-US"/>
          </a:p>
        </p:txBody>
      </p:sp>
      <p:sp>
        <p:nvSpPr>
          <p:cNvPr id="19" name="Google Shape;17;p25">
            <a:extLst>
              <a:ext uri="{FF2B5EF4-FFF2-40B4-BE49-F238E27FC236}">
                <a16:creationId xmlns:a16="http://schemas.microsoft.com/office/drawing/2014/main" id="{631B12C8-40DA-D8E5-BDDD-729AFF29CE2B}"/>
              </a:ext>
            </a:extLst>
          </p:cNvPr>
          <p:cNvSpPr/>
          <p:nvPr/>
        </p:nvSpPr>
        <p:spPr>
          <a:xfrm>
            <a:off x="7684606" y="6428557"/>
            <a:ext cx="359569" cy="37623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3" name="Group 12">
            <a:extLst>
              <a:ext uri="{FF2B5EF4-FFF2-40B4-BE49-F238E27FC236}">
                <a16:creationId xmlns:a16="http://schemas.microsoft.com/office/drawing/2014/main" id="{8584D217-1732-2173-7C8E-310B3A940ADF}"/>
              </a:ext>
            </a:extLst>
          </p:cNvPr>
          <p:cNvGrpSpPr/>
          <p:nvPr userDrawn="1"/>
        </p:nvGrpSpPr>
        <p:grpSpPr>
          <a:xfrm>
            <a:off x="1753476" y="6396842"/>
            <a:ext cx="8692977" cy="440669"/>
            <a:chOff x="1724901" y="6396842"/>
            <a:chExt cx="8692977" cy="440669"/>
          </a:xfrm>
        </p:grpSpPr>
        <p:pic>
          <p:nvPicPr>
            <p:cNvPr id="22" name="Google Shape;20;p25">
              <a:extLst>
                <a:ext uri="{FF2B5EF4-FFF2-40B4-BE49-F238E27FC236}">
                  <a16:creationId xmlns:a16="http://schemas.microsoft.com/office/drawing/2014/main" id="{64F20500-7B52-0D1E-C489-DC9B3C3B6E1C}"/>
                </a:ext>
              </a:extLst>
            </p:cNvPr>
            <p:cNvPicPr preferRelativeResize="0"/>
            <p:nvPr/>
          </p:nvPicPr>
          <p:blipFill rotWithShape="1">
            <a:blip r:embed="rId16">
              <a:alphaModFix/>
            </a:blip>
            <a:srcRect/>
            <a:stretch/>
          </p:blipFill>
          <p:spPr>
            <a:xfrm>
              <a:off x="8724773" y="6396842"/>
              <a:ext cx="438912" cy="438912"/>
            </a:xfrm>
            <a:prstGeom prst="rect">
              <a:avLst/>
            </a:prstGeom>
            <a:noFill/>
            <a:ln>
              <a:noFill/>
            </a:ln>
          </p:spPr>
        </p:pic>
        <p:pic>
          <p:nvPicPr>
            <p:cNvPr id="17" name="Google Shape;15;p25">
              <a:extLst>
                <a:ext uri="{FF2B5EF4-FFF2-40B4-BE49-F238E27FC236}">
                  <a16:creationId xmlns:a16="http://schemas.microsoft.com/office/drawing/2014/main" id="{E6DA330A-3F2F-6139-D9CD-D45D697DE8DD}"/>
                </a:ext>
              </a:extLst>
            </p:cNvPr>
            <p:cNvPicPr preferRelativeResize="0"/>
            <p:nvPr/>
          </p:nvPicPr>
          <p:blipFill rotWithShape="1">
            <a:blip r:embed="rId17">
              <a:alphaModFix/>
            </a:blip>
            <a:srcRect/>
            <a:stretch/>
          </p:blipFill>
          <p:spPr>
            <a:xfrm>
              <a:off x="6060264" y="6396842"/>
              <a:ext cx="1315116" cy="438912"/>
            </a:xfrm>
            <a:prstGeom prst="rect">
              <a:avLst/>
            </a:prstGeom>
            <a:noFill/>
            <a:ln>
              <a:noFill/>
            </a:ln>
          </p:spPr>
        </p:pic>
        <p:pic>
          <p:nvPicPr>
            <p:cNvPr id="18" name="Google Shape;16;p25">
              <a:extLst>
                <a:ext uri="{FF2B5EF4-FFF2-40B4-BE49-F238E27FC236}">
                  <a16:creationId xmlns:a16="http://schemas.microsoft.com/office/drawing/2014/main" id="{C9C7F4A1-A620-C01E-F543-5F08F00E4F12}"/>
                </a:ext>
              </a:extLst>
            </p:cNvPr>
            <p:cNvPicPr preferRelativeResize="0"/>
            <p:nvPr/>
          </p:nvPicPr>
          <p:blipFill rotWithShape="1">
            <a:blip r:embed="rId18">
              <a:alphaModFix/>
            </a:blip>
            <a:srcRect/>
            <a:stretch/>
          </p:blipFill>
          <p:spPr>
            <a:xfrm>
              <a:off x="4765575" y="6396844"/>
              <a:ext cx="1145263" cy="440667"/>
            </a:xfrm>
            <a:prstGeom prst="rect">
              <a:avLst/>
            </a:prstGeom>
            <a:noFill/>
            <a:ln>
              <a:noFill/>
            </a:ln>
          </p:spPr>
        </p:pic>
        <p:pic>
          <p:nvPicPr>
            <p:cNvPr id="20" name="Google Shape;18;p25">
              <a:extLst>
                <a:ext uri="{FF2B5EF4-FFF2-40B4-BE49-F238E27FC236}">
                  <a16:creationId xmlns:a16="http://schemas.microsoft.com/office/drawing/2014/main" id="{574C1756-06E0-046E-EA1E-3FA8DC640D45}"/>
                </a:ext>
              </a:extLst>
            </p:cNvPr>
            <p:cNvPicPr preferRelativeResize="0"/>
            <p:nvPr/>
          </p:nvPicPr>
          <p:blipFill rotWithShape="1">
            <a:blip r:embed="rId19">
              <a:alphaModFix/>
            </a:blip>
            <a:srcRect/>
            <a:stretch/>
          </p:blipFill>
          <p:spPr>
            <a:xfrm>
              <a:off x="7628636" y="6396842"/>
              <a:ext cx="438912" cy="438912"/>
            </a:xfrm>
            <a:prstGeom prst="rect">
              <a:avLst/>
            </a:prstGeom>
            <a:noFill/>
            <a:ln>
              <a:noFill/>
            </a:ln>
          </p:spPr>
        </p:pic>
        <p:pic>
          <p:nvPicPr>
            <p:cNvPr id="21" name="Google Shape;19;p25">
              <a:extLst>
                <a:ext uri="{FF2B5EF4-FFF2-40B4-BE49-F238E27FC236}">
                  <a16:creationId xmlns:a16="http://schemas.microsoft.com/office/drawing/2014/main" id="{CB77B44F-CBB9-C210-6409-4471D64B8067}"/>
                </a:ext>
              </a:extLst>
            </p:cNvPr>
            <p:cNvPicPr preferRelativeResize="0"/>
            <p:nvPr/>
          </p:nvPicPr>
          <p:blipFill rotWithShape="1">
            <a:blip r:embed="rId20">
              <a:alphaModFix/>
            </a:blip>
            <a:srcRect/>
            <a:stretch/>
          </p:blipFill>
          <p:spPr>
            <a:xfrm>
              <a:off x="8190992" y="6396842"/>
              <a:ext cx="438912" cy="438912"/>
            </a:xfrm>
            <a:prstGeom prst="rect">
              <a:avLst/>
            </a:prstGeom>
            <a:noFill/>
            <a:ln>
              <a:noFill/>
            </a:ln>
          </p:spPr>
        </p:pic>
        <p:pic>
          <p:nvPicPr>
            <p:cNvPr id="23" name="Google Shape;21;p25">
              <a:extLst>
                <a:ext uri="{FF2B5EF4-FFF2-40B4-BE49-F238E27FC236}">
                  <a16:creationId xmlns:a16="http://schemas.microsoft.com/office/drawing/2014/main" id="{CDE0E9B6-B19F-0BA2-5C72-9877ED6506CA}"/>
                </a:ext>
              </a:extLst>
            </p:cNvPr>
            <p:cNvPicPr preferRelativeResize="0"/>
            <p:nvPr/>
          </p:nvPicPr>
          <p:blipFill rotWithShape="1">
            <a:blip r:embed="rId21">
              <a:alphaModFix/>
            </a:blip>
            <a:srcRect l="54857" t="50670" r="16315" b="29323"/>
            <a:stretch/>
          </p:blipFill>
          <p:spPr>
            <a:xfrm>
              <a:off x="9272056" y="6398345"/>
              <a:ext cx="1145822" cy="437409"/>
            </a:xfrm>
            <a:prstGeom prst="rect">
              <a:avLst/>
            </a:prstGeom>
            <a:noFill/>
            <a:ln>
              <a:noFill/>
            </a:ln>
          </p:spPr>
        </p:pic>
        <p:pic>
          <p:nvPicPr>
            <p:cNvPr id="11" name="Picture 10">
              <a:extLst>
                <a:ext uri="{FF2B5EF4-FFF2-40B4-BE49-F238E27FC236}">
                  <a16:creationId xmlns:a16="http://schemas.microsoft.com/office/drawing/2014/main" id="{89C95186-E479-BFCF-D2C8-3041AE03217F}"/>
                </a:ext>
              </a:extLst>
            </p:cNvPr>
            <p:cNvPicPr>
              <a:picLocks noChangeAspect="1"/>
            </p:cNvPicPr>
            <p:nvPr userDrawn="1"/>
          </p:nvPicPr>
          <p:blipFill>
            <a:blip r:embed="rId22" cstate="print">
              <a:extLst>
                <a:ext uri="{28A0092B-C50C-407E-A947-70E740481C1C}">
                  <a14:useLocalDpi xmlns:a14="http://schemas.microsoft.com/office/drawing/2010/main" val="0"/>
                </a:ext>
              </a:extLst>
            </a:blip>
            <a:srcRect l="6044" t="23927" r="5849" b="24356"/>
            <a:stretch>
              <a:fillRect/>
            </a:stretch>
          </p:blipFill>
          <p:spPr>
            <a:xfrm>
              <a:off x="1724901" y="6396842"/>
              <a:ext cx="2936089" cy="439200"/>
            </a:xfrm>
            <a:prstGeom prst="rect">
              <a:avLst/>
            </a:prstGeom>
          </p:spPr>
        </p:pic>
      </p:grpSp>
    </p:spTree>
    <p:extLst>
      <p:ext uri="{BB962C8B-B14F-4D97-AF65-F5344CB8AC3E}">
        <p14:creationId xmlns:p14="http://schemas.microsoft.com/office/powerpoint/2010/main" val="41899112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90" r:id="rId13"/>
    <p:sldLayoutId id="2147483691"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hyperlink" Target="https://bit.ly/3AAVWBe"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mailto:globalhealth@esri.com" TargetMode="External"/><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healthgeolab.net/resources/reference-materials/" TargetMode="External"/><Relationship Id="rId5" Type="http://schemas.openxmlformats.org/officeDocument/2006/relationships/image" Target="../media/image39.png"/><Relationship Id="rId4" Type="http://schemas.openxmlformats.org/officeDocument/2006/relationships/hyperlink" Target="https://www.esri.com/trainin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hyperlink" Target="http://www.esri.com/" TargetMode="External"/><Relationship Id="rId7" Type="http://schemas.openxmlformats.org/officeDocument/2006/relationships/image" Target="../media/image17.jpeg"/><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hyperlink" Target="http://www.qgis.org/" TargetMode="External"/><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docs.qgis.org/3.44/en/docs/gentle_gis_introduction/index.html" TargetMode="External"/><Relationship Id="rId7" Type="http://schemas.openxmlformats.org/officeDocument/2006/relationships/hyperlink" Target="https://docs.qgis.org/3.44/pdf/en/QGIS-3.44-TrainingManual-en.pdf"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s://docs.qgis.org/3.44/en/docs/training_manual/index.html" TargetMode="External"/><Relationship Id="rId11" Type="http://schemas.openxmlformats.org/officeDocument/2006/relationships/image" Target="../media/image27.png"/><Relationship Id="rId5" Type="http://schemas.openxmlformats.org/officeDocument/2006/relationships/hyperlink" Target="https://docs.qgis.org/3.44/pdf/en/QGIS-3.44-DesktopUserGuide-en.pdf" TargetMode="External"/><Relationship Id="rId10" Type="http://schemas.openxmlformats.org/officeDocument/2006/relationships/image" Target="../media/image26.png"/><Relationship Id="rId4" Type="http://schemas.openxmlformats.org/officeDocument/2006/relationships/hyperlink" Target="https://docs.qgis.org/3.44/en/docs/user_manual/index.html" TargetMode="External"/><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www.youtube.com/" TargetMode="External"/><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s://www.youtube.com/@qgis3emportugues" TargetMode="External"/><Relationship Id="rId5" Type="http://schemas.openxmlformats.org/officeDocument/2006/relationships/hyperlink" Target="https://www.youtube.com/@DescomplicaQGIS" TargetMode="External"/><Relationship Id="rId4" Type="http://schemas.openxmlformats.org/officeDocument/2006/relationships/hyperlink" Target="https://www.youtube.com/playlist?list=PLfInsSYJw1lQ_vii1wxePr7aKqBOziKVQ" TargetMode="External"/><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bit.ly/2PjysU1" TargetMode="External"/><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38A11-69A2-5042-2BCE-80347D4AE402}"/>
            </a:ext>
          </a:extLst>
        </p:cNvPr>
        <p:cNvGrpSpPr/>
        <p:nvPr/>
      </p:nvGrpSpPr>
      <p:grpSpPr>
        <a:xfrm>
          <a:off x="0" y="0"/>
          <a:ext cx="0" cy="0"/>
          <a:chOff x="0" y="0"/>
          <a:chExt cx="0" cy="0"/>
        </a:xfrm>
      </p:grpSpPr>
      <p:sp>
        <p:nvSpPr>
          <p:cNvPr id="46" name="TextBox 6">
            <a:extLst>
              <a:ext uri="{FF2B5EF4-FFF2-40B4-BE49-F238E27FC236}">
                <a16:creationId xmlns:a16="http://schemas.microsoft.com/office/drawing/2014/main" id="{428AAEF1-FA44-A213-1724-2756EA7CFC4F}"/>
              </a:ext>
            </a:extLst>
          </p:cNvPr>
          <p:cNvSpPr txBox="1">
            <a:spLocks noChangeArrowheads="1"/>
          </p:cNvSpPr>
          <p:nvPr/>
        </p:nvSpPr>
        <p:spPr bwMode="auto">
          <a:xfrm>
            <a:off x="788894" y="4349146"/>
            <a:ext cx="1069489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3200" dirty="0">
                <a:latin typeface="+mn-lt"/>
                <a:ea typeface="Century Gothic" charset="0"/>
                <a:cs typeface="Century Gothic" charset="0"/>
              </a:rPr>
              <a:t>Session 10: Introduction to Geographic Information system (GIS)</a:t>
            </a:r>
            <a:endParaRPr lang="en-US" altLang="en-US" sz="3200" dirty="0">
              <a:latin typeface="+mn-lt"/>
              <a:ea typeface="Century Gothic" charset="0"/>
              <a:cs typeface="Century Gothic" charset="0"/>
            </a:endParaRPr>
          </a:p>
        </p:txBody>
      </p:sp>
      <p:sp>
        <p:nvSpPr>
          <p:cNvPr id="2" name="TextBox 6">
            <a:extLst>
              <a:ext uri="{FF2B5EF4-FFF2-40B4-BE49-F238E27FC236}">
                <a16:creationId xmlns:a16="http://schemas.microsoft.com/office/drawing/2014/main" id="{C9296619-CFD5-4443-D03E-1241B620FA78}"/>
              </a:ext>
            </a:extLst>
          </p:cNvPr>
          <p:cNvSpPr txBox="1">
            <a:spLocks noChangeArrowheads="1"/>
          </p:cNvSpPr>
          <p:nvPr/>
        </p:nvSpPr>
        <p:spPr bwMode="auto">
          <a:xfrm>
            <a:off x="0" y="1789731"/>
            <a:ext cx="121920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4400" dirty="0">
                <a:latin typeface="+mn-lt"/>
                <a:ea typeface="Century Gothic" charset="0"/>
                <a:cs typeface="Century Gothic" charset="0"/>
              </a:rPr>
              <a:t>Introduction to geospatial data management</a:t>
            </a:r>
          </a:p>
          <a:p>
            <a:pPr algn="ctr"/>
            <a:r>
              <a:rPr lang="en-US" sz="4400" dirty="0">
                <a:latin typeface="+mn-lt"/>
                <a:ea typeface="Century Gothic" charset="0"/>
                <a:cs typeface="Century Gothic" charset="0"/>
              </a:rPr>
              <a:t>and technologies for Health Programs training workshop - Timor Leste</a:t>
            </a:r>
          </a:p>
        </p:txBody>
      </p:sp>
      <p:pic>
        <p:nvPicPr>
          <p:cNvPr id="5" name="Picture 4">
            <a:extLst>
              <a:ext uri="{FF2B5EF4-FFF2-40B4-BE49-F238E27FC236}">
                <a16:creationId xmlns:a16="http://schemas.microsoft.com/office/drawing/2014/main" id="{E94310BD-58C8-60DB-4960-46C97B81F1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5967" y="110464"/>
            <a:ext cx="1420066" cy="1465045"/>
          </a:xfrm>
          <a:prstGeom prst="rect">
            <a:avLst/>
          </a:prstGeom>
        </p:spPr>
      </p:pic>
    </p:spTree>
    <p:extLst>
      <p:ext uri="{BB962C8B-B14F-4D97-AF65-F5344CB8AC3E}">
        <p14:creationId xmlns:p14="http://schemas.microsoft.com/office/powerpoint/2010/main" val="1335988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4051" y="761496"/>
            <a:ext cx="11152011" cy="461665"/>
          </a:xfrm>
          <a:prstGeom prst="rect">
            <a:avLst/>
          </a:prstGeom>
        </p:spPr>
        <p:txBody>
          <a:bodyPr wrap="square">
            <a:spAutoFit/>
          </a:bodyPr>
          <a:lstStyle/>
          <a:p>
            <a:r>
              <a:rPr lang="en-US" sz="2400" dirty="0">
                <a:solidFill>
                  <a:srgbClr val="000000"/>
                </a:solidFill>
                <a:latin typeface="Source Sans Variable"/>
              </a:rPr>
              <a:t>Geospatial Enablement Program for Global Public Health: </a:t>
            </a:r>
            <a:r>
              <a:rPr lang="en-US" sz="2400" dirty="0">
                <a:solidFill>
                  <a:srgbClr val="000000"/>
                </a:solidFill>
                <a:latin typeface="Source Sans Variable"/>
                <a:hlinkClick r:id="rId3"/>
              </a:rPr>
              <a:t>https://bit.ly/3AAVWBe</a:t>
            </a:r>
            <a:r>
              <a:rPr lang="en-US" sz="2400" dirty="0">
                <a:solidFill>
                  <a:srgbClr val="000000"/>
                </a:solidFill>
                <a:latin typeface="Source Sans Variable"/>
              </a:rPr>
              <a:t> </a:t>
            </a:r>
            <a:endParaRPr lang="en-PH" sz="2400" dirty="0"/>
          </a:p>
        </p:txBody>
      </p:sp>
      <p:sp>
        <p:nvSpPr>
          <p:cNvPr id="10" name="Rectangle 9">
            <a:extLst>
              <a:ext uri="{FF2B5EF4-FFF2-40B4-BE49-F238E27FC236}">
                <a16:creationId xmlns:a16="http://schemas.microsoft.com/office/drawing/2014/main" id="{A8433495-921F-88D8-FFDA-D4AC2E1C99E5}"/>
              </a:ext>
            </a:extLst>
          </p:cNvPr>
          <p:cNvSpPr/>
          <p:nvPr/>
        </p:nvSpPr>
        <p:spPr>
          <a:xfrm>
            <a:off x="2477212" y="5776744"/>
            <a:ext cx="9307107" cy="461665"/>
          </a:xfrm>
          <a:prstGeom prst="rect">
            <a:avLst/>
          </a:prstGeom>
        </p:spPr>
        <p:txBody>
          <a:bodyPr wrap="square">
            <a:spAutoFit/>
          </a:bodyPr>
          <a:lstStyle/>
          <a:p>
            <a:r>
              <a:rPr lang="en-US" sz="2400" dirty="0">
                <a:solidFill>
                  <a:srgbClr val="000000"/>
                </a:solidFill>
                <a:latin typeface="Source Sans Variable"/>
              </a:rPr>
              <a:t>Visit the website to see if your country is eligible for the program</a:t>
            </a:r>
            <a:endParaRPr lang="en-PH" sz="2400" dirty="0"/>
          </a:p>
        </p:txBody>
      </p:sp>
      <p:sp>
        <p:nvSpPr>
          <p:cNvPr id="11" name="Arrow: Right 10">
            <a:extLst>
              <a:ext uri="{FF2B5EF4-FFF2-40B4-BE49-F238E27FC236}">
                <a16:creationId xmlns:a16="http://schemas.microsoft.com/office/drawing/2014/main" id="{E43F4D0D-6AF3-8E27-ED63-FDF68EBFB895}"/>
              </a:ext>
            </a:extLst>
          </p:cNvPr>
          <p:cNvSpPr/>
          <p:nvPr/>
        </p:nvSpPr>
        <p:spPr>
          <a:xfrm>
            <a:off x="1998605" y="5773621"/>
            <a:ext cx="478607" cy="454562"/>
          </a:xfrm>
          <a:prstGeom prst="rightArrow">
            <a:avLst/>
          </a:prstGeom>
          <a:solidFill>
            <a:srgbClr val="1F83C5"/>
          </a:solidFill>
          <a:ln>
            <a:solidFill>
              <a:srgbClr val="001C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 name="Title 1">
            <a:extLst>
              <a:ext uri="{FF2B5EF4-FFF2-40B4-BE49-F238E27FC236}">
                <a16:creationId xmlns:a16="http://schemas.microsoft.com/office/drawing/2014/main" id="{174A6221-7406-7C54-31ED-87A0850C0A07}"/>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GIS Resources - Esri</a:t>
            </a:r>
            <a:endParaRPr lang="en-PH" altLang="en-US" dirty="0"/>
          </a:p>
        </p:txBody>
      </p:sp>
      <p:sp>
        <p:nvSpPr>
          <p:cNvPr id="5" name="Slide Number Placeholder 3">
            <a:extLst>
              <a:ext uri="{FF2B5EF4-FFF2-40B4-BE49-F238E27FC236}">
                <a16:creationId xmlns:a16="http://schemas.microsoft.com/office/drawing/2014/main" id="{09B0621A-B401-F770-CF19-680916264B7F}"/>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10</a:t>
            </a:fld>
            <a:endParaRPr lang="en-GB" altLang="en-US" sz="1200">
              <a:solidFill>
                <a:schemeClr val="bg1"/>
              </a:solidFill>
            </a:endParaRPr>
          </a:p>
        </p:txBody>
      </p:sp>
      <p:pic>
        <p:nvPicPr>
          <p:cNvPr id="16" name="Picture 15">
            <a:extLst>
              <a:ext uri="{FF2B5EF4-FFF2-40B4-BE49-F238E27FC236}">
                <a16:creationId xmlns:a16="http://schemas.microsoft.com/office/drawing/2014/main" id="{43A27D87-7E60-E246-7D43-DD4425701E1B}"/>
              </a:ext>
            </a:extLst>
          </p:cNvPr>
          <p:cNvPicPr>
            <a:picLocks noChangeAspect="1"/>
          </p:cNvPicPr>
          <p:nvPr/>
        </p:nvPicPr>
        <p:blipFill>
          <a:blip r:embed="rId4"/>
          <a:stretch>
            <a:fillRect/>
          </a:stretch>
        </p:blipFill>
        <p:spPr>
          <a:xfrm>
            <a:off x="524051" y="1240252"/>
            <a:ext cx="6563360" cy="4455459"/>
          </a:xfrm>
          <a:prstGeom prst="rect">
            <a:avLst/>
          </a:prstGeom>
        </p:spPr>
      </p:pic>
      <p:pic>
        <p:nvPicPr>
          <p:cNvPr id="20" name="Picture 19">
            <a:extLst>
              <a:ext uri="{FF2B5EF4-FFF2-40B4-BE49-F238E27FC236}">
                <a16:creationId xmlns:a16="http://schemas.microsoft.com/office/drawing/2014/main" id="{AB6486C1-C26A-6F13-6AAB-40308DD22979}"/>
              </a:ext>
            </a:extLst>
          </p:cNvPr>
          <p:cNvPicPr>
            <a:picLocks noChangeAspect="1"/>
          </p:cNvPicPr>
          <p:nvPr/>
        </p:nvPicPr>
        <p:blipFill>
          <a:blip r:embed="rId5"/>
          <a:stretch>
            <a:fillRect/>
          </a:stretch>
        </p:blipFill>
        <p:spPr>
          <a:xfrm>
            <a:off x="7357924" y="2653361"/>
            <a:ext cx="4636852" cy="2611425"/>
          </a:xfrm>
          <a:prstGeom prst="rect">
            <a:avLst/>
          </a:prstGeom>
        </p:spPr>
      </p:pic>
      <p:sp>
        <p:nvSpPr>
          <p:cNvPr id="23" name="Rectangle 22">
            <a:extLst>
              <a:ext uri="{FF2B5EF4-FFF2-40B4-BE49-F238E27FC236}">
                <a16:creationId xmlns:a16="http://schemas.microsoft.com/office/drawing/2014/main" id="{3996F01D-C95F-E06F-1C20-06C1AE4E7F12}"/>
              </a:ext>
            </a:extLst>
          </p:cNvPr>
          <p:cNvSpPr/>
          <p:nvPr/>
        </p:nvSpPr>
        <p:spPr>
          <a:xfrm>
            <a:off x="7566212" y="1593214"/>
            <a:ext cx="3971365" cy="923330"/>
          </a:xfrm>
          <a:prstGeom prst="rect">
            <a:avLst/>
          </a:prstGeom>
        </p:spPr>
        <p:txBody>
          <a:bodyPr wrap="square">
            <a:spAutoFit/>
          </a:bodyPr>
          <a:lstStyle/>
          <a:p>
            <a:r>
              <a:rPr lang="en-US" dirty="0">
                <a:solidFill>
                  <a:srgbClr val="000000"/>
                </a:solidFill>
                <a:latin typeface="Source Sans Variable"/>
              </a:rPr>
              <a:t>Offers more robust discounted software packages that include training and services</a:t>
            </a:r>
            <a:endParaRPr lang="en-PH" dirty="0"/>
          </a:p>
        </p:txBody>
      </p:sp>
      <p:sp>
        <p:nvSpPr>
          <p:cNvPr id="25" name="TextBox 24">
            <a:extLst>
              <a:ext uri="{FF2B5EF4-FFF2-40B4-BE49-F238E27FC236}">
                <a16:creationId xmlns:a16="http://schemas.microsoft.com/office/drawing/2014/main" id="{146FAF16-4DE9-73D1-5E8F-2580CDB8CA66}"/>
              </a:ext>
            </a:extLst>
          </p:cNvPr>
          <p:cNvSpPr txBox="1"/>
          <p:nvPr/>
        </p:nvSpPr>
        <p:spPr>
          <a:xfrm>
            <a:off x="8590429" y="5336099"/>
            <a:ext cx="2427194" cy="369332"/>
          </a:xfrm>
          <a:prstGeom prst="rect">
            <a:avLst/>
          </a:prstGeom>
          <a:noFill/>
        </p:spPr>
        <p:txBody>
          <a:bodyPr wrap="square">
            <a:spAutoFit/>
          </a:bodyPr>
          <a:lstStyle/>
          <a:p>
            <a:r>
              <a:rPr lang="en-GB" i="0" dirty="0">
                <a:effectLst/>
                <a:highlight>
                  <a:srgbClr val="FFFFFF"/>
                </a:highlight>
                <a:latin typeface="-apple-system"/>
                <a:hlinkClick r:id="rId6"/>
              </a:rPr>
              <a:t>globalhealth@esri.com</a:t>
            </a:r>
            <a:r>
              <a:rPr lang="en-GB" b="0" i="0" dirty="0">
                <a:effectLst/>
                <a:highlight>
                  <a:srgbClr val="FFFFFF"/>
                </a:highlight>
                <a:latin typeface="-apple-system"/>
              </a:rPr>
              <a:t>.</a:t>
            </a:r>
            <a:endParaRPr lang="en-GB" dirty="0"/>
          </a:p>
        </p:txBody>
      </p:sp>
    </p:spTree>
    <p:extLst>
      <p:ext uri="{BB962C8B-B14F-4D97-AF65-F5344CB8AC3E}">
        <p14:creationId xmlns:p14="http://schemas.microsoft.com/office/powerpoint/2010/main" val="3481026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A757FF-9ED8-9B4F-5C45-E9F5AF95A001}"/>
              </a:ext>
            </a:extLst>
          </p:cNvPr>
          <p:cNvPicPr>
            <a:picLocks noChangeAspect="1"/>
          </p:cNvPicPr>
          <p:nvPr/>
        </p:nvPicPr>
        <p:blipFill>
          <a:blip r:embed="rId3"/>
          <a:stretch>
            <a:fillRect/>
          </a:stretch>
        </p:blipFill>
        <p:spPr>
          <a:xfrm>
            <a:off x="4002506" y="969797"/>
            <a:ext cx="5901378" cy="2557264"/>
          </a:xfrm>
          <a:prstGeom prst="rect">
            <a:avLst/>
          </a:prstGeom>
        </p:spPr>
      </p:pic>
      <p:sp>
        <p:nvSpPr>
          <p:cNvPr id="5" name="Slide Number Placeholder 4">
            <a:extLst>
              <a:ext uri="{FF2B5EF4-FFF2-40B4-BE49-F238E27FC236}">
                <a16:creationId xmlns:a16="http://schemas.microsoft.com/office/drawing/2014/main" id="{955B8EF8-FB19-1AD8-A251-34CAB0B31751}"/>
              </a:ext>
            </a:extLst>
          </p:cNvPr>
          <p:cNvSpPr>
            <a:spLocks noGrp="1"/>
          </p:cNvSpPr>
          <p:nvPr>
            <p:ph type="sldNum" sz="quarter" idx="12"/>
          </p:nvPr>
        </p:nvSpPr>
        <p:spPr/>
        <p:txBody>
          <a:bodyPr/>
          <a:lstStyle/>
          <a:p>
            <a:pPr>
              <a:defRPr/>
            </a:pPr>
            <a:fld id="{2E1C5A72-0C49-4A36-9BEC-E859308CD92D}" type="slidenum">
              <a:rPr lang="en-GB" altLang="en-US" smtClean="0"/>
              <a:pPr>
                <a:defRPr/>
              </a:pPr>
              <a:t>11</a:t>
            </a:fld>
            <a:endParaRPr lang="en-GB" altLang="en-US"/>
          </a:p>
        </p:txBody>
      </p:sp>
      <p:sp>
        <p:nvSpPr>
          <p:cNvPr id="6" name="TextBox 5">
            <a:extLst>
              <a:ext uri="{FF2B5EF4-FFF2-40B4-BE49-F238E27FC236}">
                <a16:creationId xmlns:a16="http://schemas.microsoft.com/office/drawing/2014/main" id="{3D598B11-6E1A-5A0C-30F3-A0FFC4422AEC}"/>
              </a:ext>
            </a:extLst>
          </p:cNvPr>
          <p:cNvSpPr txBox="1"/>
          <p:nvPr/>
        </p:nvSpPr>
        <p:spPr>
          <a:xfrm>
            <a:off x="633744" y="2094854"/>
            <a:ext cx="4572000" cy="369332"/>
          </a:xfrm>
          <a:prstGeom prst="rect">
            <a:avLst/>
          </a:prstGeom>
          <a:noFill/>
        </p:spPr>
        <p:txBody>
          <a:bodyPr wrap="square">
            <a:spAutoFit/>
          </a:bodyPr>
          <a:lstStyle/>
          <a:p>
            <a:r>
              <a:rPr lang="en-PH" dirty="0">
                <a:hlinkClick r:id="rId4"/>
              </a:rPr>
              <a:t>https://www.esri.com/training/</a:t>
            </a:r>
            <a:r>
              <a:rPr lang="en-PH" dirty="0"/>
              <a:t> </a:t>
            </a:r>
          </a:p>
        </p:txBody>
      </p:sp>
      <p:pic>
        <p:nvPicPr>
          <p:cNvPr id="13" name="Picture 12">
            <a:extLst>
              <a:ext uri="{FF2B5EF4-FFF2-40B4-BE49-F238E27FC236}">
                <a16:creationId xmlns:a16="http://schemas.microsoft.com/office/drawing/2014/main" id="{5C909DBA-D6D2-CBFD-02C4-698BF076C191}"/>
              </a:ext>
            </a:extLst>
          </p:cNvPr>
          <p:cNvPicPr>
            <a:picLocks noChangeAspect="1"/>
          </p:cNvPicPr>
          <p:nvPr/>
        </p:nvPicPr>
        <p:blipFill>
          <a:blip r:embed="rId5"/>
          <a:stretch>
            <a:fillRect/>
          </a:stretch>
        </p:blipFill>
        <p:spPr>
          <a:xfrm>
            <a:off x="4796040" y="4336134"/>
            <a:ext cx="5669684" cy="1797335"/>
          </a:xfrm>
          <a:prstGeom prst="rect">
            <a:avLst/>
          </a:prstGeom>
          <a:ln>
            <a:solidFill>
              <a:schemeClr val="tx1"/>
            </a:solidFill>
          </a:ln>
        </p:spPr>
      </p:pic>
      <p:sp>
        <p:nvSpPr>
          <p:cNvPr id="15" name="TextBox 14">
            <a:extLst>
              <a:ext uri="{FF2B5EF4-FFF2-40B4-BE49-F238E27FC236}">
                <a16:creationId xmlns:a16="http://schemas.microsoft.com/office/drawing/2014/main" id="{3EDA3014-9783-69EA-FC83-20981EE40E17}"/>
              </a:ext>
            </a:extLst>
          </p:cNvPr>
          <p:cNvSpPr txBox="1"/>
          <p:nvPr/>
        </p:nvSpPr>
        <p:spPr>
          <a:xfrm>
            <a:off x="1087730" y="4911635"/>
            <a:ext cx="3567771" cy="646331"/>
          </a:xfrm>
          <a:prstGeom prst="rect">
            <a:avLst/>
          </a:prstGeom>
          <a:noFill/>
        </p:spPr>
        <p:txBody>
          <a:bodyPr wrap="square">
            <a:spAutoFit/>
          </a:bodyPr>
          <a:lstStyle/>
          <a:p>
            <a:pPr algn="r"/>
            <a:r>
              <a:rPr lang="en-PH" dirty="0">
                <a:hlinkClick r:id="rId6"/>
              </a:rPr>
              <a:t>https://healthgeolab.net/resources/reference-materials/</a:t>
            </a:r>
            <a:r>
              <a:rPr lang="en-PH" dirty="0"/>
              <a:t> </a:t>
            </a:r>
          </a:p>
        </p:txBody>
      </p:sp>
      <p:pic>
        <p:nvPicPr>
          <p:cNvPr id="8" name="Picture 7">
            <a:extLst>
              <a:ext uri="{FF2B5EF4-FFF2-40B4-BE49-F238E27FC236}">
                <a16:creationId xmlns:a16="http://schemas.microsoft.com/office/drawing/2014/main" id="{6614DBCD-0DA6-493E-1BF9-C2D4CC14F568}"/>
              </a:ext>
            </a:extLst>
          </p:cNvPr>
          <p:cNvPicPr>
            <a:picLocks noChangeAspect="1"/>
          </p:cNvPicPr>
          <p:nvPr/>
        </p:nvPicPr>
        <p:blipFill>
          <a:blip r:embed="rId7"/>
          <a:stretch>
            <a:fillRect/>
          </a:stretch>
        </p:blipFill>
        <p:spPr>
          <a:xfrm>
            <a:off x="6214198" y="1896780"/>
            <a:ext cx="5344058" cy="2252118"/>
          </a:xfrm>
          <a:prstGeom prst="rect">
            <a:avLst/>
          </a:prstGeom>
        </p:spPr>
      </p:pic>
      <p:sp>
        <p:nvSpPr>
          <p:cNvPr id="2" name="Title 1">
            <a:extLst>
              <a:ext uri="{FF2B5EF4-FFF2-40B4-BE49-F238E27FC236}">
                <a16:creationId xmlns:a16="http://schemas.microsoft.com/office/drawing/2014/main" id="{FC512028-83A3-0296-4022-7FF0A42E9B87}"/>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GIS Resources - Esri</a:t>
            </a:r>
            <a:endParaRPr lang="en-PH" altLang="en-US" dirty="0"/>
          </a:p>
        </p:txBody>
      </p:sp>
      <p:sp>
        <p:nvSpPr>
          <p:cNvPr id="7" name="Slide Number Placeholder 3">
            <a:extLst>
              <a:ext uri="{FF2B5EF4-FFF2-40B4-BE49-F238E27FC236}">
                <a16:creationId xmlns:a16="http://schemas.microsoft.com/office/drawing/2014/main" id="{9C6A4BC3-710E-DD4A-77CA-054FBDAB112C}"/>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11</a:t>
            </a:fld>
            <a:endParaRPr lang="en-GB" altLang="en-US" sz="1200">
              <a:solidFill>
                <a:schemeClr val="bg1"/>
              </a:solidFill>
            </a:endParaRPr>
          </a:p>
        </p:txBody>
      </p:sp>
    </p:spTree>
    <p:extLst>
      <p:ext uri="{BB962C8B-B14F-4D97-AF65-F5344CB8AC3E}">
        <p14:creationId xmlns:p14="http://schemas.microsoft.com/office/powerpoint/2010/main" val="2450351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0590E5-AAB6-870F-B0A7-2B9E0443147C}"/>
              </a:ext>
            </a:extLst>
          </p:cNvPr>
          <p:cNvSpPr txBox="1"/>
          <p:nvPr/>
        </p:nvSpPr>
        <p:spPr>
          <a:xfrm>
            <a:off x="1701251" y="951814"/>
            <a:ext cx="8789496" cy="1569660"/>
          </a:xfrm>
          <a:prstGeom prst="rect">
            <a:avLst/>
          </a:prstGeom>
          <a:noFill/>
        </p:spPr>
        <p:txBody>
          <a:bodyPr wrap="square">
            <a:spAutoFit/>
          </a:bodyPr>
          <a:lstStyle/>
          <a:p>
            <a:pPr algn="ctr"/>
            <a:r>
              <a:rPr lang="fr-CH" sz="3200" dirty="0"/>
              <a:t>“</a:t>
            </a:r>
            <a:r>
              <a:rPr lang="en-US" sz="3200" dirty="0"/>
              <a:t>Information system set up by an organization to describe the spatial objects, phenomena and processes that are necessary for its action</a:t>
            </a:r>
            <a:r>
              <a:rPr lang="fr-CH" sz="3200" dirty="0"/>
              <a:t>“</a:t>
            </a:r>
            <a:r>
              <a:rPr lang="fr-CH" sz="3200" dirty="0">
                <a:solidFill>
                  <a:srgbClr val="000000"/>
                </a:solidFill>
              </a:rPr>
              <a:t> </a:t>
            </a:r>
            <a:endParaRPr lang="fr-CH" sz="3200" baseline="30000" dirty="0"/>
          </a:p>
        </p:txBody>
      </p:sp>
      <p:sp>
        <p:nvSpPr>
          <p:cNvPr id="4" name="TextBox 3">
            <a:extLst>
              <a:ext uri="{FF2B5EF4-FFF2-40B4-BE49-F238E27FC236}">
                <a16:creationId xmlns:a16="http://schemas.microsoft.com/office/drawing/2014/main" id="{9576E7F4-621B-89DB-4C20-C5BA8BD1F0EA}"/>
              </a:ext>
            </a:extLst>
          </p:cNvPr>
          <p:cNvSpPr txBox="1"/>
          <p:nvPr/>
        </p:nvSpPr>
        <p:spPr>
          <a:xfrm>
            <a:off x="1961992" y="2980770"/>
            <a:ext cx="9017958" cy="1200329"/>
          </a:xfrm>
          <a:prstGeom prst="rect">
            <a:avLst/>
          </a:prstGeom>
          <a:noFill/>
        </p:spPr>
        <p:txBody>
          <a:bodyPr wrap="square">
            <a:spAutoFit/>
          </a:bodyPr>
          <a:lstStyle/>
          <a:p>
            <a:r>
              <a:rPr lang="en-US" sz="2400" dirty="0"/>
              <a:t>Combines and articulates data, </a:t>
            </a:r>
            <a:r>
              <a:rPr lang="en-US" sz="2400" b="1" dirty="0"/>
              <a:t>equipment</a:t>
            </a:r>
            <a:r>
              <a:rPr lang="en-US" sz="2400" dirty="0"/>
              <a:t>, </a:t>
            </a:r>
            <a:r>
              <a:rPr lang="en-US" sz="2400" b="1" dirty="0"/>
              <a:t>software</a:t>
            </a:r>
            <a:r>
              <a:rPr lang="en-US" sz="2400" dirty="0"/>
              <a:t>, </a:t>
            </a:r>
            <a:r>
              <a:rPr lang="en-US" sz="2400" b="1" dirty="0"/>
              <a:t>organizational structures </a:t>
            </a:r>
            <a:r>
              <a:rPr lang="en-US" sz="2400" dirty="0"/>
              <a:t>(including personnel), and </a:t>
            </a:r>
            <a:r>
              <a:rPr lang="en-US" sz="2400" b="1" dirty="0"/>
              <a:t>methods</a:t>
            </a:r>
            <a:r>
              <a:rPr lang="en-US" sz="2400" dirty="0"/>
              <a:t> to represent and analyze geographic objects necessary for project implementation</a:t>
            </a:r>
            <a:endParaRPr lang="fr-CH" sz="2400" dirty="0"/>
          </a:p>
        </p:txBody>
      </p:sp>
      <p:sp>
        <p:nvSpPr>
          <p:cNvPr id="5" name="Title 1">
            <a:extLst>
              <a:ext uri="{FF2B5EF4-FFF2-40B4-BE49-F238E27FC236}">
                <a16:creationId xmlns:a16="http://schemas.microsoft.com/office/drawing/2014/main" id="{8FC143ED-AB5C-5435-86C2-3BE1FC330CFD}"/>
              </a:ext>
            </a:extLst>
          </p:cNvPr>
          <p:cNvSpPr txBox="1">
            <a:spLocks/>
          </p:cNvSpPr>
          <p:nvPr/>
        </p:nvSpPr>
        <p:spPr>
          <a:xfrm>
            <a:off x="3978893" y="4479729"/>
            <a:ext cx="4234213" cy="365125"/>
          </a:xfrm>
          <a:prstGeom prst="rect">
            <a:avLst/>
          </a:prstGeom>
        </p:spPr>
        <p:txBody>
          <a:bodyPr anchor="t"/>
          <a:lstStyle/>
          <a:p>
            <a:pPr>
              <a:lnSpc>
                <a:spcPct val="90000"/>
              </a:lnSpc>
              <a:defRPr/>
            </a:pPr>
            <a:r>
              <a:rPr lang="en-US" sz="2400" dirty="0">
                <a:ea typeface="+mj-ea"/>
                <a:cs typeface="+mj-cs"/>
              </a:rPr>
              <a:t>GIS is not just about software!</a:t>
            </a:r>
          </a:p>
        </p:txBody>
      </p:sp>
      <p:sp>
        <p:nvSpPr>
          <p:cNvPr id="6" name="Right Arrow 15">
            <a:extLst>
              <a:ext uri="{FF2B5EF4-FFF2-40B4-BE49-F238E27FC236}">
                <a16:creationId xmlns:a16="http://schemas.microsoft.com/office/drawing/2014/main" id="{5C8A100F-B41C-766E-BEC5-5511917CAC64}"/>
              </a:ext>
            </a:extLst>
          </p:cNvPr>
          <p:cNvSpPr/>
          <p:nvPr/>
        </p:nvSpPr>
        <p:spPr>
          <a:xfrm rot="10800000" flipH="1">
            <a:off x="1485351" y="3043028"/>
            <a:ext cx="431800" cy="337823"/>
          </a:xfrm>
          <a:prstGeom prst="rightArrow">
            <a:avLst/>
          </a:prstGeom>
          <a:solidFill>
            <a:srgbClr val="1F83C5"/>
          </a:solidFill>
          <a:ln w="3175" algn="ctr">
            <a:solidFill>
              <a:srgbClr val="4D4D4D"/>
            </a:solidFill>
            <a:round/>
            <a:headEnd/>
            <a:tailEnd/>
          </a:ln>
        </p:spPr>
        <p:txBody>
          <a:bodyPr wrap="none" anchor="ctr"/>
          <a:lstStyle/>
          <a:p>
            <a:pPr eaLnBrk="0" fontAlgn="base" hangingPunct="0">
              <a:spcBef>
                <a:spcPct val="0"/>
              </a:spcBef>
              <a:spcAft>
                <a:spcPct val="0"/>
              </a:spcAft>
            </a:pPr>
            <a:endParaRPr lang="en-US">
              <a:solidFill>
                <a:srgbClr val="346667"/>
              </a:solidFill>
              <a:latin typeface="Calibri" pitchFamily="34" charset="0"/>
              <a:cs typeface="Arial" charset="0"/>
            </a:endParaRPr>
          </a:p>
        </p:txBody>
      </p:sp>
      <p:sp>
        <p:nvSpPr>
          <p:cNvPr id="7" name="Right Arrow 15">
            <a:extLst>
              <a:ext uri="{FF2B5EF4-FFF2-40B4-BE49-F238E27FC236}">
                <a16:creationId xmlns:a16="http://schemas.microsoft.com/office/drawing/2014/main" id="{3E23FB30-3076-8FB6-B2F7-C6639168E02B}"/>
              </a:ext>
            </a:extLst>
          </p:cNvPr>
          <p:cNvSpPr/>
          <p:nvPr/>
        </p:nvSpPr>
        <p:spPr>
          <a:xfrm rot="10800000" flipH="1">
            <a:off x="3498469" y="4526638"/>
            <a:ext cx="431800" cy="337823"/>
          </a:xfrm>
          <a:prstGeom prst="rightArrow">
            <a:avLst/>
          </a:prstGeom>
          <a:solidFill>
            <a:srgbClr val="1F83C5"/>
          </a:solidFill>
          <a:ln w="3175" algn="ctr">
            <a:solidFill>
              <a:srgbClr val="4D4D4D"/>
            </a:solidFill>
            <a:round/>
            <a:headEnd/>
            <a:tailEnd/>
          </a:ln>
        </p:spPr>
        <p:txBody>
          <a:bodyPr wrap="none" anchor="ctr"/>
          <a:lstStyle/>
          <a:p>
            <a:pPr eaLnBrk="0" fontAlgn="base" hangingPunct="0">
              <a:spcBef>
                <a:spcPct val="0"/>
              </a:spcBef>
              <a:spcAft>
                <a:spcPct val="0"/>
              </a:spcAft>
            </a:pPr>
            <a:endParaRPr lang="en-US">
              <a:solidFill>
                <a:srgbClr val="346667"/>
              </a:solidFill>
              <a:latin typeface="Calibri" pitchFamily="34" charset="0"/>
              <a:cs typeface="Arial" charset="0"/>
            </a:endParaRPr>
          </a:p>
        </p:txBody>
      </p:sp>
      <p:sp>
        <p:nvSpPr>
          <p:cNvPr id="3" name="Title 1">
            <a:extLst>
              <a:ext uri="{FF2B5EF4-FFF2-40B4-BE49-F238E27FC236}">
                <a16:creationId xmlns:a16="http://schemas.microsoft.com/office/drawing/2014/main" id="{EB589B95-51F0-888F-A425-CAE3D6FCCEFF}"/>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dirty="0"/>
              <a:t>GIS as an information system</a:t>
            </a:r>
            <a:endParaRPr lang="en-PH" altLang="en-US" dirty="0"/>
          </a:p>
        </p:txBody>
      </p:sp>
      <p:sp>
        <p:nvSpPr>
          <p:cNvPr id="8" name="Slide Number Placeholder 3">
            <a:extLst>
              <a:ext uri="{FF2B5EF4-FFF2-40B4-BE49-F238E27FC236}">
                <a16:creationId xmlns:a16="http://schemas.microsoft.com/office/drawing/2014/main" id="{35EF501F-DBFD-14C8-3126-A9AD7BA9675E}"/>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12</a:t>
            </a:fld>
            <a:endParaRPr lang="en-GB" altLang="en-US" sz="1200">
              <a:solidFill>
                <a:schemeClr val="bg1"/>
              </a:solidFill>
            </a:endParaRPr>
          </a:p>
        </p:txBody>
      </p:sp>
    </p:spTree>
    <p:extLst>
      <p:ext uri="{BB962C8B-B14F-4D97-AF65-F5344CB8AC3E}">
        <p14:creationId xmlns:p14="http://schemas.microsoft.com/office/powerpoint/2010/main" val="597417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3" t="9410" r="13773" b="9601"/>
          <a:stretch/>
        </p:blipFill>
        <p:spPr bwMode="auto">
          <a:xfrm>
            <a:off x="5473426" y="1160593"/>
            <a:ext cx="6265391" cy="392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CC2A587-9DC5-6F66-0852-069C83C3D0C8}"/>
              </a:ext>
            </a:extLst>
          </p:cNvPr>
          <p:cNvPicPr>
            <a:picLocks noChangeAspect="1"/>
          </p:cNvPicPr>
          <p:nvPr/>
        </p:nvPicPr>
        <p:blipFill>
          <a:blip r:embed="rId4"/>
          <a:stretch>
            <a:fillRect/>
          </a:stretch>
        </p:blipFill>
        <p:spPr>
          <a:xfrm>
            <a:off x="9947719" y="4538551"/>
            <a:ext cx="793698" cy="1026000"/>
          </a:xfrm>
          <a:prstGeom prst="rect">
            <a:avLst/>
          </a:prstGeom>
          <a:ln>
            <a:solidFill>
              <a:schemeClr val="tx1"/>
            </a:solidFill>
          </a:ln>
        </p:spPr>
      </p:pic>
      <p:pic>
        <p:nvPicPr>
          <p:cNvPr id="20" name="Picture 19" descr="A screenshot of a computer&#10;&#10;Description automatically generated">
            <a:extLst>
              <a:ext uri="{FF2B5EF4-FFF2-40B4-BE49-F238E27FC236}">
                <a16:creationId xmlns:a16="http://schemas.microsoft.com/office/drawing/2014/main" id="{97F93290-69F5-1B02-8B27-1CF2B6CB3D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7886705" y="5167378"/>
            <a:ext cx="1026870" cy="727200"/>
          </a:xfrm>
          <a:prstGeom prst="rect">
            <a:avLst/>
          </a:prstGeom>
          <a:ln>
            <a:solidFill>
              <a:srgbClr val="253C88"/>
            </a:solidFill>
          </a:ln>
        </p:spPr>
      </p:pic>
      <p:pic>
        <p:nvPicPr>
          <p:cNvPr id="13" name="Picture 12" descr="A screenshot of a computer&#10;&#10;Description automatically generated">
            <a:extLst>
              <a:ext uri="{FF2B5EF4-FFF2-40B4-BE49-F238E27FC236}">
                <a16:creationId xmlns:a16="http://schemas.microsoft.com/office/drawing/2014/main" id="{C2911593-CCC5-EFEC-CCAB-3CA74C6166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7332146" y="1010386"/>
            <a:ext cx="1016703" cy="720000"/>
          </a:xfrm>
          <a:prstGeom prst="rect">
            <a:avLst/>
          </a:prstGeom>
          <a:ln>
            <a:solidFill>
              <a:srgbClr val="253C88"/>
            </a:solidFill>
          </a:ln>
        </p:spPr>
      </p:pic>
      <p:sp>
        <p:nvSpPr>
          <p:cNvPr id="78" name="Slide Number Placeholder 5"/>
          <p:cNvSpPr txBox="1">
            <a:spLocks/>
          </p:cNvSpPr>
          <p:nvPr/>
        </p:nvSpPr>
        <p:spPr>
          <a:xfrm>
            <a:off x="9140868" y="5651677"/>
            <a:ext cx="2057400" cy="365125"/>
          </a:xfrm>
          <a:prstGeom prst="rect">
            <a:avLst/>
          </a:prstGeom>
        </p:spPr>
        <p:txBody>
          <a:bodyPr/>
          <a:lstStyle/>
          <a:p>
            <a:pPr algn="r">
              <a:defRPr/>
            </a:pPr>
            <a:fld id="{0615E2F5-CB09-4F08-A27B-2EA18DD301E1}" type="slidenum">
              <a:rPr lang="fr-CH" sz="1200">
                <a:solidFill>
                  <a:schemeClr val="bg1"/>
                </a:solidFill>
              </a:rPr>
              <a:pPr algn="r">
                <a:defRPr/>
              </a:pPr>
              <a:t>13</a:t>
            </a:fld>
            <a:endParaRPr lang="fr-CH" sz="1200" dirty="0">
              <a:solidFill>
                <a:schemeClr val="bg1"/>
              </a:solidFill>
            </a:endParaRPr>
          </a:p>
        </p:txBody>
      </p:sp>
      <p:sp>
        <p:nvSpPr>
          <p:cNvPr id="81" name="Title 1"/>
          <p:cNvSpPr txBox="1">
            <a:spLocks/>
          </p:cNvSpPr>
          <p:nvPr/>
        </p:nvSpPr>
        <p:spPr>
          <a:xfrm>
            <a:off x="1098569" y="1215034"/>
            <a:ext cx="3484508" cy="2376686"/>
          </a:xfrm>
          <a:prstGeom prst="rect">
            <a:avLst/>
          </a:prstGeom>
        </p:spPr>
        <p:txBody>
          <a:bodyPr anchor="t"/>
          <a:lstStyle/>
          <a:p>
            <a:pPr marL="742950" indent="-742950">
              <a:lnSpc>
                <a:spcPct val="90000"/>
              </a:lnSpc>
              <a:buFont typeface="+mj-lt"/>
              <a:buAutoNum type="arabicPeriod"/>
              <a:defRPr/>
            </a:pPr>
            <a:r>
              <a:rPr lang="fr-CH" sz="3200" dirty="0">
                <a:ea typeface="+mj-ea"/>
                <a:cs typeface="+mj-cs"/>
              </a:rPr>
              <a:t>Data</a:t>
            </a:r>
          </a:p>
          <a:p>
            <a:pPr marL="742950" indent="-742950">
              <a:lnSpc>
                <a:spcPct val="90000"/>
              </a:lnSpc>
              <a:buFont typeface="+mj-lt"/>
              <a:buAutoNum type="arabicPeriod"/>
              <a:defRPr/>
            </a:pPr>
            <a:r>
              <a:rPr lang="fr-CH" sz="3200" dirty="0">
                <a:ea typeface="+mj-ea"/>
                <a:cs typeface="+mj-cs"/>
              </a:rPr>
              <a:t>Software</a:t>
            </a:r>
          </a:p>
          <a:p>
            <a:pPr marL="742950" indent="-742950">
              <a:lnSpc>
                <a:spcPct val="90000"/>
              </a:lnSpc>
              <a:buFont typeface="+mj-lt"/>
              <a:buAutoNum type="arabicPeriod"/>
              <a:defRPr/>
            </a:pPr>
            <a:r>
              <a:rPr lang="fr-CH" sz="3200" dirty="0">
                <a:ea typeface="+mj-ea"/>
                <a:cs typeface="+mj-cs"/>
              </a:rPr>
              <a:t>Equipment</a:t>
            </a:r>
          </a:p>
          <a:p>
            <a:pPr marL="742950" indent="-742950">
              <a:lnSpc>
                <a:spcPct val="90000"/>
              </a:lnSpc>
              <a:buFont typeface="+mj-lt"/>
              <a:buAutoNum type="arabicPeriod"/>
              <a:defRPr/>
            </a:pPr>
            <a:r>
              <a:rPr lang="en-PH" sz="3200" dirty="0">
                <a:solidFill>
                  <a:srgbClr val="3C4043"/>
                </a:solidFill>
              </a:rPr>
              <a:t>People</a:t>
            </a:r>
            <a:endParaRPr lang="fr-CH" sz="3200" dirty="0">
              <a:ea typeface="+mj-ea"/>
              <a:cs typeface="+mj-cs"/>
            </a:endParaRPr>
          </a:p>
          <a:p>
            <a:pPr marL="742950" indent="-742950">
              <a:lnSpc>
                <a:spcPct val="90000"/>
              </a:lnSpc>
              <a:buFont typeface="+mj-lt"/>
              <a:buAutoNum type="arabicPeriod"/>
              <a:defRPr/>
            </a:pPr>
            <a:r>
              <a:rPr lang="fr-CH" sz="3200" dirty="0">
                <a:ea typeface="+mj-ea"/>
                <a:cs typeface="+mj-cs"/>
              </a:rPr>
              <a:t>Methods</a:t>
            </a:r>
          </a:p>
        </p:txBody>
      </p:sp>
      <p:sp>
        <p:nvSpPr>
          <p:cNvPr id="2" name="Oval 1">
            <a:extLst>
              <a:ext uri="{FF2B5EF4-FFF2-40B4-BE49-F238E27FC236}">
                <a16:creationId xmlns:a16="http://schemas.microsoft.com/office/drawing/2014/main" id="{F90FB813-D179-31A4-B24B-943CF21AC089}"/>
              </a:ext>
            </a:extLst>
          </p:cNvPr>
          <p:cNvSpPr/>
          <p:nvPr/>
        </p:nvSpPr>
        <p:spPr>
          <a:xfrm>
            <a:off x="8606120" y="2634159"/>
            <a:ext cx="360784" cy="36004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endParaRPr lang="en-PH" dirty="0">
              <a:solidFill>
                <a:schemeClr val="tx1"/>
              </a:solidFill>
            </a:endParaRPr>
          </a:p>
        </p:txBody>
      </p:sp>
      <p:sp>
        <p:nvSpPr>
          <p:cNvPr id="3" name="Oval 2">
            <a:extLst>
              <a:ext uri="{FF2B5EF4-FFF2-40B4-BE49-F238E27FC236}">
                <a16:creationId xmlns:a16="http://schemas.microsoft.com/office/drawing/2014/main" id="{2022E6F9-7901-60E5-FE08-97701AF9D4F3}"/>
              </a:ext>
            </a:extLst>
          </p:cNvPr>
          <p:cNvSpPr/>
          <p:nvPr/>
        </p:nvSpPr>
        <p:spPr>
          <a:xfrm>
            <a:off x="7542950" y="1988895"/>
            <a:ext cx="360784" cy="36004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endParaRPr lang="en-PH" dirty="0">
              <a:solidFill>
                <a:schemeClr val="tx1"/>
              </a:solidFill>
            </a:endParaRPr>
          </a:p>
        </p:txBody>
      </p:sp>
      <p:sp>
        <p:nvSpPr>
          <p:cNvPr id="4" name="Oval 3">
            <a:extLst>
              <a:ext uri="{FF2B5EF4-FFF2-40B4-BE49-F238E27FC236}">
                <a16:creationId xmlns:a16="http://schemas.microsoft.com/office/drawing/2014/main" id="{194694FB-311E-FC70-1519-9A9A5797D4BB}"/>
              </a:ext>
            </a:extLst>
          </p:cNvPr>
          <p:cNvSpPr/>
          <p:nvPr/>
        </p:nvSpPr>
        <p:spPr>
          <a:xfrm>
            <a:off x="6390822" y="4798606"/>
            <a:ext cx="360784" cy="36004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endParaRPr lang="en-PH" dirty="0">
              <a:solidFill>
                <a:schemeClr val="tx1"/>
              </a:solidFill>
            </a:endParaRPr>
          </a:p>
        </p:txBody>
      </p:sp>
      <p:sp>
        <p:nvSpPr>
          <p:cNvPr id="5" name="Oval 4">
            <a:extLst>
              <a:ext uri="{FF2B5EF4-FFF2-40B4-BE49-F238E27FC236}">
                <a16:creationId xmlns:a16="http://schemas.microsoft.com/office/drawing/2014/main" id="{8F50E164-96E4-5EA9-34EA-0B025AD2B5F7}"/>
              </a:ext>
            </a:extLst>
          </p:cNvPr>
          <p:cNvSpPr/>
          <p:nvPr/>
        </p:nvSpPr>
        <p:spPr>
          <a:xfrm>
            <a:off x="5256658" y="3494451"/>
            <a:ext cx="360784" cy="36004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endParaRPr lang="en-PH" dirty="0">
              <a:solidFill>
                <a:schemeClr val="tx1"/>
              </a:solidFill>
            </a:endParaRPr>
          </a:p>
        </p:txBody>
      </p:sp>
      <p:sp>
        <p:nvSpPr>
          <p:cNvPr id="6" name="Oval 5">
            <a:extLst>
              <a:ext uri="{FF2B5EF4-FFF2-40B4-BE49-F238E27FC236}">
                <a16:creationId xmlns:a16="http://schemas.microsoft.com/office/drawing/2014/main" id="{9684744D-5C45-744C-795E-A0761BE279E3}"/>
              </a:ext>
            </a:extLst>
          </p:cNvPr>
          <p:cNvSpPr/>
          <p:nvPr/>
        </p:nvSpPr>
        <p:spPr>
          <a:xfrm>
            <a:off x="9776284" y="4401718"/>
            <a:ext cx="360784" cy="36004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endParaRPr lang="en-PH" dirty="0">
              <a:solidFill>
                <a:schemeClr val="tx1"/>
              </a:solidFill>
            </a:endParaRPr>
          </a:p>
        </p:txBody>
      </p:sp>
      <p:sp>
        <p:nvSpPr>
          <p:cNvPr id="15" name="Oval 14">
            <a:extLst>
              <a:ext uri="{FF2B5EF4-FFF2-40B4-BE49-F238E27FC236}">
                <a16:creationId xmlns:a16="http://schemas.microsoft.com/office/drawing/2014/main" id="{F56AE9CF-5667-1135-FFB7-C077E75DD3C9}"/>
              </a:ext>
            </a:extLst>
          </p:cNvPr>
          <p:cNvSpPr/>
          <p:nvPr/>
        </p:nvSpPr>
        <p:spPr>
          <a:xfrm>
            <a:off x="8634372" y="5556081"/>
            <a:ext cx="360784" cy="36004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endParaRPr lang="en-PH" dirty="0">
              <a:solidFill>
                <a:schemeClr val="tx1"/>
              </a:solidFill>
            </a:endParaRPr>
          </a:p>
        </p:txBody>
      </p:sp>
      <p:sp>
        <p:nvSpPr>
          <p:cNvPr id="16" name="Oval 15">
            <a:extLst>
              <a:ext uri="{FF2B5EF4-FFF2-40B4-BE49-F238E27FC236}">
                <a16:creationId xmlns:a16="http://schemas.microsoft.com/office/drawing/2014/main" id="{5F7737BD-DB02-A5EE-12D4-36B0107AA6FC}"/>
              </a:ext>
            </a:extLst>
          </p:cNvPr>
          <p:cNvSpPr/>
          <p:nvPr/>
        </p:nvSpPr>
        <p:spPr>
          <a:xfrm>
            <a:off x="8142840" y="788300"/>
            <a:ext cx="360784" cy="36004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endParaRPr lang="en-PH" dirty="0">
              <a:solidFill>
                <a:schemeClr val="tx1"/>
              </a:solidFill>
            </a:endParaRPr>
          </a:p>
        </p:txBody>
      </p:sp>
      <p:sp>
        <p:nvSpPr>
          <p:cNvPr id="17" name="Title 1">
            <a:extLst>
              <a:ext uri="{FF2B5EF4-FFF2-40B4-BE49-F238E27FC236}">
                <a16:creationId xmlns:a16="http://schemas.microsoft.com/office/drawing/2014/main" id="{FAB06136-F6BB-D098-CE69-DCA15CE65703}"/>
              </a:ext>
            </a:extLst>
          </p:cNvPr>
          <p:cNvSpPr txBox="1">
            <a:spLocks/>
          </p:cNvSpPr>
          <p:nvPr/>
        </p:nvSpPr>
        <p:spPr>
          <a:xfrm>
            <a:off x="1633772" y="4155376"/>
            <a:ext cx="3567398" cy="780486"/>
          </a:xfrm>
          <a:prstGeom prst="rect">
            <a:avLst/>
          </a:prstGeom>
        </p:spPr>
        <p:txBody>
          <a:bodyPr anchor="t"/>
          <a:lstStyle/>
          <a:p>
            <a:pPr>
              <a:lnSpc>
                <a:spcPct val="90000"/>
              </a:lnSpc>
              <a:defRPr/>
            </a:pPr>
            <a:r>
              <a:rPr lang="en-US" sz="2800" dirty="0">
                <a:ea typeface="+mj-ea"/>
                <a:cs typeface="+mj-cs"/>
              </a:rPr>
              <a:t>Data at the center of the system</a:t>
            </a:r>
            <a:endParaRPr lang="fr-CH" sz="2800" dirty="0">
              <a:ea typeface="+mj-ea"/>
              <a:cs typeface="+mj-cs"/>
            </a:endParaRPr>
          </a:p>
        </p:txBody>
      </p:sp>
      <p:sp>
        <p:nvSpPr>
          <p:cNvPr id="18" name="Right Arrow 15">
            <a:extLst>
              <a:ext uri="{FF2B5EF4-FFF2-40B4-BE49-F238E27FC236}">
                <a16:creationId xmlns:a16="http://schemas.microsoft.com/office/drawing/2014/main" id="{F2431D7D-57CB-7037-8209-C626430704F7}"/>
              </a:ext>
            </a:extLst>
          </p:cNvPr>
          <p:cNvSpPr/>
          <p:nvPr/>
        </p:nvSpPr>
        <p:spPr>
          <a:xfrm rot="10800000" flipH="1">
            <a:off x="1186455" y="4199307"/>
            <a:ext cx="409341" cy="337823"/>
          </a:xfrm>
          <a:prstGeom prst="rightArrow">
            <a:avLst/>
          </a:prstGeom>
          <a:solidFill>
            <a:srgbClr val="1F83C5"/>
          </a:solidFill>
          <a:ln>
            <a:solidFill>
              <a:srgbClr val="001C5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itle 1">
            <a:extLst>
              <a:ext uri="{FF2B5EF4-FFF2-40B4-BE49-F238E27FC236}">
                <a16:creationId xmlns:a16="http://schemas.microsoft.com/office/drawing/2014/main" id="{77E10305-0303-E464-9961-C5400E90FFEE}"/>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Essential elements of a GIS as an information system</a:t>
            </a:r>
            <a:endParaRPr lang="fr-CH" altLang="en-US" dirty="0"/>
          </a:p>
        </p:txBody>
      </p:sp>
      <p:sp>
        <p:nvSpPr>
          <p:cNvPr id="26" name="Slide Number Placeholder 3">
            <a:extLst>
              <a:ext uri="{FF2B5EF4-FFF2-40B4-BE49-F238E27FC236}">
                <a16:creationId xmlns:a16="http://schemas.microsoft.com/office/drawing/2014/main" id="{D7D23261-4AD1-297A-086D-1D24632BC9D0}"/>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13</a:t>
            </a:fld>
            <a:endParaRPr lang="en-GB" altLang="en-US" sz="1200">
              <a:solidFill>
                <a:schemeClr val="bg1"/>
              </a:solidFill>
            </a:endParaRPr>
          </a:p>
        </p:txBody>
      </p:sp>
      <p:sp>
        <p:nvSpPr>
          <p:cNvPr id="9" name="Title 1">
            <a:extLst>
              <a:ext uri="{FF2B5EF4-FFF2-40B4-BE49-F238E27FC236}">
                <a16:creationId xmlns:a16="http://schemas.microsoft.com/office/drawing/2014/main" id="{387949CA-1F9F-A63A-6B20-1AB0D9A0F5D4}"/>
              </a:ext>
            </a:extLst>
          </p:cNvPr>
          <p:cNvSpPr txBox="1">
            <a:spLocks/>
          </p:cNvSpPr>
          <p:nvPr/>
        </p:nvSpPr>
        <p:spPr>
          <a:xfrm>
            <a:off x="1941024" y="5148553"/>
            <a:ext cx="4299238" cy="780486"/>
          </a:xfrm>
          <a:prstGeom prst="rect">
            <a:avLst/>
          </a:prstGeom>
        </p:spPr>
        <p:txBody>
          <a:bodyPr anchor="t"/>
          <a:lstStyle/>
          <a:p>
            <a:pPr>
              <a:lnSpc>
                <a:spcPct val="90000"/>
              </a:lnSpc>
              <a:defRPr/>
            </a:pPr>
            <a:r>
              <a:rPr lang="en-US" sz="2800" dirty="0">
                <a:ea typeface="+mj-ea"/>
                <a:cs typeface="+mj-cs"/>
              </a:rPr>
              <a:t>Part of a geo-enabled information system</a:t>
            </a:r>
            <a:endParaRPr lang="fr-CH" sz="2800" dirty="0">
              <a:ea typeface="+mj-ea"/>
              <a:cs typeface="+mj-cs"/>
            </a:endParaRPr>
          </a:p>
        </p:txBody>
      </p:sp>
      <p:sp>
        <p:nvSpPr>
          <p:cNvPr id="11" name="Right Arrow 15">
            <a:extLst>
              <a:ext uri="{FF2B5EF4-FFF2-40B4-BE49-F238E27FC236}">
                <a16:creationId xmlns:a16="http://schemas.microsoft.com/office/drawing/2014/main" id="{9130C06B-DE5C-9E65-79CD-9DD17085D7BF}"/>
              </a:ext>
            </a:extLst>
          </p:cNvPr>
          <p:cNvSpPr/>
          <p:nvPr/>
        </p:nvSpPr>
        <p:spPr>
          <a:xfrm rot="10800000" flipH="1">
            <a:off x="1493707" y="5192484"/>
            <a:ext cx="409341" cy="337823"/>
          </a:xfrm>
          <a:prstGeom prst="rightArrow">
            <a:avLst/>
          </a:prstGeom>
          <a:solidFill>
            <a:srgbClr val="1F83C5"/>
          </a:solidFill>
          <a:ln>
            <a:solidFill>
              <a:srgbClr val="001C5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7">
            <a:extLst>
              <a:ext uri="{FF2B5EF4-FFF2-40B4-BE49-F238E27FC236}">
                <a16:creationId xmlns:a16="http://schemas.microsoft.com/office/drawing/2014/main" id="{27D1D891-3FAC-B47A-7BAD-E58357ECCC4E}"/>
              </a:ext>
            </a:extLst>
          </p:cNvPr>
          <p:cNvPicPr>
            <a:picLocks noChangeAspect="1"/>
          </p:cNvPicPr>
          <p:nvPr/>
        </p:nvPicPr>
        <p:blipFill rotWithShape="1">
          <a:blip r:embed="rId7"/>
          <a:srcRect l="80520" t="38265" r="10441" b="47050"/>
          <a:stretch/>
        </p:blipFill>
        <p:spPr>
          <a:xfrm>
            <a:off x="10621355" y="5380897"/>
            <a:ext cx="356950" cy="321688"/>
          </a:xfrm>
          <a:prstGeom prst="rect">
            <a:avLst/>
          </a:prstGeom>
        </p:spPr>
      </p:pic>
      <p:pic>
        <p:nvPicPr>
          <p:cNvPr id="12" name="Picture 11">
            <a:extLst>
              <a:ext uri="{FF2B5EF4-FFF2-40B4-BE49-F238E27FC236}">
                <a16:creationId xmlns:a16="http://schemas.microsoft.com/office/drawing/2014/main" id="{FD2D6999-0426-D57C-F6F2-61F6D86CC016}"/>
              </a:ext>
            </a:extLst>
          </p:cNvPr>
          <p:cNvPicPr>
            <a:picLocks noChangeAspect="1"/>
          </p:cNvPicPr>
          <p:nvPr/>
        </p:nvPicPr>
        <p:blipFill rotWithShape="1">
          <a:blip r:embed="rId7"/>
          <a:srcRect l="80520" t="38265" r="10441" b="47050"/>
          <a:stretch/>
        </p:blipFill>
        <p:spPr>
          <a:xfrm>
            <a:off x="8634372" y="5932526"/>
            <a:ext cx="356950" cy="321688"/>
          </a:xfrm>
          <a:prstGeom prst="rect">
            <a:avLst/>
          </a:prstGeom>
        </p:spPr>
      </p:pic>
      <p:pic>
        <p:nvPicPr>
          <p:cNvPr id="14" name="Picture 13">
            <a:extLst>
              <a:ext uri="{FF2B5EF4-FFF2-40B4-BE49-F238E27FC236}">
                <a16:creationId xmlns:a16="http://schemas.microsoft.com/office/drawing/2014/main" id="{15BF8390-78E9-4936-C5A5-5732046FC6C9}"/>
              </a:ext>
            </a:extLst>
          </p:cNvPr>
          <p:cNvPicPr>
            <a:picLocks noChangeAspect="1"/>
          </p:cNvPicPr>
          <p:nvPr/>
        </p:nvPicPr>
        <p:blipFill rotWithShape="1">
          <a:blip r:embed="rId7"/>
          <a:srcRect l="80520" t="38265" r="10441" b="47050"/>
          <a:stretch/>
        </p:blipFill>
        <p:spPr>
          <a:xfrm>
            <a:off x="8036540" y="1667207"/>
            <a:ext cx="356950" cy="321688"/>
          </a:xfrm>
          <a:prstGeom prst="rect">
            <a:avLst/>
          </a:prstGeom>
        </p:spPr>
      </p:pic>
    </p:spTree>
    <p:extLst>
      <p:ext uri="{BB962C8B-B14F-4D97-AF65-F5344CB8AC3E}">
        <p14:creationId xmlns:p14="http://schemas.microsoft.com/office/powerpoint/2010/main" val="726887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4B5A1F3-95BD-E778-4DA8-366ECD93201D}"/>
              </a:ext>
            </a:extLst>
          </p:cNvPr>
          <p:cNvSpPr txBox="1"/>
          <p:nvPr/>
        </p:nvSpPr>
        <p:spPr>
          <a:xfrm>
            <a:off x="515938" y="3375545"/>
            <a:ext cx="6892784" cy="707886"/>
          </a:xfrm>
          <a:prstGeom prst="rect">
            <a:avLst/>
          </a:prstGeom>
          <a:noFill/>
        </p:spPr>
        <p:txBody>
          <a:bodyPr wrap="square">
            <a:spAutoFit/>
          </a:bodyPr>
          <a:lstStyle/>
          <a:p>
            <a:pPr algn="ctr"/>
            <a:r>
              <a:rPr lang="fr-CH" sz="2000" dirty="0"/>
              <a:t>“</a:t>
            </a:r>
            <a:r>
              <a:rPr lang="en-US" sz="2000" b="1" dirty="0"/>
              <a:t>Information system </a:t>
            </a:r>
            <a:r>
              <a:rPr lang="en-US" sz="2000" dirty="0"/>
              <a:t>designed to collect, store, process, analyze, manage, and present all types of spatial and geographic data</a:t>
            </a:r>
            <a:r>
              <a:rPr lang="fr-CH" sz="2000" dirty="0"/>
              <a:t>”</a:t>
            </a:r>
          </a:p>
        </p:txBody>
      </p:sp>
      <p:sp>
        <p:nvSpPr>
          <p:cNvPr id="12" name="TextBox 11">
            <a:extLst>
              <a:ext uri="{FF2B5EF4-FFF2-40B4-BE49-F238E27FC236}">
                <a16:creationId xmlns:a16="http://schemas.microsoft.com/office/drawing/2014/main" id="{AA25795A-7209-877F-A269-9BFD7D1AB541}"/>
              </a:ext>
            </a:extLst>
          </p:cNvPr>
          <p:cNvSpPr txBox="1"/>
          <p:nvPr/>
        </p:nvSpPr>
        <p:spPr>
          <a:xfrm>
            <a:off x="654999" y="1322265"/>
            <a:ext cx="7147932" cy="707886"/>
          </a:xfrm>
          <a:prstGeom prst="rect">
            <a:avLst/>
          </a:prstGeom>
          <a:noFill/>
        </p:spPr>
        <p:txBody>
          <a:bodyPr wrap="square">
            <a:spAutoFit/>
          </a:bodyPr>
          <a:lstStyle/>
          <a:p>
            <a:pPr algn="ctr"/>
            <a:r>
              <a:rPr lang="fr-CH" sz="2000" dirty="0"/>
              <a:t>“</a:t>
            </a:r>
            <a:r>
              <a:rPr lang="en-US" sz="2000" dirty="0"/>
              <a:t>A </a:t>
            </a:r>
            <a:r>
              <a:rPr lang="en-US" sz="2000" b="1" dirty="0"/>
              <a:t>computer system </a:t>
            </a:r>
            <a:r>
              <a:rPr lang="en-US" sz="2000" dirty="0"/>
              <a:t>that analyzes and displays geographically referenced information</a:t>
            </a:r>
            <a:r>
              <a:rPr lang="fr-CH" sz="2000" dirty="0"/>
              <a:t>”</a:t>
            </a:r>
          </a:p>
        </p:txBody>
      </p:sp>
      <p:sp>
        <p:nvSpPr>
          <p:cNvPr id="14" name="TextBox 13">
            <a:extLst>
              <a:ext uri="{FF2B5EF4-FFF2-40B4-BE49-F238E27FC236}">
                <a16:creationId xmlns:a16="http://schemas.microsoft.com/office/drawing/2014/main" id="{63DBE796-E01E-7FC8-0807-E71CE1B5F2C5}"/>
              </a:ext>
            </a:extLst>
          </p:cNvPr>
          <p:cNvSpPr txBox="1"/>
          <p:nvPr/>
        </p:nvSpPr>
        <p:spPr>
          <a:xfrm>
            <a:off x="3798625" y="2081957"/>
            <a:ext cx="7704856" cy="707886"/>
          </a:xfrm>
          <a:prstGeom prst="rect">
            <a:avLst/>
          </a:prstGeom>
          <a:noFill/>
        </p:spPr>
        <p:txBody>
          <a:bodyPr wrap="square">
            <a:spAutoFit/>
          </a:bodyPr>
          <a:lstStyle/>
          <a:p>
            <a:pPr algn="ctr"/>
            <a:r>
              <a:rPr lang="fr-CH" sz="2000" dirty="0"/>
              <a:t>“</a:t>
            </a:r>
            <a:r>
              <a:rPr lang="en-US" sz="2000" b="1" dirty="0"/>
              <a:t>Computer tool </a:t>
            </a:r>
            <a:r>
              <a:rPr lang="en-US" sz="2000" dirty="0"/>
              <a:t>for representing and analyzing all the things that exist on earth as well as all the events that occur there</a:t>
            </a:r>
            <a:r>
              <a:rPr lang="fr-CH" sz="2000" dirty="0"/>
              <a:t>“</a:t>
            </a:r>
          </a:p>
        </p:txBody>
      </p:sp>
      <p:sp>
        <p:nvSpPr>
          <p:cNvPr id="16" name="TextBox 15">
            <a:extLst>
              <a:ext uri="{FF2B5EF4-FFF2-40B4-BE49-F238E27FC236}">
                <a16:creationId xmlns:a16="http://schemas.microsoft.com/office/drawing/2014/main" id="{B7EB0BD1-2B8C-5448-FCA0-9691EC1DD93C}"/>
              </a:ext>
            </a:extLst>
          </p:cNvPr>
          <p:cNvSpPr txBox="1"/>
          <p:nvPr/>
        </p:nvSpPr>
        <p:spPr>
          <a:xfrm>
            <a:off x="3676536" y="4080072"/>
            <a:ext cx="7147932" cy="1015663"/>
          </a:xfrm>
          <a:prstGeom prst="rect">
            <a:avLst/>
          </a:prstGeom>
          <a:noFill/>
        </p:spPr>
        <p:txBody>
          <a:bodyPr wrap="square">
            <a:spAutoFit/>
          </a:bodyPr>
          <a:lstStyle/>
          <a:p>
            <a:pPr algn="ctr"/>
            <a:r>
              <a:rPr lang="fr-CH" sz="2000" dirty="0"/>
              <a:t>“</a:t>
            </a:r>
            <a:r>
              <a:rPr lang="en-US" sz="2000" b="1" dirty="0"/>
              <a:t>Information system </a:t>
            </a:r>
            <a:r>
              <a:rPr lang="en-US" sz="2000" dirty="0"/>
              <a:t>set up by an organization to describe the spatial objects, phenomena, and processes that are necessary for its action</a:t>
            </a:r>
            <a:r>
              <a:rPr lang="fr-CH" sz="2000" dirty="0"/>
              <a:t> “</a:t>
            </a:r>
            <a:r>
              <a:rPr lang="fr-CH" sz="2000" dirty="0">
                <a:solidFill>
                  <a:srgbClr val="000000"/>
                </a:solidFill>
              </a:rPr>
              <a:t> </a:t>
            </a:r>
            <a:endParaRPr lang="fr-CH" sz="2000" baseline="30000" dirty="0"/>
          </a:p>
        </p:txBody>
      </p:sp>
      <p:sp>
        <p:nvSpPr>
          <p:cNvPr id="19" name="Rectangle 18">
            <a:extLst>
              <a:ext uri="{FF2B5EF4-FFF2-40B4-BE49-F238E27FC236}">
                <a16:creationId xmlns:a16="http://schemas.microsoft.com/office/drawing/2014/main" id="{89721859-B2DC-3448-8FAF-BCDE3C710734}"/>
              </a:ext>
            </a:extLst>
          </p:cNvPr>
          <p:cNvSpPr>
            <a:spLocks noChangeArrowheads="1"/>
          </p:cNvSpPr>
          <p:nvPr/>
        </p:nvSpPr>
        <p:spPr bwMode="auto">
          <a:xfrm>
            <a:off x="441942" y="762492"/>
            <a:ext cx="4052443" cy="461665"/>
          </a:xfrm>
          <a:prstGeom prst="rect">
            <a:avLst/>
          </a:prstGeom>
          <a:noFill/>
          <a:ln w="9525">
            <a:noFill/>
            <a:miter lim="800000"/>
            <a:headEnd/>
            <a:tailEnd/>
          </a:ln>
        </p:spPr>
        <p:txBody>
          <a:bodyPr wrap="square">
            <a:spAutoFit/>
          </a:bodyPr>
          <a:lstStyle/>
          <a:p>
            <a:r>
              <a:rPr lang="fr-CH" sz="2400" dirty="0" err="1">
                <a:solidFill>
                  <a:srgbClr val="1F1F1F"/>
                </a:solidFill>
                <a:latin typeface="Google Sans"/>
              </a:rPr>
              <a:t>Two</a:t>
            </a:r>
            <a:r>
              <a:rPr lang="fr-CH" sz="2400" dirty="0">
                <a:solidFill>
                  <a:srgbClr val="1F1F1F"/>
                </a:solidFill>
                <a:latin typeface="Google Sans"/>
              </a:rPr>
              <a:t> types of </a:t>
            </a:r>
            <a:r>
              <a:rPr lang="fr-CH" sz="2400" dirty="0" err="1">
                <a:solidFill>
                  <a:srgbClr val="1F1F1F"/>
                </a:solidFill>
                <a:latin typeface="Google Sans"/>
              </a:rPr>
              <a:t>definitions</a:t>
            </a:r>
            <a:endParaRPr lang="fr-CH" sz="2400" b="1" dirty="0">
              <a:ea typeface="SimSun" pitchFamily="2" charset="-122"/>
            </a:endParaRPr>
          </a:p>
        </p:txBody>
      </p:sp>
      <p:sp>
        <p:nvSpPr>
          <p:cNvPr id="20" name="Rectangle 19">
            <a:extLst>
              <a:ext uri="{FF2B5EF4-FFF2-40B4-BE49-F238E27FC236}">
                <a16:creationId xmlns:a16="http://schemas.microsoft.com/office/drawing/2014/main" id="{28FC7A95-257F-EC00-B68D-AFBC7B4CC4DD}"/>
              </a:ext>
            </a:extLst>
          </p:cNvPr>
          <p:cNvSpPr>
            <a:spLocks noChangeArrowheads="1"/>
          </p:cNvSpPr>
          <p:nvPr/>
        </p:nvSpPr>
        <p:spPr bwMode="auto">
          <a:xfrm>
            <a:off x="2011317" y="2744211"/>
            <a:ext cx="8357347" cy="461665"/>
          </a:xfrm>
          <a:prstGeom prst="rect">
            <a:avLst/>
          </a:prstGeom>
          <a:noFill/>
          <a:ln w="9525">
            <a:noFill/>
            <a:miter lim="800000"/>
            <a:headEnd/>
            <a:tailEnd/>
          </a:ln>
        </p:spPr>
        <p:txBody>
          <a:bodyPr wrap="square">
            <a:spAutoFit/>
          </a:bodyPr>
          <a:lstStyle/>
          <a:p>
            <a:r>
              <a:rPr lang="en-US" sz="2400" dirty="0">
                <a:ea typeface="SimSun" pitchFamily="2" charset="-122"/>
              </a:rPr>
              <a:t>GIS as a geospatial technology- software</a:t>
            </a:r>
            <a:endParaRPr lang="fr-CH" sz="2400" b="1" dirty="0">
              <a:ea typeface="SimSun" pitchFamily="2" charset="-122"/>
            </a:endParaRPr>
          </a:p>
        </p:txBody>
      </p:sp>
      <p:sp>
        <p:nvSpPr>
          <p:cNvPr id="21" name="AutoShape 32">
            <a:extLst>
              <a:ext uri="{FF2B5EF4-FFF2-40B4-BE49-F238E27FC236}">
                <a16:creationId xmlns:a16="http://schemas.microsoft.com/office/drawing/2014/main" id="{BB25B49B-9FE4-1E0D-F21B-2694EB109E87}"/>
              </a:ext>
            </a:extLst>
          </p:cNvPr>
          <p:cNvSpPr>
            <a:spLocks noChangeArrowheads="1"/>
          </p:cNvSpPr>
          <p:nvPr/>
        </p:nvSpPr>
        <p:spPr bwMode="auto">
          <a:xfrm>
            <a:off x="1633274" y="2796477"/>
            <a:ext cx="378042" cy="320613"/>
          </a:xfrm>
          <a:prstGeom prst="rightArrow">
            <a:avLst>
              <a:gd name="adj1" fmla="val 50000"/>
              <a:gd name="adj2" fmla="val 53571"/>
            </a:avLst>
          </a:prstGeom>
          <a:solidFill>
            <a:srgbClr val="1F83C5"/>
          </a:solidFill>
          <a:ln w="3175" algn="ctr">
            <a:solidFill>
              <a:srgbClr val="4D4D4D"/>
            </a:solidFill>
            <a:round/>
            <a:headEnd/>
            <a:tailEnd/>
          </a:ln>
        </p:spPr>
        <p:txBody>
          <a:bodyPr wrap="none" anchor="ctr"/>
          <a:lstStyle/>
          <a:p>
            <a:endParaRPr lang="fr-CH" sz="2000" dirty="0">
              <a:solidFill>
                <a:srgbClr val="346667"/>
              </a:solidFill>
            </a:endParaRPr>
          </a:p>
        </p:txBody>
      </p:sp>
      <p:sp>
        <p:nvSpPr>
          <p:cNvPr id="22" name="Rectangle 21">
            <a:extLst>
              <a:ext uri="{FF2B5EF4-FFF2-40B4-BE49-F238E27FC236}">
                <a16:creationId xmlns:a16="http://schemas.microsoft.com/office/drawing/2014/main" id="{F15EC8BE-5133-D472-0739-1B6356DE0E36}"/>
              </a:ext>
            </a:extLst>
          </p:cNvPr>
          <p:cNvSpPr>
            <a:spLocks noChangeArrowheads="1"/>
          </p:cNvSpPr>
          <p:nvPr/>
        </p:nvSpPr>
        <p:spPr bwMode="auto">
          <a:xfrm>
            <a:off x="2127858" y="5095518"/>
            <a:ext cx="8357347" cy="461665"/>
          </a:xfrm>
          <a:prstGeom prst="rect">
            <a:avLst/>
          </a:prstGeom>
          <a:noFill/>
          <a:ln w="9525">
            <a:noFill/>
            <a:miter lim="800000"/>
            <a:headEnd/>
            <a:tailEnd/>
          </a:ln>
        </p:spPr>
        <p:txBody>
          <a:bodyPr wrap="square">
            <a:spAutoFit/>
          </a:bodyPr>
          <a:lstStyle/>
          <a:p>
            <a:r>
              <a:rPr lang="en-US" sz="2400" dirty="0">
                <a:ea typeface="SimSun" pitchFamily="2" charset="-122"/>
              </a:rPr>
              <a:t>GIS as an information system</a:t>
            </a:r>
            <a:endParaRPr lang="fr-CH" sz="2400" b="1" dirty="0">
              <a:ea typeface="SimSun" pitchFamily="2" charset="-122"/>
            </a:endParaRPr>
          </a:p>
        </p:txBody>
      </p:sp>
      <p:sp>
        <p:nvSpPr>
          <p:cNvPr id="23" name="AutoShape 32">
            <a:extLst>
              <a:ext uri="{FF2B5EF4-FFF2-40B4-BE49-F238E27FC236}">
                <a16:creationId xmlns:a16="http://schemas.microsoft.com/office/drawing/2014/main" id="{95238F9F-BF10-7B00-DD9A-40876FE1F66C}"/>
              </a:ext>
            </a:extLst>
          </p:cNvPr>
          <p:cNvSpPr>
            <a:spLocks noChangeArrowheads="1"/>
          </p:cNvSpPr>
          <p:nvPr/>
        </p:nvSpPr>
        <p:spPr bwMode="auto">
          <a:xfrm>
            <a:off x="1749815" y="5147784"/>
            <a:ext cx="378042" cy="320613"/>
          </a:xfrm>
          <a:prstGeom prst="rightArrow">
            <a:avLst>
              <a:gd name="adj1" fmla="val 50000"/>
              <a:gd name="adj2" fmla="val 53571"/>
            </a:avLst>
          </a:prstGeom>
          <a:solidFill>
            <a:srgbClr val="1F83C5"/>
          </a:solidFill>
          <a:ln w="3175" algn="ctr">
            <a:solidFill>
              <a:srgbClr val="4D4D4D"/>
            </a:solidFill>
            <a:round/>
            <a:headEnd/>
            <a:tailEnd/>
          </a:ln>
        </p:spPr>
        <p:txBody>
          <a:bodyPr wrap="none" anchor="ctr"/>
          <a:lstStyle/>
          <a:p>
            <a:endParaRPr lang="fr-CH" sz="2000" dirty="0">
              <a:solidFill>
                <a:srgbClr val="346667"/>
              </a:solidFill>
            </a:endParaRPr>
          </a:p>
        </p:txBody>
      </p:sp>
      <p:sp>
        <p:nvSpPr>
          <p:cNvPr id="24" name="Rectangle 23">
            <a:extLst>
              <a:ext uri="{FF2B5EF4-FFF2-40B4-BE49-F238E27FC236}">
                <a16:creationId xmlns:a16="http://schemas.microsoft.com/office/drawing/2014/main" id="{B4F29DB4-EC6C-651E-D3A1-A8C483A1F226}"/>
              </a:ext>
            </a:extLst>
          </p:cNvPr>
          <p:cNvSpPr>
            <a:spLocks noChangeArrowheads="1"/>
          </p:cNvSpPr>
          <p:nvPr/>
        </p:nvSpPr>
        <p:spPr bwMode="auto">
          <a:xfrm>
            <a:off x="3877955" y="5707027"/>
            <a:ext cx="5862852" cy="461665"/>
          </a:xfrm>
          <a:prstGeom prst="rect">
            <a:avLst/>
          </a:prstGeom>
          <a:noFill/>
          <a:ln w="9525">
            <a:noFill/>
            <a:miter lim="800000"/>
            <a:headEnd/>
            <a:tailEnd/>
          </a:ln>
        </p:spPr>
        <p:txBody>
          <a:bodyPr wrap="square">
            <a:spAutoFit/>
          </a:bodyPr>
          <a:lstStyle/>
          <a:p>
            <a:r>
              <a:rPr lang="en-US" sz="2400" dirty="0">
                <a:ea typeface="SimSun" pitchFamily="2" charset="-122"/>
              </a:rPr>
              <a:t>Often a source of confusion</a:t>
            </a:r>
            <a:endParaRPr lang="fr-CH" sz="2400" b="1" dirty="0">
              <a:ea typeface="SimSun" pitchFamily="2" charset="-122"/>
            </a:endParaRPr>
          </a:p>
        </p:txBody>
      </p:sp>
      <p:sp>
        <p:nvSpPr>
          <p:cNvPr id="25" name="AutoShape 32">
            <a:extLst>
              <a:ext uri="{FF2B5EF4-FFF2-40B4-BE49-F238E27FC236}">
                <a16:creationId xmlns:a16="http://schemas.microsoft.com/office/drawing/2014/main" id="{E40522EC-9469-B4F2-0339-0B3FCA4DA9BF}"/>
              </a:ext>
            </a:extLst>
          </p:cNvPr>
          <p:cNvSpPr>
            <a:spLocks noChangeArrowheads="1"/>
          </p:cNvSpPr>
          <p:nvPr/>
        </p:nvSpPr>
        <p:spPr bwMode="auto">
          <a:xfrm>
            <a:off x="3487515" y="5787209"/>
            <a:ext cx="378042" cy="320613"/>
          </a:xfrm>
          <a:prstGeom prst="rightArrow">
            <a:avLst>
              <a:gd name="adj1" fmla="val 50000"/>
              <a:gd name="adj2" fmla="val 53571"/>
            </a:avLst>
          </a:prstGeom>
          <a:solidFill>
            <a:srgbClr val="1F83C5"/>
          </a:solidFill>
          <a:ln w="3175" algn="ctr">
            <a:solidFill>
              <a:srgbClr val="4D4D4D"/>
            </a:solidFill>
            <a:round/>
            <a:headEnd/>
            <a:tailEnd/>
          </a:ln>
        </p:spPr>
        <p:txBody>
          <a:bodyPr wrap="none" anchor="ctr"/>
          <a:lstStyle/>
          <a:p>
            <a:endParaRPr lang="fr-CH" sz="2000" dirty="0">
              <a:solidFill>
                <a:srgbClr val="346667"/>
              </a:solidFill>
            </a:endParaRPr>
          </a:p>
        </p:txBody>
      </p:sp>
      <p:sp>
        <p:nvSpPr>
          <p:cNvPr id="2" name="Slide Number Placeholder 3">
            <a:extLst>
              <a:ext uri="{FF2B5EF4-FFF2-40B4-BE49-F238E27FC236}">
                <a16:creationId xmlns:a16="http://schemas.microsoft.com/office/drawing/2014/main" id="{BF816967-E4C3-76BD-93C6-A72ADF15D169}"/>
              </a:ext>
            </a:extLst>
          </p:cNvPr>
          <p:cNvSpPr>
            <a:spLocks noGrp="1"/>
          </p:cNvSpPr>
          <p:nvPr>
            <p:ph type="sldNum" sz="quarter" idx="12"/>
          </p:nvPr>
        </p:nvSpPr>
        <p:spPr bwMode="auto">
          <a:xfrm>
            <a:off x="7041579" y="647223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898989"/>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8C5490D6-8476-4F9A-9D29-0EC3740DF8C6}" type="slidenum">
              <a:rPr lang="en-GB" altLang="en-US" smtClean="0"/>
              <a:pPr>
                <a:defRPr/>
              </a:pPr>
              <a:t>2</a:t>
            </a:fld>
            <a:endParaRPr lang="en-GB" altLang="en-US">
              <a:solidFill>
                <a:schemeClr val="bg1">
                  <a:lumMod val="50000"/>
                </a:schemeClr>
              </a:solidFill>
            </a:endParaRPr>
          </a:p>
        </p:txBody>
      </p:sp>
      <p:sp>
        <p:nvSpPr>
          <p:cNvPr id="3" name="Slide Number Placeholder 3">
            <a:extLst>
              <a:ext uri="{FF2B5EF4-FFF2-40B4-BE49-F238E27FC236}">
                <a16:creationId xmlns:a16="http://schemas.microsoft.com/office/drawing/2014/main" id="{387BC903-3A05-AF5E-C1AC-2560D810C917}"/>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2</a:t>
            </a:fld>
            <a:endParaRPr lang="en-GB" altLang="en-US" sz="1200">
              <a:solidFill>
                <a:schemeClr val="bg1"/>
              </a:solidFill>
            </a:endParaRPr>
          </a:p>
        </p:txBody>
      </p:sp>
      <p:sp>
        <p:nvSpPr>
          <p:cNvPr id="4" name="Title 1">
            <a:extLst>
              <a:ext uri="{FF2B5EF4-FFF2-40B4-BE49-F238E27FC236}">
                <a16:creationId xmlns:a16="http://schemas.microsoft.com/office/drawing/2014/main" id="{06157443-E66C-04C3-2102-842C60D3798F}"/>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dirty="0"/>
              <a:t>Geographic Information </a:t>
            </a:r>
            <a:r>
              <a:rPr lang="fr-CH" dirty="0" err="1"/>
              <a:t>Systems</a:t>
            </a:r>
            <a:r>
              <a:rPr lang="fr-CH" dirty="0"/>
              <a:t> (GIS)</a:t>
            </a:r>
            <a:endParaRPr lang="fr-CH" altLang="en-US" dirty="0"/>
          </a:p>
        </p:txBody>
      </p:sp>
    </p:spTree>
    <p:extLst>
      <p:ext uri="{BB962C8B-B14F-4D97-AF65-F5344CB8AC3E}">
        <p14:creationId xmlns:p14="http://schemas.microsoft.com/office/powerpoint/2010/main" val="1375095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468DD-C1B7-2DC7-5C77-735CB8247D7D}"/>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GIS as a software</a:t>
            </a:r>
            <a:endParaRPr lang="fr-CH" altLang="en-US" dirty="0"/>
          </a:p>
        </p:txBody>
      </p:sp>
      <p:sp>
        <p:nvSpPr>
          <p:cNvPr id="8" name="Slide Number Placeholder 3">
            <a:extLst>
              <a:ext uri="{FF2B5EF4-FFF2-40B4-BE49-F238E27FC236}">
                <a16:creationId xmlns:a16="http://schemas.microsoft.com/office/drawing/2014/main" id="{A08EE22B-601B-D996-4FC9-248B84FB0AB9}"/>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3</a:t>
            </a:fld>
            <a:endParaRPr lang="en-GB" altLang="en-US" sz="1200">
              <a:solidFill>
                <a:schemeClr val="bg1"/>
              </a:solidFill>
            </a:endParaRPr>
          </a:p>
        </p:txBody>
      </p:sp>
      <p:pic>
        <p:nvPicPr>
          <p:cNvPr id="11" name="Picture 10">
            <a:extLst>
              <a:ext uri="{FF2B5EF4-FFF2-40B4-BE49-F238E27FC236}">
                <a16:creationId xmlns:a16="http://schemas.microsoft.com/office/drawing/2014/main" id="{9C49C45E-7ADD-086D-E4B7-D38F0AC10CC3}"/>
              </a:ext>
            </a:extLst>
          </p:cNvPr>
          <p:cNvPicPr>
            <a:picLocks noChangeAspect="1"/>
          </p:cNvPicPr>
          <p:nvPr/>
        </p:nvPicPr>
        <p:blipFill>
          <a:blip r:embed="rId3"/>
          <a:stretch>
            <a:fillRect/>
          </a:stretch>
        </p:blipFill>
        <p:spPr>
          <a:xfrm>
            <a:off x="6828955" y="824259"/>
            <a:ext cx="3659751" cy="2604741"/>
          </a:xfrm>
          <a:prstGeom prst="rect">
            <a:avLst/>
          </a:prstGeom>
          <a:ln>
            <a:solidFill>
              <a:schemeClr val="tx1"/>
            </a:solidFill>
          </a:ln>
        </p:spPr>
      </p:pic>
      <p:pic>
        <p:nvPicPr>
          <p:cNvPr id="13" name="Picture 12">
            <a:extLst>
              <a:ext uri="{FF2B5EF4-FFF2-40B4-BE49-F238E27FC236}">
                <a16:creationId xmlns:a16="http://schemas.microsoft.com/office/drawing/2014/main" id="{045A6B40-F16C-CFC1-D9B9-F08EAB115EA5}"/>
              </a:ext>
            </a:extLst>
          </p:cNvPr>
          <p:cNvPicPr>
            <a:picLocks noChangeAspect="1"/>
          </p:cNvPicPr>
          <p:nvPr/>
        </p:nvPicPr>
        <p:blipFill>
          <a:blip r:embed="rId4"/>
          <a:stretch>
            <a:fillRect/>
          </a:stretch>
        </p:blipFill>
        <p:spPr>
          <a:xfrm>
            <a:off x="7807435" y="3542056"/>
            <a:ext cx="3990118" cy="2606400"/>
          </a:xfrm>
          <a:prstGeom prst="rect">
            <a:avLst/>
          </a:prstGeom>
          <a:ln>
            <a:solidFill>
              <a:schemeClr val="tx1"/>
            </a:solidFill>
          </a:ln>
        </p:spPr>
      </p:pic>
      <p:sp>
        <p:nvSpPr>
          <p:cNvPr id="14" name="TextBox 13">
            <a:extLst>
              <a:ext uri="{FF2B5EF4-FFF2-40B4-BE49-F238E27FC236}">
                <a16:creationId xmlns:a16="http://schemas.microsoft.com/office/drawing/2014/main" id="{016D3AE2-ACED-56EC-2CCC-A0BBB33B7B72}"/>
              </a:ext>
            </a:extLst>
          </p:cNvPr>
          <p:cNvSpPr txBox="1"/>
          <p:nvPr/>
        </p:nvSpPr>
        <p:spPr>
          <a:xfrm>
            <a:off x="480079" y="762366"/>
            <a:ext cx="6115793" cy="5386090"/>
          </a:xfrm>
          <a:prstGeom prst="rect">
            <a:avLst/>
          </a:prstGeom>
          <a:noFill/>
        </p:spPr>
        <p:txBody>
          <a:bodyPr wrap="square">
            <a:spAutoFit/>
          </a:bodyPr>
          <a:lstStyle/>
          <a:p>
            <a:pPr rtl="0">
              <a:spcAft>
                <a:spcPts val="300"/>
              </a:spcAft>
            </a:pPr>
            <a:r>
              <a:rPr lang="fr-CH" b="1" u="sng" dirty="0">
                <a:solidFill>
                  <a:srgbClr val="3C4043"/>
                </a:solidFill>
              </a:rPr>
              <a:t>Desktop GIS software:</a:t>
            </a:r>
          </a:p>
          <a:p>
            <a:pPr marL="285750" indent="-285750">
              <a:spcAft>
                <a:spcPts val="300"/>
              </a:spcAft>
              <a:buFont typeface="Arial" panose="020B0604020202020204" pitchFamily="34" charset="0"/>
              <a:buChar char="•"/>
            </a:pPr>
            <a:r>
              <a:rPr lang="en-US" dirty="0"/>
              <a:t>Most used type of tool and providing the widest number of features. The most used being QGIS and ArcMap/ArcGIS Pro</a:t>
            </a:r>
            <a:endParaRPr lang="fr-CH" dirty="0"/>
          </a:p>
          <a:p>
            <a:pPr>
              <a:spcAft>
                <a:spcPts val="300"/>
              </a:spcAft>
            </a:pPr>
            <a:r>
              <a:rPr lang="fr-CH" b="1" u="sng" dirty="0">
                <a:solidFill>
                  <a:srgbClr val="000000"/>
                </a:solidFill>
              </a:rPr>
              <a:t>Online GIS application:</a:t>
            </a:r>
          </a:p>
          <a:p>
            <a:pPr marL="285750" indent="-285750">
              <a:spcAft>
                <a:spcPts val="300"/>
              </a:spcAft>
              <a:buFont typeface="Arial" panose="020B0604020202020204" pitchFamily="34" charset="0"/>
              <a:buChar char="•"/>
            </a:pPr>
            <a:r>
              <a:rPr lang="en-US" dirty="0">
                <a:solidFill>
                  <a:srgbClr val="000000"/>
                </a:solidFill>
              </a:rPr>
              <a:t>Not as fast nor offering as many features as desktop GIS programs but still providing much of the same functionality (examples: ArcGIS Online (proprietary) or </a:t>
            </a:r>
            <a:r>
              <a:rPr lang="en-US" dirty="0" err="1">
                <a:solidFill>
                  <a:srgbClr val="000000"/>
                </a:solidFill>
              </a:rPr>
              <a:t>GeoNode</a:t>
            </a:r>
            <a:r>
              <a:rPr lang="en-US" dirty="0">
                <a:solidFill>
                  <a:srgbClr val="000000"/>
                </a:solidFill>
              </a:rPr>
              <a:t> (open source))</a:t>
            </a:r>
          </a:p>
          <a:p>
            <a:pPr marL="285750" indent="-285750">
              <a:spcAft>
                <a:spcPts val="300"/>
              </a:spcAft>
              <a:buFont typeface="Arial" panose="020B0604020202020204" pitchFamily="34" charset="0"/>
              <a:buChar char="•"/>
            </a:pPr>
            <a:r>
              <a:rPr lang="en-US" dirty="0">
                <a:solidFill>
                  <a:srgbClr val="000000"/>
                </a:solidFill>
              </a:rPr>
              <a:t>Can provide a convenient bridge between desktop work and a mobile work environment</a:t>
            </a:r>
          </a:p>
          <a:p>
            <a:pPr marL="285750" indent="-285750">
              <a:spcAft>
                <a:spcPts val="300"/>
              </a:spcAft>
              <a:buFont typeface="Arial" panose="020B0604020202020204" pitchFamily="34" charset="0"/>
              <a:buChar char="•"/>
            </a:pPr>
            <a:r>
              <a:rPr lang="en-US" dirty="0">
                <a:solidFill>
                  <a:srgbClr val="000000"/>
                </a:solidFill>
              </a:rPr>
              <a:t>Deployed either on the cloud or on a local server, each of which has a cost</a:t>
            </a:r>
            <a:endParaRPr lang="fr-FR" dirty="0">
              <a:solidFill>
                <a:srgbClr val="000000"/>
              </a:solidFill>
            </a:endParaRPr>
          </a:p>
          <a:p>
            <a:pPr>
              <a:spcAft>
                <a:spcPts val="300"/>
              </a:spcAft>
            </a:pPr>
            <a:r>
              <a:rPr lang="en-US" b="1" u="sng" dirty="0"/>
              <a:t>GIS extensions</a:t>
            </a:r>
            <a:r>
              <a:rPr lang="fr-FR" dirty="0"/>
              <a:t>: </a:t>
            </a:r>
          </a:p>
          <a:p>
            <a:pPr marL="285750" indent="-285750">
              <a:spcAft>
                <a:spcPts val="300"/>
              </a:spcAft>
              <a:buFont typeface="Arial" panose="020B0604020202020204" pitchFamily="34" charset="0"/>
              <a:buChar char="•"/>
            </a:pPr>
            <a:r>
              <a:rPr lang="en-US" dirty="0"/>
              <a:t>Additional tools that are required to operationalize certain applications and/or not available by default in desktop or online GIS software</a:t>
            </a:r>
          </a:p>
          <a:p>
            <a:pPr marL="285750" indent="-285750">
              <a:spcAft>
                <a:spcPts val="300"/>
              </a:spcAft>
              <a:buFont typeface="Arial" panose="020B0604020202020204" pitchFamily="34" charset="0"/>
              <a:buChar char="•"/>
            </a:pPr>
            <a:r>
              <a:rPr lang="en-US" dirty="0"/>
              <a:t>Available as extensions (example: ArcGIS Spatial Analyst Extension)</a:t>
            </a:r>
            <a:endParaRPr lang="fr-FR" dirty="0"/>
          </a:p>
        </p:txBody>
      </p:sp>
    </p:spTree>
    <p:extLst>
      <p:ext uri="{BB962C8B-B14F-4D97-AF65-F5344CB8AC3E}">
        <p14:creationId xmlns:p14="http://schemas.microsoft.com/office/powerpoint/2010/main" val="224125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468DD-C1B7-2DC7-5C77-735CB8247D7D}"/>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GIS as a software</a:t>
            </a:r>
            <a:endParaRPr lang="fr-CH" altLang="en-US" dirty="0"/>
          </a:p>
        </p:txBody>
      </p:sp>
      <p:sp>
        <p:nvSpPr>
          <p:cNvPr id="8" name="Slide Number Placeholder 3">
            <a:extLst>
              <a:ext uri="{FF2B5EF4-FFF2-40B4-BE49-F238E27FC236}">
                <a16:creationId xmlns:a16="http://schemas.microsoft.com/office/drawing/2014/main" id="{A08EE22B-601B-D996-4FC9-248B84FB0AB9}"/>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4</a:t>
            </a:fld>
            <a:endParaRPr lang="en-GB" altLang="en-US" sz="1200">
              <a:solidFill>
                <a:schemeClr val="bg1"/>
              </a:solidFill>
            </a:endParaRPr>
          </a:p>
        </p:txBody>
      </p:sp>
      <p:sp>
        <p:nvSpPr>
          <p:cNvPr id="3" name="Title 1">
            <a:extLst>
              <a:ext uri="{FF2B5EF4-FFF2-40B4-BE49-F238E27FC236}">
                <a16:creationId xmlns:a16="http://schemas.microsoft.com/office/drawing/2014/main" id="{C400BEE4-8266-49A9-BCE7-DA0E63986807}"/>
              </a:ext>
            </a:extLst>
          </p:cNvPr>
          <p:cNvSpPr txBox="1">
            <a:spLocks/>
          </p:cNvSpPr>
          <p:nvPr/>
        </p:nvSpPr>
        <p:spPr>
          <a:xfrm>
            <a:off x="432663" y="594661"/>
            <a:ext cx="7342187" cy="576262"/>
          </a:xfrm>
          <a:prstGeom prst="rect">
            <a:avLst/>
          </a:prstGeom>
        </p:spPr>
        <p:txBody>
          <a:bodyPr anchor="ctr"/>
          <a:lstStyle/>
          <a:p>
            <a:pPr>
              <a:lnSpc>
                <a:spcPct val="90000"/>
              </a:lnSpc>
              <a:defRPr/>
            </a:pPr>
            <a:r>
              <a:rPr lang="en-US" sz="2000" dirty="0">
                <a:ea typeface="+mj-ea"/>
                <a:cs typeface="+mj-cs"/>
              </a:rPr>
              <a:t>A real GIS software allows you to perform:</a:t>
            </a:r>
          </a:p>
        </p:txBody>
      </p:sp>
      <p:sp>
        <p:nvSpPr>
          <p:cNvPr id="25605" name="Rectangle 51"/>
          <p:cNvSpPr>
            <a:spLocks noChangeArrowheads="1"/>
          </p:cNvSpPr>
          <p:nvPr/>
        </p:nvSpPr>
        <p:spPr bwMode="auto">
          <a:xfrm>
            <a:off x="524903" y="1081276"/>
            <a:ext cx="5580062" cy="5048049"/>
          </a:xfrm>
          <a:prstGeom prst="rect">
            <a:avLst/>
          </a:prstGeom>
          <a:noFill/>
          <a:ln w="12700">
            <a:noFill/>
            <a:miter lim="800000"/>
            <a:headEnd/>
            <a:tailEnd/>
          </a:ln>
        </p:spPr>
        <p:txBody>
          <a:bodyPr wrap="square" lIns="90488" tIns="44450" rIns="90488" bIns="44450">
            <a:spAutoFit/>
          </a:bodyPr>
          <a:lstStyle/>
          <a:p>
            <a:pPr marL="342900" indent="-342900">
              <a:lnSpc>
                <a:spcPct val="90000"/>
              </a:lnSpc>
              <a:buFont typeface="Arial" panose="020B0604020202020204" pitchFamily="34" charset="0"/>
              <a:buChar char="•"/>
              <a:defRPr/>
            </a:pPr>
            <a:r>
              <a:rPr lang="en-US" sz="2000" u="sng" dirty="0"/>
              <a:t>Geospatial data management</a:t>
            </a:r>
            <a:r>
              <a:rPr lang="en-US" sz="2000" dirty="0"/>
              <a:t>: </a:t>
            </a:r>
            <a:r>
              <a:rPr lang="en-US" sz="2000" b="0" i="0" dirty="0">
                <a:solidFill>
                  <a:srgbClr val="1F1F1F"/>
                </a:solidFill>
                <a:effectLst/>
                <a:highlight>
                  <a:srgbClr val="FFFFFF"/>
                </a:highlight>
              </a:rPr>
              <a:t>All the disciplines related to managing geospatial data as a valuable resource (creating, editing,…)</a:t>
            </a:r>
          </a:p>
          <a:p>
            <a:pPr marL="342900" indent="-342900">
              <a:lnSpc>
                <a:spcPct val="90000"/>
              </a:lnSpc>
              <a:buFont typeface="Arial" panose="020B0604020202020204" pitchFamily="34" charset="0"/>
              <a:buChar char="•"/>
              <a:defRPr/>
            </a:pPr>
            <a:endParaRPr lang="en-US" sz="1400" dirty="0">
              <a:solidFill>
                <a:srgbClr val="1F1F1F"/>
              </a:solidFill>
              <a:highlight>
                <a:srgbClr val="FFFFFF"/>
              </a:highlight>
            </a:endParaRPr>
          </a:p>
          <a:p>
            <a:pPr marL="342900" indent="-342900">
              <a:lnSpc>
                <a:spcPct val="90000"/>
              </a:lnSpc>
              <a:buFont typeface="Arial" panose="020B0604020202020204" pitchFamily="34" charset="0"/>
              <a:buChar char="•"/>
              <a:defRPr/>
            </a:pPr>
            <a:r>
              <a:rPr lang="en-US" sz="2000" u="sng" dirty="0"/>
              <a:t>Thematic mapping</a:t>
            </a:r>
            <a:r>
              <a:rPr lang="en-US" sz="2000" dirty="0"/>
              <a:t>: the process of creating thematic maps </a:t>
            </a:r>
            <a:r>
              <a:rPr lang="en-US" sz="2000" b="0" i="0" dirty="0">
                <a:solidFill>
                  <a:srgbClr val="1F1F1F"/>
                </a:solidFill>
                <a:effectLst/>
                <a:highlight>
                  <a:srgbClr val="FFFFFF"/>
                </a:highlight>
              </a:rPr>
              <a:t>to convey information about a single topic or theme, such as population density or health.</a:t>
            </a:r>
            <a:endParaRPr lang="en-US" sz="2000" dirty="0"/>
          </a:p>
          <a:p>
            <a:pPr marL="342900" indent="-342900">
              <a:lnSpc>
                <a:spcPct val="90000"/>
              </a:lnSpc>
              <a:buFont typeface="Arial" panose="020B0604020202020204" pitchFamily="34" charset="0"/>
              <a:buChar char="•"/>
              <a:defRPr/>
            </a:pPr>
            <a:endParaRPr lang="en-US" sz="1200" b="0" i="0" dirty="0">
              <a:solidFill>
                <a:srgbClr val="1F1F1F"/>
              </a:solidFill>
              <a:effectLst/>
              <a:highlight>
                <a:srgbClr val="FFFFFF"/>
              </a:highlight>
            </a:endParaRPr>
          </a:p>
          <a:p>
            <a:pPr marL="342900" indent="-342900">
              <a:lnSpc>
                <a:spcPct val="90000"/>
              </a:lnSpc>
              <a:buFont typeface="Arial" panose="020B0604020202020204" pitchFamily="34" charset="0"/>
              <a:buChar char="•"/>
              <a:defRPr/>
            </a:pPr>
            <a:r>
              <a:rPr lang="en-US" sz="2000" u="sng" dirty="0"/>
              <a:t>Spatial analysis</a:t>
            </a:r>
            <a:r>
              <a:rPr lang="en-US" sz="2000" dirty="0"/>
              <a:t>: </a:t>
            </a:r>
            <a:r>
              <a:rPr lang="en-US" sz="2000" b="0" i="0" dirty="0">
                <a:solidFill>
                  <a:srgbClr val="1F1F1F"/>
                </a:solidFill>
                <a:effectLst/>
                <a:highlight>
                  <a:srgbClr val="FFFFFF"/>
                </a:highlight>
              </a:rPr>
              <a:t>The process of examining the locations, attributes, patterns, and relationships of features in spatial data in order to address a question or gain useful knowledge</a:t>
            </a:r>
            <a:endParaRPr lang="en-US" sz="2000" dirty="0"/>
          </a:p>
          <a:p>
            <a:pPr marL="342900" indent="-342900">
              <a:lnSpc>
                <a:spcPct val="90000"/>
              </a:lnSpc>
              <a:buFont typeface="Arial" panose="020B0604020202020204" pitchFamily="34" charset="0"/>
              <a:buChar char="•"/>
              <a:defRPr/>
            </a:pPr>
            <a:endParaRPr lang="en-US" sz="1200" b="0" i="0" dirty="0">
              <a:solidFill>
                <a:srgbClr val="1F1F1F"/>
              </a:solidFill>
              <a:effectLst/>
              <a:highlight>
                <a:srgbClr val="FFFFFF"/>
              </a:highlight>
            </a:endParaRPr>
          </a:p>
          <a:p>
            <a:pPr marL="342900" indent="-342900">
              <a:lnSpc>
                <a:spcPct val="90000"/>
              </a:lnSpc>
              <a:buFont typeface="Arial" panose="020B0604020202020204" pitchFamily="34" charset="0"/>
              <a:buChar char="•"/>
              <a:defRPr/>
            </a:pPr>
            <a:r>
              <a:rPr lang="en-US" sz="2000" u="sng" dirty="0"/>
              <a:t>Spatial modeling</a:t>
            </a:r>
            <a:r>
              <a:rPr lang="en-US" sz="2000" dirty="0"/>
              <a:t>: </a:t>
            </a:r>
            <a:r>
              <a:rPr lang="en-US" sz="2000" b="0" i="0" dirty="0">
                <a:solidFill>
                  <a:srgbClr val="1F1F1F"/>
                </a:solidFill>
                <a:effectLst/>
                <a:highlight>
                  <a:srgbClr val="FFFFFF"/>
                </a:highlight>
              </a:rPr>
              <a:t>A methodology or set of analytical procedures used to derive information about spatial relationships between geographic phenomena</a:t>
            </a:r>
            <a:endParaRPr lang="en-US" sz="2000" dirty="0"/>
          </a:p>
          <a:p>
            <a:pPr marL="342900" indent="-342900">
              <a:lnSpc>
                <a:spcPct val="90000"/>
              </a:lnSpc>
              <a:buFont typeface="Arial" panose="020B0604020202020204" pitchFamily="34" charset="0"/>
              <a:buChar char="•"/>
              <a:defRPr/>
            </a:pPr>
            <a:endParaRPr lang="en-US" sz="2000" b="0" i="0" dirty="0">
              <a:solidFill>
                <a:srgbClr val="1F1F1F"/>
              </a:solidFill>
              <a:effectLst/>
              <a:highlight>
                <a:srgbClr val="FFFFFF"/>
              </a:highlight>
            </a:endParaRPr>
          </a:p>
        </p:txBody>
      </p:sp>
      <p:sp>
        <p:nvSpPr>
          <p:cNvPr id="4" name="Rectangle 3">
            <a:extLst>
              <a:ext uri="{FF2B5EF4-FFF2-40B4-BE49-F238E27FC236}">
                <a16:creationId xmlns:a16="http://schemas.microsoft.com/office/drawing/2014/main" id="{431A7692-29E3-B85E-0B1F-826D02F65B02}"/>
              </a:ext>
            </a:extLst>
          </p:cNvPr>
          <p:cNvSpPr>
            <a:spLocks noChangeArrowheads="1"/>
          </p:cNvSpPr>
          <p:nvPr/>
        </p:nvSpPr>
        <p:spPr bwMode="auto">
          <a:xfrm>
            <a:off x="1312070" y="5916752"/>
            <a:ext cx="10879930" cy="400110"/>
          </a:xfrm>
          <a:prstGeom prst="rect">
            <a:avLst/>
          </a:prstGeom>
          <a:noFill/>
          <a:ln w="9525">
            <a:noFill/>
            <a:miter lim="800000"/>
            <a:headEnd/>
            <a:tailEnd/>
          </a:ln>
        </p:spPr>
        <p:txBody>
          <a:bodyPr wrap="square">
            <a:spAutoFit/>
          </a:bodyPr>
          <a:lstStyle/>
          <a:p>
            <a:r>
              <a:rPr lang="en-US" sz="2000" dirty="0">
                <a:ea typeface="SimSun" pitchFamily="2" charset="-122"/>
              </a:rPr>
              <a:t>Software and applications not performing the above should not be considered a GIS software</a:t>
            </a:r>
            <a:endParaRPr lang="en-US" sz="2000" b="1" dirty="0">
              <a:ea typeface="SimSun" pitchFamily="2" charset="-122"/>
            </a:endParaRPr>
          </a:p>
        </p:txBody>
      </p:sp>
      <p:sp>
        <p:nvSpPr>
          <p:cNvPr id="5" name="AutoShape 32">
            <a:extLst>
              <a:ext uri="{FF2B5EF4-FFF2-40B4-BE49-F238E27FC236}">
                <a16:creationId xmlns:a16="http://schemas.microsoft.com/office/drawing/2014/main" id="{A482B708-2833-F0B3-5F3B-4F8C1CE507EB}"/>
              </a:ext>
            </a:extLst>
          </p:cNvPr>
          <p:cNvSpPr>
            <a:spLocks noChangeArrowheads="1"/>
          </p:cNvSpPr>
          <p:nvPr/>
        </p:nvSpPr>
        <p:spPr bwMode="auto">
          <a:xfrm>
            <a:off x="934027" y="5969018"/>
            <a:ext cx="378042" cy="320613"/>
          </a:xfrm>
          <a:prstGeom prst="rightArrow">
            <a:avLst>
              <a:gd name="adj1" fmla="val 50000"/>
              <a:gd name="adj2" fmla="val 53571"/>
            </a:avLst>
          </a:prstGeom>
          <a:solidFill>
            <a:srgbClr val="1F83C5"/>
          </a:solidFill>
          <a:ln w="3175" algn="ctr">
            <a:solidFill>
              <a:srgbClr val="4D4D4D"/>
            </a:solidFill>
            <a:round/>
            <a:headEnd/>
            <a:tailEnd/>
          </a:ln>
        </p:spPr>
        <p:txBody>
          <a:bodyPr wrap="none" anchor="ctr"/>
          <a:lstStyle/>
          <a:p>
            <a:endParaRPr lang="en-US" sz="2000" dirty="0">
              <a:solidFill>
                <a:srgbClr val="346667"/>
              </a:solidFill>
            </a:endParaRPr>
          </a:p>
        </p:txBody>
      </p:sp>
      <p:pic>
        <p:nvPicPr>
          <p:cNvPr id="7" name="Content Placeholder 7">
            <a:extLst>
              <a:ext uri="{FF2B5EF4-FFF2-40B4-BE49-F238E27FC236}">
                <a16:creationId xmlns:a16="http://schemas.microsoft.com/office/drawing/2014/main" id="{14F0F747-5521-C6B8-B8B3-C7C55D8D6260}"/>
              </a:ext>
            </a:extLst>
          </p:cNvPr>
          <p:cNvPicPr>
            <a:picLocks noChangeAspect="1"/>
          </p:cNvPicPr>
          <p:nvPr/>
        </p:nvPicPr>
        <p:blipFill rotWithShape="1">
          <a:blip r:embed="rId3" cstate="print"/>
          <a:srcRect l="1787" t="2432" r="2265" b="2327"/>
          <a:stretch/>
        </p:blipFill>
        <p:spPr>
          <a:xfrm>
            <a:off x="9166583" y="2100572"/>
            <a:ext cx="2460478" cy="1729152"/>
          </a:xfrm>
          <a:prstGeom prst="rect">
            <a:avLst/>
          </a:prstGeom>
          <a:effectLst/>
        </p:spPr>
      </p:pic>
      <p:pic>
        <p:nvPicPr>
          <p:cNvPr id="10" name="Picture 9">
            <a:extLst>
              <a:ext uri="{FF2B5EF4-FFF2-40B4-BE49-F238E27FC236}">
                <a16:creationId xmlns:a16="http://schemas.microsoft.com/office/drawing/2014/main" id="{DB0CC64F-2D5B-5247-8A01-43C14D0C981D}"/>
              </a:ext>
            </a:extLst>
          </p:cNvPr>
          <p:cNvPicPr>
            <a:picLocks noChangeAspect="1"/>
          </p:cNvPicPr>
          <p:nvPr/>
        </p:nvPicPr>
        <p:blipFill>
          <a:blip r:embed="rId4"/>
          <a:stretch>
            <a:fillRect/>
          </a:stretch>
        </p:blipFill>
        <p:spPr>
          <a:xfrm>
            <a:off x="6487003" y="706590"/>
            <a:ext cx="2460478" cy="1706200"/>
          </a:xfrm>
          <a:prstGeom prst="rect">
            <a:avLst/>
          </a:prstGeom>
        </p:spPr>
      </p:pic>
      <p:pic>
        <p:nvPicPr>
          <p:cNvPr id="15" name="Picture 14">
            <a:extLst>
              <a:ext uri="{FF2B5EF4-FFF2-40B4-BE49-F238E27FC236}">
                <a16:creationId xmlns:a16="http://schemas.microsoft.com/office/drawing/2014/main" id="{3DBFB79E-740D-E422-AF29-24A3031FE3B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87003" y="2872510"/>
            <a:ext cx="2297542" cy="2172796"/>
          </a:xfrm>
          <a:prstGeom prst="rect">
            <a:avLst/>
          </a:prstGeom>
        </p:spPr>
      </p:pic>
      <p:pic>
        <p:nvPicPr>
          <p:cNvPr id="17" name="Picture 16">
            <a:extLst>
              <a:ext uri="{FF2B5EF4-FFF2-40B4-BE49-F238E27FC236}">
                <a16:creationId xmlns:a16="http://schemas.microsoft.com/office/drawing/2014/main" id="{B9951537-47AA-B18A-FE28-943B5D9D762A}"/>
              </a:ext>
            </a:extLst>
          </p:cNvPr>
          <p:cNvPicPr>
            <a:picLocks noChangeAspect="1"/>
          </p:cNvPicPr>
          <p:nvPr/>
        </p:nvPicPr>
        <p:blipFill>
          <a:blip r:embed="rId6"/>
          <a:stretch>
            <a:fillRect/>
          </a:stretch>
        </p:blipFill>
        <p:spPr>
          <a:xfrm>
            <a:off x="9166583" y="4329235"/>
            <a:ext cx="2352973" cy="1432142"/>
          </a:xfrm>
          <a:prstGeom prst="rect">
            <a:avLst/>
          </a:prstGeom>
          <a:ln>
            <a:solidFill>
              <a:schemeClr val="tx1"/>
            </a:solidFill>
          </a:ln>
        </p:spPr>
      </p:pic>
    </p:spTree>
    <p:extLst>
      <p:ext uri="{BB962C8B-B14F-4D97-AF65-F5344CB8AC3E}">
        <p14:creationId xmlns:p14="http://schemas.microsoft.com/office/powerpoint/2010/main" val="3299222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4294967295"/>
          </p:nvPr>
        </p:nvSpPr>
        <p:spPr>
          <a:xfrm>
            <a:off x="3417381" y="3973236"/>
            <a:ext cx="8258682" cy="2620963"/>
          </a:xfrm>
        </p:spPr>
        <p:txBody>
          <a:bodyPr>
            <a:normAutofit/>
          </a:bodyPr>
          <a:lstStyle/>
          <a:p>
            <a:r>
              <a:rPr lang="en-US" sz="1400" dirty="0"/>
              <a:t>ArcMap, ArcGIS, ArcGIS Pro </a:t>
            </a:r>
            <a:r>
              <a:rPr lang="en-US" sz="1400" dirty="0">
                <a:hlinkClick r:id="rId3"/>
              </a:rPr>
              <a:t>www.esri.com</a:t>
            </a:r>
            <a:r>
              <a:rPr lang="en-US" sz="1400" dirty="0"/>
              <a:t> </a:t>
            </a:r>
          </a:p>
          <a:p>
            <a:pPr lvl="1"/>
            <a:r>
              <a:rPr lang="en-US" sz="1400" dirty="0"/>
              <a:t>The most complete and versatile</a:t>
            </a:r>
          </a:p>
          <a:p>
            <a:pPr lvl="1"/>
            <a:r>
              <a:rPr lang="en-US" sz="1400" dirty="0"/>
              <a:t>Complete GIS ecosystem</a:t>
            </a:r>
          </a:p>
          <a:p>
            <a:pPr lvl="1"/>
            <a:r>
              <a:rPr lang="en-US" sz="1400" dirty="0"/>
              <a:t>Technical support</a:t>
            </a:r>
          </a:p>
          <a:p>
            <a:pPr lvl="1"/>
            <a:r>
              <a:rPr lang="en-US" sz="1400" dirty="0"/>
              <a:t>Proprietary (free/reduced cost licenses for the health sector)</a:t>
            </a:r>
          </a:p>
          <a:p>
            <a:r>
              <a:rPr lang="en-US" sz="1400" dirty="0"/>
              <a:t>QGIS (</a:t>
            </a:r>
            <a:r>
              <a:rPr lang="en-US" sz="1400" dirty="0">
                <a:hlinkClick r:id="rId4"/>
              </a:rPr>
              <a:t>www.qgis.org</a:t>
            </a:r>
            <a:r>
              <a:rPr lang="en-US" sz="1400" dirty="0"/>
              <a:t>) </a:t>
            </a:r>
          </a:p>
          <a:p>
            <a:pPr lvl="1"/>
            <a:r>
              <a:rPr lang="en-US" sz="1400" dirty="0"/>
              <a:t>Very good for thematic mapping, sometimes limited for other functionalities but constantly improved</a:t>
            </a:r>
          </a:p>
          <a:p>
            <a:pPr lvl="1"/>
            <a:r>
              <a:rPr lang="en-US" sz="1400" dirty="0"/>
              <a:t>Open Source, limited technical support</a:t>
            </a:r>
          </a:p>
          <a:p>
            <a:pPr lvl="1"/>
            <a:r>
              <a:rPr lang="en-US" sz="1400" dirty="0"/>
              <a:t>Free</a:t>
            </a:r>
            <a:endParaRPr lang="fr-FR" sz="1400" dirty="0"/>
          </a:p>
        </p:txBody>
      </p:sp>
      <p:pic>
        <p:nvPicPr>
          <p:cNvPr id="11270" name="Picture 6" descr="https://lh3.googleusercontent.com/MOf9Kxxkj7GvyZlTZOnUzuYv0JAweEhlxJX6gslQvbvlhLK5_bSTK6duxY2xfbBsj43H=w300"/>
          <p:cNvPicPr>
            <a:picLocks noChangeAspect="1" noChangeArrowheads="1"/>
          </p:cNvPicPr>
          <p:nvPr/>
        </p:nvPicPr>
        <p:blipFill>
          <a:blip r:embed="rId5" cstate="print"/>
          <a:srcRect/>
          <a:stretch>
            <a:fillRect/>
          </a:stretch>
        </p:blipFill>
        <p:spPr bwMode="auto">
          <a:xfrm>
            <a:off x="1093832" y="1559628"/>
            <a:ext cx="620712" cy="620713"/>
          </a:xfrm>
          <a:prstGeom prst="rect">
            <a:avLst/>
          </a:prstGeom>
          <a:ln>
            <a:noFill/>
          </a:ln>
          <a:effectLst>
            <a:outerShdw blurRad="190500" algn="tl" rotWithShape="0">
              <a:srgbClr val="000000">
                <a:alpha val="70000"/>
              </a:srgbClr>
            </a:outerShdw>
          </a:effectLst>
        </p:spPr>
      </p:pic>
      <p:sp>
        <p:nvSpPr>
          <p:cNvPr id="13" name="Title 1"/>
          <p:cNvSpPr txBox="1">
            <a:spLocks/>
          </p:cNvSpPr>
          <p:nvPr/>
        </p:nvSpPr>
        <p:spPr>
          <a:xfrm>
            <a:off x="3044005" y="747748"/>
            <a:ext cx="7342187" cy="362906"/>
          </a:xfrm>
          <a:prstGeom prst="rect">
            <a:avLst/>
          </a:prstGeom>
        </p:spPr>
        <p:txBody>
          <a:bodyPr anchor="ctr"/>
          <a:lstStyle/>
          <a:p>
            <a:pPr>
              <a:lnSpc>
                <a:spcPct val="90000"/>
              </a:lnSpc>
              <a:defRPr/>
            </a:pPr>
            <a:r>
              <a:rPr lang="en-US" sz="2000" dirty="0">
                <a:ea typeface="+mj-ea"/>
                <a:cs typeface="+mj-cs"/>
              </a:rPr>
              <a:t>Database management systems with a thematic mapping interface</a:t>
            </a:r>
          </a:p>
        </p:txBody>
      </p:sp>
      <p:pic>
        <p:nvPicPr>
          <p:cNvPr id="28682" name="Picture 15" descr="DHIS 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9310" y="697569"/>
            <a:ext cx="11620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txBox="1">
            <a:spLocks/>
          </p:cNvSpPr>
          <p:nvPr/>
        </p:nvSpPr>
        <p:spPr>
          <a:xfrm>
            <a:off x="3042775" y="1806453"/>
            <a:ext cx="6106449" cy="354012"/>
          </a:xfrm>
          <a:prstGeom prst="rect">
            <a:avLst/>
          </a:prstGeom>
        </p:spPr>
        <p:txBody>
          <a:bodyPr anchor="ctr"/>
          <a:lstStyle>
            <a:defPPr>
              <a:defRPr lang="en-US"/>
            </a:defPPr>
            <a:lvl1pPr>
              <a:lnSpc>
                <a:spcPct val="90000"/>
              </a:lnSpc>
              <a:defRPr sz="2000">
                <a:ea typeface="+mj-ea"/>
                <a:cs typeface="+mj-cs"/>
              </a:defRPr>
            </a:lvl1pPr>
          </a:lstStyle>
          <a:p>
            <a:r>
              <a:rPr lang="en-US" dirty="0"/>
              <a:t>Online mapping applications</a:t>
            </a:r>
          </a:p>
        </p:txBody>
      </p:sp>
      <p:sp>
        <p:nvSpPr>
          <p:cNvPr id="18" name="Title 1"/>
          <p:cNvSpPr txBox="1">
            <a:spLocks/>
          </p:cNvSpPr>
          <p:nvPr/>
        </p:nvSpPr>
        <p:spPr>
          <a:xfrm>
            <a:off x="1242160" y="3383793"/>
            <a:ext cx="4284663" cy="685800"/>
          </a:xfrm>
          <a:prstGeom prst="rect">
            <a:avLst/>
          </a:prstGeom>
        </p:spPr>
        <p:txBody>
          <a:bodyPr anchor="ctr"/>
          <a:lstStyle/>
          <a:p>
            <a:pPr>
              <a:lnSpc>
                <a:spcPct val="90000"/>
              </a:lnSpc>
              <a:defRPr/>
            </a:pPr>
            <a:r>
              <a:rPr lang="fr-FR" sz="2800" dirty="0">
                <a:ea typeface="+mj-ea"/>
                <a:cs typeface="+mj-cs"/>
              </a:rPr>
              <a:t>« Real » GIS software</a:t>
            </a:r>
            <a:endParaRPr lang="en-US" sz="2800" dirty="0">
              <a:ea typeface="+mj-ea"/>
              <a:cs typeface="+mj-cs"/>
            </a:endParaRPr>
          </a:p>
        </p:txBody>
      </p:sp>
      <p:pic>
        <p:nvPicPr>
          <p:cNvPr id="22" name="Picture 21" descr="bingmap.jpg"/>
          <p:cNvPicPr>
            <a:picLocks noChangeAspect="1"/>
          </p:cNvPicPr>
          <p:nvPr/>
        </p:nvPicPr>
        <p:blipFill>
          <a:blip r:embed="rId7" cstate="print"/>
          <a:stretch>
            <a:fillRect/>
          </a:stretch>
        </p:blipFill>
        <p:spPr>
          <a:xfrm>
            <a:off x="1435145" y="1977140"/>
            <a:ext cx="1165225" cy="322262"/>
          </a:xfrm>
          <a:prstGeom prst="rect">
            <a:avLst/>
          </a:prstGeom>
          <a:ln>
            <a:noFill/>
          </a:ln>
          <a:effectLst>
            <a:outerShdw blurRad="190500" algn="tl" rotWithShape="0">
              <a:srgbClr val="000000">
                <a:alpha val="70000"/>
              </a:srgbClr>
            </a:outerShdw>
          </a:effectLst>
        </p:spPr>
      </p:pic>
      <p:pic>
        <p:nvPicPr>
          <p:cNvPr id="19" name="Picture 2" descr="D:\GAIA-GEOSYSTEMS\DROPBOX\Dropbox (Personal)\AeHIN_GIS_Lab\ADVOCACY\LOGOS\Tableau.jpg"/>
          <p:cNvPicPr>
            <a:picLocks noChangeAspect="1" noChangeArrowheads="1"/>
          </p:cNvPicPr>
          <p:nvPr/>
        </p:nvPicPr>
        <p:blipFill>
          <a:blip r:embed="rId8" cstate="print"/>
          <a:srcRect/>
          <a:stretch>
            <a:fillRect/>
          </a:stretch>
        </p:blipFill>
        <p:spPr bwMode="auto">
          <a:xfrm>
            <a:off x="2184125" y="904873"/>
            <a:ext cx="576263" cy="576263"/>
          </a:xfrm>
          <a:prstGeom prst="rect">
            <a:avLst/>
          </a:prstGeom>
          <a:ln>
            <a:noFill/>
          </a:ln>
          <a:effectLst>
            <a:outerShdw blurRad="190500" algn="tl" rotWithShape="0">
              <a:srgbClr val="000000">
                <a:alpha val="70000"/>
              </a:srgbClr>
            </a:outerShdw>
          </a:effectLst>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35124" y="5395864"/>
            <a:ext cx="925264" cy="848159"/>
          </a:xfrm>
          <a:prstGeom prst="rect">
            <a:avLst/>
          </a:prstGeom>
        </p:spPr>
      </p:pic>
      <p:pic>
        <p:nvPicPr>
          <p:cNvPr id="3" name="Picture 2">
            <a:extLst>
              <a:ext uri="{FF2B5EF4-FFF2-40B4-BE49-F238E27FC236}">
                <a16:creationId xmlns:a16="http://schemas.microsoft.com/office/drawing/2014/main" id="{700CB6C2-BC17-B6A0-AD4E-3AED403255EB}"/>
              </a:ext>
            </a:extLst>
          </p:cNvPr>
          <p:cNvPicPr>
            <a:picLocks noChangeAspect="1"/>
          </p:cNvPicPr>
          <p:nvPr/>
        </p:nvPicPr>
        <p:blipFill>
          <a:blip r:embed="rId10"/>
          <a:stretch>
            <a:fillRect/>
          </a:stretch>
        </p:blipFill>
        <p:spPr>
          <a:xfrm>
            <a:off x="1772442" y="4002424"/>
            <a:ext cx="1429132" cy="851056"/>
          </a:xfrm>
          <a:prstGeom prst="rect">
            <a:avLst/>
          </a:prstGeom>
          <a:ln>
            <a:solidFill>
              <a:schemeClr val="tx1"/>
            </a:solidFill>
          </a:ln>
        </p:spPr>
      </p:pic>
      <p:pic>
        <p:nvPicPr>
          <p:cNvPr id="5" name="Picture 4">
            <a:extLst>
              <a:ext uri="{FF2B5EF4-FFF2-40B4-BE49-F238E27FC236}">
                <a16:creationId xmlns:a16="http://schemas.microsoft.com/office/drawing/2014/main" id="{76C9CC84-2435-48B8-20F4-D71E982AD78A}"/>
              </a:ext>
            </a:extLst>
          </p:cNvPr>
          <p:cNvPicPr>
            <a:picLocks noChangeAspect="1"/>
          </p:cNvPicPr>
          <p:nvPr/>
        </p:nvPicPr>
        <p:blipFill>
          <a:blip r:embed="rId11"/>
          <a:stretch>
            <a:fillRect/>
          </a:stretch>
        </p:blipFill>
        <p:spPr>
          <a:xfrm>
            <a:off x="2339155" y="4611977"/>
            <a:ext cx="704850" cy="704850"/>
          </a:xfrm>
          <a:prstGeom prst="rect">
            <a:avLst/>
          </a:prstGeom>
        </p:spPr>
      </p:pic>
      <p:pic>
        <p:nvPicPr>
          <p:cNvPr id="7" name="Picture 6">
            <a:extLst>
              <a:ext uri="{FF2B5EF4-FFF2-40B4-BE49-F238E27FC236}">
                <a16:creationId xmlns:a16="http://schemas.microsoft.com/office/drawing/2014/main" id="{69A764B1-2AFF-4D8C-149E-4FA8B70E6AD8}"/>
              </a:ext>
            </a:extLst>
          </p:cNvPr>
          <p:cNvPicPr>
            <a:picLocks noChangeAspect="1"/>
          </p:cNvPicPr>
          <p:nvPr/>
        </p:nvPicPr>
        <p:blipFill>
          <a:blip r:embed="rId12"/>
          <a:stretch>
            <a:fillRect/>
          </a:stretch>
        </p:blipFill>
        <p:spPr>
          <a:xfrm>
            <a:off x="1435145" y="4524241"/>
            <a:ext cx="711610" cy="805054"/>
          </a:xfrm>
          <a:prstGeom prst="rect">
            <a:avLst/>
          </a:prstGeom>
        </p:spPr>
      </p:pic>
      <p:sp>
        <p:nvSpPr>
          <p:cNvPr id="8" name="AutoShape 32">
            <a:extLst>
              <a:ext uri="{FF2B5EF4-FFF2-40B4-BE49-F238E27FC236}">
                <a16:creationId xmlns:a16="http://schemas.microsoft.com/office/drawing/2014/main" id="{5156667E-3C5C-D242-4576-6056B5FA949A}"/>
              </a:ext>
            </a:extLst>
          </p:cNvPr>
          <p:cNvSpPr>
            <a:spLocks noChangeArrowheads="1"/>
          </p:cNvSpPr>
          <p:nvPr/>
        </p:nvSpPr>
        <p:spPr bwMode="auto">
          <a:xfrm>
            <a:off x="864118" y="3566386"/>
            <a:ext cx="378042" cy="320613"/>
          </a:xfrm>
          <a:prstGeom prst="rightArrow">
            <a:avLst>
              <a:gd name="adj1" fmla="val 50000"/>
              <a:gd name="adj2" fmla="val 53571"/>
            </a:avLst>
          </a:prstGeom>
          <a:solidFill>
            <a:srgbClr val="1F83C5"/>
          </a:solidFill>
          <a:ln w="3175" algn="ctr">
            <a:solidFill>
              <a:srgbClr val="4D4D4D"/>
            </a:solidFill>
            <a:round/>
            <a:headEnd/>
            <a:tailEnd/>
          </a:ln>
        </p:spPr>
        <p:txBody>
          <a:bodyPr wrap="none" anchor="ctr"/>
          <a:lstStyle/>
          <a:p>
            <a:endParaRPr lang="fr-CH" dirty="0">
              <a:solidFill>
                <a:srgbClr val="346667"/>
              </a:solidFill>
            </a:endParaRPr>
          </a:p>
        </p:txBody>
      </p:sp>
      <p:sp>
        <p:nvSpPr>
          <p:cNvPr id="9" name="Title 1">
            <a:extLst>
              <a:ext uri="{FF2B5EF4-FFF2-40B4-BE49-F238E27FC236}">
                <a16:creationId xmlns:a16="http://schemas.microsoft.com/office/drawing/2014/main" id="{0E3B1EF7-68FE-32D1-6EB8-5B435C47F757}"/>
              </a:ext>
            </a:extLst>
          </p:cNvPr>
          <p:cNvSpPr txBox="1">
            <a:spLocks/>
          </p:cNvSpPr>
          <p:nvPr/>
        </p:nvSpPr>
        <p:spPr>
          <a:xfrm>
            <a:off x="4089417" y="942761"/>
            <a:ext cx="6803172" cy="685800"/>
          </a:xfrm>
          <a:prstGeom prst="rect">
            <a:avLst/>
          </a:prstGeom>
        </p:spPr>
        <p:txBody>
          <a:bodyPr anchor="ctr"/>
          <a:lstStyle/>
          <a:p>
            <a:pPr>
              <a:lnSpc>
                <a:spcPct val="90000"/>
              </a:lnSpc>
              <a:defRPr/>
            </a:pPr>
            <a:r>
              <a:rPr lang="fr-FR" dirty="0">
                <a:ea typeface="+mj-ea"/>
                <a:cs typeface="+mj-cs"/>
              </a:rPr>
              <a:t>«</a:t>
            </a:r>
            <a:r>
              <a:rPr lang="en-US" dirty="0">
                <a:ea typeface="+mj-ea"/>
                <a:cs typeface="+mj-cs"/>
              </a:rPr>
              <a:t>Bridges</a:t>
            </a:r>
            <a:r>
              <a:rPr lang="fr-FR" sz="1800" dirty="0">
                <a:ea typeface="+mj-ea"/>
                <a:cs typeface="+mj-cs"/>
              </a:rPr>
              <a:t>»</a:t>
            </a:r>
            <a:r>
              <a:rPr lang="en-US" dirty="0">
                <a:ea typeface="+mj-ea"/>
                <a:cs typeface="+mj-cs"/>
              </a:rPr>
              <a:t> with GIS software that are existing or under development</a:t>
            </a:r>
          </a:p>
        </p:txBody>
      </p:sp>
      <p:sp>
        <p:nvSpPr>
          <p:cNvPr id="10" name="AutoShape 32">
            <a:extLst>
              <a:ext uri="{FF2B5EF4-FFF2-40B4-BE49-F238E27FC236}">
                <a16:creationId xmlns:a16="http://schemas.microsoft.com/office/drawing/2014/main" id="{724A4CD2-F14D-6853-94A9-C24E38E2093E}"/>
              </a:ext>
            </a:extLst>
          </p:cNvPr>
          <p:cNvSpPr>
            <a:spLocks noChangeArrowheads="1"/>
          </p:cNvSpPr>
          <p:nvPr/>
        </p:nvSpPr>
        <p:spPr bwMode="auto">
          <a:xfrm>
            <a:off x="3711374" y="1123103"/>
            <a:ext cx="378042" cy="320613"/>
          </a:xfrm>
          <a:prstGeom prst="rightArrow">
            <a:avLst>
              <a:gd name="adj1" fmla="val 50000"/>
              <a:gd name="adj2" fmla="val 53571"/>
            </a:avLst>
          </a:prstGeom>
          <a:solidFill>
            <a:srgbClr val="1F83C5"/>
          </a:solidFill>
          <a:ln w="3175" algn="ctr">
            <a:solidFill>
              <a:srgbClr val="4D4D4D"/>
            </a:solidFill>
            <a:round/>
            <a:headEnd/>
            <a:tailEnd/>
          </a:ln>
        </p:spPr>
        <p:txBody>
          <a:bodyPr wrap="none" anchor="ctr"/>
          <a:lstStyle/>
          <a:p>
            <a:endParaRPr lang="fr-CH" dirty="0">
              <a:solidFill>
                <a:srgbClr val="346667"/>
              </a:solidFill>
            </a:endParaRPr>
          </a:p>
        </p:txBody>
      </p:sp>
      <p:sp>
        <p:nvSpPr>
          <p:cNvPr id="4" name="Slide Number Placeholder 3">
            <a:extLst>
              <a:ext uri="{FF2B5EF4-FFF2-40B4-BE49-F238E27FC236}">
                <a16:creationId xmlns:a16="http://schemas.microsoft.com/office/drawing/2014/main" id="{8801EDF1-E57F-F0D9-42B1-087E87302D61}"/>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5</a:t>
            </a:fld>
            <a:endParaRPr lang="en-GB" altLang="en-US" sz="1200">
              <a:solidFill>
                <a:schemeClr val="bg1"/>
              </a:solidFill>
            </a:endParaRPr>
          </a:p>
        </p:txBody>
      </p:sp>
      <p:sp>
        <p:nvSpPr>
          <p:cNvPr id="6" name="Title 1">
            <a:extLst>
              <a:ext uri="{FF2B5EF4-FFF2-40B4-BE49-F238E27FC236}">
                <a16:creationId xmlns:a16="http://schemas.microsoft.com/office/drawing/2014/main" id="{514051D0-DD49-8B12-FA69-E8C7CCAF4762}"/>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Not everything is a GIS software!</a:t>
            </a:r>
            <a:endParaRPr lang="en-PH" altLang="en-US" dirty="0"/>
          </a:p>
        </p:txBody>
      </p:sp>
      <p:pic>
        <p:nvPicPr>
          <p:cNvPr id="2" name="Picture 1">
            <a:extLst>
              <a:ext uri="{FF2B5EF4-FFF2-40B4-BE49-F238E27FC236}">
                <a16:creationId xmlns:a16="http://schemas.microsoft.com/office/drawing/2014/main" id="{82C0838A-7098-ACD4-0E31-1432842EA317}"/>
              </a:ext>
            </a:extLst>
          </p:cNvPr>
          <p:cNvPicPr>
            <a:picLocks noChangeAspect="1"/>
          </p:cNvPicPr>
          <p:nvPr/>
        </p:nvPicPr>
        <p:blipFill>
          <a:blip r:embed="rId13"/>
          <a:stretch>
            <a:fillRect/>
          </a:stretch>
        </p:blipFill>
        <p:spPr>
          <a:xfrm>
            <a:off x="1573173" y="2769576"/>
            <a:ext cx="1142334" cy="612451"/>
          </a:xfrm>
          <a:prstGeom prst="rect">
            <a:avLst/>
          </a:prstGeom>
          <a:ln>
            <a:solidFill>
              <a:schemeClr val="tx1"/>
            </a:solidFill>
          </a:ln>
        </p:spPr>
      </p:pic>
      <p:sp>
        <p:nvSpPr>
          <p:cNvPr id="11" name="Title 1">
            <a:extLst>
              <a:ext uri="{FF2B5EF4-FFF2-40B4-BE49-F238E27FC236}">
                <a16:creationId xmlns:a16="http://schemas.microsoft.com/office/drawing/2014/main" id="{044E9FC9-9362-30CF-F0F0-DAA5368D8170}"/>
              </a:ext>
            </a:extLst>
          </p:cNvPr>
          <p:cNvSpPr txBox="1">
            <a:spLocks/>
          </p:cNvSpPr>
          <p:nvPr/>
        </p:nvSpPr>
        <p:spPr>
          <a:xfrm>
            <a:off x="3042775" y="2720466"/>
            <a:ext cx="2551201" cy="354012"/>
          </a:xfrm>
          <a:prstGeom prst="rect">
            <a:avLst/>
          </a:prstGeom>
        </p:spPr>
        <p:txBody>
          <a:bodyPr anchor="ctr"/>
          <a:lstStyle>
            <a:defPPr>
              <a:defRPr lang="en-US"/>
            </a:defPPr>
            <a:lvl1pPr>
              <a:lnSpc>
                <a:spcPct val="90000"/>
              </a:lnSpc>
              <a:defRPr sz="2000">
                <a:ea typeface="+mj-ea"/>
                <a:cs typeface="+mj-cs"/>
              </a:defRPr>
            </a:lvl1pPr>
          </a:lstStyle>
          <a:p>
            <a:r>
              <a:rPr lang="en-US" dirty="0"/>
              <a:t>GIS Based application </a:t>
            </a:r>
          </a:p>
        </p:txBody>
      </p:sp>
      <p:pic>
        <p:nvPicPr>
          <p:cNvPr id="12" name="Picture 11">
            <a:extLst>
              <a:ext uri="{FF2B5EF4-FFF2-40B4-BE49-F238E27FC236}">
                <a16:creationId xmlns:a16="http://schemas.microsoft.com/office/drawing/2014/main" id="{9814235D-8BDB-3DA6-7186-EFF548F90488}"/>
              </a:ext>
            </a:extLst>
          </p:cNvPr>
          <p:cNvPicPr>
            <a:picLocks noChangeAspect="1"/>
          </p:cNvPicPr>
          <p:nvPr/>
        </p:nvPicPr>
        <p:blipFill rotWithShape="1">
          <a:blip r:embed="rId13"/>
          <a:srcRect l="2906" t="760" r="84488" b="78981"/>
          <a:stretch/>
        </p:blipFill>
        <p:spPr>
          <a:xfrm>
            <a:off x="1043377" y="2481378"/>
            <a:ext cx="791747" cy="682187"/>
          </a:xfrm>
          <a:prstGeom prst="rect">
            <a:avLst/>
          </a:prstGeom>
          <a:ln>
            <a:solidFill>
              <a:schemeClr val="tx1"/>
            </a:solidFill>
          </a:ln>
        </p:spPr>
      </p:pic>
    </p:spTree>
    <p:extLst>
      <p:ext uri="{BB962C8B-B14F-4D97-AF65-F5344CB8AC3E}">
        <p14:creationId xmlns:p14="http://schemas.microsoft.com/office/powerpoint/2010/main" val="571829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E8609D-AFEE-E007-9077-9E994F519DDA}"/>
              </a:ext>
            </a:extLst>
          </p:cNvPr>
          <p:cNvSpPr>
            <a:spLocks noChangeArrowheads="1"/>
          </p:cNvSpPr>
          <p:nvPr/>
        </p:nvSpPr>
        <p:spPr bwMode="auto">
          <a:xfrm>
            <a:off x="1286324" y="4631811"/>
            <a:ext cx="8229050" cy="461665"/>
          </a:xfrm>
          <a:prstGeom prst="rect">
            <a:avLst/>
          </a:prstGeom>
          <a:noFill/>
          <a:ln w="9525">
            <a:noFill/>
            <a:miter lim="800000"/>
            <a:headEnd/>
            <a:tailEnd/>
          </a:ln>
        </p:spPr>
        <p:txBody>
          <a:bodyPr wrap="square">
            <a:spAutoFit/>
          </a:bodyPr>
          <a:lstStyle/>
          <a:p>
            <a:r>
              <a:rPr lang="en-US" sz="2400" dirty="0">
                <a:solidFill>
                  <a:srgbClr val="1F1F1F"/>
                </a:solidFill>
              </a:rPr>
              <a:t>Very often the solution is a combination of the two options</a:t>
            </a:r>
            <a:endParaRPr lang="fr-CH" sz="2400" b="1" dirty="0">
              <a:ea typeface="SimSun" pitchFamily="2" charset="-122"/>
            </a:endParaRPr>
          </a:p>
        </p:txBody>
      </p:sp>
      <p:sp>
        <p:nvSpPr>
          <p:cNvPr id="11" name="AutoShape 32">
            <a:extLst>
              <a:ext uri="{FF2B5EF4-FFF2-40B4-BE49-F238E27FC236}">
                <a16:creationId xmlns:a16="http://schemas.microsoft.com/office/drawing/2014/main" id="{4ADB9C2F-DE7A-E555-2CF2-433C7C11982D}"/>
              </a:ext>
            </a:extLst>
          </p:cNvPr>
          <p:cNvSpPr>
            <a:spLocks noChangeArrowheads="1"/>
          </p:cNvSpPr>
          <p:nvPr/>
        </p:nvSpPr>
        <p:spPr bwMode="auto">
          <a:xfrm>
            <a:off x="861483" y="4697972"/>
            <a:ext cx="378042" cy="320613"/>
          </a:xfrm>
          <a:prstGeom prst="rightArrow">
            <a:avLst>
              <a:gd name="adj1" fmla="val 50000"/>
              <a:gd name="adj2" fmla="val 53571"/>
            </a:avLst>
          </a:prstGeom>
          <a:solidFill>
            <a:srgbClr val="1F83C5"/>
          </a:solidFill>
          <a:ln w="3175" algn="ctr">
            <a:solidFill>
              <a:srgbClr val="4D4D4D"/>
            </a:solidFill>
            <a:round/>
            <a:headEnd/>
            <a:tailEnd/>
          </a:ln>
        </p:spPr>
        <p:txBody>
          <a:bodyPr wrap="none" anchor="ctr"/>
          <a:lstStyle/>
          <a:p>
            <a:endParaRPr lang="fr-CH" dirty="0">
              <a:solidFill>
                <a:srgbClr val="346667"/>
              </a:solidFill>
            </a:endParaRPr>
          </a:p>
        </p:txBody>
      </p:sp>
      <p:sp>
        <p:nvSpPr>
          <p:cNvPr id="14" name="TextBox 13">
            <a:extLst>
              <a:ext uri="{FF2B5EF4-FFF2-40B4-BE49-F238E27FC236}">
                <a16:creationId xmlns:a16="http://schemas.microsoft.com/office/drawing/2014/main" id="{72641BC9-B0A5-870A-2D78-3B34DFC0B10F}"/>
              </a:ext>
            </a:extLst>
          </p:cNvPr>
          <p:cNvSpPr txBox="1"/>
          <p:nvPr/>
        </p:nvSpPr>
        <p:spPr>
          <a:xfrm>
            <a:off x="436479" y="763916"/>
            <a:ext cx="11140973" cy="830997"/>
          </a:xfrm>
          <a:prstGeom prst="rect">
            <a:avLst/>
          </a:prstGeom>
          <a:noFill/>
        </p:spPr>
        <p:txBody>
          <a:bodyPr wrap="square">
            <a:spAutoFit/>
          </a:bodyPr>
          <a:lstStyle/>
          <a:p>
            <a:r>
              <a:rPr lang="en-US" sz="2400" dirty="0"/>
              <a:t>The choice between the two must be based on the context, needs, and resources available.</a:t>
            </a:r>
            <a:endParaRPr lang="en-PH" sz="2400" dirty="0"/>
          </a:p>
        </p:txBody>
      </p:sp>
      <p:sp>
        <p:nvSpPr>
          <p:cNvPr id="17" name="TextBox 16">
            <a:extLst>
              <a:ext uri="{FF2B5EF4-FFF2-40B4-BE49-F238E27FC236}">
                <a16:creationId xmlns:a16="http://schemas.microsoft.com/office/drawing/2014/main" id="{BC319A64-BFDB-B9E6-626C-82698D28E23E}"/>
              </a:ext>
            </a:extLst>
          </p:cNvPr>
          <p:cNvSpPr txBox="1"/>
          <p:nvPr/>
        </p:nvSpPr>
        <p:spPr>
          <a:xfrm>
            <a:off x="1365266" y="1707812"/>
            <a:ext cx="2881319" cy="461665"/>
          </a:xfrm>
          <a:prstGeom prst="rect">
            <a:avLst/>
          </a:prstGeom>
          <a:noFill/>
        </p:spPr>
        <p:txBody>
          <a:bodyPr wrap="square">
            <a:spAutoFit/>
          </a:bodyPr>
          <a:lstStyle/>
          <a:p>
            <a:r>
              <a:rPr lang="en-US" sz="2400"/>
              <a:t>Some examples:</a:t>
            </a:r>
          </a:p>
        </p:txBody>
      </p:sp>
      <p:sp>
        <p:nvSpPr>
          <p:cNvPr id="18" name="Rectangle 17">
            <a:extLst>
              <a:ext uri="{FF2B5EF4-FFF2-40B4-BE49-F238E27FC236}">
                <a16:creationId xmlns:a16="http://schemas.microsoft.com/office/drawing/2014/main" id="{F09D0098-7136-C147-080B-82E63E939D39}"/>
              </a:ext>
            </a:extLst>
          </p:cNvPr>
          <p:cNvSpPr>
            <a:spLocks noChangeArrowheads="1"/>
          </p:cNvSpPr>
          <p:nvPr/>
        </p:nvSpPr>
        <p:spPr bwMode="auto">
          <a:xfrm>
            <a:off x="1286323" y="5146189"/>
            <a:ext cx="10389739" cy="1200329"/>
          </a:xfrm>
          <a:prstGeom prst="rect">
            <a:avLst/>
          </a:prstGeom>
          <a:noFill/>
          <a:ln w="9525">
            <a:noFill/>
            <a:miter lim="800000"/>
            <a:headEnd/>
            <a:tailEnd/>
          </a:ln>
        </p:spPr>
        <p:txBody>
          <a:bodyPr wrap="square">
            <a:spAutoFit/>
          </a:bodyPr>
          <a:lstStyle/>
          <a:p>
            <a:r>
              <a:rPr lang="en-US" sz="2400" dirty="0">
                <a:solidFill>
                  <a:srgbClr val="1F1F1F"/>
                </a:solidFill>
              </a:rPr>
              <a:t>The most important thing is to have access to quality data and qualified personnel and to ensure that the work carried out is based on solid and documented processes.</a:t>
            </a:r>
            <a:endParaRPr lang="fr-CH" sz="2400" b="1" dirty="0">
              <a:ea typeface="SimSun" pitchFamily="2" charset="-122"/>
            </a:endParaRPr>
          </a:p>
        </p:txBody>
      </p:sp>
      <p:sp>
        <p:nvSpPr>
          <p:cNvPr id="19" name="AutoShape 32">
            <a:extLst>
              <a:ext uri="{FF2B5EF4-FFF2-40B4-BE49-F238E27FC236}">
                <a16:creationId xmlns:a16="http://schemas.microsoft.com/office/drawing/2014/main" id="{ED59924C-AAD5-0175-16C8-D644680A1E8C}"/>
              </a:ext>
            </a:extLst>
          </p:cNvPr>
          <p:cNvSpPr>
            <a:spLocks noChangeArrowheads="1"/>
          </p:cNvSpPr>
          <p:nvPr/>
        </p:nvSpPr>
        <p:spPr bwMode="auto">
          <a:xfrm>
            <a:off x="861483" y="5212350"/>
            <a:ext cx="378042" cy="320613"/>
          </a:xfrm>
          <a:prstGeom prst="rightArrow">
            <a:avLst>
              <a:gd name="adj1" fmla="val 50000"/>
              <a:gd name="adj2" fmla="val 53571"/>
            </a:avLst>
          </a:prstGeom>
          <a:solidFill>
            <a:srgbClr val="1F83C5"/>
          </a:solidFill>
          <a:ln w="3175" algn="ctr">
            <a:solidFill>
              <a:srgbClr val="4D4D4D"/>
            </a:solidFill>
            <a:round/>
            <a:headEnd/>
            <a:tailEnd/>
          </a:ln>
        </p:spPr>
        <p:txBody>
          <a:bodyPr wrap="none" anchor="ctr"/>
          <a:lstStyle/>
          <a:p>
            <a:endParaRPr lang="fr-CH" dirty="0">
              <a:solidFill>
                <a:srgbClr val="346667"/>
              </a:solidFill>
            </a:endParaRPr>
          </a:p>
        </p:txBody>
      </p:sp>
      <p:graphicFrame>
        <p:nvGraphicFramePr>
          <p:cNvPr id="21" name="Table 20">
            <a:extLst>
              <a:ext uri="{FF2B5EF4-FFF2-40B4-BE49-F238E27FC236}">
                <a16:creationId xmlns:a16="http://schemas.microsoft.com/office/drawing/2014/main" id="{CF6963BF-75BD-7D6D-D616-B099578E71F7}"/>
              </a:ext>
            </a:extLst>
          </p:cNvPr>
          <p:cNvGraphicFramePr>
            <a:graphicFrameLocks noGrp="1"/>
          </p:cNvGraphicFramePr>
          <p:nvPr/>
        </p:nvGraphicFramePr>
        <p:xfrm>
          <a:off x="2001941" y="2254425"/>
          <a:ext cx="8188118" cy="2118360"/>
        </p:xfrm>
        <a:graphic>
          <a:graphicData uri="http://schemas.openxmlformats.org/drawingml/2006/table">
            <a:tbl>
              <a:tblPr firstRow="1" bandRow="1">
                <a:tableStyleId>{5940675A-B579-460E-94D1-54222C63F5DA}</a:tableStyleId>
              </a:tblPr>
              <a:tblGrid>
                <a:gridCol w="5390203">
                  <a:extLst>
                    <a:ext uri="{9D8B030D-6E8A-4147-A177-3AD203B41FA5}">
                      <a16:colId xmlns:a16="http://schemas.microsoft.com/office/drawing/2014/main" val="2296914184"/>
                    </a:ext>
                  </a:extLst>
                </a:gridCol>
                <a:gridCol w="1360547">
                  <a:extLst>
                    <a:ext uri="{9D8B030D-6E8A-4147-A177-3AD203B41FA5}">
                      <a16:colId xmlns:a16="http://schemas.microsoft.com/office/drawing/2014/main" val="3264628783"/>
                    </a:ext>
                  </a:extLst>
                </a:gridCol>
                <a:gridCol w="1437368">
                  <a:extLst>
                    <a:ext uri="{9D8B030D-6E8A-4147-A177-3AD203B41FA5}">
                      <a16:colId xmlns:a16="http://schemas.microsoft.com/office/drawing/2014/main" val="2794553350"/>
                    </a:ext>
                  </a:extLst>
                </a:gridCol>
              </a:tblGrid>
              <a:tr h="370840">
                <a:tc>
                  <a:txBody>
                    <a:bodyPr/>
                    <a:lstStyle/>
                    <a:p>
                      <a:pPr algn="ctr"/>
                      <a:r>
                        <a:rPr lang="en-US" sz="1800" noProof="0" dirty="0"/>
                        <a:t>Use</a:t>
                      </a:r>
                    </a:p>
                  </a:txBody>
                  <a:tcPr anchor="ctr"/>
                </a:tc>
                <a:tc>
                  <a:txBody>
                    <a:bodyPr/>
                    <a:lstStyle/>
                    <a:p>
                      <a:pPr algn="ctr"/>
                      <a:r>
                        <a:rPr lang="en-US" sz="1800" noProof="0" dirty="0"/>
                        <a:t>Open source</a:t>
                      </a:r>
                    </a:p>
                  </a:txBody>
                  <a:tcPr anchor="ctr"/>
                </a:tc>
                <a:tc>
                  <a:txBody>
                    <a:bodyPr/>
                    <a:lstStyle/>
                    <a:p>
                      <a:pPr algn="ctr"/>
                      <a:r>
                        <a:rPr lang="en-US" sz="1800" noProof="0" dirty="0"/>
                        <a:t>Proprietary</a:t>
                      </a:r>
                    </a:p>
                  </a:txBody>
                  <a:tcPr anchor="ctr"/>
                </a:tc>
                <a:extLst>
                  <a:ext uri="{0D108BD9-81ED-4DB2-BD59-A6C34878D82A}">
                    <a16:rowId xmlns:a16="http://schemas.microsoft.com/office/drawing/2014/main" val="7542070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noProof="0" dirty="0">
                          <a:solidFill>
                            <a:schemeClr val="tx1"/>
                          </a:solidFill>
                          <a:effectLst/>
                          <a:latin typeface="+mn-lt"/>
                          <a:ea typeface="+mn-ea"/>
                          <a:cs typeface="+mn-cs"/>
                        </a:rPr>
                        <a:t>Creation of thematic maps occasionally</a:t>
                      </a:r>
                      <a:endParaRPr lang="en-US" sz="1800" noProof="0" dirty="0"/>
                    </a:p>
                  </a:txBody>
                  <a:tcPr/>
                </a:tc>
                <a:tc>
                  <a:txBody>
                    <a:bodyPr/>
                    <a:lstStyle/>
                    <a:p>
                      <a:pPr algn="ctr"/>
                      <a:r>
                        <a:rPr lang="en-US" noProof="0" dirty="0"/>
                        <a:t>X</a:t>
                      </a:r>
                    </a:p>
                  </a:txBody>
                  <a:tcPr anchor="ctr"/>
                </a:tc>
                <a:tc>
                  <a:txBody>
                    <a:bodyPr/>
                    <a:lstStyle/>
                    <a:p>
                      <a:pPr algn="ctr"/>
                      <a:endParaRPr lang="en-US" noProof="0" dirty="0"/>
                    </a:p>
                  </a:txBody>
                  <a:tcPr anchor="ctr"/>
                </a:tc>
                <a:extLst>
                  <a:ext uri="{0D108BD9-81ED-4DB2-BD59-A6C34878D82A}">
                    <a16:rowId xmlns:a16="http://schemas.microsoft.com/office/drawing/2014/main" val="1112755555"/>
                  </a:ext>
                </a:extLst>
              </a:tr>
              <a:tr h="370840">
                <a:tc>
                  <a:txBody>
                    <a:bodyPr/>
                    <a:lstStyle/>
                    <a:p>
                      <a:r>
                        <a:rPr lang="en-US" sz="1800" b="0" i="0" kern="1200" noProof="0" dirty="0">
                          <a:solidFill>
                            <a:schemeClr val="tx1"/>
                          </a:solidFill>
                          <a:effectLst/>
                          <a:latin typeface="+mn-lt"/>
                          <a:ea typeface="+mn-ea"/>
                          <a:cs typeface="+mn-cs"/>
                        </a:rPr>
                        <a:t>Creation and management of quality geospatial data</a:t>
                      </a:r>
                      <a:endParaRPr lang="en-US" noProof="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noProof="0" dirty="0"/>
                        <a:t>X</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noProof="0" dirty="0"/>
                        <a:t>X</a:t>
                      </a:r>
                    </a:p>
                  </a:txBody>
                  <a:tcPr anchor="ctr"/>
                </a:tc>
                <a:extLst>
                  <a:ext uri="{0D108BD9-81ED-4DB2-BD59-A6C34878D82A}">
                    <a16:rowId xmlns:a16="http://schemas.microsoft.com/office/drawing/2014/main" val="734309889"/>
                  </a:ext>
                </a:extLst>
              </a:tr>
              <a:tr h="320040">
                <a:tc>
                  <a:txBody>
                    <a:bodyPr/>
                    <a:lstStyle/>
                    <a:p>
                      <a:r>
                        <a:rPr lang="en-US" sz="1800" b="0" i="0" kern="1200" noProof="0" dirty="0">
                          <a:solidFill>
                            <a:schemeClr val="tx1"/>
                          </a:solidFill>
                          <a:effectLst/>
                          <a:latin typeface="+mn-lt"/>
                          <a:ea typeface="+mn-ea"/>
                          <a:cs typeface="+mn-cs"/>
                        </a:rPr>
                        <a:t>Mapping support in an emergency operations center</a:t>
                      </a:r>
                      <a:endParaRPr lang="en-US" noProof="0" dirty="0"/>
                    </a:p>
                  </a:txBody>
                  <a:tcPr/>
                </a:tc>
                <a:tc>
                  <a:txBody>
                    <a:bodyPr/>
                    <a:lstStyle/>
                    <a:p>
                      <a:pPr algn="ctr"/>
                      <a:endParaRPr lang="en-US" noProof="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noProof="0" dirty="0"/>
                        <a:t>X</a:t>
                      </a:r>
                    </a:p>
                  </a:txBody>
                  <a:tcPr anchor="ctr"/>
                </a:tc>
                <a:extLst>
                  <a:ext uri="{0D108BD9-81ED-4DB2-BD59-A6C34878D82A}">
                    <a16:rowId xmlns:a16="http://schemas.microsoft.com/office/drawing/2014/main" val="3189349505"/>
                  </a:ext>
                </a:extLst>
              </a:tr>
              <a:tr h="320040">
                <a:tc>
                  <a:txBody>
                    <a:bodyPr/>
                    <a:lstStyle/>
                    <a:p>
                      <a:r>
                        <a:rPr lang="en-US" sz="1800" b="0" i="0" kern="1200" noProof="0" dirty="0">
                          <a:solidFill>
                            <a:schemeClr val="tx1"/>
                          </a:solidFill>
                          <a:effectLst/>
                          <a:latin typeface="+mn-lt"/>
                          <a:ea typeface="+mn-ea"/>
                          <a:cs typeface="+mn-cs"/>
                        </a:rPr>
                        <a:t>Need to be able to move easily from field data collection to an online and desktop solution</a:t>
                      </a:r>
                      <a:endParaRPr lang="en-US" noProof="0" dirty="0"/>
                    </a:p>
                  </a:txBody>
                  <a:tcPr/>
                </a:tc>
                <a:tc>
                  <a:txBody>
                    <a:bodyPr/>
                    <a:lstStyle/>
                    <a:p>
                      <a:pPr algn="ctr"/>
                      <a:endParaRPr lang="en-US" noProof="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noProof="0" dirty="0"/>
                        <a:t>X</a:t>
                      </a:r>
                    </a:p>
                  </a:txBody>
                  <a:tcPr anchor="ctr"/>
                </a:tc>
                <a:extLst>
                  <a:ext uri="{0D108BD9-81ED-4DB2-BD59-A6C34878D82A}">
                    <a16:rowId xmlns:a16="http://schemas.microsoft.com/office/drawing/2014/main" val="4289811924"/>
                  </a:ext>
                </a:extLst>
              </a:tr>
            </a:tbl>
          </a:graphicData>
        </a:graphic>
      </p:graphicFrame>
      <p:sp>
        <p:nvSpPr>
          <p:cNvPr id="2" name="Slide Number Placeholder 3">
            <a:extLst>
              <a:ext uri="{FF2B5EF4-FFF2-40B4-BE49-F238E27FC236}">
                <a16:creationId xmlns:a16="http://schemas.microsoft.com/office/drawing/2014/main" id="{BF6704B6-6A83-AC1E-675B-C0AFB6F1E52A}"/>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6</a:t>
            </a:fld>
            <a:endParaRPr lang="en-GB" altLang="en-US" sz="1200">
              <a:solidFill>
                <a:schemeClr val="bg1"/>
              </a:solidFill>
            </a:endParaRPr>
          </a:p>
        </p:txBody>
      </p:sp>
      <p:sp>
        <p:nvSpPr>
          <p:cNvPr id="4" name="Title 1">
            <a:extLst>
              <a:ext uri="{FF2B5EF4-FFF2-40B4-BE49-F238E27FC236}">
                <a16:creationId xmlns:a16="http://schemas.microsoft.com/office/drawing/2014/main" id="{434DFCFE-8B6B-7BE5-D6D2-743DA7F5F859}"/>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GIS – Open Source vs. Proprietary</a:t>
            </a:r>
            <a:endParaRPr lang="fr-CH" altLang="en-US" dirty="0"/>
          </a:p>
        </p:txBody>
      </p:sp>
    </p:spTree>
    <p:extLst>
      <p:ext uri="{BB962C8B-B14F-4D97-AF65-F5344CB8AC3E}">
        <p14:creationId xmlns:p14="http://schemas.microsoft.com/office/powerpoint/2010/main" val="2483850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09171" y="784028"/>
            <a:ext cx="8543925" cy="508000"/>
          </a:xfrm>
          <a:prstGeom prst="rect">
            <a:avLst/>
          </a:prstGeom>
        </p:spPr>
        <p:txBody>
          <a:bodyPr>
            <a:normAutofit/>
          </a:bodyPr>
          <a:lstStyle/>
          <a:p>
            <a:pPr>
              <a:lnSpc>
                <a:spcPct val="90000"/>
              </a:lnSpc>
              <a:defRPr/>
            </a:pPr>
            <a:r>
              <a:rPr lang="en-US" sz="2600" dirty="0">
                <a:ea typeface="+mj-ea"/>
                <a:cs typeface="+mj-cs"/>
              </a:rPr>
              <a:t>The QGIS website provides resources for their users</a:t>
            </a:r>
            <a:r>
              <a:rPr lang="fr-FR" sz="2600" dirty="0">
                <a:ea typeface="+mj-ea"/>
                <a:cs typeface="+mj-cs"/>
              </a:rPr>
              <a:t>:</a:t>
            </a:r>
            <a:endParaRPr lang="en-US" sz="2600" dirty="0">
              <a:ea typeface="+mj-ea"/>
              <a:cs typeface="+mj-cs"/>
            </a:endParaRPr>
          </a:p>
        </p:txBody>
      </p:sp>
      <p:sp>
        <p:nvSpPr>
          <p:cNvPr id="12" name="TextBox 11"/>
          <p:cNvSpPr txBox="1"/>
          <p:nvPr/>
        </p:nvSpPr>
        <p:spPr>
          <a:xfrm>
            <a:off x="515938" y="1364853"/>
            <a:ext cx="7092988" cy="4801314"/>
          </a:xfrm>
          <a:prstGeom prst="rect">
            <a:avLst/>
          </a:prstGeom>
          <a:noFill/>
        </p:spPr>
        <p:txBody>
          <a:bodyPr wrap="square">
            <a:spAutoFit/>
          </a:bodyPr>
          <a:lstStyle/>
          <a:p>
            <a:pPr marL="358775" indent="-358775">
              <a:lnSpc>
                <a:spcPct val="90000"/>
              </a:lnSpc>
              <a:buFont typeface="Arial" panose="020B0604020202020204" pitchFamily="34" charset="0"/>
              <a:buChar char="•"/>
              <a:defRPr/>
            </a:pPr>
            <a:r>
              <a:rPr lang="en-US" sz="2000" dirty="0"/>
              <a:t>A Gentle Introduction to GIS</a:t>
            </a:r>
          </a:p>
          <a:p>
            <a:pPr marL="358775">
              <a:lnSpc>
                <a:spcPct val="90000"/>
              </a:lnSpc>
              <a:defRPr/>
            </a:pPr>
            <a:r>
              <a:rPr lang="fr-CH" sz="2000" dirty="0">
                <a:hlinkClick r:id="rId3"/>
              </a:rPr>
              <a:t>https://docs.qgis.org/3.44/en/docs/gentle_gis_introduction/index.html</a:t>
            </a:r>
            <a:r>
              <a:rPr lang="fr-CH" sz="2000" dirty="0"/>
              <a:t>  </a:t>
            </a:r>
            <a:r>
              <a:rPr lang="fr-CH" sz="2000" dirty="0">
                <a:highlight>
                  <a:srgbClr val="FF00FF"/>
                </a:highlight>
              </a:rPr>
              <a:t>  </a:t>
            </a:r>
          </a:p>
          <a:p>
            <a:pPr marL="342900" indent="-342900">
              <a:lnSpc>
                <a:spcPct val="90000"/>
              </a:lnSpc>
              <a:buFont typeface="Arial" panose="020B0604020202020204" pitchFamily="34" charset="0"/>
              <a:buChar char="•"/>
              <a:defRPr/>
            </a:pPr>
            <a:r>
              <a:rPr lang="fr-CH" sz="2000" dirty="0"/>
              <a:t>QGIS User Manual</a:t>
            </a:r>
          </a:p>
          <a:p>
            <a:pPr marL="806450" indent="-342900">
              <a:lnSpc>
                <a:spcPct val="90000"/>
              </a:lnSpc>
              <a:buFont typeface="Arial" panose="020B0604020202020204" pitchFamily="34" charset="0"/>
              <a:buChar char="•"/>
              <a:defRPr/>
            </a:pPr>
            <a:r>
              <a:rPr lang="fr-CH" sz="2000" dirty="0"/>
              <a:t>Online: </a:t>
            </a:r>
            <a:r>
              <a:rPr lang="fr-CH" sz="2000" dirty="0">
                <a:hlinkClick r:id="rId4"/>
              </a:rPr>
              <a:t>https://docs.qgis.org/3.44/en/docs/user_manual/index.html</a:t>
            </a:r>
            <a:r>
              <a:rPr lang="fr-CH" sz="2000" dirty="0"/>
              <a:t>  </a:t>
            </a:r>
          </a:p>
          <a:p>
            <a:pPr marL="806450" indent="-342900">
              <a:lnSpc>
                <a:spcPct val="90000"/>
              </a:lnSpc>
              <a:buFont typeface="Arial" panose="020B0604020202020204" pitchFamily="34" charset="0"/>
              <a:buChar char="•"/>
              <a:defRPr/>
            </a:pPr>
            <a:r>
              <a:rPr lang="fr-CH" sz="2000" dirty="0"/>
              <a:t>PDF:</a:t>
            </a:r>
          </a:p>
          <a:p>
            <a:pPr marL="806450" indent="-9525">
              <a:lnSpc>
                <a:spcPct val="90000"/>
              </a:lnSpc>
              <a:defRPr/>
            </a:pPr>
            <a:r>
              <a:rPr lang="fr-CH" sz="2000" dirty="0">
                <a:hlinkClick r:id="rId5"/>
              </a:rPr>
              <a:t>https://docs.qgis.org/3.44/pdf/en/QGIS-3.44-DesktopUserGuide-en.pdf</a:t>
            </a:r>
            <a:r>
              <a:rPr lang="fr-CH" sz="2000" dirty="0"/>
              <a:t>    </a:t>
            </a:r>
          </a:p>
          <a:p>
            <a:pPr marL="282575" indent="-282575">
              <a:lnSpc>
                <a:spcPct val="90000"/>
              </a:lnSpc>
              <a:buFont typeface="Arial" pitchFamily="34" charset="0"/>
              <a:buChar char="•"/>
              <a:defRPr/>
            </a:pPr>
            <a:r>
              <a:rPr lang="fr-CH" sz="2000" dirty="0"/>
              <a:t>QGIS Training Manual</a:t>
            </a:r>
          </a:p>
          <a:p>
            <a:pPr marL="806450" indent="-342900">
              <a:lnSpc>
                <a:spcPct val="90000"/>
              </a:lnSpc>
              <a:buFont typeface="Arial" panose="020B0604020202020204" pitchFamily="34" charset="0"/>
              <a:buChar char="•"/>
              <a:defRPr/>
            </a:pPr>
            <a:r>
              <a:rPr lang="fr-CH" sz="2000" dirty="0"/>
              <a:t>Online: </a:t>
            </a:r>
            <a:r>
              <a:rPr lang="fr-CH" sz="2000" dirty="0">
                <a:hlinkClick r:id="rId6"/>
              </a:rPr>
              <a:t>https://docs.qgis.org/3.44/en/docs/training_manual/index.html</a:t>
            </a:r>
            <a:r>
              <a:rPr lang="fr-CH" sz="2000" dirty="0"/>
              <a:t> </a:t>
            </a:r>
          </a:p>
          <a:p>
            <a:pPr marL="806450" indent="-342900">
              <a:lnSpc>
                <a:spcPct val="90000"/>
              </a:lnSpc>
              <a:buFont typeface="Arial" panose="020B0604020202020204" pitchFamily="34" charset="0"/>
              <a:buChar char="•"/>
              <a:defRPr/>
            </a:pPr>
            <a:r>
              <a:rPr lang="fr-CH" sz="2000" dirty="0"/>
              <a:t>PDF:</a:t>
            </a:r>
          </a:p>
          <a:p>
            <a:pPr marL="806450">
              <a:lnSpc>
                <a:spcPct val="90000"/>
              </a:lnSpc>
              <a:defRPr/>
            </a:pPr>
            <a:r>
              <a:rPr lang="fr-CH" sz="2000" dirty="0">
                <a:hlinkClick r:id="rId7"/>
              </a:rPr>
              <a:t>https://docs.qgis.org/3.44/pdf/en/QGIS-3.44-TrainingManual-en.pdf</a:t>
            </a:r>
            <a:r>
              <a:rPr lang="fr-CH" sz="2000" dirty="0"/>
              <a:t> </a:t>
            </a:r>
          </a:p>
        </p:txBody>
      </p:sp>
      <p:sp>
        <p:nvSpPr>
          <p:cNvPr id="2" name="Title 1">
            <a:extLst>
              <a:ext uri="{FF2B5EF4-FFF2-40B4-BE49-F238E27FC236}">
                <a16:creationId xmlns:a16="http://schemas.microsoft.com/office/drawing/2014/main" id="{D91D15F4-D824-8CE3-7D2A-B6BF20704D1E}"/>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GIS Resources - QGIS</a:t>
            </a:r>
            <a:endParaRPr lang="en-PH" altLang="en-US" dirty="0"/>
          </a:p>
        </p:txBody>
      </p:sp>
      <p:sp>
        <p:nvSpPr>
          <p:cNvPr id="3" name="Slide Number Placeholder 3">
            <a:extLst>
              <a:ext uri="{FF2B5EF4-FFF2-40B4-BE49-F238E27FC236}">
                <a16:creationId xmlns:a16="http://schemas.microsoft.com/office/drawing/2014/main" id="{BEB7AB50-CF3E-62B7-FD1E-56B326CA1328}"/>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7</a:t>
            </a:fld>
            <a:endParaRPr lang="en-GB" altLang="en-US" sz="1200">
              <a:solidFill>
                <a:schemeClr val="bg1"/>
              </a:solidFill>
            </a:endParaRPr>
          </a:p>
        </p:txBody>
      </p:sp>
      <p:pic>
        <p:nvPicPr>
          <p:cNvPr id="9" name="Picture 8">
            <a:extLst>
              <a:ext uri="{FF2B5EF4-FFF2-40B4-BE49-F238E27FC236}">
                <a16:creationId xmlns:a16="http://schemas.microsoft.com/office/drawing/2014/main" id="{6ADE05E7-248E-0F09-015C-8A9C8B52094F}"/>
              </a:ext>
            </a:extLst>
          </p:cNvPr>
          <p:cNvPicPr>
            <a:picLocks noChangeAspect="1"/>
          </p:cNvPicPr>
          <p:nvPr/>
        </p:nvPicPr>
        <p:blipFill>
          <a:blip r:embed="rId8"/>
          <a:stretch>
            <a:fillRect/>
          </a:stretch>
        </p:blipFill>
        <p:spPr>
          <a:xfrm>
            <a:off x="7725467" y="784028"/>
            <a:ext cx="3749768" cy="2581362"/>
          </a:xfrm>
          <a:prstGeom prst="rect">
            <a:avLst/>
          </a:prstGeom>
        </p:spPr>
      </p:pic>
      <p:pic>
        <p:nvPicPr>
          <p:cNvPr id="4" name="Picture 3">
            <a:extLst>
              <a:ext uri="{FF2B5EF4-FFF2-40B4-BE49-F238E27FC236}">
                <a16:creationId xmlns:a16="http://schemas.microsoft.com/office/drawing/2014/main" id="{0FD8BC4E-BD5E-7830-B866-27AA78D9D0AE}"/>
              </a:ext>
            </a:extLst>
          </p:cNvPr>
          <p:cNvPicPr>
            <a:picLocks noChangeAspect="1"/>
          </p:cNvPicPr>
          <p:nvPr/>
        </p:nvPicPr>
        <p:blipFill rotWithShape="1">
          <a:blip r:embed="rId9"/>
          <a:srcRect l="80520" t="38265" r="10441" b="47050"/>
          <a:stretch/>
        </p:blipFill>
        <p:spPr>
          <a:xfrm>
            <a:off x="11676063" y="5860731"/>
            <a:ext cx="356950" cy="321688"/>
          </a:xfrm>
          <a:prstGeom prst="rect">
            <a:avLst/>
          </a:prstGeom>
        </p:spPr>
      </p:pic>
      <p:pic>
        <p:nvPicPr>
          <p:cNvPr id="6" name="Picture 5">
            <a:extLst>
              <a:ext uri="{FF2B5EF4-FFF2-40B4-BE49-F238E27FC236}">
                <a16:creationId xmlns:a16="http://schemas.microsoft.com/office/drawing/2014/main" id="{5BF3060C-93DC-A420-DDC1-30806F7CB4D1}"/>
              </a:ext>
            </a:extLst>
          </p:cNvPr>
          <p:cNvPicPr>
            <a:picLocks noChangeAspect="1"/>
          </p:cNvPicPr>
          <p:nvPr/>
        </p:nvPicPr>
        <p:blipFill>
          <a:blip r:embed="rId10"/>
          <a:stretch>
            <a:fillRect/>
          </a:stretch>
        </p:blipFill>
        <p:spPr>
          <a:xfrm>
            <a:off x="8255645" y="2684929"/>
            <a:ext cx="1883517" cy="2654197"/>
          </a:xfrm>
          <a:prstGeom prst="rect">
            <a:avLst/>
          </a:prstGeom>
          <a:ln>
            <a:solidFill>
              <a:schemeClr val="tx1"/>
            </a:solidFill>
          </a:ln>
        </p:spPr>
      </p:pic>
      <p:pic>
        <p:nvPicPr>
          <p:cNvPr id="7" name="Picture 6">
            <a:extLst>
              <a:ext uri="{FF2B5EF4-FFF2-40B4-BE49-F238E27FC236}">
                <a16:creationId xmlns:a16="http://schemas.microsoft.com/office/drawing/2014/main" id="{C7B57086-1225-9A36-B524-FEF4CA89A60B}"/>
              </a:ext>
            </a:extLst>
          </p:cNvPr>
          <p:cNvPicPr>
            <a:picLocks noChangeAspect="1"/>
          </p:cNvPicPr>
          <p:nvPr/>
        </p:nvPicPr>
        <p:blipFill>
          <a:blip r:embed="rId11"/>
          <a:stretch>
            <a:fillRect/>
          </a:stretch>
        </p:blipFill>
        <p:spPr>
          <a:xfrm>
            <a:off x="9466212" y="3479238"/>
            <a:ext cx="1883517" cy="2686929"/>
          </a:xfrm>
          <a:prstGeom prst="rect">
            <a:avLst/>
          </a:prstGeom>
          <a:ln>
            <a:solidFill>
              <a:schemeClr val="tx1"/>
            </a:solidFill>
          </a:ln>
        </p:spPr>
      </p:pic>
    </p:spTree>
    <p:extLst>
      <p:ext uri="{BB962C8B-B14F-4D97-AF65-F5344CB8AC3E}">
        <p14:creationId xmlns:p14="http://schemas.microsoft.com/office/powerpoint/2010/main" val="2223435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1501" y="1093957"/>
            <a:ext cx="11144561" cy="834074"/>
          </a:xfrm>
          <a:prstGeom prst="rect">
            <a:avLst/>
          </a:prstGeom>
          <a:noFill/>
        </p:spPr>
        <p:txBody>
          <a:bodyPr wrap="square">
            <a:spAutoFit/>
          </a:bodyPr>
          <a:lstStyle/>
          <a:p>
            <a:pPr>
              <a:lnSpc>
                <a:spcPct val="90000"/>
              </a:lnSpc>
              <a:spcAft>
                <a:spcPts val="600"/>
              </a:spcAft>
              <a:defRPr/>
            </a:pPr>
            <a:r>
              <a:rPr lang="en-PH" sz="2400" dirty="0"/>
              <a:t>There are different QGIS courses you can find online such as:</a:t>
            </a:r>
          </a:p>
          <a:p>
            <a:pPr marL="268288" indent="-268288">
              <a:lnSpc>
                <a:spcPct val="90000"/>
              </a:lnSpc>
              <a:spcAft>
                <a:spcPts val="600"/>
              </a:spcAft>
              <a:buFont typeface="Arial" panose="020B0604020202020204" pitchFamily="34" charset="0"/>
              <a:buChar char="•"/>
              <a:defRPr/>
            </a:pPr>
            <a:r>
              <a:rPr lang="en-US" sz="2400" dirty="0"/>
              <a:t>YouTube offers many video tutorials on different QGIS topics: </a:t>
            </a:r>
            <a:r>
              <a:rPr lang="en-US" sz="2400" dirty="0">
                <a:hlinkClick r:id="rId3"/>
              </a:rPr>
              <a:t>www.youtube.com</a:t>
            </a:r>
            <a:endParaRPr lang="en-US" sz="2400" dirty="0"/>
          </a:p>
        </p:txBody>
      </p:sp>
      <p:sp>
        <p:nvSpPr>
          <p:cNvPr id="5" name="Slide Number Placeholder 3">
            <a:extLst>
              <a:ext uri="{FF2B5EF4-FFF2-40B4-BE49-F238E27FC236}">
                <a16:creationId xmlns:a16="http://schemas.microsoft.com/office/drawing/2014/main" id="{C446C07C-7B51-D407-167C-0C3CAC28EADA}"/>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8</a:t>
            </a:fld>
            <a:endParaRPr lang="en-GB" altLang="en-US" sz="1200">
              <a:solidFill>
                <a:schemeClr val="bg1"/>
              </a:solidFill>
            </a:endParaRPr>
          </a:p>
        </p:txBody>
      </p:sp>
      <p:sp>
        <p:nvSpPr>
          <p:cNvPr id="7" name="Title 1">
            <a:extLst>
              <a:ext uri="{FF2B5EF4-FFF2-40B4-BE49-F238E27FC236}">
                <a16:creationId xmlns:a16="http://schemas.microsoft.com/office/drawing/2014/main" id="{0817C13D-B8AB-2AFF-F657-4EC55347DEBB}"/>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GIS Resources - QGIS</a:t>
            </a:r>
            <a:endParaRPr lang="en-PH" altLang="en-US" dirty="0"/>
          </a:p>
        </p:txBody>
      </p:sp>
      <p:sp>
        <p:nvSpPr>
          <p:cNvPr id="6" name="TextBox 5">
            <a:extLst>
              <a:ext uri="{FF2B5EF4-FFF2-40B4-BE49-F238E27FC236}">
                <a16:creationId xmlns:a16="http://schemas.microsoft.com/office/drawing/2014/main" id="{5F611D72-99F7-A37B-4C9D-D88BE354F5A9}"/>
              </a:ext>
            </a:extLst>
          </p:cNvPr>
          <p:cNvSpPr txBox="1"/>
          <p:nvPr/>
        </p:nvSpPr>
        <p:spPr>
          <a:xfrm>
            <a:off x="956982" y="2033489"/>
            <a:ext cx="6232712" cy="3979551"/>
          </a:xfrm>
          <a:prstGeom prst="rect">
            <a:avLst/>
          </a:prstGeom>
          <a:noFill/>
        </p:spPr>
        <p:txBody>
          <a:bodyPr wrap="square">
            <a:spAutoFit/>
          </a:bodyPr>
          <a:lstStyle/>
          <a:p>
            <a:pPr marL="725488" lvl="1" indent="-268288">
              <a:lnSpc>
                <a:spcPct val="90000"/>
              </a:lnSpc>
              <a:spcAft>
                <a:spcPts val="600"/>
              </a:spcAft>
              <a:buFont typeface="Arial" panose="020B0604020202020204" pitchFamily="34" charset="0"/>
              <a:buChar char="•"/>
              <a:defRPr/>
            </a:pPr>
            <a:r>
              <a:rPr lang="en-PH" sz="2400" dirty="0"/>
              <a:t> Examples </a:t>
            </a:r>
          </a:p>
          <a:p>
            <a:pPr marL="1182688" lvl="2" indent="-268288">
              <a:lnSpc>
                <a:spcPct val="90000"/>
              </a:lnSpc>
              <a:spcAft>
                <a:spcPts val="600"/>
              </a:spcAft>
              <a:buFont typeface="Arial" panose="020B0604020202020204" pitchFamily="34" charset="0"/>
              <a:buChar char="•"/>
              <a:defRPr/>
            </a:pPr>
            <a:r>
              <a:rPr lang="en-PH" sz="2400" dirty="0"/>
              <a:t>QGIS Training from Gaia Resources: </a:t>
            </a:r>
            <a:r>
              <a:rPr lang="en-US" sz="2400" dirty="0">
                <a:hlinkClick r:id="rId4"/>
              </a:rPr>
              <a:t>https://www.youtube.com/playlist?list=PLfInsSYJw1lQ_vii1wxePr7aKqBOziKVQ</a:t>
            </a:r>
            <a:r>
              <a:rPr lang="en-PH" sz="2400" dirty="0"/>
              <a:t> </a:t>
            </a:r>
          </a:p>
          <a:p>
            <a:pPr marL="1182688" lvl="2" indent="-268288">
              <a:lnSpc>
                <a:spcPct val="90000"/>
              </a:lnSpc>
              <a:spcAft>
                <a:spcPts val="600"/>
              </a:spcAft>
              <a:buFont typeface="Arial" panose="020B0604020202020204" pitchFamily="34" charset="0"/>
              <a:buChar char="•"/>
              <a:defRPr/>
            </a:pPr>
            <a:r>
              <a:rPr lang="en-PH" sz="2400" dirty="0" err="1"/>
              <a:t>Descomplica</a:t>
            </a:r>
            <a:r>
              <a:rPr lang="en-PH" sz="2400" dirty="0"/>
              <a:t> QGIS: </a:t>
            </a:r>
            <a:r>
              <a:rPr lang="en-PH" sz="2400" dirty="0">
                <a:hlinkClick r:id="rId5"/>
              </a:rPr>
              <a:t>https://www.youtube.com/@DescomplicaQGIS</a:t>
            </a:r>
            <a:r>
              <a:rPr lang="en-PH" sz="2400" dirty="0"/>
              <a:t> </a:t>
            </a:r>
          </a:p>
          <a:p>
            <a:pPr marL="1182688" lvl="2" indent="-268288">
              <a:lnSpc>
                <a:spcPct val="90000"/>
              </a:lnSpc>
              <a:spcAft>
                <a:spcPts val="600"/>
              </a:spcAft>
              <a:buFont typeface="Arial" panose="020B0604020202020204" pitchFamily="34" charset="0"/>
              <a:buChar char="•"/>
              <a:defRPr/>
            </a:pPr>
            <a:r>
              <a:rPr lang="en-PH" sz="2400" dirty="0"/>
              <a:t>QGIS 3 </a:t>
            </a:r>
            <a:r>
              <a:rPr lang="en-PH" sz="2400" dirty="0" err="1"/>
              <a:t>em</a:t>
            </a:r>
            <a:r>
              <a:rPr lang="en-PH" sz="2400" dirty="0"/>
              <a:t> </a:t>
            </a:r>
            <a:r>
              <a:rPr lang="en-PH" sz="2400" dirty="0" err="1"/>
              <a:t>português</a:t>
            </a:r>
            <a:r>
              <a:rPr lang="en-PH" sz="2400" dirty="0"/>
              <a:t>: </a:t>
            </a:r>
            <a:r>
              <a:rPr lang="en-PH" sz="2400" dirty="0">
                <a:hlinkClick r:id="rId6"/>
              </a:rPr>
              <a:t>https://www.youtube.com/@qgis3emportugues</a:t>
            </a:r>
            <a:r>
              <a:rPr lang="en-PH" sz="2400" dirty="0"/>
              <a:t> </a:t>
            </a:r>
          </a:p>
        </p:txBody>
      </p:sp>
      <p:pic>
        <p:nvPicPr>
          <p:cNvPr id="9" name="Picture 8">
            <a:extLst>
              <a:ext uri="{FF2B5EF4-FFF2-40B4-BE49-F238E27FC236}">
                <a16:creationId xmlns:a16="http://schemas.microsoft.com/office/drawing/2014/main" id="{F4C171C5-C6E7-7B27-ECF2-790BD632C20D}"/>
              </a:ext>
            </a:extLst>
          </p:cNvPr>
          <p:cNvPicPr>
            <a:picLocks noChangeAspect="1"/>
          </p:cNvPicPr>
          <p:nvPr/>
        </p:nvPicPr>
        <p:blipFill>
          <a:blip r:embed="rId7"/>
          <a:stretch>
            <a:fillRect/>
          </a:stretch>
        </p:blipFill>
        <p:spPr>
          <a:xfrm>
            <a:off x="7665978" y="1928031"/>
            <a:ext cx="2100860" cy="2090276"/>
          </a:xfrm>
          <a:prstGeom prst="rect">
            <a:avLst/>
          </a:prstGeom>
        </p:spPr>
      </p:pic>
      <p:pic>
        <p:nvPicPr>
          <p:cNvPr id="13" name="Picture 12">
            <a:extLst>
              <a:ext uri="{FF2B5EF4-FFF2-40B4-BE49-F238E27FC236}">
                <a16:creationId xmlns:a16="http://schemas.microsoft.com/office/drawing/2014/main" id="{C4407D5B-898E-FAD7-3AF5-EE4B3CF64598}"/>
              </a:ext>
            </a:extLst>
          </p:cNvPr>
          <p:cNvPicPr>
            <a:picLocks noChangeAspect="1"/>
          </p:cNvPicPr>
          <p:nvPr/>
        </p:nvPicPr>
        <p:blipFill>
          <a:blip r:embed="rId8"/>
          <a:stretch>
            <a:fillRect/>
          </a:stretch>
        </p:blipFill>
        <p:spPr>
          <a:xfrm>
            <a:off x="7687672" y="4670968"/>
            <a:ext cx="1711899" cy="1626304"/>
          </a:xfrm>
          <a:prstGeom prst="rect">
            <a:avLst/>
          </a:prstGeom>
        </p:spPr>
      </p:pic>
      <p:pic>
        <p:nvPicPr>
          <p:cNvPr id="11" name="Picture 10">
            <a:extLst>
              <a:ext uri="{FF2B5EF4-FFF2-40B4-BE49-F238E27FC236}">
                <a16:creationId xmlns:a16="http://schemas.microsoft.com/office/drawing/2014/main" id="{CC688572-1EFC-A901-661B-80B72A611C87}"/>
              </a:ext>
            </a:extLst>
          </p:cNvPr>
          <p:cNvPicPr>
            <a:picLocks noChangeAspect="1"/>
          </p:cNvPicPr>
          <p:nvPr/>
        </p:nvPicPr>
        <p:blipFill>
          <a:blip r:embed="rId9"/>
          <a:stretch>
            <a:fillRect/>
          </a:stretch>
        </p:blipFill>
        <p:spPr>
          <a:xfrm>
            <a:off x="9156729" y="3859905"/>
            <a:ext cx="2761380" cy="992476"/>
          </a:xfrm>
          <a:prstGeom prst="rect">
            <a:avLst/>
          </a:prstGeom>
        </p:spPr>
      </p:pic>
    </p:spTree>
    <p:extLst>
      <p:ext uri="{BB962C8B-B14F-4D97-AF65-F5344CB8AC3E}">
        <p14:creationId xmlns:p14="http://schemas.microsoft.com/office/powerpoint/2010/main" val="3806163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4051" y="761496"/>
            <a:ext cx="11152011" cy="461665"/>
          </a:xfrm>
          <a:prstGeom prst="rect">
            <a:avLst/>
          </a:prstGeom>
        </p:spPr>
        <p:txBody>
          <a:bodyPr wrap="square">
            <a:spAutoFit/>
          </a:bodyPr>
          <a:lstStyle/>
          <a:p>
            <a:r>
              <a:rPr lang="en-US" sz="2400" dirty="0">
                <a:solidFill>
                  <a:srgbClr val="000000"/>
                </a:solidFill>
                <a:latin typeface="Source Sans Variable"/>
              </a:rPr>
              <a:t>Esri Global Public Health Grant Program: </a:t>
            </a:r>
            <a:r>
              <a:rPr lang="en-US" sz="2400" dirty="0">
                <a:solidFill>
                  <a:srgbClr val="000000"/>
                </a:solidFill>
                <a:latin typeface="Source Sans Variable"/>
                <a:hlinkClick r:id="rId3"/>
              </a:rPr>
              <a:t>https://bit.ly/2PjysU1</a:t>
            </a:r>
            <a:r>
              <a:rPr lang="en-US" sz="2400" dirty="0">
                <a:solidFill>
                  <a:srgbClr val="000000"/>
                </a:solidFill>
                <a:latin typeface="Source Sans Variable"/>
              </a:rPr>
              <a:t> </a:t>
            </a:r>
            <a:endParaRPr lang="en-PH" sz="2400" dirty="0"/>
          </a:p>
        </p:txBody>
      </p:sp>
      <p:sp>
        <p:nvSpPr>
          <p:cNvPr id="10" name="Rectangle 9">
            <a:extLst>
              <a:ext uri="{FF2B5EF4-FFF2-40B4-BE49-F238E27FC236}">
                <a16:creationId xmlns:a16="http://schemas.microsoft.com/office/drawing/2014/main" id="{A8433495-921F-88D8-FFDA-D4AC2E1C99E5}"/>
              </a:ext>
            </a:extLst>
          </p:cNvPr>
          <p:cNvSpPr/>
          <p:nvPr/>
        </p:nvSpPr>
        <p:spPr>
          <a:xfrm>
            <a:off x="6446532" y="5180090"/>
            <a:ext cx="5229530" cy="461665"/>
          </a:xfrm>
          <a:prstGeom prst="rect">
            <a:avLst/>
          </a:prstGeom>
        </p:spPr>
        <p:txBody>
          <a:bodyPr wrap="square">
            <a:spAutoFit/>
          </a:bodyPr>
          <a:lstStyle/>
          <a:p>
            <a:r>
              <a:rPr lang="en-US" sz="2400" dirty="0">
                <a:solidFill>
                  <a:srgbClr val="000000"/>
                </a:solidFill>
                <a:latin typeface="Source Sans Variable"/>
              </a:rPr>
              <a:t>Timor-Leste is eligible for the grant</a:t>
            </a:r>
            <a:endParaRPr lang="en-PH" sz="2400" dirty="0"/>
          </a:p>
        </p:txBody>
      </p:sp>
      <p:sp>
        <p:nvSpPr>
          <p:cNvPr id="11" name="Arrow: Right 10">
            <a:extLst>
              <a:ext uri="{FF2B5EF4-FFF2-40B4-BE49-F238E27FC236}">
                <a16:creationId xmlns:a16="http://schemas.microsoft.com/office/drawing/2014/main" id="{E43F4D0D-6AF3-8E27-ED63-FDF68EBFB895}"/>
              </a:ext>
            </a:extLst>
          </p:cNvPr>
          <p:cNvSpPr/>
          <p:nvPr/>
        </p:nvSpPr>
        <p:spPr>
          <a:xfrm>
            <a:off x="5890421" y="5163186"/>
            <a:ext cx="478607" cy="454562"/>
          </a:xfrm>
          <a:prstGeom prst="rightArrow">
            <a:avLst/>
          </a:prstGeom>
          <a:solidFill>
            <a:srgbClr val="1F83C5"/>
          </a:solidFill>
          <a:ln>
            <a:solidFill>
              <a:srgbClr val="001C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Rectangle 14">
            <a:extLst>
              <a:ext uri="{FF2B5EF4-FFF2-40B4-BE49-F238E27FC236}">
                <a16:creationId xmlns:a16="http://schemas.microsoft.com/office/drawing/2014/main" id="{4E139A09-A070-7157-ED6C-7BB3AE814CE0}"/>
              </a:ext>
            </a:extLst>
          </p:cNvPr>
          <p:cNvSpPr/>
          <p:nvPr/>
        </p:nvSpPr>
        <p:spPr>
          <a:xfrm>
            <a:off x="6321586" y="1358296"/>
            <a:ext cx="4988622" cy="400110"/>
          </a:xfrm>
          <a:prstGeom prst="rect">
            <a:avLst/>
          </a:prstGeom>
        </p:spPr>
        <p:txBody>
          <a:bodyPr wrap="square">
            <a:spAutoFit/>
          </a:bodyPr>
          <a:lstStyle/>
          <a:p>
            <a:r>
              <a:rPr lang="en-US" sz="2000" dirty="0">
                <a:solidFill>
                  <a:srgbClr val="000000"/>
                </a:solidFill>
                <a:latin typeface="Source Sans Variable"/>
              </a:rPr>
              <a:t>Free for 2 years, very reduced cost after that </a:t>
            </a:r>
            <a:endParaRPr lang="fr-CH" sz="2000" dirty="0"/>
          </a:p>
        </p:txBody>
      </p:sp>
      <p:sp>
        <p:nvSpPr>
          <p:cNvPr id="4" name="Title 1">
            <a:extLst>
              <a:ext uri="{FF2B5EF4-FFF2-40B4-BE49-F238E27FC236}">
                <a16:creationId xmlns:a16="http://schemas.microsoft.com/office/drawing/2014/main" id="{174A6221-7406-7C54-31ED-87A0850C0A07}"/>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GIS Resources - Esri</a:t>
            </a:r>
            <a:endParaRPr lang="en-PH" altLang="en-US" dirty="0"/>
          </a:p>
        </p:txBody>
      </p:sp>
      <p:sp>
        <p:nvSpPr>
          <p:cNvPr id="5" name="Slide Number Placeholder 3">
            <a:extLst>
              <a:ext uri="{FF2B5EF4-FFF2-40B4-BE49-F238E27FC236}">
                <a16:creationId xmlns:a16="http://schemas.microsoft.com/office/drawing/2014/main" id="{09B0621A-B401-F770-CF19-680916264B7F}"/>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9</a:t>
            </a:fld>
            <a:endParaRPr lang="en-GB" altLang="en-US" sz="1200">
              <a:solidFill>
                <a:schemeClr val="bg1"/>
              </a:solidFill>
            </a:endParaRPr>
          </a:p>
        </p:txBody>
      </p:sp>
      <p:pic>
        <p:nvPicPr>
          <p:cNvPr id="6" name="Picture 5">
            <a:extLst>
              <a:ext uri="{FF2B5EF4-FFF2-40B4-BE49-F238E27FC236}">
                <a16:creationId xmlns:a16="http://schemas.microsoft.com/office/drawing/2014/main" id="{DC44984B-E69A-9BC1-60E7-DC93DCEACEAE}"/>
              </a:ext>
            </a:extLst>
          </p:cNvPr>
          <p:cNvPicPr>
            <a:picLocks noChangeAspect="1"/>
          </p:cNvPicPr>
          <p:nvPr/>
        </p:nvPicPr>
        <p:blipFill>
          <a:blip r:embed="rId4"/>
          <a:stretch>
            <a:fillRect/>
          </a:stretch>
        </p:blipFill>
        <p:spPr>
          <a:xfrm>
            <a:off x="881792" y="1421530"/>
            <a:ext cx="4812006" cy="1771998"/>
          </a:xfrm>
          <a:prstGeom prst="rect">
            <a:avLst/>
          </a:prstGeom>
        </p:spPr>
      </p:pic>
      <p:pic>
        <p:nvPicPr>
          <p:cNvPr id="8" name="Picture 7">
            <a:extLst>
              <a:ext uri="{FF2B5EF4-FFF2-40B4-BE49-F238E27FC236}">
                <a16:creationId xmlns:a16="http://schemas.microsoft.com/office/drawing/2014/main" id="{CBC1676E-CB9E-C64F-02E1-6B77297F2D23}"/>
              </a:ext>
            </a:extLst>
          </p:cNvPr>
          <p:cNvPicPr>
            <a:picLocks noChangeAspect="1"/>
          </p:cNvPicPr>
          <p:nvPr/>
        </p:nvPicPr>
        <p:blipFill>
          <a:blip r:embed="rId5"/>
          <a:stretch>
            <a:fillRect/>
          </a:stretch>
        </p:blipFill>
        <p:spPr>
          <a:xfrm>
            <a:off x="5390363" y="1789680"/>
            <a:ext cx="5817366" cy="1662104"/>
          </a:xfrm>
          <a:prstGeom prst="rect">
            <a:avLst/>
          </a:prstGeom>
        </p:spPr>
      </p:pic>
      <p:pic>
        <p:nvPicPr>
          <p:cNvPr id="14" name="Picture 13">
            <a:extLst>
              <a:ext uri="{FF2B5EF4-FFF2-40B4-BE49-F238E27FC236}">
                <a16:creationId xmlns:a16="http://schemas.microsoft.com/office/drawing/2014/main" id="{70E6B10B-360D-47A8-9634-64EC22FCD2C4}"/>
              </a:ext>
            </a:extLst>
          </p:cNvPr>
          <p:cNvPicPr>
            <a:picLocks noChangeAspect="1"/>
          </p:cNvPicPr>
          <p:nvPr/>
        </p:nvPicPr>
        <p:blipFill rotWithShape="1">
          <a:blip r:embed="rId6"/>
          <a:srcRect t="7968"/>
          <a:stretch/>
        </p:blipFill>
        <p:spPr>
          <a:xfrm>
            <a:off x="6741747" y="3574661"/>
            <a:ext cx="4465982" cy="1533539"/>
          </a:xfrm>
          <a:prstGeom prst="rect">
            <a:avLst/>
          </a:prstGeom>
        </p:spPr>
      </p:pic>
      <p:pic>
        <p:nvPicPr>
          <p:cNvPr id="7" name="Picture 6">
            <a:extLst>
              <a:ext uri="{FF2B5EF4-FFF2-40B4-BE49-F238E27FC236}">
                <a16:creationId xmlns:a16="http://schemas.microsoft.com/office/drawing/2014/main" id="{D63234FE-361E-2810-E06D-27832D2A9F14}"/>
              </a:ext>
            </a:extLst>
          </p:cNvPr>
          <p:cNvPicPr>
            <a:picLocks noChangeAspect="1"/>
          </p:cNvPicPr>
          <p:nvPr/>
        </p:nvPicPr>
        <p:blipFill>
          <a:blip r:embed="rId7"/>
          <a:stretch>
            <a:fillRect/>
          </a:stretch>
        </p:blipFill>
        <p:spPr>
          <a:xfrm>
            <a:off x="675616" y="3487791"/>
            <a:ext cx="3220523" cy="2523296"/>
          </a:xfrm>
          <a:prstGeom prst="rect">
            <a:avLst/>
          </a:prstGeom>
        </p:spPr>
      </p:pic>
      <p:pic>
        <p:nvPicPr>
          <p:cNvPr id="12" name="Picture 11">
            <a:extLst>
              <a:ext uri="{FF2B5EF4-FFF2-40B4-BE49-F238E27FC236}">
                <a16:creationId xmlns:a16="http://schemas.microsoft.com/office/drawing/2014/main" id="{4D60301F-5CC3-CA19-3A21-C458261EBC6F}"/>
              </a:ext>
            </a:extLst>
          </p:cNvPr>
          <p:cNvPicPr>
            <a:picLocks noChangeAspect="1"/>
          </p:cNvPicPr>
          <p:nvPr/>
        </p:nvPicPr>
        <p:blipFill>
          <a:blip r:embed="rId8"/>
          <a:stretch>
            <a:fillRect/>
          </a:stretch>
        </p:blipFill>
        <p:spPr>
          <a:xfrm>
            <a:off x="3276258" y="3905838"/>
            <a:ext cx="2280240" cy="1383576"/>
          </a:xfrm>
          <a:prstGeom prst="rect">
            <a:avLst/>
          </a:prstGeom>
        </p:spPr>
      </p:pic>
    </p:spTree>
    <p:extLst>
      <p:ext uri="{BB962C8B-B14F-4D97-AF65-F5344CB8AC3E}">
        <p14:creationId xmlns:p14="http://schemas.microsoft.com/office/powerpoint/2010/main" val="29404118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5d77ab39-99b3-4b56-8024-34505d31c567"/>
</p:tagLst>
</file>

<file path=ppt/theme/theme1.xml><?xml version="1.0" encoding="utf-8"?>
<a:theme xmlns:a="http://schemas.openxmlformats.org/drawingml/2006/main" name="MORU Epi">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U Epi NEW 4_3 191018.potx" id="{98E674E4-836A-45AF-B6ED-DC325EA403FB}" vid="{9AECCC77-F4DD-49CF-91A4-43ED9B9F4A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GF_IDN_MORU-HGL_ve1</Template>
  <TotalTime>5490</TotalTime>
  <Words>1308</Words>
  <Application>Microsoft Office PowerPoint</Application>
  <PresentationFormat>Widescreen</PresentationFormat>
  <Paragraphs>167</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SimSun</vt:lpstr>
      <vt:lpstr>-apple-system</vt:lpstr>
      <vt:lpstr>Arial</vt:lpstr>
      <vt:lpstr>Calibri</vt:lpstr>
      <vt:lpstr>Calibri Light</vt:lpstr>
      <vt:lpstr>Google Sans</vt:lpstr>
      <vt:lpstr>Source Sans Variable</vt:lpstr>
      <vt:lpstr>MORU Epi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Izay Pantanilla</dc:creator>
  <cp:lastModifiedBy>Izay Pantanilla</cp:lastModifiedBy>
  <cp:revision>319</cp:revision>
  <dcterms:created xsi:type="dcterms:W3CDTF">2021-09-02T13:03:17Z</dcterms:created>
  <dcterms:modified xsi:type="dcterms:W3CDTF">2026-06-22T06:59:18Z</dcterms:modified>
</cp:coreProperties>
</file>