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905" r:id="rId2"/>
    <p:sldId id="875" r:id="rId3"/>
    <p:sldId id="785" r:id="rId4"/>
    <p:sldId id="876" r:id="rId5"/>
    <p:sldId id="266" r:id="rId6"/>
    <p:sldId id="303" r:id="rId7"/>
    <p:sldId id="878" r:id="rId8"/>
    <p:sldId id="289" r:id="rId9"/>
    <p:sldId id="900" r:id="rId10"/>
    <p:sldId id="777" r:id="rId11"/>
    <p:sldId id="790" r:id="rId12"/>
    <p:sldId id="281" r:id="rId13"/>
    <p:sldId id="282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D9FFF40-DDF4-4382-A1DA-2DFBB80B25A7}">
          <p14:sldIdLst>
            <p14:sldId id="905"/>
            <p14:sldId id="875"/>
            <p14:sldId id="785"/>
            <p14:sldId id="876"/>
            <p14:sldId id="266"/>
            <p14:sldId id="303"/>
            <p14:sldId id="878"/>
            <p14:sldId id="289"/>
            <p14:sldId id="900"/>
            <p14:sldId id="777"/>
            <p14:sldId id="790"/>
            <p14:sldId id="281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480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00" userDrawn="1">
          <p15:clr>
            <a:srgbClr val="A4A3A4"/>
          </p15:clr>
        </p15:guide>
        <p15:guide id="4" pos="3500" userDrawn="1">
          <p15:clr>
            <a:srgbClr val="A4A3A4"/>
          </p15:clr>
        </p15:guide>
        <p15:guide id="5" orient="horz" pos="3430" userDrawn="1">
          <p15:clr>
            <a:srgbClr val="A4A3A4"/>
          </p15:clr>
        </p15:guide>
        <p15:guide id="7" pos="7355" userDrawn="1">
          <p15:clr>
            <a:srgbClr val="A4A3A4"/>
          </p15:clr>
        </p15:guide>
        <p15:guide id="8" orient="horz" pos="24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0FF"/>
    <a:srgbClr val="1F83C5"/>
    <a:srgbClr val="002147"/>
    <a:srgbClr val="7F6000"/>
    <a:srgbClr val="FE7F00"/>
    <a:srgbClr val="FF9933"/>
    <a:srgbClr val="346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465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14" y="114"/>
      </p:cViewPr>
      <p:guideLst>
        <p:guide orient="horz" pos="1480"/>
        <p:guide pos="325"/>
        <p:guide orient="horz" pos="300"/>
        <p:guide pos="3500"/>
        <p:guide orient="horz" pos="3430"/>
        <p:guide pos="7355"/>
        <p:guide orient="horz" pos="24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3894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25442-F05A-4FC3-9A08-3A325D2C6ED9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482C6-7221-442F-AC9E-4AD7982D5D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5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E9221-5861-69A4-A062-9A3E85BA6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C37BF1-59C8-0C47-E8DF-C470C3C786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7FF885-E70B-C658-0571-0CBB8A6BCA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33E68F-A8B8-D89E-DFE7-0F735259F1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328048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PH" altLang="en-US" sz="1200" b="1" dirty="0">
              <a:solidFill>
                <a:schemeClr val="bg1"/>
              </a:solidFill>
              <a:latin typeface="+mn-l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10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810734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11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471290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FA89B-C398-4580-AF4B-810F2252F20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13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FA89B-C398-4580-AF4B-810F2252F20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13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2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034803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FA89B-C398-4580-AF4B-810F2252F20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FA89B-C398-4580-AF4B-810F2252F20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39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FA89B-C398-4580-AF4B-810F2252F20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08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482C6-7221-442F-AC9E-4AD7982D5D2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980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PH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7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051767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chemeClr val="bg1"/>
                </a:solidFill>
                <a:latin typeface="+mn-lt"/>
              </a:rPr>
              <a:t>QGIS Resources</a:t>
            </a:r>
          </a:p>
          <a:p>
            <a:endParaRPr lang="en-PH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chemeClr val="bg1"/>
                </a:solidFill>
                <a:latin typeface="+mn-lt"/>
              </a:rPr>
              <a:t>QGIS Online Course</a:t>
            </a:r>
            <a:endParaRPr lang="en-PH" altLang="en-US" sz="1200" b="1">
              <a:solidFill>
                <a:schemeClr val="bg1"/>
              </a:solidFill>
              <a:latin typeface="+mn-lt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8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735748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PH" altLang="en-US" sz="1200" b="1" dirty="0">
              <a:solidFill>
                <a:schemeClr val="bg1"/>
              </a:solidFill>
              <a:latin typeface="+mn-l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9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093361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7564" y="6372237"/>
            <a:ext cx="224443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CF7BD0-B8B5-4FD1-B667-C9EC0A5E21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8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49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49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30AEC5-3548-4E72-9F65-B464DE7E9D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4B33C8-A600-459B-8D12-DF5499B24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5100" y="644762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AF2E54-F30D-4F16-80BD-0575CE8B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10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25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01239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3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9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0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3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64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5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4001"/>
            <a:ext cx="12192000" cy="503999"/>
          </a:xfrm>
          <a:prstGeom prst="rect">
            <a:avLst/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6314" y="6419850"/>
            <a:ext cx="621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Google Shape;17;p25">
            <a:extLst>
              <a:ext uri="{FF2B5EF4-FFF2-40B4-BE49-F238E27FC236}">
                <a16:creationId xmlns:a16="http://schemas.microsoft.com/office/drawing/2014/main" id="{631B12C8-40DA-D8E5-BDDD-729AFF29CE2B}"/>
              </a:ext>
            </a:extLst>
          </p:cNvPr>
          <p:cNvSpPr/>
          <p:nvPr/>
        </p:nvSpPr>
        <p:spPr>
          <a:xfrm>
            <a:off x="7684606" y="6428557"/>
            <a:ext cx="359569" cy="37623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584D217-1732-2173-7C8E-310B3A940ADF}"/>
              </a:ext>
            </a:extLst>
          </p:cNvPr>
          <p:cNvGrpSpPr/>
          <p:nvPr userDrawn="1"/>
        </p:nvGrpSpPr>
        <p:grpSpPr>
          <a:xfrm>
            <a:off x="1753476" y="6396842"/>
            <a:ext cx="8692977" cy="440669"/>
            <a:chOff x="1724901" y="6396842"/>
            <a:chExt cx="8692977" cy="440669"/>
          </a:xfrm>
        </p:grpSpPr>
        <p:pic>
          <p:nvPicPr>
            <p:cNvPr id="22" name="Google Shape;20;p25">
              <a:extLst>
                <a:ext uri="{FF2B5EF4-FFF2-40B4-BE49-F238E27FC236}">
                  <a16:creationId xmlns:a16="http://schemas.microsoft.com/office/drawing/2014/main" id="{64F20500-7B52-0D1E-C489-DC9B3C3B6E1C}"/>
                </a:ext>
              </a:extLst>
            </p:cNvPr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8724773" y="6396842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5;p25">
              <a:extLst>
                <a:ext uri="{FF2B5EF4-FFF2-40B4-BE49-F238E27FC236}">
                  <a16:creationId xmlns:a16="http://schemas.microsoft.com/office/drawing/2014/main" id="{E6DA330A-3F2F-6139-D9CD-D45D697DE8DD}"/>
                </a:ext>
              </a:extLst>
            </p:cNvPr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6060264" y="6396842"/>
              <a:ext cx="1315116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6;p25">
              <a:extLst>
                <a:ext uri="{FF2B5EF4-FFF2-40B4-BE49-F238E27FC236}">
                  <a16:creationId xmlns:a16="http://schemas.microsoft.com/office/drawing/2014/main" id="{C9C7F4A1-A620-C01E-F543-5F08F00E4F12}"/>
                </a:ext>
              </a:extLst>
            </p:cNvPr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765575" y="6396844"/>
              <a:ext cx="1145263" cy="440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18;p25">
              <a:extLst>
                <a:ext uri="{FF2B5EF4-FFF2-40B4-BE49-F238E27FC236}">
                  <a16:creationId xmlns:a16="http://schemas.microsoft.com/office/drawing/2014/main" id="{574C1756-06E0-046E-EA1E-3FA8DC640D45}"/>
                </a:ext>
              </a:extLst>
            </p:cNvPr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7628636" y="6396842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19;p25">
              <a:extLst>
                <a:ext uri="{FF2B5EF4-FFF2-40B4-BE49-F238E27FC236}">
                  <a16:creationId xmlns:a16="http://schemas.microsoft.com/office/drawing/2014/main" id="{CB77B44F-CBB9-C210-6409-4471D64B8067}"/>
                </a:ext>
              </a:extLst>
            </p:cNvPr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8190992" y="6396842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1;p25">
              <a:extLst>
                <a:ext uri="{FF2B5EF4-FFF2-40B4-BE49-F238E27FC236}">
                  <a16:creationId xmlns:a16="http://schemas.microsoft.com/office/drawing/2014/main" id="{CDE0E9B6-B19F-0BA2-5C72-9877ED6506CA}"/>
                </a:ext>
              </a:extLst>
            </p:cNvPr>
            <p:cNvPicPr preferRelativeResize="0"/>
            <p:nvPr/>
          </p:nvPicPr>
          <p:blipFill rotWithShape="1">
            <a:blip r:embed="rId21">
              <a:alphaModFix/>
            </a:blip>
            <a:srcRect l="54857" t="50670" r="16315" b="29323"/>
            <a:stretch/>
          </p:blipFill>
          <p:spPr>
            <a:xfrm>
              <a:off x="9272056" y="6398345"/>
              <a:ext cx="1145822" cy="4374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9C95186-E479-BFCF-D2C8-3041AE0321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4" t="23927" r="5849" b="24356"/>
            <a:stretch>
              <a:fillRect/>
            </a:stretch>
          </p:blipFill>
          <p:spPr>
            <a:xfrm>
              <a:off x="1724901" y="6396842"/>
              <a:ext cx="2936089" cy="43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991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94" r:id="rId13"/>
    <p:sldLayoutId id="2147483695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AVWB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globalhealth@esri.com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healthgeolab.net/resources/reference-materials/" TargetMode="External"/><Relationship Id="rId5" Type="http://schemas.openxmlformats.org/officeDocument/2006/relationships/image" Target="../media/image39.png"/><Relationship Id="rId4" Type="http://schemas.openxmlformats.org/officeDocument/2006/relationships/hyperlink" Target="https://www.esri.com/training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hyperlink" Target="http://www.esri.com/" TargetMode="External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hyperlink" Target="http://www.qgis.org/" TargetMode="External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docs.qgis.org/3.44/en/docs/gentle_gis_introduction/index.html" TargetMode="External"/><Relationship Id="rId7" Type="http://schemas.openxmlformats.org/officeDocument/2006/relationships/hyperlink" Target="https://docs.qgis.org/3.44/pdf/en/QGIS-3.44-TrainingManual-en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docs.qgis.org/3.44/en/docs/training_manual/index.html" TargetMode="External"/><Relationship Id="rId11" Type="http://schemas.openxmlformats.org/officeDocument/2006/relationships/image" Target="../media/image27.png"/><Relationship Id="rId5" Type="http://schemas.openxmlformats.org/officeDocument/2006/relationships/hyperlink" Target="https://docs.qgis.org/3.44/pdf/en/QGIS-3.44-DesktopUserGuide-en.pdf" TargetMode="External"/><Relationship Id="rId10" Type="http://schemas.openxmlformats.org/officeDocument/2006/relationships/image" Target="../media/image26.png"/><Relationship Id="rId4" Type="http://schemas.openxmlformats.org/officeDocument/2006/relationships/hyperlink" Target="https://docs.qgis.org/3.44/en/docs/user_manual/index.html" TargetMode="External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://www.youtube.com/" TargetMode="Externa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youtube.com/@qgis3emportugues" TargetMode="External"/><Relationship Id="rId5" Type="http://schemas.openxmlformats.org/officeDocument/2006/relationships/hyperlink" Target="https://www.youtube.com/@DescomplicaQGIS" TargetMode="External"/><Relationship Id="rId4" Type="http://schemas.openxmlformats.org/officeDocument/2006/relationships/hyperlink" Target="https://www.youtube.com/playlist?list=PLfInsSYJw1lQ_vii1wxePr7aKqBOziKVQ" TargetMode="External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https://bit.ly/2PjysU1" TargetMode="External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38A11-69A2-5042-2BCE-80347D4AE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6">
            <a:extLst>
              <a:ext uri="{FF2B5EF4-FFF2-40B4-BE49-F238E27FC236}">
                <a16:creationId xmlns:a16="http://schemas.microsoft.com/office/drawing/2014/main" id="{428AAEF1-FA44-A213-1724-2756EA7CF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894" y="4349146"/>
            <a:ext cx="106948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s-ES" sz="3200" dirty="0" err="1">
                <a:latin typeface="+mn-lt"/>
                <a:ea typeface="Century Gothic" charset="0"/>
                <a:cs typeface="Century Gothic" charset="0"/>
              </a:rPr>
              <a:t>Sesaun</a:t>
            </a:r>
            <a:r>
              <a:rPr lang="es-ES" sz="3200" dirty="0">
                <a:latin typeface="+mn-lt"/>
                <a:ea typeface="Century Gothic" charset="0"/>
                <a:cs typeface="Century Gothic" charset="0"/>
              </a:rPr>
              <a:t> 10: </a:t>
            </a:r>
            <a:r>
              <a:rPr lang="es-ES" sz="3200" dirty="0" err="1">
                <a:latin typeface="+mn-lt"/>
                <a:ea typeface="Century Gothic" charset="0"/>
                <a:cs typeface="Century Gothic" charset="0"/>
              </a:rPr>
              <a:t>Introdusaun</a:t>
            </a:r>
            <a:r>
              <a:rPr lang="es-ES" sz="32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s-ES" sz="3200" dirty="0" err="1">
                <a:latin typeface="+mn-lt"/>
                <a:ea typeface="Century Gothic" charset="0"/>
                <a:cs typeface="Century Gothic" charset="0"/>
              </a:rPr>
              <a:t>ba</a:t>
            </a:r>
            <a:r>
              <a:rPr lang="es-ES" sz="3200" dirty="0">
                <a:latin typeface="+mn-lt"/>
                <a:ea typeface="Century Gothic" charset="0"/>
                <a:cs typeface="Century Gothic" charset="0"/>
              </a:rPr>
              <a:t> Sistema </a:t>
            </a:r>
            <a:r>
              <a:rPr lang="es-ES" sz="3200" dirty="0" err="1">
                <a:latin typeface="+mn-lt"/>
                <a:ea typeface="Century Gothic" charset="0"/>
                <a:cs typeface="Century Gothic" charset="0"/>
              </a:rPr>
              <a:t>Informasaun</a:t>
            </a:r>
            <a:r>
              <a:rPr lang="es-ES" sz="32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s-ES" sz="3200" dirty="0" err="1">
                <a:latin typeface="+mn-lt"/>
                <a:ea typeface="Century Gothic" charset="0"/>
                <a:cs typeface="Century Gothic" charset="0"/>
              </a:rPr>
              <a:t>Geográfika</a:t>
            </a:r>
            <a:r>
              <a:rPr lang="es-ES" sz="3200" dirty="0">
                <a:latin typeface="+mn-lt"/>
                <a:ea typeface="Century Gothic" charset="0"/>
                <a:cs typeface="Century Gothic" charset="0"/>
              </a:rPr>
              <a:t> (SIG)</a:t>
            </a:r>
            <a:endParaRPr lang="en-US" altLang="en-US" sz="3200" dirty="0">
              <a:latin typeface="+mn-lt"/>
              <a:ea typeface="Century Gothic" charset="0"/>
              <a:cs typeface="Century Gothic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4310BD-58C8-60DB-4960-46C97B81F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967" y="110464"/>
            <a:ext cx="1420066" cy="1465045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FE94534D-89DD-4D9E-839B-5BD4C62C7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89731"/>
            <a:ext cx="12192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Workshop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Formasaun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Tekniku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kona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ba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Jestaun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Dadus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Jeospasial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no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Teknolojia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ba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Programa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Saude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iha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</a:p>
          <a:p>
            <a:pPr algn="ctr"/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Timor-Leste</a:t>
            </a:r>
          </a:p>
        </p:txBody>
      </p:sp>
    </p:spTree>
    <p:extLst>
      <p:ext uri="{BB962C8B-B14F-4D97-AF65-F5344CB8AC3E}">
        <p14:creationId xmlns:p14="http://schemas.microsoft.com/office/powerpoint/2010/main" val="1335988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9751" y="723396"/>
            <a:ext cx="111520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Source Sans Variable"/>
              </a:rPr>
              <a:t>Programa</a:t>
            </a:r>
            <a:r>
              <a:rPr lang="en-US" sz="2400" dirty="0">
                <a:solidFill>
                  <a:srgbClr val="000000"/>
                </a:solidFill>
                <a:latin typeface="Source Sans Variabl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Source Sans Variable"/>
              </a:rPr>
              <a:t>habilitasaun</a:t>
            </a:r>
            <a:r>
              <a:rPr lang="en-US" sz="2400" dirty="0">
                <a:solidFill>
                  <a:srgbClr val="000000"/>
                </a:solidFill>
                <a:latin typeface="Source Sans Variabl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Source Sans Variable"/>
              </a:rPr>
              <a:t>Jeoespasiál</a:t>
            </a:r>
            <a:r>
              <a:rPr lang="en-US" sz="2400" dirty="0">
                <a:solidFill>
                  <a:srgbClr val="000000"/>
                </a:solidFill>
                <a:latin typeface="Source Sans Variabl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Source Sans Variable"/>
              </a:rPr>
              <a:t>ba</a:t>
            </a:r>
            <a:r>
              <a:rPr lang="en-US" sz="2400" dirty="0">
                <a:solidFill>
                  <a:srgbClr val="000000"/>
                </a:solidFill>
                <a:latin typeface="Source Sans Variabl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Source Sans Variable"/>
              </a:rPr>
              <a:t>Saúde</a:t>
            </a:r>
            <a:r>
              <a:rPr lang="en-US" sz="2400" dirty="0">
                <a:solidFill>
                  <a:srgbClr val="000000"/>
                </a:solidFill>
                <a:latin typeface="Source Sans Variabl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Source Sans Variable"/>
              </a:rPr>
              <a:t>Públika</a:t>
            </a:r>
            <a:r>
              <a:rPr lang="en-US" sz="2400" dirty="0">
                <a:solidFill>
                  <a:srgbClr val="000000"/>
                </a:solidFill>
                <a:latin typeface="Source Sans Variabl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Source Sans Variable"/>
              </a:rPr>
              <a:t>Globál</a:t>
            </a:r>
            <a:r>
              <a:rPr lang="en-US" sz="2400" dirty="0">
                <a:solidFill>
                  <a:srgbClr val="000000"/>
                </a:solidFill>
                <a:latin typeface="Source Sans Variable"/>
              </a:rPr>
              <a:t> : </a:t>
            </a:r>
            <a:r>
              <a:rPr lang="en-US" sz="2400" dirty="0">
                <a:solidFill>
                  <a:srgbClr val="000000"/>
                </a:solidFill>
                <a:latin typeface="Source Sans Variable"/>
                <a:hlinkClick r:id="rId3"/>
              </a:rPr>
              <a:t>https://bit.ly/3AAVWBe</a:t>
            </a:r>
            <a:r>
              <a:rPr lang="en-US" sz="2400" dirty="0">
                <a:solidFill>
                  <a:srgbClr val="000000"/>
                </a:solidFill>
                <a:latin typeface="Source Sans Variable"/>
              </a:rPr>
              <a:t> </a:t>
            </a:r>
            <a:endParaRPr lang="en-PH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433495-921F-88D8-FFDA-D4AC2E1C99E5}"/>
              </a:ext>
            </a:extLst>
          </p:cNvPr>
          <p:cNvSpPr/>
          <p:nvPr/>
        </p:nvSpPr>
        <p:spPr>
          <a:xfrm>
            <a:off x="2477212" y="5776744"/>
            <a:ext cx="9307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Source Sans Variable"/>
              </a:rPr>
              <a:t>Vizita</a:t>
            </a:r>
            <a:r>
              <a:rPr lang="en-US" sz="2400" dirty="0">
                <a:solidFill>
                  <a:srgbClr val="000000"/>
                </a:solidFill>
                <a:latin typeface="Source Sans Variable"/>
              </a:rPr>
              <a:t> website </a:t>
            </a:r>
            <a:r>
              <a:rPr lang="en-US" sz="2400" dirty="0" err="1">
                <a:solidFill>
                  <a:srgbClr val="000000"/>
                </a:solidFill>
                <a:latin typeface="Source Sans Variable"/>
              </a:rPr>
              <a:t>atu</a:t>
            </a:r>
            <a:r>
              <a:rPr lang="en-US" sz="2400" dirty="0">
                <a:solidFill>
                  <a:srgbClr val="000000"/>
                </a:solidFill>
                <a:latin typeface="Source Sans Variabl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Source Sans Variable"/>
              </a:rPr>
              <a:t>haree</a:t>
            </a:r>
            <a:r>
              <a:rPr lang="en-US" sz="2400" dirty="0">
                <a:solidFill>
                  <a:srgbClr val="000000"/>
                </a:solidFill>
                <a:latin typeface="Source Sans Variable"/>
              </a:rPr>
              <a:t> se </a:t>
            </a:r>
            <a:r>
              <a:rPr lang="en-US" sz="2400" dirty="0" err="1">
                <a:solidFill>
                  <a:srgbClr val="000000"/>
                </a:solidFill>
                <a:latin typeface="Source Sans Variable"/>
              </a:rPr>
              <a:t>ita</a:t>
            </a:r>
            <a:r>
              <a:rPr lang="en-US" sz="2400" dirty="0">
                <a:solidFill>
                  <a:srgbClr val="000000"/>
                </a:solidFill>
                <a:latin typeface="Source Sans Variable"/>
              </a:rPr>
              <a:t>-boot </a:t>
            </a:r>
            <a:r>
              <a:rPr lang="en-US" sz="2400" dirty="0" err="1">
                <a:solidFill>
                  <a:srgbClr val="000000"/>
                </a:solidFill>
                <a:latin typeface="Source Sans Variable"/>
              </a:rPr>
              <a:t>nia</a:t>
            </a:r>
            <a:r>
              <a:rPr lang="en-US" sz="2400" dirty="0">
                <a:solidFill>
                  <a:srgbClr val="000000"/>
                </a:solidFill>
                <a:latin typeface="Source Sans Variabl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Source Sans Variable"/>
              </a:rPr>
              <a:t>nasaun</a:t>
            </a:r>
            <a:r>
              <a:rPr lang="en-US" sz="2400" dirty="0">
                <a:solidFill>
                  <a:srgbClr val="000000"/>
                </a:solidFill>
                <a:latin typeface="Source Sans Variabl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Source Sans Variable"/>
              </a:rPr>
              <a:t>elizivel</a:t>
            </a:r>
            <a:r>
              <a:rPr lang="en-US" sz="2400" dirty="0">
                <a:solidFill>
                  <a:srgbClr val="000000"/>
                </a:solidFill>
                <a:latin typeface="Source Sans Variabl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Source Sans Variable"/>
              </a:rPr>
              <a:t>ba</a:t>
            </a:r>
            <a:r>
              <a:rPr lang="en-US" sz="2400" dirty="0">
                <a:solidFill>
                  <a:srgbClr val="000000"/>
                </a:solidFill>
                <a:latin typeface="Source Sans Variabl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Source Sans Variable"/>
              </a:rPr>
              <a:t>programa</a:t>
            </a:r>
            <a:r>
              <a:rPr lang="en-US" sz="2400" dirty="0">
                <a:solidFill>
                  <a:srgbClr val="000000"/>
                </a:solidFill>
                <a:latin typeface="Source Sans Variabl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Source Sans Variable"/>
              </a:rPr>
              <a:t>ne'e</a:t>
            </a:r>
            <a:endParaRPr lang="en-PH" sz="2400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43F4D0D-6AF3-8E27-ED63-FDF68EBFB895}"/>
              </a:ext>
            </a:extLst>
          </p:cNvPr>
          <p:cNvSpPr/>
          <p:nvPr/>
        </p:nvSpPr>
        <p:spPr>
          <a:xfrm>
            <a:off x="1998605" y="5773621"/>
            <a:ext cx="478607" cy="454562"/>
          </a:xfrm>
          <a:prstGeom prst="rightArrow">
            <a:avLst/>
          </a:prstGeom>
          <a:solidFill>
            <a:srgbClr val="1F83C5"/>
          </a:solidFill>
          <a:ln>
            <a:solidFill>
              <a:srgbClr val="001C5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9B0621A-B401-F770-CF19-680916264B7F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10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3A27D87-7E60-E246-7D43-DD4425701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051" y="1240252"/>
            <a:ext cx="6563360" cy="445545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B6486C1-C26A-6F13-6AAB-40308DD229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7924" y="2653361"/>
            <a:ext cx="4636852" cy="261142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996F01D-C95F-E06F-1C20-06C1AE4E7F12}"/>
              </a:ext>
            </a:extLst>
          </p:cNvPr>
          <p:cNvSpPr/>
          <p:nvPr/>
        </p:nvSpPr>
        <p:spPr>
          <a:xfrm>
            <a:off x="7566212" y="1593214"/>
            <a:ext cx="39713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Source Sans Variable"/>
              </a:rPr>
              <a:t>Oferese</a:t>
            </a:r>
            <a:r>
              <a:rPr lang="en-US" dirty="0">
                <a:solidFill>
                  <a:srgbClr val="000000"/>
                </a:solidFill>
                <a:latin typeface="Source Sans Variabl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Source Sans Variable"/>
              </a:rPr>
              <a:t>pakote</a:t>
            </a:r>
            <a:r>
              <a:rPr lang="en-US" dirty="0">
                <a:solidFill>
                  <a:srgbClr val="000000"/>
                </a:solidFill>
                <a:latin typeface="Source Sans Variable"/>
              </a:rPr>
              <a:t> software ho </a:t>
            </a:r>
            <a:r>
              <a:rPr lang="en-US" dirty="0" err="1">
                <a:solidFill>
                  <a:srgbClr val="000000"/>
                </a:solidFill>
                <a:latin typeface="Source Sans Variable"/>
              </a:rPr>
              <a:t>deskontu</a:t>
            </a:r>
            <a:r>
              <a:rPr lang="en-US" dirty="0">
                <a:solidFill>
                  <a:srgbClr val="000000"/>
                </a:solidFill>
                <a:latin typeface="Source Sans Variabl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Source Sans Variable"/>
              </a:rPr>
              <a:t>ne'ebé</a:t>
            </a:r>
            <a:r>
              <a:rPr lang="en-US" dirty="0">
                <a:solidFill>
                  <a:srgbClr val="000000"/>
                </a:solidFill>
                <a:latin typeface="Source Sans Variabl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Source Sans Variable"/>
              </a:rPr>
              <a:t>maka'as</a:t>
            </a:r>
            <a:r>
              <a:rPr lang="en-US" dirty="0">
                <a:solidFill>
                  <a:srgbClr val="000000"/>
                </a:solidFill>
                <a:latin typeface="Source Sans Variabl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Source Sans Variable"/>
              </a:rPr>
              <a:t>liu</a:t>
            </a:r>
            <a:r>
              <a:rPr lang="en-US" dirty="0">
                <a:solidFill>
                  <a:srgbClr val="000000"/>
                </a:solidFill>
                <a:latin typeface="Source Sans Variabl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Source Sans Variable"/>
              </a:rPr>
              <a:t>ne'ebé</a:t>
            </a:r>
            <a:r>
              <a:rPr lang="en-US" dirty="0">
                <a:solidFill>
                  <a:srgbClr val="000000"/>
                </a:solidFill>
                <a:latin typeface="Source Sans Variabl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Source Sans Variable"/>
              </a:rPr>
              <a:t>inklui</a:t>
            </a:r>
            <a:r>
              <a:rPr lang="en-US" dirty="0">
                <a:solidFill>
                  <a:srgbClr val="000000"/>
                </a:solidFill>
                <a:latin typeface="Source Sans Variabl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Source Sans Variable"/>
              </a:rPr>
              <a:t>formasaun</a:t>
            </a:r>
            <a:r>
              <a:rPr lang="en-US" dirty="0">
                <a:solidFill>
                  <a:srgbClr val="000000"/>
                </a:solidFill>
                <a:latin typeface="Source Sans Variable"/>
              </a:rPr>
              <a:t> no </a:t>
            </a:r>
            <a:r>
              <a:rPr lang="en-US" dirty="0" err="1">
                <a:solidFill>
                  <a:srgbClr val="000000"/>
                </a:solidFill>
                <a:latin typeface="Source Sans Variable"/>
              </a:rPr>
              <a:t>servisu</a:t>
            </a:r>
            <a:r>
              <a:rPr lang="en-US" dirty="0">
                <a:solidFill>
                  <a:srgbClr val="000000"/>
                </a:solidFill>
                <a:latin typeface="Source Sans Variabl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Source Sans Variable"/>
              </a:rPr>
              <a:t>sira</a:t>
            </a:r>
            <a:endParaRPr lang="en-PH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6FAF16-4DE9-73D1-5E8F-2580CDB8CA66}"/>
              </a:ext>
            </a:extLst>
          </p:cNvPr>
          <p:cNvSpPr txBox="1"/>
          <p:nvPr/>
        </p:nvSpPr>
        <p:spPr>
          <a:xfrm>
            <a:off x="8590429" y="5336099"/>
            <a:ext cx="24271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0" dirty="0">
                <a:effectLst/>
                <a:highlight>
                  <a:srgbClr val="FFFFFF"/>
                </a:highlight>
                <a:latin typeface="-apple-system"/>
                <a:hlinkClick r:id="rId6"/>
              </a:rPr>
              <a:t>globalhealth@esri.com</a:t>
            </a:r>
            <a:r>
              <a:rPr lang="en-GB" b="0" i="0" dirty="0">
                <a:effectLst/>
                <a:highlight>
                  <a:srgbClr val="FFFFFF"/>
                </a:highlight>
                <a:latin typeface="-apple-system"/>
              </a:rPr>
              <a:t>.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913E03-FE75-E416-63B0-E38FD23CA834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/>
              <a:t>Rekursu sira SIG </a:t>
            </a:r>
            <a:r>
              <a:rPr lang="en-US" dirty="0" err="1"/>
              <a:t>nian</a:t>
            </a:r>
            <a:r>
              <a:rPr lang="en-US" dirty="0"/>
              <a:t> - QGIS</a:t>
            </a:r>
            <a:endParaRPr lang="en-PH" altLang="en-US" dirty="0"/>
          </a:p>
        </p:txBody>
      </p:sp>
    </p:spTree>
    <p:extLst>
      <p:ext uri="{BB962C8B-B14F-4D97-AF65-F5344CB8AC3E}">
        <p14:creationId xmlns:p14="http://schemas.microsoft.com/office/powerpoint/2010/main" val="3481026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A757FF-9ED8-9B4F-5C45-E9F5AF95A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506" y="969797"/>
            <a:ext cx="5901378" cy="255726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5B8EF8-FB19-1AD8-A251-34CAB0B31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C5A72-0C49-4A36-9BEC-E859308CD92D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598B11-6E1A-5A0C-30F3-A0FFC4422AEC}"/>
              </a:ext>
            </a:extLst>
          </p:cNvPr>
          <p:cNvSpPr txBox="1"/>
          <p:nvPr/>
        </p:nvSpPr>
        <p:spPr>
          <a:xfrm>
            <a:off x="633744" y="209485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dirty="0">
                <a:hlinkClick r:id="rId4"/>
              </a:rPr>
              <a:t>https://www.esri.com/training/</a:t>
            </a:r>
            <a:r>
              <a:rPr lang="en-PH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C909DBA-D6D2-CBFD-02C4-698BF076C1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6040" y="4336134"/>
            <a:ext cx="5669684" cy="17973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EDA3014-9783-69EA-FC83-20981EE40E17}"/>
              </a:ext>
            </a:extLst>
          </p:cNvPr>
          <p:cNvSpPr txBox="1"/>
          <p:nvPr/>
        </p:nvSpPr>
        <p:spPr>
          <a:xfrm>
            <a:off x="1087730" y="4911635"/>
            <a:ext cx="35677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PH" dirty="0">
                <a:hlinkClick r:id="rId6"/>
              </a:rPr>
              <a:t>https://healthgeolab.net/resources/reference-materials/</a:t>
            </a:r>
            <a:r>
              <a:rPr lang="en-PH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14DBCD-0DA6-493E-1BF9-C2D4CC14F5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4198" y="1896780"/>
            <a:ext cx="5344058" cy="2252118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C6A4BC3-710E-DD4A-77CA-054FBDAB112C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11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8997698-92C0-27F5-EEEA-A70D731F2CCA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/>
              <a:t>Rekursu sira SIG </a:t>
            </a:r>
            <a:r>
              <a:rPr lang="en-US" dirty="0" err="1"/>
              <a:t>nian</a:t>
            </a:r>
            <a:r>
              <a:rPr lang="en-US" dirty="0"/>
              <a:t> - QGIS</a:t>
            </a:r>
            <a:endParaRPr lang="en-PH" altLang="en-US" dirty="0"/>
          </a:p>
        </p:txBody>
      </p:sp>
    </p:spTree>
    <p:extLst>
      <p:ext uri="{BB962C8B-B14F-4D97-AF65-F5344CB8AC3E}">
        <p14:creationId xmlns:p14="http://schemas.microsoft.com/office/powerpoint/2010/main" val="2450351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0590E5-AAB6-870F-B0A7-2B9E0443147C}"/>
              </a:ext>
            </a:extLst>
          </p:cNvPr>
          <p:cNvSpPr txBox="1"/>
          <p:nvPr/>
        </p:nvSpPr>
        <p:spPr>
          <a:xfrm>
            <a:off x="1701251" y="951814"/>
            <a:ext cx="87894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2800" dirty="0"/>
              <a:t>“</a:t>
            </a:r>
            <a:r>
              <a:rPr lang="fr-CH" sz="2800" dirty="0" err="1"/>
              <a:t>Sistema</a:t>
            </a:r>
            <a:r>
              <a:rPr lang="fr-CH" sz="2800" dirty="0"/>
              <a:t> </a:t>
            </a:r>
            <a:r>
              <a:rPr lang="fr-CH" sz="2800" dirty="0" err="1"/>
              <a:t>informasaun</a:t>
            </a:r>
            <a:r>
              <a:rPr lang="fr-CH" sz="2800" dirty="0"/>
              <a:t> </a:t>
            </a:r>
            <a:r>
              <a:rPr lang="fr-CH" sz="2800" dirty="0" err="1"/>
              <a:t>ne’ebé</a:t>
            </a:r>
            <a:r>
              <a:rPr lang="fr-CH" sz="2800" dirty="0"/>
              <a:t> </a:t>
            </a:r>
            <a:r>
              <a:rPr lang="fr-CH" sz="2800" dirty="0" err="1"/>
              <a:t>harii</a:t>
            </a:r>
            <a:r>
              <a:rPr lang="fr-CH" sz="2800" dirty="0"/>
              <a:t> </a:t>
            </a:r>
            <a:r>
              <a:rPr lang="fr-CH" sz="2800" dirty="0" err="1"/>
              <a:t>husi</a:t>
            </a:r>
            <a:r>
              <a:rPr lang="fr-CH" sz="2800" dirty="0"/>
              <a:t> </a:t>
            </a:r>
            <a:r>
              <a:rPr lang="fr-CH" sz="2800" dirty="0" err="1"/>
              <a:t>organizasaun</a:t>
            </a:r>
            <a:r>
              <a:rPr lang="fr-CH" sz="2800" dirty="0"/>
              <a:t> </a:t>
            </a:r>
            <a:r>
              <a:rPr lang="fr-CH" sz="2800" dirty="0" err="1"/>
              <a:t>ida</a:t>
            </a:r>
            <a:r>
              <a:rPr lang="fr-CH" sz="2800" dirty="0"/>
              <a:t> </a:t>
            </a:r>
            <a:r>
              <a:rPr lang="fr-CH" sz="2800" dirty="0" err="1"/>
              <a:t>atu</a:t>
            </a:r>
            <a:r>
              <a:rPr lang="fr-CH" sz="2800" dirty="0"/>
              <a:t> </a:t>
            </a:r>
            <a:r>
              <a:rPr lang="fr-CH" sz="2800" dirty="0" err="1"/>
              <a:t>deskreve</a:t>
            </a:r>
            <a:r>
              <a:rPr lang="fr-CH" sz="2800" dirty="0"/>
              <a:t> </a:t>
            </a:r>
            <a:r>
              <a:rPr lang="fr-CH" sz="2800" dirty="0" err="1"/>
              <a:t>objetu</a:t>
            </a:r>
            <a:r>
              <a:rPr lang="fr-CH" sz="2800" dirty="0"/>
              <a:t> </a:t>
            </a:r>
            <a:r>
              <a:rPr lang="fr-CH" sz="2800" dirty="0" err="1"/>
              <a:t>espasiál</a:t>
            </a:r>
            <a:r>
              <a:rPr lang="fr-CH" sz="2800" dirty="0"/>
              <a:t>, </a:t>
            </a:r>
            <a:r>
              <a:rPr lang="fr-CH" sz="2800" dirty="0" err="1"/>
              <a:t>fenómenu</a:t>
            </a:r>
            <a:r>
              <a:rPr lang="fr-CH" sz="2800" dirty="0"/>
              <a:t> no </a:t>
            </a:r>
            <a:r>
              <a:rPr lang="fr-CH" sz="2800" dirty="0" err="1"/>
              <a:t>prosesu</a:t>
            </a:r>
            <a:r>
              <a:rPr lang="fr-CH" sz="2800" dirty="0"/>
              <a:t> </a:t>
            </a:r>
            <a:r>
              <a:rPr lang="fr-CH" sz="2800" dirty="0" err="1"/>
              <a:t>sira</a:t>
            </a:r>
            <a:r>
              <a:rPr lang="fr-CH" sz="2800" dirty="0"/>
              <a:t> </a:t>
            </a:r>
            <a:r>
              <a:rPr lang="fr-CH" sz="2800" dirty="0" err="1"/>
              <a:t>ne’ebé</a:t>
            </a:r>
            <a:r>
              <a:rPr lang="fr-CH" sz="2800" dirty="0"/>
              <a:t> </a:t>
            </a:r>
            <a:r>
              <a:rPr lang="fr-CH" sz="2800" dirty="0" err="1"/>
              <a:t>nesesáriu</a:t>
            </a:r>
            <a:r>
              <a:rPr lang="fr-CH" sz="2800" dirty="0"/>
              <a:t> </a:t>
            </a:r>
            <a:r>
              <a:rPr lang="fr-CH" sz="2800" dirty="0" err="1"/>
              <a:t>ba</a:t>
            </a:r>
            <a:r>
              <a:rPr lang="fr-CH" sz="2800" dirty="0"/>
              <a:t> </a:t>
            </a:r>
            <a:r>
              <a:rPr lang="fr-CH" sz="2800" dirty="0" err="1"/>
              <a:t>ninia</a:t>
            </a:r>
            <a:r>
              <a:rPr lang="fr-CH" sz="2800" dirty="0"/>
              <a:t> </a:t>
            </a:r>
            <a:r>
              <a:rPr lang="fr-CH" sz="2800" dirty="0" err="1"/>
              <a:t>asaun</a:t>
            </a:r>
            <a:r>
              <a:rPr lang="fr-CH" sz="2800" dirty="0"/>
              <a:t>“</a:t>
            </a:r>
            <a:endParaRPr lang="fr-CH" sz="2800" baseline="30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76E7F4-621B-89DB-4C20-C5BA8BD1F0EA}"/>
              </a:ext>
            </a:extLst>
          </p:cNvPr>
          <p:cNvSpPr txBox="1"/>
          <p:nvPr/>
        </p:nvSpPr>
        <p:spPr>
          <a:xfrm>
            <a:off x="1961992" y="2980770"/>
            <a:ext cx="90179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Kombina</a:t>
            </a:r>
            <a:r>
              <a:rPr lang="en-US" sz="2400" dirty="0"/>
              <a:t> no </a:t>
            </a:r>
            <a:r>
              <a:rPr lang="en-US" sz="2400" dirty="0" err="1"/>
              <a:t>artikula</a:t>
            </a:r>
            <a:r>
              <a:rPr lang="en-US" sz="2400" dirty="0"/>
              <a:t> </a:t>
            </a:r>
            <a:r>
              <a:rPr lang="en-US" sz="2400" dirty="0" err="1"/>
              <a:t>dadus</a:t>
            </a:r>
            <a:r>
              <a:rPr lang="en-US" sz="2400" dirty="0"/>
              <a:t>, </a:t>
            </a:r>
            <a:r>
              <a:rPr lang="en-US" sz="2400" b="1" dirty="0" err="1"/>
              <a:t>ekipamentu</a:t>
            </a:r>
            <a:r>
              <a:rPr lang="en-US" sz="2400" b="1" dirty="0"/>
              <a:t>, software, </a:t>
            </a:r>
            <a:r>
              <a:rPr lang="en-US" sz="2400" b="1" dirty="0" err="1"/>
              <a:t>estrutura</a:t>
            </a:r>
            <a:r>
              <a:rPr lang="en-US" sz="2400" b="1" dirty="0"/>
              <a:t> </a:t>
            </a:r>
            <a:r>
              <a:rPr lang="en-US" sz="2400" b="1" dirty="0" err="1"/>
              <a:t>organizasionál</a:t>
            </a:r>
            <a:r>
              <a:rPr lang="en-US" sz="2400" dirty="0"/>
              <a:t> (</a:t>
            </a:r>
            <a:r>
              <a:rPr lang="en-US" sz="2400" dirty="0" err="1"/>
              <a:t>inklui</a:t>
            </a:r>
            <a:r>
              <a:rPr lang="en-US" sz="2400" dirty="0"/>
              <a:t> </a:t>
            </a:r>
            <a:r>
              <a:rPr lang="en-US" sz="2400" dirty="0" err="1"/>
              <a:t>pesoál</a:t>
            </a:r>
            <a:r>
              <a:rPr lang="en-US" sz="2400" dirty="0"/>
              <a:t>), no </a:t>
            </a:r>
            <a:r>
              <a:rPr lang="en-US" sz="2400" b="1" dirty="0" err="1"/>
              <a:t>métodu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r>
              <a:rPr lang="en-US" sz="2400" dirty="0"/>
              <a:t> </a:t>
            </a:r>
            <a:r>
              <a:rPr lang="en-US" sz="2400" dirty="0" err="1"/>
              <a:t>atu</a:t>
            </a:r>
            <a:r>
              <a:rPr lang="en-US" sz="2400" dirty="0"/>
              <a:t> </a:t>
            </a:r>
            <a:r>
              <a:rPr lang="en-US" sz="2400" dirty="0" err="1"/>
              <a:t>reprezenta</a:t>
            </a:r>
            <a:r>
              <a:rPr lang="en-US" sz="2400" dirty="0"/>
              <a:t> no </a:t>
            </a:r>
            <a:r>
              <a:rPr lang="en-US" sz="2400" dirty="0" err="1"/>
              <a:t>analiza</a:t>
            </a:r>
            <a:r>
              <a:rPr lang="en-US" sz="2400" dirty="0"/>
              <a:t> </a:t>
            </a:r>
            <a:r>
              <a:rPr lang="en-US" sz="2400" dirty="0" err="1"/>
              <a:t>objetu</a:t>
            </a:r>
            <a:r>
              <a:rPr lang="en-US" sz="2400" dirty="0"/>
              <a:t> </a:t>
            </a:r>
            <a:r>
              <a:rPr lang="en-US" sz="2400" dirty="0" err="1"/>
              <a:t>jeográfiku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r>
              <a:rPr lang="en-US" sz="2400" dirty="0"/>
              <a:t> </a:t>
            </a:r>
            <a:r>
              <a:rPr lang="en-US" sz="2400" dirty="0" err="1"/>
              <a:t>ne'ebé</a:t>
            </a:r>
            <a:r>
              <a:rPr lang="en-US" sz="2400" dirty="0"/>
              <a:t> </a:t>
            </a:r>
            <a:r>
              <a:rPr lang="en-US" sz="2400" dirty="0" err="1"/>
              <a:t>nesesáriu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implementasaun</a:t>
            </a:r>
            <a:r>
              <a:rPr lang="en-US" sz="2400" dirty="0"/>
              <a:t> </a:t>
            </a:r>
            <a:r>
              <a:rPr lang="en-US" sz="2400" dirty="0" err="1"/>
              <a:t>projetu</a:t>
            </a:r>
            <a:endParaRPr lang="fr-CH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FC143ED-AB5C-5435-86C2-3BE1FC330CFD}"/>
              </a:ext>
            </a:extLst>
          </p:cNvPr>
          <p:cNvSpPr txBox="1">
            <a:spLocks/>
          </p:cNvSpPr>
          <p:nvPr/>
        </p:nvSpPr>
        <p:spPr>
          <a:xfrm>
            <a:off x="3978893" y="4479729"/>
            <a:ext cx="4234213" cy="365125"/>
          </a:xfrm>
          <a:prstGeom prst="rect">
            <a:avLst/>
          </a:prstGeom>
        </p:spPr>
        <p:txBody>
          <a:bodyPr anchor="t"/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ea typeface="+mj-ea"/>
                <a:cs typeface="+mj-cs"/>
              </a:rPr>
              <a:t>SIG </a:t>
            </a:r>
            <a:r>
              <a:rPr lang="en-US" sz="2400" dirty="0" err="1">
                <a:ea typeface="+mj-ea"/>
                <a:cs typeface="+mj-cs"/>
              </a:rPr>
              <a:t>la'ós</a:t>
            </a:r>
            <a:r>
              <a:rPr lang="en-US" sz="2400" dirty="0">
                <a:ea typeface="+mj-ea"/>
                <a:cs typeface="+mj-cs"/>
              </a:rPr>
              <a:t> </a:t>
            </a:r>
            <a:r>
              <a:rPr lang="en-US" sz="2400" dirty="0" err="1">
                <a:ea typeface="+mj-ea"/>
                <a:cs typeface="+mj-cs"/>
              </a:rPr>
              <a:t>de'it</a:t>
            </a:r>
            <a:r>
              <a:rPr lang="en-US" sz="2400" dirty="0">
                <a:ea typeface="+mj-ea"/>
                <a:cs typeface="+mj-cs"/>
              </a:rPr>
              <a:t> </a:t>
            </a:r>
            <a:r>
              <a:rPr lang="en-US" sz="2400" dirty="0" err="1">
                <a:ea typeface="+mj-ea"/>
                <a:cs typeface="+mj-cs"/>
              </a:rPr>
              <a:t>kona</a:t>
            </a:r>
            <a:r>
              <a:rPr lang="en-US" sz="2400" dirty="0">
                <a:ea typeface="+mj-ea"/>
                <a:cs typeface="+mj-cs"/>
              </a:rPr>
              <a:t>-ba software!</a:t>
            </a:r>
          </a:p>
        </p:txBody>
      </p:sp>
      <p:sp>
        <p:nvSpPr>
          <p:cNvPr id="6" name="Right Arrow 15">
            <a:extLst>
              <a:ext uri="{FF2B5EF4-FFF2-40B4-BE49-F238E27FC236}">
                <a16:creationId xmlns:a16="http://schemas.microsoft.com/office/drawing/2014/main" id="{5C8A100F-B41C-766E-BEC5-5511917CAC64}"/>
              </a:ext>
            </a:extLst>
          </p:cNvPr>
          <p:cNvSpPr/>
          <p:nvPr/>
        </p:nvSpPr>
        <p:spPr>
          <a:xfrm rot="10800000" flipH="1">
            <a:off x="1485351" y="3043028"/>
            <a:ext cx="431800" cy="337823"/>
          </a:xfrm>
          <a:prstGeom prst="rightArrow">
            <a:avLst/>
          </a:prstGeom>
          <a:solidFill>
            <a:srgbClr val="1F83C5"/>
          </a:solidFill>
          <a:ln w="3175" algn="ctr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6667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" name="Right Arrow 15">
            <a:extLst>
              <a:ext uri="{FF2B5EF4-FFF2-40B4-BE49-F238E27FC236}">
                <a16:creationId xmlns:a16="http://schemas.microsoft.com/office/drawing/2014/main" id="{3E23FB30-3076-8FB6-B2F7-C6639168E02B}"/>
              </a:ext>
            </a:extLst>
          </p:cNvPr>
          <p:cNvSpPr/>
          <p:nvPr/>
        </p:nvSpPr>
        <p:spPr>
          <a:xfrm rot="10800000" flipH="1">
            <a:off x="3498469" y="4526638"/>
            <a:ext cx="431800" cy="337823"/>
          </a:xfrm>
          <a:prstGeom prst="rightArrow">
            <a:avLst/>
          </a:prstGeom>
          <a:solidFill>
            <a:srgbClr val="1F83C5"/>
          </a:solidFill>
          <a:ln w="3175" algn="ctr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46667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B589B95-51F0-888F-A425-CAE3D6FCCEFF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fr-CH" dirty="0"/>
              <a:t>SIG </a:t>
            </a:r>
            <a:r>
              <a:rPr lang="fr-CH" dirty="0" err="1"/>
              <a:t>hanesan</a:t>
            </a:r>
            <a:r>
              <a:rPr lang="fr-CH" dirty="0"/>
              <a:t> </a:t>
            </a:r>
            <a:r>
              <a:rPr lang="fr-CH" dirty="0" err="1"/>
              <a:t>sistema</a:t>
            </a:r>
            <a:r>
              <a:rPr lang="fr-CH" dirty="0"/>
              <a:t> </a:t>
            </a:r>
            <a:r>
              <a:rPr lang="fr-CH" dirty="0" err="1"/>
              <a:t>informasaun</a:t>
            </a:r>
            <a:endParaRPr lang="en-PH" alt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5EF501F-DBFD-14C8-3126-A9AD7BA9675E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12</a:t>
            </a:fld>
            <a:endParaRPr lang="en-GB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417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3" t="9410" r="13773" b="9601"/>
          <a:stretch/>
        </p:blipFill>
        <p:spPr bwMode="auto">
          <a:xfrm>
            <a:off x="5473426" y="1160593"/>
            <a:ext cx="6265391" cy="3921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C2A587-9DC5-6F66-0852-069C83C3D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7719" y="4538551"/>
            <a:ext cx="793698" cy="10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 descr="A screenshot of a computer&#10;&#10;Description automatically generated">
            <a:extLst>
              <a:ext uri="{FF2B5EF4-FFF2-40B4-BE49-F238E27FC236}">
                <a16:creationId xmlns:a16="http://schemas.microsoft.com/office/drawing/2014/main" id="{97F93290-69F5-1B02-8B27-1CF2B6CB3D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86705" y="5167378"/>
            <a:ext cx="1026870" cy="727200"/>
          </a:xfrm>
          <a:prstGeom prst="rect">
            <a:avLst/>
          </a:prstGeom>
          <a:ln>
            <a:solidFill>
              <a:srgbClr val="253C88"/>
            </a:solidFill>
          </a:ln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C2911593-CCC5-EFEC-CCAB-3CA74C6166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32146" y="1010386"/>
            <a:ext cx="1016703" cy="720000"/>
          </a:xfrm>
          <a:prstGeom prst="rect">
            <a:avLst/>
          </a:prstGeom>
          <a:ln>
            <a:solidFill>
              <a:srgbClr val="253C88"/>
            </a:solidFill>
          </a:ln>
        </p:spPr>
      </p:pic>
      <p:sp>
        <p:nvSpPr>
          <p:cNvPr id="78" name="Slide Number Placeholder 5"/>
          <p:cNvSpPr txBox="1">
            <a:spLocks/>
          </p:cNvSpPr>
          <p:nvPr/>
        </p:nvSpPr>
        <p:spPr>
          <a:xfrm>
            <a:off x="9140868" y="5651677"/>
            <a:ext cx="20574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615E2F5-CB09-4F08-A27B-2EA18DD301E1}" type="slidenum">
              <a:rPr lang="fr-CH" sz="1200">
                <a:solidFill>
                  <a:schemeClr val="bg1"/>
                </a:solidFill>
              </a:rPr>
              <a:pPr algn="r">
                <a:defRPr/>
              </a:pPr>
              <a:t>13</a:t>
            </a:fld>
            <a:endParaRPr lang="fr-CH" sz="1200" dirty="0">
              <a:solidFill>
                <a:schemeClr val="bg1"/>
              </a:solidFill>
            </a:endParaRPr>
          </a:p>
        </p:txBody>
      </p:sp>
      <p:sp>
        <p:nvSpPr>
          <p:cNvPr id="81" name="Title 1"/>
          <p:cNvSpPr txBox="1">
            <a:spLocks/>
          </p:cNvSpPr>
          <p:nvPr/>
        </p:nvSpPr>
        <p:spPr>
          <a:xfrm>
            <a:off x="1161322" y="1512939"/>
            <a:ext cx="3484508" cy="2376686"/>
          </a:xfrm>
          <a:prstGeom prst="rect">
            <a:avLst/>
          </a:prstGeom>
        </p:spPr>
        <p:txBody>
          <a:bodyPr anchor="t"/>
          <a:lstStyle/>
          <a:p>
            <a:pPr marL="742950" indent="-742950">
              <a:lnSpc>
                <a:spcPct val="90000"/>
              </a:lnSpc>
              <a:buFont typeface="+mj-lt"/>
              <a:buAutoNum type="arabicPeriod"/>
              <a:defRPr/>
            </a:pPr>
            <a:r>
              <a:rPr lang="pt-BR" sz="3200" dirty="0">
                <a:ea typeface="+mj-ea"/>
                <a:cs typeface="+mj-cs"/>
              </a:rPr>
              <a:t>Dadus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  <a:defRPr/>
            </a:pPr>
            <a:r>
              <a:rPr lang="pt-BR" sz="3200" dirty="0">
                <a:ea typeface="+mj-ea"/>
                <a:cs typeface="+mj-cs"/>
              </a:rPr>
              <a:t>Software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  <a:defRPr/>
            </a:pPr>
            <a:r>
              <a:rPr lang="pt-BR" sz="3200" dirty="0">
                <a:ea typeface="+mj-ea"/>
                <a:cs typeface="+mj-cs"/>
              </a:rPr>
              <a:t>Ekipamentu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  <a:defRPr/>
            </a:pPr>
            <a:r>
              <a:rPr lang="pt-BR" sz="3200" dirty="0">
                <a:ea typeface="+mj-ea"/>
                <a:cs typeface="+mj-cs"/>
              </a:rPr>
              <a:t>Ema sira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  <a:defRPr/>
            </a:pPr>
            <a:r>
              <a:rPr lang="pt-BR" sz="3200" dirty="0">
                <a:ea typeface="+mj-ea"/>
                <a:cs typeface="+mj-cs"/>
              </a:rPr>
              <a:t>Métodu sira</a:t>
            </a:r>
            <a:endParaRPr lang="fr-CH" sz="3200" dirty="0">
              <a:ea typeface="+mj-ea"/>
              <a:cs typeface="+mj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90FB813-D179-31A4-B24B-943CF21AC089}"/>
              </a:ext>
            </a:extLst>
          </p:cNvPr>
          <p:cNvSpPr/>
          <p:nvPr/>
        </p:nvSpPr>
        <p:spPr>
          <a:xfrm>
            <a:off x="8606120" y="2634159"/>
            <a:ext cx="360784" cy="360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  <a:endParaRPr lang="en-PH" dirty="0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022E6F9-7901-60E5-FE08-97701AF9D4F3}"/>
              </a:ext>
            </a:extLst>
          </p:cNvPr>
          <p:cNvSpPr/>
          <p:nvPr/>
        </p:nvSpPr>
        <p:spPr>
          <a:xfrm>
            <a:off x="7542950" y="1988895"/>
            <a:ext cx="360784" cy="360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  <a:endParaRPr lang="en-PH" dirty="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94694FB-311E-FC70-1519-9A9A5797D4BB}"/>
              </a:ext>
            </a:extLst>
          </p:cNvPr>
          <p:cNvSpPr/>
          <p:nvPr/>
        </p:nvSpPr>
        <p:spPr>
          <a:xfrm>
            <a:off x="6390822" y="4798606"/>
            <a:ext cx="360784" cy="360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endParaRPr lang="en-PH" dirty="0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F50E164-96E4-5EA9-34EA-0B025AD2B5F7}"/>
              </a:ext>
            </a:extLst>
          </p:cNvPr>
          <p:cNvSpPr/>
          <p:nvPr/>
        </p:nvSpPr>
        <p:spPr>
          <a:xfrm>
            <a:off x="5256658" y="3494451"/>
            <a:ext cx="360784" cy="360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  <a:endParaRPr lang="en-PH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684744D-5C45-744C-795E-A0761BE279E3}"/>
              </a:ext>
            </a:extLst>
          </p:cNvPr>
          <p:cNvSpPr/>
          <p:nvPr/>
        </p:nvSpPr>
        <p:spPr>
          <a:xfrm>
            <a:off x="9776284" y="4401718"/>
            <a:ext cx="360784" cy="360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  <a:endParaRPr lang="en-PH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56AE9CF-5667-1135-FFB7-C077E75DD3C9}"/>
              </a:ext>
            </a:extLst>
          </p:cNvPr>
          <p:cNvSpPr/>
          <p:nvPr/>
        </p:nvSpPr>
        <p:spPr>
          <a:xfrm>
            <a:off x="8634372" y="5556081"/>
            <a:ext cx="360784" cy="360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  <a:endParaRPr lang="en-PH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F7737BD-DB02-A5EE-12D4-36B0107AA6FC}"/>
              </a:ext>
            </a:extLst>
          </p:cNvPr>
          <p:cNvSpPr/>
          <p:nvPr/>
        </p:nvSpPr>
        <p:spPr>
          <a:xfrm>
            <a:off x="8142840" y="788300"/>
            <a:ext cx="360784" cy="360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  <a:endParaRPr lang="en-PH" dirty="0">
              <a:solidFill>
                <a:schemeClr val="tx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AB06136-F6BB-D098-CE69-DCA15CE65703}"/>
              </a:ext>
            </a:extLst>
          </p:cNvPr>
          <p:cNvSpPr txBox="1">
            <a:spLocks/>
          </p:cNvSpPr>
          <p:nvPr/>
        </p:nvSpPr>
        <p:spPr>
          <a:xfrm>
            <a:off x="1633772" y="4325708"/>
            <a:ext cx="3567398" cy="780486"/>
          </a:xfrm>
          <a:prstGeom prst="rect">
            <a:avLst/>
          </a:prstGeom>
        </p:spPr>
        <p:txBody>
          <a:bodyPr anchor="t"/>
          <a:lstStyle/>
          <a:p>
            <a:pPr>
              <a:lnSpc>
                <a:spcPct val="90000"/>
              </a:lnSpc>
              <a:defRPr/>
            </a:pPr>
            <a:r>
              <a:rPr lang="fi-FI" sz="2800" dirty="0">
                <a:ea typeface="+mj-ea"/>
                <a:cs typeface="+mj-cs"/>
              </a:rPr>
              <a:t>Dadus iha sentru sistema nian</a:t>
            </a:r>
            <a:endParaRPr lang="fr-CH" sz="2800" dirty="0">
              <a:ea typeface="+mj-ea"/>
              <a:cs typeface="+mj-cs"/>
            </a:endParaRPr>
          </a:p>
        </p:txBody>
      </p:sp>
      <p:sp>
        <p:nvSpPr>
          <p:cNvPr id="18" name="Right Arrow 15">
            <a:extLst>
              <a:ext uri="{FF2B5EF4-FFF2-40B4-BE49-F238E27FC236}">
                <a16:creationId xmlns:a16="http://schemas.microsoft.com/office/drawing/2014/main" id="{F2431D7D-57CB-7037-8209-C626430704F7}"/>
              </a:ext>
            </a:extLst>
          </p:cNvPr>
          <p:cNvSpPr/>
          <p:nvPr/>
        </p:nvSpPr>
        <p:spPr>
          <a:xfrm rot="10800000" flipH="1">
            <a:off x="1186455" y="4369639"/>
            <a:ext cx="409341" cy="337823"/>
          </a:xfrm>
          <a:prstGeom prst="rightArrow">
            <a:avLst/>
          </a:prstGeom>
          <a:solidFill>
            <a:srgbClr val="1F83C5"/>
          </a:solidFill>
          <a:ln>
            <a:solidFill>
              <a:srgbClr val="001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E10305-0303-E464-9961-C5400E90FFEE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 err="1"/>
              <a:t>Elementu</a:t>
            </a:r>
            <a:r>
              <a:rPr lang="en-US" dirty="0"/>
              <a:t> </a:t>
            </a:r>
            <a:r>
              <a:rPr lang="en-US" dirty="0" err="1"/>
              <a:t>esensiál</a:t>
            </a:r>
            <a:r>
              <a:rPr lang="en-US" dirty="0"/>
              <a:t> sira </a:t>
            </a:r>
            <a:r>
              <a:rPr lang="en-US" dirty="0" err="1"/>
              <a:t>husi</a:t>
            </a:r>
            <a:r>
              <a:rPr lang="en-US" dirty="0"/>
              <a:t> SIG </a:t>
            </a:r>
            <a:r>
              <a:rPr lang="en-US" dirty="0" err="1"/>
              <a:t>hanesan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informasaun</a:t>
            </a:r>
            <a:r>
              <a:rPr lang="en-US" dirty="0"/>
              <a:t> ida</a:t>
            </a:r>
            <a:endParaRPr lang="fr-CH" altLang="en-US" dirty="0"/>
          </a:p>
        </p:txBody>
      </p: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D7D23261-4AD1-297A-086D-1D24632BC9D0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13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87949CA-1F9F-A63A-6B20-1AB0D9A0F5D4}"/>
              </a:ext>
            </a:extLst>
          </p:cNvPr>
          <p:cNvSpPr txBox="1">
            <a:spLocks/>
          </p:cNvSpPr>
          <p:nvPr/>
        </p:nvSpPr>
        <p:spPr>
          <a:xfrm>
            <a:off x="1941023" y="5318885"/>
            <a:ext cx="5539473" cy="780486"/>
          </a:xfrm>
          <a:prstGeom prst="rect">
            <a:avLst/>
          </a:prstGeom>
        </p:spPr>
        <p:txBody>
          <a:bodyPr anchor="t"/>
          <a:lstStyle/>
          <a:p>
            <a:pPr>
              <a:lnSpc>
                <a:spcPct val="90000"/>
              </a:lnSpc>
              <a:defRPr/>
            </a:pPr>
            <a:r>
              <a:rPr lang="en-US" sz="2800" dirty="0" err="1">
                <a:ea typeface="+mj-ea"/>
                <a:cs typeface="+mj-cs"/>
              </a:rPr>
              <a:t>Parte</a:t>
            </a:r>
            <a:r>
              <a:rPr lang="en-US" sz="2800" dirty="0">
                <a:ea typeface="+mj-ea"/>
                <a:cs typeface="+mj-cs"/>
              </a:rPr>
              <a:t> </a:t>
            </a:r>
            <a:r>
              <a:rPr lang="en-US" sz="2800" dirty="0" err="1">
                <a:ea typeface="+mj-ea"/>
                <a:cs typeface="+mj-cs"/>
              </a:rPr>
              <a:t>ida</a:t>
            </a:r>
            <a:r>
              <a:rPr lang="en-US" sz="2800" dirty="0">
                <a:ea typeface="+mj-ea"/>
                <a:cs typeface="+mj-cs"/>
              </a:rPr>
              <a:t> </a:t>
            </a:r>
            <a:r>
              <a:rPr lang="en-US" sz="2800" dirty="0" err="1">
                <a:ea typeface="+mj-ea"/>
                <a:cs typeface="+mj-cs"/>
              </a:rPr>
              <a:t>husi</a:t>
            </a:r>
            <a:r>
              <a:rPr lang="en-US" sz="2800" dirty="0">
                <a:ea typeface="+mj-ea"/>
                <a:cs typeface="+mj-cs"/>
              </a:rPr>
              <a:t> geo-enabled </a:t>
            </a:r>
            <a:r>
              <a:rPr lang="en-US" sz="2800" dirty="0" err="1">
                <a:ea typeface="+mj-ea"/>
                <a:cs typeface="+mj-cs"/>
              </a:rPr>
              <a:t>sistema</a:t>
            </a:r>
            <a:r>
              <a:rPr lang="en-US" sz="2800" dirty="0">
                <a:ea typeface="+mj-ea"/>
                <a:cs typeface="+mj-cs"/>
              </a:rPr>
              <a:t> </a:t>
            </a:r>
            <a:r>
              <a:rPr lang="en-US" sz="2800" dirty="0" err="1">
                <a:ea typeface="+mj-ea"/>
                <a:cs typeface="+mj-cs"/>
              </a:rPr>
              <a:t>informasaun</a:t>
            </a:r>
            <a:r>
              <a:rPr lang="en-US" sz="2800" dirty="0">
                <a:ea typeface="+mj-ea"/>
                <a:cs typeface="+mj-cs"/>
              </a:rPr>
              <a:t> </a:t>
            </a:r>
            <a:r>
              <a:rPr lang="en-US" sz="2800" dirty="0" err="1">
                <a:ea typeface="+mj-ea"/>
                <a:cs typeface="+mj-cs"/>
              </a:rPr>
              <a:t>nia</a:t>
            </a:r>
            <a:endParaRPr lang="fr-CH" sz="2800" dirty="0">
              <a:ea typeface="+mj-ea"/>
              <a:cs typeface="+mj-cs"/>
            </a:endParaRPr>
          </a:p>
        </p:txBody>
      </p:sp>
      <p:sp>
        <p:nvSpPr>
          <p:cNvPr id="11" name="Right Arrow 15">
            <a:extLst>
              <a:ext uri="{FF2B5EF4-FFF2-40B4-BE49-F238E27FC236}">
                <a16:creationId xmlns:a16="http://schemas.microsoft.com/office/drawing/2014/main" id="{9130C06B-DE5C-9E65-79CD-9DD17085D7BF}"/>
              </a:ext>
            </a:extLst>
          </p:cNvPr>
          <p:cNvSpPr/>
          <p:nvPr/>
        </p:nvSpPr>
        <p:spPr>
          <a:xfrm rot="10800000" flipH="1">
            <a:off x="1493707" y="5362816"/>
            <a:ext cx="409341" cy="337823"/>
          </a:xfrm>
          <a:prstGeom prst="rightArrow">
            <a:avLst/>
          </a:prstGeom>
          <a:solidFill>
            <a:srgbClr val="1F83C5"/>
          </a:solidFill>
          <a:ln>
            <a:solidFill>
              <a:srgbClr val="001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D1D891-3FAC-B47A-7BAD-E58357ECCC4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0520" t="38265" r="10441" b="47050"/>
          <a:stretch/>
        </p:blipFill>
        <p:spPr>
          <a:xfrm>
            <a:off x="10621355" y="5380897"/>
            <a:ext cx="356950" cy="321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2D6999-0426-D57C-F6F2-61F6D86CC01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0520" t="38265" r="10441" b="47050"/>
          <a:stretch/>
        </p:blipFill>
        <p:spPr>
          <a:xfrm>
            <a:off x="8634372" y="5932526"/>
            <a:ext cx="356950" cy="3216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BF8390-78E9-4936-C5A5-5732046FC6C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0520" t="38265" r="10441" b="47050"/>
          <a:stretch/>
        </p:blipFill>
        <p:spPr>
          <a:xfrm>
            <a:off x="8036540" y="1667207"/>
            <a:ext cx="356950" cy="32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87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4B5A1F3-95BD-E778-4DA8-366ECD93201D}"/>
              </a:ext>
            </a:extLst>
          </p:cNvPr>
          <p:cNvSpPr txBox="1"/>
          <p:nvPr/>
        </p:nvSpPr>
        <p:spPr>
          <a:xfrm>
            <a:off x="515937" y="3375545"/>
            <a:ext cx="76797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2000" dirty="0"/>
              <a:t>“</a:t>
            </a:r>
            <a:r>
              <a:rPr lang="fr-CH" sz="2000" b="1" dirty="0" err="1"/>
              <a:t>Sistema</a:t>
            </a:r>
            <a:r>
              <a:rPr lang="fr-CH" sz="2000" b="1" dirty="0"/>
              <a:t> </a:t>
            </a:r>
            <a:r>
              <a:rPr lang="fr-CH" sz="2000" b="1" dirty="0" err="1"/>
              <a:t>informasaun</a:t>
            </a:r>
            <a:r>
              <a:rPr lang="fr-CH" sz="2000" b="1" dirty="0"/>
              <a:t> </a:t>
            </a:r>
            <a:r>
              <a:rPr lang="fr-CH" sz="2000" dirty="0" err="1"/>
              <a:t>ne'ebé</a:t>
            </a:r>
            <a:r>
              <a:rPr lang="fr-CH" sz="2000" dirty="0"/>
              <a:t> </a:t>
            </a:r>
            <a:r>
              <a:rPr lang="fr-CH" sz="2000" dirty="0" err="1"/>
              <a:t>dezeña</a:t>
            </a:r>
            <a:r>
              <a:rPr lang="fr-CH" sz="2000" dirty="0"/>
              <a:t> </a:t>
            </a:r>
            <a:r>
              <a:rPr lang="fr-CH" sz="2000" dirty="0" err="1"/>
              <a:t>atu</a:t>
            </a:r>
            <a:r>
              <a:rPr lang="fr-CH" sz="2000" dirty="0"/>
              <a:t> </a:t>
            </a:r>
            <a:r>
              <a:rPr lang="fr-CH" sz="2000" dirty="0" err="1"/>
              <a:t>halibur</a:t>
            </a:r>
            <a:r>
              <a:rPr lang="fr-CH" sz="2000" dirty="0"/>
              <a:t>, rai, </a:t>
            </a:r>
            <a:r>
              <a:rPr lang="fr-CH" sz="2000" dirty="0" err="1"/>
              <a:t>prosesa</a:t>
            </a:r>
            <a:r>
              <a:rPr lang="fr-CH" sz="2000" dirty="0"/>
              <a:t>, </a:t>
            </a:r>
            <a:r>
              <a:rPr lang="fr-CH" sz="2000" dirty="0" err="1"/>
              <a:t>analiza</a:t>
            </a:r>
            <a:r>
              <a:rPr lang="fr-CH" sz="2000" dirty="0"/>
              <a:t>, </a:t>
            </a:r>
            <a:r>
              <a:rPr lang="fr-CH" sz="2000" dirty="0" err="1"/>
              <a:t>jere</a:t>
            </a:r>
            <a:r>
              <a:rPr lang="fr-CH" sz="2000" dirty="0"/>
              <a:t>, no </a:t>
            </a:r>
            <a:r>
              <a:rPr lang="fr-CH" sz="2000" dirty="0" err="1"/>
              <a:t>aprezenta</a:t>
            </a:r>
            <a:r>
              <a:rPr lang="fr-CH" sz="2000" dirty="0"/>
              <a:t> </a:t>
            </a:r>
            <a:r>
              <a:rPr lang="fr-CH" sz="2000" dirty="0" err="1"/>
              <a:t>tipu</a:t>
            </a:r>
            <a:r>
              <a:rPr lang="fr-CH" sz="2000" dirty="0"/>
              <a:t> hotu-hotu </a:t>
            </a:r>
            <a:r>
              <a:rPr lang="fr-CH" sz="2000" dirty="0" err="1"/>
              <a:t>dadus</a:t>
            </a:r>
            <a:r>
              <a:rPr lang="fr-CH" sz="2000" dirty="0"/>
              <a:t> </a:t>
            </a:r>
            <a:r>
              <a:rPr lang="fr-CH" sz="2000" dirty="0" err="1"/>
              <a:t>espasiál</a:t>
            </a:r>
            <a:r>
              <a:rPr lang="fr-CH" sz="2000" dirty="0"/>
              <a:t> no </a:t>
            </a:r>
            <a:r>
              <a:rPr lang="fr-CH" sz="2000" dirty="0" err="1"/>
              <a:t>jeográfiku</a:t>
            </a:r>
            <a:r>
              <a:rPr lang="fr-CH" sz="2000" dirty="0"/>
              <a:t> </a:t>
            </a:r>
            <a:r>
              <a:rPr lang="fr-CH" sz="2000" dirty="0" err="1"/>
              <a:t>nian</a:t>
            </a:r>
            <a:r>
              <a:rPr lang="fr-CH" sz="2000" dirty="0"/>
              <a:t>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25795A-7209-877F-A269-9BFD7D1AB541}"/>
              </a:ext>
            </a:extLst>
          </p:cNvPr>
          <p:cNvSpPr txBox="1"/>
          <p:nvPr/>
        </p:nvSpPr>
        <p:spPr>
          <a:xfrm>
            <a:off x="654999" y="1322265"/>
            <a:ext cx="71479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2000" dirty="0"/>
              <a:t>"</a:t>
            </a:r>
            <a:r>
              <a:rPr lang="fr-CH" sz="2000" b="1" dirty="0" err="1"/>
              <a:t>Sistema</a:t>
            </a:r>
            <a:r>
              <a:rPr lang="fr-CH" sz="2000" b="1" dirty="0"/>
              <a:t> </a:t>
            </a:r>
            <a:r>
              <a:rPr lang="fr-CH" sz="2000" b="1" dirty="0" err="1"/>
              <a:t>komputadór</a:t>
            </a:r>
            <a:r>
              <a:rPr lang="fr-CH" sz="2000" b="1" dirty="0"/>
              <a:t> </a:t>
            </a:r>
            <a:r>
              <a:rPr lang="fr-CH" sz="2000" dirty="0" err="1"/>
              <a:t>ida</a:t>
            </a:r>
            <a:r>
              <a:rPr lang="fr-CH" sz="2000" dirty="0"/>
              <a:t> </a:t>
            </a:r>
            <a:r>
              <a:rPr lang="fr-CH" sz="2000" dirty="0" err="1"/>
              <a:t>ne'ebé</a:t>
            </a:r>
            <a:r>
              <a:rPr lang="fr-CH" sz="2000" dirty="0"/>
              <a:t> </a:t>
            </a:r>
            <a:r>
              <a:rPr lang="fr-CH" sz="2000" dirty="0" err="1"/>
              <a:t>analiza</a:t>
            </a:r>
            <a:r>
              <a:rPr lang="fr-CH" sz="2000" dirty="0"/>
              <a:t> no </a:t>
            </a:r>
            <a:r>
              <a:rPr lang="fr-CH" sz="2000" dirty="0" err="1"/>
              <a:t>hatudu</a:t>
            </a:r>
            <a:r>
              <a:rPr lang="fr-CH" sz="2000" dirty="0"/>
              <a:t> </a:t>
            </a:r>
            <a:r>
              <a:rPr lang="fr-CH" sz="2000" dirty="0" err="1"/>
              <a:t>informasaun</a:t>
            </a:r>
            <a:r>
              <a:rPr lang="fr-CH" sz="2000" dirty="0"/>
              <a:t> </a:t>
            </a:r>
            <a:r>
              <a:rPr lang="fr-CH" sz="2000" dirty="0" err="1"/>
              <a:t>ne'ebé</a:t>
            </a:r>
            <a:r>
              <a:rPr lang="fr-CH" sz="2000" dirty="0"/>
              <a:t> </a:t>
            </a:r>
            <a:r>
              <a:rPr lang="fr-CH" sz="2000" dirty="0" err="1"/>
              <a:t>iha</a:t>
            </a:r>
            <a:r>
              <a:rPr lang="fr-CH" sz="2000" dirty="0"/>
              <a:t> </a:t>
            </a:r>
            <a:r>
              <a:rPr lang="fr-CH" sz="2000" dirty="0" err="1"/>
              <a:t>referénsia</a:t>
            </a:r>
            <a:r>
              <a:rPr lang="fr-CH" sz="2000" dirty="0"/>
              <a:t> </a:t>
            </a:r>
            <a:r>
              <a:rPr lang="fr-CH" sz="2000" dirty="0" err="1"/>
              <a:t>jeográfika</a:t>
            </a:r>
            <a:r>
              <a:rPr lang="fr-CH" sz="2000" dirty="0"/>
              <a:t>"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DBE796-E01E-7FC8-0807-E71CE1B5F2C5}"/>
              </a:ext>
            </a:extLst>
          </p:cNvPr>
          <p:cNvSpPr txBox="1"/>
          <p:nvPr/>
        </p:nvSpPr>
        <p:spPr>
          <a:xfrm>
            <a:off x="3798625" y="2081957"/>
            <a:ext cx="81563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2000" dirty="0"/>
              <a:t>“</a:t>
            </a:r>
            <a:r>
              <a:rPr lang="fr-CH" sz="2000" dirty="0" err="1"/>
              <a:t>Instrumentu</a:t>
            </a:r>
            <a:r>
              <a:rPr lang="fr-CH" sz="2000" dirty="0"/>
              <a:t> </a:t>
            </a:r>
            <a:r>
              <a:rPr lang="fr-CH" sz="2000" dirty="0" err="1"/>
              <a:t>komputadór</a:t>
            </a:r>
            <a:r>
              <a:rPr lang="fr-CH" sz="2000" dirty="0"/>
              <a:t> </a:t>
            </a:r>
            <a:r>
              <a:rPr lang="fr-CH" sz="2000" dirty="0" err="1"/>
              <a:t>hodi</a:t>
            </a:r>
            <a:r>
              <a:rPr lang="fr-CH" sz="2000" dirty="0"/>
              <a:t> </a:t>
            </a:r>
            <a:r>
              <a:rPr lang="fr-CH" sz="2000" dirty="0" err="1"/>
              <a:t>reprezenta</a:t>
            </a:r>
            <a:r>
              <a:rPr lang="fr-CH" sz="2000" dirty="0"/>
              <a:t> no </a:t>
            </a:r>
            <a:r>
              <a:rPr lang="fr-CH" sz="2000" dirty="0" err="1"/>
              <a:t>analiza</a:t>
            </a:r>
            <a:r>
              <a:rPr lang="fr-CH" sz="2000" dirty="0"/>
              <a:t> </a:t>
            </a:r>
            <a:r>
              <a:rPr lang="fr-CH" sz="2000" dirty="0" err="1"/>
              <a:t>buat</a:t>
            </a:r>
            <a:r>
              <a:rPr lang="fr-CH" sz="2000" dirty="0"/>
              <a:t> hotu-hotu </a:t>
            </a:r>
            <a:r>
              <a:rPr lang="fr-CH" sz="2000" dirty="0" err="1"/>
              <a:t>ne'ebé</a:t>
            </a:r>
            <a:r>
              <a:rPr lang="fr-CH" sz="2000" dirty="0"/>
              <a:t> </a:t>
            </a:r>
            <a:r>
              <a:rPr lang="fr-CH" sz="2000" dirty="0" err="1"/>
              <a:t>eziste</a:t>
            </a:r>
            <a:r>
              <a:rPr lang="fr-CH" sz="2000" dirty="0"/>
              <a:t> </a:t>
            </a:r>
            <a:r>
              <a:rPr lang="fr-CH" sz="2000" dirty="0" err="1"/>
              <a:t>iha</a:t>
            </a:r>
            <a:r>
              <a:rPr lang="fr-CH" sz="2000" dirty="0"/>
              <a:t> rai no </a:t>
            </a:r>
            <a:r>
              <a:rPr lang="fr-CH" sz="2000" dirty="0" err="1"/>
              <a:t>mós</a:t>
            </a:r>
            <a:r>
              <a:rPr lang="fr-CH" sz="2000" dirty="0"/>
              <a:t> </a:t>
            </a:r>
            <a:r>
              <a:rPr lang="fr-CH" sz="2000" dirty="0" err="1"/>
              <a:t>eventu</a:t>
            </a:r>
            <a:r>
              <a:rPr lang="fr-CH" sz="2000" dirty="0"/>
              <a:t> hotu-hotu </a:t>
            </a:r>
            <a:r>
              <a:rPr lang="fr-CH" sz="2000" dirty="0" err="1"/>
              <a:t>ne'ebé</a:t>
            </a:r>
            <a:r>
              <a:rPr lang="fr-CH" sz="2000" dirty="0"/>
              <a:t> </a:t>
            </a:r>
            <a:r>
              <a:rPr lang="fr-CH" sz="2000" dirty="0" err="1"/>
              <a:t>akontese</a:t>
            </a:r>
            <a:r>
              <a:rPr lang="fr-CH" sz="2000" dirty="0"/>
              <a:t> </a:t>
            </a:r>
            <a:r>
              <a:rPr lang="fr-CH" sz="2000" dirty="0" err="1"/>
              <a:t>iha</a:t>
            </a:r>
            <a:r>
              <a:rPr lang="fr-CH" sz="2000" dirty="0"/>
              <a:t> </a:t>
            </a:r>
            <a:r>
              <a:rPr lang="fr-CH" sz="2000" dirty="0" err="1"/>
              <a:t>ne'ebá</a:t>
            </a:r>
            <a:r>
              <a:rPr lang="fr-CH" sz="2000" dirty="0"/>
              <a:t>“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EB0BD1-2B8C-5448-FCA0-9691EC1DD93C}"/>
              </a:ext>
            </a:extLst>
          </p:cNvPr>
          <p:cNvSpPr txBox="1"/>
          <p:nvPr/>
        </p:nvSpPr>
        <p:spPr>
          <a:xfrm>
            <a:off x="3676536" y="4080072"/>
            <a:ext cx="71479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2000" dirty="0"/>
              <a:t>“</a:t>
            </a:r>
            <a:r>
              <a:rPr lang="fr-CH" sz="2000" dirty="0" err="1"/>
              <a:t>Sistema</a:t>
            </a:r>
            <a:r>
              <a:rPr lang="fr-CH" sz="2000" dirty="0"/>
              <a:t> </a:t>
            </a:r>
            <a:r>
              <a:rPr lang="fr-CH" sz="2000" dirty="0" err="1"/>
              <a:t>informasaun</a:t>
            </a:r>
            <a:r>
              <a:rPr lang="fr-CH" sz="2000" dirty="0"/>
              <a:t> </a:t>
            </a:r>
            <a:r>
              <a:rPr lang="fr-CH" sz="2000" dirty="0" err="1"/>
              <a:t>ne'ebé</a:t>
            </a:r>
            <a:r>
              <a:rPr lang="fr-CH" sz="2000" dirty="0"/>
              <a:t> </a:t>
            </a:r>
            <a:r>
              <a:rPr lang="fr-CH" sz="2000" dirty="0" err="1"/>
              <a:t>organizasaun</a:t>
            </a:r>
            <a:r>
              <a:rPr lang="fr-CH" sz="2000" dirty="0"/>
              <a:t> </a:t>
            </a:r>
            <a:r>
              <a:rPr lang="fr-CH" sz="2000" dirty="0" err="1"/>
              <a:t>ida</a:t>
            </a:r>
            <a:r>
              <a:rPr lang="fr-CH" sz="2000" dirty="0"/>
              <a:t> </a:t>
            </a:r>
            <a:r>
              <a:rPr lang="fr-CH" sz="2000" dirty="0" err="1"/>
              <a:t>harii</a:t>
            </a:r>
            <a:r>
              <a:rPr lang="fr-CH" sz="2000" dirty="0"/>
              <a:t> </a:t>
            </a:r>
            <a:r>
              <a:rPr lang="fr-CH" sz="2000" dirty="0" err="1"/>
              <a:t>atu</a:t>
            </a:r>
            <a:r>
              <a:rPr lang="fr-CH" sz="2000" dirty="0"/>
              <a:t> </a:t>
            </a:r>
            <a:r>
              <a:rPr lang="fr-CH" sz="2000" dirty="0" err="1"/>
              <a:t>deskreve</a:t>
            </a:r>
            <a:r>
              <a:rPr lang="fr-CH" sz="2000" dirty="0"/>
              <a:t> </a:t>
            </a:r>
            <a:r>
              <a:rPr lang="fr-CH" sz="2000" dirty="0" err="1"/>
              <a:t>objetu</a:t>
            </a:r>
            <a:r>
              <a:rPr lang="fr-CH" sz="2000" dirty="0"/>
              <a:t> </a:t>
            </a:r>
            <a:r>
              <a:rPr lang="fr-CH" sz="2000" dirty="0" err="1"/>
              <a:t>espasiál</a:t>
            </a:r>
            <a:r>
              <a:rPr lang="fr-CH" sz="2000" dirty="0"/>
              <a:t> </a:t>
            </a:r>
            <a:r>
              <a:rPr lang="fr-CH" sz="2000" dirty="0" err="1"/>
              <a:t>sira</a:t>
            </a:r>
            <a:r>
              <a:rPr lang="fr-CH" sz="2000" dirty="0"/>
              <a:t>, </a:t>
            </a:r>
            <a:r>
              <a:rPr lang="fr-CH" sz="2000" dirty="0" err="1"/>
              <a:t>fenómenu</a:t>
            </a:r>
            <a:r>
              <a:rPr lang="fr-CH" sz="2000" dirty="0"/>
              <a:t> </a:t>
            </a:r>
            <a:r>
              <a:rPr lang="fr-CH" sz="2000" dirty="0" err="1"/>
              <a:t>sira</a:t>
            </a:r>
            <a:r>
              <a:rPr lang="fr-CH" sz="2000" dirty="0"/>
              <a:t>, no </a:t>
            </a:r>
            <a:r>
              <a:rPr lang="fr-CH" sz="2000" dirty="0" err="1"/>
              <a:t>prosesu</a:t>
            </a:r>
            <a:r>
              <a:rPr lang="fr-CH" sz="2000" dirty="0"/>
              <a:t> </a:t>
            </a:r>
            <a:r>
              <a:rPr lang="fr-CH" sz="2000" dirty="0" err="1"/>
              <a:t>sira</a:t>
            </a:r>
            <a:r>
              <a:rPr lang="fr-CH" sz="2000" dirty="0"/>
              <a:t> </a:t>
            </a:r>
            <a:r>
              <a:rPr lang="fr-CH" sz="2000" dirty="0" err="1"/>
              <a:t>ne'ebé</a:t>
            </a:r>
            <a:r>
              <a:rPr lang="fr-CH" sz="2000" dirty="0"/>
              <a:t> </a:t>
            </a:r>
            <a:r>
              <a:rPr lang="fr-CH" sz="2000" dirty="0" err="1"/>
              <a:t>nesesáriu</a:t>
            </a:r>
            <a:r>
              <a:rPr lang="fr-CH" sz="2000" dirty="0"/>
              <a:t> </a:t>
            </a:r>
            <a:r>
              <a:rPr lang="fr-CH" sz="2000" dirty="0" err="1"/>
              <a:t>ba</a:t>
            </a:r>
            <a:r>
              <a:rPr lang="fr-CH" sz="2000" dirty="0"/>
              <a:t> nia </a:t>
            </a:r>
            <a:r>
              <a:rPr lang="fr-CH" sz="2000" dirty="0" err="1"/>
              <a:t>asaun</a:t>
            </a:r>
            <a:r>
              <a:rPr lang="fr-CH" sz="2000" dirty="0"/>
              <a:t> “</a:t>
            </a:r>
            <a:endParaRPr lang="fr-CH" sz="2000" baseline="30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721859-B2DC-3448-8FAF-BCDE3C710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42" y="762492"/>
            <a:ext cx="405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400" dirty="0" err="1">
                <a:solidFill>
                  <a:srgbClr val="1F1F1F"/>
                </a:solidFill>
                <a:latin typeface="Google Sans"/>
              </a:rPr>
              <a:t>Tipu</a:t>
            </a:r>
            <a:r>
              <a:rPr lang="fr-CH" sz="2400" dirty="0">
                <a:solidFill>
                  <a:srgbClr val="1F1F1F"/>
                </a:solidFill>
                <a:latin typeface="Google Sans"/>
              </a:rPr>
              <a:t> rua </a:t>
            </a:r>
            <a:r>
              <a:rPr lang="fr-CH" sz="2400" dirty="0" err="1">
                <a:solidFill>
                  <a:srgbClr val="1F1F1F"/>
                </a:solidFill>
                <a:latin typeface="Google Sans"/>
              </a:rPr>
              <a:t>hosi</a:t>
            </a:r>
            <a:r>
              <a:rPr lang="fr-CH" sz="2400" dirty="0">
                <a:solidFill>
                  <a:srgbClr val="1F1F1F"/>
                </a:solidFill>
                <a:latin typeface="Google Sans"/>
              </a:rPr>
              <a:t> </a:t>
            </a:r>
            <a:r>
              <a:rPr lang="fr-CH" sz="2400" dirty="0" err="1">
                <a:solidFill>
                  <a:srgbClr val="1F1F1F"/>
                </a:solidFill>
                <a:latin typeface="Google Sans"/>
              </a:rPr>
              <a:t>definisaun</a:t>
            </a:r>
            <a:r>
              <a:rPr lang="fr-CH" sz="2400" dirty="0">
                <a:solidFill>
                  <a:srgbClr val="1F1F1F"/>
                </a:solidFill>
                <a:latin typeface="Google Sans"/>
              </a:rPr>
              <a:t> </a:t>
            </a:r>
            <a:r>
              <a:rPr lang="fr-CH" sz="2400" dirty="0" err="1">
                <a:solidFill>
                  <a:srgbClr val="1F1F1F"/>
                </a:solidFill>
                <a:latin typeface="Google Sans"/>
              </a:rPr>
              <a:t>sira</a:t>
            </a:r>
            <a:endParaRPr lang="fr-CH" sz="2400" b="1" dirty="0">
              <a:ea typeface="SimSun" pitchFamily="2" charset="-122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FC7A95-257F-EC00-B68D-AFBC7B4CC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317" y="2780071"/>
            <a:ext cx="83573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ea typeface="SimSun" pitchFamily="2" charset="-122"/>
              </a:rPr>
              <a:t>SIG </a:t>
            </a:r>
            <a:r>
              <a:rPr lang="en-US" sz="2400" dirty="0" err="1">
                <a:ea typeface="SimSun" pitchFamily="2" charset="-122"/>
              </a:rPr>
              <a:t>hanesan</a:t>
            </a:r>
            <a:r>
              <a:rPr lang="en-US" sz="2400" dirty="0">
                <a:ea typeface="SimSun" pitchFamily="2" charset="-122"/>
              </a:rPr>
              <a:t> </a:t>
            </a:r>
            <a:r>
              <a:rPr lang="en-US" sz="2400" dirty="0" err="1">
                <a:ea typeface="SimSun" pitchFamily="2" charset="-122"/>
              </a:rPr>
              <a:t>teknolojia</a:t>
            </a:r>
            <a:r>
              <a:rPr lang="en-US" sz="2400" dirty="0">
                <a:ea typeface="SimSun" pitchFamily="2" charset="-122"/>
              </a:rPr>
              <a:t> jeoespasiál- software</a:t>
            </a:r>
            <a:endParaRPr lang="fr-CH" sz="2400" b="1" dirty="0">
              <a:ea typeface="SimSun" pitchFamily="2" charset="-122"/>
            </a:endParaRPr>
          </a:p>
        </p:txBody>
      </p:sp>
      <p:sp>
        <p:nvSpPr>
          <p:cNvPr id="21" name="AutoShape 32">
            <a:extLst>
              <a:ext uri="{FF2B5EF4-FFF2-40B4-BE49-F238E27FC236}">
                <a16:creationId xmlns:a16="http://schemas.microsoft.com/office/drawing/2014/main" id="{BB25B49B-9FE4-1E0D-F21B-2694EB109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274" y="2832337"/>
            <a:ext cx="378042" cy="320613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1F83C5"/>
          </a:solidFill>
          <a:ln w="3175" algn="ctr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 sz="2000" dirty="0">
              <a:solidFill>
                <a:srgbClr val="346667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15EC8BE-5133-D472-0739-1B6356DE0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858" y="5095518"/>
            <a:ext cx="83573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ea typeface="SimSun" pitchFamily="2" charset="-122"/>
              </a:rPr>
              <a:t>SIG </a:t>
            </a:r>
            <a:r>
              <a:rPr lang="en-US" sz="2400" dirty="0" err="1">
                <a:ea typeface="SimSun" pitchFamily="2" charset="-122"/>
              </a:rPr>
              <a:t>hanesan</a:t>
            </a:r>
            <a:r>
              <a:rPr lang="en-US" sz="2400" dirty="0">
                <a:ea typeface="SimSun" pitchFamily="2" charset="-122"/>
              </a:rPr>
              <a:t> </a:t>
            </a:r>
            <a:r>
              <a:rPr lang="en-US" sz="2400" dirty="0" err="1">
                <a:ea typeface="SimSun" pitchFamily="2" charset="-122"/>
              </a:rPr>
              <a:t>sistema</a:t>
            </a:r>
            <a:r>
              <a:rPr lang="en-US" sz="2400" dirty="0">
                <a:ea typeface="SimSun" pitchFamily="2" charset="-122"/>
              </a:rPr>
              <a:t> </a:t>
            </a:r>
            <a:r>
              <a:rPr lang="en-US" sz="2400" dirty="0" err="1">
                <a:ea typeface="SimSun" pitchFamily="2" charset="-122"/>
              </a:rPr>
              <a:t>informasaun</a:t>
            </a:r>
            <a:endParaRPr lang="fr-CH" sz="2400" b="1" dirty="0">
              <a:ea typeface="SimSun" pitchFamily="2" charset="-122"/>
            </a:endParaRPr>
          </a:p>
        </p:txBody>
      </p:sp>
      <p:sp>
        <p:nvSpPr>
          <p:cNvPr id="23" name="AutoShape 32">
            <a:extLst>
              <a:ext uri="{FF2B5EF4-FFF2-40B4-BE49-F238E27FC236}">
                <a16:creationId xmlns:a16="http://schemas.microsoft.com/office/drawing/2014/main" id="{95238F9F-BF10-7B00-DD9A-40876FE1F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9815" y="5147784"/>
            <a:ext cx="378042" cy="320613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1F83C5"/>
          </a:solidFill>
          <a:ln w="3175" algn="ctr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 sz="2000" dirty="0">
              <a:solidFill>
                <a:srgbClr val="346667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4F29DB4-EC6C-651E-D3A1-A8C483A1F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7955" y="5707027"/>
            <a:ext cx="58628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ea typeface="SimSun" pitchFamily="2" charset="-122"/>
              </a:rPr>
              <a:t>Dala </a:t>
            </a:r>
            <a:r>
              <a:rPr lang="en-US" sz="2400" dirty="0" err="1">
                <a:ea typeface="SimSun" pitchFamily="2" charset="-122"/>
              </a:rPr>
              <a:t>barak</a:t>
            </a:r>
            <a:r>
              <a:rPr lang="en-US" sz="2400" dirty="0">
                <a:ea typeface="SimSun" pitchFamily="2" charset="-122"/>
              </a:rPr>
              <a:t> </a:t>
            </a:r>
            <a:r>
              <a:rPr lang="en-US" sz="2400" dirty="0" err="1">
                <a:ea typeface="SimSun" pitchFamily="2" charset="-122"/>
              </a:rPr>
              <a:t>sai</a:t>
            </a:r>
            <a:r>
              <a:rPr lang="en-US" sz="2400" dirty="0">
                <a:ea typeface="SimSun" pitchFamily="2" charset="-122"/>
              </a:rPr>
              <a:t> </a:t>
            </a:r>
            <a:r>
              <a:rPr lang="en-US" sz="2400" dirty="0" err="1">
                <a:ea typeface="SimSun" pitchFamily="2" charset="-122"/>
              </a:rPr>
              <a:t>fonte</a:t>
            </a:r>
            <a:r>
              <a:rPr lang="en-US" sz="2400" dirty="0">
                <a:ea typeface="SimSun" pitchFamily="2" charset="-122"/>
              </a:rPr>
              <a:t> </a:t>
            </a:r>
            <a:r>
              <a:rPr lang="en-US" sz="2400" dirty="0" err="1">
                <a:ea typeface="SimSun" pitchFamily="2" charset="-122"/>
              </a:rPr>
              <a:t>ba</a:t>
            </a:r>
            <a:r>
              <a:rPr lang="en-US" sz="2400" dirty="0">
                <a:ea typeface="SimSun" pitchFamily="2" charset="-122"/>
              </a:rPr>
              <a:t> </a:t>
            </a:r>
            <a:r>
              <a:rPr lang="en-US" sz="2400" dirty="0" err="1">
                <a:ea typeface="SimSun" pitchFamily="2" charset="-122"/>
              </a:rPr>
              <a:t>konfuzaun</a:t>
            </a:r>
            <a:endParaRPr lang="fr-CH" sz="2400" b="1" dirty="0">
              <a:ea typeface="SimSun" pitchFamily="2" charset="-122"/>
            </a:endParaRPr>
          </a:p>
        </p:txBody>
      </p:sp>
      <p:sp>
        <p:nvSpPr>
          <p:cNvPr id="25" name="AutoShape 32">
            <a:extLst>
              <a:ext uri="{FF2B5EF4-FFF2-40B4-BE49-F238E27FC236}">
                <a16:creationId xmlns:a16="http://schemas.microsoft.com/office/drawing/2014/main" id="{E40522EC-9469-B4F2-0339-0B3FCA4DA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7515" y="5787209"/>
            <a:ext cx="378042" cy="320613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1F83C5"/>
          </a:solidFill>
          <a:ln w="3175" algn="ctr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 sz="2000" dirty="0">
              <a:solidFill>
                <a:srgbClr val="346667"/>
              </a:solidFill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F816967-E4C3-76BD-93C6-A72ADF15D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41579" y="6472238"/>
            <a:ext cx="20574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C5490D6-8476-4F9A-9D29-0EC3740DF8C6}" type="slidenum">
              <a:rPr lang="en-GB" altLang="en-US" smtClean="0"/>
              <a:pPr>
                <a:defRPr/>
              </a:pPr>
              <a:t>2</a:t>
            </a:fld>
            <a:endParaRPr lang="en-GB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387BC903-3A05-AF5E-C1AC-2560D810C917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2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6157443-E66C-04C3-2102-842C60D3798F}"/>
              </a:ext>
            </a:extLst>
          </p:cNvPr>
          <p:cNvSpPr txBox="1">
            <a:spLocks/>
          </p:cNvSpPr>
          <p:nvPr/>
        </p:nvSpPr>
        <p:spPr bwMode="auto">
          <a:xfrm>
            <a:off x="0" y="27091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fr-CH" sz="3000" dirty="0" err="1"/>
              <a:t>Sistema</a:t>
            </a:r>
            <a:r>
              <a:rPr lang="fr-CH" sz="3000" dirty="0"/>
              <a:t> </a:t>
            </a:r>
            <a:r>
              <a:rPr lang="fr-CH" sz="3000" dirty="0" err="1"/>
              <a:t>Informasaun</a:t>
            </a:r>
            <a:r>
              <a:rPr lang="fr-CH" sz="3000" dirty="0"/>
              <a:t> </a:t>
            </a:r>
            <a:r>
              <a:rPr lang="fr-CH" sz="3000" dirty="0" err="1"/>
              <a:t>Geográfika</a:t>
            </a:r>
            <a:r>
              <a:rPr lang="fr-CH" sz="3000" dirty="0"/>
              <a:t> (SIG)</a:t>
            </a:r>
            <a:endParaRPr lang="fr-CH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375095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468DD-C1B7-2DC7-5C77-735CB8247D7D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/>
              <a:t>SIG </a:t>
            </a:r>
            <a:r>
              <a:rPr lang="en-US" dirty="0" err="1"/>
              <a:t>hanesan</a:t>
            </a:r>
            <a:r>
              <a:rPr lang="en-US" dirty="0"/>
              <a:t> software ida</a:t>
            </a:r>
            <a:endParaRPr lang="fr-CH" alt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08EE22B-601B-D996-4FC9-248B84FB0AB9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3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49C45E-7ADD-086D-E4B7-D38F0AC10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955" y="824259"/>
            <a:ext cx="3659751" cy="26047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5A6B40-F16C-CFC1-D9B9-F08EAB115E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7435" y="3542056"/>
            <a:ext cx="3990118" cy="2606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16D3AE2-ACED-56EC-2CCC-A0BBB33B7B72}"/>
              </a:ext>
            </a:extLst>
          </p:cNvPr>
          <p:cNvSpPr txBox="1"/>
          <p:nvPr/>
        </p:nvSpPr>
        <p:spPr>
          <a:xfrm>
            <a:off x="435254" y="690647"/>
            <a:ext cx="6115793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Aft>
                <a:spcPts val="300"/>
              </a:spcAft>
            </a:pPr>
            <a:r>
              <a:rPr lang="fr-CH" b="1" u="sng" dirty="0">
                <a:solidFill>
                  <a:srgbClr val="3C4043"/>
                </a:solidFill>
              </a:rPr>
              <a:t>Desktop SIG software: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Tipu ferramenta </a:t>
            </a:r>
            <a:r>
              <a:rPr lang="en-US" dirty="0" err="1"/>
              <a:t>ne'ebé</a:t>
            </a:r>
            <a:r>
              <a:rPr lang="en-US" dirty="0"/>
              <a:t> </a:t>
            </a:r>
            <a:r>
              <a:rPr lang="en-US" dirty="0" err="1"/>
              <a:t>uza</a:t>
            </a:r>
            <a:r>
              <a:rPr lang="en-US" dirty="0"/>
              <a:t> </a:t>
            </a:r>
            <a:r>
              <a:rPr lang="en-US" dirty="0" err="1"/>
              <a:t>barak</a:t>
            </a:r>
            <a:r>
              <a:rPr lang="en-US" dirty="0"/>
              <a:t> </a:t>
            </a:r>
            <a:r>
              <a:rPr lang="en-US" dirty="0" err="1"/>
              <a:t>liu</a:t>
            </a:r>
            <a:r>
              <a:rPr lang="en-US" dirty="0"/>
              <a:t> no </a:t>
            </a:r>
            <a:r>
              <a:rPr lang="en-US" dirty="0" err="1"/>
              <a:t>fornese</a:t>
            </a:r>
            <a:r>
              <a:rPr lang="en-US" dirty="0"/>
              <a:t> </a:t>
            </a:r>
            <a:r>
              <a:rPr lang="en-US" dirty="0" err="1"/>
              <a:t>númeru</a:t>
            </a:r>
            <a:r>
              <a:rPr lang="en-US" dirty="0"/>
              <a:t> </a:t>
            </a:r>
            <a:r>
              <a:rPr lang="en-US" dirty="0" err="1"/>
              <a:t>karakterístika</a:t>
            </a:r>
            <a:r>
              <a:rPr lang="en-US" dirty="0"/>
              <a:t> </a:t>
            </a:r>
            <a:r>
              <a:rPr lang="en-US" dirty="0" err="1"/>
              <a:t>ne'ebé</a:t>
            </a:r>
            <a:r>
              <a:rPr lang="en-US" dirty="0"/>
              <a:t> </a:t>
            </a:r>
            <a:r>
              <a:rPr lang="en-US" dirty="0" err="1"/>
              <a:t>luan</a:t>
            </a:r>
            <a:r>
              <a:rPr lang="en-US" dirty="0"/>
              <a:t> </a:t>
            </a:r>
            <a:r>
              <a:rPr lang="en-US" dirty="0" err="1"/>
              <a:t>liu</a:t>
            </a:r>
            <a:r>
              <a:rPr lang="en-US" dirty="0"/>
              <a:t>. </a:t>
            </a:r>
            <a:r>
              <a:rPr lang="en-US" dirty="0" err="1"/>
              <a:t>Ne'ebé</a:t>
            </a:r>
            <a:r>
              <a:rPr lang="en-US" dirty="0"/>
              <a:t> </a:t>
            </a:r>
            <a:r>
              <a:rPr lang="en-US" dirty="0" err="1"/>
              <a:t>uza</a:t>
            </a:r>
            <a:r>
              <a:rPr lang="en-US" dirty="0"/>
              <a:t> </a:t>
            </a:r>
            <a:r>
              <a:rPr lang="en-US" dirty="0" err="1"/>
              <a:t>barak</a:t>
            </a:r>
            <a:r>
              <a:rPr lang="en-US" dirty="0"/>
              <a:t> </a:t>
            </a:r>
            <a:r>
              <a:rPr lang="en-US" dirty="0" err="1"/>
              <a:t>liu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QGIS no ArcMap/ArcGIS Pro.</a:t>
            </a:r>
            <a:endParaRPr lang="fr-CH" dirty="0"/>
          </a:p>
          <a:p>
            <a:pPr>
              <a:spcAft>
                <a:spcPts val="300"/>
              </a:spcAft>
            </a:pPr>
            <a:r>
              <a:rPr lang="fr-CH" b="1" u="sng" dirty="0" err="1">
                <a:solidFill>
                  <a:srgbClr val="000000"/>
                </a:solidFill>
              </a:rPr>
              <a:t>Aplikasaun</a:t>
            </a:r>
            <a:r>
              <a:rPr lang="fr-CH" b="1" u="sng" dirty="0">
                <a:solidFill>
                  <a:srgbClr val="000000"/>
                </a:solidFill>
              </a:rPr>
              <a:t> SIG online :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La </a:t>
            </a:r>
            <a:r>
              <a:rPr lang="en-US" dirty="0" err="1">
                <a:solidFill>
                  <a:srgbClr val="000000"/>
                </a:solidFill>
              </a:rPr>
              <a:t>lalais</a:t>
            </a:r>
            <a:r>
              <a:rPr lang="en-US" dirty="0">
                <a:solidFill>
                  <a:srgbClr val="000000"/>
                </a:solidFill>
              </a:rPr>
              <a:t> no la </a:t>
            </a:r>
            <a:r>
              <a:rPr lang="en-US" dirty="0" err="1">
                <a:solidFill>
                  <a:srgbClr val="000000"/>
                </a:solidFill>
              </a:rPr>
              <a:t>oferese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karakterístika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barak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hanesan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programa</a:t>
            </a:r>
            <a:r>
              <a:rPr lang="en-US" dirty="0">
                <a:solidFill>
                  <a:srgbClr val="000000"/>
                </a:solidFill>
              </a:rPr>
              <a:t> SIG desktop </a:t>
            </a:r>
            <a:r>
              <a:rPr lang="en-US" dirty="0" err="1">
                <a:solidFill>
                  <a:srgbClr val="000000"/>
                </a:solidFill>
              </a:rPr>
              <a:t>maibé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fornese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nafatin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funsionalidade</a:t>
            </a:r>
            <a:r>
              <a:rPr lang="en-US" dirty="0">
                <a:solidFill>
                  <a:srgbClr val="000000"/>
                </a:solidFill>
              </a:rPr>
              <a:t> ne'ebé </a:t>
            </a:r>
            <a:r>
              <a:rPr lang="en-US" dirty="0" err="1">
                <a:solidFill>
                  <a:srgbClr val="000000"/>
                </a:solidFill>
              </a:rPr>
              <a:t>hanesan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000000"/>
                </a:solidFill>
              </a:rPr>
              <a:t>ezemplu</a:t>
            </a:r>
            <a:r>
              <a:rPr lang="en-US" dirty="0">
                <a:solidFill>
                  <a:srgbClr val="000000"/>
                </a:solidFill>
              </a:rPr>
              <a:t>: ArcGIS Online (</a:t>
            </a:r>
            <a:r>
              <a:rPr lang="en-US" dirty="0" err="1">
                <a:solidFill>
                  <a:srgbClr val="000000"/>
                </a:solidFill>
              </a:rPr>
              <a:t>proprietáriu</a:t>
            </a:r>
            <a:r>
              <a:rPr lang="en-US" dirty="0">
                <a:solidFill>
                  <a:srgbClr val="000000"/>
                </a:solidFill>
              </a:rPr>
              <a:t>) ka </a:t>
            </a:r>
            <a:r>
              <a:rPr lang="en-US" dirty="0" err="1">
                <a:solidFill>
                  <a:srgbClr val="000000"/>
                </a:solidFill>
              </a:rPr>
              <a:t>GeoNode</a:t>
            </a:r>
            <a:r>
              <a:rPr lang="en-US" dirty="0">
                <a:solidFill>
                  <a:srgbClr val="000000"/>
                </a:solidFill>
              </a:rPr>
              <a:t> (open source))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Bele </a:t>
            </a:r>
            <a:r>
              <a:rPr lang="en-US" dirty="0" err="1">
                <a:solidFill>
                  <a:srgbClr val="000000"/>
                </a:solidFill>
              </a:rPr>
              <a:t>fornese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ne'ebé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konveniente</a:t>
            </a:r>
            <a:r>
              <a:rPr lang="en-US" dirty="0">
                <a:solidFill>
                  <a:srgbClr val="000000"/>
                </a:solidFill>
              </a:rPr>
              <a:t> entre </a:t>
            </a:r>
            <a:r>
              <a:rPr lang="en-US" dirty="0" err="1">
                <a:solidFill>
                  <a:srgbClr val="000000"/>
                </a:solidFill>
              </a:rPr>
              <a:t>serbisu</a:t>
            </a:r>
            <a:r>
              <a:rPr lang="en-US" dirty="0">
                <a:solidFill>
                  <a:srgbClr val="000000"/>
                </a:solidFill>
              </a:rPr>
              <a:t> desktop no </a:t>
            </a:r>
            <a:r>
              <a:rPr lang="en-US" dirty="0" err="1">
                <a:solidFill>
                  <a:srgbClr val="000000"/>
                </a:solidFill>
              </a:rPr>
              <a:t>ambiente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serbisu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móvel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Destaka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iha</a:t>
            </a:r>
            <a:r>
              <a:rPr lang="en-US" dirty="0">
                <a:solidFill>
                  <a:srgbClr val="000000"/>
                </a:solidFill>
              </a:rPr>
              <a:t> cloud ka </a:t>
            </a:r>
            <a:r>
              <a:rPr lang="en-US" dirty="0" err="1">
                <a:solidFill>
                  <a:srgbClr val="000000"/>
                </a:solidFill>
              </a:rPr>
              <a:t>iha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servidór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lokál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ida-idak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iha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kustu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fr-FR" dirty="0">
              <a:solidFill>
                <a:srgbClr val="000000"/>
              </a:solidFill>
            </a:endParaRPr>
          </a:p>
          <a:p>
            <a:pPr>
              <a:spcAft>
                <a:spcPts val="300"/>
              </a:spcAft>
            </a:pPr>
            <a:r>
              <a:rPr lang="en-US" b="1" u="sng" dirty="0"/>
              <a:t>SIG extensions</a:t>
            </a:r>
            <a:r>
              <a:rPr lang="fr-FR" dirty="0"/>
              <a:t>: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Ferramenta </a:t>
            </a:r>
            <a:r>
              <a:rPr lang="en-US" dirty="0" err="1"/>
              <a:t>adisionál</a:t>
            </a:r>
            <a:r>
              <a:rPr lang="en-US" dirty="0"/>
              <a:t> sira ne'ebé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presiza</a:t>
            </a:r>
            <a:r>
              <a:rPr lang="en-US" dirty="0"/>
              <a:t> </a:t>
            </a:r>
            <a:r>
              <a:rPr lang="en-US" dirty="0" err="1"/>
              <a:t>atu</a:t>
            </a:r>
            <a:r>
              <a:rPr lang="en-US" dirty="0"/>
              <a:t> </a:t>
            </a:r>
            <a:r>
              <a:rPr lang="en-US" dirty="0" err="1"/>
              <a:t>operasionaliza</a:t>
            </a:r>
            <a:r>
              <a:rPr lang="en-US" dirty="0"/>
              <a:t> </a:t>
            </a:r>
            <a:r>
              <a:rPr lang="en-US" dirty="0" err="1"/>
              <a:t>aplikasaun</a:t>
            </a:r>
            <a:r>
              <a:rPr lang="en-US" dirty="0"/>
              <a:t> </a:t>
            </a:r>
            <a:r>
              <a:rPr lang="en-US" dirty="0" err="1"/>
              <a:t>balu</a:t>
            </a:r>
            <a:r>
              <a:rPr lang="en-US" dirty="0"/>
              <a:t> no/ka la </a:t>
            </a:r>
            <a:r>
              <a:rPr lang="en-US" dirty="0" err="1"/>
              <a:t>disponivel</a:t>
            </a:r>
            <a:r>
              <a:rPr lang="en-US" dirty="0"/>
              <a:t> </a:t>
            </a:r>
            <a:r>
              <a:rPr lang="en-US" dirty="0" err="1"/>
              <a:t>tuir</a:t>
            </a:r>
            <a:r>
              <a:rPr lang="en-US" dirty="0"/>
              <a:t> padraun iha software SIG desktop ka online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Disponivel</a:t>
            </a:r>
            <a:r>
              <a:rPr lang="en-US" dirty="0"/>
              <a:t> </a:t>
            </a:r>
            <a:r>
              <a:rPr lang="en-US" dirty="0" err="1"/>
              <a:t>hanesan</a:t>
            </a:r>
            <a:r>
              <a:rPr lang="en-US" dirty="0"/>
              <a:t> </a:t>
            </a:r>
            <a:r>
              <a:rPr lang="en-US" dirty="0" err="1"/>
              <a:t>estensaun</a:t>
            </a:r>
            <a:r>
              <a:rPr lang="en-US" dirty="0"/>
              <a:t> </a:t>
            </a:r>
            <a:r>
              <a:rPr lang="en-US" dirty="0" err="1"/>
              <a:t>sira</a:t>
            </a:r>
            <a:r>
              <a:rPr lang="en-US" dirty="0"/>
              <a:t> (</a:t>
            </a:r>
            <a:r>
              <a:rPr lang="en-US" dirty="0" err="1"/>
              <a:t>ezemplu</a:t>
            </a:r>
            <a:r>
              <a:rPr lang="en-US" dirty="0"/>
              <a:t>: ArcGIS Spatial Analyst Extension)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1252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08EE22B-601B-D996-4FC9-248B84FB0AB9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4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400BEE4-8266-49A9-BCE7-DA0E63986807}"/>
              </a:ext>
            </a:extLst>
          </p:cNvPr>
          <p:cNvSpPr txBox="1">
            <a:spLocks/>
          </p:cNvSpPr>
          <p:nvPr/>
        </p:nvSpPr>
        <p:spPr>
          <a:xfrm>
            <a:off x="432663" y="594661"/>
            <a:ext cx="7342187" cy="576262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en-US" sz="2000" dirty="0">
                <a:ea typeface="+mj-ea"/>
                <a:cs typeface="+mj-cs"/>
              </a:rPr>
              <a:t>Software SIG ida ne'ebé loos </a:t>
            </a:r>
            <a:r>
              <a:rPr lang="en-US" sz="2000" dirty="0" err="1">
                <a:ea typeface="+mj-ea"/>
                <a:cs typeface="+mj-cs"/>
              </a:rPr>
              <a:t>permite</a:t>
            </a:r>
            <a:r>
              <a:rPr lang="en-US" sz="2000" dirty="0">
                <a:ea typeface="+mj-ea"/>
                <a:cs typeface="+mj-cs"/>
              </a:rPr>
              <a:t> </a:t>
            </a:r>
            <a:r>
              <a:rPr lang="en-US" sz="2000" dirty="0" err="1">
                <a:ea typeface="+mj-ea"/>
                <a:cs typeface="+mj-cs"/>
              </a:rPr>
              <a:t>ita</a:t>
            </a:r>
            <a:r>
              <a:rPr lang="en-US" sz="2000" dirty="0">
                <a:ea typeface="+mj-ea"/>
                <a:cs typeface="+mj-cs"/>
              </a:rPr>
              <a:t>-boot </a:t>
            </a:r>
            <a:r>
              <a:rPr lang="en-US" sz="2000" dirty="0" err="1">
                <a:ea typeface="+mj-ea"/>
                <a:cs typeface="+mj-cs"/>
              </a:rPr>
              <a:t>atu</a:t>
            </a:r>
            <a:r>
              <a:rPr lang="en-US" sz="2000" dirty="0">
                <a:ea typeface="+mj-ea"/>
                <a:cs typeface="+mj-cs"/>
              </a:rPr>
              <a:t> </a:t>
            </a:r>
            <a:r>
              <a:rPr lang="en-US" sz="2000" dirty="0" err="1">
                <a:ea typeface="+mj-ea"/>
                <a:cs typeface="+mj-cs"/>
              </a:rPr>
              <a:t>hala'o</a:t>
            </a:r>
            <a:r>
              <a:rPr lang="en-US" sz="2000" dirty="0">
                <a:ea typeface="+mj-ea"/>
                <a:cs typeface="+mj-cs"/>
              </a:rPr>
              <a:t>:</a:t>
            </a:r>
          </a:p>
        </p:txBody>
      </p:sp>
      <p:sp>
        <p:nvSpPr>
          <p:cNvPr id="25605" name="Rectangle 51"/>
          <p:cNvSpPr>
            <a:spLocks noChangeArrowheads="1"/>
          </p:cNvSpPr>
          <p:nvPr/>
        </p:nvSpPr>
        <p:spPr bwMode="auto">
          <a:xfrm>
            <a:off x="524903" y="1081276"/>
            <a:ext cx="5580062" cy="48264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900" u="sng" dirty="0" err="1"/>
              <a:t>Jestaun</a:t>
            </a:r>
            <a:r>
              <a:rPr lang="en-US" sz="1900" u="sng" dirty="0"/>
              <a:t> </a:t>
            </a:r>
            <a:r>
              <a:rPr lang="en-US" sz="1900" u="sng" dirty="0" err="1"/>
              <a:t>dadus</a:t>
            </a:r>
            <a:r>
              <a:rPr lang="en-US" sz="1900" u="sng" dirty="0"/>
              <a:t> </a:t>
            </a:r>
            <a:r>
              <a:rPr lang="en-US" sz="1900" u="sng" dirty="0" err="1"/>
              <a:t>jeoespasiál</a:t>
            </a:r>
            <a:r>
              <a:rPr lang="en-US" sz="1900" dirty="0"/>
              <a:t>: </a:t>
            </a:r>
            <a:r>
              <a:rPr lang="en-US" sz="1900" dirty="0" err="1"/>
              <a:t>Dixiplina</a:t>
            </a:r>
            <a:r>
              <a:rPr lang="en-US" sz="1900" dirty="0"/>
              <a:t> </a:t>
            </a:r>
            <a:r>
              <a:rPr lang="en-US" sz="1900" dirty="0" err="1"/>
              <a:t>hotu-hotu</a:t>
            </a:r>
            <a:r>
              <a:rPr lang="en-US" sz="1900" dirty="0"/>
              <a:t> </a:t>
            </a:r>
            <a:r>
              <a:rPr lang="en-US" sz="1900" dirty="0" err="1"/>
              <a:t>ne'ebé</a:t>
            </a:r>
            <a:r>
              <a:rPr lang="en-US" sz="1900" dirty="0"/>
              <a:t> </a:t>
            </a:r>
            <a:r>
              <a:rPr lang="en-US" sz="1900" dirty="0" err="1"/>
              <a:t>relasiona</a:t>
            </a:r>
            <a:r>
              <a:rPr lang="en-US" sz="1900" dirty="0"/>
              <a:t> ho </a:t>
            </a:r>
            <a:r>
              <a:rPr lang="en-US" sz="1900" dirty="0" err="1"/>
              <a:t>jestaun</a:t>
            </a:r>
            <a:r>
              <a:rPr lang="en-US" sz="1900" dirty="0"/>
              <a:t> </a:t>
            </a:r>
            <a:r>
              <a:rPr lang="en-US" sz="1900" dirty="0" err="1"/>
              <a:t>dadus</a:t>
            </a:r>
            <a:r>
              <a:rPr lang="en-US" sz="1900" dirty="0"/>
              <a:t> </a:t>
            </a:r>
            <a:r>
              <a:rPr lang="en-US" sz="1900" dirty="0" err="1"/>
              <a:t>jeoespasiál</a:t>
            </a:r>
            <a:r>
              <a:rPr lang="en-US" sz="1900" dirty="0"/>
              <a:t> </a:t>
            </a:r>
            <a:r>
              <a:rPr lang="en-US" sz="1900" dirty="0" err="1"/>
              <a:t>hanesan</a:t>
            </a:r>
            <a:r>
              <a:rPr lang="en-US" sz="1900" dirty="0"/>
              <a:t> </a:t>
            </a:r>
            <a:r>
              <a:rPr lang="en-US" sz="1900" dirty="0" err="1"/>
              <a:t>rekursu</a:t>
            </a:r>
            <a:r>
              <a:rPr lang="en-US" sz="1900" dirty="0"/>
              <a:t> </a:t>
            </a:r>
            <a:r>
              <a:rPr lang="en-US" sz="1900" dirty="0" err="1"/>
              <a:t>ida</a:t>
            </a:r>
            <a:r>
              <a:rPr lang="en-US" sz="1900" dirty="0"/>
              <a:t> </a:t>
            </a:r>
            <a:r>
              <a:rPr lang="en-US" sz="1900" dirty="0" err="1"/>
              <a:t>ne'ebé</a:t>
            </a:r>
            <a:r>
              <a:rPr lang="en-US" sz="1900" dirty="0"/>
              <a:t> </a:t>
            </a:r>
            <a:r>
              <a:rPr lang="en-US" sz="1900" dirty="0" err="1"/>
              <a:t>iha</a:t>
            </a:r>
            <a:r>
              <a:rPr lang="en-US" sz="1900" dirty="0"/>
              <a:t> </a:t>
            </a:r>
            <a:r>
              <a:rPr lang="en-US" sz="1900" dirty="0" err="1"/>
              <a:t>valór</a:t>
            </a:r>
            <a:r>
              <a:rPr lang="en-US" sz="1900" dirty="0"/>
              <a:t> (</a:t>
            </a:r>
            <a:r>
              <a:rPr lang="en-US" sz="1900" dirty="0" err="1"/>
              <a:t>kria</a:t>
            </a:r>
            <a:r>
              <a:rPr lang="en-US" sz="1900" dirty="0"/>
              <a:t>, </a:t>
            </a:r>
            <a:r>
              <a:rPr lang="en-US" sz="1900" dirty="0" err="1"/>
              <a:t>edita</a:t>
            </a:r>
            <a:r>
              <a:rPr lang="en-US" sz="1900" dirty="0"/>
              <a:t>,...)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1900" u="sng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900" u="sng" dirty="0" err="1"/>
              <a:t>Mapeamentu</a:t>
            </a:r>
            <a:r>
              <a:rPr lang="en-US" sz="1900" u="sng" dirty="0"/>
              <a:t> </a:t>
            </a:r>
            <a:r>
              <a:rPr lang="en-US" sz="1900" u="sng" dirty="0" err="1"/>
              <a:t>temátiku</a:t>
            </a:r>
            <a:r>
              <a:rPr lang="en-US" sz="1900" dirty="0"/>
              <a:t>: </a:t>
            </a:r>
            <a:r>
              <a:rPr lang="en-US" sz="1900" dirty="0" err="1"/>
              <a:t>prosesu</a:t>
            </a:r>
            <a:r>
              <a:rPr lang="en-US" sz="1900" dirty="0"/>
              <a:t> </a:t>
            </a:r>
            <a:r>
              <a:rPr lang="en-US" sz="1900" dirty="0" err="1"/>
              <a:t>kria</a:t>
            </a:r>
            <a:r>
              <a:rPr lang="en-US" sz="1900" dirty="0"/>
              <a:t> </a:t>
            </a:r>
            <a:r>
              <a:rPr lang="en-US" sz="1900" dirty="0" err="1"/>
              <a:t>mapa</a:t>
            </a:r>
            <a:r>
              <a:rPr lang="en-US" sz="1900" dirty="0"/>
              <a:t> </a:t>
            </a:r>
            <a:r>
              <a:rPr lang="en-US" sz="1900" dirty="0" err="1"/>
              <a:t>temátiku</a:t>
            </a:r>
            <a:r>
              <a:rPr lang="en-US" sz="1900" dirty="0"/>
              <a:t> </a:t>
            </a:r>
            <a:r>
              <a:rPr lang="en-US" sz="1900" dirty="0" err="1"/>
              <a:t>hodi</a:t>
            </a:r>
            <a:r>
              <a:rPr lang="en-US" sz="1900" dirty="0"/>
              <a:t> </a:t>
            </a:r>
            <a:r>
              <a:rPr lang="en-US" sz="1900" dirty="0" err="1"/>
              <a:t>hato’o</a:t>
            </a:r>
            <a:r>
              <a:rPr lang="en-US" sz="1900" dirty="0"/>
              <a:t> </a:t>
            </a:r>
            <a:r>
              <a:rPr lang="en-US" sz="1900" dirty="0" err="1"/>
              <a:t>informasaun</a:t>
            </a:r>
            <a:r>
              <a:rPr lang="en-US" sz="1900" dirty="0"/>
              <a:t> </a:t>
            </a:r>
            <a:r>
              <a:rPr lang="en-US" sz="1900" dirty="0" err="1"/>
              <a:t>kona-ba</a:t>
            </a:r>
            <a:r>
              <a:rPr lang="en-US" sz="1900" dirty="0"/>
              <a:t> </a:t>
            </a:r>
            <a:r>
              <a:rPr lang="en-US" sz="1900" dirty="0" err="1"/>
              <a:t>tópiku</a:t>
            </a:r>
            <a:r>
              <a:rPr lang="en-US" sz="1900" dirty="0"/>
              <a:t> ka </a:t>
            </a:r>
            <a:r>
              <a:rPr lang="en-US" sz="1900" dirty="0" err="1"/>
              <a:t>tema</a:t>
            </a:r>
            <a:r>
              <a:rPr lang="en-US" sz="1900" dirty="0"/>
              <a:t> </a:t>
            </a:r>
            <a:r>
              <a:rPr lang="en-US" sz="1900" dirty="0" err="1"/>
              <a:t>ida</a:t>
            </a:r>
            <a:r>
              <a:rPr lang="en-US" sz="1900" dirty="0"/>
              <a:t> </a:t>
            </a:r>
            <a:r>
              <a:rPr lang="en-US" sz="1900" dirty="0" err="1"/>
              <a:t>de’it</a:t>
            </a:r>
            <a:r>
              <a:rPr lang="en-US" sz="1900" dirty="0"/>
              <a:t>, </a:t>
            </a:r>
            <a:r>
              <a:rPr lang="en-US" sz="1900" dirty="0" err="1"/>
              <a:t>hanesan</a:t>
            </a:r>
            <a:r>
              <a:rPr lang="en-US" sz="1900" dirty="0"/>
              <a:t> </a:t>
            </a:r>
            <a:r>
              <a:rPr lang="en-US" sz="1900" dirty="0" err="1"/>
              <a:t>densidade</a:t>
            </a:r>
            <a:r>
              <a:rPr lang="en-US" sz="1900" dirty="0"/>
              <a:t> </a:t>
            </a:r>
            <a:r>
              <a:rPr lang="en-US" sz="1900" dirty="0" err="1"/>
              <a:t>populasaun</a:t>
            </a:r>
            <a:r>
              <a:rPr lang="en-US" sz="1900" dirty="0"/>
              <a:t> ka </a:t>
            </a:r>
            <a:r>
              <a:rPr lang="en-US" sz="1900" dirty="0" err="1"/>
              <a:t>saúde</a:t>
            </a:r>
            <a:r>
              <a:rPr lang="en-US" sz="1900" dirty="0"/>
              <a:t>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1900" u="sng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900" u="sng" dirty="0" err="1"/>
              <a:t>Análize</a:t>
            </a:r>
            <a:r>
              <a:rPr lang="en-US" sz="1900" u="sng" dirty="0"/>
              <a:t> </a:t>
            </a:r>
            <a:r>
              <a:rPr lang="en-US" sz="1900" u="sng" dirty="0" err="1"/>
              <a:t>espasiál</a:t>
            </a:r>
            <a:r>
              <a:rPr lang="en-US" sz="1900" dirty="0"/>
              <a:t>: </a:t>
            </a:r>
            <a:r>
              <a:rPr lang="en-US" sz="1900" dirty="0" err="1"/>
              <a:t>Prosesu</a:t>
            </a:r>
            <a:r>
              <a:rPr lang="en-US" sz="1900" dirty="0"/>
              <a:t> </a:t>
            </a:r>
            <a:r>
              <a:rPr lang="en-US" sz="1900" dirty="0" err="1"/>
              <a:t>atu</a:t>
            </a:r>
            <a:r>
              <a:rPr lang="en-US" sz="1900" dirty="0"/>
              <a:t> </a:t>
            </a:r>
            <a:r>
              <a:rPr lang="en-US" sz="1900" dirty="0" err="1"/>
              <a:t>ezamina</a:t>
            </a:r>
            <a:r>
              <a:rPr lang="en-US" sz="1900" dirty="0"/>
              <a:t> </a:t>
            </a:r>
            <a:r>
              <a:rPr lang="en-US" sz="1900" dirty="0" err="1"/>
              <a:t>fatin</a:t>
            </a:r>
            <a:r>
              <a:rPr lang="en-US" sz="1900" dirty="0"/>
              <a:t> </a:t>
            </a:r>
            <a:r>
              <a:rPr lang="en-US" sz="1900" dirty="0" err="1"/>
              <a:t>sira</a:t>
            </a:r>
            <a:r>
              <a:rPr lang="en-US" sz="1900" dirty="0"/>
              <a:t>, </a:t>
            </a:r>
            <a:r>
              <a:rPr lang="en-US" sz="1900" dirty="0" err="1"/>
              <a:t>atributu</a:t>
            </a:r>
            <a:r>
              <a:rPr lang="en-US" sz="1900" dirty="0"/>
              <a:t> </a:t>
            </a:r>
            <a:r>
              <a:rPr lang="en-US" sz="1900" dirty="0" err="1"/>
              <a:t>sira</a:t>
            </a:r>
            <a:r>
              <a:rPr lang="en-US" sz="1900" dirty="0"/>
              <a:t>, </a:t>
            </a:r>
            <a:r>
              <a:rPr lang="en-US" sz="1900" dirty="0" err="1"/>
              <a:t>padraun</a:t>
            </a:r>
            <a:r>
              <a:rPr lang="en-US" sz="1900" dirty="0"/>
              <a:t> </a:t>
            </a:r>
            <a:r>
              <a:rPr lang="en-US" sz="1900" dirty="0" err="1"/>
              <a:t>sira</a:t>
            </a:r>
            <a:r>
              <a:rPr lang="en-US" sz="1900" dirty="0"/>
              <a:t>, no </a:t>
            </a:r>
            <a:r>
              <a:rPr lang="en-US" sz="1900" dirty="0" err="1"/>
              <a:t>relasaun</a:t>
            </a:r>
            <a:r>
              <a:rPr lang="en-US" sz="1900" dirty="0"/>
              <a:t> </a:t>
            </a:r>
            <a:r>
              <a:rPr lang="en-US" sz="1900" dirty="0" err="1"/>
              <a:t>sira</a:t>
            </a:r>
            <a:r>
              <a:rPr lang="en-US" sz="1900" dirty="0"/>
              <a:t> </a:t>
            </a:r>
            <a:r>
              <a:rPr lang="en-US" sz="1900" dirty="0" err="1"/>
              <a:t>hosi</a:t>
            </a:r>
            <a:r>
              <a:rPr lang="en-US" sz="1900" dirty="0"/>
              <a:t> </a:t>
            </a:r>
            <a:r>
              <a:rPr lang="en-US" sz="1900" dirty="0" err="1"/>
              <a:t>karakterístika</a:t>
            </a:r>
            <a:r>
              <a:rPr lang="en-US" sz="1900" dirty="0"/>
              <a:t> </a:t>
            </a:r>
            <a:r>
              <a:rPr lang="en-US" sz="1900" dirty="0" err="1"/>
              <a:t>sira</a:t>
            </a:r>
            <a:r>
              <a:rPr lang="en-US" sz="1900" dirty="0"/>
              <a:t> </a:t>
            </a:r>
            <a:r>
              <a:rPr lang="en-US" sz="1900" dirty="0" err="1"/>
              <a:t>iha</a:t>
            </a:r>
            <a:r>
              <a:rPr lang="en-US" sz="1900" dirty="0"/>
              <a:t> </a:t>
            </a:r>
            <a:r>
              <a:rPr lang="en-US" sz="1900" dirty="0" err="1"/>
              <a:t>dadus</a:t>
            </a:r>
            <a:r>
              <a:rPr lang="en-US" sz="1900" dirty="0"/>
              <a:t> </a:t>
            </a:r>
            <a:r>
              <a:rPr lang="en-US" sz="1900" dirty="0" err="1"/>
              <a:t>espasiál</a:t>
            </a:r>
            <a:r>
              <a:rPr lang="en-US" sz="1900" dirty="0"/>
              <a:t> </a:t>
            </a:r>
            <a:r>
              <a:rPr lang="en-US" sz="1900" dirty="0" err="1"/>
              <a:t>sira</a:t>
            </a:r>
            <a:r>
              <a:rPr lang="en-US" sz="1900" dirty="0"/>
              <a:t> </a:t>
            </a:r>
            <a:r>
              <a:rPr lang="en-US" sz="1900" dirty="0" err="1"/>
              <a:t>hodi</a:t>
            </a:r>
            <a:r>
              <a:rPr lang="en-US" sz="1900" dirty="0"/>
              <a:t> </a:t>
            </a:r>
            <a:r>
              <a:rPr lang="en-US" sz="1900" dirty="0" err="1"/>
              <a:t>hatán</a:t>
            </a:r>
            <a:r>
              <a:rPr lang="en-US" sz="1900" dirty="0"/>
              <a:t> </a:t>
            </a:r>
            <a:r>
              <a:rPr lang="en-US" sz="1900" dirty="0" err="1"/>
              <a:t>ba</a:t>
            </a:r>
            <a:r>
              <a:rPr lang="en-US" sz="1900" dirty="0"/>
              <a:t> </a:t>
            </a:r>
            <a:r>
              <a:rPr lang="en-US" sz="1900" dirty="0" err="1"/>
              <a:t>pergunta</a:t>
            </a:r>
            <a:r>
              <a:rPr lang="en-US" sz="1900" dirty="0"/>
              <a:t> </a:t>
            </a:r>
            <a:r>
              <a:rPr lang="en-US" sz="1900" dirty="0" err="1"/>
              <a:t>ida</a:t>
            </a:r>
            <a:r>
              <a:rPr lang="en-US" sz="1900" dirty="0"/>
              <a:t> ka </a:t>
            </a:r>
            <a:r>
              <a:rPr lang="en-US" sz="1900" dirty="0" err="1"/>
              <a:t>hetan</a:t>
            </a:r>
            <a:r>
              <a:rPr lang="en-US" sz="1900" dirty="0"/>
              <a:t> </a:t>
            </a:r>
            <a:r>
              <a:rPr lang="en-US" sz="1900" dirty="0" err="1"/>
              <a:t>koñesimentu</a:t>
            </a:r>
            <a:r>
              <a:rPr lang="en-US" sz="1900" dirty="0"/>
              <a:t> </a:t>
            </a:r>
            <a:r>
              <a:rPr lang="en-US" sz="1900" dirty="0" err="1"/>
              <a:t>ne'ebé</a:t>
            </a:r>
            <a:r>
              <a:rPr lang="en-US" sz="1900" dirty="0"/>
              <a:t> </a:t>
            </a:r>
            <a:r>
              <a:rPr lang="en-US" sz="1900" dirty="0" err="1"/>
              <a:t>útil</a:t>
            </a:r>
            <a:endParaRPr lang="en-US" sz="19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1900" u="sng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900" u="sng" dirty="0" err="1"/>
              <a:t>Modelajen</a:t>
            </a:r>
            <a:r>
              <a:rPr lang="en-US" sz="1900" u="sng" dirty="0"/>
              <a:t> </a:t>
            </a:r>
            <a:r>
              <a:rPr lang="en-US" sz="1900" u="sng" dirty="0" err="1"/>
              <a:t>espasiál</a:t>
            </a:r>
            <a:r>
              <a:rPr lang="en-US" sz="1900" dirty="0"/>
              <a:t>: </a:t>
            </a:r>
            <a:r>
              <a:rPr lang="en-US" sz="1900" dirty="0" err="1"/>
              <a:t>Metodolojia</a:t>
            </a:r>
            <a:r>
              <a:rPr lang="en-US" sz="1900" dirty="0"/>
              <a:t> ka </a:t>
            </a:r>
            <a:r>
              <a:rPr lang="en-US" sz="1900" dirty="0" err="1"/>
              <a:t>konjuntu</a:t>
            </a:r>
            <a:r>
              <a:rPr lang="en-US" sz="1900" dirty="0"/>
              <a:t> </a:t>
            </a:r>
            <a:r>
              <a:rPr lang="en-US" sz="1900" dirty="0" err="1"/>
              <a:t>prosedimentu</a:t>
            </a:r>
            <a:r>
              <a:rPr lang="en-US" sz="1900" dirty="0"/>
              <a:t> </a:t>
            </a:r>
            <a:r>
              <a:rPr lang="en-US" sz="1900" dirty="0" err="1"/>
              <a:t>analítiku</a:t>
            </a:r>
            <a:r>
              <a:rPr lang="en-US" sz="1900" dirty="0"/>
              <a:t> </a:t>
            </a:r>
            <a:r>
              <a:rPr lang="en-US" sz="1900" dirty="0" err="1"/>
              <a:t>sira</a:t>
            </a:r>
            <a:r>
              <a:rPr lang="en-US" sz="1900" dirty="0"/>
              <a:t> </a:t>
            </a:r>
            <a:r>
              <a:rPr lang="en-US" sz="1900" dirty="0" err="1"/>
              <a:t>ne'ebé</a:t>
            </a:r>
            <a:r>
              <a:rPr lang="en-US" sz="1900" dirty="0"/>
              <a:t> </a:t>
            </a:r>
            <a:r>
              <a:rPr lang="en-US" sz="1900" dirty="0" err="1"/>
              <a:t>uza</a:t>
            </a:r>
            <a:r>
              <a:rPr lang="en-US" sz="1900" dirty="0"/>
              <a:t> </a:t>
            </a:r>
            <a:r>
              <a:rPr lang="en-US" sz="1900" dirty="0" err="1"/>
              <a:t>hodi</a:t>
            </a:r>
            <a:r>
              <a:rPr lang="en-US" sz="1900" dirty="0"/>
              <a:t> </a:t>
            </a:r>
            <a:r>
              <a:rPr lang="en-US" sz="1900" dirty="0" err="1"/>
              <a:t>hetan</a:t>
            </a:r>
            <a:r>
              <a:rPr lang="en-US" sz="1900" dirty="0"/>
              <a:t> </a:t>
            </a:r>
            <a:r>
              <a:rPr lang="en-US" sz="1900" dirty="0" err="1"/>
              <a:t>informasaun</a:t>
            </a:r>
            <a:r>
              <a:rPr lang="en-US" sz="1900" dirty="0"/>
              <a:t> </a:t>
            </a:r>
            <a:r>
              <a:rPr lang="en-US" sz="1900" dirty="0" err="1"/>
              <a:t>kona-ba</a:t>
            </a:r>
            <a:r>
              <a:rPr lang="en-US" sz="1900" dirty="0"/>
              <a:t> </a:t>
            </a:r>
            <a:r>
              <a:rPr lang="en-US" sz="1900" dirty="0" err="1"/>
              <a:t>relasaun</a:t>
            </a:r>
            <a:r>
              <a:rPr lang="en-US" sz="1900" dirty="0"/>
              <a:t> </a:t>
            </a:r>
            <a:r>
              <a:rPr lang="en-US" sz="1900" dirty="0" err="1"/>
              <a:t>espasiál</a:t>
            </a:r>
            <a:r>
              <a:rPr lang="en-US" sz="1900" dirty="0"/>
              <a:t> </a:t>
            </a:r>
            <a:r>
              <a:rPr lang="en-US" sz="1900" dirty="0" err="1"/>
              <a:t>sira</a:t>
            </a:r>
            <a:r>
              <a:rPr lang="en-US" sz="1900" dirty="0"/>
              <a:t> entre </a:t>
            </a:r>
            <a:r>
              <a:rPr lang="en-US" sz="1900" dirty="0" err="1"/>
              <a:t>fenómenu</a:t>
            </a:r>
            <a:r>
              <a:rPr lang="en-US" sz="1900" dirty="0"/>
              <a:t> </a:t>
            </a:r>
            <a:r>
              <a:rPr lang="en-US" sz="1900" dirty="0" err="1"/>
              <a:t>jeográfiku</a:t>
            </a:r>
            <a:r>
              <a:rPr lang="en-US" sz="1900" dirty="0"/>
              <a:t> </a:t>
            </a:r>
            <a:r>
              <a:rPr lang="en-US" sz="1900" dirty="0" err="1"/>
              <a:t>sira</a:t>
            </a:r>
            <a:endParaRPr lang="en-US" sz="1900" b="0" i="0" dirty="0">
              <a:solidFill>
                <a:srgbClr val="1F1F1F"/>
              </a:solidFill>
              <a:effectLst/>
              <a:highlight>
                <a:srgbClr val="FFFFFF"/>
              </a:highligh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1A7692-29E3-B85E-0B1F-826D02F65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2070" y="5916752"/>
            <a:ext cx="108799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ea typeface="SimSun" pitchFamily="2" charset="-122"/>
              </a:rPr>
              <a:t>Software no </a:t>
            </a:r>
            <a:r>
              <a:rPr lang="en-US" sz="2000" dirty="0" err="1">
                <a:ea typeface="SimSun" pitchFamily="2" charset="-122"/>
              </a:rPr>
              <a:t>aplikasaun</a:t>
            </a:r>
            <a:r>
              <a:rPr lang="en-US" sz="2000" dirty="0">
                <a:ea typeface="SimSun" pitchFamily="2" charset="-122"/>
              </a:rPr>
              <a:t> sira ne'ebé la </a:t>
            </a:r>
            <a:r>
              <a:rPr lang="en-US" sz="2000" dirty="0" err="1">
                <a:ea typeface="SimSun" pitchFamily="2" charset="-122"/>
              </a:rPr>
              <a:t>hala'o</a:t>
            </a:r>
            <a:r>
              <a:rPr lang="en-US" sz="2000" dirty="0">
                <a:ea typeface="SimSun" pitchFamily="2" charset="-122"/>
              </a:rPr>
              <a:t> </a:t>
            </a:r>
            <a:r>
              <a:rPr lang="en-US" sz="2000" dirty="0" err="1">
                <a:ea typeface="SimSun" pitchFamily="2" charset="-122"/>
              </a:rPr>
              <a:t>buat</a:t>
            </a:r>
            <a:r>
              <a:rPr lang="en-US" sz="2000" dirty="0">
                <a:ea typeface="SimSun" pitchFamily="2" charset="-122"/>
              </a:rPr>
              <a:t> sira iha </a:t>
            </a:r>
            <a:r>
              <a:rPr lang="en-US" sz="2000" dirty="0" err="1">
                <a:ea typeface="SimSun" pitchFamily="2" charset="-122"/>
              </a:rPr>
              <a:t>leten</a:t>
            </a:r>
            <a:r>
              <a:rPr lang="en-US" sz="2000" dirty="0">
                <a:ea typeface="SimSun" pitchFamily="2" charset="-122"/>
              </a:rPr>
              <a:t> </a:t>
            </a:r>
            <a:r>
              <a:rPr lang="en-US" sz="2000" dirty="0" err="1">
                <a:ea typeface="SimSun" pitchFamily="2" charset="-122"/>
              </a:rPr>
              <a:t>labele</a:t>
            </a:r>
            <a:r>
              <a:rPr lang="en-US" sz="2000" dirty="0">
                <a:ea typeface="SimSun" pitchFamily="2" charset="-122"/>
              </a:rPr>
              <a:t> </a:t>
            </a:r>
            <a:r>
              <a:rPr lang="en-US" sz="2000" dirty="0" err="1">
                <a:ea typeface="SimSun" pitchFamily="2" charset="-122"/>
              </a:rPr>
              <a:t>konsidera</a:t>
            </a:r>
            <a:r>
              <a:rPr lang="en-US" sz="2000" dirty="0">
                <a:ea typeface="SimSun" pitchFamily="2" charset="-122"/>
              </a:rPr>
              <a:t> </a:t>
            </a:r>
            <a:r>
              <a:rPr lang="en-US" sz="2000" dirty="0" err="1">
                <a:ea typeface="SimSun" pitchFamily="2" charset="-122"/>
              </a:rPr>
              <a:t>hanesan</a:t>
            </a:r>
            <a:r>
              <a:rPr lang="en-US" sz="2000" dirty="0">
                <a:ea typeface="SimSun" pitchFamily="2" charset="-122"/>
              </a:rPr>
              <a:t> software SIG</a:t>
            </a:r>
            <a:endParaRPr lang="en-US" sz="2000" b="1" dirty="0">
              <a:ea typeface="SimSun" pitchFamily="2" charset="-122"/>
            </a:endParaRPr>
          </a:p>
        </p:txBody>
      </p:sp>
      <p:sp>
        <p:nvSpPr>
          <p:cNvPr id="5" name="AutoShape 32">
            <a:extLst>
              <a:ext uri="{FF2B5EF4-FFF2-40B4-BE49-F238E27FC236}">
                <a16:creationId xmlns:a16="http://schemas.microsoft.com/office/drawing/2014/main" id="{A482B708-2833-F0B3-5F3B-4F8C1CE50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027" y="5969018"/>
            <a:ext cx="378042" cy="320613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1F83C5"/>
          </a:solidFill>
          <a:ln w="3175" algn="ctr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dirty="0">
              <a:solidFill>
                <a:srgbClr val="346667"/>
              </a:solidFill>
            </a:endParaRPr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14F0F747-5521-C6B8-B8B3-C7C55D8D62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787" t="2432" r="2265" b="2327"/>
          <a:stretch/>
        </p:blipFill>
        <p:spPr>
          <a:xfrm>
            <a:off x="9166583" y="2100572"/>
            <a:ext cx="2460478" cy="1729152"/>
          </a:xfrm>
          <a:prstGeom prst="rect">
            <a:avLst/>
          </a:prstGeom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0CC64F-2D5B-5247-8A01-43C14D0C9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7003" y="706590"/>
            <a:ext cx="2460478" cy="1706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BFB79E-740D-E422-AF29-24A3031FE3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7003" y="2872510"/>
            <a:ext cx="2297542" cy="21727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9951537-47AA-B18A-FE28-943B5D9D76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6583" y="4329235"/>
            <a:ext cx="2352973" cy="14321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933F424-F2B9-3AE4-A735-9A86FB744F9A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/>
              <a:t>SIG </a:t>
            </a:r>
            <a:r>
              <a:rPr lang="en-US" dirty="0" err="1"/>
              <a:t>hanesan</a:t>
            </a:r>
            <a:r>
              <a:rPr lang="en-US" dirty="0"/>
              <a:t> software ida</a:t>
            </a:r>
            <a:endParaRPr lang="fr-CH" altLang="en-US" dirty="0"/>
          </a:p>
        </p:txBody>
      </p:sp>
    </p:spTree>
    <p:extLst>
      <p:ext uri="{BB962C8B-B14F-4D97-AF65-F5344CB8AC3E}">
        <p14:creationId xmlns:p14="http://schemas.microsoft.com/office/powerpoint/2010/main" val="3299222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4294967295"/>
          </p:nvPr>
        </p:nvSpPr>
        <p:spPr>
          <a:xfrm>
            <a:off x="3417381" y="3928411"/>
            <a:ext cx="8258682" cy="2620963"/>
          </a:xfrm>
        </p:spPr>
        <p:txBody>
          <a:bodyPr>
            <a:normAutofit/>
          </a:bodyPr>
          <a:lstStyle/>
          <a:p>
            <a:r>
              <a:rPr lang="en-US" sz="1400" dirty="0"/>
              <a:t>ArcMap, ArcGIS, ArcGIS Pro (</a:t>
            </a:r>
            <a:r>
              <a:rPr lang="en-US" sz="1400" dirty="0">
                <a:hlinkClick r:id="rId3"/>
              </a:rPr>
              <a:t>www.esri.com</a:t>
            </a:r>
            <a:r>
              <a:rPr lang="en-US" sz="1400" dirty="0"/>
              <a:t>)</a:t>
            </a:r>
          </a:p>
          <a:p>
            <a:pPr lvl="1"/>
            <a:r>
              <a:rPr lang="en-US" sz="1400" dirty="0" err="1"/>
              <a:t>Kompletu</a:t>
            </a:r>
            <a:r>
              <a:rPr lang="en-US" sz="1400" dirty="0"/>
              <a:t> </a:t>
            </a:r>
            <a:r>
              <a:rPr lang="en-US" sz="1400" dirty="0" err="1"/>
              <a:t>liu</a:t>
            </a:r>
            <a:r>
              <a:rPr lang="en-US" sz="1400" dirty="0"/>
              <a:t> no </a:t>
            </a:r>
            <a:r>
              <a:rPr lang="en-US" sz="1400" dirty="0" err="1"/>
              <a:t>versátil</a:t>
            </a:r>
            <a:r>
              <a:rPr lang="en-US" sz="1400" dirty="0"/>
              <a:t> </a:t>
            </a:r>
            <a:r>
              <a:rPr lang="en-US" sz="1400" dirty="0" err="1"/>
              <a:t>liu</a:t>
            </a:r>
            <a:endParaRPr lang="en-US" sz="1400" dirty="0"/>
          </a:p>
          <a:p>
            <a:pPr lvl="1"/>
            <a:r>
              <a:rPr lang="en-US" sz="1400" dirty="0" err="1"/>
              <a:t>Ekosistema</a:t>
            </a:r>
            <a:r>
              <a:rPr lang="en-US" sz="1400" dirty="0"/>
              <a:t> SIG </a:t>
            </a:r>
            <a:r>
              <a:rPr lang="en-US" sz="1400" dirty="0" err="1"/>
              <a:t>kompletu</a:t>
            </a:r>
            <a:endParaRPr lang="en-US" sz="1400" dirty="0"/>
          </a:p>
          <a:p>
            <a:pPr lvl="1"/>
            <a:r>
              <a:rPr lang="en-US" sz="1400" dirty="0" err="1"/>
              <a:t>Apoiu</a:t>
            </a:r>
            <a:r>
              <a:rPr lang="en-US" sz="1400" dirty="0"/>
              <a:t> </a:t>
            </a:r>
            <a:r>
              <a:rPr lang="en-US" sz="1400" dirty="0" err="1"/>
              <a:t>tékniku</a:t>
            </a:r>
            <a:endParaRPr lang="en-US" sz="1400" dirty="0"/>
          </a:p>
          <a:p>
            <a:pPr lvl="1"/>
            <a:r>
              <a:rPr lang="en-US" sz="1400" dirty="0" err="1"/>
              <a:t>Proprietáriu</a:t>
            </a:r>
            <a:r>
              <a:rPr lang="en-US" sz="1400" dirty="0"/>
              <a:t> (</a:t>
            </a:r>
            <a:r>
              <a:rPr lang="en-US" sz="1400" dirty="0" err="1"/>
              <a:t>lisensa</a:t>
            </a:r>
            <a:r>
              <a:rPr lang="en-US" sz="1400" dirty="0"/>
              <a:t> </a:t>
            </a:r>
            <a:r>
              <a:rPr lang="en-US" sz="1400" dirty="0" err="1"/>
              <a:t>gratuita</a:t>
            </a:r>
            <a:r>
              <a:rPr lang="en-US" sz="1400" dirty="0"/>
              <a:t>/</a:t>
            </a:r>
            <a:r>
              <a:rPr lang="en-US" sz="1400" dirty="0" err="1"/>
              <a:t>reduzidu</a:t>
            </a:r>
            <a:r>
              <a:rPr lang="en-US" sz="1400" dirty="0"/>
              <a:t> </a:t>
            </a:r>
            <a:r>
              <a:rPr lang="en-US" sz="1400" dirty="0" err="1"/>
              <a:t>ba</a:t>
            </a:r>
            <a:r>
              <a:rPr lang="en-US" sz="1400" dirty="0"/>
              <a:t> </a:t>
            </a:r>
            <a:r>
              <a:rPr lang="en-US" sz="1400" dirty="0" err="1"/>
              <a:t>setór</a:t>
            </a:r>
            <a:r>
              <a:rPr lang="en-US" sz="1400" dirty="0"/>
              <a:t> </a:t>
            </a:r>
            <a:r>
              <a:rPr lang="en-US" sz="1400" dirty="0" err="1"/>
              <a:t>saúde</a:t>
            </a:r>
            <a:r>
              <a:rPr lang="en-US" sz="1400" dirty="0"/>
              <a:t>)</a:t>
            </a:r>
          </a:p>
          <a:p>
            <a:r>
              <a:rPr lang="en-US" sz="1400" dirty="0"/>
              <a:t>QGIS (</a:t>
            </a:r>
            <a:r>
              <a:rPr lang="en-US" sz="1400" dirty="0">
                <a:hlinkClick r:id="rId4"/>
              </a:rPr>
              <a:t>www.qgis.org</a:t>
            </a:r>
            <a:r>
              <a:rPr lang="en-US" sz="1400" dirty="0"/>
              <a:t>)  </a:t>
            </a:r>
          </a:p>
          <a:p>
            <a:pPr lvl="1"/>
            <a:r>
              <a:rPr lang="en-US" sz="1400" dirty="0" err="1"/>
              <a:t>Di'ak</a:t>
            </a:r>
            <a:r>
              <a:rPr lang="en-US" sz="1400" dirty="0"/>
              <a:t> </a:t>
            </a:r>
            <a:r>
              <a:rPr lang="en-US" sz="1400" dirty="0" err="1"/>
              <a:t>tebes</a:t>
            </a:r>
            <a:r>
              <a:rPr lang="en-US" sz="1400" dirty="0"/>
              <a:t> </a:t>
            </a:r>
            <a:r>
              <a:rPr lang="en-US" sz="1400" dirty="0" err="1"/>
              <a:t>ba</a:t>
            </a:r>
            <a:r>
              <a:rPr lang="en-US" sz="1400" dirty="0"/>
              <a:t> </a:t>
            </a:r>
            <a:r>
              <a:rPr lang="en-US" sz="1400" dirty="0" err="1"/>
              <a:t>mapeamentu</a:t>
            </a:r>
            <a:r>
              <a:rPr lang="en-US" sz="1400" dirty="0"/>
              <a:t> </a:t>
            </a:r>
            <a:r>
              <a:rPr lang="en-US" sz="1400" dirty="0" err="1"/>
              <a:t>temátiku</a:t>
            </a:r>
            <a:r>
              <a:rPr lang="en-US" sz="1400" dirty="0"/>
              <a:t>, </a:t>
            </a:r>
            <a:r>
              <a:rPr lang="en-US" sz="1400" dirty="0" err="1"/>
              <a:t>dalaruma</a:t>
            </a:r>
            <a:r>
              <a:rPr lang="en-US" sz="1400" dirty="0"/>
              <a:t> </a:t>
            </a:r>
            <a:r>
              <a:rPr lang="en-US" sz="1400" dirty="0" err="1"/>
              <a:t>limitadu</a:t>
            </a:r>
            <a:r>
              <a:rPr lang="en-US" sz="1400" dirty="0"/>
              <a:t> </a:t>
            </a:r>
            <a:r>
              <a:rPr lang="en-US" sz="1400" dirty="0" err="1"/>
              <a:t>ba</a:t>
            </a:r>
            <a:r>
              <a:rPr lang="en-US" sz="1400" dirty="0"/>
              <a:t> </a:t>
            </a:r>
            <a:r>
              <a:rPr lang="en-US" sz="1400" dirty="0" err="1"/>
              <a:t>funsionalidade</a:t>
            </a:r>
            <a:r>
              <a:rPr lang="en-US" sz="1400" dirty="0"/>
              <a:t> </a:t>
            </a:r>
            <a:r>
              <a:rPr lang="en-US" sz="1400" dirty="0" err="1"/>
              <a:t>sira</a:t>
            </a:r>
            <a:r>
              <a:rPr lang="en-US" sz="1400" dirty="0"/>
              <a:t> </a:t>
            </a:r>
            <a:r>
              <a:rPr lang="en-US" sz="1400" dirty="0" err="1"/>
              <a:t>seluk</a:t>
            </a:r>
            <a:r>
              <a:rPr lang="en-US" sz="1400" dirty="0"/>
              <a:t> </a:t>
            </a:r>
            <a:r>
              <a:rPr lang="en-US" sz="1400" dirty="0" err="1"/>
              <a:t>maibé</a:t>
            </a:r>
            <a:r>
              <a:rPr lang="en-US" sz="1400" dirty="0"/>
              <a:t> </a:t>
            </a:r>
            <a:r>
              <a:rPr lang="en-US" sz="1400" dirty="0" err="1"/>
              <a:t>hadi'a</a:t>
            </a:r>
            <a:r>
              <a:rPr lang="en-US" sz="1400" dirty="0"/>
              <a:t> </a:t>
            </a:r>
            <a:r>
              <a:rPr lang="en-US" sz="1400" dirty="0" err="1"/>
              <a:t>beibeik</a:t>
            </a:r>
            <a:endParaRPr lang="en-US" sz="1400" dirty="0"/>
          </a:p>
          <a:p>
            <a:pPr lvl="1"/>
            <a:r>
              <a:rPr lang="en-US" sz="1400" dirty="0"/>
              <a:t>Open Source, </a:t>
            </a:r>
            <a:r>
              <a:rPr lang="en-US" sz="1400" dirty="0" err="1"/>
              <a:t>apoiu</a:t>
            </a:r>
            <a:r>
              <a:rPr lang="en-US" sz="1400" dirty="0"/>
              <a:t> </a:t>
            </a:r>
            <a:r>
              <a:rPr lang="en-US" sz="1400" dirty="0" err="1"/>
              <a:t>tékniku</a:t>
            </a:r>
            <a:r>
              <a:rPr lang="en-US" sz="1400" dirty="0"/>
              <a:t> </a:t>
            </a:r>
            <a:r>
              <a:rPr lang="en-US" sz="1400" dirty="0" err="1"/>
              <a:t>limitadu</a:t>
            </a:r>
            <a:endParaRPr lang="en-US" sz="1400" dirty="0"/>
          </a:p>
          <a:p>
            <a:pPr lvl="1"/>
            <a:r>
              <a:rPr lang="en-US" sz="1400" dirty="0"/>
              <a:t>Livre/Free</a:t>
            </a:r>
            <a:endParaRPr lang="fr-FR" sz="1400" dirty="0"/>
          </a:p>
        </p:txBody>
      </p:sp>
      <p:pic>
        <p:nvPicPr>
          <p:cNvPr id="11270" name="Picture 6" descr="https://lh3.googleusercontent.com/MOf9Kxxkj7GvyZlTZOnUzuYv0JAweEhlxJX6gslQvbvlhLK5_bSTK6duxY2xfbBsj43H=w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3832" y="1559628"/>
            <a:ext cx="620712" cy="620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044005" y="747748"/>
            <a:ext cx="7342187" cy="362906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en-US" sz="2000" dirty="0">
                <a:ea typeface="+mj-ea"/>
                <a:cs typeface="+mj-cs"/>
              </a:rPr>
              <a:t>Sistema </a:t>
            </a:r>
            <a:r>
              <a:rPr lang="en-US" sz="2000" dirty="0" err="1">
                <a:ea typeface="+mj-ea"/>
                <a:cs typeface="+mj-cs"/>
              </a:rPr>
              <a:t>jestaun</a:t>
            </a:r>
            <a:r>
              <a:rPr lang="en-US" sz="2000" dirty="0">
                <a:ea typeface="+mj-ea"/>
                <a:cs typeface="+mj-cs"/>
              </a:rPr>
              <a:t> </a:t>
            </a:r>
            <a:r>
              <a:rPr lang="en-US" sz="2000" dirty="0" err="1">
                <a:ea typeface="+mj-ea"/>
                <a:cs typeface="+mj-cs"/>
              </a:rPr>
              <a:t>baze-dadus</a:t>
            </a:r>
            <a:r>
              <a:rPr lang="en-US" sz="2000" dirty="0">
                <a:ea typeface="+mj-ea"/>
                <a:cs typeface="+mj-cs"/>
              </a:rPr>
              <a:t> ho </a:t>
            </a:r>
            <a:r>
              <a:rPr lang="en-US" sz="2000" dirty="0" err="1">
                <a:ea typeface="+mj-ea"/>
                <a:cs typeface="+mj-cs"/>
              </a:rPr>
              <a:t>interfase</a:t>
            </a:r>
            <a:r>
              <a:rPr lang="en-US" sz="2000" dirty="0">
                <a:ea typeface="+mj-ea"/>
                <a:cs typeface="+mj-cs"/>
              </a:rPr>
              <a:t> </a:t>
            </a:r>
            <a:r>
              <a:rPr lang="en-US" sz="2000" dirty="0" err="1">
                <a:ea typeface="+mj-ea"/>
                <a:cs typeface="+mj-cs"/>
              </a:rPr>
              <a:t>mapeamentu</a:t>
            </a:r>
            <a:r>
              <a:rPr lang="en-US" sz="2000" dirty="0">
                <a:ea typeface="+mj-ea"/>
                <a:cs typeface="+mj-cs"/>
              </a:rPr>
              <a:t> </a:t>
            </a:r>
            <a:r>
              <a:rPr lang="en-US" sz="2000" dirty="0" err="1">
                <a:ea typeface="+mj-ea"/>
                <a:cs typeface="+mj-cs"/>
              </a:rPr>
              <a:t>temátiku</a:t>
            </a:r>
            <a:endParaRPr lang="en-US" sz="2000" dirty="0">
              <a:ea typeface="+mj-ea"/>
              <a:cs typeface="+mj-cs"/>
            </a:endParaRPr>
          </a:p>
        </p:txBody>
      </p:sp>
      <p:pic>
        <p:nvPicPr>
          <p:cNvPr id="28682" name="Picture 15" descr="DHIS 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10" y="697569"/>
            <a:ext cx="11620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3042775" y="1806453"/>
            <a:ext cx="6106449" cy="35401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>
              <a:lnSpc>
                <a:spcPct val="90000"/>
              </a:lnSpc>
              <a:defRPr sz="2000">
                <a:ea typeface="+mj-ea"/>
                <a:cs typeface="+mj-cs"/>
              </a:defRPr>
            </a:lvl1pPr>
          </a:lstStyle>
          <a:p>
            <a:r>
              <a:rPr lang="en-US" dirty="0" err="1"/>
              <a:t>Aplikasaun</a:t>
            </a:r>
            <a:r>
              <a:rPr lang="en-US" dirty="0"/>
              <a:t> </a:t>
            </a:r>
            <a:r>
              <a:rPr lang="en-US" dirty="0" err="1"/>
              <a:t>mapeamentu</a:t>
            </a:r>
            <a:r>
              <a:rPr lang="en-US" dirty="0"/>
              <a:t> online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242160" y="3383793"/>
            <a:ext cx="4284663" cy="6858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fr-FR" sz="2800" dirty="0">
                <a:ea typeface="+mj-ea"/>
                <a:cs typeface="+mj-cs"/>
              </a:rPr>
              <a:t>Software SIG « Real »</a:t>
            </a:r>
            <a:endParaRPr lang="en-US" sz="2800" dirty="0">
              <a:ea typeface="+mj-ea"/>
              <a:cs typeface="+mj-cs"/>
            </a:endParaRPr>
          </a:p>
        </p:txBody>
      </p:sp>
      <p:pic>
        <p:nvPicPr>
          <p:cNvPr id="22" name="Picture 21" descr="bingmap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35145" y="1977140"/>
            <a:ext cx="1165225" cy="322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2" descr="D:\GAIA-GEOSYSTEMS\DROPBOX\Dropbox (Personal)\AeHIN_GIS_Lab\ADVOCACY\LOGOS\Tableau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84125" y="904873"/>
            <a:ext cx="576263" cy="576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124" y="5395864"/>
            <a:ext cx="925264" cy="8481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0CB6C2-BC17-B6A0-AD4E-3AED403255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2442" y="4002424"/>
            <a:ext cx="1429132" cy="8510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C9CC84-2435-48B8-20F4-D71E982AD7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39155" y="4611977"/>
            <a:ext cx="704850" cy="704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A764B1-2AFF-4D8C-149E-4FA8B70E6AD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35145" y="4524241"/>
            <a:ext cx="711610" cy="805054"/>
          </a:xfrm>
          <a:prstGeom prst="rect">
            <a:avLst/>
          </a:prstGeom>
        </p:spPr>
      </p:pic>
      <p:sp>
        <p:nvSpPr>
          <p:cNvPr id="8" name="AutoShape 32">
            <a:extLst>
              <a:ext uri="{FF2B5EF4-FFF2-40B4-BE49-F238E27FC236}">
                <a16:creationId xmlns:a16="http://schemas.microsoft.com/office/drawing/2014/main" id="{5156667E-3C5C-D242-4576-6056B5FA9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118" y="3566386"/>
            <a:ext cx="378042" cy="320613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1F83C5"/>
          </a:solidFill>
          <a:ln w="3175" algn="ctr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 dirty="0">
              <a:solidFill>
                <a:srgbClr val="346667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E3B1EF7-68FE-32D1-6EB8-5B435C47F757}"/>
              </a:ext>
            </a:extLst>
          </p:cNvPr>
          <p:cNvSpPr txBox="1">
            <a:spLocks/>
          </p:cNvSpPr>
          <p:nvPr/>
        </p:nvSpPr>
        <p:spPr>
          <a:xfrm>
            <a:off x="4089417" y="942761"/>
            <a:ext cx="8492050" cy="6858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fr-FR" sz="1700" dirty="0">
                <a:ea typeface="+mj-ea"/>
                <a:cs typeface="+mj-cs"/>
              </a:rPr>
              <a:t>«Ponte </a:t>
            </a:r>
            <a:r>
              <a:rPr lang="fr-FR" sz="1700" dirty="0" err="1">
                <a:ea typeface="+mj-ea"/>
                <a:cs typeface="+mj-cs"/>
              </a:rPr>
              <a:t>sira</a:t>
            </a:r>
            <a:r>
              <a:rPr lang="fr-FR" sz="1700" dirty="0">
                <a:ea typeface="+mj-ea"/>
                <a:cs typeface="+mj-cs"/>
              </a:rPr>
              <a:t>» ho software SIG </a:t>
            </a:r>
            <a:r>
              <a:rPr lang="fr-FR" sz="1700" dirty="0" err="1">
                <a:ea typeface="+mj-ea"/>
                <a:cs typeface="+mj-cs"/>
              </a:rPr>
              <a:t>ne'ebé</a:t>
            </a:r>
            <a:r>
              <a:rPr lang="fr-FR" sz="1700" dirty="0">
                <a:ea typeface="+mj-ea"/>
                <a:cs typeface="+mj-cs"/>
              </a:rPr>
              <a:t> </a:t>
            </a:r>
            <a:r>
              <a:rPr lang="fr-FR" sz="1700" dirty="0" err="1">
                <a:ea typeface="+mj-ea"/>
                <a:cs typeface="+mj-cs"/>
              </a:rPr>
              <a:t>maka</a:t>
            </a:r>
            <a:r>
              <a:rPr lang="fr-FR" sz="1700" dirty="0">
                <a:ea typeface="+mj-ea"/>
                <a:cs typeface="+mj-cs"/>
              </a:rPr>
              <a:t> </a:t>
            </a:r>
            <a:r>
              <a:rPr lang="fr-FR" sz="1700" dirty="0" err="1">
                <a:ea typeface="+mj-ea"/>
                <a:cs typeface="+mj-cs"/>
              </a:rPr>
              <a:t>eziste</a:t>
            </a:r>
            <a:r>
              <a:rPr lang="fr-FR" sz="1700" dirty="0">
                <a:ea typeface="+mj-ea"/>
                <a:cs typeface="+mj-cs"/>
              </a:rPr>
              <a:t> </a:t>
            </a:r>
            <a:r>
              <a:rPr lang="fr-FR" sz="1700" dirty="0" err="1">
                <a:ea typeface="+mj-ea"/>
                <a:cs typeface="+mj-cs"/>
              </a:rPr>
              <a:t>ona</a:t>
            </a:r>
            <a:r>
              <a:rPr lang="fr-FR" sz="1700" dirty="0">
                <a:ea typeface="+mj-ea"/>
                <a:cs typeface="+mj-cs"/>
              </a:rPr>
              <a:t> ka </a:t>
            </a:r>
            <a:r>
              <a:rPr lang="fr-FR" sz="1700" dirty="0" err="1">
                <a:ea typeface="+mj-ea"/>
                <a:cs typeface="+mj-cs"/>
              </a:rPr>
              <a:t>iha</a:t>
            </a:r>
            <a:r>
              <a:rPr lang="fr-FR" sz="1700" dirty="0">
                <a:ea typeface="+mj-ea"/>
                <a:cs typeface="+mj-cs"/>
              </a:rPr>
              <a:t> </a:t>
            </a:r>
            <a:r>
              <a:rPr lang="fr-FR" sz="1700" dirty="0" err="1">
                <a:ea typeface="+mj-ea"/>
                <a:cs typeface="+mj-cs"/>
              </a:rPr>
              <a:t>dezenvolvimentu</a:t>
            </a:r>
            <a:r>
              <a:rPr lang="fr-FR" sz="1700" dirty="0">
                <a:ea typeface="+mj-ea"/>
                <a:cs typeface="+mj-cs"/>
              </a:rPr>
              <a:t> nia </a:t>
            </a:r>
            <a:r>
              <a:rPr lang="fr-FR" sz="1700" dirty="0" err="1">
                <a:ea typeface="+mj-ea"/>
                <a:cs typeface="+mj-cs"/>
              </a:rPr>
              <a:t>laran</a:t>
            </a:r>
            <a:endParaRPr lang="en-US" sz="1700" dirty="0">
              <a:ea typeface="+mj-ea"/>
              <a:cs typeface="+mj-cs"/>
            </a:endParaRPr>
          </a:p>
        </p:txBody>
      </p:sp>
      <p:sp>
        <p:nvSpPr>
          <p:cNvPr id="10" name="AutoShape 32">
            <a:extLst>
              <a:ext uri="{FF2B5EF4-FFF2-40B4-BE49-F238E27FC236}">
                <a16:creationId xmlns:a16="http://schemas.microsoft.com/office/drawing/2014/main" id="{724A4CD2-F14D-6853-94A9-C24E38E20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1374" y="1123103"/>
            <a:ext cx="378042" cy="320613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1F83C5"/>
          </a:solidFill>
          <a:ln w="3175" algn="ctr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 dirty="0">
              <a:solidFill>
                <a:srgbClr val="346667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1EDF1-E57F-F0D9-42B1-087E87302D61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5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14051D0-DD49-8B12-FA69-E8C7CCAF4762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 err="1"/>
              <a:t>La'ós</a:t>
            </a:r>
            <a:r>
              <a:rPr lang="en-US" dirty="0"/>
              <a:t> </a:t>
            </a:r>
            <a:r>
              <a:rPr lang="en-US" dirty="0" err="1"/>
              <a:t>buat</a:t>
            </a:r>
            <a:r>
              <a:rPr lang="en-US" dirty="0"/>
              <a:t> </a:t>
            </a:r>
            <a:r>
              <a:rPr lang="en-US" dirty="0" err="1"/>
              <a:t>hotu-hotu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software SIG!</a:t>
            </a:r>
            <a:endParaRPr lang="en-PH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C0838A-7098-ACD4-0E31-1432842EA31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73173" y="2769576"/>
            <a:ext cx="1142334" cy="6124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44E9FC9-9362-30CF-F0F0-DAA5368D8170}"/>
              </a:ext>
            </a:extLst>
          </p:cNvPr>
          <p:cNvSpPr txBox="1">
            <a:spLocks/>
          </p:cNvSpPr>
          <p:nvPr/>
        </p:nvSpPr>
        <p:spPr>
          <a:xfrm>
            <a:off x="3042775" y="2720465"/>
            <a:ext cx="3053225" cy="535249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>
              <a:lnSpc>
                <a:spcPct val="90000"/>
              </a:lnSpc>
              <a:defRPr sz="2000">
                <a:ea typeface="+mj-ea"/>
                <a:cs typeface="+mj-cs"/>
              </a:defRPr>
            </a:lvl1pPr>
          </a:lstStyle>
          <a:p>
            <a:r>
              <a:rPr lang="en-US" dirty="0" err="1"/>
              <a:t>Aplikasaun</a:t>
            </a:r>
            <a:r>
              <a:rPr lang="en-US" dirty="0"/>
              <a:t> </a:t>
            </a:r>
            <a:r>
              <a:rPr lang="en-US" dirty="0" err="1"/>
              <a:t>bazeia</a:t>
            </a:r>
            <a:r>
              <a:rPr lang="en-US" dirty="0"/>
              <a:t> ba SIG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14235D-8BDB-3DA6-7186-EFF548F90488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906" t="760" r="84488" b="78981"/>
          <a:stretch/>
        </p:blipFill>
        <p:spPr>
          <a:xfrm>
            <a:off x="1043377" y="2481378"/>
            <a:ext cx="791747" cy="6821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71829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2E8609D-AFEE-E007-9077-9E994F519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6324" y="4380797"/>
            <a:ext cx="8229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F1F1F"/>
                </a:solidFill>
              </a:rPr>
              <a:t>Dala </a:t>
            </a:r>
            <a:r>
              <a:rPr lang="en-US" sz="2400" dirty="0" err="1">
                <a:solidFill>
                  <a:srgbClr val="1F1F1F"/>
                </a:solidFill>
              </a:rPr>
              <a:t>barak</a:t>
            </a:r>
            <a:r>
              <a:rPr lang="en-US" sz="2400" dirty="0">
                <a:solidFill>
                  <a:srgbClr val="1F1F1F"/>
                </a:solidFill>
              </a:rPr>
              <a:t> </a:t>
            </a:r>
            <a:r>
              <a:rPr lang="en-US" sz="2400" dirty="0" err="1">
                <a:solidFill>
                  <a:srgbClr val="1F1F1F"/>
                </a:solidFill>
              </a:rPr>
              <a:t>solusaun</a:t>
            </a:r>
            <a:r>
              <a:rPr lang="en-US" sz="2400" dirty="0">
                <a:solidFill>
                  <a:srgbClr val="1F1F1F"/>
                </a:solidFill>
              </a:rPr>
              <a:t> </a:t>
            </a:r>
            <a:r>
              <a:rPr lang="en-US" sz="2400" dirty="0" err="1">
                <a:solidFill>
                  <a:srgbClr val="1F1F1F"/>
                </a:solidFill>
              </a:rPr>
              <a:t>maka</a:t>
            </a:r>
            <a:r>
              <a:rPr lang="en-US" sz="2400" dirty="0">
                <a:solidFill>
                  <a:srgbClr val="1F1F1F"/>
                </a:solidFill>
              </a:rPr>
              <a:t> </a:t>
            </a:r>
            <a:r>
              <a:rPr lang="en-US" sz="2400" dirty="0" err="1">
                <a:solidFill>
                  <a:srgbClr val="1F1F1F"/>
                </a:solidFill>
              </a:rPr>
              <a:t>kombinasaun</a:t>
            </a:r>
            <a:r>
              <a:rPr lang="en-US" sz="2400" dirty="0">
                <a:solidFill>
                  <a:srgbClr val="1F1F1F"/>
                </a:solidFill>
              </a:rPr>
              <a:t> </a:t>
            </a:r>
            <a:r>
              <a:rPr lang="en-US" sz="2400" dirty="0" err="1">
                <a:solidFill>
                  <a:srgbClr val="1F1F1F"/>
                </a:solidFill>
              </a:rPr>
              <a:t>ida</a:t>
            </a:r>
            <a:r>
              <a:rPr lang="en-US" sz="2400" dirty="0">
                <a:solidFill>
                  <a:srgbClr val="1F1F1F"/>
                </a:solidFill>
              </a:rPr>
              <a:t> </a:t>
            </a:r>
            <a:r>
              <a:rPr lang="en-US" sz="2400" dirty="0" err="1">
                <a:solidFill>
                  <a:srgbClr val="1F1F1F"/>
                </a:solidFill>
              </a:rPr>
              <a:t>hosi</a:t>
            </a:r>
            <a:r>
              <a:rPr lang="en-US" sz="2400" dirty="0">
                <a:solidFill>
                  <a:srgbClr val="1F1F1F"/>
                </a:solidFill>
              </a:rPr>
              <a:t> </a:t>
            </a:r>
            <a:r>
              <a:rPr lang="en-US" sz="2400" dirty="0" err="1">
                <a:solidFill>
                  <a:srgbClr val="1F1F1F"/>
                </a:solidFill>
              </a:rPr>
              <a:t>opsaun</a:t>
            </a:r>
            <a:r>
              <a:rPr lang="en-US" sz="2400" dirty="0">
                <a:solidFill>
                  <a:srgbClr val="1F1F1F"/>
                </a:solidFill>
              </a:rPr>
              <a:t> </a:t>
            </a:r>
            <a:r>
              <a:rPr lang="en-US" sz="2400" dirty="0" err="1">
                <a:solidFill>
                  <a:srgbClr val="1F1F1F"/>
                </a:solidFill>
              </a:rPr>
              <a:t>rua</a:t>
            </a:r>
            <a:endParaRPr lang="fr-CH" sz="2400" b="1" dirty="0">
              <a:ea typeface="SimSun" pitchFamily="2" charset="-122"/>
            </a:endParaRPr>
          </a:p>
        </p:txBody>
      </p:sp>
      <p:sp>
        <p:nvSpPr>
          <p:cNvPr id="11" name="AutoShape 32">
            <a:extLst>
              <a:ext uri="{FF2B5EF4-FFF2-40B4-BE49-F238E27FC236}">
                <a16:creationId xmlns:a16="http://schemas.microsoft.com/office/drawing/2014/main" id="{4ADB9C2F-DE7A-E555-2CF2-433C7C119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483" y="4446958"/>
            <a:ext cx="378042" cy="320613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1F83C5"/>
          </a:solidFill>
          <a:ln w="3175" algn="ctr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 dirty="0">
              <a:solidFill>
                <a:srgbClr val="346667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641BC9-B0A5-870A-2D78-3B34DFC0B10F}"/>
              </a:ext>
            </a:extLst>
          </p:cNvPr>
          <p:cNvSpPr txBox="1"/>
          <p:nvPr/>
        </p:nvSpPr>
        <p:spPr>
          <a:xfrm>
            <a:off x="436479" y="763916"/>
            <a:ext cx="111409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Hili</a:t>
            </a:r>
            <a:r>
              <a:rPr lang="en-US" sz="2400" dirty="0"/>
              <a:t> entre </a:t>
            </a:r>
            <a:r>
              <a:rPr lang="en-US" sz="2400" dirty="0" err="1"/>
              <a:t>buat</a:t>
            </a:r>
            <a:r>
              <a:rPr lang="en-US" sz="2400" dirty="0"/>
              <a:t> </a:t>
            </a:r>
            <a:r>
              <a:rPr lang="en-US" sz="2400" dirty="0" err="1"/>
              <a:t>rua</a:t>
            </a:r>
            <a:r>
              <a:rPr lang="en-US" sz="2400" dirty="0"/>
              <a:t> </a:t>
            </a:r>
            <a:r>
              <a:rPr lang="en-US" sz="2400" dirty="0" err="1"/>
              <a:t>ne'e</a:t>
            </a:r>
            <a:r>
              <a:rPr lang="en-US" sz="2400" dirty="0"/>
              <a:t> </a:t>
            </a:r>
            <a:r>
              <a:rPr lang="en-US" sz="2400" dirty="0" err="1"/>
              <a:t>tenke</a:t>
            </a:r>
            <a:r>
              <a:rPr lang="en-US" sz="2400" dirty="0"/>
              <a:t> </a:t>
            </a:r>
            <a:r>
              <a:rPr lang="en-US" sz="2400" dirty="0" err="1"/>
              <a:t>bazeia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kontestu</a:t>
            </a:r>
            <a:r>
              <a:rPr lang="en-US" sz="2400" dirty="0"/>
              <a:t>, </a:t>
            </a:r>
            <a:r>
              <a:rPr lang="en-US" sz="2400" dirty="0" err="1"/>
              <a:t>nesesidade</a:t>
            </a:r>
            <a:r>
              <a:rPr lang="en-US" sz="2400" dirty="0"/>
              <a:t>, no </a:t>
            </a:r>
            <a:r>
              <a:rPr lang="en-US" sz="2400" dirty="0" err="1"/>
              <a:t>rekursu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r>
              <a:rPr lang="en-US" sz="2400" dirty="0"/>
              <a:t> </a:t>
            </a:r>
            <a:r>
              <a:rPr lang="en-US" sz="2400" dirty="0" err="1"/>
              <a:t>ne'ebé</a:t>
            </a:r>
            <a:r>
              <a:rPr lang="en-US" sz="2400" dirty="0"/>
              <a:t> </a:t>
            </a:r>
            <a:r>
              <a:rPr lang="en-US" sz="2400" dirty="0" err="1"/>
              <a:t>iha</a:t>
            </a:r>
            <a:r>
              <a:rPr lang="en-US" sz="2400" dirty="0"/>
              <a:t>.</a:t>
            </a:r>
            <a:endParaRPr lang="en-PH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319A64-BFDB-B9E6-626C-82698D28E23E}"/>
              </a:ext>
            </a:extLst>
          </p:cNvPr>
          <p:cNvSpPr txBox="1"/>
          <p:nvPr/>
        </p:nvSpPr>
        <p:spPr>
          <a:xfrm>
            <a:off x="1114254" y="1452460"/>
            <a:ext cx="28813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Some examples: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9D0098-7136-C147-080B-82E63E939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6323" y="4895175"/>
            <a:ext cx="1038973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1F1F1F"/>
                </a:solidFill>
              </a:rPr>
              <a:t>Importante</a:t>
            </a:r>
            <a:r>
              <a:rPr lang="en-US" sz="2400" dirty="0">
                <a:solidFill>
                  <a:srgbClr val="1F1F1F"/>
                </a:solidFill>
              </a:rPr>
              <a:t> </a:t>
            </a:r>
            <a:r>
              <a:rPr lang="en-US" sz="2400" dirty="0" err="1">
                <a:solidFill>
                  <a:srgbClr val="1F1F1F"/>
                </a:solidFill>
              </a:rPr>
              <a:t>liu</a:t>
            </a:r>
            <a:r>
              <a:rPr lang="en-US" sz="2400" dirty="0">
                <a:solidFill>
                  <a:srgbClr val="1F1F1F"/>
                </a:solidFill>
              </a:rPr>
              <a:t> </a:t>
            </a:r>
            <a:r>
              <a:rPr lang="en-US" sz="2400" dirty="0" err="1">
                <a:solidFill>
                  <a:srgbClr val="1F1F1F"/>
                </a:solidFill>
              </a:rPr>
              <a:t>maka</a:t>
            </a:r>
            <a:r>
              <a:rPr lang="en-US" sz="2400" dirty="0">
                <a:solidFill>
                  <a:srgbClr val="1F1F1F"/>
                </a:solidFill>
              </a:rPr>
              <a:t> </a:t>
            </a:r>
            <a:r>
              <a:rPr lang="en-US" sz="2400" dirty="0" err="1">
                <a:solidFill>
                  <a:srgbClr val="1F1F1F"/>
                </a:solidFill>
              </a:rPr>
              <a:t>asesu</a:t>
            </a:r>
            <a:r>
              <a:rPr lang="en-US" sz="2400" dirty="0">
                <a:solidFill>
                  <a:srgbClr val="1F1F1F"/>
                </a:solidFill>
              </a:rPr>
              <a:t> </a:t>
            </a:r>
            <a:r>
              <a:rPr lang="en-US" sz="2400" dirty="0" err="1">
                <a:solidFill>
                  <a:srgbClr val="1F1F1F"/>
                </a:solidFill>
              </a:rPr>
              <a:t>ba</a:t>
            </a:r>
            <a:r>
              <a:rPr lang="en-US" sz="2400" dirty="0">
                <a:solidFill>
                  <a:srgbClr val="1F1F1F"/>
                </a:solidFill>
              </a:rPr>
              <a:t> </a:t>
            </a:r>
            <a:r>
              <a:rPr lang="en-US" sz="2400" dirty="0" err="1">
                <a:solidFill>
                  <a:srgbClr val="1F1F1F"/>
                </a:solidFill>
              </a:rPr>
              <a:t>dadus</a:t>
            </a:r>
            <a:r>
              <a:rPr lang="en-US" sz="2400" dirty="0">
                <a:solidFill>
                  <a:srgbClr val="1F1F1F"/>
                </a:solidFill>
              </a:rPr>
              <a:t> ho </a:t>
            </a:r>
            <a:r>
              <a:rPr lang="en-US" sz="2400" dirty="0" err="1">
                <a:solidFill>
                  <a:srgbClr val="1F1F1F"/>
                </a:solidFill>
              </a:rPr>
              <a:t>kualidade</a:t>
            </a:r>
            <a:r>
              <a:rPr lang="en-US" sz="2400" dirty="0">
                <a:solidFill>
                  <a:srgbClr val="1F1F1F"/>
                </a:solidFill>
              </a:rPr>
              <a:t> no </a:t>
            </a:r>
            <a:r>
              <a:rPr lang="en-US" sz="2400" dirty="0" err="1">
                <a:solidFill>
                  <a:srgbClr val="1F1F1F"/>
                </a:solidFill>
              </a:rPr>
              <a:t>pesoál</a:t>
            </a:r>
            <a:r>
              <a:rPr lang="en-US" sz="2400" dirty="0">
                <a:solidFill>
                  <a:srgbClr val="1F1F1F"/>
                </a:solidFill>
              </a:rPr>
              <a:t> </a:t>
            </a:r>
            <a:r>
              <a:rPr lang="en-US" sz="2400" dirty="0" err="1">
                <a:solidFill>
                  <a:srgbClr val="1F1F1F"/>
                </a:solidFill>
              </a:rPr>
              <a:t>kualifikadu</a:t>
            </a:r>
            <a:r>
              <a:rPr lang="en-US" sz="2400" dirty="0">
                <a:solidFill>
                  <a:srgbClr val="1F1F1F"/>
                </a:solidFill>
              </a:rPr>
              <a:t> no </a:t>
            </a:r>
            <a:r>
              <a:rPr lang="en-US" sz="2400" dirty="0" err="1">
                <a:solidFill>
                  <a:srgbClr val="1F1F1F"/>
                </a:solidFill>
              </a:rPr>
              <a:t>asegura</a:t>
            </a:r>
            <a:r>
              <a:rPr lang="en-US" sz="2400" dirty="0">
                <a:solidFill>
                  <a:srgbClr val="1F1F1F"/>
                </a:solidFill>
              </a:rPr>
              <a:t> </a:t>
            </a:r>
            <a:r>
              <a:rPr lang="en-US" sz="2400" dirty="0" err="1">
                <a:solidFill>
                  <a:srgbClr val="1F1F1F"/>
                </a:solidFill>
              </a:rPr>
              <a:t>katak</a:t>
            </a:r>
            <a:r>
              <a:rPr lang="en-US" sz="2400" dirty="0">
                <a:solidFill>
                  <a:srgbClr val="1F1F1F"/>
                </a:solidFill>
              </a:rPr>
              <a:t> </a:t>
            </a:r>
            <a:r>
              <a:rPr lang="en-US" sz="2400" dirty="0" err="1">
                <a:solidFill>
                  <a:srgbClr val="1F1F1F"/>
                </a:solidFill>
              </a:rPr>
              <a:t>serbisu</a:t>
            </a:r>
            <a:r>
              <a:rPr lang="en-US" sz="2400" dirty="0">
                <a:solidFill>
                  <a:srgbClr val="1F1F1F"/>
                </a:solidFill>
              </a:rPr>
              <a:t> </a:t>
            </a:r>
            <a:r>
              <a:rPr lang="en-US" sz="2400" dirty="0" err="1">
                <a:solidFill>
                  <a:srgbClr val="1F1F1F"/>
                </a:solidFill>
              </a:rPr>
              <a:t>ne’ebé</a:t>
            </a:r>
            <a:r>
              <a:rPr lang="en-US" sz="2400" dirty="0">
                <a:solidFill>
                  <a:srgbClr val="1F1F1F"/>
                </a:solidFill>
              </a:rPr>
              <a:t> </a:t>
            </a:r>
            <a:r>
              <a:rPr lang="en-US" sz="2400" dirty="0" err="1">
                <a:solidFill>
                  <a:srgbClr val="1F1F1F"/>
                </a:solidFill>
              </a:rPr>
              <a:t>hala’o</a:t>
            </a:r>
            <a:r>
              <a:rPr lang="en-US" sz="2400" dirty="0">
                <a:solidFill>
                  <a:srgbClr val="1F1F1F"/>
                </a:solidFill>
              </a:rPr>
              <a:t> </a:t>
            </a:r>
            <a:r>
              <a:rPr lang="en-US" sz="2400" dirty="0" err="1">
                <a:solidFill>
                  <a:srgbClr val="1F1F1F"/>
                </a:solidFill>
              </a:rPr>
              <a:t>bazeia</a:t>
            </a:r>
            <a:r>
              <a:rPr lang="en-US" sz="2400" dirty="0">
                <a:solidFill>
                  <a:srgbClr val="1F1F1F"/>
                </a:solidFill>
              </a:rPr>
              <a:t> </a:t>
            </a:r>
            <a:r>
              <a:rPr lang="en-US" sz="2400" dirty="0" err="1">
                <a:solidFill>
                  <a:srgbClr val="1F1F1F"/>
                </a:solidFill>
              </a:rPr>
              <a:t>ba</a:t>
            </a:r>
            <a:r>
              <a:rPr lang="en-US" sz="2400" dirty="0">
                <a:solidFill>
                  <a:srgbClr val="1F1F1F"/>
                </a:solidFill>
              </a:rPr>
              <a:t> </a:t>
            </a:r>
            <a:r>
              <a:rPr lang="en-US" sz="2400" dirty="0" err="1">
                <a:solidFill>
                  <a:srgbClr val="1F1F1F"/>
                </a:solidFill>
              </a:rPr>
              <a:t>prosesu</a:t>
            </a:r>
            <a:r>
              <a:rPr lang="en-US" sz="2400" dirty="0">
                <a:solidFill>
                  <a:srgbClr val="1F1F1F"/>
                </a:solidFill>
              </a:rPr>
              <a:t> </a:t>
            </a:r>
            <a:r>
              <a:rPr lang="en-US" sz="2400" dirty="0" err="1">
                <a:solidFill>
                  <a:srgbClr val="1F1F1F"/>
                </a:solidFill>
              </a:rPr>
              <a:t>ne’ebé</a:t>
            </a:r>
            <a:r>
              <a:rPr lang="en-US" sz="2400" dirty="0">
                <a:solidFill>
                  <a:srgbClr val="1F1F1F"/>
                </a:solidFill>
              </a:rPr>
              <a:t> </a:t>
            </a:r>
            <a:r>
              <a:rPr lang="en-US" sz="2400" dirty="0" err="1">
                <a:solidFill>
                  <a:srgbClr val="1F1F1F"/>
                </a:solidFill>
              </a:rPr>
              <a:t>sólidu</a:t>
            </a:r>
            <a:r>
              <a:rPr lang="en-US" sz="2400" dirty="0">
                <a:solidFill>
                  <a:srgbClr val="1F1F1F"/>
                </a:solidFill>
              </a:rPr>
              <a:t> no </a:t>
            </a:r>
            <a:r>
              <a:rPr lang="en-US" sz="2400" dirty="0" err="1">
                <a:solidFill>
                  <a:srgbClr val="1F1F1F"/>
                </a:solidFill>
              </a:rPr>
              <a:t>dokumentadu</a:t>
            </a:r>
            <a:r>
              <a:rPr lang="en-US" sz="2400" dirty="0">
                <a:solidFill>
                  <a:srgbClr val="1F1F1F"/>
                </a:solidFill>
              </a:rPr>
              <a:t>.</a:t>
            </a:r>
            <a:endParaRPr lang="fr-CH" sz="2400" b="1" dirty="0">
              <a:ea typeface="SimSun" pitchFamily="2" charset="-122"/>
            </a:endParaRPr>
          </a:p>
        </p:txBody>
      </p:sp>
      <p:sp>
        <p:nvSpPr>
          <p:cNvPr id="19" name="AutoShape 32">
            <a:extLst>
              <a:ext uri="{FF2B5EF4-FFF2-40B4-BE49-F238E27FC236}">
                <a16:creationId xmlns:a16="http://schemas.microsoft.com/office/drawing/2014/main" id="{ED59924C-AAD5-0175-16C8-D644680A1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483" y="4961336"/>
            <a:ext cx="378042" cy="320613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1F83C5"/>
          </a:solidFill>
          <a:ln w="3175" algn="ctr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 dirty="0">
              <a:solidFill>
                <a:srgbClr val="346667"/>
              </a:solidFill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CF6963BF-75BD-7D6D-D616-B099578E71F7}"/>
              </a:ext>
            </a:extLst>
          </p:cNvPr>
          <p:cNvGraphicFramePr>
            <a:graphicFrameLocks noGrp="1"/>
          </p:cNvGraphicFramePr>
          <p:nvPr/>
        </p:nvGraphicFramePr>
        <p:xfrm>
          <a:off x="1750929" y="1999073"/>
          <a:ext cx="8188118" cy="2118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0203">
                  <a:extLst>
                    <a:ext uri="{9D8B030D-6E8A-4147-A177-3AD203B41FA5}">
                      <a16:colId xmlns:a16="http://schemas.microsoft.com/office/drawing/2014/main" val="2296914184"/>
                    </a:ext>
                  </a:extLst>
                </a:gridCol>
                <a:gridCol w="1360547">
                  <a:extLst>
                    <a:ext uri="{9D8B030D-6E8A-4147-A177-3AD203B41FA5}">
                      <a16:colId xmlns:a16="http://schemas.microsoft.com/office/drawing/2014/main" val="3264628783"/>
                    </a:ext>
                  </a:extLst>
                </a:gridCol>
                <a:gridCol w="1437368">
                  <a:extLst>
                    <a:ext uri="{9D8B030D-6E8A-4147-A177-3AD203B41FA5}">
                      <a16:colId xmlns:a16="http://schemas.microsoft.com/office/drawing/2014/main" val="2794553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Uza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Open source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Proprietary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4207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Kriasaun</a:t>
                      </a:r>
                      <a:r>
                        <a:rPr lang="en-US" sz="1800" b="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mapa</a:t>
                      </a:r>
                      <a:r>
                        <a:rPr lang="en-US" sz="1800" b="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temátiku</a:t>
                      </a:r>
                      <a:r>
                        <a:rPr lang="en-US" sz="1800" b="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sira</a:t>
                      </a:r>
                      <a:endParaRPr lang="en-US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2755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Kriasaun</a:t>
                      </a:r>
                      <a:r>
                        <a:rPr lang="en-US" sz="1800" b="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 </a:t>
                      </a:r>
                      <a:r>
                        <a:rPr lang="en-US" sz="1800" b="0" i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jestaun</a:t>
                      </a:r>
                      <a:r>
                        <a:rPr lang="en-US" sz="1800" b="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  <a:r>
                        <a:rPr lang="en-US" sz="1800" b="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dadus</a:t>
                      </a:r>
                      <a:r>
                        <a:rPr lang="en-US" sz="1800" b="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jeoespasiál</a:t>
                      </a:r>
                      <a:r>
                        <a:rPr lang="en-US" sz="1800" b="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ho </a:t>
                      </a:r>
                      <a:r>
                        <a:rPr lang="en-US" sz="1800" b="0" i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kualidade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430988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Apoiu</a:t>
                      </a:r>
                      <a:r>
                        <a:rPr lang="en-US" sz="1800" b="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mapeamentu</a:t>
                      </a:r>
                      <a:r>
                        <a:rPr lang="en-US" sz="1800" b="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iha</a:t>
                      </a:r>
                      <a:r>
                        <a:rPr lang="en-US" sz="1800" b="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sentru</a:t>
                      </a:r>
                      <a:r>
                        <a:rPr lang="en-US" sz="1800" b="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operasaun</a:t>
                      </a:r>
                      <a:r>
                        <a:rPr lang="en-US" sz="1800" b="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emerjénsia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93495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Presiza</a:t>
                      </a:r>
                      <a:r>
                        <a:rPr lang="en-US" sz="1800" b="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atu</a:t>
                      </a:r>
                      <a:r>
                        <a:rPr lang="en-US" sz="1800" b="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bele</a:t>
                      </a:r>
                      <a:r>
                        <a:rPr lang="en-US" sz="1800" b="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muda</a:t>
                      </a:r>
                      <a:r>
                        <a:rPr lang="en-US" sz="1800" b="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ho fasil </a:t>
                      </a:r>
                      <a:r>
                        <a:rPr lang="en-US" sz="1800" b="0" i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hosi</a:t>
                      </a:r>
                      <a:r>
                        <a:rPr lang="en-US" sz="1800" b="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kolesaun</a:t>
                      </a:r>
                      <a:r>
                        <a:rPr lang="en-US" sz="1800" b="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dadus</a:t>
                      </a:r>
                      <a:r>
                        <a:rPr lang="en-US" sz="1800" b="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iha</a:t>
                      </a:r>
                      <a:r>
                        <a:rPr lang="en-US" sz="1800" b="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kampu</a:t>
                      </a:r>
                      <a:r>
                        <a:rPr lang="en-US" sz="1800" b="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  <a:r>
                        <a:rPr lang="en-US" sz="1800" b="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solusaun</a:t>
                      </a:r>
                      <a:r>
                        <a:rPr lang="en-US" sz="1800" b="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online no desktop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9811924"/>
                  </a:ext>
                </a:extLst>
              </a:tr>
            </a:tbl>
          </a:graphicData>
        </a:graphic>
      </p:graphicFrame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F6704B6-6A83-AC1E-675B-C0AFB6F1E52A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6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4DFCFE-8B6B-7BE5-D6D2-743DA7F5F859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GB" dirty="0"/>
              <a:t>SIG – Open Source vs. Proprietary</a:t>
            </a:r>
            <a:endParaRPr lang="fr-CH" altLang="en-US" dirty="0"/>
          </a:p>
        </p:txBody>
      </p:sp>
    </p:spTree>
    <p:extLst>
      <p:ext uri="{BB962C8B-B14F-4D97-AF65-F5344CB8AC3E}">
        <p14:creationId xmlns:p14="http://schemas.microsoft.com/office/powerpoint/2010/main" val="2483850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09171" y="784028"/>
            <a:ext cx="6956829" cy="69373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600" dirty="0">
                <a:ea typeface="+mj-ea"/>
                <a:cs typeface="+mj-cs"/>
              </a:rPr>
              <a:t>QGIS </a:t>
            </a:r>
            <a:r>
              <a:rPr lang="en-US" sz="2600" dirty="0" err="1">
                <a:ea typeface="+mj-ea"/>
                <a:cs typeface="+mj-cs"/>
              </a:rPr>
              <a:t>nia</a:t>
            </a:r>
            <a:r>
              <a:rPr lang="en-US" sz="2600" dirty="0">
                <a:ea typeface="+mj-ea"/>
                <a:cs typeface="+mj-cs"/>
              </a:rPr>
              <a:t> website </a:t>
            </a:r>
            <a:r>
              <a:rPr lang="en-US" sz="2600" dirty="0" err="1">
                <a:ea typeface="+mj-ea"/>
                <a:cs typeface="+mj-cs"/>
              </a:rPr>
              <a:t>fornese</a:t>
            </a:r>
            <a:r>
              <a:rPr lang="en-US" sz="2600" dirty="0">
                <a:ea typeface="+mj-ea"/>
                <a:cs typeface="+mj-cs"/>
              </a:rPr>
              <a:t> </a:t>
            </a:r>
            <a:r>
              <a:rPr lang="en-US" sz="2600" dirty="0" err="1">
                <a:ea typeface="+mj-ea"/>
                <a:cs typeface="+mj-cs"/>
              </a:rPr>
              <a:t>rekursu</a:t>
            </a:r>
            <a:r>
              <a:rPr lang="en-US" sz="2600" dirty="0">
                <a:ea typeface="+mj-ea"/>
                <a:cs typeface="+mj-cs"/>
              </a:rPr>
              <a:t> </a:t>
            </a:r>
            <a:r>
              <a:rPr lang="en-US" sz="2600" dirty="0" err="1">
                <a:ea typeface="+mj-ea"/>
                <a:cs typeface="+mj-cs"/>
              </a:rPr>
              <a:t>sira</a:t>
            </a:r>
            <a:r>
              <a:rPr lang="en-US" sz="2600" dirty="0">
                <a:ea typeface="+mj-ea"/>
                <a:cs typeface="+mj-cs"/>
              </a:rPr>
              <a:t> </a:t>
            </a:r>
            <a:r>
              <a:rPr lang="en-US" sz="2600" dirty="0" err="1">
                <a:ea typeface="+mj-ea"/>
                <a:cs typeface="+mj-cs"/>
              </a:rPr>
              <a:t>ba</a:t>
            </a:r>
            <a:r>
              <a:rPr lang="en-US" sz="2600" dirty="0">
                <a:ea typeface="+mj-ea"/>
                <a:cs typeface="+mj-cs"/>
              </a:rPr>
              <a:t> </a:t>
            </a:r>
            <a:r>
              <a:rPr lang="en-US" sz="2600" dirty="0" err="1">
                <a:ea typeface="+mj-ea"/>
                <a:cs typeface="+mj-cs"/>
              </a:rPr>
              <a:t>sira</a:t>
            </a:r>
            <a:r>
              <a:rPr lang="en-US" sz="2600" dirty="0">
                <a:ea typeface="+mj-ea"/>
                <a:cs typeface="+mj-cs"/>
              </a:rPr>
              <a:t> </a:t>
            </a:r>
            <a:r>
              <a:rPr lang="en-US" sz="2600" dirty="0" err="1">
                <a:ea typeface="+mj-ea"/>
                <a:cs typeface="+mj-cs"/>
              </a:rPr>
              <a:t>nia</a:t>
            </a:r>
            <a:r>
              <a:rPr lang="en-US" sz="2600" dirty="0">
                <a:ea typeface="+mj-ea"/>
                <a:cs typeface="+mj-cs"/>
              </a:rPr>
              <a:t> </a:t>
            </a:r>
            <a:r>
              <a:rPr lang="en-US" sz="2600" dirty="0" err="1">
                <a:ea typeface="+mj-ea"/>
                <a:cs typeface="+mj-cs"/>
              </a:rPr>
              <a:t>utilizadór</a:t>
            </a:r>
            <a:r>
              <a:rPr lang="en-US" sz="2600" dirty="0">
                <a:ea typeface="+mj-ea"/>
                <a:cs typeface="+mj-cs"/>
              </a:rPr>
              <a:t> </a:t>
            </a:r>
            <a:r>
              <a:rPr lang="en-US" sz="2600" dirty="0" err="1">
                <a:ea typeface="+mj-ea"/>
                <a:cs typeface="+mj-cs"/>
              </a:rPr>
              <a:t>sira</a:t>
            </a:r>
            <a:r>
              <a:rPr lang="en-US" sz="2600" dirty="0">
                <a:ea typeface="+mj-ea"/>
                <a:cs typeface="+mj-cs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5938" y="1364853"/>
            <a:ext cx="709298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indent="-358775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Introdusaun</a:t>
            </a:r>
            <a:r>
              <a:rPr lang="en-US" sz="2000" dirty="0"/>
              <a:t> suave ida ba SIG</a:t>
            </a:r>
          </a:p>
          <a:p>
            <a:pPr marL="358775">
              <a:lnSpc>
                <a:spcPct val="90000"/>
              </a:lnSpc>
              <a:defRPr/>
            </a:pPr>
            <a:r>
              <a:rPr lang="fr-CH" sz="2000" dirty="0">
                <a:hlinkClick r:id="rId3"/>
              </a:rPr>
              <a:t>https://docs.qgis.org/3.44/en/docs/gentle_gis_introduction/index.html</a:t>
            </a:r>
            <a:r>
              <a:rPr lang="fr-CH" sz="2000" dirty="0"/>
              <a:t>  </a:t>
            </a:r>
            <a:r>
              <a:rPr lang="fr-CH" sz="2000" dirty="0">
                <a:highlight>
                  <a:srgbClr val="FF00FF"/>
                </a:highlight>
              </a:rPr>
              <a:t> 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r-CH" sz="2000" dirty="0" err="1"/>
              <a:t>Manuál</a:t>
            </a:r>
            <a:r>
              <a:rPr lang="fr-CH" sz="2000" dirty="0"/>
              <a:t> </a:t>
            </a:r>
            <a:r>
              <a:rPr lang="fr-CH" sz="2000" dirty="0" err="1"/>
              <a:t>Uzuáriu</a:t>
            </a:r>
            <a:r>
              <a:rPr lang="fr-CH" sz="2000" dirty="0"/>
              <a:t> QGIS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r-CH" sz="2000" dirty="0"/>
              <a:t>Online: </a:t>
            </a:r>
            <a:r>
              <a:rPr lang="fr-CH" sz="2000" dirty="0">
                <a:hlinkClick r:id="rId4"/>
              </a:rPr>
              <a:t>https://docs.qgis.org/3.44/en/docs/user_manual/index.html</a:t>
            </a:r>
            <a:r>
              <a:rPr lang="fr-CH" sz="2000" dirty="0"/>
              <a:t>  </a:t>
            </a:r>
          </a:p>
          <a:p>
            <a:pPr marL="80645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r-CH" sz="2000" dirty="0"/>
              <a:t>PDF:</a:t>
            </a:r>
          </a:p>
          <a:p>
            <a:pPr marL="806450" indent="-9525">
              <a:lnSpc>
                <a:spcPct val="90000"/>
              </a:lnSpc>
              <a:defRPr/>
            </a:pPr>
            <a:r>
              <a:rPr lang="fr-CH" sz="2000" dirty="0">
                <a:hlinkClick r:id="rId5"/>
              </a:rPr>
              <a:t>https://docs.qgis.org/3.44/pdf/en/QGIS-3.44-DesktopUserGuide-en.pdf</a:t>
            </a:r>
            <a:r>
              <a:rPr lang="fr-CH" sz="2000" dirty="0"/>
              <a:t>    </a:t>
            </a:r>
          </a:p>
          <a:p>
            <a:pPr marL="282575" indent="-282575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CH" sz="2000" dirty="0" err="1"/>
              <a:t>Treinamentu</a:t>
            </a:r>
            <a:r>
              <a:rPr lang="fr-CH" sz="2000" dirty="0"/>
              <a:t> Manual </a:t>
            </a:r>
            <a:r>
              <a:rPr lang="fr-CH" sz="2000" dirty="0" err="1"/>
              <a:t>ba</a:t>
            </a:r>
            <a:r>
              <a:rPr lang="fr-CH" sz="2000" dirty="0"/>
              <a:t> QGIS </a:t>
            </a:r>
          </a:p>
          <a:p>
            <a:pPr marL="80645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r-CH" sz="2000" dirty="0"/>
              <a:t>Online: </a:t>
            </a:r>
            <a:r>
              <a:rPr lang="fr-CH" sz="2000" dirty="0">
                <a:hlinkClick r:id="rId6"/>
              </a:rPr>
              <a:t>https://docs.qgis.org/3.44/en/docs/training_manual/index.html</a:t>
            </a:r>
            <a:r>
              <a:rPr lang="fr-CH" sz="2000" dirty="0"/>
              <a:t> </a:t>
            </a:r>
          </a:p>
          <a:p>
            <a:pPr marL="80645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r-CH" sz="2000" dirty="0"/>
              <a:t>PDF:</a:t>
            </a:r>
          </a:p>
          <a:p>
            <a:pPr marL="806450">
              <a:lnSpc>
                <a:spcPct val="90000"/>
              </a:lnSpc>
              <a:defRPr/>
            </a:pPr>
            <a:r>
              <a:rPr lang="fr-CH" sz="2000" dirty="0">
                <a:hlinkClick r:id="rId7"/>
              </a:rPr>
              <a:t>https://docs.qgis.org/3.44/pdf/en/QGIS-3.44-TrainingManual-en.pdf</a:t>
            </a:r>
            <a:r>
              <a:rPr lang="fr-CH" sz="2000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1D15F4-D824-8CE3-7D2A-B6BF20704D1E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/>
              <a:t>Rekursu sira SIG </a:t>
            </a:r>
            <a:r>
              <a:rPr lang="en-US" dirty="0" err="1"/>
              <a:t>nian</a:t>
            </a:r>
            <a:r>
              <a:rPr lang="en-US" dirty="0"/>
              <a:t> - QGIS</a:t>
            </a:r>
            <a:endParaRPr lang="en-PH" alt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EB7AB50-CF3E-62B7-FD1E-56B326CA1328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7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DE05E7-248E-0F09-015C-8A9C8B5209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5467" y="784028"/>
            <a:ext cx="3749768" cy="25813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D8BC4E-BD5E-7830-B866-27AA78D9D0A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0520" t="38265" r="10441" b="47050"/>
          <a:stretch/>
        </p:blipFill>
        <p:spPr>
          <a:xfrm>
            <a:off x="11676063" y="5860731"/>
            <a:ext cx="356950" cy="321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F3060C-93DC-A420-DDC1-30806F7CB4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55645" y="2684929"/>
            <a:ext cx="1883517" cy="26541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B57086-1225-9A36-B524-FEF4CA89A6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66212" y="3479238"/>
            <a:ext cx="1883517" cy="26869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23435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677" y="768760"/>
            <a:ext cx="11144561" cy="834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PH" sz="2400" dirty="0"/>
              <a:t>Iha </a:t>
            </a:r>
            <a:r>
              <a:rPr lang="en-PH" sz="2400" dirty="0" err="1"/>
              <a:t>kursu</a:t>
            </a:r>
            <a:r>
              <a:rPr lang="en-PH" sz="2400" dirty="0"/>
              <a:t> QGIS </a:t>
            </a:r>
            <a:r>
              <a:rPr lang="en-PH" sz="2400" dirty="0" err="1"/>
              <a:t>oioin</a:t>
            </a:r>
            <a:r>
              <a:rPr lang="en-PH" sz="2400" dirty="0"/>
              <a:t> </a:t>
            </a:r>
            <a:r>
              <a:rPr lang="en-PH" sz="2400" dirty="0" err="1"/>
              <a:t>ne'ebé</a:t>
            </a:r>
            <a:r>
              <a:rPr lang="en-PH" sz="2400" dirty="0"/>
              <a:t> </a:t>
            </a:r>
            <a:r>
              <a:rPr lang="en-PH" sz="2400" dirty="0" err="1"/>
              <a:t>ita</a:t>
            </a:r>
            <a:r>
              <a:rPr lang="en-PH" sz="2400" dirty="0"/>
              <a:t>-boot </a:t>
            </a:r>
            <a:r>
              <a:rPr lang="en-PH" sz="2400" dirty="0" err="1"/>
              <a:t>bele</a:t>
            </a:r>
            <a:r>
              <a:rPr lang="en-PH" sz="2400" dirty="0"/>
              <a:t> </a:t>
            </a:r>
            <a:r>
              <a:rPr lang="en-PH" sz="2400" dirty="0" err="1"/>
              <a:t>hetan</a:t>
            </a:r>
            <a:r>
              <a:rPr lang="en-PH" sz="2400" dirty="0"/>
              <a:t> online </a:t>
            </a:r>
            <a:r>
              <a:rPr lang="en-PH" sz="2400" dirty="0" err="1"/>
              <a:t>hanesan</a:t>
            </a:r>
            <a:r>
              <a:rPr lang="en-PH" sz="2400" dirty="0"/>
              <a:t>:</a:t>
            </a:r>
          </a:p>
          <a:p>
            <a:pPr marL="542925" indent="-268288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YouTube </a:t>
            </a:r>
            <a:r>
              <a:rPr lang="en-US" sz="2400" dirty="0" err="1"/>
              <a:t>oferese</a:t>
            </a:r>
            <a:r>
              <a:rPr lang="en-US" sz="2400" dirty="0"/>
              <a:t> video tutorial </a:t>
            </a:r>
            <a:r>
              <a:rPr lang="en-US" sz="2400" dirty="0" err="1"/>
              <a:t>barak</a:t>
            </a:r>
            <a:r>
              <a:rPr lang="en-US" sz="2400" dirty="0"/>
              <a:t> </a:t>
            </a:r>
            <a:r>
              <a:rPr lang="en-US" sz="2400" dirty="0" err="1"/>
              <a:t>kona-ba</a:t>
            </a:r>
            <a:r>
              <a:rPr lang="en-US" sz="2400" dirty="0"/>
              <a:t> </a:t>
            </a:r>
            <a:r>
              <a:rPr lang="en-US" sz="2400" dirty="0" err="1"/>
              <a:t>tópiku</a:t>
            </a:r>
            <a:r>
              <a:rPr lang="en-US" sz="2400" dirty="0"/>
              <a:t> QGIS </a:t>
            </a:r>
            <a:r>
              <a:rPr lang="en-US" sz="2400" dirty="0" err="1"/>
              <a:t>oioin</a:t>
            </a:r>
            <a:r>
              <a:rPr lang="en-US" sz="2400" dirty="0"/>
              <a:t> : </a:t>
            </a:r>
            <a:r>
              <a:rPr lang="en-US" sz="2400" dirty="0">
                <a:hlinkClick r:id="rId3"/>
              </a:rPr>
              <a:t>www.youtube.com</a:t>
            </a:r>
            <a:endParaRPr lang="en-US" sz="2400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446C07C-7B51-D407-167C-0C3CAC28EADA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8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17C13D-B8AB-2AFF-F657-4EC55347DEBB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/>
              <a:t>Rekursu sira SIG </a:t>
            </a:r>
            <a:r>
              <a:rPr lang="en-US" dirty="0" err="1"/>
              <a:t>nian</a:t>
            </a:r>
            <a:r>
              <a:rPr lang="en-US" dirty="0"/>
              <a:t> - QGIS</a:t>
            </a:r>
            <a:endParaRPr lang="en-PH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11D72-99F7-A37B-4C9D-D88BE354F5A9}"/>
              </a:ext>
            </a:extLst>
          </p:cNvPr>
          <p:cNvSpPr txBox="1"/>
          <p:nvPr/>
        </p:nvSpPr>
        <p:spPr>
          <a:xfrm>
            <a:off x="956982" y="2033489"/>
            <a:ext cx="6232712" cy="397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5488" lvl="1" indent="-268288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PH" sz="2400" dirty="0"/>
              <a:t> </a:t>
            </a:r>
            <a:r>
              <a:rPr lang="en-PH" sz="2400" dirty="0" err="1"/>
              <a:t>Ezemplu</a:t>
            </a:r>
            <a:r>
              <a:rPr lang="en-PH" sz="2400" dirty="0"/>
              <a:t> </a:t>
            </a:r>
            <a:r>
              <a:rPr lang="en-PH" sz="2400" dirty="0" err="1"/>
              <a:t>sira</a:t>
            </a:r>
            <a:r>
              <a:rPr lang="en-PH" sz="2400" dirty="0"/>
              <a:t>:</a:t>
            </a:r>
          </a:p>
          <a:p>
            <a:pPr marL="1182688" lvl="2" indent="-268288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PH" sz="2400" dirty="0" err="1"/>
              <a:t>Treinamentu</a:t>
            </a:r>
            <a:r>
              <a:rPr lang="en-PH" sz="2400" dirty="0"/>
              <a:t> QGIS </a:t>
            </a:r>
            <a:r>
              <a:rPr lang="en-PH" sz="2400" dirty="0" err="1"/>
              <a:t>husi</a:t>
            </a:r>
            <a:r>
              <a:rPr lang="en-PH" sz="2400" dirty="0"/>
              <a:t> Gaia Resources:</a:t>
            </a:r>
            <a:r>
              <a:rPr lang="en-US" sz="2400" dirty="0">
                <a:hlinkClick r:id="rId4"/>
              </a:rPr>
              <a:t>https://www.youtube.com/playlist?list=PLfInsSYJw1lQ_vii1wxePr7aKqBOziKVQ</a:t>
            </a:r>
            <a:r>
              <a:rPr lang="en-PH" sz="2400" dirty="0"/>
              <a:t> </a:t>
            </a:r>
          </a:p>
          <a:p>
            <a:pPr marL="1182688" lvl="2" indent="-268288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PH" sz="2400" dirty="0" err="1"/>
              <a:t>Descomplica</a:t>
            </a:r>
            <a:r>
              <a:rPr lang="en-PH" sz="2400" dirty="0"/>
              <a:t> QGIS: </a:t>
            </a:r>
            <a:r>
              <a:rPr lang="en-PH" sz="2400" dirty="0">
                <a:hlinkClick r:id="rId5"/>
              </a:rPr>
              <a:t>https://www.youtube.com/@DescomplicaQGIS</a:t>
            </a:r>
            <a:r>
              <a:rPr lang="en-PH" sz="2400" dirty="0"/>
              <a:t> </a:t>
            </a:r>
          </a:p>
          <a:p>
            <a:pPr marL="1182688" lvl="2" indent="-268288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PH" sz="2400" dirty="0"/>
              <a:t>QGIS 3 </a:t>
            </a:r>
            <a:r>
              <a:rPr lang="en-PH" sz="2400" dirty="0" err="1"/>
              <a:t>iha</a:t>
            </a:r>
            <a:r>
              <a:rPr lang="en-PH" sz="2400" dirty="0"/>
              <a:t> </a:t>
            </a:r>
            <a:r>
              <a:rPr lang="en-PH" sz="2400" dirty="0" err="1"/>
              <a:t>português</a:t>
            </a:r>
            <a:r>
              <a:rPr lang="en-PH" sz="2400" dirty="0"/>
              <a:t>: </a:t>
            </a:r>
            <a:r>
              <a:rPr lang="en-PH" sz="2400" dirty="0">
                <a:hlinkClick r:id="rId6"/>
              </a:rPr>
              <a:t>https://www.youtube.com/@qgis3emportugues</a:t>
            </a:r>
            <a:r>
              <a:rPr lang="en-PH" sz="24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C171C5-C6E7-7B27-ECF2-790BD632C2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5978" y="1928031"/>
            <a:ext cx="2100860" cy="20902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407D5B-898E-FAD7-3AF5-EE4B3CF645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7672" y="4670968"/>
            <a:ext cx="1711899" cy="16263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688572-1EFC-A901-661B-80B72A611C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56729" y="3859905"/>
            <a:ext cx="2761380" cy="99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63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9751" y="723270"/>
            <a:ext cx="111520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0000"/>
                </a:solidFill>
                <a:latin typeface="Source Sans Variable"/>
              </a:rPr>
              <a:t>Programa Subvensaun Saúde Públika Globál Esri nian </a:t>
            </a:r>
            <a:r>
              <a:rPr lang="en-US" sz="2400" dirty="0">
                <a:solidFill>
                  <a:srgbClr val="000000"/>
                </a:solidFill>
                <a:latin typeface="Source Sans Variable"/>
              </a:rPr>
              <a:t>: </a:t>
            </a:r>
            <a:r>
              <a:rPr lang="en-US" sz="2400" dirty="0">
                <a:solidFill>
                  <a:srgbClr val="000000"/>
                </a:solidFill>
                <a:latin typeface="Source Sans Variable"/>
                <a:hlinkClick r:id="rId3"/>
              </a:rPr>
              <a:t>https://bit.ly/2PjysU1</a:t>
            </a:r>
            <a:r>
              <a:rPr lang="en-US" sz="2400" dirty="0">
                <a:solidFill>
                  <a:srgbClr val="000000"/>
                </a:solidFill>
                <a:latin typeface="Source Sans Variable"/>
              </a:rPr>
              <a:t> </a:t>
            </a:r>
            <a:endParaRPr lang="en-PH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433495-921F-88D8-FFDA-D4AC2E1C99E5}"/>
              </a:ext>
            </a:extLst>
          </p:cNvPr>
          <p:cNvSpPr/>
          <p:nvPr/>
        </p:nvSpPr>
        <p:spPr>
          <a:xfrm>
            <a:off x="6446532" y="5180090"/>
            <a:ext cx="52295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Source Sans Variable"/>
              </a:rPr>
              <a:t>Timor-Leste </a:t>
            </a:r>
            <a:r>
              <a:rPr lang="en-US" sz="2400" dirty="0" err="1">
                <a:solidFill>
                  <a:srgbClr val="000000"/>
                </a:solidFill>
                <a:latin typeface="Source Sans Variable"/>
              </a:rPr>
              <a:t>bele</a:t>
            </a:r>
            <a:r>
              <a:rPr lang="en-US" sz="2400" dirty="0">
                <a:solidFill>
                  <a:srgbClr val="000000"/>
                </a:solidFill>
                <a:latin typeface="Source Sans Variabl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Source Sans Variable"/>
              </a:rPr>
              <a:t>hetan</a:t>
            </a:r>
            <a:r>
              <a:rPr lang="en-US" sz="2400" dirty="0">
                <a:solidFill>
                  <a:srgbClr val="000000"/>
                </a:solidFill>
                <a:latin typeface="Source Sans Variabl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Source Sans Variable"/>
              </a:rPr>
              <a:t>subsídiu</a:t>
            </a:r>
            <a:r>
              <a:rPr lang="en-US" sz="2400" dirty="0">
                <a:solidFill>
                  <a:srgbClr val="000000"/>
                </a:solidFill>
                <a:latin typeface="Source Sans Variable"/>
              </a:rPr>
              <a:t> nee</a:t>
            </a:r>
            <a:endParaRPr lang="en-PH" sz="2400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43F4D0D-6AF3-8E27-ED63-FDF68EBFB895}"/>
              </a:ext>
            </a:extLst>
          </p:cNvPr>
          <p:cNvSpPr/>
          <p:nvPr/>
        </p:nvSpPr>
        <p:spPr>
          <a:xfrm>
            <a:off x="5890421" y="5163186"/>
            <a:ext cx="478607" cy="454562"/>
          </a:xfrm>
          <a:prstGeom prst="rightArrow">
            <a:avLst/>
          </a:prstGeom>
          <a:solidFill>
            <a:srgbClr val="1F83C5"/>
          </a:solidFill>
          <a:ln>
            <a:solidFill>
              <a:srgbClr val="001C5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139A09-A070-7157-ED6C-7BB3AE814CE0}"/>
              </a:ext>
            </a:extLst>
          </p:cNvPr>
          <p:cNvSpPr/>
          <p:nvPr/>
        </p:nvSpPr>
        <p:spPr>
          <a:xfrm>
            <a:off x="5915186" y="1358296"/>
            <a:ext cx="63106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  <a:latin typeface="Source Sans Variable"/>
              </a:rPr>
              <a:t>Gratuita</a:t>
            </a:r>
            <a:r>
              <a:rPr lang="en-US" sz="2000" dirty="0">
                <a:solidFill>
                  <a:srgbClr val="000000"/>
                </a:solidFill>
                <a:latin typeface="Source Sans Variabl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ource Sans Variable"/>
              </a:rPr>
              <a:t>ba</a:t>
            </a:r>
            <a:r>
              <a:rPr lang="en-US" sz="2000" dirty="0">
                <a:solidFill>
                  <a:srgbClr val="000000"/>
                </a:solidFill>
                <a:latin typeface="Source Sans Variabl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ource Sans Variable"/>
              </a:rPr>
              <a:t>tinan</a:t>
            </a:r>
            <a:r>
              <a:rPr lang="en-US" sz="2000" dirty="0">
                <a:solidFill>
                  <a:srgbClr val="000000"/>
                </a:solidFill>
                <a:latin typeface="Source Sans Variable"/>
              </a:rPr>
              <a:t> 2, </a:t>
            </a:r>
            <a:r>
              <a:rPr lang="en-US" sz="2000" dirty="0" err="1">
                <a:solidFill>
                  <a:srgbClr val="000000"/>
                </a:solidFill>
                <a:latin typeface="Source Sans Variable"/>
              </a:rPr>
              <a:t>kustu</a:t>
            </a:r>
            <a:r>
              <a:rPr lang="en-US" sz="2000" dirty="0">
                <a:solidFill>
                  <a:srgbClr val="000000"/>
                </a:solidFill>
                <a:latin typeface="Source Sans Variabl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ource Sans Variable"/>
              </a:rPr>
              <a:t>ne'ebé</a:t>
            </a:r>
            <a:r>
              <a:rPr lang="en-US" sz="2000" dirty="0">
                <a:solidFill>
                  <a:srgbClr val="000000"/>
                </a:solidFill>
                <a:latin typeface="Source Sans Variabl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ource Sans Variable"/>
              </a:rPr>
              <a:t>redús</a:t>
            </a:r>
            <a:r>
              <a:rPr lang="en-US" sz="2000" dirty="0">
                <a:solidFill>
                  <a:srgbClr val="000000"/>
                </a:solidFill>
                <a:latin typeface="Source Sans Variabl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ource Sans Variable"/>
              </a:rPr>
              <a:t>tebes</a:t>
            </a:r>
            <a:r>
              <a:rPr lang="en-US" sz="2000" dirty="0">
                <a:solidFill>
                  <a:srgbClr val="000000"/>
                </a:solidFill>
                <a:latin typeface="Source Sans Variabl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ource Sans Variable"/>
              </a:rPr>
              <a:t>hafoin</a:t>
            </a:r>
            <a:r>
              <a:rPr lang="en-US" sz="2000" dirty="0">
                <a:solidFill>
                  <a:srgbClr val="000000"/>
                </a:solidFill>
                <a:latin typeface="Source Sans Variabl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ource Sans Variable"/>
              </a:rPr>
              <a:t>ne'e</a:t>
            </a:r>
            <a:endParaRPr lang="fr-CH" sz="2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74A6221-7406-7C54-31ED-87A0850C0A07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/>
              <a:t>Rekursu sira SIG </a:t>
            </a:r>
            <a:r>
              <a:rPr lang="en-US" dirty="0" err="1"/>
              <a:t>nian</a:t>
            </a:r>
            <a:r>
              <a:rPr lang="en-US" dirty="0"/>
              <a:t> - Esri</a:t>
            </a:r>
            <a:endParaRPr lang="en-PH" alt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9B0621A-B401-F770-CF19-680916264B7F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9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44984B-E69A-9BC1-60E7-DC93DCEAC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792" y="1421530"/>
            <a:ext cx="4812006" cy="17719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C1676E-CB9E-C64F-02E1-6B77297F2D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0363" y="1789680"/>
            <a:ext cx="5817366" cy="16621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E6B10B-360D-47A8-9634-64EC22FCD2C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968"/>
          <a:stretch/>
        </p:blipFill>
        <p:spPr>
          <a:xfrm>
            <a:off x="6741747" y="3574661"/>
            <a:ext cx="4465982" cy="15335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3234FE-361E-2810-E06D-27832D2A9F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616" y="3487791"/>
            <a:ext cx="3220523" cy="25232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60301F-5CC3-CA19-3A21-C458261EBC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6258" y="3905838"/>
            <a:ext cx="2280240" cy="138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118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5d77ab39-99b3-4b56-8024-34505d31c567"/>
</p:tagLst>
</file>

<file path=ppt/theme/theme1.xml><?xml version="1.0" encoding="utf-8"?>
<a:theme xmlns:a="http://schemas.openxmlformats.org/drawingml/2006/main" name="MORU Epi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RU Epi NEW 4_3 191018.potx" id="{98E674E4-836A-45AF-B6ED-DC325EA403FB}" vid="{9AECCC77-F4DD-49CF-91A4-43ED9B9F4A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GF_IDN_MORU-HGL_ve1</Template>
  <TotalTime>5497</TotalTime>
  <Words>1083</Words>
  <Application>Microsoft Office PowerPoint</Application>
  <PresentationFormat>Widescreen</PresentationFormat>
  <Paragraphs>145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SimSun</vt:lpstr>
      <vt:lpstr>-apple-system</vt:lpstr>
      <vt:lpstr>Arial</vt:lpstr>
      <vt:lpstr>Calibri</vt:lpstr>
      <vt:lpstr>Calibri Light</vt:lpstr>
      <vt:lpstr>Google Sans</vt:lpstr>
      <vt:lpstr>Source Sans Variable</vt:lpstr>
      <vt:lpstr>MORU Epi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Izay Pantanilla</dc:creator>
  <cp:lastModifiedBy>Izay Pantanilla</cp:lastModifiedBy>
  <cp:revision>338</cp:revision>
  <dcterms:created xsi:type="dcterms:W3CDTF">2021-09-02T13:03:17Z</dcterms:created>
  <dcterms:modified xsi:type="dcterms:W3CDTF">2026-06-18T16:57:13Z</dcterms:modified>
</cp:coreProperties>
</file>