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787" r:id="rId2"/>
    <p:sldId id="803" r:id="rId3"/>
    <p:sldId id="880" r:id="rId4"/>
    <p:sldId id="881" r:id="rId5"/>
    <p:sldId id="885" r:id="rId6"/>
    <p:sldId id="802" r:id="rId7"/>
    <p:sldId id="882" r:id="rId8"/>
    <p:sldId id="805" r:id="rId9"/>
    <p:sldId id="804" r:id="rId10"/>
    <p:sldId id="799" r:id="rId11"/>
    <p:sldId id="899" r:id="rId12"/>
    <p:sldId id="886" r:id="rId13"/>
    <p:sldId id="807" r:id="rId14"/>
    <p:sldId id="897" r:id="rId15"/>
    <p:sldId id="898" r:id="rId16"/>
    <p:sldId id="887"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22/06/2026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D8E8C-6B60-76D2-F8D2-C01D1C0ED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59F1B-CE63-8C94-06B1-EBF27871A6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8C991-6881-7C52-8E0D-1092C5A6F9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B6D17-1865-0748-1374-5B8BE5C3A06C}"/>
              </a:ext>
            </a:extLst>
          </p:cNvPr>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15193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dirty="0"/>
          </a:p>
        </p:txBody>
      </p:sp>
    </p:spTree>
    <p:extLst>
      <p:ext uri="{BB962C8B-B14F-4D97-AF65-F5344CB8AC3E}">
        <p14:creationId xmlns:p14="http://schemas.microsoft.com/office/powerpoint/2010/main" val="2834952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12</a:t>
            </a:fld>
            <a:endParaRPr lang="en-PH" altLang="en-US" dirty="0"/>
          </a:p>
        </p:txBody>
      </p:sp>
    </p:spTree>
    <p:extLst>
      <p:ext uri="{BB962C8B-B14F-4D97-AF65-F5344CB8AC3E}">
        <p14:creationId xmlns:p14="http://schemas.microsoft.com/office/powerpoint/2010/main" val="646709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13</a:t>
            </a:fld>
            <a:endParaRPr lang="en-PH" altLang="en-US" dirty="0"/>
          </a:p>
        </p:txBody>
      </p:sp>
    </p:spTree>
    <p:extLst>
      <p:ext uri="{BB962C8B-B14F-4D97-AF65-F5344CB8AC3E}">
        <p14:creationId xmlns:p14="http://schemas.microsoft.com/office/powerpoint/2010/main" val="897120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14</a:t>
            </a:fld>
            <a:endParaRPr lang="en-PH" altLang="en-US" dirty="0"/>
          </a:p>
        </p:txBody>
      </p:sp>
    </p:spTree>
    <p:extLst>
      <p:ext uri="{BB962C8B-B14F-4D97-AF65-F5344CB8AC3E}">
        <p14:creationId xmlns:p14="http://schemas.microsoft.com/office/powerpoint/2010/main" val="330465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15</a:t>
            </a:fld>
            <a:endParaRPr lang="en-PH" altLang="en-US" dirty="0"/>
          </a:p>
        </p:txBody>
      </p:sp>
    </p:spTree>
    <p:extLst>
      <p:ext uri="{BB962C8B-B14F-4D97-AF65-F5344CB8AC3E}">
        <p14:creationId xmlns:p14="http://schemas.microsoft.com/office/powerpoint/2010/main" val="4107043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16</a:t>
            </a:fld>
            <a:endParaRPr lang="en-PH" altLang="en-US" dirty="0"/>
          </a:p>
        </p:txBody>
      </p:sp>
    </p:spTree>
    <p:extLst>
      <p:ext uri="{BB962C8B-B14F-4D97-AF65-F5344CB8AC3E}">
        <p14:creationId xmlns:p14="http://schemas.microsoft.com/office/powerpoint/2010/main" val="37590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eaLnBrk="1" hangingPunct="1">
              <a:defRPr/>
            </a:pPr>
            <a:endParaRPr lang="en-PH" altLang="en-US" sz="1200" b="0" dirty="0">
              <a:solidFill>
                <a:schemeClr val="bg1"/>
              </a:solidFill>
              <a:latin typeface="+mn-lt"/>
            </a:endParaRPr>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3</a:t>
            </a:fld>
            <a:endParaRPr lang="en-PH" altLang="en-US" dirty="0"/>
          </a:p>
        </p:txBody>
      </p:sp>
    </p:spTree>
    <p:extLst>
      <p:ext uri="{BB962C8B-B14F-4D97-AF65-F5344CB8AC3E}">
        <p14:creationId xmlns:p14="http://schemas.microsoft.com/office/powerpoint/2010/main" val="38752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581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5</a:t>
            </a:fld>
            <a:endParaRPr lang="en-PH" altLang="en-US" dirty="0"/>
          </a:p>
        </p:txBody>
      </p:sp>
    </p:spTree>
    <p:extLst>
      <p:ext uri="{BB962C8B-B14F-4D97-AF65-F5344CB8AC3E}">
        <p14:creationId xmlns:p14="http://schemas.microsoft.com/office/powerpoint/2010/main" val="2196427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3012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7</a:t>
            </a:fld>
            <a:endParaRPr lang="en-PH" altLang="en-US" dirty="0"/>
          </a:p>
        </p:txBody>
      </p:sp>
    </p:spTree>
    <p:extLst>
      <p:ext uri="{BB962C8B-B14F-4D97-AF65-F5344CB8AC3E}">
        <p14:creationId xmlns:p14="http://schemas.microsoft.com/office/powerpoint/2010/main" val="3266041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8</a:t>
            </a:fld>
            <a:endParaRPr lang="en-PH" altLang="en-US" dirty="0"/>
          </a:p>
        </p:txBody>
      </p:sp>
    </p:spTree>
    <p:extLst>
      <p:ext uri="{BB962C8B-B14F-4D97-AF65-F5344CB8AC3E}">
        <p14:creationId xmlns:p14="http://schemas.microsoft.com/office/powerpoint/2010/main" val="1579870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dirty="0"/>
          </a:p>
        </p:txBody>
      </p:sp>
    </p:spTree>
    <p:extLst>
      <p:ext uri="{BB962C8B-B14F-4D97-AF65-F5344CB8AC3E}">
        <p14:creationId xmlns:p14="http://schemas.microsoft.com/office/powerpoint/2010/main" val="35846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dirty="0"/>
          </a:p>
        </p:txBody>
      </p:sp>
    </p:spTree>
    <p:extLst>
      <p:ext uri="{BB962C8B-B14F-4D97-AF65-F5344CB8AC3E}">
        <p14:creationId xmlns:p14="http://schemas.microsoft.com/office/powerpoint/2010/main" val="2452686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0" y="1124744"/>
            <a:ext cx="11617291" cy="5472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8C5490D6-8476-4F9A-9D29-0EC3740DF8C6}" type="slidenum">
              <a:rPr lang="en-GB" altLang="en-US"/>
              <a:pPr>
                <a:defRPr/>
              </a:pPr>
              <a:t>‹#›</a:t>
            </a:fld>
            <a:endParaRPr lang="en-GB" altLang="en-US"/>
          </a:p>
        </p:txBody>
      </p:sp>
      <p:sp>
        <p:nvSpPr>
          <p:cNvPr id="22" name="Title 1"/>
          <p:cNvSpPr txBox="1">
            <a:spLocks/>
          </p:cNvSpPr>
          <p:nvPr userDrawn="1"/>
        </p:nvSpPr>
        <p:spPr bwMode="auto">
          <a:xfrm>
            <a:off x="838200" y="142975"/>
            <a:ext cx="105156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endParaRPr lang="en-PH" altLang="en-US" sz="3200" b="1" dirty="0">
              <a:solidFill>
                <a:schemeClr val="bg1"/>
              </a:solidFill>
              <a:latin typeface="+mn-lt"/>
            </a:endParaRPr>
          </a:p>
        </p:txBody>
      </p:sp>
    </p:spTree>
    <p:extLst>
      <p:ext uri="{BB962C8B-B14F-4D97-AF65-F5344CB8AC3E}">
        <p14:creationId xmlns:p14="http://schemas.microsoft.com/office/powerpoint/2010/main" val="509918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6/22/2026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jpeg"/><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7">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8">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9">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20">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1">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2">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 id="2147483692"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www.pngall.com/storage-png/download/5390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hyperlink" Target="https://healthgeolab.net/DOCUMENTS/Guidance_Common_Geo-registry_Ve2.pdf"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who.int/publications/i/item/-9789241513302" TargetMode="External"/><Relationship Id="rId5" Type="http://schemas.openxmlformats.org/officeDocument/2006/relationships/hyperlink" Target="https://www.unicef.org/digitalimpact/reports/health-facility-registry-toolkit" TargetMode="Externa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hyperlink" Target="https://nhfr.doh.gov.ph/Hom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hyperlink" Target="https://healthgeolab.net/DOCUMENTS/Guidance_Common_Geo-registry_Ve2.pdf"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geoprismregistry.com/" TargetMode="External"/><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hyperlink" Target="https://www.healthgeolab.net/MEETINGS/CGR_2017/Geo-Registriy_Workshop_Final_Exec_Sum_010717.pdf" TargetMode="External"/><Relationship Id="rId4" Type="http://schemas.openxmlformats.org/officeDocument/2006/relationships/image" Target="../media/image22.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B9DDE-4E40-E8F9-E003-A44CDD8AB3F7}"/>
            </a:ext>
          </a:extLst>
        </p:cNvPr>
        <p:cNvGrpSpPr/>
        <p:nvPr/>
      </p:nvGrpSpPr>
      <p:grpSpPr>
        <a:xfrm>
          <a:off x="0" y="0"/>
          <a:ext cx="0" cy="0"/>
          <a:chOff x="0" y="0"/>
          <a:chExt cx="0" cy="0"/>
        </a:xfrm>
      </p:grpSpPr>
      <p:sp>
        <p:nvSpPr>
          <p:cNvPr id="46" name="TextBox 6">
            <a:extLst>
              <a:ext uri="{FF2B5EF4-FFF2-40B4-BE49-F238E27FC236}">
                <a16:creationId xmlns:a16="http://schemas.microsoft.com/office/drawing/2014/main" id="{810C6AA3-69FF-A642-26E3-AA6E3DA22AC4}"/>
              </a:ext>
            </a:extLst>
          </p:cNvPr>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Session 11: Introduction to the concepts of registry and common geo-registry</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BF99FC54-0C6D-CC72-CAA6-0937CBAEEE1C}"/>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01764BCC-03DA-BD64-0FF6-B589AC832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extLst>
      <p:ext uri="{BB962C8B-B14F-4D97-AF65-F5344CB8AC3E}">
        <p14:creationId xmlns:p14="http://schemas.microsoft.com/office/powerpoint/2010/main" val="370317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36A2-5F07-61B3-C9DB-19567204A2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use cases for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6" name="TextBox 5">
            <a:extLst>
              <a:ext uri="{FF2B5EF4-FFF2-40B4-BE49-F238E27FC236}">
                <a16:creationId xmlns:a16="http://schemas.microsoft.com/office/drawing/2014/main" id="{EBEC385A-EFAB-A8CF-1E99-88EF729DBB04}"/>
              </a:ext>
            </a:extLst>
          </p:cNvPr>
          <p:cNvSpPr txBox="1"/>
          <p:nvPr/>
        </p:nvSpPr>
        <p:spPr>
          <a:xfrm>
            <a:off x="739594" y="2222481"/>
            <a:ext cx="11502932"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The technical outcomes for both a CGR or HFRS are in their definition</a:t>
            </a:r>
            <a:r>
              <a:rPr lang="en-PH" sz="2200" dirty="0">
                <a:effectLst/>
                <a:latin typeface="Calibri" panose="020F0502020204030204" pitchFamily="34" charset="0"/>
                <a:ea typeface="Calibri" panose="020F0502020204030204" pitchFamily="34" charset="0"/>
              </a:rPr>
              <a:t>:</a:t>
            </a:r>
            <a:endParaRPr lang="en-GB" sz="22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0C115BFA-003C-CC22-26A7-83EA41604DF4}"/>
              </a:ext>
            </a:extLst>
          </p:cNvPr>
          <p:cNvSpPr txBox="1"/>
          <p:nvPr/>
        </p:nvSpPr>
        <p:spPr>
          <a:xfrm>
            <a:off x="252788" y="678990"/>
            <a:ext cx="4504761" cy="1015663"/>
          </a:xfrm>
          <a:prstGeom prst="rect">
            <a:avLst/>
          </a:prstGeom>
          <a:noFill/>
        </p:spPr>
        <p:txBody>
          <a:bodyPr wrap="square">
            <a:spAutoFit/>
          </a:bodyPr>
          <a:lstStyle/>
          <a:p>
            <a:pPr algn="ctr"/>
            <a:r>
              <a:rPr lang="en-PH" sz="2000" b="1" i="1" dirty="0">
                <a:effectLst/>
                <a:ea typeface="Calibri" panose="020F0502020204030204" pitchFamily="34" charset="0"/>
              </a:rPr>
              <a:t>HFRS:</a:t>
            </a:r>
            <a:r>
              <a:rPr lang="en-PH" sz="2000" i="1" dirty="0">
                <a:effectLst/>
                <a:ea typeface="Calibri" panose="020F0502020204030204" pitchFamily="34" charset="0"/>
              </a:rPr>
              <a:t> A platform for storing, managing, and sharing the health facility master list and associated data and information</a:t>
            </a:r>
            <a:endParaRPr lang="en-GB" sz="2000" i="1" dirty="0"/>
          </a:p>
        </p:txBody>
      </p:sp>
      <p:sp>
        <p:nvSpPr>
          <p:cNvPr id="9" name="TextBox 8">
            <a:extLst>
              <a:ext uri="{FF2B5EF4-FFF2-40B4-BE49-F238E27FC236}">
                <a16:creationId xmlns:a16="http://schemas.microsoft.com/office/drawing/2014/main" id="{A5805714-00F2-235E-58AE-B0E445583044}"/>
              </a:ext>
            </a:extLst>
          </p:cNvPr>
          <p:cNvSpPr txBox="1"/>
          <p:nvPr/>
        </p:nvSpPr>
        <p:spPr>
          <a:xfrm>
            <a:off x="363576" y="2681948"/>
            <a:ext cx="9880308" cy="3139321"/>
          </a:xfrm>
          <a:prstGeom prst="rect">
            <a:avLst/>
          </a:prstGeom>
          <a:noFill/>
        </p:spPr>
        <p:txBody>
          <a:bodyPr wrap="square">
            <a:spAutoFit/>
          </a:bodyPr>
          <a:lstStyle/>
          <a:p>
            <a:pPr marL="538163" lvl="0" indent="-269875">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Store: </a:t>
            </a:r>
            <a:r>
              <a:rPr lang="en-US" sz="2200" dirty="0">
                <a:effectLst/>
                <a:latin typeface="Calibri" panose="020F0502020204030204" pitchFamily="34" charset="0"/>
                <a:ea typeface="Calibri" panose="020F0502020204030204" pitchFamily="34" charset="0"/>
              </a:rPr>
              <a:t>Provide the necessary functionalities to ensure the storage, security and scalability of the registry’s content in a usable, reliable, cost-effective, and performing environment</a:t>
            </a:r>
          </a:p>
          <a:p>
            <a:pPr marL="538163" lvl="0" indent="-269875">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Manage: </a:t>
            </a:r>
            <a:r>
              <a:rPr lang="en-US" sz="2200" dirty="0">
                <a:effectLst/>
                <a:latin typeface="Calibri" panose="020F0502020204030204" pitchFamily="34" charset="0"/>
                <a:ea typeface="Calibri" panose="020F0502020204030204" pitchFamily="34" charset="0"/>
              </a:rPr>
              <a:t>Provide the necessary functionalities for the authorized users to effectively manage the content of the registry and ensure its quality and integrity</a:t>
            </a:r>
          </a:p>
          <a:p>
            <a:pPr marL="538163" lvl="0" indent="-269875">
              <a:buFont typeface="Arial" panose="020B0604020202020204" pitchFamily="34" charset="0"/>
              <a:buChar char="•"/>
            </a:pPr>
            <a:r>
              <a:rPr lang="en-US" sz="2200" u="sng" dirty="0">
                <a:effectLst/>
                <a:latin typeface="Calibri" panose="020F0502020204030204" pitchFamily="34" charset="0"/>
                <a:ea typeface="Calibri" panose="020F0502020204030204" pitchFamily="34" charset="0"/>
              </a:rPr>
              <a:t>Share: </a:t>
            </a:r>
            <a:r>
              <a:rPr lang="en-US" sz="2200" dirty="0">
                <a:effectLst/>
                <a:latin typeface="Calibri" panose="020F0502020204030204" pitchFamily="34" charset="0"/>
                <a:ea typeface="Calibri" panose="020F0502020204030204" pitchFamily="34" charset="0"/>
              </a:rPr>
              <a:t>Provide the necessary functionalities to ensure proper access to the registry’s content as well as its exchange with other systems and applications </a:t>
            </a:r>
          </a:p>
          <a:p>
            <a:pPr marL="533400" lvl="0"/>
            <a:r>
              <a:rPr lang="en-US" sz="2200" dirty="0">
                <a:effectLst/>
                <a:latin typeface="Calibri" panose="020F0502020204030204" pitchFamily="34" charset="0"/>
                <a:ea typeface="Calibri" panose="020F0502020204030204" pitchFamily="34" charset="0"/>
              </a:rPr>
              <a:t>as articulated by the national digital health enterprise architecture</a:t>
            </a:r>
            <a:endParaRPr lang="en-GB" sz="2200" dirty="0">
              <a:effectLst/>
              <a:latin typeface="Calibri" panose="020F0502020204030204" pitchFamily="34" charset="0"/>
              <a:ea typeface="Calibri" panose="020F0502020204030204" pitchFamily="34" charset="0"/>
            </a:endParaRPr>
          </a:p>
        </p:txBody>
      </p:sp>
      <p:sp>
        <p:nvSpPr>
          <p:cNvPr id="10" name="Arrow: Right 9">
            <a:extLst>
              <a:ext uri="{FF2B5EF4-FFF2-40B4-BE49-F238E27FC236}">
                <a16:creationId xmlns:a16="http://schemas.microsoft.com/office/drawing/2014/main" id="{CC5A377D-1488-3F1B-55B5-B9C3C7F50A0A}"/>
              </a:ext>
            </a:extLst>
          </p:cNvPr>
          <p:cNvSpPr/>
          <p:nvPr/>
        </p:nvSpPr>
        <p:spPr>
          <a:xfrm>
            <a:off x="206468" y="2233130"/>
            <a:ext cx="533126" cy="400110"/>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2" name="Picture 11" descr="A file drawer in a cloud shape&#10;&#10;Description automatically generated">
            <a:extLst>
              <a:ext uri="{FF2B5EF4-FFF2-40B4-BE49-F238E27FC236}">
                <a16:creationId xmlns:a16="http://schemas.microsoft.com/office/drawing/2014/main" id="{103EEDAB-5F79-1E50-E0E3-56EFADF753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1535" y="2365379"/>
            <a:ext cx="1585457" cy="1123032"/>
          </a:xfrm>
          <a:prstGeom prst="rect">
            <a:avLst/>
          </a:prstGeom>
        </p:spPr>
      </p:pic>
      <p:pic>
        <p:nvPicPr>
          <p:cNvPr id="15" name="Picture 14">
            <a:extLst>
              <a:ext uri="{FF2B5EF4-FFF2-40B4-BE49-F238E27FC236}">
                <a16:creationId xmlns:a16="http://schemas.microsoft.com/office/drawing/2014/main" id="{7B7A094F-0428-2951-87EB-43BD78E4E070}"/>
              </a:ext>
            </a:extLst>
          </p:cNvPr>
          <p:cNvPicPr>
            <a:picLocks noChangeAspect="1"/>
          </p:cNvPicPr>
          <p:nvPr/>
        </p:nvPicPr>
        <p:blipFill>
          <a:blip r:embed="rId5"/>
          <a:stretch>
            <a:fillRect/>
          </a:stretch>
        </p:blipFill>
        <p:spPr>
          <a:xfrm>
            <a:off x="10176799" y="5034837"/>
            <a:ext cx="1741030" cy="1092585"/>
          </a:xfrm>
          <a:prstGeom prst="rect">
            <a:avLst/>
          </a:prstGeom>
        </p:spPr>
      </p:pic>
      <p:pic>
        <p:nvPicPr>
          <p:cNvPr id="19" name="Picture 18">
            <a:extLst>
              <a:ext uri="{FF2B5EF4-FFF2-40B4-BE49-F238E27FC236}">
                <a16:creationId xmlns:a16="http://schemas.microsoft.com/office/drawing/2014/main" id="{1C2D653D-9F76-3ED5-2063-8DB1C3FC7F4D}"/>
              </a:ext>
            </a:extLst>
          </p:cNvPr>
          <p:cNvPicPr>
            <a:picLocks noChangeAspect="1"/>
          </p:cNvPicPr>
          <p:nvPr/>
        </p:nvPicPr>
        <p:blipFill>
          <a:blip r:embed="rId6"/>
          <a:stretch>
            <a:fillRect/>
          </a:stretch>
        </p:blipFill>
        <p:spPr>
          <a:xfrm>
            <a:off x="10243884" y="3553096"/>
            <a:ext cx="1366307" cy="1358198"/>
          </a:xfrm>
          <a:prstGeom prst="rect">
            <a:avLst/>
          </a:prstGeom>
        </p:spPr>
      </p:pic>
      <p:sp>
        <p:nvSpPr>
          <p:cNvPr id="20" name="Rectangle 19">
            <a:extLst>
              <a:ext uri="{FF2B5EF4-FFF2-40B4-BE49-F238E27FC236}">
                <a16:creationId xmlns:a16="http://schemas.microsoft.com/office/drawing/2014/main" id="{FB0124F1-671D-407E-EC44-A9F5FF54F2AE}"/>
              </a:ext>
            </a:extLst>
          </p:cNvPr>
          <p:cNvSpPr/>
          <p:nvPr/>
        </p:nvSpPr>
        <p:spPr>
          <a:xfrm>
            <a:off x="11187953" y="4769224"/>
            <a:ext cx="215153" cy="222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458BC93-34CF-8CBB-DDF1-C4B49BCBA1ED}"/>
              </a:ext>
            </a:extLst>
          </p:cNvPr>
          <p:cNvSpPr txBox="1">
            <a:spLocks/>
          </p:cNvSpPr>
          <p:nvPr/>
        </p:nvSpPr>
        <p:spPr>
          <a:xfrm>
            <a:off x="0" y="859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CGR or HFRS - Technical outcomes</a:t>
            </a:r>
            <a:endParaRPr lang="fr-CH" altLang="en-US" sz="3200" b="1" baseline="30000" dirty="0">
              <a:solidFill>
                <a:srgbClr val="002147"/>
              </a:solidFill>
              <a:latin typeface="+mn-lt"/>
            </a:endParaRPr>
          </a:p>
        </p:txBody>
      </p:sp>
      <p:sp>
        <p:nvSpPr>
          <p:cNvPr id="7" name="Google Shape;471;p45">
            <a:extLst>
              <a:ext uri="{FF2B5EF4-FFF2-40B4-BE49-F238E27FC236}">
                <a16:creationId xmlns:a16="http://schemas.microsoft.com/office/drawing/2014/main" id="{A53CA98D-C6A1-B05D-7397-25137CABCBD1}"/>
              </a:ext>
            </a:extLst>
          </p:cNvPr>
          <p:cNvSpPr txBox="1">
            <a:spLocks/>
          </p:cNvSpPr>
          <p:nvPr/>
        </p:nvSpPr>
        <p:spPr>
          <a:xfrm>
            <a:off x="5372100" y="640562"/>
            <a:ext cx="6705600" cy="1014042"/>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0"/>
              </a:spcAft>
              <a:buNone/>
            </a:pPr>
            <a:r>
              <a:rPr lang="en-US" sz="2000" b="1" i="1" dirty="0">
                <a:ea typeface="Open Sans"/>
                <a:cs typeface="Open Sans"/>
                <a:sym typeface="Open Sans"/>
              </a:rPr>
              <a:t>CGR:</a:t>
            </a:r>
            <a:r>
              <a:rPr lang="en-US" sz="2000" i="1" dirty="0">
                <a:ea typeface="Open Sans"/>
                <a:cs typeface="Open Sans"/>
                <a:sym typeface="Open Sans"/>
              </a:rPr>
              <a:t> IT solution that allows the simultaneous hosting, management, regular update and sharing of all the master lists as well as associated hierarchies and geospatial data for the geographic objects core to development in general and public health in particular. </a:t>
            </a:r>
            <a:endParaRPr lang="fr-CH" sz="2000" i="1" dirty="0"/>
          </a:p>
        </p:txBody>
      </p:sp>
      <p:sp>
        <p:nvSpPr>
          <p:cNvPr id="16" name="TextBox 15">
            <a:extLst>
              <a:ext uri="{FF2B5EF4-FFF2-40B4-BE49-F238E27FC236}">
                <a16:creationId xmlns:a16="http://schemas.microsoft.com/office/drawing/2014/main" id="{E2792507-7D5C-6607-9740-F785E481170B}"/>
              </a:ext>
            </a:extLst>
          </p:cNvPr>
          <p:cNvSpPr txBox="1"/>
          <p:nvPr/>
        </p:nvSpPr>
        <p:spPr>
          <a:xfrm>
            <a:off x="1945341" y="5872306"/>
            <a:ext cx="3232786"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Business requirements</a:t>
            </a:r>
            <a:endParaRPr lang="en-GB" sz="2200" dirty="0">
              <a:effectLst/>
              <a:latin typeface="Calibri" panose="020F0502020204030204" pitchFamily="34" charset="0"/>
              <a:ea typeface="Calibri" panose="020F0502020204030204" pitchFamily="34" charset="0"/>
            </a:endParaRPr>
          </a:p>
        </p:txBody>
      </p:sp>
      <p:sp>
        <p:nvSpPr>
          <p:cNvPr id="17" name="Arrow: Right 16">
            <a:extLst>
              <a:ext uri="{FF2B5EF4-FFF2-40B4-BE49-F238E27FC236}">
                <a16:creationId xmlns:a16="http://schemas.microsoft.com/office/drawing/2014/main" id="{EB4D0D52-1832-B495-57D7-7036B8952A80}"/>
              </a:ext>
            </a:extLst>
          </p:cNvPr>
          <p:cNvSpPr/>
          <p:nvPr/>
        </p:nvSpPr>
        <p:spPr>
          <a:xfrm>
            <a:off x="1412215" y="5882955"/>
            <a:ext cx="533126" cy="400110"/>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Google Shape;258;p10">
            <a:extLst>
              <a:ext uri="{FF2B5EF4-FFF2-40B4-BE49-F238E27FC236}">
                <a16:creationId xmlns:a16="http://schemas.microsoft.com/office/drawing/2014/main" id="{42A0FE99-3237-3D91-0745-DF893BC4CC9E}"/>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10</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63808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36A2-5F07-61B3-C9DB-19567204A2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use cases for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9" name="TextBox 8">
            <a:extLst>
              <a:ext uri="{FF2B5EF4-FFF2-40B4-BE49-F238E27FC236}">
                <a16:creationId xmlns:a16="http://schemas.microsoft.com/office/drawing/2014/main" id="{A5805714-00F2-235E-58AE-B0E445583044}"/>
              </a:ext>
            </a:extLst>
          </p:cNvPr>
          <p:cNvSpPr txBox="1"/>
          <p:nvPr/>
        </p:nvSpPr>
        <p:spPr>
          <a:xfrm>
            <a:off x="88899" y="745992"/>
            <a:ext cx="12103100" cy="430887"/>
          </a:xfrm>
          <a:prstGeom prst="rect">
            <a:avLst/>
          </a:prstGeom>
          <a:noFill/>
        </p:spPr>
        <p:txBody>
          <a:bodyPr wrap="square">
            <a:spAutoFit/>
          </a:bodyPr>
          <a:lstStyle/>
          <a:p>
            <a:pPr marL="268288" lvl="0"/>
            <a:r>
              <a:rPr lang="en-US" sz="2200" dirty="0">
                <a:effectLst/>
                <a:latin typeface="Calibri" panose="020F0502020204030204" pitchFamily="34" charset="0"/>
                <a:ea typeface="Calibri" panose="020F0502020204030204" pitchFamily="34" charset="0"/>
              </a:rPr>
              <a:t>In conclusion the expected strategic and technical outcomes are the same for a HFRS or a CGR </a:t>
            </a:r>
            <a:endParaRPr lang="en-GB" sz="2200" dirty="0">
              <a:effectLst/>
              <a:latin typeface="Calibri" panose="020F050202020403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FB0124F1-671D-407E-EC44-A9F5FF54F2AE}"/>
              </a:ext>
            </a:extLst>
          </p:cNvPr>
          <p:cNvSpPr/>
          <p:nvPr/>
        </p:nvSpPr>
        <p:spPr>
          <a:xfrm>
            <a:off x="11187953" y="4769224"/>
            <a:ext cx="215153" cy="22244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458BC93-34CF-8CBB-DDF1-C4B49BCBA1ED}"/>
              </a:ext>
            </a:extLst>
          </p:cNvPr>
          <p:cNvSpPr txBox="1">
            <a:spLocks/>
          </p:cNvSpPr>
          <p:nvPr/>
        </p:nvSpPr>
        <p:spPr>
          <a:xfrm>
            <a:off x="0" y="859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CGR or HFRS – Strategic and technical outcomes</a:t>
            </a:r>
            <a:endParaRPr lang="fr-CH" altLang="en-US" sz="3200" b="1" baseline="30000" dirty="0">
              <a:solidFill>
                <a:srgbClr val="002147"/>
              </a:solidFill>
              <a:latin typeface="+mn-lt"/>
            </a:endParaRPr>
          </a:p>
        </p:txBody>
      </p:sp>
      <p:sp>
        <p:nvSpPr>
          <p:cNvPr id="16" name="TextBox 15">
            <a:extLst>
              <a:ext uri="{FF2B5EF4-FFF2-40B4-BE49-F238E27FC236}">
                <a16:creationId xmlns:a16="http://schemas.microsoft.com/office/drawing/2014/main" id="{E2792507-7D5C-6607-9740-F785E481170B}"/>
              </a:ext>
            </a:extLst>
          </p:cNvPr>
          <p:cNvSpPr txBox="1"/>
          <p:nvPr/>
        </p:nvSpPr>
        <p:spPr>
          <a:xfrm>
            <a:off x="1261789" y="1329752"/>
            <a:ext cx="9406211" cy="769441"/>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The difference between the two reside in the number of geographic features being managed  </a:t>
            </a:r>
            <a:endParaRPr lang="en-GB" sz="2200" dirty="0">
              <a:effectLst/>
              <a:latin typeface="Calibri" panose="020F0502020204030204" pitchFamily="34" charset="0"/>
              <a:ea typeface="Calibri" panose="020F0502020204030204" pitchFamily="34" charset="0"/>
            </a:endParaRPr>
          </a:p>
        </p:txBody>
      </p:sp>
      <p:sp>
        <p:nvSpPr>
          <p:cNvPr id="17" name="Arrow: Right 16">
            <a:extLst>
              <a:ext uri="{FF2B5EF4-FFF2-40B4-BE49-F238E27FC236}">
                <a16:creationId xmlns:a16="http://schemas.microsoft.com/office/drawing/2014/main" id="{EB4D0D52-1832-B495-57D7-7036B8952A80}"/>
              </a:ext>
            </a:extLst>
          </p:cNvPr>
          <p:cNvSpPr/>
          <p:nvPr/>
        </p:nvSpPr>
        <p:spPr>
          <a:xfrm>
            <a:off x="728664" y="1329752"/>
            <a:ext cx="533126" cy="400110"/>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6AD565B-347D-5B7D-68B4-43E998CF0DD6}"/>
              </a:ext>
            </a:extLst>
          </p:cNvPr>
          <p:cNvSpPr txBox="1"/>
          <p:nvPr/>
        </p:nvSpPr>
        <p:spPr>
          <a:xfrm>
            <a:off x="1734958" y="2111611"/>
            <a:ext cx="10062595" cy="1446550"/>
          </a:xfrm>
          <a:prstGeom prst="rect">
            <a:avLst/>
          </a:prstGeom>
          <a:noFill/>
        </p:spPr>
        <p:txBody>
          <a:bodyPr wrap="square">
            <a:spAutoFit/>
          </a:bodyPr>
          <a:lstStyle/>
          <a:p>
            <a:pPr marL="342900" indent="-342900" algn="just">
              <a:buFont typeface="Arial" panose="020B0604020202020204" pitchFamily="34" charset="0"/>
              <a:buChar char="•"/>
            </a:pPr>
            <a:r>
              <a:rPr lang="en-PH" sz="2200" dirty="0">
                <a:solidFill>
                  <a:srgbClr val="000000"/>
                </a:solidFill>
                <a:latin typeface="Calibri" panose="020F0502020204030204" pitchFamily="34" charset="0"/>
                <a:ea typeface="Calibri" panose="020F0502020204030204" pitchFamily="34" charset="0"/>
              </a:rPr>
              <a:t>Health Facility Registry Service (HFRS): once single geographic feature, health facilities in this case</a:t>
            </a:r>
          </a:p>
          <a:p>
            <a:pPr marL="342900" indent="-342900" algn="just">
              <a:buFont typeface="Arial" panose="020B0604020202020204" pitchFamily="34" charset="0"/>
              <a:buChar char="•"/>
            </a:pPr>
            <a:r>
              <a:rPr lang="en-PH" sz="2200" dirty="0">
                <a:solidFill>
                  <a:srgbClr val="000000"/>
                </a:solidFill>
                <a:effectLst/>
                <a:latin typeface="Calibri" panose="020F0502020204030204" pitchFamily="34" charset="0"/>
                <a:ea typeface="Calibri" panose="020F0502020204030204" pitchFamily="34" charset="0"/>
              </a:rPr>
              <a:t>Common Geo-registry (CGR): an i</a:t>
            </a:r>
            <a:r>
              <a:rPr lang="en-PH" sz="2200" dirty="0">
                <a:solidFill>
                  <a:srgbClr val="000000"/>
                </a:solidFill>
                <a:latin typeface="Calibri" panose="020F0502020204030204" pitchFamily="34" charset="0"/>
                <a:ea typeface="Calibri" panose="020F0502020204030204" pitchFamily="34" charset="0"/>
              </a:rPr>
              <a:t>ndefinite number of geographic features, including health facilities</a:t>
            </a:r>
            <a:endParaRPr lang="en-GB" sz="2200" dirty="0">
              <a:effectLst/>
              <a:latin typeface="Calibri" panose="020F0502020204030204" pitchFamily="34" charset="0"/>
              <a:ea typeface="Calibri" panose="020F0502020204030204" pitchFamily="34" charset="0"/>
            </a:endParaRPr>
          </a:p>
        </p:txBody>
      </p:sp>
      <p:pic>
        <p:nvPicPr>
          <p:cNvPr id="11" name="Picture 10">
            <a:extLst>
              <a:ext uri="{FF2B5EF4-FFF2-40B4-BE49-F238E27FC236}">
                <a16:creationId xmlns:a16="http://schemas.microsoft.com/office/drawing/2014/main" id="{C750E465-6653-7EA2-3B15-A057AD156F91}"/>
              </a:ext>
            </a:extLst>
          </p:cNvPr>
          <p:cNvPicPr>
            <a:picLocks noChangeAspect="1"/>
          </p:cNvPicPr>
          <p:nvPr/>
        </p:nvPicPr>
        <p:blipFill>
          <a:blip r:embed="rId3"/>
          <a:stretch>
            <a:fillRect/>
          </a:stretch>
        </p:blipFill>
        <p:spPr>
          <a:xfrm>
            <a:off x="5243805" y="3979810"/>
            <a:ext cx="5756987" cy="2309794"/>
          </a:xfrm>
          <a:prstGeom prst="rect">
            <a:avLst/>
          </a:prstGeom>
        </p:spPr>
      </p:pic>
      <p:sp>
        <p:nvSpPr>
          <p:cNvPr id="13" name="TextBox 12">
            <a:extLst>
              <a:ext uri="{FF2B5EF4-FFF2-40B4-BE49-F238E27FC236}">
                <a16:creationId xmlns:a16="http://schemas.microsoft.com/office/drawing/2014/main" id="{B34CA1D6-340A-DBF6-0DDF-C47804332591}"/>
              </a:ext>
            </a:extLst>
          </p:cNvPr>
          <p:cNvSpPr txBox="1"/>
          <p:nvPr/>
        </p:nvSpPr>
        <p:spPr>
          <a:xfrm>
            <a:off x="1322019" y="4399545"/>
            <a:ext cx="3389940" cy="1785104"/>
          </a:xfrm>
          <a:prstGeom prst="rect">
            <a:avLst/>
          </a:prstGeom>
          <a:noFill/>
        </p:spPr>
        <p:txBody>
          <a:bodyPr wrap="square">
            <a:spAutoFit/>
          </a:bodyPr>
          <a:lstStyle/>
          <a:p>
            <a:r>
              <a:rPr lang="en-PH" sz="2200" dirty="0">
                <a:solidFill>
                  <a:srgbClr val="000000"/>
                </a:solidFill>
                <a:latin typeface="Calibri" panose="020F0502020204030204" pitchFamily="34" charset="0"/>
                <a:ea typeface="Calibri" panose="020F0502020204030204" pitchFamily="34" charset="0"/>
              </a:rPr>
              <a:t>Strategic decision to be made considering the digital health infrastructure being implemented in the country  </a:t>
            </a:r>
            <a:endParaRPr lang="en-GB" sz="2200" dirty="0">
              <a:effectLst/>
              <a:latin typeface="Calibri" panose="020F0502020204030204" pitchFamily="34" charset="0"/>
              <a:ea typeface="Calibri" panose="020F0502020204030204" pitchFamily="34" charset="0"/>
            </a:endParaRPr>
          </a:p>
        </p:txBody>
      </p:sp>
      <p:sp>
        <p:nvSpPr>
          <p:cNvPr id="14" name="Arrow: Right 13">
            <a:extLst>
              <a:ext uri="{FF2B5EF4-FFF2-40B4-BE49-F238E27FC236}">
                <a16:creationId xmlns:a16="http://schemas.microsoft.com/office/drawing/2014/main" id="{2FB1A7FA-2EC6-DA24-D9CE-51BB8BBEE59B}"/>
              </a:ext>
            </a:extLst>
          </p:cNvPr>
          <p:cNvSpPr/>
          <p:nvPr/>
        </p:nvSpPr>
        <p:spPr>
          <a:xfrm>
            <a:off x="788894" y="4399545"/>
            <a:ext cx="533126" cy="400110"/>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6E6F505-B77F-2CD1-FC37-9AB7105617E8}"/>
              </a:ext>
            </a:extLst>
          </p:cNvPr>
          <p:cNvSpPr txBox="1"/>
          <p:nvPr/>
        </p:nvSpPr>
        <p:spPr>
          <a:xfrm>
            <a:off x="2692482" y="3579700"/>
            <a:ext cx="9232039" cy="430887"/>
          </a:xfrm>
          <a:prstGeom prst="rect">
            <a:avLst/>
          </a:prstGeom>
          <a:noFill/>
        </p:spPr>
        <p:txBody>
          <a:bodyPr wrap="square">
            <a:spAutoFit/>
          </a:bodyPr>
          <a:lstStyle/>
          <a:p>
            <a:r>
              <a:rPr lang="en-PH" sz="2200" dirty="0">
                <a:solidFill>
                  <a:srgbClr val="000000"/>
                </a:solidFill>
                <a:latin typeface="Calibri" panose="020F0502020204030204" pitchFamily="34" charset="0"/>
                <a:ea typeface="Calibri" panose="020F0502020204030204" pitchFamily="34" charset="0"/>
              </a:rPr>
              <a:t>A CGR can be used as a HFRS but a HFRS can’t be used as a CGR  </a:t>
            </a:r>
            <a:endParaRPr lang="en-GB" sz="2200" dirty="0">
              <a:effectLst/>
              <a:latin typeface="Calibri" panose="020F0502020204030204" pitchFamily="34" charset="0"/>
              <a:ea typeface="Calibri" panose="020F0502020204030204" pitchFamily="34" charset="0"/>
            </a:endParaRPr>
          </a:p>
        </p:txBody>
      </p:sp>
      <p:sp>
        <p:nvSpPr>
          <p:cNvPr id="7" name="Arrow: Right 6">
            <a:extLst>
              <a:ext uri="{FF2B5EF4-FFF2-40B4-BE49-F238E27FC236}">
                <a16:creationId xmlns:a16="http://schemas.microsoft.com/office/drawing/2014/main" id="{0BC817FD-C46B-0063-C42D-72DE3AE74D2E}"/>
              </a:ext>
            </a:extLst>
          </p:cNvPr>
          <p:cNvSpPr/>
          <p:nvPr/>
        </p:nvSpPr>
        <p:spPr>
          <a:xfrm>
            <a:off x="2159358" y="3579700"/>
            <a:ext cx="533126" cy="400110"/>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 name="Google Shape;258;p10">
            <a:extLst>
              <a:ext uri="{FF2B5EF4-FFF2-40B4-BE49-F238E27FC236}">
                <a16:creationId xmlns:a16="http://schemas.microsoft.com/office/drawing/2014/main" id="{48220456-F271-69E3-A105-B5B495BAB268}"/>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11</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874539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3" name="Title 1">
            <a:extLst>
              <a:ext uri="{FF2B5EF4-FFF2-40B4-BE49-F238E27FC236}">
                <a16:creationId xmlns:a16="http://schemas.microsoft.com/office/drawing/2014/main" id="{3A0F3A60-E5E1-F049-9CBF-62593C400311}"/>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Common Geo-Registry (CGR) guidance  </a:t>
            </a:r>
          </a:p>
        </p:txBody>
      </p:sp>
      <p:sp>
        <p:nvSpPr>
          <p:cNvPr id="13" name="TextBox 12">
            <a:extLst>
              <a:ext uri="{FF2B5EF4-FFF2-40B4-BE49-F238E27FC236}">
                <a16:creationId xmlns:a16="http://schemas.microsoft.com/office/drawing/2014/main" id="{FE55863E-68A5-C46E-7B2C-9DEF6DF1ED0E}"/>
              </a:ext>
            </a:extLst>
          </p:cNvPr>
          <p:cNvSpPr txBox="1"/>
          <p:nvPr/>
        </p:nvSpPr>
        <p:spPr>
          <a:xfrm>
            <a:off x="4456537" y="988743"/>
            <a:ext cx="6828077" cy="4364272"/>
          </a:xfrm>
          <a:prstGeom prst="rect">
            <a:avLst/>
          </a:prstGeom>
          <a:noFill/>
        </p:spPr>
        <p:txBody>
          <a:bodyPr wrap="square">
            <a:spAutoFit/>
          </a:bodyPr>
          <a:lstStyle/>
          <a:p>
            <a:pPr algn="just">
              <a:lnSpc>
                <a:spcPct val="90000"/>
              </a:lnSpc>
              <a:spcAft>
                <a:spcPts val="800"/>
              </a:spcAft>
            </a:pPr>
            <a:r>
              <a:rPr lang="en-PH" sz="2200" b="1" dirty="0">
                <a:effectLst/>
                <a:latin typeface="Calibri" panose="020F0502020204030204" pitchFamily="34" charset="0"/>
                <a:ea typeface="Calibri" panose="020F0502020204030204" pitchFamily="34" charset="0"/>
              </a:rPr>
              <a:t>Table of content</a:t>
            </a:r>
          </a:p>
          <a:p>
            <a:pPr marL="457200" indent="-457200" algn="just">
              <a:lnSpc>
                <a:spcPct val="90000"/>
              </a:lnSpc>
              <a:spcAft>
                <a:spcPts val="800"/>
              </a:spcAft>
              <a:buAutoNum type="arabicPeriod"/>
            </a:pPr>
            <a:r>
              <a:rPr lang="en-PH" sz="2200" u="sng" dirty="0">
                <a:effectLst/>
                <a:latin typeface="Calibri" panose="020F0502020204030204" pitchFamily="34" charset="0"/>
                <a:ea typeface="Calibri" panose="020F0502020204030204" pitchFamily="34" charset="0"/>
              </a:rPr>
              <a:t>Introduction</a:t>
            </a:r>
            <a:r>
              <a:rPr lang="en-PH" sz="2200" dirty="0">
                <a:effectLst/>
                <a:latin typeface="Calibri" panose="020F0502020204030204" pitchFamily="34" charset="0"/>
                <a:ea typeface="Calibri" panose="020F0502020204030204" pitchFamily="34" charset="0"/>
              </a:rPr>
              <a:t> (concept, use cases and benefits)</a:t>
            </a:r>
          </a:p>
          <a:p>
            <a:pPr marL="457200" indent="-457200" algn="just">
              <a:lnSpc>
                <a:spcPct val="90000"/>
              </a:lnSpc>
              <a:spcAft>
                <a:spcPts val="800"/>
              </a:spcAft>
              <a:buAutoNum type="arabicPeriod"/>
            </a:pPr>
            <a:r>
              <a:rPr lang="en-PH" sz="2200" u="sng" dirty="0">
                <a:latin typeface="Calibri" panose="020F0502020204030204" pitchFamily="34" charset="0"/>
                <a:ea typeface="Calibri" panose="020F0502020204030204" pitchFamily="34" charset="0"/>
              </a:rPr>
              <a:t>CGR content</a:t>
            </a:r>
            <a:r>
              <a:rPr lang="en-PH" sz="2200" dirty="0">
                <a:latin typeface="Calibri" panose="020F0502020204030204" pitchFamily="34" charset="0"/>
                <a:ea typeface="Calibri" panose="020F0502020204030204" pitchFamily="34" charset="0"/>
              </a:rPr>
              <a:t> (geographic features and objects, data elements and classification tables, hierarchies and conceptual data model, lists, geospatial data, changes over time, content related considerations) </a:t>
            </a:r>
          </a:p>
          <a:p>
            <a:pPr marL="457200" indent="-457200" algn="just">
              <a:lnSpc>
                <a:spcPct val="90000"/>
              </a:lnSpc>
              <a:spcAft>
                <a:spcPts val="800"/>
              </a:spcAft>
              <a:buAutoNum type="arabicPeriod"/>
            </a:pPr>
            <a:r>
              <a:rPr lang="en-PH" sz="2200" u="sng" dirty="0">
                <a:effectLst/>
                <a:latin typeface="Calibri" panose="020F0502020204030204" pitchFamily="34" charset="0"/>
                <a:ea typeface="Calibri" panose="020F0502020204030204" pitchFamily="34" charset="0"/>
              </a:rPr>
              <a:t>CGR functional requirements</a:t>
            </a:r>
            <a:r>
              <a:rPr lang="en-PH" sz="2200" dirty="0">
                <a:effectLst/>
                <a:latin typeface="Calibri" panose="020F0502020204030204" pitchFamily="34" charset="0"/>
                <a:ea typeface="Calibri" panose="020F0502020204030204" pitchFamily="34" charset="0"/>
              </a:rPr>
              <a:t> (data and information flow, organizations and users, required functionalities)</a:t>
            </a:r>
          </a:p>
          <a:p>
            <a:pPr marL="457200" indent="-457200">
              <a:lnSpc>
                <a:spcPct val="90000"/>
              </a:lnSpc>
              <a:spcAft>
                <a:spcPts val="800"/>
              </a:spcAft>
              <a:buAutoNum type="arabicPeriod"/>
            </a:pPr>
            <a:r>
              <a:rPr lang="en-PH" sz="2200" u="sng" dirty="0">
                <a:latin typeface="Calibri" panose="020F0502020204030204" pitchFamily="34" charset="0"/>
                <a:ea typeface="Calibri" panose="020F0502020204030204" pitchFamily="34" charset="0"/>
              </a:rPr>
              <a:t>CGR supporting environment</a:t>
            </a:r>
            <a:r>
              <a:rPr lang="en-PH" sz="2200" dirty="0">
                <a:latin typeface="Calibri" panose="020F0502020204030204" pitchFamily="34" charset="0"/>
                <a:ea typeface="Calibri" panose="020F0502020204030204" pitchFamily="34" charset="0"/>
              </a:rPr>
              <a:t> (HIS geo-enabling framework)</a:t>
            </a:r>
          </a:p>
          <a:p>
            <a:pPr marL="457200" indent="-457200" algn="just">
              <a:lnSpc>
                <a:spcPct val="90000"/>
              </a:lnSpc>
              <a:spcAft>
                <a:spcPts val="800"/>
              </a:spcAft>
              <a:buAutoNum type="arabicPeriod"/>
            </a:pPr>
            <a:r>
              <a:rPr lang="en-PH" sz="2200" u="sng" dirty="0">
                <a:latin typeface="Calibri" panose="020F0502020204030204" pitchFamily="34" charset="0"/>
                <a:ea typeface="Calibri" panose="020F0502020204030204" pitchFamily="34" charset="0"/>
              </a:rPr>
              <a:t>Conclusion</a:t>
            </a:r>
          </a:p>
          <a:p>
            <a:pPr marL="457200" indent="-457200" algn="just">
              <a:lnSpc>
                <a:spcPct val="90000"/>
              </a:lnSpc>
              <a:spcAft>
                <a:spcPts val="800"/>
              </a:spcAft>
              <a:buAutoNum type="arabicPeriod"/>
            </a:pPr>
            <a:endParaRPr lang="en-GB" sz="2200" dirty="0">
              <a:effectLst/>
              <a:latin typeface="Calibri" panose="020F0502020204030204" pitchFamily="34" charset="0"/>
              <a:ea typeface="Calibri" panose="020F0502020204030204" pitchFamily="34" charset="0"/>
            </a:endParaRPr>
          </a:p>
        </p:txBody>
      </p:sp>
      <p:pic>
        <p:nvPicPr>
          <p:cNvPr id="5" name="Picture 4">
            <a:extLst>
              <a:ext uri="{FF2B5EF4-FFF2-40B4-BE49-F238E27FC236}">
                <a16:creationId xmlns:a16="http://schemas.microsoft.com/office/drawing/2014/main" id="{1E7C90F2-44B8-EFC4-35F1-D9A9DFE975C7}"/>
              </a:ext>
            </a:extLst>
          </p:cNvPr>
          <p:cNvPicPr>
            <a:picLocks noChangeAspect="1"/>
          </p:cNvPicPr>
          <p:nvPr/>
        </p:nvPicPr>
        <p:blipFill>
          <a:blip r:embed="rId3"/>
          <a:stretch>
            <a:fillRect/>
          </a:stretch>
        </p:blipFill>
        <p:spPr>
          <a:xfrm>
            <a:off x="404363" y="1343924"/>
            <a:ext cx="3142616" cy="4170152"/>
          </a:xfrm>
          <a:prstGeom prst="rect">
            <a:avLst/>
          </a:prstGeom>
          <a:ln>
            <a:solidFill>
              <a:schemeClr val="tx1"/>
            </a:solidFill>
          </a:ln>
        </p:spPr>
      </p:pic>
      <p:sp>
        <p:nvSpPr>
          <p:cNvPr id="4" name="Google Shape;258;p10">
            <a:extLst>
              <a:ext uri="{FF2B5EF4-FFF2-40B4-BE49-F238E27FC236}">
                <a16:creationId xmlns:a16="http://schemas.microsoft.com/office/drawing/2014/main" id="{84BA661C-4348-F697-2189-B1CD3B0EB827}"/>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12</a:t>
            </a:fld>
            <a:endParaRPr sz="12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A215961-E48F-EF3E-49D2-7264FA46D2EA}"/>
              </a:ext>
            </a:extLst>
          </p:cNvPr>
          <p:cNvSpPr txBox="1"/>
          <p:nvPr/>
        </p:nvSpPr>
        <p:spPr>
          <a:xfrm>
            <a:off x="4695637" y="5378718"/>
            <a:ext cx="6957883" cy="701731"/>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Content to guide countries in the choice of the appropriate IT solution to serve as a CGR </a:t>
            </a:r>
            <a:endParaRPr lang="en-GB" sz="2200" dirty="0">
              <a:effectLst/>
              <a:latin typeface="Calibri" panose="020F0502020204030204" pitchFamily="34" charset="0"/>
              <a:ea typeface="Calibri" panose="020F0502020204030204" pitchFamily="34" charset="0"/>
            </a:endParaRPr>
          </a:p>
        </p:txBody>
      </p:sp>
      <p:sp>
        <p:nvSpPr>
          <p:cNvPr id="6" name="Google Shape;461;p44">
            <a:extLst>
              <a:ext uri="{FF2B5EF4-FFF2-40B4-BE49-F238E27FC236}">
                <a16:creationId xmlns:a16="http://schemas.microsoft.com/office/drawing/2014/main" id="{C4267E14-F7F0-ED63-6044-A7EC4861DD0C}"/>
              </a:ext>
            </a:extLst>
          </p:cNvPr>
          <p:cNvSpPr/>
          <p:nvPr/>
        </p:nvSpPr>
        <p:spPr>
          <a:xfrm>
            <a:off x="4217437" y="5371050"/>
            <a:ext cx="478200"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400" dirty="0"/>
          </a:p>
        </p:txBody>
      </p:sp>
      <p:pic>
        <p:nvPicPr>
          <p:cNvPr id="7" name="Picture 6">
            <a:extLst>
              <a:ext uri="{FF2B5EF4-FFF2-40B4-BE49-F238E27FC236}">
                <a16:creationId xmlns:a16="http://schemas.microsoft.com/office/drawing/2014/main" id="{00AE3DD6-47DB-4879-8FD4-A655BC25D8AC}"/>
              </a:ext>
            </a:extLst>
          </p:cNvPr>
          <p:cNvPicPr>
            <a:picLocks noChangeAspect="1"/>
          </p:cNvPicPr>
          <p:nvPr/>
        </p:nvPicPr>
        <p:blipFill rotWithShape="1">
          <a:blip r:embed="rId4"/>
          <a:srcRect l="80520" t="38265" r="10441" b="47050"/>
          <a:stretch/>
        </p:blipFill>
        <p:spPr>
          <a:xfrm>
            <a:off x="3346781" y="5298596"/>
            <a:ext cx="478199" cy="430959"/>
          </a:xfrm>
          <a:prstGeom prst="rect">
            <a:avLst/>
          </a:prstGeom>
        </p:spPr>
      </p:pic>
    </p:spTree>
    <p:extLst>
      <p:ext uri="{BB962C8B-B14F-4D97-AF65-F5344CB8AC3E}">
        <p14:creationId xmlns:p14="http://schemas.microsoft.com/office/powerpoint/2010/main" val="183585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9A7A46F-9D10-CE60-D745-723DB989299F}"/>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Functional requirements - CGR</a:t>
            </a:r>
          </a:p>
        </p:txBody>
      </p:sp>
      <p:sp>
        <p:nvSpPr>
          <p:cNvPr id="4" name="Google Shape;258;p10">
            <a:extLst>
              <a:ext uri="{FF2B5EF4-FFF2-40B4-BE49-F238E27FC236}">
                <a16:creationId xmlns:a16="http://schemas.microsoft.com/office/drawing/2014/main" id="{429261D9-AA0C-4362-A70B-11DD4C39E9B5}"/>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13</a:t>
            </a:fld>
            <a:endParaRPr sz="1200" dirty="0">
              <a:solidFill>
                <a:schemeClr val="lt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94D4803-2593-699A-6693-77237BF0102C}"/>
              </a:ext>
            </a:extLst>
          </p:cNvPr>
          <p:cNvPicPr>
            <a:picLocks noChangeAspect="1"/>
          </p:cNvPicPr>
          <p:nvPr/>
        </p:nvPicPr>
        <p:blipFill>
          <a:blip r:embed="rId3"/>
          <a:stretch>
            <a:fillRect/>
          </a:stretch>
        </p:blipFill>
        <p:spPr>
          <a:xfrm>
            <a:off x="155585" y="620713"/>
            <a:ext cx="3125536" cy="4101442"/>
          </a:xfrm>
          <a:prstGeom prst="rect">
            <a:avLst/>
          </a:prstGeom>
          <a:ln>
            <a:solidFill>
              <a:schemeClr val="tx1"/>
            </a:solidFill>
          </a:ln>
        </p:spPr>
      </p:pic>
      <p:pic>
        <p:nvPicPr>
          <p:cNvPr id="7" name="Picture 6">
            <a:extLst>
              <a:ext uri="{FF2B5EF4-FFF2-40B4-BE49-F238E27FC236}">
                <a16:creationId xmlns:a16="http://schemas.microsoft.com/office/drawing/2014/main" id="{B4CE695A-FE61-0970-FA9D-50881E24D239}"/>
              </a:ext>
            </a:extLst>
          </p:cNvPr>
          <p:cNvPicPr>
            <a:picLocks noChangeAspect="1"/>
          </p:cNvPicPr>
          <p:nvPr/>
        </p:nvPicPr>
        <p:blipFill>
          <a:blip r:embed="rId4"/>
          <a:stretch>
            <a:fillRect/>
          </a:stretch>
        </p:blipFill>
        <p:spPr>
          <a:xfrm>
            <a:off x="2997220" y="1243465"/>
            <a:ext cx="3151588" cy="4101442"/>
          </a:xfrm>
          <a:prstGeom prst="rect">
            <a:avLst/>
          </a:prstGeom>
          <a:ln>
            <a:solidFill>
              <a:schemeClr val="tx1"/>
            </a:solidFill>
          </a:ln>
        </p:spPr>
      </p:pic>
      <p:pic>
        <p:nvPicPr>
          <p:cNvPr id="9" name="Picture 8">
            <a:extLst>
              <a:ext uri="{FF2B5EF4-FFF2-40B4-BE49-F238E27FC236}">
                <a16:creationId xmlns:a16="http://schemas.microsoft.com/office/drawing/2014/main" id="{1662A0AB-62E8-2D98-7B75-C7D3654832C6}"/>
              </a:ext>
            </a:extLst>
          </p:cNvPr>
          <p:cNvPicPr>
            <a:picLocks noChangeAspect="1"/>
          </p:cNvPicPr>
          <p:nvPr/>
        </p:nvPicPr>
        <p:blipFill>
          <a:blip r:embed="rId5"/>
          <a:stretch>
            <a:fillRect/>
          </a:stretch>
        </p:blipFill>
        <p:spPr>
          <a:xfrm>
            <a:off x="5901181" y="620713"/>
            <a:ext cx="3114301" cy="4101442"/>
          </a:xfrm>
          <a:prstGeom prst="rect">
            <a:avLst/>
          </a:prstGeom>
          <a:ln>
            <a:solidFill>
              <a:schemeClr val="tx1"/>
            </a:solidFill>
          </a:ln>
        </p:spPr>
      </p:pic>
      <p:pic>
        <p:nvPicPr>
          <p:cNvPr id="11" name="Picture 10">
            <a:extLst>
              <a:ext uri="{FF2B5EF4-FFF2-40B4-BE49-F238E27FC236}">
                <a16:creationId xmlns:a16="http://schemas.microsoft.com/office/drawing/2014/main" id="{23CF2D8A-F629-BEC6-132E-C33B994C7EA7}"/>
              </a:ext>
            </a:extLst>
          </p:cNvPr>
          <p:cNvPicPr>
            <a:picLocks noChangeAspect="1"/>
          </p:cNvPicPr>
          <p:nvPr/>
        </p:nvPicPr>
        <p:blipFill>
          <a:blip r:embed="rId6"/>
          <a:stretch>
            <a:fillRect/>
          </a:stretch>
        </p:blipFill>
        <p:spPr>
          <a:xfrm>
            <a:off x="8768868" y="1243465"/>
            <a:ext cx="3150575" cy="4101443"/>
          </a:xfrm>
          <a:prstGeom prst="rect">
            <a:avLst/>
          </a:prstGeom>
          <a:ln>
            <a:solidFill>
              <a:schemeClr val="tx1"/>
            </a:solidFill>
          </a:ln>
        </p:spPr>
      </p:pic>
      <p:sp>
        <p:nvSpPr>
          <p:cNvPr id="12" name="TextBox 11">
            <a:extLst>
              <a:ext uri="{FF2B5EF4-FFF2-40B4-BE49-F238E27FC236}">
                <a16:creationId xmlns:a16="http://schemas.microsoft.com/office/drawing/2014/main" id="{9F7FE86A-0301-A4FA-6F94-407A4CEFB986}"/>
              </a:ext>
            </a:extLst>
          </p:cNvPr>
          <p:cNvSpPr txBox="1"/>
          <p:nvPr/>
        </p:nvSpPr>
        <p:spPr>
          <a:xfrm>
            <a:off x="1053280" y="5578306"/>
            <a:ext cx="10694887"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93 functional requirements without criticality level </a:t>
            </a:r>
            <a:endParaRPr lang="en-GB" sz="2200" dirty="0">
              <a:effectLst/>
              <a:latin typeface="Calibri" panose="020F0502020204030204" pitchFamily="34" charset="0"/>
              <a:ea typeface="Calibri" panose="020F0502020204030204" pitchFamily="34" charset="0"/>
            </a:endParaRPr>
          </a:p>
        </p:txBody>
      </p:sp>
      <p:sp>
        <p:nvSpPr>
          <p:cNvPr id="13" name="Arrow: Right 12">
            <a:extLst>
              <a:ext uri="{FF2B5EF4-FFF2-40B4-BE49-F238E27FC236}">
                <a16:creationId xmlns:a16="http://schemas.microsoft.com/office/drawing/2014/main" id="{8D8CBD4A-1A9B-C4A1-3D77-4692D17FE342}"/>
              </a:ext>
            </a:extLst>
          </p:cNvPr>
          <p:cNvSpPr/>
          <p:nvPr/>
        </p:nvSpPr>
        <p:spPr>
          <a:xfrm>
            <a:off x="520154" y="5614268"/>
            <a:ext cx="533126" cy="353391"/>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30192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0F3A60-E5E1-F049-9CBF-62593C400311}"/>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Health Facility Registry Service (HFRS) toolkit  </a:t>
            </a:r>
          </a:p>
        </p:txBody>
      </p:sp>
      <p:sp>
        <p:nvSpPr>
          <p:cNvPr id="4" name="Google Shape;258;p10">
            <a:extLst>
              <a:ext uri="{FF2B5EF4-FFF2-40B4-BE49-F238E27FC236}">
                <a16:creationId xmlns:a16="http://schemas.microsoft.com/office/drawing/2014/main" id="{E0DA62C4-FD4D-719F-53F3-B860D9EEB9D8}"/>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14</a:t>
            </a:fld>
            <a:endParaRPr sz="1200" dirty="0">
              <a:solidFill>
                <a:schemeClr val="lt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128927D4-7D6F-0161-8FC4-67AA46462490}"/>
              </a:ext>
            </a:extLst>
          </p:cNvPr>
          <p:cNvPicPr>
            <a:picLocks noChangeAspect="1"/>
          </p:cNvPicPr>
          <p:nvPr/>
        </p:nvPicPr>
        <p:blipFill>
          <a:blip r:embed="rId3"/>
          <a:stretch>
            <a:fillRect/>
          </a:stretch>
        </p:blipFill>
        <p:spPr>
          <a:xfrm>
            <a:off x="8186118" y="719297"/>
            <a:ext cx="1561199" cy="2018012"/>
          </a:xfrm>
          <a:prstGeom prst="rect">
            <a:avLst/>
          </a:prstGeom>
          <a:ln>
            <a:solidFill>
              <a:schemeClr val="tx1"/>
            </a:solidFill>
          </a:ln>
        </p:spPr>
      </p:pic>
      <p:pic>
        <p:nvPicPr>
          <p:cNvPr id="9" name="Picture 8">
            <a:extLst>
              <a:ext uri="{FF2B5EF4-FFF2-40B4-BE49-F238E27FC236}">
                <a16:creationId xmlns:a16="http://schemas.microsoft.com/office/drawing/2014/main" id="{FEBE9191-6FC3-3461-119F-8B59B2BA3574}"/>
              </a:ext>
            </a:extLst>
          </p:cNvPr>
          <p:cNvPicPr>
            <a:picLocks noChangeAspect="1"/>
          </p:cNvPicPr>
          <p:nvPr/>
        </p:nvPicPr>
        <p:blipFill>
          <a:blip r:embed="rId4"/>
          <a:stretch>
            <a:fillRect/>
          </a:stretch>
        </p:blipFill>
        <p:spPr>
          <a:xfrm>
            <a:off x="8714790" y="2089783"/>
            <a:ext cx="3066040" cy="1978090"/>
          </a:xfrm>
          <a:prstGeom prst="rect">
            <a:avLst/>
          </a:prstGeom>
          <a:ln>
            <a:solidFill>
              <a:schemeClr val="tx1"/>
            </a:solidFill>
          </a:ln>
        </p:spPr>
      </p:pic>
      <p:sp>
        <p:nvSpPr>
          <p:cNvPr id="11" name="TextBox 10">
            <a:extLst>
              <a:ext uri="{FF2B5EF4-FFF2-40B4-BE49-F238E27FC236}">
                <a16:creationId xmlns:a16="http://schemas.microsoft.com/office/drawing/2014/main" id="{60F08DA9-9AA0-9B1F-DF52-94981A3F1554}"/>
              </a:ext>
            </a:extLst>
          </p:cNvPr>
          <p:cNvSpPr txBox="1"/>
          <p:nvPr/>
        </p:nvSpPr>
        <p:spPr>
          <a:xfrm>
            <a:off x="774440" y="2251259"/>
            <a:ext cx="7411677" cy="1107996"/>
          </a:xfrm>
          <a:prstGeom prst="rect">
            <a:avLst/>
          </a:prstGeom>
          <a:noFill/>
        </p:spPr>
        <p:txBody>
          <a:bodyPr wrap="square">
            <a:spAutoFit/>
          </a:bodyPr>
          <a:lstStyle/>
          <a:p>
            <a:r>
              <a:rPr lang="en-PH" sz="2200" dirty="0">
                <a:latin typeface="Calibri" panose="020F0502020204030204" pitchFamily="34" charset="0"/>
                <a:ea typeface="Calibri" panose="020F0502020204030204" pitchFamily="34" charset="0"/>
              </a:rPr>
              <a:t>As part of its activities, the WHO Geolocated Health Facilities Data (GHFD) initiative established a Sub Working Group </a:t>
            </a:r>
            <a:r>
              <a:rPr lang="en-PH" sz="2200" dirty="0">
                <a:effectLst/>
                <a:latin typeface="Calibri" panose="020F0502020204030204" pitchFamily="34" charset="0"/>
                <a:ea typeface="Calibri" panose="020F0502020204030204" pitchFamily="34" charset="0"/>
              </a:rPr>
              <a:t>on Health Facility Registry Minimum Requirements (</a:t>
            </a:r>
            <a:r>
              <a:rPr lang="en-PH" sz="2200" dirty="0" err="1">
                <a:effectLst/>
                <a:latin typeface="Calibri" panose="020F0502020204030204" pitchFamily="34" charset="0"/>
                <a:ea typeface="Calibri" panose="020F0502020204030204" pitchFamily="34" charset="0"/>
              </a:rPr>
              <a:t>subWG</a:t>
            </a:r>
            <a:r>
              <a:rPr lang="en-PH" sz="2200" dirty="0">
                <a:effectLst/>
                <a:latin typeface="Calibri" panose="020F0502020204030204" pitchFamily="34" charset="0"/>
                <a:ea typeface="Calibri" panose="020F0502020204030204" pitchFamily="34" charset="0"/>
              </a:rPr>
              <a:t> RMR) </a:t>
            </a:r>
            <a:endParaRPr lang="en-GB" sz="2200" dirty="0"/>
          </a:p>
        </p:txBody>
      </p:sp>
      <p:sp>
        <p:nvSpPr>
          <p:cNvPr id="16" name="TextBox 15">
            <a:extLst>
              <a:ext uri="{FF2B5EF4-FFF2-40B4-BE49-F238E27FC236}">
                <a16:creationId xmlns:a16="http://schemas.microsoft.com/office/drawing/2014/main" id="{14E68782-8321-D012-C1CE-32E82385EF62}"/>
              </a:ext>
            </a:extLst>
          </p:cNvPr>
          <p:cNvSpPr txBox="1"/>
          <p:nvPr/>
        </p:nvSpPr>
        <p:spPr>
          <a:xfrm>
            <a:off x="774440" y="3495655"/>
            <a:ext cx="6830008" cy="1107996"/>
          </a:xfrm>
          <a:prstGeom prst="rect">
            <a:avLst/>
          </a:prstGeom>
          <a:noFill/>
        </p:spPr>
        <p:txBody>
          <a:bodyPr wrap="square">
            <a:spAutoFit/>
          </a:bodyPr>
          <a:lstStyle/>
          <a:p>
            <a:r>
              <a:rPr lang="en-PH" sz="2200" dirty="0">
                <a:effectLst/>
                <a:latin typeface="Calibri" panose="020F0502020204030204" pitchFamily="34" charset="0"/>
                <a:ea typeface="Calibri" panose="020F0502020204030204" pitchFamily="34" charset="0"/>
              </a:rPr>
              <a:t>The toolkit </a:t>
            </a:r>
            <a:r>
              <a:rPr lang="en-US" sz="2200" dirty="0">
                <a:effectLst/>
                <a:latin typeface="Calibri" panose="020F0502020204030204" pitchFamily="34" charset="0"/>
                <a:ea typeface="Calibri" panose="020F0502020204030204" pitchFamily="34" charset="0"/>
              </a:rPr>
              <a:t>to support the identification and deployment of a Health Facility registry Service (HFRS) in countries is born from the activities of this Sub Working Group</a:t>
            </a:r>
            <a:endParaRPr lang="en-GB" sz="2200" dirty="0"/>
          </a:p>
        </p:txBody>
      </p:sp>
      <p:sp>
        <p:nvSpPr>
          <p:cNvPr id="17" name="TextBox 16">
            <a:extLst>
              <a:ext uri="{FF2B5EF4-FFF2-40B4-BE49-F238E27FC236}">
                <a16:creationId xmlns:a16="http://schemas.microsoft.com/office/drawing/2014/main" id="{818EEE1C-ABC5-D142-4C2B-2E7ED90B8C9D}"/>
              </a:ext>
            </a:extLst>
          </p:cNvPr>
          <p:cNvSpPr txBox="1"/>
          <p:nvPr/>
        </p:nvSpPr>
        <p:spPr>
          <a:xfrm>
            <a:off x="774441" y="778921"/>
            <a:ext cx="6951368" cy="1446550"/>
          </a:xfrm>
          <a:prstGeom prst="rect">
            <a:avLst/>
          </a:prstGeom>
          <a:noFill/>
        </p:spPr>
        <p:txBody>
          <a:bodyPr wrap="square">
            <a:spAutoFit/>
          </a:bodyPr>
          <a:lstStyle/>
          <a:p>
            <a:r>
              <a:rPr lang="en-PH" sz="2200" dirty="0">
                <a:latin typeface="Calibri" panose="020F0502020204030204" pitchFamily="34" charset="0"/>
                <a:ea typeface="Calibri" panose="020F0502020204030204" pitchFamily="34" charset="0"/>
              </a:rPr>
              <a:t>The Master Facility List Resource package released by WHO in January 2017 launched the concept of a Facility Registry Service as a </a:t>
            </a:r>
            <a:r>
              <a:rPr lang="en-US" sz="2200" dirty="0">
                <a:latin typeface="Calibri" panose="020F0502020204030204" pitchFamily="34" charset="0"/>
                <a:ea typeface="Calibri" panose="020F0502020204030204" pitchFamily="34" charset="0"/>
              </a:rPr>
              <a:t>software solution that stores and shares the Master Facility List (MFL)</a:t>
            </a:r>
            <a:endParaRPr lang="en-GB" sz="2200" dirty="0"/>
          </a:p>
        </p:txBody>
      </p:sp>
      <p:sp>
        <p:nvSpPr>
          <p:cNvPr id="29" name="TextBox 28">
            <a:extLst>
              <a:ext uri="{FF2B5EF4-FFF2-40B4-BE49-F238E27FC236}">
                <a16:creationId xmlns:a16="http://schemas.microsoft.com/office/drawing/2014/main" id="{E7D90A09-3D3C-22ED-A247-84910996DF29}"/>
              </a:ext>
            </a:extLst>
          </p:cNvPr>
          <p:cNvSpPr txBox="1"/>
          <p:nvPr/>
        </p:nvSpPr>
        <p:spPr>
          <a:xfrm>
            <a:off x="1264919" y="4747719"/>
            <a:ext cx="7770061" cy="1006429"/>
          </a:xfrm>
          <a:prstGeom prst="rect">
            <a:avLst/>
          </a:prstGeom>
          <a:noFill/>
        </p:spPr>
        <p:txBody>
          <a:bodyPr wrap="square">
            <a:spAutoFit/>
          </a:bodyPr>
          <a:lstStyle/>
          <a:p>
            <a:pPr algn="just">
              <a:lnSpc>
                <a:spcPct val="90000"/>
              </a:lnSpc>
              <a:spcAft>
                <a:spcPts val="800"/>
              </a:spcAft>
            </a:pPr>
            <a:r>
              <a:rPr lang="en-PH" sz="2200" dirty="0">
                <a:latin typeface="Calibri" panose="020F0502020204030204" pitchFamily="34" charset="0"/>
                <a:ea typeface="Calibri" panose="020F0502020204030204" pitchFamily="34" charset="0"/>
              </a:rPr>
              <a:t>Published in 2024 and freely accessible from this link : </a:t>
            </a:r>
            <a:r>
              <a:rPr lang="en-PH" sz="2200" dirty="0">
                <a:latin typeface="Calibri" panose="020F0502020204030204" pitchFamily="34" charset="0"/>
                <a:ea typeface="Calibri" panose="020F0502020204030204" pitchFamily="34" charset="0"/>
                <a:hlinkClick r:id="rId5"/>
              </a:rPr>
              <a:t>https://www.unicef.org/digitalimpact/reports/health-facility-registry-toolkit</a:t>
            </a:r>
            <a:r>
              <a:rPr lang="en-PH" sz="2200" dirty="0">
                <a:latin typeface="Calibri" panose="020F0502020204030204" pitchFamily="34" charset="0"/>
                <a:ea typeface="Calibri" panose="020F0502020204030204" pitchFamily="34" charset="0"/>
              </a:rPr>
              <a:t> </a:t>
            </a:r>
            <a:endParaRPr lang="en-GB" sz="2200" dirty="0">
              <a:effectLst/>
              <a:latin typeface="Calibri" panose="020F0502020204030204" pitchFamily="34" charset="0"/>
              <a:ea typeface="Calibri" panose="020F0502020204030204" pitchFamily="34" charset="0"/>
            </a:endParaRPr>
          </a:p>
        </p:txBody>
      </p:sp>
      <p:sp>
        <p:nvSpPr>
          <p:cNvPr id="30" name="Google Shape;461;p44">
            <a:extLst>
              <a:ext uri="{FF2B5EF4-FFF2-40B4-BE49-F238E27FC236}">
                <a16:creationId xmlns:a16="http://schemas.microsoft.com/office/drawing/2014/main" id="{27D3A9DC-F900-6F25-4B23-17C95A550B47}"/>
              </a:ext>
            </a:extLst>
          </p:cNvPr>
          <p:cNvSpPr/>
          <p:nvPr/>
        </p:nvSpPr>
        <p:spPr>
          <a:xfrm>
            <a:off x="786719" y="4740051"/>
            <a:ext cx="478200"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400" dirty="0"/>
          </a:p>
        </p:txBody>
      </p:sp>
      <p:sp>
        <p:nvSpPr>
          <p:cNvPr id="31" name="TextBox 30">
            <a:extLst>
              <a:ext uri="{FF2B5EF4-FFF2-40B4-BE49-F238E27FC236}">
                <a16:creationId xmlns:a16="http://schemas.microsoft.com/office/drawing/2014/main" id="{A8BD2191-3430-B73C-A139-C8D5F8CBBD8A}"/>
              </a:ext>
            </a:extLst>
          </p:cNvPr>
          <p:cNvSpPr txBox="1"/>
          <p:nvPr/>
        </p:nvSpPr>
        <p:spPr>
          <a:xfrm>
            <a:off x="407988" y="5824597"/>
            <a:ext cx="6842830" cy="430887"/>
          </a:xfrm>
          <a:prstGeom prst="rect">
            <a:avLst/>
          </a:prstGeom>
          <a:noFill/>
        </p:spPr>
        <p:txBody>
          <a:bodyPr wrap="square">
            <a:spAutoFit/>
          </a:bodyPr>
          <a:lstStyle/>
          <a:p>
            <a:pPr marL="228600" indent="-228600">
              <a:buAutoNum type="arabicPeriod"/>
            </a:pPr>
            <a:r>
              <a:rPr lang="en-GB" sz="1100" dirty="0">
                <a:hlinkClick r:id="rId6"/>
              </a:rPr>
              <a:t>https://www.who.int/publications/i/item/-9789241513302</a:t>
            </a:r>
            <a:r>
              <a:rPr lang="en-GB" sz="1100" dirty="0"/>
              <a:t>   </a:t>
            </a:r>
          </a:p>
          <a:p>
            <a:pPr marL="228600" indent="-228600">
              <a:buAutoNum type="arabicPeriod"/>
            </a:pPr>
            <a:r>
              <a:rPr lang="en-GB" sz="1100" dirty="0">
                <a:hlinkClick r:id="rId7"/>
              </a:rPr>
              <a:t>https://www.who.int/data/GIS/GHFD</a:t>
            </a:r>
          </a:p>
        </p:txBody>
      </p:sp>
      <p:sp>
        <p:nvSpPr>
          <p:cNvPr id="32" name="TextBox 31">
            <a:extLst>
              <a:ext uri="{FF2B5EF4-FFF2-40B4-BE49-F238E27FC236}">
                <a16:creationId xmlns:a16="http://schemas.microsoft.com/office/drawing/2014/main" id="{D4440C76-36F0-3EA1-A965-2585DD206395}"/>
              </a:ext>
            </a:extLst>
          </p:cNvPr>
          <p:cNvSpPr txBox="1"/>
          <p:nvPr/>
        </p:nvSpPr>
        <p:spPr>
          <a:xfrm>
            <a:off x="7945183" y="681737"/>
            <a:ext cx="345140" cy="261610"/>
          </a:xfrm>
          <a:prstGeom prst="rect">
            <a:avLst/>
          </a:prstGeom>
          <a:noFill/>
        </p:spPr>
        <p:txBody>
          <a:bodyPr wrap="square">
            <a:spAutoFit/>
          </a:bodyPr>
          <a:lstStyle/>
          <a:p>
            <a:r>
              <a:rPr lang="en-PH" sz="1050" dirty="0">
                <a:effectLst/>
                <a:latin typeface="Calibri" panose="020F0502020204030204" pitchFamily="34" charset="0"/>
                <a:ea typeface="Calibri" panose="020F0502020204030204" pitchFamily="34" charset="0"/>
              </a:rPr>
              <a:t>1</a:t>
            </a:r>
            <a:endParaRPr lang="en-GB" sz="1050" dirty="0"/>
          </a:p>
        </p:txBody>
      </p:sp>
      <p:sp>
        <p:nvSpPr>
          <p:cNvPr id="33" name="TextBox 32">
            <a:extLst>
              <a:ext uri="{FF2B5EF4-FFF2-40B4-BE49-F238E27FC236}">
                <a16:creationId xmlns:a16="http://schemas.microsoft.com/office/drawing/2014/main" id="{FA4F776C-3650-ACBC-FC9F-89D1C8DCBF3D}"/>
              </a:ext>
            </a:extLst>
          </p:cNvPr>
          <p:cNvSpPr txBox="1"/>
          <p:nvPr/>
        </p:nvSpPr>
        <p:spPr>
          <a:xfrm>
            <a:off x="8473856" y="2817790"/>
            <a:ext cx="345140" cy="261610"/>
          </a:xfrm>
          <a:prstGeom prst="rect">
            <a:avLst/>
          </a:prstGeom>
          <a:noFill/>
        </p:spPr>
        <p:txBody>
          <a:bodyPr wrap="square">
            <a:spAutoFit/>
          </a:bodyPr>
          <a:lstStyle/>
          <a:p>
            <a:r>
              <a:rPr lang="en-PH" sz="1050" dirty="0">
                <a:effectLst/>
                <a:latin typeface="Calibri" panose="020F0502020204030204" pitchFamily="34" charset="0"/>
                <a:ea typeface="Calibri" panose="020F0502020204030204" pitchFamily="34" charset="0"/>
              </a:rPr>
              <a:t>2</a:t>
            </a:r>
            <a:endParaRPr lang="en-GB" sz="1050" dirty="0"/>
          </a:p>
        </p:txBody>
      </p:sp>
      <p:pic>
        <p:nvPicPr>
          <p:cNvPr id="2" name="Grafik 7">
            <a:extLst>
              <a:ext uri="{FF2B5EF4-FFF2-40B4-BE49-F238E27FC236}">
                <a16:creationId xmlns:a16="http://schemas.microsoft.com/office/drawing/2014/main" id="{71176799-01C0-75D8-D5F2-2AABDE766842}"/>
              </a:ext>
            </a:extLst>
          </p:cNvPr>
          <p:cNvPicPr>
            <a:picLocks noChangeAspect="1"/>
          </p:cNvPicPr>
          <p:nvPr/>
        </p:nvPicPr>
        <p:blipFill>
          <a:blip r:embed="rId8"/>
          <a:stretch>
            <a:fillRect/>
          </a:stretch>
        </p:blipFill>
        <p:spPr>
          <a:xfrm>
            <a:off x="9747317" y="3359255"/>
            <a:ext cx="1861043" cy="2615739"/>
          </a:xfrm>
          <a:prstGeom prst="rect">
            <a:avLst/>
          </a:prstGeom>
          <a:ln>
            <a:solidFill>
              <a:schemeClr val="tx1"/>
            </a:solidFill>
          </a:ln>
        </p:spPr>
      </p:pic>
    </p:spTree>
    <p:extLst>
      <p:ext uri="{BB962C8B-B14F-4D97-AF65-F5344CB8AC3E}">
        <p14:creationId xmlns:p14="http://schemas.microsoft.com/office/powerpoint/2010/main" val="3616138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13" name="TextBox 12">
            <a:extLst>
              <a:ext uri="{FF2B5EF4-FFF2-40B4-BE49-F238E27FC236}">
                <a16:creationId xmlns:a16="http://schemas.microsoft.com/office/drawing/2014/main" id="{FE55863E-68A5-C46E-7B2C-9DEF6DF1ED0E}"/>
              </a:ext>
            </a:extLst>
          </p:cNvPr>
          <p:cNvSpPr txBox="1"/>
          <p:nvPr/>
        </p:nvSpPr>
        <p:spPr>
          <a:xfrm>
            <a:off x="4148626" y="683983"/>
            <a:ext cx="7281373" cy="5586145"/>
          </a:xfrm>
          <a:prstGeom prst="rect">
            <a:avLst/>
          </a:prstGeom>
          <a:noFill/>
        </p:spPr>
        <p:txBody>
          <a:bodyPr wrap="square">
            <a:spAutoFit/>
          </a:bodyPr>
          <a:lstStyle/>
          <a:p>
            <a:pPr algn="just">
              <a:lnSpc>
                <a:spcPct val="90000"/>
              </a:lnSpc>
              <a:spcAft>
                <a:spcPts val="800"/>
              </a:spcAft>
            </a:pPr>
            <a:r>
              <a:rPr lang="en-PH" sz="2200" b="1" dirty="0">
                <a:effectLst/>
                <a:latin typeface="Calibri" panose="020F0502020204030204" pitchFamily="34" charset="0"/>
                <a:ea typeface="Calibri" panose="020F0502020204030204" pitchFamily="34" charset="0"/>
              </a:rPr>
              <a:t>Table of content</a:t>
            </a:r>
          </a:p>
          <a:p>
            <a:pPr marL="457200" indent="-457200" algn="just">
              <a:lnSpc>
                <a:spcPct val="90000"/>
              </a:lnSpc>
              <a:spcAft>
                <a:spcPts val="800"/>
              </a:spcAft>
              <a:buAutoNum type="arabicPeriod"/>
            </a:pPr>
            <a:r>
              <a:rPr lang="en-PH" sz="2100" u="sng" dirty="0">
                <a:effectLst/>
                <a:latin typeface="Calibri" panose="020F0502020204030204" pitchFamily="34" charset="0"/>
                <a:ea typeface="Calibri" panose="020F0502020204030204" pitchFamily="34" charset="0"/>
              </a:rPr>
              <a:t>Introduction</a:t>
            </a:r>
            <a:r>
              <a:rPr lang="en-PH" sz="2100" dirty="0">
                <a:effectLst/>
                <a:latin typeface="Calibri" panose="020F0502020204030204" pitchFamily="34" charset="0"/>
                <a:ea typeface="Calibri" panose="020F0502020204030204" pitchFamily="34" charset="0"/>
              </a:rPr>
              <a:t> (concept, use cases and benefits)</a:t>
            </a:r>
          </a:p>
          <a:p>
            <a:pPr marL="457200" indent="-457200" algn="just">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1 </a:t>
            </a:r>
            <a:r>
              <a:rPr lang="en-US" sz="2100" dirty="0">
                <a:latin typeface="Calibri" panose="020F0502020204030204" pitchFamily="34" charset="0"/>
                <a:ea typeface="Calibri" panose="020F0502020204030204" pitchFamily="34" charset="0"/>
              </a:rPr>
              <a:t>– Establish a technical working group </a:t>
            </a:r>
          </a:p>
          <a:p>
            <a:pPr marL="457200" indent="-457200">
              <a:lnSpc>
                <a:spcPct val="90000"/>
              </a:lnSpc>
              <a:spcAft>
                <a:spcPts val="800"/>
              </a:spcAft>
              <a:buAutoNum type="arabicPeriod"/>
            </a:pPr>
            <a:r>
              <a:rPr lang="en-US" sz="2100" u="sng" dirty="0">
                <a:effectLst/>
                <a:latin typeface="Calibri" panose="020F0502020204030204" pitchFamily="34" charset="0"/>
                <a:ea typeface="Calibri" panose="020F0502020204030204" pitchFamily="34" charset="0"/>
              </a:rPr>
              <a:t>Step 2 </a:t>
            </a:r>
            <a:r>
              <a:rPr lang="en-US" sz="2100" dirty="0">
                <a:effectLst/>
                <a:latin typeface="Calibri" panose="020F0502020204030204" pitchFamily="34" charset="0"/>
                <a:ea typeface="Calibri" panose="020F0502020204030204" pitchFamily="34" charset="0"/>
              </a:rPr>
              <a:t>– Define the expected outcomes (strategic and technical)</a:t>
            </a:r>
          </a:p>
          <a:p>
            <a:pPr marL="457200" indent="-457200" algn="just">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3 </a:t>
            </a:r>
            <a:r>
              <a:rPr lang="en-US" sz="2100" dirty="0">
                <a:latin typeface="Calibri" panose="020F0502020204030204" pitchFamily="34" charset="0"/>
                <a:ea typeface="Calibri" panose="020F0502020204030204" pitchFamily="34" charset="0"/>
              </a:rPr>
              <a:t>– Assess the current enabling environment (HIS geo-enabling framework)</a:t>
            </a:r>
          </a:p>
          <a:p>
            <a:pPr marL="457200" indent="-457200" algn="just">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4 </a:t>
            </a:r>
            <a:r>
              <a:rPr lang="en-US" sz="2100" dirty="0">
                <a:latin typeface="Calibri" panose="020F0502020204030204" pitchFamily="34" charset="0"/>
                <a:ea typeface="Calibri" panose="020F0502020204030204" pitchFamily="34" charset="0"/>
              </a:rPr>
              <a:t>– Define what the HFRS needs to do </a:t>
            </a:r>
            <a:r>
              <a:rPr lang="en-PH" sz="2100" dirty="0">
                <a:latin typeface="Calibri" panose="020F0502020204030204" pitchFamily="34" charset="0"/>
                <a:ea typeface="Calibri" panose="020F0502020204030204" pitchFamily="34" charset="0"/>
              </a:rPr>
              <a:t>(Data ecosystem, task flows, user roles, functional and non-functional requirements)</a:t>
            </a:r>
          </a:p>
          <a:p>
            <a:pPr marL="457200" indent="-457200" algn="just">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5 </a:t>
            </a:r>
            <a:r>
              <a:rPr lang="en-US" sz="2100" dirty="0">
                <a:latin typeface="Calibri" panose="020F0502020204030204" pitchFamily="34" charset="0"/>
                <a:ea typeface="Calibri" panose="020F0502020204030204" pitchFamily="34" charset="0"/>
              </a:rPr>
              <a:t>– Find the appropriate IT solution</a:t>
            </a:r>
          </a:p>
          <a:p>
            <a:pPr marL="457200" indent="-457200">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6 </a:t>
            </a:r>
            <a:r>
              <a:rPr lang="en-US" sz="2100" dirty="0">
                <a:latin typeface="Calibri" panose="020F0502020204030204" pitchFamily="34" charset="0"/>
                <a:ea typeface="Calibri" panose="020F0502020204030204" pitchFamily="34" charset="0"/>
              </a:rPr>
              <a:t>– Develop the implementation, monitoring and evaluation and communication plans</a:t>
            </a:r>
          </a:p>
          <a:p>
            <a:pPr marL="457200" indent="-457200" algn="just">
              <a:lnSpc>
                <a:spcPct val="90000"/>
              </a:lnSpc>
              <a:spcAft>
                <a:spcPts val="800"/>
              </a:spcAft>
              <a:buAutoNum type="arabicPeriod"/>
            </a:pPr>
            <a:r>
              <a:rPr lang="en-US" sz="2100" u="sng" dirty="0">
                <a:latin typeface="Calibri" panose="020F0502020204030204" pitchFamily="34" charset="0"/>
                <a:ea typeface="Calibri" panose="020F0502020204030204" pitchFamily="34" charset="0"/>
              </a:rPr>
              <a:t>Step 7 </a:t>
            </a:r>
            <a:r>
              <a:rPr lang="en-US" sz="2100" dirty="0">
                <a:latin typeface="Calibri" panose="020F0502020204030204" pitchFamily="34" charset="0"/>
                <a:ea typeface="Calibri" panose="020F0502020204030204" pitchFamily="34" charset="0"/>
              </a:rPr>
              <a:t>– Understand and manage risks</a:t>
            </a:r>
            <a:endParaRPr lang="en-PH" sz="2100" dirty="0">
              <a:latin typeface="Calibri" panose="020F0502020204030204" pitchFamily="34" charset="0"/>
              <a:ea typeface="Calibri" panose="020F0502020204030204" pitchFamily="34" charset="0"/>
            </a:endParaRPr>
          </a:p>
          <a:p>
            <a:pPr marL="457200" indent="-457200" algn="just">
              <a:lnSpc>
                <a:spcPct val="90000"/>
              </a:lnSpc>
              <a:spcAft>
                <a:spcPts val="800"/>
              </a:spcAft>
              <a:buAutoNum type="arabicPeriod"/>
            </a:pPr>
            <a:endParaRPr lang="en-GB" sz="2200" dirty="0">
              <a:effectLst/>
              <a:latin typeface="Calibri" panose="020F0502020204030204" pitchFamily="34" charset="0"/>
              <a:ea typeface="Calibri" panose="020F0502020204030204" pitchFamily="34" charset="0"/>
            </a:endParaRPr>
          </a:p>
        </p:txBody>
      </p:sp>
      <p:sp>
        <p:nvSpPr>
          <p:cNvPr id="4" name="Google Shape;258;p10">
            <a:extLst>
              <a:ext uri="{FF2B5EF4-FFF2-40B4-BE49-F238E27FC236}">
                <a16:creationId xmlns:a16="http://schemas.microsoft.com/office/drawing/2014/main" id="{84BA661C-4348-F697-2189-B1CD3B0EB827}"/>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15</a:t>
            </a:fld>
            <a:endParaRPr sz="1200" dirty="0">
              <a:solidFill>
                <a:schemeClr val="lt1"/>
              </a:solidFill>
              <a:latin typeface="Calibri"/>
              <a:ea typeface="Calibri"/>
              <a:cs typeface="Calibri"/>
              <a:sym typeface="Calibri"/>
            </a:endParaRPr>
          </a:p>
        </p:txBody>
      </p:sp>
      <p:sp>
        <p:nvSpPr>
          <p:cNvPr id="10" name="Title 1">
            <a:extLst>
              <a:ext uri="{FF2B5EF4-FFF2-40B4-BE49-F238E27FC236}">
                <a16:creationId xmlns:a16="http://schemas.microsoft.com/office/drawing/2014/main" id="{63FB622F-EB96-8C62-3CF3-0424CAF86DB8}"/>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Health Facility Registry Service (HFRS) toolkit  </a:t>
            </a:r>
          </a:p>
        </p:txBody>
      </p:sp>
      <p:sp>
        <p:nvSpPr>
          <p:cNvPr id="11" name="TextBox 10">
            <a:extLst>
              <a:ext uri="{FF2B5EF4-FFF2-40B4-BE49-F238E27FC236}">
                <a16:creationId xmlns:a16="http://schemas.microsoft.com/office/drawing/2014/main" id="{05BE2A2A-80BE-12FA-6411-6333E2845284}"/>
              </a:ext>
            </a:extLst>
          </p:cNvPr>
          <p:cNvSpPr txBox="1"/>
          <p:nvPr/>
        </p:nvSpPr>
        <p:spPr>
          <a:xfrm>
            <a:off x="886187" y="5795647"/>
            <a:ext cx="11305811" cy="397032"/>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Organized as a process to guide countries to choose the appropriate IT solution to serve as a HFRS </a:t>
            </a:r>
            <a:endParaRPr lang="en-GB" sz="2200" dirty="0">
              <a:effectLst/>
              <a:latin typeface="Calibri" panose="020F0502020204030204" pitchFamily="34" charset="0"/>
              <a:ea typeface="Calibri" panose="020F0502020204030204" pitchFamily="34" charset="0"/>
            </a:endParaRPr>
          </a:p>
        </p:txBody>
      </p:sp>
      <p:sp>
        <p:nvSpPr>
          <p:cNvPr id="12" name="Google Shape;461;p44">
            <a:extLst>
              <a:ext uri="{FF2B5EF4-FFF2-40B4-BE49-F238E27FC236}">
                <a16:creationId xmlns:a16="http://schemas.microsoft.com/office/drawing/2014/main" id="{27D7A3C8-9F43-5304-B3DF-E2BC1A43C758}"/>
              </a:ext>
            </a:extLst>
          </p:cNvPr>
          <p:cNvSpPr/>
          <p:nvPr/>
        </p:nvSpPr>
        <p:spPr>
          <a:xfrm>
            <a:off x="407988" y="5787979"/>
            <a:ext cx="515182"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400" dirty="0"/>
          </a:p>
        </p:txBody>
      </p:sp>
      <p:pic>
        <p:nvPicPr>
          <p:cNvPr id="3" name="Grafik 7">
            <a:extLst>
              <a:ext uri="{FF2B5EF4-FFF2-40B4-BE49-F238E27FC236}">
                <a16:creationId xmlns:a16="http://schemas.microsoft.com/office/drawing/2014/main" id="{F635BB1F-5833-0F21-D356-A885AE8CAAC5}"/>
              </a:ext>
            </a:extLst>
          </p:cNvPr>
          <p:cNvPicPr>
            <a:picLocks noChangeAspect="1"/>
          </p:cNvPicPr>
          <p:nvPr/>
        </p:nvPicPr>
        <p:blipFill>
          <a:blip r:embed="rId3"/>
          <a:stretch>
            <a:fillRect/>
          </a:stretch>
        </p:blipFill>
        <p:spPr>
          <a:xfrm>
            <a:off x="515938" y="1079686"/>
            <a:ext cx="2985452" cy="4196122"/>
          </a:xfrm>
          <a:prstGeom prst="rect">
            <a:avLst/>
          </a:prstGeom>
          <a:ln>
            <a:solidFill>
              <a:schemeClr val="tx1"/>
            </a:solidFill>
          </a:ln>
        </p:spPr>
      </p:pic>
    </p:spTree>
    <p:extLst>
      <p:ext uri="{BB962C8B-B14F-4D97-AF65-F5344CB8AC3E}">
        <p14:creationId xmlns:p14="http://schemas.microsoft.com/office/powerpoint/2010/main" val="329902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3" name="Title 1">
            <a:extLst>
              <a:ext uri="{FF2B5EF4-FFF2-40B4-BE49-F238E27FC236}">
                <a16:creationId xmlns:a16="http://schemas.microsoft.com/office/drawing/2014/main" id="{F9A7A46F-9D10-CE60-D745-723DB989299F}"/>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Functional and non-functional requirements - HFRS</a:t>
            </a:r>
          </a:p>
        </p:txBody>
      </p:sp>
      <p:sp>
        <p:nvSpPr>
          <p:cNvPr id="4" name="TextBox 3">
            <a:extLst>
              <a:ext uri="{FF2B5EF4-FFF2-40B4-BE49-F238E27FC236}">
                <a16:creationId xmlns:a16="http://schemas.microsoft.com/office/drawing/2014/main" id="{2E63E9E8-178C-B5EA-5E2E-DA0AE1C75F35}"/>
              </a:ext>
            </a:extLst>
          </p:cNvPr>
          <p:cNvSpPr txBox="1"/>
          <p:nvPr/>
        </p:nvSpPr>
        <p:spPr>
          <a:xfrm>
            <a:off x="683558" y="803781"/>
            <a:ext cx="5197289" cy="1192121"/>
          </a:xfrm>
          <a:prstGeom prst="rect">
            <a:avLst/>
          </a:prstGeom>
          <a:noFill/>
        </p:spPr>
        <p:txBody>
          <a:bodyPr wrap="square">
            <a:spAutoFit/>
          </a:bodyPr>
          <a:lstStyle/>
          <a:p>
            <a:pPr>
              <a:lnSpc>
                <a:spcPct val="90000"/>
              </a:lnSpc>
              <a:spcAft>
                <a:spcPts val="800"/>
              </a:spcAft>
            </a:pPr>
            <a:r>
              <a:rPr lang="en-US" u="sng" dirty="0">
                <a:effectLst/>
                <a:latin typeface="Calibri" panose="020F0502020204030204" pitchFamily="34" charset="0"/>
                <a:ea typeface="Calibri" panose="020F0502020204030204" pitchFamily="34" charset="0"/>
              </a:rPr>
              <a:t>Functional requirements: </a:t>
            </a:r>
            <a:r>
              <a:rPr lang="en-US" dirty="0">
                <a:effectLst/>
                <a:latin typeface="Calibri" panose="020F0502020204030204" pitchFamily="34" charset="0"/>
                <a:ea typeface="Calibri" panose="020F0502020204030204" pitchFamily="34" charset="0"/>
              </a:rPr>
              <a:t>Product features or functions that developers must implement to enable users to accomplish their tasks </a:t>
            </a:r>
          </a:p>
          <a:p>
            <a:pPr algn="just">
              <a:lnSpc>
                <a:spcPct val="90000"/>
              </a:lnSpc>
              <a:spcAft>
                <a:spcPts val="800"/>
              </a:spcAft>
            </a:pPr>
            <a:endParaRPr lang="en-GB" dirty="0">
              <a:effectLst/>
              <a:latin typeface="Calibri" panose="020F0502020204030204" pitchFamily="34" charset="0"/>
              <a:ea typeface="Calibri" panose="020F0502020204030204" pitchFamily="34" charset="0"/>
            </a:endParaRPr>
          </a:p>
        </p:txBody>
      </p:sp>
      <p:pic>
        <p:nvPicPr>
          <p:cNvPr id="6" name="Picture 5">
            <a:extLst>
              <a:ext uri="{FF2B5EF4-FFF2-40B4-BE49-F238E27FC236}">
                <a16:creationId xmlns:a16="http://schemas.microsoft.com/office/drawing/2014/main" id="{8FC68C59-3CA1-3F40-E4DA-BA11DD37EE22}"/>
              </a:ext>
            </a:extLst>
          </p:cNvPr>
          <p:cNvPicPr>
            <a:picLocks noChangeAspect="1"/>
          </p:cNvPicPr>
          <p:nvPr/>
        </p:nvPicPr>
        <p:blipFill>
          <a:blip r:embed="rId3"/>
          <a:stretch>
            <a:fillRect/>
          </a:stretch>
        </p:blipFill>
        <p:spPr>
          <a:xfrm>
            <a:off x="766763" y="1565140"/>
            <a:ext cx="4068407" cy="2735372"/>
          </a:xfrm>
          <a:prstGeom prst="rect">
            <a:avLst/>
          </a:prstGeom>
        </p:spPr>
      </p:pic>
      <p:pic>
        <p:nvPicPr>
          <p:cNvPr id="8" name="Picture 7">
            <a:extLst>
              <a:ext uri="{FF2B5EF4-FFF2-40B4-BE49-F238E27FC236}">
                <a16:creationId xmlns:a16="http://schemas.microsoft.com/office/drawing/2014/main" id="{C41637E9-5318-A39D-CBB0-52FC3E353DDA}"/>
              </a:ext>
            </a:extLst>
          </p:cNvPr>
          <p:cNvPicPr>
            <a:picLocks noChangeAspect="1"/>
          </p:cNvPicPr>
          <p:nvPr/>
        </p:nvPicPr>
        <p:blipFill>
          <a:blip r:embed="rId4"/>
          <a:stretch>
            <a:fillRect/>
          </a:stretch>
        </p:blipFill>
        <p:spPr>
          <a:xfrm>
            <a:off x="1189259" y="1935752"/>
            <a:ext cx="3757230" cy="2776593"/>
          </a:xfrm>
          <a:prstGeom prst="rect">
            <a:avLst/>
          </a:prstGeom>
        </p:spPr>
      </p:pic>
      <p:pic>
        <p:nvPicPr>
          <p:cNvPr id="10" name="Picture 9">
            <a:extLst>
              <a:ext uri="{FF2B5EF4-FFF2-40B4-BE49-F238E27FC236}">
                <a16:creationId xmlns:a16="http://schemas.microsoft.com/office/drawing/2014/main" id="{9D8A4166-3D82-FF46-223B-1B9758B88A64}"/>
              </a:ext>
            </a:extLst>
          </p:cNvPr>
          <p:cNvPicPr>
            <a:picLocks noChangeAspect="1"/>
          </p:cNvPicPr>
          <p:nvPr/>
        </p:nvPicPr>
        <p:blipFill>
          <a:blip r:embed="rId5"/>
          <a:stretch>
            <a:fillRect/>
          </a:stretch>
        </p:blipFill>
        <p:spPr>
          <a:xfrm>
            <a:off x="1701651" y="2442995"/>
            <a:ext cx="3722332" cy="2776593"/>
          </a:xfrm>
          <a:prstGeom prst="rect">
            <a:avLst/>
          </a:prstGeom>
        </p:spPr>
      </p:pic>
      <p:pic>
        <p:nvPicPr>
          <p:cNvPr id="12" name="Picture 11">
            <a:extLst>
              <a:ext uri="{FF2B5EF4-FFF2-40B4-BE49-F238E27FC236}">
                <a16:creationId xmlns:a16="http://schemas.microsoft.com/office/drawing/2014/main" id="{F5CD05E6-7CEC-723C-6340-8C50E14C8EDC}"/>
              </a:ext>
            </a:extLst>
          </p:cNvPr>
          <p:cNvPicPr>
            <a:picLocks noChangeAspect="1"/>
          </p:cNvPicPr>
          <p:nvPr/>
        </p:nvPicPr>
        <p:blipFill>
          <a:blip r:embed="rId6"/>
          <a:stretch>
            <a:fillRect/>
          </a:stretch>
        </p:blipFill>
        <p:spPr>
          <a:xfrm>
            <a:off x="2207259" y="4016071"/>
            <a:ext cx="3757230" cy="1613159"/>
          </a:xfrm>
          <a:prstGeom prst="rect">
            <a:avLst/>
          </a:prstGeom>
        </p:spPr>
      </p:pic>
      <p:sp>
        <p:nvSpPr>
          <p:cNvPr id="13" name="TextBox 12">
            <a:extLst>
              <a:ext uri="{FF2B5EF4-FFF2-40B4-BE49-F238E27FC236}">
                <a16:creationId xmlns:a16="http://schemas.microsoft.com/office/drawing/2014/main" id="{33610148-F59F-7E05-B192-2AAEE2752A54}"/>
              </a:ext>
            </a:extLst>
          </p:cNvPr>
          <p:cNvSpPr txBox="1"/>
          <p:nvPr/>
        </p:nvSpPr>
        <p:spPr>
          <a:xfrm>
            <a:off x="1236183" y="5873588"/>
            <a:ext cx="10694887"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24 functional and 16 non-functional requirements with recommended criticality level</a:t>
            </a:r>
            <a:endParaRPr lang="en-GB" sz="2200" dirty="0">
              <a:effectLst/>
              <a:latin typeface="Calibri" panose="020F0502020204030204" pitchFamily="34" charset="0"/>
              <a:ea typeface="Calibri" panose="020F0502020204030204" pitchFamily="34" charset="0"/>
            </a:endParaRPr>
          </a:p>
        </p:txBody>
      </p:sp>
      <p:sp>
        <p:nvSpPr>
          <p:cNvPr id="14" name="Arrow: Right 13">
            <a:extLst>
              <a:ext uri="{FF2B5EF4-FFF2-40B4-BE49-F238E27FC236}">
                <a16:creationId xmlns:a16="http://schemas.microsoft.com/office/drawing/2014/main" id="{728BFA94-E5A5-75EC-552D-E238F517257F}"/>
              </a:ext>
            </a:extLst>
          </p:cNvPr>
          <p:cNvSpPr/>
          <p:nvPr/>
        </p:nvSpPr>
        <p:spPr>
          <a:xfrm>
            <a:off x="766763" y="5901304"/>
            <a:ext cx="533126" cy="353391"/>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9DD17E2A-C4A1-B148-97CF-1EE5B0AAD058}"/>
              </a:ext>
            </a:extLst>
          </p:cNvPr>
          <p:cNvPicPr>
            <a:picLocks noChangeAspect="1"/>
          </p:cNvPicPr>
          <p:nvPr/>
        </p:nvPicPr>
        <p:blipFill>
          <a:blip r:embed="rId7"/>
          <a:stretch>
            <a:fillRect/>
          </a:stretch>
        </p:blipFill>
        <p:spPr>
          <a:xfrm>
            <a:off x="6187126" y="1567565"/>
            <a:ext cx="4889894" cy="3408745"/>
          </a:xfrm>
          <a:prstGeom prst="rect">
            <a:avLst/>
          </a:prstGeom>
        </p:spPr>
      </p:pic>
      <p:pic>
        <p:nvPicPr>
          <p:cNvPr id="18" name="Picture 17">
            <a:extLst>
              <a:ext uri="{FF2B5EF4-FFF2-40B4-BE49-F238E27FC236}">
                <a16:creationId xmlns:a16="http://schemas.microsoft.com/office/drawing/2014/main" id="{D91FB680-1E4E-AB2A-56D1-FAC69CFF9946}"/>
              </a:ext>
            </a:extLst>
          </p:cNvPr>
          <p:cNvPicPr>
            <a:picLocks noChangeAspect="1"/>
          </p:cNvPicPr>
          <p:nvPr/>
        </p:nvPicPr>
        <p:blipFill>
          <a:blip r:embed="rId8"/>
          <a:stretch>
            <a:fillRect/>
          </a:stretch>
        </p:blipFill>
        <p:spPr>
          <a:xfrm>
            <a:off x="6808154" y="1968134"/>
            <a:ext cx="4963984" cy="3408745"/>
          </a:xfrm>
          <a:prstGeom prst="rect">
            <a:avLst/>
          </a:prstGeom>
        </p:spPr>
      </p:pic>
      <p:sp>
        <p:nvSpPr>
          <p:cNvPr id="19" name="TextBox 18">
            <a:extLst>
              <a:ext uri="{FF2B5EF4-FFF2-40B4-BE49-F238E27FC236}">
                <a16:creationId xmlns:a16="http://schemas.microsoft.com/office/drawing/2014/main" id="{2E63E9E8-178C-B5EA-5E2E-DA0AE1C75F35}"/>
              </a:ext>
            </a:extLst>
          </p:cNvPr>
          <p:cNvSpPr txBox="1"/>
          <p:nvPr/>
        </p:nvSpPr>
        <p:spPr>
          <a:xfrm>
            <a:off x="6187126" y="792005"/>
            <a:ext cx="5501807" cy="590931"/>
          </a:xfrm>
          <a:prstGeom prst="rect">
            <a:avLst/>
          </a:prstGeom>
          <a:noFill/>
        </p:spPr>
        <p:txBody>
          <a:bodyPr wrap="square">
            <a:spAutoFit/>
          </a:bodyPr>
          <a:lstStyle/>
          <a:p>
            <a:pPr>
              <a:lnSpc>
                <a:spcPct val="90000"/>
              </a:lnSpc>
              <a:spcAft>
                <a:spcPts val="800"/>
              </a:spcAft>
            </a:pPr>
            <a:r>
              <a:rPr lang="en-US" u="sng" dirty="0">
                <a:effectLst/>
                <a:latin typeface="Calibri" panose="020F0502020204030204" pitchFamily="34" charset="0"/>
                <a:ea typeface="Calibri" panose="020F0502020204030204" pitchFamily="34" charset="0"/>
              </a:rPr>
              <a:t>Non-functional requirements: </a:t>
            </a:r>
            <a:r>
              <a:rPr lang="en-US" dirty="0">
                <a:effectLst/>
                <a:latin typeface="Calibri" panose="020F0502020204030204" pitchFamily="34" charset="0"/>
                <a:ea typeface="Calibri" panose="020F0502020204030204" pitchFamily="34" charset="0"/>
              </a:rPr>
              <a:t>Requirements describing how a system should perform</a:t>
            </a:r>
            <a:endParaRPr lang="en-GB" dirty="0">
              <a:effectLst/>
              <a:latin typeface="Calibri" panose="020F0502020204030204" pitchFamily="34" charset="0"/>
              <a:ea typeface="Calibri" panose="020F0502020204030204" pitchFamily="34" charset="0"/>
            </a:endParaRPr>
          </a:p>
        </p:txBody>
      </p:sp>
      <p:sp>
        <p:nvSpPr>
          <p:cNvPr id="5" name="Google Shape;258;p10">
            <a:extLst>
              <a:ext uri="{FF2B5EF4-FFF2-40B4-BE49-F238E27FC236}">
                <a16:creationId xmlns:a16="http://schemas.microsoft.com/office/drawing/2014/main" id="{9836334D-8A85-EA27-2F97-45CC3D115A01}"/>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16</a:t>
            </a:fld>
            <a:endParaRPr sz="1200" dirty="0">
              <a:solidFill>
                <a:schemeClr val="lt1"/>
              </a:solidFill>
              <a:latin typeface="Calibri"/>
              <a:ea typeface="Calibri"/>
              <a:cs typeface="Calibri"/>
              <a:sym typeface="Calibri"/>
            </a:endParaRPr>
          </a:p>
        </p:txBody>
      </p:sp>
      <p:sp>
        <p:nvSpPr>
          <p:cNvPr id="2" name="Arrow: Right 1">
            <a:extLst>
              <a:ext uri="{FF2B5EF4-FFF2-40B4-BE49-F238E27FC236}">
                <a16:creationId xmlns:a16="http://schemas.microsoft.com/office/drawing/2014/main" id="{28056B9D-5413-D67F-6E00-5CC1C3CC2DF2}"/>
              </a:ext>
            </a:extLst>
          </p:cNvPr>
          <p:cNvSpPr/>
          <p:nvPr/>
        </p:nvSpPr>
        <p:spPr>
          <a:xfrm>
            <a:off x="7403111" y="5424057"/>
            <a:ext cx="533126" cy="353391"/>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9FBB03A-D54A-48D3-3A47-6C41AFEED8E3}"/>
              </a:ext>
            </a:extLst>
          </p:cNvPr>
          <p:cNvSpPr txBox="1"/>
          <p:nvPr/>
        </p:nvSpPr>
        <p:spPr>
          <a:xfrm>
            <a:off x="7884467" y="5384078"/>
            <a:ext cx="4777563" cy="430887"/>
          </a:xfrm>
          <a:prstGeom prst="rect">
            <a:avLst/>
          </a:prstGeom>
          <a:noFill/>
        </p:spPr>
        <p:txBody>
          <a:bodyPr wrap="square">
            <a:spAutoFit/>
          </a:bodyPr>
          <a:lstStyle/>
          <a:p>
            <a:pPr algn="just"/>
            <a:r>
              <a:rPr lang="en-PH" sz="2200" dirty="0">
                <a:solidFill>
                  <a:srgbClr val="000000"/>
                </a:solidFill>
                <a:latin typeface="Calibri" panose="020F0502020204030204" pitchFamily="34" charset="0"/>
                <a:ea typeface="Calibri" panose="020F0502020204030204" pitchFamily="34" charset="0"/>
              </a:rPr>
              <a:t>Also applicable to a CGR </a:t>
            </a:r>
            <a:endParaRPr lang="en-GB" sz="2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5591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A913A1-8C40-BEE0-B3CB-018C7D40205C}"/>
              </a:ext>
            </a:extLst>
          </p:cNvPr>
          <p:cNvPicPr>
            <a:picLocks noChangeAspect="1"/>
          </p:cNvPicPr>
          <p:nvPr/>
        </p:nvPicPr>
        <p:blipFill>
          <a:blip r:embed="rId2"/>
          <a:stretch>
            <a:fillRect/>
          </a:stretch>
        </p:blipFill>
        <p:spPr>
          <a:xfrm>
            <a:off x="4046496" y="1906028"/>
            <a:ext cx="7383506" cy="4142967"/>
          </a:xfrm>
          <a:prstGeom prst="rect">
            <a:avLst/>
          </a:prstGeom>
        </p:spPr>
      </p:pic>
      <p:sp>
        <p:nvSpPr>
          <p:cNvPr id="5" name="Rectangle 4">
            <a:extLst>
              <a:ext uri="{FF2B5EF4-FFF2-40B4-BE49-F238E27FC236}">
                <a16:creationId xmlns:a16="http://schemas.microsoft.com/office/drawing/2014/main" id="{227C8BF8-56D9-4CA9-35FD-15B4C3567933}"/>
              </a:ext>
            </a:extLst>
          </p:cNvPr>
          <p:cNvSpPr/>
          <p:nvPr/>
        </p:nvSpPr>
        <p:spPr>
          <a:xfrm>
            <a:off x="7808107" y="3766955"/>
            <a:ext cx="1757234" cy="25735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3">
            <a:extLst>
              <a:ext uri="{FF2B5EF4-FFF2-40B4-BE49-F238E27FC236}">
                <a16:creationId xmlns:a16="http://schemas.microsoft.com/office/drawing/2014/main" id="{CD50F282-DDA1-46B1-6683-A0957770F3A4}"/>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2</a:t>
            </a:fld>
            <a:endParaRPr lang="en-GB" altLang="en-US" sz="1200" dirty="0">
              <a:solidFill>
                <a:schemeClr val="bg1"/>
              </a:solidFill>
            </a:endParaRPr>
          </a:p>
        </p:txBody>
      </p:sp>
      <p:sp>
        <p:nvSpPr>
          <p:cNvPr id="7" name="Title 1">
            <a:extLst>
              <a:ext uri="{FF2B5EF4-FFF2-40B4-BE49-F238E27FC236}">
                <a16:creationId xmlns:a16="http://schemas.microsoft.com/office/drawing/2014/main" id="{761F92B3-FA67-EE83-0883-688A1C0DCA75}"/>
              </a:ext>
            </a:extLst>
          </p:cNvPr>
          <p:cNvSpPr txBox="1">
            <a:spLocks/>
          </p:cNvSpPr>
          <p:nvPr/>
        </p:nvSpPr>
        <p:spPr>
          <a:xfrm>
            <a:off x="0" y="204673"/>
            <a:ext cx="12192000" cy="476249"/>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3200" b="1" dirty="0">
                <a:solidFill>
                  <a:srgbClr val="002147"/>
                </a:solidFill>
                <a:latin typeface="+mn-lt"/>
              </a:rPr>
              <a:t>The importance of the registry concept in the HIS geo-enabling framework</a:t>
            </a:r>
          </a:p>
        </p:txBody>
      </p:sp>
      <p:sp>
        <p:nvSpPr>
          <p:cNvPr id="8" name="Free-form: Shape 7">
            <a:extLst>
              <a:ext uri="{FF2B5EF4-FFF2-40B4-BE49-F238E27FC236}">
                <a16:creationId xmlns:a16="http://schemas.microsoft.com/office/drawing/2014/main" id="{641BA970-E652-D380-9AFE-F0F0E7D8E4E9}"/>
              </a:ext>
            </a:extLst>
          </p:cNvPr>
          <p:cNvSpPr/>
          <p:nvPr/>
        </p:nvSpPr>
        <p:spPr>
          <a:xfrm>
            <a:off x="3980331" y="2115433"/>
            <a:ext cx="3917576" cy="3846097"/>
          </a:xfrm>
          <a:custGeom>
            <a:avLst/>
            <a:gdLst>
              <a:gd name="connsiteX0" fmla="*/ 2321859 w 3917576"/>
              <a:gd name="connsiteY0" fmla="*/ 18167 h 3846097"/>
              <a:gd name="connsiteX1" fmla="*/ 2321859 w 3917576"/>
              <a:gd name="connsiteY1" fmla="*/ 18167 h 3846097"/>
              <a:gd name="connsiteX2" fmla="*/ 2913529 w 3917576"/>
              <a:gd name="connsiteY2" fmla="*/ 238 h 3846097"/>
              <a:gd name="connsiteX3" fmla="*/ 3469341 w 3917576"/>
              <a:gd name="connsiteY3" fmla="*/ 18167 h 3846097"/>
              <a:gd name="connsiteX4" fmla="*/ 3621741 w 3917576"/>
              <a:gd name="connsiteY4" fmla="*/ 54026 h 3846097"/>
              <a:gd name="connsiteX5" fmla="*/ 3836894 w 3917576"/>
              <a:gd name="connsiteY5" fmla="*/ 116779 h 3846097"/>
              <a:gd name="connsiteX6" fmla="*/ 3872753 w 3917576"/>
              <a:gd name="connsiteY6" fmla="*/ 197461 h 3846097"/>
              <a:gd name="connsiteX7" fmla="*/ 3890682 w 3917576"/>
              <a:gd name="connsiteY7" fmla="*/ 233320 h 3846097"/>
              <a:gd name="connsiteX8" fmla="*/ 3899647 w 3917576"/>
              <a:gd name="connsiteY8" fmla="*/ 278144 h 3846097"/>
              <a:gd name="connsiteX9" fmla="*/ 3917576 w 3917576"/>
              <a:gd name="connsiteY9" fmla="*/ 340897 h 3846097"/>
              <a:gd name="connsiteX10" fmla="*/ 3899647 w 3917576"/>
              <a:gd name="connsiteY10" fmla="*/ 457438 h 3846097"/>
              <a:gd name="connsiteX11" fmla="*/ 3872753 w 3917576"/>
              <a:gd name="connsiteY11" fmla="*/ 493297 h 3846097"/>
              <a:gd name="connsiteX12" fmla="*/ 3854823 w 3917576"/>
              <a:gd name="connsiteY12" fmla="*/ 529156 h 3846097"/>
              <a:gd name="connsiteX13" fmla="*/ 3774141 w 3917576"/>
              <a:gd name="connsiteY13" fmla="*/ 618803 h 3846097"/>
              <a:gd name="connsiteX14" fmla="*/ 3702423 w 3917576"/>
              <a:gd name="connsiteY14" fmla="*/ 672591 h 3846097"/>
              <a:gd name="connsiteX15" fmla="*/ 3442447 w 3917576"/>
              <a:gd name="connsiteY15" fmla="*/ 807061 h 3846097"/>
              <a:gd name="connsiteX16" fmla="*/ 3397623 w 3917576"/>
              <a:gd name="connsiteY16" fmla="*/ 816026 h 3846097"/>
              <a:gd name="connsiteX17" fmla="*/ 3325906 w 3917576"/>
              <a:gd name="connsiteY17" fmla="*/ 851885 h 3846097"/>
              <a:gd name="connsiteX18" fmla="*/ 3254188 w 3917576"/>
              <a:gd name="connsiteY18" fmla="*/ 923603 h 3846097"/>
              <a:gd name="connsiteX19" fmla="*/ 3209364 w 3917576"/>
              <a:gd name="connsiteY19" fmla="*/ 959461 h 3846097"/>
              <a:gd name="connsiteX20" fmla="*/ 3182470 w 3917576"/>
              <a:gd name="connsiteY20" fmla="*/ 995320 h 3846097"/>
              <a:gd name="connsiteX21" fmla="*/ 3146611 w 3917576"/>
              <a:gd name="connsiteY21" fmla="*/ 1049108 h 3846097"/>
              <a:gd name="connsiteX22" fmla="*/ 3128682 w 3917576"/>
              <a:gd name="connsiteY22" fmla="*/ 1165650 h 3846097"/>
              <a:gd name="connsiteX23" fmla="*/ 3146611 w 3917576"/>
              <a:gd name="connsiteY23" fmla="*/ 1327014 h 3846097"/>
              <a:gd name="connsiteX24" fmla="*/ 3128682 w 3917576"/>
              <a:gd name="connsiteY24" fmla="*/ 1551132 h 3846097"/>
              <a:gd name="connsiteX25" fmla="*/ 3110753 w 3917576"/>
              <a:gd name="connsiteY25" fmla="*/ 1586991 h 3846097"/>
              <a:gd name="connsiteX26" fmla="*/ 3083859 w 3917576"/>
              <a:gd name="connsiteY26" fmla="*/ 1613885 h 3846097"/>
              <a:gd name="connsiteX27" fmla="*/ 3056964 w 3917576"/>
              <a:gd name="connsiteY27" fmla="*/ 1676638 h 3846097"/>
              <a:gd name="connsiteX28" fmla="*/ 2994211 w 3917576"/>
              <a:gd name="connsiteY28" fmla="*/ 1739391 h 3846097"/>
              <a:gd name="connsiteX29" fmla="*/ 2931459 w 3917576"/>
              <a:gd name="connsiteY29" fmla="*/ 1775250 h 3846097"/>
              <a:gd name="connsiteX30" fmla="*/ 2886635 w 3917576"/>
              <a:gd name="connsiteY30" fmla="*/ 1802144 h 3846097"/>
              <a:gd name="connsiteX31" fmla="*/ 2823882 w 3917576"/>
              <a:gd name="connsiteY31" fmla="*/ 1838003 h 3846097"/>
              <a:gd name="connsiteX32" fmla="*/ 2796988 w 3917576"/>
              <a:gd name="connsiteY32" fmla="*/ 1829038 h 3846097"/>
              <a:gd name="connsiteX33" fmla="*/ 2770094 w 3917576"/>
              <a:gd name="connsiteY33" fmla="*/ 1855932 h 3846097"/>
              <a:gd name="connsiteX34" fmla="*/ 2743200 w 3917576"/>
              <a:gd name="connsiteY34" fmla="*/ 1864897 h 3846097"/>
              <a:gd name="connsiteX35" fmla="*/ 2707341 w 3917576"/>
              <a:gd name="connsiteY35" fmla="*/ 1909720 h 3846097"/>
              <a:gd name="connsiteX36" fmla="*/ 2626659 w 3917576"/>
              <a:gd name="connsiteY36" fmla="*/ 1981438 h 3846097"/>
              <a:gd name="connsiteX37" fmla="*/ 2590800 w 3917576"/>
              <a:gd name="connsiteY37" fmla="*/ 2089014 h 3846097"/>
              <a:gd name="connsiteX38" fmla="*/ 2581835 w 3917576"/>
              <a:gd name="connsiteY38" fmla="*/ 2124873 h 3846097"/>
              <a:gd name="connsiteX39" fmla="*/ 2572870 w 3917576"/>
              <a:gd name="connsiteY39" fmla="*/ 2151767 h 3846097"/>
              <a:gd name="connsiteX40" fmla="*/ 2563906 w 3917576"/>
              <a:gd name="connsiteY40" fmla="*/ 2196591 h 3846097"/>
              <a:gd name="connsiteX41" fmla="*/ 2563906 w 3917576"/>
              <a:gd name="connsiteY41" fmla="*/ 2357956 h 3846097"/>
              <a:gd name="connsiteX42" fmla="*/ 2545976 w 3917576"/>
              <a:gd name="connsiteY42" fmla="*/ 2402779 h 3846097"/>
              <a:gd name="connsiteX43" fmla="*/ 2519082 w 3917576"/>
              <a:gd name="connsiteY43" fmla="*/ 2429673 h 3846097"/>
              <a:gd name="connsiteX44" fmla="*/ 2483223 w 3917576"/>
              <a:gd name="connsiteY44" fmla="*/ 2483461 h 3846097"/>
              <a:gd name="connsiteX45" fmla="*/ 2447364 w 3917576"/>
              <a:gd name="connsiteY45" fmla="*/ 2582073 h 3846097"/>
              <a:gd name="connsiteX46" fmla="*/ 2438400 w 3917576"/>
              <a:gd name="connsiteY46" fmla="*/ 2608967 h 3846097"/>
              <a:gd name="connsiteX47" fmla="*/ 2393576 w 3917576"/>
              <a:gd name="connsiteY47" fmla="*/ 2671720 h 3846097"/>
              <a:gd name="connsiteX48" fmla="*/ 2357717 w 3917576"/>
              <a:gd name="connsiteY48" fmla="*/ 2698614 h 3846097"/>
              <a:gd name="connsiteX49" fmla="*/ 2330823 w 3917576"/>
              <a:gd name="connsiteY49" fmla="*/ 2725508 h 3846097"/>
              <a:gd name="connsiteX50" fmla="*/ 2294964 w 3917576"/>
              <a:gd name="connsiteY50" fmla="*/ 2752403 h 3846097"/>
              <a:gd name="connsiteX51" fmla="*/ 2250141 w 3917576"/>
              <a:gd name="connsiteY51" fmla="*/ 2797226 h 3846097"/>
              <a:gd name="connsiteX52" fmla="*/ 2151529 w 3917576"/>
              <a:gd name="connsiteY52" fmla="*/ 2859979 h 3846097"/>
              <a:gd name="connsiteX53" fmla="*/ 2106706 w 3917576"/>
              <a:gd name="connsiteY53" fmla="*/ 2868944 h 3846097"/>
              <a:gd name="connsiteX54" fmla="*/ 2052917 w 3917576"/>
              <a:gd name="connsiteY54" fmla="*/ 2904803 h 3846097"/>
              <a:gd name="connsiteX55" fmla="*/ 1918447 w 3917576"/>
              <a:gd name="connsiteY55" fmla="*/ 2958591 h 3846097"/>
              <a:gd name="connsiteX56" fmla="*/ 1864659 w 3917576"/>
              <a:gd name="connsiteY56" fmla="*/ 3039273 h 3846097"/>
              <a:gd name="connsiteX57" fmla="*/ 1846729 w 3917576"/>
              <a:gd name="connsiteY57" fmla="*/ 3102026 h 3846097"/>
              <a:gd name="connsiteX58" fmla="*/ 1810870 w 3917576"/>
              <a:gd name="connsiteY58" fmla="*/ 3182708 h 3846097"/>
              <a:gd name="connsiteX59" fmla="*/ 1801906 w 3917576"/>
              <a:gd name="connsiteY59" fmla="*/ 3245461 h 3846097"/>
              <a:gd name="connsiteX60" fmla="*/ 1775011 w 3917576"/>
              <a:gd name="connsiteY60" fmla="*/ 3344073 h 3846097"/>
              <a:gd name="connsiteX61" fmla="*/ 1757082 w 3917576"/>
              <a:gd name="connsiteY61" fmla="*/ 3406826 h 3846097"/>
              <a:gd name="connsiteX62" fmla="*/ 1739153 w 3917576"/>
              <a:gd name="connsiteY62" fmla="*/ 3424756 h 3846097"/>
              <a:gd name="connsiteX63" fmla="*/ 1703294 w 3917576"/>
              <a:gd name="connsiteY63" fmla="*/ 3630944 h 3846097"/>
              <a:gd name="connsiteX64" fmla="*/ 1685364 w 3917576"/>
              <a:gd name="connsiteY64" fmla="*/ 3648873 h 3846097"/>
              <a:gd name="connsiteX65" fmla="*/ 1676400 w 3917576"/>
              <a:gd name="connsiteY65" fmla="*/ 3684732 h 3846097"/>
              <a:gd name="connsiteX66" fmla="*/ 1649506 w 3917576"/>
              <a:gd name="connsiteY66" fmla="*/ 3720591 h 3846097"/>
              <a:gd name="connsiteX67" fmla="*/ 1631576 w 3917576"/>
              <a:gd name="connsiteY67" fmla="*/ 3747485 h 3846097"/>
              <a:gd name="connsiteX68" fmla="*/ 1586753 w 3917576"/>
              <a:gd name="connsiteY68" fmla="*/ 3774379 h 3846097"/>
              <a:gd name="connsiteX69" fmla="*/ 1559859 w 3917576"/>
              <a:gd name="connsiteY69" fmla="*/ 3792308 h 3846097"/>
              <a:gd name="connsiteX70" fmla="*/ 1183341 w 3917576"/>
              <a:gd name="connsiteY70" fmla="*/ 3846097 h 3846097"/>
              <a:gd name="connsiteX71" fmla="*/ 869576 w 3917576"/>
              <a:gd name="connsiteY71" fmla="*/ 3810238 h 3846097"/>
              <a:gd name="connsiteX72" fmla="*/ 654423 w 3917576"/>
              <a:gd name="connsiteY72" fmla="*/ 3711626 h 3846097"/>
              <a:gd name="connsiteX73" fmla="*/ 510988 w 3917576"/>
              <a:gd name="connsiteY73" fmla="*/ 3657838 h 3846097"/>
              <a:gd name="connsiteX74" fmla="*/ 439270 w 3917576"/>
              <a:gd name="connsiteY74" fmla="*/ 3621979 h 3846097"/>
              <a:gd name="connsiteX75" fmla="*/ 215153 w 3917576"/>
              <a:gd name="connsiteY75" fmla="*/ 3568191 h 3846097"/>
              <a:gd name="connsiteX76" fmla="*/ 89647 w 3917576"/>
              <a:gd name="connsiteY76" fmla="*/ 3496473 h 3846097"/>
              <a:gd name="connsiteX77" fmla="*/ 17929 w 3917576"/>
              <a:gd name="connsiteY77" fmla="*/ 3424756 h 3846097"/>
              <a:gd name="connsiteX78" fmla="*/ 0 w 3917576"/>
              <a:gd name="connsiteY78" fmla="*/ 3388897 h 3846097"/>
              <a:gd name="connsiteX79" fmla="*/ 17929 w 3917576"/>
              <a:gd name="connsiteY79" fmla="*/ 3290285 h 3846097"/>
              <a:gd name="connsiteX80" fmla="*/ 107576 w 3917576"/>
              <a:gd name="connsiteY80" fmla="*/ 3155814 h 3846097"/>
              <a:gd name="connsiteX81" fmla="*/ 143435 w 3917576"/>
              <a:gd name="connsiteY81" fmla="*/ 3119956 h 3846097"/>
              <a:gd name="connsiteX82" fmla="*/ 179294 w 3917576"/>
              <a:gd name="connsiteY82" fmla="*/ 3093061 h 3846097"/>
              <a:gd name="connsiteX83" fmla="*/ 224117 w 3917576"/>
              <a:gd name="connsiteY83" fmla="*/ 3012379 h 3846097"/>
              <a:gd name="connsiteX84" fmla="*/ 268941 w 3917576"/>
              <a:gd name="connsiteY84" fmla="*/ 2940661 h 3846097"/>
              <a:gd name="connsiteX85" fmla="*/ 286870 w 3917576"/>
              <a:gd name="connsiteY85" fmla="*/ 2877908 h 3846097"/>
              <a:gd name="connsiteX86" fmla="*/ 394447 w 3917576"/>
              <a:gd name="connsiteY86" fmla="*/ 2608967 h 3846097"/>
              <a:gd name="connsiteX87" fmla="*/ 519953 w 3917576"/>
              <a:gd name="connsiteY87" fmla="*/ 2429673 h 3846097"/>
              <a:gd name="connsiteX88" fmla="*/ 627529 w 3917576"/>
              <a:gd name="connsiteY88" fmla="*/ 2286238 h 3846097"/>
              <a:gd name="connsiteX89" fmla="*/ 708211 w 3917576"/>
              <a:gd name="connsiteY89" fmla="*/ 2187626 h 3846097"/>
              <a:gd name="connsiteX90" fmla="*/ 995082 w 3917576"/>
              <a:gd name="connsiteY90" fmla="*/ 1972473 h 3846097"/>
              <a:gd name="connsiteX91" fmla="*/ 1317811 w 3917576"/>
              <a:gd name="connsiteY91" fmla="*/ 1802144 h 3846097"/>
              <a:gd name="connsiteX92" fmla="*/ 1541929 w 3917576"/>
              <a:gd name="connsiteY92" fmla="*/ 1622850 h 3846097"/>
              <a:gd name="connsiteX93" fmla="*/ 1604682 w 3917576"/>
              <a:gd name="connsiteY93" fmla="*/ 1578026 h 3846097"/>
              <a:gd name="connsiteX94" fmla="*/ 1640541 w 3917576"/>
              <a:gd name="connsiteY94" fmla="*/ 1533203 h 3846097"/>
              <a:gd name="connsiteX95" fmla="*/ 1766047 w 3917576"/>
              <a:gd name="connsiteY95" fmla="*/ 1425626 h 3846097"/>
              <a:gd name="connsiteX96" fmla="*/ 1945341 w 3917576"/>
              <a:gd name="connsiteY96" fmla="*/ 1255297 h 3846097"/>
              <a:gd name="connsiteX97" fmla="*/ 1990164 w 3917576"/>
              <a:gd name="connsiteY97" fmla="*/ 1093932 h 3846097"/>
              <a:gd name="connsiteX98" fmla="*/ 2043953 w 3917576"/>
              <a:gd name="connsiteY98" fmla="*/ 914638 h 3846097"/>
              <a:gd name="connsiteX99" fmla="*/ 2097741 w 3917576"/>
              <a:gd name="connsiteY99" fmla="*/ 663626 h 3846097"/>
              <a:gd name="connsiteX100" fmla="*/ 2115670 w 3917576"/>
              <a:gd name="connsiteY100" fmla="*/ 573979 h 3846097"/>
              <a:gd name="connsiteX101" fmla="*/ 2142564 w 3917576"/>
              <a:gd name="connsiteY101" fmla="*/ 484332 h 3846097"/>
              <a:gd name="connsiteX102" fmla="*/ 2160494 w 3917576"/>
              <a:gd name="connsiteY102" fmla="*/ 403650 h 3846097"/>
              <a:gd name="connsiteX103" fmla="*/ 2223247 w 3917576"/>
              <a:gd name="connsiteY103" fmla="*/ 251250 h 3846097"/>
              <a:gd name="connsiteX104" fmla="*/ 2250141 w 3917576"/>
              <a:gd name="connsiteY104" fmla="*/ 197461 h 3846097"/>
              <a:gd name="connsiteX105" fmla="*/ 2277035 w 3917576"/>
              <a:gd name="connsiteY105" fmla="*/ 161603 h 3846097"/>
              <a:gd name="connsiteX106" fmla="*/ 2303929 w 3917576"/>
              <a:gd name="connsiteY106" fmla="*/ 116779 h 3846097"/>
              <a:gd name="connsiteX107" fmla="*/ 2312894 w 3917576"/>
              <a:gd name="connsiteY107" fmla="*/ 80920 h 3846097"/>
              <a:gd name="connsiteX108" fmla="*/ 2321859 w 3917576"/>
              <a:gd name="connsiteY108" fmla="*/ 18167 h 3846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3917576" h="3846097">
                <a:moveTo>
                  <a:pt x="2321859" y="18167"/>
                </a:moveTo>
                <a:lnTo>
                  <a:pt x="2321859" y="18167"/>
                </a:lnTo>
                <a:cubicBezTo>
                  <a:pt x="2523784" y="8552"/>
                  <a:pt x="2705692" y="-1704"/>
                  <a:pt x="2913529" y="238"/>
                </a:cubicBezTo>
                <a:cubicBezTo>
                  <a:pt x="3098888" y="1970"/>
                  <a:pt x="3284070" y="12191"/>
                  <a:pt x="3469341" y="18167"/>
                </a:cubicBezTo>
                <a:cubicBezTo>
                  <a:pt x="3520141" y="30120"/>
                  <a:pt x="3571336" y="40503"/>
                  <a:pt x="3621741" y="54026"/>
                </a:cubicBezTo>
                <a:cubicBezTo>
                  <a:pt x="3693895" y="73384"/>
                  <a:pt x="3836894" y="116779"/>
                  <a:pt x="3836894" y="116779"/>
                </a:cubicBezTo>
                <a:cubicBezTo>
                  <a:pt x="3848847" y="143673"/>
                  <a:pt x="3860420" y="170739"/>
                  <a:pt x="3872753" y="197461"/>
                </a:cubicBezTo>
                <a:cubicBezTo>
                  <a:pt x="3878353" y="209595"/>
                  <a:pt x="3886456" y="220642"/>
                  <a:pt x="3890682" y="233320"/>
                </a:cubicBezTo>
                <a:cubicBezTo>
                  <a:pt x="3895500" y="247775"/>
                  <a:pt x="3895951" y="263362"/>
                  <a:pt x="3899647" y="278144"/>
                </a:cubicBezTo>
                <a:cubicBezTo>
                  <a:pt x="3904923" y="299249"/>
                  <a:pt x="3911600" y="319979"/>
                  <a:pt x="3917576" y="340897"/>
                </a:cubicBezTo>
                <a:cubicBezTo>
                  <a:pt x="3911600" y="379744"/>
                  <a:pt x="3910737" y="419731"/>
                  <a:pt x="3899647" y="457438"/>
                </a:cubicBezTo>
                <a:cubicBezTo>
                  <a:pt x="3895431" y="471772"/>
                  <a:pt x="3880672" y="480627"/>
                  <a:pt x="3872753" y="493297"/>
                </a:cubicBezTo>
                <a:cubicBezTo>
                  <a:pt x="3865670" y="504630"/>
                  <a:pt x="3861906" y="517823"/>
                  <a:pt x="3854823" y="529156"/>
                </a:cubicBezTo>
                <a:cubicBezTo>
                  <a:pt x="3835124" y="560673"/>
                  <a:pt x="3800463" y="596241"/>
                  <a:pt x="3774141" y="618803"/>
                </a:cubicBezTo>
                <a:cubicBezTo>
                  <a:pt x="3751453" y="638250"/>
                  <a:pt x="3727812" y="656832"/>
                  <a:pt x="3702423" y="672591"/>
                </a:cubicBezTo>
                <a:cubicBezTo>
                  <a:pt x="3609971" y="729975"/>
                  <a:pt x="3540164" y="776994"/>
                  <a:pt x="3442447" y="807061"/>
                </a:cubicBezTo>
                <a:cubicBezTo>
                  <a:pt x="3427884" y="811542"/>
                  <a:pt x="3412564" y="813038"/>
                  <a:pt x="3397623" y="816026"/>
                </a:cubicBezTo>
                <a:cubicBezTo>
                  <a:pt x="3290842" y="896111"/>
                  <a:pt x="3426613" y="801531"/>
                  <a:pt x="3325906" y="851885"/>
                </a:cubicBezTo>
                <a:cubicBezTo>
                  <a:pt x="3282676" y="873500"/>
                  <a:pt x="3289217" y="888574"/>
                  <a:pt x="3254188" y="923603"/>
                </a:cubicBezTo>
                <a:cubicBezTo>
                  <a:pt x="3240658" y="937133"/>
                  <a:pt x="3222894" y="945931"/>
                  <a:pt x="3209364" y="959461"/>
                </a:cubicBezTo>
                <a:cubicBezTo>
                  <a:pt x="3198799" y="970026"/>
                  <a:pt x="3191038" y="983080"/>
                  <a:pt x="3182470" y="995320"/>
                </a:cubicBezTo>
                <a:cubicBezTo>
                  <a:pt x="3170113" y="1012973"/>
                  <a:pt x="3146611" y="1049108"/>
                  <a:pt x="3146611" y="1049108"/>
                </a:cubicBezTo>
                <a:cubicBezTo>
                  <a:pt x="3144097" y="1064193"/>
                  <a:pt x="3128682" y="1154123"/>
                  <a:pt x="3128682" y="1165650"/>
                </a:cubicBezTo>
                <a:cubicBezTo>
                  <a:pt x="3128682" y="1209151"/>
                  <a:pt x="3139944" y="1280339"/>
                  <a:pt x="3146611" y="1327014"/>
                </a:cubicBezTo>
                <a:cubicBezTo>
                  <a:pt x="3144245" y="1379060"/>
                  <a:pt x="3157449" y="1484008"/>
                  <a:pt x="3128682" y="1551132"/>
                </a:cubicBezTo>
                <a:cubicBezTo>
                  <a:pt x="3123418" y="1563415"/>
                  <a:pt x="3118520" y="1576116"/>
                  <a:pt x="3110753" y="1586991"/>
                </a:cubicBezTo>
                <a:cubicBezTo>
                  <a:pt x="3103384" y="1597308"/>
                  <a:pt x="3092824" y="1604920"/>
                  <a:pt x="3083859" y="1613885"/>
                </a:cubicBezTo>
                <a:cubicBezTo>
                  <a:pt x="3074894" y="1634803"/>
                  <a:pt x="3070192" y="1658119"/>
                  <a:pt x="3056964" y="1676638"/>
                </a:cubicBezTo>
                <a:cubicBezTo>
                  <a:pt x="3039770" y="1700710"/>
                  <a:pt x="3015129" y="1718473"/>
                  <a:pt x="2994211" y="1739391"/>
                </a:cubicBezTo>
                <a:cubicBezTo>
                  <a:pt x="2958605" y="1774997"/>
                  <a:pt x="2979616" y="1763210"/>
                  <a:pt x="2931459" y="1775250"/>
                </a:cubicBezTo>
                <a:cubicBezTo>
                  <a:pt x="2916518" y="1784215"/>
                  <a:pt x="2901867" y="1793682"/>
                  <a:pt x="2886635" y="1802144"/>
                </a:cubicBezTo>
                <a:cubicBezTo>
                  <a:pt x="2818397" y="1840053"/>
                  <a:pt x="2880230" y="1800436"/>
                  <a:pt x="2823882" y="1838003"/>
                </a:cubicBezTo>
                <a:cubicBezTo>
                  <a:pt x="2814917" y="1835015"/>
                  <a:pt x="2805953" y="1826050"/>
                  <a:pt x="2796988" y="1829038"/>
                </a:cubicBezTo>
                <a:cubicBezTo>
                  <a:pt x="2784961" y="1833047"/>
                  <a:pt x="2780643" y="1848899"/>
                  <a:pt x="2770094" y="1855932"/>
                </a:cubicBezTo>
                <a:cubicBezTo>
                  <a:pt x="2762231" y="1861174"/>
                  <a:pt x="2752165" y="1861909"/>
                  <a:pt x="2743200" y="1864897"/>
                </a:cubicBezTo>
                <a:cubicBezTo>
                  <a:pt x="2731247" y="1879838"/>
                  <a:pt x="2721563" y="1896920"/>
                  <a:pt x="2707341" y="1909720"/>
                </a:cubicBezTo>
                <a:cubicBezTo>
                  <a:pt x="2605467" y="2001406"/>
                  <a:pt x="2691204" y="1895378"/>
                  <a:pt x="2626659" y="1981438"/>
                </a:cubicBezTo>
                <a:cubicBezTo>
                  <a:pt x="2614706" y="2017297"/>
                  <a:pt x="2599968" y="2052344"/>
                  <a:pt x="2590800" y="2089014"/>
                </a:cubicBezTo>
                <a:cubicBezTo>
                  <a:pt x="2587812" y="2100967"/>
                  <a:pt x="2585220" y="2113026"/>
                  <a:pt x="2581835" y="2124873"/>
                </a:cubicBezTo>
                <a:cubicBezTo>
                  <a:pt x="2579239" y="2133959"/>
                  <a:pt x="2575162" y="2142600"/>
                  <a:pt x="2572870" y="2151767"/>
                </a:cubicBezTo>
                <a:cubicBezTo>
                  <a:pt x="2569175" y="2166549"/>
                  <a:pt x="2566894" y="2181650"/>
                  <a:pt x="2563906" y="2196591"/>
                </a:cubicBezTo>
                <a:cubicBezTo>
                  <a:pt x="2571220" y="2269741"/>
                  <a:pt x="2579841" y="2288904"/>
                  <a:pt x="2563906" y="2357956"/>
                </a:cubicBezTo>
                <a:cubicBezTo>
                  <a:pt x="2560288" y="2373636"/>
                  <a:pt x="2554505" y="2389133"/>
                  <a:pt x="2545976" y="2402779"/>
                </a:cubicBezTo>
                <a:cubicBezTo>
                  <a:pt x="2539257" y="2413530"/>
                  <a:pt x="2526866" y="2419666"/>
                  <a:pt x="2519082" y="2429673"/>
                </a:cubicBezTo>
                <a:cubicBezTo>
                  <a:pt x="2505852" y="2446682"/>
                  <a:pt x="2483223" y="2483461"/>
                  <a:pt x="2483223" y="2483461"/>
                </a:cubicBezTo>
                <a:cubicBezTo>
                  <a:pt x="2445551" y="2596481"/>
                  <a:pt x="2484791" y="2482269"/>
                  <a:pt x="2447364" y="2582073"/>
                </a:cubicBezTo>
                <a:cubicBezTo>
                  <a:pt x="2444046" y="2590921"/>
                  <a:pt x="2443262" y="2600864"/>
                  <a:pt x="2438400" y="2608967"/>
                </a:cubicBezTo>
                <a:cubicBezTo>
                  <a:pt x="2425174" y="2631010"/>
                  <a:pt x="2410772" y="2652613"/>
                  <a:pt x="2393576" y="2671720"/>
                </a:cubicBezTo>
                <a:cubicBezTo>
                  <a:pt x="2383581" y="2682826"/>
                  <a:pt x="2369061" y="2688890"/>
                  <a:pt x="2357717" y="2698614"/>
                </a:cubicBezTo>
                <a:cubicBezTo>
                  <a:pt x="2348091" y="2706865"/>
                  <a:pt x="2340449" y="2717257"/>
                  <a:pt x="2330823" y="2725508"/>
                </a:cubicBezTo>
                <a:cubicBezTo>
                  <a:pt x="2319479" y="2735232"/>
                  <a:pt x="2306131" y="2742476"/>
                  <a:pt x="2294964" y="2752403"/>
                </a:cubicBezTo>
                <a:cubicBezTo>
                  <a:pt x="2279171" y="2766441"/>
                  <a:pt x="2266495" y="2783846"/>
                  <a:pt x="2250141" y="2797226"/>
                </a:cubicBezTo>
                <a:cubicBezTo>
                  <a:pt x="2244034" y="2802223"/>
                  <a:pt x="2164552" y="2854770"/>
                  <a:pt x="2151529" y="2859979"/>
                </a:cubicBezTo>
                <a:cubicBezTo>
                  <a:pt x="2137382" y="2865638"/>
                  <a:pt x="2121647" y="2865956"/>
                  <a:pt x="2106706" y="2868944"/>
                </a:cubicBezTo>
                <a:cubicBezTo>
                  <a:pt x="2088776" y="2880897"/>
                  <a:pt x="2072482" y="2895773"/>
                  <a:pt x="2052917" y="2904803"/>
                </a:cubicBezTo>
                <a:cubicBezTo>
                  <a:pt x="2004488" y="2927155"/>
                  <a:pt x="1960450" y="2916590"/>
                  <a:pt x="1918447" y="2958591"/>
                </a:cubicBezTo>
                <a:cubicBezTo>
                  <a:pt x="1883481" y="2993555"/>
                  <a:pt x="1904710" y="2969182"/>
                  <a:pt x="1864659" y="3039273"/>
                </a:cubicBezTo>
                <a:cubicBezTo>
                  <a:pt x="1861786" y="3050764"/>
                  <a:pt x="1853160" y="3089164"/>
                  <a:pt x="1846729" y="3102026"/>
                </a:cubicBezTo>
                <a:cubicBezTo>
                  <a:pt x="1804110" y="3187264"/>
                  <a:pt x="1857128" y="3043939"/>
                  <a:pt x="1810870" y="3182708"/>
                </a:cubicBezTo>
                <a:cubicBezTo>
                  <a:pt x="1807882" y="3203626"/>
                  <a:pt x="1806050" y="3224741"/>
                  <a:pt x="1801906" y="3245461"/>
                </a:cubicBezTo>
                <a:cubicBezTo>
                  <a:pt x="1780595" y="3352015"/>
                  <a:pt x="1792186" y="3283958"/>
                  <a:pt x="1775011" y="3344073"/>
                </a:cubicBezTo>
                <a:cubicBezTo>
                  <a:pt x="1772878" y="3351538"/>
                  <a:pt x="1762946" y="3397052"/>
                  <a:pt x="1757082" y="3406826"/>
                </a:cubicBezTo>
                <a:cubicBezTo>
                  <a:pt x="1752734" y="3414074"/>
                  <a:pt x="1745129" y="3418779"/>
                  <a:pt x="1739153" y="3424756"/>
                </a:cubicBezTo>
                <a:cubicBezTo>
                  <a:pt x="1731142" y="3576959"/>
                  <a:pt x="1763844" y="3558286"/>
                  <a:pt x="1703294" y="3630944"/>
                </a:cubicBezTo>
                <a:cubicBezTo>
                  <a:pt x="1697883" y="3637437"/>
                  <a:pt x="1691341" y="3642897"/>
                  <a:pt x="1685364" y="3648873"/>
                </a:cubicBezTo>
                <a:cubicBezTo>
                  <a:pt x="1682376" y="3660826"/>
                  <a:pt x="1681910" y="3673712"/>
                  <a:pt x="1676400" y="3684732"/>
                </a:cubicBezTo>
                <a:cubicBezTo>
                  <a:pt x="1669718" y="3698096"/>
                  <a:pt x="1658190" y="3708433"/>
                  <a:pt x="1649506" y="3720591"/>
                </a:cubicBezTo>
                <a:cubicBezTo>
                  <a:pt x="1643244" y="3729358"/>
                  <a:pt x="1639756" y="3740473"/>
                  <a:pt x="1631576" y="3747485"/>
                </a:cubicBezTo>
                <a:cubicBezTo>
                  <a:pt x="1618347" y="3758824"/>
                  <a:pt x="1601529" y="3765144"/>
                  <a:pt x="1586753" y="3774379"/>
                </a:cubicBezTo>
                <a:cubicBezTo>
                  <a:pt x="1577617" y="3780089"/>
                  <a:pt x="1570133" y="3789064"/>
                  <a:pt x="1559859" y="3792308"/>
                </a:cubicBezTo>
                <a:cubicBezTo>
                  <a:pt x="1401152" y="3842426"/>
                  <a:pt x="1370178" y="3831724"/>
                  <a:pt x="1183341" y="3846097"/>
                </a:cubicBezTo>
                <a:cubicBezTo>
                  <a:pt x="1078753" y="3834144"/>
                  <a:pt x="972967" y="3830036"/>
                  <a:pt x="869576" y="3810238"/>
                </a:cubicBezTo>
                <a:cubicBezTo>
                  <a:pt x="808477" y="3798538"/>
                  <a:pt x="710587" y="3732688"/>
                  <a:pt x="654423" y="3711626"/>
                </a:cubicBezTo>
                <a:cubicBezTo>
                  <a:pt x="606611" y="3693697"/>
                  <a:pt x="558123" y="3677478"/>
                  <a:pt x="510988" y="3657838"/>
                </a:cubicBezTo>
                <a:cubicBezTo>
                  <a:pt x="486316" y="3647558"/>
                  <a:pt x="464626" y="3630431"/>
                  <a:pt x="439270" y="3621979"/>
                </a:cubicBezTo>
                <a:cubicBezTo>
                  <a:pt x="330486" y="3585718"/>
                  <a:pt x="302354" y="3582725"/>
                  <a:pt x="215153" y="3568191"/>
                </a:cubicBezTo>
                <a:cubicBezTo>
                  <a:pt x="172941" y="3547084"/>
                  <a:pt x="126042" y="3524780"/>
                  <a:pt x="89647" y="3496473"/>
                </a:cubicBezTo>
                <a:cubicBezTo>
                  <a:pt x="62961" y="3475717"/>
                  <a:pt x="17929" y="3424756"/>
                  <a:pt x="17929" y="3424756"/>
                </a:cubicBezTo>
                <a:cubicBezTo>
                  <a:pt x="11953" y="3412803"/>
                  <a:pt x="0" y="3402261"/>
                  <a:pt x="0" y="3388897"/>
                </a:cubicBezTo>
                <a:cubicBezTo>
                  <a:pt x="0" y="3355487"/>
                  <a:pt x="6892" y="3321819"/>
                  <a:pt x="17929" y="3290285"/>
                </a:cubicBezTo>
                <a:cubicBezTo>
                  <a:pt x="35754" y="3239356"/>
                  <a:pt x="72137" y="3195190"/>
                  <a:pt x="107576" y="3155814"/>
                </a:cubicBezTo>
                <a:cubicBezTo>
                  <a:pt x="118884" y="3143249"/>
                  <a:pt x="130714" y="3131087"/>
                  <a:pt x="143435" y="3119956"/>
                </a:cubicBezTo>
                <a:cubicBezTo>
                  <a:pt x="154680" y="3110117"/>
                  <a:pt x="167341" y="3102026"/>
                  <a:pt x="179294" y="3093061"/>
                </a:cubicBezTo>
                <a:cubicBezTo>
                  <a:pt x="196382" y="3058886"/>
                  <a:pt x="201605" y="3046148"/>
                  <a:pt x="224117" y="3012379"/>
                </a:cubicBezTo>
                <a:cubicBezTo>
                  <a:pt x="247173" y="2977795"/>
                  <a:pt x="254934" y="2979181"/>
                  <a:pt x="268941" y="2940661"/>
                </a:cubicBezTo>
                <a:cubicBezTo>
                  <a:pt x="276376" y="2920216"/>
                  <a:pt x="279553" y="2898395"/>
                  <a:pt x="286870" y="2877908"/>
                </a:cubicBezTo>
                <a:cubicBezTo>
                  <a:pt x="291057" y="2866183"/>
                  <a:pt x="365504" y="2661591"/>
                  <a:pt x="394447" y="2608967"/>
                </a:cubicBezTo>
                <a:cubicBezTo>
                  <a:pt x="460502" y="2488867"/>
                  <a:pt x="446389" y="2534766"/>
                  <a:pt x="519953" y="2429673"/>
                </a:cubicBezTo>
                <a:cubicBezTo>
                  <a:pt x="697826" y="2175568"/>
                  <a:pt x="498876" y="2433271"/>
                  <a:pt x="627529" y="2286238"/>
                </a:cubicBezTo>
                <a:cubicBezTo>
                  <a:pt x="655496" y="2254275"/>
                  <a:pt x="676468" y="2215842"/>
                  <a:pt x="708211" y="2187626"/>
                </a:cubicBezTo>
                <a:cubicBezTo>
                  <a:pt x="804371" y="2102150"/>
                  <a:pt x="868941" y="2039047"/>
                  <a:pt x="995082" y="1972473"/>
                </a:cubicBezTo>
                <a:cubicBezTo>
                  <a:pt x="1102658" y="1915697"/>
                  <a:pt x="1219720" y="1874077"/>
                  <a:pt x="1317811" y="1802144"/>
                </a:cubicBezTo>
                <a:cubicBezTo>
                  <a:pt x="1638208" y="1567187"/>
                  <a:pt x="1299940" y="1822135"/>
                  <a:pt x="1541929" y="1622850"/>
                </a:cubicBezTo>
                <a:cubicBezTo>
                  <a:pt x="1561772" y="1606509"/>
                  <a:pt x="1585661" y="1595318"/>
                  <a:pt x="1604682" y="1578026"/>
                </a:cubicBezTo>
                <a:cubicBezTo>
                  <a:pt x="1618840" y="1565155"/>
                  <a:pt x="1626630" y="1546341"/>
                  <a:pt x="1640541" y="1533203"/>
                </a:cubicBezTo>
                <a:cubicBezTo>
                  <a:pt x="1680600" y="1495370"/>
                  <a:pt x="1725559" y="1463000"/>
                  <a:pt x="1766047" y="1425626"/>
                </a:cubicBezTo>
                <a:cubicBezTo>
                  <a:pt x="2104118" y="1113560"/>
                  <a:pt x="1705148" y="1465465"/>
                  <a:pt x="1945341" y="1255297"/>
                </a:cubicBezTo>
                <a:cubicBezTo>
                  <a:pt x="2000197" y="1145583"/>
                  <a:pt x="1947713" y="1263735"/>
                  <a:pt x="1990164" y="1093932"/>
                </a:cubicBezTo>
                <a:cubicBezTo>
                  <a:pt x="2005297" y="1033399"/>
                  <a:pt x="2028820" y="975171"/>
                  <a:pt x="2043953" y="914638"/>
                </a:cubicBezTo>
                <a:cubicBezTo>
                  <a:pt x="2064707" y="831623"/>
                  <a:pt x="2080960" y="747534"/>
                  <a:pt x="2097741" y="663626"/>
                </a:cubicBezTo>
                <a:cubicBezTo>
                  <a:pt x="2103717" y="633744"/>
                  <a:pt x="2108279" y="603543"/>
                  <a:pt x="2115670" y="573979"/>
                </a:cubicBezTo>
                <a:cubicBezTo>
                  <a:pt x="2123237" y="543712"/>
                  <a:pt x="2134624" y="514503"/>
                  <a:pt x="2142564" y="484332"/>
                </a:cubicBezTo>
                <a:cubicBezTo>
                  <a:pt x="2149575" y="457689"/>
                  <a:pt x="2152720" y="430081"/>
                  <a:pt x="2160494" y="403650"/>
                </a:cubicBezTo>
                <a:cubicBezTo>
                  <a:pt x="2172589" y="362526"/>
                  <a:pt x="2205989" y="288232"/>
                  <a:pt x="2223247" y="251250"/>
                </a:cubicBezTo>
                <a:cubicBezTo>
                  <a:pt x="2231724" y="233085"/>
                  <a:pt x="2239827" y="214650"/>
                  <a:pt x="2250141" y="197461"/>
                </a:cubicBezTo>
                <a:cubicBezTo>
                  <a:pt x="2257828" y="184649"/>
                  <a:pt x="2268747" y="174035"/>
                  <a:pt x="2277035" y="161603"/>
                </a:cubicBezTo>
                <a:cubicBezTo>
                  <a:pt x="2286700" y="147105"/>
                  <a:pt x="2294964" y="131720"/>
                  <a:pt x="2303929" y="116779"/>
                </a:cubicBezTo>
                <a:cubicBezTo>
                  <a:pt x="2306917" y="104826"/>
                  <a:pt x="2308568" y="92456"/>
                  <a:pt x="2312894" y="80920"/>
                </a:cubicBezTo>
                <a:cubicBezTo>
                  <a:pt x="2317586" y="68407"/>
                  <a:pt x="2320365" y="28626"/>
                  <a:pt x="2321859" y="18167"/>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Google Shape;459;p44">
            <a:extLst>
              <a:ext uri="{FF2B5EF4-FFF2-40B4-BE49-F238E27FC236}">
                <a16:creationId xmlns:a16="http://schemas.microsoft.com/office/drawing/2014/main" id="{1A6D9BD7-26F0-C110-2A60-E5CF75965832}"/>
              </a:ext>
            </a:extLst>
          </p:cNvPr>
          <p:cNvSpPr txBox="1">
            <a:spLocks/>
          </p:cNvSpPr>
          <p:nvPr/>
        </p:nvSpPr>
        <p:spPr>
          <a:xfrm>
            <a:off x="585363" y="1026131"/>
            <a:ext cx="6882238" cy="756506"/>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Master lists are pivotal to the framework and the operationalization of strong use cases supporting planning and decision making </a:t>
            </a:r>
          </a:p>
        </p:txBody>
      </p:sp>
      <p:sp>
        <p:nvSpPr>
          <p:cNvPr id="11" name="TextBox 10">
            <a:extLst>
              <a:ext uri="{FF2B5EF4-FFF2-40B4-BE49-F238E27FC236}">
                <a16:creationId xmlns:a16="http://schemas.microsoft.com/office/drawing/2014/main" id="{512927E9-6CB0-55C5-A57E-2989AA4C0971}"/>
              </a:ext>
            </a:extLst>
          </p:cNvPr>
          <p:cNvSpPr txBox="1"/>
          <p:nvPr/>
        </p:nvSpPr>
        <p:spPr>
          <a:xfrm>
            <a:off x="612257" y="2418711"/>
            <a:ext cx="6100482" cy="1938992"/>
          </a:xfrm>
          <a:prstGeom prst="rect">
            <a:avLst/>
          </a:prstGeom>
          <a:noFill/>
        </p:spPr>
        <p:txBody>
          <a:bodyPr wrap="square">
            <a:spAutoFit/>
          </a:bodyPr>
          <a:lstStyle/>
          <a:p>
            <a:pPr marL="0" indent="0">
              <a:buNone/>
            </a:pPr>
            <a:r>
              <a:rPr lang="en-US" sz="2400" dirty="0"/>
              <a:t>As the information contained in these master lists, as well as the associated geospatial data, evolves through time, there is a need for an IT solution that would store, manage, regularly update and share them</a:t>
            </a:r>
            <a:endParaRPr lang="fr-CH" sz="2400" dirty="0"/>
          </a:p>
        </p:txBody>
      </p:sp>
      <p:sp>
        <p:nvSpPr>
          <p:cNvPr id="12" name="TextBox 11">
            <a:extLst>
              <a:ext uri="{FF2B5EF4-FFF2-40B4-BE49-F238E27FC236}">
                <a16:creationId xmlns:a16="http://schemas.microsoft.com/office/drawing/2014/main" id="{6DFD542B-A892-360F-AF9A-1697562499C6}"/>
              </a:ext>
            </a:extLst>
          </p:cNvPr>
          <p:cNvSpPr txBox="1"/>
          <p:nvPr/>
        </p:nvSpPr>
        <p:spPr>
          <a:xfrm>
            <a:off x="1770333" y="4320260"/>
            <a:ext cx="4487032" cy="461665"/>
          </a:xfrm>
          <a:prstGeom prst="rect">
            <a:avLst/>
          </a:prstGeom>
          <a:noFill/>
        </p:spPr>
        <p:txBody>
          <a:bodyPr wrap="square">
            <a:spAutoFit/>
          </a:bodyPr>
          <a:lstStyle/>
          <a:p>
            <a:pPr marL="0" indent="0">
              <a:buNone/>
            </a:pPr>
            <a:r>
              <a:rPr lang="en-US" sz="2400" dirty="0"/>
              <a:t> Registry or common geo-registry</a:t>
            </a:r>
            <a:endParaRPr lang="fr-CH" sz="2400" dirty="0"/>
          </a:p>
        </p:txBody>
      </p:sp>
      <p:sp>
        <p:nvSpPr>
          <p:cNvPr id="13" name="Right Arrow 43">
            <a:extLst>
              <a:ext uri="{FF2B5EF4-FFF2-40B4-BE49-F238E27FC236}">
                <a16:creationId xmlns:a16="http://schemas.microsoft.com/office/drawing/2014/main" id="{2E5B9263-A072-3306-FB03-378780697B0B}"/>
              </a:ext>
            </a:extLst>
          </p:cNvPr>
          <p:cNvSpPr/>
          <p:nvPr/>
        </p:nvSpPr>
        <p:spPr>
          <a:xfrm>
            <a:off x="1301511" y="4371072"/>
            <a:ext cx="522856"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a:extLst>
              <a:ext uri="{FF2B5EF4-FFF2-40B4-BE49-F238E27FC236}">
                <a16:creationId xmlns:a16="http://schemas.microsoft.com/office/drawing/2014/main" id="{E9B4C06F-4A9C-4C66-114C-9926DC06C621}"/>
              </a:ext>
            </a:extLst>
          </p:cNvPr>
          <p:cNvPicPr>
            <a:picLocks noChangeAspect="1"/>
          </p:cNvPicPr>
          <p:nvPr/>
        </p:nvPicPr>
        <p:blipFill>
          <a:blip r:embed="rId3"/>
          <a:stretch>
            <a:fillRect/>
          </a:stretch>
        </p:blipFill>
        <p:spPr>
          <a:xfrm>
            <a:off x="10543391" y="520484"/>
            <a:ext cx="763943" cy="1080000"/>
          </a:xfrm>
          <a:prstGeom prst="rect">
            <a:avLst/>
          </a:prstGeom>
          <a:ln>
            <a:solidFill>
              <a:schemeClr val="tx1"/>
            </a:solidFill>
          </a:ln>
        </p:spPr>
      </p:pic>
      <p:pic>
        <p:nvPicPr>
          <p:cNvPr id="16" name="Picture 15">
            <a:extLst>
              <a:ext uri="{FF2B5EF4-FFF2-40B4-BE49-F238E27FC236}">
                <a16:creationId xmlns:a16="http://schemas.microsoft.com/office/drawing/2014/main" id="{74E84A82-8ADD-71F7-1E7E-DF27B0F564CD}"/>
              </a:ext>
            </a:extLst>
          </p:cNvPr>
          <p:cNvPicPr>
            <a:picLocks noChangeAspect="1"/>
          </p:cNvPicPr>
          <p:nvPr/>
        </p:nvPicPr>
        <p:blipFill>
          <a:blip r:embed="rId4"/>
          <a:stretch>
            <a:fillRect/>
          </a:stretch>
        </p:blipFill>
        <p:spPr>
          <a:xfrm>
            <a:off x="11092467" y="1070864"/>
            <a:ext cx="754866" cy="1080000"/>
          </a:xfrm>
          <a:prstGeom prst="rect">
            <a:avLst/>
          </a:prstGeom>
          <a:ln>
            <a:solidFill>
              <a:schemeClr val="tx1"/>
            </a:solidFill>
          </a:ln>
        </p:spPr>
      </p:pic>
      <p:pic>
        <p:nvPicPr>
          <p:cNvPr id="17" name="Picture 16">
            <a:extLst>
              <a:ext uri="{FF2B5EF4-FFF2-40B4-BE49-F238E27FC236}">
                <a16:creationId xmlns:a16="http://schemas.microsoft.com/office/drawing/2014/main" id="{C47E2809-0FB7-1AC7-EF11-BA348EFB5F4F}"/>
              </a:ext>
            </a:extLst>
          </p:cNvPr>
          <p:cNvPicPr>
            <a:picLocks noChangeAspect="1"/>
          </p:cNvPicPr>
          <p:nvPr/>
        </p:nvPicPr>
        <p:blipFill>
          <a:blip r:embed="rId5"/>
          <a:stretch>
            <a:fillRect/>
          </a:stretch>
        </p:blipFill>
        <p:spPr>
          <a:xfrm>
            <a:off x="10522735" y="1757298"/>
            <a:ext cx="764571" cy="1080000"/>
          </a:xfrm>
          <a:prstGeom prst="rect">
            <a:avLst/>
          </a:prstGeom>
          <a:ln>
            <a:solidFill>
              <a:schemeClr val="tx1"/>
            </a:solidFill>
          </a:ln>
        </p:spPr>
      </p:pic>
      <p:pic>
        <p:nvPicPr>
          <p:cNvPr id="18" name="Picture 17">
            <a:extLst>
              <a:ext uri="{FF2B5EF4-FFF2-40B4-BE49-F238E27FC236}">
                <a16:creationId xmlns:a16="http://schemas.microsoft.com/office/drawing/2014/main" id="{A5A0642C-CB03-A5FE-C924-E20A7B24ACD1}"/>
              </a:ext>
            </a:extLst>
          </p:cNvPr>
          <p:cNvPicPr>
            <a:picLocks noChangeAspect="1"/>
          </p:cNvPicPr>
          <p:nvPr/>
        </p:nvPicPr>
        <p:blipFill>
          <a:blip r:embed="rId6"/>
          <a:stretch>
            <a:fillRect/>
          </a:stretch>
        </p:blipFill>
        <p:spPr>
          <a:xfrm>
            <a:off x="11041673" y="2406738"/>
            <a:ext cx="835522" cy="1080000"/>
          </a:xfrm>
          <a:prstGeom prst="rect">
            <a:avLst/>
          </a:prstGeom>
          <a:ln>
            <a:solidFill>
              <a:schemeClr val="tx1"/>
            </a:solidFill>
          </a:ln>
        </p:spPr>
      </p:pic>
      <p:pic>
        <p:nvPicPr>
          <p:cNvPr id="20" name="Picture 19">
            <a:extLst>
              <a:ext uri="{FF2B5EF4-FFF2-40B4-BE49-F238E27FC236}">
                <a16:creationId xmlns:a16="http://schemas.microsoft.com/office/drawing/2014/main" id="{5D7E17AE-565F-8C5C-DDBD-4F4A707DD1B4}"/>
              </a:ext>
            </a:extLst>
          </p:cNvPr>
          <p:cNvPicPr>
            <a:picLocks noChangeAspect="1"/>
          </p:cNvPicPr>
          <p:nvPr/>
        </p:nvPicPr>
        <p:blipFill>
          <a:blip r:embed="rId7"/>
          <a:stretch>
            <a:fillRect/>
          </a:stretch>
        </p:blipFill>
        <p:spPr>
          <a:xfrm>
            <a:off x="10685777" y="3178565"/>
            <a:ext cx="762056" cy="1080000"/>
          </a:xfrm>
          <a:prstGeom prst="rect">
            <a:avLst/>
          </a:prstGeom>
          <a:ln>
            <a:solidFill>
              <a:schemeClr val="tx1"/>
            </a:solidFill>
          </a:ln>
        </p:spPr>
      </p:pic>
      <p:sp>
        <p:nvSpPr>
          <p:cNvPr id="4" name="TextBox 3">
            <a:extLst>
              <a:ext uri="{FF2B5EF4-FFF2-40B4-BE49-F238E27FC236}">
                <a16:creationId xmlns:a16="http://schemas.microsoft.com/office/drawing/2014/main" id="{ED0A7B84-C63F-B181-D31A-9A9290725471}"/>
              </a:ext>
            </a:extLst>
          </p:cNvPr>
          <p:cNvSpPr txBox="1"/>
          <p:nvPr/>
        </p:nvSpPr>
        <p:spPr>
          <a:xfrm>
            <a:off x="1247477" y="5087826"/>
            <a:ext cx="4571322" cy="1200329"/>
          </a:xfrm>
          <a:prstGeom prst="rect">
            <a:avLst/>
          </a:prstGeom>
          <a:noFill/>
        </p:spPr>
        <p:txBody>
          <a:bodyPr wrap="square">
            <a:spAutoFit/>
          </a:bodyPr>
          <a:lstStyle/>
          <a:p>
            <a:r>
              <a:rPr lang="en-US" sz="2400" dirty="0"/>
              <a:t>Ideally deployed/developed and maintained as part of the geo-enablement of the HIS</a:t>
            </a:r>
            <a:endParaRPr lang="en-GB" sz="2400" dirty="0"/>
          </a:p>
        </p:txBody>
      </p:sp>
      <p:sp>
        <p:nvSpPr>
          <p:cNvPr id="10" name="Right Arrow 43">
            <a:extLst>
              <a:ext uri="{FF2B5EF4-FFF2-40B4-BE49-F238E27FC236}">
                <a16:creationId xmlns:a16="http://schemas.microsoft.com/office/drawing/2014/main" id="{E8165DD8-B91D-31A2-D03C-21A48A428EB8}"/>
              </a:ext>
            </a:extLst>
          </p:cNvPr>
          <p:cNvSpPr/>
          <p:nvPr/>
        </p:nvSpPr>
        <p:spPr>
          <a:xfrm>
            <a:off x="731838" y="5143284"/>
            <a:ext cx="522856" cy="360040"/>
          </a:xfrm>
          <a:prstGeom prst="rightArrow">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a:extLst>
              <a:ext uri="{FF2B5EF4-FFF2-40B4-BE49-F238E27FC236}">
                <a16:creationId xmlns:a16="http://schemas.microsoft.com/office/drawing/2014/main" id="{30DC0DB9-89EE-BA27-6CF6-B6E54B70179F}"/>
              </a:ext>
            </a:extLst>
          </p:cNvPr>
          <p:cNvPicPr>
            <a:picLocks noChangeAspect="1"/>
          </p:cNvPicPr>
          <p:nvPr/>
        </p:nvPicPr>
        <p:blipFill>
          <a:blip r:embed="rId8"/>
          <a:stretch>
            <a:fillRect/>
          </a:stretch>
        </p:blipFill>
        <p:spPr>
          <a:xfrm>
            <a:off x="11147786" y="3958466"/>
            <a:ext cx="792163" cy="1134900"/>
          </a:xfrm>
          <a:prstGeom prst="rect">
            <a:avLst/>
          </a:prstGeom>
          <a:ln>
            <a:solidFill>
              <a:schemeClr val="tx1"/>
            </a:solidFill>
          </a:ln>
        </p:spPr>
      </p:pic>
      <p:pic>
        <p:nvPicPr>
          <p:cNvPr id="15" name="Picture 14">
            <a:extLst>
              <a:ext uri="{FF2B5EF4-FFF2-40B4-BE49-F238E27FC236}">
                <a16:creationId xmlns:a16="http://schemas.microsoft.com/office/drawing/2014/main" id="{9AB2B5BD-A5D0-7B27-A204-08A9C707DD98}"/>
              </a:ext>
            </a:extLst>
          </p:cNvPr>
          <p:cNvPicPr>
            <a:picLocks noChangeAspect="1"/>
          </p:cNvPicPr>
          <p:nvPr/>
        </p:nvPicPr>
        <p:blipFill rotWithShape="1">
          <a:blip r:embed="rId9"/>
          <a:srcRect l="80520" t="38265" r="10441" b="47050"/>
          <a:stretch/>
        </p:blipFill>
        <p:spPr>
          <a:xfrm>
            <a:off x="11520374" y="5219457"/>
            <a:ext cx="528454" cy="476249"/>
          </a:xfrm>
          <a:prstGeom prst="rect">
            <a:avLst/>
          </a:prstGeom>
        </p:spPr>
      </p:pic>
    </p:spTree>
    <p:extLst>
      <p:ext uri="{BB962C8B-B14F-4D97-AF65-F5344CB8AC3E}">
        <p14:creationId xmlns:p14="http://schemas.microsoft.com/office/powerpoint/2010/main" val="3193148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59;p44">
            <a:extLst>
              <a:ext uri="{FF2B5EF4-FFF2-40B4-BE49-F238E27FC236}">
                <a16:creationId xmlns:a16="http://schemas.microsoft.com/office/drawing/2014/main" id="{2AF19705-0B83-723F-0ADD-0671BCC03EC3}"/>
              </a:ext>
            </a:extLst>
          </p:cNvPr>
          <p:cNvSpPr txBox="1">
            <a:spLocks/>
          </p:cNvSpPr>
          <p:nvPr/>
        </p:nvSpPr>
        <p:spPr>
          <a:xfrm>
            <a:off x="1450204" y="687715"/>
            <a:ext cx="9207686" cy="587915"/>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An IT solution that allows storing, managing, validating, updating and sharing the master list for a specific geographic object. It is the “container” for the master list.</a:t>
            </a:r>
            <a:endParaRPr lang="fr-CH" sz="2400" dirty="0"/>
          </a:p>
        </p:txBody>
      </p:sp>
      <p:sp>
        <p:nvSpPr>
          <p:cNvPr id="12" name="Google Shape;461;p44">
            <a:extLst>
              <a:ext uri="{FF2B5EF4-FFF2-40B4-BE49-F238E27FC236}">
                <a16:creationId xmlns:a16="http://schemas.microsoft.com/office/drawing/2014/main" id="{729905A0-4A21-4BA6-0282-C921765B1807}"/>
              </a:ext>
            </a:extLst>
          </p:cNvPr>
          <p:cNvSpPr/>
          <p:nvPr/>
        </p:nvSpPr>
        <p:spPr>
          <a:xfrm>
            <a:off x="1356338" y="2272978"/>
            <a:ext cx="478200"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400" dirty="0"/>
          </a:p>
        </p:txBody>
      </p:sp>
      <p:sp>
        <p:nvSpPr>
          <p:cNvPr id="13" name="Google Shape;462;p44">
            <a:extLst>
              <a:ext uri="{FF2B5EF4-FFF2-40B4-BE49-F238E27FC236}">
                <a16:creationId xmlns:a16="http://schemas.microsoft.com/office/drawing/2014/main" id="{55782C79-59CB-0000-4423-1BEE0E34E007}"/>
              </a:ext>
            </a:extLst>
          </p:cNvPr>
          <p:cNvSpPr/>
          <p:nvPr/>
        </p:nvSpPr>
        <p:spPr>
          <a:xfrm>
            <a:off x="2735122" y="3938863"/>
            <a:ext cx="7549990" cy="316500"/>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US" sz="2400" dirty="0">
                <a:ea typeface="Open Sans"/>
                <a:cs typeface="Open Sans"/>
                <a:sym typeface="Open Sans"/>
              </a:rPr>
              <a:t>Container that manages a single master list</a:t>
            </a:r>
            <a:r>
              <a:rPr lang="fr-FR" sz="2400" dirty="0">
                <a:ea typeface="Open Sans"/>
                <a:cs typeface="Open Sans"/>
                <a:sym typeface="Open Sans"/>
              </a:rPr>
              <a:t>…</a:t>
            </a:r>
            <a:endParaRPr lang="fr-CH" sz="2400" dirty="0"/>
          </a:p>
        </p:txBody>
      </p:sp>
      <p:sp>
        <p:nvSpPr>
          <p:cNvPr id="14" name="Google Shape;463;p44">
            <a:extLst>
              <a:ext uri="{FF2B5EF4-FFF2-40B4-BE49-F238E27FC236}">
                <a16:creationId xmlns:a16="http://schemas.microsoft.com/office/drawing/2014/main" id="{7EE05AB5-E64D-B7D8-A7B8-E719F5DB796A}"/>
              </a:ext>
            </a:extLst>
          </p:cNvPr>
          <p:cNvSpPr/>
          <p:nvPr/>
        </p:nvSpPr>
        <p:spPr>
          <a:xfrm>
            <a:off x="2214300" y="3910227"/>
            <a:ext cx="478200"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400" dirty="0"/>
          </a:p>
        </p:txBody>
      </p:sp>
      <p:sp>
        <p:nvSpPr>
          <p:cNvPr id="16" name="Google Shape;460;p44">
            <a:extLst>
              <a:ext uri="{FF2B5EF4-FFF2-40B4-BE49-F238E27FC236}">
                <a16:creationId xmlns:a16="http://schemas.microsoft.com/office/drawing/2014/main" id="{C3F05079-BC57-ACE6-9A5D-7A77759A2E4E}"/>
              </a:ext>
            </a:extLst>
          </p:cNvPr>
          <p:cNvSpPr txBox="1"/>
          <p:nvPr/>
        </p:nvSpPr>
        <p:spPr>
          <a:xfrm>
            <a:off x="1961888" y="2157857"/>
            <a:ext cx="6451624" cy="909600"/>
          </a:xfrm>
          <a:prstGeom prst="rect">
            <a:avLst/>
          </a:prstGeom>
          <a:noFill/>
          <a:ln>
            <a:noFill/>
          </a:ln>
        </p:spPr>
        <p:txBody>
          <a:bodyPr spcFirstLastPara="1" wrap="square" lIns="91425" tIns="91425" rIns="91425" bIns="91425" anchor="t" anchorCtr="0">
            <a:noAutofit/>
          </a:bodyPr>
          <a:lstStyle/>
          <a:p>
            <a:pPr>
              <a:lnSpc>
                <a:spcPct val="115000"/>
              </a:lnSpc>
              <a:spcAft>
                <a:spcPts val="1600"/>
              </a:spcAft>
              <a:buClr>
                <a:schemeClr val="dk2"/>
              </a:buClr>
              <a:buSzPts val="1800"/>
            </a:pPr>
            <a:r>
              <a:rPr lang="en-US" sz="2400" dirty="0">
                <a:ea typeface="Open Sans"/>
                <a:cs typeface="Open Sans"/>
                <a:sym typeface="Open Sans"/>
              </a:rPr>
              <a:t>Example of the Health Facility Registry Service (HFRS) from the Department of Health of the Philippines</a:t>
            </a:r>
            <a:r>
              <a:rPr lang="fr-CH" sz="2400" dirty="0">
                <a:ea typeface="Open Sans"/>
                <a:cs typeface="Open Sans"/>
                <a:sym typeface="Open Sans"/>
              </a:rPr>
              <a:t>: </a:t>
            </a:r>
            <a:r>
              <a:rPr lang="fr-CH" sz="2400" dirty="0">
                <a:ea typeface="Open Sans"/>
                <a:cs typeface="Open Sans"/>
                <a:sym typeface="Open Sans"/>
                <a:hlinkClick r:id="rId3"/>
              </a:rPr>
              <a:t>https://nhfr.doh.gov.ph/Home</a:t>
            </a:r>
            <a:endParaRPr lang="fr-CH" sz="2400" dirty="0"/>
          </a:p>
        </p:txBody>
      </p:sp>
      <p:sp>
        <p:nvSpPr>
          <p:cNvPr id="17" name="Google Shape;464;p44">
            <a:extLst>
              <a:ext uri="{FF2B5EF4-FFF2-40B4-BE49-F238E27FC236}">
                <a16:creationId xmlns:a16="http://schemas.microsoft.com/office/drawing/2014/main" id="{26684F66-4B88-7903-A0E5-3D4E36C42E55}"/>
              </a:ext>
            </a:extLst>
          </p:cNvPr>
          <p:cNvSpPr/>
          <p:nvPr/>
        </p:nvSpPr>
        <p:spPr>
          <a:xfrm>
            <a:off x="448235" y="4531209"/>
            <a:ext cx="11546541" cy="1375927"/>
          </a:xfrm>
          <a:prstGeom prst="rect">
            <a:avLst/>
          </a:prstGeom>
          <a:noFill/>
          <a:ln>
            <a:noFill/>
          </a:ln>
        </p:spPr>
        <p:txBody>
          <a:bodyPr spcFirstLastPara="1" wrap="square" lIns="67850" tIns="33325" rIns="67850" bIns="33325" anchor="t" anchorCtr="0">
            <a:noAutofit/>
          </a:bodyPr>
          <a:lstStyle/>
          <a:p>
            <a:pPr>
              <a:lnSpc>
                <a:spcPct val="90000"/>
              </a:lnSpc>
              <a:buSzPts val="1800"/>
            </a:pPr>
            <a:r>
              <a:rPr lang="fr-FR" sz="2400" dirty="0">
                <a:ea typeface="Open Sans"/>
                <a:cs typeface="Open Sans"/>
                <a:sym typeface="Open Sans"/>
              </a:rPr>
              <a:t>…</a:t>
            </a:r>
            <a:r>
              <a:rPr lang="en-US" sz="2400" dirty="0">
                <a:ea typeface="Open Sans"/>
                <a:cs typeface="Open Sans"/>
                <a:sym typeface="Open Sans"/>
              </a:rPr>
              <a:t>but Public Health requires considering several types of geographic features/objects at the same time (health facilities, administrative units, villages, etc.) and these features/objects are connected to each other through different types of relationships (geographic, administrative, referral,…) and their proper geography. In addition, all this changes through time….</a:t>
            </a:r>
            <a:endParaRPr lang="fr-CH" sz="2400" dirty="0">
              <a:ea typeface="Open Sans"/>
              <a:cs typeface="Open Sans"/>
              <a:sym typeface="Open Sans"/>
            </a:endParaRPr>
          </a:p>
        </p:txBody>
      </p:sp>
      <p:sp>
        <p:nvSpPr>
          <p:cNvPr id="4" name="Slide Number Placeholder 3">
            <a:extLst>
              <a:ext uri="{FF2B5EF4-FFF2-40B4-BE49-F238E27FC236}">
                <a16:creationId xmlns:a16="http://schemas.microsoft.com/office/drawing/2014/main" id="{83E1C7BE-8510-F092-9561-D2E64C2B3D2C}"/>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3</a:t>
            </a:fld>
            <a:endParaRPr lang="en-GB" altLang="en-US" sz="1200" dirty="0">
              <a:solidFill>
                <a:schemeClr val="bg1"/>
              </a:solidFill>
            </a:endParaRPr>
          </a:p>
        </p:txBody>
      </p:sp>
      <p:sp>
        <p:nvSpPr>
          <p:cNvPr id="7" name="Title 1">
            <a:extLst>
              <a:ext uri="{FF2B5EF4-FFF2-40B4-BE49-F238E27FC236}">
                <a16:creationId xmlns:a16="http://schemas.microsoft.com/office/drawing/2014/main" id="{F627BD0B-5BD5-6823-D0B8-9BDCFFB4965B}"/>
              </a:ext>
            </a:extLst>
          </p:cNvPr>
          <p:cNvSpPr txBox="1">
            <a:spLocks/>
          </p:cNvSpPr>
          <p:nvPr/>
        </p:nvSpPr>
        <p:spPr>
          <a:xfrm>
            <a:off x="0" y="123989"/>
            <a:ext cx="12192000" cy="476249"/>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3200" b="1" dirty="0">
                <a:solidFill>
                  <a:srgbClr val="002147"/>
                </a:solidFill>
                <a:latin typeface="+mn-lt"/>
              </a:rPr>
              <a:t>The concept of registry</a:t>
            </a:r>
          </a:p>
        </p:txBody>
      </p:sp>
      <p:pic>
        <p:nvPicPr>
          <p:cNvPr id="9" name="Picture 8">
            <a:extLst>
              <a:ext uri="{FF2B5EF4-FFF2-40B4-BE49-F238E27FC236}">
                <a16:creationId xmlns:a16="http://schemas.microsoft.com/office/drawing/2014/main" id="{8626C4DB-1CBF-3B7D-C411-9233D5F5A6A3}"/>
              </a:ext>
            </a:extLst>
          </p:cNvPr>
          <p:cNvPicPr>
            <a:picLocks noChangeAspect="1"/>
          </p:cNvPicPr>
          <p:nvPr/>
        </p:nvPicPr>
        <p:blipFill>
          <a:blip r:embed="rId4"/>
          <a:stretch>
            <a:fillRect/>
          </a:stretch>
        </p:blipFill>
        <p:spPr>
          <a:xfrm>
            <a:off x="10962414" y="476250"/>
            <a:ext cx="790315" cy="1117282"/>
          </a:xfrm>
          <a:prstGeom prst="rect">
            <a:avLst/>
          </a:prstGeom>
          <a:ln>
            <a:solidFill>
              <a:schemeClr val="tx1"/>
            </a:solidFill>
          </a:ln>
        </p:spPr>
      </p:pic>
      <p:pic>
        <p:nvPicPr>
          <p:cNvPr id="10" name="Picture 9">
            <a:extLst>
              <a:ext uri="{FF2B5EF4-FFF2-40B4-BE49-F238E27FC236}">
                <a16:creationId xmlns:a16="http://schemas.microsoft.com/office/drawing/2014/main" id="{DDDE1453-10EE-DB1C-E97B-9614B58DF7CC}"/>
              </a:ext>
            </a:extLst>
          </p:cNvPr>
          <p:cNvPicPr>
            <a:picLocks noChangeAspect="1"/>
          </p:cNvPicPr>
          <p:nvPr/>
        </p:nvPicPr>
        <p:blipFill>
          <a:blip r:embed="rId5"/>
          <a:stretch>
            <a:fillRect/>
          </a:stretch>
        </p:blipFill>
        <p:spPr>
          <a:xfrm>
            <a:off x="8743068" y="2003322"/>
            <a:ext cx="2703070" cy="1800195"/>
          </a:xfrm>
          <a:prstGeom prst="rect">
            <a:avLst/>
          </a:prstGeom>
          <a:ln>
            <a:solidFill>
              <a:schemeClr val="tx1"/>
            </a:solidFill>
          </a:ln>
        </p:spPr>
      </p:pic>
      <p:pic>
        <p:nvPicPr>
          <p:cNvPr id="2" name="Picture 1">
            <a:extLst>
              <a:ext uri="{FF2B5EF4-FFF2-40B4-BE49-F238E27FC236}">
                <a16:creationId xmlns:a16="http://schemas.microsoft.com/office/drawing/2014/main" id="{645383FB-E8C6-781E-F8E3-85F72A1601F1}"/>
              </a:ext>
            </a:extLst>
          </p:cNvPr>
          <p:cNvPicPr>
            <a:picLocks noChangeAspect="1"/>
          </p:cNvPicPr>
          <p:nvPr/>
        </p:nvPicPr>
        <p:blipFill rotWithShape="1">
          <a:blip r:embed="rId6"/>
          <a:srcRect l="80520" t="38265" r="10441" b="47050"/>
          <a:stretch/>
        </p:blipFill>
        <p:spPr>
          <a:xfrm>
            <a:off x="11614139" y="1468633"/>
            <a:ext cx="277179" cy="249797"/>
          </a:xfrm>
          <a:prstGeom prst="rect">
            <a:avLst/>
          </a:prstGeom>
        </p:spPr>
      </p:pic>
    </p:spTree>
    <p:extLst>
      <p:ext uri="{BB962C8B-B14F-4D97-AF65-F5344CB8AC3E}">
        <p14:creationId xmlns:p14="http://schemas.microsoft.com/office/powerpoint/2010/main" val="3466851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7A4B1F9-2098-1C3F-7AA2-2656CEC8913A}"/>
              </a:ext>
            </a:extLst>
          </p:cNvPr>
          <p:cNvSpPr>
            <a:spLocks noGrp="1"/>
          </p:cNvSpPr>
          <p:nvPr>
            <p:ph type="sldNum" sz="quarter" idx="12"/>
          </p:nvPr>
        </p:nvSpPr>
        <p:spPr bwMode="auto">
          <a:xfrm>
            <a:off x="11406314" y="6419850"/>
            <a:ext cx="621728"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C5490D6-8476-4F9A-9D29-0EC3740DF8C6}" type="slidenum">
              <a:rPr lang="en-GB" altLang="en-US" smtClean="0"/>
              <a:pPr algn="r">
                <a:defRPr/>
              </a:pPr>
              <a:t>4</a:t>
            </a:fld>
            <a:endParaRPr lang="en-GB" altLang="en-US" dirty="0">
              <a:solidFill>
                <a:schemeClr val="tx1"/>
              </a:solidFill>
            </a:endParaRPr>
          </a:p>
        </p:txBody>
      </p:sp>
      <p:sp>
        <p:nvSpPr>
          <p:cNvPr id="2" name="Google Shape;471;p45">
            <a:extLst>
              <a:ext uri="{FF2B5EF4-FFF2-40B4-BE49-F238E27FC236}">
                <a16:creationId xmlns:a16="http://schemas.microsoft.com/office/drawing/2014/main" id="{31323199-7C3A-4C96-B2EA-5AC13660AE41}"/>
              </a:ext>
            </a:extLst>
          </p:cNvPr>
          <p:cNvSpPr txBox="1">
            <a:spLocks/>
          </p:cNvSpPr>
          <p:nvPr/>
        </p:nvSpPr>
        <p:spPr>
          <a:xfrm>
            <a:off x="600636" y="654969"/>
            <a:ext cx="10060642" cy="1134900"/>
          </a:xfrm>
          <a:prstGeom prst="rect">
            <a:avLst/>
          </a:prstGeom>
          <a:noFill/>
          <a:ln>
            <a:noFill/>
          </a:ln>
        </p:spPr>
        <p:txBody>
          <a:bodyPr spcFirstLastPara="1" vert="horz" wrap="square" lIns="91425" tIns="91425" rIns="91425" bIns="91425"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600"/>
              </a:spcAft>
              <a:buNone/>
            </a:pPr>
            <a:r>
              <a:rPr lang="en-US" sz="2400" dirty="0">
                <a:ea typeface="Open Sans"/>
                <a:cs typeface="Open Sans"/>
                <a:sym typeface="Open Sans"/>
              </a:rPr>
              <a:t>IT solution that allows the simultaneous hosting, management, regular update and sharing of all the master lists as well as associated hierarchies and geospatial data for the geographic objects core to development in general and public health in particular. </a:t>
            </a:r>
            <a:endParaRPr lang="fr-CH" sz="2400" dirty="0"/>
          </a:p>
        </p:txBody>
      </p:sp>
      <p:sp>
        <p:nvSpPr>
          <p:cNvPr id="4" name="Google Shape;472;p45">
            <a:extLst>
              <a:ext uri="{FF2B5EF4-FFF2-40B4-BE49-F238E27FC236}">
                <a16:creationId xmlns:a16="http://schemas.microsoft.com/office/drawing/2014/main" id="{D29F3B00-2130-CEE2-1A2E-8B0C3A06C067}"/>
              </a:ext>
            </a:extLst>
          </p:cNvPr>
          <p:cNvSpPr/>
          <p:nvPr/>
        </p:nvSpPr>
        <p:spPr>
          <a:xfrm>
            <a:off x="919190" y="2285182"/>
            <a:ext cx="9794325" cy="613517"/>
          </a:xfrm>
          <a:prstGeom prst="rect">
            <a:avLst/>
          </a:prstGeom>
          <a:noFill/>
          <a:ln>
            <a:noFill/>
          </a:ln>
        </p:spPr>
        <p:txBody>
          <a:bodyPr spcFirstLastPara="1" wrap="square" lIns="67850" tIns="33325" rIns="67850" bIns="33325" anchor="t" anchorCtr="0">
            <a:noAutofit/>
          </a:bodyPr>
          <a:lstStyle/>
          <a:p>
            <a:pPr>
              <a:lnSpc>
                <a:spcPct val="90000"/>
              </a:lnSpc>
              <a:buSzPts val="1800"/>
            </a:pPr>
            <a:r>
              <a:rPr lang="en-US" sz="2400" dirty="0">
                <a:ea typeface="Open Sans"/>
                <a:cs typeface="Open Sans"/>
                <a:sym typeface="Open Sans"/>
              </a:rPr>
              <a:t>Container that simultaneously manages, regularly update and multiple master lists and their associated hierarchies and geospatial data</a:t>
            </a:r>
            <a:r>
              <a:rPr lang="fr-CH" sz="2400" dirty="0">
                <a:ea typeface="Open Sans"/>
                <a:cs typeface="Open Sans"/>
                <a:sym typeface="Open Sans"/>
              </a:rPr>
              <a:t>:</a:t>
            </a:r>
            <a:endParaRPr lang="fr-CH" sz="2400" dirty="0"/>
          </a:p>
        </p:txBody>
      </p:sp>
      <p:sp>
        <p:nvSpPr>
          <p:cNvPr id="6" name="Google Shape;473;p45">
            <a:extLst>
              <a:ext uri="{FF2B5EF4-FFF2-40B4-BE49-F238E27FC236}">
                <a16:creationId xmlns:a16="http://schemas.microsoft.com/office/drawing/2014/main" id="{8DC5EBC5-80F7-92BD-72ED-A1DA974B184B}"/>
              </a:ext>
            </a:extLst>
          </p:cNvPr>
          <p:cNvSpPr/>
          <p:nvPr/>
        </p:nvSpPr>
        <p:spPr>
          <a:xfrm>
            <a:off x="419099" y="2285182"/>
            <a:ext cx="500092"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200" dirty="0"/>
          </a:p>
        </p:txBody>
      </p:sp>
      <p:sp>
        <p:nvSpPr>
          <p:cNvPr id="8" name="Google Shape;474;p45">
            <a:extLst>
              <a:ext uri="{FF2B5EF4-FFF2-40B4-BE49-F238E27FC236}">
                <a16:creationId xmlns:a16="http://schemas.microsoft.com/office/drawing/2014/main" id="{774DF29C-6511-F406-F31D-CD0272D03EF1}"/>
              </a:ext>
            </a:extLst>
          </p:cNvPr>
          <p:cNvSpPr/>
          <p:nvPr/>
        </p:nvSpPr>
        <p:spPr>
          <a:xfrm>
            <a:off x="1089521" y="2987741"/>
            <a:ext cx="7151038" cy="2573051"/>
          </a:xfrm>
          <a:prstGeom prst="rect">
            <a:avLst/>
          </a:prstGeom>
          <a:noFill/>
          <a:ln>
            <a:noFill/>
          </a:ln>
        </p:spPr>
        <p:txBody>
          <a:bodyPr spcFirstLastPara="1" wrap="square" lIns="67850" tIns="33325" rIns="67850" bIns="33325" anchor="t" anchorCtr="0">
            <a:noAutofit/>
          </a:bodyPr>
          <a:lstStyle/>
          <a:p>
            <a:pPr marL="285743" indent="-285743">
              <a:lnSpc>
                <a:spcPct val="90000"/>
              </a:lnSpc>
              <a:buSzPts val="1800"/>
              <a:buFont typeface="Arial"/>
              <a:buChar char="•"/>
            </a:pPr>
            <a:r>
              <a:rPr lang="en-US" sz="2300" dirty="0">
                <a:ea typeface="Open Sans"/>
                <a:cs typeface="Open Sans"/>
                <a:sym typeface="Open Sans"/>
              </a:rPr>
              <a:t>Unlimited number of geographic features (facilities, administrative divisions, reporting divisions, villages,…) geographies and hierarchies</a:t>
            </a:r>
          </a:p>
          <a:p>
            <a:pPr marL="285743" indent="-285743">
              <a:lnSpc>
                <a:spcPct val="90000"/>
              </a:lnSpc>
              <a:buSzPts val="1800"/>
              <a:buFont typeface="Arial"/>
              <a:buChar char="•"/>
            </a:pPr>
            <a:r>
              <a:rPr lang="en-US" sz="2300" dirty="0">
                <a:ea typeface="Open Sans"/>
                <a:cs typeface="Open Sans"/>
                <a:sym typeface="Open Sans"/>
              </a:rPr>
              <a:t>Multiple organizations and different types of users</a:t>
            </a:r>
          </a:p>
          <a:p>
            <a:pPr marL="285743" indent="-285743">
              <a:lnSpc>
                <a:spcPct val="90000"/>
              </a:lnSpc>
              <a:buSzPts val="1800"/>
              <a:buFont typeface="Arial"/>
              <a:buChar char="•"/>
            </a:pPr>
            <a:r>
              <a:rPr lang="en-US" sz="2300" dirty="0">
                <a:ea typeface="Open Sans"/>
                <a:cs typeface="Open Sans"/>
                <a:sym typeface="Open Sans"/>
              </a:rPr>
              <a:t>Handles changes over time down to the data element level</a:t>
            </a:r>
          </a:p>
          <a:p>
            <a:pPr marL="285743" indent="-285743">
              <a:lnSpc>
                <a:spcPct val="90000"/>
              </a:lnSpc>
              <a:buSzPts val="1800"/>
              <a:buFont typeface="Arial"/>
              <a:buChar char="•"/>
            </a:pPr>
            <a:r>
              <a:rPr lang="en-US" sz="2300" dirty="0">
                <a:ea typeface="Open Sans"/>
                <a:cs typeface="Open Sans"/>
                <a:sym typeface="Open Sans"/>
              </a:rPr>
              <a:t>Accessible by any information system part of, or outside, the HIS</a:t>
            </a:r>
          </a:p>
          <a:p>
            <a:pPr marL="285743" indent="-285743">
              <a:lnSpc>
                <a:spcPct val="90000"/>
              </a:lnSpc>
              <a:buSzPts val="1800"/>
              <a:buFont typeface="Arial"/>
              <a:buChar char="•"/>
            </a:pPr>
            <a:r>
              <a:rPr lang="en-US" sz="2300" dirty="0">
                <a:ea typeface="Open Sans"/>
                <a:cs typeface="Open Sans"/>
                <a:sym typeface="Open Sans"/>
              </a:rPr>
              <a:t>Supports the National Spatial Data Infrastructure (NSDI)</a:t>
            </a:r>
            <a:endParaRPr lang="fr-CH" sz="2300" dirty="0"/>
          </a:p>
        </p:txBody>
      </p:sp>
      <p:sp>
        <p:nvSpPr>
          <p:cNvPr id="9" name="Title 1">
            <a:extLst>
              <a:ext uri="{FF2B5EF4-FFF2-40B4-BE49-F238E27FC236}">
                <a16:creationId xmlns:a16="http://schemas.microsoft.com/office/drawing/2014/main" id="{022743B7-0DD4-72F2-9D09-217B17214E34}"/>
              </a:ext>
            </a:extLst>
          </p:cNvPr>
          <p:cNvSpPr txBox="1">
            <a:spLocks/>
          </p:cNvSpPr>
          <p:nvPr/>
        </p:nvSpPr>
        <p:spPr>
          <a:xfrm>
            <a:off x="0" y="129033"/>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latin typeface="+mn-lt"/>
              </a:rPr>
              <a:t>The concept of Common Geo-Registry (CGR)</a:t>
            </a:r>
            <a:endParaRPr lang="fr-CH" altLang="en-US" sz="3200" b="1" baseline="30000" dirty="0">
              <a:latin typeface="+mn-lt"/>
            </a:endParaRPr>
          </a:p>
        </p:txBody>
      </p:sp>
      <p:pic>
        <p:nvPicPr>
          <p:cNvPr id="12" name="Picture 11">
            <a:extLst>
              <a:ext uri="{FF2B5EF4-FFF2-40B4-BE49-F238E27FC236}">
                <a16:creationId xmlns:a16="http://schemas.microsoft.com/office/drawing/2014/main" id="{4B1EC3C5-159C-9A8F-F463-E16A7FD51013}"/>
              </a:ext>
            </a:extLst>
          </p:cNvPr>
          <p:cNvPicPr>
            <a:picLocks noChangeAspect="1"/>
          </p:cNvPicPr>
          <p:nvPr/>
        </p:nvPicPr>
        <p:blipFill>
          <a:blip r:embed="rId3"/>
          <a:stretch>
            <a:fillRect/>
          </a:stretch>
        </p:blipFill>
        <p:spPr>
          <a:xfrm>
            <a:off x="10956924" y="464763"/>
            <a:ext cx="792163" cy="1134900"/>
          </a:xfrm>
          <a:prstGeom prst="rect">
            <a:avLst/>
          </a:prstGeom>
          <a:ln>
            <a:solidFill>
              <a:schemeClr val="tx1"/>
            </a:solidFill>
          </a:ln>
        </p:spPr>
      </p:pic>
      <p:sp>
        <p:nvSpPr>
          <p:cNvPr id="7" name="Slide Number Placeholder 3">
            <a:extLst>
              <a:ext uri="{FF2B5EF4-FFF2-40B4-BE49-F238E27FC236}">
                <a16:creationId xmlns:a16="http://schemas.microsoft.com/office/drawing/2014/main" id="{71077B9C-211F-1FFC-DC49-63A77B18B1F2}"/>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4</a:t>
            </a:fld>
            <a:endParaRPr lang="en-GB" altLang="en-US" sz="1200" dirty="0">
              <a:solidFill>
                <a:schemeClr val="bg1"/>
              </a:solidFill>
            </a:endParaRPr>
          </a:p>
        </p:txBody>
      </p:sp>
      <p:sp>
        <p:nvSpPr>
          <p:cNvPr id="10" name="Google Shape;473;p45">
            <a:extLst>
              <a:ext uri="{FF2B5EF4-FFF2-40B4-BE49-F238E27FC236}">
                <a16:creationId xmlns:a16="http://schemas.microsoft.com/office/drawing/2014/main" id="{BA30E4CB-A71E-88E4-FC0C-1B6824D5A1CA}"/>
              </a:ext>
            </a:extLst>
          </p:cNvPr>
          <p:cNvSpPr/>
          <p:nvPr/>
        </p:nvSpPr>
        <p:spPr>
          <a:xfrm>
            <a:off x="1700187" y="191366"/>
            <a:ext cx="500092"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200" dirty="0"/>
          </a:p>
        </p:txBody>
      </p:sp>
      <p:sp>
        <p:nvSpPr>
          <p:cNvPr id="13" name="TextBox 12">
            <a:extLst>
              <a:ext uri="{FF2B5EF4-FFF2-40B4-BE49-F238E27FC236}">
                <a16:creationId xmlns:a16="http://schemas.microsoft.com/office/drawing/2014/main" id="{0B856F20-03D2-C4FD-B56C-E55880FA476E}"/>
              </a:ext>
            </a:extLst>
          </p:cNvPr>
          <p:cNvSpPr txBox="1"/>
          <p:nvPr/>
        </p:nvSpPr>
        <p:spPr>
          <a:xfrm>
            <a:off x="141655" y="6050319"/>
            <a:ext cx="4909847" cy="253916"/>
          </a:xfrm>
          <a:prstGeom prst="rect">
            <a:avLst/>
          </a:prstGeom>
          <a:noFill/>
        </p:spPr>
        <p:txBody>
          <a:bodyPr wrap="square">
            <a:spAutoFit/>
          </a:bodyPr>
          <a:lstStyle/>
          <a:p>
            <a:r>
              <a:rPr lang="en-GB" sz="1050" dirty="0"/>
              <a:t>1. </a:t>
            </a:r>
            <a:r>
              <a:rPr lang="en-GB" sz="1050" dirty="0">
                <a:hlinkClick r:id="rId4"/>
              </a:rPr>
              <a:t>https://healthgeolab.net/DOCUMENTS/Guidance_Common_Geo-registry_Ve2.pdf</a:t>
            </a:r>
            <a:r>
              <a:rPr lang="en-GB" sz="1050" dirty="0"/>
              <a:t> </a:t>
            </a:r>
          </a:p>
        </p:txBody>
      </p:sp>
      <p:sp>
        <p:nvSpPr>
          <p:cNvPr id="17" name="TextBox 16">
            <a:extLst>
              <a:ext uri="{FF2B5EF4-FFF2-40B4-BE49-F238E27FC236}">
                <a16:creationId xmlns:a16="http://schemas.microsoft.com/office/drawing/2014/main" id="{AAA3973D-9CA3-87FC-19AB-F0BA8FE7E4E2}"/>
              </a:ext>
            </a:extLst>
          </p:cNvPr>
          <p:cNvSpPr txBox="1"/>
          <p:nvPr/>
        </p:nvSpPr>
        <p:spPr>
          <a:xfrm>
            <a:off x="10661278" y="470303"/>
            <a:ext cx="295646" cy="276999"/>
          </a:xfrm>
          <a:prstGeom prst="rect">
            <a:avLst/>
          </a:prstGeom>
          <a:noFill/>
        </p:spPr>
        <p:txBody>
          <a:bodyPr wrap="square">
            <a:spAutoFit/>
          </a:bodyPr>
          <a:lstStyle/>
          <a:p>
            <a:r>
              <a:rPr lang="en-US" sz="1200" dirty="0">
                <a:ea typeface="Open Sans"/>
                <a:cs typeface="Open Sans"/>
                <a:sym typeface="Open Sans"/>
              </a:rPr>
              <a:t>1</a:t>
            </a:r>
            <a:endParaRPr lang="en-GB" sz="1200" dirty="0"/>
          </a:p>
        </p:txBody>
      </p:sp>
      <p:pic>
        <p:nvPicPr>
          <p:cNvPr id="3" name="Picture 2">
            <a:extLst>
              <a:ext uri="{FF2B5EF4-FFF2-40B4-BE49-F238E27FC236}">
                <a16:creationId xmlns:a16="http://schemas.microsoft.com/office/drawing/2014/main" id="{11CF8CFA-E444-0B28-EC69-083CBCD338FF}"/>
              </a:ext>
            </a:extLst>
          </p:cNvPr>
          <p:cNvPicPr>
            <a:picLocks noChangeAspect="1"/>
          </p:cNvPicPr>
          <p:nvPr/>
        </p:nvPicPr>
        <p:blipFill rotWithShape="1">
          <a:blip r:embed="rId5"/>
          <a:srcRect l="80520" t="38265" r="10441" b="47050"/>
          <a:stretch/>
        </p:blipFill>
        <p:spPr>
          <a:xfrm>
            <a:off x="11614139" y="1468633"/>
            <a:ext cx="277179" cy="249797"/>
          </a:xfrm>
          <a:prstGeom prst="rect">
            <a:avLst/>
          </a:prstGeom>
        </p:spPr>
      </p:pic>
      <p:pic>
        <p:nvPicPr>
          <p:cNvPr id="15" name="Picture 14">
            <a:extLst>
              <a:ext uri="{FF2B5EF4-FFF2-40B4-BE49-F238E27FC236}">
                <a16:creationId xmlns:a16="http://schemas.microsoft.com/office/drawing/2014/main" id="{CF42C93D-46E0-B280-661D-8E5F3287FA76}"/>
              </a:ext>
            </a:extLst>
          </p:cNvPr>
          <p:cNvPicPr>
            <a:picLocks noChangeAspect="1"/>
          </p:cNvPicPr>
          <p:nvPr/>
        </p:nvPicPr>
        <p:blipFill>
          <a:blip r:embed="rId6" cstate="print">
            <a:extLst>
              <a:ext uri="{28A0092B-C50C-407E-A947-70E740481C1C}">
                <a14:useLocalDpi xmlns:a14="http://schemas.microsoft.com/office/drawing/2010/main" val="0"/>
              </a:ext>
            </a:extLst>
          </a:blip>
          <a:srcRect l="24001" t="29143" r="20390" b="10701"/>
          <a:stretch>
            <a:fillRect/>
          </a:stretch>
        </p:blipFill>
        <p:spPr bwMode="auto">
          <a:xfrm>
            <a:off x="8418491" y="3233950"/>
            <a:ext cx="2325165" cy="1366177"/>
          </a:xfrm>
          <a:prstGeom prst="rect">
            <a:avLst/>
          </a:prstGeom>
          <a:noFill/>
          <a:ln>
            <a:noFill/>
          </a:ln>
        </p:spPr>
      </p:pic>
      <p:pic>
        <p:nvPicPr>
          <p:cNvPr id="18" name="Picture 17">
            <a:extLst>
              <a:ext uri="{FF2B5EF4-FFF2-40B4-BE49-F238E27FC236}">
                <a16:creationId xmlns:a16="http://schemas.microsoft.com/office/drawing/2014/main" id="{45BE386A-7ADD-ED44-D879-4402E2471C86}"/>
              </a:ext>
            </a:extLst>
          </p:cNvPr>
          <p:cNvPicPr>
            <a:picLocks noChangeAspect="1"/>
          </p:cNvPicPr>
          <p:nvPr/>
        </p:nvPicPr>
        <p:blipFill rotWithShape="1">
          <a:blip r:embed="rId7"/>
          <a:srcRect r="67291" b="21959"/>
          <a:stretch/>
        </p:blipFill>
        <p:spPr>
          <a:xfrm>
            <a:off x="10809101" y="2682464"/>
            <a:ext cx="1134286" cy="1917663"/>
          </a:xfrm>
          <a:prstGeom prst="rect">
            <a:avLst/>
          </a:prstGeom>
        </p:spPr>
      </p:pic>
      <p:pic>
        <p:nvPicPr>
          <p:cNvPr id="19" name="Picture 18">
            <a:extLst>
              <a:ext uri="{FF2B5EF4-FFF2-40B4-BE49-F238E27FC236}">
                <a16:creationId xmlns:a16="http://schemas.microsoft.com/office/drawing/2014/main" id="{216CEB25-DF05-EBAF-A0C6-9DDD09329580}"/>
              </a:ext>
            </a:extLst>
          </p:cNvPr>
          <p:cNvPicPr>
            <a:picLocks noChangeAspect="1"/>
          </p:cNvPicPr>
          <p:nvPr/>
        </p:nvPicPr>
        <p:blipFill>
          <a:blip r:embed="rId8"/>
          <a:stretch>
            <a:fillRect/>
          </a:stretch>
        </p:blipFill>
        <p:spPr>
          <a:xfrm>
            <a:off x="8465291" y="4782314"/>
            <a:ext cx="3356595" cy="1315225"/>
          </a:xfrm>
          <a:prstGeom prst="rect">
            <a:avLst/>
          </a:prstGeom>
        </p:spPr>
      </p:pic>
    </p:spTree>
    <p:extLst>
      <p:ext uri="{BB962C8B-B14F-4D97-AF65-F5344CB8AC3E}">
        <p14:creationId xmlns:p14="http://schemas.microsoft.com/office/powerpoint/2010/main" val="303277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1">
            <a:extLst>
              <a:ext uri="{FF2B5EF4-FFF2-40B4-BE49-F238E27FC236}">
                <a16:creationId xmlns:a16="http://schemas.microsoft.com/office/drawing/2014/main" id="{063E2BF4-7B8E-4509-C6E6-ABC519A31C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the functional requirements (how) of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3" name="Title 1">
            <a:extLst>
              <a:ext uri="{FF2B5EF4-FFF2-40B4-BE49-F238E27FC236}">
                <a16:creationId xmlns:a16="http://schemas.microsoft.com/office/drawing/2014/main" id="{3A0F3A60-E5E1-F049-9CBF-62593C400311}"/>
              </a:ext>
            </a:extLst>
          </p:cNvPr>
          <p:cNvSpPr txBox="1">
            <a:spLocks/>
          </p:cNvSpPr>
          <p:nvPr/>
        </p:nvSpPr>
        <p:spPr>
          <a:xfrm>
            <a:off x="0" y="986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Common Geo-Registry (CGR) guidance  </a:t>
            </a:r>
          </a:p>
        </p:txBody>
      </p:sp>
      <p:pic>
        <p:nvPicPr>
          <p:cNvPr id="8" name="Picture 7">
            <a:extLst>
              <a:ext uri="{FF2B5EF4-FFF2-40B4-BE49-F238E27FC236}">
                <a16:creationId xmlns:a16="http://schemas.microsoft.com/office/drawing/2014/main" id="{654F23DD-02CB-657A-353C-A85A084B9D35}"/>
              </a:ext>
            </a:extLst>
          </p:cNvPr>
          <p:cNvPicPr>
            <a:picLocks noChangeAspect="1"/>
          </p:cNvPicPr>
          <p:nvPr/>
        </p:nvPicPr>
        <p:blipFill>
          <a:blip r:embed="rId3"/>
          <a:stretch>
            <a:fillRect/>
          </a:stretch>
        </p:blipFill>
        <p:spPr>
          <a:xfrm>
            <a:off x="8078845" y="737374"/>
            <a:ext cx="1869548" cy="2729362"/>
          </a:xfrm>
          <a:prstGeom prst="rect">
            <a:avLst/>
          </a:prstGeom>
          <a:ln>
            <a:solidFill>
              <a:srgbClr val="002147"/>
            </a:solidFill>
          </a:ln>
        </p:spPr>
      </p:pic>
      <p:pic>
        <p:nvPicPr>
          <p:cNvPr id="12" name="Picture 11">
            <a:extLst>
              <a:ext uri="{FF2B5EF4-FFF2-40B4-BE49-F238E27FC236}">
                <a16:creationId xmlns:a16="http://schemas.microsoft.com/office/drawing/2014/main" id="{8B37011A-9967-A707-71E1-10D02F5FA255}"/>
              </a:ext>
            </a:extLst>
          </p:cNvPr>
          <p:cNvPicPr>
            <a:picLocks noChangeAspect="1"/>
          </p:cNvPicPr>
          <p:nvPr/>
        </p:nvPicPr>
        <p:blipFill>
          <a:blip r:embed="rId4"/>
          <a:stretch>
            <a:fillRect/>
          </a:stretch>
        </p:blipFill>
        <p:spPr>
          <a:xfrm>
            <a:off x="8822029" y="1395517"/>
            <a:ext cx="2101525" cy="2729362"/>
          </a:xfrm>
          <a:prstGeom prst="rect">
            <a:avLst/>
          </a:prstGeom>
          <a:ln>
            <a:solidFill>
              <a:srgbClr val="002147"/>
            </a:solidFill>
          </a:ln>
        </p:spPr>
      </p:pic>
      <p:sp>
        <p:nvSpPr>
          <p:cNvPr id="13" name="TextBox 12">
            <a:extLst>
              <a:ext uri="{FF2B5EF4-FFF2-40B4-BE49-F238E27FC236}">
                <a16:creationId xmlns:a16="http://schemas.microsoft.com/office/drawing/2014/main" id="{FE55863E-68A5-C46E-7B2C-9DEF6DF1ED0E}"/>
              </a:ext>
            </a:extLst>
          </p:cNvPr>
          <p:cNvSpPr txBox="1"/>
          <p:nvPr/>
        </p:nvSpPr>
        <p:spPr>
          <a:xfrm>
            <a:off x="340657" y="795055"/>
            <a:ext cx="7363721" cy="1599412"/>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The concept of Common Geo-Registry is born during a workshop which took place in Phnom Penh in June 2017</a:t>
            </a:r>
            <a:r>
              <a:rPr lang="en-PH" sz="2200" baseline="30000" dirty="0">
                <a:effectLst/>
                <a:latin typeface="Calibri" panose="020F0502020204030204" pitchFamily="34" charset="0"/>
                <a:ea typeface="Calibri" panose="020F0502020204030204" pitchFamily="34" charset="0"/>
              </a:rPr>
              <a:t> 1</a:t>
            </a:r>
            <a:r>
              <a:rPr lang="en-PH" sz="2200" dirty="0">
                <a:effectLst/>
                <a:latin typeface="Calibri" panose="020F0502020204030204" pitchFamily="34" charset="0"/>
                <a:ea typeface="Calibri" panose="020F0502020204030204" pitchFamily="34" charset="0"/>
              </a:rPr>
              <a:t>.</a:t>
            </a:r>
          </a:p>
          <a:p>
            <a:pPr algn="just">
              <a:lnSpc>
                <a:spcPct val="90000"/>
              </a:lnSpc>
              <a:spcAft>
                <a:spcPts val="800"/>
              </a:spcAft>
            </a:pPr>
            <a:endParaRPr lang="en-PH" sz="300" dirty="0">
              <a:latin typeface="Calibri" panose="020F0502020204030204" pitchFamily="34" charset="0"/>
              <a:ea typeface="Calibri" panose="020F0502020204030204" pitchFamily="34" charset="0"/>
            </a:endParaRPr>
          </a:p>
          <a:p>
            <a:pPr algn="just">
              <a:lnSpc>
                <a:spcPct val="90000"/>
              </a:lnSpc>
              <a:spcAft>
                <a:spcPts val="800"/>
              </a:spcAft>
            </a:pPr>
            <a:r>
              <a:rPr lang="en-PH" sz="2200" dirty="0">
                <a:effectLst/>
                <a:latin typeface="Calibri" panose="020F0502020204030204" pitchFamily="34" charset="0"/>
                <a:ea typeface="Calibri" panose="020F0502020204030204" pitchFamily="34" charset="0"/>
              </a:rPr>
              <a:t>The structure of the first version of the CGR guidance document was defined during this workshop  </a:t>
            </a:r>
            <a:endParaRPr lang="en-GB" sz="2200" dirty="0">
              <a:effectLst/>
              <a:latin typeface="Calibri" panose="020F0502020204030204" pitchFamily="34" charset="0"/>
              <a:ea typeface="Calibri" panose="020F0502020204030204" pitchFamily="34" charset="0"/>
            </a:endParaRPr>
          </a:p>
        </p:txBody>
      </p:sp>
      <p:sp>
        <p:nvSpPr>
          <p:cNvPr id="15" name="TextBox 14">
            <a:extLst>
              <a:ext uri="{FF2B5EF4-FFF2-40B4-BE49-F238E27FC236}">
                <a16:creationId xmlns:a16="http://schemas.microsoft.com/office/drawing/2014/main" id="{B5FCCF91-08ED-5A53-9725-65131344DFFE}"/>
              </a:ext>
            </a:extLst>
          </p:cNvPr>
          <p:cNvSpPr txBox="1"/>
          <p:nvPr/>
        </p:nvSpPr>
        <p:spPr>
          <a:xfrm>
            <a:off x="384922" y="2434907"/>
            <a:ext cx="7319456" cy="1006429"/>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The first version of the CGR guidance was released in August 2017 and discussed during a workshop with the University of Oslo in April 2018 to identify if DHIS2 could serve as a CGR </a:t>
            </a:r>
            <a:r>
              <a:rPr lang="en-PH" sz="2200" baseline="30000" dirty="0">
                <a:effectLst/>
                <a:latin typeface="Calibri" panose="020F0502020204030204" pitchFamily="34" charset="0"/>
                <a:ea typeface="Calibri" panose="020F0502020204030204" pitchFamily="34" charset="0"/>
              </a:rPr>
              <a:t>2</a:t>
            </a:r>
            <a:r>
              <a:rPr lang="en-PH" sz="2200" dirty="0">
                <a:effectLst/>
                <a:latin typeface="Calibri" panose="020F0502020204030204" pitchFamily="34" charset="0"/>
                <a:ea typeface="Calibri" panose="020F0502020204030204" pitchFamily="34" charset="0"/>
              </a:rPr>
              <a:t>.</a:t>
            </a:r>
            <a:endParaRPr lang="en-GB" sz="2200" dirty="0">
              <a:effectLst/>
              <a:latin typeface="Calibri" panose="020F0502020204030204" pitchFamily="34" charset="0"/>
              <a:ea typeface="Calibri" panose="020F0502020204030204" pitchFamily="34" charset="0"/>
            </a:endParaRPr>
          </a:p>
        </p:txBody>
      </p:sp>
      <p:sp>
        <p:nvSpPr>
          <p:cNvPr id="18" name="TextBox 17">
            <a:extLst>
              <a:ext uri="{FF2B5EF4-FFF2-40B4-BE49-F238E27FC236}">
                <a16:creationId xmlns:a16="http://schemas.microsoft.com/office/drawing/2014/main" id="{40CF81E5-7422-4F48-F03B-B29F0D7119AC}"/>
              </a:ext>
            </a:extLst>
          </p:cNvPr>
          <p:cNvSpPr txBox="1"/>
          <p:nvPr/>
        </p:nvSpPr>
        <p:spPr>
          <a:xfrm>
            <a:off x="395669" y="5753769"/>
            <a:ext cx="6842830" cy="600164"/>
          </a:xfrm>
          <a:prstGeom prst="rect">
            <a:avLst/>
          </a:prstGeom>
          <a:noFill/>
        </p:spPr>
        <p:txBody>
          <a:bodyPr wrap="square">
            <a:spAutoFit/>
          </a:bodyPr>
          <a:lstStyle/>
          <a:p>
            <a:pPr marL="228600" indent="-228600">
              <a:buAutoNum type="arabicPeriod"/>
            </a:pPr>
            <a:r>
              <a:rPr lang="en-GB" sz="1100" dirty="0">
                <a:hlinkClick r:id="rId5"/>
              </a:rPr>
              <a:t>https://www.healthgeolab.net/MEETINGS/CGR_2017/Geo-Registriy_Workshop_Final_Exec_Sum_010717.pdf</a:t>
            </a:r>
            <a:endParaRPr lang="en-GB" sz="1100" dirty="0"/>
          </a:p>
          <a:p>
            <a:pPr marL="228600" indent="-228600">
              <a:buFontTx/>
              <a:buAutoNum type="arabicPeriod"/>
            </a:pPr>
            <a:r>
              <a:rPr lang="en-GB" sz="1100" dirty="0">
                <a:hlinkClick r:id="" action="ppaction://noaction"/>
              </a:rPr>
              <a:t>https://www.healthgeolab.net/MEETINGS/CGR_OSLO_2018/DHIS2_CGR-Exec_Sum_April18.pdf</a:t>
            </a:r>
          </a:p>
          <a:p>
            <a:pPr marL="228600" indent="-228600">
              <a:buFontTx/>
              <a:buAutoNum type="arabicPeriod"/>
            </a:pPr>
            <a:r>
              <a:rPr lang="en-GB" sz="1100" dirty="0">
                <a:hlinkClick r:id="" action="ppaction://noaction"/>
              </a:rPr>
              <a:t>https://healthgeolab.net/DOCUMENTS/Guidance_Common_Geo-registry_Ve2.pdf</a:t>
            </a:r>
            <a:r>
              <a:rPr lang="en-GB" sz="1100" dirty="0"/>
              <a:t> </a:t>
            </a:r>
          </a:p>
        </p:txBody>
      </p:sp>
      <p:sp>
        <p:nvSpPr>
          <p:cNvPr id="20" name="TextBox 19">
            <a:extLst>
              <a:ext uri="{FF2B5EF4-FFF2-40B4-BE49-F238E27FC236}">
                <a16:creationId xmlns:a16="http://schemas.microsoft.com/office/drawing/2014/main" id="{8F900856-6E61-DD5E-4797-5BB0171311D4}"/>
              </a:ext>
            </a:extLst>
          </p:cNvPr>
          <p:cNvSpPr txBox="1"/>
          <p:nvPr/>
        </p:nvSpPr>
        <p:spPr>
          <a:xfrm>
            <a:off x="9948393" y="656751"/>
            <a:ext cx="345140" cy="276999"/>
          </a:xfrm>
          <a:prstGeom prst="rect">
            <a:avLst/>
          </a:prstGeom>
          <a:noFill/>
        </p:spPr>
        <p:txBody>
          <a:bodyPr wrap="square">
            <a:spAutoFit/>
          </a:bodyPr>
          <a:lstStyle/>
          <a:p>
            <a:r>
              <a:rPr lang="en-PH" sz="1200" dirty="0">
                <a:effectLst/>
                <a:latin typeface="Calibri" panose="020F0502020204030204" pitchFamily="34" charset="0"/>
                <a:ea typeface="Calibri" panose="020F0502020204030204" pitchFamily="34" charset="0"/>
              </a:rPr>
              <a:t>1</a:t>
            </a:r>
            <a:endParaRPr lang="en-GB" sz="1200" dirty="0"/>
          </a:p>
        </p:txBody>
      </p:sp>
      <p:sp>
        <p:nvSpPr>
          <p:cNvPr id="22" name="TextBox 21">
            <a:extLst>
              <a:ext uri="{FF2B5EF4-FFF2-40B4-BE49-F238E27FC236}">
                <a16:creationId xmlns:a16="http://schemas.microsoft.com/office/drawing/2014/main" id="{2D901BF7-F514-5F06-ADCF-B1943C655ADE}"/>
              </a:ext>
            </a:extLst>
          </p:cNvPr>
          <p:cNvSpPr txBox="1"/>
          <p:nvPr/>
        </p:nvSpPr>
        <p:spPr>
          <a:xfrm>
            <a:off x="11470077" y="2570751"/>
            <a:ext cx="345140" cy="276999"/>
          </a:xfrm>
          <a:prstGeom prst="rect">
            <a:avLst/>
          </a:prstGeom>
          <a:noFill/>
        </p:spPr>
        <p:txBody>
          <a:bodyPr wrap="square">
            <a:spAutoFit/>
          </a:bodyPr>
          <a:lstStyle/>
          <a:p>
            <a:r>
              <a:rPr lang="en-PH" sz="1200" dirty="0">
                <a:effectLst/>
                <a:latin typeface="Calibri" panose="020F0502020204030204" pitchFamily="34" charset="0"/>
                <a:ea typeface="Calibri" panose="020F0502020204030204" pitchFamily="34" charset="0"/>
              </a:rPr>
              <a:t>2</a:t>
            </a:r>
            <a:endParaRPr lang="en-GB" sz="1200" dirty="0"/>
          </a:p>
        </p:txBody>
      </p:sp>
      <p:pic>
        <p:nvPicPr>
          <p:cNvPr id="24" name="Picture 23">
            <a:extLst>
              <a:ext uri="{FF2B5EF4-FFF2-40B4-BE49-F238E27FC236}">
                <a16:creationId xmlns:a16="http://schemas.microsoft.com/office/drawing/2014/main" id="{66F07447-3B8D-F6F2-BB5B-DB2B1AE63830}"/>
              </a:ext>
            </a:extLst>
          </p:cNvPr>
          <p:cNvPicPr>
            <a:picLocks noChangeAspect="1"/>
          </p:cNvPicPr>
          <p:nvPr/>
        </p:nvPicPr>
        <p:blipFill>
          <a:blip r:embed="rId6"/>
          <a:stretch>
            <a:fillRect/>
          </a:stretch>
        </p:blipFill>
        <p:spPr>
          <a:xfrm>
            <a:off x="9336483" y="2638129"/>
            <a:ext cx="2101525" cy="2729362"/>
          </a:xfrm>
          <a:prstGeom prst="rect">
            <a:avLst/>
          </a:prstGeom>
          <a:ln>
            <a:solidFill>
              <a:srgbClr val="002147"/>
            </a:solidFill>
          </a:ln>
        </p:spPr>
      </p:pic>
      <p:pic>
        <p:nvPicPr>
          <p:cNvPr id="5" name="Picture 4">
            <a:extLst>
              <a:ext uri="{FF2B5EF4-FFF2-40B4-BE49-F238E27FC236}">
                <a16:creationId xmlns:a16="http://schemas.microsoft.com/office/drawing/2014/main" id="{1E7C90F2-44B8-EFC4-35F1-D9A9DFE975C7}"/>
              </a:ext>
            </a:extLst>
          </p:cNvPr>
          <p:cNvPicPr>
            <a:picLocks noChangeAspect="1"/>
          </p:cNvPicPr>
          <p:nvPr/>
        </p:nvPicPr>
        <p:blipFill>
          <a:blip r:embed="rId7"/>
          <a:stretch>
            <a:fillRect/>
          </a:stretch>
        </p:blipFill>
        <p:spPr>
          <a:xfrm>
            <a:off x="9873165" y="3536539"/>
            <a:ext cx="2064649" cy="2660287"/>
          </a:xfrm>
          <a:prstGeom prst="rect">
            <a:avLst/>
          </a:prstGeom>
          <a:ln>
            <a:solidFill>
              <a:schemeClr val="tx1"/>
            </a:solidFill>
          </a:ln>
        </p:spPr>
      </p:pic>
      <p:sp>
        <p:nvSpPr>
          <p:cNvPr id="26" name="TextBox 25">
            <a:extLst>
              <a:ext uri="{FF2B5EF4-FFF2-40B4-BE49-F238E27FC236}">
                <a16:creationId xmlns:a16="http://schemas.microsoft.com/office/drawing/2014/main" id="{C746D140-A293-4D05-5542-5272F3F877FD}"/>
              </a:ext>
            </a:extLst>
          </p:cNvPr>
          <p:cNvSpPr txBox="1"/>
          <p:nvPr/>
        </p:nvSpPr>
        <p:spPr>
          <a:xfrm>
            <a:off x="395670" y="3517454"/>
            <a:ext cx="8122071" cy="1311128"/>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As neither DHIS2 nor other existing solution were complying with the requirements of a CGR, a new IT solution has been developed as part of the implementation of the Digital Solution for Malaria Elimination initiative (DSME) </a:t>
            </a:r>
            <a:endParaRPr lang="en-GB" sz="2200" dirty="0">
              <a:effectLst/>
              <a:latin typeface="Calibri" panose="020F0502020204030204" pitchFamily="34" charset="0"/>
              <a:ea typeface="Calibri" panose="020F0502020204030204" pitchFamily="34" charset="0"/>
            </a:endParaRPr>
          </a:p>
        </p:txBody>
      </p:sp>
      <p:sp>
        <p:nvSpPr>
          <p:cNvPr id="27" name="TextBox 26">
            <a:extLst>
              <a:ext uri="{FF2B5EF4-FFF2-40B4-BE49-F238E27FC236}">
                <a16:creationId xmlns:a16="http://schemas.microsoft.com/office/drawing/2014/main" id="{870C9CEC-B550-A09D-3E61-7699B75CF4D5}"/>
              </a:ext>
            </a:extLst>
          </p:cNvPr>
          <p:cNvSpPr txBox="1"/>
          <p:nvPr/>
        </p:nvSpPr>
        <p:spPr>
          <a:xfrm>
            <a:off x="395669" y="4863645"/>
            <a:ext cx="8844739" cy="701731"/>
          </a:xfrm>
          <a:prstGeom prst="rect">
            <a:avLst/>
          </a:prstGeom>
          <a:noFill/>
        </p:spPr>
        <p:txBody>
          <a:bodyPr wrap="square">
            <a:spAutoFit/>
          </a:bodyPr>
          <a:lstStyle/>
          <a:p>
            <a:pPr algn="just">
              <a:lnSpc>
                <a:spcPct val="90000"/>
              </a:lnSpc>
              <a:spcAft>
                <a:spcPts val="800"/>
              </a:spcAft>
            </a:pPr>
            <a:r>
              <a:rPr lang="en-PH" sz="2200" dirty="0">
                <a:effectLst/>
                <a:latin typeface="Calibri" panose="020F0502020204030204" pitchFamily="34" charset="0"/>
                <a:ea typeface="Calibri" panose="020F0502020204030204" pitchFamily="34" charset="0"/>
              </a:rPr>
              <a:t>The lessons learned during the development and deployment of this new IT solution led to the release of the 2</a:t>
            </a:r>
            <a:r>
              <a:rPr lang="en-PH" sz="2200" baseline="30000" dirty="0">
                <a:effectLst/>
                <a:latin typeface="Calibri" panose="020F0502020204030204" pitchFamily="34" charset="0"/>
                <a:ea typeface="Calibri" panose="020F0502020204030204" pitchFamily="34" charset="0"/>
              </a:rPr>
              <a:t>nd</a:t>
            </a:r>
            <a:r>
              <a:rPr lang="en-PH" sz="2200" dirty="0">
                <a:effectLst/>
                <a:latin typeface="Calibri" panose="020F0502020204030204" pitchFamily="34" charset="0"/>
                <a:ea typeface="Calibri" panose="020F0502020204030204" pitchFamily="34" charset="0"/>
              </a:rPr>
              <a:t> version of the CGR guidance in 2022</a:t>
            </a:r>
            <a:r>
              <a:rPr lang="en-PH" sz="2200" baseline="30000" dirty="0">
                <a:effectLst/>
                <a:latin typeface="Calibri" panose="020F0502020204030204" pitchFamily="34" charset="0"/>
                <a:ea typeface="Calibri" panose="020F0502020204030204" pitchFamily="34" charset="0"/>
              </a:rPr>
              <a:t> 3</a:t>
            </a:r>
            <a:r>
              <a:rPr lang="en-PH" sz="2200" dirty="0">
                <a:effectLst/>
                <a:latin typeface="Calibri" panose="020F0502020204030204" pitchFamily="34" charset="0"/>
                <a:ea typeface="Calibri" panose="020F0502020204030204" pitchFamily="34" charset="0"/>
              </a:rPr>
              <a:t>.</a:t>
            </a:r>
            <a:endParaRPr lang="en-GB" sz="2200" dirty="0">
              <a:effectLst/>
              <a:latin typeface="Calibri" panose="020F0502020204030204" pitchFamily="34" charset="0"/>
              <a:ea typeface="Calibri" panose="020F0502020204030204" pitchFamily="34" charset="0"/>
            </a:endParaRPr>
          </a:p>
        </p:txBody>
      </p:sp>
      <p:sp>
        <p:nvSpPr>
          <p:cNvPr id="4" name="Google Shape;258;p10">
            <a:extLst>
              <a:ext uri="{FF2B5EF4-FFF2-40B4-BE49-F238E27FC236}">
                <a16:creationId xmlns:a16="http://schemas.microsoft.com/office/drawing/2014/main" id="{E0DA62C4-FD4D-719F-53F3-B860D9EEB9D8}"/>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5</a:t>
            </a:fld>
            <a:endParaRPr sz="1200" dirty="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0FF67411-54C9-FD9E-E9D0-B94B7FAAF400}"/>
              </a:ext>
            </a:extLst>
          </p:cNvPr>
          <p:cNvSpPr txBox="1"/>
          <p:nvPr/>
        </p:nvSpPr>
        <p:spPr>
          <a:xfrm>
            <a:off x="9567281" y="5684519"/>
            <a:ext cx="345140" cy="276999"/>
          </a:xfrm>
          <a:prstGeom prst="rect">
            <a:avLst/>
          </a:prstGeom>
          <a:noFill/>
        </p:spPr>
        <p:txBody>
          <a:bodyPr wrap="square">
            <a:spAutoFit/>
          </a:bodyPr>
          <a:lstStyle/>
          <a:p>
            <a:r>
              <a:rPr lang="en-PH" sz="1200" dirty="0">
                <a:latin typeface="Calibri" panose="020F0502020204030204" pitchFamily="34" charset="0"/>
                <a:ea typeface="Calibri" panose="020F0502020204030204" pitchFamily="34" charset="0"/>
              </a:rPr>
              <a:t>3</a:t>
            </a:r>
            <a:endParaRPr lang="en-GB" sz="1200" dirty="0"/>
          </a:p>
        </p:txBody>
      </p:sp>
      <p:sp>
        <p:nvSpPr>
          <p:cNvPr id="14" name="TextBox 13">
            <a:extLst>
              <a:ext uri="{FF2B5EF4-FFF2-40B4-BE49-F238E27FC236}">
                <a16:creationId xmlns:a16="http://schemas.microsoft.com/office/drawing/2014/main" id="{9513D3A4-9630-2480-D6DA-B1576572DEED}"/>
              </a:ext>
            </a:extLst>
          </p:cNvPr>
          <p:cNvSpPr txBox="1"/>
          <p:nvPr/>
        </p:nvSpPr>
        <p:spPr>
          <a:xfrm>
            <a:off x="3430729" y="4476782"/>
            <a:ext cx="5623694" cy="400110"/>
          </a:xfrm>
          <a:prstGeom prst="rect">
            <a:avLst/>
          </a:prstGeom>
          <a:noFill/>
        </p:spPr>
        <p:txBody>
          <a:bodyPr wrap="square">
            <a:spAutoFit/>
          </a:bodyPr>
          <a:lstStyle/>
          <a:p>
            <a:r>
              <a:rPr lang="en-US" sz="2000" dirty="0" err="1">
                <a:ea typeface="Open Sans"/>
                <a:cs typeface="Open Sans"/>
                <a:sym typeface="Open Sans"/>
              </a:rPr>
              <a:t>GeoPrism</a:t>
            </a:r>
            <a:r>
              <a:rPr lang="en-US" sz="2000" dirty="0">
                <a:ea typeface="Open Sans"/>
                <a:cs typeface="Open Sans"/>
                <a:sym typeface="Open Sans"/>
              </a:rPr>
              <a:t> Registry (</a:t>
            </a:r>
            <a:r>
              <a:rPr lang="en-GB" sz="2000" dirty="0">
                <a:hlinkClick r:id="rId8"/>
              </a:rPr>
              <a:t>https://geoprismregistry.com/</a:t>
            </a:r>
            <a:r>
              <a:rPr lang="en-GB" sz="2000" dirty="0"/>
              <a:t>)</a:t>
            </a:r>
            <a:r>
              <a:rPr lang="en-US" sz="2000" dirty="0">
                <a:ea typeface="Open Sans"/>
                <a:cs typeface="Open Sans"/>
                <a:sym typeface="Open Sans"/>
              </a:rPr>
              <a:t> </a:t>
            </a:r>
            <a:endParaRPr lang="en-GB" sz="2000" dirty="0"/>
          </a:p>
        </p:txBody>
      </p:sp>
      <p:sp>
        <p:nvSpPr>
          <p:cNvPr id="6" name="Google Shape;473;p45">
            <a:extLst>
              <a:ext uri="{FF2B5EF4-FFF2-40B4-BE49-F238E27FC236}">
                <a16:creationId xmlns:a16="http://schemas.microsoft.com/office/drawing/2014/main" id="{0A5B31E5-3118-889B-1321-9E0BEE741371}"/>
              </a:ext>
            </a:extLst>
          </p:cNvPr>
          <p:cNvSpPr/>
          <p:nvPr/>
        </p:nvSpPr>
        <p:spPr>
          <a:xfrm>
            <a:off x="2930637" y="4472902"/>
            <a:ext cx="500092"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lang="fr-CH" sz="2200" dirty="0"/>
          </a:p>
        </p:txBody>
      </p:sp>
      <p:pic>
        <p:nvPicPr>
          <p:cNvPr id="7" name="Picture 6">
            <a:extLst>
              <a:ext uri="{FF2B5EF4-FFF2-40B4-BE49-F238E27FC236}">
                <a16:creationId xmlns:a16="http://schemas.microsoft.com/office/drawing/2014/main" id="{B783E66F-0F04-F0EF-F75E-1375A9E62647}"/>
              </a:ext>
            </a:extLst>
          </p:cNvPr>
          <p:cNvPicPr>
            <a:picLocks noChangeAspect="1"/>
          </p:cNvPicPr>
          <p:nvPr/>
        </p:nvPicPr>
        <p:blipFill rotWithShape="1">
          <a:blip r:embed="rId9"/>
          <a:srcRect l="80520" t="38265" r="10441" b="47050"/>
          <a:stretch/>
        </p:blipFill>
        <p:spPr>
          <a:xfrm>
            <a:off x="11679705" y="6005323"/>
            <a:ext cx="345140" cy="311045"/>
          </a:xfrm>
          <a:prstGeom prst="rect">
            <a:avLst/>
          </a:prstGeom>
        </p:spPr>
      </p:pic>
    </p:spTree>
    <p:extLst>
      <p:ext uri="{BB962C8B-B14F-4D97-AF65-F5344CB8AC3E}">
        <p14:creationId xmlns:p14="http://schemas.microsoft.com/office/powerpoint/2010/main" val="1665839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ED715703-0AC9-E26B-B4A3-AF63AD29E847}"/>
              </a:ext>
            </a:extLst>
          </p:cNvPr>
          <p:cNvSpPr txBox="1">
            <a:spLocks/>
          </p:cNvSpPr>
          <p:nvPr/>
        </p:nvSpPr>
        <p:spPr>
          <a:xfrm>
            <a:off x="8603877" y="5643866"/>
            <a:ext cx="2057400" cy="273844"/>
          </a:xfrm>
          <a:prstGeom prst="rect">
            <a:avLst/>
          </a:prstGeom>
        </p:spPr>
        <p:txBody>
          <a:bodyPr/>
          <a:lstStyle>
            <a:defPPr>
              <a:defRPr lang="en-US"/>
            </a:defPPr>
            <a:lvl1pPr marL="0" algn="r" defTabSz="914400" rtl="0" eaLnBrk="1" latinLnBrk="0" hangingPunct="1">
              <a:defRPr sz="16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309488-8EB1-4662-952E-D6A73107E6C0}" type="slidenum">
              <a:rPr lang="en-US" sz="1200" smtClean="0"/>
              <a:pPr/>
              <a:t>6</a:t>
            </a:fld>
            <a:endParaRPr lang="en-US" sz="1200" dirty="0"/>
          </a:p>
        </p:txBody>
      </p:sp>
      <p:sp>
        <p:nvSpPr>
          <p:cNvPr id="5" name="Slide Number Placeholder 3">
            <a:extLst>
              <a:ext uri="{FF2B5EF4-FFF2-40B4-BE49-F238E27FC236}">
                <a16:creationId xmlns:a16="http://schemas.microsoft.com/office/drawing/2014/main" id="{C7A4B1F9-2098-1C3F-7AA2-2656CEC8913A}"/>
              </a:ext>
            </a:extLst>
          </p:cNvPr>
          <p:cNvSpPr>
            <a:spLocks noGrp="1"/>
          </p:cNvSpPr>
          <p:nvPr>
            <p:ph type="sldNum" sz="quarter" idx="12"/>
          </p:nvPr>
        </p:nvSpPr>
        <p:spPr bwMode="auto">
          <a:xfrm>
            <a:off x="11406314" y="6419850"/>
            <a:ext cx="621728" cy="365125"/>
          </a:xfrm>
          <a:prstGeom prst="rect">
            <a:avLst/>
          </a:prstGeom>
          <a:noFill/>
          <a:ln>
            <a:noFill/>
          </a:ln>
        </p:spPr>
        <p:txBody>
          <a:bodyPr spcFirstLastPara="1" vert="horz" wrap="square" lIns="91440" tIns="45720" rIns="91440" bIns="45720" rtlCol="0" anchor="ctr" anchorCtr="0">
            <a:noAutofit/>
          </a:bodyP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8C5490D6-8476-4F9A-9D29-0EC3740DF8C6}" type="slidenum">
              <a:rPr lang="en-GB" altLang="en-US" smtClean="0"/>
              <a:pPr algn="r">
                <a:defRPr/>
              </a:pPr>
              <a:t>6</a:t>
            </a:fld>
            <a:endParaRPr lang="en-GB" altLang="en-US" dirty="0">
              <a:solidFill>
                <a:schemeClr val="tx1"/>
              </a:solidFill>
            </a:endParaRPr>
          </a:p>
        </p:txBody>
      </p:sp>
      <p:pic>
        <p:nvPicPr>
          <p:cNvPr id="2" name="Google Shape;251;g74f4d1d32f_1_438">
            <a:extLst>
              <a:ext uri="{FF2B5EF4-FFF2-40B4-BE49-F238E27FC236}">
                <a16:creationId xmlns:a16="http://schemas.microsoft.com/office/drawing/2014/main" id="{172E2E1F-21D9-7117-53A1-13119E3C1BDE}"/>
              </a:ext>
            </a:extLst>
          </p:cNvPr>
          <p:cNvPicPr preferRelativeResize="0"/>
          <p:nvPr/>
        </p:nvPicPr>
        <p:blipFill rotWithShape="1">
          <a:blip r:embed="rId3">
            <a:alphaModFix/>
          </a:blip>
          <a:srcRect l="14910" t="32279" r="18105" b="28572"/>
          <a:stretch/>
        </p:blipFill>
        <p:spPr>
          <a:xfrm>
            <a:off x="1851234" y="3085057"/>
            <a:ext cx="2877117" cy="1589841"/>
          </a:xfrm>
          <a:prstGeom prst="rect">
            <a:avLst/>
          </a:prstGeom>
          <a:noFill/>
          <a:ln>
            <a:noFill/>
          </a:ln>
        </p:spPr>
      </p:pic>
      <p:pic>
        <p:nvPicPr>
          <p:cNvPr id="4" name="Google Shape;251;g74f4d1d32f_1_438">
            <a:extLst>
              <a:ext uri="{FF2B5EF4-FFF2-40B4-BE49-F238E27FC236}">
                <a16:creationId xmlns:a16="http://schemas.microsoft.com/office/drawing/2014/main" id="{F22F458F-F367-733C-3146-0D043C94D514}"/>
              </a:ext>
            </a:extLst>
          </p:cNvPr>
          <p:cNvPicPr preferRelativeResize="0"/>
          <p:nvPr/>
        </p:nvPicPr>
        <p:blipFill rotWithShape="1">
          <a:blip r:embed="rId3">
            <a:alphaModFix/>
          </a:blip>
          <a:srcRect l="8979" t="1139" r="60300" b="74436"/>
          <a:stretch/>
        </p:blipFill>
        <p:spPr>
          <a:xfrm>
            <a:off x="7837536" y="1095074"/>
            <a:ext cx="1282269" cy="880598"/>
          </a:xfrm>
          <a:prstGeom prst="rect">
            <a:avLst/>
          </a:prstGeom>
          <a:noFill/>
          <a:ln>
            <a:noFill/>
          </a:ln>
        </p:spPr>
      </p:pic>
      <p:pic>
        <p:nvPicPr>
          <p:cNvPr id="6" name="Google Shape;251;g74f4d1d32f_1_438">
            <a:extLst>
              <a:ext uri="{FF2B5EF4-FFF2-40B4-BE49-F238E27FC236}">
                <a16:creationId xmlns:a16="http://schemas.microsoft.com/office/drawing/2014/main" id="{2CA3CBA5-8817-98BF-5A25-9BAC7C5D829A}"/>
              </a:ext>
            </a:extLst>
          </p:cNvPr>
          <p:cNvPicPr preferRelativeResize="0"/>
          <p:nvPr/>
        </p:nvPicPr>
        <p:blipFill rotWithShape="1">
          <a:blip r:embed="rId3">
            <a:alphaModFix/>
          </a:blip>
          <a:srcRect l="58331" t="1022" r="7011" b="73835"/>
          <a:stretch/>
        </p:blipFill>
        <p:spPr>
          <a:xfrm>
            <a:off x="8939989" y="2034054"/>
            <a:ext cx="1423886" cy="880598"/>
          </a:xfrm>
          <a:prstGeom prst="rect">
            <a:avLst/>
          </a:prstGeom>
          <a:noFill/>
          <a:ln>
            <a:noFill/>
          </a:ln>
        </p:spPr>
      </p:pic>
      <p:sp>
        <p:nvSpPr>
          <p:cNvPr id="8" name="Rectangle 7">
            <a:extLst>
              <a:ext uri="{FF2B5EF4-FFF2-40B4-BE49-F238E27FC236}">
                <a16:creationId xmlns:a16="http://schemas.microsoft.com/office/drawing/2014/main" id="{3D82BBD3-EA2E-15D6-2DD1-623249170620}"/>
              </a:ext>
            </a:extLst>
          </p:cNvPr>
          <p:cNvSpPr/>
          <p:nvPr/>
        </p:nvSpPr>
        <p:spPr>
          <a:xfrm>
            <a:off x="3929917" y="2760111"/>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1B21B20-311B-A103-DC81-447ADDF0556E}"/>
              </a:ext>
            </a:extLst>
          </p:cNvPr>
          <p:cNvSpPr/>
          <p:nvPr/>
        </p:nvSpPr>
        <p:spPr>
          <a:xfrm>
            <a:off x="1897639" y="2775786"/>
            <a:ext cx="652346"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Doctor Symbol Caduceus PNG Transparent Images | PNG All">
            <a:extLst>
              <a:ext uri="{FF2B5EF4-FFF2-40B4-BE49-F238E27FC236}">
                <a16:creationId xmlns:a16="http://schemas.microsoft.com/office/drawing/2014/main" id="{7ADCA5C5-35ED-0A6A-A805-AA88AAAE8EA0}"/>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685800" y="1647300"/>
            <a:ext cx="517286" cy="517286"/>
          </a:xfrm>
          <a:prstGeom prst="rect">
            <a:avLst/>
          </a:prstGeom>
        </p:spPr>
      </p:pic>
      <p:sp>
        <p:nvSpPr>
          <p:cNvPr id="11" name="TextBox 10">
            <a:extLst>
              <a:ext uri="{FF2B5EF4-FFF2-40B4-BE49-F238E27FC236}">
                <a16:creationId xmlns:a16="http://schemas.microsoft.com/office/drawing/2014/main" id="{45B3EC29-150A-6BC1-E95C-6845023643B9}"/>
              </a:ext>
            </a:extLst>
          </p:cNvPr>
          <p:cNvSpPr txBox="1"/>
          <p:nvPr/>
        </p:nvSpPr>
        <p:spPr>
          <a:xfrm>
            <a:off x="6994972" y="1810674"/>
            <a:ext cx="800100" cy="369332"/>
          </a:xfrm>
          <a:prstGeom prst="rect">
            <a:avLst/>
          </a:prstGeom>
          <a:noFill/>
        </p:spPr>
        <p:txBody>
          <a:bodyPr wrap="square" rtlCol="0">
            <a:spAutoFit/>
          </a:bodyPr>
          <a:lstStyle/>
          <a:p>
            <a:pPr algn="ctr"/>
            <a:r>
              <a:rPr lang="en-US" sz="900" b="1" dirty="0">
                <a:solidFill>
                  <a:schemeClr val="accent3">
                    <a:lumMod val="50000"/>
                  </a:schemeClr>
                </a:solidFill>
                <a:cs typeface="Calibri" panose="020F0502020204030204" pitchFamily="34" charset="0"/>
              </a:rPr>
              <a:t>Ministry of Health</a:t>
            </a:r>
          </a:p>
        </p:txBody>
      </p:sp>
      <p:pic>
        <p:nvPicPr>
          <p:cNvPr id="12" name="Picture 11" descr="Signing on to civil society request to make public government data “license free” in the U.S ...">
            <a:extLst>
              <a:ext uri="{FF2B5EF4-FFF2-40B4-BE49-F238E27FC236}">
                <a16:creationId xmlns:a16="http://schemas.microsoft.com/office/drawing/2014/main" id="{F422F895-4FAF-916D-4272-1C2C0515B7E3}"/>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331109" y="3404078"/>
            <a:ext cx="485212" cy="485212"/>
          </a:xfrm>
          <a:prstGeom prst="rect">
            <a:avLst/>
          </a:prstGeom>
        </p:spPr>
      </p:pic>
      <p:sp>
        <p:nvSpPr>
          <p:cNvPr id="13" name="TextBox 12">
            <a:extLst>
              <a:ext uri="{FF2B5EF4-FFF2-40B4-BE49-F238E27FC236}">
                <a16:creationId xmlns:a16="http://schemas.microsoft.com/office/drawing/2014/main" id="{9868182A-9580-48C1-4291-2CA620DA099A}"/>
              </a:ext>
            </a:extLst>
          </p:cNvPr>
          <p:cNvSpPr txBox="1"/>
          <p:nvPr/>
        </p:nvSpPr>
        <p:spPr>
          <a:xfrm>
            <a:off x="7812524" y="3543040"/>
            <a:ext cx="729096" cy="369332"/>
          </a:xfrm>
          <a:prstGeom prst="rect">
            <a:avLst/>
          </a:prstGeom>
          <a:noFill/>
        </p:spPr>
        <p:txBody>
          <a:bodyPr wrap="square" rtlCol="0">
            <a:spAutoFit/>
          </a:bodyPr>
          <a:lstStyle/>
          <a:p>
            <a:pPr algn="ctr"/>
            <a:r>
              <a:rPr lang="en-US" sz="900" b="1" dirty="0">
                <a:solidFill>
                  <a:schemeClr val="accent3">
                    <a:lumMod val="50000"/>
                  </a:schemeClr>
                </a:solidFill>
                <a:cs typeface="Calibri" panose="020F0502020204030204" pitchFamily="34" charset="0"/>
              </a:rPr>
              <a:t>Ministry of Interior</a:t>
            </a:r>
          </a:p>
        </p:txBody>
      </p:sp>
      <p:pic>
        <p:nvPicPr>
          <p:cNvPr id="14" name="Picture 13">
            <a:extLst>
              <a:ext uri="{FF2B5EF4-FFF2-40B4-BE49-F238E27FC236}">
                <a16:creationId xmlns:a16="http://schemas.microsoft.com/office/drawing/2014/main" id="{5549EBAD-F9EF-C187-D371-02ADC0BA1387}"/>
              </a:ext>
            </a:extLst>
          </p:cNvPr>
          <p:cNvPicPr>
            <a:picLocks noChangeAspect="1"/>
          </p:cNvPicPr>
          <p:nvPr/>
        </p:nvPicPr>
        <p:blipFill rotWithShape="1">
          <a:blip r:embed="rId6"/>
          <a:srcRect l="7620" t="39854" r="53161" b="23438"/>
          <a:stretch/>
        </p:blipFill>
        <p:spPr>
          <a:xfrm>
            <a:off x="7062588" y="2489846"/>
            <a:ext cx="685019" cy="421695"/>
          </a:xfrm>
          <a:prstGeom prst="rect">
            <a:avLst/>
          </a:prstGeom>
        </p:spPr>
      </p:pic>
      <p:sp>
        <p:nvSpPr>
          <p:cNvPr id="16" name="TextBox 15">
            <a:extLst>
              <a:ext uri="{FF2B5EF4-FFF2-40B4-BE49-F238E27FC236}">
                <a16:creationId xmlns:a16="http://schemas.microsoft.com/office/drawing/2014/main" id="{0B9FD90B-7883-41D8-166B-1A4F72F5A561}"/>
              </a:ext>
            </a:extLst>
          </p:cNvPr>
          <p:cNvSpPr txBox="1"/>
          <p:nvPr/>
        </p:nvSpPr>
        <p:spPr>
          <a:xfrm>
            <a:off x="7666642" y="2522869"/>
            <a:ext cx="729096" cy="369332"/>
          </a:xfrm>
          <a:prstGeom prst="rect">
            <a:avLst/>
          </a:prstGeom>
          <a:noFill/>
        </p:spPr>
        <p:txBody>
          <a:bodyPr wrap="square" rtlCol="0">
            <a:spAutoFit/>
          </a:bodyPr>
          <a:lstStyle/>
          <a:p>
            <a:pPr algn="ctr"/>
            <a:r>
              <a:rPr lang="en-US" sz="900" b="1" dirty="0">
                <a:solidFill>
                  <a:schemeClr val="accent3">
                    <a:lumMod val="50000"/>
                  </a:schemeClr>
                </a:solidFill>
                <a:cs typeface="Calibri" panose="020F0502020204030204" pitchFamily="34" charset="0"/>
              </a:rPr>
              <a:t>Ministry of Education</a:t>
            </a:r>
          </a:p>
        </p:txBody>
      </p:sp>
      <p:pic>
        <p:nvPicPr>
          <p:cNvPr id="17" name="Picture 16" descr="InaSAFE concepts — InaSAFE Documentation Project 3.0.0 documentation">
            <a:extLst>
              <a:ext uri="{FF2B5EF4-FFF2-40B4-BE49-F238E27FC236}">
                <a16:creationId xmlns:a16="http://schemas.microsoft.com/office/drawing/2014/main" id="{179CC376-2FEE-76D1-D321-D8A0E5E05E0D}"/>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074054" y="4389579"/>
            <a:ext cx="460654" cy="457013"/>
          </a:xfrm>
          <a:prstGeom prst="rect">
            <a:avLst/>
          </a:prstGeom>
        </p:spPr>
      </p:pic>
      <p:sp>
        <p:nvSpPr>
          <p:cNvPr id="18" name="TextBox 17">
            <a:extLst>
              <a:ext uri="{FF2B5EF4-FFF2-40B4-BE49-F238E27FC236}">
                <a16:creationId xmlns:a16="http://schemas.microsoft.com/office/drawing/2014/main" id="{0E285EC6-DB5F-244D-BD6D-435341A52CAD}"/>
              </a:ext>
            </a:extLst>
          </p:cNvPr>
          <p:cNvSpPr txBox="1"/>
          <p:nvPr/>
        </p:nvSpPr>
        <p:spPr>
          <a:xfrm>
            <a:off x="7388652" y="4498963"/>
            <a:ext cx="809156" cy="507831"/>
          </a:xfrm>
          <a:prstGeom prst="rect">
            <a:avLst/>
          </a:prstGeom>
          <a:noFill/>
        </p:spPr>
        <p:txBody>
          <a:bodyPr wrap="square" rtlCol="0">
            <a:spAutoFit/>
          </a:bodyPr>
          <a:lstStyle/>
          <a:p>
            <a:pPr algn="r"/>
            <a:r>
              <a:rPr lang="en-US" sz="900" b="1" dirty="0">
                <a:solidFill>
                  <a:schemeClr val="accent3">
                    <a:lumMod val="50000"/>
                  </a:schemeClr>
                </a:solidFill>
                <a:cs typeface="Calibri" panose="020F0502020204030204" pitchFamily="34" charset="0"/>
              </a:rPr>
              <a:t>National Statistics</a:t>
            </a:r>
          </a:p>
          <a:p>
            <a:pPr algn="r"/>
            <a:r>
              <a:rPr lang="en-US" sz="900" b="1" dirty="0">
                <a:solidFill>
                  <a:schemeClr val="accent3">
                    <a:lumMod val="50000"/>
                  </a:schemeClr>
                </a:solidFill>
                <a:cs typeface="Calibri" panose="020F0502020204030204" pitchFamily="34" charset="0"/>
              </a:rPr>
              <a:t>Organization</a:t>
            </a:r>
          </a:p>
        </p:txBody>
      </p:sp>
      <p:pic>
        <p:nvPicPr>
          <p:cNvPr id="19" name="Google Shape;251;g74f4d1d32f_1_438">
            <a:extLst>
              <a:ext uri="{FF2B5EF4-FFF2-40B4-BE49-F238E27FC236}">
                <a16:creationId xmlns:a16="http://schemas.microsoft.com/office/drawing/2014/main" id="{8A025C5C-382F-E960-838A-8A4E445CA0FD}"/>
              </a:ext>
            </a:extLst>
          </p:cNvPr>
          <p:cNvPicPr preferRelativeResize="0"/>
          <p:nvPr/>
        </p:nvPicPr>
        <p:blipFill rotWithShape="1">
          <a:blip r:embed="rId3">
            <a:alphaModFix/>
          </a:blip>
          <a:srcRect l="64879" t="78265"/>
          <a:stretch/>
        </p:blipFill>
        <p:spPr>
          <a:xfrm>
            <a:off x="8294347" y="5105486"/>
            <a:ext cx="1508502" cy="882650"/>
          </a:xfrm>
          <a:prstGeom prst="rect">
            <a:avLst/>
          </a:prstGeom>
          <a:noFill/>
          <a:ln>
            <a:noFill/>
          </a:ln>
        </p:spPr>
      </p:pic>
      <p:pic>
        <p:nvPicPr>
          <p:cNvPr id="20" name="Google Shape;251;g74f4d1d32f_1_438">
            <a:extLst>
              <a:ext uri="{FF2B5EF4-FFF2-40B4-BE49-F238E27FC236}">
                <a16:creationId xmlns:a16="http://schemas.microsoft.com/office/drawing/2014/main" id="{8A8787F1-B142-05EB-86F5-BC8896AD4DC5}"/>
              </a:ext>
            </a:extLst>
          </p:cNvPr>
          <p:cNvPicPr preferRelativeResize="0"/>
          <p:nvPr/>
        </p:nvPicPr>
        <p:blipFill rotWithShape="1">
          <a:blip r:embed="rId3">
            <a:alphaModFix/>
          </a:blip>
          <a:srcRect l="37275" t="78265" r="36380"/>
          <a:stretch/>
        </p:blipFill>
        <p:spPr>
          <a:xfrm>
            <a:off x="8966131" y="4031814"/>
            <a:ext cx="1131570" cy="882650"/>
          </a:xfrm>
          <a:prstGeom prst="rect">
            <a:avLst/>
          </a:prstGeom>
          <a:noFill/>
          <a:ln>
            <a:noFill/>
          </a:ln>
        </p:spPr>
      </p:pic>
      <p:pic>
        <p:nvPicPr>
          <p:cNvPr id="21" name="Google Shape;251;g74f4d1d32f_1_438">
            <a:extLst>
              <a:ext uri="{FF2B5EF4-FFF2-40B4-BE49-F238E27FC236}">
                <a16:creationId xmlns:a16="http://schemas.microsoft.com/office/drawing/2014/main" id="{7C271293-F0B8-DD09-9CA2-2AC1E0E4AC31}"/>
              </a:ext>
            </a:extLst>
          </p:cNvPr>
          <p:cNvPicPr preferRelativeResize="0"/>
          <p:nvPr/>
        </p:nvPicPr>
        <p:blipFill rotWithShape="1">
          <a:blip r:embed="rId3">
            <a:alphaModFix/>
          </a:blip>
          <a:srcRect l="6688" t="78265" r="66967"/>
          <a:stretch/>
        </p:blipFill>
        <p:spPr>
          <a:xfrm>
            <a:off x="9446193" y="3096792"/>
            <a:ext cx="1131571" cy="882650"/>
          </a:xfrm>
          <a:prstGeom prst="rect">
            <a:avLst/>
          </a:prstGeom>
          <a:noFill/>
          <a:ln>
            <a:noFill/>
          </a:ln>
        </p:spPr>
      </p:pic>
      <p:pic>
        <p:nvPicPr>
          <p:cNvPr id="22" name="Picture 21">
            <a:extLst>
              <a:ext uri="{FF2B5EF4-FFF2-40B4-BE49-F238E27FC236}">
                <a16:creationId xmlns:a16="http://schemas.microsoft.com/office/drawing/2014/main" id="{3834FE24-9A48-BD3C-7A2A-C649DC33C91B}"/>
              </a:ext>
            </a:extLst>
          </p:cNvPr>
          <p:cNvPicPr>
            <a:picLocks noChangeAspect="1"/>
          </p:cNvPicPr>
          <p:nvPr/>
        </p:nvPicPr>
        <p:blipFill rotWithShape="1">
          <a:blip r:embed="rId8"/>
          <a:srcRect l="64845" t="35300" r="9040" b="25666"/>
          <a:stretch/>
        </p:blipFill>
        <p:spPr>
          <a:xfrm>
            <a:off x="2765533" y="1908496"/>
            <a:ext cx="489024" cy="480744"/>
          </a:xfrm>
          <a:prstGeom prst="rect">
            <a:avLst/>
          </a:prstGeom>
        </p:spPr>
      </p:pic>
      <p:sp>
        <p:nvSpPr>
          <p:cNvPr id="23" name="TextBox 22">
            <a:extLst>
              <a:ext uri="{FF2B5EF4-FFF2-40B4-BE49-F238E27FC236}">
                <a16:creationId xmlns:a16="http://schemas.microsoft.com/office/drawing/2014/main" id="{904B4F78-51EF-D38A-4FBE-F5C9DD0C7037}"/>
              </a:ext>
            </a:extLst>
          </p:cNvPr>
          <p:cNvSpPr txBox="1"/>
          <p:nvPr/>
        </p:nvSpPr>
        <p:spPr>
          <a:xfrm>
            <a:off x="2083686" y="1872072"/>
            <a:ext cx="762087" cy="438582"/>
          </a:xfrm>
          <a:prstGeom prst="rect">
            <a:avLst/>
          </a:prstGeom>
          <a:noFill/>
        </p:spPr>
        <p:txBody>
          <a:bodyPr wrap="square" rtlCol="0">
            <a:spAutoFit/>
          </a:bodyPr>
          <a:lstStyle/>
          <a:p>
            <a:pPr algn="ctr"/>
            <a:r>
              <a:rPr lang="en-US" sz="750" b="1" dirty="0">
                <a:solidFill>
                  <a:schemeClr val="accent3">
                    <a:lumMod val="50000"/>
                  </a:schemeClr>
                </a:solidFill>
                <a:cs typeface="Calibri" panose="020F0502020204030204" pitchFamily="34" charset="0"/>
              </a:rPr>
              <a:t>National Mapping Agency</a:t>
            </a:r>
          </a:p>
        </p:txBody>
      </p:sp>
      <p:pic>
        <p:nvPicPr>
          <p:cNvPr id="24" name="Picture 23" descr="Doctor Symbol Caduceus PNG Transparent Images | PNG All">
            <a:extLst>
              <a:ext uri="{FF2B5EF4-FFF2-40B4-BE49-F238E27FC236}">
                <a16:creationId xmlns:a16="http://schemas.microsoft.com/office/drawing/2014/main" id="{0A74B356-8B42-CD0B-4C29-07DE72678C7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390624" y="1876124"/>
            <a:ext cx="517286" cy="517286"/>
          </a:xfrm>
          <a:prstGeom prst="rect">
            <a:avLst/>
          </a:prstGeom>
        </p:spPr>
      </p:pic>
      <p:sp>
        <p:nvSpPr>
          <p:cNvPr id="25" name="TextBox 24">
            <a:extLst>
              <a:ext uri="{FF2B5EF4-FFF2-40B4-BE49-F238E27FC236}">
                <a16:creationId xmlns:a16="http://schemas.microsoft.com/office/drawing/2014/main" id="{2E560C6F-4E5E-1422-E8B2-60D141ED4F1D}"/>
              </a:ext>
            </a:extLst>
          </p:cNvPr>
          <p:cNvSpPr txBox="1"/>
          <p:nvPr/>
        </p:nvSpPr>
        <p:spPr>
          <a:xfrm>
            <a:off x="3671398" y="2048070"/>
            <a:ext cx="800100" cy="323165"/>
          </a:xfrm>
          <a:prstGeom prst="rect">
            <a:avLst/>
          </a:prstGeom>
          <a:noFill/>
        </p:spPr>
        <p:txBody>
          <a:bodyPr wrap="square" rtlCol="0">
            <a:spAutoFit/>
          </a:bodyPr>
          <a:lstStyle/>
          <a:p>
            <a:pPr algn="ctr"/>
            <a:r>
              <a:rPr lang="en-US" sz="750" b="1" dirty="0">
                <a:solidFill>
                  <a:schemeClr val="accent3">
                    <a:lumMod val="50000"/>
                  </a:schemeClr>
                </a:solidFill>
                <a:cs typeface="Calibri" panose="020F0502020204030204" pitchFamily="34" charset="0"/>
              </a:rPr>
              <a:t>Ministry of Health</a:t>
            </a:r>
          </a:p>
        </p:txBody>
      </p:sp>
      <p:pic>
        <p:nvPicPr>
          <p:cNvPr id="26" name="Picture 25">
            <a:extLst>
              <a:ext uri="{FF2B5EF4-FFF2-40B4-BE49-F238E27FC236}">
                <a16:creationId xmlns:a16="http://schemas.microsoft.com/office/drawing/2014/main" id="{12E7C229-1D20-9D2B-284C-CDE225C24285}"/>
              </a:ext>
            </a:extLst>
          </p:cNvPr>
          <p:cNvPicPr>
            <a:picLocks noChangeAspect="1"/>
          </p:cNvPicPr>
          <p:nvPr/>
        </p:nvPicPr>
        <p:blipFill rotWithShape="1">
          <a:blip r:embed="rId6"/>
          <a:srcRect l="7620" t="39854" r="53161" b="23438"/>
          <a:stretch/>
        </p:blipFill>
        <p:spPr>
          <a:xfrm>
            <a:off x="3929918" y="2441357"/>
            <a:ext cx="611083" cy="376181"/>
          </a:xfrm>
          <a:prstGeom prst="rect">
            <a:avLst/>
          </a:prstGeom>
        </p:spPr>
      </p:pic>
      <p:sp>
        <p:nvSpPr>
          <p:cNvPr id="27" name="TextBox 26">
            <a:extLst>
              <a:ext uri="{FF2B5EF4-FFF2-40B4-BE49-F238E27FC236}">
                <a16:creationId xmlns:a16="http://schemas.microsoft.com/office/drawing/2014/main" id="{071F029F-D684-ED5A-2ADB-F20567D991F6}"/>
              </a:ext>
            </a:extLst>
          </p:cNvPr>
          <p:cNvSpPr txBox="1"/>
          <p:nvPr/>
        </p:nvSpPr>
        <p:spPr>
          <a:xfrm>
            <a:off x="4445669" y="2508292"/>
            <a:ext cx="729096" cy="323165"/>
          </a:xfrm>
          <a:prstGeom prst="rect">
            <a:avLst/>
          </a:prstGeom>
          <a:noFill/>
        </p:spPr>
        <p:txBody>
          <a:bodyPr wrap="square" rtlCol="0">
            <a:spAutoFit/>
          </a:bodyPr>
          <a:lstStyle/>
          <a:p>
            <a:pPr algn="ctr"/>
            <a:r>
              <a:rPr lang="en-US" sz="750" b="1" dirty="0">
                <a:solidFill>
                  <a:schemeClr val="accent3">
                    <a:lumMod val="50000"/>
                  </a:schemeClr>
                </a:solidFill>
                <a:cs typeface="Calibri" panose="020F0502020204030204" pitchFamily="34" charset="0"/>
              </a:rPr>
              <a:t>Ministry of Education</a:t>
            </a:r>
          </a:p>
        </p:txBody>
      </p:sp>
      <p:pic>
        <p:nvPicPr>
          <p:cNvPr id="28" name="Picture 27" descr="Signing on to civil society request to make public government data “license free” in the U.S ...">
            <a:extLst>
              <a:ext uri="{FF2B5EF4-FFF2-40B4-BE49-F238E27FC236}">
                <a16:creationId xmlns:a16="http://schemas.microsoft.com/office/drawing/2014/main" id="{C75D5B75-7B48-46FC-CADB-32FFFE13D4E4}"/>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108079" y="2389010"/>
            <a:ext cx="449195" cy="449195"/>
          </a:xfrm>
          <a:prstGeom prst="rect">
            <a:avLst/>
          </a:prstGeom>
        </p:spPr>
      </p:pic>
      <p:sp>
        <p:nvSpPr>
          <p:cNvPr id="29" name="TextBox 28">
            <a:extLst>
              <a:ext uri="{FF2B5EF4-FFF2-40B4-BE49-F238E27FC236}">
                <a16:creationId xmlns:a16="http://schemas.microsoft.com/office/drawing/2014/main" id="{17CE96CF-05A3-B901-5FE1-065B1DA7ED02}"/>
              </a:ext>
            </a:extLst>
          </p:cNvPr>
          <p:cNvSpPr txBox="1"/>
          <p:nvPr/>
        </p:nvSpPr>
        <p:spPr>
          <a:xfrm>
            <a:off x="1461658" y="2443137"/>
            <a:ext cx="729096" cy="323165"/>
          </a:xfrm>
          <a:prstGeom prst="rect">
            <a:avLst/>
          </a:prstGeom>
          <a:noFill/>
        </p:spPr>
        <p:txBody>
          <a:bodyPr wrap="square" rtlCol="0">
            <a:spAutoFit/>
          </a:bodyPr>
          <a:lstStyle/>
          <a:p>
            <a:pPr algn="ctr"/>
            <a:r>
              <a:rPr lang="en-US" sz="750" b="1" dirty="0">
                <a:solidFill>
                  <a:schemeClr val="accent3">
                    <a:lumMod val="50000"/>
                  </a:schemeClr>
                </a:solidFill>
                <a:cs typeface="Calibri" panose="020F0502020204030204" pitchFamily="34" charset="0"/>
              </a:rPr>
              <a:t>Ministry of Interior</a:t>
            </a:r>
          </a:p>
        </p:txBody>
      </p:sp>
      <p:sp>
        <p:nvSpPr>
          <p:cNvPr id="30" name="Arrow: Right 29">
            <a:extLst>
              <a:ext uri="{FF2B5EF4-FFF2-40B4-BE49-F238E27FC236}">
                <a16:creationId xmlns:a16="http://schemas.microsoft.com/office/drawing/2014/main" id="{21D352CB-9249-3AA6-8F05-BBD07131028D}"/>
              </a:ext>
            </a:extLst>
          </p:cNvPr>
          <p:cNvSpPr/>
          <p:nvPr/>
        </p:nvSpPr>
        <p:spPr>
          <a:xfrm rot="2546659">
            <a:off x="2307753" y="2872992"/>
            <a:ext cx="294933" cy="192512"/>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CF43C4E1-8A7F-37BC-C0B9-B3A4AD641F53}"/>
              </a:ext>
            </a:extLst>
          </p:cNvPr>
          <p:cNvSpPr/>
          <p:nvPr/>
        </p:nvSpPr>
        <p:spPr>
          <a:xfrm rot="4714121">
            <a:off x="2872362" y="2602827"/>
            <a:ext cx="294933" cy="192512"/>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2" name="Arrow: Right 31">
            <a:extLst>
              <a:ext uri="{FF2B5EF4-FFF2-40B4-BE49-F238E27FC236}">
                <a16:creationId xmlns:a16="http://schemas.microsoft.com/office/drawing/2014/main" id="{C791DAF7-5B0D-904F-549F-E7DCBC5FA60B}"/>
              </a:ext>
            </a:extLst>
          </p:cNvPr>
          <p:cNvSpPr/>
          <p:nvPr/>
        </p:nvSpPr>
        <p:spPr>
          <a:xfrm rot="6346220">
            <a:off x="3400764" y="2590386"/>
            <a:ext cx="294933" cy="192512"/>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3" name="Arrow: Right 32">
            <a:extLst>
              <a:ext uri="{FF2B5EF4-FFF2-40B4-BE49-F238E27FC236}">
                <a16:creationId xmlns:a16="http://schemas.microsoft.com/office/drawing/2014/main" id="{D88268AC-B2DD-C14E-4BCD-6BB45A98BE40}"/>
              </a:ext>
            </a:extLst>
          </p:cNvPr>
          <p:cNvSpPr/>
          <p:nvPr/>
        </p:nvSpPr>
        <p:spPr>
          <a:xfrm rot="8271062">
            <a:off x="4048389" y="2875350"/>
            <a:ext cx="294933" cy="192512"/>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aphicFrame>
        <p:nvGraphicFramePr>
          <p:cNvPr id="34" name="Table 33">
            <a:extLst>
              <a:ext uri="{FF2B5EF4-FFF2-40B4-BE49-F238E27FC236}">
                <a16:creationId xmlns:a16="http://schemas.microsoft.com/office/drawing/2014/main" id="{C35A3455-3E5F-33F5-64D4-59D377F5C1EC}"/>
              </a:ext>
            </a:extLst>
          </p:cNvPr>
          <p:cNvGraphicFramePr>
            <a:graphicFrameLocks noGrp="1"/>
          </p:cNvGraphicFramePr>
          <p:nvPr/>
        </p:nvGraphicFramePr>
        <p:xfrm>
          <a:off x="5140692" y="2705311"/>
          <a:ext cx="1185417" cy="617220"/>
        </p:xfrm>
        <a:graphic>
          <a:graphicData uri="http://schemas.openxmlformats.org/drawingml/2006/table">
            <a:tbl>
              <a:tblPr firstRow="1" bandRow="1"/>
              <a:tblGrid>
                <a:gridCol w="408018">
                  <a:extLst>
                    <a:ext uri="{9D8B030D-6E8A-4147-A177-3AD203B41FA5}">
                      <a16:colId xmlns:a16="http://schemas.microsoft.com/office/drawing/2014/main" val="4212502068"/>
                    </a:ext>
                  </a:extLst>
                </a:gridCol>
                <a:gridCol w="777399">
                  <a:extLst>
                    <a:ext uri="{9D8B030D-6E8A-4147-A177-3AD203B41FA5}">
                      <a16:colId xmlns:a16="http://schemas.microsoft.com/office/drawing/2014/main" val="357499110"/>
                    </a:ext>
                  </a:extLst>
                </a:gridCol>
              </a:tblGrid>
              <a:tr h="205740">
                <a:tc>
                  <a:txBody>
                    <a:bodyPr/>
                    <a:lstStyle/>
                    <a:p>
                      <a:r>
                        <a:rPr lang="en-US" sz="900" b="1" dirty="0">
                          <a:latin typeface="Calibri" panose="020F0502020204030204" pitchFamily="34" charset="0"/>
                          <a:cs typeface="Calibri" panose="020F0502020204030204" pitchFamily="34" charset="0"/>
                        </a:rPr>
                        <a:t>ID</a:t>
                      </a:r>
                    </a:p>
                  </a:txBody>
                  <a:tcPr marL="68580" marR="68580" marT="34290" marB="34290">
                    <a:solidFill>
                      <a:schemeClr val="accent1">
                        <a:lumMod val="75000"/>
                      </a:schemeClr>
                    </a:solidFill>
                  </a:tcPr>
                </a:tc>
                <a:tc>
                  <a:txBody>
                    <a:bodyPr/>
                    <a:lstStyle/>
                    <a:p>
                      <a:r>
                        <a:rPr lang="en-US" sz="900" b="1" dirty="0">
                          <a:latin typeface="Calibri" panose="020F0502020204030204" pitchFamily="34" charset="0"/>
                          <a:cs typeface="Calibri" panose="020F0502020204030204" pitchFamily="34" charset="0"/>
                        </a:rPr>
                        <a:t>Name</a:t>
                      </a:r>
                    </a:p>
                  </a:txBody>
                  <a:tcPr marL="68580" marR="68580" marT="34290" marB="34290">
                    <a:solidFill>
                      <a:schemeClr val="accent1">
                        <a:lumMod val="75000"/>
                      </a:schemeClr>
                    </a:solidFill>
                  </a:tcPr>
                </a:tc>
                <a:extLst>
                  <a:ext uri="{0D108BD9-81ED-4DB2-BD59-A6C34878D82A}">
                    <a16:rowId xmlns:a16="http://schemas.microsoft.com/office/drawing/2014/main" val="2082884769"/>
                  </a:ext>
                </a:extLst>
              </a:tr>
              <a:tr h="205740">
                <a:tc>
                  <a:txBody>
                    <a:bodyPr/>
                    <a:lstStyle/>
                    <a:p>
                      <a:r>
                        <a:rPr lang="en-US" sz="900" dirty="0">
                          <a:latin typeface="Calibri" panose="020F0502020204030204" pitchFamily="34" charset="0"/>
                          <a:cs typeface="Calibri" panose="020F0502020204030204" pitchFamily="34" charset="0"/>
                        </a:rPr>
                        <a:t>910</a:t>
                      </a:r>
                    </a:p>
                  </a:txBody>
                  <a:tcPr marL="68580" marR="68580" marT="34290" marB="34290">
                    <a:solidFill>
                      <a:schemeClr val="bg1"/>
                    </a:solidFill>
                  </a:tcPr>
                </a:tc>
                <a:tc>
                  <a:txBody>
                    <a:bodyPr/>
                    <a:lstStyle/>
                    <a:p>
                      <a:r>
                        <a:rPr lang="en-US" sz="900" dirty="0">
                          <a:latin typeface="Calibri" panose="020F0502020204030204" pitchFamily="34" charset="0"/>
                          <a:cs typeface="Calibri" panose="020F0502020204030204" pitchFamily="34" charset="0"/>
                        </a:rPr>
                        <a:t>Thantoxaly</a:t>
                      </a:r>
                    </a:p>
                  </a:txBody>
                  <a:tcPr marL="68580" marR="68580" marT="34290" marB="34290">
                    <a:solidFill>
                      <a:schemeClr val="bg1"/>
                    </a:solidFill>
                  </a:tcPr>
                </a:tc>
                <a:extLst>
                  <a:ext uri="{0D108BD9-81ED-4DB2-BD59-A6C34878D82A}">
                    <a16:rowId xmlns:a16="http://schemas.microsoft.com/office/drawing/2014/main" val="4039457453"/>
                  </a:ext>
                </a:extLst>
              </a:tr>
              <a:tr h="205740">
                <a:tc>
                  <a:txBody>
                    <a:bodyPr/>
                    <a:lstStyle/>
                    <a:p>
                      <a:r>
                        <a:rPr lang="en-US" sz="900" dirty="0">
                          <a:latin typeface="Calibri" panose="020F0502020204030204" pitchFamily="34" charset="0"/>
                          <a:cs typeface="Calibri" panose="020F0502020204030204" pitchFamily="34" charset="0"/>
                        </a:rPr>
                        <a:t>920</a:t>
                      </a:r>
                    </a:p>
                  </a:txBody>
                  <a:tcPr marL="68580" marR="68580" marT="34290" marB="3429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latin typeface="Calibri" panose="020F0502020204030204" pitchFamily="34" charset="0"/>
                          <a:cs typeface="Calibri" panose="020F0502020204030204" pitchFamily="34" charset="0"/>
                        </a:rPr>
                        <a:t>Pientiaver</a:t>
                      </a:r>
                    </a:p>
                  </a:txBody>
                  <a:tcPr marL="68580" marR="68580" marT="34290" marB="34290">
                    <a:solidFill>
                      <a:schemeClr val="bg1"/>
                    </a:solidFill>
                  </a:tcPr>
                </a:tc>
                <a:extLst>
                  <a:ext uri="{0D108BD9-81ED-4DB2-BD59-A6C34878D82A}">
                    <a16:rowId xmlns:a16="http://schemas.microsoft.com/office/drawing/2014/main" val="803444610"/>
                  </a:ext>
                </a:extLst>
              </a:tr>
            </a:tbl>
          </a:graphicData>
        </a:graphic>
      </p:graphicFrame>
      <p:pic>
        <p:nvPicPr>
          <p:cNvPr id="35" name="Picture 34">
            <a:extLst>
              <a:ext uri="{FF2B5EF4-FFF2-40B4-BE49-F238E27FC236}">
                <a16:creationId xmlns:a16="http://schemas.microsoft.com/office/drawing/2014/main" id="{975AEB95-928D-9257-D466-0B78EDCDB190}"/>
              </a:ext>
            </a:extLst>
          </p:cNvPr>
          <p:cNvPicPr>
            <a:picLocks noChangeAspect="1"/>
          </p:cNvPicPr>
          <p:nvPr/>
        </p:nvPicPr>
        <p:blipFill rotWithShape="1">
          <a:blip r:embed="rId10"/>
          <a:srcRect l="21833" t="30738" r="18166" b="11398"/>
          <a:stretch/>
        </p:blipFill>
        <p:spPr>
          <a:xfrm rot="21266227">
            <a:off x="4999625" y="3428362"/>
            <a:ext cx="1523663" cy="843783"/>
          </a:xfrm>
          <a:prstGeom prst="rect">
            <a:avLst/>
          </a:prstGeom>
        </p:spPr>
      </p:pic>
      <p:sp>
        <p:nvSpPr>
          <p:cNvPr id="36" name="Rectangle 35">
            <a:extLst>
              <a:ext uri="{FF2B5EF4-FFF2-40B4-BE49-F238E27FC236}">
                <a16:creationId xmlns:a16="http://schemas.microsoft.com/office/drawing/2014/main" id="{526C45AE-FC0A-ABBF-B851-9E7454800655}"/>
              </a:ext>
            </a:extLst>
          </p:cNvPr>
          <p:cNvSpPr/>
          <p:nvPr/>
        </p:nvSpPr>
        <p:spPr>
          <a:xfrm>
            <a:off x="1617272" y="1570135"/>
            <a:ext cx="3841691" cy="276999"/>
          </a:xfrm>
          <a:prstGeom prst="rect">
            <a:avLst/>
          </a:prstGeom>
        </p:spPr>
        <p:txBody>
          <a:bodyPr wrap="square">
            <a:spAutoFit/>
          </a:bodyPr>
          <a:lstStyle/>
          <a:p>
            <a:pPr marL="180971" indent="-180971"/>
            <a:r>
              <a:rPr lang="en-US" sz="1200" b="1" dirty="0">
                <a:solidFill>
                  <a:srgbClr val="346667"/>
                </a:solidFill>
                <a:latin typeface="Roboto" panose="02000000000000000000" pitchFamily="2" charset="0"/>
                <a:ea typeface="Roboto" panose="02000000000000000000" pitchFamily="2" charset="0"/>
              </a:rPr>
              <a:t>1. Mandated government institutions</a:t>
            </a:r>
          </a:p>
        </p:txBody>
      </p:sp>
      <p:sp>
        <p:nvSpPr>
          <p:cNvPr id="37" name="Rectangle 36">
            <a:extLst>
              <a:ext uri="{FF2B5EF4-FFF2-40B4-BE49-F238E27FC236}">
                <a16:creationId xmlns:a16="http://schemas.microsoft.com/office/drawing/2014/main" id="{EEC1C463-FD10-DC0F-30E1-0FCB3102F8B5}"/>
              </a:ext>
            </a:extLst>
          </p:cNvPr>
          <p:cNvSpPr/>
          <p:nvPr/>
        </p:nvSpPr>
        <p:spPr>
          <a:xfrm>
            <a:off x="2047606" y="4719063"/>
            <a:ext cx="1513871" cy="830997"/>
          </a:xfrm>
          <a:prstGeom prst="rect">
            <a:avLst/>
          </a:prstGeom>
        </p:spPr>
        <p:txBody>
          <a:bodyPr wrap="square">
            <a:spAutoFit/>
          </a:bodyPr>
          <a:lstStyle/>
          <a:p>
            <a:r>
              <a:rPr lang="en-US" sz="1200" b="1" dirty="0">
                <a:solidFill>
                  <a:srgbClr val="346667"/>
                </a:solidFill>
                <a:latin typeface="Roboto" panose="02000000000000000000" pitchFamily="2" charset="0"/>
                <a:ea typeface="Roboto" panose="02000000000000000000" pitchFamily="2" charset="0"/>
              </a:rPr>
              <a:t>2. Hosting, management, updating, sharing</a:t>
            </a:r>
          </a:p>
          <a:p>
            <a:pPr algn="l"/>
            <a:endParaRPr lang="en-US" sz="1200" b="1" dirty="0">
              <a:solidFill>
                <a:srgbClr val="346667"/>
              </a:solidFill>
              <a:latin typeface="Roboto" panose="02000000000000000000" pitchFamily="2" charset="0"/>
              <a:ea typeface="Roboto" panose="02000000000000000000" pitchFamily="2" charset="0"/>
            </a:endParaRPr>
          </a:p>
        </p:txBody>
      </p:sp>
      <p:sp>
        <p:nvSpPr>
          <p:cNvPr id="38" name="Arrow: Right 37">
            <a:extLst>
              <a:ext uri="{FF2B5EF4-FFF2-40B4-BE49-F238E27FC236}">
                <a16:creationId xmlns:a16="http://schemas.microsoft.com/office/drawing/2014/main" id="{91B14E01-9609-940D-795F-4F6982E1C1D1}"/>
              </a:ext>
            </a:extLst>
          </p:cNvPr>
          <p:cNvSpPr/>
          <p:nvPr/>
        </p:nvSpPr>
        <p:spPr>
          <a:xfrm rot="19070552">
            <a:off x="6314790" y="2247803"/>
            <a:ext cx="533126"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D8513D0D-5759-4013-0D90-90ECE2242D28}"/>
              </a:ext>
            </a:extLst>
          </p:cNvPr>
          <p:cNvSpPr/>
          <p:nvPr/>
        </p:nvSpPr>
        <p:spPr>
          <a:xfrm>
            <a:off x="4912248" y="4294921"/>
            <a:ext cx="1709563" cy="646331"/>
          </a:xfrm>
          <a:prstGeom prst="rect">
            <a:avLst/>
          </a:prstGeom>
        </p:spPr>
        <p:txBody>
          <a:bodyPr wrap="square">
            <a:spAutoFit/>
          </a:bodyPr>
          <a:lstStyle/>
          <a:p>
            <a:pPr algn="ctr"/>
            <a:r>
              <a:rPr lang="en-US" sz="1200" b="1" dirty="0">
                <a:solidFill>
                  <a:srgbClr val="346667"/>
                </a:solidFill>
                <a:latin typeface="Roboto" panose="02000000000000000000" pitchFamily="2" charset="0"/>
                <a:ea typeface="Roboto" panose="02000000000000000000" pitchFamily="2" charset="0"/>
              </a:rPr>
              <a:t>3. Common and official geography over time</a:t>
            </a:r>
          </a:p>
        </p:txBody>
      </p:sp>
      <p:sp>
        <p:nvSpPr>
          <p:cNvPr id="40" name="Arrow: Right 39">
            <a:extLst>
              <a:ext uri="{FF2B5EF4-FFF2-40B4-BE49-F238E27FC236}">
                <a16:creationId xmlns:a16="http://schemas.microsoft.com/office/drawing/2014/main" id="{BF9E12D1-8752-8583-EBDF-820FA8A8D8AC}"/>
              </a:ext>
            </a:extLst>
          </p:cNvPr>
          <p:cNvSpPr/>
          <p:nvPr/>
        </p:nvSpPr>
        <p:spPr>
          <a:xfrm rot="19745411">
            <a:off x="6446710" y="2876528"/>
            <a:ext cx="533126"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1" name="Arrow: Right 40">
            <a:extLst>
              <a:ext uri="{FF2B5EF4-FFF2-40B4-BE49-F238E27FC236}">
                <a16:creationId xmlns:a16="http://schemas.microsoft.com/office/drawing/2014/main" id="{4BE0DE2E-D4C4-ABF1-55A5-BBF3205C7C6D}"/>
              </a:ext>
            </a:extLst>
          </p:cNvPr>
          <p:cNvSpPr/>
          <p:nvPr/>
        </p:nvSpPr>
        <p:spPr>
          <a:xfrm rot="405025">
            <a:off x="6590827" y="3572558"/>
            <a:ext cx="533126"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2" name="Arrow: Right 41">
            <a:extLst>
              <a:ext uri="{FF2B5EF4-FFF2-40B4-BE49-F238E27FC236}">
                <a16:creationId xmlns:a16="http://schemas.microsoft.com/office/drawing/2014/main" id="{2A9E8744-95F6-9FC9-AA21-3FD1C636F3E9}"/>
              </a:ext>
            </a:extLst>
          </p:cNvPr>
          <p:cNvSpPr/>
          <p:nvPr/>
        </p:nvSpPr>
        <p:spPr>
          <a:xfrm rot="2296773">
            <a:off x="6558622" y="4252677"/>
            <a:ext cx="533126"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3" name="Arrow: Right 42">
            <a:extLst>
              <a:ext uri="{FF2B5EF4-FFF2-40B4-BE49-F238E27FC236}">
                <a16:creationId xmlns:a16="http://schemas.microsoft.com/office/drawing/2014/main" id="{2AC6953E-7417-12C7-7F53-65BB717C9A98}"/>
              </a:ext>
            </a:extLst>
          </p:cNvPr>
          <p:cNvSpPr/>
          <p:nvPr/>
        </p:nvSpPr>
        <p:spPr>
          <a:xfrm rot="19745411">
            <a:off x="7657449" y="1484393"/>
            <a:ext cx="333158"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4" name="Arrow: Right 43">
            <a:extLst>
              <a:ext uri="{FF2B5EF4-FFF2-40B4-BE49-F238E27FC236}">
                <a16:creationId xmlns:a16="http://schemas.microsoft.com/office/drawing/2014/main" id="{ADE6603E-8820-83AC-FEB5-3ADA2FE6E957}"/>
              </a:ext>
            </a:extLst>
          </p:cNvPr>
          <p:cNvSpPr/>
          <p:nvPr/>
        </p:nvSpPr>
        <p:spPr>
          <a:xfrm rot="20467055">
            <a:off x="8525590" y="2361437"/>
            <a:ext cx="333158"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5" name="Arrow: Right 44">
            <a:extLst>
              <a:ext uri="{FF2B5EF4-FFF2-40B4-BE49-F238E27FC236}">
                <a16:creationId xmlns:a16="http://schemas.microsoft.com/office/drawing/2014/main" id="{C9D353C9-8921-8919-5FEF-9A3468CAC9BF}"/>
              </a:ext>
            </a:extLst>
          </p:cNvPr>
          <p:cNvSpPr/>
          <p:nvPr/>
        </p:nvSpPr>
        <p:spPr>
          <a:xfrm rot="172290">
            <a:off x="8716383" y="3315791"/>
            <a:ext cx="333158"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6" name="Arrow: Right 45">
            <a:extLst>
              <a:ext uri="{FF2B5EF4-FFF2-40B4-BE49-F238E27FC236}">
                <a16:creationId xmlns:a16="http://schemas.microsoft.com/office/drawing/2014/main" id="{42ECCBDB-E7CD-78AE-20DC-BF8413415DE3}"/>
              </a:ext>
            </a:extLst>
          </p:cNvPr>
          <p:cNvSpPr/>
          <p:nvPr/>
        </p:nvSpPr>
        <p:spPr>
          <a:xfrm rot="2081538">
            <a:off x="8619535" y="3925115"/>
            <a:ext cx="333158"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7" name="Arrow: Right 46">
            <a:extLst>
              <a:ext uri="{FF2B5EF4-FFF2-40B4-BE49-F238E27FC236}">
                <a16:creationId xmlns:a16="http://schemas.microsoft.com/office/drawing/2014/main" id="{6B66A1DE-8156-DD04-904B-27CA56BB4214}"/>
              </a:ext>
            </a:extLst>
          </p:cNvPr>
          <p:cNvSpPr/>
          <p:nvPr/>
        </p:nvSpPr>
        <p:spPr>
          <a:xfrm rot="2081538">
            <a:off x="8255665" y="4798351"/>
            <a:ext cx="333158" cy="250595"/>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307DF0FF-AFAB-9E74-B380-AAFD57E20C47}"/>
              </a:ext>
            </a:extLst>
          </p:cNvPr>
          <p:cNvSpPr/>
          <p:nvPr/>
        </p:nvSpPr>
        <p:spPr>
          <a:xfrm>
            <a:off x="6621809" y="5055443"/>
            <a:ext cx="1508502" cy="276999"/>
          </a:xfrm>
          <a:prstGeom prst="rect">
            <a:avLst/>
          </a:prstGeom>
        </p:spPr>
        <p:txBody>
          <a:bodyPr wrap="square">
            <a:spAutoFit/>
          </a:bodyPr>
          <a:lstStyle/>
          <a:p>
            <a:pPr algn="ctr"/>
            <a:r>
              <a:rPr lang="en-US" sz="1200" b="1" dirty="0">
                <a:solidFill>
                  <a:srgbClr val="346667"/>
                </a:solidFill>
                <a:latin typeface="Roboto" panose="02000000000000000000" pitchFamily="2" charset="0"/>
                <a:ea typeface="Roboto" panose="02000000000000000000" pitchFamily="2" charset="0"/>
              </a:rPr>
              <a:t>4. Users</a:t>
            </a:r>
          </a:p>
        </p:txBody>
      </p:sp>
      <p:sp>
        <p:nvSpPr>
          <p:cNvPr id="49" name="Rectangle 48">
            <a:extLst>
              <a:ext uri="{FF2B5EF4-FFF2-40B4-BE49-F238E27FC236}">
                <a16:creationId xmlns:a16="http://schemas.microsoft.com/office/drawing/2014/main" id="{2524F8C6-7CE9-A295-35D6-2AA19EBDE301}"/>
              </a:ext>
            </a:extLst>
          </p:cNvPr>
          <p:cNvSpPr/>
          <p:nvPr/>
        </p:nvSpPr>
        <p:spPr>
          <a:xfrm>
            <a:off x="9119803" y="1363168"/>
            <a:ext cx="1508502" cy="461665"/>
          </a:xfrm>
          <a:prstGeom prst="rect">
            <a:avLst/>
          </a:prstGeom>
        </p:spPr>
        <p:txBody>
          <a:bodyPr wrap="square">
            <a:spAutoFit/>
          </a:bodyPr>
          <a:lstStyle/>
          <a:p>
            <a:pPr algn="ctr"/>
            <a:r>
              <a:rPr lang="en-US" sz="1200" b="1" dirty="0">
                <a:solidFill>
                  <a:srgbClr val="346667"/>
                </a:solidFill>
                <a:latin typeface="Roboto" panose="02000000000000000000" pitchFamily="2" charset="0"/>
                <a:ea typeface="Roboto" panose="02000000000000000000" pitchFamily="2" charset="0"/>
              </a:rPr>
              <a:t>5. “Geo-enabled” applications»</a:t>
            </a:r>
          </a:p>
        </p:txBody>
      </p:sp>
      <p:sp>
        <p:nvSpPr>
          <p:cNvPr id="50" name="Arrow: Right 49">
            <a:extLst>
              <a:ext uri="{FF2B5EF4-FFF2-40B4-BE49-F238E27FC236}">
                <a16:creationId xmlns:a16="http://schemas.microsoft.com/office/drawing/2014/main" id="{F082784E-6108-EFDD-DDF7-8B6E1F40600B}"/>
              </a:ext>
            </a:extLst>
          </p:cNvPr>
          <p:cNvSpPr/>
          <p:nvPr/>
        </p:nvSpPr>
        <p:spPr>
          <a:xfrm>
            <a:off x="4770348" y="3537801"/>
            <a:ext cx="294933" cy="192512"/>
          </a:xfrm>
          <a:prstGeom prst="rightArrow">
            <a:avLst/>
          </a:prstGeom>
          <a:solidFill>
            <a:srgbClr val="1F83C5"/>
          </a:solidFill>
          <a:ln>
            <a:solidFill>
              <a:srgbClr val="4F8CB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7B08ED6B-67CF-3894-EA76-D6113D318DB0}"/>
              </a:ext>
            </a:extLst>
          </p:cNvPr>
          <p:cNvSpPr/>
          <p:nvPr/>
        </p:nvSpPr>
        <p:spPr>
          <a:xfrm>
            <a:off x="4063202" y="4253459"/>
            <a:ext cx="98235" cy="2955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5D4C23E7-5F61-9FB4-6154-604430C0896D}"/>
              </a:ext>
            </a:extLst>
          </p:cNvPr>
          <p:cNvSpPr/>
          <p:nvPr/>
        </p:nvSpPr>
        <p:spPr>
          <a:xfrm>
            <a:off x="2725246" y="2906867"/>
            <a:ext cx="1224513" cy="184666"/>
          </a:xfrm>
          <a:prstGeom prst="rect">
            <a:avLst/>
          </a:prstGeom>
        </p:spPr>
        <p:txBody>
          <a:bodyPr wrap="square">
            <a:spAutoFit/>
          </a:bodyPr>
          <a:lstStyle/>
          <a:p>
            <a:pPr marL="180971" indent="-180971"/>
            <a:r>
              <a:rPr lang="en-US" sz="600" b="1" dirty="0">
                <a:solidFill>
                  <a:srgbClr val="346667"/>
                </a:solidFill>
                <a:latin typeface="Roboto" panose="02000000000000000000" pitchFamily="2" charset="0"/>
                <a:ea typeface="Roboto" panose="02000000000000000000" pitchFamily="2" charset="0"/>
              </a:rPr>
              <a:t>Common Geo-Registry (CGR)</a:t>
            </a:r>
          </a:p>
        </p:txBody>
      </p:sp>
      <p:sp>
        <p:nvSpPr>
          <p:cNvPr id="57" name="Rectangle 56">
            <a:extLst>
              <a:ext uri="{FF2B5EF4-FFF2-40B4-BE49-F238E27FC236}">
                <a16:creationId xmlns:a16="http://schemas.microsoft.com/office/drawing/2014/main" id="{056524A1-5903-15AC-1C5B-536C532D16C3}"/>
              </a:ext>
            </a:extLst>
          </p:cNvPr>
          <p:cNvSpPr/>
          <p:nvPr/>
        </p:nvSpPr>
        <p:spPr>
          <a:xfrm>
            <a:off x="2549986" y="3139801"/>
            <a:ext cx="46281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16FC8F6F-60C8-C73B-5F9D-43B8E4787D60}"/>
              </a:ext>
            </a:extLst>
          </p:cNvPr>
          <p:cNvSpPr/>
          <p:nvPr/>
        </p:nvSpPr>
        <p:spPr>
          <a:xfrm>
            <a:off x="3774499" y="3155693"/>
            <a:ext cx="671171"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C013764-698D-9D3E-63B6-30200DB89DE8}"/>
              </a:ext>
            </a:extLst>
          </p:cNvPr>
          <p:cNvSpPr/>
          <p:nvPr/>
        </p:nvSpPr>
        <p:spPr>
          <a:xfrm>
            <a:off x="4021929" y="4297958"/>
            <a:ext cx="551714"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9CAE9FC3-FCB2-4B8B-7CC2-DF6CB13648EB}"/>
              </a:ext>
            </a:extLst>
          </p:cNvPr>
          <p:cNvSpPr/>
          <p:nvPr/>
        </p:nvSpPr>
        <p:spPr>
          <a:xfrm>
            <a:off x="2505534" y="4548968"/>
            <a:ext cx="909983" cy="8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0795DD4E-695B-B407-94A6-E260824E422D}"/>
              </a:ext>
            </a:extLst>
          </p:cNvPr>
          <p:cNvSpPr/>
          <p:nvPr/>
        </p:nvSpPr>
        <p:spPr>
          <a:xfrm>
            <a:off x="2432518" y="3098909"/>
            <a:ext cx="892372" cy="215444"/>
          </a:xfrm>
          <a:prstGeom prst="rect">
            <a:avLst/>
          </a:prstGeom>
        </p:spPr>
        <p:txBody>
          <a:bodyPr wrap="square">
            <a:spAutoFit/>
          </a:bodyPr>
          <a:lstStyle/>
          <a:p>
            <a:pPr marL="180971" indent="-180971"/>
            <a:r>
              <a:rPr lang="en-US" sz="800" dirty="0"/>
              <a:t>Master lists</a:t>
            </a:r>
            <a:endParaRPr lang="en-US" sz="600" b="1" dirty="0">
              <a:latin typeface="Roboto" panose="02000000000000000000" pitchFamily="2" charset="0"/>
              <a:ea typeface="Roboto" panose="02000000000000000000" pitchFamily="2" charset="0"/>
            </a:endParaRPr>
          </a:p>
        </p:txBody>
      </p:sp>
      <p:sp>
        <p:nvSpPr>
          <p:cNvPr id="61" name="Rectangle 60">
            <a:extLst>
              <a:ext uri="{FF2B5EF4-FFF2-40B4-BE49-F238E27FC236}">
                <a16:creationId xmlns:a16="http://schemas.microsoft.com/office/drawing/2014/main" id="{0189E378-1A97-078A-B477-D3BDC9871C02}"/>
              </a:ext>
            </a:extLst>
          </p:cNvPr>
          <p:cNvSpPr/>
          <p:nvPr/>
        </p:nvSpPr>
        <p:spPr>
          <a:xfrm>
            <a:off x="3706310" y="3108988"/>
            <a:ext cx="1058604" cy="184666"/>
          </a:xfrm>
          <a:prstGeom prst="rect">
            <a:avLst/>
          </a:prstGeom>
        </p:spPr>
        <p:txBody>
          <a:bodyPr wrap="square">
            <a:spAutoFit/>
          </a:bodyPr>
          <a:lstStyle/>
          <a:p>
            <a:pPr marL="180971" indent="-180971"/>
            <a:r>
              <a:rPr lang="en-US" sz="600" b="1" dirty="0">
                <a:latin typeface="Roboto" panose="02000000000000000000" pitchFamily="2" charset="0"/>
                <a:ea typeface="Roboto" panose="02000000000000000000" pitchFamily="2" charset="0"/>
              </a:rPr>
              <a:t>Operational lists</a:t>
            </a:r>
          </a:p>
        </p:txBody>
      </p:sp>
      <p:sp>
        <p:nvSpPr>
          <p:cNvPr id="62" name="Rectangle 61">
            <a:extLst>
              <a:ext uri="{FF2B5EF4-FFF2-40B4-BE49-F238E27FC236}">
                <a16:creationId xmlns:a16="http://schemas.microsoft.com/office/drawing/2014/main" id="{C353AD6B-E5D3-00BC-F888-319840F26313}"/>
              </a:ext>
            </a:extLst>
          </p:cNvPr>
          <p:cNvSpPr/>
          <p:nvPr/>
        </p:nvSpPr>
        <p:spPr>
          <a:xfrm>
            <a:off x="2397305" y="4497587"/>
            <a:ext cx="1058604" cy="184666"/>
          </a:xfrm>
          <a:prstGeom prst="rect">
            <a:avLst/>
          </a:prstGeom>
        </p:spPr>
        <p:txBody>
          <a:bodyPr wrap="square">
            <a:spAutoFit/>
          </a:bodyPr>
          <a:lstStyle/>
          <a:p>
            <a:pPr marL="180971" indent="-180971"/>
            <a:r>
              <a:rPr lang="en-US" sz="600" b="1" dirty="0">
                <a:latin typeface="Roboto" panose="02000000000000000000" pitchFamily="2" charset="0"/>
                <a:ea typeface="Roboto" panose="02000000000000000000" pitchFamily="2" charset="0"/>
              </a:rPr>
              <a:t>Geospatial data</a:t>
            </a:r>
          </a:p>
        </p:txBody>
      </p:sp>
      <p:sp>
        <p:nvSpPr>
          <p:cNvPr id="63" name="Rectangle 62">
            <a:extLst>
              <a:ext uri="{FF2B5EF4-FFF2-40B4-BE49-F238E27FC236}">
                <a16:creationId xmlns:a16="http://schemas.microsoft.com/office/drawing/2014/main" id="{31C8C1ED-6325-2DC8-7759-E47ED05D6CA8}"/>
              </a:ext>
            </a:extLst>
          </p:cNvPr>
          <p:cNvSpPr/>
          <p:nvPr/>
        </p:nvSpPr>
        <p:spPr>
          <a:xfrm>
            <a:off x="4044342" y="4228461"/>
            <a:ext cx="671753" cy="184666"/>
          </a:xfrm>
          <a:prstGeom prst="rect">
            <a:avLst/>
          </a:prstGeom>
        </p:spPr>
        <p:txBody>
          <a:bodyPr wrap="square">
            <a:spAutoFit/>
          </a:bodyPr>
          <a:lstStyle/>
          <a:p>
            <a:pPr marL="180971" indent="-180971"/>
            <a:r>
              <a:rPr lang="en-US" sz="600" b="1" dirty="0">
                <a:latin typeface="Roboto" panose="02000000000000000000" pitchFamily="2" charset="0"/>
                <a:ea typeface="Roboto" panose="02000000000000000000" pitchFamily="2" charset="0"/>
              </a:rPr>
              <a:t>Hierarchies</a:t>
            </a:r>
          </a:p>
        </p:txBody>
      </p:sp>
      <p:sp>
        <p:nvSpPr>
          <p:cNvPr id="66" name="TextBox 65">
            <a:extLst>
              <a:ext uri="{FF2B5EF4-FFF2-40B4-BE49-F238E27FC236}">
                <a16:creationId xmlns:a16="http://schemas.microsoft.com/office/drawing/2014/main" id="{9D3A62E2-6A49-0F3F-C161-34DB43994378}"/>
              </a:ext>
            </a:extLst>
          </p:cNvPr>
          <p:cNvSpPr txBox="1"/>
          <p:nvPr/>
        </p:nvSpPr>
        <p:spPr>
          <a:xfrm>
            <a:off x="7828957" y="964087"/>
            <a:ext cx="1973892" cy="338554"/>
          </a:xfrm>
          <a:prstGeom prst="rect">
            <a:avLst/>
          </a:prstGeom>
          <a:solidFill>
            <a:schemeClr val="bg1"/>
          </a:solidFill>
        </p:spPr>
        <p:txBody>
          <a:bodyPr wrap="square">
            <a:spAutoFit/>
          </a:bodyPr>
          <a:lstStyle/>
          <a:p>
            <a:pPr marL="92075" indent="-92075"/>
            <a:r>
              <a:rPr lang="en-US" sz="800" dirty="0"/>
              <a:t>1. Contextualize data from different sources in space and time</a:t>
            </a:r>
          </a:p>
        </p:txBody>
      </p:sp>
      <p:sp>
        <p:nvSpPr>
          <p:cNvPr id="67" name="TextBox 66">
            <a:extLst>
              <a:ext uri="{FF2B5EF4-FFF2-40B4-BE49-F238E27FC236}">
                <a16:creationId xmlns:a16="http://schemas.microsoft.com/office/drawing/2014/main" id="{FFFFE4B3-50C7-80CE-2A1D-1BACA234D1AB}"/>
              </a:ext>
            </a:extLst>
          </p:cNvPr>
          <p:cNvSpPr txBox="1"/>
          <p:nvPr/>
        </p:nvSpPr>
        <p:spPr>
          <a:xfrm>
            <a:off x="8859694" y="1923097"/>
            <a:ext cx="2113106" cy="338554"/>
          </a:xfrm>
          <a:prstGeom prst="rect">
            <a:avLst/>
          </a:prstGeom>
          <a:solidFill>
            <a:schemeClr val="bg1"/>
          </a:solidFill>
          <a:ln>
            <a:solidFill>
              <a:schemeClr val="bg1"/>
            </a:solidFill>
          </a:ln>
        </p:spPr>
        <p:txBody>
          <a:bodyPr wrap="square">
            <a:spAutoFit/>
          </a:bodyPr>
          <a:lstStyle/>
          <a:p>
            <a:pPr marL="92075" indent="-92075"/>
            <a:r>
              <a:rPr lang="en-US" sz="800" dirty="0"/>
              <a:t>2. Use geographic features as a common link between data sources</a:t>
            </a:r>
          </a:p>
        </p:txBody>
      </p:sp>
      <p:sp>
        <p:nvSpPr>
          <p:cNvPr id="68" name="TextBox 67">
            <a:extLst>
              <a:ext uri="{FF2B5EF4-FFF2-40B4-BE49-F238E27FC236}">
                <a16:creationId xmlns:a16="http://schemas.microsoft.com/office/drawing/2014/main" id="{AB7B55C3-5ADB-6D26-D347-D7265B6C96AE}"/>
              </a:ext>
            </a:extLst>
          </p:cNvPr>
          <p:cNvSpPr txBox="1"/>
          <p:nvPr/>
        </p:nvSpPr>
        <p:spPr>
          <a:xfrm>
            <a:off x="9353884" y="3672496"/>
            <a:ext cx="1314117" cy="215444"/>
          </a:xfrm>
          <a:prstGeom prst="rect">
            <a:avLst/>
          </a:prstGeom>
          <a:solidFill>
            <a:schemeClr val="bg1"/>
          </a:solidFill>
          <a:ln>
            <a:solidFill>
              <a:schemeClr val="bg1"/>
            </a:solidFill>
          </a:ln>
        </p:spPr>
        <p:txBody>
          <a:bodyPr wrap="square">
            <a:spAutoFit/>
          </a:bodyPr>
          <a:lstStyle/>
          <a:p>
            <a:r>
              <a:rPr lang="en-US" sz="800" dirty="0"/>
              <a:t>3 Facilitate trend analysis</a:t>
            </a:r>
          </a:p>
        </p:txBody>
      </p:sp>
      <p:sp>
        <p:nvSpPr>
          <p:cNvPr id="69" name="TextBox 68">
            <a:extLst>
              <a:ext uri="{FF2B5EF4-FFF2-40B4-BE49-F238E27FC236}">
                <a16:creationId xmlns:a16="http://schemas.microsoft.com/office/drawing/2014/main" id="{1FC6115A-5987-B97A-1AC1-E4051C79D7FB}"/>
              </a:ext>
            </a:extLst>
          </p:cNvPr>
          <p:cNvSpPr txBox="1"/>
          <p:nvPr/>
        </p:nvSpPr>
        <p:spPr>
          <a:xfrm>
            <a:off x="8822848" y="4704082"/>
            <a:ext cx="1960001" cy="338554"/>
          </a:xfrm>
          <a:prstGeom prst="rect">
            <a:avLst/>
          </a:prstGeom>
          <a:solidFill>
            <a:schemeClr val="bg1"/>
          </a:solidFill>
          <a:ln>
            <a:solidFill>
              <a:schemeClr val="bg1"/>
            </a:solidFill>
          </a:ln>
        </p:spPr>
        <p:txBody>
          <a:bodyPr wrap="square">
            <a:spAutoFit/>
          </a:bodyPr>
          <a:lstStyle/>
          <a:p>
            <a:r>
              <a:rPr lang="en-US" sz="800" dirty="0"/>
              <a:t>4. Aggregate data according to different hierarchies</a:t>
            </a:r>
          </a:p>
        </p:txBody>
      </p:sp>
      <p:sp>
        <p:nvSpPr>
          <p:cNvPr id="70" name="TextBox 69">
            <a:extLst>
              <a:ext uri="{FF2B5EF4-FFF2-40B4-BE49-F238E27FC236}">
                <a16:creationId xmlns:a16="http://schemas.microsoft.com/office/drawing/2014/main" id="{5EBAEF3A-AE0A-AC0F-34C9-38F59F309230}"/>
              </a:ext>
            </a:extLst>
          </p:cNvPr>
          <p:cNvSpPr txBox="1"/>
          <p:nvPr/>
        </p:nvSpPr>
        <p:spPr>
          <a:xfrm>
            <a:off x="8130311" y="5625245"/>
            <a:ext cx="1960001" cy="461665"/>
          </a:xfrm>
          <a:prstGeom prst="rect">
            <a:avLst/>
          </a:prstGeom>
          <a:solidFill>
            <a:schemeClr val="bg1"/>
          </a:solidFill>
          <a:ln>
            <a:solidFill>
              <a:schemeClr val="bg1"/>
            </a:solidFill>
          </a:ln>
        </p:spPr>
        <p:txBody>
          <a:bodyPr wrap="square">
            <a:spAutoFit/>
          </a:bodyPr>
          <a:lstStyle/>
          <a:p>
            <a:pPr marL="92075" indent="-92075"/>
            <a:r>
              <a:rPr lang="en-US" sz="800" dirty="0"/>
              <a:t>5. Use GIS to create thematic maps, perform spatial analyses, or apply spatially distributed models</a:t>
            </a:r>
          </a:p>
        </p:txBody>
      </p:sp>
      <p:sp>
        <p:nvSpPr>
          <p:cNvPr id="52" name="Slide Number Placeholder 3">
            <a:extLst>
              <a:ext uri="{FF2B5EF4-FFF2-40B4-BE49-F238E27FC236}">
                <a16:creationId xmlns:a16="http://schemas.microsoft.com/office/drawing/2014/main" id="{6CC3B131-13E9-90FF-097C-5EF4FB3C3C45}"/>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6</a:t>
            </a:fld>
            <a:endParaRPr lang="en-GB" altLang="en-US" sz="1200" dirty="0">
              <a:solidFill>
                <a:schemeClr val="bg1"/>
              </a:solidFill>
            </a:endParaRPr>
          </a:p>
        </p:txBody>
      </p:sp>
      <p:sp>
        <p:nvSpPr>
          <p:cNvPr id="53" name="Title 1">
            <a:extLst>
              <a:ext uri="{FF2B5EF4-FFF2-40B4-BE49-F238E27FC236}">
                <a16:creationId xmlns:a16="http://schemas.microsoft.com/office/drawing/2014/main" id="{1F0F36CC-7375-4CAA-1C5C-CA36658D4469}"/>
              </a:ext>
            </a:extLst>
          </p:cNvPr>
          <p:cNvSpPr txBox="1">
            <a:spLocks/>
          </p:cNvSpPr>
          <p:nvPr/>
        </p:nvSpPr>
        <p:spPr>
          <a:xfrm>
            <a:off x="0" y="129033"/>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latin typeface="+mn-lt"/>
              </a:rPr>
              <a:t>The Concept of Common Geo-Registry (CGR)</a:t>
            </a:r>
            <a:endParaRPr lang="fr-CH" altLang="en-US" sz="3200" b="1" baseline="30000" dirty="0">
              <a:latin typeface="+mn-lt"/>
            </a:endParaRPr>
          </a:p>
        </p:txBody>
      </p:sp>
      <p:pic>
        <p:nvPicPr>
          <p:cNvPr id="7" name="Picture 6">
            <a:extLst>
              <a:ext uri="{FF2B5EF4-FFF2-40B4-BE49-F238E27FC236}">
                <a16:creationId xmlns:a16="http://schemas.microsoft.com/office/drawing/2014/main" id="{5F5BAD5D-11FB-2EC4-1E8B-A240664492F2}"/>
              </a:ext>
            </a:extLst>
          </p:cNvPr>
          <p:cNvPicPr>
            <a:picLocks noChangeAspect="1"/>
          </p:cNvPicPr>
          <p:nvPr/>
        </p:nvPicPr>
        <p:blipFill>
          <a:blip r:embed="rId11"/>
          <a:stretch>
            <a:fillRect/>
          </a:stretch>
        </p:blipFill>
        <p:spPr>
          <a:xfrm>
            <a:off x="3404952" y="4804830"/>
            <a:ext cx="1420419" cy="820415"/>
          </a:xfrm>
          <a:prstGeom prst="rect">
            <a:avLst/>
          </a:prstGeom>
        </p:spPr>
      </p:pic>
      <p:pic>
        <p:nvPicPr>
          <p:cNvPr id="56" name="Picture 55">
            <a:extLst>
              <a:ext uri="{FF2B5EF4-FFF2-40B4-BE49-F238E27FC236}">
                <a16:creationId xmlns:a16="http://schemas.microsoft.com/office/drawing/2014/main" id="{FE1CF213-8504-8B0B-8995-4FD0FFE0FBCB}"/>
              </a:ext>
            </a:extLst>
          </p:cNvPr>
          <p:cNvPicPr>
            <a:picLocks noChangeAspect="1"/>
          </p:cNvPicPr>
          <p:nvPr/>
        </p:nvPicPr>
        <p:blipFill>
          <a:blip r:embed="rId12"/>
          <a:stretch>
            <a:fillRect/>
          </a:stretch>
        </p:blipFill>
        <p:spPr>
          <a:xfrm>
            <a:off x="885892" y="594271"/>
            <a:ext cx="10420215" cy="5669458"/>
          </a:xfrm>
          <a:prstGeom prst="rect">
            <a:avLst/>
          </a:prstGeom>
        </p:spPr>
      </p:pic>
    </p:spTree>
    <p:extLst>
      <p:ext uri="{BB962C8B-B14F-4D97-AF65-F5344CB8AC3E}">
        <p14:creationId xmlns:p14="http://schemas.microsoft.com/office/powerpoint/2010/main" val="224582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A03A57-B34A-43CD-B8BD-C93B441D5484}"/>
              </a:ext>
            </a:extLst>
          </p:cNvPr>
          <p:cNvPicPr>
            <a:picLocks noChangeAspect="1"/>
          </p:cNvPicPr>
          <p:nvPr/>
        </p:nvPicPr>
        <p:blipFill>
          <a:blip r:embed="rId3"/>
          <a:stretch>
            <a:fillRect/>
          </a:stretch>
        </p:blipFill>
        <p:spPr>
          <a:xfrm>
            <a:off x="973416" y="1378325"/>
            <a:ext cx="10403568" cy="4174076"/>
          </a:xfrm>
          <a:prstGeom prst="rect">
            <a:avLst/>
          </a:prstGeom>
        </p:spPr>
      </p:pic>
      <p:sp>
        <p:nvSpPr>
          <p:cNvPr id="14" name="Google Shape;323;p3">
            <a:extLst>
              <a:ext uri="{FF2B5EF4-FFF2-40B4-BE49-F238E27FC236}">
                <a16:creationId xmlns:a16="http://schemas.microsoft.com/office/drawing/2014/main" id="{BB8F4ABA-4722-94A5-64E1-3133DCD8AAED}"/>
              </a:ext>
            </a:extLst>
          </p:cNvPr>
          <p:cNvSpPr txBox="1"/>
          <p:nvPr/>
        </p:nvSpPr>
        <p:spPr>
          <a:xfrm>
            <a:off x="973416" y="5372637"/>
            <a:ext cx="2741394" cy="846513"/>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Large number of registries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Important volume of exchange to ensure data quality between registries and information systems</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Very difficult to scale up</a:t>
            </a:r>
          </a:p>
        </p:txBody>
      </p:sp>
      <p:sp>
        <p:nvSpPr>
          <p:cNvPr id="59" name="Google Shape;323;p3">
            <a:extLst>
              <a:ext uri="{FF2B5EF4-FFF2-40B4-BE49-F238E27FC236}">
                <a16:creationId xmlns:a16="http://schemas.microsoft.com/office/drawing/2014/main" id="{A1D44534-2AB4-0760-4955-436CF087CF48}"/>
              </a:ext>
            </a:extLst>
          </p:cNvPr>
          <p:cNvSpPr txBox="1"/>
          <p:nvPr/>
        </p:nvSpPr>
        <p:spPr>
          <a:xfrm>
            <a:off x="1138518" y="815788"/>
            <a:ext cx="2411190" cy="562537"/>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1. One registry per geographic features, no interoperability layer</a:t>
            </a:r>
          </a:p>
        </p:txBody>
      </p:sp>
      <p:sp>
        <p:nvSpPr>
          <p:cNvPr id="60" name="Google Shape;323;p3">
            <a:extLst>
              <a:ext uri="{FF2B5EF4-FFF2-40B4-BE49-F238E27FC236}">
                <a16:creationId xmlns:a16="http://schemas.microsoft.com/office/drawing/2014/main" id="{B9348F39-CAF8-F58B-2937-20803FED28FC}"/>
              </a:ext>
            </a:extLst>
          </p:cNvPr>
          <p:cNvSpPr txBox="1"/>
          <p:nvPr/>
        </p:nvSpPr>
        <p:spPr>
          <a:xfrm>
            <a:off x="7949698" y="1032062"/>
            <a:ext cx="2729511" cy="449140"/>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3. One common geo-registry with an integrated interoperability layer</a:t>
            </a:r>
          </a:p>
        </p:txBody>
      </p:sp>
      <p:sp>
        <p:nvSpPr>
          <p:cNvPr id="2" name="Google Shape;462;p44">
            <a:extLst>
              <a:ext uri="{FF2B5EF4-FFF2-40B4-BE49-F238E27FC236}">
                <a16:creationId xmlns:a16="http://schemas.microsoft.com/office/drawing/2014/main" id="{79904C0F-95E0-3A92-3A59-339F955532E6}"/>
              </a:ext>
            </a:extLst>
          </p:cNvPr>
          <p:cNvSpPr/>
          <p:nvPr/>
        </p:nvSpPr>
        <p:spPr>
          <a:xfrm>
            <a:off x="8090041" y="5624711"/>
            <a:ext cx="2840182" cy="593378"/>
          </a:xfrm>
          <a:prstGeom prst="rect">
            <a:avLst/>
          </a:prstGeom>
          <a:noFill/>
          <a:ln>
            <a:noFill/>
          </a:ln>
        </p:spPr>
        <p:txBody>
          <a:bodyPr spcFirstLastPara="1" wrap="square" lIns="67850" tIns="33325" rIns="67850" bIns="33325" anchor="t" anchorCtr="0">
            <a:noAutofit/>
          </a:bodyPr>
          <a:lstStyle/>
          <a:p>
            <a:pPr algn="ctr">
              <a:lnSpc>
                <a:spcPct val="90000"/>
              </a:lnSpc>
              <a:buSzPts val="1800"/>
            </a:pPr>
            <a:r>
              <a:rPr lang="en-US" sz="1600" dirty="0">
                <a:ea typeface="Open Sans"/>
                <a:cs typeface="Open Sans"/>
                <a:sym typeface="Open Sans"/>
              </a:rPr>
              <a:t>Model promoted by the HIS geo-enabling framework</a:t>
            </a:r>
            <a:endParaRPr lang="fr-CH" sz="1600" dirty="0"/>
          </a:p>
        </p:txBody>
      </p:sp>
      <p:sp>
        <p:nvSpPr>
          <p:cNvPr id="4" name="Google Shape;463;p44">
            <a:extLst>
              <a:ext uri="{FF2B5EF4-FFF2-40B4-BE49-F238E27FC236}">
                <a16:creationId xmlns:a16="http://schemas.microsoft.com/office/drawing/2014/main" id="{C14010B5-C836-236C-CBAF-E6F304D9D90A}"/>
              </a:ext>
            </a:extLst>
          </p:cNvPr>
          <p:cNvSpPr/>
          <p:nvPr/>
        </p:nvSpPr>
        <p:spPr>
          <a:xfrm rot="5400000">
            <a:off x="9331407" y="5228976"/>
            <a:ext cx="365125" cy="404700"/>
          </a:xfrm>
          <a:prstGeom prst="rightArrow">
            <a:avLst>
              <a:gd name="adj1" fmla="val 50000"/>
              <a:gd name="adj2" fmla="val 50000"/>
            </a:avLst>
          </a:prstGeom>
          <a:solidFill>
            <a:srgbClr val="1F83C5"/>
          </a:solidFill>
          <a:ln>
            <a:noFill/>
          </a:ln>
        </p:spPr>
        <p:txBody>
          <a:bodyPr spcFirstLastPara="1" wrap="square" lIns="91425" tIns="45700" rIns="91425" bIns="45700" anchor="ctr" anchorCtr="0">
            <a:noAutofit/>
          </a:bodyPr>
          <a:lstStyle/>
          <a:p>
            <a:pPr>
              <a:buSzPts val="1200"/>
            </a:pPr>
            <a:endParaRPr sz="2400"/>
          </a:p>
        </p:txBody>
      </p:sp>
      <p:sp>
        <p:nvSpPr>
          <p:cNvPr id="6" name="Google Shape;323;p3">
            <a:extLst>
              <a:ext uri="{FF2B5EF4-FFF2-40B4-BE49-F238E27FC236}">
                <a16:creationId xmlns:a16="http://schemas.microsoft.com/office/drawing/2014/main" id="{86D912AE-ED65-F80F-FC18-3147CC18DF53}"/>
              </a:ext>
            </a:extLst>
          </p:cNvPr>
          <p:cNvSpPr txBox="1"/>
          <p:nvPr/>
        </p:nvSpPr>
        <p:spPr>
          <a:xfrm>
            <a:off x="4080747" y="1033101"/>
            <a:ext cx="2840005" cy="570449"/>
          </a:xfrm>
          <a:prstGeom prst="rect">
            <a:avLst/>
          </a:prstGeom>
          <a:noFill/>
          <a:ln>
            <a:noFill/>
          </a:ln>
        </p:spPr>
        <p:txBody>
          <a:bodyPr spcFirstLastPara="1" wrap="square" lIns="68569" tIns="34275" rIns="68569" bIns="34275" anchor="t" anchorCtr="0">
            <a:noAutofit/>
          </a:bodyPr>
          <a:lstStyle/>
          <a:p>
            <a:pPr algn="ctr">
              <a:lnSpc>
                <a:spcPct val="90000"/>
              </a:lnSpc>
              <a:buClr>
                <a:srgbClr val="000000"/>
              </a:buClr>
              <a:buSzPts val="1050"/>
            </a:pPr>
            <a:r>
              <a:rPr lang="en-US" sz="1400" b="1" dirty="0">
                <a:latin typeface="Open Sans"/>
                <a:ea typeface="Open Sans"/>
                <a:cs typeface="Open Sans"/>
                <a:sym typeface="Open Sans"/>
              </a:rPr>
              <a:t>2. One registry per geographic features with a separated interoperability layer</a:t>
            </a:r>
          </a:p>
        </p:txBody>
      </p:sp>
      <p:sp>
        <p:nvSpPr>
          <p:cNvPr id="13" name="Google Shape;322;p3">
            <a:extLst>
              <a:ext uri="{FF2B5EF4-FFF2-40B4-BE49-F238E27FC236}">
                <a16:creationId xmlns:a16="http://schemas.microsoft.com/office/drawing/2014/main" id="{633D997B-2628-6BB6-05A2-9AA5155712B7}"/>
              </a:ext>
            </a:extLst>
          </p:cNvPr>
          <p:cNvSpPr txBox="1"/>
          <p:nvPr/>
        </p:nvSpPr>
        <p:spPr>
          <a:xfrm>
            <a:off x="7872204" y="4414557"/>
            <a:ext cx="3275856" cy="767931"/>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Only one registry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Exchange only needed between the common geo-registry and each information system</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Facilitates data quality including consistency </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Easier to scale up</a:t>
            </a:r>
          </a:p>
        </p:txBody>
      </p:sp>
      <p:sp>
        <p:nvSpPr>
          <p:cNvPr id="11" name="Google Shape;323;p3">
            <a:extLst>
              <a:ext uri="{FF2B5EF4-FFF2-40B4-BE49-F238E27FC236}">
                <a16:creationId xmlns:a16="http://schemas.microsoft.com/office/drawing/2014/main" id="{06EB43C5-8701-3BFF-8860-56F8EB15D600}"/>
              </a:ext>
            </a:extLst>
          </p:cNvPr>
          <p:cNvSpPr txBox="1"/>
          <p:nvPr/>
        </p:nvSpPr>
        <p:spPr>
          <a:xfrm>
            <a:off x="4195384" y="4750568"/>
            <a:ext cx="2922592" cy="838448"/>
          </a:xfrm>
          <a:prstGeom prst="rect">
            <a:avLst/>
          </a:prstGeom>
          <a:noFill/>
          <a:ln>
            <a:noFill/>
          </a:ln>
        </p:spPr>
        <p:txBody>
          <a:bodyPr spcFirstLastPara="1" wrap="square" lIns="68569" tIns="34275" rIns="68569" bIns="34275" anchor="t" anchorCtr="0">
            <a:noAutofit/>
          </a:bodyPr>
          <a:lstStyle/>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Large number of registries to maintain</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Still a significant volume of exchange between registries to ensure data quality, including consistency between them</a:t>
            </a:r>
          </a:p>
          <a:p>
            <a:pPr marL="171450" indent="-171450">
              <a:lnSpc>
                <a:spcPct val="90000"/>
              </a:lnSpc>
              <a:buClr>
                <a:srgbClr val="000000"/>
              </a:buClr>
              <a:buSzPts val="1050"/>
              <a:buFont typeface="Arial" panose="020B0604020202020204" pitchFamily="34" charset="0"/>
              <a:buChar char="•"/>
            </a:pPr>
            <a:r>
              <a:rPr lang="en-US" sz="1050" dirty="0">
                <a:latin typeface="Open Sans"/>
                <a:ea typeface="Open Sans"/>
                <a:cs typeface="Open Sans"/>
                <a:sym typeface="Open Sans"/>
              </a:rPr>
              <a:t>Difficult to scale up</a:t>
            </a:r>
          </a:p>
        </p:txBody>
      </p:sp>
      <p:sp>
        <p:nvSpPr>
          <p:cNvPr id="5" name="Slide Number Placeholder 3">
            <a:extLst>
              <a:ext uri="{FF2B5EF4-FFF2-40B4-BE49-F238E27FC236}">
                <a16:creationId xmlns:a16="http://schemas.microsoft.com/office/drawing/2014/main" id="{22A1D65D-8454-49CA-D44A-AC76BB2D4EDC}"/>
              </a:ext>
            </a:extLst>
          </p:cNvPr>
          <p:cNvSpPr txBox="1">
            <a:spLocks/>
          </p:cNvSpPr>
          <p:nvPr/>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7</a:t>
            </a:fld>
            <a:endParaRPr lang="en-GB" altLang="en-US" sz="1200" dirty="0">
              <a:solidFill>
                <a:schemeClr val="bg1"/>
              </a:solidFill>
            </a:endParaRPr>
          </a:p>
        </p:txBody>
      </p:sp>
      <p:sp>
        <p:nvSpPr>
          <p:cNvPr id="7" name="Title 1">
            <a:extLst>
              <a:ext uri="{FF2B5EF4-FFF2-40B4-BE49-F238E27FC236}">
                <a16:creationId xmlns:a16="http://schemas.microsoft.com/office/drawing/2014/main" id="{C8A68886-9400-39E9-827B-66C98B69D424}"/>
              </a:ext>
            </a:extLst>
          </p:cNvPr>
          <p:cNvSpPr txBox="1">
            <a:spLocks/>
          </p:cNvSpPr>
          <p:nvPr/>
        </p:nvSpPr>
        <p:spPr>
          <a:xfrm>
            <a:off x="0" y="129033"/>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latin typeface="+mn-lt"/>
              </a:rPr>
              <a:t>From separated registries to a Common Geo-Registry (CGR)</a:t>
            </a:r>
            <a:endParaRPr lang="fr-CH" altLang="en-US" sz="3200" b="1" baseline="30000" dirty="0">
              <a:latin typeface="+mn-lt"/>
            </a:endParaRPr>
          </a:p>
        </p:txBody>
      </p:sp>
    </p:spTree>
    <p:extLst>
      <p:ext uri="{BB962C8B-B14F-4D97-AF65-F5344CB8AC3E}">
        <p14:creationId xmlns:p14="http://schemas.microsoft.com/office/powerpoint/2010/main" val="15260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EE6DD17-8088-6FB2-A1BA-47A09E343D72}"/>
              </a:ext>
            </a:extLst>
          </p:cNvPr>
          <p:cNvSpPr txBox="1">
            <a:spLocks/>
          </p:cNvSpPr>
          <p:nvPr/>
        </p:nvSpPr>
        <p:spPr>
          <a:xfrm>
            <a:off x="0" y="859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CGR or HFRS - Strategic outcomes</a:t>
            </a:r>
            <a:endParaRPr lang="fr-CH" altLang="en-US" sz="3200" b="1" baseline="30000" dirty="0">
              <a:solidFill>
                <a:srgbClr val="002147"/>
              </a:solidFill>
              <a:latin typeface="+mn-lt"/>
            </a:endParaRPr>
          </a:p>
        </p:txBody>
      </p:sp>
      <p:sp>
        <p:nvSpPr>
          <p:cNvPr id="6" name="TextBox 5">
            <a:extLst>
              <a:ext uri="{FF2B5EF4-FFF2-40B4-BE49-F238E27FC236}">
                <a16:creationId xmlns:a16="http://schemas.microsoft.com/office/drawing/2014/main" id="{EBEC385A-EFAB-A8CF-1E99-88EF729DBB04}"/>
              </a:ext>
            </a:extLst>
          </p:cNvPr>
          <p:cNvSpPr txBox="1"/>
          <p:nvPr/>
        </p:nvSpPr>
        <p:spPr>
          <a:xfrm>
            <a:off x="344534" y="712646"/>
            <a:ext cx="11502932" cy="5632311"/>
          </a:xfrm>
          <a:prstGeom prst="rect">
            <a:avLst/>
          </a:prstGeom>
          <a:noFill/>
        </p:spPr>
        <p:txBody>
          <a:bodyPr wrap="square">
            <a:spAutoFit/>
          </a:bodyPr>
          <a:lstStyle/>
          <a:p>
            <a:pPr algn="just"/>
            <a:r>
              <a:rPr lang="en-US" sz="2000" dirty="0">
                <a:solidFill>
                  <a:srgbClr val="000000"/>
                </a:solidFill>
                <a:latin typeface="Calibri" panose="020F0502020204030204" pitchFamily="34" charset="0"/>
                <a:ea typeface="Calibri" panose="020F0502020204030204" pitchFamily="34" charset="0"/>
              </a:rPr>
              <a:t>Strategic outcomes can be expressed in terms of the benefits that would be provided to the health sector once a HFRS or a CGR has been deployed and operationalized</a:t>
            </a:r>
            <a:r>
              <a:rPr lang="en-PH" sz="2000" dirty="0">
                <a:effectLst/>
                <a:latin typeface="Calibri" panose="020F0502020204030204" pitchFamily="34" charset="0"/>
                <a:ea typeface="Calibri" panose="020F0502020204030204" pitchFamily="34" charset="0"/>
              </a:rPr>
              <a:t>:</a:t>
            </a:r>
            <a:endParaRPr lang="en-GB" sz="2000" dirty="0">
              <a:effectLst/>
              <a:latin typeface="Calibri" panose="020F0502020204030204" pitchFamily="34" charset="0"/>
              <a:ea typeface="Calibri" panose="020F0502020204030204" pitchFamily="34" charset="0"/>
            </a:endParaRPr>
          </a:p>
          <a:p>
            <a:pPr marL="538163" lvl="0" indent="-269875">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Data standardization and quality: </a:t>
            </a:r>
            <a:r>
              <a:rPr lang="en-PH" sz="2000" dirty="0">
                <a:effectLst/>
                <a:latin typeface="Calibri" panose="020F0502020204030204" pitchFamily="34" charset="0"/>
                <a:ea typeface="Calibri" panose="020F0502020204030204" pitchFamily="34" charset="0"/>
              </a:rPr>
              <a:t>A CGR or HFRS enforces data standardization and, as such, the quality of the information collected and stored in the master list</a:t>
            </a:r>
            <a:endParaRPr lang="en-GB" sz="2000" dirty="0">
              <a:effectLst/>
              <a:latin typeface="Calibri" panose="020F0502020204030204" pitchFamily="34" charset="0"/>
              <a:ea typeface="Calibri" panose="020F0502020204030204" pitchFamily="34" charset="0"/>
            </a:endParaRPr>
          </a:p>
          <a:p>
            <a:pPr marL="538163" lvl="0" indent="-269875">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Interoperability:</a:t>
            </a:r>
            <a:r>
              <a:rPr lang="en-PH" sz="2000" dirty="0">
                <a:effectLst/>
                <a:latin typeface="Calibri" panose="020F0502020204030204" pitchFamily="34" charset="0"/>
                <a:ea typeface="Calibri" panose="020F0502020204030204" pitchFamily="34" charset="0"/>
              </a:rPr>
              <a:t> A CGR or HFRS enables data interoperability and sharing between information systems collecting, managing and or analyzing facility level data and information.</a:t>
            </a:r>
            <a:endParaRPr lang="en-GB" sz="2000" dirty="0">
              <a:effectLst/>
              <a:latin typeface="Calibri" panose="020F0502020204030204" pitchFamily="34" charset="0"/>
              <a:ea typeface="Calibri" panose="020F0502020204030204" pitchFamily="34" charset="0"/>
            </a:endParaRPr>
          </a:p>
          <a:p>
            <a:pPr marL="538163" lvl="0" indent="-269875">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Online access:</a:t>
            </a:r>
            <a:r>
              <a:rPr lang="en-PH" sz="2000" dirty="0">
                <a:effectLst/>
                <a:latin typeface="Calibri" panose="020F0502020204030204" pitchFamily="34" charset="0"/>
                <a:ea typeface="Calibri" panose="020F0502020204030204" pitchFamily="34" charset="0"/>
              </a:rPr>
              <a:t> A standardized CGR or HFRS facilitates online use of information contained in the master list including, when appropriate, the creation of a public-facing portal for users to access basic information about nearby health facilities</a:t>
            </a:r>
            <a:endParaRPr lang="en-GB" sz="2000" dirty="0">
              <a:effectLst/>
              <a:latin typeface="Calibri" panose="020F0502020204030204" pitchFamily="34" charset="0"/>
              <a:ea typeface="Calibri" panose="020F0502020204030204" pitchFamily="34" charset="0"/>
            </a:endParaRPr>
          </a:p>
          <a:p>
            <a:pPr marL="538163" lvl="0" indent="-269875">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Data-driven decision making:</a:t>
            </a:r>
            <a:r>
              <a:rPr lang="en-PH" sz="2000" dirty="0">
                <a:effectLst/>
                <a:latin typeface="Calibri" panose="020F0502020204030204" pitchFamily="34" charset="0"/>
                <a:ea typeface="Calibri" panose="020F0502020204030204" pitchFamily="34" charset="0"/>
              </a:rPr>
              <a:t> Well-maintained master list(s) accessible through a CGR or HFRS empowers policymakers, healthcare administrators, and stakeholders with accurate, ideally real-time data and reports. This facilitates evidence-based decision-making, allowing for informed policy formulation, strategic planning, and resource allocation</a:t>
            </a:r>
          </a:p>
          <a:p>
            <a:pPr marL="538163" indent="-269875">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Efficient resource management:</a:t>
            </a:r>
            <a:r>
              <a:rPr lang="en-PH" sz="2000" dirty="0">
                <a:effectLst/>
                <a:latin typeface="Calibri" panose="020F0502020204030204" pitchFamily="34" charset="0"/>
                <a:ea typeface="Calibri" panose="020F0502020204030204" pitchFamily="34" charset="0"/>
              </a:rPr>
              <a:t> By centralizing information about geographic features core to public health, </a:t>
            </a:r>
            <a:r>
              <a:rPr lang="en-PH" sz="2000" dirty="0">
                <a:latin typeface="Calibri" panose="020F0502020204030204" pitchFamily="34" charset="0"/>
                <a:ea typeface="Calibri" panose="020F0502020204030204" pitchFamily="34" charset="0"/>
              </a:rPr>
              <a:t>a CGR or HFRS</a:t>
            </a:r>
            <a:r>
              <a:rPr lang="en-PH" sz="2000" dirty="0">
                <a:effectLst/>
                <a:latin typeface="Calibri" panose="020F0502020204030204" pitchFamily="34" charset="0"/>
                <a:ea typeface="Calibri" panose="020F0502020204030204" pitchFamily="34" charset="0"/>
              </a:rPr>
              <a:t> first reduces duplication of efforts through the centralized management and regular update of the master list(s). It then enables efficient resource allocation for better health care access and delivery. It aids in identifying gaps in services, redistributing resources, and strategically planning infrastructure development</a:t>
            </a:r>
            <a:endParaRPr lang="en-GB" sz="2000" dirty="0">
              <a:effectLst/>
              <a:latin typeface="Calibri" panose="020F0502020204030204" pitchFamily="34" charset="0"/>
              <a:ea typeface="Calibri" panose="020F0502020204030204" pitchFamily="34" charset="0"/>
            </a:endParaRPr>
          </a:p>
        </p:txBody>
      </p:sp>
      <p:sp>
        <p:nvSpPr>
          <p:cNvPr id="2" name="Google Shape;258;p10">
            <a:extLst>
              <a:ext uri="{FF2B5EF4-FFF2-40B4-BE49-F238E27FC236}">
                <a16:creationId xmlns:a16="http://schemas.microsoft.com/office/drawing/2014/main" id="{76D16C34-469D-21E0-73FA-1EE9A72455F6}"/>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8</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90906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36A2-5F07-61B3-C9DB-19567204A219}"/>
              </a:ext>
            </a:extLst>
          </p:cNvPr>
          <p:cNvSpPr txBox="1">
            <a:spLocks/>
          </p:cNvSpPr>
          <p:nvPr/>
        </p:nvSpPr>
        <p:spPr>
          <a:xfrm>
            <a:off x="1524000" y="1"/>
            <a:ext cx="9144000" cy="981074"/>
          </a:xfrm>
          <a:prstGeom prst="rect">
            <a:avLst/>
          </a:prstGeom>
        </p:spPr>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altLang="en-US" sz="2400" b="1" dirty="0">
                <a:solidFill>
                  <a:schemeClr val="bg1"/>
                </a:solidFill>
                <a:latin typeface="+mn-lt"/>
              </a:rPr>
              <a:t>Define use cases for a registry</a:t>
            </a:r>
          </a:p>
          <a:p>
            <a:pPr algn="ctr" eaLnBrk="1" hangingPunct="1">
              <a:defRPr/>
            </a:pPr>
            <a:r>
              <a:rPr lang="en-US" altLang="en-US" sz="2400" b="1" dirty="0">
                <a:solidFill>
                  <a:schemeClr val="bg1"/>
                </a:solidFill>
                <a:latin typeface="+mn-lt"/>
              </a:rPr>
              <a:t>(example: registry for the master list of health facilities)</a:t>
            </a:r>
            <a:endParaRPr lang="en-PH" altLang="en-US" sz="2400" b="1" dirty="0">
              <a:solidFill>
                <a:schemeClr val="bg1"/>
              </a:solidFill>
              <a:latin typeface="+mn-lt"/>
            </a:endParaRPr>
          </a:p>
        </p:txBody>
      </p:sp>
      <p:sp>
        <p:nvSpPr>
          <p:cNvPr id="6" name="TextBox 5">
            <a:extLst>
              <a:ext uri="{FF2B5EF4-FFF2-40B4-BE49-F238E27FC236}">
                <a16:creationId xmlns:a16="http://schemas.microsoft.com/office/drawing/2014/main" id="{EBEC385A-EFAB-A8CF-1E99-88EF729DBB04}"/>
              </a:ext>
            </a:extLst>
          </p:cNvPr>
          <p:cNvSpPr txBox="1"/>
          <p:nvPr/>
        </p:nvSpPr>
        <p:spPr>
          <a:xfrm>
            <a:off x="510988" y="772981"/>
            <a:ext cx="11286565" cy="3785652"/>
          </a:xfrm>
          <a:prstGeom prst="rect">
            <a:avLst/>
          </a:prstGeom>
          <a:noFill/>
        </p:spPr>
        <p:txBody>
          <a:bodyPr wrap="square">
            <a:spAutoFit/>
          </a:bodyPr>
          <a:lstStyle/>
          <a:p>
            <a:pPr marL="342900" lvl="0" indent="-342900">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Optimized public health interventions:</a:t>
            </a:r>
            <a:r>
              <a:rPr lang="en-PH" sz="2000" dirty="0">
                <a:effectLst/>
                <a:latin typeface="Calibri" panose="020F0502020204030204" pitchFamily="34" charset="0"/>
                <a:ea typeface="Calibri" panose="020F0502020204030204" pitchFamily="34" charset="0"/>
              </a:rPr>
              <a:t> Timely access to master lists of quality through a registry enables authorities to design and implement targeted public health interventions efficiently</a:t>
            </a:r>
            <a:endParaRPr lang="en-GB" sz="20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Enhanced coordination and collaboration: </a:t>
            </a:r>
            <a:r>
              <a:rPr lang="en-PH" sz="2000" dirty="0">
                <a:effectLst/>
                <a:latin typeface="Calibri" panose="020F0502020204030204" pitchFamily="34" charset="0"/>
                <a:ea typeface="Calibri" panose="020F0502020204030204" pitchFamily="34" charset="0"/>
              </a:rPr>
              <a:t>The sharing and accessibility of up-to-date information across various stakeholders within the healthcare system foster collaboration and coordination not only at the national but also regional and global level. This proves invaluable during emergencies, public health crises, and routine healthcare delivery</a:t>
            </a:r>
            <a:endParaRPr lang="en-GB" sz="20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Transparency and accountability:</a:t>
            </a:r>
            <a:r>
              <a:rPr lang="en-PH" sz="2000" dirty="0">
                <a:effectLst/>
                <a:latin typeface="Calibri" panose="020F0502020204030204" pitchFamily="34" charset="0"/>
                <a:ea typeface="Calibri" panose="020F0502020204030204" pitchFamily="34" charset="0"/>
              </a:rPr>
              <a:t> The transparency offered by comprehensive master list(s) hosted in a registry fosters accountability among healthcare providers and institutions. It allows for monitoring quality standards, compliance with regulations, and assessing the performance of facilities</a:t>
            </a:r>
            <a:endParaRPr lang="en-GB" sz="2000" dirty="0">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PH" sz="2000" u="sng" dirty="0">
                <a:effectLst/>
                <a:latin typeface="Calibri" panose="020F0502020204030204" pitchFamily="34" charset="0"/>
                <a:ea typeface="Calibri" panose="020F0502020204030204" pitchFamily="34" charset="0"/>
              </a:rPr>
              <a:t>Innovation and research:</a:t>
            </a:r>
            <a:r>
              <a:rPr lang="en-PH" sz="2000" dirty="0">
                <a:effectLst/>
                <a:latin typeface="Calibri" panose="020F0502020204030204" pitchFamily="34" charset="0"/>
                <a:ea typeface="Calibri" panose="020F0502020204030204" pitchFamily="34" charset="0"/>
              </a:rPr>
              <a:t> Researchers and analysts benefit from the data contained in the registry to conduct studies, analyzing trends, and identifying areas for improvement. This aids in fostering innovation and driving advancements in healthcare practices</a:t>
            </a:r>
            <a:endParaRPr lang="en-GB" sz="2000" dirty="0">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41344D8-8B84-2E5E-866B-F3E824889376}"/>
              </a:ext>
            </a:extLst>
          </p:cNvPr>
          <p:cNvSpPr txBox="1"/>
          <p:nvPr/>
        </p:nvSpPr>
        <p:spPr>
          <a:xfrm>
            <a:off x="644102" y="4883078"/>
            <a:ext cx="10929193" cy="769441"/>
          </a:xfrm>
          <a:prstGeom prst="rect">
            <a:avLst/>
          </a:prstGeom>
          <a:noFill/>
        </p:spPr>
        <p:txBody>
          <a:bodyPr wrap="square">
            <a:spAutoFit/>
          </a:bodyPr>
          <a:lstStyle/>
          <a:p>
            <a:pPr algn="ctr"/>
            <a:r>
              <a:rPr lang="en-PH" sz="2200" dirty="0">
                <a:solidFill>
                  <a:srgbClr val="000000"/>
                </a:solidFill>
                <a:latin typeface="Calibri" panose="020F0502020204030204" pitchFamily="34" charset="0"/>
                <a:ea typeface="Calibri" panose="020F0502020204030204" pitchFamily="34" charset="0"/>
              </a:rPr>
              <a:t>Programmatic benefits or use cases are not included here because a HFRS or a CGR are meant to support any program or intervention in view of the nature of their content </a:t>
            </a:r>
            <a:endParaRPr lang="en-GB" sz="2200" dirty="0">
              <a:effectLst/>
              <a:latin typeface="Calibri" panose="020F0502020204030204" pitchFamily="34" charset="0"/>
              <a:ea typeface="Calibri" panose="020F0502020204030204" pitchFamily="34" charset="0"/>
            </a:endParaRPr>
          </a:p>
        </p:txBody>
      </p:sp>
      <p:sp>
        <p:nvSpPr>
          <p:cNvPr id="7" name="Title 1">
            <a:extLst>
              <a:ext uri="{FF2B5EF4-FFF2-40B4-BE49-F238E27FC236}">
                <a16:creationId xmlns:a16="http://schemas.microsoft.com/office/drawing/2014/main" id="{63DE9BF4-59D3-3FF1-AA12-C0A7BC0A32C0}"/>
              </a:ext>
            </a:extLst>
          </p:cNvPr>
          <p:cNvSpPr txBox="1">
            <a:spLocks/>
          </p:cNvSpPr>
          <p:nvPr/>
        </p:nvSpPr>
        <p:spPr>
          <a:xfrm>
            <a:off x="0" y="85912"/>
            <a:ext cx="12191999" cy="3626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3200" b="1" dirty="0">
                <a:solidFill>
                  <a:srgbClr val="002147"/>
                </a:solidFill>
                <a:latin typeface="+mn-lt"/>
              </a:rPr>
              <a:t>CGR or HFRS - Strategic outcomes</a:t>
            </a:r>
            <a:endParaRPr lang="fr-CH" altLang="en-US" sz="3200" b="1" baseline="30000" dirty="0">
              <a:solidFill>
                <a:srgbClr val="002147"/>
              </a:solidFill>
              <a:latin typeface="+mn-lt"/>
            </a:endParaRPr>
          </a:p>
        </p:txBody>
      </p:sp>
      <p:sp>
        <p:nvSpPr>
          <p:cNvPr id="3" name="Google Shape;258;p10">
            <a:extLst>
              <a:ext uri="{FF2B5EF4-FFF2-40B4-BE49-F238E27FC236}">
                <a16:creationId xmlns:a16="http://schemas.microsoft.com/office/drawing/2014/main" id="{78EA7479-EF25-5D60-73DD-ADE2BD48F2BF}"/>
              </a:ext>
            </a:extLst>
          </p:cNvPr>
          <p:cNvSpPr txBox="1"/>
          <p:nvPr/>
        </p:nvSpPr>
        <p:spPr>
          <a:xfrm>
            <a:off x="11653520" y="6492875"/>
            <a:ext cx="397510" cy="365125"/>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a:solidFill>
                  <a:schemeClr val="lt1"/>
                </a:solidFill>
                <a:latin typeface="Calibri"/>
                <a:ea typeface="Calibri"/>
                <a:cs typeface="Calibri"/>
                <a:sym typeface="Calibri"/>
              </a:rPr>
              <a:t>9</a:t>
            </a:fld>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3174451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5318</TotalTime>
  <Words>2217</Words>
  <Application>Microsoft Office PowerPoint</Application>
  <PresentationFormat>Widescreen</PresentationFormat>
  <Paragraphs>194</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Open Sans</vt:lpstr>
      <vt:lpstr>Roboto</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321</cp:revision>
  <dcterms:created xsi:type="dcterms:W3CDTF">2021-09-02T13:03:17Z</dcterms:created>
  <dcterms:modified xsi:type="dcterms:W3CDTF">2026-06-22T07:25:07Z</dcterms:modified>
</cp:coreProperties>
</file>