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8"/>
  </p:notesMasterIdLst>
  <p:sldIdLst>
    <p:sldId id="2787" r:id="rId2"/>
    <p:sldId id="803" r:id="rId3"/>
    <p:sldId id="880" r:id="rId4"/>
    <p:sldId id="881" r:id="rId5"/>
    <p:sldId id="885" r:id="rId6"/>
    <p:sldId id="802" r:id="rId7"/>
    <p:sldId id="882" r:id="rId8"/>
    <p:sldId id="805" r:id="rId9"/>
    <p:sldId id="804" r:id="rId10"/>
    <p:sldId id="799" r:id="rId11"/>
    <p:sldId id="899" r:id="rId12"/>
    <p:sldId id="886" r:id="rId13"/>
    <p:sldId id="807" r:id="rId14"/>
    <p:sldId id="897" r:id="rId15"/>
    <p:sldId id="898" r:id="rId16"/>
    <p:sldId id="887" r:id="rId17"/>
  </p:sldIdLst>
  <p:sldSz cx="12192000" cy="6858000"/>
  <p:notesSz cx="6858000" cy="9144000"/>
  <p:custDataLst>
    <p:tags r:id="rId1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Untitled Section" id="{8D9FFF40-DDF4-4382-A1DA-2DFBB80B25A7}">
          <p14:sldIdLst>
            <p14:sldId id="2787"/>
            <p14:sldId id="803"/>
            <p14:sldId id="880"/>
            <p14:sldId id="881"/>
            <p14:sldId id="885"/>
            <p14:sldId id="802"/>
            <p14:sldId id="882"/>
            <p14:sldId id="805"/>
            <p14:sldId id="804"/>
            <p14:sldId id="799"/>
            <p14:sldId id="899"/>
            <p14:sldId id="886"/>
            <p14:sldId id="807"/>
            <p14:sldId id="897"/>
            <p14:sldId id="898"/>
            <p14:sldId id="88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480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00" userDrawn="1">
          <p15:clr>
            <a:srgbClr val="A4A3A4"/>
          </p15:clr>
        </p15:guide>
        <p15:guide id="4" pos="3500" userDrawn="1">
          <p15:clr>
            <a:srgbClr val="A4A3A4"/>
          </p15:clr>
        </p15:guide>
        <p15:guide id="5" orient="horz" pos="3430" userDrawn="1">
          <p15:clr>
            <a:srgbClr val="A4A3A4"/>
          </p15:clr>
        </p15:guide>
        <p15:guide id="7" pos="7355" userDrawn="1">
          <p15:clr>
            <a:srgbClr val="A4A3A4"/>
          </p15:clr>
        </p15:guide>
        <p15:guide id="8" orient="horz" pos="247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FF0FF"/>
    <a:srgbClr val="1F83C5"/>
    <a:srgbClr val="002147"/>
    <a:srgbClr val="7F6000"/>
    <a:srgbClr val="FE7F00"/>
    <a:srgbClr val="FF9933"/>
    <a:srgbClr val="34666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 horzBarState="maximized">
    <p:restoredLeft sz="4650" autoAdjust="0"/>
    <p:restoredTop sz="94660"/>
  </p:normalViewPr>
  <p:slideViewPr>
    <p:cSldViewPr snapToGrid="0">
      <p:cViewPr varScale="1">
        <p:scale>
          <a:sx n="107" d="100"/>
          <a:sy n="107" d="100"/>
        </p:scale>
        <p:origin x="1314" y="114"/>
      </p:cViewPr>
      <p:guideLst>
        <p:guide orient="horz" pos="1480"/>
        <p:guide pos="325"/>
        <p:guide orient="horz" pos="300"/>
        <p:guide pos="3500"/>
        <p:guide orient="horz" pos="3430"/>
        <p:guide pos="7355"/>
        <p:guide orient="horz" pos="24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92"/>
    </p:cViewPr>
  </p:sorterViewPr>
  <p:notesViewPr>
    <p:cSldViewPr snapToGrid="0" showGuides="1">
      <p:cViewPr varScale="1">
        <p:scale>
          <a:sx n="81" d="100"/>
          <a:sy n="81" d="100"/>
        </p:scale>
        <p:origin x="3894" y="108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3625442-F05A-4FC3-9A08-3A325D2C6ED9}" type="datetimeFigureOut">
              <a:rPr lang="en-GB" smtClean="0"/>
              <a:t>18/06/2026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9D482C6-7221-442F-AC9E-4AD7982D5D2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8505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03D8E8C-6B60-76D2-F8D2-C01D1C0ED9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6859F1B-CE63-8C94-06B1-EBF27871A65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AF8C991-6881-7C52-8E0D-1092C5A6F99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F2B6D17-1865-0748-1374-5B8BE5C3A06C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</a:t>
            </a:fld>
            <a:endParaRPr lang="en-PH" altLang="en-US"/>
          </a:p>
        </p:txBody>
      </p:sp>
    </p:spTree>
    <p:extLst>
      <p:ext uri="{BB962C8B-B14F-4D97-AF65-F5344CB8AC3E}">
        <p14:creationId xmlns:p14="http://schemas.microsoft.com/office/powerpoint/2010/main" val="12151937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11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83495204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12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6467093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13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89712018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14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30465502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15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41070433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16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759091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defRPr/>
            </a:pPr>
            <a:endParaRPr lang="en-PH" altLang="en-US" sz="1200" b="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3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87524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858131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5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1964270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030121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7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2660414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8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15798709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9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3584661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0189B38-87AB-431D-88EE-EB47DCC6C7B8}" type="slidenum">
              <a:rPr lang="en-PH" altLang="en-US" smtClean="0"/>
              <a:pPr>
                <a:defRPr/>
              </a:pPr>
              <a:t>10</a:t>
            </a:fld>
            <a:endParaRPr lang="en-PH" altLang="en-US" dirty="0"/>
          </a:p>
        </p:txBody>
      </p:sp>
    </p:spTree>
    <p:extLst>
      <p:ext uri="{BB962C8B-B14F-4D97-AF65-F5344CB8AC3E}">
        <p14:creationId xmlns:p14="http://schemas.microsoft.com/office/powerpoint/2010/main" val="245268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947564" y="6372237"/>
            <a:ext cx="2244436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52CF7BD0-B8B5-4FD1-B667-C9EC0A5E21A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86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5493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3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54960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430AEC5-3548-4E72-9F65-B464DE7E9DD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F4B33C8-A600-459B-8D12-DF5499B24A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145100" y="644762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5AF2E54-F30D-4F16-80BD-0575CE8B7D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3107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8_Title and Content">
  <p:cSld name="8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44255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36012390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360" y="1124744"/>
            <a:ext cx="11617291" cy="547260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5490D6-8476-4F9A-9D29-0EC3740DF8C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  <p:sp>
        <p:nvSpPr>
          <p:cNvPr id="22" name="Title 1"/>
          <p:cNvSpPr txBox="1">
            <a:spLocks/>
          </p:cNvSpPr>
          <p:nvPr userDrawn="1"/>
        </p:nvSpPr>
        <p:spPr bwMode="auto">
          <a:xfrm>
            <a:off x="838200" y="142975"/>
            <a:ext cx="10515600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endParaRPr lang="en-PH" altLang="en-US" sz="3200" b="1" dirty="0">
              <a:solidFill>
                <a:schemeClr val="bg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10315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87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4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9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84358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784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98996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305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18351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1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5649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31"/>
            <a:ext cx="6172200" cy="4873625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/>
          <a:lstStyle/>
          <a:p>
            <a:fld id="{53B4875D-6EE9-4D19-82C7-9FEAD0E1763A}" type="datetimeFigureOut">
              <a:rPr lang="en-US" smtClean="0"/>
              <a:t>6/18/2026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6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250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5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7.jpe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6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6354001"/>
            <a:ext cx="12192000" cy="503999"/>
          </a:xfrm>
          <a:prstGeom prst="rect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35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06314" y="6419850"/>
            <a:ext cx="6217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CF7BD0-B8B5-4FD1-B667-C9EC0A5E21A2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Google Shape;17;p25">
            <a:extLst>
              <a:ext uri="{FF2B5EF4-FFF2-40B4-BE49-F238E27FC236}">
                <a16:creationId xmlns:a16="http://schemas.microsoft.com/office/drawing/2014/main" id="{631B12C8-40DA-D8E5-BDDD-729AFF29CE2B}"/>
              </a:ext>
            </a:extLst>
          </p:cNvPr>
          <p:cNvSpPr/>
          <p:nvPr/>
        </p:nvSpPr>
        <p:spPr>
          <a:xfrm>
            <a:off x="7684606" y="6428557"/>
            <a:ext cx="359569" cy="376238"/>
          </a:xfrm>
          <a:prstGeom prst="rect">
            <a:avLst/>
          </a:prstGeom>
          <a:solidFill>
            <a:schemeClr val="lt1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8584D217-1732-2173-7C8E-310B3A940ADF}"/>
              </a:ext>
            </a:extLst>
          </p:cNvPr>
          <p:cNvGrpSpPr/>
          <p:nvPr userDrawn="1"/>
        </p:nvGrpSpPr>
        <p:grpSpPr>
          <a:xfrm>
            <a:off x="1753476" y="6396842"/>
            <a:ext cx="8692977" cy="440669"/>
            <a:chOff x="1724901" y="6396842"/>
            <a:chExt cx="8692977" cy="440669"/>
          </a:xfrm>
        </p:grpSpPr>
        <p:pic>
          <p:nvPicPr>
            <p:cNvPr id="22" name="Google Shape;20;p25">
              <a:extLst>
                <a:ext uri="{FF2B5EF4-FFF2-40B4-BE49-F238E27FC236}">
                  <a16:creationId xmlns:a16="http://schemas.microsoft.com/office/drawing/2014/main" id="{64F20500-7B52-0D1E-C489-DC9B3C3B6E1C}"/>
                </a:ext>
              </a:extLst>
            </p:cNvPr>
            <p:cNvPicPr preferRelativeResize="0"/>
            <p:nvPr/>
          </p:nvPicPr>
          <p:blipFill rotWithShape="1">
            <a:blip r:embed="rId17">
              <a:alphaModFix/>
            </a:blip>
            <a:srcRect/>
            <a:stretch/>
          </p:blipFill>
          <p:spPr>
            <a:xfrm>
              <a:off x="8724773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Google Shape;15;p25">
              <a:extLst>
                <a:ext uri="{FF2B5EF4-FFF2-40B4-BE49-F238E27FC236}">
                  <a16:creationId xmlns:a16="http://schemas.microsoft.com/office/drawing/2014/main" id="{E6DA330A-3F2F-6139-D9CD-D45D697DE8DD}"/>
                </a:ext>
              </a:extLst>
            </p:cNvPr>
            <p:cNvPicPr preferRelativeResize="0"/>
            <p:nvPr/>
          </p:nvPicPr>
          <p:blipFill rotWithShape="1">
            <a:blip r:embed="rId18">
              <a:alphaModFix/>
            </a:blip>
            <a:srcRect/>
            <a:stretch/>
          </p:blipFill>
          <p:spPr>
            <a:xfrm>
              <a:off x="6060264" y="6396842"/>
              <a:ext cx="1315116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8" name="Google Shape;16;p25">
              <a:extLst>
                <a:ext uri="{FF2B5EF4-FFF2-40B4-BE49-F238E27FC236}">
                  <a16:creationId xmlns:a16="http://schemas.microsoft.com/office/drawing/2014/main" id="{C9C7F4A1-A620-C01E-F543-5F08F00E4F12}"/>
                </a:ext>
              </a:extLst>
            </p:cNvPr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4765575" y="6396844"/>
              <a:ext cx="1145263" cy="44066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0" name="Google Shape;18;p25">
              <a:extLst>
                <a:ext uri="{FF2B5EF4-FFF2-40B4-BE49-F238E27FC236}">
                  <a16:creationId xmlns:a16="http://schemas.microsoft.com/office/drawing/2014/main" id="{574C1756-06E0-046E-EA1E-3FA8DC640D45}"/>
                </a:ext>
              </a:extLst>
            </p:cNvPr>
            <p:cNvPicPr preferRelativeResize="0"/>
            <p:nvPr/>
          </p:nvPicPr>
          <p:blipFill rotWithShape="1">
            <a:blip r:embed="rId20">
              <a:alphaModFix/>
            </a:blip>
            <a:srcRect/>
            <a:stretch/>
          </p:blipFill>
          <p:spPr>
            <a:xfrm>
              <a:off x="7628636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" name="Google Shape;19;p25">
              <a:extLst>
                <a:ext uri="{FF2B5EF4-FFF2-40B4-BE49-F238E27FC236}">
                  <a16:creationId xmlns:a16="http://schemas.microsoft.com/office/drawing/2014/main" id="{CB77B44F-CBB9-C210-6409-4471D64B8067}"/>
                </a:ext>
              </a:extLst>
            </p:cNvPr>
            <p:cNvPicPr preferRelativeResize="0"/>
            <p:nvPr/>
          </p:nvPicPr>
          <p:blipFill rotWithShape="1">
            <a:blip r:embed="rId21">
              <a:alphaModFix/>
            </a:blip>
            <a:srcRect/>
            <a:stretch/>
          </p:blipFill>
          <p:spPr>
            <a:xfrm>
              <a:off x="8190992" y="6396842"/>
              <a:ext cx="438912" cy="43891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3" name="Google Shape;21;p25">
              <a:extLst>
                <a:ext uri="{FF2B5EF4-FFF2-40B4-BE49-F238E27FC236}">
                  <a16:creationId xmlns:a16="http://schemas.microsoft.com/office/drawing/2014/main" id="{CDE0E9B6-B19F-0BA2-5C72-9877ED6506CA}"/>
                </a:ext>
              </a:extLst>
            </p:cNvPr>
            <p:cNvPicPr preferRelativeResize="0"/>
            <p:nvPr/>
          </p:nvPicPr>
          <p:blipFill rotWithShape="1">
            <a:blip r:embed="rId22">
              <a:alphaModFix/>
            </a:blip>
            <a:srcRect l="54857" t="50670" r="16315" b="29323"/>
            <a:stretch/>
          </p:blipFill>
          <p:spPr>
            <a:xfrm>
              <a:off x="9272056" y="6398345"/>
              <a:ext cx="1145822" cy="43740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89C95186-E479-BFCF-D2C8-3041AE03217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044" t="23927" r="5849" b="24356"/>
            <a:stretch>
              <a:fillRect/>
            </a:stretch>
          </p:blipFill>
          <p:spPr>
            <a:xfrm>
              <a:off x="1724901" y="6396842"/>
              <a:ext cx="2936089" cy="4392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899112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94" r:id="rId13"/>
    <p:sldLayoutId id="2147483695" r:id="rId14"/>
    <p:sldLayoutId id="2147483696" r:id="rId15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hyperlink" Target="https://www.pngall.com/storage-png/download/53902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13.png"/><Relationship Id="rId7" Type="http://schemas.openxmlformats.org/officeDocument/2006/relationships/hyperlink" Target="https://healthgeolab.net/DOCUMENTS/Guidance_Common_Geo-registry_Ve2.pdf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hyperlink" Target="https://www.who.int/publications/i/item/-9789241513302" TargetMode="External"/><Relationship Id="rId5" Type="http://schemas.openxmlformats.org/officeDocument/2006/relationships/hyperlink" Target="https://www.unicef.org/digitalimpact/reports/health-facility-registry-toolkit" TargetMode="Externa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nhfr.doh.gov.ph/Home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6.png"/><Relationship Id="rId5" Type="http://schemas.openxmlformats.org/officeDocument/2006/relationships/image" Target="../media/image17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5" Type="http://schemas.openxmlformats.org/officeDocument/2006/relationships/image" Target="../media/image16.png"/><Relationship Id="rId4" Type="http://schemas.openxmlformats.org/officeDocument/2006/relationships/hyperlink" Target="https://healthgeolab.net/DOCUMENTS/Guidance_Common_Geo-registry_Ve2.pdf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geoprismregistry.com/" TargetMode="External"/><Relationship Id="rId3" Type="http://schemas.openxmlformats.org/officeDocument/2006/relationships/image" Target="../media/image2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3.png"/><Relationship Id="rId5" Type="http://schemas.openxmlformats.org/officeDocument/2006/relationships/hyperlink" Target="https://www.healthgeolab.net/MEETINGS/CGR_2017/Geo-Registriy_Workshop_Final_Exec_Sum_010717.pdf" TargetMode="External"/><Relationship Id="rId4" Type="http://schemas.openxmlformats.org/officeDocument/2006/relationships/image" Target="../media/image22.png"/><Relationship Id="rId9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DBB9DDE-4E40-E8F9-E003-A44CDD8AB3F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TextBox 6">
            <a:extLst>
              <a:ext uri="{FF2B5EF4-FFF2-40B4-BE49-F238E27FC236}">
                <a16:creationId xmlns:a16="http://schemas.microsoft.com/office/drawing/2014/main" id="{810C6AA3-69FF-A642-26E3-AA6E3DA22A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8894" y="4349146"/>
            <a:ext cx="10694893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Sesaun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11: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Introdusaun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ba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konseitu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sira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rejistu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3200" dirty="0" err="1">
                <a:latin typeface="+mn-lt"/>
                <a:ea typeface="Century Gothic" charset="0"/>
                <a:cs typeface="Century Gothic" charset="0"/>
              </a:rPr>
              <a:t>nian</a:t>
            </a:r>
            <a:r>
              <a:rPr lang="en-US" sz="3200" dirty="0">
                <a:latin typeface="+mn-lt"/>
                <a:ea typeface="Century Gothic" charset="0"/>
                <a:cs typeface="Century Gothic" charset="0"/>
              </a:rPr>
              <a:t> no Geo-Registry Komún</a:t>
            </a:r>
            <a:endParaRPr lang="en-US" altLang="en-US" sz="3200" dirty="0">
              <a:latin typeface="+mn-lt"/>
              <a:ea typeface="Century Gothic" charset="0"/>
              <a:cs typeface="Century Gothic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764BCC-03DA-BD64-0FF6-B589AC832CF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967" y="110464"/>
            <a:ext cx="1420066" cy="1465045"/>
          </a:xfrm>
          <a:prstGeom prst="rect">
            <a:avLst/>
          </a:prstGeom>
        </p:spPr>
      </p:pic>
      <p:sp>
        <p:nvSpPr>
          <p:cNvPr id="3" name="TextBox 6">
            <a:extLst>
              <a:ext uri="{FF2B5EF4-FFF2-40B4-BE49-F238E27FC236}">
                <a16:creationId xmlns:a16="http://schemas.microsoft.com/office/drawing/2014/main" id="{B29B68C7-1693-0F1E-60CC-990D2455886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789731"/>
            <a:ext cx="121920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Workshop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Formasaun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Tekniku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kona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Jestaun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Dadus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Jeospasial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no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Teknolojia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ba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Programa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Saude </a:t>
            </a:r>
            <a:r>
              <a:rPr lang="en-US" sz="4300" dirty="0" err="1">
                <a:latin typeface="+mn-lt"/>
                <a:ea typeface="Century Gothic" charset="0"/>
                <a:cs typeface="Century Gothic" charset="0"/>
              </a:rPr>
              <a:t>iha</a:t>
            </a:r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 </a:t>
            </a:r>
          </a:p>
          <a:p>
            <a:pPr algn="ctr"/>
            <a:r>
              <a:rPr lang="en-US" sz="4300" dirty="0">
                <a:latin typeface="+mn-lt"/>
                <a:ea typeface="Century Gothic" charset="0"/>
                <a:cs typeface="Century Gothic" charset="0"/>
              </a:rPr>
              <a:t>Timor-Leste</a:t>
            </a:r>
          </a:p>
        </p:txBody>
      </p:sp>
    </p:spTree>
    <p:extLst>
      <p:ext uri="{BB962C8B-B14F-4D97-AF65-F5344CB8AC3E}">
        <p14:creationId xmlns:p14="http://schemas.microsoft.com/office/powerpoint/2010/main" val="370317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36A2-5F07-61B3-C9DB-19567204A21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98107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Define use cases for a registry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(example: registry for the master list of health facilities)</a:t>
            </a:r>
            <a:endParaRPr lang="en-PH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C385A-EFAB-A8CF-1E99-88EF729DBB04}"/>
              </a:ext>
            </a:extLst>
          </p:cNvPr>
          <p:cNvSpPr txBox="1"/>
          <p:nvPr/>
        </p:nvSpPr>
        <p:spPr>
          <a:xfrm>
            <a:off x="739594" y="2222481"/>
            <a:ext cx="11502932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Rezultadu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tékniku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CGR ka HFRS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definisaun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C115BFA-003C-CC22-26A7-83EA41604DF4}"/>
              </a:ext>
            </a:extLst>
          </p:cNvPr>
          <p:cNvSpPr txBox="1"/>
          <p:nvPr/>
        </p:nvSpPr>
        <p:spPr>
          <a:xfrm>
            <a:off x="252788" y="678990"/>
            <a:ext cx="450476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000" b="1" i="1" dirty="0">
                <a:effectLst/>
                <a:ea typeface="Calibri" panose="020F0502020204030204" pitchFamily="34" charset="0"/>
              </a:rPr>
              <a:t>HFRS:</a:t>
            </a:r>
            <a:r>
              <a:rPr lang="en-PH" sz="2000" i="1" dirty="0">
                <a:effectLst/>
                <a:ea typeface="Calibri" panose="020F0502020204030204" pitchFamily="34" charset="0"/>
              </a:rPr>
              <a:t> </a:t>
            </a:r>
            <a:r>
              <a:rPr lang="pt-BR" sz="2000" i="1" dirty="0">
                <a:ea typeface="Calibri" panose="020F0502020204030204" pitchFamily="34" charset="0"/>
              </a:rPr>
              <a:t>Plataforma ida atu rai, jere, no fahe master list ba fasilidade saúde nian dadus no informasaun asosiadu sira</a:t>
            </a:r>
            <a:endParaRPr lang="en-GB" sz="2000" i="1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05714-00F2-235E-58AE-B0E445583044}"/>
              </a:ext>
            </a:extLst>
          </p:cNvPr>
          <p:cNvSpPr txBox="1"/>
          <p:nvPr/>
        </p:nvSpPr>
        <p:spPr>
          <a:xfrm>
            <a:off x="363576" y="2681948"/>
            <a:ext cx="9880308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Rai 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Fornese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funsionalidade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nesesáriu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asegura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armazenamentu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seguransa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eskalabilidade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konteúdu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ambiente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bele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uza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konfiável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kustu-efetivu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dezempeñu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Jere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Fornese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funsionalidade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nesesáriu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utilizadór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autorizadu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jere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efetivu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konteúdu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asegura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kualidade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integridade</a:t>
            </a:r>
            <a:endParaRPr lang="en-US" sz="22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en-US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Fahe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Fornese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funsionalidade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nesesáriu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asegura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asesu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loloos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konteúdu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mós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troka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sistema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aplikasaun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seluk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artikula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arkitetura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empreza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dijitál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nasionál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CC5A377D-1488-3F1B-55B5-B9C3C7F50A0A}"/>
              </a:ext>
            </a:extLst>
          </p:cNvPr>
          <p:cNvSpPr/>
          <p:nvPr/>
        </p:nvSpPr>
        <p:spPr>
          <a:xfrm>
            <a:off x="206468" y="2233130"/>
            <a:ext cx="533126" cy="400110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Picture 11" descr="A file drawer in a cloud shape&#10;&#10;Description automatically generated">
            <a:extLst>
              <a:ext uri="{FF2B5EF4-FFF2-40B4-BE49-F238E27FC236}">
                <a16:creationId xmlns:a16="http://schemas.microsoft.com/office/drawing/2014/main" id="{103EEDAB-5F79-1E50-E0E3-56EFADF753D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0091535" y="2365379"/>
            <a:ext cx="1585457" cy="1123032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7B7A094F-0428-2951-87EB-43BD78E4E0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6799" y="5034837"/>
            <a:ext cx="1741030" cy="1092585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1C2D653D-9F76-3ED5-2063-8DB1C3FC7F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243884" y="3553096"/>
            <a:ext cx="1366307" cy="135819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FB0124F1-671D-407E-EC44-A9F5FF54F2AE}"/>
              </a:ext>
            </a:extLst>
          </p:cNvPr>
          <p:cNvSpPr/>
          <p:nvPr/>
        </p:nvSpPr>
        <p:spPr>
          <a:xfrm>
            <a:off x="11187953" y="4769224"/>
            <a:ext cx="215153" cy="22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58BC93-34CF-8CBB-DDF1-C4B49BCBA1ED}"/>
              </a:ext>
            </a:extLst>
          </p:cNvPr>
          <p:cNvSpPr txBox="1">
            <a:spLocks/>
          </p:cNvSpPr>
          <p:nvPr/>
        </p:nvSpPr>
        <p:spPr>
          <a:xfrm>
            <a:off x="0" y="103842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CGR ka HFRS -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Rezultadu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tékniku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endParaRPr lang="fr-CH" altLang="en-US" sz="3200" b="1" baseline="30000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7" name="Google Shape;471;p45">
            <a:extLst>
              <a:ext uri="{FF2B5EF4-FFF2-40B4-BE49-F238E27FC236}">
                <a16:creationId xmlns:a16="http://schemas.microsoft.com/office/drawing/2014/main" id="{A53CA98D-C6A1-B05D-7397-25137CABCBD1}"/>
              </a:ext>
            </a:extLst>
          </p:cNvPr>
          <p:cNvSpPr txBox="1">
            <a:spLocks/>
          </p:cNvSpPr>
          <p:nvPr/>
        </p:nvSpPr>
        <p:spPr>
          <a:xfrm>
            <a:off x="5372100" y="640562"/>
            <a:ext cx="6705600" cy="1014042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1" dirty="0">
                <a:ea typeface="Open Sans"/>
                <a:cs typeface="Open Sans"/>
                <a:sym typeface="Open Sans"/>
              </a:rPr>
              <a:t>CGR: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Solusaun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IT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ne'ebé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permite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hosting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simultáneu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,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jestaun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,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atualizasaun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regulár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no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fahe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lista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mestre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hotu-hotu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no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mós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ierarkia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asosiadu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no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dadus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jeoespasiál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ba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objetu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jeográfiku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núkleu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ba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dezenvolvimentu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iha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jerál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 no </a:t>
            </a:r>
            <a:r>
              <a:rPr lang="en-US" sz="2000" i="1" dirty="0" err="1">
                <a:ea typeface="Open Sans"/>
                <a:cs typeface="Open Sans"/>
                <a:sym typeface="Open Sans"/>
              </a:rPr>
              <a:t>saúde</a:t>
            </a:r>
            <a:r>
              <a:rPr lang="en-US" sz="2000" i="1" dirty="0">
                <a:ea typeface="Open Sans"/>
                <a:cs typeface="Open Sans"/>
                <a:sym typeface="Open Sans"/>
              </a:rPr>
              <a:t>.</a:t>
            </a:r>
            <a:endParaRPr lang="fr-CH" sz="2000" i="1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92507-7D5C-6607-9740-F785E481170B}"/>
              </a:ext>
            </a:extLst>
          </p:cNvPr>
          <p:cNvSpPr txBox="1"/>
          <p:nvPr/>
        </p:nvSpPr>
        <p:spPr>
          <a:xfrm>
            <a:off x="1945341" y="5872306"/>
            <a:ext cx="3232786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Business requirements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4D0D52-1832-B495-57D7-7036B8952A80}"/>
              </a:ext>
            </a:extLst>
          </p:cNvPr>
          <p:cNvSpPr/>
          <p:nvPr/>
        </p:nvSpPr>
        <p:spPr>
          <a:xfrm>
            <a:off x="1412215" y="5882955"/>
            <a:ext cx="533126" cy="400110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Google Shape;258;p10">
            <a:extLst>
              <a:ext uri="{FF2B5EF4-FFF2-40B4-BE49-F238E27FC236}">
                <a16:creationId xmlns:a16="http://schemas.microsoft.com/office/drawing/2014/main" id="{42A0FE99-3237-3D91-0745-DF893BC4CC9E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638080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36A2-5F07-61B3-C9DB-19567204A21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98107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Define use cases for a registry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(example: registry for the master list of health facilities)</a:t>
            </a:r>
            <a:endParaRPr lang="en-PH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805714-00F2-235E-58AE-B0E445583044}"/>
              </a:ext>
            </a:extLst>
          </p:cNvPr>
          <p:cNvSpPr txBox="1"/>
          <p:nvPr/>
        </p:nvSpPr>
        <p:spPr>
          <a:xfrm>
            <a:off x="88899" y="745992"/>
            <a:ext cx="1210310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68288" lvl="0"/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Iha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konkluzaun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rezultadu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estratéjiku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tékniku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espekta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neebe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HFRS ka CGR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FB0124F1-671D-407E-EC44-A9F5FF54F2AE}"/>
              </a:ext>
            </a:extLst>
          </p:cNvPr>
          <p:cNvSpPr/>
          <p:nvPr/>
        </p:nvSpPr>
        <p:spPr>
          <a:xfrm>
            <a:off x="11187953" y="4769224"/>
            <a:ext cx="215153" cy="2224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2458BC93-34CF-8CBB-DDF1-C4B49BCBA1ED}"/>
              </a:ext>
            </a:extLst>
          </p:cNvPr>
          <p:cNvSpPr txBox="1">
            <a:spLocks/>
          </p:cNvSpPr>
          <p:nvPr/>
        </p:nvSpPr>
        <p:spPr>
          <a:xfrm>
            <a:off x="0" y="103842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CGR ka HFRS –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Rezultadu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estratéjiku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no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tékniku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endParaRPr lang="fr-CH" altLang="en-US" sz="3200" b="1" baseline="30000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2792507-7D5C-6607-9740-F785E481170B}"/>
              </a:ext>
            </a:extLst>
          </p:cNvPr>
          <p:cNvSpPr txBox="1"/>
          <p:nvPr/>
        </p:nvSpPr>
        <p:spPr>
          <a:xfrm>
            <a:off x="1261789" y="1329752"/>
            <a:ext cx="9406211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Diferensa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entre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númeru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karakterístika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jeográfika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jere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hela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EB4D0D52-1832-B495-57D7-7036B8952A80}"/>
              </a:ext>
            </a:extLst>
          </p:cNvPr>
          <p:cNvSpPr/>
          <p:nvPr/>
        </p:nvSpPr>
        <p:spPr>
          <a:xfrm>
            <a:off x="728664" y="1329752"/>
            <a:ext cx="533126" cy="400110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AD565B-347D-5B7D-68B4-43E998CF0DD6}"/>
              </a:ext>
            </a:extLst>
          </p:cNvPr>
          <p:cNvSpPr txBox="1"/>
          <p:nvPr/>
        </p:nvSpPr>
        <p:spPr>
          <a:xfrm>
            <a:off x="1734958" y="2111611"/>
            <a:ext cx="10062595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Health Facility Registry Service (HFRS):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uluk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karakterístika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jeográfika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úniku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fasilidade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kazu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ida-ne'e</a:t>
            </a:r>
            <a:endParaRPr lang="en-PH" sz="2200" dirty="0">
              <a:solidFill>
                <a:srgbClr val="000000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</a:pPr>
            <a:r>
              <a:rPr lang="en-PH" sz="22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Common Geo-registry (CGR):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númeru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indefinidu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karakterístika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jeográfika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inklui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fasilidade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C750E465-6653-7EA2-3B15-A057AD156F9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43805" y="3979810"/>
            <a:ext cx="5756987" cy="230979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34CA1D6-340A-DBF6-0DDF-C47804332591}"/>
              </a:ext>
            </a:extLst>
          </p:cNvPr>
          <p:cNvSpPr txBox="1"/>
          <p:nvPr/>
        </p:nvSpPr>
        <p:spPr>
          <a:xfrm>
            <a:off x="1322019" y="4399545"/>
            <a:ext cx="3389940" cy="17851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Desizaun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estratéjiku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sei halo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konsidera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infraestrutura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dijitál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implementa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nasaun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2FB1A7FA-2EC6-DA24-D9CE-51BB8BBEE59B}"/>
              </a:ext>
            </a:extLst>
          </p:cNvPr>
          <p:cNvSpPr/>
          <p:nvPr/>
        </p:nvSpPr>
        <p:spPr>
          <a:xfrm>
            <a:off x="788894" y="4399545"/>
            <a:ext cx="533126" cy="400110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6E6F505-B77F-2CD1-FC37-9AB7105617E8}"/>
              </a:ext>
            </a:extLst>
          </p:cNvPr>
          <p:cNvSpPr txBox="1"/>
          <p:nvPr/>
        </p:nvSpPr>
        <p:spPr>
          <a:xfrm>
            <a:off x="2692482" y="3579700"/>
            <a:ext cx="9232039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CGR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uza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HFRS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maibé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HFRS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labele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uza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CGR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7" name="Arrow: Right 6">
            <a:extLst>
              <a:ext uri="{FF2B5EF4-FFF2-40B4-BE49-F238E27FC236}">
                <a16:creationId xmlns:a16="http://schemas.microsoft.com/office/drawing/2014/main" id="{0BC817FD-C46B-0063-C42D-72DE3AE74D2E}"/>
              </a:ext>
            </a:extLst>
          </p:cNvPr>
          <p:cNvSpPr/>
          <p:nvPr/>
        </p:nvSpPr>
        <p:spPr>
          <a:xfrm>
            <a:off x="2159358" y="3579700"/>
            <a:ext cx="533126" cy="400110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Google Shape;258;p10">
            <a:extLst>
              <a:ext uri="{FF2B5EF4-FFF2-40B4-BE49-F238E27FC236}">
                <a16:creationId xmlns:a16="http://schemas.microsoft.com/office/drawing/2014/main" id="{48220456-F271-69E3-A105-B5B495BAB268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11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745390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0F3A60-E5E1-F049-9CBF-62593C400311}"/>
              </a:ext>
            </a:extLst>
          </p:cNvPr>
          <p:cNvSpPr txBox="1">
            <a:spLocks/>
          </p:cNvSpPr>
          <p:nvPr/>
        </p:nvSpPr>
        <p:spPr>
          <a:xfrm>
            <a:off x="0" y="98612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Matadalan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ba Geo-Registry Komún (CGR)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E55863E-68A5-C46E-7B2C-9DEF6DF1ED0E}"/>
              </a:ext>
            </a:extLst>
          </p:cNvPr>
          <p:cNvSpPr txBox="1"/>
          <p:nvPr/>
        </p:nvSpPr>
        <p:spPr>
          <a:xfrm>
            <a:off x="4456537" y="988743"/>
            <a:ext cx="7735463" cy="395698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Konteudu</a:t>
            </a:r>
            <a:endParaRPr lang="en-PH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Introdusaun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konseitu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kazu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uza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benefísiu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Konteúdu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CGR 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karakterístika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jeográfika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objetu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elementu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tabela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klasifikasaun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ierarkia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modelu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konseituál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lista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jeoespasiál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mudansa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tempu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konsiderasaun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relasiona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konteúdu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) 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Rekizitu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CGR </a:t>
            </a: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fluxu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informasaun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organizasaun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utilizadór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funsionalidade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presiza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Ambiente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apoiu</a:t>
            </a:r>
            <a:r>
              <a:rPr lang="en-PH" sz="2200" u="sng" dirty="0">
                <a:latin typeface="Calibri" panose="020F0502020204030204" pitchFamily="34" charset="0"/>
                <a:ea typeface="Calibri" panose="020F0502020204030204" pitchFamily="34" charset="0"/>
              </a:rPr>
              <a:t> CGR 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(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enkuadramentu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geo-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habilitasaun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HIS)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2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Konklusaun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E7C90F2-44B8-EFC4-35F1-D9A9DFE975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4363" y="1343924"/>
            <a:ext cx="3142616" cy="417015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Google Shape;258;p10">
            <a:extLst>
              <a:ext uri="{FF2B5EF4-FFF2-40B4-BE49-F238E27FC236}">
                <a16:creationId xmlns:a16="http://schemas.microsoft.com/office/drawing/2014/main" id="{84BA661C-4348-F697-2189-B1CD3B0EB827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12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A215961-E48F-EF3E-49D2-7264FA46D2EA}"/>
              </a:ext>
            </a:extLst>
          </p:cNvPr>
          <p:cNvSpPr txBox="1"/>
          <p:nvPr/>
        </p:nvSpPr>
        <p:spPr>
          <a:xfrm>
            <a:off x="4695637" y="5378718"/>
            <a:ext cx="6957883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Konteúdu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orienta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opsaun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IT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apropriadu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sai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CGR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6" name="Google Shape;461;p44">
            <a:extLst>
              <a:ext uri="{FF2B5EF4-FFF2-40B4-BE49-F238E27FC236}">
                <a16:creationId xmlns:a16="http://schemas.microsoft.com/office/drawing/2014/main" id="{C4267E14-F7F0-ED63-6044-A7EC4861DD0C}"/>
              </a:ext>
            </a:extLst>
          </p:cNvPr>
          <p:cNvSpPr/>
          <p:nvPr/>
        </p:nvSpPr>
        <p:spPr>
          <a:xfrm>
            <a:off x="4217437" y="5371050"/>
            <a:ext cx="478200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4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A84813-3378-9515-61F4-6E303BE537B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80520" t="38265" r="10441" b="47050"/>
          <a:stretch/>
        </p:blipFill>
        <p:spPr>
          <a:xfrm>
            <a:off x="3346781" y="5298596"/>
            <a:ext cx="478199" cy="430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58579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F9A7A46F-9D10-CE60-D745-723DB989299F}"/>
              </a:ext>
            </a:extLst>
          </p:cNvPr>
          <p:cNvSpPr txBox="1">
            <a:spLocks/>
          </p:cNvSpPr>
          <p:nvPr/>
        </p:nvSpPr>
        <p:spPr>
          <a:xfrm>
            <a:off x="0" y="98612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Rekizitu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funsionál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- CGR</a:t>
            </a:r>
          </a:p>
        </p:txBody>
      </p:sp>
      <p:sp>
        <p:nvSpPr>
          <p:cNvPr id="4" name="Google Shape;258;p10">
            <a:extLst>
              <a:ext uri="{FF2B5EF4-FFF2-40B4-BE49-F238E27FC236}">
                <a16:creationId xmlns:a16="http://schemas.microsoft.com/office/drawing/2014/main" id="{429261D9-AA0C-4362-A70B-11DD4C39E9B5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13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94D4803-2593-699A-6693-77237BF010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585" y="620713"/>
            <a:ext cx="3125536" cy="4101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4CE695A-FE61-0970-FA9D-50881E24D23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97220" y="1243465"/>
            <a:ext cx="3151588" cy="4101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662A0AB-62E8-2D98-7B75-C7D3654832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181" y="620713"/>
            <a:ext cx="3114301" cy="41014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3CF2D8A-F629-BEC6-132E-C33B994C7EA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768868" y="1243465"/>
            <a:ext cx="3150575" cy="410144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9F7FE86A-0301-A4FA-6F94-407A4CEFB986}"/>
              </a:ext>
            </a:extLst>
          </p:cNvPr>
          <p:cNvSpPr txBox="1"/>
          <p:nvPr/>
        </p:nvSpPr>
        <p:spPr>
          <a:xfrm>
            <a:off x="1053280" y="5578306"/>
            <a:ext cx="10694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93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ezijénsia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lahó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nivel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kritikalidade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3" name="Arrow: Right 12">
            <a:extLst>
              <a:ext uri="{FF2B5EF4-FFF2-40B4-BE49-F238E27FC236}">
                <a16:creationId xmlns:a16="http://schemas.microsoft.com/office/drawing/2014/main" id="{8D8CBD4A-1A9B-C4A1-3D77-4692D17FE342}"/>
              </a:ext>
            </a:extLst>
          </p:cNvPr>
          <p:cNvSpPr/>
          <p:nvPr/>
        </p:nvSpPr>
        <p:spPr>
          <a:xfrm>
            <a:off x="520154" y="5614268"/>
            <a:ext cx="533126" cy="353391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1922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063E2BF4-7B8E-4509-C6E6-ABC519A31C1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98107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Define the functional requirements (how) of a registry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(example: registry for the master list of health facilities)</a:t>
            </a:r>
            <a:endParaRPr lang="en-PH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A0F3A60-E5E1-F049-9CBF-62593C400311}"/>
              </a:ext>
            </a:extLst>
          </p:cNvPr>
          <p:cNvSpPr txBox="1">
            <a:spLocks/>
          </p:cNvSpPr>
          <p:nvPr/>
        </p:nvSpPr>
        <p:spPr>
          <a:xfrm>
            <a:off x="0" y="98612"/>
            <a:ext cx="12191999" cy="53624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Ferramenta ba Health Facility Registry Service (HFRS)</a:t>
            </a:r>
          </a:p>
        </p:txBody>
      </p:sp>
      <p:sp>
        <p:nvSpPr>
          <p:cNvPr id="4" name="Google Shape;258;p10">
            <a:extLst>
              <a:ext uri="{FF2B5EF4-FFF2-40B4-BE49-F238E27FC236}">
                <a16:creationId xmlns:a16="http://schemas.microsoft.com/office/drawing/2014/main" id="{E0DA62C4-FD4D-719F-53F3-B860D9EEB9D8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14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28927D4-7D6F-0161-8FC4-67AA464624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6118" y="719297"/>
            <a:ext cx="1561199" cy="201801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EBE9191-6FC3-3461-119F-8B59B2BA35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4790" y="2089783"/>
            <a:ext cx="3066040" cy="197809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0F08DA9-9AA0-9B1F-DF52-94981A3F1554}"/>
              </a:ext>
            </a:extLst>
          </p:cNvPr>
          <p:cNvSpPr txBox="1"/>
          <p:nvPr/>
        </p:nvSpPr>
        <p:spPr>
          <a:xfrm>
            <a:off x="774440" y="2149661"/>
            <a:ext cx="741167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parte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OMS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atividade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, Geolocated Health Facilities Data (GHFD)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inisiativa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estabelese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Sub Working Group </a:t>
            </a:r>
            <a:r>
              <a:rPr lang="en-PH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on Health Facility Registry Minimum Requirements (</a:t>
            </a:r>
            <a:r>
              <a:rPr lang="en-PH" sz="2200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subWG</a:t>
            </a:r>
            <a:r>
              <a:rPr lang="en-PH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RMR) </a:t>
            </a:r>
            <a:endParaRPr lang="en-GB" sz="2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4E68782-8321-D012-C1CE-32E82385EF62}"/>
              </a:ext>
            </a:extLst>
          </p:cNvPr>
          <p:cNvSpPr txBox="1"/>
          <p:nvPr/>
        </p:nvSpPr>
        <p:spPr>
          <a:xfrm>
            <a:off x="774439" y="3495655"/>
            <a:ext cx="7652611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Feramenta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suporta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identifikasaun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implementasaun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Health Facility registry Service (HFRS)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nasaun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ne’e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moris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aktividades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Sub Working Group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US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ne’e</a:t>
            </a:r>
            <a:endParaRPr lang="en-GB" sz="2200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18EEE1C-ABC5-D142-4C2B-2E7ED90B8C9D}"/>
              </a:ext>
            </a:extLst>
          </p:cNvPr>
          <p:cNvSpPr txBox="1"/>
          <p:nvPr/>
        </p:nvSpPr>
        <p:spPr>
          <a:xfrm>
            <a:off x="774441" y="778921"/>
            <a:ext cx="6951368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Pakote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Rekursu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Lista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Fasilidade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Mestre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fó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sai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OMS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Janeiru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2017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lansa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konseitu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Servisu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Fasilidade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software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rai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fahe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2200" b="1" dirty="0">
                <a:latin typeface="Calibri" panose="020F0502020204030204" pitchFamily="34" charset="0"/>
                <a:ea typeface="Calibri" panose="020F0502020204030204" pitchFamily="34" charset="0"/>
              </a:rPr>
              <a:t>Master Facility List (MFL)</a:t>
            </a:r>
            <a:endParaRPr lang="en-GB" sz="2200" b="1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E7D90A09-3D3C-22ED-A247-84910996DF29}"/>
              </a:ext>
            </a:extLst>
          </p:cNvPr>
          <p:cNvSpPr txBox="1"/>
          <p:nvPr/>
        </p:nvSpPr>
        <p:spPr>
          <a:xfrm>
            <a:off x="1264919" y="4747719"/>
            <a:ext cx="7770061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pt-BR" sz="2200" dirty="0">
                <a:latin typeface="Calibri" panose="020F0502020204030204" pitchFamily="34" charset="0"/>
                <a:ea typeface="Calibri" panose="020F0502020204030204" pitchFamily="34" charset="0"/>
              </a:rPr>
              <a:t>Publika iha 2024 no asesivel ho livre hosi link ida-ne'e 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  <a:hlinkClick r:id="rId5"/>
              </a:rPr>
              <a:t>https://www.unicef.org/digitalimpact/reports/health-facility-registry-toolkit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0" name="Google Shape;461;p44">
            <a:extLst>
              <a:ext uri="{FF2B5EF4-FFF2-40B4-BE49-F238E27FC236}">
                <a16:creationId xmlns:a16="http://schemas.microsoft.com/office/drawing/2014/main" id="{27D3A9DC-F900-6F25-4B23-17C95A550B47}"/>
              </a:ext>
            </a:extLst>
          </p:cNvPr>
          <p:cNvSpPr/>
          <p:nvPr/>
        </p:nvSpPr>
        <p:spPr>
          <a:xfrm>
            <a:off x="786719" y="4740051"/>
            <a:ext cx="478200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400" dirty="0"/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A8BD2191-3430-B73C-A139-C8D5F8CBBD8A}"/>
              </a:ext>
            </a:extLst>
          </p:cNvPr>
          <p:cNvSpPr txBox="1"/>
          <p:nvPr/>
        </p:nvSpPr>
        <p:spPr>
          <a:xfrm>
            <a:off x="407988" y="5824597"/>
            <a:ext cx="6842830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1100" dirty="0">
                <a:hlinkClick r:id="rId6"/>
              </a:rPr>
              <a:t>https://www.who.int/publications/i/item/-9789241513302</a:t>
            </a:r>
            <a:r>
              <a:rPr lang="en-GB" sz="1100" dirty="0"/>
              <a:t>   </a:t>
            </a:r>
          </a:p>
          <a:p>
            <a:pPr marL="228600" indent="-228600">
              <a:buAutoNum type="arabicPeriod"/>
            </a:pPr>
            <a:r>
              <a:rPr lang="en-GB" sz="1100" dirty="0">
                <a:hlinkClick r:id="rId7"/>
              </a:rPr>
              <a:t>https://www.who.int/data/GIS/GHFD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D4440C76-36F0-3EA1-A965-2585DD206395}"/>
              </a:ext>
            </a:extLst>
          </p:cNvPr>
          <p:cNvSpPr txBox="1"/>
          <p:nvPr/>
        </p:nvSpPr>
        <p:spPr>
          <a:xfrm>
            <a:off x="7945183" y="681737"/>
            <a:ext cx="345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n-GB" sz="105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FA4F776C-3650-ACBC-FC9F-89D1C8DCBF3D}"/>
              </a:ext>
            </a:extLst>
          </p:cNvPr>
          <p:cNvSpPr txBox="1"/>
          <p:nvPr/>
        </p:nvSpPr>
        <p:spPr>
          <a:xfrm>
            <a:off x="8473856" y="2817790"/>
            <a:ext cx="345140" cy="2616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05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GB" sz="1050" dirty="0"/>
          </a:p>
        </p:txBody>
      </p:sp>
      <p:pic>
        <p:nvPicPr>
          <p:cNvPr id="2" name="Grafik 7">
            <a:extLst>
              <a:ext uri="{FF2B5EF4-FFF2-40B4-BE49-F238E27FC236}">
                <a16:creationId xmlns:a16="http://schemas.microsoft.com/office/drawing/2014/main" id="{71176799-01C0-75D8-D5F2-2AABDE766842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747317" y="3359255"/>
            <a:ext cx="1861043" cy="261573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6161383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2">
            <a:extLst>
              <a:ext uri="{FF2B5EF4-FFF2-40B4-BE49-F238E27FC236}">
                <a16:creationId xmlns:a16="http://schemas.microsoft.com/office/drawing/2014/main" id="{FE55863E-68A5-C46E-7B2C-9DEF6DF1ED0E}"/>
              </a:ext>
            </a:extLst>
          </p:cNvPr>
          <p:cNvSpPr txBox="1"/>
          <p:nvPr/>
        </p:nvSpPr>
        <p:spPr>
          <a:xfrm>
            <a:off x="4148626" y="683983"/>
            <a:ext cx="7281373" cy="499880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b="1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Konteudu</a:t>
            </a:r>
            <a:endParaRPr lang="en-PH" sz="2200" b="1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Introdusaun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konseitu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kazu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uza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benefísiu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>
                <a:latin typeface="Calibri" panose="020F0502020204030204" pitchFamily="34" charset="0"/>
                <a:ea typeface="Calibri" panose="020F0502020204030204" pitchFamily="34" charset="0"/>
              </a:rPr>
              <a:t>Etapa 1 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–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Estabelese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grupu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serbisu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tékniku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>
                <a:latin typeface="Calibri" panose="020F0502020204030204" pitchFamily="34" charset="0"/>
                <a:ea typeface="Calibri" panose="020F0502020204030204" pitchFamily="34" charset="0"/>
              </a:rPr>
              <a:t>Etapa 2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– Define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rezultadu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hein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estratéjiku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tékniku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>
                <a:latin typeface="Calibri" panose="020F0502020204030204" pitchFamily="34" charset="0"/>
                <a:ea typeface="Calibri" panose="020F0502020204030204" pitchFamily="34" charset="0"/>
              </a:rPr>
              <a:t>Etapa 3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– Avalia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ambiente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habilitasaun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atuál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(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kuadru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geo-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habilitasaun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HIS)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>
                <a:latin typeface="Calibri" panose="020F0502020204030204" pitchFamily="34" charset="0"/>
                <a:ea typeface="Calibri" panose="020F0502020204030204" pitchFamily="34" charset="0"/>
              </a:rPr>
              <a:t>Etapa 4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– Define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saida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HFRS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presiza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halo (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Ekosistema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fluxu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tarefa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papél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utilizadór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ezijénsia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la'ós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>
                <a:latin typeface="Calibri" panose="020F0502020204030204" pitchFamily="34" charset="0"/>
                <a:ea typeface="Calibri" panose="020F0502020204030204" pitchFamily="34" charset="0"/>
              </a:rPr>
              <a:t>Etapa 5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– Buka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IT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apropriadu</a:t>
            </a:r>
            <a:endParaRPr lang="en-PH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>
                <a:latin typeface="Calibri" panose="020F0502020204030204" pitchFamily="34" charset="0"/>
                <a:ea typeface="Calibri" panose="020F0502020204030204" pitchFamily="34" charset="0"/>
              </a:rPr>
              <a:t>Etapa 6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Dezenvolve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planu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implementasaun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monitorizasaun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avaliasaun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komunikasaun</a:t>
            </a:r>
            <a:endParaRPr lang="en-PH" sz="21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457200" indent="-457200" algn="just">
              <a:lnSpc>
                <a:spcPct val="90000"/>
              </a:lnSpc>
              <a:spcAft>
                <a:spcPts val="800"/>
              </a:spcAft>
              <a:buAutoNum type="arabicPeriod"/>
            </a:pPr>
            <a:r>
              <a:rPr lang="en-PH" sz="2100" u="sng" dirty="0">
                <a:latin typeface="Calibri" panose="020F0502020204030204" pitchFamily="34" charset="0"/>
                <a:ea typeface="Calibri" panose="020F0502020204030204" pitchFamily="34" charset="0"/>
              </a:rPr>
              <a:t>Etapa 7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–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Komprende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jere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risku</a:t>
            </a:r>
            <a:r>
              <a:rPr lang="en-PH" sz="21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1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Google Shape;258;p10">
            <a:extLst>
              <a:ext uri="{FF2B5EF4-FFF2-40B4-BE49-F238E27FC236}">
                <a16:creationId xmlns:a16="http://schemas.microsoft.com/office/drawing/2014/main" id="{84BA661C-4348-F697-2189-B1CD3B0EB827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15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63FB622F-EB96-8C62-3CF3-0424CAF86DB8}"/>
              </a:ext>
            </a:extLst>
          </p:cNvPr>
          <p:cNvSpPr txBox="1">
            <a:spLocks/>
          </p:cNvSpPr>
          <p:nvPr/>
        </p:nvSpPr>
        <p:spPr>
          <a:xfrm>
            <a:off x="1" y="117483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Ferramenta ba Health Facility Registry Service (HFRS)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BE2A2A-80BE-12FA-6411-6333E2845284}"/>
              </a:ext>
            </a:extLst>
          </p:cNvPr>
          <p:cNvSpPr txBox="1"/>
          <p:nvPr/>
        </p:nvSpPr>
        <p:spPr>
          <a:xfrm>
            <a:off x="886187" y="5727915"/>
            <a:ext cx="11305811" cy="7017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Organiza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prosesu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orienta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hili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IT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apropriadu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serve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HFRS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2" name="Google Shape;461;p44">
            <a:extLst>
              <a:ext uri="{FF2B5EF4-FFF2-40B4-BE49-F238E27FC236}">
                <a16:creationId xmlns:a16="http://schemas.microsoft.com/office/drawing/2014/main" id="{27D7A3C8-9F43-5304-B3DF-E2BC1A43C758}"/>
              </a:ext>
            </a:extLst>
          </p:cNvPr>
          <p:cNvSpPr/>
          <p:nvPr/>
        </p:nvSpPr>
        <p:spPr>
          <a:xfrm>
            <a:off x="407988" y="5787979"/>
            <a:ext cx="515182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400" dirty="0"/>
          </a:p>
        </p:txBody>
      </p:sp>
      <p:pic>
        <p:nvPicPr>
          <p:cNvPr id="3" name="Grafik 7">
            <a:extLst>
              <a:ext uri="{FF2B5EF4-FFF2-40B4-BE49-F238E27FC236}">
                <a16:creationId xmlns:a16="http://schemas.microsoft.com/office/drawing/2014/main" id="{F635BB1F-5833-0F21-D356-A885AE8CAAC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938" y="1079686"/>
            <a:ext cx="2985452" cy="4196122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2990266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Title 1">
            <a:extLst>
              <a:ext uri="{FF2B5EF4-FFF2-40B4-BE49-F238E27FC236}">
                <a16:creationId xmlns:a16="http://schemas.microsoft.com/office/drawing/2014/main" id="{063E2BF4-7B8E-4509-C6E6-ABC519A31C1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98107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Define the functional requirements (how) of a registry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(example: registry for the master list of health facilities)</a:t>
            </a:r>
            <a:endParaRPr lang="en-PH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F9A7A46F-9D10-CE60-D745-723DB989299F}"/>
              </a:ext>
            </a:extLst>
          </p:cNvPr>
          <p:cNvSpPr txBox="1">
            <a:spLocks/>
          </p:cNvSpPr>
          <p:nvPr/>
        </p:nvSpPr>
        <p:spPr>
          <a:xfrm>
            <a:off x="0" y="98612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Rekizitu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funsionál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no la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funsionál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- HFRS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E63E9E8-178C-B5EA-5E2E-DA0AE1C75F35}"/>
              </a:ext>
            </a:extLst>
          </p:cNvPr>
          <p:cNvSpPr txBox="1"/>
          <p:nvPr/>
        </p:nvSpPr>
        <p:spPr>
          <a:xfrm>
            <a:off x="683558" y="803781"/>
            <a:ext cx="5197289" cy="10895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Rekizitu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Karakterístika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produtu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ka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funsaun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dezenvolvedor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tenke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implementa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permite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utilizadór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kumpre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nia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knaar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FC68C59-3CA1-3F40-E4DA-BA11DD37EE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6763" y="1565140"/>
            <a:ext cx="4068407" cy="2735372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41637E9-5318-A39D-CBB0-52FC3E353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89259" y="1935752"/>
            <a:ext cx="3757230" cy="277659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D8A4166-3D82-FF46-223B-1B9758B88A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01651" y="2442995"/>
            <a:ext cx="3722332" cy="277659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5CD05E6-7CEC-723C-6340-8C50E14C8ED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07259" y="4016071"/>
            <a:ext cx="3757230" cy="161315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3610148-F59F-7E05-B192-2AAEE2752A54}"/>
              </a:ext>
            </a:extLst>
          </p:cNvPr>
          <p:cNvSpPr txBox="1"/>
          <p:nvPr/>
        </p:nvSpPr>
        <p:spPr>
          <a:xfrm>
            <a:off x="1236183" y="5873588"/>
            <a:ext cx="10694887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24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rekizitu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no 16 la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nivel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kritikalidade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rekomenda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728BFA94-E5A5-75EC-552D-E238F517257F}"/>
              </a:ext>
            </a:extLst>
          </p:cNvPr>
          <p:cNvSpPr/>
          <p:nvPr/>
        </p:nvSpPr>
        <p:spPr>
          <a:xfrm>
            <a:off x="766763" y="5901304"/>
            <a:ext cx="533126" cy="353391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DD17E2A-C4A1-B148-97CF-1EE5B0AAD05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7126" y="1567565"/>
            <a:ext cx="4889894" cy="340874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D91FB680-1E4E-AB2A-56D1-FAC69CFF9946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808154" y="1968134"/>
            <a:ext cx="4963984" cy="340874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E63E9E8-178C-B5EA-5E2E-DA0AE1C75F35}"/>
              </a:ext>
            </a:extLst>
          </p:cNvPr>
          <p:cNvSpPr txBox="1"/>
          <p:nvPr/>
        </p:nvSpPr>
        <p:spPr>
          <a:xfrm>
            <a:off x="6187126" y="792005"/>
            <a:ext cx="5501807" cy="5909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800"/>
              </a:spcAft>
            </a:pP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Rekizitu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US" u="sng" dirty="0"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en-US" u="sng" dirty="0" err="1">
                <a:latin typeface="Calibri" panose="020F0502020204030204" pitchFamily="34" charset="0"/>
                <a:ea typeface="Calibri" panose="020F0502020204030204" pitchFamily="34" charset="0"/>
              </a:rPr>
              <a:t>funsionál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Rekizitu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deskreve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oinsá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sistema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tenke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dirty="0" err="1">
                <a:latin typeface="Calibri" panose="020F0502020204030204" pitchFamily="34" charset="0"/>
                <a:ea typeface="Calibri" panose="020F0502020204030204" pitchFamily="34" charset="0"/>
              </a:rPr>
              <a:t>hala'o</a:t>
            </a:r>
            <a:endParaRPr lang="en-GB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Google Shape;258;p10">
            <a:extLst>
              <a:ext uri="{FF2B5EF4-FFF2-40B4-BE49-F238E27FC236}">
                <a16:creationId xmlns:a16="http://schemas.microsoft.com/office/drawing/2014/main" id="{9836334D-8A85-EA27-2F97-45CC3D115A01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Arrow: Right 1">
            <a:extLst>
              <a:ext uri="{FF2B5EF4-FFF2-40B4-BE49-F238E27FC236}">
                <a16:creationId xmlns:a16="http://schemas.microsoft.com/office/drawing/2014/main" id="{28056B9D-5413-D67F-6E00-5CC1C3CC2DF2}"/>
              </a:ext>
            </a:extLst>
          </p:cNvPr>
          <p:cNvSpPr/>
          <p:nvPr/>
        </p:nvSpPr>
        <p:spPr>
          <a:xfrm>
            <a:off x="7403111" y="5424057"/>
            <a:ext cx="533126" cy="353391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FBB03A-D54A-48D3-3A47-6C41AFEED8E3}"/>
              </a:ext>
            </a:extLst>
          </p:cNvPr>
          <p:cNvSpPr txBox="1"/>
          <p:nvPr/>
        </p:nvSpPr>
        <p:spPr>
          <a:xfrm>
            <a:off x="7884467" y="5384078"/>
            <a:ext cx="4777563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Also applicable to a CGR 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9148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>
            <a:extLst>
              <a:ext uri="{FF2B5EF4-FFF2-40B4-BE49-F238E27FC236}">
                <a16:creationId xmlns:a16="http://schemas.microsoft.com/office/drawing/2014/main" id="{0D8397B2-A5F5-E5A1-8777-DF2A38F295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5101" y="1757298"/>
            <a:ext cx="6087325" cy="4391638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CD50F282-DDA1-46B1-6683-A0957770F3A4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2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761F92B3-FA67-EE83-0883-688A1C0DCA75}"/>
              </a:ext>
            </a:extLst>
          </p:cNvPr>
          <p:cNvSpPr txBox="1">
            <a:spLocks/>
          </p:cNvSpPr>
          <p:nvPr/>
        </p:nvSpPr>
        <p:spPr>
          <a:xfrm>
            <a:off x="-203200" y="213141"/>
            <a:ext cx="12598400" cy="349730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100" b="1" dirty="0" err="1">
                <a:solidFill>
                  <a:srgbClr val="002147"/>
                </a:solidFill>
                <a:latin typeface="+mn-lt"/>
              </a:rPr>
              <a:t>Importánsia</a:t>
            </a:r>
            <a:r>
              <a:rPr lang="en-US" altLang="en-US" sz="31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1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altLang="en-US" sz="3100" b="1" dirty="0">
                <a:solidFill>
                  <a:srgbClr val="002147"/>
                </a:solidFill>
                <a:latin typeface="+mn-lt"/>
              </a:rPr>
              <a:t> registry </a:t>
            </a:r>
            <a:r>
              <a:rPr lang="en-US" altLang="en-US" sz="31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altLang="en-US" sz="31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100" b="1" dirty="0" err="1">
                <a:solidFill>
                  <a:srgbClr val="002147"/>
                </a:solidFill>
                <a:latin typeface="+mn-lt"/>
              </a:rPr>
              <a:t>konseitu</a:t>
            </a:r>
            <a:r>
              <a:rPr lang="en-US" altLang="en-US" sz="31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100" b="1" dirty="0" err="1">
                <a:solidFill>
                  <a:srgbClr val="002147"/>
                </a:solidFill>
                <a:latin typeface="+mn-lt"/>
              </a:rPr>
              <a:t>enkuadramentu</a:t>
            </a:r>
            <a:r>
              <a:rPr lang="en-US" altLang="en-US" sz="3100" b="1" dirty="0">
                <a:solidFill>
                  <a:srgbClr val="002147"/>
                </a:solidFill>
                <a:latin typeface="+mn-lt"/>
              </a:rPr>
              <a:t>  HIS geo-enabling</a:t>
            </a:r>
          </a:p>
        </p:txBody>
      </p:sp>
      <p:sp>
        <p:nvSpPr>
          <p:cNvPr id="9" name="Google Shape;459;p44">
            <a:extLst>
              <a:ext uri="{FF2B5EF4-FFF2-40B4-BE49-F238E27FC236}">
                <a16:creationId xmlns:a16="http://schemas.microsoft.com/office/drawing/2014/main" id="{1A6D9BD7-26F0-C110-2A60-E5CF75965832}"/>
              </a:ext>
            </a:extLst>
          </p:cNvPr>
          <p:cNvSpPr txBox="1">
            <a:spLocks/>
          </p:cNvSpPr>
          <p:nvPr/>
        </p:nvSpPr>
        <p:spPr>
          <a:xfrm>
            <a:off x="585363" y="784083"/>
            <a:ext cx="6882238" cy="137921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Lista mater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pivotal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enkuadramentu</a:t>
            </a:r>
            <a:r>
              <a:rPr lang="en-US" sz="2400" dirty="0"/>
              <a:t> no </a:t>
            </a:r>
            <a:r>
              <a:rPr lang="en-US" sz="2400" dirty="0" err="1"/>
              <a:t>operasionalizasaun</a:t>
            </a:r>
            <a:r>
              <a:rPr lang="en-US" sz="2400" dirty="0"/>
              <a:t> </a:t>
            </a:r>
            <a:r>
              <a:rPr lang="en-US" sz="2400" dirty="0" err="1"/>
              <a:t>kazu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r>
              <a:rPr lang="en-US" sz="2400" dirty="0"/>
              <a:t> </a:t>
            </a:r>
            <a:r>
              <a:rPr lang="en-US" sz="2400" dirty="0" err="1"/>
              <a:t>uza</a:t>
            </a:r>
            <a:r>
              <a:rPr lang="en-US" sz="2400" dirty="0"/>
              <a:t> </a:t>
            </a:r>
            <a:r>
              <a:rPr lang="en-US" sz="2400" dirty="0" err="1"/>
              <a:t>nian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maka’as</a:t>
            </a:r>
            <a:r>
              <a:rPr lang="en-US" sz="2400" dirty="0"/>
              <a:t> no </a:t>
            </a:r>
            <a:r>
              <a:rPr lang="en-US" sz="2400" dirty="0" err="1"/>
              <a:t>apoia</a:t>
            </a:r>
            <a:r>
              <a:rPr lang="en-US" sz="2400" dirty="0"/>
              <a:t> </a:t>
            </a:r>
            <a:r>
              <a:rPr lang="en-US" sz="2400" dirty="0" err="1"/>
              <a:t>planeamentu</a:t>
            </a:r>
            <a:r>
              <a:rPr lang="en-US" sz="2400" dirty="0"/>
              <a:t> no </a:t>
            </a:r>
            <a:r>
              <a:rPr lang="en-US" sz="2400" dirty="0" err="1"/>
              <a:t>foti</a:t>
            </a:r>
            <a:r>
              <a:rPr lang="en-US" sz="2400" dirty="0"/>
              <a:t> </a:t>
            </a:r>
            <a:r>
              <a:rPr lang="en-US" sz="2400" dirty="0" err="1"/>
              <a:t>desizaun</a:t>
            </a:r>
            <a:endParaRPr lang="en-US" sz="24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12927E9-6CB0-55C5-A57E-2989AA4C0971}"/>
              </a:ext>
            </a:extLst>
          </p:cNvPr>
          <p:cNvSpPr txBox="1"/>
          <p:nvPr/>
        </p:nvSpPr>
        <p:spPr>
          <a:xfrm>
            <a:off x="612257" y="2176664"/>
            <a:ext cx="610048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Hanesan</a:t>
            </a:r>
            <a:r>
              <a:rPr lang="en-US" sz="2400" dirty="0"/>
              <a:t> </a:t>
            </a:r>
            <a:r>
              <a:rPr lang="en-US" sz="2400" dirty="0" err="1"/>
              <a:t>informasaun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kontein</a:t>
            </a:r>
            <a:r>
              <a:rPr lang="en-US" sz="2400" dirty="0"/>
              <a:t>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 master </a:t>
            </a:r>
            <a:r>
              <a:rPr lang="en-US" sz="2400" dirty="0" err="1"/>
              <a:t>sira-ne'e</a:t>
            </a:r>
            <a:r>
              <a:rPr lang="en-US" sz="2400" dirty="0"/>
              <a:t>, no </a:t>
            </a:r>
            <a:r>
              <a:rPr lang="en-US" sz="2400" dirty="0" err="1"/>
              <a:t>mós</a:t>
            </a:r>
            <a:r>
              <a:rPr lang="en-US" sz="2400" dirty="0"/>
              <a:t> </a:t>
            </a:r>
            <a:r>
              <a:rPr lang="en-US" sz="2400" dirty="0" err="1"/>
              <a:t>dadus</a:t>
            </a:r>
            <a:r>
              <a:rPr lang="en-US" sz="2400" dirty="0"/>
              <a:t> </a:t>
            </a:r>
            <a:r>
              <a:rPr lang="en-US" sz="2400" dirty="0" err="1"/>
              <a:t>jeoespasiál</a:t>
            </a:r>
            <a:r>
              <a:rPr lang="en-US" sz="2400" dirty="0"/>
              <a:t> </a:t>
            </a:r>
            <a:r>
              <a:rPr lang="en-US" sz="2400" dirty="0" err="1"/>
              <a:t>asosiadu</a:t>
            </a:r>
            <a:r>
              <a:rPr lang="en-US" sz="2400" dirty="0"/>
              <a:t>, </a:t>
            </a:r>
            <a:r>
              <a:rPr lang="en-US" sz="2400" dirty="0" err="1"/>
              <a:t>evolui</a:t>
            </a:r>
            <a:r>
              <a:rPr lang="en-US" sz="2400" dirty="0"/>
              <a:t> </a:t>
            </a:r>
            <a:r>
              <a:rPr lang="en-US" sz="2400" dirty="0" err="1"/>
              <a:t>liuhosi</a:t>
            </a:r>
            <a:r>
              <a:rPr lang="en-US" sz="2400" dirty="0"/>
              <a:t> </a:t>
            </a:r>
            <a:r>
              <a:rPr lang="en-US" sz="2400" dirty="0" err="1"/>
              <a:t>tempu</a:t>
            </a:r>
            <a:r>
              <a:rPr lang="en-US" sz="2400" dirty="0"/>
              <a:t>, </a:t>
            </a:r>
            <a:r>
              <a:rPr lang="en-US" sz="2400" dirty="0" err="1"/>
              <a:t>iha</a:t>
            </a:r>
            <a:r>
              <a:rPr lang="en-US" sz="2400" dirty="0"/>
              <a:t> </a:t>
            </a:r>
            <a:r>
              <a:rPr lang="en-US" sz="2400" dirty="0" err="1"/>
              <a:t>nesesidade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solusaun</a:t>
            </a:r>
            <a:r>
              <a:rPr lang="en-US" sz="2400" dirty="0"/>
              <a:t> IT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sei rai, </a:t>
            </a:r>
            <a:r>
              <a:rPr lang="en-US" sz="2400" dirty="0" err="1"/>
              <a:t>jere</a:t>
            </a:r>
            <a:r>
              <a:rPr lang="en-US" sz="2400" dirty="0"/>
              <a:t>, </a:t>
            </a:r>
            <a:r>
              <a:rPr lang="en-US" sz="2400" dirty="0" err="1"/>
              <a:t>atualiza</a:t>
            </a:r>
            <a:r>
              <a:rPr lang="en-US" sz="2400" dirty="0"/>
              <a:t> </a:t>
            </a:r>
            <a:r>
              <a:rPr lang="en-US" sz="2400" dirty="0" err="1"/>
              <a:t>beibeik</a:t>
            </a:r>
            <a:r>
              <a:rPr lang="en-US" sz="2400" dirty="0"/>
              <a:t> no </a:t>
            </a:r>
            <a:r>
              <a:rPr lang="en-US" sz="2400" dirty="0" err="1"/>
              <a:t>fahe</a:t>
            </a:r>
            <a:r>
              <a:rPr lang="en-US" sz="2400" dirty="0"/>
              <a:t> </a:t>
            </a:r>
            <a:r>
              <a:rPr lang="en-US" sz="2400" dirty="0" err="1"/>
              <a:t>sira</a:t>
            </a:r>
            <a:endParaRPr lang="fr-CH" sz="2400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DFD542B-A892-360F-AF9A-1697562499C6}"/>
              </a:ext>
            </a:extLst>
          </p:cNvPr>
          <p:cNvSpPr txBox="1"/>
          <p:nvPr/>
        </p:nvSpPr>
        <p:spPr>
          <a:xfrm>
            <a:off x="1212989" y="4132985"/>
            <a:ext cx="44870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US" sz="2400" dirty="0"/>
              <a:t> Registry ka Geo-Registry Komún</a:t>
            </a:r>
            <a:endParaRPr lang="fr-CH" sz="2400" dirty="0"/>
          </a:p>
        </p:txBody>
      </p:sp>
      <p:sp>
        <p:nvSpPr>
          <p:cNvPr id="13" name="Right Arrow 43">
            <a:extLst>
              <a:ext uri="{FF2B5EF4-FFF2-40B4-BE49-F238E27FC236}">
                <a16:creationId xmlns:a16="http://schemas.microsoft.com/office/drawing/2014/main" id="{2E5B9263-A072-3306-FB03-378780697B0B}"/>
              </a:ext>
            </a:extLst>
          </p:cNvPr>
          <p:cNvSpPr/>
          <p:nvPr/>
        </p:nvSpPr>
        <p:spPr>
          <a:xfrm>
            <a:off x="744167" y="4183797"/>
            <a:ext cx="522856" cy="360040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E9B4C06F-4A9C-4C66-114C-9926DC06C6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81491" y="768134"/>
            <a:ext cx="763943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74E84A82-8ADD-71F7-1E7E-DF27B0F564C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130567" y="1318514"/>
            <a:ext cx="754866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C47E2809-0FB7-1AC7-EF11-BA348EFB5F4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560835" y="2004948"/>
            <a:ext cx="764571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A5A0642C-CB03-A5FE-C924-E20A7B24AC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079773" y="2654388"/>
            <a:ext cx="835522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D7E17AE-565F-8C5C-DDBD-4F4A707DD1B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23877" y="3426215"/>
            <a:ext cx="762056" cy="10800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D0A7B84-C63F-B181-D31A-9A9290725471}"/>
              </a:ext>
            </a:extLst>
          </p:cNvPr>
          <p:cNvSpPr txBox="1"/>
          <p:nvPr/>
        </p:nvSpPr>
        <p:spPr>
          <a:xfrm>
            <a:off x="1404308" y="4767644"/>
            <a:ext cx="43127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 err="1"/>
              <a:t>Idealmente</a:t>
            </a:r>
            <a:r>
              <a:rPr lang="en-US" sz="2400" dirty="0"/>
              <a:t> </a:t>
            </a:r>
            <a:r>
              <a:rPr lang="en-US" sz="2400" dirty="0" err="1"/>
              <a:t>koloka</a:t>
            </a:r>
            <a:r>
              <a:rPr lang="en-US" sz="2400" dirty="0"/>
              <a:t>/</a:t>
            </a:r>
            <a:r>
              <a:rPr lang="en-US" sz="2400" dirty="0" err="1"/>
              <a:t>dezenvolve</a:t>
            </a:r>
            <a:r>
              <a:rPr lang="en-US" sz="2400" dirty="0"/>
              <a:t> no </a:t>
            </a:r>
            <a:r>
              <a:rPr lang="en-US" sz="2400" dirty="0" err="1"/>
              <a:t>mantein</a:t>
            </a:r>
            <a:r>
              <a:rPr lang="en-US" sz="2400" dirty="0"/>
              <a:t> </a:t>
            </a:r>
            <a:r>
              <a:rPr lang="en-US" sz="2400" dirty="0" err="1"/>
              <a:t>hanesan</a:t>
            </a:r>
            <a:r>
              <a:rPr lang="en-US" sz="2400" dirty="0"/>
              <a:t> </a:t>
            </a:r>
            <a:r>
              <a:rPr lang="en-US" sz="2400" dirty="0" err="1"/>
              <a:t>parte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geo-</a:t>
            </a:r>
            <a:r>
              <a:rPr lang="en-US" sz="2400" dirty="0" err="1"/>
              <a:t>habilitasaun</a:t>
            </a:r>
            <a:r>
              <a:rPr lang="en-US" sz="2400" dirty="0"/>
              <a:t> </a:t>
            </a:r>
            <a:r>
              <a:rPr lang="en-US" sz="2400" dirty="0" err="1"/>
              <a:t>hosi</a:t>
            </a:r>
            <a:r>
              <a:rPr lang="en-US" sz="2400" dirty="0"/>
              <a:t> HIS</a:t>
            </a:r>
            <a:endParaRPr lang="en-GB" sz="2400" dirty="0"/>
          </a:p>
        </p:txBody>
      </p:sp>
      <p:sp>
        <p:nvSpPr>
          <p:cNvPr id="10" name="Right Arrow 43">
            <a:extLst>
              <a:ext uri="{FF2B5EF4-FFF2-40B4-BE49-F238E27FC236}">
                <a16:creationId xmlns:a16="http://schemas.microsoft.com/office/drawing/2014/main" id="{E8165DD8-B91D-31A2-D03C-21A48A428EB8}"/>
              </a:ext>
            </a:extLst>
          </p:cNvPr>
          <p:cNvSpPr/>
          <p:nvPr/>
        </p:nvSpPr>
        <p:spPr>
          <a:xfrm>
            <a:off x="849798" y="4835211"/>
            <a:ext cx="522856" cy="360040"/>
          </a:xfrm>
          <a:prstGeom prst="rightArrow">
            <a:avLst/>
          </a:prstGeom>
          <a:solidFill>
            <a:srgbClr val="1F83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0DC0DB9-89EE-BA27-6CF6-B6E54B70179F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185886" y="4206116"/>
            <a:ext cx="792163" cy="11349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AB2B5BD-A5D0-7B27-A204-08A9C707DD98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11542100" y="5672687"/>
            <a:ext cx="528454" cy="476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31487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459;p44">
            <a:extLst>
              <a:ext uri="{FF2B5EF4-FFF2-40B4-BE49-F238E27FC236}">
                <a16:creationId xmlns:a16="http://schemas.microsoft.com/office/drawing/2014/main" id="{2AF19705-0B83-723F-0ADD-0671BCC03EC3}"/>
              </a:ext>
            </a:extLst>
          </p:cNvPr>
          <p:cNvSpPr txBox="1">
            <a:spLocks/>
          </p:cNvSpPr>
          <p:nvPr/>
        </p:nvSpPr>
        <p:spPr>
          <a:xfrm>
            <a:off x="1450204" y="687715"/>
            <a:ext cx="9207686" cy="58791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sz="2400" dirty="0" err="1"/>
              <a:t>Solusaun</a:t>
            </a:r>
            <a:r>
              <a:rPr lang="en-US" sz="2400" dirty="0"/>
              <a:t> IT </a:t>
            </a:r>
            <a:r>
              <a:rPr lang="en-US" sz="2400" dirty="0" err="1"/>
              <a:t>ida</a:t>
            </a:r>
            <a:r>
              <a:rPr lang="en-US" sz="2400" dirty="0"/>
              <a:t> </a:t>
            </a:r>
            <a:r>
              <a:rPr lang="en-US" sz="2400" dirty="0" err="1"/>
              <a:t>ne'ebé</a:t>
            </a:r>
            <a:r>
              <a:rPr lang="en-US" sz="2400" dirty="0"/>
              <a:t> </a:t>
            </a:r>
            <a:r>
              <a:rPr lang="en-US" sz="2400" dirty="0" err="1"/>
              <a:t>permite</a:t>
            </a:r>
            <a:r>
              <a:rPr lang="en-US" sz="2400" dirty="0"/>
              <a:t> </a:t>
            </a:r>
            <a:r>
              <a:rPr lang="en-US" sz="2400" dirty="0" err="1"/>
              <a:t>atu</a:t>
            </a:r>
            <a:r>
              <a:rPr lang="en-US" sz="2400" dirty="0"/>
              <a:t> rai, </a:t>
            </a:r>
            <a:r>
              <a:rPr lang="en-US" sz="2400" dirty="0" err="1"/>
              <a:t>jere</a:t>
            </a:r>
            <a:r>
              <a:rPr lang="en-US" sz="2400" dirty="0"/>
              <a:t>, </a:t>
            </a:r>
            <a:r>
              <a:rPr lang="en-US" sz="2400" dirty="0" err="1"/>
              <a:t>valida</a:t>
            </a:r>
            <a:r>
              <a:rPr lang="en-US" sz="2400" dirty="0"/>
              <a:t>, </a:t>
            </a:r>
            <a:r>
              <a:rPr lang="en-US" sz="2400" dirty="0" err="1"/>
              <a:t>atualiza</a:t>
            </a:r>
            <a:r>
              <a:rPr lang="en-US" sz="2400" dirty="0"/>
              <a:t> no </a:t>
            </a:r>
            <a:r>
              <a:rPr lang="en-US" sz="2400" dirty="0" err="1"/>
              <a:t>fahe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 </a:t>
            </a:r>
            <a:r>
              <a:rPr lang="en-US" sz="2400" dirty="0" err="1"/>
              <a:t>mestre</a:t>
            </a:r>
            <a:r>
              <a:rPr lang="en-US" sz="2400" dirty="0"/>
              <a:t>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objetu</a:t>
            </a:r>
            <a:r>
              <a:rPr lang="en-US" sz="2400" dirty="0"/>
              <a:t> </a:t>
            </a:r>
            <a:r>
              <a:rPr lang="en-US" sz="2400" dirty="0" err="1"/>
              <a:t>jeográfiku</a:t>
            </a:r>
            <a:r>
              <a:rPr lang="en-US" sz="2400" dirty="0"/>
              <a:t> </a:t>
            </a:r>
            <a:r>
              <a:rPr lang="en-US" sz="2400" dirty="0" err="1"/>
              <a:t>espesífiku</a:t>
            </a:r>
            <a:r>
              <a:rPr lang="en-US" sz="2400" dirty="0"/>
              <a:t> </a:t>
            </a:r>
            <a:r>
              <a:rPr lang="en-US" sz="2400" dirty="0" err="1"/>
              <a:t>ida</a:t>
            </a:r>
            <a:r>
              <a:rPr lang="en-US" sz="2400" dirty="0"/>
              <a:t>. Ida-</a:t>
            </a:r>
            <a:r>
              <a:rPr lang="en-US" sz="2400" dirty="0" err="1"/>
              <a:t>ne'e</a:t>
            </a:r>
            <a:r>
              <a:rPr lang="en-US" sz="2400" dirty="0"/>
              <a:t> </a:t>
            </a:r>
            <a:r>
              <a:rPr lang="en-US" sz="2400" dirty="0" err="1"/>
              <a:t>maka</a:t>
            </a:r>
            <a:r>
              <a:rPr lang="en-US" sz="2400" dirty="0"/>
              <a:t> "</a:t>
            </a:r>
            <a:r>
              <a:rPr lang="en-US" sz="2400" dirty="0" err="1"/>
              <a:t>kontentór</a:t>
            </a:r>
            <a:r>
              <a:rPr lang="en-US" sz="2400" dirty="0"/>
              <a:t>" </a:t>
            </a:r>
            <a:r>
              <a:rPr lang="en-US" sz="2400" dirty="0" err="1"/>
              <a:t>ba</a:t>
            </a:r>
            <a:r>
              <a:rPr lang="en-US" sz="2400" dirty="0"/>
              <a:t> </a:t>
            </a:r>
            <a:r>
              <a:rPr lang="en-US" sz="2400" dirty="0" err="1"/>
              <a:t>lista</a:t>
            </a:r>
            <a:r>
              <a:rPr lang="en-US" sz="2400" dirty="0"/>
              <a:t> </a:t>
            </a:r>
            <a:r>
              <a:rPr lang="en-US" sz="2400" dirty="0" err="1"/>
              <a:t>mestre</a:t>
            </a:r>
            <a:r>
              <a:rPr lang="en-US" sz="2400" dirty="0"/>
              <a:t>.</a:t>
            </a:r>
            <a:endParaRPr lang="fr-CH" sz="2400" dirty="0"/>
          </a:p>
        </p:txBody>
      </p:sp>
      <p:sp>
        <p:nvSpPr>
          <p:cNvPr id="12" name="Google Shape;461;p44">
            <a:extLst>
              <a:ext uri="{FF2B5EF4-FFF2-40B4-BE49-F238E27FC236}">
                <a16:creationId xmlns:a16="http://schemas.microsoft.com/office/drawing/2014/main" id="{729905A0-4A21-4BA6-0282-C921765B1807}"/>
              </a:ext>
            </a:extLst>
          </p:cNvPr>
          <p:cNvSpPr/>
          <p:nvPr/>
        </p:nvSpPr>
        <p:spPr>
          <a:xfrm>
            <a:off x="1356338" y="2272978"/>
            <a:ext cx="478200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400" dirty="0"/>
          </a:p>
        </p:txBody>
      </p:sp>
      <p:sp>
        <p:nvSpPr>
          <p:cNvPr id="13" name="Google Shape;462;p44">
            <a:extLst>
              <a:ext uri="{FF2B5EF4-FFF2-40B4-BE49-F238E27FC236}">
                <a16:creationId xmlns:a16="http://schemas.microsoft.com/office/drawing/2014/main" id="{55782C79-59CB-0000-4423-1BEE0E34E007}"/>
              </a:ext>
            </a:extLst>
          </p:cNvPr>
          <p:cNvSpPr/>
          <p:nvPr/>
        </p:nvSpPr>
        <p:spPr>
          <a:xfrm>
            <a:off x="2735122" y="3938863"/>
            <a:ext cx="7549990" cy="31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25" rIns="67850" bIns="33325" anchor="t" anchorCtr="0">
            <a:noAutofit/>
          </a:bodyPr>
          <a:lstStyle/>
          <a:p>
            <a:pPr>
              <a:lnSpc>
                <a:spcPct val="90000"/>
              </a:lnSpc>
              <a:buSzPts val="1800"/>
            </a:pPr>
            <a:r>
              <a:rPr lang="en-US" sz="2400" dirty="0">
                <a:ea typeface="Open Sans"/>
                <a:cs typeface="Open Sans"/>
                <a:sym typeface="Open Sans"/>
              </a:rPr>
              <a:t>Kontentór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ne'ebé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jere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lista</a:t>
            </a:r>
            <a:r>
              <a:rPr lang="en-US" sz="2400" dirty="0">
                <a:ea typeface="Open Sans"/>
                <a:cs typeface="Open Sans"/>
                <a:sym typeface="Open Sans"/>
              </a:rPr>
              <a:t> master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ida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de'it</a:t>
            </a:r>
            <a:r>
              <a:rPr lang="en-US" sz="2400" dirty="0">
                <a:ea typeface="Open Sans"/>
                <a:cs typeface="Open Sans"/>
                <a:sym typeface="Open Sans"/>
              </a:rPr>
              <a:t>...</a:t>
            </a:r>
            <a:endParaRPr lang="fr-CH" sz="2400" dirty="0"/>
          </a:p>
        </p:txBody>
      </p:sp>
      <p:sp>
        <p:nvSpPr>
          <p:cNvPr id="14" name="Google Shape;463;p44">
            <a:extLst>
              <a:ext uri="{FF2B5EF4-FFF2-40B4-BE49-F238E27FC236}">
                <a16:creationId xmlns:a16="http://schemas.microsoft.com/office/drawing/2014/main" id="{7EE05AB5-E64D-B7D8-A7B8-E719F5DB796A}"/>
              </a:ext>
            </a:extLst>
          </p:cNvPr>
          <p:cNvSpPr/>
          <p:nvPr/>
        </p:nvSpPr>
        <p:spPr>
          <a:xfrm>
            <a:off x="2214300" y="3910227"/>
            <a:ext cx="478200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400" dirty="0"/>
          </a:p>
        </p:txBody>
      </p:sp>
      <p:sp>
        <p:nvSpPr>
          <p:cNvPr id="16" name="Google Shape;460;p44">
            <a:extLst>
              <a:ext uri="{FF2B5EF4-FFF2-40B4-BE49-F238E27FC236}">
                <a16:creationId xmlns:a16="http://schemas.microsoft.com/office/drawing/2014/main" id="{C3F05079-BC57-ACE6-9A5D-7A77759A2E4E}"/>
              </a:ext>
            </a:extLst>
          </p:cNvPr>
          <p:cNvSpPr txBox="1"/>
          <p:nvPr/>
        </p:nvSpPr>
        <p:spPr>
          <a:xfrm>
            <a:off x="1961888" y="2157857"/>
            <a:ext cx="6451624" cy="90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lnSpc>
                <a:spcPct val="115000"/>
              </a:lnSpc>
              <a:spcAft>
                <a:spcPts val="1600"/>
              </a:spcAft>
              <a:buClr>
                <a:schemeClr val="dk2"/>
              </a:buClr>
              <a:buSzPts val="1800"/>
            </a:pPr>
            <a:r>
              <a:rPr lang="en-US" sz="2400" dirty="0" err="1">
                <a:ea typeface="Open Sans"/>
                <a:cs typeface="Open Sans"/>
                <a:sym typeface="Open Sans"/>
              </a:rPr>
              <a:t>Ezemplu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husi</a:t>
            </a:r>
            <a:r>
              <a:rPr lang="en-US" sz="2400" dirty="0">
                <a:ea typeface="Open Sans"/>
                <a:cs typeface="Open Sans"/>
                <a:sym typeface="Open Sans"/>
              </a:rPr>
              <a:t> Health Facility Registry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Servie</a:t>
            </a:r>
            <a:r>
              <a:rPr lang="en-US" sz="2400" dirty="0">
                <a:ea typeface="Open Sans"/>
                <a:cs typeface="Open Sans"/>
                <a:sym typeface="Open Sans"/>
              </a:rPr>
              <a:t> (HFRS)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husi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Departamentu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ea typeface="Open Sans"/>
                <a:cs typeface="Open Sans"/>
                <a:sym typeface="Open Sans"/>
              </a:rPr>
              <a:t> Filipina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nian</a:t>
            </a:r>
            <a:r>
              <a:rPr lang="fr-CH" sz="2400" dirty="0">
                <a:ea typeface="Open Sans"/>
                <a:cs typeface="Open Sans"/>
                <a:sym typeface="Open Sans"/>
              </a:rPr>
              <a:t>: </a:t>
            </a:r>
            <a:r>
              <a:rPr lang="fr-CH" sz="2400" dirty="0">
                <a:ea typeface="Open Sans"/>
                <a:cs typeface="Open Sans"/>
                <a:sym typeface="Open Sans"/>
                <a:hlinkClick r:id="rId3"/>
              </a:rPr>
              <a:t>https://nhfr.doh.gov.ph/Home</a:t>
            </a:r>
            <a:endParaRPr lang="fr-CH" sz="2400" dirty="0"/>
          </a:p>
        </p:txBody>
      </p:sp>
      <p:sp>
        <p:nvSpPr>
          <p:cNvPr id="17" name="Google Shape;464;p44">
            <a:extLst>
              <a:ext uri="{FF2B5EF4-FFF2-40B4-BE49-F238E27FC236}">
                <a16:creationId xmlns:a16="http://schemas.microsoft.com/office/drawing/2014/main" id="{26684F66-4B88-7903-A0E5-3D4E36C42E55}"/>
              </a:ext>
            </a:extLst>
          </p:cNvPr>
          <p:cNvSpPr/>
          <p:nvPr/>
        </p:nvSpPr>
        <p:spPr>
          <a:xfrm>
            <a:off x="448235" y="4531209"/>
            <a:ext cx="11546541" cy="137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25" rIns="67850" bIns="33325" anchor="t" anchorCtr="0">
            <a:noAutofit/>
          </a:bodyPr>
          <a:lstStyle/>
          <a:p>
            <a:pPr>
              <a:lnSpc>
                <a:spcPct val="90000"/>
              </a:lnSpc>
              <a:buSzPts val="1800"/>
            </a:pPr>
            <a:r>
              <a:rPr lang="fr-FR" sz="2400" dirty="0">
                <a:ea typeface="Open Sans"/>
                <a:cs typeface="Open Sans"/>
                <a:sym typeface="Open Sans"/>
              </a:rPr>
              <a:t>...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maibé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Saúde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Públika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ezije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atu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konsidera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tipu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oioin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hosi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karakterístika</a:t>
            </a:r>
            <a:r>
              <a:rPr lang="fr-FR" sz="2400" dirty="0">
                <a:ea typeface="Open Sans"/>
                <a:cs typeface="Open Sans"/>
                <a:sym typeface="Open Sans"/>
              </a:rPr>
              <a:t>/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objetu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jeográfiku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sira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iha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tempu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hanesan</a:t>
            </a:r>
            <a:r>
              <a:rPr lang="fr-FR" sz="2400" dirty="0">
                <a:ea typeface="Open Sans"/>
                <a:cs typeface="Open Sans"/>
                <a:sym typeface="Open Sans"/>
              </a:rPr>
              <a:t> (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fasilidade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saúde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sira</a:t>
            </a:r>
            <a:r>
              <a:rPr lang="fr-FR" sz="2400" dirty="0">
                <a:ea typeface="Open Sans"/>
                <a:cs typeface="Open Sans"/>
                <a:sym typeface="Open Sans"/>
              </a:rPr>
              <a:t>,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unidade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administrativa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sira</a:t>
            </a:r>
            <a:r>
              <a:rPr lang="fr-FR" sz="2400" dirty="0">
                <a:ea typeface="Open Sans"/>
                <a:cs typeface="Open Sans"/>
                <a:sym typeface="Open Sans"/>
              </a:rPr>
              <a:t>,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aldeia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sira</a:t>
            </a:r>
            <a:r>
              <a:rPr lang="fr-FR" sz="2400" dirty="0">
                <a:ea typeface="Open Sans"/>
                <a:cs typeface="Open Sans"/>
                <a:sym typeface="Open Sans"/>
              </a:rPr>
              <a:t>,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nst</a:t>
            </a:r>
            <a:r>
              <a:rPr lang="fr-FR" sz="2400" dirty="0">
                <a:ea typeface="Open Sans"/>
                <a:cs typeface="Open Sans"/>
                <a:sym typeface="Open Sans"/>
              </a:rPr>
              <a:t>.) no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karakterístika</a:t>
            </a:r>
            <a:r>
              <a:rPr lang="fr-FR" sz="2400" dirty="0">
                <a:ea typeface="Open Sans"/>
                <a:cs typeface="Open Sans"/>
                <a:sym typeface="Open Sans"/>
              </a:rPr>
              <a:t>/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objetu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sira-ne'e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iha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ligasaun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ba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malu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liuhosi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tipu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relasaun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oioin</a:t>
            </a:r>
            <a:r>
              <a:rPr lang="fr-FR" sz="2400" dirty="0">
                <a:ea typeface="Open Sans"/>
                <a:cs typeface="Open Sans"/>
                <a:sym typeface="Open Sans"/>
              </a:rPr>
              <a:t> (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jeográfiku</a:t>
            </a:r>
            <a:r>
              <a:rPr lang="fr-FR" sz="2400" dirty="0">
                <a:ea typeface="Open Sans"/>
                <a:cs typeface="Open Sans"/>
                <a:sym typeface="Open Sans"/>
              </a:rPr>
              <a:t>,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administrativu</a:t>
            </a:r>
            <a:r>
              <a:rPr lang="fr-FR" sz="2400" dirty="0">
                <a:ea typeface="Open Sans"/>
                <a:cs typeface="Open Sans"/>
                <a:sym typeface="Open Sans"/>
              </a:rPr>
              <a:t>,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referénsia</a:t>
            </a:r>
            <a:r>
              <a:rPr lang="fr-FR" sz="2400" dirty="0">
                <a:ea typeface="Open Sans"/>
                <a:cs typeface="Open Sans"/>
                <a:sym typeface="Open Sans"/>
              </a:rPr>
              <a:t>,...) no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sira</a:t>
            </a:r>
            <a:r>
              <a:rPr lang="fr-FR" sz="2400" dirty="0">
                <a:ea typeface="Open Sans"/>
                <a:cs typeface="Open Sans"/>
                <a:sym typeface="Open Sans"/>
              </a:rPr>
              <a:t>-nia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jeografia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loloos</a:t>
            </a:r>
            <a:r>
              <a:rPr lang="fr-FR" sz="2400" dirty="0">
                <a:ea typeface="Open Sans"/>
                <a:cs typeface="Open Sans"/>
                <a:sym typeface="Open Sans"/>
              </a:rPr>
              <a:t>.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Aleinde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ne'e</a:t>
            </a:r>
            <a:r>
              <a:rPr lang="fr-FR" sz="2400" dirty="0">
                <a:ea typeface="Open Sans"/>
                <a:cs typeface="Open Sans"/>
                <a:sym typeface="Open Sans"/>
              </a:rPr>
              <a:t>,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buat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sira-ne'e</a:t>
            </a:r>
            <a:r>
              <a:rPr lang="fr-FR" sz="2400" dirty="0">
                <a:ea typeface="Open Sans"/>
                <a:cs typeface="Open Sans"/>
                <a:sym typeface="Open Sans"/>
              </a:rPr>
              <a:t> hotu muda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liuhosi</a:t>
            </a:r>
            <a:r>
              <a:rPr lang="fr-FR" sz="2400" dirty="0">
                <a:ea typeface="Open Sans"/>
                <a:cs typeface="Open Sans"/>
                <a:sym typeface="Open Sans"/>
              </a:rPr>
              <a:t> </a:t>
            </a:r>
            <a:r>
              <a:rPr lang="fr-FR" sz="2400" dirty="0" err="1">
                <a:ea typeface="Open Sans"/>
                <a:cs typeface="Open Sans"/>
                <a:sym typeface="Open Sans"/>
              </a:rPr>
              <a:t>tempu</a:t>
            </a:r>
            <a:r>
              <a:rPr lang="fr-FR" sz="2400" dirty="0">
                <a:ea typeface="Open Sans"/>
                <a:cs typeface="Open Sans"/>
                <a:sym typeface="Open Sans"/>
              </a:rPr>
              <a:t>....</a:t>
            </a:r>
            <a:endParaRPr lang="fr-CH" sz="2400" dirty="0">
              <a:ea typeface="Open Sans"/>
              <a:cs typeface="Open Sans"/>
              <a:sym typeface="Open San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E1C7BE-8510-F092-9561-D2E64C2B3D2C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3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F627BD0B-5BD5-6823-D0B8-9BDCFFB4965B}"/>
              </a:ext>
            </a:extLst>
          </p:cNvPr>
          <p:cNvSpPr txBox="1">
            <a:spLocks/>
          </p:cNvSpPr>
          <p:nvPr/>
        </p:nvSpPr>
        <p:spPr>
          <a:xfrm>
            <a:off x="0" y="123989"/>
            <a:ext cx="12192000" cy="476249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Konseitu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husi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registry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626C4DB-1CBF-3B7D-C411-9233D5F5A6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62414" y="476250"/>
            <a:ext cx="790315" cy="111728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DDDE1453-10EE-DB1C-E97B-9614B58DF7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43068" y="2003322"/>
            <a:ext cx="2703070" cy="180019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45383FB-E8C6-781E-F8E3-85F72A1601F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0520" t="38265" r="10441" b="47050"/>
          <a:stretch/>
        </p:blipFill>
        <p:spPr>
          <a:xfrm>
            <a:off x="11614139" y="1468633"/>
            <a:ext cx="277179" cy="2497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851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A4B1F9-2098-1C3F-7AA2-2656CEC8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406314" y="6419850"/>
            <a:ext cx="621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C5490D6-8476-4F9A-9D29-0EC3740DF8C6}" type="slidenum">
              <a:rPr lang="en-GB" altLang="en-US" smtClean="0"/>
              <a:pPr algn="r">
                <a:defRPr/>
              </a:pPr>
              <a:t>4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sp>
        <p:nvSpPr>
          <p:cNvPr id="2" name="Google Shape;471;p45">
            <a:extLst>
              <a:ext uri="{FF2B5EF4-FFF2-40B4-BE49-F238E27FC236}">
                <a16:creationId xmlns:a16="http://schemas.microsoft.com/office/drawing/2014/main" id="{31323199-7C3A-4C96-B2EA-5AC13660AE41}"/>
              </a:ext>
            </a:extLst>
          </p:cNvPr>
          <p:cNvSpPr txBox="1">
            <a:spLocks/>
          </p:cNvSpPr>
          <p:nvPr/>
        </p:nvSpPr>
        <p:spPr>
          <a:xfrm>
            <a:off x="600636" y="654969"/>
            <a:ext cx="10060642" cy="113490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91425" rIns="91425" bIns="91425" numCol="1" anchor="t" anchorCtr="0" compatLnSpc="1">
            <a:prstTxWarp prst="textNoShape">
              <a:avLst/>
            </a:prstTxWarp>
            <a:noAutofit/>
          </a:bodyPr>
          <a:lstStyle>
            <a:lvl1pPr marL="228600" indent="-228600" algn="l" rtl="0" eaLnBrk="0" fontAlgn="base" hangingPunct="0">
              <a:lnSpc>
                <a:spcPct val="90000"/>
              </a:lnSpc>
              <a:spcBef>
                <a:spcPts val="1000"/>
              </a:spcBef>
              <a:spcAft>
                <a:spcPct val="0"/>
              </a:spcAft>
              <a:buFont typeface="Arial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charset="0"/>
              <a:buChar char="•"/>
              <a:defRPr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Aft>
                <a:spcPts val="1600"/>
              </a:spcAft>
              <a:buNone/>
            </a:pPr>
            <a:r>
              <a:rPr lang="en-US" sz="2400" dirty="0" err="1">
                <a:ea typeface="Open Sans"/>
                <a:cs typeface="Open Sans"/>
                <a:sym typeface="Open Sans"/>
              </a:rPr>
              <a:t>Solusaun</a:t>
            </a:r>
            <a:r>
              <a:rPr lang="en-US" sz="2400" dirty="0">
                <a:ea typeface="Open Sans"/>
                <a:cs typeface="Open Sans"/>
                <a:sym typeface="Open Sans"/>
              </a:rPr>
              <a:t> IT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ne'ebé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permite</a:t>
            </a:r>
            <a:r>
              <a:rPr lang="en-US" sz="2400" dirty="0">
                <a:ea typeface="Open Sans"/>
                <a:cs typeface="Open Sans"/>
                <a:sym typeface="Open Sans"/>
              </a:rPr>
              <a:t> hosting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simultáneu</a:t>
            </a:r>
            <a:r>
              <a:rPr lang="en-US" sz="2400" dirty="0"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jestaun</a:t>
            </a:r>
            <a:r>
              <a:rPr lang="en-US" sz="2400" dirty="0">
                <a:ea typeface="Open Sans"/>
                <a:cs typeface="Open Sans"/>
                <a:sym typeface="Open Sans"/>
              </a:rPr>
              <a:t>,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atualizasaun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regulár</a:t>
            </a:r>
            <a:r>
              <a:rPr lang="en-US" sz="2400" dirty="0">
                <a:ea typeface="Open Sans"/>
                <a:cs typeface="Open Sans"/>
                <a:sym typeface="Open Sans"/>
              </a:rPr>
              <a:t> no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fahe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lista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mestre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hotu-hotu</a:t>
            </a:r>
            <a:r>
              <a:rPr lang="en-US" sz="2400" dirty="0">
                <a:ea typeface="Open Sans"/>
                <a:cs typeface="Open Sans"/>
                <a:sym typeface="Open Sans"/>
              </a:rPr>
              <a:t> no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mós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ierarkia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asosiadu</a:t>
            </a:r>
            <a:r>
              <a:rPr lang="en-US" sz="2400" dirty="0">
                <a:ea typeface="Open Sans"/>
                <a:cs typeface="Open Sans"/>
                <a:sym typeface="Open Sans"/>
              </a:rPr>
              <a:t> no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dadus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jeoespasiál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ba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objetu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jeográfiku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núkleu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ba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dezenvolvimentu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iha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jerál</a:t>
            </a:r>
            <a:r>
              <a:rPr lang="en-US" sz="2400" dirty="0">
                <a:ea typeface="Open Sans"/>
                <a:cs typeface="Open Sans"/>
                <a:sym typeface="Open Sans"/>
              </a:rPr>
              <a:t> no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saúde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públika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iha</a:t>
            </a:r>
            <a:r>
              <a:rPr lang="en-US" sz="2400" dirty="0">
                <a:ea typeface="Open Sans"/>
                <a:cs typeface="Open Sans"/>
                <a:sym typeface="Open Sans"/>
              </a:rPr>
              <a:t> </a:t>
            </a:r>
            <a:r>
              <a:rPr lang="en-US" sz="2400" dirty="0" err="1">
                <a:ea typeface="Open Sans"/>
                <a:cs typeface="Open Sans"/>
                <a:sym typeface="Open Sans"/>
              </a:rPr>
              <a:t>partikulár</a:t>
            </a:r>
            <a:r>
              <a:rPr lang="en-US" sz="2400" dirty="0">
                <a:ea typeface="Open Sans"/>
                <a:cs typeface="Open Sans"/>
                <a:sym typeface="Open Sans"/>
              </a:rPr>
              <a:t>.</a:t>
            </a:r>
            <a:endParaRPr lang="fr-CH" sz="2400" dirty="0"/>
          </a:p>
        </p:txBody>
      </p:sp>
      <p:sp>
        <p:nvSpPr>
          <p:cNvPr id="4" name="Google Shape;472;p45">
            <a:extLst>
              <a:ext uri="{FF2B5EF4-FFF2-40B4-BE49-F238E27FC236}">
                <a16:creationId xmlns:a16="http://schemas.microsoft.com/office/drawing/2014/main" id="{D29F3B00-2130-CEE2-1A2E-8B0C3A06C067}"/>
              </a:ext>
            </a:extLst>
          </p:cNvPr>
          <p:cNvSpPr/>
          <p:nvPr/>
        </p:nvSpPr>
        <p:spPr>
          <a:xfrm>
            <a:off x="919190" y="2285182"/>
            <a:ext cx="9794325" cy="613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25" rIns="67850" bIns="33325" anchor="t" anchorCtr="0">
            <a:noAutofit/>
          </a:bodyPr>
          <a:lstStyle/>
          <a:p>
            <a:pPr>
              <a:lnSpc>
                <a:spcPct val="90000"/>
              </a:lnSpc>
              <a:buSzPts val="1800"/>
            </a:pPr>
            <a:r>
              <a:rPr lang="en-US" sz="2400" dirty="0">
                <a:ea typeface="Open Sans"/>
                <a:cs typeface="Open Sans"/>
                <a:sym typeface="Open Sans"/>
              </a:rPr>
              <a:t>Container that simultaneously manages, regularly update and multiple master lists and their associated hierarchies and geospatial data</a:t>
            </a:r>
            <a:r>
              <a:rPr lang="fr-CH" sz="2400" dirty="0">
                <a:ea typeface="Open Sans"/>
                <a:cs typeface="Open Sans"/>
                <a:sym typeface="Open Sans"/>
              </a:rPr>
              <a:t>:</a:t>
            </a:r>
            <a:endParaRPr lang="fr-CH" sz="2400" dirty="0"/>
          </a:p>
        </p:txBody>
      </p:sp>
      <p:sp>
        <p:nvSpPr>
          <p:cNvPr id="6" name="Google Shape;473;p45">
            <a:extLst>
              <a:ext uri="{FF2B5EF4-FFF2-40B4-BE49-F238E27FC236}">
                <a16:creationId xmlns:a16="http://schemas.microsoft.com/office/drawing/2014/main" id="{8DC5EBC5-80F7-92BD-72ED-A1DA974B184B}"/>
              </a:ext>
            </a:extLst>
          </p:cNvPr>
          <p:cNvSpPr/>
          <p:nvPr/>
        </p:nvSpPr>
        <p:spPr>
          <a:xfrm>
            <a:off x="419099" y="2285182"/>
            <a:ext cx="500092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200" dirty="0"/>
          </a:p>
        </p:txBody>
      </p:sp>
      <p:sp>
        <p:nvSpPr>
          <p:cNvPr id="8" name="Google Shape;474;p45">
            <a:extLst>
              <a:ext uri="{FF2B5EF4-FFF2-40B4-BE49-F238E27FC236}">
                <a16:creationId xmlns:a16="http://schemas.microsoft.com/office/drawing/2014/main" id="{774DF29C-6511-F406-F31D-CD0272D03EF1}"/>
              </a:ext>
            </a:extLst>
          </p:cNvPr>
          <p:cNvSpPr/>
          <p:nvPr/>
        </p:nvSpPr>
        <p:spPr>
          <a:xfrm>
            <a:off x="1089521" y="2987741"/>
            <a:ext cx="7151038" cy="25730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25" rIns="67850" bIns="33325" anchor="t" anchorCtr="0">
            <a:noAutofit/>
          </a:bodyPr>
          <a:lstStyle/>
          <a:p>
            <a:pPr marL="285743" indent="-285743">
              <a:lnSpc>
                <a:spcPct val="90000"/>
              </a:lnSpc>
              <a:buSzPts val="1800"/>
              <a:buFont typeface="Arial"/>
              <a:buChar char="•"/>
            </a:pPr>
            <a:r>
              <a:rPr lang="en-US" sz="2300" dirty="0" err="1">
                <a:ea typeface="Open Sans"/>
                <a:cs typeface="Open Sans"/>
                <a:sym typeface="Open Sans"/>
              </a:rPr>
              <a:t>Númeru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ilimitadu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hosi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karakterístika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jeográfika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300" dirty="0">
                <a:ea typeface="Open Sans"/>
                <a:cs typeface="Open Sans"/>
                <a:sym typeface="Open Sans"/>
              </a:rPr>
              <a:t> (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fasilidade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300" dirty="0">
                <a:ea typeface="Open Sans"/>
                <a:cs typeface="Open Sans"/>
                <a:sym typeface="Open Sans"/>
              </a:rPr>
              <a:t>,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divizaun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administrativu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300" dirty="0">
                <a:ea typeface="Open Sans"/>
                <a:cs typeface="Open Sans"/>
                <a:sym typeface="Open Sans"/>
              </a:rPr>
              <a:t>,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divizaun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relatóriu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nian</a:t>
            </a:r>
            <a:r>
              <a:rPr lang="en-US" sz="2300" dirty="0">
                <a:ea typeface="Open Sans"/>
                <a:cs typeface="Open Sans"/>
                <a:sym typeface="Open Sans"/>
              </a:rPr>
              <a:t>, aldeia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300" dirty="0">
                <a:ea typeface="Open Sans"/>
                <a:cs typeface="Open Sans"/>
                <a:sym typeface="Open Sans"/>
              </a:rPr>
              <a:t>,...)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jeografia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300" dirty="0">
                <a:ea typeface="Open Sans"/>
                <a:cs typeface="Open Sans"/>
                <a:sym typeface="Open Sans"/>
              </a:rPr>
              <a:t> no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ierarkia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endParaRPr lang="en-US" sz="2300" dirty="0">
              <a:ea typeface="Open Sans"/>
              <a:cs typeface="Open Sans"/>
              <a:sym typeface="Open Sans"/>
            </a:endParaRPr>
          </a:p>
          <a:p>
            <a:pPr marL="285743" indent="-285743">
              <a:lnSpc>
                <a:spcPct val="90000"/>
              </a:lnSpc>
              <a:buSzPts val="1800"/>
              <a:buFont typeface="Arial"/>
              <a:buChar char="•"/>
            </a:pPr>
            <a:r>
              <a:rPr lang="en-US" sz="2300" dirty="0" err="1">
                <a:ea typeface="Open Sans"/>
                <a:cs typeface="Open Sans"/>
                <a:sym typeface="Open Sans"/>
              </a:rPr>
              <a:t>Organizasaun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oioin</a:t>
            </a:r>
            <a:r>
              <a:rPr lang="en-US" sz="2300" dirty="0">
                <a:ea typeface="Open Sans"/>
                <a:cs typeface="Open Sans"/>
                <a:sym typeface="Open Sans"/>
              </a:rPr>
              <a:t> no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tipu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utilizadór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oioin</a:t>
            </a:r>
            <a:endParaRPr lang="en-US" sz="2300" dirty="0">
              <a:ea typeface="Open Sans"/>
              <a:cs typeface="Open Sans"/>
              <a:sym typeface="Open Sans"/>
            </a:endParaRPr>
          </a:p>
          <a:p>
            <a:pPr marL="285743" indent="-285743">
              <a:lnSpc>
                <a:spcPct val="90000"/>
              </a:lnSpc>
              <a:buSzPts val="1800"/>
              <a:buFont typeface="Arial"/>
              <a:buChar char="•"/>
            </a:pPr>
            <a:r>
              <a:rPr lang="en-US" sz="2300" dirty="0">
                <a:ea typeface="Open Sans"/>
                <a:cs typeface="Open Sans"/>
                <a:sym typeface="Open Sans"/>
              </a:rPr>
              <a:t>Kaer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mudansa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sira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iha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tempu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to'o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nivel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elementu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dadus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nian</a:t>
            </a:r>
            <a:endParaRPr lang="en-US" sz="2300" dirty="0">
              <a:ea typeface="Open Sans"/>
              <a:cs typeface="Open Sans"/>
              <a:sym typeface="Open Sans"/>
            </a:endParaRPr>
          </a:p>
          <a:p>
            <a:pPr marL="285743" indent="-285743">
              <a:lnSpc>
                <a:spcPct val="90000"/>
              </a:lnSpc>
              <a:buSzPts val="1800"/>
              <a:buFont typeface="Arial"/>
              <a:buChar char="•"/>
            </a:pPr>
            <a:r>
              <a:rPr lang="en-US" sz="2300" dirty="0" err="1">
                <a:ea typeface="Open Sans"/>
                <a:cs typeface="Open Sans"/>
                <a:sym typeface="Open Sans"/>
              </a:rPr>
              <a:t>Asesivel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hosi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parte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sistema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informasaun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ruma</a:t>
            </a:r>
            <a:r>
              <a:rPr lang="en-US" sz="2300" dirty="0">
                <a:ea typeface="Open Sans"/>
                <a:cs typeface="Open Sans"/>
                <a:sym typeface="Open Sans"/>
              </a:rPr>
              <a:t>, ka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iha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liur</a:t>
            </a:r>
            <a:r>
              <a:rPr lang="en-US" sz="2300" dirty="0">
                <a:ea typeface="Open Sans"/>
                <a:cs typeface="Open Sans"/>
                <a:sym typeface="Open Sans"/>
              </a:rPr>
              <a:t>, HIS</a:t>
            </a:r>
          </a:p>
          <a:p>
            <a:pPr marL="285743" indent="-285743">
              <a:lnSpc>
                <a:spcPct val="90000"/>
              </a:lnSpc>
              <a:buSzPts val="1800"/>
              <a:buFont typeface="Arial"/>
              <a:buChar char="•"/>
            </a:pPr>
            <a:r>
              <a:rPr lang="en-US" sz="2300" dirty="0" err="1">
                <a:ea typeface="Open Sans"/>
                <a:cs typeface="Open Sans"/>
                <a:sym typeface="Open Sans"/>
              </a:rPr>
              <a:t>Apoia</a:t>
            </a:r>
            <a:r>
              <a:rPr lang="en-US" sz="2300" dirty="0">
                <a:ea typeface="Open Sans"/>
                <a:cs typeface="Open Sans"/>
                <a:sym typeface="Open Sans"/>
              </a:rPr>
              <a:t> </a:t>
            </a:r>
            <a:r>
              <a:rPr lang="en-US" sz="2300" dirty="0" err="1">
                <a:ea typeface="Open Sans"/>
                <a:cs typeface="Open Sans"/>
                <a:sym typeface="Open Sans"/>
              </a:rPr>
              <a:t>hsui</a:t>
            </a:r>
            <a:r>
              <a:rPr lang="en-US" sz="2300" dirty="0">
                <a:ea typeface="Open Sans"/>
                <a:cs typeface="Open Sans"/>
                <a:sym typeface="Open Sans"/>
              </a:rPr>
              <a:t> National Spatial Data Infrastructure (NSDI)</a:t>
            </a:r>
            <a:endParaRPr lang="fr-CH" sz="2300" dirty="0"/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22743B7-0DD4-72F2-9D09-217B17214E34}"/>
              </a:ext>
            </a:extLst>
          </p:cNvPr>
          <p:cNvSpPr txBox="1">
            <a:spLocks/>
          </p:cNvSpPr>
          <p:nvPr/>
        </p:nvSpPr>
        <p:spPr>
          <a:xfrm>
            <a:off x="0" y="111103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 err="1">
                <a:latin typeface="+mn-lt"/>
              </a:rPr>
              <a:t>Konseitu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husi</a:t>
            </a:r>
            <a:r>
              <a:rPr lang="en-US" altLang="en-US" sz="3200" b="1" dirty="0">
                <a:latin typeface="+mn-lt"/>
              </a:rPr>
              <a:t> Geo-Registry Komún/Common Geo-Registry (CGR)</a:t>
            </a:r>
            <a:endParaRPr lang="fr-CH" altLang="en-US" sz="3200" b="1" baseline="30000" dirty="0">
              <a:latin typeface="+mn-lt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4B1EC3C5-159C-9A8F-F463-E16A7FD510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05390" y="696264"/>
            <a:ext cx="792163" cy="11349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71077B9C-211F-1FFC-DC49-63A77B18B1F2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4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10" name="Google Shape;473;p45">
            <a:extLst>
              <a:ext uri="{FF2B5EF4-FFF2-40B4-BE49-F238E27FC236}">
                <a16:creationId xmlns:a16="http://schemas.microsoft.com/office/drawing/2014/main" id="{BA30E4CB-A71E-88E4-FC0C-1B6824D5A1CA}"/>
              </a:ext>
            </a:extLst>
          </p:cNvPr>
          <p:cNvSpPr/>
          <p:nvPr/>
        </p:nvSpPr>
        <p:spPr>
          <a:xfrm>
            <a:off x="141655" y="154709"/>
            <a:ext cx="500092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200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B856F20-03D2-C4FD-B56C-E55880FA476E}"/>
              </a:ext>
            </a:extLst>
          </p:cNvPr>
          <p:cNvSpPr txBox="1"/>
          <p:nvPr/>
        </p:nvSpPr>
        <p:spPr>
          <a:xfrm>
            <a:off x="141655" y="6050319"/>
            <a:ext cx="49098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050" dirty="0"/>
              <a:t>1. </a:t>
            </a:r>
            <a:r>
              <a:rPr lang="en-GB" sz="1050" dirty="0">
                <a:hlinkClick r:id="rId4"/>
              </a:rPr>
              <a:t>https://healthgeolab.net/DOCUMENTS/Guidance_Common_Geo-registry_Ve2.pdf</a:t>
            </a:r>
            <a:r>
              <a:rPr lang="en-GB" sz="1050" dirty="0"/>
              <a:t>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AA3973D-9CA3-87FC-19AB-F0BA8FE7E4E2}"/>
              </a:ext>
            </a:extLst>
          </p:cNvPr>
          <p:cNvSpPr txBox="1"/>
          <p:nvPr/>
        </p:nvSpPr>
        <p:spPr>
          <a:xfrm>
            <a:off x="10750682" y="705228"/>
            <a:ext cx="29564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ea typeface="Open Sans"/>
                <a:cs typeface="Open Sans"/>
                <a:sym typeface="Open Sans"/>
              </a:rPr>
              <a:t>1</a:t>
            </a:r>
            <a:endParaRPr lang="en-GB" sz="12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1CF8CFA-E444-0B28-EC69-083CBCD338F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80520" t="38265" r="10441" b="47050"/>
          <a:stretch/>
        </p:blipFill>
        <p:spPr>
          <a:xfrm>
            <a:off x="11662605" y="1700134"/>
            <a:ext cx="277179" cy="24979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CF42C93D-46E0-B280-661D-8E5F3287FA7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01" t="29143" r="20390" b="10701"/>
          <a:stretch>
            <a:fillRect/>
          </a:stretch>
        </p:blipFill>
        <p:spPr bwMode="auto">
          <a:xfrm>
            <a:off x="8418491" y="3233950"/>
            <a:ext cx="2325165" cy="13661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45BE386A-7ADD-ED44-D879-4402E2471C86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r="67291" b="21959"/>
          <a:stretch/>
        </p:blipFill>
        <p:spPr>
          <a:xfrm>
            <a:off x="10809101" y="2682464"/>
            <a:ext cx="1134286" cy="1917663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216CEB25-DF05-EBAF-A0C6-9DDD093295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465291" y="4782314"/>
            <a:ext cx="3356595" cy="13152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771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3A0F3A60-E5E1-F049-9CBF-62593C400311}"/>
              </a:ext>
            </a:extLst>
          </p:cNvPr>
          <p:cNvSpPr txBox="1">
            <a:spLocks/>
          </p:cNvSpPr>
          <p:nvPr/>
        </p:nvSpPr>
        <p:spPr>
          <a:xfrm>
            <a:off x="1" y="108986"/>
            <a:ext cx="12191999" cy="52307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Matadalan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hsui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Geo-Registry Komún (CGR)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54F23DD-02CB-657A-353C-A85A084B9D3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53108" y="674121"/>
            <a:ext cx="1869548" cy="2729362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B37011A-9967-A707-71E1-10D02F5FA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27200" y="1365383"/>
            <a:ext cx="2101525" cy="2729362"/>
          </a:xfrm>
          <a:prstGeom prst="rect">
            <a:avLst/>
          </a:prstGeom>
          <a:ln>
            <a:solidFill>
              <a:srgbClr val="002147"/>
            </a:solidFill>
          </a:ln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E55863E-68A5-C46E-7B2C-9DEF6DF1ED0E}"/>
              </a:ext>
            </a:extLst>
          </p:cNvPr>
          <p:cNvSpPr txBox="1"/>
          <p:nvPr/>
        </p:nvSpPr>
        <p:spPr>
          <a:xfrm>
            <a:off x="340657" y="795055"/>
            <a:ext cx="7363721" cy="14137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Konseitu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Geo-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Komún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moris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workshop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hala'o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Phnom Penh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Juñu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2017 </a:t>
            </a:r>
            <a:r>
              <a:rPr lang="en-PH" sz="22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Estrutura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versaun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dahuluk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dokumentu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orientasaun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CGR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define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ona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workshop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ida-ne'e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5FCCF91-08ED-5A53-9725-65131344DFFE}"/>
              </a:ext>
            </a:extLst>
          </p:cNvPr>
          <p:cNvSpPr txBox="1"/>
          <p:nvPr/>
        </p:nvSpPr>
        <p:spPr>
          <a:xfrm>
            <a:off x="384922" y="2243838"/>
            <a:ext cx="7661854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Versaun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dahuluk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orientasaun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CGR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fó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sai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Agostu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2017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diskute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workshop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Universidade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Oslo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Abril 2018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identifika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se DHIS2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bele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serve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hanesan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CGR </a:t>
            </a:r>
            <a:r>
              <a:rPr lang="en-PH" sz="2200" baseline="30000" dirty="0"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40CF81E5-7422-4F48-F03B-B29F0D7119AC}"/>
              </a:ext>
            </a:extLst>
          </p:cNvPr>
          <p:cNvSpPr txBox="1"/>
          <p:nvPr/>
        </p:nvSpPr>
        <p:spPr>
          <a:xfrm>
            <a:off x="395669" y="5753769"/>
            <a:ext cx="6842830" cy="600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28600" indent="-228600">
              <a:buAutoNum type="arabicPeriod"/>
            </a:pPr>
            <a:r>
              <a:rPr lang="en-GB" sz="1100" dirty="0">
                <a:hlinkClick r:id="rId5"/>
              </a:rPr>
              <a:t>https://www.healthgeolab.net/MEETINGS/CGR_2017/Geo-Registriy_Workshop_Final_Exec_Sum_010717.pdf</a:t>
            </a:r>
            <a:endParaRPr lang="en-GB" sz="1100" dirty="0"/>
          </a:p>
          <a:p>
            <a:pPr marL="228600" indent="-228600">
              <a:buFontTx/>
              <a:buAutoNum type="arabicPeriod"/>
            </a:pPr>
            <a:r>
              <a:rPr lang="en-GB" sz="1100" dirty="0">
                <a:hlinkClick r:id="" action="ppaction://noaction"/>
              </a:rPr>
              <a:t>https://www.healthgeolab.net/MEETINGS/CGR_OSLO_2018/DHIS2_CGR-Exec_Sum_April18.pdf</a:t>
            </a:r>
          </a:p>
          <a:p>
            <a:pPr marL="228600" indent="-228600">
              <a:buFontTx/>
              <a:buAutoNum type="arabicPeriod"/>
            </a:pPr>
            <a:r>
              <a:rPr lang="en-GB" sz="1100" dirty="0">
                <a:hlinkClick r:id="" action="ppaction://noaction"/>
              </a:rPr>
              <a:t>https://healthgeolab.net/DOCUMENTS/Guidance_Common_Geo-registry_Ve2.pdf</a:t>
            </a:r>
            <a:r>
              <a:rPr lang="en-GB" sz="1100" dirty="0"/>
              <a:t> 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F900856-6E61-DD5E-4797-5BB0171311D4}"/>
              </a:ext>
            </a:extLst>
          </p:cNvPr>
          <p:cNvSpPr txBox="1"/>
          <p:nvPr/>
        </p:nvSpPr>
        <p:spPr>
          <a:xfrm>
            <a:off x="10322656" y="593498"/>
            <a:ext cx="345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endParaRPr lang="en-GB" sz="12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901BF7-F514-5F06-ADCF-B1943C655ADE}"/>
              </a:ext>
            </a:extLst>
          </p:cNvPr>
          <p:cNvSpPr txBox="1"/>
          <p:nvPr/>
        </p:nvSpPr>
        <p:spPr>
          <a:xfrm>
            <a:off x="11631758" y="2476876"/>
            <a:ext cx="345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</a:t>
            </a:r>
            <a:endParaRPr lang="en-GB" sz="1200" dirty="0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6F07447-3B8D-F6F2-BB5B-DB2B1AE638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98164" y="2544254"/>
            <a:ext cx="2101525" cy="2729362"/>
          </a:xfrm>
          <a:prstGeom prst="rect">
            <a:avLst/>
          </a:prstGeom>
          <a:ln>
            <a:solidFill>
              <a:srgbClr val="002147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7C90F2-44B8-EFC4-35F1-D9A9DFE975C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873165" y="3536539"/>
            <a:ext cx="2064649" cy="266028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746D140-A293-4D05-5542-5272F3F877FD}"/>
              </a:ext>
            </a:extLst>
          </p:cNvPr>
          <p:cNvSpPr txBox="1"/>
          <p:nvPr/>
        </p:nvSpPr>
        <p:spPr>
          <a:xfrm>
            <a:off x="395669" y="3364124"/>
            <a:ext cx="8122071" cy="13111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Tanba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DHIS2 ka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seluk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eziste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kumpre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rekizitu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CGR,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IT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foun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dezenvolve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ona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nu'udar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parte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implementasaun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inisiativa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Dijitál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Eliminasaun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Malária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(DSME)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70C9CEC-B550-A09D-3E61-7699B75CF4D5}"/>
              </a:ext>
            </a:extLst>
          </p:cNvPr>
          <p:cNvSpPr txBox="1"/>
          <p:nvPr/>
        </p:nvSpPr>
        <p:spPr>
          <a:xfrm>
            <a:off x="395669" y="4770402"/>
            <a:ext cx="8844739" cy="1006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90000"/>
              </a:lnSpc>
              <a:spcAft>
                <a:spcPts val="800"/>
              </a:spcAft>
            </a:pP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Lisaun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aprende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dezenvolvimentu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implementasaun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solusaun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IT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foun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ida-ne'e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lori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lansamentu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versaun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daruak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orientasaun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CGR </a:t>
            </a:r>
            <a:r>
              <a:rPr lang="en-PH" sz="22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latin typeface="Calibri" panose="020F0502020204030204" pitchFamily="34" charset="0"/>
                <a:ea typeface="Calibri" panose="020F0502020204030204" pitchFamily="34" charset="0"/>
              </a:rPr>
              <a:t> 2022 </a:t>
            </a:r>
            <a:r>
              <a:rPr lang="en-PH" sz="2200" baseline="300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r>
              <a:rPr lang="en-PH" sz="22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4" name="Google Shape;258;p10">
            <a:extLst>
              <a:ext uri="{FF2B5EF4-FFF2-40B4-BE49-F238E27FC236}">
                <a16:creationId xmlns:a16="http://schemas.microsoft.com/office/drawing/2014/main" id="{E0DA62C4-FD4D-719F-53F3-B860D9EEB9D8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5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FF67411-54C9-FD9E-E9D0-B94B7FAAF400}"/>
              </a:ext>
            </a:extLst>
          </p:cNvPr>
          <p:cNvSpPr txBox="1"/>
          <p:nvPr/>
        </p:nvSpPr>
        <p:spPr>
          <a:xfrm>
            <a:off x="9567281" y="5684519"/>
            <a:ext cx="34514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1200" dirty="0">
                <a:latin typeface="Calibri" panose="020F0502020204030204" pitchFamily="34" charset="0"/>
                <a:ea typeface="Calibri" panose="020F0502020204030204" pitchFamily="34" charset="0"/>
              </a:rPr>
              <a:t>3</a:t>
            </a:r>
            <a:endParaRPr lang="en-GB" sz="1200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513D3A4-9630-2480-D6DA-B1576572DEED}"/>
              </a:ext>
            </a:extLst>
          </p:cNvPr>
          <p:cNvSpPr txBox="1"/>
          <p:nvPr/>
        </p:nvSpPr>
        <p:spPr>
          <a:xfrm>
            <a:off x="3212983" y="4393354"/>
            <a:ext cx="562369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 err="1">
                <a:ea typeface="Open Sans"/>
                <a:cs typeface="Open Sans"/>
                <a:sym typeface="Open Sans"/>
              </a:rPr>
              <a:t>GeoPrism</a:t>
            </a:r>
            <a:r>
              <a:rPr lang="en-US" sz="2000" dirty="0">
                <a:ea typeface="Open Sans"/>
                <a:cs typeface="Open Sans"/>
                <a:sym typeface="Open Sans"/>
              </a:rPr>
              <a:t> Registry (</a:t>
            </a:r>
            <a:r>
              <a:rPr lang="en-GB" sz="2000" dirty="0">
                <a:hlinkClick r:id="rId8"/>
              </a:rPr>
              <a:t>https://geoprismregistry.com/</a:t>
            </a:r>
            <a:r>
              <a:rPr lang="en-GB" sz="2000" dirty="0"/>
              <a:t>)</a:t>
            </a:r>
            <a:r>
              <a:rPr lang="en-US" sz="2000" dirty="0">
                <a:ea typeface="Open Sans"/>
                <a:cs typeface="Open Sans"/>
                <a:sym typeface="Open Sans"/>
              </a:rPr>
              <a:t> </a:t>
            </a:r>
            <a:endParaRPr lang="en-GB" sz="2000" dirty="0"/>
          </a:p>
        </p:txBody>
      </p:sp>
      <p:sp>
        <p:nvSpPr>
          <p:cNvPr id="6" name="Google Shape;473;p45">
            <a:extLst>
              <a:ext uri="{FF2B5EF4-FFF2-40B4-BE49-F238E27FC236}">
                <a16:creationId xmlns:a16="http://schemas.microsoft.com/office/drawing/2014/main" id="{0A5B31E5-3118-889B-1321-9E0BEE741371}"/>
              </a:ext>
            </a:extLst>
          </p:cNvPr>
          <p:cNvSpPr/>
          <p:nvPr/>
        </p:nvSpPr>
        <p:spPr>
          <a:xfrm>
            <a:off x="2712891" y="4389474"/>
            <a:ext cx="500092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lang="fr-CH" sz="2200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B46A1D8-6E84-975E-933B-EBA6532C2455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l="80520" t="38265" r="10441" b="47050"/>
          <a:stretch/>
        </p:blipFill>
        <p:spPr>
          <a:xfrm>
            <a:off x="11796331" y="6008194"/>
            <a:ext cx="356950" cy="321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5839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3">
            <a:extLst>
              <a:ext uri="{FF2B5EF4-FFF2-40B4-BE49-F238E27FC236}">
                <a16:creationId xmlns:a16="http://schemas.microsoft.com/office/drawing/2014/main" id="{ED715703-0AC9-E26B-B4A3-AF63AD29E847}"/>
              </a:ext>
            </a:extLst>
          </p:cNvPr>
          <p:cNvSpPr txBox="1">
            <a:spLocks/>
          </p:cNvSpPr>
          <p:nvPr/>
        </p:nvSpPr>
        <p:spPr>
          <a:xfrm>
            <a:off x="8603877" y="5643866"/>
            <a:ext cx="2057400" cy="273844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r" defTabSz="914400" rtl="0" eaLnBrk="1" latinLnBrk="0" hangingPunct="1">
              <a:defRPr sz="1600" kern="1200">
                <a:solidFill>
                  <a:schemeClr val="bg1">
                    <a:lumMod val="9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4D309488-8EB1-4662-952E-D6A73107E6C0}" type="slidenum">
              <a:rPr lang="en-US" sz="1200" smtClean="0"/>
              <a:pPr/>
              <a:t>6</a:t>
            </a:fld>
            <a:endParaRPr lang="en-US" sz="1200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C7A4B1F9-2098-1C3F-7AA2-2656CEC891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xfrm>
            <a:off x="11406314" y="6419850"/>
            <a:ext cx="621728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40" tIns="45720" rIns="91440" bIns="45720" rtlCol="0" anchor="ctr" anchorCtr="0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defRPr/>
            </a:pPr>
            <a:fld id="{8C5490D6-8476-4F9A-9D29-0EC3740DF8C6}" type="slidenum">
              <a:rPr lang="en-GB" altLang="en-US" smtClean="0"/>
              <a:pPr algn="r">
                <a:defRPr/>
              </a:pPr>
              <a:t>6</a:t>
            </a:fld>
            <a:endParaRPr lang="en-GB" altLang="en-US" dirty="0">
              <a:solidFill>
                <a:schemeClr val="tx1"/>
              </a:solidFill>
            </a:endParaRPr>
          </a:p>
        </p:txBody>
      </p:sp>
      <p:pic>
        <p:nvPicPr>
          <p:cNvPr id="2" name="Google Shape;251;g74f4d1d32f_1_438">
            <a:extLst>
              <a:ext uri="{FF2B5EF4-FFF2-40B4-BE49-F238E27FC236}">
                <a16:creationId xmlns:a16="http://schemas.microsoft.com/office/drawing/2014/main" id="{172E2E1F-21D9-7117-53A1-13119E3C1BDE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14910" t="32279" r="18105" b="28572"/>
          <a:stretch/>
        </p:blipFill>
        <p:spPr>
          <a:xfrm>
            <a:off x="1851234" y="3085057"/>
            <a:ext cx="2877117" cy="1589841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251;g74f4d1d32f_1_438">
            <a:extLst>
              <a:ext uri="{FF2B5EF4-FFF2-40B4-BE49-F238E27FC236}">
                <a16:creationId xmlns:a16="http://schemas.microsoft.com/office/drawing/2014/main" id="{F22F458F-F367-733C-3146-0D043C94D51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8979" t="1139" r="60300" b="74436"/>
          <a:stretch/>
        </p:blipFill>
        <p:spPr>
          <a:xfrm>
            <a:off x="7837536" y="1095074"/>
            <a:ext cx="1282269" cy="88059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251;g74f4d1d32f_1_438">
            <a:extLst>
              <a:ext uri="{FF2B5EF4-FFF2-40B4-BE49-F238E27FC236}">
                <a16:creationId xmlns:a16="http://schemas.microsoft.com/office/drawing/2014/main" id="{2CA3CBA5-8817-98BF-5A25-9BAC7C5D829A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58331" t="1022" r="7011" b="73835"/>
          <a:stretch/>
        </p:blipFill>
        <p:spPr>
          <a:xfrm>
            <a:off x="8939989" y="2034054"/>
            <a:ext cx="1423886" cy="880598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D82BBD3-EA2E-15D6-2DD1-623249170620}"/>
              </a:ext>
            </a:extLst>
          </p:cNvPr>
          <p:cNvSpPr/>
          <p:nvPr/>
        </p:nvSpPr>
        <p:spPr>
          <a:xfrm>
            <a:off x="3929917" y="2760111"/>
            <a:ext cx="652346" cy="29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1B21B20-311B-A103-DC81-447ADDF0556E}"/>
              </a:ext>
            </a:extLst>
          </p:cNvPr>
          <p:cNvSpPr/>
          <p:nvPr/>
        </p:nvSpPr>
        <p:spPr>
          <a:xfrm>
            <a:off x="1897639" y="2775786"/>
            <a:ext cx="652346" cy="29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0" name="Picture 9" descr="Doctor Symbol Caduceus PNG Transparent Images | PNG All">
            <a:extLst>
              <a:ext uri="{FF2B5EF4-FFF2-40B4-BE49-F238E27FC236}">
                <a16:creationId xmlns:a16="http://schemas.microsoft.com/office/drawing/2014/main" id="{7ADCA5C5-35ED-0A6A-A805-AA88AAAE8EA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5800" y="1647300"/>
            <a:ext cx="517286" cy="517286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45B3EC29-150A-6BC1-E95C-6845023643B9}"/>
              </a:ext>
            </a:extLst>
          </p:cNvPr>
          <p:cNvSpPr txBox="1"/>
          <p:nvPr/>
        </p:nvSpPr>
        <p:spPr>
          <a:xfrm>
            <a:off x="6994972" y="1810674"/>
            <a:ext cx="800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Ministry of Health</a:t>
            </a:r>
          </a:p>
        </p:txBody>
      </p:sp>
      <p:pic>
        <p:nvPicPr>
          <p:cNvPr id="12" name="Picture 11" descr="Signing on to civil society request to make public government data “license free” in the U.S ...">
            <a:extLst>
              <a:ext uri="{FF2B5EF4-FFF2-40B4-BE49-F238E27FC236}">
                <a16:creationId xmlns:a16="http://schemas.microsoft.com/office/drawing/2014/main" id="{F422F895-4FAF-916D-4272-1C2C0515B7E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1109" y="3404078"/>
            <a:ext cx="485212" cy="485212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868182A-9580-48C1-4291-2CA620DA099A}"/>
              </a:ext>
            </a:extLst>
          </p:cNvPr>
          <p:cNvSpPr txBox="1"/>
          <p:nvPr/>
        </p:nvSpPr>
        <p:spPr>
          <a:xfrm>
            <a:off x="7812524" y="3543040"/>
            <a:ext cx="72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Ministry of Interior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5549EBAD-F9EF-C187-D371-02ADC0BA138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20" t="39854" r="53161" b="23438"/>
          <a:stretch/>
        </p:blipFill>
        <p:spPr>
          <a:xfrm>
            <a:off x="7062588" y="2489846"/>
            <a:ext cx="685019" cy="42169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0B9FD90B-7883-41D8-166B-1A4F72F5A561}"/>
              </a:ext>
            </a:extLst>
          </p:cNvPr>
          <p:cNvSpPr txBox="1"/>
          <p:nvPr/>
        </p:nvSpPr>
        <p:spPr>
          <a:xfrm>
            <a:off x="7666642" y="2522869"/>
            <a:ext cx="7290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Ministry of Education</a:t>
            </a:r>
          </a:p>
        </p:txBody>
      </p:sp>
      <p:pic>
        <p:nvPicPr>
          <p:cNvPr id="17" name="Picture 16" descr="InaSAFE concepts — InaSAFE Documentation Project 3.0.0 documentation">
            <a:extLst>
              <a:ext uri="{FF2B5EF4-FFF2-40B4-BE49-F238E27FC236}">
                <a16:creationId xmlns:a16="http://schemas.microsoft.com/office/drawing/2014/main" id="{179CC376-2FEE-76D1-D321-D8A0E5E05E0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4054" y="4389579"/>
            <a:ext cx="460654" cy="457013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E285EC6-DB5F-244D-BD6D-435341A52CAD}"/>
              </a:ext>
            </a:extLst>
          </p:cNvPr>
          <p:cNvSpPr txBox="1"/>
          <p:nvPr/>
        </p:nvSpPr>
        <p:spPr>
          <a:xfrm>
            <a:off x="7388652" y="4498963"/>
            <a:ext cx="80915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National Statistics</a:t>
            </a:r>
          </a:p>
          <a:p>
            <a:pPr algn="r"/>
            <a:r>
              <a:rPr lang="en-US" sz="90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Organization</a:t>
            </a:r>
          </a:p>
        </p:txBody>
      </p:sp>
      <p:pic>
        <p:nvPicPr>
          <p:cNvPr id="19" name="Google Shape;251;g74f4d1d32f_1_438">
            <a:extLst>
              <a:ext uri="{FF2B5EF4-FFF2-40B4-BE49-F238E27FC236}">
                <a16:creationId xmlns:a16="http://schemas.microsoft.com/office/drawing/2014/main" id="{8A025C5C-382F-E960-838A-8A4E445CA0F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4879" t="78265"/>
          <a:stretch/>
        </p:blipFill>
        <p:spPr>
          <a:xfrm>
            <a:off x="8294347" y="5105486"/>
            <a:ext cx="1508502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51;g74f4d1d32f_1_438">
            <a:extLst>
              <a:ext uri="{FF2B5EF4-FFF2-40B4-BE49-F238E27FC236}">
                <a16:creationId xmlns:a16="http://schemas.microsoft.com/office/drawing/2014/main" id="{8A8787F1-B142-05EB-86F5-BC8896AD4DC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37275" t="78265" r="36380"/>
          <a:stretch/>
        </p:blipFill>
        <p:spPr>
          <a:xfrm>
            <a:off x="8966131" y="4031814"/>
            <a:ext cx="1131570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51;g74f4d1d32f_1_438">
            <a:extLst>
              <a:ext uri="{FF2B5EF4-FFF2-40B4-BE49-F238E27FC236}">
                <a16:creationId xmlns:a16="http://schemas.microsoft.com/office/drawing/2014/main" id="{7C271293-F0B8-DD09-9CA2-2AC1E0E4AC3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6688" t="78265" r="66967"/>
          <a:stretch/>
        </p:blipFill>
        <p:spPr>
          <a:xfrm>
            <a:off x="9446193" y="3096792"/>
            <a:ext cx="1131571" cy="882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834FE24-9A48-BD3C-7A2A-C649DC33C91B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64845" t="35300" r="9040" b="25666"/>
          <a:stretch/>
        </p:blipFill>
        <p:spPr>
          <a:xfrm>
            <a:off x="2765533" y="1908496"/>
            <a:ext cx="489024" cy="480744"/>
          </a:xfrm>
          <a:prstGeom prst="rect">
            <a:avLst/>
          </a:prstGeom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904B4F78-51EF-D38A-4FBE-F5C9DD0C7037}"/>
              </a:ext>
            </a:extLst>
          </p:cNvPr>
          <p:cNvSpPr txBox="1"/>
          <p:nvPr/>
        </p:nvSpPr>
        <p:spPr>
          <a:xfrm>
            <a:off x="2083686" y="1872072"/>
            <a:ext cx="762087" cy="4385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National Mapping Agency</a:t>
            </a:r>
          </a:p>
        </p:txBody>
      </p:sp>
      <p:pic>
        <p:nvPicPr>
          <p:cNvPr id="24" name="Picture 23" descr="Doctor Symbol Caduceus PNG Transparent Images | PNG All">
            <a:extLst>
              <a:ext uri="{FF2B5EF4-FFF2-40B4-BE49-F238E27FC236}">
                <a16:creationId xmlns:a16="http://schemas.microsoft.com/office/drawing/2014/main" id="{0A74B356-8B42-CD0B-4C29-07DE72678C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624" y="1876124"/>
            <a:ext cx="517286" cy="517286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2E560C6F-4E5E-1422-E8B2-60D141ED4F1D}"/>
              </a:ext>
            </a:extLst>
          </p:cNvPr>
          <p:cNvSpPr txBox="1"/>
          <p:nvPr/>
        </p:nvSpPr>
        <p:spPr>
          <a:xfrm>
            <a:off x="3671398" y="2048070"/>
            <a:ext cx="800100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Ministry of Health</a:t>
            </a: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12E7C229-1D20-9D2B-284C-CDE225C24285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7620" t="39854" r="53161" b="23438"/>
          <a:stretch/>
        </p:blipFill>
        <p:spPr>
          <a:xfrm>
            <a:off x="3929918" y="2441357"/>
            <a:ext cx="611083" cy="376181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071F029F-D684-ED5A-2ADB-F20567D991F6}"/>
              </a:ext>
            </a:extLst>
          </p:cNvPr>
          <p:cNvSpPr txBox="1"/>
          <p:nvPr/>
        </p:nvSpPr>
        <p:spPr>
          <a:xfrm>
            <a:off x="4445669" y="2508292"/>
            <a:ext cx="729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Ministry of Education</a:t>
            </a:r>
          </a:p>
        </p:txBody>
      </p:sp>
      <p:pic>
        <p:nvPicPr>
          <p:cNvPr id="28" name="Picture 27" descr="Signing on to civil society request to make public government data “license free” in the U.S ...">
            <a:extLst>
              <a:ext uri="{FF2B5EF4-FFF2-40B4-BE49-F238E27FC236}">
                <a16:creationId xmlns:a16="http://schemas.microsoft.com/office/drawing/2014/main" id="{C75D5B75-7B48-46FC-CADB-32FFFE13D4E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079" y="2389010"/>
            <a:ext cx="449195" cy="449195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17CE96CF-05A3-B901-5FE1-065B1DA7ED02}"/>
              </a:ext>
            </a:extLst>
          </p:cNvPr>
          <p:cNvSpPr txBox="1"/>
          <p:nvPr/>
        </p:nvSpPr>
        <p:spPr>
          <a:xfrm>
            <a:off x="1461658" y="2443137"/>
            <a:ext cx="729096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50" b="1" dirty="0">
                <a:solidFill>
                  <a:schemeClr val="accent3">
                    <a:lumMod val="50000"/>
                  </a:schemeClr>
                </a:solidFill>
                <a:cs typeface="Calibri" panose="020F0502020204030204" pitchFamily="34" charset="0"/>
              </a:rPr>
              <a:t>Ministry of Interior</a:t>
            </a:r>
          </a:p>
        </p:txBody>
      </p:sp>
      <p:sp>
        <p:nvSpPr>
          <p:cNvPr id="30" name="Arrow: Right 29">
            <a:extLst>
              <a:ext uri="{FF2B5EF4-FFF2-40B4-BE49-F238E27FC236}">
                <a16:creationId xmlns:a16="http://schemas.microsoft.com/office/drawing/2014/main" id="{21D352CB-9249-3AA6-8F05-BBD07131028D}"/>
              </a:ext>
            </a:extLst>
          </p:cNvPr>
          <p:cNvSpPr/>
          <p:nvPr/>
        </p:nvSpPr>
        <p:spPr>
          <a:xfrm rot="2546659">
            <a:off x="2307753" y="2872992"/>
            <a:ext cx="294933" cy="192512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CF43C4E1-8A7F-37BC-C0B9-B3A4AD641F53}"/>
              </a:ext>
            </a:extLst>
          </p:cNvPr>
          <p:cNvSpPr/>
          <p:nvPr/>
        </p:nvSpPr>
        <p:spPr>
          <a:xfrm rot="4714121">
            <a:off x="2872362" y="2602827"/>
            <a:ext cx="294933" cy="192512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2" name="Arrow: Right 31">
            <a:extLst>
              <a:ext uri="{FF2B5EF4-FFF2-40B4-BE49-F238E27FC236}">
                <a16:creationId xmlns:a16="http://schemas.microsoft.com/office/drawing/2014/main" id="{C791DAF7-5B0D-904F-549F-E7DCBC5FA60B}"/>
              </a:ext>
            </a:extLst>
          </p:cNvPr>
          <p:cNvSpPr/>
          <p:nvPr/>
        </p:nvSpPr>
        <p:spPr>
          <a:xfrm rot="6346220">
            <a:off x="3400764" y="2590386"/>
            <a:ext cx="294933" cy="192512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Arrow: Right 32">
            <a:extLst>
              <a:ext uri="{FF2B5EF4-FFF2-40B4-BE49-F238E27FC236}">
                <a16:creationId xmlns:a16="http://schemas.microsoft.com/office/drawing/2014/main" id="{D88268AC-B2DD-C14E-4BCD-6BB45A98BE40}"/>
              </a:ext>
            </a:extLst>
          </p:cNvPr>
          <p:cNvSpPr/>
          <p:nvPr/>
        </p:nvSpPr>
        <p:spPr>
          <a:xfrm rot="8271062">
            <a:off x="4048389" y="2875350"/>
            <a:ext cx="294933" cy="192512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34" name="Table 33">
            <a:extLst>
              <a:ext uri="{FF2B5EF4-FFF2-40B4-BE49-F238E27FC236}">
                <a16:creationId xmlns:a16="http://schemas.microsoft.com/office/drawing/2014/main" id="{C35A3455-3E5F-33F5-64D4-59D377F5C1EC}"/>
              </a:ext>
            </a:extLst>
          </p:cNvPr>
          <p:cNvGraphicFramePr>
            <a:graphicFrameLocks noGrp="1"/>
          </p:cNvGraphicFramePr>
          <p:nvPr/>
        </p:nvGraphicFramePr>
        <p:xfrm>
          <a:off x="5140692" y="2705311"/>
          <a:ext cx="1185417" cy="617220"/>
        </p:xfrm>
        <a:graphic>
          <a:graphicData uri="http://schemas.openxmlformats.org/drawingml/2006/table">
            <a:tbl>
              <a:tblPr firstRow="1" bandRow="1"/>
              <a:tblGrid>
                <a:gridCol w="408018">
                  <a:extLst>
                    <a:ext uri="{9D8B030D-6E8A-4147-A177-3AD203B41FA5}">
                      <a16:colId xmlns:a16="http://schemas.microsoft.com/office/drawing/2014/main" val="4212502068"/>
                    </a:ext>
                  </a:extLst>
                </a:gridCol>
                <a:gridCol w="777399">
                  <a:extLst>
                    <a:ext uri="{9D8B030D-6E8A-4147-A177-3AD203B41FA5}">
                      <a16:colId xmlns:a16="http://schemas.microsoft.com/office/drawing/2014/main" val="357499110"/>
                    </a:ext>
                  </a:extLst>
                </a:gridCol>
              </a:tblGrid>
              <a:tr h="205740"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ID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Name</a:t>
                      </a:r>
                    </a:p>
                  </a:txBody>
                  <a:tcPr marL="68580" marR="68580" marT="34290" marB="34290">
                    <a:solidFill>
                      <a:schemeClr val="accent1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884769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910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Thantoxaly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9457453"/>
                  </a:ext>
                </a:extLst>
              </a:tr>
              <a:tr h="205740">
                <a:tc>
                  <a:txBody>
                    <a:bodyPr/>
                    <a:lstStyle/>
                    <a:p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920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900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Pientiaver</a:t>
                      </a:r>
                    </a:p>
                  </a:txBody>
                  <a:tcPr marL="68580" marR="68580" marT="34290" marB="34290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44610"/>
                  </a:ext>
                </a:extLst>
              </a:tr>
            </a:tbl>
          </a:graphicData>
        </a:graphic>
      </p:graphicFrame>
      <p:pic>
        <p:nvPicPr>
          <p:cNvPr id="35" name="Picture 34">
            <a:extLst>
              <a:ext uri="{FF2B5EF4-FFF2-40B4-BE49-F238E27FC236}">
                <a16:creationId xmlns:a16="http://schemas.microsoft.com/office/drawing/2014/main" id="{975AEB95-928D-9257-D466-0B78EDCDB190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l="21833" t="30738" r="18166" b="11398"/>
          <a:stretch/>
        </p:blipFill>
        <p:spPr>
          <a:xfrm rot="21266227">
            <a:off x="4999625" y="3428362"/>
            <a:ext cx="1523663" cy="843783"/>
          </a:xfrm>
          <a:prstGeom prst="rect">
            <a:avLst/>
          </a:prstGeom>
        </p:spPr>
      </p:pic>
      <p:sp>
        <p:nvSpPr>
          <p:cNvPr id="36" name="Rectangle 35">
            <a:extLst>
              <a:ext uri="{FF2B5EF4-FFF2-40B4-BE49-F238E27FC236}">
                <a16:creationId xmlns:a16="http://schemas.microsoft.com/office/drawing/2014/main" id="{526C45AE-FC0A-ABBF-B851-9E7454800655}"/>
              </a:ext>
            </a:extLst>
          </p:cNvPr>
          <p:cNvSpPr/>
          <p:nvPr/>
        </p:nvSpPr>
        <p:spPr>
          <a:xfrm>
            <a:off x="1617272" y="1570135"/>
            <a:ext cx="38416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1" indent="-180971"/>
            <a:r>
              <a:rPr lang="en-US" sz="1200" b="1" dirty="0">
                <a:solidFill>
                  <a:srgbClr val="34666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1. Mandated government institutions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EEC1C463-FD10-DC0F-30E1-0FCB3102F8B5}"/>
              </a:ext>
            </a:extLst>
          </p:cNvPr>
          <p:cNvSpPr/>
          <p:nvPr/>
        </p:nvSpPr>
        <p:spPr>
          <a:xfrm>
            <a:off x="2047606" y="4719063"/>
            <a:ext cx="151387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>
                <a:solidFill>
                  <a:srgbClr val="34666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2. Hosting, management, updating, sharing</a:t>
            </a:r>
          </a:p>
          <a:p>
            <a:pPr algn="l"/>
            <a:endParaRPr lang="en-US" sz="1200" b="1" dirty="0">
              <a:solidFill>
                <a:srgbClr val="346667"/>
              </a:solidFill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38" name="Arrow: Right 37">
            <a:extLst>
              <a:ext uri="{FF2B5EF4-FFF2-40B4-BE49-F238E27FC236}">
                <a16:creationId xmlns:a16="http://schemas.microsoft.com/office/drawing/2014/main" id="{91B14E01-9609-940D-795F-4F6982E1C1D1}"/>
              </a:ext>
            </a:extLst>
          </p:cNvPr>
          <p:cNvSpPr/>
          <p:nvPr/>
        </p:nvSpPr>
        <p:spPr>
          <a:xfrm rot="19070552">
            <a:off x="6314790" y="2247803"/>
            <a:ext cx="533126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D8513D0D-5759-4013-0D90-90ECE2242D28}"/>
              </a:ext>
            </a:extLst>
          </p:cNvPr>
          <p:cNvSpPr/>
          <p:nvPr/>
        </p:nvSpPr>
        <p:spPr>
          <a:xfrm>
            <a:off x="4912248" y="4294921"/>
            <a:ext cx="1709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4666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3. Common and official geography over time</a:t>
            </a:r>
          </a:p>
        </p:txBody>
      </p:sp>
      <p:sp>
        <p:nvSpPr>
          <p:cNvPr id="40" name="Arrow: Right 39">
            <a:extLst>
              <a:ext uri="{FF2B5EF4-FFF2-40B4-BE49-F238E27FC236}">
                <a16:creationId xmlns:a16="http://schemas.microsoft.com/office/drawing/2014/main" id="{BF9E12D1-8752-8583-EBDF-820FA8A8D8AC}"/>
              </a:ext>
            </a:extLst>
          </p:cNvPr>
          <p:cNvSpPr/>
          <p:nvPr/>
        </p:nvSpPr>
        <p:spPr>
          <a:xfrm rot="19745411">
            <a:off x="6446710" y="2876528"/>
            <a:ext cx="533126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1" name="Arrow: Right 40">
            <a:extLst>
              <a:ext uri="{FF2B5EF4-FFF2-40B4-BE49-F238E27FC236}">
                <a16:creationId xmlns:a16="http://schemas.microsoft.com/office/drawing/2014/main" id="{4BE0DE2E-D4C4-ABF1-55A5-BBF3205C7C6D}"/>
              </a:ext>
            </a:extLst>
          </p:cNvPr>
          <p:cNvSpPr/>
          <p:nvPr/>
        </p:nvSpPr>
        <p:spPr>
          <a:xfrm rot="405025">
            <a:off x="6590827" y="3572558"/>
            <a:ext cx="533126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Arrow: Right 41">
            <a:extLst>
              <a:ext uri="{FF2B5EF4-FFF2-40B4-BE49-F238E27FC236}">
                <a16:creationId xmlns:a16="http://schemas.microsoft.com/office/drawing/2014/main" id="{2A9E8744-95F6-9FC9-AA21-3FD1C636F3E9}"/>
              </a:ext>
            </a:extLst>
          </p:cNvPr>
          <p:cNvSpPr/>
          <p:nvPr/>
        </p:nvSpPr>
        <p:spPr>
          <a:xfrm rot="2296773">
            <a:off x="6558622" y="4252677"/>
            <a:ext cx="533126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3" name="Arrow: Right 42">
            <a:extLst>
              <a:ext uri="{FF2B5EF4-FFF2-40B4-BE49-F238E27FC236}">
                <a16:creationId xmlns:a16="http://schemas.microsoft.com/office/drawing/2014/main" id="{2AC6953E-7417-12C7-7F53-65BB717C9A98}"/>
              </a:ext>
            </a:extLst>
          </p:cNvPr>
          <p:cNvSpPr/>
          <p:nvPr/>
        </p:nvSpPr>
        <p:spPr>
          <a:xfrm rot="19745411">
            <a:off x="7657449" y="1484393"/>
            <a:ext cx="333158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4" name="Arrow: Right 43">
            <a:extLst>
              <a:ext uri="{FF2B5EF4-FFF2-40B4-BE49-F238E27FC236}">
                <a16:creationId xmlns:a16="http://schemas.microsoft.com/office/drawing/2014/main" id="{ADE6603E-8820-83AC-FEB5-3ADA2FE6E957}"/>
              </a:ext>
            </a:extLst>
          </p:cNvPr>
          <p:cNvSpPr/>
          <p:nvPr/>
        </p:nvSpPr>
        <p:spPr>
          <a:xfrm rot="20467055">
            <a:off x="8525590" y="2361437"/>
            <a:ext cx="333158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5" name="Arrow: Right 44">
            <a:extLst>
              <a:ext uri="{FF2B5EF4-FFF2-40B4-BE49-F238E27FC236}">
                <a16:creationId xmlns:a16="http://schemas.microsoft.com/office/drawing/2014/main" id="{C9D353C9-8921-8919-5FEF-9A3468CAC9BF}"/>
              </a:ext>
            </a:extLst>
          </p:cNvPr>
          <p:cNvSpPr/>
          <p:nvPr/>
        </p:nvSpPr>
        <p:spPr>
          <a:xfrm rot="172290">
            <a:off x="8716383" y="3315791"/>
            <a:ext cx="333158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6" name="Arrow: Right 45">
            <a:extLst>
              <a:ext uri="{FF2B5EF4-FFF2-40B4-BE49-F238E27FC236}">
                <a16:creationId xmlns:a16="http://schemas.microsoft.com/office/drawing/2014/main" id="{42ECCBDB-E7CD-78AE-20DC-BF8413415DE3}"/>
              </a:ext>
            </a:extLst>
          </p:cNvPr>
          <p:cNvSpPr/>
          <p:nvPr/>
        </p:nvSpPr>
        <p:spPr>
          <a:xfrm rot="2081538">
            <a:off x="8619535" y="3925115"/>
            <a:ext cx="333158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7" name="Arrow: Right 46">
            <a:extLst>
              <a:ext uri="{FF2B5EF4-FFF2-40B4-BE49-F238E27FC236}">
                <a16:creationId xmlns:a16="http://schemas.microsoft.com/office/drawing/2014/main" id="{6B66A1DE-8156-DD04-904B-27CA56BB4214}"/>
              </a:ext>
            </a:extLst>
          </p:cNvPr>
          <p:cNvSpPr/>
          <p:nvPr/>
        </p:nvSpPr>
        <p:spPr>
          <a:xfrm rot="2081538">
            <a:off x="8255665" y="4798351"/>
            <a:ext cx="333158" cy="250595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Rectangle 47">
            <a:extLst>
              <a:ext uri="{FF2B5EF4-FFF2-40B4-BE49-F238E27FC236}">
                <a16:creationId xmlns:a16="http://schemas.microsoft.com/office/drawing/2014/main" id="{307DF0FF-AFAB-9E74-B380-AAFD57E20C47}"/>
              </a:ext>
            </a:extLst>
          </p:cNvPr>
          <p:cNvSpPr/>
          <p:nvPr/>
        </p:nvSpPr>
        <p:spPr>
          <a:xfrm>
            <a:off x="6621809" y="5055443"/>
            <a:ext cx="15085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4666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4. Users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2524F8C6-7CE9-A295-35D6-2AA19EBDE301}"/>
              </a:ext>
            </a:extLst>
          </p:cNvPr>
          <p:cNvSpPr/>
          <p:nvPr/>
        </p:nvSpPr>
        <p:spPr>
          <a:xfrm>
            <a:off x="9119803" y="1363168"/>
            <a:ext cx="150850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>
                <a:solidFill>
                  <a:srgbClr val="34666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5. “Geo-enabled” applications»</a:t>
            </a:r>
          </a:p>
        </p:txBody>
      </p:sp>
      <p:sp>
        <p:nvSpPr>
          <p:cNvPr id="50" name="Arrow: Right 49">
            <a:extLst>
              <a:ext uri="{FF2B5EF4-FFF2-40B4-BE49-F238E27FC236}">
                <a16:creationId xmlns:a16="http://schemas.microsoft.com/office/drawing/2014/main" id="{F082784E-6108-EFDD-DDF7-8B6E1F40600B}"/>
              </a:ext>
            </a:extLst>
          </p:cNvPr>
          <p:cNvSpPr/>
          <p:nvPr/>
        </p:nvSpPr>
        <p:spPr>
          <a:xfrm>
            <a:off x="4770348" y="3537801"/>
            <a:ext cx="294933" cy="192512"/>
          </a:xfrm>
          <a:prstGeom prst="rightArrow">
            <a:avLst/>
          </a:prstGeom>
          <a:solidFill>
            <a:srgbClr val="1F83C5"/>
          </a:solidFill>
          <a:ln>
            <a:solidFill>
              <a:srgbClr val="4F8CB5"/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7B08ED6B-67CF-3894-EA76-D6113D318DB0}"/>
              </a:ext>
            </a:extLst>
          </p:cNvPr>
          <p:cNvSpPr/>
          <p:nvPr/>
        </p:nvSpPr>
        <p:spPr>
          <a:xfrm>
            <a:off x="4063202" y="4253459"/>
            <a:ext cx="98235" cy="2955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5D4C23E7-5F61-9FB4-6154-604430C0896D}"/>
              </a:ext>
            </a:extLst>
          </p:cNvPr>
          <p:cNvSpPr/>
          <p:nvPr/>
        </p:nvSpPr>
        <p:spPr>
          <a:xfrm>
            <a:off x="2725246" y="2906867"/>
            <a:ext cx="122451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1" indent="-180971"/>
            <a:r>
              <a:rPr lang="en-US" sz="600" b="1" dirty="0">
                <a:solidFill>
                  <a:srgbClr val="346667"/>
                </a:solidFill>
                <a:latin typeface="Roboto" panose="02000000000000000000" pitchFamily="2" charset="0"/>
                <a:ea typeface="Roboto" panose="02000000000000000000" pitchFamily="2" charset="0"/>
              </a:rPr>
              <a:t>Common Geo-Registry (CGR)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056524A1-5903-15AC-1C5B-536C532D16C3}"/>
              </a:ext>
            </a:extLst>
          </p:cNvPr>
          <p:cNvSpPr/>
          <p:nvPr/>
        </p:nvSpPr>
        <p:spPr>
          <a:xfrm>
            <a:off x="2549986" y="3139801"/>
            <a:ext cx="462813" cy="8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16FC8F6F-60C8-C73B-5F9D-43B8E4787D60}"/>
              </a:ext>
            </a:extLst>
          </p:cNvPr>
          <p:cNvSpPr/>
          <p:nvPr/>
        </p:nvSpPr>
        <p:spPr>
          <a:xfrm>
            <a:off x="3774499" y="3155693"/>
            <a:ext cx="671171" cy="8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9" name="Rectangle 58">
            <a:extLst>
              <a:ext uri="{FF2B5EF4-FFF2-40B4-BE49-F238E27FC236}">
                <a16:creationId xmlns:a16="http://schemas.microsoft.com/office/drawing/2014/main" id="{0C013764-698D-9D3E-63B6-30200DB89DE8}"/>
              </a:ext>
            </a:extLst>
          </p:cNvPr>
          <p:cNvSpPr/>
          <p:nvPr/>
        </p:nvSpPr>
        <p:spPr>
          <a:xfrm>
            <a:off x="4021929" y="4297958"/>
            <a:ext cx="551714" cy="8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9CAE9FC3-FCB2-4B8B-7CC2-DF6CB13648EB}"/>
              </a:ext>
            </a:extLst>
          </p:cNvPr>
          <p:cNvSpPr/>
          <p:nvPr/>
        </p:nvSpPr>
        <p:spPr>
          <a:xfrm>
            <a:off x="2505534" y="4548968"/>
            <a:ext cx="909983" cy="8518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5" name="Rectangle 54">
            <a:extLst>
              <a:ext uri="{FF2B5EF4-FFF2-40B4-BE49-F238E27FC236}">
                <a16:creationId xmlns:a16="http://schemas.microsoft.com/office/drawing/2014/main" id="{0795DD4E-695B-B407-94A6-E260824E422D}"/>
              </a:ext>
            </a:extLst>
          </p:cNvPr>
          <p:cNvSpPr/>
          <p:nvPr/>
        </p:nvSpPr>
        <p:spPr>
          <a:xfrm>
            <a:off x="2432518" y="3098909"/>
            <a:ext cx="89237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1" indent="-180971"/>
            <a:r>
              <a:rPr lang="en-US" sz="800" dirty="0"/>
              <a:t>Master lists</a:t>
            </a:r>
            <a:endParaRPr lang="en-US" sz="600" b="1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0189E378-1A97-078A-B477-D3BDC9871C02}"/>
              </a:ext>
            </a:extLst>
          </p:cNvPr>
          <p:cNvSpPr/>
          <p:nvPr/>
        </p:nvSpPr>
        <p:spPr>
          <a:xfrm>
            <a:off x="3706310" y="3108988"/>
            <a:ext cx="10586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1" indent="-180971"/>
            <a:r>
              <a:rPr lang="en-US" sz="600" b="1" dirty="0">
                <a:latin typeface="Roboto" panose="02000000000000000000" pitchFamily="2" charset="0"/>
                <a:ea typeface="Roboto" panose="02000000000000000000" pitchFamily="2" charset="0"/>
              </a:rPr>
              <a:t>Operational lists</a:t>
            </a: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C353AD6B-E5D3-00BC-F888-319840F26313}"/>
              </a:ext>
            </a:extLst>
          </p:cNvPr>
          <p:cNvSpPr/>
          <p:nvPr/>
        </p:nvSpPr>
        <p:spPr>
          <a:xfrm>
            <a:off x="2397305" y="4497587"/>
            <a:ext cx="1058604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1" indent="-180971"/>
            <a:r>
              <a:rPr lang="en-US" sz="600" b="1" dirty="0">
                <a:latin typeface="Roboto" panose="02000000000000000000" pitchFamily="2" charset="0"/>
                <a:ea typeface="Roboto" panose="02000000000000000000" pitchFamily="2" charset="0"/>
              </a:rPr>
              <a:t>Geospatial data</a:t>
            </a: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31C8C1ED-6325-2DC8-7759-E47ED05D6CA8}"/>
              </a:ext>
            </a:extLst>
          </p:cNvPr>
          <p:cNvSpPr/>
          <p:nvPr/>
        </p:nvSpPr>
        <p:spPr>
          <a:xfrm>
            <a:off x="4044342" y="4228461"/>
            <a:ext cx="671753" cy="1846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1" indent="-180971"/>
            <a:r>
              <a:rPr lang="en-US" sz="600" b="1" dirty="0">
                <a:latin typeface="Roboto" panose="02000000000000000000" pitchFamily="2" charset="0"/>
                <a:ea typeface="Roboto" panose="02000000000000000000" pitchFamily="2" charset="0"/>
              </a:rPr>
              <a:t>Hierarchies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D3A62E2-6A49-0F3F-C161-34DB43994378}"/>
              </a:ext>
            </a:extLst>
          </p:cNvPr>
          <p:cNvSpPr txBox="1"/>
          <p:nvPr/>
        </p:nvSpPr>
        <p:spPr>
          <a:xfrm>
            <a:off x="7828957" y="964087"/>
            <a:ext cx="197389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92075" indent="-92075"/>
            <a:r>
              <a:rPr lang="en-US" sz="800" dirty="0"/>
              <a:t>1. Contextualize data from different sources in space and time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FFFFE4B3-50C7-80CE-2A1D-1BACA234D1AB}"/>
              </a:ext>
            </a:extLst>
          </p:cNvPr>
          <p:cNvSpPr txBox="1"/>
          <p:nvPr/>
        </p:nvSpPr>
        <p:spPr>
          <a:xfrm>
            <a:off x="8859694" y="1923097"/>
            <a:ext cx="2113106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2075" indent="-92075"/>
            <a:r>
              <a:rPr lang="en-US" sz="800" dirty="0"/>
              <a:t>2. Use geographic features as a common link between data sources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AB7B55C3-5ADB-6D26-D347-D7265B6C96AE}"/>
              </a:ext>
            </a:extLst>
          </p:cNvPr>
          <p:cNvSpPr txBox="1"/>
          <p:nvPr/>
        </p:nvSpPr>
        <p:spPr>
          <a:xfrm>
            <a:off x="9353884" y="3672496"/>
            <a:ext cx="1314117" cy="21544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3 Facilitate trend analysis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FC6115A-5987-B97A-1AC1-E4051C79D7FB}"/>
              </a:ext>
            </a:extLst>
          </p:cNvPr>
          <p:cNvSpPr txBox="1"/>
          <p:nvPr/>
        </p:nvSpPr>
        <p:spPr>
          <a:xfrm>
            <a:off x="8822848" y="4704082"/>
            <a:ext cx="1960001" cy="33855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en-US" sz="800" dirty="0"/>
              <a:t>4. Aggregate data according to different hierarchies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EBAEF3A-AE0A-AC0F-34C9-38F59F309230}"/>
              </a:ext>
            </a:extLst>
          </p:cNvPr>
          <p:cNvSpPr txBox="1"/>
          <p:nvPr/>
        </p:nvSpPr>
        <p:spPr>
          <a:xfrm>
            <a:off x="8130311" y="5625245"/>
            <a:ext cx="1960001" cy="4616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 marL="92075" indent="-92075"/>
            <a:r>
              <a:rPr lang="en-US" sz="800" dirty="0"/>
              <a:t>5. Use GIS to create thematic maps, perform spatial analyses, or apply spatially distributed models</a:t>
            </a:r>
          </a:p>
        </p:txBody>
      </p:sp>
      <p:sp>
        <p:nvSpPr>
          <p:cNvPr id="52" name="Slide Number Placeholder 3">
            <a:extLst>
              <a:ext uri="{FF2B5EF4-FFF2-40B4-BE49-F238E27FC236}">
                <a16:creationId xmlns:a16="http://schemas.microsoft.com/office/drawing/2014/main" id="{6CC3B131-13E9-90FF-097C-5EF4FB3C3C45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6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53" name="Title 1">
            <a:extLst>
              <a:ext uri="{FF2B5EF4-FFF2-40B4-BE49-F238E27FC236}">
                <a16:creationId xmlns:a16="http://schemas.microsoft.com/office/drawing/2014/main" id="{1F0F36CC-7375-4CAA-1C5C-CA36658D4469}"/>
              </a:ext>
            </a:extLst>
          </p:cNvPr>
          <p:cNvSpPr txBox="1">
            <a:spLocks/>
          </p:cNvSpPr>
          <p:nvPr/>
        </p:nvSpPr>
        <p:spPr>
          <a:xfrm>
            <a:off x="0" y="102137"/>
            <a:ext cx="12191999" cy="63290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 err="1">
                <a:latin typeface="+mn-lt"/>
              </a:rPr>
              <a:t>Konseito</a:t>
            </a:r>
            <a:r>
              <a:rPr lang="en-US" altLang="en-US" sz="3200" b="1" dirty="0">
                <a:latin typeface="+mn-lt"/>
              </a:rPr>
              <a:t> </a:t>
            </a:r>
            <a:r>
              <a:rPr lang="en-US" altLang="en-US" sz="3200" b="1" dirty="0" err="1">
                <a:latin typeface="+mn-lt"/>
              </a:rPr>
              <a:t>husi</a:t>
            </a:r>
            <a:r>
              <a:rPr lang="en-US" altLang="en-US" sz="3200" b="1" dirty="0">
                <a:latin typeface="+mn-lt"/>
              </a:rPr>
              <a:t> Geo-Registry Komún (CGR)</a:t>
            </a:r>
            <a:endParaRPr lang="fr-CH" altLang="en-US" sz="3200" b="1" baseline="30000" dirty="0">
              <a:latin typeface="+mn-lt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F5BAD5D-11FB-2EC4-1E8B-A240664492F2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04952" y="4804830"/>
            <a:ext cx="1420419" cy="820415"/>
          </a:xfrm>
          <a:prstGeom prst="rect">
            <a:avLst/>
          </a:prstGeom>
        </p:spPr>
      </p:pic>
      <p:pic>
        <p:nvPicPr>
          <p:cNvPr id="56" name="Picture 55">
            <a:extLst>
              <a:ext uri="{FF2B5EF4-FFF2-40B4-BE49-F238E27FC236}">
                <a16:creationId xmlns:a16="http://schemas.microsoft.com/office/drawing/2014/main" id="{FE1CF213-8504-8B0B-8995-4FD0FFE0FBC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85892" y="594271"/>
            <a:ext cx="10420215" cy="5669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8209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0A03A57-B34A-43CD-B8BD-C93B441D54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3416" y="1324535"/>
            <a:ext cx="10403568" cy="4174076"/>
          </a:xfrm>
          <a:prstGeom prst="rect">
            <a:avLst/>
          </a:prstGeom>
        </p:spPr>
      </p:pic>
      <p:sp>
        <p:nvSpPr>
          <p:cNvPr id="14" name="Google Shape;323;p3">
            <a:extLst>
              <a:ext uri="{FF2B5EF4-FFF2-40B4-BE49-F238E27FC236}">
                <a16:creationId xmlns:a16="http://schemas.microsoft.com/office/drawing/2014/main" id="{BB8F4ABA-4722-94A5-64E1-3133DCD8AAED}"/>
              </a:ext>
            </a:extLst>
          </p:cNvPr>
          <p:cNvSpPr txBox="1"/>
          <p:nvPr/>
        </p:nvSpPr>
        <p:spPr>
          <a:xfrm>
            <a:off x="709703" y="5318847"/>
            <a:ext cx="3103895" cy="846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Númeru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boot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hosi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rejistu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mantein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Volume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interkámbiu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importante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asegura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kualidade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dadus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rejistu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no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informasaun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Susar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tebes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hasa'e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eskala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59" name="Google Shape;323;p3">
            <a:extLst>
              <a:ext uri="{FF2B5EF4-FFF2-40B4-BE49-F238E27FC236}">
                <a16:creationId xmlns:a16="http://schemas.microsoft.com/office/drawing/2014/main" id="{A1D44534-2AB4-0760-4955-436CF087CF48}"/>
              </a:ext>
            </a:extLst>
          </p:cNvPr>
          <p:cNvSpPr txBox="1"/>
          <p:nvPr/>
        </p:nvSpPr>
        <p:spPr>
          <a:xfrm>
            <a:off x="709703" y="761998"/>
            <a:ext cx="3005107" cy="6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050"/>
            </a:pP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1.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Rejistu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ida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ba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karakterístika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jeográfika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laiha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kamada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interoperabilidade</a:t>
            </a:r>
            <a:endParaRPr lang="en-US" sz="1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60" name="Google Shape;323;p3">
            <a:extLst>
              <a:ext uri="{FF2B5EF4-FFF2-40B4-BE49-F238E27FC236}">
                <a16:creationId xmlns:a16="http://schemas.microsoft.com/office/drawing/2014/main" id="{B9348F39-CAF8-F58B-2937-20803FED28FC}"/>
              </a:ext>
            </a:extLst>
          </p:cNvPr>
          <p:cNvSpPr txBox="1"/>
          <p:nvPr/>
        </p:nvSpPr>
        <p:spPr>
          <a:xfrm>
            <a:off x="7949698" y="978272"/>
            <a:ext cx="2729511" cy="44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050"/>
            </a:pP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3. common geo-registry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ida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ho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kamada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interoperabilidade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integradu</a:t>
            </a:r>
            <a:endParaRPr lang="en-US" sz="1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" name="Google Shape;462;p44">
            <a:extLst>
              <a:ext uri="{FF2B5EF4-FFF2-40B4-BE49-F238E27FC236}">
                <a16:creationId xmlns:a16="http://schemas.microsoft.com/office/drawing/2014/main" id="{79904C0F-95E0-3A92-3A59-339F955532E6}"/>
              </a:ext>
            </a:extLst>
          </p:cNvPr>
          <p:cNvSpPr/>
          <p:nvPr/>
        </p:nvSpPr>
        <p:spPr>
          <a:xfrm>
            <a:off x="7251923" y="5570920"/>
            <a:ext cx="4545630" cy="5944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50" tIns="33325" rIns="67850" bIns="33325" anchor="t" anchorCtr="0">
            <a:noAutofit/>
          </a:bodyPr>
          <a:lstStyle/>
          <a:p>
            <a:pPr algn="ctr">
              <a:lnSpc>
                <a:spcPct val="90000"/>
              </a:lnSpc>
              <a:buSzPts val="1800"/>
            </a:pPr>
            <a:r>
              <a:rPr lang="en-GB" dirty="0" err="1"/>
              <a:t>Modelu</a:t>
            </a:r>
            <a:r>
              <a:rPr lang="en-GB" dirty="0"/>
              <a:t> </a:t>
            </a:r>
            <a:r>
              <a:rPr lang="en-GB" dirty="0" err="1"/>
              <a:t>ne'ebé</a:t>
            </a:r>
            <a:r>
              <a:rPr lang="en-GB" dirty="0"/>
              <a:t> </a:t>
            </a:r>
            <a:r>
              <a:rPr lang="en-GB" dirty="0" err="1"/>
              <a:t>promove</a:t>
            </a:r>
            <a:r>
              <a:rPr lang="en-GB" dirty="0"/>
              <a:t> </a:t>
            </a:r>
            <a:r>
              <a:rPr lang="en-GB" dirty="0" err="1"/>
              <a:t>hosi</a:t>
            </a:r>
            <a:r>
              <a:rPr lang="en-GB" dirty="0"/>
              <a:t> </a:t>
            </a:r>
            <a:r>
              <a:rPr lang="en-GB" dirty="0" err="1"/>
              <a:t>enkuadramentu</a:t>
            </a:r>
            <a:r>
              <a:rPr lang="en-GB" dirty="0"/>
              <a:t> geo-</a:t>
            </a:r>
            <a:r>
              <a:rPr lang="en-GB" dirty="0" err="1"/>
              <a:t>habilitasaun</a:t>
            </a:r>
            <a:r>
              <a:rPr lang="en-GB" dirty="0"/>
              <a:t> HIS</a:t>
            </a:r>
            <a:endParaRPr lang="fr-CH" sz="1600" dirty="0"/>
          </a:p>
        </p:txBody>
      </p:sp>
      <p:sp>
        <p:nvSpPr>
          <p:cNvPr id="4" name="Google Shape;463;p44">
            <a:extLst>
              <a:ext uri="{FF2B5EF4-FFF2-40B4-BE49-F238E27FC236}">
                <a16:creationId xmlns:a16="http://schemas.microsoft.com/office/drawing/2014/main" id="{C14010B5-C836-236C-CBAF-E6F304D9D90A}"/>
              </a:ext>
            </a:extLst>
          </p:cNvPr>
          <p:cNvSpPr/>
          <p:nvPr/>
        </p:nvSpPr>
        <p:spPr>
          <a:xfrm rot="5400000">
            <a:off x="9331407" y="5175186"/>
            <a:ext cx="365125" cy="404700"/>
          </a:xfrm>
          <a:prstGeom prst="rightArrow">
            <a:avLst>
              <a:gd name="adj1" fmla="val 50000"/>
              <a:gd name="adj2" fmla="val 50000"/>
            </a:avLst>
          </a:prstGeom>
          <a:solidFill>
            <a:srgbClr val="1F83C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>
              <a:buSzPts val="1200"/>
            </a:pPr>
            <a:endParaRPr sz="2400"/>
          </a:p>
        </p:txBody>
      </p:sp>
      <p:sp>
        <p:nvSpPr>
          <p:cNvPr id="6" name="Google Shape;323;p3">
            <a:extLst>
              <a:ext uri="{FF2B5EF4-FFF2-40B4-BE49-F238E27FC236}">
                <a16:creationId xmlns:a16="http://schemas.microsoft.com/office/drawing/2014/main" id="{86D912AE-ED65-F80F-FC18-3147CC18DF53}"/>
              </a:ext>
            </a:extLst>
          </p:cNvPr>
          <p:cNvSpPr txBox="1"/>
          <p:nvPr/>
        </p:nvSpPr>
        <p:spPr>
          <a:xfrm>
            <a:off x="4080747" y="979311"/>
            <a:ext cx="3171176" cy="6654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lnSpc>
                <a:spcPct val="90000"/>
              </a:lnSpc>
              <a:buClr>
                <a:srgbClr val="000000"/>
              </a:buClr>
              <a:buSzPts val="1050"/>
            </a:pP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2.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Rejistu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ida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ba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karakterístika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jeográfika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ho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kamada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interoperabilidade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ne'ebé</a:t>
            </a:r>
            <a:r>
              <a:rPr lang="en-US" sz="1400" b="1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400" b="1" dirty="0" err="1">
                <a:latin typeface="Open Sans"/>
                <a:ea typeface="Open Sans"/>
                <a:cs typeface="Open Sans"/>
                <a:sym typeface="Open Sans"/>
              </a:rPr>
              <a:t>ketak</a:t>
            </a:r>
            <a:endParaRPr lang="en-US" sz="1400" b="1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3" name="Google Shape;322;p3">
            <a:extLst>
              <a:ext uri="{FF2B5EF4-FFF2-40B4-BE49-F238E27FC236}">
                <a16:creationId xmlns:a16="http://schemas.microsoft.com/office/drawing/2014/main" id="{633D997B-2628-6BB6-05A2-9AA5155712B7}"/>
              </a:ext>
            </a:extLst>
          </p:cNvPr>
          <p:cNvSpPr txBox="1"/>
          <p:nvPr/>
        </p:nvSpPr>
        <p:spPr>
          <a:xfrm>
            <a:off x="7872204" y="4360767"/>
            <a:ext cx="3275856" cy="7679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Rejistu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ida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de'it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mantein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Presiza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de'it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troka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entre common geo-registry no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sistema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informasaun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ida-idak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Fasilita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kualidade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dadus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inklui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konsisténsia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Fasil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liu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aumenta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1" name="Google Shape;323;p3">
            <a:extLst>
              <a:ext uri="{FF2B5EF4-FFF2-40B4-BE49-F238E27FC236}">
                <a16:creationId xmlns:a16="http://schemas.microsoft.com/office/drawing/2014/main" id="{06EB43C5-8701-3BFF-8860-56F8EB15D600}"/>
              </a:ext>
            </a:extLst>
          </p:cNvPr>
          <p:cNvSpPr txBox="1"/>
          <p:nvPr/>
        </p:nvSpPr>
        <p:spPr>
          <a:xfrm>
            <a:off x="4195384" y="4696778"/>
            <a:ext cx="2922592" cy="8384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Númeru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boot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hosi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rejistu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mantein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Nafatin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volume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interkámbiu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signifikativu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rejistu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hodi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asegura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kualidade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dadus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inklui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konsisténsia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entre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sira</a:t>
            </a:r>
            <a:endParaRPr lang="en-US" sz="1050" dirty="0">
              <a:latin typeface="Open Sans"/>
              <a:ea typeface="Open Sans"/>
              <a:cs typeface="Open Sans"/>
              <a:sym typeface="Open Sans"/>
            </a:endParaRPr>
          </a:p>
          <a:p>
            <a:pPr marL="171450" indent="-171450">
              <a:lnSpc>
                <a:spcPct val="90000"/>
              </a:lnSpc>
              <a:buClr>
                <a:srgbClr val="000000"/>
              </a:buClr>
              <a:buSzPts val="1050"/>
              <a:buFont typeface="Arial" panose="020B0604020202020204" pitchFamily="34" charset="0"/>
              <a:buChar char="•"/>
            </a:pP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Susar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atu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050" dirty="0" err="1">
                <a:latin typeface="Open Sans"/>
                <a:ea typeface="Open Sans"/>
                <a:cs typeface="Open Sans"/>
                <a:sym typeface="Open Sans"/>
              </a:rPr>
              <a:t>aumenta</a:t>
            </a:r>
            <a:r>
              <a:rPr lang="en-US" sz="1050" dirty="0">
                <a:latin typeface="Open Sans"/>
                <a:ea typeface="Open Sans"/>
                <a:cs typeface="Open Sans"/>
                <a:sym typeface="Open Sans"/>
              </a:rPr>
              <a:t> </a:t>
            </a:r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2A1D65D-8454-49CA-D44A-AC76BB2D4EDC}"/>
              </a:ext>
            </a:extLst>
          </p:cNvPr>
          <p:cNvSpPr txBox="1">
            <a:spLocks/>
          </p:cNvSpPr>
          <p:nvPr/>
        </p:nvSpPr>
        <p:spPr bwMode="auto">
          <a:xfrm>
            <a:off x="11797553" y="6472237"/>
            <a:ext cx="394447" cy="287151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1F1CFA5E-D7BE-45A1-BD59-8EBEFF519CD8}" type="slidenum">
              <a:rPr lang="en-GB" altLang="en-US" sz="1200" smtClean="0">
                <a:solidFill>
                  <a:schemeClr val="bg1"/>
                </a:solidFill>
              </a:rPr>
              <a:pPr/>
              <a:t>7</a:t>
            </a:fld>
            <a:endParaRPr lang="en-GB" altLang="en-US" sz="1200" dirty="0">
              <a:solidFill>
                <a:schemeClr val="bg1"/>
              </a:solidFill>
            </a:endParaRP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C8A68886-9400-39E9-827B-66C98B69D424}"/>
              </a:ext>
            </a:extLst>
          </p:cNvPr>
          <p:cNvSpPr txBox="1">
            <a:spLocks/>
          </p:cNvSpPr>
          <p:nvPr/>
        </p:nvSpPr>
        <p:spPr>
          <a:xfrm>
            <a:off x="0" y="111103"/>
            <a:ext cx="12191999" cy="533116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latin typeface="+mn-lt"/>
              </a:rPr>
              <a:t>Husi </a:t>
            </a:r>
            <a:r>
              <a:rPr lang="en-US" altLang="en-US" sz="3200" b="1" dirty="0" err="1">
                <a:latin typeface="+mn-lt"/>
              </a:rPr>
              <a:t>rejistu</a:t>
            </a:r>
            <a:r>
              <a:rPr lang="en-US" altLang="en-US" sz="3200" b="1" dirty="0">
                <a:latin typeface="+mn-lt"/>
              </a:rPr>
              <a:t> sira ne'ebé </a:t>
            </a:r>
            <a:r>
              <a:rPr lang="en-US" altLang="en-US" sz="3200" b="1" dirty="0" err="1">
                <a:latin typeface="+mn-lt"/>
              </a:rPr>
              <a:t>haketak</a:t>
            </a:r>
            <a:r>
              <a:rPr lang="en-US" altLang="en-US" sz="3200" b="1" dirty="0">
                <a:latin typeface="+mn-lt"/>
              </a:rPr>
              <a:t> ba Geo-Registry Komún (CGR)</a:t>
            </a:r>
            <a:endParaRPr lang="fr-CH" altLang="en-US" sz="3200" b="1" baseline="30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526051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6EE6DD17-8088-6FB2-A1BA-47A09E343D72}"/>
              </a:ext>
            </a:extLst>
          </p:cNvPr>
          <p:cNvSpPr txBox="1">
            <a:spLocks/>
          </p:cNvSpPr>
          <p:nvPr/>
        </p:nvSpPr>
        <p:spPr>
          <a:xfrm>
            <a:off x="0" y="103842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CGR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ou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HFRS -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Rezultadu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estratéjiku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endParaRPr lang="fr-CH" altLang="en-US" sz="3200" b="1" baseline="30000" dirty="0">
              <a:solidFill>
                <a:srgbClr val="002147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C385A-EFAB-A8CF-1E99-88EF729DBB04}"/>
              </a:ext>
            </a:extLst>
          </p:cNvPr>
          <p:cNvSpPr txBox="1"/>
          <p:nvPr/>
        </p:nvSpPr>
        <p:spPr>
          <a:xfrm>
            <a:off x="344534" y="712646"/>
            <a:ext cx="11502932" cy="53553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Rezultadu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estratéjiku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bele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espresa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termu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benefísiu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sei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fornese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setór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bainhira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HFRS ka CGR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koloka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operasionaliza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US" sz="19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ona</a:t>
            </a:r>
            <a:r>
              <a:rPr lang="en-US" sz="19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8163" indent="-269875">
              <a:buFont typeface="Arial" panose="020B0604020202020204" pitchFamily="34" charset="0"/>
              <a:buChar char="•"/>
            </a:pP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Estandarizasaun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kualidade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GB" sz="1900" dirty="0"/>
              <a:t>CGR ka HFRS </a:t>
            </a:r>
            <a:r>
              <a:rPr lang="en-GB" sz="1900" dirty="0" err="1"/>
              <a:t>ida</a:t>
            </a:r>
            <a:r>
              <a:rPr lang="en-GB" sz="1900" dirty="0"/>
              <a:t> </a:t>
            </a:r>
            <a:r>
              <a:rPr lang="en-GB" sz="1900" dirty="0" err="1"/>
              <a:t>aplika</a:t>
            </a:r>
            <a:r>
              <a:rPr lang="en-GB" sz="1900" dirty="0"/>
              <a:t> </a:t>
            </a:r>
            <a:r>
              <a:rPr lang="en-GB" sz="1900" dirty="0" err="1"/>
              <a:t>padronizasaun</a:t>
            </a:r>
            <a:r>
              <a:rPr lang="en-GB" sz="1900" dirty="0"/>
              <a:t> dadus no, </a:t>
            </a:r>
            <a:r>
              <a:rPr lang="en-GB" sz="1900" dirty="0" err="1"/>
              <a:t>hanesan</a:t>
            </a:r>
            <a:r>
              <a:rPr lang="en-GB" sz="1900" dirty="0"/>
              <a:t> </a:t>
            </a:r>
            <a:r>
              <a:rPr lang="en-GB" sz="1900" dirty="0" err="1"/>
              <a:t>ne'e</a:t>
            </a:r>
            <a:r>
              <a:rPr lang="en-GB" sz="1900" dirty="0"/>
              <a:t>, </a:t>
            </a:r>
            <a:r>
              <a:rPr lang="en-GB" sz="1900" dirty="0" err="1"/>
              <a:t>kualidade</a:t>
            </a:r>
            <a:r>
              <a:rPr lang="en-GB" sz="1900" dirty="0"/>
              <a:t> </a:t>
            </a:r>
            <a:r>
              <a:rPr lang="en-GB" sz="1900" dirty="0" err="1"/>
              <a:t>informasaun</a:t>
            </a:r>
            <a:r>
              <a:rPr lang="en-GB" sz="1900" dirty="0"/>
              <a:t> </a:t>
            </a:r>
            <a:r>
              <a:rPr lang="en-GB" sz="1900" dirty="0" err="1"/>
              <a:t>ne'ebé</a:t>
            </a:r>
            <a:r>
              <a:rPr lang="en-GB" sz="1900" dirty="0"/>
              <a:t> </a:t>
            </a:r>
            <a:r>
              <a:rPr lang="en-GB" sz="1900" dirty="0" err="1"/>
              <a:t>halibur</a:t>
            </a:r>
            <a:r>
              <a:rPr lang="en-GB" sz="1900" dirty="0"/>
              <a:t> no rai iha </a:t>
            </a:r>
            <a:r>
              <a:rPr lang="en-PH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master list.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Interoperabilidade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: CGR ka HFRS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permite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interoperabilidade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fahe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entre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sistema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informasaun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halibur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jere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no ka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analiza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informasaun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nivel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fasilidade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en-PH" sz="1900" u="sng" dirty="0" err="1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Asesu</a:t>
            </a:r>
            <a:r>
              <a:rPr lang="en-PH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Online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: 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CGR ka HFRS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padronizadu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fasilita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utilizasaun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online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informasaun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kontein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master list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inklui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bainhira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apropriadu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kriasaun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portál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públiku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utilizadór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asesu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informasaun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báziku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kona-ba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fasilidade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besik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it-IT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Foti desizaun bazeia ba dadus </a:t>
            </a:r>
            <a:r>
              <a:rPr lang="en-PH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PH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Lista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mestre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(s)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mantein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di'ak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asesivel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liuhosi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CGR ka HFRS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fó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kbiit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ema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halo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polítika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administradór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kuidadu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parte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interesada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relatóriu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loos,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idealmente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tempu-reál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. Ida-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fasilita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foti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desizaun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bazeia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evidénsia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permite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formulasaun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polítika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informadu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planeamentu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estratéjiku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alokasaun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rekursu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endParaRPr lang="en-PH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538163" lvl="0" indent="-269875">
              <a:buFont typeface="Arial" panose="020B0604020202020204" pitchFamily="34" charset="0"/>
              <a:buChar char="•"/>
            </a:pP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Jestaun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rekursu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efisiente</a:t>
            </a:r>
            <a:r>
              <a:rPr lang="en-PH" sz="1900" u="sng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:</a:t>
            </a:r>
            <a:r>
              <a:rPr lang="en-PH" sz="19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Husi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sentraliza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informasaun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kona-ba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karakterístika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jeográfika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kona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públika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CGR ka HFRS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uluknanai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hamenus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duplikasaun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esforsu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liuhosi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jestaun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sentralizadu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atualizasaun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regulár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master list(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).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Hafoin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ida-ne'e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permite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alokasaun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rekursu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efisiente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asesu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prestasaun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kuidadu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di'ak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liu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. Ida-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ajuda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identifika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lakuna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servisu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redistribui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rekursu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planeamentu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estratéjiku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dezenvolvimentu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infraestrutura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2" name="Google Shape;258;p10">
            <a:extLst>
              <a:ext uri="{FF2B5EF4-FFF2-40B4-BE49-F238E27FC236}">
                <a16:creationId xmlns:a16="http://schemas.microsoft.com/office/drawing/2014/main" id="{76D16C34-469D-21E0-73FA-1EE9A72455F6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8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9090630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C436A2-5F07-61B3-C9DB-19567204A219}"/>
              </a:ext>
            </a:extLst>
          </p:cNvPr>
          <p:cNvSpPr txBox="1">
            <a:spLocks/>
          </p:cNvSpPr>
          <p:nvPr/>
        </p:nvSpPr>
        <p:spPr>
          <a:xfrm>
            <a:off x="1524000" y="1"/>
            <a:ext cx="9144000" cy="981074"/>
          </a:xfrm>
          <a:prstGeom prst="rect">
            <a:avLst/>
          </a:prstGeom>
        </p:spPr>
        <p:txBody>
          <a:bodyPr anchor="ctr"/>
          <a:lstStyle>
            <a:lvl1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2pPr>
            <a:lvl3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3pPr>
            <a:lvl4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4pPr>
            <a:lvl5pPr algn="l" rtl="0" eaLnBrk="0" fontAlgn="base" hangingPunct="0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5pPr>
            <a:lvl6pPr marL="4572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6pPr>
            <a:lvl7pPr marL="9144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7pPr>
            <a:lvl8pPr marL="13716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8pPr>
            <a:lvl9pPr marL="1828800" algn="l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 Light" pitchFamily="34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Define use cases for a registry</a:t>
            </a:r>
          </a:p>
          <a:p>
            <a:pPr algn="ctr" eaLnBrk="1" hangingPunct="1">
              <a:defRPr/>
            </a:pPr>
            <a:r>
              <a:rPr lang="en-US" altLang="en-US" sz="2400" b="1" dirty="0">
                <a:solidFill>
                  <a:schemeClr val="bg1"/>
                </a:solidFill>
                <a:latin typeface="+mn-lt"/>
              </a:rPr>
              <a:t>(example: registry for the master list of health facilities)</a:t>
            </a:r>
            <a:endParaRPr lang="en-PH" altLang="en-US" sz="24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BEC385A-EFAB-A8CF-1E99-88EF729DBB04}"/>
              </a:ext>
            </a:extLst>
          </p:cNvPr>
          <p:cNvSpPr txBox="1"/>
          <p:nvPr/>
        </p:nvSpPr>
        <p:spPr>
          <a:xfrm>
            <a:off x="510988" y="772981"/>
            <a:ext cx="11286565" cy="41857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Intervensaun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públika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optimizadu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Asesu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oportunu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lista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mestre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kualidade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liuhosi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permite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autoridade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dezeña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implementa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intervensaun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públika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alvu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efisiente</a:t>
            </a:r>
            <a:endParaRPr lang="en-PH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Koordenasaun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kolaborasaun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diak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Fahe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asesibilidade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informasaun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atualizadu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entre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parte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interesada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oioin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sistema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kuidadu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haburas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kolaborasaun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koordenasaun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la'ós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de'it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nivel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nasionál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maibé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mós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nivel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rejionál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globál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. Ida-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folin-liu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durante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responde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emerjénsia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krize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públika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prestasaun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kuidadu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rutina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.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Transparénsia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responsabilizasaun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Transparénsia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liu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husi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lista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mestre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komprensivu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publika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ne’e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bele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oferese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akountabilidade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entre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fornesedór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kuidadu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instituisaun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. Ida-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permite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monitoriza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padraun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kualidade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kumprimentu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ho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regulamentu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avalia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dezempeñu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instalasaun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endParaRPr lang="en-PH" sz="1900" dirty="0"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Inovasaun</a:t>
            </a:r>
            <a:r>
              <a:rPr lang="en-PH" sz="1900" u="sng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u="sng" dirty="0" err="1">
                <a:latin typeface="Calibri" panose="020F0502020204030204" pitchFamily="34" charset="0"/>
                <a:ea typeface="Calibri" panose="020F0502020204030204" pitchFamily="34" charset="0"/>
              </a:rPr>
              <a:t>peskiza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Investigadór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analista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hetan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benefísiu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dadus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ne'ebé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kontein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rejistu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hala'o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estudu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analiza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tendénsia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,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identifika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área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hadi'a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. Ida-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ajuda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hodi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haburas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inovasaun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no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dudu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avansu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prátika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kuidadu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saúde</a:t>
            </a:r>
            <a:r>
              <a:rPr lang="en-PH" sz="1900" dirty="0"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1900" dirty="0" err="1"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endParaRPr lang="en-GB" sz="19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41344D8-8B84-2E5E-866B-F3E824889376}"/>
              </a:ext>
            </a:extLst>
          </p:cNvPr>
          <p:cNvSpPr txBox="1"/>
          <p:nvPr/>
        </p:nvSpPr>
        <p:spPr>
          <a:xfrm>
            <a:off x="689673" y="5086278"/>
            <a:ext cx="1092919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Benefísiu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programátiku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ka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kazu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uza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nian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la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inklui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iha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ne'e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tanba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HFRS ka CGR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ida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maka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atu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apoia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programa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ka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intervensaun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ruma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haree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ba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natureza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hosi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sira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nia</a:t>
            </a:r>
            <a:r>
              <a:rPr lang="en-PH" sz="2200" dirty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en-PH" sz="2200" dirty="0" err="1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konteúdu</a:t>
            </a:r>
            <a:endParaRPr lang="en-GB" sz="2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  <p:sp>
        <p:nvSpPr>
          <p:cNvPr id="3" name="Google Shape;258;p10">
            <a:extLst>
              <a:ext uri="{FF2B5EF4-FFF2-40B4-BE49-F238E27FC236}">
                <a16:creationId xmlns:a16="http://schemas.microsoft.com/office/drawing/2014/main" id="{78EA7479-EF25-5D60-73DD-ADE2BD48F2BF}"/>
              </a:ext>
            </a:extLst>
          </p:cNvPr>
          <p:cNvSpPr txBox="1"/>
          <p:nvPr/>
        </p:nvSpPr>
        <p:spPr>
          <a:xfrm>
            <a:off x="11653520" y="6492875"/>
            <a:ext cx="39751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9</a:t>
            </a:fld>
            <a:endParaRPr sz="12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3F243615-BFCC-7DAB-312F-6ABABA808A59}"/>
              </a:ext>
            </a:extLst>
          </p:cNvPr>
          <p:cNvSpPr txBox="1">
            <a:spLocks/>
          </p:cNvSpPr>
          <p:nvPr/>
        </p:nvSpPr>
        <p:spPr>
          <a:xfrm>
            <a:off x="0" y="103842"/>
            <a:ext cx="12191999" cy="362624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CGR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ou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HFRS -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Rezultadu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estratéjiku</a:t>
            </a:r>
            <a:r>
              <a:rPr lang="en-US" altLang="en-US" sz="3200" b="1" dirty="0">
                <a:solidFill>
                  <a:srgbClr val="002147"/>
                </a:solidFill>
                <a:latin typeface="+mn-lt"/>
              </a:rPr>
              <a:t> </a:t>
            </a:r>
            <a:r>
              <a:rPr lang="en-US" altLang="en-US" sz="3200" b="1" dirty="0" err="1">
                <a:solidFill>
                  <a:srgbClr val="002147"/>
                </a:solidFill>
                <a:latin typeface="+mn-lt"/>
              </a:rPr>
              <a:t>sira</a:t>
            </a:r>
            <a:endParaRPr lang="fr-CH" altLang="en-US" sz="3200" b="1" baseline="30000" dirty="0">
              <a:solidFill>
                <a:srgbClr val="002147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1744515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5d77ab39-99b3-4b56-8024-34505d31c567"/>
</p:tagLst>
</file>

<file path=ppt/theme/theme1.xml><?xml version="1.0" encoding="utf-8"?>
<a:theme xmlns:a="http://schemas.openxmlformats.org/drawingml/2006/main" name="MORU Epi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ORU Epi NEW 4_3 191018.potx" id="{98E674E4-836A-45AF-B6ED-DC325EA403FB}" vid="{9AECCC77-F4DD-49CF-91A4-43ED9B9F4A4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GF_IDN_MORU-HGL_ve1</Template>
  <TotalTime>5501</TotalTime>
  <Words>2238</Words>
  <Application>Microsoft Office PowerPoint</Application>
  <PresentationFormat>Widescreen</PresentationFormat>
  <Paragraphs>188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Open Sans</vt:lpstr>
      <vt:lpstr>Roboto</vt:lpstr>
      <vt:lpstr>MORU Epi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Izay Pantanilla</dc:creator>
  <cp:lastModifiedBy>Izay Pantanilla</cp:lastModifiedBy>
  <cp:revision>340</cp:revision>
  <dcterms:created xsi:type="dcterms:W3CDTF">2021-09-02T13:03:17Z</dcterms:created>
  <dcterms:modified xsi:type="dcterms:W3CDTF">2026-06-18T17:00:48Z</dcterms:modified>
</cp:coreProperties>
</file>