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sldIdLst>
    <p:sldId id="2797" r:id="rId2"/>
    <p:sldId id="310" r:id="rId3"/>
    <p:sldId id="312" r:id="rId4"/>
    <p:sldId id="2689" r:id="rId5"/>
    <p:sldId id="2690" r:id="rId6"/>
    <p:sldId id="2798" r:id="rId7"/>
    <p:sldId id="2694" r:id="rId8"/>
    <p:sldId id="2695" r:id="rId9"/>
    <p:sldId id="2696" r:id="rId10"/>
    <p:sldId id="2697" r:id="rId11"/>
    <p:sldId id="2698" r:id="rId12"/>
    <p:sldId id="2699" r:id="rId13"/>
    <p:sldId id="2691" r:id="rId14"/>
    <p:sldId id="313" r:id="rId15"/>
    <p:sldId id="2799" r:id="rId16"/>
    <p:sldId id="293" r:id="rId17"/>
    <p:sldId id="2700" r:id="rId18"/>
    <p:sldId id="2800" r:id="rId19"/>
    <p:sldId id="2701" r:id="rId20"/>
    <p:sldId id="2801" r:id="rId21"/>
    <p:sldId id="2802" r:id="rId22"/>
    <p:sldId id="2803" r:id="rId23"/>
    <p:sldId id="2804" r:id="rId24"/>
    <p:sldId id="301" r:id="rId25"/>
    <p:sldId id="302" r:id="rId26"/>
    <p:sldId id="2702" r:id="rId27"/>
    <p:sldId id="2703" r:id="rId28"/>
    <p:sldId id="305" r:id="rId29"/>
    <p:sldId id="306" r:id="rId30"/>
    <p:sldId id="307" r:id="rId31"/>
    <p:sldId id="308" r:id="rId32"/>
    <p:sldId id="309" r:id="rId33"/>
  </p:sldIdLst>
  <p:sldSz cx="12192000" cy="6858000"/>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8D9FFF40-DDF4-4382-A1DA-2DFBB80B25A7}">
          <p14:sldIdLst>
            <p14:sldId id="2797"/>
            <p14:sldId id="310"/>
            <p14:sldId id="312"/>
            <p14:sldId id="2689"/>
            <p14:sldId id="2690"/>
            <p14:sldId id="2798"/>
            <p14:sldId id="2694"/>
            <p14:sldId id="2695"/>
            <p14:sldId id="2696"/>
            <p14:sldId id="2697"/>
            <p14:sldId id="2698"/>
            <p14:sldId id="2699"/>
            <p14:sldId id="2691"/>
            <p14:sldId id="313"/>
            <p14:sldId id="2799"/>
            <p14:sldId id="293"/>
            <p14:sldId id="2700"/>
            <p14:sldId id="2800"/>
            <p14:sldId id="2701"/>
            <p14:sldId id="2801"/>
            <p14:sldId id="2802"/>
            <p14:sldId id="2803"/>
            <p14:sldId id="2804"/>
            <p14:sldId id="301"/>
            <p14:sldId id="302"/>
            <p14:sldId id="2702"/>
            <p14:sldId id="2703"/>
            <p14:sldId id="305"/>
            <p14:sldId id="306"/>
            <p14:sldId id="307"/>
            <p14:sldId id="308"/>
            <p14:sldId id="309"/>
          </p14:sldIdLst>
        </p14:section>
      </p14:sectionLst>
    </p:ext>
    <p:ext uri="{EFAFB233-063F-42B5-8137-9DF3F51BA10A}">
      <p15:sldGuideLst xmlns:p15="http://schemas.microsoft.com/office/powerpoint/2012/main">
        <p15:guide id="1" orient="horz" pos="1480" userDrawn="1">
          <p15:clr>
            <a:srgbClr val="A4A3A4"/>
          </p15:clr>
        </p15:guide>
        <p15:guide id="2" pos="325" userDrawn="1">
          <p15:clr>
            <a:srgbClr val="A4A3A4"/>
          </p15:clr>
        </p15:guide>
        <p15:guide id="3" orient="horz" pos="300" userDrawn="1">
          <p15:clr>
            <a:srgbClr val="A4A3A4"/>
          </p15:clr>
        </p15:guide>
        <p15:guide id="4" pos="3500" userDrawn="1">
          <p15:clr>
            <a:srgbClr val="A4A3A4"/>
          </p15:clr>
        </p15:guide>
        <p15:guide id="5" orient="horz" pos="3430" userDrawn="1">
          <p15:clr>
            <a:srgbClr val="A4A3A4"/>
          </p15:clr>
        </p15:guide>
        <p15:guide id="7" pos="7355" userDrawn="1">
          <p15:clr>
            <a:srgbClr val="A4A3A4"/>
          </p15:clr>
        </p15:guide>
        <p15:guide id="8" orient="horz" pos="2478"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F0FF"/>
    <a:srgbClr val="1F83C5"/>
    <a:srgbClr val="002147"/>
    <a:srgbClr val="7F6000"/>
    <a:srgbClr val="FE7F00"/>
    <a:srgbClr val="FF9933"/>
    <a:srgbClr val="3466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4650" autoAdjust="0"/>
    <p:restoredTop sz="94660"/>
  </p:normalViewPr>
  <p:slideViewPr>
    <p:cSldViewPr snapToGrid="0">
      <p:cViewPr varScale="1">
        <p:scale>
          <a:sx n="107" d="100"/>
          <a:sy n="107" d="100"/>
        </p:scale>
        <p:origin x="1314" y="102"/>
      </p:cViewPr>
      <p:guideLst>
        <p:guide orient="horz" pos="1480"/>
        <p:guide pos="325"/>
        <p:guide orient="horz" pos="300"/>
        <p:guide pos="3500"/>
        <p:guide orient="horz" pos="3430"/>
        <p:guide pos="7355"/>
        <p:guide orient="horz" pos="2478"/>
      </p:guideLst>
    </p:cSldViewPr>
  </p:slideViewPr>
  <p:notesTextViewPr>
    <p:cViewPr>
      <p:scale>
        <a:sx n="1" d="1"/>
        <a:sy n="1" d="1"/>
      </p:scale>
      <p:origin x="0" y="0"/>
    </p:cViewPr>
  </p:notesTextViewPr>
  <p:sorterViewPr>
    <p:cViewPr varScale="1">
      <p:scale>
        <a:sx n="1" d="1"/>
        <a:sy n="1" d="1"/>
      </p:scale>
      <p:origin x="0" y="-192"/>
    </p:cViewPr>
  </p:sorterViewPr>
  <p:notesViewPr>
    <p:cSldViewPr snapToGrid="0" showGuides="1">
      <p:cViewPr varScale="1">
        <p:scale>
          <a:sx n="81" d="100"/>
          <a:sy n="81" d="100"/>
        </p:scale>
        <p:origin x="389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625442-F05A-4FC3-9A08-3A325D2C6ED9}" type="datetimeFigureOut">
              <a:rPr lang="en-GB" smtClean="0"/>
              <a:t>18/06/2026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D482C6-7221-442F-AC9E-4AD7982D5D27}" type="slidenum">
              <a:rPr lang="en-GB" smtClean="0"/>
              <a:t>‹#›</a:t>
            </a:fld>
            <a:endParaRPr lang="en-GB"/>
          </a:p>
        </p:txBody>
      </p:sp>
    </p:spTree>
    <p:extLst>
      <p:ext uri="{BB962C8B-B14F-4D97-AF65-F5344CB8AC3E}">
        <p14:creationId xmlns:p14="http://schemas.microsoft.com/office/powerpoint/2010/main" val="298850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41C690-27C1-FDF7-8CC2-1F33D4A4F9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DC9965-CCB9-3E74-8BC9-D96DCB3B76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860E56-9D5D-9B14-855D-C5E066763F1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9F19CE9-38AA-AC3B-B4B2-E19A11EDEFE4}"/>
              </a:ext>
            </a:extLst>
          </p:cNvPr>
          <p:cNvSpPr>
            <a:spLocks noGrp="1"/>
          </p:cNvSpPr>
          <p:nvPr>
            <p:ph type="sldNum" sz="quarter" idx="10"/>
          </p:nvPr>
        </p:nvSpPr>
        <p:spPr/>
        <p:txBody>
          <a:bodyPr/>
          <a:lstStyle/>
          <a:p>
            <a:pPr>
              <a:defRPr/>
            </a:pPr>
            <a:fld id="{40189B38-87AB-431D-88EE-EB47DCC6C7B8}" type="slidenum">
              <a:rPr lang="en-PH" altLang="en-US" smtClean="0"/>
              <a:pPr>
                <a:defRPr/>
              </a:pPr>
              <a:t>1</a:t>
            </a:fld>
            <a:endParaRPr lang="en-PH" altLang="en-US"/>
          </a:p>
        </p:txBody>
      </p:sp>
    </p:spTree>
    <p:extLst>
      <p:ext uri="{BB962C8B-B14F-4D97-AF65-F5344CB8AC3E}">
        <p14:creationId xmlns:p14="http://schemas.microsoft.com/office/powerpoint/2010/main" val="886269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PH" baseline="0"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10</a:t>
            </a:fld>
            <a:endParaRPr lang="en-PH" altLang="en-US"/>
          </a:p>
        </p:txBody>
      </p:sp>
    </p:spTree>
    <p:extLst>
      <p:ext uri="{BB962C8B-B14F-4D97-AF65-F5344CB8AC3E}">
        <p14:creationId xmlns:p14="http://schemas.microsoft.com/office/powerpoint/2010/main" val="1376722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PH" baseline="0" dirty="0"/>
          </a:p>
          <a:p>
            <a:pPr marL="0" indent="0">
              <a:buFont typeface="Arial" pitchFamily="34" charset="0"/>
              <a:buNone/>
            </a:pPr>
            <a:endParaRPr lang="en-PH" baseline="0" dirty="0"/>
          </a:p>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11</a:t>
            </a:fld>
            <a:endParaRPr lang="en-PH" altLang="en-US"/>
          </a:p>
        </p:txBody>
      </p:sp>
    </p:spTree>
    <p:extLst>
      <p:ext uri="{BB962C8B-B14F-4D97-AF65-F5344CB8AC3E}">
        <p14:creationId xmlns:p14="http://schemas.microsoft.com/office/powerpoint/2010/main" val="392317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12</a:t>
            </a:fld>
            <a:endParaRPr lang="en-PH" altLang="en-US"/>
          </a:p>
        </p:txBody>
      </p:sp>
    </p:spTree>
    <p:extLst>
      <p:ext uri="{BB962C8B-B14F-4D97-AF65-F5344CB8AC3E}">
        <p14:creationId xmlns:p14="http://schemas.microsoft.com/office/powerpoint/2010/main" val="2659375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PH" altLang="en-US" sz="1200" b="1" dirty="0"/>
              <a:t>Is this a good thematic map?</a:t>
            </a:r>
          </a:p>
          <a:p>
            <a:endParaRPr lang="en-PH" dirty="0"/>
          </a:p>
          <a:p>
            <a:endParaRPr lang="en-PH" dirty="0"/>
          </a:p>
          <a:p>
            <a:r>
              <a:rPr lang="en-PH" dirty="0"/>
              <a:t>And this one?</a:t>
            </a:r>
            <a:endParaRPr lang="en-US" dirty="0"/>
          </a:p>
          <a:p>
            <a:endParaRPr lang="en-US" b="1"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13</a:t>
            </a:fld>
            <a:endParaRPr lang="en-PH" altLang="en-US"/>
          </a:p>
        </p:txBody>
      </p:sp>
    </p:spTree>
    <p:extLst>
      <p:ext uri="{BB962C8B-B14F-4D97-AF65-F5344CB8AC3E}">
        <p14:creationId xmlns:p14="http://schemas.microsoft.com/office/powerpoint/2010/main" val="2504253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14</a:t>
            </a:fld>
            <a:endParaRPr lang="en-PH" altLang="en-US"/>
          </a:p>
        </p:txBody>
      </p:sp>
    </p:spTree>
    <p:extLst>
      <p:ext uri="{BB962C8B-B14F-4D97-AF65-F5344CB8AC3E}">
        <p14:creationId xmlns:p14="http://schemas.microsoft.com/office/powerpoint/2010/main" val="194002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15</a:t>
            </a:fld>
            <a:endParaRPr lang="en-PH" altLang="en-US"/>
          </a:p>
        </p:txBody>
      </p:sp>
    </p:spTree>
    <p:extLst>
      <p:ext uri="{BB962C8B-B14F-4D97-AF65-F5344CB8AC3E}">
        <p14:creationId xmlns:p14="http://schemas.microsoft.com/office/powerpoint/2010/main" val="35454782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b="1" dirty="0"/>
              <a:t>The </a:t>
            </a:r>
            <a:r>
              <a:rPr lang="fr-FR" b="1" dirty="0" err="1"/>
              <a:t>thematic</a:t>
            </a:r>
            <a:r>
              <a:rPr lang="fr-FR" b="1" dirty="0"/>
              <a:t> mapping process</a:t>
            </a:r>
            <a:endParaRPr lang="en-PH" altLang="en-US" b="1"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PH" altLang="en-US" sz="1200" b="1" dirty="0">
                <a:latin typeface="+mn-lt"/>
              </a:rPr>
              <a:t>Understanding the context of the map to be created</a:t>
            </a:r>
            <a:endParaRPr lang="en-PH" altLang="en-US" sz="1600" b="1" dirty="0">
              <a:latin typeface="+mn-lt"/>
            </a:endParaRPr>
          </a:p>
          <a:p>
            <a:endParaRPr lang="en-PH" sz="1200" kern="1200" dirty="0">
              <a:solidFill>
                <a:schemeClr val="tx1"/>
              </a:solidFill>
              <a:effectLst/>
              <a:latin typeface="+mn-lt"/>
              <a:ea typeface="+mn-ea"/>
              <a:cs typeface="+mn-cs"/>
            </a:endParaRPr>
          </a:p>
          <a:p>
            <a:r>
              <a:rPr lang="en-PH" sz="1200" kern="1200" dirty="0">
                <a:solidFill>
                  <a:schemeClr val="tx1"/>
                </a:solidFill>
                <a:effectLst/>
                <a:latin typeface="+mn-lt"/>
                <a:ea typeface="+mn-ea"/>
                <a:cs typeface="+mn-cs"/>
              </a:rPr>
              <a:t>2. Understanding</a:t>
            </a:r>
            <a:r>
              <a:rPr lang="en-PH" sz="1200" kern="1200" baseline="0" dirty="0">
                <a:solidFill>
                  <a:schemeClr val="tx1"/>
                </a:solidFill>
                <a:effectLst/>
                <a:latin typeface="+mn-lt"/>
                <a:ea typeface="+mn-ea"/>
                <a:cs typeface="+mn-cs"/>
              </a:rPr>
              <a:t> the audience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Knowing who will use the map has a significant impact on the content and design of the map. The author of the map should at least have an idea of the knowledge level of the audience on the topic to be presented on the map. This would help decide on the amount and technical complexity of the data to be presented.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example, if the audience has limited knowledge of the area being mapped, it would be necessary to have more location reference information/landmarks to help orient them on the map. Another example is if a thematic map is for a group of doctors, then it may be acceptable to contain technical medical terminology as opposed to if the same map is presented to non-medical practitioners.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16</a:t>
            </a:fld>
            <a:endParaRPr lang="en-PH" altLang="en-US"/>
          </a:p>
        </p:txBody>
      </p:sp>
    </p:spTree>
    <p:extLst>
      <p:ext uri="{BB962C8B-B14F-4D97-AF65-F5344CB8AC3E}">
        <p14:creationId xmlns:p14="http://schemas.microsoft.com/office/powerpoint/2010/main" val="1782257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17</a:t>
            </a:fld>
            <a:endParaRPr lang="en-PH" altLang="en-US"/>
          </a:p>
        </p:txBody>
      </p:sp>
    </p:spTree>
    <p:extLst>
      <p:ext uri="{BB962C8B-B14F-4D97-AF65-F5344CB8AC3E}">
        <p14:creationId xmlns:p14="http://schemas.microsoft.com/office/powerpoint/2010/main" val="8653229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18</a:t>
            </a:fld>
            <a:endParaRPr lang="en-PH" altLang="en-US"/>
          </a:p>
        </p:txBody>
      </p:sp>
    </p:spTree>
    <p:extLst>
      <p:ext uri="{BB962C8B-B14F-4D97-AF65-F5344CB8AC3E}">
        <p14:creationId xmlns:p14="http://schemas.microsoft.com/office/powerpoint/2010/main" val="2181301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19</a:t>
            </a:fld>
            <a:endParaRPr lang="en-PH" altLang="en-US"/>
          </a:p>
        </p:txBody>
      </p:sp>
    </p:spTree>
    <p:extLst>
      <p:ext uri="{BB962C8B-B14F-4D97-AF65-F5344CB8AC3E}">
        <p14:creationId xmlns:p14="http://schemas.microsoft.com/office/powerpoint/2010/main" val="3807115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a:t>
            </a:fld>
            <a:endParaRPr lang="en-PH" altLang="en-US"/>
          </a:p>
        </p:txBody>
      </p:sp>
    </p:spTree>
    <p:extLst>
      <p:ext uri="{BB962C8B-B14F-4D97-AF65-F5344CB8AC3E}">
        <p14:creationId xmlns:p14="http://schemas.microsoft.com/office/powerpoint/2010/main" val="42112920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20</a:t>
            </a:fld>
            <a:endParaRPr lang="en-PH" altLang="en-US"/>
          </a:p>
        </p:txBody>
      </p:sp>
    </p:spTree>
    <p:extLst>
      <p:ext uri="{BB962C8B-B14F-4D97-AF65-F5344CB8AC3E}">
        <p14:creationId xmlns:p14="http://schemas.microsoft.com/office/powerpoint/2010/main" val="22277945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21</a:t>
            </a:fld>
            <a:endParaRPr lang="en-PH" altLang="en-US"/>
          </a:p>
        </p:txBody>
      </p:sp>
    </p:spTree>
    <p:extLst>
      <p:ext uri="{BB962C8B-B14F-4D97-AF65-F5344CB8AC3E}">
        <p14:creationId xmlns:p14="http://schemas.microsoft.com/office/powerpoint/2010/main" val="32583497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22</a:t>
            </a:fld>
            <a:endParaRPr lang="en-PH" altLang="en-US"/>
          </a:p>
        </p:txBody>
      </p:sp>
    </p:spTree>
    <p:extLst>
      <p:ext uri="{BB962C8B-B14F-4D97-AF65-F5344CB8AC3E}">
        <p14:creationId xmlns:p14="http://schemas.microsoft.com/office/powerpoint/2010/main" val="14351569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23</a:t>
            </a:fld>
            <a:endParaRPr lang="en-PH" altLang="en-US"/>
          </a:p>
        </p:txBody>
      </p:sp>
    </p:spTree>
    <p:extLst>
      <p:ext uri="{BB962C8B-B14F-4D97-AF65-F5344CB8AC3E}">
        <p14:creationId xmlns:p14="http://schemas.microsoft.com/office/powerpoint/2010/main" val="42875036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24</a:t>
            </a:fld>
            <a:endParaRPr lang="en-PH" altLang="en-US"/>
          </a:p>
        </p:txBody>
      </p:sp>
    </p:spTree>
    <p:extLst>
      <p:ext uri="{BB962C8B-B14F-4D97-AF65-F5344CB8AC3E}">
        <p14:creationId xmlns:p14="http://schemas.microsoft.com/office/powerpoint/2010/main" val="5804863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25</a:t>
            </a:fld>
            <a:endParaRPr lang="en-PH" altLang="en-US"/>
          </a:p>
        </p:txBody>
      </p:sp>
    </p:spTree>
    <p:extLst>
      <p:ext uri="{BB962C8B-B14F-4D97-AF65-F5344CB8AC3E}">
        <p14:creationId xmlns:p14="http://schemas.microsoft.com/office/powerpoint/2010/main" val="38489969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26</a:t>
            </a:fld>
            <a:endParaRPr lang="en-PH" altLang="en-US"/>
          </a:p>
        </p:txBody>
      </p:sp>
    </p:spTree>
    <p:extLst>
      <p:ext uri="{BB962C8B-B14F-4D97-AF65-F5344CB8AC3E}">
        <p14:creationId xmlns:p14="http://schemas.microsoft.com/office/powerpoint/2010/main" val="13563477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27</a:t>
            </a:fld>
            <a:endParaRPr lang="en-PH" altLang="en-US"/>
          </a:p>
        </p:txBody>
      </p:sp>
    </p:spTree>
    <p:extLst>
      <p:ext uri="{BB962C8B-B14F-4D97-AF65-F5344CB8AC3E}">
        <p14:creationId xmlns:p14="http://schemas.microsoft.com/office/powerpoint/2010/main" val="38214255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28</a:t>
            </a:fld>
            <a:endParaRPr lang="en-PH" altLang="en-US"/>
          </a:p>
        </p:txBody>
      </p:sp>
    </p:spTree>
    <p:extLst>
      <p:ext uri="{BB962C8B-B14F-4D97-AF65-F5344CB8AC3E}">
        <p14:creationId xmlns:p14="http://schemas.microsoft.com/office/powerpoint/2010/main" val="5516197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29</a:t>
            </a:fld>
            <a:endParaRPr lang="en-PH" altLang="en-US"/>
          </a:p>
        </p:txBody>
      </p:sp>
    </p:spTree>
    <p:extLst>
      <p:ext uri="{BB962C8B-B14F-4D97-AF65-F5344CB8AC3E}">
        <p14:creationId xmlns:p14="http://schemas.microsoft.com/office/powerpoint/2010/main" val="2052604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3</a:t>
            </a:fld>
            <a:endParaRPr lang="en-PH" altLang="en-US"/>
          </a:p>
        </p:txBody>
      </p:sp>
    </p:spTree>
    <p:extLst>
      <p:ext uri="{BB962C8B-B14F-4D97-AF65-F5344CB8AC3E}">
        <p14:creationId xmlns:p14="http://schemas.microsoft.com/office/powerpoint/2010/main" val="1141911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30</a:t>
            </a:fld>
            <a:endParaRPr lang="en-PH" altLang="en-US"/>
          </a:p>
        </p:txBody>
      </p:sp>
    </p:spTree>
    <p:extLst>
      <p:ext uri="{BB962C8B-B14F-4D97-AF65-F5344CB8AC3E}">
        <p14:creationId xmlns:p14="http://schemas.microsoft.com/office/powerpoint/2010/main" val="27284548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31</a:t>
            </a:fld>
            <a:endParaRPr lang="en-PH" altLang="en-US"/>
          </a:p>
        </p:txBody>
      </p:sp>
    </p:spTree>
    <p:extLst>
      <p:ext uri="{BB962C8B-B14F-4D97-AF65-F5344CB8AC3E}">
        <p14:creationId xmlns:p14="http://schemas.microsoft.com/office/powerpoint/2010/main" val="41566803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32</a:t>
            </a:fld>
            <a:endParaRPr lang="en-PH" altLang="en-US"/>
          </a:p>
        </p:txBody>
      </p:sp>
    </p:spTree>
    <p:extLst>
      <p:ext uri="{BB962C8B-B14F-4D97-AF65-F5344CB8AC3E}">
        <p14:creationId xmlns:p14="http://schemas.microsoft.com/office/powerpoint/2010/main" val="3938555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4</a:t>
            </a:fld>
            <a:endParaRPr lang="en-PH" altLang="en-US"/>
          </a:p>
        </p:txBody>
      </p:sp>
    </p:spTree>
    <p:extLst>
      <p:ext uri="{BB962C8B-B14F-4D97-AF65-F5344CB8AC3E}">
        <p14:creationId xmlns:p14="http://schemas.microsoft.com/office/powerpoint/2010/main" val="1067833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5</a:t>
            </a:fld>
            <a:endParaRPr lang="en-PH" altLang="en-US"/>
          </a:p>
        </p:txBody>
      </p:sp>
    </p:spTree>
    <p:extLst>
      <p:ext uri="{BB962C8B-B14F-4D97-AF65-F5344CB8AC3E}">
        <p14:creationId xmlns:p14="http://schemas.microsoft.com/office/powerpoint/2010/main" val="255659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6</a:t>
            </a:fld>
            <a:endParaRPr lang="en-PH" altLang="en-US"/>
          </a:p>
        </p:txBody>
      </p:sp>
    </p:spTree>
    <p:extLst>
      <p:ext uri="{BB962C8B-B14F-4D97-AF65-F5344CB8AC3E}">
        <p14:creationId xmlns:p14="http://schemas.microsoft.com/office/powerpoint/2010/main" val="2505942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7</a:t>
            </a:fld>
            <a:endParaRPr lang="en-PH" altLang="en-US"/>
          </a:p>
        </p:txBody>
      </p:sp>
    </p:spTree>
    <p:extLst>
      <p:ext uri="{BB962C8B-B14F-4D97-AF65-F5344CB8AC3E}">
        <p14:creationId xmlns:p14="http://schemas.microsoft.com/office/powerpoint/2010/main" val="1835190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8</a:t>
            </a:fld>
            <a:endParaRPr lang="en-PH" altLang="en-US"/>
          </a:p>
        </p:txBody>
      </p:sp>
    </p:spTree>
    <p:extLst>
      <p:ext uri="{BB962C8B-B14F-4D97-AF65-F5344CB8AC3E}">
        <p14:creationId xmlns:p14="http://schemas.microsoft.com/office/powerpoint/2010/main" val="3790724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PH" baseline="0"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9</a:t>
            </a:fld>
            <a:endParaRPr lang="en-PH" altLang="en-US"/>
          </a:p>
        </p:txBody>
      </p:sp>
    </p:spTree>
    <p:extLst>
      <p:ext uri="{BB962C8B-B14F-4D97-AF65-F5344CB8AC3E}">
        <p14:creationId xmlns:p14="http://schemas.microsoft.com/office/powerpoint/2010/main" val="1858687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9947564" y="6372237"/>
            <a:ext cx="2244436" cy="365125"/>
          </a:xfrm>
        </p:spPr>
        <p:txBody>
          <a:bodyPr/>
          <a:lstStyle>
            <a:lvl1pPr>
              <a:defRPr>
                <a:solidFill>
                  <a:schemeClr val="tx1"/>
                </a:solidFill>
              </a:defRPr>
            </a:lvl1pPr>
          </a:lstStyle>
          <a:p>
            <a:fld id="{52CF7BD0-B8B5-4FD1-B667-C9EC0A5E21A2}" type="slidenum">
              <a:rPr lang="en-US" smtClean="0"/>
              <a:pPr/>
              <a:t>‹#›</a:t>
            </a:fld>
            <a:endParaRPr lang="en-US"/>
          </a:p>
        </p:txBody>
      </p:sp>
    </p:spTree>
    <p:extLst>
      <p:ext uri="{BB962C8B-B14F-4D97-AF65-F5344CB8AC3E}">
        <p14:creationId xmlns:p14="http://schemas.microsoft.com/office/powerpoint/2010/main" val="1279686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6/18/2026</a:t>
            </a:fld>
            <a:endParaRPr lang="en-US"/>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2511549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6/18/2026</a:t>
            </a:fld>
            <a:endParaRPr lang="en-US"/>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1150549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6">
            <a:extLst>
              <a:ext uri="{FF2B5EF4-FFF2-40B4-BE49-F238E27FC236}">
                <a16:creationId xmlns:a16="http://schemas.microsoft.com/office/drawing/2014/main" id="{4430AEC5-3548-4E72-9F65-B464DE7E9DDF}"/>
              </a:ext>
            </a:extLst>
          </p:cNvPr>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6/18/2026</a:t>
            </a:fld>
            <a:endParaRPr lang="en-US"/>
          </a:p>
        </p:txBody>
      </p:sp>
      <p:sp>
        <p:nvSpPr>
          <p:cNvPr id="8" name="Footer Placeholder 7">
            <a:extLst>
              <a:ext uri="{FF2B5EF4-FFF2-40B4-BE49-F238E27FC236}">
                <a16:creationId xmlns:a16="http://schemas.microsoft.com/office/drawing/2014/main" id="{EF4B33C8-A600-459B-8D12-DF5499B24A85}"/>
              </a:ext>
            </a:extLst>
          </p:cNvPr>
          <p:cNvSpPr>
            <a:spLocks noGrp="1"/>
          </p:cNvSpPr>
          <p:nvPr>
            <p:ph type="ftr" sz="quarter" idx="11"/>
          </p:nvPr>
        </p:nvSpPr>
        <p:spPr>
          <a:xfrm>
            <a:off x="4145100" y="6447626"/>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5AF2E54-F30D-4F16-80BD-0575CE8B7D6F}"/>
              </a:ext>
            </a:extLst>
          </p:cNvPr>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2040310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19"/>
        <p:cNvGrpSpPr/>
        <p:nvPr/>
      </p:nvGrpSpPr>
      <p:grpSpPr>
        <a:xfrm>
          <a:off x="0" y="0"/>
          <a:ext cx="0" cy="0"/>
          <a:chOff x="0" y="0"/>
          <a:chExt cx="0" cy="0"/>
        </a:xfrm>
      </p:grpSpPr>
    </p:spTree>
    <p:extLst>
      <p:ext uri="{BB962C8B-B14F-4D97-AF65-F5344CB8AC3E}">
        <p14:creationId xmlns:p14="http://schemas.microsoft.com/office/powerpoint/2010/main" val="1511537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339275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6/18/2026</a:t>
            </a:fld>
            <a:endParaRPr lang="en-US"/>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421387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4"/>
            <a:ext cx="105156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831851" y="4589469"/>
            <a:ext cx="105156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6/18/2026</a:t>
            </a:fld>
            <a:endParaRPr lang="en-US"/>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3868435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6/18/2026</a:t>
            </a:fld>
            <a:endParaRPr lang="en-US"/>
          </a:p>
        </p:txBody>
      </p:sp>
      <p:sp>
        <p:nvSpPr>
          <p:cNvPr id="6" name="Footer Placeholder 5"/>
          <p:cNvSpPr>
            <a:spLocks noGrp="1"/>
          </p:cNvSpPr>
          <p:nvPr>
            <p:ph type="ftr" sz="quarter" idx="11"/>
          </p:nvPr>
        </p:nvSpPr>
        <p:spPr>
          <a:xfrm>
            <a:off x="4038600" y="6356356"/>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137678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6/18/2026</a:t>
            </a:fld>
            <a:endParaRPr lang="en-US"/>
          </a:p>
        </p:txBody>
      </p:sp>
      <p:sp>
        <p:nvSpPr>
          <p:cNvPr id="8" name="Footer Placeholder 7"/>
          <p:cNvSpPr>
            <a:spLocks noGrp="1"/>
          </p:cNvSpPr>
          <p:nvPr>
            <p:ph type="ftr" sz="quarter" idx="11"/>
          </p:nvPr>
        </p:nvSpPr>
        <p:spPr>
          <a:xfrm>
            <a:off x="4038600" y="6356356"/>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689899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6/18/2026</a:t>
            </a:fld>
            <a:endParaRPr lang="en-US"/>
          </a:p>
        </p:txBody>
      </p:sp>
      <p:sp>
        <p:nvSpPr>
          <p:cNvPr id="4" name="Footer Placeholder 3"/>
          <p:cNvSpPr>
            <a:spLocks noGrp="1"/>
          </p:cNvSpPr>
          <p:nvPr>
            <p:ph type="ftr" sz="quarter" idx="11"/>
          </p:nvPr>
        </p:nvSpPr>
        <p:spPr>
          <a:xfrm>
            <a:off x="4038600" y="6356356"/>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4065305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6/18/2026</a:t>
            </a:fld>
            <a:endParaRPr lang="en-US"/>
          </a:p>
        </p:txBody>
      </p:sp>
      <p:sp>
        <p:nvSpPr>
          <p:cNvPr id="3" name="Footer Placeholder 2"/>
          <p:cNvSpPr>
            <a:spLocks noGrp="1"/>
          </p:cNvSpPr>
          <p:nvPr>
            <p:ph type="ftr" sz="quarter" idx="11"/>
          </p:nvPr>
        </p:nvSpPr>
        <p:spPr>
          <a:xfrm>
            <a:off x="4038600" y="6356356"/>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4061835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5183188" y="987431"/>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6/18/2026</a:t>
            </a:fld>
            <a:endParaRPr lang="en-US"/>
          </a:p>
        </p:txBody>
      </p:sp>
      <p:sp>
        <p:nvSpPr>
          <p:cNvPr id="6" name="Footer Placeholder 5"/>
          <p:cNvSpPr>
            <a:spLocks noGrp="1"/>
          </p:cNvSpPr>
          <p:nvPr>
            <p:ph type="ftr" sz="quarter" idx="11"/>
          </p:nvPr>
        </p:nvSpPr>
        <p:spPr>
          <a:xfrm>
            <a:off x="4038600" y="6356356"/>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551564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31"/>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6/18/2026</a:t>
            </a:fld>
            <a:endParaRPr lang="en-US"/>
          </a:p>
        </p:txBody>
      </p:sp>
      <p:sp>
        <p:nvSpPr>
          <p:cNvPr id="6" name="Footer Placeholder 5"/>
          <p:cNvSpPr>
            <a:spLocks noGrp="1"/>
          </p:cNvSpPr>
          <p:nvPr>
            <p:ph type="ftr" sz="quarter" idx="11"/>
          </p:nvPr>
        </p:nvSpPr>
        <p:spPr>
          <a:xfrm>
            <a:off x="4038600" y="6356356"/>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3506250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g"/><Relationship Id="rId3" Type="http://schemas.openxmlformats.org/officeDocument/2006/relationships/slideLayout" Target="../slideLayouts/slideLayout3.xml"/><Relationship Id="rId21" Type="http://schemas.openxmlformats.org/officeDocument/2006/relationships/image" Target="../media/image6.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6354001"/>
            <a:ext cx="12192000" cy="503999"/>
          </a:xfrm>
          <a:prstGeom prst="rect">
            <a:avLst/>
          </a:prstGeom>
          <a:solidFill>
            <a:srgbClr val="1F83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406314" y="6419850"/>
            <a:ext cx="621728"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2CF7BD0-B8B5-4FD1-B667-C9EC0A5E21A2}" type="slidenum">
              <a:rPr lang="en-US" smtClean="0"/>
              <a:t>‹#›</a:t>
            </a:fld>
            <a:endParaRPr lang="en-US"/>
          </a:p>
        </p:txBody>
      </p:sp>
      <p:sp>
        <p:nvSpPr>
          <p:cNvPr id="19" name="Google Shape;17;p25">
            <a:extLst>
              <a:ext uri="{FF2B5EF4-FFF2-40B4-BE49-F238E27FC236}">
                <a16:creationId xmlns:a16="http://schemas.microsoft.com/office/drawing/2014/main" id="{631B12C8-40DA-D8E5-BDDD-729AFF29CE2B}"/>
              </a:ext>
            </a:extLst>
          </p:cNvPr>
          <p:cNvSpPr/>
          <p:nvPr/>
        </p:nvSpPr>
        <p:spPr>
          <a:xfrm>
            <a:off x="7684606" y="6428557"/>
            <a:ext cx="359569" cy="376238"/>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3" name="Group 12">
            <a:extLst>
              <a:ext uri="{FF2B5EF4-FFF2-40B4-BE49-F238E27FC236}">
                <a16:creationId xmlns:a16="http://schemas.microsoft.com/office/drawing/2014/main" id="{8584D217-1732-2173-7C8E-310B3A940ADF}"/>
              </a:ext>
            </a:extLst>
          </p:cNvPr>
          <p:cNvGrpSpPr/>
          <p:nvPr userDrawn="1"/>
        </p:nvGrpSpPr>
        <p:grpSpPr>
          <a:xfrm>
            <a:off x="1753476" y="6396842"/>
            <a:ext cx="8692977" cy="440669"/>
            <a:chOff x="1724901" y="6396842"/>
            <a:chExt cx="8692977" cy="440669"/>
          </a:xfrm>
        </p:grpSpPr>
        <p:pic>
          <p:nvPicPr>
            <p:cNvPr id="22" name="Google Shape;20;p25">
              <a:extLst>
                <a:ext uri="{FF2B5EF4-FFF2-40B4-BE49-F238E27FC236}">
                  <a16:creationId xmlns:a16="http://schemas.microsoft.com/office/drawing/2014/main" id="{64F20500-7B52-0D1E-C489-DC9B3C3B6E1C}"/>
                </a:ext>
              </a:extLst>
            </p:cNvPr>
            <p:cNvPicPr preferRelativeResize="0"/>
            <p:nvPr/>
          </p:nvPicPr>
          <p:blipFill rotWithShape="1">
            <a:blip r:embed="rId16">
              <a:alphaModFix/>
            </a:blip>
            <a:srcRect/>
            <a:stretch/>
          </p:blipFill>
          <p:spPr>
            <a:xfrm>
              <a:off x="8724773" y="6396842"/>
              <a:ext cx="438912" cy="438912"/>
            </a:xfrm>
            <a:prstGeom prst="rect">
              <a:avLst/>
            </a:prstGeom>
            <a:noFill/>
            <a:ln>
              <a:noFill/>
            </a:ln>
          </p:spPr>
        </p:pic>
        <p:pic>
          <p:nvPicPr>
            <p:cNvPr id="17" name="Google Shape;15;p25">
              <a:extLst>
                <a:ext uri="{FF2B5EF4-FFF2-40B4-BE49-F238E27FC236}">
                  <a16:creationId xmlns:a16="http://schemas.microsoft.com/office/drawing/2014/main" id="{E6DA330A-3F2F-6139-D9CD-D45D697DE8DD}"/>
                </a:ext>
              </a:extLst>
            </p:cNvPr>
            <p:cNvPicPr preferRelativeResize="0"/>
            <p:nvPr/>
          </p:nvPicPr>
          <p:blipFill rotWithShape="1">
            <a:blip r:embed="rId17">
              <a:alphaModFix/>
            </a:blip>
            <a:srcRect/>
            <a:stretch/>
          </p:blipFill>
          <p:spPr>
            <a:xfrm>
              <a:off x="6060264" y="6396842"/>
              <a:ext cx="1315116" cy="438912"/>
            </a:xfrm>
            <a:prstGeom prst="rect">
              <a:avLst/>
            </a:prstGeom>
            <a:noFill/>
            <a:ln>
              <a:noFill/>
            </a:ln>
          </p:spPr>
        </p:pic>
        <p:pic>
          <p:nvPicPr>
            <p:cNvPr id="18" name="Google Shape;16;p25">
              <a:extLst>
                <a:ext uri="{FF2B5EF4-FFF2-40B4-BE49-F238E27FC236}">
                  <a16:creationId xmlns:a16="http://schemas.microsoft.com/office/drawing/2014/main" id="{C9C7F4A1-A620-C01E-F543-5F08F00E4F12}"/>
                </a:ext>
              </a:extLst>
            </p:cNvPr>
            <p:cNvPicPr preferRelativeResize="0"/>
            <p:nvPr/>
          </p:nvPicPr>
          <p:blipFill rotWithShape="1">
            <a:blip r:embed="rId18">
              <a:alphaModFix/>
            </a:blip>
            <a:srcRect/>
            <a:stretch/>
          </p:blipFill>
          <p:spPr>
            <a:xfrm>
              <a:off x="4765575" y="6396844"/>
              <a:ext cx="1145263" cy="440667"/>
            </a:xfrm>
            <a:prstGeom prst="rect">
              <a:avLst/>
            </a:prstGeom>
            <a:noFill/>
            <a:ln>
              <a:noFill/>
            </a:ln>
          </p:spPr>
        </p:pic>
        <p:pic>
          <p:nvPicPr>
            <p:cNvPr id="20" name="Google Shape;18;p25">
              <a:extLst>
                <a:ext uri="{FF2B5EF4-FFF2-40B4-BE49-F238E27FC236}">
                  <a16:creationId xmlns:a16="http://schemas.microsoft.com/office/drawing/2014/main" id="{574C1756-06E0-046E-EA1E-3FA8DC640D45}"/>
                </a:ext>
              </a:extLst>
            </p:cNvPr>
            <p:cNvPicPr preferRelativeResize="0"/>
            <p:nvPr/>
          </p:nvPicPr>
          <p:blipFill rotWithShape="1">
            <a:blip r:embed="rId19">
              <a:alphaModFix/>
            </a:blip>
            <a:srcRect/>
            <a:stretch/>
          </p:blipFill>
          <p:spPr>
            <a:xfrm>
              <a:off x="7628636" y="6396842"/>
              <a:ext cx="438912" cy="438912"/>
            </a:xfrm>
            <a:prstGeom prst="rect">
              <a:avLst/>
            </a:prstGeom>
            <a:noFill/>
            <a:ln>
              <a:noFill/>
            </a:ln>
          </p:spPr>
        </p:pic>
        <p:pic>
          <p:nvPicPr>
            <p:cNvPr id="21" name="Google Shape;19;p25">
              <a:extLst>
                <a:ext uri="{FF2B5EF4-FFF2-40B4-BE49-F238E27FC236}">
                  <a16:creationId xmlns:a16="http://schemas.microsoft.com/office/drawing/2014/main" id="{CB77B44F-CBB9-C210-6409-4471D64B8067}"/>
                </a:ext>
              </a:extLst>
            </p:cNvPr>
            <p:cNvPicPr preferRelativeResize="0"/>
            <p:nvPr/>
          </p:nvPicPr>
          <p:blipFill rotWithShape="1">
            <a:blip r:embed="rId20">
              <a:alphaModFix/>
            </a:blip>
            <a:srcRect/>
            <a:stretch/>
          </p:blipFill>
          <p:spPr>
            <a:xfrm>
              <a:off x="8190992" y="6396842"/>
              <a:ext cx="438912" cy="438912"/>
            </a:xfrm>
            <a:prstGeom prst="rect">
              <a:avLst/>
            </a:prstGeom>
            <a:noFill/>
            <a:ln>
              <a:noFill/>
            </a:ln>
          </p:spPr>
        </p:pic>
        <p:pic>
          <p:nvPicPr>
            <p:cNvPr id="23" name="Google Shape;21;p25">
              <a:extLst>
                <a:ext uri="{FF2B5EF4-FFF2-40B4-BE49-F238E27FC236}">
                  <a16:creationId xmlns:a16="http://schemas.microsoft.com/office/drawing/2014/main" id="{CDE0E9B6-B19F-0BA2-5C72-9877ED6506CA}"/>
                </a:ext>
              </a:extLst>
            </p:cNvPr>
            <p:cNvPicPr preferRelativeResize="0"/>
            <p:nvPr/>
          </p:nvPicPr>
          <p:blipFill rotWithShape="1">
            <a:blip r:embed="rId21">
              <a:alphaModFix/>
            </a:blip>
            <a:srcRect l="54857" t="50670" r="16315" b="29323"/>
            <a:stretch/>
          </p:blipFill>
          <p:spPr>
            <a:xfrm>
              <a:off x="9272056" y="6398345"/>
              <a:ext cx="1145822" cy="437409"/>
            </a:xfrm>
            <a:prstGeom prst="rect">
              <a:avLst/>
            </a:prstGeom>
            <a:noFill/>
            <a:ln>
              <a:noFill/>
            </a:ln>
          </p:spPr>
        </p:pic>
        <p:pic>
          <p:nvPicPr>
            <p:cNvPr id="11" name="Picture 10">
              <a:extLst>
                <a:ext uri="{FF2B5EF4-FFF2-40B4-BE49-F238E27FC236}">
                  <a16:creationId xmlns:a16="http://schemas.microsoft.com/office/drawing/2014/main" id="{89C95186-E479-BFCF-D2C8-3041AE03217F}"/>
                </a:ext>
              </a:extLst>
            </p:cNvPr>
            <p:cNvPicPr>
              <a:picLocks noChangeAspect="1"/>
            </p:cNvPicPr>
            <p:nvPr userDrawn="1"/>
          </p:nvPicPr>
          <p:blipFill>
            <a:blip r:embed="rId22" cstate="print">
              <a:extLst>
                <a:ext uri="{28A0092B-C50C-407E-A947-70E740481C1C}">
                  <a14:useLocalDpi xmlns:a14="http://schemas.microsoft.com/office/drawing/2010/main" val="0"/>
                </a:ext>
              </a:extLst>
            </a:blip>
            <a:srcRect l="6044" t="23927" r="5849" b="24356"/>
            <a:stretch>
              <a:fillRect/>
            </a:stretch>
          </p:blipFill>
          <p:spPr>
            <a:xfrm>
              <a:off x="1724901" y="6396842"/>
              <a:ext cx="2936089" cy="439200"/>
            </a:xfrm>
            <a:prstGeom prst="rect">
              <a:avLst/>
            </a:prstGeom>
          </p:spPr>
        </p:pic>
      </p:grpSp>
    </p:spTree>
    <p:extLst>
      <p:ext uri="{BB962C8B-B14F-4D97-AF65-F5344CB8AC3E}">
        <p14:creationId xmlns:p14="http://schemas.microsoft.com/office/powerpoint/2010/main" val="41899112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90" r:id="rId13"/>
    <p:sldLayoutId id="2147483691"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image" Target="../media/image39.pn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image" Target="../media/image42.jpeg"/><Relationship Id="rId4" Type="http://schemas.openxmlformats.org/officeDocument/2006/relationships/image" Target="../media/image41.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9.xml"/><Relationship Id="rId1" Type="http://schemas.openxmlformats.org/officeDocument/2006/relationships/slideLayout" Target="../slideLayouts/slideLayout13.xml"/><Relationship Id="rId5" Type="http://schemas.openxmlformats.org/officeDocument/2006/relationships/image" Target="../media/image45.png"/><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23.jpe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CD7DB-168D-E016-E84B-3E4CC7737817}"/>
            </a:ext>
          </a:extLst>
        </p:cNvPr>
        <p:cNvGrpSpPr/>
        <p:nvPr/>
      </p:nvGrpSpPr>
      <p:grpSpPr>
        <a:xfrm>
          <a:off x="0" y="0"/>
          <a:ext cx="0" cy="0"/>
          <a:chOff x="0" y="0"/>
          <a:chExt cx="0" cy="0"/>
        </a:xfrm>
      </p:grpSpPr>
      <p:sp>
        <p:nvSpPr>
          <p:cNvPr id="46" name="TextBox 6">
            <a:extLst>
              <a:ext uri="{FF2B5EF4-FFF2-40B4-BE49-F238E27FC236}">
                <a16:creationId xmlns:a16="http://schemas.microsoft.com/office/drawing/2014/main" id="{ECCA333C-8194-2AF8-9E06-9CACE62F2CDD}"/>
              </a:ext>
            </a:extLst>
          </p:cNvPr>
          <p:cNvSpPr txBox="1">
            <a:spLocks noChangeArrowheads="1"/>
          </p:cNvSpPr>
          <p:nvPr/>
        </p:nvSpPr>
        <p:spPr bwMode="auto">
          <a:xfrm>
            <a:off x="788894" y="4349146"/>
            <a:ext cx="1069489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sz="3200" dirty="0">
                <a:latin typeface="+mn-lt"/>
                <a:ea typeface="Century Gothic" charset="0"/>
                <a:cs typeface="Century Gothic" charset="0"/>
              </a:rPr>
              <a:t>Session 12: Components of good thematic maps and process to created them</a:t>
            </a:r>
            <a:endParaRPr lang="en-US" altLang="en-US" sz="3200" dirty="0">
              <a:latin typeface="+mn-lt"/>
              <a:ea typeface="Century Gothic" charset="0"/>
              <a:cs typeface="Century Gothic" charset="0"/>
            </a:endParaRPr>
          </a:p>
        </p:txBody>
      </p:sp>
      <p:sp>
        <p:nvSpPr>
          <p:cNvPr id="2" name="TextBox 6">
            <a:extLst>
              <a:ext uri="{FF2B5EF4-FFF2-40B4-BE49-F238E27FC236}">
                <a16:creationId xmlns:a16="http://schemas.microsoft.com/office/drawing/2014/main" id="{38265D06-3EC1-961F-C7A5-3B9FB7FDDFBA}"/>
              </a:ext>
            </a:extLst>
          </p:cNvPr>
          <p:cNvSpPr txBox="1">
            <a:spLocks noChangeArrowheads="1"/>
          </p:cNvSpPr>
          <p:nvPr/>
        </p:nvSpPr>
        <p:spPr bwMode="auto">
          <a:xfrm>
            <a:off x="0" y="1789731"/>
            <a:ext cx="121920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sz="4400" dirty="0">
                <a:latin typeface="+mn-lt"/>
                <a:ea typeface="Century Gothic" charset="0"/>
                <a:cs typeface="Century Gothic" charset="0"/>
              </a:rPr>
              <a:t>Introduction to geospatial data management</a:t>
            </a:r>
          </a:p>
          <a:p>
            <a:pPr algn="ctr"/>
            <a:r>
              <a:rPr lang="en-US" sz="4400" dirty="0">
                <a:latin typeface="+mn-lt"/>
                <a:ea typeface="Century Gothic" charset="0"/>
                <a:cs typeface="Century Gothic" charset="0"/>
              </a:rPr>
              <a:t>and technologies for Health Programs training workshop - Timor Leste</a:t>
            </a:r>
          </a:p>
        </p:txBody>
      </p:sp>
      <p:pic>
        <p:nvPicPr>
          <p:cNvPr id="5" name="Picture 4">
            <a:extLst>
              <a:ext uri="{FF2B5EF4-FFF2-40B4-BE49-F238E27FC236}">
                <a16:creationId xmlns:a16="http://schemas.microsoft.com/office/drawing/2014/main" id="{A883C5C3-80F0-DAFA-08D6-3E8671C177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5967" y="110464"/>
            <a:ext cx="1420066" cy="1465045"/>
          </a:xfrm>
          <a:prstGeom prst="rect">
            <a:avLst/>
          </a:prstGeom>
        </p:spPr>
      </p:pic>
    </p:spTree>
    <p:extLst>
      <p:ext uri="{BB962C8B-B14F-4D97-AF65-F5344CB8AC3E}">
        <p14:creationId xmlns:p14="http://schemas.microsoft.com/office/powerpoint/2010/main" val="3718855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6750034" y="711385"/>
            <a:ext cx="4224653" cy="5464800"/>
          </a:xfrm>
          <a:prstGeom prst="rect">
            <a:avLst/>
          </a:prstGeom>
        </p:spPr>
      </p:pic>
      <p:sp>
        <p:nvSpPr>
          <p:cNvPr id="6" name="Content Placeholder 2">
            <a:extLst>
              <a:ext uri="{FF2B5EF4-FFF2-40B4-BE49-F238E27FC236}">
                <a16:creationId xmlns:a16="http://schemas.microsoft.com/office/drawing/2014/main" id="{A4775405-AFD2-BAE9-1287-6E0BF9F2D730}"/>
              </a:ext>
            </a:extLst>
          </p:cNvPr>
          <p:cNvSpPr txBox="1">
            <a:spLocks/>
          </p:cNvSpPr>
          <p:nvPr/>
        </p:nvSpPr>
        <p:spPr bwMode="auto">
          <a:xfrm>
            <a:off x="1023096" y="2217606"/>
            <a:ext cx="4570879" cy="3482026"/>
          </a:xfrm>
          <a:prstGeom prst="rect">
            <a:avLst/>
          </a:prstGeom>
          <a:noFill/>
          <a:ln w="9525">
            <a:noFill/>
            <a:miter lim="800000"/>
            <a:headEnd/>
            <a:tailEnd/>
          </a:ln>
        </p:spPr>
        <p:txBody>
          <a:bodyPr/>
          <a:lstStyle/>
          <a:p>
            <a:pPr marL="169863" indent="-169863">
              <a:lnSpc>
                <a:spcPct val="90000"/>
              </a:lnSpc>
              <a:spcBef>
                <a:spcPts val="1000"/>
              </a:spcBef>
              <a:buFont typeface="Arial" pitchFamily="34" charset="0"/>
              <a:buChar char="•"/>
              <a:defRPr/>
            </a:pPr>
            <a:r>
              <a:rPr lang="en-PH" sz="2400" dirty="0"/>
              <a:t>What is missing?</a:t>
            </a:r>
          </a:p>
          <a:p>
            <a:pPr marL="169863" indent="-169863">
              <a:lnSpc>
                <a:spcPct val="90000"/>
              </a:lnSpc>
              <a:spcBef>
                <a:spcPts val="1000"/>
              </a:spcBef>
              <a:buFont typeface="Arial" pitchFamily="34" charset="0"/>
              <a:buChar char="•"/>
              <a:defRPr/>
            </a:pPr>
            <a:r>
              <a:rPr lang="en-PH" sz="2400" dirty="0"/>
              <a:t>What should/could be improved?</a:t>
            </a:r>
          </a:p>
          <a:p>
            <a:pPr marL="169863" indent="-169863">
              <a:lnSpc>
                <a:spcPct val="90000"/>
              </a:lnSpc>
              <a:spcBef>
                <a:spcPts val="1000"/>
              </a:spcBef>
              <a:buFont typeface="Arial" pitchFamily="34" charset="0"/>
              <a:buChar char="•"/>
              <a:defRPr/>
            </a:pPr>
            <a:r>
              <a:rPr lang="en-PH" sz="2400" dirty="0"/>
              <a:t>Does it contain the right amount of information?</a:t>
            </a:r>
          </a:p>
          <a:p>
            <a:pPr marL="169863" indent="-169863">
              <a:lnSpc>
                <a:spcPct val="90000"/>
              </a:lnSpc>
              <a:spcBef>
                <a:spcPts val="1000"/>
              </a:spcBef>
              <a:buFont typeface="Arial" pitchFamily="34" charset="0"/>
              <a:buChar char="•"/>
              <a:defRPr/>
            </a:pPr>
            <a:r>
              <a:rPr lang="en-PH" sz="2400" dirty="0"/>
              <a:t>Is this map useful?</a:t>
            </a:r>
          </a:p>
        </p:txBody>
      </p:sp>
      <p:sp>
        <p:nvSpPr>
          <p:cNvPr id="2" name="Title 1">
            <a:extLst>
              <a:ext uri="{FF2B5EF4-FFF2-40B4-BE49-F238E27FC236}">
                <a16:creationId xmlns:a16="http://schemas.microsoft.com/office/drawing/2014/main" id="{91231EB2-17E4-BD70-5A7D-6C0C38212157}"/>
              </a:ext>
            </a:extLst>
          </p:cNvPr>
          <p:cNvSpPr txBox="1">
            <a:spLocks/>
          </p:cNvSpPr>
          <p:nvPr/>
        </p:nvSpPr>
        <p:spPr bwMode="auto">
          <a:xfrm>
            <a:off x="0" y="77166"/>
            <a:ext cx="12192000" cy="580248"/>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dirty="0"/>
              <a:t>Is this a good thematic map?</a:t>
            </a:r>
            <a:endParaRPr lang="en-PH" altLang="en-US" dirty="0"/>
          </a:p>
        </p:txBody>
      </p:sp>
    </p:spTree>
    <p:extLst>
      <p:ext uri="{BB962C8B-B14F-4D97-AF65-F5344CB8AC3E}">
        <p14:creationId xmlns:p14="http://schemas.microsoft.com/office/powerpoint/2010/main" val="2444911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6897128" y="765175"/>
            <a:ext cx="4224652" cy="5464800"/>
          </a:xfrm>
          <a:prstGeom prst="rect">
            <a:avLst/>
          </a:prstGeom>
          <a:ln>
            <a:solidFill>
              <a:schemeClr val="tx1"/>
            </a:solidFill>
            <a:miter lim="800000"/>
            <a:headEnd/>
            <a:tailEnd/>
          </a:ln>
        </p:spPr>
      </p:pic>
      <p:sp>
        <p:nvSpPr>
          <p:cNvPr id="6" name="Content Placeholder 2">
            <a:extLst>
              <a:ext uri="{FF2B5EF4-FFF2-40B4-BE49-F238E27FC236}">
                <a16:creationId xmlns:a16="http://schemas.microsoft.com/office/drawing/2014/main" id="{9581B386-DAF5-9691-A61D-9185BD40DF61}"/>
              </a:ext>
            </a:extLst>
          </p:cNvPr>
          <p:cNvSpPr txBox="1">
            <a:spLocks/>
          </p:cNvSpPr>
          <p:nvPr/>
        </p:nvSpPr>
        <p:spPr bwMode="auto">
          <a:xfrm>
            <a:off x="1023096" y="2217606"/>
            <a:ext cx="4570879" cy="3482026"/>
          </a:xfrm>
          <a:prstGeom prst="rect">
            <a:avLst/>
          </a:prstGeom>
          <a:noFill/>
          <a:ln w="9525">
            <a:noFill/>
            <a:miter lim="800000"/>
            <a:headEnd/>
            <a:tailEnd/>
          </a:ln>
        </p:spPr>
        <p:txBody>
          <a:bodyPr/>
          <a:lstStyle/>
          <a:p>
            <a:pPr marL="169863" indent="-169863">
              <a:lnSpc>
                <a:spcPct val="90000"/>
              </a:lnSpc>
              <a:spcBef>
                <a:spcPts val="1000"/>
              </a:spcBef>
              <a:buFont typeface="Arial" pitchFamily="34" charset="0"/>
              <a:buChar char="•"/>
              <a:defRPr/>
            </a:pPr>
            <a:r>
              <a:rPr lang="en-PH" sz="2400" dirty="0"/>
              <a:t>What is missing?</a:t>
            </a:r>
          </a:p>
          <a:p>
            <a:pPr marL="169863" indent="-169863">
              <a:lnSpc>
                <a:spcPct val="90000"/>
              </a:lnSpc>
              <a:spcBef>
                <a:spcPts val="1000"/>
              </a:spcBef>
              <a:buFont typeface="Arial" pitchFamily="34" charset="0"/>
              <a:buChar char="•"/>
              <a:defRPr/>
            </a:pPr>
            <a:r>
              <a:rPr lang="en-PH" sz="2400" dirty="0"/>
              <a:t>What should/could be improved?</a:t>
            </a:r>
          </a:p>
          <a:p>
            <a:pPr marL="169863" indent="-169863">
              <a:lnSpc>
                <a:spcPct val="90000"/>
              </a:lnSpc>
              <a:spcBef>
                <a:spcPts val="1000"/>
              </a:spcBef>
              <a:buFont typeface="Arial" pitchFamily="34" charset="0"/>
              <a:buChar char="•"/>
              <a:defRPr/>
            </a:pPr>
            <a:r>
              <a:rPr lang="en-PH" sz="2400" dirty="0"/>
              <a:t>Does it contain the right amount of information?</a:t>
            </a:r>
          </a:p>
          <a:p>
            <a:pPr marL="169863" indent="-169863">
              <a:lnSpc>
                <a:spcPct val="90000"/>
              </a:lnSpc>
              <a:spcBef>
                <a:spcPts val="1000"/>
              </a:spcBef>
              <a:buFont typeface="Arial" pitchFamily="34" charset="0"/>
              <a:buChar char="•"/>
              <a:defRPr/>
            </a:pPr>
            <a:r>
              <a:rPr lang="en-PH" sz="2400" dirty="0"/>
              <a:t>Is this map useful?</a:t>
            </a:r>
          </a:p>
        </p:txBody>
      </p:sp>
      <p:sp>
        <p:nvSpPr>
          <p:cNvPr id="3" name="Title 1">
            <a:extLst>
              <a:ext uri="{FF2B5EF4-FFF2-40B4-BE49-F238E27FC236}">
                <a16:creationId xmlns:a16="http://schemas.microsoft.com/office/drawing/2014/main" id="{F7AC9000-A3DD-E246-9A1A-EFF38067CB67}"/>
              </a:ext>
            </a:extLst>
          </p:cNvPr>
          <p:cNvSpPr txBox="1">
            <a:spLocks/>
          </p:cNvSpPr>
          <p:nvPr/>
        </p:nvSpPr>
        <p:spPr bwMode="auto">
          <a:xfrm>
            <a:off x="0" y="77166"/>
            <a:ext cx="12192000" cy="580248"/>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dirty="0"/>
              <a:t>Is this a good thematic map?</a:t>
            </a:r>
            <a:endParaRPr lang="en-PH" altLang="en-US" dirty="0"/>
          </a:p>
        </p:txBody>
      </p:sp>
    </p:spTree>
    <p:extLst>
      <p:ext uri="{BB962C8B-B14F-4D97-AF65-F5344CB8AC3E}">
        <p14:creationId xmlns:p14="http://schemas.microsoft.com/office/powerpoint/2010/main" val="4267769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2"/>
          <p:cNvPicPr>
            <a:picLocks noChangeAspect="1"/>
          </p:cNvPicPr>
          <p:nvPr/>
        </p:nvPicPr>
        <p:blipFill>
          <a:blip r:embed="rId3" cstate="print"/>
          <a:stretch>
            <a:fillRect/>
          </a:stretch>
        </p:blipFill>
        <p:spPr>
          <a:xfrm>
            <a:off x="6888163" y="765175"/>
            <a:ext cx="3868146" cy="5464800"/>
          </a:xfrm>
          <a:prstGeom prst="rect">
            <a:avLst/>
          </a:prstGeom>
          <a:effectLst>
            <a:outerShdw blurRad="292100" dist="139700" dir="2700000" algn="tl" rotWithShape="0">
              <a:srgbClr val="333333">
                <a:alpha val="65000"/>
              </a:srgbClr>
            </a:outerShdw>
          </a:effectLst>
        </p:spPr>
      </p:pic>
      <p:sp>
        <p:nvSpPr>
          <p:cNvPr id="9" name="Content Placeholder 2">
            <a:extLst>
              <a:ext uri="{FF2B5EF4-FFF2-40B4-BE49-F238E27FC236}">
                <a16:creationId xmlns:a16="http://schemas.microsoft.com/office/drawing/2014/main" id="{F420A642-A5EB-10D9-2AC9-D9030F0D845F}"/>
              </a:ext>
            </a:extLst>
          </p:cNvPr>
          <p:cNvSpPr txBox="1">
            <a:spLocks/>
          </p:cNvSpPr>
          <p:nvPr/>
        </p:nvSpPr>
        <p:spPr bwMode="auto">
          <a:xfrm>
            <a:off x="1023096" y="2217606"/>
            <a:ext cx="4570879" cy="3482026"/>
          </a:xfrm>
          <a:prstGeom prst="rect">
            <a:avLst/>
          </a:prstGeom>
          <a:noFill/>
          <a:ln w="9525">
            <a:noFill/>
            <a:miter lim="800000"/>
            <a:headEnd/>
            <a:tailEnd/>
          </a:ln>
        </p:spPr>
        <p:txBody>
          <a:bodyPr/>
          <a:lstStyle/>
          <a:p>
            <a:pPr marL="169863" indent="-169863">
              <a:lnSpc>
                <a:spcPct val="90000"/>
              </a:lnSpc>
              <a:spcBef>
                <a:spcPts val="1000"/>
              </a:spcBef>
              <a:buFont typeface="Arial" pitchFamily="34" charset="0"/>
              <a:buChar char="•"/>
              <a:defRPr/>
            </a:pPr>
            <a:r>
              <a:rPr lang="en-PH" sz="2400" dirty="0"/>
              <a:t>What is missing?</a:t>
            </a:r>
          </a:p>
          <a:p>
            <a:pPr marL="169863" indent="-169863">
              <a:lnSpc>
                <a:spcPct val="90000"/>
              </a:lnSpc>
              <a:spcBef>
                <a:spcPts val="1000"/>
              </a:spcBef>
              <a:buFont typeface="Arial" pitchFamily="34" charset="0"/>
              <a:buChar char="•"/>
              <a:defRPr/>
            </a:pPr>
            <a:r>
              <a:rPr lang="en-PH" sz="2400" dirty="0"/>
              <a:t>What should/could be improved?</a:t>
            </a:r>
          </a:p>
          <a:p>
            <a:pPr marL="169863" indent="-169863">
              <a:lnSpc>
                <a:spcPct val="90000"/>
              </a:lnSpc>
              <a:spcBef>
                <a:spcPts val="1000"/>
              </a:spcBef>
              <a:buFont typeface="Arial" pitchFamily="34" charset="0"/>
              <a:buChar char="•"/>
              <a:defRPr/>
            </a:pPr>
            <a:r>
              <a:rPr lang="en-PH" sz="2400" dirty="0"/>
              <a:t>Does it contain the right amount of information?</a:t>
            </a:r>
          </a:p>
          <a:p>
            <a:pPr marL="169863" indent="-169863">
              <a:lnSpc>
                <a:spcPct val="90000"/>
              </a:lnSpc>
              <a:spcBef>
                <a:spcPts val="1000"/>
              </a:spcBef>
              <a:buFont typeface="Arial" pitchFamily="34" charset="0"/>
              <a:buChar char="•"/>
              <a:defRPr/>
            </a:pPr>
            <a:r>
              <a:rPr lang="en-PH" sz="2400" dirty="0"/>
              <a:t>Is this map useful?</a:t>
            </a:r>
          </a:p>
        </p:txBody>
      </p:sp>
      <p:sp>
        <p:nvSpPr>
          <p:cNvPr id="2" name="Title 1">
            <a:extLst>
              <a:ext uri="{FF2B5EF4-FFF2-40B4-BE49-F238E27FC236}">
                <a16:creationId xmlns:a16="http://schemas.microsoft.com/office/drawing/2014/main" id="{B07E38DC-148F-00DC-F96B-51B8A91956B7}"/>
              </a:ext>
            </a:extLst>
          </p:cNvPr>
          <p:cNvSpPr txBox="1">
            <a:spLocks/>
          </p:cNvSpPr>
          <p:nvPr/>
        </p:nvSpPr>
        <p:spPr bwMode="auto">
          <a:xfrm>
            <a:off x="0" y="77166"/>
            <a:ext cx="12192000" cy="580248"/>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dirty="0"/>
              <a:t>Is this a good thematic map?</a:t>
            </a:r>
            <a:endParaRPr lang="en-PH" altLang="en-US" dirty="0"/>
          </a:p>
        </p:txBody>
      </p:sp>
    </p:spTree>
    <p:extLst>
      <p:ext uri="{BB962C8B-B14F-4D97-AF65-F5344CB8AC3E}">
        <p14:creationId xmlns:p14="http://schemas.microsoft.com/office/powerpoint/2010/main" val="1074145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a:extLst>
              <a:ext uri="{FF2B5EF4-FFF2-40B4-BE49-F238E27FC236}">
                <a16:creationId xmlns:a16="http://schemas.microsoft.com/office/drawing/2014/main" id="{6C098A52-797D-C576-80C8-8764AB8CED06}"/>
              </a:ext>
            </a:extLst>
          </p:cNvPr>
          <p:cNvPicPr>
            <a:picLocks noChangeAspect="1"/>
          </p:cNvPicPr>
          <p:nvPr/>
        </p:nvPicPr>
        <p:blipFill rotWithShape="1">
          <a:blip r:embed="rId3" cstate="print"/>
          <a:srcRect l="1787" t="2432" r="2265" b="2327"/>
          <a:stretch/>
        </p:blipFill>
        <p:spPr>
          <a:xfrm>
            <a:off x="2240997" y="765175"/>
            <a:ext cx="7710005" cy="5418367"/>
          </a:xfrm>
          <a:prstGeom prst="rect">
            <a:avLst/>
          </a:prstGeom>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3423016B-7DE3-4C9B-E553-ED4A1FAAC878}"/>
              </a:ext>
            </a:extLst>
          </p:cNvPr>
          <p:cNvSpPr txBox="1">
            <a:spLocks/>
          </p:cNvSpPr>
          <p:nvPr/>
        </p:nvSpPr>
        <p:spPr bwMode="auto">
          <a:xfrm>
            <a:off x="1" y="134194"/>
            <a:ext cx="12192000" cy="511268"/>
          </a:xfrm>
          <a:prstGeom prst="rect">
            <a:avLst/>
          </a:prstGeom>
        </p:spPr>
        <p:txBody>
          <a:bodyPr vert="horz" lIns="91440" tIns="45720" rIns="91440" bIns="45720" rtlCol="0" anchor="ctr">
            <a:normAutofit lnSpcReduction="10000"/>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dirty="0"/>
              <a:t>Example of good thematic map</a:t>
            </a:r>
          </a:p>
        </p:txBody>
      </p:sp>
    </p:spTree>
    <p:extLst>
      <p:ext uri="{BB962C8B-B14F-4D97-AF65-F5344CB8AC3E}">
        <p14:creationId xmlns:p14="http://schemas.microsoft.com/office/powerpoint/2010/main" val="1919446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p:cNvSpPr txBox="1">
            <a:spLocks/>
          </p:cNvSpPr>
          <p:nvPr/>
        </p:nvSpPr>
        <p:spPr>
          <a:xfrm>
            <a:off x="528174" y="1097710"/>
            <a:ext cx="4951412" cy="515938"/>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dirty="0"/>
              <a:t>Three main parts of the process:</a:t>
            </a:r>
            <a:endParaRPr lang="en-PH" dirty="0"/>
          </a:p>
        </p:txBody>
      </p:sp>
      <p:sp>
        <p:nvSpPr>
          <p:cNvPr id="28" name="Right Brace 27"/>
          <p:cNvSpPr/>
          <p:nvPr/>
        </p:nvSpPr>
        <p:spPr>
          <a:xfrm>
            <a:off x="6563574" y="1748289"/>
            <a:ext cx="287337" cy="914229"/>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1" name="Content Placeholder 2"/>
          <p:cNvSpPr txBox="1">
            <a:spLocks/>
          </p:cNvSpPr>
          <p:nvPr/>
        </p:nvSpPr>
        <p:spPr bwMode="auto">
          <a:xfrm>
            <a:off x="7138248" y="2072139"/>
            <a:ext cx="1866801" cy="504825"/>
          </a:xfrm>
          <a:prstGeom prst="rect">
            <a:avLst/>
          </a:prstGeom>
          <a:noFill/>
          <a:ln w="9525">
            <a:noFill/>
            <a:miter lim="800000"/>
            <a:headEnd/>
            <a:tailEnd/>
          </a:ln>
        </p:spPr>
        <p:txBody>
          <a:bodyPr/>
          <a:lstStyle/>
          <a:p>
            <a:pPr>
              <a:lnSpc>
                <a:spcPct val="90000"/>
              </a:lnSpc>
              <a:spcBef>
                <a:spcPts val="1000"/>
              </a:spcBef>
              <a:defRPr/>
            </a:pPr>
            <a:r>
              <a:rPr lang="en-PH" sz="2800" dirty="0"/>
              <a:t>Ask</a:t>
            </a:r>
          </a:p>
        </p:txBody>
      </p:sp>
      <p:sp>
        <p:nvSpPr>
          <p:cNvPr id="32" name="Content Placeholder 2"/>
          <p:cNvSpPr txBox="1">
            <a:spLocks/>
          </p:cNvSpPr>
          <p:nvPr/>
        </p:nvSpPr>
        <p:spPr bwMode="auto">
          <a:xfrm>
            <a:off x="7054110" y="3076652"/>
            <a:ext cx="1866801" cy="990600"/>
          </a:xfrm>
          <a:prstGeom prst="rect">
            <a:avLst/>
          </a:prstGeom>
          <a:noFill/>
          <a:ln w="9525">
            <a:noFill/>
            <a:miter lim="800000"/>
            <a:headEnd/>
            <a:tailEnd/>
          </a:ln>
        </p:spPr>
        <p:txBody>
          <a:bodyPr/>
          <a:lstStyle/>
          <a:p>
            <a:pPr>
              <a:lnSpc>
                <a:spcPct val="90000"/>
              </a:lnSpc>
              <a:spcBef>
                <a:spcPts val="1000"/>
              </a:spcBef>
              <a:defRPr/>
            </a:pPr>
            <a:r>
              <a:rPr lang="en-PH" sz="2800"/>
              <a:t>Acquire</a:t>
            </a:r>
          </a:p>
          <a:p>
            <a:pPr>
              <a:lnSpc>
                <a:spcPct val="90000"/>
              </a:lnSpc>
              <a:spcBef>
                <a:spcPts val="1000"/>
              </a:spcBef>
              <a:defRPr/>
            </a:pPr>
            <a:r>
              <a:rPr lang="en-PH" sz="2800"/>
              <a:t>Examine</a:t>
            </a:r>
            <a:endParaRPr lang="en-PH" sz="2800" dirty="0"/>
          </a:p>
        </p:txBody>
      </p:sp>
      <p:sp>
        <p:nvSpPr>
          <p:cNvPr id="33" name="Content Placeholder 2"/>
          <p:cNvSpPr txBox="1">
            <a:spLocks/>
          </p:cNvSpPr>
          <p:nvPr/>
        </p:nvSpPr>
        <p:spPr bwMode="auto">
          <a:xfrm>
            <a:off x="7002694" y="4552560"/>
            <a:ext cx="1866801" cy="503238"/>
          </a:xfrm>
          <a:prstGeom prst="rect">
            <a:avLst/>
          </a:prstGeom>
          <a:noFill/>
          <a:ln w="9525">
            <a:noFill/>
            <a:miter lim="800000"/>
            <a:headEnd/>
            <a:tailEnd/>
          </a:ln>
        </p:spPr>
        <p:txBody>
          <a:bodyPr/>
          <a:lstStyle/>
          <a:p>
            <a:pPr>
              <a:lnSpc>
                <a:spcPct val="90000"/>
              </a:lnSpc>
              <a:spcBef>
                <a:spcPts val="1000"/>
              </a:spcBef>
              <a:defRPr/>
            </a:pPr>
            <a:r>
              <a:rPr lang="en-PH" sz="2800" dirty="0"/>
              <a:t>Create</a:t>
            </a:r>
          </a:p>
          <a:p>
            <a:pPr>
              <a:lnSpc>
                <a:spcPct val="90000"/>
              </a:lnSpc>
              <a:spcBef>
                <a:spcPts val="1000"/>
              </a:spcBef>
              <a:defRPr/>
            </a:pPr>
            <a:r>
              <a:rPr lang="en-PH" sz="2800" dirty="0"/>
              <a:t>Analyze</a:t>
            </a:r>
          </a:p>
        </p:txBody>
      </p:sp>
      <p:sp>
        <p:nvSpPr>
          <p:cNvPr id="2" name="Title 1">
            <a:extLst>
              <a:ext uri="{FF2B5EF4-FFF2-40B4-BE49-F238E27FC236}">
                <a16:creationId xmlns:a16="http://schemas.microsoft.com/office/drawing/2014/main" id="{2B607224-BBCC-2B6A-874C-4B726CD43DDD}"/>
              </a:ext>
            </a:extLst>
          </p:cNvPr>
          <p:cNvSpPr txBox="1">
            <a:spLocks/>
          </p:cNvSpPr>
          <p:nvPr/>
        </p:nvSpPr>
        <p:spPr bwMode="auto">
          <a:xfrm>
            <a:off x="1" y="24557"/>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noProof="0" dirty="0"/>
              <a:t>The thematic mapping process</a:t>
            </a:r>
          </a:p>
        </p:txBody>
      </p:sp>
      <p:sp>
        <p:nvSpPr>
          <p:cNvPr id="4" name="Content Placeholder 2">
            <a:extLst>
              <a:ext uri="{FF2B5EF4-FFF2-40B4-BE49-F238E27FC236}">
                <a16:creationId xmlns:a16="http://schemas.microsoft.com/office/drawing/2014/main" id="{51C4C3BD-8064-C32A-37A2-3AE2EDCBA474}"/>
              </a:ext>
            </a:extLst>
          </p:cNvPr>
          <p:cNvSpPr txBox="1">
            <a:spLocks/>
          </p:cNvSpPr>
          <p:nvPr/>
        </p:nvSpPr>
        <p:spPr>
          <a:xfrm>
            <a:off x="1380764" y="1873875"/>
            <a:ext cx="4951412" cy="4741937"/>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spcAft>
                <a:spcPts val="1800"/>
              </a:spcAft>
              <a:defRPr/>
            </a:pPr>
            <a:r>
              <a:rPr lang="en-US" dirty="0"/>
              <a:t>Understand the context of the map to be created</a:t>
            </a:r>
          </a:p>
          <a:p>
            <a:pPr>
              <a:spcBef>
                <a:spcPts val="1200"/>
              </a:spcBef>
              <a:spcAft>
                <a:spcPts val="1800"/>
              </a:spcAft>
              <a:defRPr/>
            </a:pPr>
            <a:r>
              <a:rPr lang="en-US" dirty="0"/>
              <a:t>Collection and preparation of necessary data and information</a:t>
            </a:r>
          </a:p>
          <a:p>
            <a:pPr>
              <a:spcBef>
                <a:spcPts val="1200"/>
              </a:spcBef>
              <a:spcAft>
                <a:spcPts val="1800"/>
              </a:spcAft>
              <a:defRPr/>
            </a:pPr>
            <a:r>
              <a:rPr lang="en-US" dirty="0"/>
              <a:t>Creation of the thematic map itself</a:t>
            </a:r>
            <a:endParaRPr lang="en-PH" dirty="0"/>
          </a:p>
        </p:txBody>
      </p:sp>
      <p:sp>
        <p:nvSpPr>
          <p:cNvPr id="5" name="Right Brace 4">
            <a:extLst>
              <a:ext uri="{FF2B5EF4-FFF2-40B4-BE49-F238E27FC236}">
                <a16:creationId xmlns:a16="http://schemas.microsoft.com/office/drawing/2014/main" id="{F215B9DA-2417-EB0D-D7E6-73F0D38526CB}"/>
              </a:ext>
            </a:extLst>
          </p:cNvPr>
          <p:cNvSpPr/>
          <p:nvPr/>
        </p:nvSpPr>
        <p:spPr>
          <a:xfrm>
            <a:off x="6563576" y="3110929"/>
            <a:ext cx="287337" cy="99060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 name="Right Brace 5">
            <a:extLst>
              <a:ext uri="{FF2B5EF4-FFF2-40B4-BE49-F238E27FC236}">
                <a16:creationId xmlns:a16="http://schemas.microsoft.com/office/drawing/2014/main" id="{4D5008A3-8B19-5249-75DD-B0326C18180C}"/>
              </a:ext>
            </a:extLst>
          </p:cNvPr>
          <p:cNvSpPr/>
          <p:nvPr/>
        </p:nvSpPr>
        <p:spPr>
          <a:xfrm>
            <a:off x="6563576" y="4518386"/>
            <a:ext cx="287337" cy="914229"/>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pic>
        <p:nvPicPr>
          <p:cNvPr id="3" name="Picture 2">
            <a:extLst>
              <a:ext uri="{FF2B5EF4-FFF2-40B4-BE49-F238E27FC236}">
                <a16:creationId xmlns:a16="http://schemas.microsoft.com/office/drawing/2014/main" id="{06C36EFA-361C-0E8B-1AFF-FA8F182685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9874939" y="873632"/>
            <a:ext cx="2093949" cy="1483824"/>
          </a:xfrm>
          <a:prstGeom prst="rect">
            <a:avLst/>
          </a:prstGeom>
          <a:noFill/>
          <a:ln w="9525">
            <a:solidFill>
              <a:schemeClr val="tx1"/>
            </a:solidFill>
            <a:miter lim="800000"/>
            <a:headEnd/>
            <a:tailEnd/>
          </a:ln>
          <a:effectLst/>
        </p:spPr>
      </p:pic>
      <p:pic>
        <p:nvPicPr>
          <p:cNvPr id="7" name="Picture 6">
            <a:extLst>
              <a:ext uri="{FF2B5EF4-FFF2-40B4-BE49-F238E27FC236}">
                <a16:creationId xmlns:a16="http://schemas.microsoft.com/office/drawing/2014/main" id="{F8BC8914-6769-C94F-81C8-6B41406AF604}"/>
              </a:ext>
            </a:extLst>
          </p:cNvPr>
          <p:cNvPicPr>
            <a:picLocks noChangeAspect="1"/>
          </p:cNvPicPr>
          <p:nvPr/>
        </p:nvPicPr>
        <p:blipFill rotWithShape="1">
          <a:blip r:embed="rId4"/>
          <a:srcRect l="80520" t="38265" r="10441" b="47050"/>
          <a:stretch/>
        </p:blipFill>
        <p:spPr>
          <a:xfrm>
            <a:off x="11451165" y="2470865"/>
            <a:ext cx="425321" cy="383305"/>
          </a:xfrm>
          <a:prstGeom prst="rect">
            <a:avLst/>
          </a:prstGeom>
        </p:spPr>
      </p:pic>
    </p:spTree>
    <p:extLst>
      <p:ext uri="{BB962C8B-B14F-4D97-AF65-F5344CB8AC3E}">
        <p14:creationId xmlns:p14="http://schemas.microsoft.com/office/powerpoint/2010/main" val="1945554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2"/>
          <p:cNvSpPr txBox="1">
            <a:spLocks/>
          </p:cNvSpPr>
          <p:nvPr/>
        </p:nvSpPr>
        <p:spPr>
          <a:xfrm>
            <a:off x="637001" y="1990775"/>
            <a:ext cx="9591726" cy="2592387"/>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Aft>
                <a:spcPts val="600"/>
              </a:spcAft>
            </a:pPr>
            <a:r>
              <a:rPr lang="en-US" altLang="en-US" sz="2800" dirty="0"/>
              <a:t>What will the map be used for? Is it for general information, decision-making?</a:t>
            </a:r>
          </a:p>
          <a:p>
            <a:pPr lvl="1">
              <a:spcAft>
                <a:spcPts val="600"/>
              </a:spcAft>
            </a:pPr>
            <a:r>
              <a:rPr lang="en-US" altLang="en-US" sz="2800" dirty="0"/>
              <a:t>What message(s) does the map intend to convey?</a:t>
            </a:r>
          </a:p>
          <a:p>
            <a:pPr lvl="1">
              <a:spcAft>
                <a:spcPts val="600"/>
              </a:spcAft>
            </a:pPr>
            <a:r>
              <a:rPr lang="en-US" altLang="en-US" sz="2800" dirty="0"/>
              <a:t>When and where will this map be used?</a:t>
            </a:r>
          </a:p>
          <a:p>
            <a:pPr lvl="1">
              <a:spcAft>
                <a:spcPts val="600"/>
              </a:spcAft>
            </a:pPr>
            <a:r>
              <a:rPr lang="en-US" altLang="en-US" sz="2800" dirty="0"/>
              <a:t>Who will present the map</a:t>
            </a:r>
            <a:r>
              <a:rPr lang="fr-CH" altLang="en-US" sz="2800" dirty="0"/>
              <a:t>?</a:t>
            </a:r>
          </a:p>
          <a:p>
            <a:pPr lvl="1">
              <a:spcAft>
                <a:spcPts val="600"/>
              </a:spcAft>
              <a:buNone/>
            </a:pPr>
            <a:r>
              <a:rPr lang="fr-CH" altLang="en-US" sz="2800" dirty="0"/>
              <a:t>	</a:t>
            </a:r>
          </a:p>
        </p:txBody>
      </p:sp>
      <p:sp>
        <p:nvSpPr>
          <p:cNvPr id="21" name="Rectangle 20"/>
          <p:cNvSpPr/>
          <p:nvPr/>
        </p:nvSpPr>
        <p:spPr>
          <a:xfrm>
            <a:off x="743921" y="1448834"/>
            <a:ext cx="4100674" cy="523220"/>
          </a:xfrm>
          <a:prstGeom prst="rect">
            <a:avLst/>
          </a:prstGeom>
        </p:spPr>
        <p:txBody>
          <a:bodyPr wrap="none">
            <a:spAutoFit/>
          </a:bodyPr>
          <a:lstStyle/>
          <a:p>
            <a:pPr>
              <a:defRPr/>
            </a:pPr>
            <a:r>
              <a:rPr lang="fr-CH" altLang="en-US" sz="2800" dirty="0">
                <a:cs typeface="Arial" charset="0"/>
              </a:rPr>
              <a:t>1. </a:t>
            </a:r>
            <a:r>
              <a:rPr lang="fr-CH" altLang="en-US" sz="2800" dirty="0" err="1">
                <a:cs typeface="Arial" charset="0"/>
              </a:rPr>
              <a:t>Understand</a:t>
            </a:r>
            <a:r>
              <a:rPr lang="fr-CH" altLang="en-US" sz="2800" dirty="0">
                <a:cs typeface="Arial" charset="0"/>
              </a:rPr>
              <a:t> the </a:t>
            </a:r>
            <a:r>
              <a:rPr lang="fr-CH" altLang="en-US" sz="2800" dirty="0" err="1">
                <a:cs typeface="Arial" charset="0"/>
              </a:rPr>
              <a:t>purpose</a:t>
            </a:r>
            <a:endParaRPr lang="fr-CH" sz="2800" dirty="0">
              <a:cs typeface="Arial" charset="0"/>
            </a:endParaRPr>
          </a:p>
        </p:txBody>
      </p:sp>
      <p:sp>
        <p:nvSpPr>
          <p:cNvPr id="5" name="Title 1">
            <a:extLst>
              <a:ext uri="{FF2B5EF4-FFF2-40B4-BE49-F238E27FC236}">
                <a16:creationId xmlns:a16="http://schemas.microsoft.com/office/drawing/2014/main" id="{8A75DDD7-0A2E-93BC-A946-A33431D06716}"/>
              </a:ext>
            </a:extLst>
          </p:cNvPr>
          <p:cNvSpPr txBox="1">
            <a:spLocks/>
          </p:cNvSpPr>
          <p:nvPr/>
        </p:nvSpPr>
        <p:spPr bwMode="auto">
          <a:xfrm>
            <a:off x="530598" y="677613"/>
            <a:ext cx="91090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lnSpc>
                <a:spcPct val="90000"/>
              </a:lnSpc>
            </a:pPr>
            <a:r>
              <a:rPr lang="en-US" altLang="en-US" sz="2800" b="1" dirty="0">
                <a:solidFill>
                  <a:srgbClr val="002147"/>
                </a:solidFill>
                <a:latin typeface="+mn-lt"/>
              </a:rPr>
              <a:t>Understand the context of the map to be created</a:t>
            </a:r>
            <a:endParaRPr lang="en-PH" altLang="en-US" sz="3600" b="1" dirty="0">
              <a:solidFill>
                <a:srgbClr val="002147"/>
              </a:solidFill>
              <a:latin typeface="+mn-lt"/>
            </a:endParaRPr>
          </a:p>
        </p:txBody>
      </p:sp>
      <p:sp>
        <p:nvSpPr>
          <p:cNvPr id="3" name="Title 1">
            <a:extLst>
              <a:ext uri="{FF2B5EF4-FFF2-40B4-BE49-F238E27FC236}">
                <a16:creationId xmlns:a16="http://schemas.microsoft.com/office/drawing/2014/main" id="{72A410C2-0F26-0F98-5877-CE0257F22BE3}"/>
              </a:ext>
            </a:extLst>
          </p:cNvPr>
          <p:cNvSpPr txBox="1">
            <a:spLocks/>
          </p:cNvSpPr>
          <p:nvPr/>
        </p:nvSpPr>
        <p:spPr bwMode="auto">
          <a:xfrm>
            <a:off x="1" y="24557"/>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noProof="0" dirty="0"/>
              <a:t>The thematic mapping process</a:t>
            </a:r>
          </a:p>
        </p:txBody>
      </p:sp>
    </p:spTree>
    <p:extLst>
      <p:ext uri="{BB962C8B-B14F-4D97-AF65-F5344CB8AC3E}">
        <p14:creationId xmlns:p14="http://schemas.microsoft.com/office/powerpoint/2010/main" val="3027673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637578" y="1982814"/>
            <a:ext cx="10886085" cy="3433521"/>
          </a:xfrm>
          <a:prstGeom prst="rect">
            <a:avLst/>
          </a:prstGeom>
        </p:spPr>
        <p:txBody>
          <a:bodyPr>
            <a:noAutofit/>
          </a:bodyPr>
          <a:lstStyle>
            <a:defPPr>
              <a:defRPr lang="en-US"/>
            </a:defPPr>
            <a:lvl1pPr marL="228600" indent="-228600">
              <a:lnSpc>
                <a:spcPct val="90000"/>
              </a:lnSpc>
              <a:spcBef>
                <a:spcPts val="1000"/>
              </a:spcBef>
              <a:buFont typeface="Arial" charset="0"/>
              <a:buChar char="•"/>
              <a:defRPr sz="2800">
                <a:latin typeface="+mn-lt"/>
                <a:cs typeface="+mn-cs"/>
              </a:defRPr>
            </a:lvl1pPr>
            <a:lvl2pPr marL="685800" lvl="1" indent="-228600">
              <a:lnSpc>
                <a:spcPct val="90000"/>
              </a:lnSpc>
              <a:spcBef>
                <a:spcPts val="500"/>
              </a:spcBef>
              <a:spcAft>
                <a:spcPts val="600"/>
              </a:spcAft>
              <a:buFont typeface="Arial" charset="0"/>
              <a:buChar char="•"/>
              <a:defRPr sz="2800">
                <a:latin typeface="+mn-lt"/>
                <a:cs typeface="+mn-cs"/>
              </a:defRPr>
            </a:lvl2pPr>
            <a:lvl3pPr marL="1143000" indent="-228600">
              <a:lnSpc>
                <a:spcPct val="90000"/>
              </a:lnSpc>
              <a:spcBef>
                <a:spcPts val="500"/>
              </a:spcBef>
              <a:buFont typeface="Arial" charset="0"/>
              <a:buChar char="•"/>
              <a:defRPr sz="2000">
                <a:latin typeface="+mn-lt"/>
                <a:cs typeface="+mn-cs"/>
              </a:defRPr>
            </a:lvl3pPr>
            <a:lvl4pPr marL="1600200" indent="-228600">
              <a:lnSpc>
                <a:spcPct val="90000"/>
              </a:lnSpc>
              <a:spcBef>
                <a:spcPts val="500"/>
              </a:spcBef>
              <a:buFont typeface="Arial" charset="0"/>
              <a:buChar char="•"/>
              <a:defRPr>
                <a:latin typeface="+mn-lt"/>
                <a:cs typeface="+mn-cs"/>
              </a:defRPr>
            </a:lvl4pPr>
            <a:lvl5pPr marL="2057400" indent="-228600">
              <a:lnSpc>
                <a:spcPct val="90000"/>
              </a:lnSpc>
              <a:spcBef>
                <a:spcPts val="500"/>
              </a:spcBef>
              <a:buFont typeface="Arial" charset="0"/>
              <a:buChar char="•"/>
              <a:defRPr>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pPr lvl="1"/>
            <a:r>
              <a:rPr lang="en-US" altLang="en-US" dirty="0"/>
              <a:t>Who will use the map?</a:t>
            </a:r>
          </a:p>
          <a:p>
            <a:pPr lvl="1"/>
            <a:r>
              <a:rPr lang="en-US" altLang="en-US" dirty="0"/>
              <a:t>Is this map intended only for the Ministry of Health or for the public?</a:t>
            </a:r>
          </a:p>
          <a:p>
            <a:pPr lvl="1"/>
            <a:r>
              <a:rPr lang="en-US" altLang="en-US" dirty="0"/>
              <a:t>Can we use technical terms/jargon or do we have to use only simple terms?</a:t>
            </a:r>
          </a:p>
          <a:p>
            <a:pPr lvl="1"/>
            <a:r>
              <a:rPr lang="en-US" altLang="en-US" dirty="0"/>
              <a:t>Is the audience familiar with the topic covered by the map?</a:t>
            </a:r>
          </a:p>
          <a:p>
            <a:pPr lvl="1"/>
            <a:r>
              <a:rPr lang="en-PH" altLang="en-US" dirty="0"/>
              <a:t>Do your map readers know the area well?</a:t>
            </a:r>
          </a:p>
        </p:txBody>
      </p:sp>
      <p:sp>
        <p:nvSpPr>
          <p:cNvPr id="9" name="Rectangle 8"/>
          <p:cNvSpPr/>
          <p:nvPr/>
        </p:nvSpPr>
        <p:spPr>
          <a:xfrm>
            <a:off x="773733" y="1441665"/>
            <a:ext cx="4668137" cy="523220"/>
          </a:xfrm>
          <a:prstGeom prst="rect">
            <a:avLst/>
          </a:prstGeom>
        </p:spPr>
        <p:txBody>
          <a:bodyPr wrap="none">
            <a:spAutoFit/>
          </a:bodyPr>
          <a:lstStyle/>
          <a:p>
            <a:r>
              <a:rPr lang="fr-CH" altLang="en-US" sz="2800" dirty="0"/>
              <a:t>2. </a:t>
            </a:r>
            <a:r>
              <a:rPr lang="fr-CH" altLang="en-US" sz="2800" dirty="0" err="1"/>
              <a:t>Understanding</a:t>
            </a:r>
            <a:r>
              <a:rPr lang="fr-CH" altLang="en-US" sz="2800" dirty="0"/>
              <a:t> the audience</a:t>
            </a:r>
            <a:endParaRPr lang="fr-CH" sz="2800" dirty="0"/>
          </a:p>
        </p:txBody>
      </p:sp>
      <p:sp>
        <p:nvSpPr>
          <p:cNvPr id="3" name="Title 1">
            <a:extLst>
              <a:ext uri="{FF2B5EF4-FFF2-40B4-BE49-F238E27FC236}">
                <a16:creationId xmlns:a16="http://schemas.microsoft.com/office/drawing/2014/main" id="{64D72D8B-0AA5-C54C-C6F9-8EDDC1D410D7}"/>
              </a:ext>
            </a:extLst>
          </p:cNvPr>
          <p:cNvSpPr txBox="1">
            <a:spLocks/>
          </p:cNvSpPr>
          <p:nvPr/>
        </p:nvSpPr>
        <p:spPr bwMode="auto">
          <a:xfrm>
            <a:off x="1" y="24557"/>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noProof="0" dirty="0"/>
              <a:t>The thematic mapping process</a:t>
            </a:r>
          </a:p>
        </p:txBody>
      </p:sp>
      <p:sp>
        <p:nvSpPr>
          <p:cNvPr id="2" name="Title 1">
            <a:extLst>
              <a:ext uri="{FF2B5EF4-FFF2-40B4-BE49-F238E27FC236}">
                <a16:creationId xmlns:a16="http://schemas.microsoft.com/office/drawing/2014/main" id="{01CB7AF4-6CE1-BCD7-9E2A-1C05EA44083D}"/>
              </a:ext>
            </a:extLst>
          </p:cNvPr>
          <p:cNvSpPr txBox="1">
            <a:spLocks/>
          </p:cNvSpPr>
          <p:nvPr/>
        </p:nvSpPr>
        <p:spPr bwMode="auto">
          <a:xfrm>
            <a:off x="530598" y="677613"/>
            <a:ext cx="91090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lnSpc>
                <a:spcPct val="90000"/>
              </a:lnSpc>
            </a:pPr>
            <a:r>
              <a:rPr lang="en-US" altLang="en-US" sz="2800" b="1" dirty="0">
                <a:solidFill>
                  <a:srgbClr val="002147"/>
                </a:solidFill>
                <a:latin typeface="+mn-lt"/>
              </a:rPr>
              <a:t>Understand the context of the map to be created</a:t>
            </a:r>
            <a:endParaRPr lang="en-PH" altLang="en-US" sz="3600" b="1" dirty="0">
              <a:solidFill>
                <a:srgbClr val="002147"/>
              </a:solidFill>
              <a:latin typeface="+mn-lt"/>
            </a:endParaRPr>
          </a:p>
        </p:txBody>
      </p:sp>
    </p:spTree>
    <p:extLst>
      <p:ext uri="{BB962C8B-B14F-4D97-AF65-F5344CB8AC3E}">
        <p14:creationId xmlns:p14="http://schemas.microsoft.com/office/powerpoint/2010/main" val="1780632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637331" y="1981474"/>
            <a:ext cx="10353398" cy="3024188"/>
          </a:xfrm>
          <a:prstGeom prst="rect">
            <a:avLst/>
          </a:prstGeom>
        </p:spPr>
        <p:txBody>
          <a:bodyPr>
            <a:noAutofit/>
          </a:bodyPr>
          <a:lstStyle>
            <a:defPPr>
              <a:defRPr lang="en-US"/>
            </a:defPPr>
            <a:lvl1pPr marL="228600" indent="-228600">
              <a:lnSpc>
                <a:spcPct val="90000"/>
              </a:lnSpc>
              <a:spcBef>
                <a:spcPts val="1000"/>
              </a:spcBef>
              <a:buFont typeface="Arial" charset="0"/>
              <a:buChar char="•"/>
              <a:defRPr sz="2800">
                <a:latin typeface="+mn-lt"/>
                <a:cs typeface="+mn-cs"/>
              </a:defRPr>
            </a:lvl1pPr>
            <a:lvl2pPr marL="685800" lvl="1" indent="-228600">
              <a:lnSpc>
                <a:spcPct val="90000"/>
              </a:lnSpc>
              <a:spcBef>
                <a:spcPts val="500"/>
              </a:spcBef>
              <a:spcAft>
                <a:spcPts val="600"/>
              </a:spcAft>
              <a:buFont typeface="Arial" charset="0"/>
              <a:buChar char="•"/>
              <a:defRPr sz="2800">
                <a:latin typeface="+mn-lt"/>
                <a:cs typeface="+mn-cs"/>
              </a:defRPr>
            </a:lvl2pPr>
            <a:lvl3pPr marL="1143000" indent="-228600">
              <a:lnSpc>
                <a:spcPct val="90000"/>
              </a:lnSpc>
              <a:spcBef>
                <a:spcPts val="500"/>
              </a:spcBef>
              <a:buFont typeface="Arial" charset="0"/>
              <a:buChar char="•"/>
              <a:defRPr sz="2000">
                <a:latin typeface="+mn-lt"/>
                <a:cs typeface="+mn-cs"/>
              </a:defRPr>
            </a:lvl3pPr>
            <a:lvl4pPr marL="1600200" indent="-228600">
              <a:lnSpc>
                <a:spcPct val="90000"/>
              </a:lnSpc>
              <a:spcBef>
                <a:spcPts val="500"/>
              </a:spcBef>
              <a:buFont typeface="Arial" charset="0"/>
              <a:buChar char="•"/>
              <a:defRPr>
                <a:latin typeface="+mn-lt"/>
                <a:cs typeface="+mn-cs"/>
              </a:defRPr>
            </a:lvl4pPr>
            <a:lvl5pPr marL="2057400" indent="-228600">
              <a:lnSpc>
                <a:spcPct val="90000"/>
              </a:lnSpc>
              <a:spcBef>
                <a:spcPts val="500"/>
              </a:spcBef>
              <a:buFont typeface="Arial" charset="0"/>
              <a:buChar char="•"/>
              <a:defRPr>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pPr lvl="1"/>
            <a:r>
              <a:rPr lang="en-US" altLang="en-US" dirty="0"/>
              <a:t>What information should be included on the map to achieve the intended objective and reach the target audience?</a:t>
            </a:r>
          </a:p>
          <a:p>
            <a:pPr lvl="1"/>
            <a:r>
              <a:rPr lang="en-US" altLang="en-US" dirty="0"/>
              <a:t>Is there a particular way to represent the information on the map?</a:t>
            </a:r>
          </a:p>
          <a:p>
            <a:pPr lvl="1"/>
            <a:r>
              <a:rPr lang="en-US" altLang="en-US" dirty="0"/>
              <a:t>What data and information should be collected to create the map?</a:t>
            </a:r>
            <a:endParaRPr lang="en-PH" altLang="en-US" dirty="0"/>
          </a:p>
        </p:txBody>
      </p:sp>
      <p:sp>
        <p:nvSpPr>
          <p:cNvPr id="9" name="Rectangle 8"/>
          <p:cNvSpPr/>
          <p:nvPr/>
        </p:nvSpPr>
        <p:spPr>
          <a:xfrm>
            <a:off x="772629" y="1441108"/>
            <a:ext cx="3269869" cy="523220"/>
          </a:xfrm>
          <a:prstGeom prst="rect">
            <a:avLst/>
          </a:prstGeom>
        </p:spPr>
        <p:txBody>
          <a:bodyPr wrap="none">
            <a:spAutoFit/>
          </a:bodyPr>
          <a:lstStyle/>
          <a:p>
            <a:pPr>
              <a:defRPr/>
            </a:pPr>
            <a:r>
              <a:rPr lang="en-PH" altLang="en-US" sz="2800" dirty="0"/>
              <a:t>3. Define the content</a:t>
            </a:r>
            <a:endParaRPr lang="en-US" sz="2800" dirty="0"/>
          </a:p>
        </p:txBody>
      </p:sp>
      <p:pic>
        <p:nvPicPr>
          <p:cNvPr id="10"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5797" y="4933228"/>
            <a:ext cx="685800"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2"/>
          <p:cNvSpPr txBox="1">
            <a:spLocks noChangeArrowheads="1"/>
          </p:cNvSpPr>
          <p:nvPr/>
        </p:nvSpPr>
        <p:spPr bwMode="auto">
          <a:xfrm>
            <a:off x="2991597" y="5052290"/>
            <a:ext cx="72817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400" dirty="0"/>
              <a:t>Avoid including too much information in a single map</a:t>
            </a:r>
            <a:r>
              <a:rPr lang="en-PH" altLang="en-US" sz="2400" dirty="0"/>
              <a:t>!</a:t>
            </a:r>
          </a:p>
        </p:txBody>
      </p:sp>
      <p:sp>
        <p:nvSpPr>
          <p:cNvPr id="3" name="Title 1">
            <a:extLst>
              <a:ext uri="{FF2B5EF4-FFF2-40B4-BE49-F238E27FC236}">
                <a16:creationId xmlns:a16="http://schemas.microsoft.com/office/drawing/2014/main" id="{03D8C328-1C2B-ACEF-49ED-07BE303AA8BA}"/>
              </a:ext>
            </a:extLst>
          </p:cNvPr>
          <p:cNvSpPr txBox="1">
            <a:spLocks/>
          </p:cNvSpPr>
          <p:nvPr/>
        </p:nvSpPr>
        <p:spPr bwMode="auto">
          <a:xfrm>
            <a:off x="1" y="24557"/>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noProof="0" dirty="0"/>
              <a:t>The thematic mapping process</a:t>
            </a:r>
          </a:p>
        </p:txBody>
      </p:sp>
      <p:sp>
        <p:nvSpPr>
          <p:cNvPr id="2" name="Title 1">
            <a:extLst>
              <a:ext uri="{FF2B5EF4-FFF2-40B4-BE49-F238E27FC236}">
                <a16:creationId xmlns:a16="http://schemas.microsoft.com/office/drawing/2014/main" id="{C8ACFCC0-1F27-B277-30C0-DCA051A2B9EE}"/>
              </a:ext>
            </a:extLst>
          </p:cNvPr>
          <p:cNvSpPr txBox="1">
            <a:spLocks/>
          </p:cNvSpPr>
          <p:nvPr/>
        </p:nvSpPr>
        <p:spPr bwMode="auto">
          <a:xfrm>
            <a:off x="530598" y="677613"/>
            <a:ext cx="91090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lnSpc>
                <a:spcPct val="90000"/>
              </a:lnSpc>
            </a:pPr>
            <a:r>
              <a:rPr lang="en-US" altLang="en-US" sz="2800" b="1" dirty="0">
                <a:solidFill>
                  <a:srgbClr val="002147"/>
                </a:solidFill>
                <a:latin typeface="+mn-lt"/>
              </a:rPr>
              <a:t>Understand the context of the map to be created</a:t>
            </a:r>
            <a:endParaRPr lang="en-PH" altLang="en-US" sz="3600" b="1" dirty="0">
              <a:solidFill>
                <a:srgbClr val="002147"/>
              </a:solidFill>
              <a:latin typeface="+mn-lt"/>
            </a:endParaRPr>
          </a:p>
        </p:txBody>
      </p:sp>
    </p:spTree>
    <p:extLst>
      <p:ext uri="{BB962C8B-B14F-4D97-AF65-F5344CB8AC3E}">
        <p14:creationId xmlns:p14="http://schemas.microsoft.com/office/powerpoint/2010/main" val="1963980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631918" y="3235268"/>
            <a:ext cx="8316912" cy="1656036"/>
          </a:xfrm>
          <a:prstGeom prst="rect">
            <a:avLst/>
          </a:prstGeom>
        </p:spPr>
        <p:txBody>
          <a:bodyPr>
            <a:noAutofit/>
          </a:bodyPr>
          <a:lstStyle>
            <a:defPPr>
              <a:defRPr lang="en-US"/>
            </a:defPPr>
            <a:lvl1pPr marL="228600" indent="-228600">
              <a:lnSpc>
                <a:spcPct val="90000"/>
              </a:lnSpc>
              <a:spcBef>
                <a:spcPts val="1000"/>
              </a:spcBef>
              <a:buFont typeface="Arial" charset="0"/>
              <a:buChar char="•"/>
              <a:defRPr sz="2800">
                <a:latin typeface="+mn-lt"/>
                <a:cs typeface="+mn-cs"/>
              </a:defRPr>
            </a:lvl1pPr>
            <a:lvl2pPr marL="685800" lvl="1" indent="-228600">
              <a:lnSpc>
                <a:spcPct val="90000"/>
              </a:lnSpc>
              <a:spcBef>
                <a:spcPts val="500"/>
              </a:spcBef>
              <a:spcAft>
                <a:spcPts val="600"/>
              </a:spcAft>
              <a:buFont typeface="Arial" charset="0"/>
              <a:buChar char="•"/>
              <a:defRPr sz="2800">
                <a:latin typeface="+mn-lt"/>
                <a:cs typeface="+mn-cs"/>
              </a:defRPr>
            </a:lvl2pPr>
            <a:lvl3pPr marL="1143000" indent="-228600">
              <a:lnSpc>
                <a:spcPct val="90000"/>
              </a:lnSpc>
              <a:spcBef>
                <a:spcPts val="500"/>
              </a:spcBef>
              <a:buFont typeface="Arial" charset="0"/>
              <a:buChar char="•"/>
              <a:defRPr sz="2000">
                <a:latin typeface="+mn-lt"/>
                <a:cs typeface="+mn-cs"/>
              </a:defRPr>
            </a:lvl3pPr>
            <a:lvl4pPr marL="1600200" indent="-228600">
              <a:lnSpc>
                <a:spcPct val="90000"/>
              </a:lnSpc>
              <a:spcBef>
                <a:spcPts val="500"/>
              </a:spcBef>
              <a:buFont typeface="Arial" charset="0"/>
              <a:buChar char="•"/>
              <a:defRPr>
                <a:latin typeface="+mn-lt"/>
                <a:cs typeface="+mn-cs"/>
              </a:defRPr>
            </a:lvl4pPr>
            <a:lvl5pPr marL="2057400" indent="-228600">
              <a:lnSpc>
                <a:spcPct val="90000"/>
              </a:lnSpc>
              <a:spcBef>
                <a:spcPts val="500"/>
              </a:spcBef>
              <a:buFont typeface="Arial" charset="0"/>
              <a:buChar char="•"/>
              <a:defRPr>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pPr lvl="1"/>
            <a:r>
              <a:rPr lang="en-US" altLang="en-US" dirty="0"/>
              <a:t>How will the map reach the public?</a:t>
            </a:r>
          </a:p>
          <a:p>
            <a:pPr lvl="1"/>
            <a:r>
              <a:rPr lang="en-US" altLang="en-US" dirty="0"/>
              <a:t>What is the appropriate size for the map?</a:t>
            </a:r>
          </a:p>
          <a:p>
            <a:pPr lvl="1"/>
            <a:r>
              <a:rPr lang="en-US" altLang="en-US" dirty="0"/>
              <a:t>Does the audience need to zoom in on the map?</a:t>
            </a:r>
            <a:endParaRPr lang="en-PH" altLang="en-US" dirty="0"/>
          </a:p>
        </p:txBody>
      </p:sp>
      <p:sp>
        <p:nvSpPr>
          <p:cNvPr id="9" name="Rectangle 8"/>
          <p:cNvSpPr/>
          <p:nvPr/>
        </p:nvSpPr>
        <p:spPr>
          <a:xfrm>
            <a:off x="780772" y="1443477"/>
            <a:ext cx="3520516" cy="523220"/>
          </a:xfrm>
          <a:prstGeom prst="rect">
            <a:avLst/>
          </a:prstGeom>
        </p:spPr>
        <p:txBody>
          <a:bodyPr wrap="none">
            <a:spAutoFit/>
          </a:bodyPr>
          <a:lstStyle/>
          <a:p>
            <a:pPr>
              <a:defRPr/>
            </a:pPr>
            <a:r>
              <a:rPr lang="en-PH" altLang="en-US" sz="2800" dirty="0"/>
              <a:t>4. Identify the medium</a:t>
            </a:r>
            <a:endParaRPr lang="en-US" sz="2800" dirty="0"/>
          </a:p>
        </p:txBody>
      </p:sp>
      <p:sp>
        <p:nvSpPr>
          <p:cNvPr id="12" name="Content Placeholder 2"/>
          <p:cNvSpPr txBox="1">
            <a:spLocks/>
          </p:cNvSpPr>
          <p:nvPr/>
        </p:nvSpPr>
        <p:spPr bwMode="auto">
          <a:xfrm>
            <a:off x="1643665" y="2158134"/>
            <a:ext cx="9364994" cy="647700"/>
          </a:xfrm>
          <a:prstGeom prst="rect">
            <a:avLst/>
          </a:prstGeom>
          <a:noFill/>
          <a:ln w="9525">
            <a:noFill/>
            <a:miter lim="800000"/>
            <a:headEnd/>
            <a:tailEnd/>
          </a:ln>
        </p:spPr>
        <p:txBody>
          <a:bodyPr/>
          <a:lstStyle/>
          <a:p>
            <a:pPr marL="685800" lvl="1" indent="-228600">
              <a:lnSpc>
                <a:spcPct val="90000"/>
              </a:lnSpc>
              <a:spcBef>
                <a:spcPts val="500"/>
              </a:spcBef>
              <a:defRPr/>
            </a:pPr>
            <a:r>
              <a:rPr lang="fr-FR" altLang="en-US" sz="2800" i="1" dirty="0"/>
              <a:t>Medium </a:t>
            </a:r>
            <a:r>
              <a:rPr lang="en-US" altLang="en-US" sz="2800" i="1" dirty="0"/>
              <a:t>on which the map will be stored (printed on paper, saved as a PDF or PowerPoint file, shared online, etc.)</a:t>
            </a:r>
            <a:endParaRPr lang="en-PH" altLang="en-US" sz="2800" i="1" dirty="0"/>
          </a:p>
        </p:txBody>
      </p:sp>
      <p:sp>
        <p:nvSpPr>
          <p:cNvPr id="3" name="Title 1">
            <a:extLst>
              <a:ext uri="{FF2B5EF4-FFF2-40B4-BE49-F238E27FC236}">
                <a16:creationId xmlns:a16="http://schemas.microsoft.com/office/drawing/2014/main" id="{2781785F-4039-A193-BF45-B9BAA4059D3C}"/>
              </a:ext>
            </a:extLst>
          </p:cNvPr>
          <p:cNvSpPr txBox="1">
            <a:spLocks/>
          </p:cNvSpPr>
          <p:nvPr/>
        </p:nvSpPr>
        <p:spPr bwMode="auto">
          <a:xfrm>
            <a:off x="1" y="24557"/>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noProof="0" dirty="0"/>
              <a:t>The thematic mapping process</a:t>
            </a:r>
          </a:p>
        </p:txBody>
      </p:sp>
      <p:sp>
        <p:nvSpPr>
          <p:cNvPr id="2" name="Title 1">
            <a:extLst>
              <a:ext uri="{FF2B5EF4-FFF2-40B4-BE49-F238E27FC236}">
                <a16:creationId xmlns:a16="http://schemas.microsoft.com/office/drawing/2014/main" id="{7729E355-4736-1A4D-2B56-FF55F274A698}"/>
              </a:ext>
            </a:extLst>
          </p:cNvPr>
          <p:cNvSpPr txBox="1">
            <a:spLocks/>
          </p:cNvSpPr>
          <p:nvPr/>
        </p:nvSpPr>
        <p:spPr bwMode="auto">
          <a:xfrm>
            <a:off x="530598" y="677613"/>
            <a:ext cx="91090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lnSpc>
                <a:spcPct val="90000"/>
              </a:lnSpc>
            </a:pPr>
            <a:r>
              <a:rPr lang="en-US" altLang="en-US" sz="2800" b="1" dirty="0">
                <a:solidFill>
                  <a:srgbClr val="002147"/>
                </a:solidFill>
                <a:latin typeface="+mn-lt"/>
              </a:rPr>
              <a:t>Understand the context of the map to be created</a:t>
            </a:r>
            <a:endParaRPr lang="en-PH" altLang="en-US" sz="3600" b="1" dirty="0">
              <a:solidFill>
                <a:srgbClr val="002147"/>
              </a:solidFill>
              <a:latin typeface="+mn-lt"/>
            </a:endParaRPr>
          </a:p>
        </p:txBody>
      </p:sp>
    </p:spTree>
    <p:extLst>
      <p:ext uri="{BB962C8B-B14F-4D97-AF65-F5344CB8AC3E}">
        <p14:creationId xmlns:p14="http://schemas.microsoft.com/office/powerpoint/2010/main" val="1210583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93101" y="1057137"/>
            <a:ext cx="2576513"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cstate="print"/>
          <a:srcRect/>
          <a:stretch>
            <a:fillRect/>
          </a:stretch>
        </p:blipFill>
        <p:spPr bwMode="auto">
          <a:xfrm>
            <a:off x="5795998" y="3820252"/>
            <a:ext cx="3824539" cy="2022552"/>
          </a:xfrm>
          <a:prstGeom prst="rect">
            <a:avLst/>
          </a:prstGeom>
          <a:noFill/>
          <a:ln w="9525">
            <a:noFill/>
            <a:miter lim="800000"/>
            <a:headEnd/>
            <a:tailEnd/>
          </a:ln>
          <a:effectLst>
            <a:outerShdw blurRad="50800" dist="38100" dir="2700000" sx="102000" sy="102000" algn="tl" rotWithShape="0">
              <a:prstClr val="black">
                <a:alpha val="40000"/>
              </a:prstClr>
            </a:outerShdw>
          </a:effectLst>
        </p:spPr>
      </p:pic>
      <p:sp>
        <p:nvSpPr>
          <p:cNvPr id="14" name="Content Placeholder 2"/>
          <p:cNvSpPr txBox="1">
            <a:spLocks/>
          </p:cNvSpPr>
          <p:nvPr/>
        </p:nvSpPr>
        <p:spPr>
          <a:xfrm>
            <a:off x="788054" y="1513010"/>
            <a:ext cx="8003802" cy="1871663"/>
          </a:xfrm>
          <a:prstGeom prst="rect">
            <a:avLst/>
          </a:prstGeom>
        </p:spPr>
        <p:txBody>
          <a:bodyPr>
            <a:normAutofit lnSpcReduction="10000"/>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dirty="0"/>
              <a:t>The two main types of data needed to create a thematic map:</a:t>
            </a:r>
          </a:p>
          <a:p>
            <a:pPr marL="985838">
              <a:defRPr/>
            </a:pPr>
            <a:r>
              <a:rPr lang="en-US" dirty="0"/>
              <a:t>Geospatial data</a:t>
            </a:r>
          </a:p>
          <a:p>
            <a:pPr marL="985838">
              <a:defRPr/>
            </a:pPr>
            <a:r>
              <a:rPr lang="en-US" dirty="0"/>
              <a:t>Attribute data</a:t>
            </a:r>
            <a:endParaRPr lang="en-PH" dirty="0"/>
          </a:p>
        </p:txBody>
      </p:sp>
      <p:sp>
        <p:nvSpPr>
          <p:cNvPr id="15" name="Content Placeholder 2"/>
          <p:cNvSpPr txBox="1">
            <a:spLocks/>
          </p:cNvSpPr>
          <p:nvPr/>
        </p:nvSpPr>
        <p:spPr bwMode="auto">
          <a:xfrm>
            <a:off x="1528688" y="3674241"/>
            <a:ext cx="4134485" cy="2314575"/>
          </a:xfrm>
          <a:prstGeom prst="rect">
            <a:avLst/>
          </a:prstGeom>
          <a:noFill/>
          <a:ln w="9525">
            <a:noFill/>
            <a:miter lim="800000"/>
            <a:headEnd/>
            <a:tailEnd/>
          </a:ln>
        </p:spPr>
        <p:txBody>
          <a:bodyPr/>
          <a:lstStyle/>
          <a:p>
            <a:pPr>
              <a:lnSpc>
                <a:spcPct val="90000"/>
              </a:lnSpc>
              <a:spcBef>
                <a:spcPts val="1000"/>
              </a:spcBef>
              <a:defRPr/>
            </a:pPr>
            <a:r>
              <a:rPr lang="en-US" sz="2800" dirty="0"/>
              <a:t>Additional data:</a:t>
            </a:r>
          </a:p>
          <a:p>
            <a:pPr marL="457200" indent="-457200">
              <a:lnSpc>
                <a:spcPct val="90000"/>
              </a:lnSpc>
              <a:spcBef>
                <a:spcPts val="1000"/>
              </a:spcBef>
              <a:buFont typeface="Arial" panose="020B0604020202020204" pitchFamily="34" charset="0"/>
              <a:buChar char="•"/>
              <a:defRPr/>
            </a:pPr>
            <a:r>
              <a:rPr lang="en-US" sz="2800" dirty="0"/>
              <a:t>Other information to be included on the map (e.g., logo)</a:t>
            </a:r>
          </a:p>
          <a:p>
            <a:pPr marL="457200" indent="-457200">
              <a:lnSpc>
                <a:spcPct val="90000"/>
              </a:lnSpc>
              <a:spcBef>
                <a:spcPts val="1000"/>
              </a:spcBef>
              <a:buFont typeface="Arial" panose="020B0604020202020204" pitchFamily="34" charset="0"/>
              <a:buChar char="•"/>
              <a:defRPr/>
            </a:pPr>
            <a:r>
              <a:rPr lang="en-US" sz="2800" dirty="0"/>
              <a:t>Basemap</a:t>
            </a:r>
            <a:endParaRPr lang="en-PH" sz="2800" dirty="0"/>
          </a:p>
        </p:txBody>
      </p:sp>
      <p:sp>
        <p:nvSpPr>
          <p:cNvPr id="16" name="Right Arrow 15"/>
          <p:cNvSpPr/>
          <p:nvPr/>
        </p:nvSpPr>
        <p:spPr>
          <a:xfrm>
            <a:off x="5808103" y="2285465"/>
            <a:ext cx="2380828" cy="504825"/>
          </a:xfrm>
          <a:prstGeom prst="rightArrow">
            <a:avLst/>
          </a:prstGeom>
          <a:solidFill>
            <a:srgbClr val="0061A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solidFill>
                <a:schemeClr val="tx1"/>
              </a:solidFill>
            </a:endParaRPr>
          </a:p>
        </p:txBody>
      </p:sp>
      <p:sp>
        <p:nvSpPr>
          <p:cNvPr id="17" name="Right Arrow 16"/>
          <p:cNvSpPr/>
          <p:nvPr/>
        </p:nvSpPr>
        <p:spPr>
          <a:xfrm rot="1643715">
            <a:off x="4562105" y="3067273"/>
            <a:ext cx="1284381" cy="504825"/>
          </a:xfrm>
          <a:prstGeom prst="rightArrow">
            <a:avLst/>
          </a:prstGeom>
          <a:solidFill>
            <a:srgbClr val="0061A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solidFill>
                <a:schemeClr val="tx1"/>
              </a:solidFill>
            </a:endParaRPr>
          </a:p>
        </p:txBody>
      </p:sp>
      <p:sp>
        <p:nvSpPr>
          <p:cNvPr id="3" name="Title 1">
            <a:extLst>
              <a:ext uri="{FF2B5EF4-FFF2-40B4-BE49-F238E27FC236}">
                <a16:creationId xmlns:a16="http://schemas.microsoft.com/office/drawing/2014/main" id="{BC1C9D05-56AB-50CA-5741-C5193C25F122}"/>
              </a:ext>
            </a:extLst>
          </p:cNvPr>
          <p:cNvSpPr txBox="1">
            <a:spLocks/>
          </p:cNvSpPr>
          <p:nvPr/>
        </p:nvSpPr>
        <p:spPr>
          <a:xfrm>
            <a:off x="555953" y="761478"/>
            <a:ext cx="7886700" cy="591319"/>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altLang="en-US" sz="2800" b="1" dirty="0">
                <a:solidFill>
                  <a:srgbClr val="002147"/>
                </a:solidFill>
                <a:latin typeface="+mn-lt"/>
              </a:rPr>
              <a:t>Collection and preparation of necessary data</a:t>
            </a:r>
            <a:endParaRPr lang="en-PH" altLang="en-US" sz="2800" b="1" dirty="0">
              <a:solidFill>
                <a:srgbClr val="002147"/>
              </a:solidFill>
              <a:latin typeface="+mn-lt"/>
            </a:endParaRPr>
          </a:p>
        </p:txBody>
      </p:sp>
      <p:sp>
        <p:nvSpPr>
          <p:cNvPr id="4" name="Title 1">
            <a:extLst>
              <a:ext uri="{FF2B5EF4-FFF2-40B4-BE49-F238E27FC236}">
                <a16:creationId xmlns:a16="http://schemas.microsoft.com/office/drawing/2014/main" id="{95101162-BDF0-A997-6F78-E3C0401C3DDB}"/>
              </a:ext>
            </a:extLst>
          </p:cNvPr>
          <p:cNvSpPr txBox="1">
            <a:spLocks/>
          </p:cNvSpPr>
          <p:nvPr/>
        </p:nvSpPr>
        <p:spPr bwMode="auto">
          <a:xfrm>
            <a:off x="1" y="24557"/>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noProof="0" dirty="0"/>
              <a:t>The thematic mapping process</a:t>
            </a:r>
          </a:p>
        </p:txBody>
      </p:sp>
    </p:spTree>
    <p:extLst>
      <p:ext uri="{BB962C8B-B14F-4D97-AF65-F5344CB8AC3E}">
        <p14:creationId xmlns:p14="http://schemas.microsoft.com/office/powerpoint/2010/main" val="1687603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524903" y="806110"/>
            <a:ext cx="11151159" cy="1566863"/>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hangingPunct="1">
              <a:buNone/>
              <a:defRPr/>
            </a:pPr>
            <a:r>
              <a:rPr lang="en-US" altLang="zh-CN" sz="2600" dirty="0"/>
              <a:t>Drawing of the Earth's surface, or part of it, showing the shape and position of different countries, political boundaries, natural features such as rivers and mountains, and man-made features such as roads and the buildings</a:t>
            </a:r>
            <a:r>
              <a:rPr lang="fr-FR" altLang="zh-CN" sz="2600" dirty="0"/>
              <a:t>.</a:t>
            </a:r>
            <a:endParaRPr lang="en-PH" altLang="en-US" sz="2600" dirty="0"/>
          </a:p>
        </p:txBody>
      </p:sp>
      <p:pic>
        <p:nvPicPr>
          <p:cNvPr id="12"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9645" y="2061712"/>
            <a:ext cx="3888060" cy="2160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icture 2"/>
          <p:cNvSpPr>
            <a:spLocks noChangeAspect="1"/>
          </p:cNvSpPr>
          <p:nvPr/>
        </p:nvSpPr>
        <p:spPr bwMode="auto">
          <a:xfrm>
            <a:off x="2135188" y="3869334"/>
            <a:ext cx="4572000" cy="228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PH"/>
          </a:p>
        </p:txBody>
      </p:sp>
      <p:pic>
        <p:nvPicPr>
          <p:cNvPr id="14"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2888" y="3569536"/>
            <a:ext cx="4572000" cy="228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09E74461-C6AB-BB79-974A-704C99253F83}"/>
              </a:ext>
            </a:extLst>
          </p:cNvPr>
          <p:cNvSpPr txBox="1">
            <a:spLocks/>
          </p:cNvSpPr>
          <p:nvPr/>
        </p:nvSpPr>
        <p:spPr bwMode="auto">
          <a:xfrm>
            <a:off x="0" y="74520"/>
            <a:ext cx="12191999" cy="58569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dirty="0"/>
              <a:t>What is a map?</a:t>
            </a:r>
            <a:endParaRPr lang="en-PH" altLang="en-US" dirty="0"/>
          </a:p>
        </p:txBody>
      </p:sp>
    </p:spTree>
    <p:extLst>
      <p:ext uri="{BB962C8B-B14F-4D97-AF65-F5344CB8AC3E}">
        <p14:creationId xmlns:p14="http://schemas.microsoft.com/office/powerpoint/2010/main" val="3810400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omputer&#10;&#10;Description automatically generated">
            <a:extLst>
              <a:ext uri="{FF2B5EF4-FFF2-40B4-BE49-F238E27FC236}">
                <a16:creationId xmlns:a16="http://schemas.microsoft.com/office/drawing/2014/main" id="{A2880719-3B71-3F40-4931-015B5167FF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667880" y="3758267"/>
            <a:ext cx="2256958" cy="1594800"/>
          </a:xfrm>
          <a:prstGeom prst="rect">
            <a:avLst/>
          </a:prstGeom>
          <a:ln>
            <a:noFill/>
          </a:ln>
          <a:effectLst>
            <a:outerShdw blurRad="190500" algn="tl" rotWithShape="0">
              <a:srgbClr val="000000">
                <a:alpha val="70000"/>
              </a:srgbClr>
            </a:outerShdw>
          </a:effectLst>
        </p:spPr>
      </p:pic>
      <p:sp>
        <p:nvSpPr>
          <p:cNvPr id="12" name="Content Placeholder 2"/>
          <p:cNvSpPr txBox="1">
            <a:spLocks/>
          </p:cNvSpPr>
          <p:nvPr/>
        </p:nvSpPr>
        <p:spPr>
          <a:xfrm>
            <a:off x="786562" y="1364096"/>
            <a:ext cx="10799855" cy="2173288"/>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b="1" dirty="0">
                <a:solidFill>
                  <a:srgbClr val="002147"/>
                </a:solidFill>
              </a:rPr>
              <a:t>Geospatial data</a:t>
            </a:r>
          </a:p>
          <a:p>
            <a:pPr marL="0" indent="0">
              <a:buNone/>
            </a:pPr>
            <a:r>
              <a:rPr lang="en-US" altLang="en-US" dirty="0">
                <a:solidFill>
                  <a:srgbClr val="002147"/>
                </a:solidFill>
              </a:rPr>
              <a:t>Information about the location and shape of geographic features (object) and the relationships between them, usually stored as coordinates and topology (how points, lines and polygons share their geometry).</a:t>
            </a:r>
            <a:endParaRPr lang="en-PH" altLang="en-US" dirty="0">
              <a:solidFill>
                <a:srgbClr val="002147"/>
              </a:solidFill>
            </a:endParaRPr>
          </a:p>
        </p:txBody>
      </p:sp>
      <p:pic>
        <p:nvPicPr>
          <p:cNvPr id="18" name="Picture 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74490" y="3321386"/>
            <a:ext cx="4248150" cy="246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6"/>
          <p:cNvSpPr>
            <a:spLocks noChangeArrowheads="1"/>
          </p:cNvSpPr>
          <p:nvPr/>
        </p:nvSpPr>
        <p:spPr bwMode="auto">
          <a:xfrm>
            <a:off x="7998959" y="5684146"/>
            <a:ext cx="185308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dirty="0"/>
              <a:t>Guide_HGLC_Part2_1</a:t>
            </a:r>
          </a:p>
        </p:txBody>
      </p:sp>
      <p:pic>
        <p:nvPicPr>
          <p:cNvPr id="2" name="Picture 1">
            <a:extLst>
              <a:ext uri="{FF2B5EF4-FFF2-40B4-BE49-F238E27FC236}">
                <a16:creationId xmlns:a16="http://schemas.microsoft.com/office/drawing/2014/main" id="{46DE864B-338F-C24D-E65C-DD2ADEDA1F03}"/>
              </a:ext>
            </a:extLst>
          </p:cNvPr>
          <p:cNvPicPr>
            <a:picLocks noChangeAspect="1"/>
          </p:cNvPicPr>
          <p:nvPr/>
        </p:nvPicPr>
        <p:blipFill rotWithShape="1">
          <a:blip r:embed="rId5"/>
          <a:srcRect l="80520" t="38265" r="10441" b="47050"/>
          <a:stretch/>
        </p:blipFill>
        <p:spPr>
          <a:xfrm>
            <a:off x="9510240" y="5406643"/>
            <a:ext cx="425321" cy="383305"/>
          </a:xfrm>
          <a:prstGeom prst="rect">
            <a:avLst/>
          </a:prstGeom>
        </p:spPr>
      </p:pic>
      <p:sp>
        <p:nvSpPr>
          <p:cNvPr id="5" name="Title 1">
            <a:extLst>
              <a:ext uri="{FF2B5EF4-FFF2-40B4-BE49-F238E27FC236}">
                <a16:creationId xmlns:a16="http://schemas.microsoft.com/office/drawing/2014/main" id="{E1FB3AC0-E789-8E37-965E-029FD3BEDF86}"/>
              </a:ext>
            </a:extLst>
          </p:cNvPr>
          <p:cNvSpPr txBox="1">
            <a:spLocks/>
          </p:cNvSpPr>
          <p:nvPr/>
        </p:nvSpPr>
        <p:spPr bwMode="auto">
          <a:xfrm>
            <a:off x="1" y="24557"/>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noProof="0" dirty="0"/>
              <a:t>The thematic mapping process</a:t>
            </a:r>
          </a:p>
        </p:txBody>
      </p:sp>
      <p:sp>
        <p:nvSpPr>
          <p:cNvPr id="3" name="Title 1">
            <a:extLst>
              <a:ext uri="{FF2B5EF4-FFF2-40B4-BE49-F238E27FC236}">
                <a16:creationId xmlns:a16="http://schemas.microsoft.com/office/drawing/2014/main" id="{25072E3E-25CD-F1A0-8998-5021D6257470}"/>
              </a:ext>
            </a:extLst>
          </p:cNvPr>
          <p:cNvSpPr txBox="1">
            <a:spLocks/>
          </p:cNvSpPr>
          <p:nvPr/>
        </p:nvSpPr>
        <p:spPr>
          <a:xfrm>
            <a:off x="555953" y="761478"/>
            <a:ext cx="7886700" cy="591319"/>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altLang="en-US" sz="2800" b="1" dirty="0">
                <a:solidFill>
                  <a:srgbClr val="002147"/>
                </a:solidFill>
                <a:latin typeface="+mn-lt"/>
              </a:rPr>
              <a:t>Collection and preparation of necessary data</a:t>
            </a:r>
            <a:endParaRPr lang="en-PH" altLang="en-US" sz="2800" b="1" dirty="0">
              <a:solidFill>
                <a:srgbClr val="002147"/>
              </a:solidFill>
              <a:latin typeface="+mn-lt"/>
            </a:endParaRPr>
          </a:p>
        </p:txBody>
      </p:sp>
    </p:spTree>
    <p:extLst>
      <p:ext uri="{BB962C8B-B14F-4D97-AF65-F5344CB8AC3E}">
        <p14:creationId xmlns:p14="http://schemas.microsoft.com/office/powerpoint/2010/main" val="3269638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3" cstate="print"/>
          <a:srcRect l="1834" t="18581" r="52496" b="48703"/>
          <a:stretch>
            <a:fillRect/>
          </a:stretch>
        </p:blipFill>
        <p:spPr bwMode="auto">
          <a:xfrm>
            <a:off x="3720821" y="3854627"/>
            <a:ext cx="5616575" cy="2178050"/>
          </a:xfrm>
          <a:prstGeom prst="rect">
            <a:avLst/>
          </a:prstGeom>
          <a:noFill/>
          <a:ln w="9525">
            <a:solidFill>
              <a:schemeClr val="tx1"/>
            </a:solidFill>
            <a:miter lim="800000"/>
            <a:headEnd/>
            <a:tailEnd/>
          </a:ln>
          <a:effectLst>
            <a:outerShdw blurRad="50800" dist="38100" dir="2700000" sx="102000" sy="102000" algn="tl" rotWithShape="0">
              <a:prstClr val="black">
                <a:alpha val="40000"/>
              </a:prstClr>
            </a:outerShdw>
          </a:effectLst>
        </p:spPr>
      </p:pic>
      <p:sp>
        <p:nvSpPr>
          <p:cNvPr id="13" name="Content Placeholder 2"/>
          <p:cNvSpPr txBox="1">
            <a:spLocks/>
          </p:cNvSpPr>
          <p:nvPr/>
        </p:nvSpPr>
        <p:spPr>
          <a:xfrm>
            <a:off x="804953" y="1377881"/>
            <a:ext cx="10790428" cy="2613025"/>
          </a:xfrm>
          <a:prstGeom prst="rect">
            <a:avLst/>
          </a:prstGeom>
        </p:spPr>
        <p:txBody>
          <a:bodyPr>
            <a:normAutofit fontScale="92500" lnSpcReduction="10000"/>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3000" b="1" dirty="0">
                <a:solidFill>
                  <a:srgbClr val="002147"/>
                </a:solidFill>
              </a:rPr>
              <a:t>Attribute data</a:t>
            </a:r>
          </a:p>
          <a:p>
            <a:pPr>
              <a:defRPr/>
            </a:pPr>
            <a:r>
              <a:rPr lang="en-US" sz="3000" dirty="0"/>
              <a:t>Statistical data and/or information that can be linked to specific geographic objects (geospatial data)</a:t>
            </a:r>
          </a:p>
          <a:p>
            <a:pPr>
              <a:defRPr/>
            </a:pPr>
            <a:r>
              <a:rPr lang="en-US" sz="3000" dirty="0"/>
              <a:t>Usually stored in a table (Excel file for example)</a:t>
            </a:r>
          </a:p>
          <a:p>
            <a:pPr>
              <a:defRPr/>
            </a:pPr>
            <a:r>
              <a:rPr lang="en-US" sz="3000" dirty="0"/>
              <a:t>A unique identifier allowing the link (join) with the corresponding object</a:t>
            </a:r>
            <a:endParaRPr lang="en-US" dirty="0"/>
          </a:p>
        </p:txBody>
      </p:sp>
      <p:sp>
        <p:nvSpPr>
          <p:cNvPr id="14" name="Rectangle 13"/>
          <p:cNvSpPr/>
          <p:nvPr/>
        </p:nvSpPr>
        <p:spPr>
          <a:xfrm>
            <a:off x="3720821" y="3781602"/>
            <a:ext cx="574675" cy="23050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Title 1"/>
          <p:cNvSpPr txBox="1">
            <a:spLocks/>
          </p:cNvSpPr>
          <p:nvPr/>
        </p:nvSpPr>
        <p:spPr bwMode="auto">
          <a:xfrm>
            <a:off x="1776133" y="4502328"/>
            <a:ext cx="1800225" cy="936625"/>
          </a:xfrm>
          <a:prstGeom prst="rect">
            <a:avLst/>
          </a:prstGeom>
          <a:noFill/>
          <a:ln w="9525">
            <a:noFill/>
            <a:miter lim="800000"/>
            <a:headEnd/>
            <a:tailEnd/>
          </a:ln>
        </p:spPr>
        <p:txBody>
          <a:bodyPr anchor="ctr"/>
          <a:lstStyle/>
          <a:p>
            <a:pPr algn="r">
              <a:lnSpc>
                <a:spcPct val="90000"/>
              </a:lnSpc>
              <a:defRPr/>
            </a:pPr>
            <a:r>
              <a:rPr lang="en-PH" altLang="en-US" sz="2000" b="1" dirty="0">
                <a:solidFill>
                  <a:srgbClr val="FF0000"/>
                </a:solidFill>
                <a:latin typeface="+mj-lt"/>
                <a:ea typeface="+mj-ea"/>
                <a:cs typeface="+mj-cs"/>
              </a:rPr>
              <a:t>Unique identifier</a:t>
            </a:r>
          </a:p>
        </p:txBody>
      </p:sp>
      <p:sp>
        <p:nvSpPr>
          <p:cNvPr id="2" name="Title 1">
            <a:extLst>
              <a:ext uri="{FF2B5EF4-FFF2-40B4-BE49-F238E27FC236}">
                <a16:creationId xmlns:a16="http://schemas.microsoft.com/office/drawing/2014/main" id="{9DE9EBC5-9DDF-A26F-8D40-917CDE20AB33}"/>
              </a:ext>
            </a:extLst>
          </p:cNvPr>
          <p:cNvSpPr txBox="1">
            <a:spLocks/>
          </p:cNvSpPr>
          <p:nvPr/>
        </p:nvSpPr>
        <p:spPr bwMode="auto">
          <a:xfrm>
            <a:off x="1" y="24557"/>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noProof="0" dirty="0"/>
              <a:t>The thematic mapping process</a:t>
            </a:r>
          </a:p>
        </p:txBody>
      </p:sp>
      <p:sp>
        <p:nvSpPr>
          <p:cNvPr id="3" name="Title 1">
            <a:extLst>
              <a:ext uri="{FF2B5EF4-FFF2-40B4-BE49-F238E27FC236}">
                <a16:creationId xmlns:a16="http://schemas.microsoft.com/office/drawing/2014/main" id="{4EBCA5DC-5B06-B67F-FDF6-45304D0A86BB}"/>
              </a:ext>
            </a:extLst>
          </p:cNvPr>
          <p:cNvSpPr txBox="1">
            <a:spLocks/>
          </p:cNvSpPr>
          <p:nvPr/>
        </p:nvSpPr>
        <p:spPr>
          <a:xfrm>
            <a:off x="555953" y="761478"/>
            <a:ext cx="7886700" cy="591319"/>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altLang="en-US" sz="2800" b="1" dirty="0">
                <a:solidFill>
                  <a:srgbClr val="002147"/>
                </a:solidFill>
                <a:latin typeface="+mn-lt"/>
              </a:rPr>
              <a:t>Collection and preparation of necessary data</a:t>
            </a:r>
            <a:endParaRPr lang="en-PH" altLang="en-US" sz="2800" b="1" dirty="0">
              <a:solidFill>
                <a:srgbClr val="002147"/>
              </a:solidFill>
              <a:latin typeface="+mn-lt"/>
            </a:endParaRPr>
          </a:p>
        </p:txBody>
      </p:sp>
    </p:spTree>
    <p:extLst>
      <p:ext uri="{BB962C8B-B14F-4D97-AF65-F5344CB8AC3E}">
        <p14:creationId xmlns:p14="http://schemas.microsoft.com/office/powerpoint/2010/main" val="19229552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13F4FC-3E5C-5B86-9AFA-F5D323CC3EE7}"/>
              </a:ext>
            </a:extLst>
          </p:cNvPr>
          <p:cNvPicPr>
            <a:picLocks noChangeAspect="1"/>
          </p:cNvPicPr>
          <p:nvPr/>
        </p:nvPicPr>
        <p:blipFill>
          <a:blip r:embed="rId3"/>
          <a:stretch>
            <a:fillRect/>
          </a:stretch>
        </p:blipFill>
        <p:spPr>
          <a:xfrm>
            <a:off x="1192305" y="1416393"/>
            <a:ext cx="9653339" cy="4806175"/>
          </a:xfrm>
          <a:prstGeom prst="rect">
            <a:avLst/>
          </a:prstGeom>
        </p:spPr>
      </p:pic>
      <p:sp>
        <p:nvSpPr>
          <p:cNvPr id="15390" name="Rectangle 10">
            <a:extLst>
              <a:ext uri="{FF2B5EF4-FFF2-40B4-BE49-F238E27FC236}">
                <a16:creationId xmlns:a16="http://schemas.microsoft.com/office/drawing/2014/main" id="{AA7BA57F-F709-DFBE-D682-03E532BFCD03}"/>
              </a:ext>
            </a:extLst>
          </p:cNvPr>
          <p:cNvSpPr>
            <a:spLocks noChangeArrowheads="1"/>
          </p:cNvSpPr>
          <p:nvPr/>
        </p:nvSpPr>
        <p:spPr bwMode="auto">
          <a:xfrm>
            <a:off x="1072366" y="5812642"/>
            <a:ext cx="1885083" cy="288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67866" tIns="33337" rIns="67866" bIns="33337">
            <a:spAutoFit/>
          </a:bodyPr>
          <a:lstStyle/>
          <a:p>
            <a:pPr algn="ctr">
              <a:lnSpc>
                <a:spcPct val="90000"/>
              </a:lnSpc>
            </a:pPr>
            <a:r>
              <a:rPr lang="en-US" sz="1600" b="1" dirty="0">
                <a:solidFill>
                  <a:srgbClr val="FF0000"/>
                </a:solidFill>
              </a:rPr>
              <a:t>Programmatic data</a:t>
            </a:r>
          </a:p>
        </p:txBody>
      </p:sp>
      <p:sp>
        <p:nvSpPr>
          <p:cNvPr id="15391" name="Google Shape;473;p45">
            <a:extLst>
              <a:ext uri="{FF2B5EF4-FFF2-40B4-BE49-F238E27FC236}">
                <a16:creationId xmlns:a16="http://schemas.microsoft.com/office/drawing/2014/main" id="{875A84F6-9A66-03F8-D0CA-7B68A74FA2C1}"/>
              </a:ext>
            </a:extLst>
          </p:cNvPr>
          <p:cNvSpPr/>
          <p:nvPr/>
        </p:nvSpPr>
        <p:spPr>
          <a:xfrm rot="16200000">
            <a:off x="1847423" y="5433699"/>
            <a:ext cx="299261" cy="351135"/>
          </a:xfrm>
          <a:prstGeom prst="rightArrow">
            <a:avLst>
              <a:gd name="adj1" fmla="val 50000"/>
              <a:gd name="adj2" fmla="val 50000"/>
            </a:avLst>
          </a:prstGeom>
          <a:solidFill>
            <a:srgbClr val="FF0000"/>
          </a:solidFill>
          <a:ln>
            <a:solidFill>
              <a:srgbClr val="FF0000"/>
            </a:solidFill>
          </a:ln>
        </p:spPr>
        <p:txBody>
          <a:bodyPr spcFirstLastPara="1" wrap="square" lIns="91425" tIns="45700" rIns="91425" bIns="45700" anchor="ctr" anchorCtr="0">
            <a:noAutofit/>
          </a:bodyPr>
          <a:lstStyle/>
          <a:p>
            <a:pPr>
              <a:buSzPts val="1200"/>
            </a:pPr>
            <a:endParaRPr sz="1200">
              <a:solidFill>
                <a:srgbClr val="FF0000"/>
              </a:solidFill>
              <a:latin typeface="+mj-lt"/>
            </a:endParaRPr>
          </a:p>
        </p:txBody>
      </p:sp>
      <p:sp>
        <p:nvSpPr>
          <p:cNvPr id="16" name="Title 1">
            <a:extLst>
              <a:ext uri="{FF2B5EF4-FFF2-40B4-BE49-F238E27FC236}">
                <a16:creationId xmlns:a16="http://schemas.microsoft.com/office/drawing/2014/main" id="{4BA89C27-68D8-B869-4E17-CE8376E86D91}"/>
              </a:ext>
            </a:extLst>
          </p:cNvPr>
          <p:cNvSpPr txBox="1">
            <a:spLocks/>
          </p:cNvSpPr>
          <p:nvPr/>
        </p:nvSpPr>
        <p:spPr bwMode="auto">
          <a:xfrm>
            <a:off x="1" y="24557"/>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noProof="0" dirty="0"/>
              <a:t>The thematic mapping process</a:t>
            </a:r>
          </a:p>
        </p:txBody>
      </p:sp>
      <p:sp>
        <p:nvSpPr>
          <p:cNvPr id="2" name="Title 1">
            <a:extLst>
              <a:ext uri="{FF2B5EF4-FFF2-40B4-BE49-F238E27FC236}">
                <a16:creationId xmlns:a16="http://schemas.microsoft.com/office/drawing/2014/main" id="{1F4AAFB2-53AA-53ED-C1DE-C13D14B98A20}"/>
              </a:ext>
            </a:extLst>
          </p:cNvPr>
          <p:cNvSpPr txBox="1">
            <a:spLocks/>
          </p:cNvSpPr>
          <p:nvPr/>
        </p:nvSpPr>
        <p:spPr>
          <a:xfrm>
            <a:off x="555953" y="761478"/>
            <a:ext cx="7886700" cy="591319"/>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altLang="en-US" sz="2800" b="1" dirty="0">
                <a:solidFill>
                  <a:srgbClr val="002147"/>
                </a:solidFill>
                <a:latin typeface="+mn-lt"/>
              </a:rPr>
              <a:t>Collection and preparation of necessary data</a:t>
            </a:r>
            <a:endParaRPr lang="en-PH" altLang="en-US" sz="2800" b="1" dirty="0">
              <a:solidFill>
                <a:srgbClr val="002147"/>
              </a:solidFill>
              <a:latin typeface="+mn-lt"/>
            </a:endParaRPr>
          </a:p>
        </p:txBody>
      </p:sp>
    </p:spTree>
    <p:extLst>
      <p:ext uri="{BB962C8B-B14F-4D97-AF65-F5344CB8AC3E}">
        <p14:creationId xmlns:p14="http://schemas.microsoft.com/office/powerpoint/2010/main" val="2025840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itle 1"/>
          <p:cNvSpPr txBox="1">
            <a:spLocks/>
          </p:cNvSpPr>
          <p:nvPr/>
        </p:nvSpPr>
        <p:spPr bwMode="auto">
          <a:xfrm>
            <a:off x="777268" y="1481646"/>
            <a:ext cx="3686175" cy="3991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sz="2800" b="1" dirty="0">
                <a:solidFill>
                  <a:srgbClr val="002147"/>
                </a:solidFill>
                <a:latin typeface="+mn-lt"/>
              </a:rPr>
              <a:t>Basemap</a:t>
            </a:r>
            <a:endParaRPr lang="en-GB" sz="2800" b="1" dirty="0">
              <a:solidFill>
                <a:srgbClr val="002147"/>
              </a:solidFill>
              <a:latin typeface="+mn-lt"/>
            </a:endParaRPr>
          </a:p>
        </p:txBody>
      </p:sp>
      <p:pic>
        <p:nvPicPr>
          <p:cNvPr id="58"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0327" y="1704181"/>
            <a:ext cx="3962400" cy="389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Rectangle 265"/>
          <p:cNvSpPr>
            <a:spLocks noChangeArrowheads="1"/>
          </p:cNvSpPr>
          <p:nvPr/>
        </p:nvSpPr>
        <p:spPr bwMode="auto">
          <a:xfrm>
            <a:off x="3857022" y="5905157"/>
            <a:ext cx="5000104" cy="422167"/>
          </a:xfrm>
          <a:prstGeom prst="rect">
            <a:avLst/>
          </a:prstGeom>
          <a:noFill/>
          <a:ln w="12700">
            <a:noFill/>
            <a:miter lim="800000"/>
            <a:headEnd/>
            <a:tailEnd/>
          </a:ln>
        </p:spPr>
        <p:txBody>
          <a:bodyPr wrap="square" lIns="90488" tIns="44450" rIns="90488" bIns="44450">
            <a:spAutoFit/>
          </a:bodyPr>
          <a:lstStyle/>
          <a:p>
            <a:pPr>
              <a:lnSpc>
                <a:spcPct val="90000"/>
              </a:lnSpc>
            </a:pPr>
            <a:r>
              <a:rPr lang="fr-FR" sz="2400" dirty="0">
                <a:cs typeface="Calibri" pitchFamily="34" charset="0"/>
              </a:rPr>
              <a:t>For </a:t>
            </a:r>
            <a:r>
              <a:rPr lang="fr-FR" sz="2400" dirty="0" err="1">
                <a:cs typeface="Calibri" pitchFamily="34" charset="0"/>
              </a:rPr>
              <a:t>viewing</a:t>
            </a:r>
            <a:r>
              <a:rPr lang="fr-FR" sz="2400" dirty="0">
                <a:cs typeface="Calibri" pitchFamily="34" charset="0"/>
              </a:rPr>
              <a:t> </a:t>
            </a:r>
            <a:r>
              <a:rPr lang="fr-FR" sz="2400" dirty="0" err="1">
                <a:cs typeface="Calibri" pitchFamily="34" charset="0"/>
              </a:rPr>
              <a:t>purposes</a:t>
            </a:r>
            <a:r>
              <a:rPr lang="fr-FR" sz="2400" dirty="0">
                <a:cs typeface="Calibri" pitchFamily="34" charset="0"/>
              </a:rPr>
              <a:t> </a:t>
            </a:r>
            <a:r>
              <a:rPr lang="fr-FR" sz="2400" dirty="0" err="1">
                <a:cs typeface="Calibri" pitchFamily="34" charset="0"/>
              </a:rPr>
              <a:t>only</a:t>
            </a:r>
            <a:endParaRPr lang="en-US" sz="2400" dirty="0">
              <a:cs typeface="Calibri" pitchFamily="34" charset="0"/>
            </a:endParaRPr>
          </a:p>
        </p:txBody>
      </p:sp>
      <p:sp>
        <p:nvSpPr>
          <p:cNvPr id="2" name="Content Placeholder 2">
            <a:extLst>
              <a:ext uri="{FF2B5EF4-FFF2-40B4-BE49-F238E27FC236}">
                <a16:creationId xmlns:a16="http://schemas.microsoft.com/office/drawing/2014/main" id="{4A740D8E-CDA1-7494-CB4F-214909DC993D}"/>
              </a:ext>
            </a:extLst>
          </p:cNvPr>
          <p:cNvSpPr txBox="1">
            <a:spLocks/>
          </p:cNvSpPr>
          <p:nvPr/>
        </p:nvSpPr>
        <p:spPr bwMode="auto">
          <a:xfrm>
            <a:off x="689507" y="2200908"/>
            <a:ext cx="5215994" cy="44348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Calibri" pitchFamily="34" charset="0"/>
                <a:cs typeface="Calibri" pitchFamily="34" charset="0"/>
              </a:rPr>
              <a:t>Selection of layers of information combined into a single raster or vector file generally accessible via an online map service</a:t>
            </a:r>
          </a:p>
          <a:p>
            <a:r>
              <a:rPr lang="en-US" sz="2400" dirty="0">
                <a:latin typeface="Calibri" pitchFamily="34" charset="0"/>
                <a:cs typeface="Calibri" pitchFamily="34" charset="0"/>
              </a:rPr>
              <a:t>Used as a background for a map</a:t>
            </a:r>
            <a:endParaRPr lang="fr-FR" sz="2400" dirty="0">
              <a:latin typeface="Calibri" pitchFamily="34" charset="0"/>
              <a:cs typeface="Calibri" pitchFamily="34" charset="0"/>
            </a:endParaRPr>
          </a:p>
          <a:p>
            <a:r>
              <a:rPr lang="en-GB" sz="2400" dirty="0">
                <a:latin typeface="Calibri" pitchFamily="34" charset="0"/>
                <a:cs typeface="Calibri" pitchFamily="34" charset="0"/>
              </a:rPr>
              <a:t>Examples </a:t>
            </a:r>
          </a:p>
          <a:p>
            <a:pPr lvl="1"/>
            <a:r>
              <a:rPr lang="en-GB" dirty="0">
                <a:latin typeface="Calibri" pitchFamily="34" charset="0"/>
                <a:cs typeface="Calibri" pitchFamily="34" charset="0"/>
              </a:rPr>
              <a:t>Google Maps</a:t>
            </a:r>
          </a:p>
          <a:p>
            <a:pPr lvl="1"/>
            <a:r>
              <a:rPr lang="en-GB" dirty="0">
                <a:latin typeface="Calibri" pitchFamily="34" charset="0"/>
                <a:cs typeface="Calibri" pitchFamily="34" charset="0"/>
              </a:rPr>
              <a:t>Images Esri via ArcGIS online</a:t>
            </a:r>
          </a:p>
          <a:p>
            <a:pPr lvl="1"/>
            <a:r>
              <a:rPr lang="en-GB" dirty="0">
                <a:latin typeface="Calibri" pitchFamily="34" charset="0"/>
                <a:cs typeface="Calibri" pitchFamily="34" charset="0"/>
              </a:rPr>
              <a:t>Open Street Map</a:t>
            </a:r>
          </a:p>
        </p:txBody>
      </p:sp>
      <p:sp>
        <p:nvSpPr>
          <p:cNvPr id="60" name="AutoShape 416"/>
          <p:cNvSpPr>
            <a:spLocks noChangeArrowheads="1"/>
          </p:cNvSpPr>
          <p:nvPr/>
        </p:nvSpPr>
        <p:spPr bwMode="auto">
          <a:xfrm>
            <a:off x="3349022" y="5905156"/>
            <a:ext cx="508000" cy="381000"/>
          </a:xfrm>
          <a:prstGeom prst="rightArrow">
            <a:avLst>
              <a:gd name="adj1" fmla="val 50000"/>
              <a:gd name="adj2" fmla="val 50000"/>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fr-CH">
              <a:solidFill>
                <a:schemeClr val="lt1"/>
              </a:solidFill>
            </a:endParaRPr>
          </a:p>
        </p:txBody>
      </p:sp>
      <p:sp>
        <p:nvSpPr>
          <p:cNvPr id="4" name="Title 1">
            <a:extLst>
              <a:ext uri="{FF2B5EF4-FFF2-40B4-BE49-F238E27FC236}">
                <a16:creationId xmlns:a16="http://schemas.microsoft.com/office/drawing/2014/main" id="{B6000BEC-11B8-A517-FDBA-721DD77BE08C}"/>
              </a:ext>
            </a:extLst>
          </p:cNvPr>
          <p:cNvSpPr txBox="1">
            <a:spLocks/>
          </p:cNvSpPr>
          <p:nvPr/>
        </p:nvSpPr>
        <p:spPr bwMode="auto">
          <a:xfrm>
            <a:off x="1" y="24557"/>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noProof="0" dirty="0"/>
              <a:t>The thematic mapping process</a:t>
            </a:r>
          </a:p>
        </p:txBody>
      </p:sp>
      <p:sp>
        <p:nvSpPr>
          <p:cNvPr id="3" name="Title 1">
            <a:extLst>
              <a:ext uri="{FF2B5EF4-FFF2-40B4-BE49-F238E27FC236}">
                <a16:creationId xmlns:a16="http://schemas.microsoft.com/office/drawing/2014/main" id="{458128A5-496E-5F20-8918-60808A2F14E2}"/>
              </a:ext>
            </a:extLst>
          </p:cNvPr>
          <p:cNvSpPr txBox="1">
            <a:spLocks/>
          </p:cNvSpPr>
          <p:nvPr/>
        </p:nvSpPr>
        <p:spPr>
          <a:xfrm>
            <a:off x="555953" y="761478"/>
            <a:ext cx="7886700" cy="591319"/>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altLang="en-US" sz="2800" b="1" dirty="0">
                <a:solidFill>
                  <a:srgbClr val="002147"/>
                </a:solidFill>
                <a:latin typeface="+mn-lt"/>
              </a:rPr>
              <a:t>Collection and preparation of necessary data</a:t>
            </a:r>
            <a:endParaRPr lang="en-PH" altLang="en-US" sz="2800" b="1" dirty="0">
              <a:solidFill>
                <a:srgbClr val="002147"/>
              </a:solidFill>
              <a:latin typeface="+mn-lt"/>
            </a:endParaRPr>
          </a:p>
        </p:txBody>
      </p:sp>
    </p:spTree>
    <p:extLst>
      <p:ext uri="{BB962C8B-B14F-4D97-AF65-F5344CB8AC3E}">
        <p14:creationId xmlns:p14="http://schemas.microsoft.com/office/powerpoint/2010/main" val="25817848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560198" y="763119"/>
            <a:ext cx="11147242" cy="5040337"/>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None/>
              <a:defRPr/>
            </a:pPr>
            <a:r>
              <a:rPr lang="en-US" b="1" dirty="0">
                <a:solidFill>
                  <a:srgbClr val="002147"/>
                </a:solidFill>
              </a:rPr>
              <a:t>Steps to create a thematic map</a:t>
            </a:r>
            <a:endParaRPr lang="fr-CH" b="1" dirty="0">
              <a:solidFill>
                <a:srgbClr val="002147"/>
              </a:solidFill>
            </a:endParaRPr>
          </a:p>
          <a:p>
            <a:pPr marL="717550" indent="-449263">
              <a:lnSpc>
                <a:spcPct val="100000"/>
              </a:lnSpc>
              <a:spcBef>
                <a:spcPts val="0"/>
              </a:spcBef>
              <a:spcAft>
                <a:spcPts val="600"/>
              </a:spcAft>
              <a:buFont typeface="Calibri Light" pitchFamily="34" charset="0"/>
              <a:buAutoNum type="arabicPeriod"/>
            </a:pPr>
            <a:r>
              <a:rPr lang="en-US" altLang="en-US" dirty="0"/>
              <a:t>Import data into the GIS software</a:t>
            </a:r>
          </a:p>
          <a:p>
            <a:pPr marL="717550" indent="-449263">
              <a:lnSpc>
                <a:spcPct val="100000"/>
              </a:lnSpc>
              <a:spcBef>
                <a:spcPts val="0"/>
              </a:spcBef>
              <a:spcAft>
                <a:spcPts val="600"/>
              </a:spcAft>
              <a:buFont typeface="Calibri Light" pitchFamily="34" charset="0"/>
              <a:buAutoNum type="arabicPeriod"/>
            </a:pPr>
            <a:r>
              <a:rPr lang="en-US" altLang="en-US" dirty="0"/>
              <a:t>Create the geographic data that will be represented on the map</a:t>
            </a:r>
          </a:p>
          <a:p>
            <a:pPr marL="717550" indent="-449263">
              <a:lnSpc>
                <a:spcPct val="100000"/>
              </a:lnSpc>
              <a:spcBef>
                <a:spcPts val="0"/>
              </a:spcBef>
              <a:spcAft>
                <a:spcPts val="600"/>
              </a:spcAft>
              <a:buFont typeface="Calibri Light" pitchFamily="34" charset="0"/>
              <a:buAutoNum type="arabicPeriod"/>
            </a:pPr>
            <a:r>
              <a:rPr lang="en-US" altLang="en-US" dirty="0"/>
              <a:t>Choose the appropriate mode of representation</a:t>
            </a:r>
          </a:p>
          <a:p>
            <a:pPr marL="717550" indent="-449263">
              <a:lnSpc>
                <a:spcPct val="100000"/>
              </a:lnSpc>
              <a:spcBef>
                <a:spcPts val="0"/>
              </a:spcBef>
              <a:spcAft>
                <a:spcPts val="600"/>
              </a:spcAft>
              <a:buFont typeface="Calibri Light" pitchFamily="34" charset="0"/>
              <a:buAutoNum type="arabicPeriod"/>
            </a:pPr>
            <a:r>
              <a:rPr lang="en-US" altLang="en-US" dirty="0"/>
              <a:t>Fix the symbology</a:t>
            </a:r>
          </a:p>
          <a:p>
            <a:pPr marL="717550" indent="-449263">
              <a:lnSpc>
                <a:spcPct val="100000"/>
              </a:lnSpc>
              <a:spcBef>
                <a:spcPts val="0"/>
              </a:spcBef>
              <a:spcAft>
                <a:spcPts val="600"/>
              </a:spcAft>
              <a:buFont typeface="Calibri Light" pitchFamily="34" charset="0"/>
              <a:buAutoNum type="arabicPeriod"/>
            </a:pPr>
            <a:r>
              <a:rPr lang="en-US" altLang="en-US" dirty="0"/>
              <a:t>Add labels to the map</a:t>
            </a:r>
          </a:p>
          <a:p>
            <a:pPr marL="717550" indent="-449263">
              <a:lnSpc>
                <a:spcPct val="100000"/>
              </a:lnSpc>
              <a:spcBef>
                <a:spcPts val="0"/>
              </a:spcBef>
              <a:spcAft>
                <a:spcPts val="600"/>
              </a:spcAft>
              <a:buFont typeface="Calibri Light" pitchFamily="34" charset="0"/>
              <a:buAutoNum type="arabicPeriod"/>
            </a:pPr>
            <a:r>
              <a:rPr lang="en-US" altLang="en-US" dirty="0"/>
              <a:t>Choose map orientation</a:t>
            </a:r>
          </a:p>
          <a:p>
            <a:pPr marL="717550" indent="-449263">
              <a:lnSpc>
                <a:spcPct val="100000"/>
              </a:lnSpc>
              <a:spcBef>
                <a:spcPts val="0"/>
              </a:spcBef>
              <a:spcAft>
                <a:spcPts val="600"/>
              </a:spcAft>
              <a:buFont typeface="Calibri Light" pitchFamily="34" charset="0"/>
              <a:buAutoNum type="arabicPeriod"/>
            </a:pPr>
            <a:r>
              <a:rPr lang="en-US" altLang="en-US" dirty="0"/>
              <a:t>Fix other elements of the layout</a:t>
            </a:r>
          </a:p>
          <a:p>
            <a:pPr marL="717550" indent="-449263">
              <a:lnSpc>
                <a:spcPct val="100000"/>
              </a:lnSpc>
              <a:spcBef>
                <a:spcPts val="0"/>
              </a:spcBef>
              <a:spcAft>
                <a:spcPts val="600"/>
              </a:spcAft>
              <a:buFont typeface="Calibri Light" pitchFamily="34" charset="0"/>
              <a:buAutoNum type="arabicPeriod"/>
            </a:pPr>
            <a:r>
              <a:rPr lang="en-US" altLang="en-US" dirty="0"/>
              <a:t>Save the final map in the appropriate format</a:t>
            </a:r>
          </a:p>
          <a:p>
            <a:pPr marL="717550" indent="-449263">
              <a:lnSpc>
                <a:spcPct val="100000"/>
              </a:lnSpc>
              <a:spcBef>
                <a:spcPts val="0"/>
              </a:spcBef>
              <a:spcAft>
                <a:spcPts val="600"/>
              </a:spcAft>
              <a:buFont typeface="Calibri Light" pitchFamily="34" charset="0"/>
              <a:buAutoNum type="arabicPeriod"/>
            </a:pPr>
            <a:r>
              <a:rPr lang="en-US" altLang="en-US" dirty="0"/>
              <a:t>Possibly, adjust certain elements of the map outside the GIS software</a:t>
            </a:r>
            <a:endParaRPr lang="fr-CH" altLang="en-US" dirty="0"/>
          </a:p>
        </p:txBody>
      </p:sp>
      <p:sp>
        <p:nvSpPr>
          <p:cNvPr id="3" name="Title 1">
            <a:extLst>
              <a:ext uri="{FF2B5EF4-FFF2-40B4-BE49-F238E27FC236}">
                <a16:creationId xmlns:a16="http://schemas.microsoft.com/office/drawing/2014/main" id="{7E4DA4C3-3F3B-9FC8-BE69-422518E99B4A}"/>
              </a:ext>
            </a:extLst>
          </p:cNvPr>
          <p:cNvSpPr txBox="1">
            <a:spLocks/>
          </p:cNvSpPr>
          <p:nvPr/>
        </p:nvSpPr>
        <p:spPr bwMode="auto">
          <a:xfrm>
            <a:off x="1" y="24557"/>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noProof="0" dirty="0"/>
              <a:t>The thematic mapping process</a:t>
            </a:r>
          </a:p>
        </p:txBody>
      </p:sp>
    </p:spTree>
    <p:extLst>
      <p:ext uri="{BB962C8B-B14F-4D97-AF65-F5344CB8AC3E}">
        <p14:creationId xmlns:p14="http://schemas.microsoft.com/office/powerpoint/2010/main" val="5470193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555953" y="764654"/>
            <a:ext cx="7886700" cy="592754"/>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altLang="en-US" sz="2800" b="1" dirty="0">
                <a:solidFill>
                  <a:srgbClr val="002147"/>
                </a:solidFill>
                <a:latin typeface="+mn-lt"/>
              </a:rPr>
              <a:t>Creation of the thematic map</a:t>
            </a:r>
            <a:endParaRPr lang="en-PH" altLang="en-US" sz="2800" b="1" dirty="0">
              <a:solidFill>
                <a:srgbClr val="002147"/>
              </a:solidFill>
              <a:latin typeface="+mn-lt"/>
            </a:endParaRPr>
          </a:p>
        </p:txBody>
      </p:sp>
      <p:sp>
        <p:nvSpPr>
          <p:cNvPr id="9" name="Content Placeholder 2"/>
          <p:cNvSpPr txBox="1">
            <a:spLocks/>
          </p:cNvSpPr>
          <p:nvPr/>
        </p:nvSpPr>
        <p:spPr>
          <a:xfrm>
            <a:off x="915198" y="1530478"/>
            <a:ext cx="8316912" cy="2159992"/>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98463" indent="-398463">
              <a:buNone/>
              <a:defRPr/>
            </a:pPr>
            <a:r>
              <a:rPr lang="en-PH" dirty="0"/>
              <a:t>1. </a:t>
            </a:r>
            <a:r>
              <a:rPr lang="en-US" dirty="0"/>
              <a:t>Import data into the GIS software</a:t>
            </a:r>
          </a:p>
          <a:p>
            <a:pPr marL="627063">
              <a:defRPr/>
            </a:pPr>
            <a:r>
              <a:rPr lang="en-US" dirty="0"/>
              <a:t>Geospatial data</a:t>
            </a:r>
          </a:p>
          <a:p>
            <a:pPr marL="627063">
              <a:defRPr/>
            </a:pPr>
            <a:r>
              <a:rPr lang="en-US" dirty="0"/>
              <a:t>Attribute data</a:t>
            </a:r>
          </a:p>
          <a:p>
            <a:pPr marL="398463" indent="-398463">
              <a:buNone/>
              <a:defRPr/>
            </a:pPr>
            <a:r>
              <a:rPr lang="en-US" dirty="0"/>
              <a:t>   	+ Add basemap in background</a:t>
            </a:r>
            <a:endParaRPr lang="en-PH" dirty="0"/>
          </a:p>
        </p:txBody>
      </p:sp>
      <p:sp>
        <p:nvSpPr>
          <p:cNvPr id="14" name="Right Arrow 13"/>
          <p:cNvSpPr/>
          <p:nvPr/>
        </p:nvSpPr>
        <p:spPr>
          <a:xfrm>
            <a:off x="1780167" y="4817649"/>
            <a:ext cx="538162" cy="466725"/>
          </a:xfrm>
          <a:prstGeom prst="rightArrow">
            <a:avLst/>
          </a:prstGeom>
          <a:solidFill>
            <a:srgbClr val="0061A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PH"/>
          </a:p>
        </p:txBody>
      </p:sp>
      <p:sp>
        <p:nvSpPr>
          <p:cNvPr id="15" name="TextBox 2"/>
          <p:cNvSpPr txBox="1">
            <a:spLocks noChangeArrowheads="1"/>
          </p:cNvSpPr>
          <p:nvPr/>
        </p:nvSpPr>
        <p:spPr bwMode="auto">
          <a:xfrm>
            <a:off x="2427868" y="4817648"/>
            <a:ext cx="7612604"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nSpc>
                <a:spcPct val="90000"/>
              </a:lnSpc>
              <a:spcBef>
                <a:spcPts val="1000"/>
              </a:spcBef>
            </a:pPr>
            <a:r>
              <a:rPr lang="en-US" altLang="en-US" sz="2800" dirty="0">
                <a:latin typeface="+mn-lt"/>
              </a:rPr>
              <a:t>Join attribute data to geospatial data using the unique identifier</a:t>
            </a:r>
            <a:endParaRPr lang="en-PH" altLang="en-US" sz="2800" dirty="0">
              <a:latin typeface="+mn-lt"/>
            </a:endParaRPr>
          </a:p>
        </p:txBody>
      </p:sp>
      <p:sp>
        <p:nvSpPr>
          <p:cNvPr id="3" name="TextBox 2">
            <a:extLst>
              <a:ext uri="{FF2B5EF4-FFF2-40B4-BE49-F238E27FC236}">
                <a16:creationId xmlns:a16="http://schemas.microsoft.com/office/drawing/2014/main" id="{EBA61B54-10A1-03E4-900A-72F4D1CE087D}"/>
              </a:ext>
            </a:extLst>
          </p:cNvPr>
          <p:cNvSpPr txBox="1"/>
          <p:nvPr/>
        </p:nvSpPr>
        <p:spPr>
          <a:xfrm>
            <a:off x="933493" y="3863541"/>
            <a:ext cx="10191707" cy="954107"/>
          </a:xfrm>
          <a:prstGeom prst="rect">
            <a:avLst/>
          </a:prstGeom>
          <a:noFill/>
        </p:spPr>
        <p:txBody>
          <a:bodyPr wrap="square">
            <a:spAutoFit/>
          </a:bodyPr>
          <a:lstStyle/>
          <a:p>
            <a:pPr marL="398463" indent="-398463">
              <a:defRPr/>
            </a:pPr>
            <a:r>
              <a:rPr lang="en-PH" sz="2800" dirty="0"/>
              <a:t>2. </a:t>
            </a:r>
            <a:r>
              <a:rPr lang="en-US" sz="2800" dirty="0"/>
              <a:t>Create the geographic data that will be represented on the map</a:t>
            </a:r>
            <a:endParaRPr lang="fr-FR" sz="2800" dirty="0"/>
          </a:p>
          <a:p>
            <a:pPr marL="398463" indent="-398463">
              <a:defRPr/>
            </a:pPr>
            <a:endParaRPr lang="en-PH" sz="2800" dirty="0"/>
          </a:p>
        </p:txBody>
      </p:sp>
      <p:sp>
        <p:nvSpPr>
          <p:cNvPr id="4" name="Title 1">
            <a:extLst>
              <a:ext uri="{FF2B5EF4-FFF2-40B4-BE49-F238E27FC236}">
                <a16:creationId xmlns:a16="http://schemas.microsoft.com/office/drawing/2014/main" id="{AF6B8834-CC8D-B2A4-596B-159214B56D8E}"/>
              </a:ext>
            </a:extLst>
          </p:cNvPr>
          <p:cNvSpPr txBox="1">
            <a:spLocks/>
          </p:cNvSpPr>
          <p:nvPr/>
        </p:nvSpPr>
        <p:spPr bwMode="auto">
          <a:xfrm>
            <a:off x="1" y="24557"/>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noProof="0" dirty="0"/>
              <a:t>The thematic mapping process</a:t>
            </a:r>
          </a:p>
        </p:txBody>
      </p:sp>
    </p:spTree>
    <p:extLst>
      <p:ext uri="{BB962C8B-B14F-4D97-AF65-F5344CB8AC3E}">
        <p14:creationId xmlns:p14="http://schemas.microsoft.com/office/powerpoint/2010/main" val="35782345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933127" y="1536380"/>
            <a:ext cx="8316913" cy="4464050"/>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663" indent="-347663">
              <a:spcBef>
                <a:spcPts val="0"/>
              </a:spcBef>
              <a:spcAft>
                <a:spcPts val="1200"/>
              </a:spcAft>
              <a:buNone/>
              <a:defRPr/>
            </a:pPr>
            <a:r>
              <a:rPr lang="en-PH" altLang="en-US" dirty="0"/>
              <a:t>3. </a:t>
            </a:r>
            <a:r>
              <a:rPr lang="en-US" altLang="en-US" dirty="0"/>
              <a:t>Choose the representation mode appropriate to the content of the map</a:t>
            </a:r>
            <a:endParaRPr lang="en-PH" dirty="0"/>
          </a:p>
          <a:p>
            <a:pPr marL="0" indent="0">
              <a:spcBef>
                <a:spcPts val="0"/>
              </a:spcBef>
              <a:buNone/>
              <a:defRPr/>
            </a:pPr>
            <a:endParaRPr lang="en-PH" sz="100" dirty="0"/>
          </a:p>
          <a:p>
            <a:pPr marL="717550" indent="-269875">
              <a:spcBef>
                <a:spcPts val="0"/>
              </a:spcBef>
              <a:spcAft>
                <a:spcPts val="600"/>
              </a:spcAft>
              <a:defRPr/>
            </a:pPr>
            <a:r>
              <a:rPr lang="en-US" dirty="0"/>
              <a:t>Choropleth</a:t>
            </a:r>
          </a:p>
          <a:p>
            <a:pPr marL="717550" indent="-269875">
              <a:spcBef>
                <a:spcPts val="0"/>
              </a:spcBef>
              <a:spcAft>
                <a:spcPts val="600"/>
              </a:spcAft>
              <a:defRPr/>
            </a:pPr>
            <a:r>
              <a:rPr lang="en-US" dirty="0"/>
              <a:t>Proportional symbols</a:t>
            </a:r>
          </a:p>
          <a:p>
            <a:pPr marL="717550" indent="-269875">
              <a:spcBef>
                <a:spcPts val="0"/>
              </a:spcBef>
              <a:spcAft>
                <a:spcPts val="600"/>
              </a:spcAft>
              <a:defRPr/>
            </a:pPr>
            <a:r>
              <a:rPr lang="en-US" dirty="0" err="1"/>
              <a:t>Isarithmic</a:t>
            </a:r>
            <a:r>
              <a:rPr lang="en-US" dirty="0"/>
              <a:t> or isopleth</a:t>
            </a:r>
          </a:p>
          <a:p>
            <a:pPr marL="717550" indent="-269875">
              <a:spcBef>
                <a:spcPts val="0"/>
              </a:spcBef>
              <a:spcAft>
                <a:spcPts val="600"/>
              </a:spcAft>
              <a:defRPr/>
            </a:pPr>
            <a:r>
              <a:rPr lang="en-US" dirty="0"/>
              <a:t>Chorochromatic</a:t>
            </a:r>
          </a:p>
          <a:p>
            <a:pPr marL="717550" indent="-269875">
              <a:spcBef>
                <a:spcPts val="0"/>
              </a:spcBef>
              <a:spcAft>
                <a:spcPts val="600"/>
              </a:spcAft>
              <a:defRPr/>
            </a:pPr>
            <a:r>
              <a:rPr lang="en-US" dirty="0"/>
              <a:t>Dot density</a:t>
            </a:r>
          </a:p>
          <a:p>
            <a:pPr marL="717550" indent="-269875">
              <a:spcBef>
                <a:spcPts val="0"/>
              </a:spcBef>
              <a:spcAft>
                <a:spcPts val="600"/>
              </a:spcAft>
              <a:defRPr/>
            </a:pPr>
            <a:r>
              <a:rPr lang="en-US" dirty="0" err="1"/>
              <a:t>Dasymmetric</a:t>
            </a:r>
            <a:r>
              <a:rPr lang="en-US" dirty="0"/>
              <a:t> or cartogram</a:t>
            </a:r>
            <a:endParaRPr lang="en-PH" dirty="0"/>
          </a:p>
        </p:txBody>
      </p:sp>
      <p:sp>
        <p:nvSpPr>
          <p:cNvPr id="2" name="Right Brace 1">
            <a:extLst>
              <a:ext uri="{FF2B5EF4-FFF2-40B4-BE49-F238E27FC236}">
                <a16:creationId xmlns:a16="http://schemas.microsoft.com/office/drawing/2014/main" id="{FCC38885-9D87-7289-830B-B3C9DBDAA74D}"/>
              </a:ext>
            </a:extLst>
          </p:cNvPr>
          <p:cNvSpPr/>
          <p:nvPr/>
        </p:nvSpPr>
        <p:spPr>
          <a:xfrm>
            <a:off x="5440047" y="2535790"/>
            <a:ext cx="288032" cy="8636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0000"/>
              </a:solidFill>
            </a:endParaRPr>
          </a:p>
        </p:txBody>
      </p:sp>
      <p:sp>
        <p:nvSpPr>
          <p:cNvPr id="3" name="Content Placeholder 2">
            <a:extLst>
              <a:ext uri="{FF2B5EF4-FFF2-40B4-BE49-F238E27FC236}">
                <a16:creationId xmlns:a16="http://schemas.microsoft.com/office/drawing/2014/main" id="{E04278C5-FEC7-56BF-B05B-4D64BFD1782B}"/>
              </a:ext>
            </a:extLst>
          </p:cNvPr>
          <p:cNvSpPr txBox="1">
            <a:spLocks/>
          </p:cNvSpPr>
          <p:nvPr/>
        </p:nvSpPr>
        <p:spPr bwMode="auto">
          <a:xfrm>
            <a:off x="5745487" y="2792587"/>
            <a:ext cx="1669965" cy="702919"/>
          </a:xfrm>
          <a:prstGeom prst="rect">
            <a:avLst/>
          </a:prstGeom>
          <a:noFill/>
          <a:ln w="9525">
            <a:noFill/>
            <a:miter lim="800000"/>
            <a:headEnd/>
            <a:tailEnd/>
          </a:ln>
        </p:spPr>
        <p:txBody>
          <a:bodyPr/>
          <a:lstStyle/>
          <a:p>
            <a:pPr>
              <a:lnSpc>
                <a:spcPct val="90000"/>
              </a:lnSpc>
              <a:spcBef>
                <a:spcPts val="750"/>
              </a:spcBef>
              <a:defRPr/>
            </a:pPr>
            <a:r>
              <a:rPr lang="en-US" dirty="0">
                <a:solidFill>
                  <a:srgbClr val="FF0000"/>
                </a:solidFill>
              </a:rPr>
              <a:t>Most used</a:t>
            </a:r>
            <a:endParaRPr lang="en-PH" dirty="0">
              <a:solidFill>
                <a:srgbClr val="FF0000"/>
              </a:solidFill>
            </a:endParaRPr>
          </a:p>
        </p:txBody>
      </p:sp>
      <p:pic>
        <p:nvPicPr>
          <p:cNvPr id="4" name="Picture 3">
            <a:extLst>
              <a:ext uri="{FF2B5EF4-FFF2-40B4-BE49-F238E27FC236}">
                <a16:creationId xmlns:a16="http://schemas.microsoft.com/office/drawing/2014/main" id="{0F3A0220-AC0E-3F81-371A-EC4EBAF3C790}"/>
              </a:ext>
            </a:extLst>
          </p:cNvPr>
          <p:cNvPicPr>
            <a:picLocks noChangeAspect="1"/>
          </p:cNvPicPr>
          <p:nvPr/>
        </p:nvPicPr>
        <p:blipFill rotWithShape="1">
          <a:blip r:embed="rId3"/>
          <a:srcRect l="22463" t="10587" r="23425" b="10707"/>
          <a:stretch/>
        </p:blipFill>
        <p:spPr>
          <a:xfrm>
            <a:off x="7687366" y="2022705"/>
            <a:ext cx="1754906" cy="1371953"/>
          </a:xfrm>
          <a:prstGeom prst="rect">
            <a:avLst/>
          </a:prstGeom>
          <a:ln>
            <a:solidFill>
              <a:srgbClr val="002147"/>
            </a:solidFill>
          </a:ln>
        </p:spPr>
      </p:pic>
      <p:pic>
        <p:nvPicPr>
          <p:cNvPr id="5" name="Picture 4">
            <a:extLst>
              <a:ext uri="{FF2B5EF4-FFF2-40B4-BE49-F238E27FC236}">
                <a16:creationId xmlns:a16="http://schemas.microsoft.com/office/drawing/2014/main" id="{7AB28DD8-595D-C714-9BD7-E7DD0CE31C04}"/>
              </a:ext>
            </a:extLst>
          </p:cNvPr>
          <p:cNvPicPr>
            <a:picLocks noChangeAspect="1"/>
          </p:cNvPicPr>
          <p:nvPr/>
        </p:nvPicPr>
        <p:blipFill rotWithShape="1">
          <a:blip r:embed="rId4"/>
          <a:srcRect l="60848" t="29926" r="5684" b="17587"/>
          <a:stretch/>
        </p:blipFill>
        <p:spPr>
          <a:xfrm>
            <a:off x="8641840" y="3125001"/>
            <a:ext cx="1633890" cy="1377335"/>
          </a:xfrm>
          <a:prstGeom prst="rect">
            <a:avLst/>
          </a:prstGeom>
          <a:ln>
            <a:solidFill>
              <a:srgbClr val="002147"/>
            </a:solidFill>
          </a:ln>
        </p:spPr>
      </p:pic>
      <p:pic>
        <p:nvPicPr>
          <p:cNvPr id="6" name="Picture 5">
            <a:extLst>
              <a:ext uri="{FF2B5EF4-FFF2-40B4-BE49-F238E27FC236}">
                <a16:creationId xmlns:a16="http://schemas.microsoft.com/office/drawing/2014/main" id="{9DDF75C6-042C-C93B-0058-E341250D54A3}"/>
              </a:ext>
            </a:extLst>
          </p:cNvPr>
          <p:cNvPicPr>
            <a:picLocks noChangeAspect="1"/>
          </p:cNvPicPr>
          <p:nvPr/>
        </p:nvPicPr>
        <p:blipFill rotWithShape="1">
          <a:blip r:embed="rId5"/>
          <a:srcRect l="22833" t="23712" r="43750" b="15314"/>
          <a:stretch/>
        </p:blipFill>
        <p:spPr>
          <a:xfrm>
            <a:off x="7164292" y="3750402"/>
            <a:ext cx="1568717" cy="1538542"/>
          </a:xfrm>
          <a:prstGeom prst="rect">
            <a:avLst/>
          </a:prstGeom>
          <a:ln>
            <a:solidFill>
              <a:srgbClr val="002147"/>
            </a:solidFill>
          </a:ln>
        </p:spPr>
      </p:pic>
      <p:sp>
        <p:nvSpPr>
          <p:cNvPr id="7" name="TextBox 6">
            <a:extLst>
              <a:ext uri="{FF2B5EF4-FFF2-40B4-BE49-F238E27FC236}">
                <a16:creationId xmlns:a16="http://schemas.microsoft.com/office/drawing/2014/main" id="{093F8D37-FF9A-21DD-1213-2844E04F0D18}"/>
              </a:ext>
            </a:extLst>
          </p:cNvPr>
          <p:cNvSpPr txBox="1"/>
          <p:nvPr/>
        </p:nvSpPr>
        <p:spPr>
          <a:xfrm>
            <a:off x="9442272" y="2205434"/>
            <a:ext cx="1633890" cy="276999"/>
          </a:xfrm>
          <a:prstGeom prst="rect">
            <a:avLst/>
          </a:prstGeom>
          <a:noFill/>
        </p:spPr>
        <p:txBody>
          <a:bodyPr wrap="square">
            <a:spAutoFit/>
          </a:bodyPr>
          <a:lstStyle/>
          <a:p>
            <a:pPr>
              <a:defRPr/>
            </a:pPr>
            <a:r>
              <a:rPr lang="fr-CH" sz="1200" dirty="0" err="1"/>
              <a:t>Graduated</a:t>
            </a:r>
            <a:r>
              <a:rPr lang="fr-CH" sz="1200" dirty="0"/>
              <a:t> </a:t>
            </a:r>
            <a:r>
              <a:rPr lang="fr-CH" sz="1200" dirty="0" err="1"/>
              <a:t>colors</a:t>
            </a:r>
            <a:endParaRPr lang="fr-CH" sz="1200" dirty="0"/>
          </a:p>
        </p:txBody>
      </p:sp>
      <p:sp>
        <p:nvSpPr>
          <p:cNvPr id="9" name="TextBox 8">
            <a:extLst>
              <a:ext uri="{FF2B5EF4-FFF2-40B4-BE49-F238E27FC236}">
                <a16:creationId xmlns:a16="http://schemas.microsoft.com/office/drawing/2014/main" id="{CE271143-486B-C5A8-1A91-B79EA727FB6B}"/>
              </a:ext>
            </a:extLst>
          </p:cNvPr>
          <p:cNvSpPr txBox="1"/>
          <p:nvPr/>
        </p:nvSpPr>
        <p:spPr>
          <a:xfrm>
            <a:off x="9999823" y="3404428"/>
            <a:ext cx="1754906" cy="276999"/>
          </a:xfrm>
          <a:prstGeom prst="rect">
            <a:avLst/>
          </a:prstGeom>
          <a:noFill/>
        </p:spPr>
        <p:txBody>
          <a:bodyPr wrap="square">
            <a:spAutoFit/>
          </a:bodyPr>
          <a:lstStyle/>
          <a:p>
            <a:pPr algn="r">
              <a:defRPr/>
            </a:pPr>
            <a:r>
              <a:rPr lang="fr-CH" sz="1200" dirty="0" err="1"/>
              <a:t>Proportional</a:t>
            </a:r>
            <a:r>
              <a:rPr lang="fr-CH" sz="1200" dirty="0"/>
              <a:t> </a:t>
            </a:r>
            <a:r>
              <a:rPr lang="fr-CH" sz="1200" dirty="0" err="1"/>
              <a:t>symbols</a:t>
            </a:r>
            <a:endParaRPr lang="fr-CH" sz="1200" dirty="0"/>
          </a:p>
        </p:txBody>
      </p:sp>
      <p:sp>
        <p:nvSpPr>
          <p:cNvPr id="11" name="TextBox 10">
            <a:extLst>
              <a:ext uri="{FF2B5EF4-FFF2-40B4-BE49-F238E27FC236}">
                <a16:creationId xmlns:a16="http://schemas.microsoft.com/office/drawing/2014/main" id="{5F387043-B56E-3F17-FB46-FCB6A78C7719}"/>
              </a:ext>
            </a:extLst>
          </p:cNvPr>
          <p:cNvSpPr txBox="1"/>
          <p:nvPr/>
        </p:nvSpPr>
        <p:spPr>
          <a:xfrm>
            <a:off x="8794616" y="4794150"/>
            <a:ext cx="1082076" cy="276999"/>
          </a:xfrm>
          <a:prstGeom prst="rect">
            <a:avLst/>
          </a:prstGeom>
          <a:noFill/>
        </p:spPr>
        <p:txBody>
          <a:bodyPr wrap="square">
            <a:spAutoFit/>
          </a:bodyPr>
          <a:lstStyle/>
          <a:p>
            <a:pPr>
              <a:defRPr/>
            </a:pPr>
            <a:r>
              <a:rPr lang="fr-CH" sz="1200" dirty="0" err="1"/>
              <a:t>Combined</a:t>
            </a:r>
            <a:r>
              <a:rPr lang="fr-CH" sz="1200" dirty="0"/>
              <a:t> </a:t>
            </a:r>
          </a:p>
        </p:txBody>
      </p:sp>
      <p:sp>
        <p:nvSpPr>
          <p:cNvPr id="14" name="TextBox 13">
            <a:extLst>
              <a:ext uri="{FF2B5EF4-FFF2-40B4-BE49-F238E27FC236}">
                <a16:creationId xmlns:a16="http://schemas.microsoft.com/office/drawing/2014/main" id="{32E5DAD9-46F0-633C-6486-C8CAF085CD1E}"/>
              </a:ext>
            </a:extLst>
          </p:cNvPr>
          <p:cNvSpPr txBox="1"/>
          <p:nvPr/>
        </p:nvSpPr>
        <p:spPr>
          <a:xfrm>
            <a:off x="563651" y="5357918"/>
            <a:ext cx="11148272" cy="830997"/>
          </a:xfrm>
          <a:prstGeom prst="rect">
            <a:avLst/>
          </a:prstGeom>
          <a:noFill/>
        </p:spPr>
        <p:txBody>
          <a:bodyPr wrap="square">
            <a:spAutoFit/>
          </a:bodyPr>
          <a:lstStyle/>
          <a:p>
            <a:pPr algn="just"/>
            <a:r>
              <a:rPr lang="en-US" sz="2400" dirty="0">
                <a:solidFill>
                  <a:srgbClr val="000000"/>
                </a:solidFill>
                <a:ea typeface="Calibri" panose="020F0502020204030204" pitchFamily="34" charset="0"/>
              </a:rPr>
              <a:t>The most appropriate way to represent data on a thematic map depends on the type of data and the message you are trying to convey</a:t>
            </a:r>
            <a:r>
              <a:rPr lang="fr-FR" sz="2400" dirty="0">
                <a:solidFill>
                  <a:srgbClr val="000000"/>
                </a:solidFill>
                <a:ea typeface="Calibri" panose="020F0502020204030204" pitchFamily="34" charset="0"/>
              </a:rPr>
              <a:t>.</a:t>
            </a:r>
            <a:endParaRPr lang="en-PH" sz="2400" dirty="0">
              <a:solidFill>
                <a:srgbClr val="000000"/>
              </a:solidFill>
              <a:latin typeface="Times New Roman" panose="02020603050405020304" pitchFamily="18" charset="0"/>
              <a:ea typeface="Times New Roman" panose="02020603050405020304" pitchFamily="18" charset="0"/>
            </a:endParaRPr>
          </a:p>
        </p:txBody>
      </p:sp>
      <p:sp>
        <p:nvSpPr>
          <p:cNvPr id="15" name="Title 1">
            <a:extLst>
              <a:ext uri="{FF2B5EF4-FFF2-40B4-BE49-F238E27FC236}">
                <a16:creationId xmlns:a16="http://schemas.microsoft.com/office/drawing/2014/main" id="{E3C989F2-16FB-99AE-7E9D-D7B0A9F50099}"/>
              </a:ext>
            </a:extLst>
          </p:cNvPr>
          <p:cNvSpPr txBox="1">
            <a:spLocks/>
          </p:cNvSpPr>
          <p:nvPr/>
        </p:nvSpPr>
        <p:spPr>
          <a:xfrm>
            <a:off x="555953" y="764651"/>
            <a:ext cx="7886700" cy="592754"/>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altLang="en-US" sz="2800" b="1" dirty="0">
                <a:solidFill>
                  <a:srgbClr val="002147"/>
                </a:solidFill>
                <a:latin typeface="+mn-lt"/>
              </a:rPr>
              <a:t>Creation of the thematic map</a:t>
            </a:r>
            <a:endParaRPr lang="en-PH" altLang="en-US" sz="2800" b="1" dirty="0">
              <a:solidFill>
                <a:srgbClr val="002147"/>
              </a:solidFill>
              <a:latin typeface="+mn-lt"/>
            </a:endParaRPr>
          </a:p>
        </p:txBody>
      </p:sp>
      <p:sp>
        <p:nvSpPr>
          <p:cNvPr id="8" name="Title 1">
            <a:extLst>
              <a:ext uri="{FF2B5EF4-FFF2-40B4-BE49-F238E27FC236}">
                <a16:creationId xmlns:a16="http://schemas.microsoft.com/office/drawing/2014/main" id="{14600934-876D-E9D6-8E51-2CFD5F580DCB}"/>
              </a:ext>
            </a:extLst>
          </p:cNvPr>
          <p:cNvSpPr txBox="1">
            <a:spLocks/>
          </p:cNvSpPr>
          <p:nvPr/>
        </p:nvSpPr>
        <p:spPr bwMode="auto">
          <a:xfrm>
            <a:off x="1" y="24557"/>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noProof="0" dirty="0"/>
              <a:t>The thematic mapping process</a:t>
            </a:r>
          </a:p>
        </p:txBody>
      </p:sp>
    </p:spTree>
    <p:extLst>
      <p:ext uri="{BB962C8B-B14F-4D97-AF65-F5344CB8AC3E}">
        <p14:creationId xmlns:p14="http://schemas.microsoft.com/office/powerpoint/2010/main" val="42163472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923117" y="1554387"/>
            <a:ext cx="3816424" cy="642169"/>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663" indent="-347663">
              <a:buNone/>
              <a:defRPr/>
            </a:pPr>
            <a:r>
              <a:rPr lang="en-PH" altLang="en-US" dirty="0"/>
              <a:t>4. Fix the symbology</a:t>
            </a:r>
          </a:p>
          <a:p>
            <a:pPr marL="347663" indent="-347663">
              <a:buNone/>
              <a:defRPr/>
            </a:pPr>
            <a:endParaRPr lang="en-PH" sz="1600" dirty="0"/>
          </a:p>
        </p:txBody>
      </p:sp>
      <p:sp>
        <p:nvSpPr>
          <p:cNvPr id="2" name="TextBox 1">
            <a:extLst>
              <a:ext uri="{FF2B5EF4-FFF2-40B4-BE49-F238E27FC236}">
                <a16:creationId xmlns:a16="http://schemas.microsoft.com/office/drawing/2014/main" id="{B83D733F-B806-E9E7-2FC2-5F9123EE37A9}"/>
              </a:ext>
            </a:extLst>
          </p:cNvPr>
          <p:cNvSpPr txBox="1"/>
          <p:nvPr/>
        </p:nvSpPr>
        <p:spPr>
          <a:xfrm>
            <a:off x="1397548" y="2259310"/>
            <a:ext cx="4539854" cy="2677656"/>
          </a:xfrm>
          <a:prstGeom prst="rect">
            <a:avLst/>
          </a:prstGeom>
          <a:noFill/>
        </p:spPr>
        <p:txBody>
          <a:bodyPr wrap="square">
            <a:spAutoFit/>
          </a:bodyPr>
          <a:lstStyle/>
          <a:p>
            <a:r>
              <a:rPr lang="en-US" sz="2400" dirty="0">
                <a:ea typeface="Calibri" panose="020F0502020204030204" pitchFamily="34" charset="0"/>
              </a:rPr>
              <a:t>A set of conventions, rules, or encoding systems that define how geographic features are represented by symbols on a map. A characteristic of a map element can influence the size, color, and shape of the symbol used</a:t>
            </a:r>
            <a:r>
              <a:rPr lang="fr-FR" sz="2400" dirty="0">
                <a:ea typeface="Calibri" panose="020F0502020204030204" pitchFamily="34" charset="0"/>
              </a:rPr>
              <a:t>.</a:t>
            </a:r>
            <a:endParaRPr lang="en-PH" sz="2400" dirty="0"/>
          </a:p>
        </p:txBody>
      </p:sp>
      <p:pic>
        <p:nvPicPr>
          <p:cNvPr id="3" name="Picture 2">
            <a:extLst>
              <a:ext uri="{FF2B5EF4-FFF2-40B4-BE49-F238E27FC236}">
                <a16:creationId xmlns:a16="http://schemas.microsoft.com/office/drawing/2014/main" id="{DCE1CE29-C252-3B98-41EA-9059DC982671}"/>
              </a:ext>
            </a:extLst>
          </p:cNvPr>
          <p:cNvPicPr>
            <a:picLocks noChangeAspect="1"/>
          </p:cNvPicPr>
          <p:nvPr/>
        </p:nvPicPr>
        <p:blipFill rotWithShape="1">
          <a:blip r:embed="rId3"/>
          <a:srcRect l="36880" t="15049" r="11443" b="8469"/>
          <a:stretch/>
        </p:blipFill>
        <p:spPr>
          <a:xfrm>
            <a:off x="6750717" y="1075232"/>
            <a:ext cx="3193988" cy="2540767"/>
          </a:xfrm>
          <a:prstGeom prst="rect">
            <a:avLst/>
          </a:prstGeom>
        </p:spPr>
      </p:pic>
      <p:pic>
        <p:nvPicPr>
          <p:cNvPr id="15" name="Picture 1"/>
          <p:cNvPicPr>
            <a:picLocks noChangeAspect="1"/>
          </p:cNvPicPr>
          <p:nvPr/>
        </p:nvPicPr>
        <p:blipFill>
          <a:blip r:embed="rId4" cstate="print"/>
          <a:srcRect/>
          <a:stretch>
            <a:fillRect/>
          </a:stretch>
        </p:blipFill>
        <p:spPr bwMode="auto">
          <a:xfrm>
            <a:off x="8173111" y="3150210"/>
            <a:ext cx="2947132" cy="1498619"/>
          </a:xfrm>
          <a:prstGeom prst="rect">
            <a:avLst/>
          </a:prstGeom>
          <a:noFill/>
          <a:ln w="9525">
            <a:solidFill>
              <a:schemeClr val="tx1"/>
            </a:solidFill>
            <a:miter lim="800000"/>
            <a:headEnd/>
            <a:tailEnd/>
          </a:ln>
          <a:effectLst>
            <a:outerShdw blurRad="50800" dist="38100" dir="2700000" sx="102000" sy="102000" algn="tl" rotWithShape="0">
              <a:prstClr val="black">
                <a:alpha val="40000"/>
              </a:prstClr>
            </a:outerShdw>
          </a:effectLst>
        </p:spPr>
      </p:pic>
      <p:pic>
        <p:nvPicPr>
          <p:cNvPr id="21" name="Picture 2"/>
          <p:cNvPicPr>
            <a:picLocks noChangeAspect="1"/>
          </p:cNvPicPr>
          <p:nvPr/>
        </p:nvPicPr>
        <p:blipFill>
          <a:blip r:embed="rId5" cstate="print"/>
          <a:srcRect/>
          <a:stretch>
            <a:fillRect/>
          </a:stretch>
        </p:blipFill>
        <p:spPr bwMode="auto">
          <a:xfrm>
            <a:off x="7038750" y="4464073"/>
            <a:ext cx="2980145" cy="1498619"/>
          </a:xfrm>
          <a:prstGeom prst="rect">
            <a:avLst/>
          </a:prstGeom>
          <a:noFill/>
          <a:ln w="9525">
            <a:solidFill>
              <a:schemeClr val="tx1"/>
            </a:solidFill>
            <a:miter lim="800000"/>
            <a:headEnd/>
            <a:tailEnd/>
          </a:ln>
          <a:effectLst>
            <a:outerShdw blurRad="50800" dist="38100" dir="2700000" sx="102000" sy="102000" algn="tl" rotWithShape="0">
              <a:prstClr val="black">
                <a:alpha val="40000"/>
              </a:prstClr>
            </a:outerShdw>
          </a:effectLst>
        </p:spPr>
      </p:pic>
      <p:sp>
        <p:nvSpPr>
          <p:cNvPr id="8" name="Title 1">
            <a:extLst>
              <a:ext uri="{FF2B5EF4-FFF2-40B4-BE49-F238E27FC236}">
                <a16:creationId xmlns:a16="http://schemas.microsoft.com/office/drawing/2014/main" id="{4F9FAE5D-C37C-9E40-FD53-138E591B9685}"/>
              </a:ext>
            </a:extLst>
          </p:cNvPr>
          <p:cNvSpPr txBox="1">
            <a:spLocks/>
          </p:cNvSpPr>
          <p:nvPr/>
        </p:nvSpPr>
        <p:spPr>
          <a:xfrm>
            <a:off x="555953" y="764655"/>
            <a:ext cx="7886700" cy="592754"/>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altLang="en-US" sz="2800" b="1" dirty="0">
                <a:solidFill>
                  <a:srgbClr val="002147"/>
                </a:solidFill>
                <a:latin typeface="+mn-lt"/>
              </a:rPr>
              <a:t>Creation of the thematic map</a:t>
            </a:r>
            <a:endParaRPr lang="en-PH" altLang="en-US" sz="2800" b="1" dirty="0">
              <a:solidFill>
                <a:srgbClr val="002147"/>
              </a:solidFill>
              <a:latin typeface="+mn-lt"/>
            </a:endParaRPr>
          </a:p>
        </p:txBody>
      </p:sp>
      <p:sp>
        <p:nvSpPr>
          <p:cNvPr id="5" name="Title 1">
            <a:extLst>
              <a:ext uri="{FF2B5EF4-FFF2-40B4-BE49-F238E27FC236}">
                <a16:creationId xmlns:a16="http://schemas.microsoft.com/office/drawing/2014/main" id="{014A1DB7-8F90-5521-0419-0306ED69C42C}"/>
              </a:ext>
            </a:extLst>
          </p:cNvPr>
          <p:cNvSpPr txBox="1">
            <a:spLocks/>
          </p:cNvSpPr>
          <p:nvPr/>
        </p:nvSpPr>
        <p:spPr bwMode="auto">
          <a:xfrm>
            <a:off x="1" y="24557"/>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noProof="0" dirty="0"/>
              <a:t>The thematic mapping process</a:t>
            </a:r>
          </a:p>
        </p:txBody>
      </p:sp>
    </p:spTree>
    <p:extLst>
      <p:ext uri="{BB962C8B-B14F-4D97-AF65-F5344CB8AC3E}">
        <p14:creationId xmlns:p14="http://schemas.microsoft.com/office/powerpoint/2010/main" val="3946773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942093" y="1536381"/>
            <a:ext cx="8316913" cy="642169"/>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663" indent="-347663">
              <a:buNone/>
              <a:defRPr/>
            </a:pPr>
            <a:r>
              <a:rPr lang="en-PH" altLang="en-US" dirty="0"/>
              <a:t>5. </a:t>
            </a:r>
            <a:r>
              <a:rPr lang="en-US" altLang="en-US" dirty="0"/>
              <a:t>Add labels to the map</a:t>
            </a:r>
          </a:p>
          <a:p>
            <a:pPr marL="347663" indent="-347663">
              <a:buNone/>
              <a:defRPr/>
            </a:pPr>
            <a:endParaRPr lang="en-PH" sz="1600" dirty="0"/>
          </a:p>
        </p:txBody>
      </p:sp>
      <p:sp>
        <p:nvSpPr>
          <p:cNvPr id="13" name="Content Placeholder 2"/>
          <p:cNvSpPr txBox="1">
            <a:spLocks/>
          </p:cNvSpPr>
          <p:nvPr/>
        </p:nvSpPr>
        <p:spPr bwMode="auto">
          <a:xfrm>
            <a:off x="1263928" y="3123634"/>
            <a:ext cx="10121247" cy="3239765"/>
          </a:xfrm>
          <a:prstGeom prst="rect">
            <a:avLst/>
          </a:prstGeom>
          <a:noFill/>
          <a:ln w="9525">
            <a:noFill/>
            <a:miter lim="800000"/>
            <a:headEnd/>
            <a:tailEnd/>
          </a:ln>
        </p:spPr>
        <p:txBody>
          <a:bodyPr/>
          <a:lstStyle/>
          <a:p>
            <a:pPr marL="228600" indent="-228600">
              <a:lnSpc>
                <a:spcPct val="90000"/>
              </a:lnSpc>
              <a:spcBef>
                <a:spcPts val="600"/>
              </a:spcBef>
              <a:spcAft>
                <a:spcPts val="1200"/>
              </a:spcAft>
              <a:buFont typeface="Arial" charset="0"/>
              <a:buChar char="•"/>
              <a:defRPr/>
            </a:pPr>
            <a:r>
              <a:rPr lang="en-PH" altLang="en-US" sz="2600" dirty="0"/>
              <a:t>Identify the intellectual hierarchy</a:t>
            </a:r>
          </a:p>
          <a:p>
            <a:pPr marL="685800" lvl="1" indent="-228600">
              <a:lnSpc>
                <a:spcPct val="90000"/>
              </a:lnSpc>
              <a:spcBef>
                <a:spcPts val="600"/>
              </a:spcBef>
              <a:spcAft>
                <a:spcPts val="1200"/>
              </a:spcAft>
              <a:buFont typeface="Wingdings" pitchFamily="2" charset="2"/>
              <a:buChar char="Ø"/>
              <a:defRPr/>
            </a:pPr>
            <a:r>
              <a:rPr lang="en-PH" altLang="en-US" sz="2600" dirty="0"/>
              <a:t> </a:t>
            </a:r>
            <a:r>
              <a:rPr lang="en-US" altLang="en-US" sz="2600" dirty="0"/>
              <a:t>The ranking of the </a:t>
            </a:r>
            <a:r>
              <a:rPr lang="en-US" altLang="en-US" sz="2600" b="1" dirty="0"/>
              <a:t>importance</a:t>
            </a:r>
            <a:r>
              <a:rPr lang="en-US" altLang="en-US" sz="2600" dirty="0"/>
              <a:t> of the different elements of the map</a:t>
            </a:r>
            <a:endParaRPr lang="en-PH" altLang="en-US" sz="2600" dirty="0"/>
          </a:p>
          <a:p>
            <a:pPr marL="228600" indent="-228600">
              <a:lnSpc>
                <a:spcPct val="90000"/>
              </a:lnSpc>
              <a:spcBef>
                <a:spcPts val="600"/>
              </a:spcBef>
              <a:spcAft>
                <a:spcPts val="1200"/>
              </a:spcAft>
              <a:buFont typeface="Arial" charset="0"/>
              <a:buChar char="•"/>
              <a:defRPr/>
            </a:pPr>
            <a:r>
              <a:rPr lang="en-US" altLang="en-US" sz="2600" dirty="0"/>
              <a:t>Determine visual hierarchy of map labels based on intellectual hierarchy</a:t>
            </a:r>
            <a:endParaRPr lang="en-PH" altLang="en-US" sz="2600" dirty="0"/>
          </a:p>
          <a:p>
            <a:pPr marL="685800" lvl="1" indent="-228600">
              <a:lnSpc>
                <a:spcPct val="90000"/>
              </a:lnSpc>
              <a:spcBef>
                <a:spcPts val="600"/>
              </a:spcBef>
              <a:spcAft>
                <a:spcPts val="1200"/>
              </a:spcAft>
              <a:buFont typeface="Wingdings" pitchFamily="2" charset="2"/>
              <a:buChar char="Ø"/>
              <a:defRPr/>
            </a:pPr>
            <a:r>
              <a:rPr lang="en-PH" altLang="en-US" sz="2600" dirty="0"/>
              <a:t> </a:t>
            </a:r>
            <a:r>
              <a:rPr lang="en-US" altLang="en-US" sz="2600" dirty="0"/>
              <a:t>The way map </a:t>
            </a:r>
            <a:r>
              <a:rPr lang="en-US" altLang="en-US" sz="2600" b="1" dirty="0"/>
              <a:t>labels</a:t>
            </a:r>
            <a:r>
              <a:rPr lang="en-US" altLang="en-US" sz="2600" dirty="0"/>
              <a:t> are designed to help map readers organize geographic information</a:t>
            </a:r>
            <a:r>
              <a:rPr lang="fr-FR" altLang="en-US" sz="2600" dirty="0"/>
              <a:t>.</a:t>
            </a:r>
            <a:endParaRPr lang="en-PH" altLang="en-US" sz="2600" dirty="0"/>
          </a:p>
        </p:txBody>
      </p:sp>
      <p:sp>
        <p:nvSpPr>
          <p:cNvPr id="16" name="Rectangle 7"/>
          <p:cNvSpPr>
            <a:spLocks noChangeArrowheads="1"/>
          </p:cNvSpPr>
          <p:nvPr/>
        </p:nvSpPr>
        <p:spPr bwMode="auto">
          <a:xfrm>
            <a:off x="1597957" y="1979044"/>
            <a:ext cx="9536209"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400" i="1" dirty="0"/>
              <a:t>In cartography, a label is text placed on or near an element of the map that describes or identifies it.</a:t>
            </a:r>
          </a:p>
        </p:txBody>
      </p:sp>
      <p:sp>
        <p:nvSpPr>
          <p:cNvPr id="6" name="Title 1">
            <a:extLst>
              <a:ext uri="{FF2B5EF4-FFF2-40B4-BE49-F238E27FC236}">
                <a16:creationId xmlns:a16="http://schemas.microsoft.com/office/drawing/2014/main" id="{251CACD4-6C2B-8204-45C2-C832EA9D365A}"/>
              </a:ext>
            </a:extLst>
          </p:cNvPr>
          <p:cNvSpPr txBox="1">
            <a:spLocks/>
          </p:cNvSpPr>
          <p:nvPr/>
        </p:nvSpPr>
        <p:spPr>
          <a:xfrm>
            <a:off x="555953" y="764653"/>
            <a:ext cx="7886700" cy="592754"/>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altLang="en-US" sz="2800" b="1" dirty="0">
                <a:solidFill>
                  <a:srgbClr val="002147"/>
                </a:solidFill>
                <a:latin typeface="+mn-lt"/>
              </a:rPr>
              <a:t>Creation of the thematic map</a:t>
            </a:r>
            <a:endParaRPr lang="en-PH" altLang="en-US" sz="2800" b="1" dirty="0">
              <a:solidFill>
                <a:srgbClr val="002147"/>
              </a:solidFill>
              <a:latin typeface="+mn-lt"/>
            </a:endParaRPr>
          </a:p>
        </p:txBody>
      </p:sp>
      <p:sp>
        <p:nvSpPr>
          <p:cNvPr id="3" name="Title 1">
            <a:extLst>
              <a:ext uri="{FF2B5EF4-FFF2-40B4-BE49-F238E27FC236}">
                <a16:creationId xmlns:a16="http://schemas.microsoft.com/office/drawing/2014/main" id="{4B53931E-D6AE-1ABA-41FD-AE867845E3BC}"/>
              </a:ext>
            </a:extLst>
          </p:cNvPr>
          <p:cNvSpPr txBox="1">
            <a:spLocks/>
          </p:cNvSpPr>
          <p:nvPr/>
        </p:nvSpPr>
        <p:spPr bwMode="auto">
          <a:xfrm>
            <a:off x="1" y="24557"/>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noProof="0" dirty="0"/>
              <a:t>The thematic mapping process</a:t>
            </a:r>
          </a:p>
        </p:txBody>
      </p:sp>
    </p:spTree>
    <p:extLst>
      <p:ext uri="{BB962C8B-B14F-4D97-AF65-F5344CB8AC3E}">
        <p14:creationId xmlns:p14="http://schemas.microsoft.com/office/powerpoint/2010/main" val="35195732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924165" y="1536382"/>
            <a:ext cx="7386118" cy="1074217"/>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663" indent="-347663">
              <a:buNone/>
              <a:defRPr/>
            </a:pPr>
            <a:r>
              <a:rPr lang="en-PH" altLang="en-US" dirty="0"/>
              <a:t>6. </a:t>
            </a:r>
            <a:r>
              <a:rPr lang="en-US" altLang="en-US" dirty="0"/>
              <a:t>Choose the map orientation (or map template)</a:t>
            </a:r>
          </a:p>
          <a:p>
            <a:pPr marL="347663" indent="-347663">
              <a:buNone/>
              <a:defRPr/>
            </a:pPr>
            <a:endParaRPr lang="en-PH" sz="1600" dirty="0"/>
          </a:p>
        </p:txBody>
      </p:sp>
      <p:sp>
        <p:nvSpPr>
          <p:cNvPr id="9" name="Content Placeholder 2"/>
          <p:cNvSpPr txBox="1">
            <a:spLocks/>
          </p:cNvSpPr>
          <p:nvPr/>
        </p:nvSpPr>
        <p:spPr>
          <a:xfrm>
            <a:off x="874152" y="2075443"/>
            <a:ext cx="5230813" cy="1008062"/>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00">
              <a:spcBef>
                <a:spcPts val="0"/>
              </a:spcBef>
              <a:spcAft>
                <a:spcPts val="600"/>
              </a:spcAft>
              <a:defRPr/>
            </a:pPr>
            <a:r>
              <a:rPr lang="en-PH" altLang="en-US" dirty="0"/>
              <a:t>Portrait</a:t>
            </a:r>
          </a:p>
          <a:p>
            <a:pPr marL="635000">
              <a:spcBef>
                <a:spcPts val="0"/>
              </a:spcBef>
              <a:spcAft>
                <a:spcPts val="600"/>
              </a:spcAft>
              <a:defRPr/>
            </a:pPr>
            <a:r>
              <a:rPr lang="en-PH" altLang="en-US" dirty="0"/>
              <a:t>Landscape</a:t>
            </a:r>
          </a:p>
        </p:txBody>
      </p:sp>
      <p:pic>
        <p:nvPicPr>
          <p:cNvPr id="11" name="Picture 10"/>
          <p:cNvPicPr>
            <a:picLocks noChangeAspect="1"/>
          </p:cNvPicPr>
          <p:nvPr/>
        </p:nvPicPr>
        <p:blipFill>
          <a:blip r:embed="rId3" cstate="print"/>
          <a:stretch>
            <a:fillRect/>
          </a:stretch>
        </p:blipFill>
        <p:spPr>
          <a:xfrm>
            <a:off x="8732463" y="750663"/>
            <a:ext cx="2954337" cy="4176712"/>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4" cstate="print"/>
          <a:stretch>
            <a:fillRect/>
          </a:stretch>
        </p:blipFill>
        <p:spPr>
          <a:xfrm>
            <a:off x="5127441" y="2529681"/>
            <a:ext cx="4578350" cy="3240087"/>
          </a:xfrm>
          <a:prstGeom prst="rect">
            <a:avLst/>
          </a:prstGeom>
          <a:ln>
            <a:noFill/>
          </a:ln>
          <a:effectLst>
            <a:outerShdw blurRad="292100" dist="139700" dir="2700000" algn="tl" rotWithShape="0">
              <a:srgbClr val="333333">
                <a:alpha val="65000"/>
              </a:srgbClr>
            </a:outerShdw>
          </a:effectLst>
        </p:spPr>
      </p:pic>
      <p:sp>
        <p:nvSpPr>
          <p:cNvPr id="15" name="Right Arrow 14"/>
          <p:cNvSpPr/>
          <p:nvPr/>
        </p:nvSpPr>
        <p:spPr>
          <a:xfrm>
            <a:off x="655084" y="3906743"/>
            <a:ext cx="538162" cy="401711"/>
          </a:xfrm>
          <a:prstGeom prst="rightArrow">
            <a:avLst/>
          </a:prstGeom>
          <a:solidFill>
            <a:srgbClr val="0061A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PH">
              <a:solidFill>
                <a:schemeClr val="tx1"/>
              </a:solidFill>
            </a:endParaRPr>
          </a:p>
        </p:txBody>
      </p:sp>
      <p:sp>
        <p:nvSpPr>
          <p:cNvPr id="17" name="TextBox 2"/>
          <p:cNvSpPr txBox="1">
            <a:spLocks noChangeArrowheads="1"/>
          </p:cNvSpPr>
          <p:nvPr/>
        </p:nvSpPr>
        <p:spPr bwMode="auto">
          <a:xfrm>
            <a:off x="1201567" y="4077073"/>
            <a:ext cx="3745526" cy="2272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nSpc>
                <a:spcPct val="90000"/>
              </a:lnSpc>
              <a:spcBef>
                <a:spcPts val="1000"/>
              </a:spcBef>
            </a:pPr>
            <a:r>
              <a:rPr lang="en-US" altLang="en-US" sz="2600" dirty="0"/>
              <a:t>Mainly depends on the shape of the geographic area being covered</a:t>
            </a:r>
            <a:endParaRPr lang="en-PH" altLang="en-US" sz="2600" dirty="0"/>
          </a:p>
        </p:txBody>
      </p:sp>
      <p:pic>
        <p:nvPicPr>
          <p:cNvPr id="18" name="Picture 10"/>
          <p:cNvPicPr>
            <a:picLocks noChangeAspect="1" noChangeArrowheads="1"/>
          </p:cNvPicPr>
          <p:nvPr/>
        </p:nvPicPr>
        <p:blipFill>
          <a:blip r:embed="rId5" cstate="print"/>
          <a:srcRect/>
          <a:stretch>
            <a:fillRect/>
          </a:stretch>
        </p:blipFill>
        <p:spPr bwMode="auto">
          <a:xfrm>
            <a:off x="7781834" y="4086972"/>
            <a:ext cx="3021012" cy="2135187"/>
          </a:xfrm>
          <a:prstGeom prst="rect">
            <a:avLst/>
          </a:prstGeom>
          <a:noFill/>
          <a:ln w="9525">
            <a:noFill/>
            <a:miter lim="800000"/>
            <a:headEnd/>
            <a:tailEnd/>
          </a:ln>
          <a:effectLst>
            <a:outerShdw blurRad="50800" dist="38100" dir="2700000" sx="102000" sy="102000" algn="tl" rotWithShape="0">
              <a:prstClr val="black">
                <a:alpha val="40000"/>
              </a:prstClr>
            </a:outerShdw>
          </a:effectLst>
        </p:spPr>
      </p:pic>
      <p:sp>
        <p:nvSpPr>
          <p:cNvPr id="6" name="Title 1">
            <a:extLst>
              <a:ext uri="{FF2B5EF4-FFF2-40B4-BE49-F238E27FC236}">
                <a16:creationId xmlns:a16="http://schemas.microsoft.com/office/drawing/2014/main" id="{A705DAB3-01FE-3EA9-A174-AEF2E0C334ED}"/>
              </a:ext>
            </a:extLst>
          </p:cNvPr>
          <p:cNvSpPr txBox="1">
            <a:spLocks/>
          </p:cNvSpPr>
          <p:nvPr/>
        </p:nvSpPr>
        <p:spPr>
          <a:xfrm>
            <a:off x="555953" y="764654"/>
            <a:ext cx="7886700" cy="592754"/>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altLang="en-US" sz="2800" b="1" dirty="0">
                <a:solidFill>
                  <a:srgbClr val="002147"/>
                </a:solidFill>
                <a:latin typeface="+mn-lt"/>
              </a:rPr>
              <a:t>Creation of the thematic map</a:t>
            </a:r>
            <a:endParaRPr lang="en-PH" altLang="en-US" sz="2800" b="1" dirty="0">
              <a:solidFill>
                <a:srgbClr val="002147"/>
              </a:solidFill>
              <a:latin typeface="+mn-lt"/>
            </a:endParaRPr>
          </a:p>
        </p:txBody>
      </p:sp>
      <p:sp>
        <p:nvSpPr>
          <p:cNvPr id="3" name="Title 1">
            <a:extLst>
              <a:ext uri="{FF2B5EF4-FFF2-40B4-BE49-F238E27FC236}">
                <a16:creationId xmlns:a16="http://schemas.microsoft.com/office/drawing/2014/main" id="{86E5D41D-6464-22B4-76C8-68C090E002AA}"/>
              </a:ext>
            </a:extLst>
          </p:cNvPr>
          <p:cNvSpPr txBox="1">
            <a:spLocks/>
          </p:cNvSpPr>
          <p:nvPr/>
        </p:nvSpPr>
        <p:spPr bwMode="auto">
          <a:xfrm>
            <a:off x="1" y="24557"/>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noProof="0" dirty="0"/>
              <a:t>The thematic mapping process</a:t>
            </a:r>
          </a:p>
        </p:txBody>
      </p:sp>
    </p:spTree>
    <p:extLst>
      <p:ext uri="{BB962C8B-B14F-4D97-AF65-F5344CB8AC3E}">
        <p14:creationId xmlns:p14="http://schemas.microsoft.com/office/powerpoint/2010/main" val="1549977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1246094" y="1452671"/>
            <a:ext cx="9466730" cy="1023591"/>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buFont typeface="Arial" charset="0"/>
              <a:buNone/>
              <a:defRPr/>
            </a:pPr>
            <a:r>
              <a:rPr lang="en-US" sz="2400" dirty="0"/>
              <a:t>A map designed to convey information about a single subject or theme, such as population density, geology, or health</a:t>
            </a:r>
            <a:endParaRPr lang="en-PH" sz="2400" dirty="0"/>
          </a:p>
        </p:txBody>
      </p:sp>
      <p:sp>
        <p:nvSpPr>
          <p:cNvPr id="12" name="Title 1"/>
          <p:cNvSpPr txBox="1">
            <a:spLocks/>
          </p:cNvSpPr>
          <p:nvPr/>
        </p:nvSpPr>
        <p:spPr bwMode="auto">
          <a:xfrm>
            <a:off x="2152650" y="646882"/>
            <a:ext cx="7886700"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lnSpc>
                <a:spcPct val="90000"/>
              </a:lnSpc>
            </a:pPr>
            <a:r>
              <a:rPr lang="en-US" altLang="en-US" sz="2800" b="1" dirty="0">
                <a:solidFill>
                  <a:srgbClr val="002147"/>
                </a:solidFill>
              </a:rPr>
              <a:t>What is a thematic map</a:t>
            </a:r>
            <a:r>
              <a:rPr lang="en-PH" altLang="en-US" sz="2800" b="1" dirty="0">
                <a:solidFill>
                  <a:srgbClr val="002147"/>
                </a:solidFill>
              </a:rPr>
              <a:t>?</a:t>
            </a:r>
          </a:p>
        </p:txBody>
      </p:sp>
      <p:sp>
        <p:nvSpPr>
          <p:cNvPr id="14" name="Content Placeholder 2"/>
          <p:cNvSpPr txBox="1">
            <a:spLocks/>
          </p:cNvSpPr>
          <p:nvPr/>
        </p:nvSpPr>
        <p:spPr bwMode="auto">
          <a:xfrm>
            <a:off x="515937" y="3282452"/>
            <a:ext cx="11160125" cy="888758"/>
          </a:xfrm>
          <a:prstGeom prst="rect">
            <a:avLst/>
          </a:prstGeom>
          <a:noFill/>
          <a:ln w="9525">
            <a:noFill/>
            <a:miter lim="800000"/>
            <a:headEnd/>
            <a:tailEnd/>
          </a:ln>
        </p:spPr>
        <p:txBody>
          <a:bodyPr/>
          <a:lstStyle/>
          <a:p>
            <a:pPr algn="ctr">
              <a:lnSpc>
                <a:spcPct val="90000"/>
              </a:lnSpc>
              <a:spcBef>
                <a:spcPts val="1000"/>
              </a:spcBef>
              <a:defRPr/>
            </a:pPr>
            <a:r>
              <a:rPr lang="en-US" sz="2400" dirty="0"/>
              <a:t>A good thematic map easily and effectively conveys the information it contains to the reader without the need to contact the person who created the map</a:t>
            </a:r>
            <a:r>
              <a:rPr lang="en-PH" sz="2400" dirty="0"/>
              <a:t>.</a:t>
            </a:r>
          </a:p>
        </p:txBody>
      </p:sp>
      <p:sp>
        <p:nvSpPr>
          <p:cNvPr id="15" name="Title 1"/>
          <p:cNvSpPr txBox="1">
            <a:spLocks/>
          </p:cNvSpPr>
          <p:nvPr/>
        </p:nvSpPr>
        <p:spPr bwMode="auto">
          <a:xfrm>
            <a:off x="2152650" y="2304505"/>
            <a:ext cx="7886700"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lnSpc>
                <a:spcPct val="90000"/>
              </a:lnSpc>
            </a:pPr>
            <a:r>
              <a:rPr lang="en-US" altLang="en-US" sz="2800" b="1" dirty="0">
                <a:solidFill>
                  <a:srgbClr val="002147"/>
                </a:solidFill>
              </a:rPr>
              <a:t>What is a good thematic map</a:t>
            </a:r>
            <a:r>
              <a:rPr lang="en-PH" altLang="en-US" sz="2800" b="1" dirty="0">
                <a:solidFill>
                  <a:srgbClr val="002147"/>
                </a:solidFill>
              </a:rPr>
              <a:t>?</a:t>
            </a:r>
          </a:p>
        </p:txBody>
      </p:sp>
      <p:sp>
        <p:nvSpPr>
          <p:cNvPr id="16" name="Right Arrow 15"/>
          <p:cNvSpPr/>
          <p:nvPr/>
        </p:nvSpPr>
        <p:spPr>
          <a:xfrm>
            <a:off x="2287819" y="4996471"/>
            <a:ext cx="431800" cy="288925"/>
          </a:xfrm>
          <a:prstGeom prst="rightArrow">
            <a:avLst/>
          </a:prstGeom>
          <a:solidFill>
            <a:srgbClr val="0061A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PH">
              <a:solidFill>
                <a:schemeClr val="tx1"/>
              </a:solidFill>
            </a:endParaRPr>
          </a:p>
        </p:txBody>
      </p:sp>
      <p:sp>
        <p:nvSpPr>
          <p:cNvPr id="22" name="Right Arrow 21"/>
          <p:cNvSpPr/>
          <p:nvPr/>
        </p:nvSpPr>
        <p:spPr>
          <a:xfrm>
            <a:off x="2288796" y="5585417"/>
            <a:ext cx="431799" cy="287337"/>
          </a:xfrm>
          <a:prstGeom prst="rightArrow">
            <a:avLst/>
          </a:prstGeom>
          <a:solidFill>
            <a:srgbClr val="0061A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PH">
              <a:solidFill>
                <a:schemeClr val="tx1"/>
              </a:solidFill>
            </a:endParaRPr>
          </a:p>
        </p:txBody>
      </p:sp>
      <p:sp>
        <p:nvSpPr>
          <p:cNvPr id="25" name="Right Arrow 24"/>
          <p:cNvSpPr/>
          <p:nvPr/>
        </p:nvSpPr>
        <p:spPr>
          <a:xfrm>
            <a:off x="2286369" y="4445283"/>
            <a:ext cx="457727" cy="304993"/>
          </a:xfrm>
          <a:prstGeom prst="rightArrow">
            <a:avLst/>
          </a:prstGeom>
          <a:solidFill>
            <a:srgbClr val="0061A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PH">
              <a:solidFill>
                <a:schemeClr val="tx1"/>
              </a:solidFill>
            </a:endParaRPr>
          </a:p>
        </p:txBody>
      </p:sp>
      <p:sp>
        <p:nvSpPr>
          <p:cNvPr id="2" name="TextBox 1">
            <a:extLst>
              <a:ext uri="{FF2B5EF4-FFF2-40B4-BE49-F238E27FC236}">
                <a16:creationId xmlns:a16="http://schemas.microsoft.com/office/drawing/2014/main" id="{97E8C4E7-7728-FD24-7228-E7530FBB09A6}"/>
              </a:ext>
            </a:extLst>
          </p:cNvPr>
          <p:cNvSpPr txBox="1"/>
          <p:nvPr/>
        </p:nvSpPr>
        <p:spPr>
          <a:xfrm>
            <a:off x="2755666" y="4920112"/>
            <a:ext cx="7607095" cy="461665"/>
          </a:xfrm>
          <a:prstGeom prst="rect">
            <a:avLst/>
          </a:prstGeom>
          <a:noFill/>
        </p:spPr>
        <p:txBody>
          <a:bodyPr wrap="square">
            <a:spAutoFit/>
          </a:bodyPr>
          <a:lstStyle/>
          <a:p>
            <a:pPr eaLnBrk="1" hangingPunct="1">
              <a:defRPr/>
            </a:pPr>
            <a:r>
              <a:rPr lang="en-US" sz="2400" dirty="0"/>
              <a:t>Easy to understand by the intended audience</a:t>
            </a:r>
            <a:endParaRPr lang="en-PH" sz="2400" dirty="0"/>
          </a:p>
        </p:txBody>
      </p:sp>
      <p:sp>
        <p:nvSpPr>
          <p:cNvPr id="3" name="TextBox 2">
            <a:extLst>
              <a:ext uri="{FF2B5EF4-FFF2-40B4-BE49-F238E27FC236}">
                <a16:creationId xmlns:a16="http://schemas.microsoft.com/office/drawing/2014/main" id="{7474761B-C647-A119-AB34-416527701C41}"/>
              </a:ext>
            </a:extLst>
          </p:cNvPr>
          <p:cNvSpPr txBox="1"/>
          <p:nvPr/>
        </p:nvSpPr>
        <p:spPr>
          <a:xfrm>
            <a:off x="2758770" y="5502265"/>
            <a:ext cx="6879006" cy="461665"/>
          </a:xfrm>
          <a:prstGeom prst="rect">
            <a:avLst/>
          </a:prstGeom>
          <a:noFill/>
        </p:spPr>
        <p:txBody>
          <a:bodyPr wrap="square">
            <a:spAutoFit/>
          </a:bodyPr>
          <a:lstStyle/>
          <a:p>
            <a:pPr eaLnBrk="1" hangingPunct="1">
              <a:defRPr/>
            </a:pPr>
            <a:r>
              <a:rPr lang="en-US" sz="2400" dirty="0"/>
              <a:t>Contains all the information necessary to be usable</a:t>
            </a:r>
            <a:endParaRPr lang="en-PH" sz="2400" dirty="0"/>
          </a:p>
        </p:txBody>
      </p:sp>
      <p:sp>
        <p:nvSpPr>
          <p:cNvPr id="4" name="TextBox 3">
            <a:extLst>
              <a:ext uri="{FF2B5EF4-FFF2-40B4-BE49-F238E27FC236}">
                <a16:creationId xmlns:a16="http://schemas.microsoft.com/office/drawing/2014/main" id="{96EF99A2-3F50-AB15-C8B4-DC556F2056D1}"/>
              </a:ext>
            </a:extLst>
          </p:cNvPr>
          <p:cNvSpPr txBox="1"/>
          <p:nvPr/>
        </p:nvSpPr>
        <p:spPr>
          <a:xfrm>
            <a:off x="2765488" y="4354685"/>
            <a:ext cx="6168200" cy="461665"/>
          </a:xfrm>
          <a:prstGeom prst="rect">
            <a:avLst/>
          </a:prstGeom>
          <a:noFill/>
        </p:spPr>
        <p:txBody>
          <a:bodyPr wrap="square">
            <a:spAutoFit/>
          </a:bodyPr>
          <a:lstStyle/>
          <a:p>
            <a:pPr eaLnBrk="1" hangingPunct="1">
              <a:defRPr/>
            </a:pPr>
            <a:r>
              <a:rPr lang="en-US" sz="2400" dirty="0"/>
              <a:t>Match the purpose for which it was created</a:t>
            </a:r>
            <a:endParaRPr lang="en-PH" sz="2400" dirty="0"/>
          </a:p>
        </p:txBody>
      </p:sp>
      <p:sp>
        <p:nvSpPr>
          <p:cNvPr id="5" name="Title 1">
            <a:extLst>
              <a:ext uri="{FF2B5EF4-FFF2-40B4-BE49-F238E27FC236}">
                <a16:creationId xmlns:a16="http://schemas.microsoft.com/office/drawing/2014/main" id="{BE90818E-A74B-4AC5-83C2-DDA0B537BE01}"/>
              </a:ext>
            </a:extLst>
          </p:cNvPr>
          <p:cNvSpPr txBox="1">
            <a:spLocks/>
          </p:cNvSpPr>
          <p:nvPr/>
        </p:nvSpPr>
        <p:spPr bwMode="auto">
          <a:xfrm>
            <a:off x="0" y="70115"/>
            <a:ext cx="12192000" cy="591263"/>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dirty="0"/>
              <a:t>Thematic map</a:t>
            </a:r>
            <a:endParaRPr lang="en-PH" altLang="en-US" dirty="0"/>
          </a:p>
        </p:txBody>
      </p:sp>
      <p:pic>
        <p:nvPicPr>
          <p:cNvPr id="6" name="Picture 5">
            <a:extLst>
              <a:ext uri="{FF2B5EF4-FFF2-40B4-BE49-F238E27FC236}">
                <a16:creationId xmlns:a16="http://schemas.microsoft.com/office/drawing/2014/main" id="{302EF033-482C-C173-7E53-CAFB1E7BDD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0827697" y="375761"/>
            <a:ext cx="1213831" cy="860151"/>
          </a:xfrm>
          <a:prstGeom prst="rect">
            <a:avLst/>
          </a:prstGeom>
          <a:noFill/>
          <a:ln w="9525">
            <a:solidFill>
              <a:schemeClr val="tx1"/>
            </a:solidFill>
            <a:miter lim="800000"/>
            <a:headEnd/>
            <a:tailEnd/>
          </a:ln>
          <a:effectLst/>
        </p:spPr>
      </p:pic>
      <p:pic>
        <p:nvPicPr>
          <p:cNvPr id="8" name="Picture 7">
            <a:extLst>
              <a:ext uri="{FF2B5EF4-FFF2-40B4-BE49-F238E27FC236}">
                <a16:creationId xmlns:a16="http://schemas.microsoft.com/office/drawing/2014/main" id="{FA7B198C-B1F2-56F3-334D-0E0101C988D1}"/>
              </a:ext>
            </a:extLst>
          </p:cNvPr>
          <p:cNvPicPr>
            <a:picLocks noChangeAspect="1"/>
          </p:cNvPicPr>
          <p:nvPr/>
        </p:nvPicPr>
        <p:blipFill rotWithShape="1">
          <a:blip r:embed="rId4"/>
          <a:srcRect l="80520" t="38265" r="10441" b="47050"/>
          <a:stretch/>
        </p:blipFill>
        <p:spPr>
          <a:xfrm>
            <a:off x="11589083" y="1328624"/>
            <a:ext cx="551210" cy="496758"/>
          </a:xfrm>
          <a:prstGeom prst="rect">
            <a:avLst/>
          </a:prstGeom>
        </p:spPr>
      </p:pic>
    </p:spTree>
    <p:extLst>
      <p:ext uri="{BB962C8B-B14F-4D97-AF65-F5344CB8AC3E}">
        <p14:creationId xmlns:p14="http://schemas.microsoft.com/office/powerpoint/2010/main" val="1205744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screenshot of a map area&#10;&#10;Description automatically generated">
            <a:extLst>
              <a:ext uri="{FF2B5EF4-FFF2-40B4-BE49-F238E27FC236}">
                <a16:creationId xmlns:a16="http://schemas.microsoft.com/office/drawing/2014/main" id="{3D9ECDB8-734C-0BA5-C997-4764BD88F5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9967" y="1720905"/>
            <a:ext cx="3319207" cy="2489982"/>
          </a:xfrm>
          <a:prstGeom prst="rect">
            <a:avLst/>
          </a:prstGeom>
        </p:spPr>
      </p:pic>
      <p:sp>
        <p:nvSpPr>
          <p:cNvPr id="12" name="Content Placeholder 2"/>
          <p:cNvSpPr txBox="1">
            <a:spLocks/>
          </p:cNvSpPr>
          <p:nvPr/>
        </p:nvSpPr>
        <p:spPr>
          <a:xfrm>
            <a:off x="915199" y="1536382"/>
            <a:ext cx="6167438" cy="64303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663" indent="-347663">
              <a:buNone/>
              <a:defRPr/>
            </a:pPr>
            <a:r>
              <a:rPr lang="en-PH" altLang="en-US" dirty="0"/>
              <a:t>7. </a:t>
            </a:r>
            <a:r>
              <a:rPr lang="en-US" altLang="en-US" dirty="0"/>
              <a:t>Fix other elements of the layout</a:t>
            </a:r>
            <a:endParaRPr lang="en-PH" dirty="0"/>
          </a:p>
          <a:p>
            <a:pPr marL="0" indent="0">
              <a:buNone/>
              <a:defRPr/>
            </a:pPr>
            <a:endParaRPr lang="en-PH" sz="1600" dirty="0"/>
          </a:p>
        </p:txBody>
      </p:sp>
      <p:sp>
        <p:nvSpPr>
          <p:cNvPr id="9" name="Content Placeholder 2"/>
          <p:cNvSpPr txBox="1">
            <a:spLocks/>
          </p:cNvSpPr>
          <p:nvPr/>
        </p:nvSpPr>
        <p:spPr>
          <a:xfrm>
            <a:off x="1272617" y="2044081"/>
            <a:ext cx="6737350" cy="3078341"/>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dirty="0"/>
              <a:t>Fix other elements of the layout</a:t>
            </a:r>
            <a:r>
              <a:rPr lang="en-PH" dirty="0"/>
              <a:t>.</a:t>
            </a:r>
          </a:p>
          <a:p>
            <a:pPr>
              <a:defRPr/>
            </a:pPr>
            <a:r>
              <a:rPr lang="en-US" dirty="0"/>
              <a:t>If you use a layout template:</a:t>
            </a:r>
          </a:p>
          <a:p>
            <a:pPr lvl="1">
              <a:defRPr/>
            </a:pPr>
            <a:r>
              <a:rPr lang="en-US" dirty="0"/>
              <a:t>Provide the text for title, production date, project file name, etc.</a:t>
            </a:r>
          </a:p>
          <a:p>
            <a:pPr lvl="1">
              <a:defRPr/>
            </a:pPr>
            <a:r>
              <a:rPr lang="en-US" dirty="0"/>
              <a:t>Check that the legend and scale represent the current map</a:t>
            </a:r>
            <a:endParaRPr lang="en-PH" sz="2200" dirty="0"/>
          </a:p>
        </p:txBody>
      </p:sp>
      <p:sp>
        <p:nvSpPr>
          <p:cNvPr id="15" name="Right Arrow 14"/>
          <p:cNvSpPr/>
          <p:nvPr/>
        </p:nvSpPr>
        <p:spPr>
          <a:xfrm>
            <a:off x="1125815" y="4932860"/>
            <a:ext cx="452350" cy="379124"/>
          </a:xfrm>
          <a:prstGeom prst="rightArrow">
            <a:avLst/>
          </a:prstGeom>
          <a:solidFill>
            <a:srgbClr val="0061A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PH">
              <a:solidFill>
                <a:schemeClr val="tx1"/>
              </a:solidFill>
            </a:endParaRPr>
          </a:p>
        </p:txBody>
      </p:sp>
      <p:sp>
        <p:nvSpPr>
          <p:cNvPr id="16" name="TextBox 6"/>
          <p:cNvSpPr txBox="1">
            <a:spLocks noChangeArrowheads="1"/>
          </p:cNvSpPr>
          <p:nvPr/>
        </p:nvSpPr>
        <p:spPr bwMode="auto">
          <a:xfrm>
            <a:off x="1706706" y="4836207"/>
            <a:ext cx="7704856"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Aft>
                <a:spcPts val="1200"/>
              </a:spcAft>
            </a:pPr>
            <a:r>
              <a:rPr lang="en-US" altLang="en-US" sz="2800" dirty="0"/>
              <a:t>Check the overall look of your map</a:t>
            </a:r>
          </a:p>
          <a:p>
            <a:pPr eaLnBrk="1" hangingPunct="1">
              <a:spcAft>
                <a:spcPts val="1200"/>
              </a:spcAft>
            </a:pPr>
            <a:r>
              <a:rPr lang="en-US" altLang="en-US" sz="2800" dirty="0"/>
              <a:t>Make sure it looks clean and balanced</a:t>
            </a:r>
            <a:endParaRPr lang="en-PH" altLang="en-US" sz="2800" dirty="0"/>
          </a:p>
        </p:txBody>
      </p:sp>
      <p:sp>
        <p:nvSpPr>
          <p:cNvPr id="17" name="Right Arrow 14">
            <a:extLst>
              <a:ext uri="{FF2B5EF4-FFF2-40B4-BE49-F238E27FC236}">
                <a16:creationId xmlns:a16="http://schemas.microsoft.com/office/drawing/2014/main" id="{84ACE030-7460-FB78-8B52-A674370545ED}"/>
              </a:ext>
            </a:extLst>
          </p:cNvPr>
          <p:cNvSpPr/>
          <p:nvPr/>
        </p:nvSpPr>
        <p:spPr>
          <a:xfrm>
            <a:off x="1128105" y="5505442"/>
            <a:ext cx="452350" cy="379124"/>
          </a:xfrm>
          <a:prstGeom prst="rightArrow">
            <a:avLst/>
          </a:prstGeom>
          <a:solidFill>
            <a:srgbClr val="0061A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PH">
              <a:solidFill>
                <a:schemeClr val="tx1"/>
              </a:solidFill>
            </a:endParaRPr>
          </a:p>
        </p:txBody>
      </p:sp>
      <p:sp>
        <p:nvSpPr>
          <p:cNvPr id="5" name="Title 1">
            <a:extLst>
              <a:ext uri="{FF2B5EF4-FFF2-40B4-BE49-F238E27FC236}">
                <a16:creationId xmlns:a16="http://schemas.microsoft.com/office/drawing/2014/main" id="{953224A5-DE03-D03A-6531-DA2826D20524}"/>
              </a:ext>
            </a:extLst>
          </p:cNvPr>
          <p:cNvSpPr txBox="1">
            <a:spLocks/>
          </p:cNvSpPr>
          <p:nvPr/>
        </p:nvSpPr>
        <p:spPr>
          <a:xfrm>
            <a:off x="555953" y="764654"/>
            <a:ext cx="7886700" cy="592754"/>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altLang="en-US" sz="2800" b="1" dirty="0">
                <a:solidFill>
                  <a:srgbClr val="002147"/>
                </a:solidFill>
                <a:latin typeface="+mn-lt"/>
              </a:rPr>
              <a:t>Creation of the thematic map</a:t>
            </a:r>
            <a:endParaRPr lang="en-PH" altLang="en-US" sz="2800" b="1" dirty="0">
              <a:solidFill>
                <a:srgbClr val="002147"/>
              </a:solidFill>
              <a:latin typeface="+mn-lt"/>
            </a:endParaRPr>
          </a:p>
        </p:txBody>
      </p:sp>
      <p:sp>
        <p:nvSpPr>
          <p:cNvPr id="3" name="Title 1">
            <a:extLst>
              <a:ext uri="{FF2B5EF4-FFF2-40B4-BE49-F238E27FC236}">
                <a16:creationId xmlns:a16="http://schemas.microsoft.com/office/drawing/2014/main" id="{1772D87D-EF42-96B0-2E77-8812720E492B}"/>
              </a:ext>
            </a:extLst>
          </p:cNvPr>
          <p:cNvSpPr txBox="1">
            <a:spLocks/>
          </p:cNvSpPr>
          <p:nvPr/>
        </p:nvSpPr>
        <p:spPr bwMode="auto">
          <a:xfrm>
            <a:off x="1" y="24557"/>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noProof="0" dirty="0"/>
              <a:t>The thematic mapping process</a:t>
            </a:r>
          </a:p>
        </p:txBody>
      </p:sp>
    </p:spTree>
    <p:extLst>
      <p:ext uri="{BB962C8B-B14F-4D97-AF65-F5344CB8AC3E}">
        <p14:creationId xmlns:p14="http://schemas.microsoft.com/office/powerpoint/2010/main" val="31360379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933129" y="1536381"/>
            <a:ext cx="8568952" cy="537108"/>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663" indent="-347663">
              <a:buNone/>
              <a:defRPr/>
            </a:pPr>
            <a:r>
              <a:rPr lang="en-PH" altLang="en-US" dirty="0"/>
              <a:t>8. </a:t>
            </a:r>
            <a:r>
              <a:rPr lang="en-US" altLang="en-US" dirty="0"/>
              <a:t>Save the final map in the appropriate format</a:t>
            </a:r>
          </a:p>
          <a:p>
            <a:pPr marL="347663" indent="-347663">
              <a:buNone/>
              <a:defRPr/>
            </a:pPr>
            <a:endParaRPr lang="en-PH" sz="1600" dirty="0"/>
          </a:p>
        </p:txBody>
      </p:sp>
      <p:sp>
        <p:nvSpPr>
          <p:cNvPr id="9" name="Content Placeholder 2"/>
          <p:cNvSpPr txBox="1">
            <a:spLocks/>
          </p:cNvSpPr>
          <p:nvPr/>
        </p:nvSpPr>
        <p:spPr>
          <a:xfrm>
            <a:off x="1247763" y="2243821"/>
            <a:ext cx="10428300" cy="4320481"/>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dirty="0"/>
              <a:t>Save the map in a file format that is most suitable for the end use.</a:t>
            </a:r>
          </a:p>
          <a:p>
            <a:pPr>
              <a:defRPr/>
            </a:pPr>
            <a:r>
              <a:rPr lang="en-US" altLang="en-US" dirty="0"/>
              <a:t>For use in electronic viewing where map readers do not need to zoom in, the map can be saved in JPEG, BMP, or PNG file format.</a:t>
            </a:r>
          </a:p>
          <a:p>
            <a:pPr>
              <a:defRPr/>
            </a:pPr>
            <a:r>
              <a:rPr lang="en-US" altLang="en-US" dirty="0"/>
              <a:t>Otherwise, it is best to save as PDF</a:t>
            </a:r>
          </a:p>
          <a:p>
            <a:pPr>
              <a:defRPr/>
            </a:pPr>
            <a:r>
              <a:rPr lang="en-US" altLang="en-US" dirty="0"/>
              <a:t>It is recommended to save the map with a resolution of at least 300 dots per inch (dpi).</a:t>
            </a:r>
            <a:endParaRPr lang="en-PH" altLang="en-US" dirty="0"/>
          </a:p>
        </p:txBody>
      </p:sp>
      <p:sp>
        <p:nvSpPr>
          <p:cNvPr id="6" name="Title 1">
            <a:extLst>
              <a:ext uri="{FF2B5EF4-FFF2-40B4-BE49-F238E27FC236}">
                <a16:creationId xmlns:a16="http://schemas.microsoft.com/office/drawing/2014/main" id="{504A2408-ECAE-EDDD-021B-353D9069F6A5}"/>
              </a:ext>
            </a:extLst>
          </p:cNvPr>
          <p:cNvSpPr txBox="1">
            <a:spLocks/>
          </p:cNvSpPr>
          <p:nvPr/>
        </p:nvSpPr>
        <p:spPr>
          <a:xfrm>
            <a:off x="555953" y="764653"/>
            <a:ext cx="7886700" cy="592754"/>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altLang="en-US" sz="2800" b="1" dirty="0">
                <a:solidFill>
                  <a:srgbClr val="002147"/>
                </a:solidFill>
                <a:latin typeface="+mn-lt"/>
              </a:rPr>
              <a:t>Creation of the thematic map</a:t>
            </a:r>
            <a:endParaRPr lang="en-PH" altLang="en-US" sz="2800" b="1" dirty="0">
              <a:solidFill>
                <a:srgbClr val="002147"/>
              </a:solidFill>
              <a:latin typeface="+mn-lt"/>
            </a:endParaRPr>
          </a:p>
        </p:txBody>
      </p:sp>
      <p:sp>
        <p:nvSpPr>
          <p:cNvPr id="3" name="Title 1">
            <a:extLst>
              <a:ext uri="{FF2B5EF4-FFF2-40B4-BE49-F238E27FC236}">
                <a16:creationId xmlns:a16="http://schemas.microsoft.com/office/drawing/2014/main" id="{6C454A37-FB88-1AF1-179C-2722C569FD62}"/>
              </a:ext>
            </a:extLst>
          </p:cNvPr>
          <p:cNvSpPr txBox="1">
            <a:spLocks/>
          </p:cNvSpPr>
          <p:nvPr/>
        </p:nvSpPr>
        <p:spPr bwMode="auto">
          <a:xfrm>
            <a:off x="1" y="24557"/>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noProof="0" dirty="0"/>
              <a:t>The thematic mapping process</a:t>
            </a:r>
          </a:p>
        </p:txBody>
      </p:sp>
    </p:spTree>
    <p:extLst>
      <p:ext uri="{BB962C8B-B14F-4D97-AF65-F5344CB8AC3E}">
        <p14:creationId xmlns:p14="http://schemas.microsoft.com/office/powerpoint/2010/main" val="28355408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924162" y="1536382"/>
            <a:ext cx="10778796" cy="3090440"/>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PH" dirty="0"/>
              <a:t>9. </a:t>
            </a:r>
            <a:r>
              <a:rPr lang="en-US" dirty="0"/>
              <a:t>Correcting map elements outside of GIS software (after export) </a:t>
            </a:r>
          </a:p>
          <a:p>
            <a:pPr marL="0" indent="0">
              <a:buNone/>
              <a:defRPr/>
            </a:pPr>
            <a:r>
              <a:rPr lang="en-US" dirty="0"/>
              <a:t>Sometimes, it is necessary to make minor changes after the final map has been created</a:t>
            </a:r>
            <a:r>
              <a:rPr lang="en-PH" dirty="0"/>
              <a:t>:</a:t>
            </a:r>
          </a:p>
          <a:p>
            <a:pPr marL="468000">
              <a:defRPr/>
            </a:pPr>
            <a:r>
              <a:rPr lang="en-PH" dirty="0"/>
              <a:t>Repositioning or adding labels</a:t>
            </a:r>
          </a:p>
          <a:p>
            <a:pPr marL="468000">
              <a:defRPr/>
            </a:pPr>
            <a:r>
              <a:rPr lang="en-PH" dirty="0"/>
              <a:t>Adding text information</a:t>
            </a:r>
          </a:p>
          <a:p>
            <a:pPr marL="468000">
              <a:defRPr/>
            </a:pPr>
            <a:r>
              <a:rPr lang="en-PH" dirty="0"/>
              <a:t>Removing unnecessary data and/or text</a:t>
            </a:r>
          </a:p>
        </p:txBody>
      </p:sp>
      <p:sp>
        <p:nvSpPr>
          <p:cNvPr id="7" name="TextBox 1"/>
          <p:cNvSpPr txBox="1">
            <a:spLocks noChangeArrowheads="1"/>
          </p:cNvSpPr>
          <p:nvPr/>
        </p:nvSpPr>
        <p:spPr bwMode="auto">
          <a:xfrm>
            <a:off x="2189176" y="4654297"/>
            <a:ext cx="79930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PH" altLang="en-US" sz="2400" dirty="0"/>
              <a:t>JPEG, BMP, and PNG		MS Paint or Adobe Photoshop</a:t>
            </a:r>
          </a:p>
          <a:p>
            <a:pPr eaLnBrk="1" hangingPunct="1"/>
            <a:endParaRPr lang="en-PH" altLang="en-US" sz="2400" dirty="0"/>
          </a:p>
          <a:p>
            <a:pPr eaLnBrk="1" hangingPunct="1"/>
            <a:r>
              <a:rPr lang="en-PH" altLang="en-US" sz="2400" dirty="0"/>
              <a:t>PDF 	        Adobe Photoshop or Adobe Illustrator</a:t>
            </a:r>
          </a:p>
        </p:txBody>
      </p:sp>
      <p:sp>
        <p:nvSpPr>
          <p:cNvPr id="11" name="Right Arrow 10"/>
          <p:cNvSpPr/>
          <p:nvPr/>
        </p:nvSpPr>
        <p:spPr>
          <a:xfrm>
            <a:off x="5105413" y="4735261"/>
            <a:ext cx="539750" cy="287337"/>
          </a:xfrm>
          <a:prstGeom prst="rightArrow">
            <a:avLst/>
          </a:prstGeom>
          <a:solidFill>
            <a:srgbClr val="0061A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PH">
              <a:solidFill>
                <a:schemeClr val="tx1"/>
              </a:solidFill>
            </a:endParaRPr>
          </a:p>
        </p:txBody>
      </p:sp>
      <p:sp>
        <p:nvSpPr>
          <p:cNvPr id="13" name="Right Arrow 12"/>
          <p:cNvSpPr/>
          <p:nvPr/>
        </p:nvSpPr>
        <p:spPr>
          <a:xfrm>
            <a:off x="2954351" y="5444872"/>
            <a:ext cx="539750" cy="287338"/>
          </a:xfrm>
          <a:prstGeom prst="rightArrow">
            <a:avLst/>
          </a:prstGeom>
          <a:solidFill>
            <a:srgbClr val="0061A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PH">
              <a:solidFill>
                <a:schemeClr val="tx1"/>
              </a:solidFill>
            </a:endParaRPr>
          </a:p>
        </p:txBody>
      </p:sp>
      <p:sp>
        <p:nvSpPr>
          <p:cNvPr id="6" name="Title 1">
            <a:extLst>
              <a:ext uri="{FF2B5EF4-FFF2-40B4-BE49-F238E27FC236}">
                <a16:creationId xmlns:a16="http://schemas.microsoft.com/office/drawing/2014/main" id="{005FA506-AD5D-F793-0A92-AC09708CBB30}"/>
              </a:ext>
            </a:extLst>
          </p:cNvPr>
          <p:cNvSpPr txBox="1">
            <a:spLocks/>
          </p:cNvSpPr>
          <p:nvPr/>
        </p:nvSpPr>
        <p:spPr>
          <a:xfrm>
            <a:off x="546988" y="764654"/>
            <a:ext cx="7886700" cy="592754"/>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altLang="en-US" sz="2800" b="1" dirty="0">
                <a:solidFill>
                  <a:srgbClr val="002147"/>
                </a:solidFill>
                <a:latin typeface="+mn-lt"/>
              </a:rPr>
              <a:t>Creation of the thematic map</a:t>
            </a:r>
            <a:endParaRPr lang="en-PH" altLang="en-US" sz="2800" b="1" dirty="0">
              <a:solidFill>
                <a:srgbClr val="002147"/>
              </a:solidFill>
              <a:latin typeface="+mn-lt"/>
            </a:endParaRPr>
          </a:p>
        </p:txBody>
      </p:sp>
      <p:sp>
        <p:nvSpPr>
          <p:cNvPr id="3" name="Title 1">
            <a:extLst>
              <a:ext uri="{FF2B5EF4-FFF2-40B4-BE49-F238E27FC236}">
                <a16:creationId xmlns:a16="http://schemas.microsoft.com/office/drawing/2014/main" id="{F4DF7DD4-14C3-BE64-E256-67E4FE580F01}"/>
              </a:ext>
            </a:extLst>
          </p:cNvPr>
          <p:cNvSpPr txBox="1">
            <a:spLocks/>
          </p:cNvSpPr>
          <p:nvPr/>
        </p:nvSpPr>
        <p:spPr bwMode="auto">
          <a:xfrm>
            <a:off x="1" y="24557"/>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noProof="0" dirty="0"/>
              <a:t>The thematic mapping process</a:t>
            </a:r>
          </a:p>
        </p:txBody>
      </p:sp>
    </p:spTree>
    <p:extLst>
      <p:ext uri="{BB962C8B-B14F-4D97-AF65-F5344CB8AC3E}">
        <p14:creationId xmlns:p14="http://schemas.microsoft.com/office/powerpoint/2010/main" val="1912060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7E25DAE5-AFCB-E184-144D-8084D7E27B0F}"/>
              </a:ext>
            </a:extLst>
          </p:cNvPr>
          <p:cNvSpPr txBox="1">
            <a:spLocks/>
          </p:cNvSpPr>
          <p:nvPr/>
        </p:nvSpPr>
        <p:spPr>
          <a:xfrm>
            <a:off x="532623" y="1091616"/>
            <a:ext cx="11143440" cy="691158"/>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None/>
              <a:defRPr/>
            </a:pPr>
            <a:r>
              <a:rPr lang="en-US" sz="2400" dirty="0"/>
              <a:t>A good thematic map should at least always include the following elements</a:t>
            </a:r>
            <a:r>
              <a:rPr lang="en-PH" sz="2400" dirty="0"/>
              <a:t>:</a:t>
            </a:r>
          </a:p>
          <a:p>
            <a:pPr eaLnBrk="1" hangingPunct="1">
              <a:defRPr/>
            </a:pPr>
            <a:endParaRPr lang="en-PH" sz="2400" dirty="0"/>
          </a:p>
          <a:p>
            <a:pPr eaLnBrk="1" hangingPunct="1">
              <a:defRPr/>
            </a:pPr>
            <a:endParaRPr lang="en-PH" sz="2400" dirty="0"/>
          </a:p>
        </p:txBody>
      </p:sp>
      <p:sp>
        <p:nvSpPr>
          <p:cNvPr id="19" name="TextBox 18">
            <a:extLst>
              <a:ext uri="{FF2B5EF4-FFF2-40B4-BE49-F238E27FC236}">
                <a16:creationId xmlns:a16="http://schemas.microsoft.com/office/drawing/2014/main" id="{5DFA83C0-8DC6-011C-48A2-FFA249AE43CA}"/>
              </a:ext>
            </a:extLst>
          </p:cNvPr>
          <p:cNvSpPr txBox="1"/>
          <p:nvPr/>
        </p:nvSpPr>
        <p:spPr>
          <a:xfrm>
            <a:off x="942964" y="2015853"/>
            <a:ext cx="4642048" cy="2308324"/>
          </a:xfrm>
          <a:prstGeom prst="rect">
            <a:avLst/>
          </a:prstGeom>
          <a:noFill/>
        </p:spPr>
        <p:txBody>
          <a:bodyPr wrap="square">
            <a:spAutoFit/>
          </a:bodyPr>
          <a:lstStyle/>
          <a:p>
            <a:pPr marL="514350" indent="-514350">
              <a:buFont typeface="+mj-lt"/>
              <a:buAutoNum type="arabicPeriod"/>
              <a:defRPr/>
            </a:pPr>
            <a:r>
              <a:rPr lang="fr-CH" sz="2400" dirty="0" err="1"/>
              <a:t>Title</a:t>
            </a:r>
            <a:r>
              <a:rPr lang="fr-CH" sz="2400" dirty="0"/>
              <a:t> </a:t>
            </a:r>
            <a:r>
              <a:rPr lang="fr-CH" sz="2400" dirty="0" err="1"/>
              <a:t>with</a:t>
            </a:r>
            <a:r>
              <a:rPr lang="fr-CH" sz="2400" dirty="0"/>
              <a:t> </a:t>
            </a:r>
            <a:r>
              <a:rPr lang="fr-CH" sz="2400" dirty="0" err="1"/>
              <a:t>representativity</a:t>
            </a:r>
            <a:r>
              <a:rPr lang="fr-CH" sz="2400" dirty="0"/>
              <a:t> date</a:t>
            </a:r>
          </a:p>
          <a:p>
            <a:pPr marL="514350" indent="-514350">
              <a:buFont typeface="+mj-lt"/>
              <a:buAutoNum type="arabicPeriod"/>
              <a:defRPr/>
            </a:pPr>
            <a:r>
              <a:rPr lang="fr-CH" sz="2400" dirty="0" err="1"/>
              <a:t>Legend</a:t>
            </a:r>
            <a:endParaRPr lang="fr-CH" sz="2400" dirty="0"/>
          </a:p>
          <a:p>
            <a:pPr marL="514350" indent="-514350">
              <a:buFont typeface="+mj-lt"/>
              <a:buAutoNum type="arabicPeriod"/>
              <a:defRPr/>
            </a:pPr>
            <a:r>
              <a:rPr lang="fr-CH" sz="2400" dirty="0" err="1"/>
              <a:t>Scale</a:t>
            </a:r>
            <a:endParaRPr lang="fr-CH" sz="2400" dirty="0"/>
          </a:p>
          <a:p>
            <a:pPr marL="514350" indent="-514350">
              <a:buFont typeface="+mj-lt"/>
              <a:buAutoNum type="arabicPeriod"/>
              <a:defRPr/>
            </a:pPr>
            <a:r>
              <a:rPr lang="fr-CH" sz="2400" dirty="0"/>
              <a:t>North </a:t>
            </a:r>
            <a:r>
              <a:rPr lang="fr-CH" sz="2400" dirty="0" err="1"/>
              <a:t>arrow</a:t>
            </a:r>
            <a:endParaRPr lang="fr-CH" sz="2400" dirty="0"/>
          </a:p>
          <a:p>
            <a:pPr marL="514350" indent="-514350">
              <a:buFont typeface="+mj-lt"/>
              <a:buAutoNum type="arabicPeriod"/>
              <a:defRPr/>
            </a:pPr>
            <a:r>
              <a:rPr lang="fr-CH" sz="2400" dirty="0" err="1"/>
              <a:t>Map</a:t>
            </a:r>
            <a:r>
              <a:rPr lang="fr-CH" sz="2400" dirty="0"/>
              <a:t> production information (</a:t>
            </a:r>
            <a:r>
              <a:rPr lang="fr-CH" sz="2400" dirty="0" err="1"/>
              <a:t>author</a:t>
            </a:r>
            <a:r>
              <a:rPr lang="fr-CH" sz="2400" dirty="0"/>
              <a:t>, contact, date)</a:t>
            </a:r>
          </a:p>
        </p:txBody>
      </p:sp>
      <p:sp>
        <p:nvSpPr>
          <p:cNvPr id="3" name="Title 1">
            <a:extLst>
              <a:ext uri="{FF2B5EF4-FFF2-40B4-BE49-F238E27FC236}">
                <a16:creationId xmlns:a16="http://schemas.microsoft.com/office/drawing/2014/main" id="{E78F13BF-2DDE-DB70-ACED-2B88DB440D75}"/>
              </a:ext>
            </a:extLst>
          </p:cNvPr>
          <p:cNvSpPr txBox="1">
            <a:spLocks/>
          </p:cNvSpPr>
          <p:nvPr/>
        </p:nvSpPr>
        <p:spPr bwMode="auto">
          <a:xfrm>
            <a:off x="0" y="116540"/>
            <a:ext cx="12192000" cy="509607"/>
          </a:xfrm>
          <a:prstGeom prst="rect">
            <a:avLst/>
          </a:prstGeom>
        </p:spPr>
        <p:txBody>
          <a:bodyPr vert="horz" lIns="91440" tIns="45720" rIns="91440" bIns="45720" rtlCol="0" anchor="ctr">
            <a:no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dirty="0"/>
              <a:t>Components of a good thematic map</a:t>
            </a:r>
            <a:endParaRPr lang="en-PH" altLang="en-US" dirty="0"/>
          </a:p>
        </p:txBody>
      </p:sp>
      <p:pic>
        <p:nvPicPr>
          <p:cNvPr id="9" name="Picture 8">
            <a:extLst>
              <a:ext uri="{FF2B5EF4-FFF2-40B4-BE49-F238E27FC236}">
                <a16:creationId xmlns:a16="http://schemas.microsoft.com/office/drawing/2014/main" id="{E340739D-8E94-81C4-2FE2-2B479313C40A}"/>
              </a:ext>
            </a:extLst>
          </p:cNvPr>
          <p:cNvPicPr>
            <a:picLocks noChangeAspect="1"/>
          </p:cNvPicPr>
          <p:nvPr/>
        </p:nvPicPr>
        <p:blipFill>
          <a:blip r:embed="rId3"/>
          <a:stretch>
            <a:fillRect/>
          </a:stretch>
        </p:blipFill>
        <p:spPr>
          <a:xfrm>
            <a:off x="6284259" y="1902189"/>
            <a:ext cx="4789790" cy="3593176"/>
          </a:xfrm>
          <a:prstGeom prst="rect">
            <a:avLst/>
          </a:prstGeom>
          <a:noFill/>
          <a:ln w="9525">
            <a:solidFill>
              <a:schemeClr val="tx1"/>
            </a:solidFill>
            <a:miter lim="800000"/>
            <a:headEnd/>
            <a:tailEnd/>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48155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EAE5790-FF5D-DE26-21D8-8D0A295D841C}"/>
              </a:ext>
            </a:extLst>
          </p:cNvPr>
          <p:cNvSpPr txBox="1">
            <a:spLocks/>
          </p:cNvSpPr>
          <p:nvPr/>
        </p:nvSpPr>
        <p:spPr>
          <a:xfrm>
            <a:off x="524903" y="1089824"/>
            <a:ext cx="11151159" cy="936625"/>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None/>
              <a:defRPr/>
            </a:pPr>
            <a:r>
              <a:rPr lang="en-US" sz="2400" dirty="0"/>
              <a:t>The following items, although not mandatory, are also important and/or add value to the map</a:t>
            </a:r>
            <a:r>
              <a:rPr lang="en-PH" sz="2400" dirty="0"/>
              <a:t>:</a:t>
            </a:r>
          </a:p>
          <a:p>
            <a:pPr eaLnBrk="1" hangingPunct="1">
              <a:defRPr/>
            </a:pPr>
            <a:endParaRPr lang="en-PH" sz="2400" dirty="0"/>
          </a:p>
        </p:txBody>
      </p:sp>
      <p:sp>
        <p:nvSpPr>
          <p:cNvPr id="3" name="TextBox 4">
            <a:extLst>
              <a:ext uri="{FF2B5EF4-FFF2-40B4-BE49-F238E27FC236}">
                <a16:creationId xmlns:a16="http://schemas.microsoft.com/office/drawing/2014/main" id="{AB63FCAF-1F94-EDDA-9B44-AFF6C31FE57B}"/>
              </a:ext>
            </a:extLst>
          </p:cNvPr>
          <p:cNvSpPr txBox="1">
            <a:spLocks noChangeArrowheads="1"/>
          </p:cNvSpPr>
          <p:nvPr/>
        </p:nvSpPr>
        <p:spPr bwMode="auto">
          <a:xfrm>
            <a:off x="947571" y="2026449"/>
            <a:ext cx="358354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Font typeface="+mj-lt"/>
              <a:buAutoNum type="arabicPeriod" startAt="6"/>
            </a:pPr>
            <a:r>
              <a:rPr lang="en-US" altLang="en-US" sz="2400" dirty="0"/>
              <a:t>Inset map</a:t>
            </a:r>
          </a:p>
          <a:p>
            <a:pPr eaLnBrk="1" hangingPunct="1">
              <a:buFont typeface="+mj-lt"/>
              <a:buAutoNum type="arabicPeriod" startAt="6"/>
            </a:pPr>
            <a:r>
              <a:rPr lang="en-US" altLang="en-US" sz="2400" dirty="0"/>
              <a:t>Disclaimer</a:t>
            </a:r>
          </a:p>
          <a:p>
            <a:pPr eaLnBrk="1" hangingPunct="1">
              <a:buFont typeface="+mj-lt"/>
              <a:buAutoNum type="arabicPeriod" startAt="6"/>
            </a:pPr>
            <a:r>
              <a:rPr lang="en-US" altLang="en-US" sz="2400" dirty="0"/>
              <a:t>Copyright</a:t>
            </a:r>
          </a:p>
          <a:p>
            <a:pPr eaLnBrk="1" hangingPunct="1">
              <a:buFont typeface="+mj-lt"/>
              <a:buAutoNum type="arabicPeriod" startAt="6"/>
            </a:pPr>
            <a:r>
              <a:rPr lang="en-US" altLang="en-US" sz="2400" dirty="0"/>
              <a:t>Additional information</a:t>
            </a:r>
          </a:p>
          <a:p>
            <a:pPr eaLnBrk="1" hangingPunct="1">
              <a:buFont typeface="+mj-lt"/>
              <a:buAutoNum type="arabicPeriod" startAt="6"/>
            </a:pPr>
            <a:r>
              <a:rPr lang="en-US" altLang="en-US" sz="2400" dirty="0"/>
              <a:t>Project file name</a:t>
            </a:r>
          </a:p>
          <a:p>
            <a:pPr eaLnBrk="1" hangingPunct="1">
              <a:buFont typeface="+mj-lt"/>
              <a:buAutoNum type="arabicPeriod" startAt="6"/>
            </a:pPr>
            <a:r>
              <a:rPr lang="en-US" altLang="en-US" sz="2400" dirty="0"/>
              <a:t>Logo</a:t>
            </a:r>
            <a:endParaRPr lang="fr-CH" altLang="en-US" sz="2400" dirty="0"/>
          </a:p>
        </p:txBody>
      </p:sp>
      <p:sp>
        <p:nvSpPr>
          <p:cNvPr id="6" name="Right Arrow 11">
            <a:extLst>
              <a:ext uri="{FF2B5EF4-FFF2-40B4-BE49-F238E27FC236}">
                <a16:creationId xmlns:a16="http://schemas.microsoft.com/office/drawing/2014/main" id="{FF3A7E23-0AA7-7093-263E-7849CC31B752}"/>
              </a:ext>
            </a:extLst>
          </p:cNvPr>
          <p:cNvSpPr/>
          <p:nvPr/>
        </p:nvSpPr>
        <p:spPr>
          <a:xfrm>
            <a:off x="797299" y="5587830"/>
            <a:ext cx="516777" cy="360691"/>
          </a:xfrm>
          <a:prstGeom prst="rightArrow">
            <a:avLst/>
          </a:prstGeom>
          <a:solidFill>
            <a:srgbClr val="0061A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PH" dirty="0">
              <a:solidFill>
                <a:schemeClr val="tx1"/>
              </a:solidFill>
            </a:endParaRPr>
          </a:p>
        </p:txBody>
      </p:sp>
      <p:sp>
        <p:nvSpPr>
          <p:cNvPr id="7" name="TextBox 6">
            <a:extLst>
              <a:ext uri="{FF2B5EF4-FFF2-40B4-BE49-F238E27FC236}">
                <a16:creationId xmlns:a16="http://schemas.microsoft.com/office/drawing/2014/main" id="{24BF7CB9-2ADD-B319-1551-A9670D8BE2C3}"/>
              </a:ext>
            </a:extLst>
          </p:cNvPr>
          <p:cNvSpPr txBox="1"/>
          <p:nvPr/>
        </p:nvSpPr>
        <p:spPr>
          <a:xfrm>
            <a:off x="1425480" y="5541335"/>
            <a:ext cx="9288333" cy="769441"/>
          </a:xfrm>
          <a:prstGeom prst="rect">
            <a:avLst/>
          </a:prstGeom>
          <a:noFill/>
        </p:spPr>
        <p:txBody>
          <a:bodyPr wrap="square">
            <a:spAutoFit/>
          </a:bodyPr>
          <a:lstStyle/>
          <a:p>
            <a:pPr eaLnBrk="1" hangingPunct="1">
              <a:defRPr/>
            </a:pPr>
            <a:r>
              <a:rPr lang="en-US" sz="2200" i="1" dirty="0"/>
              <a:t>It is recommended that you create a portrait-oriented and a landscape-oriented layout template each that can be used each time you create a thematic map</a:t>
            </a:r>
            <a:r>
              <a:rPr lang="fr-FR" sz="2200" i="1" dirty="0"/>
              <a:t>.</a:t>
            </a:r>
            <a:endParaRPr lang="en-PH" sz="2200" i="1" dirty="0"/>
          </a:p>
        </p:txBody>
      </p:sp>
      <p:pic>
        <p:nvPicPr>
          <p:cNvPr id="5" name="Picture 4">
            <a:extLst>
              <a:ext uri="{FF2B5EF4-FFF2-40B4-BE49-F238E27FC236}">
                <a16:creationId xmlns:a16="http://schemas.microsoft.com/office/drawing/2014/main" id="{14AA7172-608C-A710-8163-CF59A68D7EDB}"/>
              </a:ext>
            </a:extLst>
          </p:cNvPr>
          <p:cNvPicPr>
            <a:picLocks noChangeAspect="1"/>
          </p:cNvPicPr>
          <p:nvPr/>
        </p:nvPicPr>
        <p:blipFill>
          <a:blip r:embed="rId3"/>
          <a:stretch>
            <a:fillRect/>
          </a:stretch>
        </p:blipFill>
        <p:spPr>
          <a:xfrm>
            <a:off x="6096000" y="1696000"/>
            <a:ext cx="4789790" cy="3593176"/>
          </a:xfrm>
          <a:prstGeom prst="rect">
            <a:avLst/>
          </a:prstGeom>
          <a:noFill/>
          <a:ln w="9525">
            <a:solidFill>
              <a:schemeClr val="tx1"/>
            </a:solidFill>
            <a:miter lim="800000"/>
            <a:headEnd/>
            <a:tailEnd/>
          </a:ln>
          <a:effectLst>
            <a:outerShdw blurRad="292100" dist="139700" dir="2700000" algn="tl" rotWithShape="0">
              <a:srgbClr val="333333">
                <a:alpha val="65000"/>
              </a:srgbClr>
            </a:outerShdw>
          </a:effectLst>
        </p:spPr>
      </p:pic>
      <p:sp>
        <p:nvSpPr>
          <p:cNvPr id="4" name="Title 1">
            <a:extLst>
              <a:ext uri="{FF2B5EF4-FFF2-40B4-BE49-F238E27FC236}">
                <a16:creationId xmlns:a16="http://schemas.microsoft.com/office/drawing/2014/main" id="{87F1ED2D-A5C7-7444-A59A-441EC6B21950}"/>
              </a:ext>
            </a:extLst>
          </p:cNvPr>
          <p:cNvSpPr txBox="1">
            <a:spLocks/>
          </p:cNvSpPr>
          <p:nvPr/>
        </p:nvSpPr>
        <p:spPr bwMode="auto">
          <a:xfrm>
            <a:off x="0" y="116540"/>
            <a:ext cx="12192000" cy="509607"/>
          </a:xfrm>
          <a:prstGeom prst="rect">
            <a:avLst/>
          </a:prstGeom>
        </p:spPr>
        <p:txBody>
          <a:bodyPr vert="horz" lIns="91440" tIns="45720" rIns="91440" bIns="45720" rtlCol="0" anchor="ctr">
            <a:no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dirty="0"/>
              <a:t>Components of a good thematic map</a:t>
            </a:r>
            <a:endParaRPr lang="en-PH" altLang="en-US" dirty="0"/>
          </a:p>
        </p:txBody>
      </p:sp>
    </p:spTree>
    <p:extLst>
      <p:ext uri="{BB962C8B-B14F-4D97-AF65-F5344CB8AC3E}">
        <p14:creationId xmlns:p14="http://schemas.microsoft.com/office/powerpoint/2010/main" val="146272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7"/>
          <p:cNvSpPr>
            <a:spLocks noChangeArrowheads="1"/>
          </p:cNvSpPr>
          <p:nvPr/>
        </p:nvSpPr>
        <p:spPr bwMode="auto">
          <a:xfrm>
            <a:off x="1060371" y="1230067"/>
            <a:ext cx="1061569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i="1" dirty="0"/>
              <a:t>A good practice, when it applies, is to also indicate in the title the date of validity of the information represented on the map</a:t>
            </a:r>
            <a:r>
              <a:rPr lang="fr-FR" sz="2000" i="1" dirty="0"/>
              <a:t>.</a:t>
            </a:r>
            <a:endParaRPr lang="en-US" sz="2000" i="1" dirty="0"/>
          </a:p>
        </p:txBody>
      </p:sp>
      <p:sp>
        <p:nvSpPr>
          <p:cNvPr id="17" name="TextBox 3"/>
          <p:cNvSpPr txBox="1">
            <a:spLocks noChangeArrowheads="1"/>
          </p:cNvSpPr>
          <p:nvPr/>
        </p:nvSpPr>
        <p:spPr bwMode="auto">
          <a:xfrm>
            <a:off x="532480" y="840226"/>
            <a:ext cx="725328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Font typeface="Arial" pitchFamily="34" charset="0"/>
              <a:buChar char="•"/>
            </a:pPr>
            <a:r>
              <a:rPr lang="en-US" sz="2200" b="1" dirty="0"/>
              <a:t>Title</a:t>
            </a:r>
            <a:r>
              <a:rPr lang="en-US" sz="2200" dirty="0"/>
              <a:t> – Description of the content of the map</a:t>
            </a:r>
            <a:endParaRPr lang="en-PH" sz="2200" dirty="0"/>
          </a:p>
        </p:txBody>
      </p:sp>
      <p:sp>
        <p:nvSpPr>
          <p:cNvPr id="4" name="Content Placeholder 2">
            <a:extLst>
              <a:ext uri="{FF2B5EF4-FFF2-40B4-BE49-F238E27FC236}">
                <a16:creationId xmlns:a16="http://schemas.microsoft.com/office/drawing/2014/main" id="{227D02E3-288B-C555-E25C-7750AC50FFA1}"/>
              </a:ext>
            </a:extLst>
          </p:cNvPr>
          <p:cNvSpPr txBox="1">
            <a:spLocks/>
          </p:cNvSpPr>
          <p:nvPr/>
        </p:nvSpPr>
        <p:spPr bwMode="auto">
          <a:xfrm>
            <a:off x="529132" y="1961222"/>
            <a:ext cx="8865880" cy="689322"/>
          </a:xfrm>
          <a:prstGeom prst="rect">
            <a:avLst/>
          </a:prstGeom>
          <a:noFill/>
          <a:ln w="9525">
            <a:noFill/>
            <a:miter lim="800000"/>
            <a:headEnd/>
            <a:tailEnd/>
          </a:ln>
        </p:spPr>
        <p:txBody>
          <a:bodyPr/>
          <a:lstStyle/>
          <a:p>
            <a:pPr marL="228600" indent="-228600">
              <a:lnSpc>
                <a:spcPct val="90000"/>
              </a:lnSpc>
              <a:spcBef>
                <a:spcPts val="1000"/>
              </a:spcBef>
              <a:buFont typeface="Arial" charset="0"/>
              <a:buChar char="•"/>
              <a:defRPr/>
            </a:pPr>
            <a:r>
              <a:rPr lang="en-PH" sz="2200" b="1" dirty="0"/>
              <a:t>Legend</a:t>
            </a:r>
            <a:r>
              <a:rPr lang="en-PH" sz="2200" dirty="0"/>
              <a:t> – </a:t>
            </a:r>
            <a:r>
              <a:rPr lang="en-US" sz="2200" dirty="0"/>
              <a:t>Description of the different symbols used in the map. The legend can also contain the source of the data and the year of data collection.</a:t>
            </a:r>
            <a:endParaRPr lang="fr-FR" sz="2200" dirty="0"/>
          </a:p>
        </p:txBody>
      </p:sp>
      <p:pic>
        <p:nvPicPr>
          <p:cNvPr id="5" name="Content Placeholder 7">
            <a:extLst>
              <a:ext uri="{FF2B5EF4-FFF2-40B4-BE49-F238E27FC236}">
                <a16:creationId xmlns:a16="http://schemas.microsoft.com/office/drawing/2014/main" id="{A2E173DB-3FB5-037D-9A74-D62165EDAEB0}"/>
              </a:ext>
            </a:extLst>
          </p:cNvPr>
          <p:cNvPicPr>
            <a:picLocks noChangeAspect="1"/>
          </p:cNvPicPr>
          <p:nvPr/>
        </p:nvPicPr>
        <p:blipFill>
          <a:blip r:embed="rId3" cstate="print"/>
          <a:srcRect l="68503" t="68213" r="3498" b="9888"/>
          <a:stretch>
            <a:fillRect/>
          </a:stretch>
        </p:blipFill>
        <p:spPr bwMode="auto">
          <a:xfrm>
            <a:off x="9468616" y="1740406"/>
            <a:ext cx="2328937" cy="1290037"/>
          </a:xfrm>
          <a:prstGeom prst="rect">
            <a:avLst/>
          </a:prstGeom>
          <a:noFill/>
          <a:ln w="9525">
            <a:solidFill>
              <a:schemeClr val="tx1"/>
            </a:solidFill>
            <a:miter lim="800000"/>
            <a:headEnd/>
            <a:tailEnd/>
          </a:ln>
          <a:effectLst>
            <a:outerShdw blurRad="292100" dist="139700" dir="2700000" algn="tl" rotWithShape="0">
              <a:srgbClr val="333333">
                <a:alpha val="65000"/>
              </a:srgbClr>
            </a:outerShdw>
          </a:effectLst>
        </p:spPr>
      </p:pic>
      <p:pic>
        <p:nvPicPr>
          <p:cNvPr id="6" name="Content Placeholder 7">
            <a:extLst>
              <a:ext uri="{FF2B5EF4-FFF2-40B4-BE49-F238E27FC236}">
                <a16:creationId xmlns:a16="http://schemas.microsoft.com/office/drawing/2014/main" id="{E6BC10FA-D6E1-2007-F171-4ED26906266E}"/>
              </a:ext>
            </a:extLst>
          </p:cNvPr>
          <p:cNvPicPr>
            <a:picLocks noChangeAspect="1"/>
          </p:cNvPicPr>
          <p:nvPr/>
        </p:nvPicPr>
        <p:blipFill>
          <a:blip r:embed="rId3" cstate="print"/>
          <a:srcRect l="45684" t="84679" r="32063" b="9134"/>
          <a:stretch>
            <a:fillRect/>
          </a:stretch>
        </p:blipFill>
        <p:spPr bwMode="auto">
          <a:xfrm>
            <a:off x="6096000" y="2785424"/>
            <a:ext cx="3024188" cy="595312"/>
          </a:xfrm>
          <a:prstGeom prst="rect">
            <a:avLst/>
          </a:prstGeom>
          <a:noFill/>
          <a:ln w="9525">
            <a:noFill/>
            <a:miter lim="800000"/>
            <a:headEnd/>
            <a:tailEnd/>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FC244836-201A-1868-3275-B3F42905D3B6}"/>
              </a:ext>
            </a:extLst>
          </p:cNvPr>
          <p:cNvSpPr txBox="1"/>
          <p:nvPr/>
        </p:nvSpPr>
        <p:spPr>
          <a:xfrm>
            <a:off x="946775" y="2707828"/>
            <a:ext cx="4969931" cy="840230"/>
          </a:xfrm>
          <a:prstGeom prst="rect">
            <a:avLst/>
          </a:prstGeom>
          <a:noFill/>
        </p:spPr>
        <p:txBody>
          <a:bodyPr wrap="square">
            <a:spAutoFit/>
          </a:bodyPr>
          <a:lstStyle/>
          <a:p>
            <a:pPr>
              <a:lnSpc>
                <a:spcPct val="90000"/>
              </a:lnSpc>
              <a:spcBef>
                <a:spcPts val="1000"/>
              </a:spcBef>
              <a:defRPr/>
            </a:pPr>
            <a:r>
              <a:rPr lang="en-US" i="1" dirty="0"/>
              <a:t>The source and year associated with the data can also be mentioned in the additional information if the texts are too long.</a:t>
            </a:r>
            <a:endParaRPr lang="en-PH" i="1" dirty="0"/>
          </a:p>
        </p:txBody>
      </p:sp>
      <p:sp>
        <p:nvSpPr>
          <p:cNvPr id="11" name="Content Placeholder 2">
            <a:extLst>
              <a:ext uri="{FF2B5EF4-FFF2-40B4-BE49-F238E27FC236}">
                <a16:creationId xmlns:a16="http://schemas.microsoft.com/office/drawing/2014/main" id="{53B27DA4-19E9-8E13-A6AA-CAF9784B6FA1}"/>
              </a:ext>
            </a:extLst>
          </p:cNvPr>
          <p:cNvSpPr txBox="1">
            <a:spLocks/>
          </p:cNvSpPr>
          <p:nvPr/>
        </p:nvSpPr>
        <p:spPr>
          <a:xfrm>
            <a:off x="529134" y="3620739"/>
            <a:ext cx="8591054" cy="955675"/>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defRPr/>
            </a:pPr>
            <a:r>
              <a:rPr lang="en-PH" sz="2200" b="1" dirty="0"/>
              <a:t>Scale </a:t>
            </a:r>
            <a:r>
              <a:rPr lang="en-PH" sz="2200" dirty="0"/>
              <a:t>– </a:t>
            </a:r>
            <a:r>
              <a:rPr lang="en-US" sz="2200" dirty="0"/>
              <a:t>A map element used to graphically represent the scale of a map. It can be a scale bar, representative fraction, or a verbal scale.</a:t>
            </a:r>
            <a:endParaRPr lang="en-PH" sz="2200" dirty="0"/>
          </a:p>
        </p:txBody>
      </p:sp>
      <p:pic>
        <p:nvPicPr>
          <p:cNvPr id="12" name="Picture 5" descr="D:\FIA-CAD-Blocks-Scale-Bars.jpg">
            <a:extLst>
              <a:ext uri="{FF2B5EF4-FFF2-40B4-BE49-F238E27FC236}">
                <a16:creationId xmlns:a16="http://schemas.microsoft.com/office/drawing/2014/main" id="{840F9224-DC96-5D84-449F-D9D4EA6FFC3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15230" t="7089" r="25699" b="75011"/>
          <a:stretch>
            <a:fillRect/>
          </a:stretch>
        </p:blipFill>
        <p:spPr bwMode="auto">
          <a:xfrm>
            <a:off x="9333928" y="3755496"/>
            <a:ext cx="2328938" cy="440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2">
            <a:extLst>
              <a:ext uri="{FF2B5EF4-FFF2-40B4-BE49-F238E27FC236}">
                <a16:creationId xmlns:a16="http://schemas.microsoft.com/office/drawing/2014/main" id="{EA236DCA-D961-B207-2533-9C613BF185F6}"/>
              </a:ext>
            </a:extLst>
          </p:cNvPr>
          <p:cNvSpPr txBox="1">
            <a:spLocks/>
          </p:cNvSpPr>
          <p:nvPr/>
        </p:nvSpPr>
        <p:spPr bwMode="auto">
          <a:xfrm>
            <a:off x="529134" y="4371148"/>
            <a:ext cx="7879760" cy="731552"/>
          </a:xfrm>
          <a:prstGeom prst="rect">
            <a:avLst/>
          </a:prstGeom>
          <a:noFill/>
          <a:ln w="9525">
            <a:noFill/>
            <a:miter lim="800000"/>
            <a:headEnd/>
            <a:tailEnd/>
          </a:ln>
        </p:spPr>
        <p:txBody>
          <a:bodyPr/>
          <a:lstStyle/>
          <a:p>
            <a:pPr marL="228600" indent="-228600">
              <a:lnSpc>
                <a:spcPct val="90000"/>
              </a:lnSpc>
              <a:spcBef>
                <a:spcPts val="1000"/>
              </a:spcBef>
              <a:buFont typeface="Arial" charset="0"/>
              <a:buChar char="•"/>
              <a:defRPr/>
            </a:pPr>
            <a:r>
              <a:rPr lang="en-PH" sz="2200" b="1" dirty="0"/>
              <a:t>North Arrow </a:t>
            </a:r>
            <a:r>
              <a:rPr lang="en-PH" sz="2200" dirty="0"/>
              <a:t>– </a:t>
            </a:r>
            <a:r>
              <a:rPr lang="en-US" sz="2200" dirty="0"/>
              <a:t>Map symbol that indicates the direction of north on the map, thereby showing the orientation of the map</a:t>
            </a:r>
            <a:r>
              <a:rPr lang="fr-FR" sz="2200" dirty="0"/>
              <a:t>.</a:t>
            </a:r>
            <a:endParaRPr lang="en-PH" sz="2200" dirty="0"/>
          </a:p>
        </p:txBody>
      </p:sp>
      <p:pic>
        <p:nvPicPr>
          <p:cNvPr id="14" name="Picture 7">
            <a:extLst>
              <a:ext uri="{FF2B5EF4-FFF2-40B4-BE49-F238E27FC236}">
                <a16:creationId xmlns:a16="http://schemas.microsoft.com/office/drawing/2014/main" id="{24A61C09-9A2D-1B5D-C02C-99A000C373B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4295" t="25729" r="58116" b="14729"/>
          <a:stretch>
            <a:fillRect/>
          </a:stretch>
        </p:blipFill>
        <p:spPr bwMode="auto">
          <a:xfrm>
            <a:off x="9939917" y="4230962"/>
            <a:ext cx="808914" cy="85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ontent Placeholder 2">
            <a:extLst>
              <a:ext uri="{FF2B5EF4-FFF2-40B4-BE49-F238E27FC236}">
                <a16:creationId xmlns:a16="http://schemas.microsoft.com/office/drawing/2014/main" id="{0F9957DA-2460-7B43-E4DA-13B809F43138}"/>
              </a:ext>
            </a:extLst>
          </p:cNvPr>
          <p:cNvSpPr txBox="1">
            <a:spLocks/>
          </p:cNvSpPr>
          <p:nvPr/>
        </p:nvSpPr>
        <p:spPr bwMode="auto">
          <a:xfrm>
            <a:off x="524230" y="5129591"/>
            <a:ext cx="8595958" cy="866952"/>
          </a:xfrm>
          <a:prstGeom prst="rect">
            <a:avLst/>
          </a:prstGeom>
          <a:noFill/>
          <a:ln w="9525">
            <a:noFill/>
            <a:miter lim="800000"/>
            <a:headEnd/>
            <a:tailEnd/>
          </a:ln>
        </p:spPr>
        <p:txBody>
          <a:bodyPr/>
          <a:lstStyle/>
          <a:p>
            <a:pPr marL="228600" indent="-228600">
              <a:lnSpc>
                <a:spcPct val="90000"/>
              </a:lnSpc>
              <a:spcBef>
                <a:spcPts val="1000"/>
              </a:spcBef>
              <a:buFont typeface="Arial" charset="0"/>
              <a:buChar char="•"/>
              <a:defRPr/>
            </a:pPr>
            <a:r>
              <a:rPr lang="fr-FR" sz="2200" b="1" dirty="0" err="1"/>
              <a:t>Map</a:t>
            </a:r>
            <a:r>
              <a:rPr lang="fr-FR" sz="2200" b="1" dirty="0"/>
              <a:t> production information </a:t>
            </a:r>
            <a:r>
              <a:rPr lang="en-PH" sz="2200" dirty="0"/>
              <a:t>– </a:t>
            </a:r>
            <a:r>
              <a:rPr lang="en-US" sz="2200" dirty="0"/>
              <a:t>indicates the person and/or organization that created the map and their contact details as well as the date the map was created</a:t>
            </a:r>
            <a:r>
              <a:rPr lang="fr-FR" sz="2200" dirty="0"/>
              <a:t>.</a:t>
            </a:r>
            <a:endParaRPr lang="en-PH" sz="2200" dirty="0"/>
          </a:p>
        </p:txBody>
      </p:sp>
      <p:pic>
        <p:nvPicPr>
          <p:cNvPr id="19" name="Content Placeholder 7">
            <a:extLst>
              <a:ext uri="{FF2B5EF4-FFF2-40B4-BE49-F238E27FC236}">
                <a16:creationId xmlns:a16="http://schemas.microsoft.com/office/drawing/2014/main" id="{82B623E1-B601-7F48-4FEF-E703C59FAD02}"/>
              </a:ext>
            </a:extLst>
          </p:cNvPr>
          <p:cNvPicPr>
            <a:picLocks noChangeAspect="1"/>
          </p:cNvPicPr>
          <p:nvPr/>
        </p:nvPicPr>
        <p:blipFill>
          <a:blip r:embed="rId6" cstate="print"/>
          <a:srcRect l="83448" t="91592" r="3605" b="6579"/>
          <a:stretch>
            <a:fillRect/>
          </a:stretch>
        </p:blipFill>
        <p:spPr bwMode="auto">
          <a:xfrm>
            <a:off x="9214494" y="5318858"/>
            <a:ext cx="2448372" cy="244209"/>
          </a:xfrm>
          <a:prstGeom prst="rect">
            <a:avLst/>
          </a:prstGeom>
          <a:noFill/>
          <a:ln w="9525">
            <a:noFill/>
            <a:miter lim="800000"/>
            <a:headEnd/>
            <a:tailEnd/>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F4BEA495-8D3D-A809-BBB7-88F03BEEABF3}"/>
              </a:ext>
            </a:extLst>
          </p:cNvPr>
          <p:cNvSpPr txBox="1">
            <a:spLocks/>
          </p:cNvSpPr>
          <p:nvPr/>
        </p:nvSpPr>
        <p:spPr bwMode="auto">
          <a:xfrm>
            <a:off x="0" y="85182"/>
            <a:ext cx="12192000" cy="567859"/>
          </a:xfrm>
          <a:prstGeom prst="rect">
            <a:avLst/>
          </a:prstGeom>
        </p:spPr>
        <p:txBody>
          <a:bodyPr vert="horz" lIns="91440" tIns="45720" rIns="91440" bIns="45720" rtlCol="0" anchor="ctr">
            <a:no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dirty="0"/>
              <a:t>Components of a good thematic map – Main elements</a:t>
            </a:r>
            <a:endParaRPr lang="en-PH" altLang="en-US" dirty="0"/>
          </a:p>
        </p:txBody>
      </p:sp>
    </p:spTree>
    <p:extLst>
      <p:ext uri="{BB962C8B-B14F-4D97-AF65-F5344CB8AC3E}">
        <p14:creationId xmlns:p14="http://schemas.microsoft.com/office/powerpoint/2010/main" val="3842410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528315" y="963679"/>
            <a:ext cx="7548885" cy="1656010"/>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defRPr/>
            </a:pPr>
            <a:r>
              <a:rPr lang="en-US" sz="2500" b="1" dirty="0"/>
              <a:t>Inset Map</a:t>
            </a:r>
            <a:r>
              <a:rPr lang="en-US" sz="2500" dirty="0"/>
              <a:t> – shows a detailed part of the map at a larger scale, the location of the main map in the context of a larger area, or information for a related location that cannot easily be placed on the same map</a:t>
            </a:r>
            <a:endParaRPr lang="en-PH" sz="2500" dirty="0"/>
          </a:p>
        </p:txBody>
      </p:sp>
      <p:sp>
        <p:nvSpPr>
          <p:cNvPr id="12" name="TextBox 3"/>
          <p:cNvSpPr txBox="1">
            <a:spLocks noChangeArrowheads="1"/>
          </p:cNvSpPr>
          <p:nvPr/>
        </p:nvSpPr>
        <p:spPr bwMode="auto">
          <a:xfrm>
            <a:off x="528316" y="5140193"/>
            <a:ext cx="647312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1938" indent="-261938">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buFont typeface="Arial" pitchFamily="34" charset="0"/>
              <a:buChar char="•"/>
            </a:pPr>
            <a:r>
              <a:rPr lang="en-PH" sz="2300" b="1" dirty="0"/>
              <a:t>Copyright</a:t>
            </a:r>
            <a:r>
              <a:rPr lang="en-PH" sz="2300" dirty="0"/>
              <a:t> –</a:t>
            </a:r>
            <a:r>
              <a:rPr lang="en-PH" sz="2300" b="1" dirty="0"/>
              <a:t> </a:t>
            </a:r>
            <a:r>
              <a:rPr lang="en-US" sz="2300" dirty="0"/>
              <a:t>detail information relating to the use and distribution of the map</a:t>
            </a:r>
            <a:r>
              <a:rPr lang="fr-FR" sz="2300" dirty="0"/>
              <a:t>.</a:t>
            </a:r>
            <a:endParaRPr lang="en-PH" sz="2300" dirty="0"/>
          </a:p>
        </p:txBody>
      </p:sp>
      <p:pic>
        <p:nvPicPr>
          <p:cNvPr id="19" name="Picture 18"/>
          <p:cNvPicPr>
            <a:picLocks noChangeAspect="1"/>
          </p:cNvPicPr>
          <p:nvPr/>
        </p:nvPicPr>
        <p:blipFill rotWithShape="1">
          <a:blip r:embed="rId3" cstate="print"/>
          <a:srcRect r="27831"/>
          <a:stretch/>
        </p:blipFill>
        <p:spPr>
          <a:xfrm>
            <a:off x="8757026" y="785486"/>
            <a:ext cx="1236662" cy="1781175"/>
          </a:xfrm>
          <a:prstGeom prst="rect">
            <a:avLst/>
          </a:prstGeom>
          <a:noFill/>
          <a:ln w="9525">
            <a:solidFill>
              <a:schemeClr val="tx1"/>
            </a:solidFill>
            <a:miter lim="800000"/>
            <a:headEnd/>
            <a:tailEnd/>
          </a:ln>
          <a:effectLst>
            <a:outerShdw blurRad="292100" dist="139700" dir="2700000" algn="tl" rotWithShape="0">
              <a:srgbClr val="333333">
                <a:alpha val="65000"/>
              </a:srgbClr>
            </a:outerShdw>
          </a:effectLst>
        </p:spPr>
      </p:pic>
      <p:sp>
        <p:nvSpPr>
          <p:cNvPr id="20" name="TextBox 19"/>
          <p:cNvSpPr txBox="1"/>
          <p:nvPr/>
        </p:nvSpPr>
        <p:spPr>
          <a:xfrm>
            <a:off x="528935" y="3106035"/>
            <a:ext cx="5710500" cy="1246495"/>
          </a:xfrm>
          <a:prstGeom prst="rect">
            <a:avLst/>
          </a:prstGeom>
          <a:noFill/>
        </p:spPr>
        <p:txBody>
          <a:bodyPr wrap="square">
            <a:spAutoFit/>
          </a:bodyPr>
          <a:lstStyle/>
          <a:p>
            <a:pPr marL="269875" indent="-269875">
              <a:buFont typeface="Arial" pitchFamily="34" charset="0"/>
              <a:buChar char="•"/>
              <a:defRPr/>
            </a:pPr>
            <a:r>
              <a:rPr lang="en-US" sz="2500" b="1" dirty="0"/>
              <a:t>Disclaimer </a:t>
            </a:r>
            <a:r>
              <a:rPr lang="en-US" sz="2500" dirty="0"/>
              <a:t>– delineates the extent of the author's rights and liability with respect to the content of the map</a:t>
            </a:r>
            <a:r>
              <a:rPr lang="en-US" sz="2500" b="1" dirty="0"/>
              <a:t>.</a:t>
            </a:r>
            <a:endParaRPr lang="fr-CH" sz="2500" dirty="0"/>
          </a:p>
        </p:txBody>
      </p:sp>
      <p:pic>
        <p:nvPicPr>
          <p:cNvPr id="21" name="Picture 20"/>
          <p:cNvPicPr>
            <a:picLocks noChangeAspect="1"/>
          </p:cNvPicPr>
          <p:nvPr/>
        </p:nvPicPr>
        <p:blipFill>
          <a:blip r:embed="rId4" cstate="print"/>
          <a:stretch>
            <a:fillRect/>
          </a:stretch>
        </p:blipFill>
        <p:spPr>
          <a:xfrm>
            <a:off x="7001436" y="5531057"/>
            <a:ext cx="4287905" cy="378386"/>
          </a:xfrm>
          <a:prstGeom prst="rect">
            <a:avLst/>
          </a:prstGeom>
          <a:noFill/>
          <a:ln w="9525">
            <a:solidFill>
              <a:schemeClr val="tx1"/>
            </a:solidFill>
            <a:miter lim="800000"/>
            <a:headEnd/>
            <a:tailEnd/>
          </a:ln>
          <a:effectLst>
            <a:outerShdw blurRad="292100" dist="139700" dir="2700000" algn="tl" rotWithShape="0">
              <a:srgbClr val="333333">
                <a:alpha val="65000"/>
              </a:srgbClr>
            </a:outerShdw>
          </a:effectLst>
        </p:spPr>
      </p:pic>
      <p:pic>
        <p:nvPicPr>
          <p:cNvPr id="22" name="Picture 21"/>
          <p:cNvPicPr>
            <a:picLocks noChangeAspect="1"/>
          </p:cNvPicPr>
          <p:nvPr/>
        </p:nvPicPr>
        <p:blipFill>
          <a:blip r:embed="rId5" cstate="print"/>
          <a:stretch>
            <a:fillRect/>
          </a:stretch>
        </p:blipFill>
        <p:spPr>
          <a:xfrm>
            <a:off x="6887720" y="3041518"/>
            <a:ext cx="3362325" cy="1793875"/>
          </a:xfrm>
          <a:prstGeom prst="rect">
            <a:avLst/>
          </a:prstGeom>
          <a:noFill/>
          <a:ln w="9525">
            <a:solidFill>
              <a:schemeClr val="tx1"/>
            </a:solidFill>
            <a:miter lim="800000"/>
            <a:headEnd/>
            <a:tailEnd/>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372CDA41-DF1B-0F45-3742-4724234BB728}"/>
              </a:ext>
            </a:extLst>
          </p:cNvPr>
          <p:cNvSpPr txBox="1">
            <a:spLocks/>
          </p:cNvSpPr>
          <p:nvPr/>
        </p:nvSpPr>
        <p:spPr bwMode="auto">
          <a:xfrm>
            <a:off x="0" y="143608"/>
            <a:ext cx="12192000" cy="464608"/>
          </a:xfrm>
          <a:prstGeom prst="rect">
            <a:avLst/>
          </a:prstGeom>
        </p:spPr>
        <p:txBody>
          <a:bodyPr vert="horz" lIns="91440" tIns="45720" rIns="91440" bIns="45720" rtlCol="0" anchor="ctr">
            <a:no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dirty="0"/>
              <a:t>Components of a good thematic map – Other elements</a:t>
            </a:r>
            <a:endParaRPr lang="en-PH" altLang="en-US" dirty="0"/>
          </a:p>
        </p:txBody>
      </p:sp>
    </p:spTree>
    <p:extLst>
      <p:ext uri="{BB962C8B-B14F-4D97-AF65-F5344CB8AC3E}">
        <p14:creationId xmlns:p14="http://schemas.microsoft.com/office/powerpoint/2010/main" val="3809831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txBox="1">
            <a:spLocks/>
          </p:cNvSpPr>
          <p:nvPr/>
        </p:nvSpPr>
        <p:spPr>
          <a:xfrm>
            <a:off x="507526" y="1024229"/>
            <a:ext cx="6631500" cy="1224136"/>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defRPr/>
            </a:pPr>
            <a:r>
              <a:rPr lang="en-US" sz="2600" b="1" dirty="0"/>
              <a:t>Additional information</a:t>
            </a:r>
            <a:r>
              <a:rPr lang="en-US" sz="2600" dirty="0"/>
              <a:t> – details that would provide further context to the map</a:t>
            </a:r>
          </a:p>
        </p:txBody>
      </p:sp>
      <p:sp>
        <p:nvSpPr>
          <p:cNvPr id="14" name="TextBox 1"/>
          <p:cNvSpPr txBox="1">
            <a:spLocks noChangeArrowheads="1"/>
          </p:cNvSpPr>
          <p:nvPr/>
        </p:nvSpPr>
        <p:spPr bwMode="auto">
          <a:xfrm>
            <a:off x="431098" y="4455983"/>
            <a:ext cx="7825393"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255588">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Font typeface="Arial" pitchFamily="34" charset="0"/>
              <a:buChar char="•"/>
            </a:pPr>
            <a:r>
              <a:rPr lang="en-PH" sz="2600" b="1" dirty="0"/>
              <a:t>Logo</a:t>
            </a:r>
            <a:r>
              <a:rPr lang="en-PH" sz="2600" dirty="0"/>
              <a:t> – </a:t>
            </a:r>
            <a:r>
              <a:rPr lang="en-US" sz="2600" dirty="0"/>
              <a:t>A personal or organization logo that will help make the map more recognizable as a property of and contribute to the image of the owner or organization</a:t>
            </a:r>
            <a:endParaRPr lang="en-PH" sz="2600" dirty="0"/>
          </a:p>
        </p:txBody>
      </p:sp>
      <p:pic>
        <p:nvPicPr>
          <p:cNvPr id="15" name="Picture 14"/>
          <p:cNvPicPr>
            <a:picLocks noChangeAspect="1"/>
          </p:cNvPicPr>
          <p:nvPr/>
        </p:nvPicPr>
        <p:blipFill>
          <a:blip r:embed="rId3" cstate="print"/>
          <a:stretch>
            <a:fillRect/>
          </a:stretch>
        </p:blipFill>
        <p:spPr>
          <a:xfrm>
            <a:off x="7647269" y="849960"/>
            <a:ext cx="2778125" cy="1911350"/>
          </a:xfrm>
          <a:prstGeom prst="rect">
            <a:avLst/>
          </a:prstGeom>
          <a:noFill/>
          <a:ln w="9525">
            <a:solidFill>
              <a:schemeClr val="tx1"/>
            </a:solidFill>
            <a:miter lim="800000"/>
            <a:headEnd/>
            <a:tailEnd/>
          </a:ln>
          <a:effectLst>
            <a:outerShdw blurRad="292100" dist="139700" dir="2700000" algn="tl" rotWithShape="0">
              <a:srgbClr val="333333">
                <a:alpha val="65000"/>
              </a:srgbClr>
            </a:outerShdw>
          </a:effectLst>
        </p:spPr>
      </p:pic>
      <p:sp>
        <p:nvSpPr>
          <p:cNvPr id="16" name="TextBox 15"/>
          <p:cNvSpPr txBox="1"/>
          <p:nvPr/>
        </p:nvSpPr>
        <p:spPr>
          <a:xfrm>
            <a:off x="431097" y="2862970"/>
            <a:ext cx="6731700" cy="1292662"/>
          </a:xfrm>
          <a:prstGeom prst="rect">
            <a:avLst/>
          </a:prstGeom>
          <a:noFill/>
        </p:spPr>
        <p:txBody>
          <a:bodyPr wrap="square">
            <a:spAutoFit/>
          </a:bodyPr>
          <a:lstStyle/>
          <a:p>
            <a:pPr marL="342900" indent="-255588">
              <a:buFont typeface="Arial" pitchFamily="34" charset="0"/>
              <a:buChar char="•"/>
              <a:defRPr/>
            </a:pPr>
            <a:r>
              <a:rPr lang="fr-FR" sz="2600" b="1" dirty="0"/>
              <a:t>Project file </a:t>
            </a:r>
            <a:r>
              <a:rPr lang="fr-FR" sz="2600" b="1" dirty="0" err="1"/>
              <a:t>name</a:t>
            </a:r>
            <a:r>
              <a:rPr lang="fr-FR" sz="2600" dirty="0"/>
              <a:t> – </a:t>
            </a:r>
            <a:r>
              <a:rPr lang="en-US" sz="2600" dirty="0"/>
              <a:t>and its complete path to allow the GIS technician to easily find such project in case changes need to be made</a:t>
            </a:r>
            <a:r>
              <a:rPr lang="fr-FR" sz="2600" dirty="0"/>
              <a:t>.</a:t>
            </a:r>
            <a:endParaRPr lang="en-PH" sz="2600" dirty="0"/>
          </a:p>
        </p:txBody>
      </p:sp>
      <p:pic>
        <p:nvPicPr>
          <p:cNvPr id="17" name="Picture 16"/>
          <p:cNvPicPr>
            <a:picLocks noChangeAspect="1"/>
          </p:cNvPicPr>
          <p:nvPr/>
        </p:nvPicPr>
        <p:blipFill>
          <a:blip r:embed="rId4" cstate="print"/>
          <a:stretch>
            <a:fillRect/>
          </a:stretch>
        </p:blipFill>
        <p:spPr>
          <a:xfrm>
            <a:off x="7210746" y="3488277"/>
            <a:ext cx="4129010" cy="313945"/>
          </a:xfrm>
          <a:prstGeom prst="rect">
            <a:avLst/>
          </a:prstGeom>
          <a:noFill/>
          <a:ln w="9525">
            <a:solidFill>
              <a:schemeClr val="tx1"/>
            </a:solidFill>
            <a:miter lim="800000"/>
            <a:headEnd/>
            <a:tailEnd/>
          </a:ln>
          <a:effectLst>
            <a:outerShdw blurRad="292100" dist="139700" dir="2700000" algn="tl" rotWithShape="0">
              <a:srgbClr val="333333">
                <a:alpha val="65000"/>
              </a:srgbClr>
            </a:outerShdw>
          </a:effectLst>
        </p:spPr>
      </p:pic>
      <p:pic>
        <p:nvPicPr>
          <p:cNvPr id="18" name="Picture 12" descr="D:\GAIA-GEOSYSTEMS\DROPBOX\Dropbox (Personal)\HEALTH_GEOLAB\ADVOCACY\LOGOS\MOHS-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75251" y="4455983"/>
            <a:ext cx="122555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7BA89A60-F579-35D9-39F1-900546C62787}"/>
              </a:ext>
            </a:extLst>
          </p:cNvPr>
          <p:cNvSpPr txBox="1">
            <a:spLocks/>
          </p:cNvSpPr>
          <p:nvPr/>
        </p:nvSpPr>
        <p:spPr bwMode="auto">
          <a:xfrm>
            <a:off x="0" y="143608"/>
            <a:ext cx="12192000" cy="464608"/>
          </a:xfrm>
          <a:prstGeom prst="rect">
            <a:avLst/>
          </a:prstGeom>
        </p:spPr>
        <p:txBody>
          <a:bodyPr vert="horz" lIns="91440" tIns="45720" rIns="91440" bIns="45720" rtlCol="0" anchor="ctr">
            <a:no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dirty="0"/>
              <a:t>Components of a good thematic map – Other elements</a:t>
            </a:r>
            <a:endParaRPr lang="en-PH" altLang="en-US" dirty="0"/>
          </a:p>
        </p:txBody>
      </p:sp>
    </p:spTree>
    <p:extLst>
      <p:ext uri="{BB962C8B-B14F-4D97-AF65-F5344CB8AC3E}">
        <p14:creationId xmlns:p14="http://schemas.microsoft.com/office/powerpoint/2010/main" val="3105219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6786284" y="711203"/>
            <a:ext cx="4222375" cy="5465653"/>
          </a:xfrm>
          <a:prstGeom prst="rect">
            <a:avLst/>
          </a:prstGeom>
        </p:spPr>
      </p:pic>
      <p:sp>
        <p:nvSpPr>
          <p:cNvPr id="3" name="Content Placeholder 2">
            <a:extLst>
              <a:ext uri="{FF2B5EF4-FFF2-40B4-BE49-F238E27FC236}">
                <a16:creationId xmlns:a16="http://schemas.microsoft.com/office/drawing/2014/main" id="{DC213C45-FD59-A384-29EE-A93F2827A6C2}"/>
              </a:ext>
            </a:extLst>
          </p:cNvPr>
          <p:cNvSpPr txBox="1">
            <a:spLocks/>
          </p:cNvSpPr>
          <p:nvPr/>
        </p:nvSpPr>
        <p:spPr bwMode="auto">
          <a:xfrm>
            <a:off x="1023096" y="2217606"/>
            <a:ext cx="4570879" cy="3482026"/>
          </a:xfrm>
          <a:prstGeom prst="rect">
            <a:avLst/>
          </a:prstGeom>
          <a:noFill/>
          <a:ln w="9525">
            <a:noFill/>
            <a:miter lim="800000"/>
            <a:headEnd/>
            <a:tailEnd/>
          </a:ln>
        </p:spPr>
        <p:txBody>
          <a:bodyPr/>
          <a:lstStyle/>
          <a:p>
            <a:pPr marL="169863" indent="-169863">
              <a:lnSpc>
                <a:spcPct val="90000"/>
              </a:lnSpc>
              <a:spcBef>
                <a:spcPts val="1000"/>
              </a:spcBef>
              <a:buFont typeface="Arial" pitchFamily="34" charset="0"/>
              <a:buChar char="•"/>
              <a:defRPr/>
            </a:pPr>
            <a:r>
              <a:rPr lang="en-PH" sz="2400" dirty="0"/>
              <a:t>What is missing?</a:t>
            </a:r>
          </a:p>
          <a:p>
            <a:pPr marL="169863" indent="-169863">
              <a:lnSpc>
                <a:spcPct val="90000"/>
              </a:lnSpc>
              <a:spcBef>
                <a:spcPts val="1000"/>
              </a:spcBef>
              <a:buFont typeface="Arial" pitchFamily="34" charset="0"/>
              <a:buChar char="•"/>
              <a:defRPr/>
            </a:pPr>
            <a:r>
              <a:rPr lang="en-PH" sz="2400" dirty="0"/>
              <a:t>What should/could be improved?</a:t>
            </a:r>
          </a:p>
          <a:p>
            <a:pPr marL="169863" indent="-169863">
              <a:lnSpc>
                <a:spcPct val="90000"/>
              </a:lnSpc>
              <a:spcBef>
                <a:spcPts val="1000"/>
              </a:spcBef>
              <a:buFont typeface="Arial" pitchFamily="34" charset="0"/>
              <a:buChar char="•"/>
              <a:defRPr/>
            </a:pPr>
            <a:r>
              <a:rPr lang="en-PH" sz="2400" dirty="0"/>
              <a:t>Does it contain the right amount of information?</a:t>
            </a:r>
          </a:p>
          <a:p>
            <a:pPr marL="169863" indent="-169863">
              <a:lnSpc>
                <a:spcPct val="90000"/>
              </a:lnSpc>
              <a:spcBef>
                <a:spcPts val="1000"/>
              </a:spcBef>
              <a:buFont typeface="Arial" pitchFamily="34" charset="0"/>
              <a:buChar char="•"/>
              <a:defRPr/>
            </a:pPr>
            <a:r>
              <a:rPr lang="en-PH" sz="2400" dirty="0"/>
              <a:t>Is this map useful?</a:t>
            </a:r>
          </a:p>
        </p:txBody>
      </p:sp>
      <p:sp>
        <p:nvSpPr>
          <p:cNvPr id="4" name="Title 1">
            <a:extLst>
              <a:ext uri="{FF2B5EF4-FFF2-40B4-BE49-F238E27FC236}">
                <a16:creationId xmlns:a16="http://schemas.microsoft.com/office/drawing/2014/main" id="{9D98972A-82E3-22BD-4ED1-2F9DF6C71978}"/>
              </a:ext>
            </a:extLst>
          </p:cNvPr>
          <p:cNvSpPr txBox="1">
            <a:spLocks/>
          </p:cNvSpPr>
          <p:nvPr/>
        </p:nvSpPr>
        <p:spPr bwMode="auto">
          <a:xfrm>
            <a:off x="0" y="77166"/>
            <a:ext cx="12192000" cy="580248"/>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dirty="0"/>
              <a:t>Is this a good thematic map?</a:t>
            </a:r>
            <a:endParaRPr lang="en-PH" altLang="en-US" dirty="0"/>
          </a:p>
        </p:txBody>
      </p:sp>
    </p:spTree>
    <p:extLst>
      <p:ext uri="{BB962C8B-B14F-4D97-AF65-F5344CB8AC3E}">
        <p14:creationId xmlns:p14="http://schemas.microsoft.com/office/powerpoint/2010/main" val="10268386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5d77ab39-99b3-4b56-8024-34505d31c567"/>
</p:tagLst>
</file>

<file path=ppt/theme/theme1.xml><?xml version="1.0" encoding="utf-8"?>
<a:theme xmlns:a="http://schemas.openxmlformats.org/drawingml/2006/main" name="MORU Epi">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RU Epi NEW 4_3 191018.potx" id="{98E674E4-836A-45AF-B6ED-DC325EA403FB}" vid="{9AECCC77-F4DD-49CF-91A4-43ED9B9F4A4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GF_IDN_MORU-HGL_ve1</Template>
  <TotalTime>5306</TotalTime>
  <Words>2070</Words>
  <Application>Microsoft Office PowerPoint</Application>
  <PresentationFormat>Widescreen</PresentationFormat>
  <Paragraphs>263</Paragraphs>
  <Slides>32</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Times New Roman</vt:lpstr>
      <vt:lpstr>Wingdings</vt:lpstr>
      <vt:lpstr>MORU Epi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Izay Pantanilla</dc:creator>
  <cp:lastModifiedBy>Izay Pantanilla</cp:lastModifiedBy>
  <cp:revision>322</cp:revision>
  <dcterms:created xsi:type="dcterms:W3CDTF">2021-09-02T13:03:17Z</dcterms:created>
  <dcterms:modified xsi:type="dcterms:W3CDTF">2026-06-18T13:45:43Z</dcterms:modified>
</cp:coreProperties>
</file>