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1" r:id="rId2"/>
    <p:sldId id="761" r:id="rId3"/>
    <p:sldId id="759" r:id="rId4"/>
    <p:sldId id="698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3612" userDrawn="1">
          <p15:clr>
            <a:srgbClr val="A4A3A4"/>
          </p15:clr>
        </p15:guide>
        <p15:guide id="5" orient="horz" pos="1298" userDrawn="1">
          <p15:clr>
            <a:srgbClr val="A4A3A4"/>
          </p15:clr>
        </p15:guide>
        <p15:guide id="6" orient="horz" pos="2432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5103" userDrawn="1">
          <p15:clr>
            <a:srgbClr val="A4A3A4"/>
          </p15:clr>
        </p15:guide>
        <p15:guide id="9" pos="793">
          <p15:clr>
            <a:srgbClr val="A4A3A4"/>
          </p15:clr>
        </p15:guide>
        <p15:guide id="10" pos="3696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D8AA37"/>
    <a:srgbClr val="4F8CB5"/>
    <a:srgbClr val="315A75"/>
    <a:srgbClr val="3398CC"/>
    <a:srgbClr val="346667"/>
    <a:srgbClr val="1B3163"/>
    <a:srgbClr val="253C88"/>
    <a:srgbClr val="2384C0"/>
    <a:srgbClr val="315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74818" autoAdjust="0"/>
  </p:normalViewPr>
  <p:slideViewPr>
    <p:cSldViewPr showGuides="1">
      <p:cViewPr varScale="1">
        <p:scale>
          <a:sx n="58" d="100"/>
          <a:sy n="58" d="100"/>
        </p:scale>
        <p:origin x="2160" y="58"/>
      </p:cViewPr>
      <p:guideLst>
        <p:guide orient="horz" pos="3067"/>
        <p:guide orient="horz" pos="618"/>
        <p:guide orient="horz" pos="4065"/>
        <p:guide orient="horz" pos="3612"/>
        <p:guide orient="horz" pos="1298"/>
        <p:guide orient="horz" pos="2432"/>
        <p:guide pos="2880"/>
        <p:guide pos="5103"/>
        <p:guide pos="793"/>
        <p:guide pos="3696"/>
        <p:guide orient="horz" pos="1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69B6999-3394-44CF-8F97-70A985E924E7}" type="datetimeFigureOut">
              <a:rPr lang="en-PH" altLang="en-US"/>
              <a:pPr>
                <a:defRPr/>
              </a:pPr>
              <a:t>07/11/2023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P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40189B38-87AB-431D-88EE-EB47DCC6C7B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95834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8114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91480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54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6326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974760-C982-0DE5-D4E6-552C34B2AE35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C089F-5A79-4EC3-9BA3-C0873C9777E6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F16FC-F98C-4DE2-B866-A610A6845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44083-BFBD-A973-9D29-0E669657D2EC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A70740-898D-80E6-E11A-61A3289D685E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5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C3EAF-6A7D-48BF-BB92-6447C6551793}" type="datetime1">
              <a:rPr lang="en-GB" altLang="en-US"/>
              <a:pPr>
                <a:defRPr/>
              </a:pPr>
              <a:t>07/11/2023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C5EBF-1049-E74D-5C0C-DD1CE58633DE}"/>
              </a:ext>
            </a:extLst>
          </p:cNvPr>
          <p:cNvSpPr/>
          <p:nvPr userDrawn="1"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rgbClr val="001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6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5856" y="4797425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1579" y="6472238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  <p:sldLayoutId id="2147485342" r:id="rId2"/>
    <p:sldLayoutId id="2147485348" r:id="rId3"/>
    <p:sldLayoutId id="2147485349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ublicdomainpictures.net/es/view-image.php?image=320200&amp;picture=post-it-2" TargetMode="External"/><Relationship Id="rId11" Type="http://schemas.openxmlformats.org/officeDocument/2006/relationships/hyperlink" Target="http://ipkitten.blogspot.com/2015/01/survey-should-innovation-be-europes.html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s://www.publicdomainpictures.net/fr/view-image.php?image=320530&amp;picture=post-it-5" TargetMode="External"/><Relationship Id="rId9" Type="http://schemas.openxmlformats.org/officeDocument/2006/relationships/hyperlink" Target="http://www.cocinasegura.com/2013/02/mi-cocina-libre-de-glute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a swirl in the middle&#10;&#10;Description automatically generated">
            <a:extLst>
              <a:ext uri="{FF2B5EF4-FFF2-40B4-BE49-F238E27FC236}">
                <a16:creationId xmlns:a16="http://schemas.microsoft.com/office/drawing/2014/main" id="{815290DA-67E9-EE1B-2A6A-69507ED83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t="31499" r="2751" b="31076"/>
          <a:stretch/>
        </p:blipFill>
        <p:spPr>
          <a:xfrm>
            <a:off x="3995936" y="6230160"/>
            <a:ext cx="1133648" cy="439200"/>
          </a:xfrm>
          <a:prstGeom prst="rect">
            <a:avLst/>
          </a:prstGeom>
        </p:spPr>
      </p:pic>
      <p:pic>
        <p:nvPicPr>
          <p:cNvPr id="13" name="Picture 12" descr="A logo for a university&#10;&#10;Description automatically generated">
            <a:extLst>
              <a:ext uri="{FF2B5EF4-FFF2-40B4-BE49-F238E27FC236}">
                <a16:creationId xmlns:a16="http://schemas.microsoft.com/office/drawing/2014/main" id="{8E21CE19-BEA5-5D89-3561-D8BA3B670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7" y="6118297"/>
            <a:ext cx="1275725" cy="649638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1EB34C48-39D5-EDEE-49C5-FD01469A1A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36" y="6223457"/>
            <a:ext cx="1476385" cy="438727"/>
          </a:xfrm>
          <a:prstGeom prst="rect">
            <a:avLst/>
          </a:prstGeom>
        </p:spPr>
      </p:pic>
      <p:pic>
        <p:nvPicPr>
          <p:cNvPr id="17" name="Picture 16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DC678215-D09C-9C63-7895-D1CC3EF143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0" t="16391" b="13376"/>
          <a:stretch/>
        </p:blipFill>
        <p:spPr>
          <a:xfrm>
            <a:off x="7440701" y="6238214"/>
            <a:ext cx="1112812" cy="4381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DB235B-3CB3-D0EE-A43E-757E407920D3}"/>
              </a:ext>
            </a:extLst>
          </p:cNvPr>
          <p:cNvSpPr txBox="1"/>
          <p:nvPr/>
        </p:nvSpPr>
        <p:spPr>
          <a:xfrm>
            <a:off x="1666122" y="4561939"/>
            <a:ext cx="5874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7 novembre 2023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algn="ctr"/>
            <a:r>
              <a:rPr lang="fr-CH" sz="2400" b="1" dirty="0">
                <a:effectLst/>
                <a:latin typeface="+mn-lt"/>
                <a:ea typeface="Helvetica Neue"/>
                <a:cs typeface="Helvetica Neue"/>
              </a:rPr>
              <a:t>Saly, Sénégal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EB95E3-E71B-E034-EB68-4178130C4B43}"/>
              </a:ext>
            </a:extLst>
          </p:cNvPr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10E03-240A-10DE-98E7-F6AAAC23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08" y="395586"/>
            <a:ext cx="80422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fr-FR" altLang="en-US" sz="2800" b="1" dirty="0">
                <a:solidFill>
                  <a:schemeClr val="tx1"/>
                </a:solidFill>
                <a:latin typeface="+mn-lt"/>
                <a:ea typeface="Century Gothic" charset="0"/>
                <a:cs typeface="Century Gothic" charset="0"/>
              </a:rPr>
              <a:t>Atelier sur la Géo-activation du Système d'Information Sanitaire (SIS) et l'Utilisation des Systèmes d’Information Géographique (SIG) en Afrique Francophone</a:t>
            </a:r>
            <a:endParaRPr lang="en-US" altLang="en-US" sz="2800" dirty="0">
              <a:solidFill>
                <a:schemeClr val="tx1"/>
              </a:solidFill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1" name="Picture 20" descr="A logo with blue text and colorful dots&#10;&#10;Description automatically generated">
            <a:extLst>
              <a:ext uri="{FF2B5EF4-FFF2-40B4-BE49-F238E27FC236}">
                <a16:creationId xmlns:a16="http://schemas.microsoft.com/office/drawing/2014/main" id="{955FDA97-B3EE-B26C-3527-03B51AC972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47187" b="11974"/>
          <a:stretch/>
        </p:blipFill>
        <p:spPr>
          <a:xfrm>
            <a:off x="5664835" y="6251167"/>
            <a:ext cx="1248033" cy="4381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23B60-E204-47A6-F847-917275AF6747}"/>
              </a:ext>
            </a:extLst>
          </p:cNvPr>
          <p:cNvSpPr txBox="1"/>
          <p:nvPr/>
        </p:nvSpPr>
        <p:spPr>
          <a:xfrm>
            <a:off x="1013165" y="2873470"/>
            <a:ext cx="71290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+mn-lt"/>
                <a:ea typeface="Helvetica Neue"/>
                <a:cs typeface="Helvetica Neue"/>
              </a:rPr>
              <a:t>Exercice</a:t>
            </a:r>
            <a:r>
              <a:rPr lang="en-US" sz="2400" b="1" dirty="0">
                <a:effectLst/>
                <a:latin typeface="+mn-lt"/>
                <a:ea typeface="Helvetica Neue"/>
                <a:cs typeface="Helvetica Neue"/>
              </a:rPr>
              <a:t> 1 - </a:t>
            </a:r>
            <a:r>
              <a:rPr lang="fr-FR" sz="2400" b="1" dirty="0">
                <a:effectLst/>
                <a:latin typeface="+mn-lt"/>
                <a:ea typeface="Helvetica Neue"/>
                <a:cs typeface="Helvetica Neue"/>
              </a:rPr>
              <a:t>Identification des besoins spécifiques en données (contexte géographique)</a:t>
            </a:r>
            <a:endParaRPr lang="en-PH" sz="24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60ABBD-3A0F-84F8-8329-74D74B76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707" y="1967126"/>
            <a:ext cx="3291028" cy="3983876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28650" y="142975"/>
            <a:ext cx="7886700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CH" sz="3200" b="1">
                <a:solidFill>
                  <a:schemeClr val="bg1"/>
                </a:solidFill>
                <a:latin typeface="+mn-lt"/>
              </a:rPr>
              <a:t>Définir le besoin en données</a:t>
            </a:r>
            <a:endParaRPr lang="fr-CH" alt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84574" y="6392506"/>
            <a:ext cx="20574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1CFA5E-D7BE-45A1-BD59-8EBEFF519CD8}" type="slidenum">
              <a:rPr lang="en-GB" altLang="en-US" smtClean="0">
                <a:solidFill>
                  <a:schemeClr val="tx1"/>
                </a:solidFill>
              </a:rPr>
              <a:pPr/>
              <a:t>2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30519" y="2180193"/>
            <a:ext cx="50055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CH" sz="2400" dirty="0"/>
              <a:t>Comprendre et documenter le contexte géographique (Modèle de données)</a:t>
            </a:r>
          </a:p>
          <a:p>
            <a:pPr marL="457200" indent="-457200">
              <a:buAutoNum type="arabicPeriod"/>
            </a:pPr>
            <a:r>
              <a:rPr lang="fr-FR" altLang="en-US" sz="2400" dirty="0"/>
              <a:t>Caractériser le données et informations spécifiques aux applications des données et technologies géospatiales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9F52B6-F3E2-8999-E8BB-54C8846EBB3E}"/>
              </a:ext>
            </a:extLst>
          </p:cNvPr>
          <p:cNvSpPr/>
          <p:nvPr/>
        </p:nvSpPr>
        <p:spPr>
          <a:xfrm>
            <a:off x="6768816" y="5276824"/>
            <a:ext cx="1296144" cy="314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4E8A4-04C4-E321-69B1-36B6C9C8766C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5112568" cy="9114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R="0" lvl="0" algn="just" defTabSz="914400" latinLnBrk="0">
              <a:lnSpc>
                <a:spcPct val="90000"/>
              </a:lnSpc>
              <a:spcBef>
                <a:spcPts val="1000"/>
              </a:spcBef>
              <a:buClrTx/>
              <a:buSzTx/>
              <a:tabLst/>
              <a:defRPr/>
            </a:pPr>
            <a:r>
              <a:rPr lang="fr-CH" sz="2400" dirty="0">
                <a:latin typeface="+mn-lt"/>
                <a:cs typeface="+mn-cs"/>
              </a:rPr>
              <a:t>Deux activités importantes doivent être complétées pendant cette étape: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E11E3-7F20-26B6-39CC-B781977D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41" y="4913741"/>
            <a:ext cx="2425729" cy="1801284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07906A3-F0E6-402E-0371-DB0C14BD28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2794" y="4890874"/>
            <a:ext cx="2598411" cy="1839616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65659E-66DC-A709-90DC-1810F7D1A4CF}"/>
              </a:ext>
            </a:extLst>
          </p:cNvPr>
          <p:cNvSpPr/>
          <p:nvPr/>
        </p:nvSpPr>
        <p:spPr>
          <a:xfrm>
            <a:off x="430518" y="2236084"/>
            <a:ext cx="5221601" cy="1120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15DEDB-EEEC-665F-1599-5525C3F90651}"/>
              </a:ext>
            </a:extLst>
          </p:cNvPr>
          <p:cNvSpPr txBox="1">
            <a:spLocks/>
          </p:cNvSpPr>
          <p:nvPr/>
        </p:nvSpPr>
        <p:spPr>
          <a:xfrm>
            <a:off x="1151048" y="5623583"/>
            <a:ext cx="7339515" cy="9176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2400" dirty="0"/>
              <a:t>But de l’exercice: identifier les entités géographiques qui définissent l’écosystème des programmes de lutte contre le paludisme, la tuberculose et le VIH </a:t>
            </a:r>
          </a:p>
        </p:txBody>
      </p:sp>
      <p:sp>
        <p:nvSpPr>
          <p:cNvPr id="3" name="Google Shape;473;p45">
            <a:extLst>
              <a:ext uri="{FF2B5EF4-FFF2-40B4-BE49-F238E27FC236}">
                <a16:creationId xmlns:a16="http://schemas.microsoft.com/office/drawing/2014/main" id="{74BC4CE5-2815-37BE-FEDD-B00B8BAC918F}"/>
              </a:ext>
            </a:extLst>
          </p:cNvPr>
          <p:cNvSpPr/>
          <p:nvPr/>
        </p:nvSpPr>
        <p:spPr>
          <a:xfrm>
            <a:off x="600795" y="5694397"/>
            <a:ext cx="478200" cy="35113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B31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12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19ABCE-3538-1A26-28A4-DEF74E6F42A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Comprendre et documenter le contexte géographique  – Définir les entités géographiques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8E160-BC53-3DED-3613-745D827FE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87216"/>
            <a:ext cx="7635115" cy="437764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B41CC76-E91B-FC09-2EED-C40143D54A01}"/>
              </a:ext>
            </a:extLst>
          </p:cNvPr>
          <p:cNvSpPr txBox="1">
            <a:spLocks/>
          </p:cNvSpPr>
          <p:nvPr/>
        </p:nvSpPr>
        <p:spPr bwMode="auto">
          <a:xfrm>
            <a:off x="7086600" y="6453188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eaLnBrk="1" hangingPunct="1">
              <a:defRPr sz="1200"/>
            </a:lvl1pPr>
          </a:lstStyle>
          <a:p>
            <a:fld id="{1F1CFA5E-D7BE-45A1-BD59-8EBEFF519CD8}" type="slidenum">
              <a:rPr lang="fr-CH" altLang="en-US" smtClean="0"/>
              <a:pPr/>
              <a:t>3</a:t>
            </a:fld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41957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green note with a pin&#10;&#10;Description automatically generated">
            <a:extLst>
              <a:ext uri="{FF2B5EF4-FFF2-40B4-BE49-F238E27FC236}">
                <a16:creationId xmlns:a16="http://schemas.microsoft.com/office/drawing/2014/main" id="{6004EA50-7867-1F8F-AB36-4ACE9F672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7400" y="4984050"/>
            <a:ext cx="500237" cy="500237"/>
          </a:xfrm>
          <a:prstGeom prst="rect">
            <a:avLst/>
          </a:prstGeom>
        </p:spPr>
      </p:pic>
      <p:pic>
        <p:nvPicPr>
          <p:cNvPr id="8" name="Picture 7" descr="A purple note with a blue push pin&#10;&#10;Description automatically generated">
            <a:extLst>
              <a:ext uri="{FF2B5EF4-FFF2-40B4-BE49-F238E27FC236}">
                <a16:creationId xmlns:a16="http://schemas.microsoft.com/office/drawing/2014/main" id="{CA53ABEF-C11E-80C2-9CA6-34FA405E69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33169" y="4846922"/>
            <a:ext cx="500842" cy="500842"/>
          </a:xfrm>
          <a:prstGeom prst="rect">
            <a:avLst/>
          </a:prstGeom>
        </p:spPr>
      </p:pic>
      <p:pic>
        <p:nvPicPr>
          <p:cNvPr id="4" name="Picture 3" descr="A green note with a pin&#10;&#10;Description automatically generated">
            <a:extLst>
              <a:ext uri="{FF2B5EF4-FFF2-40B4-BE49-F238E27FC236}">
                <a16:creationId xmlns:a16="http://schemas.microsoft.com/office/drawing/2014/main" id="{90FCFD5F-592C-4B55-9895-1595355850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21038" y="4388988"/>
            <a:ext cx="2335067" cy="2335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05A12C-8C1C-428C-9D3B-D3EAA0C81E00}"/>
              </a:ext>
            </a:extLst>
          </p:cNvPr>
          <p:cNvSpPr/>
          <p:nvPr/>
        </p:nvSpPr>
        <p:spPr>
          <a:xfrm>
            <a:off x="-12128" y="99444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/>
            <a:r>
              <a:rPr lang="fr-CH" sz="2000" dirty="0"/>
              <a:t>Chaque participant:</a:t>
            </a:r>
          </a:p>
          <a:p>
            <a:pPr marL="1057275" lvl="1" indent="-457200">
              <a:buFont typeface="+mj-lt"/>
              <a:buAutoNum type="arabicPeriod"/>
            </a:pPr>
            <a:r>
              <a:rPr lang="fr-CH" sz="2000" dirty="0"/>
              <a:t>Prend un post-it correspondant au programme considéré</a:t>
            </a:r>
          </a:p>
          <a:p>
            <a:pPr marL="600075" lvl="1"/>
            <a:r>
              <a:rPr lang="fr-CH" sz="2000" dirty="0"/>
              <a:t>	   (une couleur par programme)</a:t>
            </a:r>
          </a:p>
          <a:p>
            <a:pPr marL="1057275" lvl="1" indent="-457200">
              <a:buFont typeface="+mj-lt"/>
              <a:buAutoNum type="arabicPeriod"/>
            </a:pPr>
            <a:r>
              <a:rPr lang="fr-CH" sz="2000" dirty="0"/>
              <a:t>Inscrit sur ce post-it: </a:t>
            </a:r>
          </a:p>
          <a:p>
            <a:pPr marL="1514475" lvl="2" indent="-457200">
              <a:buFont typeface="Arial" panose="020B0604020202020204" pitchFamily="34" charset="0"/>
              <a:buChar char="•"/>
            </a:pPr>
            <a:r>
              <a:rPr lang="fr-CH" sz="2000" dirty="0"/>
              <a:t>Le nom de l’entité géographique considérée (exemple: Province, district, centre de santé, ambulance, réseau routier,…)  </a:t>
            </a:r>
          </a:p>
          <a:p>
            <a:pPr marL="1514475" lvl="2" indent="-457200">
              <a:buFont typeface="Arial" panose="020B0604020202020204" pitchFamily="34" charset="0"/>
              <a:buChar char="•"/>
            </a:pPr>
            <a:r>
              <a:rPr lang="fr-CH" sz="2000" dirty="0"/>
              <a:t>Le type d’entité géographique (fixe, mobile, continue)</a:t>
            </a:r>
          </a:p>
          <a:p>
            <a:pPr marL="1514475" lvl="2" indent="-457200">
              <a:buFont typeface="Arial" panose="020B0604020202020204" pitchFamily="34" charset="0"/>
              <a:buChar char="•"/>
            </a:pPr>
            <a:r>
              <a:rPr lang="fr-CH" sz="2000" dirty="0"/>
              <a:t>Le pays auquel l’entité s’applique</a:t>
            </a:r>
          </a:p>
          <a:p>
            <a:pPr marL="1057275" lvl="1" indent="-457200">
              <a:buFont typeface="+mj-lt"/>
              <a:buAutoNum type="arabicPeriod"/>
            </a:pPr>
            <a:r>
              <a:rPr lang="fr-CH" sz="2000" dirty="0"/>
              <a:t>Recommence au point 1 pour toutes les autres entités géographiques auquel il/elle pense  </a:t>
            </a:r>
          </a:p>
          <a:p>
            <a:pPr marL="1057275" lvl="1" indent="-457200">
              <a:buFont typeface="+mj-lt"/>
              <a:buAutoNum type="arabicPeriod"/>
            </a:pPr>
            <a:r>
              <a:rPr lang="fr-CH" sz="2000" dirty="0"/>
              <a:t>Place tous les post-it sur le tableau blanc en respectant le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FC0D88-A2CA-4475-8566-156BE92645F5}"/>
              </a:ext>
            </a:extLst>
          </p:cNvPr>
          <p:cNvSpPr/>
          <p:nvPr/>
        </p:nvSpPr>
        <p:spPr>
          <a:xfrm>
            <a:off x="4583864" y="4519033"/>
            <a:ext cx="1115330" cy="2052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614AD-9670-4641-8E65-8AB4257FA66B}"/>
              </a:ext>
            </a:extLst>
          </p:cNvPr>
          <p:cNvSpPr/>
          <p:nvPr/>
        </p:nvSpPr>
        <p:spPr>
          <a:xfrm>
            <a:off x="5787895" y="4519033"/>
            <a:ext cx="1154615" cy="2052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0EC8B6-3143-41A0-A25D-043E33B0B60E}"/>
              </a:ext>
            </a:extLst>
          </p:cNvPr>
          <p:cNvSpPr/>
          <p:nvPr/>
        </p:nvSpPr>
        <p:spPr>
          <a:xfrm>
            <a:off x="7027198" y="4519033"/>
            <a:ext cx="1080925" cy="2052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748BF5-5783-451C-9E4B-CAAC28B3E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21295" y="5472306"/>
            <a:ext cx="462315" cy="45546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14227D-572B-4C01-A5FA-9A1B339D2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90313" y="6023343"/>
            <a:ext cx="462315" cy="4554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A25856-D960-4E76-893E-D168163D01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621295" y="6042104"/>
            <a:ext cx="462315" cy="45546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00FFBCF-6196-40E1-9E2D-14636B76D1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132" r="13260"/>
          <a:stretch/>
        </p:blipFill>
        <p:spPr>
          <a:xfrm>
            <a:off x="7492955" y="5994137"/>
            <a:ext cx="499574" cy="455466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1444925C-46FD-4BBD-8057-D310B777970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132" r="13260"/>
          <a:stretch/>
        </p:blipFill>
        <p:spPr>
          <a:xfrm>
            <a:off x="7181769" y="5496268"/>
            <a:ext cx="499574" cy="455466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69E42791-36A8-47E8-ADA9-801147B2297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132" r="13260"/>
          <a:stretch/>
        </p:blipFill>
        <p:spPr>
          <a:xfrm>
            <a:off x="7579548" y="4970113"/>
            <a:ext cx="499574" cy="4554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2FF171-C744-4A13-A8D9-2554CE843F82}"/>
              </a:ext>
            </a:extLst>
          </p:cNvPr>
          <p:cNvSpPr/>
          <p:nvPr/>
        </p:nvSpPr>
        <p:spPr>
          <a:xfrm>
            <a:off x="4637869" y="4537901"/>
            <a:ext cx="10613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50" dirty="0">
                <a:solidFill>
                  <a:srgbClr val="346667"/>
                </a:solidFill>
                <a:latin typeface="arial" panose="020B0604020202020204" pitchFamily="34" charset="0"/>
              </a:rPr>
              <a:t>Paludisme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312FEE4-4436-49C3-B172-B780585A55E1}"/>
              </a:ext>
            </a:extLst>
          </p:cNvPr>
          <p:cNvSpPr/>
          <p:nvPr/>
        </p:nvSpPr>
        <p:spPr>
          <a:xfrm>
            <a:off x="5795299" y="4538369"/>
            <a:ext cx="114721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50" dirty="0">
                <a:solidFill>
                  <a:srgbClr val="346667"/>
                </a:solidFill>
                <a:latin typeface="arial" panose="020B0604020202020204" pitchFamily="34" charset="0"/>
              </a:rPr>
              <a:t>Tuberculose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709157-96FB-4228-B04A-E30663913025}"/>
              </a:ext>
            </a:extLst>
          </p:cNvPr>
          <p:cNvSpPr/>
          <p:nvPr/>
        </p:nvSpPr>
        <p:spPr>
          <a:xfrm>
            <a:off x="7031211" y="4548414"/>
            <a:ext cx="10758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050" dirty="0">
                <a:solidFill>
                  <a:srgbClr val="346667"/>
                </a:solidFill>
                <a:latin typeface="arial" panose="020B0604020202020204" pitchFamily="34" charset="0"/>
              </a:rPr>
              <a:t>VIH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0BFC0BAE-95F7-46DD-9BF6-B8FE28F558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132" r="13260"/>
          <a:stretch/>
        </p:blipFill>
        <p:spPr>
          <a:xfrm>
            <a:off x="7094845" y="5018605"/>
            <a:ext cx="499574" cy="455466"/>
          </a:xfrm>
          <a:prstGeom prst="rect">
            <a:avLst/>
          </a:prstGeom>
        </p:spPr>
      </p:pic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4D13F9-811D-4300-9955-AFEF1D3E29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129904" y="4861387"/>
            <a:ext cx="462315" cy="4554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51BE65-6B8B-7D5A-0B01-F02BEA3F423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fr-CH" sz="3200" b="1" dirty="0">
                <a:solidFill>
                  <a:schemeClr val="bg1"/>
                </a:solidFill>
                <a:latin typeface="+mn-lt"/>
              </a:rPr>
              <a:t>Déroulement de l’exercice</a:t>
            </a:r>
            <a:endParaRPr lang="fr-CH" alt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F22263-D1A2-48D8-F2C7-E7F8906E2EC8}"/>
              </a:ext>
            </a:extLst>
          </p:cNvPr>
          <p:cNvSpPr txBox="1"/>
          <p:nvPr/>
        </p:nvSpPr>
        <p:spPr>
          <a:xfrm rot="20885139">
            <a:off x="1377875" y="4811435"/>
            <a:ext cx="17123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800" dirty="0"/>
              <a:t>District</a:t>
            </a:r>
          </a:p>
          <a:p>
            <a:endParaRPr lang="fr-CH" dirty="0"/>
          </a:p>
          <a:p>
            <a:r>
              <a:rPr lang="fr-CH" dirty="0"/>
              <a:t>Fixe</a:t>
            </a:r>
          </a:p>
          <a:p>
            <a:endParaRPr lang="fr-CH" dirty="0"/>
          </a:p>
          <a:p>
            <a:r>
              <a:rPr lang="fr-CH" dirty="0"/>
              <a:t>Burkina Faso</a:t>
            </a:r>
            <a:endParaRPr lang="en-PH" dirty="0"/>
          </a:p>
        </p:txBody>
      </p:sp>
      <p:pic>
        <p:nvPicPr>
          <p:cNvPr id="21" name="Picture 20" descr="A purple note with a blue push pin&#10;&#10;Description automatically generated">
            <a:extLst>
              <a:ext uri="{FF2B5EF4-FFF2-40B4-BE49-F238E27FC236}">
                <a16:creationId xmlns:a16="http://schemas.microsoft.com/office/drawing/2014/main" id="{289AB9D5-6455-3D0B-8930-64295E630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40981" y="5386423"/>
            <a:ext cx="500842" cy="500842"/>
          </a:xfrm>
          <a:prstGeom prst="rect">
            <a:avLst/>
          </a:prstGeom>
        </p:spPr>
      </p:pic>
      <p:pic>
        <p:nvPicPr>
          <p:cNvPr id="29" name="Picture 28" descr="A green note with a pin&#10;&#10;Description automatically generated">
            <a:extLst>
              <a:ext uri="{FF2B5EF4-FFF2-40B4-BE49-F238E27FC236}">
                <a16:creationId xmlns:a16="http://schemas.microsoft.com/office/drawing/2014/main" id="{5F3743F8-F91C-E081-9E59-F4F4438D7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6180" y="4955353"/>
            <a:ext cx="500237" cy="500237"/>
          </a:xfrm>
          <a:prstGeom prst="rect">
            <a:avLst/>
          </a:prstGeom>
        </p:spPr>
      </p:pic>
      <p:pic>
        <p:nvPicPr>
          <p:cNvPr id="34" name="Picture 33" descr="A green note with a pin&#10;&#10;Description automatically generated">
            <a:extLst>
              <a:ext uri="{FF2B5EF4-FFF2-40B4-BE49-F238E27FC236}">
                <a16:creationId xmlns:a16="http://schemas.microsoft.com/office/drawing/2014/main" id="{9E65774E-F891-13C8-90FB-89B3B97A1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67400" y="5541867"/>
            <a:ext cx="500237" cy="500237"/>
          </a:xfrm>
          <a:prstGeom prst="rect">
            <a:avLst/>
          </a:prstGeom>
        </p:spPr>
      </p:pic>
      <p:pic>
        <p:nvPicPr>
          <p:cNvPr id="35" name="Picture 34" descr="A green note with a pin&#10;&#10;Description automatically generated">
            <a:extLst>
              <a:ext uri="{FF2B5EF4-FFF2-40B4-BE49-F238E27FC236}">
                <a16:creationId xmlns:a16="http://schemas.microsoft.com/office/drawing/2014/main" id="{BAE5F77C-00BD-1695-787E-BE6B1C655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41979" y="5487731"/>
            <a:ext cx="500237" cy="500237"/>
          </a:xfrm>
          <a:prstGeom prst="rect">
            <a:avLst/>
          </a:prstGeom>
        </p:spPr>
      </p:pic>
      <p:pic>
        <p:nvPicPr>
          <p:cNvPr id="39" name="Picture 38" descr="A green note with a pin&#10;&#10;Description automatically generated">
            <a:extLst>
              <a:ext uri="{FF2B5EF4-FFF2-40B4-BE49-F238E27FC236}">
                <a16:creationId xmlns:a16="http://schemas.microsoft.com/office/drawing/2014/main" id="{34064E85-C961-B4B8-B02B-6EF8F64AC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21817" y="6042362"/>
            <a:ext cx="500237" cy="500237"/>
          </a:xfrm>
          <a:prstGeom prst="rect">
            <a:avLst/>
          </a:prstGeom>
        </p:spPr>
      </p:pic>
      <p:pic>
        <p:nvPicPr>
          <p:cNvPr id="40" name="Picture 39" descr="A green note with a pin&#10;&#10;Description automatically generated">
            <a:extLst>
              <a:ext uri="{FF2B5EF4-FFF2-40B4-BE49-F238E27FC236}">
                <a16:creationId xmlns:a16="http://schemas.microsoft.com/office/drawing/2014/main" id="{A141E06D-D9C9-9519-81B5-085DCF371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32163" y="5991747"/>
            <a:ext cx="500237" cy="500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B9919-1752-5BC2-141C-23CA8FD4B0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5970" y="185010"/>
            <a:ext cx="1176623" cy="165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54C3D-3C90-8E40-5FB0-CBEFFD2A74F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0520" t="38265" r="10441" b="47050"/>
          <a:stretch/>
        </p:blipFill>
        <p:spPr>
          <a:xfrm>
            <a:off x="8262257" y="1383929"/>
            <a:ext cx="486492" cy="4384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2BC675-F984-2CE6-B093-39C5A4D7424C}"/>
              </a:ext>
            </a:extLst>
          </p:cNvPr>
          <p:cNvSpPr txBox="1"/>
          <p:nvPr/>
        </p:nvSpPr>
        <p:spPr>
          <a:xfrm>
            <a:off x="7150938" y="1822363"/>
            <a:ext cx="17281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EN_Guide_HGLC_Part2_1</a:t>
            </a:r>
            <a:endParaRPr lang="en-PH" sz="1100" dirty="0"/>
          </a:p>
        </p:txBody>
      </p:sp>
    </p:spTree>
    <p:extLst>
      <p:ext uri="{BB962C8B-B14F-4D97-AF65-F5344CB8AC3E}">
        <p14:creationId xmlns:p14="http://schemas.microsoft.com/office/powerpoint/2010/main" val="4052971294"/>
      </p:ext>
    </p:extLst>
  </p:cSld>
  <p:clrMapOvr>
    <a:masterClrMapping/>
  </p:clrMapOvr>
</p:sld>
</file>

<file path=ppt/theme/theme1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15309</TotalTime>
  <Words>227</Words>
  <Application>Microsoft Office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HGLC_HIS_Geo-enabling_course_template</vt:lpstr>
      <vt:lpstr>PowerPoint Presentation</vt:lpstr>
      <vt:lpstr>Définir le besoin en données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Steeve Ebener</cp:lastModifiedBy>
  <cp:revision>117</cp:revision>
  <dcterms:created xsi:type="dcterms:W3CDTF">2018-03-06T13:12:55Z</dcterms:created>
  <dcterms:modified xsi:type="dcterms:W3CDTF">2023-11-07T08:44:18Z</dcterms:modified>
</cp:coreProperties>
</file>