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1" r:id="rId2"/>
    <p:sldId id="285" r:id="rId3"/>
    <p:sldId id="288" r:id="rId4"/>
    <p:sldId id="289" r:id="rId5"/>
    <p:sldId id="323" r:id="rId6"/>
    <p:sldId id="292" r:id="rId7"/>
    <p:sldId id="294" r:id="rId8"/>
    <p:sldId id="324" r:id="rId9"/>
    <p:sldId id="329" r:id="rId10"/>
    <p:sldId id="296" r:id="rId11"/>
    <p:sldId id="298" r:id="rId12"/>
    <p:sldId id="297" r:id="rId13"/>
    <p:sldId id="300" r:id="rId14"/>
    <p:sldId id="303" r:id="rId15"/>
    <p:sldId id="299" r:id="rId16"/>
    <p:sldId id="304" r:id="rId17"/>
    <p:sldId id="305" r:id="rId18"/>
    <p:sldId id="306" r:id="rId19"/>
    <p:sldId id="307" r:id="rId20"/>
    <p:sldId id="308" r:id="rId21"/>
    <p:sldId id="309" r:id="rId22"/>
    <p:sldId id="325" r:id="rId23"/>
    <p:sldId id="310" r:id="rId24"/>
    <p:sldId id="312" r:id="rId25"/>
    <p:sldId id="313" r:id="rId26"/>
    <p:sldId id="314" r:id="rId27"/>
    <p:sldId id="326" r:id="rId28"/>
    <p:sldId id="327" r:id="rId29"/>
    <p:sldId id="328"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067" userDrawn="1">
          <p15:clr>
            <a:srgbClr val="A4A3A4"/>
          </p15:clr>
        </p15:guide>
        <p15:guide id="2" orient="horz" pos="618">
          <p15:clr>
            <a:srgbClr val="A4A3A4"/>
          </p15:clr>
        </p15:guide>
        <p15:guide id="3" orient="horz" pos="4065">
          <p15:clr>
            <a:srgbClr val="A4A3A4"/>
          </p15:clr>
        </p15:guide>
        <p15:guide id="4" orient="horz" pos="4320" userDrawn="1">
          <p15:clr>
            <a:srgbClr val="A4A3A4"/>
          </p15:clr>
        </p15:guide>
        <p15:guide id="5" orient="horz" pos="1298" userDrawn="1">
          <p15:clr>
            <a:srgbClr val="A4A3A4"/>
          </p15:clr>
        </p15:guide>
        <p15:guide id="6" orient="horz" pos="2432" userDrawn="1">
          <p15:clr>
            <a:srgbClr val="A4A3A4"/>
          </p15:clr>
        </p15:guide>
        <p15:guide id="7" pos="2880">
          <p15:clr>
            <a:srgbClr val="A4A3A4"/>
          </p15:clr>
        </p15:guide>
        <p15:guide id="8" pos="5103" userDrawn="1">
          <p15:clr>
            <a:srgbClr val="A4A3A4"/>
          </p15:clr>
        </p15:guide>
        <p15:guide id="9" pos="793">
          <p15:clr>
            <a:srgbClr val="A4A3A4"/>
          </p15:clr>
        </p15:guide>
        <p15:guide id="10" pos="3696" userDrawn="1">
          <p15:clr>
            <a:srgbClr val="A4A3A4"/>
          </p15:clr>
        </p15:guide>
        <p15:guide id="11" orient="horz" pos="1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A37"/>
    <a:srgbClr val="4F8CB5"/>
    <a:srgbClr val="315A75"/>
    <a:srgbClr val="3398CC"/>
    <a:srgbClr val="346667"/>
    <a:srgbClr val="1B3163"/>
    <a:srgbClr val="001C54"/>
    <a:srgbClr val="253C88"/>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6247" autoAdjust="0"/>
  </p:normalViewPr>
  <p:slideViewPr>
    <p:cSldViewPr showGuides="1">
      <p:cViewPr varScale="1">
        <p:scale>
          <a:sx n="94" d="100"/>
          <a:sy n="94" d="100"/>
        </p:scale>
        <p:origin x="1296" y="96"/>
      </p:cViewPr>
      <p:guideLst>
        <p:guide orient="horz" pos="3067"/>
        <p:guide orient="horz" pos="618"/>
        <p:guide orient="horz" pos="4065"/>
        <p:guide orient="horz" pos="4320"/>
        <p:guide orient="horz" pos="1298"/>
        <p:guide orient="horz" pos="2432"/>
        <p:guide pos="2880"/>
        <p:guide pos="5103"/>
        <p:guide pos="793"/>
        <p:guide pos="3696"/>
        <p:guide orient="horz" pos="188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02/11/2023</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095834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08114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2" name="Rectangle 1">
            <a:extLst>
              <a:ext uri="{FF2B5EF4-FFF2-40B4-BE49-F238E27FC236}">
                <a16:creationId xmlns:a16="http://schemas.microsoft.com/office/drawing/2014/main" id="{03974760-C982-0DE5-D4E6-552C34B2AE3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02/11/2023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02/11/2023</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02/11/2023</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02/11/2023</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02/11/2023</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02/11/2023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02/11/2023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02/11/2023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275856" y="4797425"/>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GB" altLang="en-US" dirty="0"/>
          </a:p>
        </p:txBody>
      </p:sp>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41" r:id="rId4"/>
    <p:sldLayoutId id="2147485342" r:id="rId5"/>
    <p:sldLayoutId id="2147485343" r:id="rId6"/>
    <p:sldLayoutId id="2147485337" r:id="rId7"/>
    <p:sldLayoutId id="2147485338" r:id="rId8"/>
    <p:sldLayoutId id="2147485339" r:id="rId9"/>
    <p:sldLayoutId id="2147485344" r:id="rId10"/>
    <p:sldLayoutId id="2147485345" r:id="rId11"/>
    <p:sldLayoutId id="2147485346"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hyperlink" Target="https://pixabay.com/en/wink-smiley-happy-smile-yellow-9846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openclipart.org/detail/1695/zeimusu-warning-sign-by-zeimusu"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9DB235B-3CB3-D0EE-A43E-757E407920D3}"/>
              </a:ext>
            </a:extLst>
          </p:cNvPr>
          <p:cNvSpPr txBox="1"/>
          <p:nvPr/>
        </p:nvSpPr>
        <p:spPr>
          <a:xfrm>
            <a:off x="1666122" y="4561939"/>
            <a:ext cx="5874963" cy="830997"/>
          </a:xfrm>
          <a:prstGeom prst="rect">
            <a:avLst/>
          </a:prstGeom>
          <a:noFill/>
        </p:spPr>
        <p:txBody>
          <a:bodyPr wrap="square">
            <a:spAutoFit/>
          </a:bodyPr>
          <a:lstStyle/>
          <a:p>
            <a:pPr algn="ctr"/>
            <a:r>
              <a:rPr lang="fr-CH" sz="2400" b="1" dirty="0">
                <a:effectLst/>
                <a:latin typeface="+mn-lt"/>
                <a:ea typeface="Helvetica Neue"/>
                <a:cs typeface="Helvetica Neue"/>
              </a:rPr>
              <a:t>8 novembre 2023</a:t>
            </a:r>
            <a:endParaRPr lang="en-PH" sz="2400" b="1" dirty="0">
              <a:effectLst/>
              <a:latin typeface="+mn-lt"/>
              <a:ea typeface="Times New Roman" panose="02020603050405020304" pitchFamily="18" charset="0"/>
            </a:endParaRPr>
          </a:p>
          <a:p>
            <a:pPr algn="ctr"/>
            <a:r>
              <a:rPr lang="fr-CH" sz="2400" b="1" dirty="0">
                <a:effectLst/>
                <a:latin typeface="+mn-lt"/>
                <a:ea typeface="Helvetica Neue"/>
                <a:cs typeface="Helvetica Neue"/>
              </a:rPr>
              <a:t>Saly, Sénégal</a:t>
            </a:r>
            <a:endParaRPr lang="en-PH" sz="2400" b="1" dirty="0">
              <a:effectLst/>
              <a:latin typeface="+mn-lt"/>
              <a:ea typeface="Times New Roman" panose="02020603050405020304" pitchFamily="18" charset="0"/>
            </a:endParaRPr>
          </a:p>
        </p:txBody>
      </p:sp>
      <p:sp>
        <p:nvSpPr>
          <p:cNvPr id="20" name="Rectangle 19">
            <a:extLst>
              <a:ext uri="{FF2B5EF4-FFF2-40B4-BE49-F238E27FC236}">
                <a16:creationId xmlns:a16="http://schemas.microsoft.com/office/drawing/2014/main" id="{B3EB95E3-E71B-E034-EB68-4178130C4B43}"/>
              </a:ext>
            </a:extLst>
          </p:cNvPr>
          <p:cNvSpPr/>
          <p:nvPr/>
        </p:nvSpPr>
        <p:spPr>
          <a:xfrm>
            <a:off x="0" y="0"/>
            <a:ext cx="9144000" cy="1340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a:extLst>
              <a:ext uri="{FF2B5EF4-FFF2-40B4-BE49-F238E27FC236}">
                <a16:creationId xmlns:a16="http://schemas.microsoft.com/office/drawing/2014/main" id="{44710E03-240A-10DE-98E7-F6AAAC239F5A}"/>
              </a:ext>
            </a:extLst>
          </p:cNvPr>
          <p:cNvSpPr txBox="1">
            <a:spLocks noChangeArrowheads="1"/>
          </p:cNvSpPr>
          <p:nvPr/>
        </p:nvSpPr>
        <p:spPr bwMode="auto">
          <a:xfrm>
            <a:off x="565708" y="395586"/>
            <a:ext cx="8042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en-US" sz="2800" b="1" dirty="0">
                <a:solidFill>
                  <a:schemeClr val="tx1"/>
                </a:solidFill>
                <a:latin typeface="+mn-lt"/>
                <a:ea typeface="Century Gothic" charset="0"/>
                <a:cs typeface="Century Gothic" charset="0"/>
              </a:rPr>
              <a:t>Atelier sur la Géo-activation du Système d'Information Sanitaire (SIS) et l'Utilisation des Systèmes d’Information Géographique (SIG) en Afrique Francophone</a:t>
            </a:r>
            <a:endParaRPr lang="en-US" altLang="en-US" sz="2800" dirty="0">
              <a:solidFill>
                <a:schemeClr val="tx1"/>
              </a:solidFill>
              <a:latin typeface="+mn-lt"/>
              <a:ea typeface="Century Gothic" charset="0"/>
              <a:cs typeface="Century Gothic" charset="0"/>
            </a:endParaRPr>
          </a:p>
        </p:txBody>
      </p:sp>
      <p:sp>
        <p:nvSpPr>
          <p:cNvPr id="3" name="TextBox 2">
            <a:extLst>
              <a:ext uri="{FF2B5EF4-FFF2-40B4-BE49-F238E27FC236}">
                <a16:creationId xmlns:a16="http://schemas.microsoft.com/office/drawing/2014/main" id="{32A23B60-E204-47A6-F847-917275AF6747}"/>
              </a:ext>
            </a:extLst>
          </p:cNvPr>
          <p:cNvSpPr txBox="1"/>
          <p:nvPr/>
        </p:nvSpPr>
        <p:spPr>
          <a:xfrm>
            <a:off x="1013165" y="2873470"/>
            <a:ext cx="7129095" cy="830997"/>
          </a:xfrm>
          <a:prstGeom prst="rect">
            <a:avLst/>
          </a:prstGeom>
          <a:noFill/>
        </p:spPr>
        <p:txBody>
          <a:bodyPr wrap="square">
            <a:spAutoFit/>
          </a:bodyPr>
          <a:lstStyle/>
          <a:p>
            <a:pPr algn="ctr"/>
            <a:r>
              <a:rPr lang="en-US" sz="2400" b="1" dirty="0" err="1">
                <a:effectLst/>
                <a:latin typeface="+mn-lt"/>
                <a:ea typeface="Helvetica Neue"/>
                <a:cs typeface="Helvetica Neue"/>
              </a:rPr>
              <a:t>Exercice</a:t>
            </a:r>
            <a:r>
              <a:rPr lang="en-US" sz="2400" b="1" dirty="0">
                <a:effectLst/>
                <a:latin typeface="+mn-lt"/>
                <a:ea typeface="Helvetica Neue"/>
                <a:cs typeface="Helvetica Neue"/>
              </a:rPr>
              <a:t> 3 - </a:t>
            </a:r>
            <a:r>
              <a:rPr lang="fr-FR" sz="2400" b="1" dirty="0">
                <a:effectLst/>
                <a:latin typeface="+mn-lt"/>
                <a:ea typeface="Helvetica Neue"/>
                <a:cs typeface="Helvetica Neue"/>
              </a:rPr>
              <a:t>Utilisation des fonctionnalités de base de QGIS</a:t>
            </a:r>
            <a:endParaRPr lang="en-PH" sz="2400" b="1" dirty="0">
              <a:effectLst/>
              <a:latin typeface="+mn-lt"/>
              <a:ea typeface="Times New Roman" panose="02020603050405020304" pitchFamily="18" charset="0"/>
            </a:endParaRPr>
          </a:p>
        </p:txBody>
      </p:sp>
      <p:pic>
        <p:nvPicPr>
          <p:cNvPr id="2" name="Picture 1" descr="A logo with a swirl in the middle&#10;&#10;Description automatically generated">
            <a:extLst>
              <a:ext uri="{FF2B5EF4-FFF2-40B4-BE49-F238E27FC236}">
                <a16:creationId xmlns:a16="http://schemas.microsoft.com/office/drawing/2014/main" id="{94EDE599-6886-220B-2FE1-4ED6A904BA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1" t="31499" r="2751" b="31076"/>
          <a:stretch/>
        </p:blipFill>
        <p:spPr>
          <a:xfrm>
            <a:off x="3995936" y="6230160"/>
            <a:ext cx="1133648" cy="439200"/>
          </a:xfrm>
          <a:prstGeom prst="rect">
            <a:avLst/>
          </a:prstGeom>
        </p:spPr>
      </p:pic>
      <p:pic>
        <p:nvPicPr>
          <p:cNvPr id="4" name="Picture 3" descr="A logo for a university&#10;&#10;Description automatically generated">
            <a:extLst>
              <a:ext uri="{FF2B5EF4-FFF2-40B4-BE49-F238E27FC236}">
                <a16:creationId xmlns:a16="http://schemas.microsoft.com/office/drawing/2014/main" id="{5979587E-B764-B964-05A0-7D99F15EB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923" y="6124704"/>
            <a:ext cx="1275725" cy="649638"/>
          </a:xfrm>
          <a:prstGeom prst="rect">
            <a:avLst/>
          </a:prstGeom>
        </p:spPr>
      </p:pic>
      <p:pic>
        <p:nvPicPr>
          <p:cNvPr id="5" name="Picture 4" descr="A close-up of a logo&#10;&#10;Description automatically generated">
            <a:extLst>
              <a:ext uri="{FF2B5EF4-FFF2-40B4-BE49-F238E27FC236}">
                <a16:creationId xmlns:a16="http://schemas.microsoft.com/office/drawing/2014/main" id="{5E196AFB-490D-4747-0020-DF63B653A3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120" y="6230160"/>
            <a:ext cx="1476385" cy="438727"/>
          </a:xfrm>
          <a:prstGeom prst="rect">
            <a:avLst/>
          </a:prstGeom>
        </p:spPr>
      </p:pic>
      <p:pic>
        <p:nvPicPr>
          <p:cNvPr id="7" name="Picture 6" descr="A logo with blue text and colorful dots&#10;&#10;Description automatically generated">
            <a:extLst>
              <a:ext uri="{FF2B5EF4-FFF2-40B4-BE49-F238E27FC236}">
                <a16:creationId xmlns:a16="http://schemas.microsoft.com/office/drawing/2014/main" id="{8F209F9E-9AD1-B236-9516-D894EA9DBA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30" t="16391" b="13376"/>
          <a:stretch/>
        </p:blipFill>
        <p:spPr>
          <a:xfrm>
            <a:off x="520596" y="6234128"/>
            <a:ext cx="1112812" cy="438120"/>
          </a:xfrm>
          <a:prstGeom prst="rect">
            <a:avLst/>
          </a:prstGeom>
        </p:spPr>
      </p:pic>
      <p:pic>
        <p:nvPicPr>
          <p:cNvPr id="8" name="Picture 7" descr="A logo with blue text and colorful dots&#10;&#10;Description automatically generated">
            <a:extLst>
              <a:ext uri="{FF2B5EF4-FFF2-40B4-BE49-F238E27FC236}">
                <a16:creationId xmlns:a16="http://schemas.microsoft.com/office/drawing/2014/main" id="{CAAA34A8-4750-64EF-FDC9-A2240C09F72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500" r="47187" b="11974"/>
          <a:stretch/>
        </p:blipFill>
        <p:spPr>
          <a:xfrm>
            <a:off x="2200786" y="6250408"/>
            <a:ext cx="1248033" cy="438120"/>
          </a:xfrm>
          <a:prstGeom prst="rect">
            <a:avLst/>
          </a:prstGeom>
        </p:spPr>
      </p:pic>
    </p:spTree>
    <p:extLst>
      <p:ext uri="{BB962C8B-B14F-4D97-AF65-F5344CB8AC3E}">
        <p14:creationId xmlns:p14="http://schemas.microsoft.com/office/powerpoint/2010/main" val="313343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1717206-E969-516C-E364-ED64B40DE9FE}"/>
              </a:ext>
            </a:extLst>
          </p:cNvPr>
          <p:cNvSpPr>
            <a:spLocks noGrp="1"/>
          </p:cNvSpPr>
          <p:nvPr>
            <p:ph type="title" idx="4294967295"/>
          </p:nvPr>
        </p:nvSpPr>
        <p:spPr>
          <a:xfrm>
            <a:off x="0" y="0"/>
            <a:ext cx="9144000" cy="1000949"/>
          </a:xfrm>
        </p:spPr>
        <p:txBody>
          <a:bodyPr/>
          <a:lstStyle/>
          <a:p>
            <a:pPr algn="ctr" eaLnBrk="1" hangingPunct="1">
              <a:defRPr/>
            </a:pPr>
            <a:r>
              <a:rPr lang="fr-CH" sz="3200" b="1">
                <a:solidFill>
                  <a:schemeClr val="bg1"/>
                </a:solidFill>
                <a:latin typeface="+mn-lt"/>
              </a:rPr>
              <a:t>Barres d’outils de gestion des couches</a:t>
            </a:r>
          </a:p>
        </p:txBody>
      </p:sp>
      <p:sp>
        <p:nvSpPr>
          <p:cNvPr id="26628" name="Slide Number Placeholder 3">
            <a:extLst>
              <a:ext uri="{FF2B5EF4-FFF2-40B4-BE49-F238E27FC236}">
                <a16:creationId xmlns:a16="http://schemas.microsoft.com/office/drawing/2014/main" id="{B337CFF6-F096-24C5-748D-34ECD8CE8A41}"/>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10</a:t>
            </a:fld>
            <a:endParaRPr lang="en-GB" altLang="en-US"/>
          </a:p>
        </p:txBody>
      </p:sp>
      <p:sp>
        <p:nvSpPr>
          <p:cNvPr id="9" name="Content Placeholder 2">
            <a:extLst>
              <a:ext uri="{FF2B5EF4-FFF2-40B4-BE49-F238E27FC236}">
                <a16:creationId xmlns:a16="http://schemas.microsoft.com/office/drawing/2014/main" id="{40458E2B-379B-2C0B-C852-58DFD81D51A1}"/>
              </a:ext>
            </a:extLst>
          </p:cNvPr>
          <p:cNvSpPr txBox="1">
            <a:spLocks/>
          </p:cNvSpPr>
          <p:nvPr/>
        </p:nvSpPr>
        <p:spPr>
          <a:xfrm>
            <a:off x="179512" y="2276872"/>
            <a:ext cx="8920038" cy="3167680"/>
          </a:xfrm>
          <a:prstGeom prst="rect">
            <a:avLst/>
          </a:prstGeom>
        </p:spPr>
        <p:txBody>
          <a:bodyPr numCol="2" spcCol="216000"/>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2600" dirty="0"/>
              <a:t>Ajouter une couche vecteur</a:t>
            </a:r>
          </a:p>
          <a:p>
            <a:pPr>
              <a:defRPr/>
            </a:pPr>
            <a:r>
              <a:rPr lang="fr-FR" sz="2600" dirty="0"/>
              <a:t>Ajouter une couche raster</a:t>
            </a:r>
          </a:p>
          <a:p>
            <a:pPr>
              <a:defRPr/>
            </a:pPr>
            <a:r>
              <a:rPr lang="fr-FR" sz="2600" dirty="0"/>
              <a:t>Ajouter une couche Maillage</a:t>
            </a:r>
          </a:p>
          <a:p>
            <a:pPr>
              <a:defRPr/>
            </a:pPr>
            <a:r>
              <a:rPr lang="fr-FR" sz="2600" dirty="0"/>
              <a:t>Ajouter une couche de texte délimité</a:t>
            </a:r>
          </a:p>
          <a:p>
            <a:pPr>
              <a:defRPr/>
            </a:pPr>
            <a:r>
              <a:rPr lang="fr-FR" sz="2600" dirty="0"/>
              <a:t>Ajouter une couche </a:t>
            </a:r>
            <a:r>
              <a:rPr lang="fr-FR" sz="2600" dirty="0" err="1"/>
              <a:t>SpatiaLite</a:t>
            </a:r>
            <a:endParaRPr lang="fr-FR" sz="2600" dirty="0"/>
          </a:p>
          <a:p>
            <a:pPr>
              <a:defRPr/>
            </a:pPr>
            <a:r>
              <a:rPr lang="fr-FR" sz="2600" dirty="0"/>
              <a:t>Ajouter/éditer une couche virtuelle</a:t>
            </a:r>
          </a:p>
          <a:p>
            <a:pPr>
              <a:defRPr/>
            </a:pPr>
            <a:r>
              <a:rPr lang="fr-FR" sz="2600" dirty="0"/>
              <a:t>Ajouter une couche </a:t>
            </a:r>
            <a:r>
              <a:rPr lang="fr-FR" sz="2600" dirty="0" err="1"/>
              <a:t>PostGIS</a:t>
            </a:r>
            <a:endParaRPr lang="fr-FR" sz="2600" dirty="0"/>
          </a:p>
          <a:p>
            <a:pPr>
              <a:defRPr/>
            </a:pPr>
            <a:r>
              <a:rPr lang="fr-FR" sz="2600" dirty="0"/>
              <a:t>Ajouter une couche WMS/WMTS</a:t>
            </a:r>
          </a:p>
          <a:p>
            <a:pPr>
              <a:defRPr/>
            </a:pPr>
            <a:r>
              <a:rPr lang="fr-FR" sz="2600" dirty="0"/>
              <a:t>Ajouter une couche WCS</a:t>
            </a:r>
          </a:p>
          <a:p>
            <a:pPr>
              <a:defRPr/>
            </a:pPr>
            <a:r>
              <a:rPr lang="fr-FR" sz="2600" dirty="0"/>
              <a:t>Ajouter une couche WFS</a:t>
            </a:r>
          </a:p>
          <a:p>
            <a:pPr>
              <a:defRPr/>
            </a:pPr>
            <a:r>
              <a:rPr lang="fr-FR" sz="2600" dirty="0"/>
              <a:t>Nouvelle couche shapefile</a:t>
            </a:r>
          </a:p>
        </p:txBody>
      </p:sp>
      <p:sp>
        <p:nvSpPr>
          <p:cNvPr id="26632" name="Rectangle 3">
            <a:extLst>
              <a:ext uri="{FF2B5EF4-FFF2-40B4-BE49-F238E27FC236}">
                <a16:creationId xmlns:a16="http://schemas.microsoft.com/office/drawing/2014/main" id="{033D701B-5761-9C15-2412-301C546B4146}"/>
              </a:ext>
            </a:extLst>
          </p:cNvPr>
          <p:cNvSpPr>
            <a:spLocks noChangeArrowheads="1"/>
          </p:cNvSpPr>
          <p:nvPr/>
        </p:nvSpPr>
        <p:spPr bwMode="auto">
          <a:xfrm>
            <a:off x="179512" y="2204094"/>
            <a:ext cx="4248026" cy="1054677"/>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pic>
        <p:nvPicPr>
          <p:cNvPr id="2" name="Picture 1">
            <a:extLst>
              <a:ext uri="{FF2B5EF4-FFF2-40B4-BE49-F238E27FC236}">
                <a16:creationId xmlns:a16="http://schemas.microsoft.com/office/drawing/2014/main" id="{BB55CA8B-C7BD-7F7B-590E-2162EA41F5A6}"/>
              </a:ext>
            </a:extLst>
          </p:cNvPr>
          <p:cNvPicPr>
            <a:picLocks noChangeAspect="1"/>
          </p:cNvPicPr>
          <p:nvPr/>
        </p:nvPicPr>
        <p:blipFill>
          <a:blip r:embed="rId2"/>
          <a:stretch>
            <a:fillRect/>
          </a:stretch>
        </p:blipFill>
        <p:spPr>
          <a:xfrm>
            <a:off x="702469" y="1124774"/>
            <a:ext cx="7302340" cy="693738"/>
          </a:xfrm>
          <a:prstGeom prst="rect">
            <a:avLst/>
          </a:prstGeom>
        </p:spPr>
      </p:pic>
      <p:sp>
        <p:nvSpPr>
          <p:cNvPr id="3" name="Rectangle 3">
            <a:extLst>
              <a:ext uri="{FF2B5EF4-FFF2-40B4-BE49-F238E27FC236}">
                <a16:creationId xmlns:a16="http://schemas.microsoft.com/office/drawing/2014/main" id="{1CD5C10E-5961-1002-4D4E-6524BE0E0C58}"/>
              </a:ext>
            </a:extLst>
          </p:cNvPr>
          <p:cNvSpPr>
            <a:spLocks noChangeArrowheads="1"/>
          </p:cNvSpPr>
          <p:nvPr/>
        </p:nvSpPr>
        <p:spPr bwMode="auto">
          <a:xfrm>
            <a:off x="181799" y="3691145"/>
            <a:ext cx="4248026" cy="817976"/>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 name="Rectangle 3">
            <a:extLst>
              <a:ext uri="{FF2B5EF4-FFF2-40B4-BE49-F238E27FC236}">
                <a16:creationId xmlns:a16="http://schemas.microsoft.com/office/drawing/2014/main" id="{64D2896F-49F2-D84C-F8CA-9941B06859A0}"/>
              </a:ext>
            </a:extLst>
          </p:cNvPr>
          <p:cNvSpPr>
            <a:spLocks noChangeArrowheads="1"/>
          </p:cNvSpPr>
          <p:nvPr/>
        </p:nvSpPr>
        <p:spPr bwMode="auto">
          <a:xfrm>
            <a:off x="4691055" y="3258354"/>
            <a:ext cx="3049297" cy="817976"/>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5" name="Content Placeholder 2">
            <a:extLst>
              <a:ext uri="{FF2B5EF4-FFF2-40B4-BE49-F238E27FC236}">
                <a16:creationId xmlns:a16="http://schemas.microsoft.com/office/drawing/2014/main" id="{A2DA03B0-EC37-57C3-08CB-72B52274B0B2}"/>
              </a:ext>
            </a:extLst>
          </p:cNvPr>
          <p:cNvSpPr txBox="1">
            <a:spLocks/>
          </p:cNvSpPr>
          <p:nvPr/>
        </p:nvSpPr>
        <p:spPr bwMode="auto">
          <a:xfrm>
            <a:off x="593336" y="6045034"/>
            <a:ext cx="83792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CH" altLang="en-US" sz="2600" dirty="0"/>
              <a:t>Les options entourées en rouge sont celles que vous allez utiliser le plus</a:t>
            </a:r>
          </a:p>
          <a:p>
            <a:pPr>
              <a:lnSpc>
                <a:spcPct val="90000"/>
              </a:lnSpc>
              <a:spcBef>
                <a:spcPts val="1000"/>
              </a:spcBef>
              <a:buFont typeface="Arial" panose="020B0604020202020204" pitchFamily="34" charset="0"/>
              <a:buNone/>
            </a:pPr>
            <a:endParaRPr lang="en-PH" altLang="en-US" sz="2600" dirty="0"/>
          </a:p>
        </p:txBody>
      </p:sp>
      <p:sp>
        <p:nvSpPr>
          <p:cNvPr id="6" name="AutoShape 32">
            <a:extLst>
              <a:ext uri="{FF2B5EF4-FFF2-40B4-BE49-F238E27FC236}">
                <a16:creationId xmlns:a16="http://schemas.microsoft.com/office/drawing/2014/main" id="{EAD25E5D-2CC5-3267-838E-9C9AD0A7A77E}"/>
              </a:ext>
            </a:extLst>
          </p:cNvPr>
          <p:cNvSpPr>
            <a:spLocks noChangeArrowheads="1"/>
          </p:cNvSpPr>
          <p:nvPr/>
        </p:nvSpPr>
        <p:spPr bwMode="auto">
          <a:xfrm>
            <a:off x="192088" y="6045034"/>
            <a:ext cx="436562"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664C157-5765-DB9B-5CB5-B1FB764D6EC6}"/>
              </a:ext>
            </a:extLst>
          </p:cNvPr>
          <p:cNvSpPr>
            <a:spLocks noGrp="1"/>
          </p:cNvSpPr>
          <p:nvPr>
            <p:ph type="title" idx="4294967295"/>
          </p:nvPr>
        </p:nvSpPr>
        <p:spPr>
          <a:xfrm>
            <a:off x="0" y="0"/>
            <a:ext cx="9144000" cy="982663"/>
          </a:xfrm>
        </p:spPr>
        <p:txBody>
          <a:bodyPr/>
          <a:lstStyle/>
          <a:p>
            <a:pPr algn="ctr" eaLnBrk="1" hangingPunct="1">
              <a:defRPr/>
            </a:pPr>
            <a:r>
              <a:rPr lang="fr-CH" sz="3200" b="1" dirty="0">
                <a:solidFill>
                  <a:schemeClr val="bg1"/>
                </a:solidFill>
                <a:latin typeface="+mn-lt"/>
              </a:rPr>
              <a:t>Ajouter une couche vecteur dans la vue cartographique</a:t>
            </a:r>
          </a:p>
        </p:txBody>
      </p:sp>
      <p:sp>
        <p:nvSpPr>
          <p:cNvPr id="27652" name="Slide Number Placeholder 3">
            <a:extLst>
              <a:ext uri="{FF2B5EF4-FFF2-40B4-BE49-F238E27FC236}">
                <a16:creationId xmlns:a16="http://schemas.microsoft.com/office/drawing/2014/main" id="{2113F90B-72BF-188E-7954-CD0A96A3A013}"/>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fr-CH" altLang="en-US" smtClean="0"/>
              <a:pPr eaLnBrk="1" hangingPunct="1"/>
              <a:t>11</a:t>
            </a:fld>
            <a:endParaRPr lang="fr-CH" altLang="en-US" dirty="0"/>
          </a:p>
        </p:txBody>
      </p:sp>
      <p:sp>
        <p:nvSpPr>
          <p:cNvPr id="7" name="Content Placeholder 2">
            <a:extLst>
              <a:ext uri="{FF2B5EF4-FFF2-40B4-BE49-F238E27FC236}">
                <a16:creationId xmlns:a16="http://schemas.microsoft.com/office/drawing/2014/main" id="{23901F52-99D9-CB7D-6F07-673CBB8047C4}"/>
              </a:ext>
            </a:extLst>
          </p:cNvPr>
          <p:cNvSpPr txBox="1">
            <a:spLocks/>
          </p:cNvSpPr>
          <p:nvPr/>
        </p:nvSpPr>
        <p:spPr>
          <a:xfrm>
            <a:off x="107950" y="1054100"/>
            <a:ext cx="9036050" cy="172720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fr-CH" sz="2600" dirty="0"/>
              <a:t>Ajoutons la couche vecteur contenant l’extension géographique des Barangay (sorte de sous district) à la carte:</a:t>
            </a:r>
          </a:p>
          <a:p>
            <a:pPr marL="457200" indent="-457200">
              <a:buFont typeface="Arial" charset="0"/>
              <a:buAutoNum type="arabicPeriod"/>
              <a:defRPr/>
            </a:pPr>
            <a:r>
              <a:rPr lang="fr-CH" sz="2400" dirty="0"/>
              <a:t>Cliquez sur le bouton </a:t>
            </a:r>
            <a:r>
              <a:rPr lang="fr-CH" sz="2400" i="1" dirty="0"/>
              <a:t>Ajouter une couche vecteur</a:t>
            </a:r>
          </a:p>
          <a:p>
            <a:pPr marL="457200" indent="-457200">
              <a:buFont typeface="Arial" charset="0"/>
              <a:buAutoNum type="arabicPeriod"/>
              <a:defRPr/>
            </a:pPr>
            <a:r>
              <a:rPr lang="fr-CH" sz="2400" dirty="0"/>
              <a:t>Cliquez sur le bouton </a:t>
            </a:r>
            <a:r>
              <a:rPr lang="fr-CH" sz="2400" i="1" dirty="0"/>
              <a:t>Parcourir         </a:t>
            </a:r>
            <a:r>
              <a:rPr lang="fr-CH" sz="2400" dirty="0"/>
              <a:t>et navigué jusqu’au dossier contenant les données pour l'exercice 3 (D:\ATELIER \EXERCICE_3 \DATA).</a:t>
            </a:r>
            <a:endParaRPr lang="fr-CH" altLang="en-US" sz="2600" dirty="0"/>
          </a:p>
        </p:txBody>
      </p:sp>
      <p:pic>
        <p:nvPicPr>
          <p:cNvPr id="27654" name="Picture 6" descr="add_vector">
            <a:extLst>
              <a:ext uri="{FF2B5EF4-FFF2-40B4-BE49-F238E27FC236}">
                <a16:creationId xmlns:a16="http://schemas.microsoft.com/office/drawing/2014/main" id="{F34B4BAF-CFCD-A1E9-AA08-E2F1C6F37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150" y="1917700"/>
            <a:ext cx="4333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 descr="D:\MODULES\MODULE_4\FIGURES\Q_05.jpg">
            <a:extLst>
              <a:ext uri="{FF2B5EF4-FFF2-40B4-BE49-F238E27FC236}">
                <a16:creationId xmlns:a16="http://schemas.microsoft.com/office/drawing/2014/main" id="{0DF2EDF0-94D5-A4C1-E605-94E10AD46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387" y="3393803"/>
            <a:ext cx="5313006"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Rectangle 3">
            <a:extLst>
              <a:ext uri="{FF2B5EF4-FFF2-40B4-BE49-F238E27FC236}">
                <a16:creationId xmlns:a16="http://schemas.microsoft.com/office/drawing/2014/main" id="{FA91D9DD-89A4-51FA-BD09-D5EC21C4C0FC}"/>
              </a:ext>
            </a:extLst>
          </p:cNvPr>
          <p:cNvSpPr>
            <a:spLocks noChangeArrowheads="1"/>
          </p:cNvSpPr>
          <p:nvPr/>
        </p:nvSpPr>
        <p:spPr bwMode="auto">
          <a:xfrm>
            <a:off x="6156176" y="4869160"/>
            <a:ext cx="287338" cy="2889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fr-CH" altLang="en-US" dirty="0"/>
          </a:p>
        </p:txBody>
      </p:sp>
      <p:sp>
        <p:nvSpPr>
          <p:cNvPr id="10" name="Content Placeholder 2">
            <a:extLst>
              <a:ext uri="{FF2B5EF4-FFF2-40B4-BE49-F238E27FC236}">
                <a16:creationId xmlns:a16="http://schemas.microsoft.com/office/drawing/2014/main" id="{D3AAB04B-AB05-7E90-D51A-BCF6EFD905F6}"/>
              </a:ext>
            </a:extLst>
          </p:cNvPr>
          <p:cNvSpPr txBox="1">
            <a:spLocks/>
          </p:cNvSpPr>
          <p:nvPr/>
        </p:nvSpPr>
        <p:spPr>
          <a:xfrm>
            <a:off x="107950" y="5252766"/>
            <a:ext cx="8856663" cy="1584597"/>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defRPr/>
            </a:pPr>
            <a:r>
              <a:rPr lang="fr-CH" sz="2400" dirty="0"/>
              <a:t>Allez dans le dossier BARANGAY_BOUNDARIES\LMB. Sélectionnez </a:t>
            </a:r>
            <a:r>
              <a:rPr lang="fr-CH" sz="2400" dirty="0" err="1"/>
              <a:t>TOLKIEN_BRG.shp</a:t>
            </a:r>
            <a:r>
              <a:rPr lang="fr-CH" sz="2400" dirty="0"/>
              <a:t> et cliquez sur </a:t>
            </a:r>
            <a:r>
              <a:rPr lang="fr-CH" sz="2400" i="1" dirty="0"/>
              <a:t>Ouvrir/Open</a:t>
            </a:r>
            <a:r>
              <a:rPr lang="fr-CH" sz="2400" dirty="0"/>
              <a:t>.</a:t>
            </a:r>
            <a:r>
              <a:rPr lang="fr-CH" sz="2400" b="1" dirty="0"/>
              <a:t> </a:t>
            </a:r>
          </a:p>
          <a:p>
            <a:pPr marL="457200" indent="-457200">
              <a:buFont typeface="Arial" charset="0"/>
              <a:buAutoNum type="arabicPeriod" startAt="3"/>
              <a:defRPr/>
            </a:pPr>
            <a:r>
              <a:rPr lang="fr-CH" sz="2400" dirty="0"/>
              <a:t>Cliquez sur </a:t>
            </a:r>
            <a:r>
              <a:rPr lang="fr-CH" sz="2400" i="1" dirty="0"/>
              <a:t>Ajouter</a:t>
            </a:r>
            <a:r>
              <a:rPr lang="fr-CH" sz="2400" dirty="0"/>
              <a:t> puis sur </a:t>
            </a:r>
            <a:r>
              <a:rPr lang="fr-CH" sz="2400" i="1" dirty="0"/>
              <a:t>Fermer</a:t>
            </a:r>
            <a:r>
              <a:rPr lang="fr-CH" sz="2400" dirty="0"/>
              <a:t> pour fermer la fenêtre </a:t>
            </a:r>
            <a:r>
              <a:rPr lang="fr-CH" sz="2400" i="1" dirty="0"/>
              <a:t>Gestionnaire des sources de données</a:t>
            </a:r>
            <a:r>
              <a:rPr lang="fr-CH" sz="2400" dirty="0"/>
              <a:t>.</a:t>
            </a:r>
            <a:endParaRPr lang="fr-CH" sz="2600" dirty="0"/>
          </a:p>
          <a:p>
            <a:pPr marL="0" indent="0">
              <a:buFont typeface="Arial" charset="0"/>
              <a:buNone/>
              <a:defRPr/>
            </a:pPr>
            <a:endParaRPr lang="fr-CH" altLang="en-US" sz="2600" dirty="0"/>
          </a:p>
        </p:txBody>
      </p:sp>
      <p:pic>
        <p:nvPicPr>
          <p:cNvPr id="3" name="Picture 2">
            <a:extLst>
              <a:ext uri="{FF2B5EF4-FFF2-40B4-BE49-F238E27FC236}">
                <a16:creationId xmlns:a16="http://schemas.microsoft.com/office/drawing/2014/main" id="{C60834E6-6312-24D5-08C9-BC41E64CF999}"/>
              </a:ext>
            </a:extLst>
          </p:cNvPr>
          <p:cNvPicPr>
            <a:picLocks noChangeAspect="1"/>
          </p:cNvPicPr>
          <p:nvPr/>
        </p:nvPicPr>
        <p:blipFill>
          <a:blip r:embed="rId4"/>
          <a:stretch>
            <a:fillRect/>
          </a:stretch>
        </p:blipFill>
        <p:spPr>
          <a:xfrm>
            <a:off x="4572000" y="2301875"/>
            <a:ext cx="433387" cy="4507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3">
            <a:extLst>
              <a:ext uri="{FF2B5EF4-FFF2-40B4-BE49-F238E27FC236}">
                <a16:creationId xmlns:a16="http://schemas.microsoft.com/office/drawing/2014/main" id="{4F7765C7-1B32-6E3F-D4DC-BDEA2C2CDEFE}"/>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12</a:t>
            </a:fld>
            <a:endParaRPr lang="en-GB" altLang="en-US"/>
          </a:p>
        </p:txBody>
      </p:sp>
      <p:sp>
        <p:nvSpPr>
          <p:cNvPr id="28677" name="Content Placeholder 2">
            <a:extLst>
              <a:ext uri="{FF2B5EF4-FFF2-40B4-BE49-F238E27FC236}">
                <a16:creationId xmlns:a16="http://schemas.microsoft.com/office/drawing/2014/main" id="{85009885-614F-89FB-7163-B8CAE83E5884}"/>
              </a:ext>
            </a:extLst>
          </p:cNvPr>
          <p:cNvSpPr txBox="1">
            <a:spLocks/>
          </p:cNvSpPr>
          <p:nvPr/>
        </p:nvSpPr>
        <p:spPr bwMode="auto">
          <a:xfrm>
            <a:off x="107504" y="1125538"/>
            <a:ext cx="8857109" cy="136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FR" altLang="en-US" sz="2600" dirty="0"/>
              <a:t>La couche TOLKIEN_BRG est maintenant listée dans le panneau </a:t>
            </a:r>
            <a:r>
              <a:rPr lang="fr-FR" altLang="en-US" sz="2600" i="1" dirty="0"/>
              <a:t>Couches</a:t>
            </a:r>
            <a:r>
              <a:rPr lang="fr-FR" altLang="en-US" sz="2600" dirty="0"/>
              <a:t> et elle est représentée dans la vue cartographique (une couleur aléatoire est attribuée).</a:t>
            </a:r>
            <a:endParaRPr lang="en-PH" altLang="en-US" sz="2600" dirty="0"/>
          </a:p>
        </p:txBody>
      </p:sp>
      <p:sp>
        <p:nvSpPr>
          <p:cNvPr id="2" name="Title 1">
            <a:extLst>
              <a:ext uri="{FF2B5EF4-FFF2-40B4-BE49-F238E27FC236}">
                <a16:creationId xmlns:a16="http://schemas.microsoft.com/office/drawing/2014/main" id="{2197216F-52F2-35A1-B143-F2CB8093957C}"/>
              </a:ext>
            </a:extLst>
          </p:cNvPr>
          <p:cNvSpPr txBox="1">
            <a:spLocks/>
          </p:cNvSpPr>
          <p:nvPr/>
        </p:nvSpPr>
        <p:spPr bwMode="auto">
          <a:xfrm>
            <a:off x="0" y="0"/>
            <a:ext cx="9144000" cy="982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a:solidFill>
                  <a:schemeClr val="bg1"/>
                </a:solidFill>
                <a:latin typeface="+mn-lt"/>
              </a:rPr>
              <a:t>Ajouter une couche vecteur dans la vue cartographique</a:t>
            </a:r>
          </a:p>
        </p:txBody>
      </p:sp>
      <p:pic>
        <p:nvPicPr>
          <p:cNvPr id="6" name="Picture 5">
            <a:extLst>
              <a:ext uri="{FF2B5EF4-FFF2-40B4-BE49-F238E27FC236}">
                <a16:creationId xmlns:a16="http://schemas.microsoft.com/office/drawing/2014/main" id="{D26E3C7D-1BD1-09BD-DF05-9FAAD14CEE4E}"/>
              </a:ext>
            </a:extLst>
          </p:cNvPr>
          <p:cNvPicPr>
            <a:picLocks noChangeAspect="1"/>
          </p:cNvPicPr>
          <p:nvPr/>
        </p:nvPicPr>
        <p:blipFill>
          <a:blip r:embed="rId2"/>
          <a:stretch>
            <a:fillRect/>
          </a:stretch>
        </p:blipFill>
        <p:spPr>
          <a:xfrm>
            <a:off x="1259632" y="2269745"/>
            <a:ext cx="6048672" cy="421616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D:\MODULES\MODULE_4\FIGURES\Q_12.jpg">
            <a:extLst>
              <a:ext uri="{FF2B5EF4-FFF2-40B4-BE49-F238E27FC236}">
                <a16:creationId xmlns:a16="http://schemas.microsoft.com/office/drawing/2014/main" id="{4B12F74F-92C6-4866-2A69-94FDFB492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162"/>
          <a:stretch>
            <a:fillRect/>
          </a:stretch>
        </p:blipFill>
        <p:spPr bwMode="auto">
          <a:xfrm>
            <a:off x="1304925" y="3228974"/>
            <a:ext cx="611981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Slide Number Placeholder 3">
            <a:extLst>
              <a:ext uri="{FF2B5EF4-FFF2-40B4-BE49-F238E27FC236}">
                <a16:creationId xmlns:a16="http://schemas.microsoft.com/office/drawing/2014/main" id="{BE439953-A175-39C3-0296-1DD086511129}"/>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13</a:t>
            </a:fld>
            <a:endParaRPr lang="en-GB" altLang="en-US"/>
          </a:p>
        </p:txBody>
      </p:sp>
      <p:sp>
        <p:nvSpPr>
          <p:cNvPr id="7" name="Content Placeholder 2">
            <a:extLst>
              <a:ext uri="{FF2B5EF4-FFF2-40B4-BE49-F238E27FC236}">
                <a16:creationId xmlns:a16="http://schemas.microsoft.com/office/drawing/2014/main" id="{5B57261F-51ED-3D66-8ED6-00E8A848F262}"/>
              </a:ext>
            </a:extLst>
          </p:cNvPr>
          <p:cNvSpPr txBox="1">
            <a:spLocks/>
          </p:cNvSpPr>
          <p:nvPr/>
        </p:nvSpPr>
        <p:spPr>
          <a:xfrm>
            <a:off x="107950" y="1055688"/>
            <a:ext cx="9036050" cy="172720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fr-FR" sz="2500" dirty="0"/>
              <a:t>Ajoutons la couche raster du Modèle Numérique d’Elévation (MNE) à la carte</a:t>
            </a:r>
            <a:r>
              <a:rPr lang="en-PH" sz="2500" dirty="0"/>
              <a:t>:</a:t>
            </a:r>
          </a:p>
          <a:p>
            <a:pPr marL="457200" indent="-457200">
              <a:buFont typeface="Arial" charset="0"/>
              <a:buAutoNum type="arabicPeriod"/>
              <a:defRPr/>
            </a:pPr>
            <a:r>
              <a:rPr lang="fr-FR" sz="2400" dirty="0"/>
              <a:t>Cliquez sur le bouton </a:t>
            </a:r>
            <a:r>
              <a:rPr lang="fr-FR" sz="2400" i="1" dirty="0"/>
              <a:t>Ajouter une couche raster</a:t>
            </a:r>
          </a:p>
          <a:p>
            <a:pPr marL="457200" indent="-457200">
              <a:buFont typeface="Arial" charset="0"/>
              <a:buAutoNum type="arabicPeriod"/>
              <a:defRPr/>
            </a:pPr>
            <a:r>
              <a:rPr lang="fr-FR" sz="2400" dirty="0"/>
              <a:t>Cliquez sur le bouton Parcourir et allez à l'emplacement des données de l'exercice 3 (D:\ATELIER \EXERCICE_3 \DATA)</a:t>
            </a:r>
            <a:endParaRPr lang="en-PH" altLang="en-US" sz="2600" dirty="0"/>
          </a:p>
        </p:txBody>
      </p:sp>
      <p:sp>
        <p:nvSpPr>
          <p:cNvPr id="29703" name="Rectangle 3">
            <a:extLst>
              <a:ext uri="{FF2B5EF4-FFF2-40B4-BE49-F238E27FC236}">
                <a16:creationId xmlns:a16="http://schemas.microsoft.com/office/drawing/2014/main" id="{0162C6E3-B8F0-87AE-A2DF-F1685D9430AB}"/>
              </a:ext>
            </a:extLst>
          </p:cNvPr>
          <p:cNvSpPr>
            <a:spLocks noChangeArrowheads="1"/>
          </p:cNvSpPr>
          <p:nvPr/>
        </p:nvSpPr>
        <p:spPr bwMode="auto">
          <a:xfrm>
            <a:off x="6875463" y="4652243"/>
            <a:ext cx="360362" cy="2889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 name="Content Placeholder 2">
            <a:extLst>
              <a:ext uri="{FF2B5EF4-FFF2-40B4-BE49-F238E27FC236}">
                <a16:creationId xmlns:a16="http://schemas.microsoft.com/office/drawing/2014/main" id="{CB700595-9C62-A4FB-8F41-07BF40B35AD9}"/>
              </a:ext>
            </a:extLst>
          </p:cNvPr>
          <p:cNvSpPr txBox="1">
            <a:spLocks/>
          </p:cNvSpPr>
          <p:nvPr/>
        </p:nvSpPr>
        <p:spPr>
          <a:xfrm>
            <a:off x="107950" y="5197339"/>
            <a:ext cx="8856663" cy="1584597"/>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defRPr/>
            </a:pPr>
            <a:r>
              <a:rPr lang="fr-FR" sz="2400" dirty="0"/>
              <a:t>Allez dans le dossier DEM\SRTM_90M. Sélectionnez </a:t>
            </a:r>
            <a:r>
              <a:rPr lang="fr-FR" sz="2400" b="1" dirty="0"/>
              <a:t>srtm_61_10.tif </a:t>
            </a:r>
            <a:r>
              <a:rPr lang="fr-FR" sz="2400" dirty="0"/>
              <a:t>et cliquez sur </a:t>
            </a:r>
            <a:r>
              <a:rPr lang="fr-FR" sz="2400" i="1" dirty="0"/>
              <a:t>Ouvrir/Open</a:t>
            </a:r>
            <a:r>
              <a:rPr lang="fr-FR" sz="2400" dirty="0"/>
              <a:t>. </a:t>
            </a:r>
          </a:p>
          <a:p>
            <a:pPr marL="457200" indent="-457200">
              <a:buFont typeface="+mj-lt"/>
              <a:buAutoNum type="arabicPeriod" startAt="3"/>
              <a:defRPr/>
            </a:pPr>
            <a:r>
              <a:rPr lang="fr-FR" sz="2400" dirty="0"/>
              <a:t>Cliquez sur </a:t>
            </a:r>
            <a:r>
              <a:rPr lang="fr-FR" sz="2400" i="1" dirty="0"/>
              <a:t>Ajouter</a:t>
            </a:r>
            <a:r>
              <a:rPr lang="fr-FR" sz="2400" dirty="0"/>
              <a:t> puis sur </a:t>
            </a:r>
            <a:r>
              <a:rPr lang="fr-FR" sz="2400" i="1" dirty="0"/>
              <a:t>Fermer</a:t>
            </a:r>
            <a:r>
              <a:rPr lang="fr-FR" sz="2400" dirty="0"/>
              <a:t> pour fermer la fenêtre Gestionnaire de sources de données</a:t>
            </a:r>
            <a:endParaRPr lang="en-PH" altLang="en-US" sz="2600" dirty="0"/>
          </a:p>
        </p:txBody>
      </p:sp>
      <p:pic>
        <p:nvPicPr>
          <p:cNvPr id="29705" name="Picture 2" descr="D:\MODULES\MODULE_4\FIGURES\Q_11.jpg">
            <a:extLst>
              <a:ext uri="{FF2B5EF4-FFF2-40B4-BE49-F238E27FC236}">
                <a16:creationId xmlns:a16="http://schemas.microsoft.com/office/drawing/2014/main" id="{68039CE2-AF9D-C196-F6A3-C5AAAEEE6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75" y="1841065"/>
            <a:ext cx="4635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3012E7D9-CC5B-9473-29CD-897D38F981FF}"/>
              </a:ext>
            </a:extLst>
          </p:cNvPr>
          <p:cNvSpPr txBox="1">
            <a:spLocks/>
          </p:cNvSpPr>
          <p:nvPr/>
        </p:nvSpPr>
        <p:spPr bwMode="auto">
          <a:xfrm>
            <a:off x="0" y="0"/>
            <a:ext cx="9144000" cy="982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Ajouter une couche raster dans la vue cartographique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3">
            <a:extLst>
              <a:ext uri="{FF2B5EF4-FFF2-40B4-BE49-F238E27FC236}">
                <a16:creationId xmlns:a16="http://schemas.microsoft.com/office/drawing/2014/main" id="{8E530501-DFBC-9B25-368B-1E75A76C5814}"/>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14</a:t>
            </a:fld>
            <a:endParaRPr lang="en-GB" altLang="en-US"/>
          </a:p>
        </p:txBody>
      </p:sp>
      <p:sp>
        <p:nvSpPr>
          <p:cNvPr id="30725" name="Content Placeholder 2">
            <a:extLst>
              <a:ext uri="{FF2B5EF4-FFF2-40B4-BE49-F238E27FC236}">
                <a16:creationId xmlns:a16="http://schemas.microsoft.com/office/drawing/2014/main" id="{53D5AA23-A595-96AB-D0A9-286DB9B7E4ED}"/>
              </a:ext>
            </a:extLst>
          </p:cNvPr>
          <p:cNvSpPr txBox="1">
            <a:spLocks/>
          </p:cNvSpPr>
          <p:nvPr/>
        </p:nvSpPr>
        <p:spPr bwMode="auto">
          <a:xfrm>
            <a:off x="107504" y="1049163"/>
            <a:ext cx="8856787" cy="11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FR" altLang="en-US" sz="2600" dirty="0"/>
              <a:t>Vous verrez maintenant la couche raster DEM listée dans le panneau </a:t>
            </a:r>
            <a:r>
              <a:rPr lang="fr-FR" altLang="en-US" sz="2600" i="1" dirty="0"/>
              <a:t>Couches</a:t>
            </a:r>
            <a:r>
              <a:rPr lang="fr-FR" altLang="en-US" sz="2600" dirty="0"/>
              <a:t> et représentée dans la vue cartographique. </a:t>
            </a:r>
            <a:endParaRPr lang="en-PH" altLang="en-US" sz="2600" dirty="0"/>
          </a:p>
        </p:txBody>
      </p:sp>
      <p:pic>
        <p:nvPicPr>
          <p:cNvPr id="30726" name="Picture 2" descr="D:\MODULES\MODULE_4\FIGURES\Q_13.jpg">
            <a:extLst>
              <a:ext uri="{FF2B5EF4-FFF2-40B4-BE49-F238E27FC236}">
                <a16:creationId xmlns:a16="http://schemas.microsoft.com/office/drawing/2014/main" id="{ABA03E61-317B-7ED9-268A-384351286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5976664" cy="441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627B4AA-0442-3C7E-DDF5-EC998198EA9C}"/>
              </a:ext>
            </a:extLst>
          </p:cNvPr>
          <p:cNvSpPr txBox="1">
            <a:spLocks/>
          </p:cNvSpPr>
          <p:nvPr/>
        </p:nvSpPr>
        <p:spPr bwMode="auto">
          <a:xfrm>
            <a:off x="0" y="0"/>
            <a:ext cx="9144000" cy="982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Ajouter une couche raster dans la vue cartographique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92EDF7-9F7F-D353-114D-7CB0E97173C3}"/>
              </a:ext>
            </a:extLst>
          </p:cNvPr>
          <p:cNvPicPr>
            <a:picLocks noChangeAspect="1"/>
          </p:cNvPicPr>
          <p:nvPr/>
        </p:nvPicPr>
        <p:blipFill>
          <a:blip r:embed="rId2"/>
          <a:stretch>
            <a:fillRect/>
          </a:stretch>
        </p:blipFill>
        <p:spPr>
          <a:xfrm>
            <a:off x="5041690" y="1772816"/>
            <a:ext cx="3964220" cy="3522387"/>
          </a:xfrm>
          <a:prstGeom prst="rect">
            <a:avLst/>
          </a:prstGeom>
        </p:spPr>
      </p:pic>
      <p:sp>
        <p:nvSpPr>
          <p:cNvPr id="10242" name="Title 1">
            <a:extLst>
              <a:ext uri="{FF2B5EF4-FFF2-40B4-BE49-F238E27FC236}">
                <a16:creationId xmlns:a16="http://schemas.microsoft.com/office/drawing/2014/main" id="{0899918C-170A-E1B7-DA56-19C92BAFE422}"/>
              </a:ext>
            </a:extLst>
          </p:cNvPr>
          <p:cNvSpPr>
            <a:spLocks noGrp="1"/>
          </p:cNvSpPr>
          <p:nvPr>
            <p:ph type="title" idx="4294967295"/>
          </p:nvPr>
        </p:nvSpPr>
        <p:spPr>
          <a:xfrm>
            <a:off x="0" y="0"/>
            <a:ext cx="9144000" cy="980728"/>
          </a:xfrm>
        </p:spPr>
        <p:txBody>
          <a:bodyPr/>
          <a:lstStyle/>
          <a:p>
            <a:pPr algn="ctr" eaLnBrk="1" hangingPunct="1">
              <a:defRPr/>
            </a:pPr>
            <a:r>
              <a:rPr lang="fr-FR" sz="3200" b="1" dirty="0">
                <a:solidFill>
                  <a:schemeClr val="bg1"/>
                </a:solidFill>
                <a:latin typeface="+mn-lt"/>
              </a:rPr>
              <a:t>Autre façon d'ajouter des couches dans la vue de la carte </a:t>
            </a:r>
            <a:endParaRPr lang="en-PH" sz="3200" b="1" dirty="0">
              <a:solidFill>
                <a:schemeClr val="bg1"/>
              </a:solidFill>
              <a:latin typeface="+mn-lt"/>
            </a:endParaRPr>
          </a:p>
        </p:txBody>
      </p:sp>
      <p:sp>
        <p:nvSpPr>
          <p:cNvPr id="31748" name="Slide Number Placeholder 3">
            <a:extLst>
              <a:ext uri="{FF2B5EF4-FFF2-40B4-BE49-F238E27FC236}">
                <a16:creationId xmlns:a16="http://schemas.microsoft.com/office/drawing/2014/main" id="{428EB614-7164-F5BB-54A3-A458016F347D}"/>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15</a:t>
            </a:fld>
            <a:endParaRPr lang="en-GB" altLang="en-US"/>
          </a:p>
        </p:txBody>
      </p:sp>
      <p:sp>
        <p:nvSpPr>
          <p:cNvPr id="7" name="Content Placeholder 2">
            <a:extLst>
              <a:ext uri="{FF2B5EF4-FFF2-40B4-BE49-F238E27FC236}">
                <a16:creationId xmlns:a16="http://schemas.microsoft.com/office/drawing/2014/main" id="{F1924796-85C4-DB66-79CC-639B0059D87E}"/>
              </a:ext>
            </a:extLst>
          </p:cNvPr>
          <p:cNvSpPr txBox="1">
            <a:spLocks/>
          </p:cNvSpPr>
          <p:nvPr/>
        </p:nvSpPr>
        <p:spPr>
          <a:xfrm>
            <a:off x="138090" y="1111250"/>
            <a:ext cx="4717840" cy="554355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fr-FR" sz="2400" dirty="0"/>
              <a:t>Une autre façon d'ajouter une couche vecteur ou raster à votre projet est d'utiliser le panneau du navigateur</a:t>
            </a:r>
            <a:endParaRPr lang="en-PH" sz="2400" dirty="0"/>
          </a:p>
          <a:p>
            <a:pPr marL="514350" indent="-514350">
              <a:buFont typeface="+mj-lt"/>
              <a:buAutoNum type="arabicPeriod"/>
              <a:defRPr/>
            </a:pPr>
            <a:r>
              <a:rPr lang="fr-FR" sz="2400" dirty="0"/>
              <a:t>Allez dans le panneau </a:t>
            </a:r>
            <a:r>
              <a:rPr lang="fr-FR" sz="2400" i="1" dirty="0"/>
              <a:t>Explorateur</a:t>
            </a:r>
            <a:endParaRPr lang="en-PH" sz="2400" i="1" dirty="0"/>
          </a:p>
          <a:p>
            <a:pPr marL="514350" indent="-514350">
              <a:buFont typeface="+mj-lt"/>
              <a:buAutoNum type="arabicPeriod"/>
              <a:defRPr/>
            </a:pPr>
            <a:r>
              <a:rPr lang="fr-FR" sz="2400" dirty="0"/>
              <a:t>Naviguez jusqu’au dossier </a:t>
            </a:r>
            <a:r>
              <a:rPr lang="en-US" sz="2400" dirty="0"/>
              <a:t>ATELIER\EXERCICE_3\DATA\HEALTH_FACILITIES \DOH</a:t>
            </a:r>
          </a:p>
          <a:p>
            <a:pPr marL="514350" indent="-514350">
              <a:buFont typeface="+mj-lt"/>
              <a:buAutoNum type="arabicPeriod"/>
              <a:defRPr/>
            </a:pPr>
            <a:r>
              <a:rPr lang="fr-FR" sz="2400" dirty="0"/>
              <a:t>Faites un clic droit sur </a:t>
            </a:r>
            <a:r>
              <a:rPr lang="fr-FR" sz="2400" b="1" dirty="0" err="1"/>
              <a:t>HF_Location.shp</a:t>
            </a:r>
            <a:r>
              <a:rPr lang="fr-FR" sz="2400" b="1" dirty="0"/>
              <a:t> </a:t>
            </a:r>
            <a:r>
              <a:rPr lang="fr-FR" sz="2400" dirty="0"/>
              <a:t>et sélectionnez Ajouter la couche à la vue. (Vous pouvez également double-cliquer sur la couche ou la glisser-déposer dans la vue cartographique pour l'ajouter).</a:t>
            </a:r>
            <a:endParaRPr lang="en-PH" sz="2400" dirty="0"/>
          </a:p>
        </p:txBody>
      </p:sp>
      <p:sp>
        <p:nvSpPr>
          <p:cNvPr id="2" name="Rectangle 1">
            <a:extLst>
              <a:ext uri="{FF2B5EF4-FFF2-40B4-BE49-F238E27FC236}">
                <a16:creationId xmlns:a16="http://schemas.microsoft.com/office/drawing/2014/main" id="{481B3BD9-3E34-CC24-7239-147B7A1E597D}"/>
              </a:ext>
            </a:extLst>
          </p:cNvPr>
          <p:cNvSpPr/>
          <p:nvPr/>
        </p:nvSpPr>
        <p:spPr>
          <a:xfrm>
            <a:off x="5094113" y="5026916"/>
            <a:ext cx="576263" cy="2682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3">
            <a:extLst>
              <a:ext uri="{FF2B5EF4-FFF2-40B4-BE49-F238E27FC236}">
                <a16:creationId xmlns:a16="http://schemas.microsoft.com/office/drawing/2014/main" id="{23019F8A-0B82-BA33-0E91-CA2D6A2D6130}"/>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16</a:t>
            </a:fld>
            <a:endParaRPr lang="en-GB" altLang="en-US"/>
          </a:p>
        </p:txBody>
      </p:sp>
      <p:sp>
        <p:nvSpPr>
          <p:cNvPr id="32773" name="Content Placeholder 2">
            <a:extLst>
              <a:ext uri="{FF2B5EF4-FFF2-40B4-BE49-F238E27FC236}">
                <a16:creationId xmlns:a16="http://schemas.microsoft.com/office/drawing/2014/main" id="{8ADE5D88-1912-D7F3-6BB3-EFEDE2720FC4}"/>
              </a:ext>
            </a:extLst>
          </p:cNvPr>
          <p:cNvSpPr txBox="1">
            <a:spLocks/>
          </p:cNvSpPr>
          <p:nvPr/>
        </p:nvSpPr>
        <p:spPr bwMode="auto">
          <a:xfrm>
            <a:off x="323850" y="1125538"/>
            <a:ext cx="84248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PH" altLang="en-US" sz="2500" dirty="0" err="1"/>
              <a:t>Essayez</a:t>
            </a:r>
            <a:r>
              <a:rPr lang="en-PH" altLang="en-US" sz="2500" dirty="0"/>
              <a:t> </a:t>
            </a:r>
            <a:r>
              <a:rPr lang="en-PH" altLang="en-US" sz="2500" dirty="0" err="1"/>
              <a:t>d'ajouter</a:t>
            </a:r>
            <a:r>
              <a:rPr lang="en-PH" altLang="en-US" sz="2500" dirty="0"/>
              <a:t> la </a:t>
            </a:r>
            <a:r>
              <a:rPr lang="en-PH" altLang="en-US" sz="2500" dirty="0" err="1"/>
              <a:t>couche</a:t>
            </a:r>
            <a:r>
              <a:rPr lang="en-PH" altLang="en-US" sz="2500" dirty="0"/>
              <a:t> </a:t>
            </a:r>
            <a:r>
              <a:rPr lang="en-PH" altLang="en-US" sz="2500" dirty="0" err="1"/>
              <a:t>vecteur</a:t>
            </a:r>
            <a:r>
              <a:rPr lang="en-PH" altLang="en-US" sz="2500" dirty="0"/>
              <a:t> </a:t>
            </a:r>
            <a:r>
              <a:rPr lang="en-PH" altLang="en-US" sz="2500" b="1" dirty="0" err="1"/>
              <a:t>waterways_cleaned</a:t>
            </a:r>
            <a:r>
              <a:rPr lang="en-PH" altLang="en-US" sz="2500" dirty="0" err="1"/>
              <a:t>.shp</a:t>
            </a:r>
            <a:r>
              <a:rPr lang="en-PH" altLang="en-US" sz="2500" dirty="0"/>
              <a:t> </a:t>
            </a:r>
            <a:r>
              <a:rPr lang="en-PH" altLang="en-US" sz="2500" dirty="0" err="1"/>
              <a:t>depuis</a:t>
            </a:r>
            <a:r>
              <a:rPr lang="en-PH" altLang="en-US" sz="2500" dirty="0"/>
              <a:t> le dossier D:\ATELIER \EXERCICE_3 \DATA \HYDROGRAPHIC_NETWORK \WATERWAYS\OSM_CLEANED.</a:t>
            </a:r>
            <a:endParaRPr lang="en-PH" altLang="en-US" sz="2600" dirty="0"/>
          </a:p>
        </p:txBody>
      </p:sp>
      <p:sp>
        <p:nvSpPr>
          <p:cNvPr id="32775" name="Content Placeholder 2">
            <a:extLst>
              <a:ext uri="{FF2B5EF4-FFF2-40B4-BE49-F238E27FC236}">
                <a16:creationId xmlns:a16="http://schemas.microsoft.com/office/drawing/2014/main" id="{E7979168-7409-519D-9D5A-0CDF26F62A39}"/>
              </a:ext>
            </a:extLst>
          </p:cNvPr>
          <p:cNvSpPr txBox="1">
            <a:spLocks/>
          </p:cNvSpPr>
          <p:nvPr/>
        </p:nvSpPr>
        <p:spPr bwMode="auto">
          <a:xfrm>
            <a:off x="323850" y="2349500"/>
            <a:ext cx="8424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FR" altLang="en-US" sz="2600" dirty="0"/>
              <a:t>Votre vue cartographique doit maintenant ressembler à ceci.</a:t>
            </a:r>
            <a:endParaRPr lang="en-PH" altLang="en-US" sz="2600" dirty="0"/>
          </a:p>
        </p:txBody>
      </p:sp>
      <p:sp>
        <p:nvSpPr>
          <p:cNvPr id="2" name="Title 1">
            <a:extLst>
              <a:ext uri="{FF2B5EF4-FFF2-40B4-BE49-F238E27FC236}">
                <a16:creationId xmlns:a16="http://schemas.microsoft.com/office/drawing/2014/main" id="{434F9595-7BD1-C4E4-53D3-69824C073AE4}"/>
              </a:ext>
            </a:extLst>
          </p:cNvPr>
          <p:cNvSpPr txBox="1">
            <a:spLocks/>
          </p:cNvSpPr>
          <p:nvPr/>
        </p:nvSpPr>
        <p:spPr bwMode="auto">
          <a:xfrm>
            <a:off x="0" y="0"/>
            <a:ext cx="9144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dirty="0">
                <a:solidFill>
                  <a:schemeClr val="bg1"/>
                </a:solidFill>
                <a:latin typeface="+mn-lt"/>
              </a:rPr>
              <a:t>Autre façon d'ajouter des couches </a:t>
            </a:r>
            <a:endParaRPr lang="en-PH" sz="3200" b="1" dirty="0">
              <a:solidFill>
                <a:schemeClr val="bg1"/>
              </a:solidFill>
              <a:latin typeface="+mn-lt"/>
            </a:endParaRPr>
          </a:p>
        </p:txBody>
      </p:sp>
      <p:pic>
        <p:nvPicPr>
          <p:cNvPr id="6" name="Picture 5">
            <a:extLst>
              <a:ext uri="{FF2B5EF4-FFF2-40B4-BE49-F238E27FC236}">
                <a16:creationId xmlns:a16="http://schemas.microsoft.com/office/drawing/2014/main" id="{448E886A-89C2-05DC-EC82-BF7922816E98}"/>
              </a:ext>
            </a:extLst>
          </p:cNvPr>
          <p:cNvPicPr>
            <a:picLocks noChangeAspect="1"/>
          </p:cNvPicPr>
          <p:nvPr/>
        </p:nvPicPr>
        <p:blipFill>
          <a:blip r:embed="rId2"/>
          <a:stretch>
            <a:fillRect/>
          </a:stretch>
        </p:blipFill>
        <p:spPr>
          <a:xfrm>
            <a:off x="1763688" y="2925385"/>
            <a:ext cx="5191476" cy="361866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412CE9F-48AE-3407-E55F-073E4930AFFB}"/>
              </a:ext>
            </a:extLst>
          </p:cNvPr>
          <p:cNvSpPr>
            <a:spLocks noGrp="1"/>
          </p:cNvSpPr>
          <p:nvPr>
            <p:ph type="title" idx="4294967295"/>
          </p:nvPr>
        </p:nvSpPr>
        <p:spPr>
          <a:xfrm>
            <a:off x="1" y="142875"/>
            <a:ext cx="9036494" cy="693738"/>
          </a:xfrm>
        </p:spPr>
        <p:txBody>
          <a:bodyPr/>
          <a:lstStyle/>
          <a:p>
            <a:pPr algn="ctr" eaLnBrk="1" hangingPunct="1">
              <a:defRPr/>
            </a:pPr>
            <a:r>
              <a:rPr lang="fr-FR" sz="3200" b="1" dirty="0">
                <a:solidFill>
                  <a:schemeClr val="bg1"/>
                </a:solidFill>
                <a:latin typeface="+mn-lt"/>
              </a:rPr>
              <a:t>Gestion des couches dans le panneau Couches</a:t>
            </a:r>
            <a:endParaRPr lang="en-PH" sz="3200" b="1" dirty="0">
              <a:solidFill>
                <a:schemeClr val="bg1"/>
              </a:solidFill>
              <a:latin typeface="+mn-lt"/>
            </a:endParaRPr>
          </a:p>
        </p:txBody>
      </p:sp>
      <p:sp>
        <p:nvSpPr>
          <p:cNvPr id="33796" name="Slide Number Placeholder 3">
            <a:extLst>
              <a:ext uri="{FF2B5EF4-FFF2-40B4-BE49-F238E27FC236}">
                <a16:creationId xmlns:a16="http://schemas.microsoft.com/office/drawing/2014/main" id="{8A6E87CA-FE2A-9C88-9D52-845F29B31601}"/>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17</a:t>
            </a:fld>
            <a:endParaRPr lang="en-GB" altLang="en-US"/>
          </a:p>
        </p:txBody>
      </p:sp>
      <p:sp>
        <p:nvSpPr>
          <p:cNvPr id="33797" name="Content Placeholder 2">
            <a:extLst>
              <a:ext uri="{FF2B5EF4-FFF2-40B4-BE49-F238E27FC236}">
                <a16:creationId xmlns:a16="http://schemas.microsoft.com/office/drawing/2014/main" id="{C5D5FBC9-29DA-6242-644B-827D8A2B7E7B}"/>
              </a:ext>
            </a:extLst>
          </p:cNvPr>
          <p:cNvSpPr txBox="1">
            <a:spLocks/>
          </p:cNvSpPr>
          <p:nvPr/>
        </p:nvSpPr>
        <p:spPr bwMode="auto">
          <a:xfrm>
            <a:off x="250824" y="1052513"/>
            <a:ext cx="8785671" cy="41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buFont typeface="Arial" panose="020B0604020202020204" pitchFamily="34" charset="0"/>
              <a:buNone/>
            </a:pPr>
            <a:r>
              <a:rPr lang="fr-FR" altLang="en-US" sz="2100" dirty="0"/>
              <a:t>Les couches de la carte apparaissent dans le panneau des couches en fonction de la manière dont elles ont été ajoutées à la carte. </a:t>
            </a:r>
          </a:p>
          <a:p>
            <a:pPr>
              <a:lnSpc>
                <a:spcPct val="90000"/>
              </a:lnSpc>
              <a:buFont typeface="Arial" panose="020B0604020202020204" pitchFamily="34" charset="0"/>
              <a:buNone/>
            </a:pPr>
            <a:r>
              <a:rPr lang="en-PH" altLang="en-US" sz="2100" dirty="0"/>
              <a:t> </a:t>
            </a:r>
          </a:p>
          <a:p>
            <a:pPr>
              <a:lnSpc>
                <a:spcPct val="90000"/>
              </a:lnSpc>
              <a:buFont typeface="Arial" panose="020B0604020202020204" pitchFamily="34" charset="0"/>
              <a:buNone/>
            </a:pPr>
            <a:r>
              <a:rPr lang="fr-FR" altLang="en-US" sz="2100" dirty="0"/>
              <a:t>Les couches sont superposées sur la vue cartographique en fonction de l'ordre dans lequel elles ont été ajoutées, ce qui signifie que les couches raster peuvent se retrouver au-dessus d'une couche vecteur et la masquer.</a:t>
            </a:r>
            <a:r>
              <a:rPr lang="en-PH" altLang="en-US" sz="2100" dirty="0"/>
              <a:t>  </a:t>
            </a:r>
          </a:p>
          <a:p>
            <a:pPr>
              <a:lnSpc>
                <a:spcPct val="90000"/>
              </a:lnSpc>
              <a:buFont typeface="Arial" panose="020B0604020202020204" pitchFamily="34" charset="0"/>
              <a:buNone/>
            </a:pPr>
            <a:endParaRPr lang="en-PH" altLang="en-US" sz="2100" dirty="0"/>
          </a:p>
          <a:p>
            <a:pPr>
              <a:lnSpc>
                <a:spcPct val="90000"/>
              </a:lnSpc>
              <a:buFont typeface="Arial" panose="020B0604020202020204" pitchFamily="34" charset="0"/>
              <a:buNone/>
            </a:pPr>
            <a:r>
              <a:rPr lang="fr-FR" altLang="en-US" sz="2100" dirty="0"/>
              <a:t>Les couches devraient généralement être disposées de la manière suivante (de haut en bas) : les couches de points, suivies des couches de lignes, puis des couches de polygones et des couches de données raster. Cela peut cependant changer en fonction de vos besoins.</a:t>
            </a:r>
            <a:r>
              <a:rPr lang="en-PH" altLang="en-US" sz="2100" dirty="0"/>
              <a:t> </a:t>
            </a:r>
          </a:p>
          <a:p>
            <a:pPr>
              <a:lnSpc>
                <a:spcPct val="90000"/>
              </a:lnSpc>
              <a:buFont typeface="Arial" panose="020B0604020202020204" pitchFamily="34" charset="0"/>
              <a:buNone/>
            </a:pPr>
            <a:endParaRPr lang="en-PH" altLang="en-US" sz="2100" dirty="0"/>
          </a:p>
          <a:p>
            <a:pPr>
              <a:lnSpc>
                <a:spcPct val="90000"/>
              </a:lnSpc>
              <a:buFont typeface="Arial" panose="020B0604020202020204" pitchFamily="34" charset="0"/>
              <a:buNone/>
            </a:pPr>
            <a:r>
              <a:rPr lang="fr-FR" altLang="en-US" sz="2100" dirty="0"/>
              <a:t>Les couches peuvent être réorganisées en cliquant avec le bouton gauche de la souris, en maintenant le bouton enfoncé et en faisant glisser la couche au-dessus ou au-dessous des autres couches dans le panneau des couches.</a:t>
            </a:r>
            <a:endParaRPr lang="en-PH" altLang="en-US" sz="2100" dirty="0"/>
          </a:p>
        </p:txBody>
      </p:sp>
      <p:sp>
        <p:nvSpPr>
          <p:cNvPr id="33798" name="Content Placeholder 2">
            <a:extLst>
              <a:ext uri="{FF2B5EF4-FFF2-40B4-BE49-F238E27FC236}">
                <a16:creationId xmlns:a16="http://schemas.microsoft.com/office/drawing/2014/main" id="{A7C99CE3-D281-F94F-C258-2983A2DBD9D7}"/>
              </a:ext>
            </a:extLst>
          </p:cNvPr>
          <p:cNvSpPr txBox="1">
            <a:spLocks/>
          </p:cNvSpPr>
          <p:nvPr/>
        </p:nvSpPr>
        <p:spPr bwMode="auto">
          <a:xfrm>
            <a:off x="1667123" y="5858097"/>
            <a:ext cx="3336925" cy="8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FR" altLang="en-US" sz="2400" dirty="0"/>
              <a:t>Organisez vos couches selon l'image ci-contre</a:t>
            </a:r>
            <a:endParaRPr lang="en-PH" altLang="en-US" sz="2400" dirty="0"/>
          </a:p>
        </p:txBody>
      </p:sp>
      <p:sp>
        <p:nvSpPr>
          <p:cNvPr id="12" name="AutoShape 32">
            <a:extLst>
              <a:ext uri="{FF2B5EF4-FFF2-40B4-BE49-F238E27FC236}">
                <a16:creationId xmlns:a16="http://schemas.microsoft.com/office/drawing/2014/main" id="{94046020-55B2-F010-44AA-240B2C6F8780}"/>
              </a:ext>
            </a:extLst>
          </p:cNvPr>
          <p:cNvSpPr>
            <a:spLocks noChangeArrowheads="1"/>
          </p:cNvSpPr>
          <p:nvPr/>
        </p:nvSpPr>
        <p:spPr bwMode="auto">
          <a:xfrm>
            <a:off x="1230560" y="5910484"/>
            <a:ext cx="436563" cy="320854"/>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pic>
        <p:nvPicPr>
          <p:cNvPr id="3" name="Picture 2">
            <a:extLst>
              <a:ext uri="{FF2B5EF4-FFF2-40B4-BE49-F238E27FC236}">
                <a16:creationId xmlns:a16="http://schemas.microsoft.com/office/drawing/2014/main" id="{76201570-457C-5B34-6E63-DFC3AACBF74F}"/>
              </a:ext>
            </a:extLst>
          </p:cNvPr>
          <p:cNvPicPr>
            <a:picLocks noChangeAspect="1"/>
          </p:cNvPicPr>
          <p:nvPr/>
        </p:nvPicPr>
        <p:blipFill>
          <a:blip r:embed="rId2"/>
          <a:stretch>
            <a:fillRect/>
          </a:stretch>
        </p:blipFill>
        <p:spPr>
          <a:xfrm>
            <a:off x="4788024" y="5460169"/>
            <a:ext cx="1838582" cy="13622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3">
            <a:extLst>
              <a:ext uri="{FF2B5EF4-FFF2-40B4-BE49-F238E27FC236}">
                <a16:creationId xmlns:a16="http://schemas.microsoft.com/office/drawing/2014/main" id="{652FB20B-5E09-C278-1621-756B0C4C04F6}"/>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18</a:t>
            </a:fld>
            <a:endParaRPr lang="en-GB" altLang="en-US"/>
          </a:p>
        </p:txBody>
      </p:sp>
      <p:sp>
        <p:nvSpPr>
          <p:cNvPr id="7" name="Content Placeholder 2">
            <a:extLst>
              <a:ext uri="{FF2B5EF4-FFF2-40B4-BE49-F238E27FC236}">
                <a16:creationId xmlns:a16="http://schemas.microsoft.com/office/drawing/2014/main" id="{283C1F36-4BCD-DF9C-8719-95CD9E81E06A}"/>
              </a:ext>
            </a:extLst>
          </p:cNvPr>
          <p:cNvSpPr txBox="1">
            <a:spLocks/>
          </p:cNvSpPr>
          <p:nvPr/>
        </p:nvSpPr>
        <p:spPr>
          <a:xfrm>
            <a:off x="179512" y="1024293"/>
            <a:ext cx="8784976" cy="223202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fr-FR" sz="2500" dirty="0"/>
              <a:t>Vous pouvez rendre les couches de la carte visibles ou non dans la vue cartographique en les activant ou désactivant dans le panneau </a:t>
            </a:r>
            <a:r>
              <a:rPr lang="fr-FR" sz="2500" i="1" dirty="0"/>
              <a:t>Couches</a:t>
            </a:r>
            <a:r>
              <a:rPr lang="fr-FR" sz="2500" dirty="0"/>
              <a:t>.  </a:t>
            </a:r>
          </a:p>
          <a:p>
            <a:pPr marL="0" indent="0">
              <a:buFont typeface="Arial" charset="0"/>
              <a:buNone/>
              <a:defRPr/>
            </a:pPr>
            <a:r>
              <a:rPr lang="fr-FR" sz="2500" dirty="0"/>
              <a:t>Pour ce faire, cliquez sur la case située à côté de la couche : si la case est cochée, la couche est visible ; si la case n'est pas cochée, elle n'est pas visible.</a:t>
            </a:r>
            <a:endParaRPr lang="en-PH" altLang="en-US" sz="2600" dirty="0"/>
          </a:p>
        </p:txBody>
      </p:sp>
      <p:pic>
        <p:nvPicPr>
          <p:cNvPr id="34822" name="Picture 2" descr="D:\MODULES\MODULE_4\FIGURES\Q_19.jpg">
            <a:extLst>
              <a:ext uri="{FF2B5EF4-FFF2-40B4-BE49-F238E27FC236}">
                <a16:creationId xmlns:a16="http://schemas.microsoft.com/office/drawing/2014/main" id="{34839CAA-B91A-E455-A40F-DA7D50D01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256319"/>
            <a:ext cx="3456384" cy="22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967945DD-DAC0-6C41-01C5-E4E24F480E6D}"/>
              </a:ext>
            </a:extLst>
          </p:cNvPr>
          <p:cNvSpPr txBox="1">
            <a:spLocks/>
          </p:cNvSpPr>
          <p:nvPr/>
        </p:nvSpPr>
        <p:spPr bwMode="auto">
          <a:xfrm>
            <a:off x="1331640" y="5900400"/>
            <a:ext cx="408617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FR" altLang="en-US" sz="2600" dirty="0">
                <a:solidFill>
                  <a:srgbClr val="FF0000"/>
                </a:solidFill>
              </a:rPr>
              <a:t>N'oubliez pas de sauvegarder votre projet</a:t>
            </a:r>
            <a:endParaRPr lang="fr-CH" altLang="en-US" sz="2600" dirty="0">
              <a:solidFill>
                <a:srgbClr val="FF0000"/>
              </a:solidFill>
            </a:endParaRPr>
          </a:p>
        </p:txBody>
      </p:sp>
      <p:pic>
        <p:nvPicPr>
          <p:cNvPr id="4" name="Picture 3" descr="A yellow smiley face with black eye and mouth&#10;&#10;Description automatically generated">
            <a:extLst>
              <a:ext uri="{FF2B5EF4-FFF2-40B4-BE49-F238E27FC236}">
                <a16:creationId xmlns:a16="http://schemas.microsoft.com/office/drawing/2014/main" id="{0CD31B02-F5C2-EC0B-09D6-4AD02821207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02286" y="5776248"/>
            <a:ext cx="895352" cy="922251"/>
          </a:xfrm>
          <a:prstGeom prst="rect">
            <a:avLst/>
          </a:prstGeom>
        </p:spPr>
      </p:pic>
      <p:sp>
        <p:nvSpPr>
          <p:cNvPr id="3" name="Title 1">
            <a:extLst>
              <a:ext uri="{FF2B5EF4-FFF2-40B4-BE49-F238E27FC236}">
                <a16:creationId xmlns:a16="http://schemas.microsoft.com/office/drawing/2014/main" id="{947AB48C-4670-9B66-48E5-FCBC7CAA8607}"/>
              </a:ext>
            </a:extLst>
          </p:cNvPr>
          <p:cNvSpPr txBox="1">
            <a:spLocks/>
          </p:cNvSpPr>
          <p:nvPr/>
        </p:nvSpPr>
        <p:spPr bwMode="auto">
          <a:xfrm>
            <a:off x="1" y="142875"/>
            <a:ext cx="9036494"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a:solidFill>
                  <a:schemeClr val="bg1"/>
                </a:solidFill>
                <a:latin typeface="+mn-lt"/>
              </a:rPr>
              <a:t>Gestion des couches dans le panneau Couches</a:t>
            </a:r>
            <a:endParaRPr lang="en-PH" sz="3200" b="1" dirty="0">
              <a:solidFill>
                <a:schemeClr val="bg1"/>
              </a:solidFill>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6EF86F6-26F3-8808-2072-402B0D98CA71}"/>
              </a:ext>
            </a:extLst>
          </p:cNvPr>
          <p:cNvSpPr>
            <a:spLocks noGrp="1"/>
          </p:cNvSpPr>
          <p:nvPr>
            <p:ph type="title" idx="4294967295"/>
          </p:nvPr>
        </p:nvSpPr>
        <p:spPr>
          <a:xfrm>
            <a:off x="0" y="20636"/>
            <a:ext cx="9144000" cy="960537"/>
          </a:xfrm>
        </p:spPr>
        <p:txBody>
          <a:bodyPr/>
          <a:lstStyle/>
          <a:p>
            <a:pPr algn="ctr" eaLnBrk="1" hangingPunct="1">
              <a:defRPr/>
            </a:pPr>
            <a:r>
              <a:rPr lang="fr-FR" sz="3200" b="1" dirty="0">
                <a:solidFill>
                  <a:schemeClr val="bg1"/>
                </a:solidFill>
                <a:latin typeface="+mn-lt"/>
              </a:rPr>
              <a:t>Barre d’outils de navigation cartographique</a:t>
            </a:r>
            <a:endParaRPr lang="en-PH" sz="3200" b="1" dirty="0">
              <a:solidFill>
                <a:schemeClr val="bg1"/>
              </a:solidFill>
              <a:latin typeface="+mn-lt"/>
            </a:endParaRPr>
          </a:p>
        </p:txBody>
      </p:sp>
      <p:sp>
        <p:nvSpPr>
          <p:cNvPr id="35844" name="Slide Number Placeholder 3">
            <a:extLst>
              <a:ext uri="{FF2B5EF4-FFF2-40B4-BE49-F238E27FC236}">
                <a16:creationId xmlns:a16="http://schemas.microsoft.com/office/drawing/2014/main" id="{A2ADD79C-1DCF-4A4F-4CD5-396660A2C2B0}"/>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19</a:t>
            </a:fld>
            <a:endParaRPr lang="en-GB" altLang="en-US"/>
          </a:p>
        </p:txBody>
      </p:sp>
      <p:sp>
        <p:nvSpPr>
          <p:cNvPr id="9" name="Content Placeholder 2">
            <a:extLst>
              <a:ext uri="{FF2B5EF4-FFF2-40B4-BE49-F238E27FC236}">
                <a16:creationId xmlns:a16="http://schemas.microsoft.com/office/drawing/2014/main" id="{1B6C0B09-C617-4578-CAA9-018CCADE0B0D}"/>
              </a:ext>
            </a:extLst>
          </p:cNvPr>
          <p:cNvSpPr txBox="1">
            <a:spLocks/>
          </p:cNvSpPr>
          <p:nvPr/>
        </p:nvSpPr>
        <p:spPr>
          <a:xfrm>
            <a:off x="939205" y="1700808"/>
            <a:ext cx="7632848" cy="3024336"/>
          </a:xfrm>
          <a:prstGeom prst="rect">
            <a:avLst/>
          </a:prstGeom>
        </p:spPr>
        <p:txBody>
          <a:bodyPr numCol="2" spcCol="216000"/>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2400" dirty="0"/>
              <a:t>Déplacer la carte</a:t>
            </a:r>
          </a:p>
          <a:p>
            <a:pPr>
              <a:defRPr/>
            </a:pPr>
            <a:r>
              <a:rPr lang="fr-FR" sz="2400" dirty="0"/>
              <a:t>Centrer la carte sur la sélection</a:t>
            </a:r>
          </a:p>
          <a:p>
            <a:pPr>
              <a:defRPr/>
            </a:pPr>
            <a:r>
              <a:rPr lang="fr-FR" sz="2400" dirty="0"/>
              <a:t>Zoom +</a:t>
            </a:r>
          </a:p>
          <a:p>
            <a:pPr>
              <a:defRPr/>
            </a:pPr>
            <a:r>
              <a:rPr lang="fr-FR" sz="2400" dirty="0"/>
              <a:t>Zoom -</a:t>
            </a:r>
          </a:p>
          <a:p>
            <a:pPr>
              <a:defRPr/>
            </a:pPr>
            <a:r>
              <a:rPr lang="fr-FR" sz="2400" dirty="0"/>
              <a:t>Zoom sur l’emprise totale</a:t>
            </a:r>
          </a:p>
          <a:p>
            <a:pPr>
              <a:defRPr/>
            </a:pPr>
            <a:r>
              <a:rPr lang="fr-FR" sz="2400" dirty="0"/>
              <a:t>Zoom sur la sélection</a:t>
            </a:r>
          </a:p>
          <a:p>
            <a:pPr>
              <a:defRPr/>
            </a:pPr>
            <a:r>
              <a:rPr lang="fr-FR" sz="2400" dirty="0"/>
              <a:t>Zoom sur la/les couche(s)</a:t>
            </a:r>
          </a:p>
          <a:p>
            <a:pPr>
              <a:defRPr/>
            </a:pPr>
            <a:r>
              <a:rPr lang="fr-FR" sz="2400" dirty="0"/>
              <a:t>Zoom à la résolution native</a:t>
            </a:r>
          </a:p>
          <a:p>
            <a:pPr>
              <a:defRPr/>
            </a:pPr>
            <a:r>
              <a:rPr lang="fr-FR" sz="2400" dirty="0"/>
              <a:t>Zoom précédent</a:t>
            </a:r>
          </a:p>
          <a:p>
            <a:pPr>
              <a:defRPr/>
            </a:pPr>
            <a:r>
              <a:rPr lang="fr-FR" sz="2400" dirty="0"/>
              <a:t>Zoom suivant</a:t>
            </a:r>
          </a:p>
          <a:p>
            <a:pPr>
              <a:defRPr/>
            </a:pPr>
            <a:r>
              <a:rPr lang="fr-FR" sz="2400" dirty="0"/>
              <a:t>Nouvelle vue cartographique</a:t>
            </a:r>
          </a:p>
          <a:p>
            <a:pPr>
              <a:defRPr/>
            </a:pPr>
            <a:r>
              <a:rPr lang="fr-FR" sz="2400" dirty="0"/>
              <a:t>Nouvelle vue cartographique 3D</a:t>
            </a:r>
          </a:p>
          <a:p>
            <a:pPr>
              <a:defRPr/>
            </a:pPr>
            <a:r>
              <a:rPr lang="fr-FR" sz="2400" dirty="0"/>
              <a:t>Nouveau signet spatial</a:t>
            </a:r>
          </a:p>
          <a:p>
            <a:pPr>
              <a:defRPr/>
            </a:pPr>
            <a:r>
              <a:rPr lang="fr-FR" sz="2400" dirty="0"/>
              <a:t>Afficher les signets spatiaux</a:t>
            </a:r>
          </a:p>
          <a:p>
            <a:pPr>
              <a:defRPr/>
            </a:pPr>
            <a:r>
              <a:rPr lang="fr-FR" sz="2400" dirty="0"/>
              <a:t>Panneau de contrôle temporel</a:t>
            </a:r>
          </a:p>
          <a:p>
            <a:pPr>
              <a:defRPr/>
            </a:pPr>
            <a:r>
              <a:rPr lang="fr-FR" sz="2400" dirty="0"/>
              <a:t>Actualiser</a:t>
            </a:r>
            <a:endParaRPr lang="en-US" sz="2400" dirty="0"/>
          </a:p>
        </p:txBody>
      </p:sp>
      <p:sp>
        <p:nvSpPr>
          <p:cNvPr id="35847" name="Rectangle 3">
            <a:extLst>
              <a:ext uri="{FF2B5EF4-FFF2-40B4-BE49-F238E27FC236}">
                <a16:creationId xmlns:a16="http://schemas.microsoft.com/office/drawing/2014/main" id="{B64F0168-5CEB-DAF5-2282-49DC98653A64}"/>
              </a:ext>
            </a:extLst>
          </p:cNvPr>
          <p:cNvSpPr>
            <a:spLocks noChangeArrowheads="1"/>
          </p:cNvSpPr>
          <p:nvPr/>
        </p:nvSpPr>
        <p:spPr bwMode="auto">
          <a:xfrm>
            <a:off x="755576" y="1700858"/>
            <a:ext cx="3856037" cy="3024286"/>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35848" name="Content Placeholder 2">
            <a:extLst>
              <a:ext uri="{FF2B5EF4-FFF2-40B4-BE49-F238E27FC236}">
                <a16:creationId xmlns:a16="http://schemas.microsoft.com/office/drawing/2014/main" id="{783337CA-C201-818A-668A-623E20EFA9CC}"/>
              </a:ext>
            </a:extLst>
          </p:cNvPr>
          <p:cNvSpPr txBox="1">
            <a:spLocks/>
          </p:cNvSpPr>
          <p:nvPr/>
        </p:nvSpPr>
        <p:spPr bwMode="auto">
          <a:xfrm>
            <a:off x="508752" y="6371385"/>
            <a:ext cx="83792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CH" altLang="en-US" sz="2200" dirty="0"/>
              <a:t>Les options entourées en rouge sont celles que vous allez utiliser le plus</a:t>
            </a:r>
          </a:p>
          <a:p>
            <a:pPr>
              <a:lnSpc>
                <a:spcPct val="90000"/>
              </a:lnSpc>
              <a:spcBef>
                <a:spcPts val="1000"/>
              </a:spcBef>
              <a:buFont typeface="Arial" panose="020B0604020202020204" pitchFamily="34" charset="0"/>
              <a:buNone/>
            </a:pPr>
            <a:endParaRPr lang="en-PH" altLang="en-US" sz="2200" dirty="0"/>
          </a:p>
        </p:txBody>
      </p:sp>
      <p:sp>
        <p:nvSpPr>
          <p:cNvPr id="11" name="AutoShape 32">
            <a:extLst>
              <a:ext uri="{FF2B5EF4-FFF2-40B4-BE49-F238E27FC236}">
                <a16:creationId xmlns:a16="http://schemas.microsoft.com/office/drawing/2014/main" id="{F973BF13-0A08-7713-9B57-8D7C49E10F25}"/>
              </a:ext>
            </a:extLst>
          </p:cNvPr>
          <p:cNvSpPr>
            <a:spLocks noChangeArrowheads="1"/>
          </p:cNvSpPr>
          <p:nvPr/>
        </p:nvSpPr>
        <p:spPr bwMode="auto">
          <a:xfrm>
            <a:off x="107504" y="6371385"/>
            <a:ext cx="436562"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35851" name="Rectangle 3">
            <a:extLst>
              <a:ext uri="{FF2B5EF4-FFF2-40B4-BE49-F238E27FC236}">
                <a16:creationId xmlns:a16="http://schemas.microsoft.com/office/drawing/2014/main" id="{AA5DD3CC-97B6-8E95-6F31-44DB5D2F73C5}"/>
              </a:ext>
            </a:extLst>
          </p:cNvPr>
          <p:cNvSpPr>
            <a:spLocks noChangeArrowheads="1"/>
          </p:cNvSpPr>
          <p:nvPr/>
        </p:nvSpPr>
        <p:spPr bwMode="auto">
          <a:xfrm>
            <a:off x="827806" y="5687716"/>
            <a:ext cx="3744194" cy="50482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35852" name="Rectangle 3">
            <a:extLst>
              <a:ext uri="{FF2B5EF4-FFF2-40B4-BE49-F238E27FC236}">
                <a16:creationId xmlns:a16="http://schemas.microsoft.com/office/drawing/2014/main" id="{725B5B6A-61EA-06B1-25E8-441598E52208}"/>
              </a:ext>
            </a:extLst>
          </p:cNvPr>
          <p:cNvSpPr>
            <a:spLocks noChangeArrowheads="1"/>
          </p:cNvSpPr>
          <p:nvPr/>
        </p:nvSpPr>
        <p:spPr bwMode="auto">
          <a:xfrm>
            <a:off x="4792143" y="4122316"/>
            <a:ext cx="3092225" cy="74570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pic>
        <p:nvPicPr>
          <p:cNvPr id="2" name="Picture 1">
            <a:extLst>
              <a:ext uri="{FF2B5EF4-FFF2-40B4-BE49-F238E27FC236}">
                <a16:creationId xmlns:a16="http://schemas.microsoft.com/office/drawing/2014/main" id="{FB86FF27-CE2C-5094-D95E-EC0F6177FCA6}"/>
              </a:ext>
            </a:extLst>
          </p:cNvPr>
          <p:cNvPicPr>
            <a:picLocks noChangeAspect="1"/>
          </p:cNvPicPr>
          <p:nvPr/>
        </p:nvPicPr>
        <p:blipFill>
          <a:blip r:embed="rId2"/>
          <a:stretch>
            <a:fillRect/>
          </a:stretch>
        </p:blipFill>
        <p:spPr>
          <a:xfrm>
            <a:off x="1547664" y="1124048"/>
            <a:ext cx="5668693" cy="3721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5E6CA56-8068-61F0-4358-1ECD854A0ABD}"/>
              </a:ext>
            </a:extLst>
          </p:cNvPr>
          <p:cNvSpPr>
            <a:spLocks noGrp="1"/>
          </p:cNvSpPr>
          <p:nvPr>
            <p:ph type="title" idx="4294967295"/>
          </p:nvPr>
        </p:nvSpPr>
        <p:spPr>
          <a:xfrm>
            <a:off x="628650" y="142875"/>
            <a:ext cx="7886700" cy="693738"/>
          </a:xfrm>
        </p:spPr>
        <p:txBody>
          <a:bodyPr/>
          <a:lstStyle/>
          <a:p>
            <a:pPr algn="ctr" eaLnBrk="1" hangingPunct="1">
              <a:defRPr/>
            </a:pPr>
            <a:r>
              <a:rPr lang="fr-CH" sz="3200" b="1">
                <a:solidFill>
                  <a:schemeClr val="bg1"/>
                </a:solidFill>
                <a:latin typeface="+mn-lt"/>
              </a:rPr>
              <a:t>Objectif de l’exercice 3</a:t>
            </a:r>
          </a:p>
        </p:txBody>
      </p:sp>
      <p:sp>
        <p:nvSpPr>
          <p:cNvPr id="16388" name="Slide Number Placeholder 3">
            <a:extLst>
              <a:ext uri="{FF2B5EF4-FFF2-40B4-BE49-F238E27FC236}">
                <a16:creationId xmlns:a16="http://schemas.microsoft.com/office/drawing/2014/main" id="{B2DD0094-5F5B-3B6F-A904-09C32DA4079A}"/>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solidFill>
                  <a:schemeClr val="tx1"/>
                </a:solidFill>
              </a:rPr>
              <a:pPr eaLnBrk="1" hangingPunct="1"/>
              <a:t>2</a:t>
            </a:fld>
            <a:endParaRPr lang="en-GB" altLang="en-US">
              <a:solidFill>
                <a:schemeClr val="tx1"/>
              </a:solidFill>
            </a:endParaRPr>
          </a:p>
        </p:txBody>
      </p:sp>
      <p:sp>
        <p:nvSpPr>
          <p:cNvPr id="11" name="Content Placeholder 2">
            <a:extLst>
              <a:ext uri="{FF2B5EF4-FFF2-40B4-BE49-F238E27FC236}">
                <a16:creationId xmlns:a16="http://schemas.microsoft.com/office/drawing/2014/main" id="{65BCB26F-60A7-D7D8-1C5F-4EBC5A734648}"/>
              </a:ext>
            </a:extLst>
          </p:cNvPr>
          <p:cNvSpPr txBox="1">
            <a:spLocks/>
          </p:cNvSpPr>
          <p:nvPr/>
        </p:nvSpPr>
        <p:spPr>
          <a:xfrm>
            <a:off x="272161" y="1077222"/>
            <a:ext cx="8599678" cy="109599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spcBef>
                <a:spcPts val="0"/>
              </a:spcBef>
              <a:buFont typeface="Arial" charset="0"/>
              <a:buNone/>
              <a:defRPr/>
            </a:pPr>
            <a:r>
              <a:rPr lang="fr-FR" altLang="zh-CN" sz="2400" dirty="0"/>
              <a:t>L’objectif de cet exercice est de se familiariser avec l'interface et les fonctionnalités de base de QGIS.</a:t>
            </a:r>
            <a:endParaRPr lang="en-PH" altLang="zh-CN" sz="2400" dirty="0"/>
          </a:p>
        </p:txBody>
      </p:sp>
      <p:sp>
        <p:nvSpPr>
          <p:cNvPr id="2" name="Content Placeholder 2">
            <a:extLst>
              <a:ext uri="{FF2B5EF4-FFF2-40B4-BE49-F238E27FC236}">
                <a16:creationId xmlns:a16="http://schemas.microsoft.com/office/drawing/2014/main" id="{96EB0E00-394D-3FEC-B7DC-39F5480055A3}"/>
              </a:ext>
            </a:extLst>
          </p:cNvPr>
          <p:cNvSpPr txBox="1">
            <a:spLocks/>
          </p:cNvSpPr>
          <p:nvPr/>
        </p:nvSpPr>
        <p:spPr bwMode="auto">
          <a:xfrm>
            <a:off x="272161" y="1905933"/>
            <a:ext cx="8799053"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4000"/>
              </a:lnSpc>
              <a:spcBef>
                <a:spcPts val="1000"/>
              </a:spcBef>
              <a:spcAft>
                <a:spcPts val="1200"/>
              </a:spcAft>
              <a:buFont typeface="Arial" panose="020B0604020202020204" pitchFamily="34" charset="0"/>
              <a:buNone/>
            </a:pPr>
            <a:r>
              <a:rPr lang="fr-FR" altLang="zh-CN" sz="2400" dirty="0"/>
              <a:t>Les données utilisées dans cet exercice sont fictives et créées uniquement pour faciliter l'atelier. Les différentes entités géographiques ne sont liées à aucun emplacement ou infrastructure dans le monde réel.</a:t>
            </a:r>
            <a:endParaRPr lang="en-PH" altLang="en-US" sz="2400" dirty="0"/>
          </a:p>
        </p:txBody>
      </p:sp>
      <p:sp>
        <p:nvSpPr>
          <p:cNvPr id="3" name="AutoShape 32">
            <a:extLst>
              <a:ext uri="{FF2B5EF4-FFF2-40B4-BE49-F238E27FC236}">
                <a16:creationId xmlns:a16="http://schemas.microsoft.com/office/drawing/2014/main" id="{078023D2-C0E4-41B8-CC90-A343D23DB638}"/>
              </a:ext>
            </a:extLst>
          </p:cNvPr>
          <p:cNvSpPr>
            <a:spLocks noChangeArrowheads="1"/>
          </p:cNvSpPr>
          <p:nvPr/>
        </p:nvSpPr>
        <p:spPr bwMode="auto">
          <a:xfrm>
            <a:off x="421760" y="3746234"/>
            <a:ext cx="436087"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4" name="Rectangle 3">
            <a:extLst>
              <a:ext uri="{FF2B5EF4-FFF2-40B4-BE49-F238E27FC236}">
                <a16:creationId xmlns:a16="http://schemas.microsoft.com/office/drawing/2014/main" id="{1E61490E-C4DD-75C5-5D54-F7494A0876F9}"/>
              </a:ext>
            </a:extLst>
          </p:cNvPr>
          <p:cNvSpPr>
            <a:spLocks noChangeArrowheads="1"/>
          </p:cNvSpPr>
          <p:nvPr/>
        </p:nvSpPr>
        <p:spPr bwMode="auto">
          <a:xfrm>
            <a:off x="963027" y="3746234"/>
            <a:ext cx="8119341" cy="381000"/>
          </a:xfrm>
          <a:prstGeom prst="rect">
            <a:avLst/>
          </a:prstGeom>
          <a:noFill/>
          <a:ln w="9525">
            <a:noFill/>
            <a:miter lim="800000"/>
            <a:headEnd/>
            <a:tailEnd/>
          </a:ln>
        </p:spPr>
        <p:txBody>
          <a:bodyPr lIns="0" tIns="0" rIns="0" bIns="0"/>
          <a:lstStyle/>
          <a:p>
            <a:pPr>
              <a:lnSpc>
                <a:spcPct val="90000"/>
              </a:lnSpc>
              <a:spcBef>
                <a:spcPts val="0"/>
              </a:spcBef>
              <a:defRPr/>
            </a:pPr>
            <a:r>
              <a:rPr lang="fr-FR" altLang="zh-CN" sz="2400" dirty="0">
                <a:latin typeface="+mn-lt"/>
              </a:rPr>
              <a:t>Les données en question se trouvent dans le dossier MATERIEL_ATELIER\EXERCISES\EXERCICE_3\DATA que vous avez téléchargé depuis le Google Drive créé pour l’atelier</a:t>
            </a:r>
            <a:endParaRPr lang="en-US" altLang="zh-CN" sz="2400" dirty="0">
              <a:latin typeface="+mn-lt"/>
            </a:endParaRPr>
          </a:p>
        </p:txBody>
      </p:sp>
      <p:sp>
        <p:nvSpPr>
          <p:cNvPr id="5" name="AutoShape 32">
            <a:extLst>
              <a:ext uri="{FF2B5EF4-FFF2-40B4-BE49-F238E27FC236}">
                <a16:creationId xmlns:a16="http://schemas.microsoft.com/office/drawing/2014/main" id="{7F6459D2-E237-F3BC-4F67-67BAF7934B4C}"/>
              </a:ext>
            </a:extLst>
          </p:cNvPr>
          <p:cNvSpPr>
            <a:spLocks noChangeArrowheads="1"/>
          </p:cNvSpPr>
          <p:nvPr/>
        </p:nvSpPr>
        <p:spPr bwMode="auto">
          <a:xfrm>
            <a:off x="411526" y="4918736"/>
            <a:ext cx="434248"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6" name="Rectangle 5">
            <a:extLst>
              <a:ext uri="{FF2B5EF4-FFF2-40B4-BE49-F238E27FC236}">
                <a16:creationId xmlns:a16="http://schemas.microsoft.com/office/drawing/2014/main" id="{0F0DA176-8E54-D35D-0EFE-08291BFF7272}"/>
              </a:ext>
            </a:extLst>
          </p:cNvPr>
          <p:cNvSpPr>
            <a:spLocks noChangeArrowheads="1"/>
          </p:cNvSpPr>
          <p:nvPr/>
        </p:nvSpPr>
        <p:spPr bwMode="auto">
          <a:xfrm>
            <a:off x="985199" y="4918736"/>
            <a:ext cx="8085096" cy="381000"/>
          </a:xfrm>
          <a:prstGeom prst="rect">
            <a:avLst/>
          </a:prstGeom>
          <a:noFill/>
          <a:ln w="9525">
            <a:noFill/>
            <a:miter lim="800000"/>
            <a:headEnd/>
            <a:tailEnd/>
          </a:ln>
        </p:spPr>
        <p:txBody>
          <a:bodyPr lIns="0" tIns="0" rIns="0" bIns="0"/>
          <a:lstStyle/>
          <a:p>
            <a:pPr>
              <a:lnSpc>
                <a:spcPct val="90000"/>
              </a:lnSpc>
              <a:spcBef>
                <a:spcPts val="0"/>
              </a:spcBef>
              <a:defRPr/>
            </a:pPr>
            <a:r>
              <a:rPr lang="fr-FR" altLang="zh-CN" sz="2400" dirty="0">
                <a:latin typeface="+mn-lt"/>
              </a:rPr>
              <a:t>Faite une copie du dossier EXERCICE_3 dans un dossier appelé ATELIER que vous créé sur votre disque dure D: (D:\ATELIER \ EXERCICE_3)</a:t>
            </a:r>
            <a:endParaRPr lang="en-US" altLang="zh-CN" sz="2400" dirty="0">
              <a:latin typeface="+mn-lt"/>
            </a:endParaRPr>
          </a:p>
        </p:txBody>
      </p:sp>
      <p:sp>
        <p:nvSpPr>
          <p:cNvPr id="8" name="TextBox 7">
            <a:extLst>
              <a:ext uri="{FF2B5EF4-FFF2-40B4-BE49-F238E27FC236}">
                <a16:creationId xmlns:a16="http://schemas.microsoft.com/office/drawing/2014/main" id="{AAD5DB96-674D-9621-74BC-7BA73D9BE0E7}"/>
              </a:ext>
            </a:extLst>
          </p:cNvPr>
          <p:cNvSpPr txBox="1"/>
          <p:nvPr/>
        </p:nvSpPr>
        <p:spPr>
          <a:xfrm>
            <a:off x="1583668" y="5967535"/>
            <a:ext cx="5976664" cy="830997"/>
          </a:xfrm>
          <a:prstGeom prst="rect">
            <a:avLst/>
          </a:prstGeom>
          <a:noFill/>
        </p:spPr>
        <p:txBody>
          <a:bodyPr wrap="square">
            <a:spAutoFit/>
          </a:bodyPr>
          <a:lstStyle/>
          <a:p>
            <a:r>
              <a:rPr lang="fr-FR" altLang="zh-CN" sz="2400" dirty="0">
                <a:solidFill>
                  <a:srgbClr val="FF0000"/>
                </a:solidFill>
                <a:latin typeface="+mn-lt"/>
              </a:rPr>
              <a:t>Ne jamais travailler sur les données d’origine, toujours travailler sur une copie!</a:t>
            </a:r>
            <a:endParaRPr lang="en-PH" sz="2400" dirty="0">
              <a:solidFill>
                <a:srgbClr val="FF0000"/>
              </a:solidFill>
            </a:endParaRPr>
          </a:p>
        </p:txBody>
      </p:sp>
      <p:pic>
        <p:nvPicPr>
          <p:cNvPr id="10" name="Picture 9" descr="A red and white triangle sign with a black exclamation mark">
            <a:extLst>
              <a:ext uri="{FF2B5EF4-FFF2-40B4-BE49-F238E27FC236}">
                <a16:creationId xmlns:a16="http://schemas.microsoft.com/office/drawing/2014/main" id="{E8184B7E-ABF5-8A48-E9B2-369045F2AB2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61705" y="5760188"/>
            <a:ext cx="1168235" cy="97352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lide Number Placeholder 3">
            <a:extLst>
              <a:ext uri="{FF2B5EF4-FFF2-40B4-BE49-F238E27FC236}">
                <a16:creationId xmlns:a16="http://schemas.microsoft.com/office/drawing/2014/main" id="{59474613-056B-8A8E-EF53-E24021F8660A}"/>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20</a:t>
            </a:fld>
            <a:endParaRPr lang="en-GB" altLang="en-US"/>
          </a:p>
        </p:txBody>
      </p:sp>
      <p:sp>
        <p:nvSpPr>
          <p:cNvPr id="36869" name="Content Placeholder 2">
            <a:extLst>
              <a:ext uri="{FF2B5EF4-FFF2-40B4-BE49-F238E27FC236}">
                <a16:creationId xmlns:a16="http://schemas.microsoft.com/office/drawing/2014/main" id="{08667CAC-B61E-4365-5FCA-5DEA82203BF8}"/>
              </a:ext>
            </a:extLst>
          </p:cNvPr>
          <p:cNvSpPr txBox="1">
            <a:spLocks/>
          </p:cNvSpPr>
          <p:nvPr/>
        </p:nvSpPr>
        <p:spPr bwMode="auto">
          <a:xfrm>
            <a:off x="539750" y="1125538"/>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FR" altLang="en-US" sz="2800" dirty="0"/>
              <a:t>Jouez avec votre carte en utilisant les différents outils de la barre d'outils de navigation</a:t>
            </a:r>
            <a:endParaRPr lang="en-PH" altLang="en-US" sz="2800" dirty="0"/>
          </a:p>
        </p:txBody>
      </p:sp>
      <p:sp>
        <p:nvSpPr>
          <p:cNvPr id="2" name="Title 1">
            <a:extLst>
              <a:ext uri="{FF2B5EF4-FFF2-40B4-BE49-F238E27FC236}">
                <a16:creationId xmlns:a16="http://schemas.microsoft.com/office/drawing/2014/main" id="{EC55BC1D-F836-FE37-0CE2-44F84D686F57}"/>
              </a:ext>
            </a:extLst>
          </p:cNvPr>
          <p:cNvSpPr txBox="1">
            <a:spLocks/>
          </p:cNvSpPr>
          <p:nvPr/>
        </p:nvSpPr>
        <p:spPr bwMode="auto">
          <a:xfrm>
            <a:off x="0" y="20636"/>
            <a:ext cx="9144000" cy="96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3200" b="1">
                <a:solidFill>
                  <a:schemeClr val="bg1"/>
                </a:solidFill>
                <a:latin typeface="+mn-lt"/>
              </a:rPr>
              <a:t>Barre d’outils de navigation cartographique</a:t>
            </a:r>
            <a:endParaRPr lang="en-PH" sz="3200" b="1" dirty="0">
              <a:solidFill>
                <a:schemeClr val="bg1"/>
              </a:solidFill>
              <a:latin typeface="+mn-lt"/>
            </a:endParaRPr>
          </a:p>
        </p:txBody>
      </p:sp>
      <p:pic>
        <p:nvPicPr>
          <p:cNvPr id="4" name="Picture 3">
            <a:extLst>
              <a:ext uri="{FF2B5EF4-FFF2-40B4-BE49-F238E27FC236}">
                <a16:creationId xmlns:a16="http://schemas.microsoft.com/office/drawing/2014/main" id="{9C351A30-81CF-A891-9FED-951EEB99018D}"/>
              </a:ext>
            </a:extLst>
          </p:cNvPr>
          <p:cNvPicPr>
            <a:picLocks noChangeAspect="1"/>
          </p:cNvPicPr>
          <p:nvPr/>
        </p:nvPicPr>
        <p:blipFill>
          <a:blip r:embed="rId2"/>
          <a:stretch>
            <a:fillRect/>
          </a:stretch>
        </p:blipFill>
        <p:spPr>
          <a:xfrm>
            <a:off x="1331640" y="2060848"/>
            <a:ext cx="6480720" cy="451732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7E5FF7B-A902-4302-012F-67C20C165304}"/>
              </a:ext>
            </a:extLst>
          </p:cNvPr>
          <p:cNvSpPr>
            <a:spLocks noGrp="1"/>
          </p:cNvSpPr>
          <p:nvPr>
            <p:ph type="title" idx="4294967295"/>
          </p:nvPr>
        </p:nvSpPr>
        <p:spPr>
          <a:xfrm>
            <a:off x="0" y="0"/>
            <a:ext cx="9144000" cy="979488"/>
          </a:xfrm>
        </p:spPr>
        <p:txBody>
          <a:bodyPr/>
          <a:lstStyle/>
          <a:p>
            <a:pPr algn="ctr" eaLnBrk="1" hangingPunct="1">
              <a:defRPr/>
            </a:pPr>
            <a:r>
              <a:rPr lang="fr-CH" sz="3200" b="1">
                <a:solidFill>
                  <a:schemeClr val="bg1"/>
                </a:solidFill>
                <a:latin typeface="+mn-lt"/>
              </a:rPr>
              <a:t>Barre d’outils d’attributs</a:t>
            </a:r>
          </a:p>
        </p:txBody>
      </p:sp>
      <p:sp>
        <p:nvSpPr>
          <p:cNvPr id="37893" name="Slide Number Placeholder 3">
            <a:extLst>
              <a:ext uri="{FF2B5EF4-FFF2-40B4-BE49-F238E27FC236}">
                <a16:creationId xmlns:a16="http://schemas.microsoft.com/office/drawing/2014/main" id="{1D735C6F-B606-6048-3EEF-C2ABA7EA2C50}"/>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21</a:t>
            </a:fld>
            <a:endParaRPr lang="en-GB" altLang="en-US"/>
          </a:p>
        </p:txBody>
      </p:sp>
      <p:pic>
        <p:nvPicPr>
          <p:cNvPr id="2" name="Picture 1">
            <a:extLst>
              <a:ext uri="{FF2B5EF4-FFF2-40B4-BE49-F238E27FC236}">
                <a16:creationId xmlns:a16="http://schemas.microsoft.com/office/drawing/2014/main" id="{E2663B46-C20F-86FF-D2B3-C064A3706DC7}"/>
              </a:ext>
            </a:extLst>
          </p:cNvPr>
          <p:cNvPicPr>
            <a:picLocks noChangeAspect="1"/>
          </p:cNvPicPr>
          <p:nvPr/>
        </p:nvPicPr>
        <p:blipFill>
          <a:blip r:embed="rId2"/>
          <a:stretch>
            <a:fillRect/>
          </a:stretch>
        </p:blipFill>
        <p:spPr>
          <a:xfrm>
            <a:off x="822308" y="1113771"/>
            <a:ext cx="7096317" cy="504825"/>
          </a:xfrm>
          <a:prstGeom prst="rect">
            <a:avLst/>
          </a:prstGeom>
        </p:spPr>
      </p:pic>
      <p:sp>
        <p:nvSpPr>
          <p:cNvPr id="3" name="Content Placeholder 2">
            <a:extLst>
              <a:ext uri="{FF2B5EF4-FFF2-40B4-BE49-F238E27FC236}">
                <a16:creationId xmlns:a16="http://schemas.microsoft.com/office/drawing/2014/main" id="{32CB3072-9612-9489-7C8D-C4C3FA126D3A}"/>
              </a:ext>
            </a:extLst>
          </p:cNvPr>
          <p:cNvSpPr txBox="1">
            <a:spLocks/>
          </p:cNvSpPr>
          <p:nvPr/>
        </p:nvSpPr>
        <p:spPr>
          <a:xfrm>
            <a:off x="939205" y="1700808"/>
            <a:ext cx="7632848" cy="3024336"/>
          </a:xfrm>
          <a:prstGeom prst="rect">
            <a:avLst/>
          </a:prstGeom>
        </p:spPr>
        <p:txBody>
          <a:bodyPr numCol="2" spcCol="216000"/>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2400" dirty="0"/>
              <a:t>Sélectionner les entités avec un rectangle ou un simple clic (autres options disponibles)</a:t>
            </a:r>
          </a:p>
          <a:p>
            <a:pPr>
              <a:defRPr/>
            </a:pPr>
            <a:r>
              <a:rPr lang="fr-FR" sz="2400" dirty="0"/>
              <a:t>Sélectionner des entités par valeur</a:t>
            </a:r>
          </a:p>
          <a:p>
            <a:pPr>
              <a:defRPr/>
            </a:pPr>
            <a:r>
              <a:rPr lang="fr-FR" sz="2400" dirty="0"/>
              <a:t>Désélectionner toutes les entités</a:t>
            </a:r>
          </a:p>
          <a:p>
            <a:pPr>
              <a:defRPr/>
            </a:pPr>
            <a:r>
              <a:rPr lang="fr-FR" sz="2400" dirty="0"/>
              <a:t>Sélectionner par localisation</a:t>
            </a:r>
          </a:p>
          <a:p>
            <a:pPr>
              <a:defRPr/>
            </a:pPr>
            <a:r>
              <a:rPr lang="fr-FR" sz="2400" dirty="0"/>
              <a:t>Identifier des entités</a:t>
            </a:r>
          </a:p>
          <a:p>
            <a:pPr>
              <a:defRPr/>
            </a:pPr>
            <a:r>
              <a:rPr lang="fr-FR" sz="2400" dirty="0"/>
              <a:t>Ouvrir la calculatrice de champ</a:t>
            </a:r>
          </a:p>
          <a:p>
            <a:pPr>
              <a:defRPr/>
            </a:pPr>
            <a:r>
              <a:rPr lang="fr-FR" sz="2400" dirty="0"/>
              <a:t>Boîte à outils</a:t>
            </a:r>
          </a:p>
          <a:p>
            <a:pPr>
              <a:defRPr/>
            </a:pPr>
            <a:r>
              <a:rPr lang="fr-FR" sz="2400" dirty="0"/>
              <a:t>Montrer le résumé statistique </a:t>
            </a:r>
          </a:p>
          <a:p>
            <a:pPr>
              <a:defRPr/>
            </a:pPr>
            <a:r>
              <a:rPr lang="fr-FR" sz="2400" dirty="0"/>
              <a:t>Ouvrir la table d’attributs</a:t>
            </a:r>
          </a:p>
          <a:p>
            <a:pPr>
              <a:defRPr/>
            </a:pPr>
            <a:r>
              <a:rPr lang="fr-FR" sz="2400" dirty="0"/>
              <a:t>Mesurer une longueur</a:t>
            </a:r>
          </a:p>
          <a:p>
            <a:pPr>
              <a:defRPr/>
            </a:pPr>
            <a:r>
              <a:rPr lang="fr-FR" sz="2400" dirty="0"/>
              <a:t>Afficher les infobulles</a:t>
            </a:r>
          </a:p>
          <a:p>
            <a:pPr>
              <a:defRPr/>
            </a:pPr>
            <a:r>
              <a:rPr lang="fr-FR" sz="2400" dirty="0"/>
              <a:t>Lancer une action d’entité</a:t>
            </a:r>
          </a:p>
          <a:p>
            <a:pPr>
              <a:defRPr/>
            </a:pPr>
            <a:endParaRPr lang="en-US" sz="2400" dirty="0"/>
          </a:p>
        </p:txBody>
      </p:sp>
      <p:sp>
        <p:nvSpPr>
          <p:cNvPr id="10" name="Rectangle 3">
            <a:extLst>
              <a:ext uri="{FF2B5EF4-FFF2-40B4-BE49-F238E27FC236}">
                <a16:creationId xmlns:a16="http://schemas.microsoft.com/office/drawing/2014/main" id="{65954595-7A25-02D3-7758-14827E820136}"/>
              </a:ext>
            </a:extLst>
          </p:cNvPr>
          <p:cNvSpPr>
            <a:spLocks noChangeArrowheads="1"/>
          </p:cNvSpPr>
          <p:nvPr/>
        </p:nvSpPr>
        <p:spPr bwMode="auto">
          <a:xfrm>
            <a:off x="915795" y="1681009"/>
            <a:ext cx="3728213" cy="1459959"/>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2" name="Rectangle 3">
            <a:extLst>
              <a:ext uri="{FF2B5EF4-FFF2-40B4-BE49-F238E27FC236}">
                <a16:creationId xmlns:a16="http://schemas.microsoft.com/office/drawing/2014/main" id="{7D8228FB-1484-B90D-0E55-4DF71C1B2067}"/>
              </a:ext>
            </a:extLst>
          </p:cNvPr>
          <p:cNvSpPr>
            <a:spLocks noChangeArrowheads="1"/>
          </p:cNvSpPr>
          <p:nvPr/>
        </p:nvSpPr>
        <p:spPr bwMode="auto">
          <a:xfrm>
            <a:off x="858232" y="3862289"/>
            <a:ext cx="3728213" cy="790848"/>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3" name="Rectangle 3">
            <a:extLst>
              <a:ext uri="{FF2B5EF4-FFF2-40B4-BE49-F238E27FC236}">
                <a16:creationId xmlns:a16="http://schemas.microsoft.com/office/drawing/2014/main" id="{1C890C5E-CB48-7B1C-ACE1-870024B34775}"/>
              </a:ext>
            </a:extLst>
          </p:cNvPr>
          <p:cNvSpPr>
            <a:spLocks noChangeArrowheads="1"/>
          </p:cNvSpPr>
          <p:nvPr/>
        </p:nvSpPr>
        <p:spPr bwMode="auto">
          <a:xfrm>
            <a:off x="4829939" y="3717031"/>
            <a:ext cx="3728213" cy="93610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7" name="Content Placeholder 2">
            <a:extLst>
              <a:ext uri="{FF2B5EF4-FFF2-40B4-BE49-F238E27FC236}">
                <a16:creationId xmlns:a16="http://schemas.microsoft.com/office/drawing/2014/main" id="{49E4DCD2-F1DB-EFF4-A5C9-6A721CEFB63E}"/>
              </a:ext>
            </a:extLst>
          </p:cNvPr>
          <p:cNvSpPr txBox="1">
            <a:spLocks/>
          </p:cNvSpPr>
          <p:nvPr/>
        </p:nvSpPr>
        <p:spPr bwMode="auto">
          <a:xfrm>
            <a:off x="580760" y="6091238"/>
            <a:ext cx="83792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CH" altLang="en-US" sz="2200" dirty="0"/>
              <a:t>Les options entourées en rouge sont celles que vous allez utiliser le plus</a:t>
            </a:r>
          </a:p>
          <a:p>
            <a:pPr>
              <a:lnSpc>
                <a:spcPct val="90000"/>
              </a:lnSpc>
              <a:spcBef>
                <a:spcPts val="1000"/>
              </a:spcBef>
              <a:buFont typeface="Arial" panose="020B0604020202020204" pitchFamily="34" charset="0"/>
              <a:buNone/>
            </a:pPr>
            <a:endParaRPr lang="en-PH" altLang="en-US" sz="2200" dirty="0"/>
          </a:p>
        </p:txBody>
      </p:sp>
      <p:sp>
        <p:nvSpPr>
          <p:cNvPr id="18" name="AutoShape 32">
            <a:extLst>
              <a:ext uri="{FF2B5EF4-FFF2-40B4-BE49-F238E27FC236}">
                <a16:creationId xmlns:a16="http://schemas.microsoft.com/office/drawing/2014/main" id="{9775B680-2BD7-2FA9-BED2-A032D4C4F108}"/>
              </a:ext>
            </a:extLst>
          </p:cNvPr>
          <p:cNvSpPr>
            <a:spLocks noChangeArrowheads="1"/>
          </p:cNvSpPr>
          <p:nvPr/>
        </p:nvSpPr>
        <p:spPr bwMode="auto">
          <a:xfrm>
            <a:off x="179512" y="6091238"/>
            <a:ext cx="436562"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7E5FF7B-A902-4302-012F-67C20C165304}"/>
              </a:ext>
            </a:extLst>
          </p:cNvPr>
          <p:cNvSpPr>
            <a:spLocks noGrp="1"/>
          </p:cNvSpPr>
          <p:nvPr>
            <p:ph type="title" idx="4294967295"/>
          </p:nvPr>
        </p:nvSpPr>
        <p:spPr>
          <a:xfrm>
            <a:off x="0" y="0"/>
            <a:ext cx="9144000" cy="979488"/>
          </a:xfrm>
        </p:spPr>
        <p:txBody>
          <a:bodyPr/>
          <a:lstStyle/>
          <a:p>
            <a:pPr algn="ctr" eaLnBrk="1" hangingPunct="1">
              <a:defRPr/>
            </a:pPr>
            <a:r>
              <a:rPr lang="fr-CH" sz="3200" b="1">
                <a:solidFill>
                  <a:schemeClr val="bg1"/>
                </a:solidFill>
                <a:latin typeface="+mn-lt"/>
              </a:rPr>
              <a:t>Barre d’outils d’attributs</a:t>
            </a:r>
          </a:p>
        </p:txBody>
      </p:sp>
      <p:sp>
        <p:nvSpPr>
          <p:cNvPr id="37893" name="Slide Number Placeholder 3">
            <a:extLst>
              <a:ext uri="{FF2B5EF4-FFF2-40B4-BE49-F238E27FC236}">
                <a16:creationId xmlns:a16="http://schemas.microsoft.com/office/drawing/2014/main" id="{1D735C6F-B606-6048-3EEF-C2ABA7EA2C50}"/>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22</a:t>
            </a:fld>
            <a:endParaRPr lang="en-GB" altLang="en-US"/>
          </a:p>
        </p:txBody>
      </p:sp>
      <p:sp>
        <p:nvSpPr>
          <p:cNvPr id="37898" name="Content Placeholder 2">
            <a:extLst>
              <a:ext uri="{FF2B5EF4-FFF2-40B4-BE49-F238E27FC236}">
                <a16:creationId xmlns:a16="http://schemas.microsoft.com/office/drawing/2014/main" id="{E0DE5DD2-5D73-62AD-6E5C-444080F2EBF3}"/>
              </a:ext>
            </a:extLst>
          </p:cNvPr>
          <p:cNvSpPr txBox="1">
            <a:spLocks/>
          </p:cNvSpPr>
          <p:nvPr/>
        </p:nvSpPr>
        <p:spPr bwMode="auto">
          <a:xfrm>
            <a:off x="665367" y="1166755"/>
            <a:ext cx="3834625" cy="190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CH" altLang="en-US" sz="2400" dirty="0"/>
              <a:t>Vous pouvez également ouvrir la table d’attributs en cliquant avec le bouton droit de la souris sur la couche SIG et en sélectionnant  l’option </a:t>
            </a:r>
            <a:r>
              <a:rPr lang="fr-CH" altLang="en-US" sz="2400" i="1" dirty="0"/>
              <a:t>Ouvrir la Table d’Attributs</a:t>
            </a:r>
          </a:p>
        </p:txBody>
      </p:sp>
      <p:sp>
        <p:nvSpPr>
          <p:cNvPr id="3" name="Content Placeholder 2">
            <a:extLst>
              <a:ext uri="{FF2B5EF4-FFF2-40B4-BE49-F238E27FC236}">
                <a16:creationId xmlns:a16="http://schemas.microsoft.com/office/drawing/2014/main" id="{91A87142-51BD-0213-2F9E-F1D7D09992A2}"/>
              </a:ext>
            </a:extLst>
          </p:cNvPr>
          <p:cNvSpPr txBox="1">
            <a:spLocks/>
          </p:cNvSpPr>
          <p:nvPr/>
        </p:nvSpPr>
        <p:spPr bwMode="auto">
          <a:xfrm>
            <a:off x="848334" y="3649699"/>
            <a:ext cx="738811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FR" altLang="en-US" sz="2200" dirty="0"/>
              <a:t>Ouvrons la table d’attributs de la couche TOLKIEN_BRG</a:t>
            </a:r>
            <a:endParaRPr lang="en-PH" altLang="en-US" sz="2200" dirty="0"/>
          </a:p>
        </p:txBody>
      </p:sp>
      <p:sp>
        <p:nvSpPr>
          <p:cNvPr id="4" name="AutoShape 32">
            <a:extLst>
              <a:ext uri="{FF2B5EF4-FFF2-40B4-BE49-F238E27FC236}">
                <a16:creationId xmlns:a16="http://schemas.microsoft.com/office/drawing/2014/main" id="{9716D466-145D-DFA7-13F8-D5D4BEDCEEDE}"/>
              </a:ext>
            </a:extLst>
          </p:cNvPr>
          <p:cNvSpPr>
            <a:spLocks noChangeArrowheads="1"/>
          </p:cNvSpPr>
          <p:nvPr/>
        </p:nvSpPr>
        <p:spPr bwMode="auto">
          <a:xfrm>
            <a:off x="447086" y="3649699"/>
            <a:ext cx="436562"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7" name="Content Placeholder 2">
            <a:extLst>
              <a:ext uri="{FF2B5EF4-FFF2-40B4-BE49-F238E27FC236}">
                <a16:creationId xmlns:a16="http://schemas.microsoft.com/office/drawing/2014/main" id="{C364BF29-4C23-65C4-2C4C-DD677231070D}"/>
              </a:ext>
            </a:extLst>
          </p:cNvPr>
          <p:cNvSpPr txBox="1">
            <a:spLocks/>
          </p:cNvSpPr>
          <p:nvPr/>
        </p:nvSpPr>
        <p:spPr bwMode="auto">
          <a:xfrm>
            <a:off x="251520" y="6115017"/>
            <a:ext cx="871296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FR" altLang="en-US" sz="2200" dirty="0"/>
              <a:t>Sélectionnez l'un des enregistrements du tableau (cliquez sur son numéro) et observez ce qui se passe sur la couche dans l'affichage Carte.</a:t>
            </a:r>
            <a:endParaRPr lang="en-PH" altLang="en-US" sz="2200" dirty="0"/>
          </a:p>
        </p:txBody>
      </p:sp>
      <p:pic>
        <p:nvPicPr>
          <p:cNvPr id="5" name="Picture 4">
            <a:extLst>
              <a:ext uri="{FF2B5EF4-FFF2-40B4-BE49-F238E27FC236}">
                <a16:creationId xmlns:a16="http://schemas.microsoft.com/office/drawing/2014/main" id="{E06483DD-4083-4AA5-9AC5-F484FF8F42B4}"/>
              </a:ext>
            </a:extLst>
          </p:cNvPr>
          <p:cNvPicPr>
            <a:picLocks noChangeAspect="1"/>
          </p:cNvPicPr>
          <p:nvPr/>
        </p:nvPicPr>
        <p:blipFill>
          <a:blip r:embed="rId2"/>
          <a:stretch>
            <a:fillRect/>
          </a:stretch>
        </p:blipFill>
        <p:spPr>
          <a:xfrm>
            <a:off x="4725259" y="1129274"/>
            <a:ext cx="3744182" cy="2299726"/>
          </a:xfrm>
          <a:prstGeom prst="rect">
            <a:avLst/>
          </a:prstGeom>
        </p:spPr>
      </p:pic>
      <p:pic>
        <p:nvPicPr>
          <p:cNvPr id="6" name="Picture 5">
            <a:extLst>
              <a:ext uri="{FF2B5EF4-FFF2-40B4-BE49-F238E27FC236}">
                <a16:creationId xmlns:a16="http://schemas.microsoft.com/office/drawing/2014/main" id="{404C8036-5C25-AA64-3840-311909A50D6B}"/>
              </a:ext>
            </a:extLst>
          </p:cNvPr>
          <p:cNvPicPr>
            <a:picLocks noChangeAspect="1"/>
          </p:cNvPicPr>
          <p:nvPr/>
        </p:nvPicPr>
        <p:blipFill>
          <a:blip r:embed="rId3"/>
          <a:stretch>
            <a:fillRect/>
          </a:stretch>
        </p:blipFill>
        <p:spPr>
          <a:xfrm>
            <a:off x="2270151" y="4001482"/>
            <a:ext cx="4327199" cy="2097729"/>
          </a:xfrm>
          <a:prstGeom prst="rect">
            <a:avLst/>
          </a:prstGeom>
        </p:spPr>
      </p:pic>
    </p:spTree>
    <p:extLst>
      <p:ext uri="{BB962C8B-B14F-4D97-AF65-F5344CB8AC3E}">
        <p14:creationId xmlns:p14="http://schemas.microsoft.com/office/powerpoint/2010/main" val="2633278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5B0EE6E-D545-0BF3-3568-E2DF33425C63}"/>
              </a:ext>
            </a:extLst>
          </p:cNvPr>
          <p:cNvSpPr>
            <a:spLocks noGrp="1"/>
          </p:cNvSpPr>
          <p:nvPr>
            <p:ph type="title" idx="4294967295"/>
          </p:nvPr>
        </p:nvSpPr>
        <p:spPr>
          <a:xfrm>
            <a:off x="0" y="20637"/>
            <a:ext cx="9144000" cy="957740"/>
          </a:xfrm>
        </p:spPr>
        <p:txBody>
          <a:bodyPr/>
          <a:lstStyle/>
          <a:p>
            <a:pPr algn="ctr" eaLnBrk="1" hangingPunct="1">
              <a:defRPr/>
            </a:pPr>
            <a:r>
              <a:rPr lang="fr-CH" sz="3200" b="1" dirty="0">
                <a:solidFill>
                  <a:schemeClr val="bg1"/>
                </a:solidFill>
                <a:latin typeface="+mn-lt"/>
              </a:rPr>
              <a:t>Propriétés des couches en format vecteur</a:t>
            </a:r>
          </a:p>
        </p:txBody>
      </p:sp>
      <p:sp>
        <p:nvSpPr>
          <p:cNvPr id="38916" name="Slide Number Placeholder 3">
            <a:extLst>
              <a:ext uri="{FF2B5EF4-FFF2-40B4-BE49-F238E27FC236}">
                <a16:creationId xmlns:a16="http://schemas.microsoft.com/office/drawing/2014/main" id="{01F7F5BD-D91F-C510-4B23-106EFA2F581C}"/>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23</a:t>
            </a:fld>
            <a:endParaRPr lang="en-GB" altLang="en-US"/>
          </a:p>
        </p:txBody>
      </p:sp>
      <p:pic>
        <p:nvPicPr>
          <p:cNvPr id="3" name="Picture 2">
            <a:extLst>
              <a:ext uri="{FF2B5EF4-FFF2-40B4-BE49-F238E27FC236}">
                <a16:creationId xmlns:a16="http://schemas.microsoft.com/office/drawing/2014/main" id="{A8445F4C-B276-0051-A97B-A29537ACA397}"/>
              </a:ext>
            </a:extLst>
          </p:cNvPr>
          <p:cNvPicPr>
            <a:picLocks noChangeAspect="1"/>
          </p:cNvPicPr>
          <p:nvPr/>
        </p:nvPicPr>
        <p:blipFill rotWithShape="1">
          <a:blip r:embed="rId2"/>
          <a:srcRect t="2448" b="2752"/>
          <a:stretch/>
        </p:blipFill>
        <p:spPr>
          <a:xfrm>
            <a:off x="363783" y="980728"/>
            <a:ext cx="8151567" cy="4365104"/>
          </a:xfrm>
          <a:prstGeom prst="rect">
            <a:avLst/>
          </a:prstGeom>
        </p:spPr>
      </p:pic>
      <p:sp>
        <p:nvSpPr>
          <p:cNvPr id="5" name="TextBox 4">
            <a:extLst>
              <a:ext uri="{FF2B5EF4-FFF2-40B4-BE49-F238E27FC236}">
                <a16:creationId xmlns:a16="http://schemas.microsoft.com/office/drawing/2014/main" id="{FCF8848A-B899-FBE4-CB65-03C6102FDA5E}"/>
              </a:ext>
            </a:extLst>
          </p:cNvPr>
          <p:cNvSpPr txBox="1"/>
          <p:nvPr/>
        </p:nvSpPr>
        <p:spPr>
          <a:xfrm>
            <a:off x="363782" y="5487207"/>
            <a:ext cx="8600705" cy="1347805"/>
          </a:xfrm>
          <a:prstGeom prst="rect">
            <a:avLst/>
          </a:prstGeom>
          <a:noFill/>
        </p:spPr>
        <p:txBody>
          <a:bodyPr wrap="square">
            <a:spAutoFit/>
          </a:bodyPr>
          <a:lstStyle/>
          <a:p>
            <a:pPr>
              <a:lnSpc>
                <a:spcPct val="115000"/>
              </a:lnSpc>
              <a:spcAft>
                <a:spcPts val="10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Donne accès à des informations à propos de la couche ainsi que des options permettant de modifier l’apparence des attributs de la couche sur la carte (symbologies, étiquettes, diagrammes), de faire le lien (jointure) avec la table contenant les données statistiques ou de consulter et éditer les métadonnées</a:t>
            </a:r>
            <a:endParaRPr lang="en-PH"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2D241E-D46C-E587-996E-CA5DEF25937E}"/>
              </a:ext>
            </a:extLst>
          </p:cNvPr>
          <p:cNvPicPr>
            <a:picLocks noChangeAspect="1"/>
          </p:cNvPicPr>
          <p:nvPr/>
        </p:nvPicPr>
        <p:blipFill>
          <a:blip r:embed="rId2"/>
          <a:stretch>
            <a:fillRect/>
          </a:stretch>
        </p:blipFill>
        <p:spPr>
          <a:xfrm>
            <a:off x="6660231" y="2776426"/>
            <a:ext cx="2168215" cy="2597262"/>
          </a:xfrm>
          <a:prstGeom prst="rect">
            <a:avLst/>
          </a:prstGeom>
        </p:spPr>
      </p:pic>
      <p:sp>
        <p:nvSpPr>
          <p:cNvPr id="40964" name="Slide Number Placeholder 3">
            <a:extLst>
              <a:ext uri="{FF2B5EF4-FFF2-40B4-BE49-F238E27FC236}">
                <a16:creationId xmlns:a16="http://schemas.microsoft.com/office/drawing/2014/main" id="{0D627A12-32EC-2723-DF65-FC2A5F47A673}"/>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24</a:t>
            </a:fld>
            <a:endParaRPr lang="en-GB" altLang="en-US"/>
          </a:p>
        </p:txBody>
      </p:sp>
      <p:sp>
        <p:nvSpPr>
          <p:cNvPr id="40965" name="Content Placeholder 2">
            <a:extLst>
              <a:ext uri="{FF2B5EF4-FFF2-40B4-BE49-F238E27FC236}">
                <a16:creationId xmlns:a16="http://schemas.microsoft.com/office/drawing/2014/main" id="{D7D7508C-A6CB-AA98-FDD4-DFBC3E133EDB}"/>
              </a:ext>
            </a:extLst>
          </p:cNvPr>
          <p:cNvSpPr txBox="1">
            <a:spLocks/>
          </p:cNvSpPr>
          <p:nvPr/>
        </p:nvSpPr>
        <p:spPr bwMode="auto">
          <a:xfrm>
            <a:off x="250825" y="1125538"/>
            <a:ext cx="85693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CH" altLang="en-US" sz="2800" dirty="0"/>
              <a:t>Pour changer la symbologie d’une couche en format vecteur (polygones)</a:t>
            </a:r>
          </a:p>
          <a:p>
            <a:pPr>
              <a:lnSpc>
                <a:spcPct val="90000"/>
              </a:lnSpc>
              <a:spcBef>
                <a:spcPts val="1000"/>
              </a:spcBef>
              <a:buFont typeface="Arial" panose="020B0604020202020204" pitchFamily="34" charset="0"/>
              <a:buNone/>
            </a:pPr>
            <a:endParaRPr lang="fr-CH" altLang="en-US" sz="2800" dirty="0"/>
          </a:p>
        </p:txBody>
      </p:sp>
      <p:sp>
        <p:nvSpPr>
          <p:cNvPr id="40966" name="Content Placeholder 2">
            <a:extLst>
              <a:ext uri="{FF2B5EF4-FFF2-40B4-BE49-F238E27FC236}">
                <a16:creationId xmlns:a16="http://schemas.microsoft.com/office/drawing/2014/main" id="{2B88C399-185A-52C0-3275-3962B7236BE1}"/>
              </a:ext>
            </a:extLst>
          </p:cNvPr>
          <p:cNvSpPr txBox="1">
            <a:spLocks/>
          </p:cNvSpPr>
          <p:nvPr/>
        </p:nvSpPr>
        <p:spPr bwMode="auto">
          <a:xfrm>
            <a:off x="250825" y="2181225"/>
            <a:ext cx="85693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AutoNum type="arabicPeriod"/>
            </a:pPr>
            <a:r>
              <a:rPr lang="fr-CH" altLang="en-US" sz="2800" dirty="0"/>
              <a:t>Ouvrir les propriétés des couches de la couche vecteur TOLKIEN_BRG.</a:t>
            </a:r>
          </a:p>
        </p:txBody>
      </p:sp>
      <p:sp>
        <p:nvSpPr>
          <p:cNvPr id="40968" name="Content Placeholder 2">
            <a:extLst>
              <a:ext uri="{FF2B5EF4-FFF2-40B4-BE49-F238E27FC236}">
                <a16:creationId xmlns:a16="http://schemas.microsoft.com/office/drawing/2014/main" id="{EDF936E2-003D-F1FB-DAE7-8692289B9C1C}"/>
              </a:ext>
            </a:extLst>
          </p:cNvPr>
          <p:cNvSpPr txBox="1">
            <a:spLocks/>
          </p:cNvSpPr>
          <p:nvPr/>
        </p:nvSpPr>
        <p:spPr bwMode="auto">
          <a:xfrm>
            <a:off x="250824" y="3260725"/>
            <a:ext cx="5834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Calibri Light" panose="020F0302020204030204" pitchFamily="34" charset="0"/>
              <a:buAutoNum type="arabicPeriod" startAt="2"/>
            </a:pPr>
            <a:r>
              <a:rPr lang="fr-CH" altLang="en-US" sz="2800" dirty="0"/>
              <a:t>Cliquez sur l'onglet </a:t>
            </a:r>
            <a:r>
              <a:rPr lang="fr-CH" altLang="en-US" sz="2800" i="1" dirty="0"/>
              <a:t>Symbologie</a:t>
            </a:r>
            <a:r>
              <a:rPr lang="fr-CH" altLang="en-US" sz="2800" dirty="0"/>
              <a:t> dans le menu de gauche.</a:t>
            </a:r>
          </a:p>
        </p:txBody>
      </p:sp>
      <p:sp>
        <p:nvSpPr>
          <p:cNvPr id="10" name="Content Placeholder 2">
            <a:extLst>
              <a:ext uri="{FF2B5EF4-FFF2-40B4-BE49-F238E27FC236}">
                <a16:creationId xmlns:a16="http://schemas.microsoft.com/office/drawing/2014/main" id="{07F68328-B206-6369-CE89-3CBA044B373B}"/>
              </a:ext>
            </a:extLst>
          </p:cNvPr>
          <p:cNvSpPr txBox="1">
            <a:spLocks/>
          </p:cNvSpPr>
          <p:nvPr/>
        </p:nvSpPr>
        <p:spPr>
          <a:xfrm>
            <a:off x="250825" y="4629150"/>
            <a:ext cx="5473700" cy="60007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defRPr/>
            </a:pPr>
            <a:r>
              <a:rPr lang="fr-CH" dirty="0"/>
              <a:t>Cliquez sur </a:t>
            </a:r>
            <a:r>
              <a:rPr lang="fr-CH" i="1" dirty="0"/>
              <a:t>Remplissage simple</a:t>
            </a:r>
            <a:r>
              <a:rPr lang="fr-CH" dirty="0"/>
              <a:t>.</a:t>
            </a:r>
          </a:p>
          <a:p>
            <a:pPr marL="514350" indent="-514350">
              <a:buFont typeface="Arial" charset="0"/>
              <a:buAutoNum type="arabicPeriod" startAt="3"/>
              <a:defRPr/>
            </a:pPr>
            <a:endParaRPr lang="fr-CH" dirty="0"/>
          </a:p>
          <a:p>
            <a:pPr marL="0" indent="0">
              <a:buFont typeface="Arial" charset="0"/>
              <a:buNone/>
              <a:defRPr/>
            </a:pPr>
            <a:endParaRPr lang="fr-CH" altLang="en-US" dirty="0"/>
          </a:p>
        </p:txBody>
      </p:sp>
      <p:sp>
        <p:nvSpPr>
          <p:cNvPr id="40971" name="Rectangle 3">
            <a:extLst>
              <a:ext uri="{FF2B5EF4-FFF2-40B4-BE49-F238E27FC236}">
                <a16:creationId xmlns:a16="http://schemas.microsoft.com/office/drawing/2014/main" id="{50A4C981-BEB8-BC05-1279-3AEEF796D178}"/>
              </a:ext>
            </a:extLst>
          </p:cNvPr>
          <p:cNvSpPr>
            <a:spLocks noChangeArrowheads="1"/>
          </p:cNvSpPr>
          <p:nvPr/>
        </p:nvSpPr>
        <p:spPr bwMode="auto">
          <a:xfrm>
            <a:off x="6511644" y="3884613"/>
            <a:ext cx="2465387" cy="64135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fr-CH" altLang="en-US" dirty="0"/>
          </a:p>
        </p:txBody>
      </p:sp>
      <p:sp>
        <p:nvSpPr>
          <p:cNvPr id="2" name="Title 1">
            <a:extLst>
              <a:ext uri="{FF2B5EF4-FFF2-40B4-BE49-F238E27FC236}">
                <a16:creationId xmlns:a16="http://schemas.microsoft.com/office/drawing/2014/main" id="{4AE5DFA5-23E9-2398-2CC5-547A17E52B70}"/>
              </a:ext>
            </a:extLst>
          </p:cNvPr>
          <p:cNvSpPr txBox="1">
            <a:spLocks/>
          </p:cNvSpPr>
          <p:nvPr/>
        </p:nvSpPr>
        <p:spPr bwMode="auto">
          <a:xfrm>
            <a:off x="0" y="20637"/>
            <a:ext cx="9144000" cy="9577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Propriétés des couches en format vecteur – </a:t>
            </a:r>
          </a:p>
          <a:p>
            <a:pPr algn="ctr" eaLnBrk="1" hangingPunct="1">
              <a:defRPr/>
            </a:pPr>
            <a:r>
              <a:rPr lang="fr-CH" sz="3200" b="1" dirty="0">
                <a:solidFill>
                  <a:schemeClr val="bg1"/>
                </a:solidFill>
                <a:latin typeface="+mn-lt"/>
              </a:rPr>
              <a:t>Exemple: Symbologie</a:t>
            </a:r>
          </a:p>
        </p:txBody>
      </p:sp>
      <p:pic>
        <p:nvPicPr>
          <p:cNvPr id="8" name="Picture 7">
            <a:extLst>
              <a:ext uri="{FF2B5EF4-FFF2-40B4-BE49-F238E27FC236}">
                <a16:creationId xmlns:a16="http://schemas.microsoft.com/office/drawing/2014/main" id="{02D2C2CB-6920-0AC7-2205-80D51DE8540D}"/>
              </a:ext>
            </a:extLst>
          </p:cNvPr>
          <p:cNvPicPr>
            <a:picLocks noChangeAspect="1"/>
          </p:cNvPicPr>
          <p:nvPr/>
        </p:nvPicPr>
        <p:blipFill>
          <a:blip r:embed="rId3"/>
          <a:stretch>
            <a:fillRect/>
          </a:stretch>
        </p:blipFill>
        <p:spPr>
          <a:xfrm>
            <a:off x="2699791" y="5491149"/>
            <a:ext cx="3672409" cy="6774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22780B-8E92-84C2-F8AA-2B2998E6BB0D}"/>
              </a:ext>
            </a:extLst>
          </p:cNvPr>
          <p:cNvPicPr>
            <a:picLocks noChangeAspect="1"/>
          </p:cNvPicPr>
          <p:nvPr/>
        </p:nvPicPr>
        <p:blipFill>
          <a:blip r:embed="rId2"/>
          <a:stretch>
            <a:fillRect/>
          </a:stretch>
        </p:blipFill>
        <p:spPr>
          <a:xfrm>
            <a:off x="6638477" y="2893823"/>
            <a:ext cx="1786020" cy="3682972"/>
          </a:xfrm>
          <a:prstGeom prst="rect">
            <a:avLst/>
          </a:prstGeom>
          <a:ln w="6350">
            <a:solidFill>
              <a:schemeClr val="tx1"/>
            </a:solidFill>
          </a:ln>
        </p:spPr>
      </p:pic>
      <p:pic>
        <p:nvPicPr>
          <p:cNvPr id="4" name="Picture 3">
            <a:extLst>
              <a:ext uri="{FF2B5EF4-FFF2-40B4-BE49-F238E27FC236}">
                <a16:creationId xmlns:a16="http://schemas.microsoft.com/office/drawing/2014/main" id="{7E0FF7C0-8FAA-BCED-A6F9-942ED46970F6}"/>
              </a:ext>
            </a:extLst>
          </p:cNvPr>
          <p:cNvPicPr>
            <a:picLocks noChangeAspect="1"/>
          </p:cNvPicPr>
          <p:nvPr/>
        </p:nvPicPr>
        <p:blipFill>
          <a:blip r:embed="rId3"/>
          <a:stretch>
            <a:fillRect/>
          </a:stretch>
        </p:blipFill>
        <p:spPr>
          <a:xfrm>
            <a:off x="971600" y="2260201"/>
            <a:ext cx="6559887" cy="520727"/>
          </a:xfrm>
          <a:prstGeom prst="rect">
            <a:avLst/>
          </a:prstGeom>
        </p:spPr>
      </p:pic>
      <p:sp>
        <p:nvSpPr>
          <p:cNvPr id="41989" name="Slide Number Placeholder 3">
            <a:extLst>
              <a:ext uri="{FF2B5EF4-FFF2-40B4-BE49-F238E27FC236}">
                <a16:creationId xmlns:a16="http://schemas.microsoft.com/office/drawing/2014/main" id="{0F6FA000-5D81-E0B2-A709-9B8325D3B08C}"/>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25</a:t>
            </a:fld>
            <a:endParaRPr lang="en-GB" altLang="en-US"/>
          </a:p>
        </p:txBody>
      </p:sp>
      <p:sp>
        <p:nvSpPr>
          <p:cNvPr id="41990" name="Content Placeholder 2">
            <a:extLst>
              <a:ext uri="{FF2B5EF4-FFF2-40B4-BE49-F238E27FC236}">
                <a16:creationId xmlns:a16="http://schemas.microsoft.com/office/drawing/2014/main" id="{06726EC9-1118-BB20-512D-F5EBDFD0A5AC}"/>
              </a:ext>
            </a:extLst>
          </p:cNvPr>
          <p:cNvSpPr txBox="1">
            <a:spLocks/>
          </p:cNvSpPr>
          <p:nvPr/>
        </p:nvSpPr>
        <p:spPr bwMode="auto">
          <a:xfrm>
            <a:off x="250825" y="1196975"/>
            <a:ext cx="85693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Calibri Light" panose="020F0302020204030204" pitchFamily="34" charset="0"/>
              <a:buAutoNum type="arabicPeriod" startAt="4"/>
            </a:pPr>
            <a:r>
              <a:rPr lang="fr-FR" altLang="en-US" sz="2800" dirty="0"/>
              <a:t>Cliquez sur le bouton déroulant du champ </a:t>
            </a:r>
            <a:r>
              <a:rPr lang="fr-FR" altLang="en-US" sz="2800" i="1" dirty="0"/>
              <a:t>Couleur de remplissage</a:t>
            </a:r>
            <a:r>
              <a:rPr lang="fr-FR" altLang="en-US" sz="2800" dirty="0"/>
              <a:t>.</a:t>
            </a:r>
            <a:endParaRPr lang="en-PH" altLang="en-US" sz="2800" dirty="0"/>
          </a:p>
        </p:txBody>
      </p:sp>
      <p:sp>
        <p:nvSpPr>
          <p:cNvPr id="9" name="Content Placeholder 2">
            <a:extLst>
              <a:ext uri="{FF2B5EF4-FFF2-40B4-BE49-F238E27FC236}">
                <a16:creationId xmlns:a16="http://schemas.microsoft.com/office/drawing/2014/main" id="{4B33F43F-800D-6B35-98F9-1C4860A2192C}"/>
              </a:ext>
            </a:extLst>
          </p:cNvPr>
          <p:cNvSpPr txBox="1">
            <a:spLocks/>
          </p:cNvSpPr>
          <p:nvPr/>
        </p:nvSpPr>
        <p:spPr>
          <a:xfrm>
            <a:off x="250825" y="3260724"/>
            <a:ext cx="6121400" cy="3211513"/>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5"/>
              <a:defRPr/>
            </a:pPr>
            <a:r>
              <a:rPr lang="fr-FR" dirty="0"/>
              <a:t>Choisissez une couleur en cliquant sur une couleur dans la roue, sur les couleurs récentes ou sur la couleur standard. Vous pouvez </a:t>
            </a:r>
            <a:r>
              <a:rPr lang="fr-FR" dirty="0" err="1"/>
              <a:t>aisso</a:t>
            </a:r>
            <a:r>
              <a:rPr lang="fr-FR" dirty="0"/>
              <a:t> cliquer sur </a:t>
            </a:r>
            <a:r>
              <a:rPr lang="fr-FR" i="1" dirty="0"/>
              <a:t>Choisir la couleur </a:t>
            </a:r>
            <a:r>
              <a:rPr lang="fr-FR" dirty="0"/>
              <a:t>pour pouvoir saisir un code RGB/TSV spécifique. Vous pouvez également choisir un remplissage transparent</a:t>
            </a:r>
            <a:endParaRPr lang="en-PH" altLang="en-US" dirty="0"/>
          </a:p>
        </p:txBody>
      </p:sp>
      <p:sp>
        <p:nvSpPr>
          <p:cNvPr id="41992" name="Rectangle 3">
            <a:extLst>
              <a:ext uri="{FF2B5EF4-FFF2-40B4-BE49-F238E27FC236}">
                <a16:creationId xmlns:a16="http://schemas.microsoft.com/office/drawing/2014/main" id="{948E9576-0229-5199-E84F-4F29BFF74B98}"/>
              </a:ext>
            </a:extLst>
          </p:cNvPr>
          <p:cNvSpPr>
            <a:spLocks noChangeArrowheads="1"/>
          </p:cNvSpPr>
          <p:nvPr/>
        </p:nvSpPr>
        <p:spPr bwMode="auto">
          <a:xfrm>
            <a:off x="7343775" y="2268538"/>
            <a:ext cx="252413" cy="2603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1994" name="Rectangle 3">
            <a:extLst>
              <a:ext uri="{FF2B5EF4-FFF2-40B4-BE49-F238E27FC236}">
                <a16:creationId xmlns:a16="http://schemas.microsoft.com/office/drawing/2014/main" id="{A597D018-1579-B73F-3E77-CD303A4456BC}"/>
              </a:ext>
            </a:extLst>
          </p:cNvPr>
          <p:cNvSpPr>
            <a:spLocks noChangeArrowheads="1"/>
          </p:cNvSpPr>
          <p:nvPr/>
        </p:nvSpPr>
        <p:spPr bwMode="auto">
          <a:xfrm>
            <a:off x="6601618" y="6383120"/>
            <a:ext cx="1066726" cy="1936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3" name="Title 1">
            <a:extLst>
              <a:ext uri="{FF2B5EF4-FFF2-40B4-BE49-F238E27FC236}">
                <a16:creationId xmlns:a16="http://schemas.microsoft.com/office/drawing/2014/main" id="{E5ED7194-AB35-DA60-F47B-B41A56F34224}"/>
              </a:ext>
            </a:extLst>
          </p:cNvPr>
          <p:cNvSpPr txBox="1">
            <a:spLocks/>
          </p:cNvSpPr>
          <p:nvPr/>
        </p:nvSpPr>
        <p:spPr bwMode="auto">
          <a:xfrm>
            <a:off x="0" y="20637"/>
            <a:ext cx="9144000" cy="9577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Propriétés des couches en format vecteur – </a:t>
            </a:r>
          </a:p>
          <a:p>
            <a:pPr algn="ctr" eaLnBrk="1" hangingPunct="1">
              <a:defRPr/>
            </a:pPr>
            <a:r>
              <a:rPr lang="fr-CH" sz="3200" b="1" dirty="0">
                <a:solidFill>
                  <a:schemeClr val="bg1"/>
                </a:solidFill>
                <a:latin typeface="+mn-lt"/>
              </a:rPr>
              <a:t>Exemple: Symbologie</a:t>
            </a:r>
          </a:p>
        </p:txBody>
      </p:sp>
      <p:sp>
        <p:nvSpPr>
          <p:cNvPr id="2" name="Rectangle 3">
            <a:extLst>
              <a:ext uri="{FF2B5EF4-FFF2-40B4-BE49-F238E27FC236}">
                <a16:creationId xmlns:a16="http://schemas.microsoft.com/office/drawing/2014/main" id="{6BFE1656-30BD-A0FA-B23D-EC91AD1C89B8}"/>
              </a:ext>
            </a:extLst>
          </p:cNvPr>
          <p:cNvSpPr>
            <a:spLocks noChangeArrowheads="1"/>
          </p:cNvSpPr>
          <p:nvPr/>
        </p:nvSpPr>
        <p:spPr bwMode="auto">
          <a:xfrm>
            <a:off x="6614705" y="2882006"/>
            <a:ext cx="1809792" cy="19367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737440-3B4F-E46F-96FA-B7CEAA58A150}"/>
              </a:ext>
            </a:extLst>
          </p:cNvPr>
          <p:cNvPicPr>
            <a:picLocks noChangeAspect="1"/>
          </p:cNvPicPr>
          <p:nvPr/>
        </p:nvPicPr>
        <p:blipFill>
          <a:blip r:embed="rId2"/>
          <a:stretch>
            <a:fillRect/>
          </a:stretch>
        </p:blipFill>
        <p:spPr>
          <a:xfrm>
            <a:off x="6824663" y="2610864"/>
            <a:ext cx="1810669" cy="3706689"/>
          </a:xfrm>
          <a:prstGeom prst="rect">
            <a:avLst/>
          </a:prstGeom>
        </p:spPr>
      </p:pic>
      <p:pic>
        <p:nvPicPr>
          <p:cNvPr id="6" name="Picture 5">
            <a:extLst>
              <a:ext uri="{FF2B5EF4-FFF2-40B4-BE49-F238E27FC236}">
                <a16:creationId xmlns:a16="http://schemas.microsoft.com/office/drawing/2014/main" id="{F6BDBC8E-1009-720D-8E4F-437A7955479C}"/>
              </a:ext>
            </a:extLst>
          </p:cNvPr>
          <p:cNvPicPr>
            <a:picLocks noChangeAspect="1"/>
          </p:cNvPicPr>
          <p:nvPr/>
        </p:nvPicPr>
        <p:blipFill>
          <a:blip r:embed="rId3"/>
          <a:stretch>
            <a:fillRect/>
          </a:stretch>
        </p:blipFill>
        <p:spPr>
          <a:xfrm>
            <a:off x="1115616" y="2139779"/>
            <a:ext cx="6578938" cy="254013"/>
          </a:xfrm>
          <a:prstGeom prst="rect">
            <a:avLst/>
          </a:prstGeom>
          <a:ln w="9525">
            <a:solidFill>
              <a:schemeClr val="tx1"/>
            </a:solidFill>
          </a:ln>
        </p:spPr>
      </p:pic>
      <p:sp>
        <p:nvSpPr>
          <p:cNvPr id="43013" name="Slide Number Placeholder 3">
            <a:extLst>
              <a:ext uri="{FF2B5EF4-FFF2-40B4-BE49-F238E27FC236}">
                <a16:creationId xmlns:a16="http://schemas.microsoft.com/office/drawing/2014/main" id="{70DF0F6A-F307-B942-E3FF-AAEB3E77EC9F}"/>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26</a:t>
            </a:fld>
            <a:endParaRPr lang="en-GB" altLang="en-US"/>
          </a:p>
        </p:txBody>
      </p:sp>
      <p:sp>
        <p:nvSpPr>
          <p:cNvPr id="43014" name="Content Placeholder 2">
            <a:extLst>
              <a:ext uri="{FF2B5EF4-FFF2-40B4-BE49-F238E27FC236}">
                <a16:creationId xmlns:a16="http://schemas.microsoft.com/office/drawing/2014/main" id="{E85163E5-F030-9621-0003-604E9043FFAC}"/>
              </a:ext>
            </a:extLst>
          </p:cNvPr>
          <p:cNvSpPr txBox="1">
            <a:spLocks/>
          </p:cNvSpPr>
          <p:nvPr/>
        </p:nvSpPr>
        <p:spPr bwMode="auto">
          <a:xfrm>
            <a:off x="250825" y="1091033"/>
            <a:ext cx="8569325" cy="5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Calibri Light" panose="020F0302020204030204" pitchFamily="34" charset="0"/>
              <a:buAutoNum type="arabicPeriod" startAt="6"/>
            </a:pPr>
            <a:r>
              <a:rPr lang="fr-FR" altLang="en-US" sz="2800" dirty="0"/>
              <a:t>Cliquez sur le bouton déroulant du champ </a:t>
            </a:r>
            <a:r>
              <a:rPr lang="fr-FR" altLang="en-US" sz="2800" i="1" dirty="0"/>
              <a:t>Couleur de trait</a:t>
            </a:r>
            <a:r>
              <a:rPr lang="fr-FR" altLang="en-US" sz="2800" dirty="0"/>
              <a:t>.</a:t>
            </a:r>
            <a:endParaRPr lang="en-PH" altLang="en-US" sz="2800" dirty="0"/>
          </a:p>
        </p:txBody>
      </p:sp>
      <p:sp>
        <p:nvSpPr>
          <p:cNvPr id="9" name="Content Placeholder 2">
            <a:extLst>
              <a:ext uri="{FF2B5EF4-FFF2-40B4-BE49-F238E27FC236}">
                <a16:creationId xmlns:a16="http://schemas.microsoft.com/office/drawing/2014/main" id="{6CB399E3-1A82-960B-760E-151123E21E38}"/>
              </a:ext>
            </a:extLst>
          </p:cNvPr>
          <p:cNvSpPr txBox="1">
            <a:spLocks/>
          </p:cNvSpPr>
          <p:nvPr/>
        </p:nvSpPr>
        <p:spPr>
          <a:xfrm>
            <a:off x="250825" y="2708920"/>
            <a:ext cx="6408738" cy="237810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7"/>
              <a:defRPr/>
            </a:pPr>
            <a:r>
              <a:rPr lang="fr-FR" dirty="0"/>
              <a:t>Choisissez une couleur en cliquant sur une couleur dans la roue, sur les couleurs récentes ou sur la couleur standard. </a:t>
            </a:r>
            <a:r>
              <a:rPr lang="fr-FR" altLang="en-US" dirty="0"/>
              <a:t>Vous pouvez également cliquer sur </a:t>
            </a:r>
            <a:r>
              <a:rPr lang="fr-FR" altLang="en-US" i="1" dirty="0"/>
              <a:t>Choisir la couleur</a:t>
            </a:r>
            <a:r>
              <a:rPr lang="fr-FR" altLang="en-US" dirty="0"/>
              <a:t> pour saisir un code RGB?TSV spécifique.</a:t>
            </a:r>
            <a:endParaRPr lang="en-PH" altLang="en-US" dirty="0"/>
          </a:p>
        </p:txBody>
      </p:sp>
      <p:sp>
        <p:nvSpPr>
          <p:cNvPr id="43016" name="Rectangle 3">
            <a:extLst>
              <a:ext uri="{FF2B5EF4-FFF2-40B4-BE49-F238E27FC236}">
                <a16:creationId xmlns:a16="http://schemas.microsoft.com/office/drawing/2014/main" id="{0E4D5DDA-5767-2E1B-B21B-4F7C20566313}"/>
              </a:ext>
            </a:extLst>
          </p:cNvPr>
          <p:cNvSpPr>
            <a:spLocks noChangeArrowheads="1"/>
          </p:cNvSpPr>
          <p:nvPr/>
        </p:nvSpPr>
        <p:spPr bwMode="auto">
          <a:xfrm>
            <a:off x="7442141" y="2146565"/>
            <a:ext cx="252413" cy="2603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3018" name="Rectangle 3">
            <a:extLst>
              <a:ext uri="{FF2B5EF4-FFF2-40B4-BE49-F238E27FC236}">
                <a16:creationId xmlns:a16="http://schemas.microsoft.com/office/drawing/2014/main" id="{78F077BC-23F0-7131-2184-FDFA74233567}"/>
              </a:ext>
            </a:extLst>
          </p:cNvPr>
          <p:cNvSpPr>
            <a:spLocks noChangeArrowheads="1"/>
          </p:cNvSpPr>
          <p:nvPr/>
        </p:nvSpPr>
        <p:spPr bwMode="auto">
          <a:xfrm>
            <a:off x="6824663" y="2852937"/>
            <a:ext cx="1707777" cy="293350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3019" name="Rectangle 3">
            <a:extLst>
              <a:ext uri="{FF2B5EF4-FFF2-40B4-BE49-F238E27FC236}">
                <a16:creationId xmlns:a16="http://schemas.microsoft.com/office/drawing/2014/main" id="{F6AB598B-33D6-96D1-31D6-25A57E554146}"/>
              </a:ext>
            </a:extLst>
          </p:cNvPr>
          <p:cNvSpPr>
            <a:spLocks noChangeArrowheads="1"/>
          </p:cNvSpPr>
          <p:nvPr/>
        </p:nvSpPr>
        <p:spPr bwMode="auto">
          <a:xfrm>
            <a:off x="7007959" y="6149752"/>
            <a:ext cx="868363" cy="1920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3020" name="Content Placeholder 2">
            <a:extLst>
              <a:ext uri="{FF2B5EF4-FFF2-40B4-BE49-F238E27FC236}">
                <a16:creationId xmlns:a16="http://schemas.microsoft.com/office/drawing/2014/main" id="{5F9AB09D-28D4-A86E-ECBB-427DF723B465}"/>
              </a:ext>
            </a:extLst>
          </p:cNvPr>
          <p:cNvSpPr txBox="1">
            <a:spLocks/>
          </p:cNvSpPr>
          <p:nvPr/>
        </p:nvSpPr>
        <p:spPr bwMode="auto">
          <a:xfrm>
            <a:off x="287387" y="5154792"/>
            <a:ext cx="64087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Calibri Light" panose="020F0302020204030204" pitchFamily="34" charset="0"/>
              <a:buAutoNum type="arabicPeriod" startAt="8"/>
            </a:pPr>
            <a:r>
              <a:rPr lang="fr-FR" altLang="en-US" sz="2600" dirty="0"/>
              <a:t>Cliquez sur </a:t>
            </a:r>
            <a:r>
              <a:rPr lang="fr-FR" altLang="en-US" sz="2600" i="1" dirty="0"/>
              <a:t>Appliquer</a:t>
            </a:r>
            <a:r>
              <a:rPr lang="fr-FR" altLang="en-US" sz="2600" dirty="0"/>
              <a:t> puis sur </a:t>
            </a:r>
            <a:r>
              <a:rPr lang="fr-FR" altLang="en-US" sz="2600" i="1" dirty="0"/>
              <a:t>OK </a:t>
            </a:r>
            <a:r>
              <a:rPr lang="fr-FR" altLang="en-US" sz="2600" dirty="0"/>
              <a:t>pour fermer la fenêtre </a:t>
            </a:r>
            <a:r>
              <a:rPr lang="fr-FR" altLang="en-US" sz="2600" i="1" dirty="0"/>
              <a:t>Propriétés de la couche</a:t>
            </a:r>
            <a:r>
              <a:rPr lang="fr-FR" altLang="en-US" sz="2600" dirty="0"/>
              <a:t>.</a:t>
            </a:r>
            <a:endParaRPr lang="en-PH" altLang="en-US" sz="2600" dirty="0"/>
          </a:p>
        </p:txBody>
      </p:sp>
      <p:sp>
        <p:nvSpPr>
          <p:cNvPr id="2" name="Title 1">
            <a:extLst>
              <a:ext uri="{FF2B5EF4-FFF2-40B4-BE49-F238E27FC236}">
                <a16:creationId xmlns:a16="http://schemas.microsoft.com/office/drawing/2014/main" id="{1BEFA70B-135F-05AA-AFD0-9AC07B7D653A}"/>
              </a:ext>
            </a:extLst>
          </p:cNvPr>
          <p:cNvSpPr txBox="1">
            <a:spLocks/>
          </p:cNvSpPr>
          <p:nvPr/>
        </p:nvSpPr>
        <p:spPr bwMode="auto">
          <a:xfrm>
            <a:off x="0" y="20637"/>
            <a:ext cx="9144000" cy="9577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Propriétés des couches en format vecteur – </a:t>
            </a:r>
          </a:p>
          <a:p>
            <a:pPr algn="ctr" eaLnBrk="1" hangingPunct="1">
              <a:defRPr/>
            </a:pPr>
            <a:r>
              <a:rPr lang="fr-CH" sz="3200" b="1" dirty="0">
                <a:solidFill>
                  <a:schemeClr val="bg1"/>
                </a:solidFill>
                <a:latin typeface="+mn-lt"/>
              </a:rPr>
              <a:t>Exemple: Symbologie</a:t>
            </a:r>
          </a:p>
        </p:txBody>
      </p:sp>
      <p:sp>
        <p:nvSpPr>
          <p:cNvPr id="3" name="Content Placeholder 2">
            <a:extLst>
              <a:ext uri="{FF2B5EF4-FFF2-40B4-BE49-F238E27FC236}">
                <a16:creationId xmlns:a16="http://schemas.microsoft.com/office/drawing/2014/main" id="{D3C87E1F-A543-5FDB-6592-67D1FF867FD2}"/>
              </a:ext>
            </a:extLst>
          </p:cNvPr>
          <p:cNvSpPr txBox="1">
            <a:spLocks/>
          </p:cNvSpPr>
          <p:nvPr/>
        </p:nvSpPr>
        <p:spPr bwMode="auto">
          <a:xfrm>
            <a:off x="713110" y="6163049"/>
            <a:ext cx="587511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FR" altLang="en-US" sz="2400" dirty="0"/>
              <a:t>Nous nous exercerons plus en détail lors de l'Exercice 6</a:t>
            </a:r>
            <a:endParaRPr lang="en-PH" altLang="en-US" sz="2400" dirty="0"/>
          </a:p>
        </p:txBody>
      </p:sp>
      <p:sp>
        <p:nvSpPr>
          <p:cNvPr id="4" name="AutoShape 32">
            <a:extLst>
              <a:ext uri="{FF2B5EF4-FFF2-40B4-BE49-F238E27FC236}">
                <a16:creationId xmlns:a16="http://schemas.microsoft.com/office/drawing/2014/main" id="{FF8FCBCF-D8D5-D19A-971C-41B9A38443AD}"/>
              </a:ext>
            </a:extLst>
          </p:cNvPr>
          <p:cNvSpPr>
            <a:spLocks noChangeArrowheads="1"/>
          </p:cNvSpPr>
          <p:nvPr/>
        </p:nvSpPr>
        <p:spPr bwMode="auto">
          <a:xfrm>
            <a:off x="213048" y="6273800"/>
            <a:ext cx="436562"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5B0EE6E-D545-0BF3-3568-E2DF33425C63}"/>
              </a:ext>
            </a:extLst>
          </p:cNvPr>
          <p:cNvSpPr>
            <a:spLocks noGrp="1"/>
          </p:cNvSpPr>
          <p:nvPr>
            <p:ph type="title" idx="4294967295"/>
          </p:nvPr>
        </p:nvSpPr>
        <p:spPr>
          <a:xfrm>
            <a:off x="0" y="20637"/>
            <a:ext cx="9144000" cy="957740"/>
          </a:xfrm>
        </p:spPr>
        <p:txBody>
          <a:bodyPr/>
          <a:lstStyle/>
          <a:p>
            <a:pPr algn="ctr" eaLnBrk="1" hangingPunct="1">
              <a:defRPr/>
            </a:pPr>
            <a:r>
              <a:rPr lang="fr-CH" sz="3200" b="1" dirty="0">
                <a:solidFill>
                  <a:schemeClr val="bg1"/>
                </a:solidFill>
                <a:latin typeface="+mn-lt"/>
              </a:rPr>
              <a:t>Propriétés des couches en format raster</a:t>
            </a:r>
          </a:p>
        </p:txBody>
      </p:sp>
      <p:sp>
        <p:nvSpPr>
          <p:cNvPr id="38916" name="Slide Number Placeholder 3">
            <a:extLst>
              <a:ext uri="{FF2B5EF4-FFF2-40B4-BE49-F238E27FC236}">
                <a16:creationId xmlns:a16="http://schemas.microsoft.com/office/drawing/2014/main" id="{01F7F5BD-D91F-C510-4B23-106EFA2F581C}"/>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27</a:t>
            </a:fld>
            <a:endParaRPr lang="en-GB" altLang="en-US"/>
          </a:p>
        </p:txBody>
      </p:sp>
      <p:sp>
        <p:nvSpPr>
          <p:cNvPr id="5" name="TextBox 4">
            <a:extLst>
              <a:ext uri="{FF2B5EF4-FFF2-40B4-BE49-F238E27FC236}">
                <a16:creationId xmlns:a16="http://schemas.microsoft.com/office/drawing/2014/main" id="{FCF8848A-B899-FBE4-CB65-03C6102FDA5E}"/>
              </a:ext>
            </a:extLst>
          </p:cNvPr>
          <p:cNvSpPr txBox="1"/>
          <p:nvPr/>
        </p:nvSpPr>
        <p:spPr>
          <a:xfrm>
            <a:off x="363782" y="5487207"/>
            <a:ext cx="8600705" cy="710707"/>
          </a:xfrm>
          <a:prstGeom prst="rect">
            <a:avLst/>
          </a:prstGeom>
          <a:noFill/>
        </p:spPr>
        <p:txBody>
          <a:bodyPr wrap="square">
            <a:spAutoFit/>
          </a:bodyPr>
          <a:lstStyle/>
          <a:p>
            <a:pPr>
              <a:lnSpc>
                <a:spcPct val="115000"/>
              </a:lnSpc>
              <a:spcAft>
                <a:spcPts val="10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Donne accès </a:t>
            </a:r>
            <a:r>
              <a:rPr lang="fr-FR" dirty="0">
                <a:ea typeface="Calibri" panose="020F0502020204030204" pitchFamily="34" charset="0"/>
                <a:cs typeface="Times New Roman" panose="02020603050405020304" pitchFamily="18" charset="0"/>
              </a:rPr>
              <a:t>à </a:t>
            </a:r>
            <a:r>
              <a:rPr lang="fr-FR" sz="1800" dirty="0">
                <a:effectLst/>
                <a:latin typeface="Calibri" panose="020F0502020204030204" pitchFamily="34" charset="0"/>
                <a:ea typeface="Calibri" panose="020F0502020204030204" pitchFamily="34" charset="0"/>
                <a:cs typeface="Times New Roman" panose="02020603050405020304" pitchFamily="18" charset="0"/>
              </a:rPr>
              <a:t>des informations au sujet de la couche et permet, entre autres, de changer la symbologie, le niveau de transparence, ou d’éditer les métadonnées.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9B01DFE-A39E-6114-6E7F-EB282C0FCCD3}"/>
              </a:ext>
            </a:extLst>
          </p:cNvPr>
          <p:cNvPicPr>
            <a:picLocks noChangeAspect="1"/>
          </p:cNvPicPr>
          <p:nvPr/>
        </p:nvPicPr>
        <p:blipFill>
          <a:blip r:embed="rId2"/>
          <a:stretch>
            <a:fillRect/>
          </a:stretch>
        </p:blipFill>
        <p:spPr>
          <a:xfrm>
            <a:off x="357850" y="1078212"/>
            <a:ext cx="8428300" cy="4406644"/>
          </a:xfrm>
          <a:prstGeom prst="rect">
            <a:avLst/>
          </a:prstGeom>
        </p:spPr>
      </p:pic>
      <p:sp>
        <p:nvSpPr>
          <p:cNvPr id="6" name="Content Placeholder 2">
            <a:extLst>
              <a:ext uri="{FF2B5EF4-FFF2-40B4-BE49-F238E27FC236}">
                <a16:creationId xmlns:a16="http://schemas.microsoft.com/office/drawing/2014/main" id="{9BCFE1F4-4778-32F7-D892-63E88B2971E5}"/>
              </a:ext>
            </a:extLst>
          </p:cNvPr>
          <p:cNvSpPr txBox="1">
            <a:spLocks/>
          </p:cNvSpPr>
          <p:nvPr/>
        </p:nvSpPr>
        <p:spPr bwMode="auto">
          <a:xfrm>
            <a:off x="853441" y="6273800"/>
            <a:ext cx="725152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CH" altLang="en-US" dirty="0"/>
              <a:t>Spécifique aux couches en format raster tout en présentant des similarités avec les propriétés des couches en format vecteur</a:t>
            </a:r>
          </a:p>
          <a:p>
            <a:pPr>
              <a:lnSpc>
                <a:spcPct val="90000"/>
              </a:lnSpc>
              <a:spcBef>
                <a:spcPts val="1000"/>
              </a:spcBef>
              <a:buFont typeface="Arial" panose="020B0604020202020204" pitchFamily="34" charset="0"/>
              <a:buNone/>
            </a:pPr>
            <a:endParaRPr lang="en-PH" altLang="en-US" dirty="0"/>
          </a:p>
        </p:txBody>
      </p:sp>
      <p:sp>
        <p:nvSpPr>
          <p:cNvPr id="7" name="AutoShape 32">
            <a:extLst>
              <a:ext uri="{FF2B5EF4-FFF2-40B4-BE49-F238E27FC236}">
                <a16:creationId xmlns:a16="http://schemas.microsoft.com/office/drawing/2014/main" id="{6E735156-7EF0-8B31-A984-44A5A12FD97D}"/>
              </a:ext>
            </a:extLst>
          </p:cNvPr>
          <p:cNvSpPr>
            <a:spLocks noChangeArrowheads="1"/>
          </p:cNvSpPr>
          <p:nvPr/>
        </p:nvSpPr>
        <p:spPr bwMode="auto">
          <a:xfrm>
            <a:off x="467544" y="6281738"/>
            <a:ext cx="436562"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Tree>
    <p:extLst>
      <p:ext uri="{BB962C8B-B14F-4D97-AF65-F5344CB8AC3E}">
        <p14:creationId xmlns:p14="http://schemas.microsoft.com/office/powerpoint/2010/main" val="1006516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Slide Number Placeholder 3">
            <a:extLst>
              <a:ext uri="{FF2B5EF4-FFF2-40B4-BE49-F238E27FC236}">
                <a16:creationId xmlns:a16="http://schemas.microsoft.com/office/drawing/2014/main" id="{70DF0F6A-F307-B942-E3FF-AAEB3E77EC9F}"/>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28</a:t>
            </a:fld>
            <a:endParaRPr lang="en-GB" altLang="en-US"/>
          </a:p>
        </p:txBody>
      </p:sp>
      <p:sp>
        <p:nvSpPr>
          <p:cNvPr id="43014" name="Content Placeholder 2">
            <a:extLst>
              <a:ext uri="{FF2B5EF4-FFF2-40B4-BE49-F238E27FC236}">
                <a16:creationId xmlns:a16="http://schemas.microsoft.com/office/drawing/2014/main" id="{E85163E5-F030-9621-0003-604E9043FFAC}"/>
              </a:ext>
            </a:extLst>
          </p:cNvPr>
          <p:cNvSpPr txBox="1">
            <a:spLocks/>
          </p:cNvSpPr>
          <p:nvPr/>
        </p:nvSpPr>
        <p:spPr bwMode="auto">
          <a:xfrm>
            <a:off x="250825" y="1196975"/>
            <a:ext cx="8785671"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lnSpc>
                <a:spcPct val="90000"/>
              </a:lnSpc>
              <a:spcBef>
                <a:spcPts val="1000"/>
              </a:spcBef>
            </a:pPr>
            <a:r>
              <a:rPr lang="fr-CH" altLang="en-US" sz="2400" dirty="0"/>
              <a:t>Les métadonnées peuvent être directement attaché à la couche SIG (vecteur, raster) ce qui permet d’éviter qu’elles ne se perdent lors du partage des données</a:t>
            </a:r>
          </a:p>
        </p:txBody>
      </p:sp>
      <p:sp>
        <p:nvSpPr>
          <p:cNvPr id="2" name="Title 1">
            <a:extLst>
              <a:ext uri="{FF2B5EF4-FFF2-40B4-BE49-F238E27FC236}">
                <a16:creationId xmlns:a16="http://schemas.microsoft.com/office/drawing/2014/main" id="{1BEFA70B-135F-05AA-AFD0-9AC07B7D653A}"/>
              </a:ext>
            </a:extLst>
          </p:cNvPr>
          <p:cNvSpPr txBox="1">
            <a:spLocks/>
          </p:cNvSpPr>
          <p:nvPr/>
        </p:nvSpPr>
        <p:spPr bwMode="auto">
          <a:xfrm>
            <a:off x="0" y="20637"/>
            <a:ext cx="9144000" cy="9577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Propriétés des couches – </a:t>
            </a:r>
          </a:p>
          <a:p>
            <a:pPr algn="ctr" eaLnBrk="1" hangingPunct="1">
              <a:defRPr/>
            </a:pPr>
            <a:r>
              <a:rPr lang="fr-CH" sz="3200" b="1" dirty="0">
                <a:solidFill>
                  <a:schemeClr val="bg1"/>
                </a:solidFill>
                <a:latin typeface="+mn-lt"/>
              </a:rPr>
              <a:t>Exemple: Métadonnées</a:t>
            </a:r>
          </a:p>
        </p:txBody>
      </p:sp>
      <p:sp>
        <p:nvSpPr>
          <p:cNvPr id="5" name="Content Placeholder 2">
            <a:extLst>
              <a:ext uri="{FF2B5EF4-FFF2-40B4-BE49-F238E27FC236}">
                <a16:creationId xmlns:a16="http://schemas.microsoft.com/office/drawing/2014/main" id="{DF0F356F-D738-0FC5-9EF5-3E252E9C469F}"/>
              </a:ext>
            </a:extLst>
          </p:cNvPr>
          <p:cNvSpPr txBox="1">
            <a:spLocks/>
          </p:cNvSpPr>
          <p:nvPr/>
        </p:nvSpPr>
        <p:spPr bwMode="auto">
          <a:xfrm>
            <a:off x="250825" y="2318400"/>
            <a:ext cx="468121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AutoNum type="arabicPeriod"/>
            </a:pPr>
            <a:r>
              <a:rPr lang="fr-CH" altLang="en-US" sz="2400" dirty="0"/>
              <a:t>Ouvrez la fenêtre de propriété de la couche vecteur contenant les limites des Barangay</a:t>
            </a:r>
          </a:p>
        </p:txBody>
      </p:sp>
      <p:sp>
        <p:nvSpPr>
          <p:cNvPr id="6" name="Content Placeholder 2">
            <a:extLst>
              <a:ext uri="{FF2B5EF4-FFF2-40B4-BE49-F238E27FC236}">
                <a16:creationId xmlns:a16="http://schemas.microsoft.com/office/drawing/2014/main" id="{E78CF693-4EF0-DF1A-EE93-78F8B4AFF447}"/>
              </a:ext>
            </a:extLst>
          </p:cNvPr>
          <p:cNvSpPr txBox="1">
            <a:spLocks/>
          </p:cNvSpPr>
          <p:nvPr/>
        </p:nvSpPr>
        <p:spPr bwMode="auto">
          <a:xfrm>
            <a:off x="237759" y="3622117"/>
            <a:ext cx="4464496" cy="55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Calibri Light" panose="020F0302020204030204" pitchFamily="34" charset="0"/>
              <a:buAutoNum type="arabicPeriod" startAt="2"/>
            </a:pPr>
            <a:r>
              <a:rPr lang="fr-CH" altLang="en-US" sz="2400" dirty="0"/>
              <a:t>Cliquer sur l’option </a:t>
            </a:r>
            <a:r>
              <a:rPr lang="fr-CH" altLang="en-US" sz="2400" i="1" dirty="0"/>
              <a:t>Information</a:t>
            </a:r>
          </a:p>
        </p:txBody>
      </p:sp>
      <p:pic>
        <p:nvPicPr>
          <p:cNvPr id="8" name="Picture 7">
            <a:extLst>
              <a:ext uri="{FF2B5EF4-FFF2-40B4-BE49-F238E27FC236}">
                <a16:creationId xmlns:a16="http://schemas.microsoft.com/office/drawing/2014/main" id="{C0A0204F-C444-A60D-1BA4-6372892576E3}"/>
              </a:ext>
            </a:extLst>
          </p:cNvPr>
          <p:cNvPicPr>
            <a:picLocks noChangeAspect="1"/>
          </p:cNvPicPr>
          <p:nvPr/>
        </p:nvPicPr>
        <p:blipFill rotWithShape="1">
          <a:blip r:embed="rId2"/>
          <a:srcRect r="53036" b="60000"/>
          <a:stretch/>
        </p:blipFill>
        <p:spPr>
          <a:xfrm>
            <a:off x="4953744" y="2312901"/>
            <a:ext cx="1253835" cy="835890"/>
          </a:xfrm>
          <a:prstGeom prst="rect">
            <a:avLst/>
          </a:prstGeom>
        </p:spPr>
      </p:pic>
      <p:pic>
        <p:nvPicPr>
          <p:cNvPr id="11" name="Picture 10">
            <a:extLst>
              <a:ext uri="{FF2B5EF4-FFF2-40B4-BE49-F238E27FC236}">
                <a16:creationId xmlns:a16="http://schemas.microsoft.com/office/drawing/2014/main" id="{5388CCA9-A131-D5BE-FEAF-CFEB31BF7924}"/>
              </a:ext>
            </a:extLst>
          </p:cNvPr>
          <p:cNvPicPr>
            <a:picLocks noChangeAspect="1"/>
          </p:cNvPicPr>
          <p:nvPr/>
        </p:nvPicPr>
        <p:blipFill>
          <a:blip r:embed="rId3"/>
          <a:stretch>
            <a:fillRect/>
          </a:stretch>
        </p:blipFill>
        <p:spPr>
          <a:xfrm>
            <a:off x="4702255" y="3323662"/>
            <a:ext cx="3560501" cy="3422731"/>
          </a:xfrm>
          <a:prstGeom prst="rect">
            <a:avLst/>
          </a:prstGeom>
        </p:spPr>
      </p:pic>
      <p:sp>
        <p:nvSpPr>
          <p:cNvPr id="12" name="Content Placeholder 2">
            <a:extLst>
              <a:ext uri="{FF2B5EF4-FFF2-40B4-BE49-F238E27FC236}">
                <a16:creationId xmlns:a16="http://schemas.microsoft.com/office/drawing/2014/main" id="{9185D964-F7C7-F398-2E04-EAEDA594C429}"/>
              </a:ext>
            </a:extLst>
          </p:cNvPr>
          <p:cNvSpPr txBox="1">
            <a:spLocks/>
          </p:cNvSpPr>
          <p:nvPr/>
        </p:nvSpPr>
        <p:spPr bwMode="auto">
          <a:xfrm>
            <a:off x="250825" y="4449819"/>
            <a:ext cx="4033143" cy="55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538163" indent="-538163">
              <a:lnSpc>
                <a:spcPct val="90000"/>
              </a:lnSpc>
              <a:spcBef>
                <a:spcPts val="1000"/>
              </a:spcBef>
            </a:pPr>
            <a:r>
              <a:rPr lang="fr-CH" altLang="en-US" sz="2400" dirty="0"/>
              <a:t>3. 	Descendez sur la page jusqu’à la section </a:t>
            </a:r>
            <a:r>
              <a:rPr lang="fr-CH" altLang="en-US" sz="2400" i="1" dirty="0"/>
              <a:t>Identification</a:t>
            </a:r>
            <a:r>
              <a:rPr lang="fr-CH" altLang="en-US" sz="2400" dirty="0"/>
              <a:t> et celles qui suivent</a:t>
            </a:r>
            <a:endParaRPr lang="fr-CH" altLang="en-US" sz="2400" i="1" dirty="0"/>
          </a:p>
        </p:txBody>
      </p:sp>
    </p:spTree>
    <p:extLst>
      <p:ext uri="{BB962C8B-B14F-4D97-AF65-F5344CB8AC3E}">
        <p14:creationId xmlns:p14="http://schemas.microsoft.com/office/powerpoint/2010/main" val="2302133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Slide Number Placeholder 3">
            <a:extLst>
              <a:ext uri="{FF2B5EF4-FFF2-40B4-BE49-F238E27FC236}">
                <a16:creationId xmlns:a16="http://schemas.microsoft.com/office/drawing/2014/main" id="{70DF0F6A-F307-B942-E3FF-AAEB3E77EC9F}"/>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29</a:t>
            </a:fld>
            <a:endParaRPr lang="en-GB" altLang="en-US"/>
          </a:p>
        </p:txBody>
      </p:sp>
      <p:sp>
        <p:nvSpPr>
          <p:cNvPr id="43014" name="Content Placeholder 2">
            <a:extLst>
              <a:ext uri="{FF2B5EF4-FFF2-40B4-BE49-F238E27FC236}">
                <a16:creationId xmlns:a16="http://schemas.microsoft.com/office/drawing/2014/main" id="{E85163E5-F030-9621-0003-604E9043FFAC}"/>
              </a:ext>
            </a:extLst>
          </p:cNvPr>
          <p:cNvSpPr txBox="1">
            <a:spLocks/>
          </p:cNvSpPr>
          <p:nvPr/>
        </p:nvSpPr>
        <p:spPr bwMode="auto">
          <a:xfrm>
            <a:off x="250825" y="1196975"/>
            <a:ext cx="8785671"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lnSpc>
                <a:spcPct val="90000"/>
              </a:lnSpc>
              <a:spcBef>
                <a:spcPts val="1000"/>
              </a:spcBef>
            </a:pPr>
            <a:r>
              <a:rPr lang="fr-CH" altLang="en-US" sz="2400" dirty="0"/>
              <a:t>Les informations de projection de la couche sont également disponibles depuis les propriétés</a:t>
            </a:r>
          </a:p>
        </p:txBody>
      </p:sp>
      <p:sp>
        <p:nvSpPr>
          <p:cNvPr id="2" name="Title 1">
            <a:extLst>
              <a:ext uri="{FF2B5EF4-FFF2-40B4-BE49-F238E27FC236}">
                <a16:creationId xmlns:a16="http://schemas.microsoft.com/office/drawing/2014/main" id="{1BEFA70B-135F-05AA-AFD0-9AC07B7D653A}"/>
              </a:ext>
            </a:extLst>
          </p:cNvPr>
          <p:cNvSpPr txBox="1">
            <a:spLocks/>
          </p:cNvSpPr>
          <p:nvPr/>
        </p:nvSpPr>
        <p:spPr bwMode="auto">
          <a:xfrm>
            <a:off x="0" y="20637"/>
            <a:ext cx="9144000" cy="9577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Propriétés des couches – </a:t>
            </a:r>
          </a:p>
          <a:p>
            <a:pPr algn="ctr" eaLnBrk="1" hangingPunct="1">
              <a:defRPr/>
            </a:pPr>
            <a:r>
              <a:rPr lang="fr-CH" sz="3200" b="1" dirty="0">
                <a:solidFill>
                  <a:schemeClr val="bg1"/>
                </a:solidFill>
                <a:latin typeface="+mn-lt"/>
              </a:rPr>
              <a:t>Exemple: Projection des données</a:t>
            </a:r>
          </a:p>
        </p:txBody>
      </p:sp>
      <p:sp>
        <p:nvSpPr>
          <p:cNvPr id="5" name="Content Placeholder 2">
            <a:extLst>
              <a:ext uri="{FF2B5EF4-FFF2-40B4-BE49-F238E27FC236}">
                <a16:creationId xmlns:a16="http://schemas.microsoft.com/office/drawing/2014/main" id="{DF0F356F-D738-0FC5-9EF5-3E252E9C469F}"/>
              </a:ext>
            </a:extLst>
          </p:cNvPr>
          <p:cNvSpPr txBox="1">
            <a:spLocks/>
          </p:cNvSpPr>
          <p:nvPr/>
        </p:nvSpPr>
        <p:spPr bwMode="auto">
          <a:xfrm>
            <a:off x="233767" y="2083732"/>
            <a:ext cx="468121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AutoNum type="arabicPeriod"/>
            </a:pPr>
            <a:r>
              <a:rPr lang="fr-CH" altLang="en-US" sz="2400" dirty="0"/>
              <a:t>Ouvrez la fenêtre de propriété de la couche vecteur contenant les établissements de santé</a:t>
            </a:r>
          </a:p>
        </p:txBody>
      </p:sp>
      <p:sp>
        <p:nvSpPr>
          <p:cNvPr id="6" name="Content Placeholder 2">
            <a:extLst>
              <a:ext uri="{FF2B5EF4-FFF2-40B4-BE49-F238E27FC236}">
                <a16:creationId xmlns:a16="http://schemas.microsoft.com/office/drawing/2014/main" id="{E78CF693-4EF0-DF1A-EE93-78F8B4AFF447}"/>
              </a:ext>
            </a:extLst>
          </p:cNvPr>
          <p:cNvSpPr txBox="1">
            <a:spLocks/>
          </p:cNvSpPr>
          <p:nvPr/>
        </p:nvSpPr>
        <p:spPr bwMode="auto">
          <a:xfrm>
            <a:off x="237759" y="3622117"/>
            <a:ext cx="4464496" cy="55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Calibri Light" panose="020F0302020204030204" pitchFamily="34" charset="0"/>
              <a:buAutoNum type="arabicPeriod" startAt="2"/>
            </a:pPr>
            <a:r>
              <a:rPr lang="fr-CH" altLang="en-US" sz="2400" dirty="0"/>
              <a:t>Cliquer sur l’option </a:t>
            </a:r>
            <a:r>
              <a:rPr lang="fr-CH" altLang="en-US" sz="2400" i="1" dirty="0"/>
              <a:t>Source</a:t>
            </a:r>
          </a:p>
        </p:txBody>
      </p:sp>
      <p:sp>
        <p:nvSpPr>
          <p:cNvPr id="12" name="Content Placeholder 2">
            <a:extLst>
              <a:ext uri="{FF2B5EF4-FFF2-40B4-BE49-F238E27FC236}">
                <a16:creationId xmlns:a16="http://schemas.microsoft.com/office/drawing/2014/main" id="{9185D964-F7C7-F398-2E04-EAEDA594C429}"/>
              </a:ext>
            </a:extLst>
          </p:cNvPr>
          <p:cNvSpPr txBox="1">
            <a:spLocks/>
          </p:cNvSpPr>
          <p:nvPr/>
        </p:nvSpPr>
        <p:spPr bwMode="auto">
          <a:xfrm>
            <a:off x="250825" y="4449819"/>
            <a:ext cx="4033143" cy="55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538163" indent="-538163">
              <a:lnSpc>
                <a:spcPct val="90000"/>
              </a:lnSpc>
              <a:spcBef>
                <a:spcPts val="1000"/>
              </a:spcBef>
            </a:pPr>
            <a:r>
              <a:rPr lang="fr-CH" altLang="en-US" sz="2400" dirty="0"/>
              <a:t>3. 	Les information concernant la projection sont mentionnées dans la section Système de Coordonnées de Référence assigné (CRS)</a:t>
            </a:r>
            <a:endParaRPr lang="fr-CH" altLang="en-US" sz="2400" i="1" dirty="0"/>
          </a:p>
        </p:txBody>
      </p:sp>
      <p:pic>
        <p:nvPicPr>
          <p:cNvPr id="4" name="Picture 3">
            <a:extLst>
              <a:ext uri="{FF2B5EF4-FFF2-40B4-BE49-F238E27FC236}">
                <a16:creationId xmlns:a16="http://schemas.microsoft.com/office/drawing/2014/main" id="{B2CB8C5F-36D4-7B5F-5803-2F68F48BD24B}"/>
              </a:ext>
            </a:extLst>
          </p:cNvPr>
          <p:cNvPicPr>
            <a:picLocks noChangeAspect="1"/>
          </p:cNvPicPr>
          <p:nvPr/>
        </p:nvPicPr>
        <p:blipFill>
          <a:blip r:embed="rId2"/>
          <a:stretch>
            <a:fillRect/>
          </a:stretch>
        </p:blipFill>
        <p:spPr>
          <a:xfrm>
            <a:off x="4914982" y="1956019"/>
            <a:ext cx="1295581" cy="1257475"/>
          </a:xfrm>
          <a:prstGeom prst="rect">
            <a:avLst/>
          </a:prstGeom>
        </p:spPr>
      </p:pic>
      <p:pic>
        <p:nvPicPr>
          <p:cNvPr id="9" name="Picture 8">
            <a:extLst>
              <a:ext uri="{FF2B5EF4-FFF2-40B4-BE49-F238E27FC236}">
                <a16:creationId xmlns:a16="http://schemas.microsoft.com/office/drawing/2014/main" id="{DC1CA5E0-39F9-3A7B-C485-62B2305BEBD4}"/>
              </a:ext>
            </a:extLst>
          </p:cNvPr>
          <p:cNvPicPr>
            <a:picLocks noChangeAspect="1"/>
          </p:cNvPicPr>
          <p:nvPr/>
        </p:nvPicPr>
        <p:blipFill>
          <a:blip r:embed="rId3"/>
          <a:stretch>
            <a:fillRect/>
          </a:stretch>
        </p:blipFill>
        <p:spPr>
          <a:xfrm>
            <a:off x="4935701" y="5891132"/>
            <a:ext cx="3410426" cy="581106"/>
          </a:xfrm>
          <a:prstGeom prst="rect">
            <a:avLst/>
          </a:prstGeom>
        </p:spPr>
      </p:pic>
      <p:pic>
        <p:nvPicPr>
          <p:cNvPr id="13" name="Picture 12">
            <a:extLst>
              <a:ext uri="{FF2B5EF4-FFF2-40B4-BE49-F238E27FC236}">
                <a16:creationId xmlns:a16="http://schemas.microsoft.com/office/drawing/2014/main" id="{E3C385FE-943B-C2B0-58FC-DC79C27B2302}"/>
              </a:ext>
            </a:extLst>
          </p:cNvPr>
          <p:cNvPicPr>
            <a:picLocks noChangeAspect="1"/>
          </p:cNvPicPr>
          <p:nvPr/>
        </p:nvPicPr>
        <p:blipFill>
          <a:blip r:embed="rId4"/>
          <a:stretch>
            <a:fillRect/>
          </a:stretch>
        </p:blipFill>
        <p:spPr>
          <a:xfrm>
            <a:off x="4932040" y="4813687"/>
            <a:ext cx="3391373" cy="647790"/>
          </a:xfrm>
          <a:prstGeom prst="rect">
            <a:avLst/>
          </a:prstGeom>
        </p:spPr>
      </p:pic>
      <p:sp>
        <p:nvSpPr>
          <p:cNvPr id="15" name="TextBox 14">
            <a:extLst>
              <a:ext uri="{FF2B5EF4-FFF2-40B4-BE49-F238E27FC236}">
                <a16:creationId xmlns:a16="http://schemas.microsoft.com/office/drawing/2014/main" id="{75D3FA5B-0059-1D81-5F3F-DD34099E1AAE}"/>
              </a:ext>
            </a:extLst>
          </p:cNvPr>
          <p:cNvSpPr txBox="1"/>
          <p:nvPr/>
        </p:nvSpPr>
        <p:spPr>
          <a:xfrm>
            <a:off x="4956067" y="3573016"/>
            <a:ext cx="4104456" cy="369332"/>
          </a:xfrm>
          <a:prstGeom prst="rect">
            <a:avLst/>
          </a:prstGeom>
          <a:noFill/>
        </p:spPr>
        <p:txBody>
          <a:bodyPr wrap="square">
            <a:spAutoFit/>
          </a:bodyPr>
          <a:lstStyle/>
          <a:p>
            <a:r>
              <a:rPr lang="fr-CH" b="0" i="0" dirty="0">
                <a:solidFill>
                  <a:srgbClr val="202124"/>
                </a:solidFill>
                <a:effectLst/>
                <a:latin typeface="Google Sans"/>
              </a:rPr>
              <a:t>EPSG: </a:t>
            </a:r>
            <a:r>
              <a:rPr lang="fr-CH" b="0" i="0" dirty="0" err="1">
                <a:solidFill>
                  <a:srgbClr val="202124"/>
                </a:solidFill>
                <a:effectLst/>
                <a:latin typeface="Google Sans"/>
              </a:rPr>
              <a:t>European</a:t>
            </a:r>
            <a:r>
              <a:rPr lang="fr-CH" b="0" i="0" dirty="0">
                <a:solidFill>
                  <a:srgbClr val="202124"/>
                </a:solidFill>
                <a:effectLst/>
                <a:latin typeface="Google Sans"/>
              </a:rPr>
              <a:t> Petroleum Survey Group</a:t>
            </a:r>
            <a:endParaRPr lang="fr-CH" dirty="0"/>
          </a:p>
        </p:txBody>
      </p:sp>
      <p:sp>
        <p:nvSpPr>
          <p:cNvPr id="16" name="TextBox 15">
            <a:extLst>
              <a:ext uri="{FF2B5EF4-FFF2-40B4-BE49-F238E27FC236}">
                <a16:creationId xmlns:a16="http://schemas.microsoft.com/office/drawing/2014/main" id="{AEF7A5BC-B084-D4DA-A5ED-BD176BB94723}"/>
              </a:ext>
            </a:extLst>
          </p:cNvPr>
          <p:cNvSpPr txBox="1"/>
          <p:nvPr/>
        </p:nvSpPr>
        <p:spPr>
          <a:xfrm>
            <a:off x="4956067" y="4547721"/>
            <a:ext cx="1512166" cy="276999"/>
          </a:xfrm>
          <a:prstGeom prst="rect">
            <a:avLst/>
          </a:prstGeom>
          <a:noFill/>
        </p:spPr>
        <p:txBody>
          <a:bodyPr wrap="square">
            <a:spAutoFit/>
          </a:bodyPr>
          <a:lstStyle/>
          <a:p>
            <a:r>
              <a:rPr lang="fr-CH" sz="1200" b="0" i="0" dirty="0">
                <a:solidFill>
                  <a:srgbClr val="202124"/>
                </a:solidFill>
                <a:effectLst/>
                <a:latin typeface="Google Sans"/>
              </a:rPr>
              <a:t>Non projeté </a:t>
            </a:r>
            <a:endParaRPr lang="fr-CH" sz="1200" dirty="0"/>
          </a:p>
        </p:txBody>
      </p:sp>
      <p:sp>
        <p:nvSpPr>
          <p:cNvPr id="17" name="TextBox 16">
            <a:extLst>
              <a:ext uri="{FF2B5EF4-FFF2-40B4-BE49-F238E27FC236}">
                <a16:creationId xmlns:a16="http://schemas.microsoft.com/office/drawing/2014/main" id="{064E281C-DC75-EE54-F06C-759F7C9F2F49}"/>
              </a:ext>
            </a:extLst>
          </p:cNvPr>
          <p:cNvSpPr txBox="1"/>
          <p:nvPr/>
        </p:nvSpPr>
        <p:spPr>
          <a:xfrm>
            <a:off x="4956067" y="5614133"/>
            <a:ext cx="1512166" cy="276999"/>
          </a:xfrm>
          <a:prstGeom prst="rect">
            <a:avLst/>
          </a:prstGeom>
          <a:noFill/>
        </p:spPr>
        <p:txBody>
          <a:bodyPr wrap="square">
            <a:spAutoFit/>
          </a:bodyPr>
          <a:lstStyle/>
          <a:p>
            <a:r>
              <a:rPr lang="fr-CH" sz="1200" b="0" i="0" dirty="0">
                <a:solidFill>
                  <a:srgbClr val="202124"/>
                </a:solidFill>
                <a:effectLst/>
                <a:latin typeface="Google Sans"/>
              </a:rPr>
              <a:t>Projeté</a:t>
            </a:r>
            <a:endParaRPr lang="fr-CH" sz="1200" dirty="0"/>
          </a:p>
        </p:txBody>
      </p:sp>
      <p:sp>
        <p:nvSpPr>
          <p:cNvPr id="18" name="Content Placeholder 2">
            <a:extLst>
              <a:ext uri="{FF2B5EF4-FFF2-40B4-BE49-F238E27FC236}">
                <a16:creationId xmlns:a16="http://schemas.microsoft.com/office/drawing/2014/main" id="{8A1173B9-C207-ED45-D0CB-FDCB53284394}"/>
              </a:ext>
            </a:extLst>
          </p:cNvPr>
          <p:cNvSpPr txBox="1">
            <a:spLocks/>
          </p:cNvSpPr>
          <p:nvPr/>
        </p:nvSpPr>
        <p:spPr bwMode="auto">
          <a:xfrm>
            <a:off x="5337389" y="3955314"/>
            <a:ext cx="376216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fr-CH" altLang="en-US" dirty="0"/>
              <a:t>Code standardisé de système de coordonnées</a:t>
            </a:r>
          </a:p>
          <a:p>
            <a:pPr>
              <a:lnSpc>
                <a:spcPct val="90000"/>
              </a:lnSpc>
              <a:spcBef>
                <a:spcPts val="1000"/>
              </a:spcBef>
              <a:buFont typeface="Arial" panose="020B0604020202020204" pitchFamily="34" charset="0"/>
              <a:buNone/>
            </a:pPr>
            <a:endParaRPr lang="fr-CH" altLang="en-US" dirty="0"/>
          </a:p>
        </p:txBody>
      </p:sp>
      <p:sp>
        <p:nvSpPr>
          <p:cNvPr id="19" name="AutoShape 32">
            <a:extLst>
              <a:ext uri="{FF2B5EF4-FFF2-40B4-BE49-F238E27FC236}">
                <a16:creationId xmlns:a16="http://schemas.microsoft.com/office/drawing/2014/main" id="{70595C7D-DDD8-3A12-37E1-58F9C553C30F}"/>
              </a:ext>
            </a:extLst>
          </p:cNvPr>
          <p:cNvSpPr>
            <a:spLocks noChangeArrowheads="1"/>
          </p:cNvSpPr>
          <p:nvPr/>
        </p:nvSpPr>
        <p:spPr bwMode="auto">
          <a:xfrm>
            <a:off x="4956067" y="3949803"/>
            <a:ext cx="436562"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fr-CH" dirty="0">
              <a:latin typeface="+mn-lt"/>
              <a:cs typeface="Arial" charset="0"/>
            </a:endParaRPr>
          </a:p>
        </p:txBody>
      </p:sp>
    </p:spTree>
    <p:extLst>
      <p:ext uri="{BB962C8B-B14F-4D97-AF65-F5344CB8AC3E}">
        <p14:creationId xmlns:p14="http://schemas.microsoft.com/office/powerpoint/2010/main" val="379198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B1F7651-D75B-A3A9-728C-CD3B3C11E2FC}"/>
              </a:ext>
            </a:extLst>
          </p:cNvPr>
          <p:cNvSpPr>
            <a:spLocks noGrp="1"/>
          </p:cNvSpPr>
          <p:nvPr>
            <p:ph type="title" idx="4294967295"/>
          </p:nvPr>
        </p:nvSpPr>
        <p:spPr>
          <a:xfrm>
            <a:off x="628650" y="142875"/>
            <a:ext cx="7886700" cy="693738"/>
          </a:xfrm>
        </p:spPr>
        <p:txBody>
          <a:bodyPr/>
          <a:lstStyle/>
          <a:p>
            <a:pPr algn="ctr" eaLnBrk="1" hangingPunct="1">
              <a:defRPr/>
            </a:pPr>
            <a:r>
              <a:rPr lang="en-PH" sz="3200" b="1" dirty="0">
                <a:solidFill>
                  <a:schemeClr val="bg1"/>
                </a:solidFill>
                <a:latin typeface="+mn-lt"/>
              </a:rPr>
              <a:t>Installer QGIS 3.28</a:t>
            </a:r>
          </a:p>
        </p:txBody>
      </p:sp>
      <p:sp>
        <p:nvSpPr>
          <p:cNvPr id="18436" name="Slide Number Placeholder 3">
            <a:extLst>
              <a:ext uri="{FF2B5EF4-FFF2-40B4-BE49-F238E27FC236}">
                <a16:creationId xmlns:a16="http://schemas.microsoft.com/office/drawing/2014/main" id="{AEEAC6C3-8030-4C30-676E-4B53A3E4DFF0}"/>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3</a:t>
            </a:fld>
            <a:endParaRPr lang="en-GB" altLang="en-US"/>
          </a:p>
        </p:txBody>
      </p:sp>
      <p:sp>
        <p:nvSpPr>
          <p:cNvPr id="18437" name="Content Placeholder 2">
            <a:extLst>
              <a:ext uri="{FF2B5EF4-FFF2-40B4-BE49-F238E27FC236}">
                <a16:creationId xmlns:a16="http://schemas.microsoft.com/office/drawing/2014/main" id="{EB92CBD2-B4C5-3E7E-EE01-53BADCE593B1}"/>
              </a:ext>
            </a:extLst>
          </p:cNvPr>
          <p:cNvSpPr txBox="1">
            <a:spLocks/>
          </p:cNvSpPr>
          <p:nvPr/>
        </p:nvSpPr>
        <p:spPr bwMode="auto">
          <a:xfrm>
            <a:off x="179512" y="1052736"/>
            <a:ext cx="566725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4000"/>
              </a:lnSpc>
              <a:spcBef>
                <a:spcPts val="1000"/>
              </a:spcBef>
              <a:spcAft>
                <a:spcPts val="1200"/>
              </a:spcAft>
              <a:buFont typeface="Arial" panose="020B0604020202020204" pitchFamily="34" charset="0"/>
              <a:buNone/>
            </a:pPr>
            <a:r>
              <a:rPr lang="fr-FR" altLang="zh-CN" sz="2400" dirty="0"/>
              <a:t>La version 3.28 de QGIS est utilisée pour les exercices de l’atelier car il s'agit de la version la plus stable de QGIS, ce qui signifie qu'elle comporte moins de bugs et qu'elle est moins susceptible de se bloquer.</a:t>
            </a:r>
          </a:p>
          <a:p>
            <a:pPr eaLnBrk="1" hangingPunct="1">
              <a:lnSpc>
                <a:spcPct val="114000"/>
              </a:lnSpc>
              <a:spcBef>
                <a:spcPts val="1000"/>
              </a:spcBef>
              <a:spcAft>
                <a:spcPts val="1200"/>
              </a:spcAft>
              <a:buFont typeface="Arial" panose="020B0604020202020204" pitchFamily="34" charset="0"/>
              <a:buNone/>
            </a:pPr>
            <a:r>
              <a:rPr lang="fr-FR" altLang="en-US" sz="2400" dirty="0"/>
              <a:t>Assurez-vous d'avoir installé QGIS sur votre ordinateur pour pouvoir suivre cet exercice et les suivants.</a:t>
            </a:r>
          </a:p>
          <a:p>
            <a:pPr eaLnBrk="1" hangingPunct="1">
              <a:lnSpc>
                <a:spcPct val="114000"/>
              </a:lnSpc>
              <a:spcBef>
                <a:spcPts val="1000"/>
              </a:spcBef>
              <a:spcAft>
                <a:spcPts val="1200"/>
              </a:spcAft>
              <a:buFont typeface="Arial" panose="020B0604020202020204" pitchFamily="34" charset="0"/>
              <a:buNone/>
            </a:pPr>
            <a:r>
              <a:rPr lang="fr-FR" altLang="en-US" sz="2400" dirty="0"/>
              <a:t>Le document qui vous a été envoyé explique comment installer cette version et comment la passer en français.</a:t>
            </a:r>
            <a:endParaRPr lang="en-PH" altLang="en-US" sz="2400" dirty="0"/>
          </a:p>
        </p:txBody>
      </p:sp>
      <p:pic>
        <p:nvPicPr>
          <p:cNvPr id="2" name="Picture 1">
            <a:extLst>
              <a:ext uri="{FF2B5EF4-FFF2-40B4-BE49-F238E27FC236}">
                <a16:creationId xmlns:a16="http://schemas.microsoft.com/office/drawing/2014/main" id="{E65E9643-4B5A-5B8C-D6D5-7C4FB9064A3C}"/>
              </a:ext>
            </a:extLst>
          </p:cNvPr>
          <p:cNvPicPr>
            <a:picLocks noChangeAspect="1"/>
          </p:cNvPicPr>
          <p:nvPr/>
        </p:nvPicPr>
        <p:blipFill>
          <a:blip r:embed="rId2"/>
          <a:stretch>
            <a:fillRect/>
          </a:stretch>
        </p:blipFill>
        <p:spPr>
          <a:xfrm>
            <a:off x="6214015" y="2060575"/>
            <a:ext cx="2281473" cy="3197545"/>
          </a:xfrm>
          <a:prstGeom prst="rect">
            <a:avLst/>
          </a:prstGeom>
          <a:ln>
            <a:solidFill>
              <a:schemeClr val="tx1"/>
            </a:solidFill>
          </a:ln>
        </p:spPr>
      </p:pic>
      <p:sp>
        <p:nvSpPr>
          <p:cNvPr id="3" name="TextBox 2">
            <a:extLst>
              <a:ext uri="{FF2B5EF4-FFF2-40B4-BE49-F238E27FC236}">
                <a16:creationId xmlns:a16="http://schemas.microsoft.com/office/drawing/2014/main" id="{B6F59D57-FD40-4501-9F3F-351AF7A05596}"/>
              </a:ext>
            </a:extLst>
          </p:cNvPr>
          <p:cNvSpPr txBox="1"/>
          <p:nvPr/>
        </p:nvSpPr>
        <p:spPr>
          <a:xfrm>
            <a:off x="6195189" y="5658067"/>
            <a:ext cx="2508515" cy="369332"/>
          </a:xfrm>
          <a:prstGeom prst="rect">
            <a:avLst/>
          </a:prstGeom>
          <a:noFill/>
        </p:spPr>
        <p:txBody>
          <a:bodyPr wrap="square">
            <a:spAutoFit/>
          </a:bodyPr>
          <a:lstStyle/>
          <a:p>
            <a:r>
              <a:rPr lang="fr-CH" sz="1800" dirty="0">
                <a:effectLst/>
                <a:latin typeface="Calibri" panose="020F0502020204030204" pitchFamily="34" charset="0"/>
                <a:ea typeface="Calibri" panose="020F0502020204030204" pitchFamily="34" charset="0"/>
                <a:cs typeface="Times New Roman" panose="02020603050405020304" pitchFamily="18" charset="0"/>
              </a:rPr>
              <a:t>https://bit.ly/3QfmtYX</a:t>
            </a:r>
            <a:endParaRPr lang="en-PH" dirty="0"/>
          </a:p>
        </p:txBody>
      </p:sp>
      <p:pic>
        <p:nvPicPr>
          <p:cNvPr id="4" name="Picture 3">
            <a:extLst>
              <a:ext uri="{FF2B5EF4-FFF2-40B4-BE49-F238E27FC236}">
                <a16:creationId xmlns:a16="http://schemas.microsoft.com/office/drawing/2014/main" id="{73B9A02C-5721-E7CD-C91A-BCD828D29930}"/>
              </a:ext>
            </a:extLst>
          </p:cNvPr>
          <p:cNvPicPr>
            <a:picLocks noChangeAspect="1"/>
          </p:cNvPicPr>
          <p:nvPr/>
        </p:nvPicPr>
        <p:blipFill>
          <a:blip r:embed="rId3"/>
          <a:stretch>
            <a:fillRect/>
          </a:stretch>
        </p:blipFill>
        <p:spPr>
          <a:xfrm>
            <a:off x="7909618" y="3862443"/>
            <a:ext cx="1171739" cy="1143160"/>
          </a:xfrm>
          <a:prstGeom prst="rect">
            <a:avLst/>
          </a:prstGeom>
        </p:spPr>
      </p:pic>
      <p:pic>
        <p:nvPicPr>
          <p:cNvPr id="5" name="Picture 4">
            <a:extLst>
              <a:ext uri="{FF2B5EF4-FFF2-40B4-BE49-F238E27FC236}">
                <a16:creationId xmlns:a16="http://schemas.microsoft.com/office/drawing/2014/main" id="{5A33D43B-68EF-E0EF-26E0-D1DDC1FC5852}"/>
              </a:ext>
            </a:extLst>
          </p:cNvPr>
          <p:cNvPicPr>
            <a:picLocks noChangeAspect="1"/>
          </p:cNvPicPr>
          <p:nvPr/>
        </p:nvPicPr>
        <p:blipFill rotWithShape="1">
          <a:blip r:embed="rId4"/>
          <a:srcRect l="80520" t="38265" r="10441" b="47050"/>
          <a:stretch/>
        </p:blipFill>
        <p:spPr>
          <a:xfrm>
            <a:off x="5973094" y="4803978"/>
            <a:ext cx="725815" cy="6541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72913A-EDAD-A711-415B-75817B239E60}"/>
              </a:ext>
            </a:extLst>
          </p:cNvPr>
          <p:cNvPicPr>
            <a:picLocks noChangeAspect="1"/>
          </p:cNvPicPr>
          <p:nvPr/>
        </p:nvPicPr>
        <p:blipFill>
          <a:blip r:embed="rId2"/>
          <a:stretch>
            <a:fillRect/>
          </a:stretch>
        </p:blipFill>
        <p:spPr>
          <a:xfrm>
            <a:off x="5233510" y="1773680"/>
            <a:ext cx="3257171" cy="4174238"/>
          </a:xfrm>
          <a:prstGeom prst="rect">
            <a:avLst/>
          </a:prstGeom>
          <a:ln>
            <a:solidFill>
              <a:schemeClr val="tx1"/>
            </a:solidFill>
          </a:ln>
        </p:spPr>
      </p:pic>
      <p:sp>
        <p:nvSpPr>
          <p:cNvPr id="10242" name="Title 1">
            <a:extLst>
              <a:ext uri="{FF2B5EF4-FFF2-40B4-BE49-F238E27FC236}">
                <a16:creationId xmlns:a16="http://schemas.microsoft.com/office/drawing/2014/main" id="{D8EC85DB-3103-52FF-49DA-B1880F14115E}"/>
              </a:ext>
            </a:extLst>
          </p:cNvPr>
          <p:cNvSpPr>
            <a:spLocks noGrp="1"/>
          </p:cNvSpPr>
          <p:nvPr>
            <p:ph type="title" idx="4294967295"/>
          </p:nvPr>
        </p:nvSpPr>
        <p:spPr>
          <a:xfrm>
            <a:off x="467544" y="142875"/>
            <a:ext cx="8335838" cy="693738"/>
          </a:xfrm>
        </p:spPr>
        <p:txBody>
          <a:bodyPr/>
          <a:lstStyle/>
          <a:p>
            <a:pPr algn="ctr" eaLnBrk="1" hangingPunct="1">
              <a:defRPr/>
            </a:pPr>
            <a:r>
              <a:rPr lang="fr-FR" sz="3200" b="1" dirty="0">
                <a:solidFill>
                  <a:schemeClr val="bg1"/>
                </a:solidFill>
                <a:latin typeface="+mn-lt"/>
              </a:rPr>
              <a:t>Utiliser les fonctionnalités de base de QGIS 3.28</a:t>
            </a:r>
            <a:endParaRPr lang="en-PH" sz="3200" b="1" dirty="0">
              <a:solidFill>
                <a:schemeClr val="bg1"/>
              </a:solidFill>
              <a:latin typeface="+mn-lt"/>
            </a:endParaRPr>
          </a:p>
        </p:txBody>
      </p:sp>
      <p:sp>
        <p:nvSpPr>
          <p:cNvPr id="20484" name="Slide Number Placeholder 3">
            <a:extLst>
              <a:ext uri="{FF2B5EF4-FFF2-40B4-BE49-F238E27FC236}">
                <a16:creationId xmlns:a16="http://schemas.microsoft.com/office/drawing/2014/main" id="{9480E56A-8D62-80D5-2E0B-0960CAAE0F53}"/>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4</a:t>
            </a:fld>
            <a:endParaRPr lang="en-GB" altLang="en-US"/>
          </a:p>
        </p:txBody>
      </p:sp>
      <p:sp>
        <p:nvSpPr>
          <p:cNvPr id="20485" name="Content Placeholder 2">
            <a:extLst>
              <a:ext uri="{FF2B5EF4-FFF2-40B4-BE49-F238E27FC236}">
                <a16:creationId xmlns:a16="http://schemas.microsoft.com/office/drawing/2014/main" id="{28CFF394-3FD8-9B0A-1E7C-0836A530B141}"/>
              </a:ext>
            </a:extLst>
          </p:cNvPr>
          <p:cNvSpPr txBox="1">
            <a:spLocks/>
          </p:cNvSpPr>
          <p:nvPr/>
        </p:nvSpPr>
        <p:spPr bwMode="auto">
          <a:xfrm>
            <a:off x="395288" y="1268413"/>
            <a:ext cx="4176712"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4000"/>
              </a:lnSpc>
              <a:spcBef>
                <a:spcPts val="1000"/>
              </a:spcBef>
              <a:spcAft>
                <a:spcPts val="1200"/>
              </a:spcAft>
              <a:buFont typeface="Arial" panose="020B0604020202020204" pitchFamily="34" charset="0"/>
              <a:buNone/>
            </a:pPr>
            <a:r>
              <a:rPr lang="fr-CH" altLang="en-US" sz="2800" dirty="0"/>
              <a:t>Le document suivant, inclus dans le dossier Google Drive de l’atelier, résume les fonctionnalités principales de QGIS que nous allons utiliser pendant l’atelier</a:t>
            </a:r>
          </a:p>
          <a:p>
            <a:pPr eaLnBrk="1" hangingPunct="1">
              <a:lnSpc>
                <a:spcPct val="114000"/>
              </a:lnSpc>
              <a:spcBef>
                <a:spcPts val="1000"/>
              </a:spcBef>
              <a:spcAft>
                <a:spcPts val="1200"/>
              </a:spcAft>
              <a:buFont typeface="Arial" panose="020B0604020202020204" pitchFamily="34" charset="0"/>
              <a:buNone/>
            </a:pPr>
            <a:endParaRPr lang="fr-CH" altLang="en-US" sz="2800" dirty="0"/>
          </a:p>
        </p:txBody>
      </p:sp>
      <p:pic>
        <p:nvPicPr>
          <p:cNvPr id="4" name="Picture 3">
            <a:extLst>
              <a:ext uri="{FF2B5EF4-FFF2-40B4-BE49-F238E27FC236}">
                <a16:creationId xmlns:a16="http://schemas.microsoft.com/office/drawing/2014/main" id="{7DFFDCA6-5139-84C7-5D0E-93004A30AC43}"/>
              </a:ext>
            </a:extLst>
          </p:cNvPr>
          <p:cNvPicPr>
            <a:picLocks noChangeAspect="1"/>
          </p:cNvPicPr>
          <p:nvPr/>
        </p:nvPicPr>
        <p:blipFill rotWithShape="1">
          <a:blip r:embed="rId3"/>
          <a:srcRect l="80520" t="38265" r="10441" b="47050"/>
          <a:stretch/>
        </p:blipFill>
        <p:spPr>
          <a:xfrm>
            <a:off x="4734041" y="5334041"/>
            <a:ext cx="972062" cy="876037"/>
          </a:xfrm>
          <a:prstGeom prst="rect">
            <a:avLst/>
          </a:prstGeom>
        </p:spPr>
      </p:pic>
      <p:sp>
        <p:nvSpPr>
          <p:cNvPr id="6" name="TextBox 5">
            <a:extLst>
              <a:ext uri="{FF2B5EF4-FFF2-40B4-BE49-F238E27FC236}">
                <a16:creationId xmlns:a16="http://schemas.microsoft.com/office/drawing/2014/main" id="{593499BA-AB4C-491F-460E-4FBA66B5DDFB}"/>
              </a:ext>
            </a:extLst>
          </p:cNvPr>
          <p:cNvSpPr txBox="1"/>
          <p:nvPr/>
        </p:nvSpPr>
        <p:spPr>
          <a:xfrm>
            <a:off x="6054490" y="5963857"/>
            <a:ext cx="2057400" cy="246221"/>
          </a:xfrm>
          <a:prstGeom prst="rect">
            <a:avLst/>
          </a:prstGeom>
          <a:noFill/>
        </p:spPr>
        <p:txBody>
          <a:bodyPr wrap="square">
            <a:spAutoFit/>
          </a:bodyPr>
          <a:lstStyle/>
          <a:p>
            <a:r>
              <a:rPr lang="en-PH" sz="1000" dirty="0"/>
              <a:t>FR_QGIS_Interface_Menu_251023</a:t>
            </a:r>
          </a:p>
        </p:txBody>
      </p:sp>
      <p:pic>
        <p:nvPicPr>
          <p:cNvPr id="8" name="Picture 7">
            <a:extLst>
              <a:ext uri="{FF2B5EF4-FFF2-40B4-BE49-F238E27FC236}">
                <a16:creationId xmlns:a16="http://schemas.microsoft.com/office/drawing/2014/main" id="{21171A0A-FC65-5C05-4D86-A4BBCAE94815}"/>
              </a:ext>
            </a:extLst>
          </p:cNvPr>
          <p:cNvPicPr>
            <a:picLocks noChangeAspect="1"/>
          </p:cNvPicPr>
          <p:nvPr/>
        </p:nvPicPr>
        <p:blipFill>
          <a:blip r:embed="rId4"/>
          <a:stretch>
            <a:fillRect/>
          </a:stretch>
        </p:blipFill>
        <p:spPr>
          <a:xfrm>
            <a:off x="7131808" y="4765579"/>
            <a:ext cx="1174631" cy="11410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822E91E-4309-7E71-0DC1-234AD7894A43}"/>
              </a:ext>
            </a:extLst>
          </p:cNvPr>
          <p:cNvSpPr>
            <a:spLocks noGrp="1"/>
          </p:cNvSpPr>
          <p:nvPr>
            <p:ph type="title" idx="4294967295"/>
          </p:nvPr>
        </p:nvSpPr>
        <p:spPr>
          <a:xfrm>
            <a:off x="628650" y="142875"/>
            <a:ext cx="7886700" cy="693738"/>
          </a:xfrm>
        </p:spPr>
        <p:txBody>
          <a:bodyPr/>
          <a:lstStyle/>
          <a:p>
            <a:pPr algn="ctr" eaLnBrk="1" hangingPunct="1">
              <a:defRPr/>
            </a:pPr>
            <a:r>
              <a:rPr lang="en-PH" sz="3200" b="1" dirty="0">
                <a:solidFill>
                  <a:schemeClr val="bg1"/>
                </a:solidFill>
                <a:latin typeface="+mn-lt"/>
              </a:rPr>
              <a:t>Navigation dans </a:t>
            </a:r>
            <a:r>
              <a:rPr lang="en-PH" sz="3200" b="1" dirty="0" err="1">
                <a:solidFill>
                  <a:schemeClr val="bg1"/>
                </a:solidFill>
                <a:latin typeface="+mn-lt"/>
              </a:rPr>
              <a:t>l'interface</a:t>
            </a:r>
            <a:endParaRPr lang="en-PH" sz="3200" b="1" dirty="0">
              <a:solidFill>
                <a:schemeClr val="bg1"/>
              </a:solidFill>
              <a:latin typeface="+mn-lt"/>
            </a:endParaRPr>
          </a:p>
        </p:txBody>
      </p:sp>
      <p:sp>
        <p:nvSpPr>
          <p:cNvPr id="21508" name="Slide Number Placeholder 3">
            <a:extLst>
              <a:ext uri="{FF2B5EF4-FFF2-40B4-BE49-F238E27FC236}">
                <a16:creationId xmlns:a16="http://schemas.microsoft.com/office/drawing/2014/main" id="{32A66F1B-F57A-1745-D853-09E13BCE9BF0}"/>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B49ABF9C-BF90-4936-AF1A-3EBBC091F6A7}" type="slidenum">
              <a:rPr lang="en-GB" altLang="en-US" smtClean="0"/>
              <a:pPr/>
              <a:t>5</a:t>
            </a:fld>
            <a:endParaRPr lang="en-GB" altLang="en-US"/>
          </a:p>
        </p:txBody>
      </p:sp>
      <p:sp>
        <p:nvSpPr>
          <p:cNvPr id="21509" name="Content Placeholder 2">
            <a:extLst>
              <a:ext uri="{FF2B5EF4-FFF2-40B4-BE49-F238E27FC236}">
                <a16:creationId xmlns:a16="http://schemas.microsoft.com/office/drawing/2014/main" id="{FB1A1555-1461-DB74-A202-55B7CE89904E}"/>
              </a:ext>
            </a:extLst>
          </p:cNvPr>
          <p:cNvSpPr txBox="1">
            <a:spLocks/>
          </p:cNvSpPr>
          <p:nvPr/>
        </p:nvSpPr>
        <p:spPr bwMode="auto">
          <a:xfrm>
            <a:off x="250825" y="1125538"/>
            <a:ext cx="8642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4000"/>
              </a:lnSpc>
              <a:spcBef>
                <a:spcPts val="1000"/>
              </a:spcBef>
              <a:spcAft>
                <a:spcPts val="1200"/>
              </a:spcAft>
              <a:buFont typeface="Arial" panose="020B0604020202020204" pitchFamily="34" charset="0"/>
              <a:buNone/>
            </a:pPr>
            <a:r>
              <a:rPr lang="fr-FR" altLang="en-US" sz="2600" dirty="0"/>
              <a:t>Lorsque vous lancez QGIS, vous verrez une interface comme celle-ci</a:t>
            </a:r>
            <a:r>
              <a:rPr lang="en-PH" altLang="en-US" sz="2600" dirty="0"/>
              <a:t>:</a:t>
            </a:r>
          </a:p>
          <a:p>
            <a:pPr eaLnBrk="1" hangingPunct="1">
              <a:lnSpc>
                <a:spcPct val="114000"/>
              </a:lnSpc>
              <a:spcBef>
                <a:spcPts val="1000"/>
              </a:spcBef>
              <a:spcAft>
                <a:spcPts val="1200"/>
              </a:spcAft>
              <a:buFont typeface="Arial" panose="020B0604020202020204" pitchFamily="34" charset="0"/>
              <a:buNone/>
            </a:pPr>
            <a:endParaRPr lang="en-PH" altLang="en-US" sz="2600" dirty="0"/>
          </a:p>
        </p:txBody>
      </p:sp>
      <p:pic>
        <p:nvPicPr>
          <p:cNvPr id="3" name="Picture 2">
            <a:extLst>
              <a:ext uri="{FF2B5EF4-FFF2-40B4-BE49-F238E27FC236}">
                <a16:creationId xmlns:a16="http://schemas.microsoft.com/office/drawing/2014/main" id="{A63B115D-73FE-4B9D-84EC-B730D1FE01A6}"/>
              </a:ext>
            </a:extLst>
          </p:cNvPr>
          <p:cNvPicPr>
            <a:picLocks noChangeAspect="1"/>
          </p:cNvPicPr>
          <p:nvPr/>
        </p:nvPicPr>
        <p:blipFill>
          <a:blip r:embed="rId2"/>
          <a:stretch>
            <a:fillRect/>
          </a:stretch>
        </p:blipFill>
        <p:spPr>
          <a:xfrm>
            <a:off x="3112953" y="2058051"/>
            <a:ext cx="5901652" cy="3674411"/>
          </a:xfrm>
          <a:prstGeom prst="rect">
            <a:avLst/>
          </a:prstGeom>
        </p:spPr>
      </p:pic>
      <p:sp>
        <p:nvSpPr>
          <p:cNvPr id="6" name="TextBox 5">
            <a:extLst>
              <a:ext uri="{FF2B5EF4-FFF2-40B4-BE49-F238E27FC236}">
                <a16:creationId xmlns:a16="http://schemas.microsoft.com/office/drawing/2014/main" id="{23115AEE-76F1-B7E5-989D-0FA18D39F9A1}"/>
              </a:ext>
            </a:extLst>
          </p:cNvPr>
          <p:cNvSpPr txBox="1"/>
          <p:nvPr/>
        </p:nvSpPr>
        <p:spPr>
          <a:xfrm>
            <a:off x="147978" y="2582204"/>
            <a:ext cx="3384376" cy="2626104"/>
          </a:xfrm>
          <a:prstGeom prst="rect">
            <a:avLst/>
          </a:prstGeom>
          <a:noFill/>
        </p:spPr>
        <p:txBody>
          <a:bodyPr wrap="square">
            <a:spAutoFit/>
          </a:bodyPr>
          <a:lstStyle/>
          <a:p>
            <a:pPr marL="342900" lvl="0" indent="-342900">
              <a:lnSpc>
                <a:spcPct val="115000"/>
              </a:lnSpc>
              <a:spcAft>
                <a:spcPts val="1000"/>
              </a:spcAft>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 barre de menu</a:t>
            </a:r>
            <a:endParaRPr lang="en-PH"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barres d’outils.</a:t>
            </a:r>
            <a:endParaRPr lang="en-PH"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panneau d’exploration.</a:t>
            </a:r>
            <a:endParaRPr lang="en-PH"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panneau des couches.</a:t>
            </a:r>
            <a:endParaRPr lang="en-PH"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 vue cartographique.</a:t>
            </a:r>
            <a:endParaRPr lang="en-PH"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 Barre de d’état.</a:t>
            </a:r>
            <a:endParaRPr lang="en-PH"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3">
            <a:extLst>
              <a:ext uri="{FF2B5EF4-FFF2-40B4-BE49-F238E27FC236}">
                <a16:creationId xmlns:a16="http://schemas.microsoft.com/office/drawing/2014/main" id="{7AD05CC0-9367-9537-57CD-19358E0204DE}"/>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B49ABF9C-BF90-4936-AF1A-3EBBC091F6A7}" type="slidenum">
              <a:rPr lang="en-GB" altLang="en-US" smtClean="0"/>
              <a:pPr/>
              <a:t>6</a:t>
            </a:fld>
            <a:endParaRPr lang="en-GB" altLang="en-US"/>
          </a:p>
        </p:txBody>
      </p:sp>
      <p:sp>
        <p:nvSpPr>
          <p:cNvPr id="7" name="Content Placeholder 2">
            <a:extLst>
              <a:ext uri="{FF2B5EF4-FFF2-40B4-BE49-F238E27FC236}">
                <a16:creationId xmlns:a16="http://schemas.microsoft.com/office/drawing/2014/main" id="{4CC922AC-B145-363D-D3D6-67AB02785882}"/>
              </a:ext>
            </a:extLst>
          </p:cNvPr>
          <p:cNvSpPr txBox="1">
            <a:spLocks/>
          </p:cNvSpPr>
          <p:nvPr/>
        </p:nvSpPr>
        <p:spPr>
          <a:xfrm>
            <a:off x="251396" y="1116501"/>
            <a:ext cx="8641208" cy="1728787"/>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charset="0"/>
              <a:buAutoNum type="arabicPeriod"/>
              <a:defRPr/>
            </a:pPr>
            <a:r>
              <a:rPr lang="fr-CH" sz="2400" b="1" dirty="0"/>
              <a:t>Barre de menu:</a:t>
            </a:r>
            <a:r>
              <a:rPr lang="fr-CH" sz="2400" dirty="0"/>
              <a:t> Permet d’accéder aux fonctions de QGIS à l’aide de menus hiérarchiques standards. </a:t>
            </a:r>
          </a:p>
          <a:p>
            <a:pPr marL="542925" lvl="1" indent="-542925">
              <a:buNone/>
              <a:defRPr/>
            </a:pPr>
            <a:r>
              <a:rPr lang="fr-CH" b="1" dirty="0"/>
              <a:t>2. </a:t>
            </a:r>
            <a:r>
              <a:rPr lang="fr-CH" dirty="0"/>
              <a:t>	</a:t>
            </a:r>
            <a:r>
              <a:rPr lang="fr-CH" b="1" dirty="0"/>
              <a:t>Barres d’outils: </a:t>
            </a:r>
            <a:r>
              <a:rPr lang="fr-CH" dirty="0"/>
              <a:t>Permettent d’accéder à la plupart des fonctions des menus, ainsi qu’à des outils supplémentaires pour interagir avec la carte</a:t>
            </a:r>
          </a:p>
          <a:p>
            <a:pPr marL="542925" lvl="1" indent="-542925">
              <a:buNone/>
              <a:defRPr/>
            </a:pPr>
            <a:r>
              <a:rPr lang="fr-CH" b="1" dirty="0"/>
              <a:t>3. </a:t>
            </a:r>
            <a:r>
              <a:rPr lang="fr-CH" dirty="0"/>
              <a:t>	</a:t>
            </a:r>
            <a:r>
              <a:rPr lang="fr-CH" b="1" dirty="0">
                <a:ea typeface="Calibri" panose="020F0502020204030204" pitchFamily="34" charset="0"/>
                <a:cs typeface="Times New Roman" panose="02020603050405020304" pitchFamily="18" charset="0"/>
              </a:rPr>
              <a:t>P</a:t>
            </a:r>
            <a:r>
              <a:rPr lang="fr-CH" b="1" dirty="0">
                <a:effectLst/>
                <a:ea typeface="Calibri" panose="020F0502020204030204" pitchFamily="34" charset="0"/>
                <a:cs typeface="Times New Roman" panose="02020603050405020304" pitchFamily="18" charset="0"/>
              </a:rPr>
              <a:t>anneau d’exploration</a:t>
            </a:r>
            <a:r>
              <a:rPr lang="fr-CH" dirty="0">
                <a:effectLst/>
                <a:ea typeface="Calibri" panose="020F0502020204030204" pitchFamily="34" charset="0"/>
                <a:cs typeface="Times New Roman" panose="02020603050405020304" pitchFamily="18" charset="0"/>
              </a:rPr>
              <a:t>: </a:t>
            </a:r>
            <a:r>
              <a:rPr lang="fr-CH" dirty="0"/>
              <a:t>Moyen Principal pour ajouter rapidement et facilement des données à un projet</a:t>
            </a:r>
          </a:p>
          <a:p>
            <a:pPr marL="542925" indent="-542925">
              <a:buFont typeface="Arial" charset="0"/>
              <a:buNone/>
              <a:defRPr/>
            </a:pPr>
            <a:r>
              <a:rPr lang="fr-CH" sz="2400" b="1" dirty="0"/>
              <a:t>4. </a:t>
            </a:r>
            <a:r>
              <a:rPr lang="fr-CH" sz="2400" dirty="0"/>
              <a:t>	</a:t>
            </a:r>
            <a:r>
              <a:rPr lang="fr-CH" sz="2400" b="1" dirty="0"/>
              <a:t>Panneau des couches: </a:t>
            </a:r>
            <a:r>
              <a:rPr lang="fr-CH" sz="2400" dirty="0"/>
              <a:t>Liste des différentes couches et autres données que vous avez ajoutées dans votre projet</a:t>
            </a:r>
          </a:p>
          <a:p>
            <a:pPr marL="542925" indent="-542925">
              <a:buFont typeface="Arial" charset="0"/>
              <a:buNone/>
              <a:defRPr/>
            </a:pPr>
            <a:r>
              <a:rPr lang="fr-CH" sz="2400" b="1" dirty="0"/>
              <a:t>5. </a:t>
            </a:r>
            <a:r>
              <a:rPr lang="fr-CH" sz="2400" dirty="0"/>
              <a:t>	</a:t>
            </a:r>
            <a:r>
              <a:rPr lang="fr-CH" sz="2400" b="1" dirty="0"/>
              <a:t>Vue cartographique:  </a:t>
            </a:r>
            <a:r>
              <a:rPr lang="fr-CH" sz="2400" dirty="0"/>
              <a:t>Aussi appelée </a:t>
            </a:r>
            <a:r>
              <a:rPr lang="fr-CH" sz="2400" dirty="0" err="1"/>
              <a:t>Map</a:t>
            </a:r>
            <a:r>
              <a:rPr lang="fr-CH" sz="2400" dirty="0"/>
              <a:t> Canevas, la vue dans laquelle les couches sont affichée</a:t>
            </a:r>
          </a:p>
          <a:p>
            <a:pPr marL="542925" indent="-542925">
              <a:buFont typeface="Arial" charset="0"/>
              <a:buNone/>
              <a:defRPr/>
            </a:pPr>
            <a:r>
              <a:rPr lang="fr-CH" sz="2400" b="1" dirty="0"/>
              <a:t>6. </a:t>
            </a:r>
            <a:r>
              <a:rPr lang="fr-CH" sz="2400" dirty="0"/>
              <a:t>	</a:t>
            </a:r>
            <a:r>
              <a:rPr lang="fr-CH" sz="2400" b="1" dirty="0"/>
              <a:t>Barre d’état</a:t>
            </a:r>
            <a:r>
              <a:rPr lang="fr-CH" sz="2400" dirty="0"/>
              <a:t>: Informations générales sur la vue cartographique et les actions traitées ou disponibles, et outils pour gérer la vue (l’échelle par exemple)</a:t>
            </a:r>
            <a:endParaRPr lang="fr-CH" altLang="en-US" sz="2400" dirty="0"/>
          </a:p>
          <a:p>
            <a:pPr marL="457200" lvl="1" indent="0">
              <a:buNone/>
              <a:defRPr/>
            </a:pPr>
            <a:endParaRPr lang="fr-CH" dirty="0"/>
          </a:p>
        </p:txBody>
      </p:sp>
      <p:sp>
        <p:nvSpPr>
          <p:cNvPr id="2" name="Title 1">
            <a:extLst>
              <a:ext uri="{FF2B5EF4-FFF2-40B4-BE49-F238E27FC236}">
                <a16:creationId xmlns:a16="http://schemas.microsoft.com/office/drawing/2014/main" id="{82F23FB7-F303-328C-E469-EF58D8BFC5A9}"/>
              </a:ext>
            </a:extLst>
          </p:cNvPr>
          <p:cNvSpPr txBox="1">
            <a:spLocks/>
          </p:cNvSpPr>
          <p:nvPr/>
        </p:nvSpPr>
        <p:spPr bwMode="auto">
          <a:xfrm>
            <a:off x="628650" y="142875"/>
            <a:ext cx="78867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sz="3200" b="1">
                <a:solidFill>
                  <a:schemeClr val="bg1"/>
                </a:solidFill>
                <a:latin typeface="+mn-lt"/>
              </a:rPr>
              <a:t>Navigation dans l'interface</a:t>
            </a:r>
            <a:endParaRPr lang="en-PH" sz="3200" b="1" dirty="0">
              <a:solidFill>
                <a:schemeClr val="bg1"/>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EB7B348-F54E-2182-42E3-D6416DE6090E}"/>
              </a:ext>
            </a:extLst>
          </p:cNvPr>
          <p:cNvSpPr>
            <a:spLocks noGrp="1"/>
          </p:cNvSpPr>
          <p:nvPr>
            <p:ph type="title" idx="4294967295"/>
          </p:nvPr>
        </p:nvSpPr>
        <p:spPr>
          <a:xfrm>
            <a:off x="628650" y="142875"/>
            <a:ext cx="7886700" cy="693738"/>
          </a:xfrm>
        </p:spPr>
        <p:txBody>
          <a:bodyPr/>
          <a:lstStyle/>
          <a:p>
            <a:pPr algn="ctr" eaLnBrk="1" hangingPunct="1">
              <a:defRPr/>
            </a:pPr>
            <a:r>
              <a:rPr lang="fr-CH" sz="3200" b="1" dirty="0">
                <a:solidFill>
                  <a:schemeClr val="bg1"/>
                </a:solidFill>
                <a:latin typeface="+mn-lt"/>
              </a:rPr>
              <a:t>Le fichier de projet</a:t>
            </a:r>
          </a:p>
        </p:txBody>
      </p:sp>
      <p:sp>
        <p:nvSpPr>
          <p:cNvPr id="24580" name="Slide Number Placeholder 3">
            <a:extLst>
              <a:ext uri="{FF2B5EF4-FFF2-40B4-BE49-F238E27FC236}">
                <a16:creationId xmlns:a16="http://schemas.microsoft.com/office/drawing/2014/main" id="{8BDBA8C3-EC69-A75F-26F5-EA059A9D6130}"/>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7</a:t>
            </a:fld>
            <a:endParaRPr lang="en-GB" altLang="en-US"/>
          </a:p>
        </p:txBody>
      </p:sp>
      <p:sp>
        <p:nvSpPr>
          <p:cNvPr id="7" name="Content Placeholder 2">
            <a:extLst>
              <a:ext uri="{FF2B5EF4-FFF2-40B4-BE49-F238E27FC236}">
                <a16:creationId xmlns:a16="http://schemas.microsoft.com/office/drawing/2014/main" id="{0086B940-628C-3F6B-89E9-02AFD8B2AF8C}"/>
              </a:ext>
            </a:extLst>
          </p:cNvPr>
          <p:cNvSpPr txBox="1">
            <a:spLocks/>
          </p:cNvSpPr>
          <p:nvPr/>
        </p:nvSpPr>
        <p:spPr>
          <a:xfrm>
            <a:off x="467544" y="1196752"/>
            <a:ext cx="8460457" cy="2737123"/>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charset="0"/>
              <a:buNone/>
              <a:defRPr/>
            </a:pPr>
            <a:r>
              <a:rPr lang="fr-FR" sz="2400" dirty="0"/>
              <a:t>Le fichier dans lequel QGIS sauvegarde votre session de travail s’appelle un projet</a:t>
            </a:r>
          </a:p>
          <a:p>
            <a:pPr marL="0" indent="0">
              <a:lnSpc>
                <a:spcPct val="100000"/>
              </a:lnSpc>
              <a:spcBef>
                <a:spcPts val="0"/>
              </a:spcBef>
              <a:buNone/>
              <a:defRPr/>
            </a:pPr>
            <a:endParaRPr lang="fr-FR" sz="1000" dirty="0"/>
          </a:p>
          <a:p>
            <a:pPr marL="0" indent="0">
              <a:lnSpc>
                <a:spcPct val="100000"/>
              </a:lnSpc>
              <a:spcBef>
                <a:spcPts val="0"/>
              </a:spcBef>
              <a:buNone/>
              <a:defRPr/>
            </a:pPr>
            <a:r>
              <a:rPr lang="fr-FR" sz="2400" dirty="0"/>
              <a:t>QGIS ne peut travailler que sur un seul projet à la fois</a:t>
            </a:r>
            <a:endParaRPr lang="en-PH" altLang="en-US" sz="2400" dirty="0"/>
          </a:p>
          <a:p>
            <a:pPr marL="0" indent="0">
              <a:lnSpc>
                <a:spcPct val="100000"/>
              </a:lnSpc>
              <a:spcBef>
                <a:spcPts val="0"/>
              </a:spcBef>
              <a:buFont typeface="Arial" charset="0"/>
              <a:buNone/>
              <a:defRPr/>
            </a:pPr>
            <a:endParaRPr lang="fr-FR" sz="900" dirty="0"/>
          </a:p>
          <a:p>
            <a:pPr marL="0" indent="0">
              <a:lnSpc>
                <a:spcPct val="100000"/>
              </a:lnSpc>
              <a:spcBef>
                <a:spcPts val="0"/>
              </a:spcBef>
              <a:buFont typeface="Arial" charset="0"/>
              <a:buNone/>
              <a:defRPr/>
            </a:pPr>
            <a:r>
              <a:rPr lang="fr-FR" sz="2400" dirty="0"/>
              <a:t>Le fichier projet (extension .</a:t>
            </a:r>
            <a:r>
              <a:rPr lang="fr-FR" sz="2400" dirty="0" err="1"/>
              <a:t>qgz</a:t>
            </a:r>
            <a:r>
              <a:rPr lang="fr-FR" sz="2400" dirty="0"/>
              <a:t>) enregistre toutes les informations nécessaires pour que QGIS puisse recréer votre session chaque fois que vous l’ouvrez. Cela comprend entre-autres:</a:t>
            </a:r>
          </a:p>
          <a:p>
            <a:pPr marL="447675">
              <a:defRPr/>
            </a:pPr>
            <a:r>
              <a:rPr lang="fr-FR" sz="2400" dirty="0"/>
              <a:t>les couches ajoutées,</a:t>
            </a:r>
          </a:p>
          <a:p>
            <a:pPr marL="447675">
              <a:defRPr/>
            </a:pPr>
            <a:r>
              <a:rPr lang="fr-FR" sz="2400" dirty="0"/>
              <a:t>les propriétés des couches comprenant notamment les symboles associés et leurs styles,</a:t>
            </a:r>
          </a:p>
          <a:p>
            <a:pPr marL="447675">
              <a:defRPr/>
            </a:pPr>
            <a:r>
              <a:rPr lang="fr-FR" sz="2400" dirty="0"/>
              <a:t>La projection de chaque vue cartographique</a:t>
            </a:r>
          </a:p>
          <a:p>
            <a:pPr marL="447675">
              <a:defRPr/>
            </a:pPr>
            <a:r>
              <a:rPr lang="fr-FR" sz="2400" dirty="0"/>
              <a:t>Les jointures entre la couche SIG et des tables</a:t>
            </a:r>
          </a:p>
          <a:p>
            <a:pPr marL="447675">
              <a:defRPr/>
            </a:pPr>
            <a:r>
              <a:rPr lang="fr-FR" sz="2400" dirty="0"/>
              <a:t>Les mises en page de carte,</a:t>
            </a:r>
          </a:p>
          <a:p>
            <a:pPr marL="0" indent="0">
              <a:buFont typeface="Arial" charset="0"/>
              <a:buNone/>
              <a:defRPr/>
            </a:pPr>
            <a:endParaRPr lang="fr-FR" sz="2400" dirty="0"/>
          </a:p>
        </p:txBody>
      </p:sp>
      <p:sp>
        <p:nvSpPr>
          <p:cNvPr id="2" name="AutoShape 32">
            <a:extLst>
              <a:ext uri="{FF2B5EF4-FFF2-40B4-BE49-F238E27FC236}">
                <a16:creationId xmlns:a16="http://schemas.microsoft.com/office/drawing/2014/main" id="{288C7DCC-8A1A-875B-21D0-72BDAD5F7944}"/>
              </a:ext>
            </a:extLst>
          </p:cNvPr>
          <p:cNvSpPr>
            <a:spLocks noChangeArrowheads="1"/>
          </p:cNvSpPr>
          <p:nvPr/>
        </p:nvSpPr>
        <p:spPr bwMode="auto">
          <a:xfrm>
            <a:off x="4788024" y="6281738"/>
            <a:ext cx="415694"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3" name="Rectangle 2">
            <a:extLst>
              <a:ext uri="{FF2B5EF4-FFF2-40B4-BE49-F238E27FC236}">
                <a16:creationId xmlns:a16="http://schemas.microsoft.com/office/drawing/2014/main" id="{4BB1393C-ECD9-DDD6-2016-EDFB6D53CEFB}"/>
              </a:ext>
            </a:extLst>
          </p:cNvPr>
          <p:cNvSpPr>
            <a:spLocks noChangeArrowheads="1"/>
          </p:cNvSpPr>
          <p:nvPr/>
        </p:nvSpPr>
        <p:spPr bwMode="auto">
          <a:xfrm>
            <a:off x="5329290" y="6281738"/>
            <a:ext cx="3491181" cy="381000"/>
          </a:xfrm>
          <a:prstGeom prst="rect">
            <a:avLst/>
          </a:prstGeom>
          <a:noFill/>
          <a:ln w="9525">
            <a:noFill/>
            <a:miter lim="800000"/>
            <a:headEnd/>
            <a:tailEnd/>
          </a:ln>
        </p:spPr>
        <p:txBody>
          <a:bodyPr lIns="0" tIns="0" rIns="0" bIns="0"/>
          <a:lstStyle/>
          <a:p>
            <a:pPr>
              <a:lnSpc>
                <a:spcPct val="90000"/>
              </a:lnSpc>
              <a:spcBef>
                <a:spcPts val="0"/>
              </a:spcBef>
              <a:defRPr/>
            </a:pPr>
            <a:r>
              <a:rPr lang="fr-FR" altLang="zh-CN" sz="2800" dirty="0">
                <a:latin typeface="+mn-lt"/>
              </a:rPr>
              <a:t>Fichier très important!</a:t>
            </a:r>
            <a:endParaRPr lang="en-US" altLang="zh-CN" sz="28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EB7B348-F54E-2182-42E3-D6416DE6090E}"/>
              </a:ext>
            </a:extLst>
          </p:cNvPr>
          <p:cNvSpPr>
            <a:spLocks noGrp="1"/>
          </p:cNvSpPr>
          <p:nvPr>
            <p:ph type="title" idx="4294967295"/>
          </p:nvPr>
        </p:nvSpPr>
        <p:spPr>
          <a:xfrm>
            <a:off x="628650" y="142875"/>
            <a:ext cx="7886700" cy="693738"/>
          </a:xfrm>
        </p:spPr>
        <p:txBody>
          <a:bodyPr/>
          <a:lstStyle/>
          <a:p>
            <a:pPr algn="ctr" eaLnBrk="1" hangingPunct="1">
              <a:defRPr/>
            </a:pPr>
            <a:r>
              <a:rPr lang="fr-CH" sz="3200" b="1" dirty="0">
                <a:solidFill>
                  <a:schemeClr val="bg1"/>
                </a:solidFill>
                <a:latin typeface="+mn-lt"/>
              </a:rPr>
              <a:t>Le fichier de projet</a:t>
            </a:r>
          </a:p>
        </p:txBody>
      </p:sp>
      <p:sp>
        <p:nvSpPr>
          <p:cNvPr id="24580" name="Slide Number Placeholder 3">
            <a:extLst>
              <a:ext uri="{FF2B5EF4-FFF2-40B4-BE49-F238E27FC236}">
                <a16:creationId xmlns:a16="http://schemas.microsoft.com/office/drawing/2014/main" id="{8BDBA8C3-EC69-A75F-26F5-EA059A9D6130}"/>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8</a:t>
            </a:fld>
            <a:endParaRPr lang="en-GB" altLang="en-US"/>
          </a:p>
        </p:txBody>
      </p:sp>
      <p:sp>
        <p:nvSpPr>
          <p:cNvPr id="7" name="Content Placeholder 2">
            <a:extLst>
              <a:ext uri="{FF2B5EF4-FFF2-40B4-BE49-F238E27FC236}">
                <a16:creationId xmlns:a16="http://schemas.microsoft.com/office/drawing/2014/main" id="{0086B940-628C-3F6B-89E9-02AFD8B2AF8C}"/>
              </a:ext>
            </a:extLst>
          </p:cNvPr>
          <p:cNvSpPr txBox="1">
            <a:spLocks/>
          </p:cNvSpPr>
          <p:nvPr/>
        </p:nvSpPr>
        <p:spPr>
          <a:xfrm>
            <a:off x="335708" y="1088690"/>
            <a:ext cx="8556771" cy="129614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fr-CH" sz="2300" dirty="0"/>
              <a:t>Il est important de prendre habitude de sauvegarder votre projet régulièrement, même avant d’ajouter des données dans QGIS! </a:t>
            </a:r>
            <a:endParaRPr lang="fr-CH" altLang="en-US" sz="2300" dirty="0"/>
          </a:p>
          <a:p>
            <a:pPr marL="0" indent="0">
              <a:buFont typeface="Arial" charset="0"/>
              <a:buNone/>
              <a:defRPr/>
            </a:pPr>
            <a:endParaRPr lang="fr-CH" altLang="en-US" sz="2300" dirty="0"/>
          </a:p>
        </p:txBody>
      </p:sp>
      <p:sp>
        <p:nvSpPr>
          <p:cNvPr id="2" name="Content Placeholder 2">
            <a:extLst>
              <a:ext uri="{FF2B5EF4-FFF2-40B4-BE49-F238E27FC236}">
                <a16:creationId xmlns:a16="http://schemas.microsoft.com/office/drawing/2014/main" id="{B7A5CA1F-BC96-1025-2372-DCE609900AE2}"/>
              </a:ext>
            </a:extLst>
          </p:cNvPr>
          <p:cNvSpPr txBox="1">
            <a:spLocks/>
          </p:cNvSpPr>
          <p:nvPr/>
        </p:nvSpPr>
        <p:spPr>
          <a:xfrm>
            <a:off x="335708" y="1810670"/>
            <a:ext cx="6324524" cy="93610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fr-CH" sz="2400" dirty="0"/>
              <a:t>Deux options pour sauvegarder un projet:</a:t>
            </a:r>
            <a:endParaRPr lang="fr-CH" altLang="en-US" sz="2400" dirty="0"/>
          </a:p>
          <a:p>
            <a:pPr marL="0" indent="0">
              <a:buFont typeface="Arial" charset="0"/>
              <a:buNone/>
              <a:defRPr/>
            </a:pPr>
            <a:endParaRPr lang="fr-CH" altLang="en-US" sz="2400" dirty="0"/>
          </a:p>
        </p:txBody>
      </p:sp>
      <p:sp>
        <p:nvSpPr>
          <p:cNvPr id="3" name="Content Placeholder 2">
            <a:extLst>
              <a:ext uri="{FF2B5EF4-FFF2-40B4-BE49-F238E27FC236}">
                <a16:creationId xmlns:a16="http://schemas.microsoft.com/office/drawing/2014/main" id="{9E918149-4C1F-C116-A2DA-7E1E375E0D16}"/>
              </a:ext>
            </a:extLst>
          </p:cNvPr>
          <p:cNvSpPr txBox="1">
            <a:spLocks/>
          </p:cNvSpPr>
          <p:nvPr/>
        </p:nvSpPr>
        <p:spPr>
          <a:xfrm>
            <a:off x="513853" y="2254742"/>
            <a:ext cx="6647248" cy="93610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charset="0"/>
              <a:buAutoNum type="arabicPeriod"/>
              <a:defRPr/>
            </a:pPr>
            <a:r>
              <a:rPr lang="fr-CH" sz="2300" dirty="0"/>
              <a:t>Cliquez sur l’icône de sauvegarde dans la barre d’outils</a:t>
            </a:r>
          </a:p>
          <a:p>
            <a:pPr marL="514350" indent="-514350">
              <a:buFont typeface="Arial" charset="0"/>
              <a:buAutoNum type="arabicPeriod"/>
              <a:defRPr/>
            </a:pPr>
            <a:r>
              <a:rPr lang="fr-CH" altLang="en-US" sz="2300" dirty="0"/>
              <a:t>Depuis me menu principal, cliquez sur </a:t>
            </a:r>
            <a:r>
              <a:rPr lang="fr-CH" altLang="en-US" sz="2300" i="1" dirty="0"/>
              <a:t>Project</a:t>
            </a:r>
            <a:r>
              <a:rPr lang="fr-CH" altLang="en-US" sz="2300" dirty="0"/>
              <a:t>&gt; </a:t>
            </a:r>
            <a:r>
              <a:rPr lang="fr-CH" altLang="en-US" sz="2300" i="1" dirty="0"/>
              <a:t>Enregistrer</a:t>
            </a:r>
            <a:r>
              <a:rPr lang="fr-CH" altLang="en-US" sz="2300" dirty="0"/>
              <a:t> ou </a:t>
            </a:r>
            <a:r>
              <a:rPr lang="fr-CH" altLang="en-US" sz="2300" i="1" dirty="0"/>
              <a:t>Enregistrer sous</a:t>
            </a:r>
          </a:p>
          <a:p>
            <a:pPr marL="0" indent="0">
              <a:buFont typeface="Arial" charset="0"/>
              <a:buNone/>
              <a:defRPr/>
            </a:pPr>
            <a:endParaRPr lang="fr-CH" altLang="en-US" sz="2300" dirty="0"/>
          </a:p>
        </p:txBody>
      </p:sp>
      <p:pic>
        <p:nvPicPr>
          <p:cNvPr id="5" name="Picture 4">
            <a:extLst>
              <a:ext uri="{FF2B5EF4-FFF2-40B4-BE49-F238E27FC236}">
                <a16:creationId xmlns:a16="http://schemas.microsoft.com/office/drawing/2014/main" id="{157205D2-E69C-62E1-63FA-AF2061B495EC}"/>
              </a:ext>
            </a:extLst>
          </p:cNvPr>
          <p:cNvPicPr>
            <a:picLocks noChangeAspect="1"/>
          </p:cNvPicPr>
          <p:nvPr/>
        </p:nvPicPr>
        <p:blipFill>
          <a:blip r:embed="rId2"/>
          <a:stretch>
            <a:fillRect/>
          </a:stretch>
        </p:blipFill>
        <p:spPr>
          <a:xfrm>
            <a:off x="6797061" y="2182227"/>
            <a:ext cx="652863" cy="676181"/>
          </a:xfrm>
          <a:prstGeom prst="rect">
            <a:avLst/>
          </a:prstGeom>
        </p:spPr>
      </p:pic>
      <p:pic>
        <p:nvPicPr>
          <p:cNvPr id="10" name="Picture 9">
            <a:extLst>
              <a:ext uri="{FF2B5EF4-FFF2-40B4-BE49-F238E27FC236}">
                <a16:creationId xmlns:a16="http://schemas.microsoft.com/office/drawing/2014/main" id="{59F8D02C-2771-BDE3-522B-D3199296D95B}"/>
              </a:ext>
            </a:extLst>
          </p:cNvPr>
          <p:cNvPicPr>
            <a:picLocks noChangeAspect="1"/>
          </p:cNvPicPr>
          <p:nvPr/>
        </p:nvPicPr>
        <p:blipFill>
          <a:blip r:embed="rId3"/>
          <a:stretch>
            <a:fillRect/>
          </a:stretch>
        </p:blipFill>
        <p:spPr>
          <a:xfrm>
            <a:off x="7072414" y="3006205"/>
            <a:ext cx="1552792" cy="2000529"/>
          </a:xfrm>
          <a:prstGeom prst="rect">
            <a:avLst/>
          </a:prstGeom>
        </p:spPr>
      </p:pic>
      <p:sp>
        <p:nvSpPr>
          <p:cNvPr id="11" name="AutoShape 32">
            <a:extLst>
              <a:ext uri="{FF2B5EF4-FFF2-40B4-BE49-F238E27FC236}">
                <a16:creationId xmlns:a16="http://schemas.microsoft.com/office/drawing/2014/main" id="{AD985FCF-F0C6-6379-6DE3-6ACCFA8FA7F7}"/>
              </a:ext>
            </a:extLst>
          </p:cNvPr>
          <p:cNvSpPr>
            <a:spLocks noChangeArrowheads="1"/>
          </p:cNvSpPr>
          <p:nvPr/>
        </p:nvSpPr>
        <p:spPr bwMode="auto">
          <a:xfrm>
            <a:off x="488773" y="3815970"/>
            <a:ext cx="415694"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2" name="Rectangle 11">
            <a:extLst>
              <a:ext uri="{FF2B5EF4-FFF2-40B4-BE49-F238E27FC236}">
                <a16:creationId xmlns:a16="http://schemas.microsoft.com/office/drawing/2014/main" id="{DD1F4D11-FEF9-6C19-3E35-57CDDD9E63BE}"/>
              </a:ext>
            </a:extLst>
          </p:cNvPr>
          <p:cNvSpPr>
            <a:spLocks noChangeArrowheads="1"/>
          </p:cNvSpPr>
          <p:nvPr/>
        </p:nvSpPr>
        <p:spPr bwMode="auto">
          <a:xfrm>
            <a:off x="1047158" y="3815970"/>
            <a:ext cx="5717015" cy="381000"/>
          </a:xfrm>
          <a:prstGeom prst="rect">
            <a:avLst/>
          </a:prstGeom>
          <a:noFill/>
          <a:ln w="9525">
            <a:noFill/>
            <a:miter lim="800000"/>
            <a:headEnd/>
            <a:tailEnd/>
          </a:ln>
        </p:spPr>
        <p:txBody>
          <a:bodyPr lIns="0" tIns="0" rIns="0" bIns="0"/>
          <a:lstStyle/>
          <a:p>
            <a:pPr>
              <a:lnSpc>
                <a:spcPct val="90000"/>
              </a:lnSpc>
              <a:spcBef>
                <a:spcPts val="0"/>
              </a:spcBef>
              <a:defRPr/>
            </a:pPr>
            <a:r>
              <a:rPr lang="fr-FR" altLang="zh-CN" sz="2300" dirty="0">
                <a:latin typeface="+mn-lt"/>
              </a:rPr>
              <a:t>Les deux options vont ouvrir la même fenêtre</a:t>
            </a:r>
            <a:endParaRPr lang="en-US" altLang="zh-CN" sz="2300" dirty="0">
              <a:latin typeface="+mn-lt"/>
            </a:endParaRPr>
          </a:p>
        </p:txBody>
      </p:sp>
      <p:pic>
        <p:nvPicPr>
          <p:cNvPr id="14" name="Picture 13">
            <a:extLst>
              <a:ext uri="{FF2B5EF4-FFF2-40B4-BE49-F238E27FC236}">
                <a16:creationId xmlns:a16="http://schemas.microsoft.com/office/drawing/2014/main" id="{82A047C4-B3A4-EE5B-DFF0-1CA685ADB7CF}"/>
              </a:ext>
            </a:extLst>
          </p:cNvPr>
          <p:cNvPicPr>
            <a:picLocks noChangeAspect="1"/>
          </p:cNvPicPr>
          <p:nvPr/>
        </p:nvPicPr>
        <p:blipFill>
          <a:blip r:embed="rId4"/>
          <a:stretch>
            <a:fillRect/>
          </a:stretch>
        </p:blipFill>
        <p:spPr>
          <a:xfrm>
            <a:off x="2627784" y="4241879"/>
            <a:ext cx="2701904" cy="1380662"/>
          </a:xfrm>
          <a:prstGeom prst="rect">
            <a:avLst/>
          </a:prstGeom>
          <a:ln>
            <a:solidFill>
              <a:schemeClr val="tx1"/>
            </a:solidFill>
          </a:ln>
        </p:spPr>
      </p:pic>
      <p:sp>
        <p:nvSpPr>
          <p:cNvPr id="15" name="AutoShape 32">
            <a:extLst>
              <a:ext uri="{FF2B5EF4-FFF2-40B4-BE49-F238E27FC236}">
                <a16:creationId xmlns:a16="http://schemas.microsoft.com/office/drawing/2014/main" id="{04F612C5-884C-B92A-E9E7-3364FE842818}"/>
              </a:ext>
            </a:extLst>
          </p:cNvPr>
          <p:cNvSpPr>
            <a:spLocks noChangeArrowheads="1"/>
          </p:cNvSpPr>
          <p:nvPr/>
        </p:nvSpPr>
        <p:spPr bwMode="auto">
          <a:xfrm>
            <a:off x="335707" y="5733256"/>
            <a:ext cx="433377"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6" name="Rectangle 15">
            <a:extLst>
              <a:ext uri="{FF2B5EF4-FFF2-40B4-BE49-F238E27FC236}">
                <a16:creationId xmlns:a16="http://schemas.microsoft.com/office/drawing/2014/main" id="{00C38788-5767-1F04-498E-D2AA041A65D5}"/>
              </a:ext>
            </a:extLst>
          </p:cNvPr>
          <p:cNvSpPr>
            <a:spLocks noChangeArrowheads="1"/>
          </p:cNvSpPr>
          <p:nvPr/>
        </p:nvSpPr>
        <p:spPr bwMode="auto">
          <a:xfrm>
            <a:off x="894093" y="5733256"/>
            <a:ext cx="8249907" cy="381000"/>
          </a:xfrm>
          <a:prstGeom prst="rect">
            <a:avLst/>
          </a:prstGeom>
          <a:noFill/>
          <a:ln w="9525">
            <a:noFill/>
            <a:miter lim="800000"/>
            <a:headEnd/>
            <a:tailEnd/>
          </a:ln>
        </p:spPr>
        <p:txBody>
          <a:bodyPr lIns="0" tIns="0" rIns="0" bIns="0"/>
          <a:lstStyle/>
          <a:p>
            <a:pPr>
              <a:lnSpc>
                <a:spcPct val="90000"/>
              </a:lnSpc>
              <a:spcBef>
                <a:spcPts val="0"/>
              </a:spcBef>
              <a:defRPr/>
            </a:pPr>
            <a:r>
              <a:rPr lang="fr-FR" altLang="zh-CN" sz="2300" dirty="0">
                <a:latin typeface="+mn-lt"/>
              </a:rPr>
              <a:t>Naviguez jusque dans le dossier créé auparavant</a:t>
            </a:r>
            <a:endParaRPr lang="en-US" altLang="zh-CN" sz="2300" dirty="0">
              <a:latin typeface="+mn-lt"/>
            </a:endParaRPr>
          </a:p>
        </p:txBody>
      </p:sp>
      <p:sp>
        <p:nvSpPr>
          <p:cNvPr id="17" name="AutoShape 32">
            <a:extLst>
              <a:ext uri="{FF2B5EF4-FFF2-40B4-BE49-F238E27FC236}">
                <a16:creationId xmlns:a16="http://schemas.microsoft.com/office/drawing/2014/main" id="{18EF35B9-AAEE-7C93-9F27-4B97D790A828}"/>
              </a:ext>
            </a:extLst>
          </p:cNvPr>
          <p:cNvSpPr>
            <a:spLocks noChangeArrowheads="1"/>
          </p:cNvSpPr>
          <p:nvPr/>
        </p:nvSpPr>
        <p:spPr bwMode="auto">
          <a:xfrm>
            <a:off x="429644" y="6091238"/>
            <a:ext cx="433377"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8" name="Rectangle 17">
            <a:extLst>
              <a:ext uri="{FF2B5EF4-FFF2-40B4-BE49-F238E27FC236}">
                <a16:creationId xmlns:a16="http://schemas.microsoft.com/office/drawing/2014/main" id="{30364796-165B-BEE8-0E29-C207BADB1C8C}"/>
              </a:ext>
            </a:extLst>
          </p:cNvPr>
          <p:cNvSpPr>
            <a:spLocks noChangeArrowheads="1"/>
          </p:cNvSpPr>
          <p:nvPr/>
        </p:nvSpPr>
        <p:spPr bwMode="auto">
          <a:xfrm>
            <a:off x="970347" y="6146843"/>
            <a:ext cx="8249907" cy="381000"/>
          </a:xfrm>
          <a:prstGeom prst="rect">
            <a:avLst/>
          </a:prstGeom>
          <a:noFill/>
          <a:ln w="9525">
            <a:noFill/>
            <a:miter lim="800000"/>
            <a:headEnd/>
            <a:tailEnd/>
          </a:ln>
        </p:spPr>
        <p:txBody>
          <a:bodyPr lIns="0" tIns="0" rIns="0" bIns="0"/>
          <a:lstStyle/>
          <a:p>
            <a:pPr>
              <a:lnSpc>
                <a:spcPct val="90000"/>
              </a:lnSpc>
              <a:spcBef>
                <a:spcPts val="0"/>
              </a:spcBef>
              <a:defRPr/>
            </a:pPr>
            <a:r>
              <a:rPr lang="fr-FR" altLang="zh-CN" sz="2300" dirty="0">
                <a:latin typeface="+mn-lt"/>
              </a:rPr>
              <a:t>Donnez un nom de fichier au projet (Exemple: Exercice_3)</a:t>
            </a:r>
            <a:endParaRPr lang="en-US" altLang="zh-CN" sz="2300" dirty="0">
              <a:latin typeface="+mn-lt"/>
            </a:endParaRPr>
          </a:p>
        </p:txBody>
      </p:sp>
      <p:sp>
        <p:nvSpPr>
          <p:cNvPr id="19" name="AutoShape 32">
            <a:extLst>
              <a:ext uri="{FF2B5EF4-FFF2-40B4-BE49-F238E27FC236}">
                <a16:creationId xmlns:a16="http://schemas.microsoft.com/office/drawing/2014/main" id="{18C137AC-2572-52CF-68B3-5D332A2EA8F0}"/>
              </a:ext>
            </a:extLst>
          </p:cNvPr>
          <p:cNvSpPr>
            <a:spLocks noChangeArrowheads="1"/>
          </p:cNvSpPr>
          <p:nvPr/>
        </p:nvSpPr>
        <p:spPr bwMode="auto">
          <a:xfrm>
            <a:off x="552395" y="6449220"/>
            <a:ext cx="433377"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20" name="Rectangle 19">
            <a:extLst>
              <a:ext uri="{FF2B5EF4-FFF2-40B4-BE49-F238E27FC236}">
                <a16:creationId xmlns:a16="http://schemas.microsoft.com/office/drawing/2014/main" id="{62D1FF1A-B3D9-DC00-BA43-6CA8A383C429}"/>
              </a:ext>
            </a:extLst>
          </p:cNvPr>
          <p:cNvSpPr>
            <a:spLocks noChangeArrowheads="1"/>
          </p:cNvSpPr>
          <p:nvPr/>
        </p:nvSpPr>
        <p:spPr bwMode="auto">
          <a:xfrm>
            <a:off x="1093098" y="6504825"/>
            <a:ext cx="8249907" cy="381000"/>
          </a:xfrm>
          <a:prstGeom prst="rect">
            <a:avLst/>
          </a:prstGeom>
          <a:noFill/>
          <a:ln w="9525">
            <a:noFill/>
            <a:miter lim="800000"/>
            <a:headEnd/>
            <a:tailEnd/>
          </a:ln>
        </p:spPr>
        <p:txBody>
          <a:bodyPr lIns="0" tIns="0" rIns="0" bIns="0"/>
          <a:lstStyle/>
          <a:p>
            <a:pPr>
              <a:lnSpc>
                <a:spcPct val="90000"/>
              </a:lnSpc>
              <a:spcBef>
                <a:spcPts val="0"/>
              </a:spcBef>
              <a:defRPr/>
            </a:pPr>
            <a:r>
              <a:rPr lang="fr-FR" altLang="zh-CN" sz="2300" dirty="0">
                <a:latin typeface="+mn-lt"/>
              </a:rPr>
              <a:t>Cliquez le bouton de sauvegarde </a:t>
            </a:r>
            <a:endParaRPr lang="en-US" altLang="zh-CN" sz="2300" dirty="0">
              <a:latin typeface="+mn-lt"/>
            </a:endParaRPr>
          </a:p>
        </p:txBody>
      </p:sp>
      <p:pic>
        <p:nvPicPr>
          <p:cNvPr id="22" name="Picture 21">
            <a:extLst>
              <a:ext uri="{FF2B5EF4-FFF2-40B4-BE49-F238E27FC236}">
                <a16:creationId xmlns:a16="http://schemas.microsoft.com/office/drawing/2014/main" id="{F073B70D-80E6-9873-7A7F-1E7CE3FB3975}"/>
              </a:ext>
            </a:extLst>
          </p:cNvPr>
          <p:cNvPicPr>
            <a:picLocks noChangeAspect="1"/>
          </p:cNvPicPr>
          <p:nvPr/>
        </p:nvPicPr>
        <p:blipFill>
          <a:blip r:embed="rId5"/>
          <a:stretch>
            <a:fillRect/>
          </a:stretch>
        </p:blipFill>
        <p:spPr>
          <a:xfrm>
            <a:off x="5086626" y="6502378"/>
            <a:ext cx="866896" cy="304843"/>
          </a:xfrm>
          <a:prstGeom prst="rect">
            <a:avLst/>
          </a:prstGeom>
        </p:spPr>
      </p:pic>
    </p:spTree>
    <p:extLst>
      <p:ext uri="{BB962C8B-B14F-4D97-AF65-F5344CB8AC3E}">
        <p14:creationId xmlns:p14="http://schemas.microsoft.com/office/powerpoint/2010/main" val="191298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1717206-E969-516C-E364-ED64B40DE9FE}"/>
              </a:ext>
            </a:extLst>
          </p:cNvPr>
          <p:cNvSpPr>
            <a:spLocks noGrp="1"/>
          </p:cNvSpPr>
          <p:nvPr>
            <p:ph type="title" idx="4294967295"/>
          </p:nvPr>
        </p:nvSpPr>
        <p:spPr>
          <a:xfrm>
            <a:off x="0" y="20636"/>
            <a:ext cx="9144000" cy="960091"/>
          </a:xfrm>
        </p:spPr>
        <p:txBody>
          <a:bodyPr/>
          <a:lstStyle/>
          <a:p>
            <a:pPr algn="ctr" eaLnBrk="1" hangingPunct="1">
              <a:defRPr/>
            </a:pPr>
            <a:r>
              <a:rPr lang="fr-CH" sz="3200" b="1">
                <a:solidFill>
                  <a:schemeClr val="bg1"/>
                </a:solidFill>
                <a:latin typeface="+mn-lt"/>
              </a:rPr>
              <a:t>Panneaux et barres d’outils</a:t>
            </a:r>
          </a:p>
        </p:txBody>
      </p:sp>
      <p:sp>
        <p:nvSpPr>
          <p:cNvPr id="26628" name="Slide Number Placeholder 3">
            <a:extLst>
              <a:ext uri="{FF2B5EF4-FFF2-40B4-BE49-F238E27FC236}">
                <a16:creationId xmlns:a16="http://schemas.microsoft.com/office/drawing/2014/main" id="{B337CFF6-F096-24C5-748D-34ECD8CE8A41}"/>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48FBFDAE-A841-4379-8BDE-C85FA5584B66}" type="slidenum">
              <a:rPr lang="en-GB" altLang="en-US" smtClean="0"/>
              <a:pPr eaLnBrk="1" hangingPunct="1"/>
              <a:t>9</a:t>
            </a:fld>
            <a:endParaRPr lang="en-GB" altLang="en-US"/>
          </a:p>
        </p:txBody>
      </p:sp>
      <p:pic>
        <p:nvPicPr>
          <p:cNvPr id="2" name="Picture 1" descr="A screenshot of a computer&#10;&#10;Description automatically generated">
            <a:extLst>
              <a:ext uri="{FF2B5EF4-FFF2-40B4-BE49-F238E27FC236}">
                <a16:creationId xmlns:a16="http://schemas.microsoft.com/office/drawing/2014/main" id="{40060375-F85D-D8C8-EB2A-96479A2AC98D}"/>
              </a:ext>
            </a:extLst>
          </p:cNvPr>
          <p:cNvPicPr>
            <a:picLocks noChangeAspect="1"/>
          </p:cNvPicPr>
          <p:nvPr/>
        </p:nvPicPr>
        <p:blipFill>
          <a:blip r:embed="rId2"/>
          <a:stretch>
            <a:fillRect/>
          </a:stretch>
        </p:blipFill>
        <p:spPr>
          <a:xfrm>
            <a:off x="167061" y="1296814"/>
            <a:ext cx="8946305" cy="5200040"/>
          </a:xfrm>
          <a:prstGeom prst="rect">
            <a:avLst/>
          </a:prstGeom>
        </p:spPr>
      </p:pic>
    </p:spTree>
    <p:extLst>
      <p:ext uri="{BB962C8B-B14F-4D97-AF65-F5344CB8AC3E}">
        <p14:creationId xmlns:p14="http://schemas.microsoft.com/office/powerpoint/2010/main" val="2092308913"/>
      </p:ext>
    </p:extLst>
  </p:cSld>
  <p:clrMapOvr>
    <a:masterClrMapping/>
  </p:clrMapOvr>
</p:sld>
</file>

<file path=ppt/theme/theme1.xml><?xml version="1.0" encoding="utf-8"?>
<a:theme xmlns:a="http://schemas.openxmlformats.org/drawingml/2006/main" name="HGLC_HIS_Geo-enabling_course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15455</TotalTime>
  <Words>2090</Words>
  <Application>Microsoft Office PowerPoint</Application>
  <PresentationFormat>On-screen Show (4:3)</PresentationFormat>
  <Paragraphs>209</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Google Sans</vt:lpstr>
      <vt:lpstr>HGLC_HIS_Geo-enabling_course_template</vt:lpstr>
      <vt:lpstr>PowerPoint Presentation</vt:lpstr>
      <vt:lpstr>Objectif de l’exercice 3</vt:lpstr>
      <vt:lpstr>Installer QGIS 3.28</vt:lpstr>
      <vt:lpstr>Utiliser les fonctionnalités de base de QGIS 3.28</vt:lpstr>
      <vt:lpstr>Navigation dans l'interface</vt:lpstr>
      <vt:lpstr>PowerPoint Presentation</vt:lpstr>
      <vt:lpstr>Le fichier de projet</vt:lpstr>
      <vt:lpstr>Le fichier de projet</vt:lpstr>
      <vt:lpstr>Panneaux et barres d’outils</vt:lpstr>
      <vt:lpstr>Barres d’outils de gestion des couches</vt:lpstr>
      <vt:lpstr>Ajouter une couche vecteur dans la vue cartographique</vt:lpstr>
      <vt:lpstr>PowerPoint Presentation</vt:lpstr>
      <vt:lpstr>PowerPoint Presentation</vt:lpstr>
      <vt:lpstr>PowerPoint Presentation</vt:lpstr>
      <vt:lpstr>Autre façon d'ajouter des couches dans la vue de la carte </vt:lpstr>
      <vt:lpstr>PowerPoint Presentation</vt:lpstr>
      <vt:lpstr>Gestion des couches dans le panneau Couches</vt:lpstr>
      <vt:lpstr>PowerPoint Presentation</vt:lpstr>
      <vt:lpstr>Barre d’outils de navigation cartographique</vt:lpstr>
      <vt:lpstr>PowerPoint Presentation</vt:lpstr>
      <vt:lpstr>Barre d’outils d’attributs</vt:lpstr>
      <vt:lpstr>Barre d’outils d’attributs</vt:lpstr>
      <vt:lpstr>Propriétés des couches en format vecteur</vt:lpstr>
      <vt:lpstr>PowerPoint Presentation</vt:lpstr>
      <vt:lpstr>PowerPoint Presentation</vt:lpstr>
      <vt:lpstr>PowerPoint Presentation</vt:lpstr>
      <vt:lpstr>Propriétés des couches en format raster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Steeve Ebener</cp:lastModifiedBy>
  <cp:revision>146</cp:revision>
  <dcterms:created xsi:type="dcterms:W3CDTF">2018-03-06T13:12:55Z</dcterms:created>
  <dcterms:modified xsi:type="dcterms:W3CDTF">2023-11-02T10:01:39Z</dcterms:modified>
</cp:coreProperties>
</file>