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1" r:id="rId2"/>
    <p:sldId id="356" r:id="rId3"/>
    <p:sldId id="336" r:id="rId4"/>
    <p:sldId id="339" r:id="rId5"/>
    <p:sldId id="340" r:id="rId6"/>
    <p:sldId id="341" r:id="rId7"/>
    <p:sldId id="342" r:id="rId8"/>
    <p:sldId id="345" r:id="rId9"/>
    <p:sldId id="346" r:id="rId10"/>
    <p:sldId id="347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775" r:id="rId19"/>
    <p:sldId id="776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4320" userDrawn="1">
          <p15:clr>
            <a:srgbClr val="A4A3A4"/>
          </p15:clr>
        </p15:guide>
        <p15:guide id="5" orient="horz" pos="1298" userDrawn="1">
          <p15:clr>
            <a:srgbClr val="A4A3A4"/>
          </p15:clr>
        </p15:guide>
        <p15:guide id="6" orient="horz" pos="2432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5103" userDrawn="1">
          <p15:clr>
            <a:srgbClr val="A4A3A4"/>
          </p15:clr>
        </p15:guide>
        <p15:guide id="9" pos="793">
          <p15:clr>
            <a:srgbClr val="A4A3A4"/>
          </p15:clr>
        </p15:guide>
        <p15:guide id="10" pos="3696" userDrawn="1">
          <p15:clr>
            <a:srgbClr val="A4A3A4"/>
          </p15:clr>
        </p15:guide>
        <p15:guide id="11" orient="horz" pos="1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54"/>
    <a:srgbClr val="253C88"/>
    <a:srgbClr val="D8AA37"/>
    <a:srgbClr val="4F8CB5"/>
    <a:srgbClr val="315A75"/>
    <a:srgbClr val="3398CC"/>
    <a:srgbClr val="346667"/>
    <a:srgbClr val="1B3163"/>
    <a:srgbClr val="2384C0"/>
    <a:srgbClr val="315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3741" autoAdjust="0"/>
  </p:normalViewPr>
  <p:slideViewPr>
    <p:cSldViewPr showGuides="1">
      <p:cViewPr varScale="1">
        <p:scale>
          <a:sx n="79" d="100"/>
          <a:sy n="79" d="100"/>
        </p:scale>
        <p:origin x="1560" y="96"/>
      </p:cViewPr>
      <p:guideLst>
        <p:guide orient="horz" pos="3067"/>
        <p:guide orient="horz" pos="618"/>
        <p:guide orient="horz" pos="4065"/>
        <p:guide orient="horz" pos="4320"/>
        <p:guide orient="horz" pos="1298"/>
        <p:guide orient="horz" pos="2432"/>
        <p:guide pos="2880"/>
        <p:guide pos="5103"/>
        <p:guide pos="793"/>
        <p:guide pos="3696"/>
        <p:guide orient="horz" pos="1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69B6999-3394-44CF-8F97-70A985E924E7}" type="datetimeFigureOut">
              <a:rPr lang="en-PH" altLang="en-US"/>
              <a:pPr>
                <a:defRPr/>
              </a:pPr>
              <a:t>10/11/2023</a:t>
            </a:fld>
            <a:endParaRPr lang="en-PH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P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189B38-87AB-431D-88EE-EB47DCC6C7B8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958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8114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2286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16329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74760-C982-0DE5-D4E6-552C34B2AE35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22" name="Title 1"/>
          <p:cNvSpPr txBox="1">
            <a:spLocks/>
          </p:cNvSpPr>
          <p:nvPr userDrawn="1"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C336BC-8EC1-510F-8FB6-3919EB038A6A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42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A824-617E-4130-BCBE-CB5F4C3745C0}" type="datetime1">
              <a:rPr lang="en-GB" altLang="en-US"/>
              <a:pPr>
                <a:defRPr/>
              </a:pPr>
              <a:t>10/11/2023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5A72-0C49-4A36-9BEC-E859308CD9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03F7-177B-4147-92C4-4ACCAE866C46}" type="datetime1">
              <a:rPr lang="en-GB" altLang="en-US"/>
              <a:pPr>
                <a:defRPr/>
              </a:pPr>
              <a:t>10/11/2023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75C9-5D4F-414A-97D3-C0A057E90B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E863-7868-429E-ADE6-3C1F5AEBE34B}" type="datetime1">
              <a:rPr lang="en-GB" altLang="en-US"/>
              <a:pPr>
                <a:defRPr/>
              </a:pPr>
              <a:t>10/11/2023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DD1E-DF06-49C3-A8E9-3A92C7FD62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089F-5A79-4EC3-9BA3-C0873C9777E6}" type="datetime1">
              <a:rPr lang="en-GB" altLang="en-US"/>
              <a:pPr>
                <a:defRPr/>
              </a:pPr>
              <a:t>10/11/2023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16FC-F98C-4DE2-B866-A610A68458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438E-748F-4703-B18B-B9486BE2BB71}" type="datetime1">
              <a:rPr lang="en-GB" altLang="en-US"/>
              <a:pPr>
                <a:defRPr/>
              </a:pPr>
              <a:t>10/11/2023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6065-FBFD-4591-9A24-E561AF3F8A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95D6E-B73B-4B7E-ABFC-8A088AD32B78}" type="datetime1">
              <a:rPr lang="en-GB" altLang="en-US"/>
              <a:pPr>
                <a:defRPr/>
              </a:pPr>
              <a:t>10/11/2023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34DB-9A3E-4C43-A0A4-114473BFEB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6C28-E446-463E-892A-1E8EBD66F402}" type="datetime1">
              <a:rPr lang="en-GB" altLang="en-US"/>
              <a:pPr>
                <a:defRPr/>
              </a:pPr>
              <a:t>10/11/2023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4E89-52C6-47CD-B590-C8A4170E4E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11F8-A1D8-411B-BA9E-5C4852D05D7B}" type="datetime1">
              <a:rPr lang="en-GB" altLang="en-US"/>
              <a:pPr>
                <a:defRPr/>
              </a:pPr>
              <a:t>10/11/2023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87E6-366B-4506-9337-18DC725D07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1579" y="647223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65C27BB-EC34-4711-8D50-B6E287C199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4" r:id="rId1"/>
    <p:sldLayoutId id="2147485335" r:id="rId2"/>
    <p:sldLayoutId id="2147485336" r:id="rId3"/>
    <p:sldLayoutId id="2147485341" r:id="rId4"/>
    <p:sldLayoutId id="2147485342" r:id="rId5"/>
    <p:sldLayoutId id="2147485343" r:id="rId6"/>
    <p:sldLayoutId id="2147485337" r:id="rId7"/>
    <p:sldLayoutId id="2147485338" r:id="rId8"/>
    <p:sldLayoutId id="2147485339" r:id="rId9"/>
    <p:sldLayoutId id="2147485344" r:id="rId10"/>
    <p:sldLayoutId id="2147485345" r:id="rId11"/>
    <p:sldLayoutId id="2147485346" r:id="rId12"/>
    <p:sldLayoutId id="2147485347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hyperlink" Target="http://commons.wikimedia.org/wiki/category:trophy_icon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9DB235B-3CB3-D0EE-A43E-757E407920D3}"/>
              </a:ext>
            </a:extLst>
          </p:cNvPr>
          <p:cNvSpPr txBox="1"/>
          <p:nvPr/>
        </p:nvSpPr>
        <p:spPr>
          <a:xfrm>
            <a:off x="1666122" y="4561939"/>
            <a:ext cx="5874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9 novembre 2023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Saly, Sénégal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EB95E3-E71B-E034-EB68-4178130C4B43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10E03-240A-10DE-98E7-F6AAAC23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08" y="395586"/>
            <a:ext cx="804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CH" altLang="en-US" sz="2800" b="1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Atelier sur la Géo-activation du Système d'Information Sanitaire (SIS) et l'Utilisation des Systèmes d’Information Géographique (SIG) en Afrique Francophone</a:t>
            </a:r>
            <a:endParaRPr lang="fr-CH" altLang="en-US" sz="2800" dirty="0">
              <a:solidFill>
                <a:schemeClr val="tx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23B60-E204-47A6-F847-917275AF6747}"/>
              </a:ext>
            </a:extLst>
          </p:cNvPr>
          <p:cNvSpPr txBox="1"/>
          <p:nvPr/>
        </p:nvSpPr>
        <p:spPr>
          <a:xfrm>
            <a:off x="1013165" y="2873470"/>
            <a:ext cx="71290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Exercice 5 - </a:t>
            </a:r>
            <a:r>
              <a:rPr lang="fr-FR" sz="2400" b="1" dirty="0">
                <a:effectLst/>
                <a:latin typeface="+mn-lt"/>
                <a:ea typeface="Helvetica Neue"/>
                <a:cs typeface="Helvetica Neue"/>
              </a:rPr>
              <a:t>Préparation des données géospatiales pour créer une carte thématique dans un SIG (QGIS)</a:t>
            </a:r>
            <a:endParaRPr lang="fr-CH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" name="Picture 1" descr="A logo with a swirl in the middle&#10;&#10;Description automatically generated">
            <a:extLst>
              <a:ext uri="{FF2B5EF4-FFF2-40B4-BE49-F238E27FC236}">
                <a16:creationId xmlns:a16="http://schemas.microsoft.com/office/drawing/2014/main" id="{94EDE599-6886-220B-2FE1-4ED6A904BA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31499" r="2751" b="31076"/>
          <a:stretch/>
        </p:blipFill>
        <p:spPr>
          <a:xfrm>
            <a:off x="3995936" y="6230160"/>
            <a:ext cx="1133648" cy="439200"/>
          </a:xfrm>
          <a:prstGeom prst="rect">
            <a:avLst/>
          </a:prstGeom>
        </p:spPr>
      </p:pic>
      <p:pic>
        <p:nvPicPr>
          <p:cNvPr id="4" name="Picture 3" descr="A logo for a university&#10;&#10;Description automatically generated">
            <a:extLst>
              <a:ext uri="{FF2B5EF4-FFF2-40B4-BE49-F238E27FC236}">
                <a16:creationId xmlns:a16="http://schemas.microsoft.com/office/drawing/2014/main" id="{5979587E-B764-B964-05A0-7D99F15EB1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23" y="6124704"/>
            <a:ext cx="1275725" cy="649638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5E196AFB-490D-4747-0020-DF63B653A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20" y="6230160"/>
            <a:ext cx="1476385" cy="438727"/>
          </a:xfrm>
          <a:prstGeom prst="rect">
            <a:avLst/>
          </a:prstGeom>
        </p:spPr>
      </p:pic>
      <p:pic>
        <p:nvPicPr>
          <p:cNvPr id="7" name="Picture 6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8F209F9E-9AD1-B236-9516-D894EA9DBA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16391" b="13376"/>
          <a:stretch/>
        </p:blipFill>
        <p:spPr>
          <a:xfrm>
            <a:off x="520596" y="6234128"/>
            <a:ext cx="1112812" cy="438120"/>
          </a:xfrm>
          <a:prstGeom prst="rect">
            <a:avLst/>
          </a:prstGeom>
        </p:spPr>
      </p:pic>
      <p:pic>
        <p:nvPicPr>
          <p:cNvPr id="8" name="Picture 7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CAAA34A8-4750-64EF-FDC9-A2240C09F7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47187" b="11974"/>
          <a:stretch/>
        </p:blipFill>
        <p:spPr>
          <a:xfrm>
            <a:off x="2200786" y="6250408"/>
            <a:ext cx="1248033" cy="4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3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B371C167-FEDC-4880-BD28-842FC379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EA6D7C9-804A-4784-A79A-F83BC24EB8BF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FFFDC7A-2C38-43FF-BBB2-A43B92360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44" y="1186561"/>
            <a:ext cx="493273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en-US" sz="2400" dirty="0"/>
              <a:t>Déplacer l'image satellite en-dessous de la couche des limites de Barangay dans le panneau des couches.</a:t>
            </a:r>
          </a:p>
          <a:p>
            <a:pPr>
              <a:buFontTx/>
              <a:buAutoNum type="arabicPeriod"/>
            </a:pPr>
            <a:r>
              <a:rPr lang="fr-FR" altLang="en-US" sz="2400" dirty="0"/>
              <a:t>Changer la symbologie de la couche des limites de Barangay pour que nous puissions voir les images satellites </a:t>
            </a:r>
            <a:r>
              <a:rPr lang="en-GB" altLang="en-US" sz="2400" dirty="0"/>
              <a:t>à travers </a:t>
            </a:r>
            <a:r>
              <a:rPr lang="en-GB" altLang="en-US" sz="2400" dirty="0" err="1"/>
              <a:t>elle</a:t>
            </a:r>
            <a:endParaRPr lang="en-GB" altLang="en-US" sz="2400" dirty="0"/>
          </a:p>
          <a:p>
            <a:pPr>
              <a:buFontTx/>
              <a:buAutoNum type="arabicPeriod"/>
            </a:pPr>
            <a:r>
              <a:rPr lang="fr-FR" altLang="en-US" sz="2400" dirty="0"/>
              <a:t>Zoomer sur certaines zones pour juger visuellement de l'exactitude des limites du Barangay</a:t>
            </a:r>
          </a:p>
          <a:p>
            <a:pPr>
              <a:buFontTx/>
              <a:buAutoNum type="arabicPeriod"/>
            </a:pPr>
            <a:r>
              <a:rPr lang="fr-FR" altLang="en-US" sz="2400" dirty="0"/>
              <a:t>Décochez l’imagerie et les limites de Barangay dans le panneau des couches avant de passer à l'étape suivante.</a:t>
            </a:r>
            <a:endParaRPr lang="en-GB" alt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F0F0AF-AB7A-4B13-8A2E-9177396EC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902" y="2392397"/>
            <a:ext cx="2495058" cy="1460047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7F71EE-A840-41D7-92CB-57C2E5645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813" y="3616989"/>
            <a:ext cx="2360230" cy="1381149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6F2AD2-A77E-4EDF-AC87-30691D9EDF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36" t="47959" r="36067" b="15009"/>
          <a:stretch/>
        </p:blipFill>
        <p:spPr>
          <a:xfrm>
            <a:off x="5627223" y="4607423"/>
            <a:ext cx="2881065" cy="1773794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D790156A-675A-46FB-90B6-04AA8901B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460" y="6453188"/>
            <a:ext cx="3351763" cy="35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FF0000"/>
                </a:solidFill>
                <a:latin typeface="+mn-lt"/>
                <a:cs typeface="Arial" charset="0"/>
              </a:rPr>
              <a:t>…et </a:t>
            </a:r>
            <a:r>
              <a:rPr lang="en-US" altLang="zh-CN" sz="2400" dirty="0" err="1">
                <a:solidFill>
                  <a:srgbClr val="FF0000"/>
                </a:solidFill>
                <a:latin typeface="+mn-lt"/>
                <a:cs typeface="Arial" charset="0"/>
              </a:rPr>
              <a:t>sauvegardez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cs typeface="Arial" charset="0"/>
              </a:rPr>
              <a:t> le </a:t>
            </a:r>
            <a:r>
              <a:rPr lang="en-US" altLang="zh-CN" sz="2400" dirty="0" err="1">
                <a:solidFill>
                  <a:srgbClr val="FF0000"/>
                </a:solidFill>
                <a:latin typeface="+mn-lt"/>
                <a:cs typeface="Arial" charset="0"/>
              </a:rPr>
              <a:t>projet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cs typeface="Arial" charset="0"/>
              </a:rPr>
              <a:t>!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CDBD0-7EB9-70BA-62EE-7E6B634E407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95841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eaLnBrk="1" hangingPunct="1">
              <a:lnSpc>
                <a:spcPct val="90000"/>
              </a:lnSpc>
              <a:defRPr sz="32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fr-CH" dirty="0"/>
              <a:t>Exercice 5  (Partie 1) – Fichier SIG des limites de Barangay (cohérence avec l’image satellite)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5EF9A-66E4-F4B6-91D0-AC8163E46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331" y="1292687"/>
            <a:ext cx="1795918" cy="9023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FADC71-3B54-7D08-D4E9-2B264D2FB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7796" y="1310381"/>
            <a:ext cx="1760531" cy="88468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C2EBA6F-B506-CB16-8CF4-EC03606D298B}"/>
              </a:ext>
            </a:extLst>
          </p:cNvPr>
          <p:cNvSpPr/>
          <p:nvPr/>
        </p:nvSpPr>
        <p:spPr>
          <a:xfrm>
            <a:off x="6826463" y="1620282"/>
            <a:ext cx="353547" cy="299257"/>
          </a:xfrm>
          <a:prstGeom prst="rightArrow">
            <a:avLst/>
          </a:prstGeom>
          <a:solidFill>
            <a:srgbClr val="001C5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8901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11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F38327D-5F2E-486C-9C3A-A34DB76F1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164135"/>
            <a:ext cx="504056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en-US" sz="2400" dirty="0"/>
              <a:t>Ouvrez dans Excel le fichier Health_Facilities_master_list_DOH_Jan2025.xlsx dans Excel (situé dans le dossier ATELIER\EXERCICE_5\DATA).</a:t>
            </a:r>
          </a:p>
          <a:p>
            <a:pPr>
              <a:buFontTx/>
              <a:buAutoNum type="arabicPeriod"/>
            </a:pPr>
            <a:r>
              <a:rPr lang="fr-FR" altLang="en-US" sz="2400" dirty="0"/>
              <a:t>Examinez les champs contenant les informations relatives aux coordonnées géographiques des établissements de santé</a:t>
            </a:r>
            <a:r>
              <a:rPr lang="fr-CH" altLang="en-US" sz="2400" dirty="0"/>
              <a:t>:</a:t>
            </a:r>
          </a:p>
          <a:p>
            <a:pPr lvl="1" indent="-254000">
              <a:buFont typeface="Arial" panose="020B0604020202020204" pitchFamily="34" charset="0"/>
              <a:buChar char="•"/>
            </a:pPr>
            <a:r>
              <a:rPr lang="fr-CH" altLang="en-US" sz="2400" dirty="0"/>
              <a:t>Combien de champs voyez-vous?</a:t>
            </a:r>
          </a:p>
          <a:p>
            <a:pPr lvl="1" indent="-254000">
              <a:buFont typeface="Arial" panose="020B0604020202020204" pitchFamily="34" charset="0"/>
              <a:buChar char="•"/>
            </a:pPr>
            <a:r>
              <a:rPr lang="fr-CH" altLang="en-US" sz="2400" dirty="0"/>
              <a:t>Que contiennent ces champs ?</a:t>
            </a:r>
          </a:p>
          <a:p>
            <a:pPr lvl="1" indent="-254000">
              <a:buFont typeface="Arial" panose="020B0604020202020204" pitchFamily="34" charset="0"/>
              <a:buChar char="•"/>
            </a:pPr>
            <a:r>
              <a:rPr lang="fr-FR" altLang="en-US" sz="2400" dirty="0"/>
              <a:t>Quel est le niveau de précision des coordonnées géographiques </a:t>
            </a:r>
            <a:r>
              <a:rPr lang="fr-CH" altLang="en-US" sz="2400" dirty="0"/>
              <a:t>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6E3D0EC-A464-4243-80E6-EC2CDF170311}"/>
              </a:ext>
            </a:extLst>
          </p:cNvPr>
          <p:cNvSpPr txBox="1">
            <a:spLocks/>
          </p:cNvSpPr>
          <p:nvPr/>
        </p:nvSpPr>
        <p:spPr>
          <a:xfrm>
            <a:off x="0" y="39687"/>
            <a:ext cx="9144000" cy="9413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fr-FR" altLang="en-US" sz="3200" b="1" dirty="0">
                <a:solidFill>
                  <a:schemeClr val="bg1"/>
                </a:solidFill>
                <a:latin typeface="+mn-lt"/>
              </a:rPr>
              <a:t>Exercice 5 (Partie 2) – Création de la couche SIG pour les établissements de santé 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F26FF-6361-5852-714C-B2E377143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412528"/>
            <a:ext cx="3745647" cy="2448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20A6D1-5B32-844E-9346-2CA69D391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199" y="4476996"/>
            <a:ext cx="2940801" cy="14649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352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12</a:t>
            </a:fld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64BC354-CB9C-4C1F-8E90-B64ABC2F1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10" y="1740093"/>
            <a:ext cx="87827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en-US" sz="2200" dirty="0"/>
              <a:t>Enregistrer le fichier Health_Facilities_master_list_DOH_Jan2025.xlsx dans un fichier en format texte délimité par des tabulations (.txt)</a:t>
            </a:r>
          </a:p>
          <a:p>
            <a:pPr>
              <a:buFontTx/>
              <a:buAutoNum type="arabicPeriod"/>
            </a:pPr>
            <a:r>
              <a:rPr lang="fr-CH" altLang="en-US" sz="2200" dirty="0"/>
              <a:t>Fermer Excel</a:t>
            </a:r>
          </a:p>
        </p:txBody>
      </p:sp>
      <p:sp>
        <p:nvSpPr>
          <p:cNvPr id="12" name="AutoShape 32">
            <a:extLst>
              <a:ext uri="{FF2B5EF4-FFF2-40B4-BE49-F238E27FC236}">
                <a16:creationId xmlns:a16="http://schemas.microsoft.com/office/drawing/2014/main" id="{9E49C5E8-A6D5-4D33-A8C8-D8EE3FF6F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108811"/>
            <a:ext cx="504825" cy="42862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1C5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BE1D3EF-1D9C-4390-833E-C7401F7E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90" y="1142150"/>
            <a:ext cx="8244209" cy="6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altLang="zh-CN" sz="2200" dirty="0">
                <a:latin typeface="+mn-lt"/>
                <a:cs typeface="Arial" charset="0"/>
              </a:rPr>
              <a:t>Nous devons convertir le contenu de la liste maîtresse des établissements de santé en une couche SIG de format vecteur</a:t>
            </a:r>
            <a:endParaRPr lang="en-US" altLang="zh-CN" sz="2200" dirty="0">
              <a:latin typeface="+mn-lt"/>
              <a:cs typeface="Arial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ADED5E99-E824-4F75-B670-B466E47E2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16" y="2833943"/>
            <a:ext cx="74091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06500" indent="-292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 Light" panose="020F0302020204030204" pitchFamily="34" charset="0"/>
              <a:buAutoNum type="arabicPeriod" startAt="3"/>
            </a:pPr>
            <a:r>
              <a:rPr lang="en-US" altLang="en-US" sz="2200" dirty="0"/>
              <a:t>Dans QGIS:</a:t>
            </a:r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fr-FR" altLang="en-US" sz="2000" dirty="0"/>
              <a:t>Cliquez sur le bouton </a:t>
            </a:r>
            <a:r>
              <a:rPr lang="fr-FR" altLang="en-US" sz="2000" i="1" dirty="0"/>
              <a:t>Ajouter une Couche de texte délimité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E51FFC05-3DC2-4529-8DC5-C3F67DC57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t="50000" r="96744" b="45445"/>
          <a:stretch>
            <a:fillRect/>
          </a:stretch>
        </p:blipFill>
        <p:spPr bwMode="auto">
          <a:xfrm>
            <a:off x="7442173" y="3194891"/>
            <a:ext cx="321537" cy="32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E04542-10E6-FEDA-D2DE-20F1B971DED9}"/>
              </a:ext>
            </a:extLst>
          </p:cNvPr>
          <p:cNvSpPr txBox="1">
            <a:spLocks/>
          </p:cNvSpPr>
          <p:nvPr/>
        </p:nvSpPr>
        <p:spPr>
          <a:xfrm>
            <a:off x="0" y="39687"/>
            <a:ext cx="9144000" cy="9413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fr-FR" altLang="en-US" sz="3200" b="1" dirty="0">
                <a:solidFill>
                  <a:schemeClr val="bg1"/>
                </a:solidFill>
                <a:latin typeface="+mn-lt"/>
              </a:rPr>
              <a:t>Exercice 5 (Partie 2) – Création de la couche SIG pour les établissements de santé 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D37D811A-D7D6-B765-36A7-AEB7FA930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11" y="3504475"/>
            <a:ext cx="55381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06500" indent="-292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lvl="1" indent="0"/>
            <a:r>
              <a:rPr lang="fr-FR" altLang="en-US" sz="2000" dirty="0"/>
              <a:t>b. 	Dans la fenêtre qui s'ouvre</a:t>
            </a:r>
            <a:r>
              <a:rPr lang="en-US" altLang="en-US" sz="2000" dirty="0"/>
              <a:t>:</a:t>
            </a:r>
          </a:p>
          <a:p>
            <a:pPr marL="1344613" lvl="2">
              <a:buFont typeface="Arial" panose="020B0604020202020204" pitchFamily="34" charset="0"/>
              <a:buChar char="•"/>
            </a:pPr>
            <a:r>
              <a:rPr lang="fr-FR" altLang="en-US" sz="2000" dirty="0"/>
              <a:t>Accédez au fichier .txt</a:t>
            </a:r>
          </a:p>
          <a:p>
            <a:pPr marL="1344613" lvl="2">
              <a:buFont typeface="Arial" panose="020B0604020202020204" pitchFamily="34" charset="0"/>
              <a:buChar char="•"/>
            </a:pPr>
            <a:r>
              <a:rPr lang="fr-FR" altLang="en-US" sz="2000" dirty="0"/>
              <a:t>Sous </a:t>
            </a:r>
            <a:r>
              <a:rPr lang="fr-FR" altLang="en-US" sz="2000" i="1" dirty="0"/>
              <a:t>Format de fichier: </a:t>
            </a:r>
            <a:r>
              <a:rPr lang="fr-FR" altLang="en-US" sz="2000" dirty="0"/>
              <a:t>Sélectionnez </a:t>
            </a:r>
            <a:r>
              <a:rPr lang="fr-FR" altLang="en-US" sz="2000" i="1" dirty="0"/>
              <a:t>Délimiteurs personnalisés </a:t>
            </a:r>
            <a:r>
              <a:rPr lang="fr-FR" altLang="en-US" sz="2000" dirty="0"/>
              <a:t>et cochez </a:t>
            </a:r>
            <a:r>
              <a:rPr lang="fr-FR" altLang="en-US" sz="2000" dirty="0" err="1"/>
              <a:t>Tab.</a:t>
            </a:r>
            <a:endParaRPr lang="fr-FR" alt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A7D3F8-9796-B246-AA87-285F922E9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208" y="3846504"/>
            <a:ext cx="971686" cy="3429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7D1EA3-1D0B-7D23-A914-A3BAEC8EE1E4}"/>
              </a:ext>
            </a:extLst>
          </p:cNvPr>
          <p:cNvSpPr txBox="1"/>
          <p:nvPr/>
        </p:nvSpPr>
        <p:spPr>
          <a:xfrm>
            <a:off x="0" y="5137122"/>
            <a:ext cx="63001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12900" lvl="2" indent="-268288">
              <a:buFont typeface="Arial" panose="020B0604020202020204" pitchFamily="34" charset="0"/>
              <a:buChar char="•"/>
            </a:pPr>
            <a:r>
              <a:rPr lang="en-US" altLang="en-US" sz="2000" dirty="0"/>
              <a:t>Sous </a:t>
            </a:r>
            <a:r>
              <a:rPr lang="fr-FR" altLang="en-US" sz="2000" i="1" dirty="0"/>
              <a:t>Définition de la géométrie: </a:t>
            </a:r>
            <a:r>
              <a:rPr lang="fr-FR" altLang="en-US" sz="2000" dirty="0"/>
              <a:t>Indiquer les champs contenant les longitudes (champ X =&gt; LONG) et latitudes (champ Y =&gt; LAT) et vérifier que le </a:t>
            </a:r>
            <a:r>
              <a:rPr lang="fr-FR" altLang="en-US" sz="2000" i="1" dirty="0"/>
              <a:t>CRS de la géométrie </a:t>
            </a:r>
            <a:r>
              <a:rPr lang="fr-FR" altLang="en-US" sz="2000" dirty="0"/>
              <a:t>est: EPSG:4326 - WGS 84 </a:t>
            </a:r>
            <a:endParaRPr lang="en-US" alt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14F71-C0DB-E1D7-036C-C7A1A0531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4823548"/>
            <a:ext cx="1488020" cy="3045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A23EFDC-4230-CCA9-B507-DA78DA40D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699" y="3670994"/>
            <a:ext cx="2685633" cy="17617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AF75841-216F-94B2-7DAD-E4F048745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5639873"/>
            <a:ext cx="2462749" cy="8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3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13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0" name="AutoShape 32">
            <a:extLst>
              <a:ext uri="{FF2B5EF4-FFF2-40B4-BE49-F238E27FC236}">
                <a16:creationId xmlns:a16="http://schemas.microsoft.com/office/drawing/2014/main" id="{5B1F24BB-FED6-4426-9EEA-B3F1D7023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48" y="3410363"/>
            <a:ext cx="504825" cy="42862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001C5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E172D58E-C37C-4ECD-A5B9-058C2427D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4" y="3443702"/>
            <a:ext cx="3660900" cy="166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altLang="zh-CN" sz="2000" dirty="0">
                <a:latin typeface="+mn-lt"/>
                <a:cs typeface="Arial" charset="0"/>
              </a:rPr>
              <a:t>Les emplacements des établissements de santé figurant dans la liste maîtresse devraient apparaître dans la vue cartographique</a:t>
            </a:r>
            <a:endParaRPr lang="en-US" altLang="zh-CN" sz="2000" dirty="0">
              <a:latin typeface="+mn-lt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E3799FC-A578-4408-8B9A-F9DC0548F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510" y="5016227"/>
            <a:ext cx="3182718" cy="3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400" dirty="0" err="1">
                <a:solidFill>
                  <a:srgbClr val="FF0000"/>
                </a:solidFill>
                <a:latin typeface="+mn-lt"/>
                <a:cs typeface="Arial" charset="0"/>
              </a:rPr>
              <a:t>Sauvegarder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cs typeface="Arial" charset="0"/>
              </a:rPr>
              <a:t> le </a:t>
            </a:r>
            <a:r>
              <a:rPr lang="en-US" altLang="zh-CN" sz="2400" dirty="0" err="1">
                <a:solidFill>
                  <a:srgbClr val="FF0000"/>
                </a:solidFill>
                <a:latin typeface="+mn-lt"/>
                <a:cs typeface="Arial" charset="0"/>
              </a:rPr>
              <a:t>projet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cs typeface="Arial" charset="0"/>
              </a:rPr>
              <a:t>! 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2DE63906-1D79-4DFE-A49B-FEDA0BA52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42" y="5780822"/>
            <a:ext cx="80648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cs typeface="Arial" charset="0"/>
              </a:rPr>
              <a:t>!!!! </a:t>
            </a:r>
            <a:r>
              <a:rPr lang="fr-FR" altLang="zh-CN" sz="2800" dirty="0">
                <a:solidFill>
                  <a:srgbClr val="FF0000"/>
                </a:solidFill>
                <a:latin typeface="+mn-lt"/>
                <a:cs typeface="Arial" charset="0"/>
              </a:rPr>
              <a:t>Les points ne sont pas encore enregistrés dans une couche en format vecteur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cs typeface="Arial" charset="0"/>
              </a:rPr>
              <a:t>!!!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44FF4D-0BCA-0492-0A35-110FC7FF393B}"/>
              </a:ext>
            </a:extLst>
          </p:cNvPr>
          <p:cNvSpPr txBox="1">
            <a:spLocks/>
          </p:cNvSpPr>
          <p:nvPr/>
        </p:nvSpPr>
        <p:spPr>
          <a:xfrm>
            <a:off x="0" y="39687"/>
            <a:ext cx="9144000" cy="9413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fr-FR" altLang="en-US" sz="3200" b="1" dirty="0">
                <a:solidFill>
                  <a:schemeClr val="bg1"/>
                </a:solidFill>
                <a:latin typeface="+mn-lt"/>
              </a:rPr>
              <a:t>Exercice 5 (Partie 2) – Création de la couche SIG pour les établissements de santé 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FFFCF6B-CEFE-BA07-38A2-AD4582113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52" y="2824908"/>
            <a:ext cx="44759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 Light" panose="020F0302020204030204" pitchFamily="34" charset="0"/>
              <a:buAutoNum type="arabicPeriod" startAt="4"/>
            </a:pPr>
            <a:r>
              <a:rPr lang="fr-CH" altLang="en-US" sz="2200" dirty="0"/>
              <a:t>Cliquer sur le bouton   </a:t>
            </a:r>
            <a:r>
              <a:rPr lang="fr-CH" altLang="en-US" sz="2200" i="1" dirty="0"/>
              <a:t>Ajouter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D8B5C-B2A4-E22E-21E5-32575AF994D6}"/>
              </a:ext>
            </a:extLst>
          </p:cNvPr>
          <p:cNvSpPr txBox="1"/>
          <p:nvPr/>
        </p:nvSpPr>
        <p:spPr>
          <a:xfrm>
            <a:off x="502977" y="1112330"/>
            <a:ext cx="37802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lvl="2" indent="-358775">
              <a:buFont typeface="Arial" panose="020B0604020202020204" pitchFamily="34" charset="0"/>
              <a:buChar char="•"/>
            </a:pPr>
            <a:r>
              <a:rPr lang="en-US" altLang="en-US" sz="2000" dirty="0"/>
              <a:t>Sous </a:t>
            </a:r>
            <a:r>
              <a:rPr lang="fr-FR" altLang="en-US" sz="2000" i="1" dirty="0"/>
              <a:t>Paramètres de la couche: </a:t>
            </a:r>
            <a:r>
              <a:rPr lang="fr-FR" altLang="en-US" sz="2000" dirty="0"/>
              <a:t>Contrôler que les colonnes apparaissant dans l’échantillon de données correspondent au contenu du fichier d’origine </a:t>
            </a:r>
            <a:endParaRPr lang="en-US" alt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41B7FA-7E8B-249F-5031-D5B91627E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8171"/>
            <a:ext cx="4132044" cy="1224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33C43-B4AC-8528-73C4-7E8481126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774" y="2984558"/>
            <a:ext cx="3946792" cy="25881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658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14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4" name="AutoShape 32">
            <a:extLst>
              <a:ext uri="{FF2B5EF4-FFF2-40B4-BE49-F238E27FC236}">
                <a16:creationId xmlns:a16="http://schemas.microsoft.com/office/drawing/2014/main" id="{E14B6401-1D5A-4C2C-8BA8-F0676878E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199083"/>
            <a:ext cx="504825" cy="42862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B3E4281-78C3-4B7F-B0A2-D6E12D5B7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03" y="1234008"/>
            <a:ext cx="81010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600" dirty="0">
                <a:latin typeface="+mn-lt"/>
                <a:cs typeface="Arial" charset="0"/>
              </a:rPr>
              <a:t>Pour </a:t>
            </a:r>
            <a:r>
              <a:rPr lang="en-US" altLang="zh-CN" sz="2600" dirty="0" err="1">
                <a:latin typeface="+mn-lt"/>
                <a:cs typeface="Arial" charset="0"/>
              </a:rPr>
              <a:t>convertir</a:t>
            </a:r>
            <a:r>
              <a:rPr lang="en-US" altLang="zh-CN" sz="2600" dirty="0">
                <a:latin typeface="+mn-lt"/>
                <a:cs typeface="Arial" charset="0"/>
              </a:rPr>
              <a:t> </a:t>
            </a:r>
            <a:r>
              <a:rPr lang="en-US" altLang="zh-CN" sz="2600" dirty="0" err="1">
                <a:latin typeface="+mn-lt"/>
                <a:cs typeface="Arial" charset="0"/>
              </a:rPr>
              <a:t>l’emplacement</a:t>
            </a:r>
            <a:r>
              <a:rPr lang="en-US" altLang="zh-CN" sz="2600" dirty="0">
                <a:latin typeface="+mn-lt"/>
                <a:cs typeface="Arial" charset="0"/>
              </a:rPr>
              <a:t> des </a:t>
            </a:r>
            <a:r>
              <a:rPr lang="en-US" altLang="zh-CN" sz="2600" dirty="0" err="1">
                <a:latin typeface="+mn-lt"/>
                <a:cs typeface="Arial" charset="0"/>
              </a:rPr>
              <a:t>établissement</a:t>
            </a:r>
            <a:r>
              <a:rPr lang="en-US" altLang="zh-CN" sz="2600" dirty="0" err="1">
                <a:latin typeface="+mn-lt"/>
              </a:rPr>
              <a:t>s</a:t>
            </a:r>
            <a:r>
              <a:rPr lang="en-US" altLang="zh-CN" sz="2600" dirty="0">
                <a:latin typeface="+mn-lt"/>
              </a:rPr>
              <a:t> de </a:t>
            </a:r>
            <a:r>
              <a:rPr lang="en-US" altLang="zh-CN" sz="2600" dirty="0" err="1">
                <a:latin typeface="+mn-lt"/>
              </a:rPr>
              <a:t>santé</a:t>
            </a:r>
            <a:r>
              <a:rPr lang="en-US" altLang="zh-CN" sz="2600" dirty="0">
                <a:latin typeface="+mn-lt"/>
              </a:rPr>
              <a:t> dans la </a:t>
            </a:r>
            <a:r>
              <a:rPr lang="en-US" altLang="zh-CN" sz="2600" dirty="0" err="1">
                <a:latin typeface="+mn-lt"/>
              </a:rPr>
              <a:t>vue</a:t>
            </a:r>
            <a:r>
              <a:rPr lang="en-US" altLang="zh-CN" sz="2600" dirty="0">
                <a:latin typeface="+mn-lt"/>
              </a:rPr>
              <a:t> </a:t>
            </a:r>
            <a:r>
              <a:rPr lang="en-US" altLang="zh-CN" sz="2600" dirty="0" err="1">
                <a:latin typeface="+mn-lt"/>
              </a:rPr>
              <a:t>cartographique</a:t>
            </a:r>
            <a:r>
              <a:rPr lang="en-US" altLang="zh-CN" sz="2600" dirty="0">
                <a:latin typeface="+mn-lt"/>
              </a:rPr>
              <a:t> </a:t>
            </a:r>
            <a:r>
              <a:rPr lang="en-US" altLang="zh-CN" sz="2600" dirty="0" err="1">
                <a:latin typeface="+mn-lt"/>
              </a:rPr>
              <a:t>en</a:t>
            </a:r>
            <a:r>
              <a:rPr lang="en-US" altLang="zh-CN" sz="2600" dirty="0">
                <a:latin typeface="+mn-lt"/>
              </a:rPr>
              <a:t> </a:t>
            </a:r>
            <a:r>
              <a:rPr lang="en-US" altLang="zh-CN" sz="2600" dirty="0" err="1">
                <a:latin typeface="+mn-lt"/>
              </a:rPr>
              <a:t>une</a:t>
            </a:r>
            <a:r>
              <a:rPr lang="en-US" altLang="zh-CN" sz="2600" dirty="0">
                <a:latin typeface="+mn-lt"/>
              </a:rPr>
              <a:t> </a:t>
            </a:r>
            <a:r>
              <a:rPr lang="en-US" altLang="zh-CN" sz="2600" dirty="0" err="1">
                <a:latin typeface="+mn-lt"/>
              </a:rPr>
              <a:t>couche</a:t>
            </a:r>
            <a:r>
              <a:rPr lang="en-US" altLang="zh-CN" sz="2600" dirty="0">
                <a:latin typeface="+mn-lt"/>
              </a:rPr>
              <a:t> SIG</a:t>
            </a:r>
            <a:r>
              <a:rPr lang="en-US" altLang="zh-CN" sz="2600" dirty="0">
                <a:latin typeface="+mn-lt"/>
                <a:cs typeface="Arial" charset="0"/>
              </a:rPr>
              <a:t>: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10EFCF82-F61D-4DA9-8BCD-4EE5DBFA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" y="2149053"/>
            <a:ext cx="48957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 Light" panose="020F0302020204030204" pitchFamily="34" charset="0"/>
              <a:buAutoNum type="arabicPeriod"/>
            </a:pPr>
            <a:r>
              <a:rPr lang="fr-FR" altLang="en-US" sz="2000" dirty="0"/>
              <a:t>Cliquez avec le bouton droit de la souris sur la couche contenant les points dans le panneau des couches et cliquez sur </a:t>
            </a:r>
            <a:r>
              <a:rPr lang="fr-FR" altLang="en-US" sz="2000" i="1" dirty="0"/>
              <a:t>Exporter</a:t>
            </a:r>
            <a:r>
              <a:rPr lang="fr-FR" altLang="en-US" sz="2000" dirty="0"/>
              <a:t> &gt; </a:t>
            </a:r>
            <a:r>
              <a:rPr lang="fr-FR" altLang="en-US" sz="2000" i="1" dirty="0"/>
              <a:t>Sauvegarder les entités sous</a:t>
            </a:r>
            <a:r>
              <a:rPr lang="fr-FR" altLang="en-US" sz="2000" dirty="0"/>
              <a:t>....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fr-FR" altLang="en-US" sz="2000" dirty="0"/>
              <a:t>Dans la fenêtre qui s'ouvre</a:t>
            </a:r>
            <a:r>
              <a:rPr lang="en-US" altLang="en-US" sz="2000" i="1" dirty="0"/>
              <a:t>:</a:t>
            </a:r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fr-FR" altLang="en-US" sz="2000" dirty="0"/>
              <a:t>Format: Esri Shapefile</a:t>
            </a:r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fr-FR" altLang="en-US" sz="2000" dirty="0"/>
              <a:t>Nom de fichier: Naviguez jusqu’au dossier de l’exercice et un nom pour la couche (</a:t>
            </a:r>
            <a:r>
              <a:rPr lang="fr-FR" altLang="en-US" sz="2000" dirty="0" err="1"/>
              <a:t>HF_Localisation.shp</a:t>
            </a:r>
            <a:r>
              <a:rPr lang="fr-FR" altLang="en-US" sz="2000" dirty="0"/>
              <a:t>).</a:t>
            </a:r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fr-FR" altLang="en-US" sz="2000" dirty="0"/>
              <a:t>SCR: Gardez EPSG:4326 - WGS 84 </a:t>
            </a:r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en-US" altLang="en-US" sz="2000" dirty="0"/>
              <a:t>Cliquer sur </a:t>
            </a:r>
            <a:r>
              <a:rPr lang="en-US" altLang="en-US" sz="2000" i="1" dirty="0"/>
              <a:t>OK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489F1-5B47-3B40-2550-4FD2039B279B}"/>
              </a:ext>
            </a:extLst>
          </p:cNvPr>
          <p:cNvSpPr txBox="1">
            <a:spLocks/>
          </p:cNvSpPr>
          <p:nvPr/>
        </p:nvSpPr>
        <p:spPr>
          <a:xfrm>
            <a:off x="0" y="39687"/>
            <a:ext cx="9144000" cy="9413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fr-FR" altLang="en-US" sz="3200" b="1" dirty="0">
                <a:solidFill>
                  <a:schemeClr val="bg1"/>
                </a:solidFill>
                <a:latin typeface="+mn-lt"/>
              </a:rPr>
              <a:t>Exercice 5 (Partie 2) – Création de la couche SIG pour les établissements de santé 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5F813-4A54-B00F-F189-A13223DF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7" y="2149052"/>
            <a:ext cx="3759103" cy="559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06721F-B82C-F327-7EF2-A758C8D52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788" y="2862435"/>
            <a:ext cx="3069701" cy="34372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0882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17786" r="9200" b="9462"/>
          <a:stretch/>
        </p:blipFill>
        <p:spPr bwMode="auto">
          <a:xfrm>
            <a:off x="5902042" y="4602761"/>
            <a:ext cx="3065458" cy="16364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AutoShape 32">
            <a:extLst>
              <a:ext uri="{FF2B5EF4-FFF2-40B4-BE49-F238E27FC236}">
                <a16:creationId xmlns:a16="http://schemas.microsoft.com/office/drawing/2014/main" id="{EA8E0041-1919-4D1D-B86E-5664670CA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076408"/>
            <a:ext cx="504825" cy="42862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+mn-lt"/>
              <a:cs typeface="Arial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32BAC0A-61E6-444C-9664-FED801940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249" y="1083664"/>
            <a:ext cx="7126764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altLang="zh-CN" sz="2200" dirty="0">
                <a:latin typeface="+mn-lt"/>
                <a:cs typeface="Arial" charset="0"/>
              </a:rPr>
              <a:t>La  nouvelle couche SIG est maintenant ajouté au panneau des couches.</a:t>
            </a:r>
            <a:endParaRPr lang="en-US" altLang="zh-CN" sz="2200" dirty="0">
              <a:latin typeface="+mn-lt"/>
              <a:cs typeface="Arial" charset="0"/>
            </a:endParaRPr>
          </a:p>
        </p:txBody>
      </p:sp>
      <p:sp>
        <p:nvSpPr>
          <p:cNvPr id="29703" name="Rectangle 12">
            <a:extLst>
              <a:ext uri="{FF2B5EF4-FFF2-40B4-BE49-F238E27FC236}">
                <a16:creationId xmlns:a16="http://schemas.microsoft.com/office/drawing/2014/main" id="{C8EC9B97-A4C1-4875-8809-FD33170A4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41" y="3773385"/>
            <a:ext cx="496763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 Light" panose="020F0302020204030204" pitchFamily="34" charset="0"/>
              <a:buAutoNum type="arabicPeriod"/>
            </a:pPr>
            <a:r>
              <a:rPr lang="fr-FR" altLang="en-US" sz="2000" dirty="0"/>
              <a:t>Assurez-vous que tous les points se trouvent dans la province de Tolkien (cliquez sur le bouton </a:t>
            </a:r>
            <a:r>
              <a:rPr lang="fr-FR" altLang="en-US" sz="2000" i="1" dirty="0"/>
              <a:t>Zoom sur l’emprise totale</a:t>
            </a:r>
            <a:r>
              <a:rPr lang="fr-FR" altLang="en-US" sz="2000" dirty="0"/>
              <a:t>).</a:t>
            </a:r>
            <a:endParaRPr lang="en-US" altLang="en-US" sz="2000" dirty="0"/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fr-FR" altLang="en-US" sz="2000" dirty="0"/>
              <a:t>Ouvrez la table d’attributs et vérifiez que tout le contenu de la liste maîtresse s'y trouve (191 établissements de santé).</a:t>
            </a:r>
            <a:endParaRPr lang="en-US" altLang="en-US" sz="2000" dirty="0"/>
          </a:p>
        </p:txBody>
      </p:sp>
      <p:sp>
        <p:nvSpPr>
          <p:cNvPr id="29704" name="Slide Number Placeholder 3">
            <a:extLst>
              <a:ext uri="{FF2B5EF4-FFF2-40B4-BE49-F238E27FC236}">
                <a16:creationId xmlns:a16="http://schemas.microsoft.com/office/drawing/2014/main" id="{DB46BAF2-9174-4F41-B138-6D99C29D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76C1B28-8F78-414A-93AC-91EEAEC60115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0" name="AutoShape 32">
            <a:extLst>
              <a:ext uri="{FF2B5EF4-FFF2-40B4-BE49-F238E27FC236}">
                <a16:creationId xmlns:a16="http://schemas.microsoft.com/office/drawing/2014/main" id="{699257C0-F7AE-4D7B-A335-F556769EC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708223"/>
            <a:ext cx="504825" cy="42862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+mn-lt"/>
              <a:cs typeface="Arial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03616C0-75F5-424D-90E5-F36858796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211" y="1743148"/>
            <a:ext cx="4967639" cy="190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altLang="zh-CN" sz="2200" dirty="0">
                <a:latin typeface="+mn-lt"/>
                <a:cs typeface="Arial" charset="0"/>
              </a:rPr>
              <a:t>Vous pouvez supprimer la couche temporaire provenant de la list</a:t>
            </a:r>
            <a:r>
              <a:rPr lang="fr-FR" altLang="zh-CN" sz="2200" dirty="0">
                <a:latin typeface="+mn-lt"/>
              </a:rPr>
              <a:t>e maîtresse </a:t>
            </a:r>
            <a:r>
              <a:rPr lang="fr-FR" altLang="zh-CN" sz="2200" dirty="0">
                <a:latin typeface="+mn-lt"/>
                <a:cs typeface="Arial" charset="0"/>
              </a:rPr>
              <a:t>en cliquant dessus avec le bouton droit de la souris et en sélectionnant </a:t>
            </a:r>
            <a:r>
              <a:rPr lang="fr-FR" altLang="zh-CN" sz="2200" i="1" dirty="0">
                <a:latin typeface="+mn-lt"/>
                <a:cs typeface="Arial" charset="0"/>
              </a:rPr>
              <a:t>Supprimer la couche</a:t>
            </a:r>
            <a:endParaRPr lang="en-US" altLang="zh-CN" sz="2200" i="1" dirty="0">
              <a:latin typeface="+mn-lt"/>
              <a:cs typeface="Arial" charset="0"/>
            </a:endParaRPr>
          </a:p>
        </p:txBody>
      </p:sp>
      <p:sp>
        <p:nvSpPr>
          <p:cNvPr id="29707" name="Rectangle 12">
            <a:extLst>
              <a:ext uri="{FF2B5EF4-FFF2-40B4-BE49-F238E27FC236}">
                <a16:creationId xmlns:a16="http://schemas.microsoft.com/office/drawing/2014/main" id="{0E0DED7E-5D87-4592-BB63-98C530C40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30" y="3392652"/>
            <a:ext cx="5006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200" dirty="0"/>
              <a:t>Une fois cela fait:</a:t>
            </a:r>
            <a:endParaRPr lang="en-US" altLang="en-US" sz="2200" i="1" dirty="0"/>
          </a:p>
        </p:txBody>
      </p:sp>
      <p:pic>
        <p:nvPicPr>
          <p:cNvPr id="29708" name="Picture 4">
            <a:extLst>
              <a:ext uri="{FF2B5EF4-FFF2-40B4-BE49-F238E27FC236}">
                <a16:creationId xmlns:a16="http://schemas.microsoft.com/office/drawing/2014/main" id="{E1EC8529-FCED-4013-8C46-350C4F8E2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6377" r="63074" b="89070"/>
          <a:stretch>
            <a:fillRect/>
          </a:stretch>
        </p:blipFill>
        <p:spPr bwMode="auto">
          <a:xfrm>
            <a:off x="1748571" y="4716587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8966FBAC-A5A7-4191-AD51-CBE5E6EBC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2966" y="6417945"/>
            <a:ext cx="2895115" cy="41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400" dirty="0" err="1">
                <a:solidFill>
                  <a:srgbClr val="FF0000"/>
                </a:solidFill>
                <a:latin typeface="+mn-lt"/>
              </a:rPr>
              <a:t>Sauvegarder</a:t>
            </a: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 le </a:t>
            </a:r>
            <a:r>
              <a:rPr lang="en-US" altLang="zh-CN" sz="2400" dirty="0" err="1">
                <a:solidFill>
                  <a:srgbClr val="FF0000"/>
                </a:solidFill>
                <a:latin typeface="+mn-lt"/>
              </a:rPr>
              <a:t>projet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cs typeface="Arial" charset="0"/>
              </a:rPr>
              <a:t>!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3" t="16319" r="20815" b="7985"/>
          <a:stretch/>
        </p:blipFill>
        <p:spPr bwMode="auto">
          <a:xfrm>
            <a:off x="5561533" y="4053400"/>
            <a:ext cx="1654508" cy="1778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AC8A92AD-0850-4346-AEB5-7D7669C3F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62" y="6060084"/>
            <a:ext cx="54587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3"/>
            </a:pPr>
            <a:r>
              <a:rPr lang="fr-FR" altLang="en-US" sz="2000" dirty="0"/>
              <a:t>Vérifier que les établissements de santé relèvent de la bonne ville et du bon barangay.</a:t>
            </a:r>
            <a:endParaRPr lang="en-US" alt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C7D5A-0CC4-8F3B-D890-3684239988F9}"/>
              </a:ext>
            </a:extLst>
          </p:cNvPr>
          <p:cNvSpPr txBox="1">
            <a:spLocks/>
          </p:cNvSpPr>
          <p:nvPr/>
        </p:nvSpPr>
        <p:spPr>
          <a:xfrm>
            <a:off x="0" y="39687"/>
            <a:ext cx="9144000" cy="9413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fr-FR" altLang="en-US" sz="3200" b="1" dirty="0">
                <a:solidFill>
                  <a:schemeClr val="bg1"/>
                </a:solidFill>
                <a:latin typeface="+mn-lt"/>
              </a:rPr>
              <a:t>Exercice 5 (Partie 2) – Création de la couche SIG pour les établissements de santé 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01982-BC74-F9E8-DA9C-BE420B62D9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002" t="76967" r="42830"/>
          <a:stretch/>
        </p:blipFill>
        <p:spPr>
          <a:xfrm>
            <a:off x="5912456" y="1612351"/>
            <a:ext cx="2607169" cy="699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8F4766-D944-1CD4-8573-055F691C55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603" b="72626"/>
          <a:stretch/>
        </p:blipFill>
        <p:spPr>
          <a:xfrm>
            <a:off x="7279889" y="1863029"/>
            <a:ext cx="1751460" cy="7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03681 L -0.33889 -0.31088 L -0.17778 -0.60348 L -0.36944 -0.97014 L -0.65416 -1.20533 " pathEditMode="relative" rAng="0" ptsTypes="AAAAA">
                                      <p:cBhvr>
                                        <p:cTn id="6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53" y="-5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Slide Number Placeholder 3">
            <a:extLst>
              <a:ext uri="{FF2B5EF4-FFF2-40B4-BE49-F238E27FC236}">
                <a16:creationId xmlns:a16="http://schemas.microsoft.com/office/drawing/2014/main" id="{DB46BAF2-9174-4F41-B138-6D99C29D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76C1B28-8F78-414A-93AC-91EEAEC60115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35A571-B54B-4DBA-8F8E-F32E67781EF6}"/>
              </a:ext>
            </a:extLst>
          </p:cNvPr>
          <p:cNvSpPr txBox="1">
            <a:spLocks/>
          </p:cNvSpPr>
          <p:nvPr/>
        </p:nvSpPr>
        <p:spPr>
          <a:xfrm>
            <a:off x="628650" y="142975"/>
            <a:ext cx="7886700" cy="69373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en-GB" altLang="en-US" sz="3200" b="1" dirty="0" err="1">
                <a:solidFill>
                  <a:schemeClr val="bg1"/>
                </a:solidFill>
                <a:latin typeface="+mn-lt"/>
              </a:rPr>
              <a:t>Exercice</a:t>
            </a:r>
            <a:r>
              <a:rPr lang="en-GB" altLang="en-US" sz="3200" b="1" dirty="0">
                <a:solidFill>
                  <a:schemeClr val="bg1"/>
                </a:solidFill>
                <a:latin typeface="+mn-lt"/>
              </a:rPr>
              <a:t> 5 - Conclusion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6AAD9E8-2A81-4891-B794-C96C979E2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175966"/>
            <a:ext cx="8568952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en-US" sz="2600" dirty="0"/>
              <a:t>Les données géospatiales peuvent être stockées de différentes manières (coordonnées géographiques dans un fichier Excel, couche SIG en format vecteur ou raster,...).</a:t>
            </a:r>
          </a:p>
          <a:p>
            <a:pPr>
              <a:buFontTx/>
              <a:buAutoNum type="arabicPeriod"/>
            </a:pPr>
            <a:endParaRPr lang="fr-FR" altLang="en-US" sz="2600" dirty="0"/>
          </a:p>
          <a:p>
            <a:pPr>
              <a:buFontTx/>
              <a:buAutoNum type="arabicPeriod"/>
            </a:pPr>
            <a:r>
              <a:rPr lang="fr-FR" altLang="en-US" sz="2600" dirty="0"/>
              <a:t>Il est très important de rester critique en ce qui concerne la qualité des données que vous utilisez afin de vous qu'elles correspondent à vos besoins.</a:t>
            </a:r>
            <a:endParaRPr lang="en-US" altLang="en-US" sz="2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 err="1"/>
              <a:t>Métadonnées</a:t>
            </a:r>
            <a:endParaRPr lang="en-US" altLang="en-US" sz="2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 err="1"/>
              <a:t>Réference</a:t>
            </a:r>
            <a:r>
              <a:rPr lang="en-US" altLang="en-US" sz="2600" dirty="0"/>
              <a:t> au sol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2600" dirty="0"/>
          </a:p>
          <a:p>
            <a:pPr>
              <a:buFontTx/>
              <a:buAutoNum type="arabicPeriod"/>
            </a:pPr>
            <a:r>
              <a:rPr lang="fr-FR" altLang="en-US" sz="2600" dirty="0"/>
              <a:t>Assurez-vous toujours que toutes les données que vous utilisez ont le même </a:t>
            </a:r>
            <a:r>
              <a:rPr lang="fr-FR" altLang="en-US" sz="2600" dirty="0" err="1"/>
              <a:t>datum</a:t>
            </a:r>
            <a:r>
              <a:rPr lang="fr-FR" altLang="en-US" sz="2600" dirty="0"/>
              <a:t> ou, mieux encore, le même système de coordonnées géographiques et la même projection afin d'éviter les décalages entre les couches.</a:t>
            </a:r>
            <a:endParaRPr lang="en-US" alt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1604118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Slide Number Placeholder 3">
            <a:extLst>
              <a:ext uri="{FF2B5EF4-FFF2-40B4-BE49-F238E27FC236}">
                <a16:creationId xmlns:a16="http://schemas.microsoft.com/office/drawing/2014/main" id="{DB46BAF2-9174-4F41-B138-6D99C29D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76C1B28-8F78-414A-93AC-91EEAEC60115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35A571-B54B-4DBA-8F8E-F32E67781EF6}"/>
              </a:ext>
            </a:extLst>
          </p:cNvPr>
          <p:cNvSpPr txBox="1">
            <a:spLocks/>
          </p:cNvSpPr>
          <p:nvPr/>
        </p:nvSpPr>
        <p:spPr>
          <a:xfrm>
            <a:off x="628650" y="142975"/>
            <a:ext cx="7886700" cy="69373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en-GB" altLang="en-US" sz="3200" b="1" dirty="0" err="1">
                <a:solidFill>
                  <a:schemeClr val="bg1"/>
                </a:solidFill>
                <a:latin typeface="+mn-lt"/>
              </a:rPr>
              <a:t>Exercice</a:t>
            </a:r>
            <a:r>
              <a:rPr lang="en-GB" altLang="en-US" sz="3200" b="1" dirty="0">
                <a:solidFill>
                  <a:schemeClr val="bg1"/>
                </a:solidFill>
                <a:latin typeface="+mn-lt"/>
              </a:rPr>
              <a:t> 5.B– Conclusion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6AAD9E8-2A81-4891-B794-C96C979E2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175966"/>
            <a:ext cx="81198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algn="ctr"/>
            <a:r>
              <a:rPr lang="fr-FR" altLang="en-US" sz="6000" dirty="0"/>
              <a:t>Prêt à faire votre propre carte !!</a:t>
            </a:r>
            <a:endParaRPr lang="en-US" altLang="en-US" sz="6000" dirty="0"/>
          </a:p>
        </p:txBody>
      </p:sp>
      <p:pic>
        <p:nvPicPr>
          <p:cNvPr id="6" name="Picture 9" descr="C:\Users\Samsung\AppData\Local\Microsoft\Windows\INetCache\IE\HXDQ692O\Happy_Face1[1].png">
            <a:extLst>
              <a:ext uri="{FF2B5EF4-FFF2-40B4-BE49-F238E27FC236}">
                <a16:creationId xmlns:a16="http://schemas.microsoft.com/office/drawing/2014/main" id="{A967DF0F-B1F7-428A-8DD9-D8ED3EF12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71440"/>
            <a:ext cx="2050004" cy="221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482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3EB95E3-E71B-E034-EB68-4178130C4B43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10E03-240A-10DE-98E7-F6AAAC23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" y="1052736"/>
            <a:ext cx="804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en-US" sz="2800" b="1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Atelier sur la Géo-activation du Système d'Information Sanitaire (SIS) et l'Utilisation des Systèmes d’Information Géographique (SIG) en Afrique Francophone</a:t>
            </a:r>
            <a:endParaRPr lang="en-US" altLang="en-US" sz="2800" dirty="0">
              <a:solidFill>
                <a:schemeClr val="tx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23B60-E204-47A6-F847-917275AF6747}"/>
              </a:ext>
            </a:extLst>
          </p:cNvPr>
          <p:cNvSpPr txBox="1"/>
          <p:nvPr/>
        </p:nvSpPr>
        <p:spPr>
          <a:xfrm>
            <a:off x="998319" y="3530620"/>
            <a:ext cx="7129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Ordre du jour et objectifs du 5</a:t>
            </a:r>
            <a:r>
              <a:rPr lang="fr-CH" sz="2400" b="1" baseline="30000" dirty="0">
                <a:effectLst/>
                <a:latin typeface="+mn-lt"/>
                <a:ea typeface="Helvetica Neue"/>
                <a:cs typeface="Helvetica Neue"/>
              </a:rPr>
              <a:t>ème</a:t>
            </a:r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 jour</a:t>
            </a:r>
            <a:endParaRPr lang="fr-CH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" name="Picture 1" descr="A logo with a swirl in the middle&#10;&#10;Description automatically generated">
            <a:extLst>
              <a:ext uri="{FF2B5EF4-FFF2-40B4-BE49-F238E27FC236}">
                <a16:creationId xmlns:a16="http://schemas.microsoft.com/office/drawing/2014/main" id="{B17695D8-E1A9-57C5-BF50-1E68FCE2E0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31499" r="2751" b="31076"/>
          <a:stretch/>
        </p:blipFill>
        <p:spPr>
          <a:xfrm>
            <a:off x="3995936" y="6230160"/>
            <a:ext cx="1133648" cy="439200"/>
          </a:xfrm>
          <a:prstGeom prst="rect">
            <a:avLst/>
          </a:prstGeom>
        </p:spPr>
      </p:pic>
      <p:pic>
        <p:nvPicPr>
          <p:cNvPr id="4" name="Picture 3" descr="A logo for a university&#10;&#10;Description automatically generated">
            <a:extLst>
              <a:ext uri="{FF2B5EF4-FFF2-40B4-BE49-F238E27FC236}">
                <a16:creationId xmlns:a16="http://schemas.microsoft.com/office/drawing/2014/main" id="{89C402A9-4330-A353-A5F3-405B56AC7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23" y="6124704"/>
            <a:ext cx="1275725" cy="649638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DDAD7C38-49BE-839D-8B03-02931B0EC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20" y="6230160"/>
            <a:ext cx="1476385" cy="438727"/>
          </a:xfrm>
          <a:prstGeom prst="rect">
            <a:avLst/>
          </a:prstGeom>
        </p:spPr>
      </p:pic>
      <p:pic>
        <p:nvPicPr>
          <p:cNvPr id="7" name="Picture 6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211EBBB8-5675-7420-7BE1-D4421FDB65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16391" b="13376"/>
          <a:stretch/>
        </p:blipFill>
        <p:spPr>
          <a:xfrm>
            <a:off x="520596" y="6234128"/>
            <a:ext cx="1112812" cy="438120"/>
          </a:xfrm>
          <a:prstGeom prst="rect">
            <a:avLst/>
          </a:prstGeom>
        </p:spPr>
      </p:pic>
      <p:pic>
        <p:nvPicPr>
          <p:cNvPr id="8" name="Picture 7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A5F3A239-A934-DC90-0C93-FC8233C27E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47187" b="11974"/>
          <a:stretch/>
        </p:blipFill>
        <p:spPr>
          <a:xfrm>
            <a:off x="2200786" y="6250408"/>
            <a:ext cx="1248033" cy="4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28650" y="-171400"/>
            <a:ext cx="7886700" cy="1325563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Ordre du jour et objectifs du 5</a:t>
            </a:r>
            <a:r>
              <a:rPr lang="fr-CH" sz="3200" b="1" baseline="30000" dirty="0">
                <a:solidFill>
                  <a:schemeClr val="bg1"/>
                </a:solidFill>
                <a:latin typeface="+mn-lt"/>
              </a:rPr>
              <a:t>ème</a:t>
            </a:r>
            <a:r>
              <a:rPr lang="fr-CH" sz="3200" b="1" dirty="0">
                <a:solidFill>
                  <a:schemeClr val="bg1"/>
                </a:solidFill>
                <a:latin typeface="+mn-lt"/>
              </a:rPr>
              <a:t> jour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48638F-A051-F618-D64E-2AED159ACF6A}"/>
              </a:ext>
            </a:extLst>
          </p:cNvPr>
          <p:cNvSpPr txBox="1">
            <a:spLocks/>
          </p:cNvSpPr>
          <p:nvPr/>
        </p:nvSpPr>
        <p:spPr>
          <a:xfrm>
            <a:off x="1018234" y="4854259"/>
            <a:ext cx="8079502" cy="4021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H" sz="2400" dirty="0"/>
              <a:t>Finalisation des cartes thématiques et identification des meilleures cartes</a:t>
            </a:r>
          </a:p>
        </p:txBody>
      </p:sp>
      <p:sp>
        <p:nvSpPr>
          <p:cNvPr id="6" name="Google Shape;473;p45">
            <a:extLst>
              <a:ext uri="{FF2B5EF4-FFF2-40B4-BE49-F238E27FC236}">
                <a16:creationId xmlns:a16="http://schemas.microsoft.com/office/drawing/2014/main" id="{401EC274-5728-AE60-F230-6A0025D94F67}"/>
              </a:ext>
            </a:extLst>
          </p:cNvPr>
          <p:cNvSpPr/>
          <p:nvPr/>
        </p:nvSpPr>
        <p:spPr>
          <a:xfrm>
            <a:off x="566402" y="4905273"/>
            <a:ext cx="478200" cy="3511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B31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200"/>
            </a:pPr>
            <a:endParaRPr sz="120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40CBE-1052-44F1-3116-07104D97452E}"/>
              </a:ext>
            </a:extLst>
          </p:cNvPr>
          <p:cNvSpPr txBox="1"/>
          <p:nvPr/>
        </p:nvSpPr>
        <p:spPr>
          <a:xfrm>
            <a:off x="1128935" y="2126813"/>
            <a:ext cx="20029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fr-FR" sz="2000" dirty="0"/>
              <a:t>Création de cartes  thématiques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FE13E54E-84F7-9BB4-33CB-2E6D0AE038CA}"/>
              </a:ext>
            </a:extLst>
          </p:cNvPr>
          <p:cNvSpPr/>
          <p:nvPr/>
        </p:nvSpPr>
        <p:spPr>
          <a:xfrm>
            <a:off x="3131840" y="2269318"/>
            <a:ext cx="432048" cy="1015665"/>
          </a:xfrm>
          <a:prstGeom prst="leftBrace">
            <a:avLst/>
          </a:prstGeom>
          <a:noFill/>
          <a:ln w="38100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7CEFAA6C-65D3-0DA1-7D37-DB06A5EE069D}"/>
              </a:ext>
            </a:extLst>
          </p:cNvPr>
          <p:cNvSpPr/>
          <p:nvPr/>
        </p:nvSpPr>
        <p:spPr>
          <a:xfrm>
            <a:off x="3131840" y="3254287"/>
            <a:ext cx="432048" cy="1015664"/>
          </a:xfrm>
          <a:prstGeom prst="leftBrace">
            <a:avLst/>
          </a:prstGeom>
          <a:noFill/>
          <a:ln w="38100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D709E2-E0D1-D4E4-CCA4-55DD0D503872}"/>
              </a:ext>
            </a:extLst>
          </p:cNvPr>
          <p:cNvSpPr txBox="1"/>
          <p:nvPr/>
        </p:nvSpPr>
        <p:spPr>
          <a:xfrm>
            <a:off x="1083947" y="3277433"/>
            <a:ext cx="20029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fr-FR" sz="2000" dirty="0"/>
              <a:t>Assistance technique post atelier</a:t>
            </a: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CD4EBB1A-B8B4-CE00-4180-F6BA3CD82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777390">
            <a:off x="553353" y="2055232"/>
            <a:ext cx="1061187" cy="1061187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96D4FC8-331D-ADDF-0AF3-A20E0D839260}"/>
              </a:ext>
            </a:extLst>
          </p:cNvPr>
          <p:cNvSpPr txBox="1">
            <a:spLocks/>
          </p:cNvSpPr>
          <p:nvPr/>
        </p:nvSpPr>
        <p:spPr>
          <a:xfrm>
            <a:off x="991866" y="5764486"/>
            <a:ext cx="8079502" cy="4021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H" sz="2400" dirty="0"/>
              <a:t>Opportunités du Fonds Mondial et assistance technique après atelier</a:t>
            </a:r>
          </a:p>
        </p:txBody>
      </p:sp>
      <p:sp>
        <p:nvSpPr>
          <p:cNvPr id="18" name="Google Shape;473;p45">
            <a:extLst>
              <a:ext uri="{FF2B5EF4-FFF2-40B4-BE49-F238E27FC236}">
                <a16:creationId xmlns:a16="http://schemas.microsoft.com/office/drawing/2014/main" id="{7A472432-64B1-715A-3EA3-EFD848D15536}"/>
              </a:ext>
            </a:extLst>
          </p:cNvPr>
          <p:cNvSpPr/>
          <p:nvPr/>
        </p:nvSpPr>
        <p:spPr>
          <a:xfrm>
            <a:off x="540034" y="5815500"/>
            <a:ext cx="478200" cy="3511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B31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200"/>
            </a:pPr>
            <a:endParaRPr sz="1200">
              <a:latin typeface="+mj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31EDDF1-1C50-4B6B-C0BC-C72D3F3CA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8876" y="1455056"/>
            <a:ext cx="5022015" cy="32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4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5DF76E7-88D6-4E0C-AD9F-D71FAEFF4A3E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1"/>
            <a:ext cx="9144000" cy="98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sz="3200" b="1" dirty="0">
                <a:solidFill>
                  <a:schemeClr val="bg1"/>
                </a:solidFill>
                <a:latin typeface="+mn-lt"/>
              </a:rPr>
              <a:t>Rappel et objectifs de l’exercice 5</a:t>
            </a:r>
            <a:endParaRPr lang="fr-C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954A99-FD4B-4F45-E0D4-5B1E3E21D645}"/>
              </a:ext>
            </a:extLst>
          </p:cNvPr>
          <p:cNvSpPr txBox="1">
            <a:spLocks/>
          </p:cNvSpPr>
          <p:nvPr/>
        </p:nvSpPr>
        <p:spPr>
          <a:xfrm>
            <a:off x="252462" y="1701232"/>
            <a:ext cx="8642886" cy="1980621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14000"/>
              </a:lnSpc>
              <a:spcAft>
                <a:spcPts val="1200"/>
              </a:spcAft>
              <a:buNone/>
              <a:defRPr/>
            </a:pPr>
            <a:r>
              <a:rPr lang="fr-FR" altLang="zh-CN" sz="2400" dirty="0"/>
              <a:t>Les données utilisées dans cet exercice sont fictives et créées uniquement pour faciliter les exercices de ce cours. Les différents objets géospatiaux ne sont pas liés à un emplacement ou à des infrastructures qui existent dans le monde réel.</a:t>
            </a:r>
            <a:endParaRPr lang="en-PH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ABAF8-A568-4724-222E-4686F8E7EE77}"/>
              </a:ext>
            </a:extLst>
          </p:cNvPr>
          <p:cNvSpPr txBox="1"/>
          <p:nvPr/>
        </p:nvSpPr>
        <p:spPr>
          <a:xfrm>
            <a:off x="233602" y="114935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2400" b="1" dirty="0">
                <a:latin typeface="+mn-lt"/>
              </a:rPr>
              <a:t>Rappel</a:t>
            </a:r>
            <a:endParaRPr lang="en-PH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8306D9-F878-1DC8-34DA-EAD64823B029}"/>
              </a:ext>
            </a:extLst>
          </p:cNvPr>
          <p:cNvSpPr txBox="1"/>
          <p:nvPr/>
        </p:nvSpPr>
        <p:spPr>
          <a:xfrm>
            <a:off x="233602" y="370965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2400" b="1" dirty="0">
                <a:latin typeface="+mn-lt"/>
              </a:rPr>
              <a:t>Objectifs</a:t>
            </a:r>
            <a:endParaRPr lang="en-PH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EB83E-8FD4-A5AD-89E5-711F8E0EF7B8}"/>
              </a:ext>
            </a:extLst>
          </p:cNvPr>
          <p:cNvSpPr txBox="1">
            <a:spLocks/>
          </p:cNvSpPr>
          <p:nvPr/>
        </p:nvSpPr>
        <p:spPr>
          <a:xfrm>
            <a:off x="248882" y="4231677"/>
            <a:ext cx="8395468" cy="185018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fr-FR" altLang="zh-CN" sz="2400" dirty="0"/>
              <a:t>Les objectifs de cet exercice sont d'apprendre à </a:t>
            </a:r>
            <a:r>
              <a:rPr lang="en-PH" altLang="zh-CN" sz="2400" dirty="0"/>
              <a:t>:</a:t>
            </a:r>
          </a:p>
          <a:p>
            <a:pPr eaLnBrk="1" hangingPunct="1">
              <a:defRPr/>
            </a:pPr>
            <a:r>
              <a:rPr lang="fr-FR" altLang="zh-CN" sz="2400" dirty="0"/>
              <a:t>Appliquer les enseignements tirés de la Séance 18</a:t>
            </a:r>
          </a:p>
          <a:p>
            <a:pPr eaLnBrk="1" hangingPunct="1">
              <a:defRPr/>
            </a:pPr>
            <a:r>
              <a:rPr lang="fr-FR" altLang="zh-CN" sz="2400" dirty="0"/>
              <a:t>Préparer les données géospatiales en vue de leur utilisation dans un logiciel SIG, QGIS dans le cas présent (le même processus est applicable pour </a:t>
            </a:r>
            <a:r>
              <a:rPr lang="fr-FR" altLang="zh-CN" sz="2400" dirty="0" err="1"/>
              <a:t>ArcMap</a:t>
            </a:r>
            <a:r>
              <a:rPr lang="fr-FR" altLang="zh-CN" sz="2400" dirty="0"/>
              <a:t>)</a:t>
            </a:r>
            <a:endParaRPr lang="en-PH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04998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3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3200" b="1" dirty="0">
                <a:solidFill>
                  <a:schemeClr val="bg1"/>
                </a:solidFill>
                <a:latin typeface="+mn-lt"/>
              </a:rPr>
              <a:t>Demande reçue pour une carte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Picture 2"/>
          <p:cNvSpPr>
            <a:spLocks noChangeAspect="1"/>
          </p:cNvSpPr>
          <p:nvPr/>
        </p:nvSpPr>
        <p:spPr bwMode="auto">
          <a:xfrm>
            <a:off x="611188" y="3869333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F11F38-605C-40D4-AC89-282BAB457CA3}"/>
              </a:ext>
            </a:extLst>
          </p:cNvPr>
          <p:cNvSpPr txBox="1">
            <a:spLocks/>
          </p:cNvSpPr>
          <p:nvPr/>
        </p:nvSpPr>
        <p:spPr>
          <a:xfrm>
            <a:off x="1089164" y="5595084"/>
            <a:ext cx="8054836" cy="6937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2800" dirty="0">
                <a:latin typeface="+mn-lt"/>
              </a:rPr>
              <a:t>De quelles données géospatiales avons-nous besoin ?</a:t>
            </a:r>
            <a:endParaRPr lang="en-PH" altLang="en-US" sz="2800" dirty="0">
              <a:latin typeface="+mn-lt"/>
            </a:endParaRPr>
          </a:p>
        </p:txBody>
      </p:sp>
      <p:sp>
        <p:nvSpPr>
          <p:cNvPr id="7" name="AutoShape 32">
            <a:extLst>
              <a:ext uri="{FF2B5EF4-FFF2-40B4-BE49-F238E27FC236}">
                <a16:creationId xmlns:a16="http://schemas.microsoft.com/office/drawing/2014/main" id="{F026FC9E-FBCB-44C4-BCAE-B1067E589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595084"/>
            <a:ext cx="504825" cy="42862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25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023D7283-D96E-7894-A6BA-4F3C878DC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76" y="1072177"/>
            <a:ext cx="86756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7663" indent="-347663">
              <a:buFont typeface="Arial" charset="0"/>
              <a:buChar char="•"/>
            </a:pPr>
            <a:r>
              <a:rPr lang="fr-CH" altLang="en-US" sz="2600" u="sng" dirty="0"/>
              <a:t>But:</a:t>
            </a:r>
            <a:r>
              <a:rPr lang="fr-CH" altLang="en-US" sz="2600" dirty="0"/>
              <a:t> Soutenir les activités en cours de contrôle et d'élimination du paludisme </a:t>
            </a:r>
          </a:p>
          <a:p>
            <a:pPr marL="347663" indent="-347663">
              <a:buFont typeface="Arial" charset="0"/>
              <a:buChar char="•"/>
            </a:pPr>
            <a:r>
              <a:rPr lang="fr-CH" altLang="en-US" sz="2600" u="sng" dirty="0"/>
              <a:t>Audience:</a:t>
            </a:r>
            <a:r>
              <a:rPr lang="fr-CH" altLang="en-US" sz="2600" dirty="0"/>
              <a:t> Responsable de la surveillance du paludisme au niveau provincial</a:t>
            </a:r>
          </a:p>
          <a:p>
            <a:pPr marL="347663" indent="-347663">
              <a:buFont typeface="Arial" charset="0"/>
              <a:buChar char="•"/>
            </a:pPr>
            <a:r>
              <a:rPr lang="fr-CH" altLang="en-US" sz="2600" u="sng" dirty="0"/>
              <a:t>Contenu:</a:t>
            </a:r>
          </a:p>
          <a:p>
            <a:pPr marL="804863" lvl="1" indent="-347663">
              <a:buFont typeface="Arial" charset="0"/>
              <a:buChar char="•"/>
            </a:pPr>
            <a:r>
              <a:rPr lang="fr-CH" altLang="en-US" sz="2600" dirty="0"/>
              <a:t>Nombre de cas de paludisme:</a:t>
            </a:r>
          </a:p>
          <a:p>
            <a:pPr marL="1262063" lvl="2" indent="-347663">
              <a:buFont typeface="Arial" charset="0"/>
              <a:buChar char="•"/>
            </a:pPr>
            <a:r>
              <a:rPr lang="fr-CH" altLang="en-US" sz="2600" dirty="0"/>
              <a:t>Par lieu d’identification (établissements de santé)</a:t>
            </a:r>
          </a:p>
          <a:p>
            <a:pPr marL="1262063" lvl="2" indent="-347663">
              <a:buFont typeface="Arial" charset="0"/>
              <a:buChar char="•"/>
            </a:pPr>
            <a:r>
              <a:rPr lang="fr-CH" altLang="en-US" sz="2600" dirty="0"/>
              <a:t>Par lieu d’habitation (Barangay)</a:t>
            </a:r>
          </a:p>
          <a:p>
            <a:pPr marL="347663" indent="-347663">
              <a:buFont typeface="Arial" charset="0"/>
              <a:buChar char="•"/>
            </a:pPr>
            <a:r>
              <a:rPr lang="fr-CH" altLang="en-US" sz="2600" u="sng" dirty="0"/>
              <a:t>Support: </a:t>
            </a:r>
            <a:r>
              <a:rPr lang="fr-CH" altLang="en-US" sz="2600" dirty="0"/>
              <a:t>Carte au format A4 enregistrée au format PDF</a:t>
            </a:r>
          </a:p>
        </p:txBody>
      </p:sp>
    </p:spTree>
    <p:extLst>
      <p:ext uri="{BB962C8B-B14F-4D97-AF65-F5344CB8AC3E}">
        <p14:creationId xmlns:p14="http://schemas.microsoft.com/office/powerpoint/2010/main" val="429043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04739" y="1052736"/>
            <a:ext cx="8424936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r-FR" altLang="zh-CN" sz="2800" dirty="0"/>
              <a:t>Afin de créer la carte demandée nous avons besoin des couches SIG suivantes </a:t>
            </a:r>
            <a:r>
              <a:rPr lang="en-US" altLang="zh-CN" sz="2800" dirty="0"/>
              <a:t>: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zh-CN" sz="2800" dirty="0"/>
              <a:t>L’extension géographique des Barangays (polygones) avec une table d’attributs contenant les mêmes identifiants uniques que ceux contenu dans la liste maîtresse des unités administratives.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altLang="zh-CN" sz="2800" dirty="0"/>
              <a:t>La localisation des établissements de santé (points) avec une table d’attributs contenant les même identifiant unique que ceux contenu dans la liste maîtresse des établissements de santé</a:t>
            </a:r>
            <a:endParaRPr lang="en-US" altLang="zh-CN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0637"/>
            <a:ext cx="9144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3100" b="1" dirty="0">
                <a:solidFill>
                  <a:schemeClr val="bg1"/>
                </a:solidFill>
                <a:latin typeface="+mn-lt"/>
              </a:rPr>
              <a:t>De quelles données géospatiales avons-nous besoin?</a:t>
            </a:r>
            <a:endParaRPr lang="en-PH" altLang="en-US" sz="31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539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94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3100" b="1" dirty="0">
                <a:solidFill>
                  <a:schemeClr val="bg1"/>
                </a:solidFill>
                <a:latin typeface="+mn-lt"/>
              </a:rPr>
              <a:t>De quelles données disposons-nous?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67544" y="1469102"/>
            <a:ext cx="84249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7663" indent="-347663">
              <a:buFont typeface="Arial" charset="0"/>
              <a:buChar char="•"/>
            </a:pPr>
            <a:r>
              <a:rPr lang="fr-FR" altLang="en-US" sz="2800" dirty="0"/>
              <a:t>Couche SIG contenant l’extension des Barangay (LMB)</a:t>
            </a:r>
          </a:p>
          <a:p>
            <a:pPr marL="347663" indent="-347663">
              <a:buFont typeface="Arial" charset="0"/>
              <a:buChar char="•"/>
            </a:pPr>
            <a:r>
              <a:rPr lang="fr-FR" altLang="en-US" sz="2800" dirty="0"/>
              <a:t>La liste maîtresse des établissements de santé contenant les coordonnées géographiques des établissements de santé</a:t>
            </a:r>
            <a:endParaRPr lang="en-GB" altLang="en-US" sz="2800" dirty="0"/>
          </a:p>
        </p:txBody>
      </p:sp>
      <p:sp>
        <p:nvSpPr>
          <p:cNvPr id="7" name="AutoShape 32">
            <a:extLst>
              <a:ext uri="{FF2B5EF4-FFF2-40B4-BE49-F238E27FC236}">
                <a16:creationId xmlns:a16="http://schemas.microsoft.com/office/drawing/2014/main" id="{35F67ABB-8CCB-6A5A-549E-207F97B20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34" y="3813632"/>
            <a:ext cx="436087" cy="381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25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63EDC9C-891D-FBAE-E923-274CABDA5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01" y="3813632"/>
            <a:ext cx="811934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altLang="zh-CN" sz="2600" dirty="0">
                <a:latin typeface="+mn-lt"/>
              </a:rPr>
              <a:t>Les données en question se trouvent dans le dossier MATERIEL_ATELIER \ EXERCICES \ EXERCICE_5\DATA que vous avez téléchargé depuis le Google Drive créé pour l’atelier</a:t>
            </a:r>
            <a:endParaRPr lang="en-US" altLang="zh-CN" sz="2600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6B294F-7570-DEBA-7570-94940E9D9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01" y="5413682"/>
            <a:ext cx="808509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altLang="zh-CN" sz="2400" dirty="0">
                <a:latin typeface="+mn-lt"/>
              </a:rPr>
              <a:t>Faite une copie du dossier EXERCICE_5 dans le dossier ATELIER que vous créé pendant l’exercice 3 sur votre disque dur D:</a:t>
            </a:r>
            <a:endParaRPr lang="en-US" altLang="zh-CN" sz="2400" dirty="0">
              <a:latin typeface="+mn-lt"/>
            </a:endParaRPr>
          </a:p>
        </p:txBody>
      </p:sp>
      <p:sp>
        <p:nvSpPr>
          <p:cNvPr id="10" name="AutoShape 32">
            <a:extLst>
              <a:ext uri="{FF2B5EF4-FFF2-40B4-BE49-F238E27FC236}">
                <a16:creationId xmlns:a16="http://schemas.microsoft.com/office/drawing/2014/main" id="{9F7689C2-13FB-81F1-B4E4-46B656E4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34" y="5362882"/>
            <a:ext cx="436087" cy="381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25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8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6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23528" y="1052736"/>
            <a:ext cx="26642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3000" dirty="0"/>
              <a:t>Fonds de carte</a:t>
            </a:r>
          </a:p>
        </p:txBody>
      </p:sp>
      <p:sp>
        <p:nvSpPr>
          <p:cNvPr id="8" name="AutoShape 32">
            <a:extLst>
              <a:ext uri="{FF2B5EF4-FFF2-40B4-BE49-F238E27FC236}">
                <a16:creationId xmlns:a16="http://schemas.microsoft.com/office/drawing/2014/main" id="{0303BD81-0BE4-476C-BF32-D5E2E9A06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78" y="5856312"/>
            <a:ext cx="436087" cy="381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5359EF9-3F0F-4EF8-B77F-321687C70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1" y="5852255"/>
            <a:ext cx="8064897" cy="96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altLang="zh-CN" sz="2600" dirty="0">
                <a:latin typeface="+mn-lt"/>
                <a:cs typeface="Arial" charset="0"/>
              </a:rPr>
              <a:t>Sera utilisé pour vérifier la cohérence, l'exactitude et l'exhaustivité des données géospatiales que nous utiliserons</a:t>
            </a:r>
            <a:endParaRPr lang="en-US" altLang="zh-CN" sz="2600" dirty="0">
              <a:latin typeface="+mn-lt"/>
              <a:cs typeface="Arial" charset="0"/>
            </a:endParaRPr>
          </a:p>
        </p:txBody>
      </p:sp>
      <p:sp>
        <p:nvSpPr>
          <p:cNvPr id="12" name="AutoShape 32">
            <a:extLst>
              <a:ext uri="{FF2B5EF4-FFF2-40B4-BE49-F238E27FC236}">
                <a16:creationId xmlns:a16="http://schemas.microsoft.com/office/drawing/2014/main" id="{EEFD6E2E-33D2-42CC-AFD0-F4319E15B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10" y="5305265"/>
            <a:ext cx="436087" cy="381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4F8C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854B3AE-E01C-46CE-AA8C-9A0D63D10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83" y="5301208"/>
            <a:ext cx="787848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600" dirty="0" err="1">
                <a:latin typeface="+mn-lt"/>
                <a:cs typeface="Arial" charset="0"/>
              </a:rPr>
              <a:t>Référence</a:t>
            </a:r>
            <a:r>
              <a:rPr lang="en-US" altLang="zh-CN" sz="2600" dirty="0">
                <a:latin typeface="+mn-lt"/>
                <a:cs typeface="Arial" charset="0"/>
              </a:rPr>
              <a:t> au sol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BD8472-60DA-41A0-BEAF-D9D8D198E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1" t="16401" r="22432" b="10803"/>
          <a:stretch/>
        </p:blipFill>
        <p:spPr>
          <a:xfrm>
            <a:off x="1871501" y="1616224"/>
            <a:ext cx="5400997" cy="3547764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5F844BF6-2F00-4C8E-AE9D-EF8BEF6DB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266" y="3671772"/>
            <a:ext cx="20882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altLang="en-US" sz="3000" dirty="0">
                <a:solidFill>
                  <a:schemeClr val="bg1"/>
                </a:solidFill>
              </a:rPr>
              <a:t>Imagerie satellitaire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A50310-AA62-3F0C-BB26-F77AAC9CA1F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94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3100" b="1" dirty="0">
                <a:solidFill>
                  <a:schemeClr val="bg1"/>
                </a:solidFill>
                <a:latin typeface="+mn-lt"/>
              </a:rPr>
              <a:t>De quelles données disposons-nous?</a:t>
            </a:r>
          </a:p>
        </p:txBody>
      </p:sp>
    </p:spTree>
    <p:extLst>
      <p:ext uri="{BB962C8B-B14F-4D97-AF65-F5344CB8AC3E}">
        <p14:creationId xmlns:p14="http://schemas.microsoft.com/office/powerpoint/2010/main" val="340997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7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5199254-0BB0-411F-90AD-F7267FE23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11" y="1099770"/>
            <a:ext cx="571249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indent="-360000">
              <a:buFontTx/>
              <a:buAutoNum type="arabicPeriod"/>
            </a:pPr>
            <a:r>
              <a:rPr lang="en-US" altLang="en-US" sz="2200" dirty="0"/>
              <a:t>Lancer QGIS</a:t>
            </a:r>
          </a:p>
          <a:p>
            <a:pPr indent="-360000">
              <a:buFontTx/>
              <a:buAutoNum type="arabicPeriod"/>
            </a:pPr>
            <a:r>
              <a:rPr lang="fr-FR" altLang="en-US" sz="2200" dirty="0"/>
              <a:t>Cliquez sur le bouton </a:t>
            </a:r>
            <a:r>
              <a:rPr lang="fr-FR" altLang="en-US" sz="2200" i="1" dirty="0"/>
              <a:t>Ajouter une couche vecteur</a:t>
            </a:r>
          </a:p>
          <a:p>
            <a:pPr indent="-360000">
              <a:buFontTx/>
              <a:buAutoNum type="arabicPeriod"/>
            </a:pPr>
            <a:r>
              <a:rPr lang="fr-FR" altLang="en-US" sz="2200" dirty="0"/>
              <a:t>Naviguer jusqu’à l'emplacement du dossier ATELIER</a:t>
            </a:r>
            <a:r>
              <a:rPr lang="fr-FR" altLang="zh-CN" sz="2400" dirty="0">
                <a:latin typeface="+mn-lt"/>
              </a:rPr>
              <a:t> \ EXERCICE_5\DATA \LMB </a:t>
            </a:r>
            <a:r>
              <a:rPr lang="fr-FR" altLang="en-US" sz="2400" dirty="0"/>
              <a:t>sur votre ordinateur</a:t>
            </a:r>
            <a:r>
              <a:rPr lang="fr-FR" altLang="zh-CN" sz="2400" dirty="0">
                <a:latin typeface="+mn-lt"/>
              </a:rPr>
              <a:t> </a:t>
            </a:r>
            <a:endParaRPr lang="en-US" altLang="en-US" sz="2200" dirty="0"/>
          </a:p>
        </p:txBody>
      </p:sp>
      <p:pic>
        <p:nvPicPr>
          <p:cNvPr id="8" name="Picture 6" descr="add_vector">
            <a:extLst>
              <a:ext uri="{FF2B5EF4-FFF2-40B4-BE49-F238E27FC236}">
                <a16:creationId xmlns:a16="http://schemas.microsoft.com/office/drawing/2014/main" id="{75600909-6C92-449E-AC23-AF9E59674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585" y="1434618"/>
            <a:ext cx="5762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2">
            <a:extLst>
              <a:ext uri="{FF2B5EF4-FFF2-40B4-BE49-F238E27FC236}">
                <a16:creationId xmlns:a16="http://schemas.microsoft.com/office/drawing/2014/main" id="{DC137DBB-B5A4-4D7E-9847-606816B64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479" y="5373216"/>
            <a:ext cx="504825" cy="42862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25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45F41B9-2817-4DA6-9E0C-6DF773219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5425347"/>
            <a:ext cx="8244408" cy="6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altLang="zh-CN" sz="2200" dirty="0">
                <a:latin typeface="+mn-lt"/>
                <a:cs typeface="Arial" charset="0"/>
              </a:rPr>
              <a:t>Les limites du Barangay pour la province de Tolkien vont apparaître dans la vue cartographique  (une couleur aléatoire est attribuée)</a:t>
            </a:r>
            <a:endParaRPr lang="en-US" altLang="zh-CN" sz="2200" dirty="0">
              <a:latin typeface="+mn-lt"/>
              <a:cs typeface="Arial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D5199254-0BB0-411F-90AD-F7267FE23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42" y="3429000"/>
            <a:ext cx="556416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indent="-360000">
              <a:buFontTx/>
              <a:buAutoNum type="arabicPeriod" startAt="4"/>
            </a:pPr>
            <a:r>
              <a:rPr lang="fr-FR" altLang="en-US" sz="2200" dirty="0"/>
              <a:t>Double-cliquez sur le fichier </a:t>
            </a:r>
            <a:r>
              <a:rPr lang="fr-FR" altLang="en-US" sz="2200" dirty="0" err="1"/>
              <a:t>TOLKIEN_BRG.shp</a:t>
            </a:r>
            <a:r>
              <a:rPr lang="fr-FR" altLang="en-US" sz="2200" dirty="0"/>
              <a:t> et cliquez sur le bouton </a:t>
            </a:r>
            <a:r>
              <a:rPr lang="fr-FR" altLang="en-US" sz="2200" i="1" dirty="0"/>
              <a:t>Ajouter</a:t>
            </a:r>
          </a:p>
          <a:p>
            <a:pPr indent="-360000">
              <a:buFontTx/>
              <a:buAutoNum type="arabicPeriod" startAt="4"/>
            </a:pPr>
            <a:r>
              <a:rPr lang="fr-FR" altLang="en-US" sz="2200" dirty="0"/>
              <a:t>Fermer la fenêtre du gestionnaire de la source de données</a:t>
            </a:r>
            <a:endParaRPr lang="en-US" alt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CFE42-BBF6-A18B-7B54-CDAC28E64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100" y="2192377"/>
            <a:ext cx="3076343" cy="792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2BACD8-3F9D-9E7D-043D-B1DAC92EA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496" y="3331214"/>
            <a:ext cx="3123549" cy="1908449"/>
          </a:xfrm>
          <a:prstGeom prst="rect">
            <a:avLst/>
          </a:prstGeom>
        </p:spPr>
      </p:pic>
      <p:sp>
        <p:nvSpPr>
          <p:cNvPr id="15" name="AutoShape 32">
            <a:extLst>
              <a:ext uri="{FF2B5EF4-FFF2-40B4-BE49-F238E27FC236}">
                <a16:creationId xmlns:a16="http://schemas.microsoft.com/office/drawing/2014/main" id="{CBDE5FEE-AC64-E7F5-15CA-ACF1D0034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43" y="6206311"/>
            <a:ext cx="504825" cy="42862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25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734FA22-58EC-E108-CF52-5472649D1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56" y="6258442"/>
            <a:ext cx="6802596" cy="6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altLang="zh-CN" sz="2200" dirty="0">
                <a:latin typeface="+mn-lt"/>
                <a:cs typeface="Arial" charset="0"/>
              </a:rPr>
              <a:t>Sauver le projet avec le nom EXERCICE_5 dans le dossier de l’exercice</a:t>
            </a:r>
            <a:endParaRPr lang="en-US" altLang="zh-CN" sz="2200" dirty="0">
              <a:latin typeface="+mn-lt"/>
              <a:cs typeface="Arial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B486954-26DC-6E4A-E9AB-CF2FE1AF1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t="7150" r="91460" b="89906"/>
          <a:stretch>
            <a:fillRect/>
          </a:stretch>
        </p:blipFill>
        <p:spPr bwMode="auto">
          <a:xfrm>
            <a:off x="8010376" y="6183080"/>
            <a:ext cx="43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0E2756-1CFE-3F56-B8AD-DE0E14641DB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95841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eaLnBrk="1" hangingPunct="1">
              <a:lnSpc>
                <a:spcPct val="90000"/>
              </a:lnSpc>
              <a:defRPr sz="32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fr-CH" dirty="0"/>
              <a:t>Exercice 5  (Partie 1) – Fichier SIG des limites de Barangay</a:t>
            </a:r>
          </a:p>
        </p:txBody>
      </p:sp>
    </p:spTree>
    <p:extLst>
      <p:ext uri="{BB962C8B-B14F-4D97-AF65-F5344CB8AC3E}">
        <p14:creationId xmlns:p14="http://schemas.microsoft.com/office/powerpoint/2010/main" val="230356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B371C167-FEDC-4880-BD28-842FC379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EA6D7C9-804A-4784-A79A-F83BC24EB8BF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2532" name="Rectangle 12">
            <a:extLst>
              <a:ext uri="{FF2B5EF4-FFF2-40B4-BE49-F238E27FC236}">
                <a16:creationId xmlns:a16="http://schemas.microsoft.com/office/drawing/2014/main" id="{81ED15EC-3A69-4700-A79A-94053340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1331166"/>
            <a:ext cx="50402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CH" altLang="en-US" sz="2400" dirty="0"/>
              <a:t>Cliquer avec le bouton droit de la souris sur la couche TOLKIEN_BRG</a:t>
            </a:r>
          </a:p>
          <a:p>
            <a:pPr>
              <a:buFontTx/>
              <a:buAutoNum type="arabicPeriod"/>
            </a:pPr>
            <a:r>
              <a:rPr lang="fr-CH" altLang="en-US" sz="2400" dirty="0"/>
              <a:t>Sélectionner l’Option </a:t>
            </a:r>
            <a:r>
              <a:rPr lang="fr-FR" altLang="en-US" sz="2400" i="1" dirty="0"/>
              <a:t>Ouvrir la Table d’Attributs</a:t>
            </a:r>
            <a:endParaRPr lang="fr-CH" altLang="en-US" sz="24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4CAF1D2-FE36-4D2A-872D-1558CE665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3349712"/>
            <a:ext cx="4140646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altLang="zh-CN" sz="2400" dirty="0">
                <a:latin typeface="+mn-lt"/>
                <a:cs typeface="Arial" charset="0"/>
              </a:rPr>
              <a:t>Prenez le temps d'examiner la structure de la table d'attributs (lignes, colonnes).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altLang="zh-CN" sz="2400" dirty="0">
                <a:latin typeface="+mn-lt"/>
                <a:cs typeface="Arial" charset="0"/>
              </a:rPr>
              <a:t>Cela vous rappelle-t-il une autre table que nous avons vue dans l'exercice précédent ?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altLang="zh-CN" sz="2400" dirty="0">
                <a:latin typeface="+mn-lt"/>
                <a:cs typeface="Arial" charset="0"/>
              </a:rPr>
              <a:t>Le contenu du fichier de forme correspond-il au contenu de la liste maîtresse ?</a:t>
            </a:r>
            <a:endParaRPr lang="en-US" altLang="zh-CN" sz="2400" dirty="0">
              <a:latin typeface="+mn-lt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E081AA-EF3E-DEF6-530E-23121A62A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721" y="1177164"/>
            <a:ext cx="2806293" cy="1723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8BAB7B-52BC-FB4B-E2CF-530530C57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8" y="3518556"/>
            <a:ext cx="4253700" cy="295368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840F4EE-0FFE-86CA-A30E-483D22532B6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95841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eaLnBrk="1" hangingPunct="1">
              <a:lnSpc>
                <a:spcPct val="90000"/>
              </a:lnSpc>
              <a:defRPr sz="32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fr-CH" dirty="0"/>
              <a:t>Exercice 5  (Partie 1) – Fichier SIG des limites de Barangay (Table d’Attributs)</a:t>
            </a:r>
          </a:p>
        </p:txBody>
      </p:sp>
    </p:spTree>
    <p:extLst>
      <p:ext uri="{BB962C8B-B14F-4D97-AF65-F5344CB8AC3E}">
        <p14:creationId xmlns:p14="http://schemas.microsoft.com/office/powerpoint/2010/main" val="163303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6B24B75-4932-3080-44D2-E9AD67343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716" y="5239597"/>
            <a:ext cx="2565394" cy="1567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B371C167-FEDC-4880-BD28-842FC379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EA6D7C9-804A-4784-A79A-F83BC24EB8BF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FFFDC7A-2C38-43FF-BBB2-A43B92360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92" y="1052736"/>
            <a:ext cx="499988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CH" altLang="en-US" sz="1600" dirty="0">
                <a:latin typeface="+mn-lt"/>
              </a:rPr>
              <a:t>Dans le menu, cliquer sur </a:t>
            </a:r>
            <a:r>
              <a:rPr lang="fr-CH" sz="1600" i="1" dirty="0">
                <a:solidFill>
                  <a:srgbClr val="000000"/>
                </a:solidFill>
                <a:latin typeface="+mn-lt"/>
              </a:rPr>
              <a:t>Extensions&gt; </a:t>
            </a:r>
            <a:r>
              <a:rPr lang="fr-CH" altLang="en-US" sz="1600" dirty="0">
                <a:latin typeface="+mn-lt"/>
              </a:rPr>
              <a:t> Installer/Gérer les extensions</a:t>
            </a:r>
          </a:p>
          <a:p>
            <a:pPr>
              <a:buFontTx/>
              <a:buAutoNum type="arabicPeriod"/>
            </a:pPr>
            <a:r>
              <a:rPr lang="fr-CH" sz="1600" i="1" dirty="0">
                <a:solidFill>
                  <a:srgbClr val="000000"/>
                </a:solidFill>
                <a:effectLst/>
                <a:latin typeface="+mn-lt"/>
              </a:rPr>
              <a:t>Dans la fenêtre qui s’ ouvre chercher l’extension </a:t>
            </a:r>
            <a:r>
              <a:rPr lang="fr-CH" sz="1600" i="1" dirty="0" err="1">
                <a:solidFill>
                  <a:srgbClr val="000000"/>
                </a:solidFill>
                <a:effectLst/>
                <a:latin typeface="+mn-lt"/>
              </a:rPr>
              <a:t>QuickMapServices</a:t>
            </a:r>
            <a:r>
              <a:rPr lang="fr-CH" sz="1600" i="1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fr-CH" sz="1600" i="0" dirty="0">
                <a:solidFill>
                  <a:srgbClr val="000000"/>
                </a:solidFill>
                <a:effectLst/>
                <a:latin typeface="+mn-lt"/>
              </a:rPr>
              <a:t>et installé là si ce n’est pas encore le cas</a:t>
            </a:r>
            <a:endParaRPr lang="fr-CH" altLang="en-US" sz="1600" dirty="0">
              <a:latin typeface="+mn-lt"/>
            </a:endParaRPr>
          </a:p>
          <a:p>
            <a:pPr>
              <a:buFontTx/>
              <a:buAutoNum type="arabicPeriod"/>
            </a:pPr>
            <a:r>
              <a:rPr lang="fr-CH" altLang="en-US" sz="1600" dirty="0">
                <a:latin typeface="+mn-lt"/>
              </a:rPr>
              <a:t>Click sur</a:t>
            </a:r>
            <a:r>
              <a:rPr lang="fr-CH" altLang="en-US" sz="1600" i="1" dirty="0">
                <a:latin typeface="+mn-lt"/>
              </a:rPr>
              <a:t> Internet &gt; </a:t>
            </a:r>
            <a:r>
              <a:rPr lang="fr-CH" altLang="en-US" sz="1600" i="1" dirty="0" err="1">
                <a:latin typeface="+mn-lt"/>
              </a:rPr>
              <a:t>QuickMapServices</a:t>
            </a:r>
            <a:r>
              <a:rPr lang="fr-CH" altLang="en-US" sz="1600" i="1" dirty="0">
                <a:latin typeface="+mn-lt"/>
              </a:rPr>
              <a:t>&gt; Settings</a:t>
            </a:r>
          </a:p>
          <a:p>
            <a:pPr>
              <a:buFontTx/>
              <a:buAutoNum type="arabicPeriod"/>
            </a:pPr>
            <a:r>
              <a:rPr lang="fr-CH" altLang="en-US" dirty="0"/>
              <a:t>Dans la fenêtre qui s’ ouvre, ouvrir l’onglet </a:t>
            </a:r>
            <a:r>
              <a:rPr lang="fr-CH" altLang="en-US" i="1" dirty="0"/>
              <a:t>More services</a:t>
            </a:r>
            <a:r>
              <a:rPr lang="fr-CH" altLang="en-US" dirty="0"/>
              <a:t> </a:t>
            </a:r>
          </a:p>
          <a:p>
            <a:pPr>
              <a:buFontTx/>
              <a:buAutoNum type="arabicPeriod"/>
            </a:pPr>
            <a:r>
              <a:rPr lang="fr-CH" altLang="en-US" dirty="0"/>
              <a:t>Cliquer sur le bouton </a:t>
            </a:r>
            <a:r>
              <a:rPr lang="fr-CH" altLang="en-US" i="1" dirty="0" err="1"/>
              <a:t>Get</a:t>
            </a:r>
            <a:r>
              <a:rPr lang="fr-CH" altLang="en-US" i="1" dirty="0"/>
              <a:t> </a:t>
            </a:r>
            <a:r>
              <a:rPr lang="fr-CH" altLang="en-US" i="1" dirty="0" err="1"/>
              <a:t>contributed</a:t>
            </a:r>
            <a:r>
              <a:rPr lang="fr-CH" altLang="en-US" i="1" dirty="0"/>
              <a:t> pack. </a:t>
            </a:r>
            <a:r>
              <a:rPr lang="fr-CH" altLang="en-US" dirty="0"/>
              <a:t>Cela va rajouter tous les fonds de carte existants dans le menu </a:t>
            </a:r>
            <a:r>
              <a:rPr lang="fr-CH" altLang="en-US" sz="1800" i="1" dirty="0">
                <a:latin typeface="+mn-lt"/>
              </a:rPr>
              <a:t>Internet &gt; </a:t>
            </a:r>
            <a:r>
              <a:rPr lang="fr-CH" altLang="en-US" sz="1800" i="1" dirty="0" err="1">
                <a:latin typeface="+mn-lt"/>
              </a:rPr>
              <a:t>QuickMapServices</a:t>
            </a:r>
            <a:endParaRPr lang="fr-CH" altLang="en-US" sz="1800" i="1" dirty="0">
              <a:latin typeface="+mn-lt"/>
            </a:endParaRPr>
          </a:p>
          <a:p>
            <a:pPr>
              <a:buFontTx/>
              <a:buAutoNum type="arabicPeriod"/>
            </a:pPr>
            <a:r>
              <a:rPr lang="fr-CH" altLang="en-US" dirty="0"/>
              <a:t>Rajouter par exemple le fond de carte Google&gt; Google satellite</a:t>
            </a:r>
          </a:p>
          <a:p>
            <a:pPr>
              <a:buFontTx/>
              <a:buAutoNum type="arabicPeriod"/>
            </a:pPr>
            <a:endParaRPr lang="fr-CH" altLang="en-US" dirty="0"/>
          </a:p>
          <a:p>
            <a:pPr>
              <a:buFontTx/>
              <a:buAutoNum type="arabicPeriod"/>
            </a:pPr>
            <a:endParaRPr lang="fr-CH" altLang="en-US" dirty="0"/>
          </a:p>
        </p:txBody>
      </p:sp>
      <p:sp>
        <p:nvSpPr>
          <p:cNvPr id="7" name="AutoShape 32">
            <a:extLst>
              <a:ext uri="{FF2B5EF4-FFF2-40B4-BE49-F238E27FC236}">
                <a16:creationId xmlns:a16="http://schemas.microsoft.com/office/drawing/2014/main" id="{5A8CC59E-0DBE-49EC-9AA8-EA7CED128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75" y="4784857"/>
            <a:ext cx="504825" cy="381001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25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highlight>
                <a:srgbClr val="000000"/>
              </a:highlight>
              <a:latin typeface="+mn-lt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AF6E906-8384-4DE3-BED3-FDA75F612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458" y="4858673"/>
            <a:ext cx="725384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altLang="zh-CN" sz="2100" dirty="0">
                <a:latin typeface="+mn-lt"/>
                <a:cs typeface="Arial" charset="0"/>
              </a:rPr>
              <a:t>L’imageries va apparaître dans la vue cartographique</a:t>
            </a:r>
            <a:endParaRPr lang="en-US" altLang="zh-CN" sz="2100" dirty="0">
              <a:latin typeface="+mn-lt"/>
              <a:cs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981C3D4-BF6E-10E5-1846-42A15229350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95841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eaLnBrk="1" hangingPunct="1">
              <a:lnSpc>
                <a:spcPct val="90000"/>
              </a:lnSpc>
              <a:defRPr sz="32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>
                <a:latin typeface="Calibri Light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fr-CH" dirty="0"/>
              <a:t>Exercice 5  (Partie 1) – Fichier SIG des limites de Barangay (cohérence avec l’image satellite)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A69E4-25B3-4B0F-CB79-2D0FFB63E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152731"/>
            <a:ext cx="3541570" cy="504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CC8360-9067-C25F-9398-B1AA067DF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710434"/>
            <a:ext cx="2939113" cy="18774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EBF820-AF7A-E8CC-68B8-B3E9F50AC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823" y="2520428"/>
            <a:ext cx="1621362" cy="2043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39EB92-707C-EADD-4670-8F1187457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592" y="3821997"/>
            <a:ext cx="2164792" cy="22740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C14857-188F-AD78-B2B6-DED8C539749D}"/>
              </a:ext>
            </a:extLst>
          </p:cNvPr>
          <p:cNvSpPr/>
          <p:nvPr/>
        </p:nvSpPr>
        <p:spPr>
          <a:xfrm>
            <a:off x="8165259" y="3982619"/>
            <a:ext cx="551677" cy="2935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1089DF-1036-F59D-25D1-1515A1B80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3592" y="5648049"/>
            <a:ext cx="2118888" cy="2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83752"/>
      </p:ext>
    </p:extLst>
  </p:cSld>
  <p:clrMapOvr>
    <a:masterClrMapping/>
  </p:clrMapOvr>
</p:sld>
</file>

<file path=ppt/theme/theme1.xml><?xml version="1.0" encoding="utf-8"?>
<a:theme xmlns:a="http://schemas.openxmlformats.org/drawingml/2006/main" name="HGLC_HIS_Geo-enabling_cours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_Epi_template.potx" id="{C4C6975B-1ACD-426D-B7B7-6BADFDA88C4B}" vid="{8964BB0A-67A4-4C3D-BACD-1CA8771A4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15024</TotalTime>
  <Words>1525</Words>
  <Application>Microsoft Office PowerPoint</Application>
  <PresentationFormat>On-screen Show (4:3)</PresentationFormat>
  <Paragraphs>137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HGLC_HIS_Geo-enabling_course_template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Ordre du jour et objectifs du 5ème jour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Steeve Ebener</cp:lastModifiedBy>
  <cp:revision>141</cp:revision>
  <dcterms:created xsi:type="dcterms:W3CDTF">2018-03-06T13:12:55Z</dcterms:created>
  <dcterms:modified xsi:type="dcterms:W3CDTF">2023-11-10T06:29:55Z</dcterms:modified>
</cp:coreProperties>
</file>