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1" r:id="rId2"/>
    <p:sldId id="349" r:id="rId3"/>
    <p:sldId id="350" r:id="rId4"/>
    <p:sldId id="367" r:id="rId5"/>
    <p:sldId id="2711" r:id="rId6"/>
    <p:sldId id="348" r:id="rId7"/>
    <p:sldId id="2713" r:id="rId8"/>
    <p:sldId id="369" r:id="rId9"/>
    <p:sldId id="351" r:id="rId10"/>
    <p:sldId id="352" r:id="rId11"/>
    <p:sldId id="353" r:id="rId12"/>
    <p:sldId id="354" r:id="rId13"/>
    <p:sldId id="355" r:id="rId14"/>
    <p:sldId id="356" r:id="rId15"/>
    <p:sldId id="358" r:id="rId16"/>
    <p:sldId id="2699" r:id="rId17"/>
    <p:sldId id="376" r:id="rId18"/>
    <p:sldId id="377" r:id="rId19"/>
    <p:sldId id="300" r:id="rId20"/>
    <p:sldId id="378" r:id="rId21"/>
    <p:sldId id="379" r:id="rId22"/>
    <p:sldId id="2714" r:id="rId23"/>
    <p:sldId id="362" r:id="rId24"/>
    <p:sldId id="363" r:id="rId25"/>
    <p:sldId id="364" r:id="rId26"/>
    <p:sldId id="302" r:id="rId27"/>
    <p:sldId id="384" r:id="rId28"/>
    <p:sldId id="293" r:id="rId29"/>
    <p:sldId id="317" r:id="rId30"/>
    <p:sldId id="320" r:id="rId31"/>
    <p:sldId id="2715" r:id="rId32"/>
    <p:sldId id="321" r:id="rId33"/>
    <p:sldId id="2702" r:id="rId34"/>
    <p:sldId id="2701" r:id="rId35"/>
    <p:sldId id="2703" r:id="rId36"/>
    <p:sldId id="2704" r:id="rId37"/>
    <p:sldId id="2705" r:id="rId38"/>
    <p:sldId id="2706" r:id="rId39"/>
    <p:sldId id="2707" r:id="rId40"/>
    <p:sldId id="2708" r:id="rId41"/>
    <p:sldId id="322" r:id="rId42"/>
    <p:sldId id="2709" r:id="rId43"/>
    <p:sldId id="2710" r:id="rId44"/>
    <p:sldId id="2712"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065">
          <p15:clr>
            <a:srgbClr val="A4A3A4"/>
          </p15:clr>
        </p15:guide>
        <p15:guide id="4" orient="horz" pos="4292" userDrawn="1">
          <p15:clr>
            <a:srgbClr val="A4A3A4"/>
          </p15:clr>
        </p15:guide>
        <p15:guide id="5" orient="horz" pos="845" userDrawn="1">
          <p15:clr>
            <a:srgbClr val="A4A3A4"/>
          </p15:clr>
        </p15:guide>
        <p15:guide id="6" orient="horz" pos="2432" userDrawn="1">
          <p15:clr>
            <a:srgbClr val="A4A3A4"/>
          </p15:clr>
        </p15:guide>
        <p15:guide id="7" pos="2880">
          <p15:clr>
            <a:srgbClr val="A4A3A4"/>
          </p15:clr>
        </p15:guide>
        <p15:guide id="8" pos="5103" userDrawn="1">
          <p15:clr>
            <a:srgbClr val="A4A3A4"/>
          </p15:clr>
        </p15:guide>
        <p15:guide id="10" pos="3696" userDrawn="1">
          <p15:clr>
            <a:srgbClr val="A4A3A4"/>
          </p15:clr>
        </p15:guide>
        <p15:guide id="11" orient="horz" pos="1888" userDrawn="1">
          <p15:clr>
            <a:srgbClr val="A4A3A4"/>
          </p15:clr>
        </p15:guide>
        <p15:guide id="12" pos="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oul Bassit Sawadogo" initials="AS" lastIdx="2" clrIdx="0">
    <p:extLst>
      <p:ext uri="{19B8F6BF-5375-455C-9EA6-DF929625EA0E}">
        <p15:presenceInfo xmlns:p15="http://schemas.microsoft.com/office/powerpoint/2012/main" userId="S::abdoulbassit@dev.africa::77d1bfe8-520e-45a4-95d3-997b221fa8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253C88"/>
    <a:srgbClr val="D8AA37"/>
    <a:srgbClr val="4F8CB5"/>
    <a:srgbClr val="315A75"/>
    <a:srgbClr val="3398CC"/>
    <a:srgbClr val="346667"/>
    <a:srgbClr val="1B3163"/>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5771" autoAdjust="0"/>
  </p:normalViewPr>
  <p:slideViewPr>
    <p:cSldViewPr showGuides="1">
      <p:cViewPr>
        <p:scale>
          <a:sx n="100" d="100"/>
          <a:sy n="100" d="100"/>
        </p:scale>
        <p:origin x="1344" y="-300"/>
      </p:cViewPr>
      <p:guideLst>
        <p:guide orient="horz" pos="3067"/>
        <p:guide orient="horz" pos="618"/>
        <p:guide orient="horz" pos="4065"/>
        <p:guide orient="horz" pos="4292"/>
        <p:guide orient="horz" pos="845"/>
        <p:guide orient="horz" pos="2432"/>
        <p:guide pos="2880"/>
        <p:guide pos="5103"/>
        <p:guide pos="3696"/>
        <p:guide orient="horz" pos="1888"/>
        <p:guide pos="20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01/11/2023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35</a:t>
            </a:fld>
            <a:endParaRPr lang="en-PH" altLang="en-US"/>
          </a:p>
        </p:txBody>
      </p:sp>
    </p:spTree>
    <p:extLst>
      <p:ext uri="{BB962C8B-B14F-4D97-AF65-F5344CB8AC3E}">
        <p14:creationId xmlns:p14="http://schemas.microsoft.com/office/powerpoint/2010/main" val="107867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88693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EBECE40-BA85-4910-A575-5B92A2789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5975E17-C00A-49C8-8D1F-5C77A043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35844" name="Slide Number Placeholder 3">
            <a:extLst>
              <a:ext uri="{FF2B5EF4-FFF2-40B4-BE49-F238E27FC236}">
                <a16:creationId xmlns:a16="http://schemas.microsoft.com/office/drawing/2014/main" id="{9B008566-BA5F-4D7E-B06C-26F253420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F9E347-CE23-4F01-9C15-9DD492658145}" type="slidenum">
              <a:rPr lang="en-US" altLang="en-US"/>
              <a:pPr/>
              <a:t>9</a:t>
            </a:fld>
            <a:endParaRPr lang="en-US" altLang="en-US"/>
          </a:p>
        </p:txBody>
      </p:sp>
    </p:spTree>
    <p:extLst>
      <p:ext uri="{BB962C8B-B14F-4D97-AF65-F5344CB8AC3E}">
        <p14:creationId xmlns:p14="http://schemas.microsoft.com/office/powerpoint/2010/main" val="422430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3484932-0F1C-4204-93A5-926F60C3F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6533026-FECF-402A-88DA-1FB58423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dirty="0"/>
          </a:p>
        </p:txBody>
      </p:sp>
      <p:sp>
        <p:nvSpPr>
          <p:cNvPr id="36868" name="Slide Number Placeholder 3">
            <a:extLst>
              <a:ext uri="{FF2B5EF4-FFF2-40B4-BE49-F238E27FC236}">
                <a16:creationId xmlns:a16="http://schemas.microsoft.com/office/drawing/2014/main" id="{BB9E470B-99D4-4860-8A01-E553BACD7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65BB00-D000-431C-9D25-6BB9597D51A5}" type="slidenum">
              <a:rPr lang="en-US" altLang="en-US"/>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67504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5185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216903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391369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33</a:t>
            </a:fld>
            <a:endParaRPr lang="en-PH" altLang="en-US"/>
          </a:p>
        </p:txBody>
      </p:sp>
    </p:spTree>
    <p:extLst>
      <p:ext uri="{BB962C8B-B14F-4D97-AF65-F5344CB8AC3E}">
        <p14:creationId xmlns:p14="http://schemas.microsoft.com/office/powerpoint/2010/main" val="202133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01/11/2023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01/11/2023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01/11/2023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01/11/2023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01/11/2023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01/11/2023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01/11/2023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01/11/2023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hyperlink" Target="https://pixabay.com/illustrations/thumbs-up-smiley-face-emoji-happy-400757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6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5.png"/><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5.png"/><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category:trophy_icons"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hyperlink" Target="http://commons.wikimedia.org/wiki/category:trophy_icons" TargetMode="External"/><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5619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6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873470"/>
            <a:ext cx="7129095" cy="830997"/>
          </a:xfrm>
          <a:prstGeom prst="rect">
            <a:avLst/>
          </a:prstGeom>
          <a:noFill/>
        </p:spPr>
        <p:txBody>
          <a:bodyPr wrap="square">
            <a:spAutoFit/>
          </a:bodyPr>
          <a:lstStyle/>
          <a:p>
            <a:pPr algn="ctr"/>
            <a:r>
              <a:rPr lang="en-US" sz="2400" b="1" dirty="0" err="1">
                <a:effectLst/>
                <a:latin typeface="+mn-lt"/>
                <a:ea typeface="Helvetica Neue"/>
                <a:cs typeface="Helvetica Neue"/>
              </a:rPr>
              <a:t>Exercice</a:t>
            </a:r>
            <a:r>
              <a:rPr lang="en-US" sz="2400" b="1" dirty="0">
                <a:effectLst/>
                <a:latin typeface="+mn-lt"/>
                <a:ea typeface="Helvetica Neue"/>
                <a:cs typeface="Helvetica Neue"/>
              </a:rPr>
              <a:t> 6 - </a:t>
            </a:r>
            <a:r>
              <a:rPr lang="fr-FR" sz="2400" b="1" dirty="0">
                <a:effectLst/>
                <a:latin typeface="+mn-lt"/>
                <a:ea typeface="Helvetica Neue"/>
                <a:cs typeface="Helvetica Neue"/>
              </a:rPr>
              <a:t>Création d'une carte thématique dans un SIG (QGIS)</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94EDE599-6886-220B-2FE1-4ED6A904BA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5979587E-B764-B964-05A0-7D99F15EB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5E196AFB-490D-4747-0020-DF63B653A3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8F209F9E-9AD1-B236-9516-D894EA9DBA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CAAA34A8-4750-64EF-FDC9-A2240C09F7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14A89E64-0C0F-4A43-96F1-C8F37E30D6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B174FE-5014-4301-967B-80D0E259C20F}" type="slidenum">
              <a:rPr lang="en-GB" altLang="en-US"/>
              <a:pPr/>
              <a:t>10</a:t>
            </a:fld>
            <a:endParaRPr lang="en-GB" altLang="en-US" dirty="0"/>
          </a:p>
        </p:txBody>
      </p:sp>
      <p:sp>
        <p:nvSpPr>
          <p:cNvPr id="24580" name="Rectangle 12">
            <a:extLst>
              <a:ext uri="{FF2B5EF4-FFF2-40B4-BE49-F238E27FC236}">
                <a16:creationId xmlns:a16="http://schemas.microsoft.com/office/drawing/2014/main" id="{B435A29B-E369-42C7-8880-ED4CD6BA6452}"/>
              </a:ext>
            </a:extLst>
          </p:cNvPr>
          <p:cNvSpPr>
            <a:spLocks noChangeArrowheads="1"/>
          </p:cNvSpPr>
          <p:nvPr/>
        </p:nvSpPr>
        <p:spPr bwMode="auto">
          <a:xfrm>
            <a:off x="233559" y="2564904"/>
            <a:ext cx="873105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fr-FR" altLang="en-US" sz="2200" dirty="0"/>
              <a:t>Cliquez avec le bouton droit de la souris sur la couche d’extension des Barangay et cliquez sur </a:t>
            </a:r>
            <a:r>
              <a:rPr lang="fr-FR" altLang="en-US" sz="2200" i="1" dirty="0"/>
              <a:t>Propriétés</a:t>
            </a:r>
          </a:p>
          <a:p>
            <a:pPr>
              <a:buFontTx/>
              <a:buAutoNum type="arabicPeriod"/>
            </a:pPr>
            <a:r>
              <a:rPr lang="fr-FR" altLang="en-US" sz="2200" dirty="0"/>
              <a:t>Cliquez sur </a:t>
            </a:r>
            <a:r>
              <a:rPr lang="fr-FR" altLang="en-US" sz="2200" i="1" dirty="0"/>
              <a:t>Jointure</a:t>
            </a:r>
            <a:r>
              <a:rPr lang="fr-FR" altLang="en-US" sz="2200" dirty="0"/>
              <a:t> dans la fenêtre qui s'ouvre</a:t>
            </a:r>
          </a:p>
          <a:p>
            <a:pPr>
              <a:buFontTx/>
              <a:buAutoNum type="arabicPeriod"/>
            </a:pPr>
            <a:r>
              <a:rPr lang="fr-FR" altLang="en-US" sz="2200" dirty="0"/>
              <a:t>Cliquez sur l'icône " + " en bas de la fenêtre.</a:t>
            </a:r>
          </a:p>
          <a:p>
            <a:pPr>
              <a:buFontTx/>
              <a:buAutoNum type="arabicPeriod"/>
            </a:pPr>
            <a:r>
              <a:rPr lang="fr-FR" altLang="en-US" sz="2200" dirty="0"/>
              <a:t>Dans la fenêtre qui s'ouvre, sélectionnez</a:t>
            </a:r>
            <a:r>
              <a:rPr lang="en-US" altLang="en-US" sz="2200" dirty="0"/>
              <a:t>:</a:t>
            </a:r>
          </a:p>
        </p:txBody>
      </p:sp>
      <p:sp>
        <p:nvSpPr>
          <p:cNvPr id="12" name="AutoShape 32">
            <a:extLst>
              <a:ext uri="{FF2B5EF4-FFF2-40B4-BE49-F238E27FC236}">
                <a16:creationId xmlns:a16="http://schemas.microsoft.com/office/drawing/2014/main" id="{29BDD403-95BA-4299-AF37-6CC95BB4C381}"/>
              </a:ext>
            </a:extLst>
          </p:cNvPr>
          <p:cNvSpPr>
            <a:spLocks noChangeArrowheads="1"/>
          </p:cNvSpPr>
          <p:nvPr/>
        </p:nvSpPr>
        <p:spPr bwMode="auto">
          <a:xfrm>
            <a:off x="358775" y="1530169"/>
            <a:ext cx="504825" cy="428625"/>
          </a:xfrm>
          <a:prstGeom prst="rightArrow">
            <a:avLst>
              <a:gd name="adj1" fmla="val 50000"/>
              <a:gd name="adj2" fmla="val 53571"/>
            </a:avLst>
          </a:prstGeom>
          <a:solidFill>
            <a:srgbClr val="002060"/>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6" name="Rectangle 3">
            <a:extLst>
              <a:ext uri="{FF2B5EF4-FFF2-40B4-BE49-F238E27FC236}">
                <a16:creationId xmlns:a16="http://schemas.microsoft.com/office/drawing/2014/main" id="{8FBD7B9F-5C36-42B3-9EB4-0A1565F77020}"/>
              </a:ext>
            </a:extLst>
          </p:cNvPr>
          <p:cNvSpPr>
            <a:spLocks noChangeArrowheads="1"/>
          </p:cNvSpPr>
          <p:nvPr/>
        </p:nvSpPr>
        <p:spPr bwMode="auto">
          <a:xfrm>
            <a:off x="935038" y="1563507"/>
            <a:ext cx="7848600" cy="903287"/>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cs typeface="Arial" charset="0"/>
              </a:rPr>
              <a:t>Cela signifie que nous pouvons joindre le contenu du fichier Excel à la table d'attributs de la couche SIG contenant l’extension des Barangay</a:t>
            </a:r>
            <a:endParaRPr lang="en-US" altLang="zh-CN" sz="2400" dirty="0">
              <a:latin typeface="+mn-lt"/>
              <a:cs typeface="Arial" charset="0"/>
            </a:endParaRPr>
          </a:p>
        </p:txBody>
      </p:sp>
      <p:pic>
        <p:nvPicPr>
          <p:cNvPr id="24584" name="Picture 16">
            <a:extLst>
              <a:ext uri="{FF2B5EF4-FFF2-40B4-BE49-F238E27FC236}">
                <a16:creationId xmlns:a16="http://schemas.microsoft.com/office/drawing/2014/main" id="{17365C76-6DF1-4FA4-AA0C-71B2E60AD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82" r="59259" b="17647"/>
          <a:stretch>
            <a:fillRect/>
          </a:stretch>
        </p:blipFill>
        <p:spPr bwMode="auto">
          <a:xfrm>
            <a:off x="7885113" y="3717429"/>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BA76CCC8-F481-4C8D-B2E4-36F930DF23C8}"/>
              </a:ext>
            </a:extLst>
          </p:cNvPr>
          <p:cNvSpPr>
            <a:spLocks noChangeArrowheads="1"/>
          </p:cNvSpPr>
          <p:nvPr/>
        </p:nvSpPr>
        <p:spPr bwMode="auto">
          <a:xfrm>
            <a:off x="464987" y="4254760"/>
            <a:ext cx="7859782" cy="1446550"/>
          </a:xfrm>
          <a:prstGeom prst="rect">
            <a:avLst/>
          </a:prstGeom>
          <a:noFill/>
          <a:ln w="9525">
            <a:noFill/>
            <a:miter lim="800000"/>
            <a:headEnd/>
            <a:tailEnd/>
          </a:ln>
        </p:spPr>
        <p:txBody>
          <a:bodyPr wrap="square">
            <a:spAutoFit/>
          </a:bodyPr>
          <a:lstStyle/>
          <a:p>
            <a:pPr marL="342900" lvl="1" indent="-228600">
              <a:buFont typeface="+mj-lt"/>
              <a:buAutoNum type="alphaLcPeriod"/>
              <a:defRPr/>
            </a:pPr>
            <a:r>
              <a:rPr lang="fr-CH" sz="2200" dirty="0"/>
              <a:t> Joindre la couche: Tot_Cases_Bry_010425 - </a:t>
            </a:r>
            <a:r>
              <a:rPr lang="fr-CH" sz="2200" dirty="0" err="1"/>
              <a:t>Tot_Cases_Bry</a:t>
            </a:r>
            <a:endParaRPr lang="fr-CH" sz="2200" i="1" dirty="0">
              <a:cs typeface="Arial" charset="0"/>
            </a:endParaRPr>
          </a:p>
          <a:p>
            <a:pPr marL="342900" lvl="1" indent="-228600">
              <a:buFont typeface="+mj-lt"/>
              <a:buAutoNum type="alphaLcPeriod"/>
              <a:defRPr/>
            </a:pPr>
            <a:r>
              <a:rPr lang="fr-CH" sz="2200" dirty="0">
                <a:cs typeface="Arial" charset="0"/>
              </a:rPr>
              <a:t> Champ de jointure: </a:t>
            </a:r>
            <a:r>
              <a:rPr lang="fr-CH" sz="2200" dirty="0" err="1">
                <a:cs typeface="Arial" charset="0"/>
              </a:rPr>
              <a:t>Bby_Code</a:t>
            </a:r>
            <a:endParaRPr lang="fr-CH" sz="2200" i="1" dirty="0">
              <a:cs typeface="Arial" charset="0"/>
            </a:endParaRPr>
          </a:p>
          <a:p>
            <a:pPr marL="342900" lvl="1" indent="-228600">
              <a:buFont typeface="+mj-lt"/>
              <a:buAutoNum type="alphaLcPeriod"/>
              <a:defRPr/>
            </a:pPr>
            <a:r>
              <a:rPr lang="fr-CH" sz="2200" dirty="0">
                <a:cs typeface="Arial" charset="0"/>
              </a:rPr>
              <a:t> Champ cible: </a:t>
            </a:r>
            <a:r>
              <a:rPr lang="fr-CH" sz="2200" dirty="0" err="1">
                <a:cs typeface="Arial" charset="0"/>
              </a:rPr>
              <a:t>Bgy_Code</a:t>
            </a:r>
            <a:endParaRPr lang="fr-CH" sz="2200" dirty="0">
              <a:cs typeface="Arial" charset="0"/>
            </a:endParaRPr>
          </a:p>
          <a:p>
            <a:pPr marL="342900" lvl="1" indent="-228600">
              <a:buFont typeface="+mj-lt"/>
              <a:buAutoNum type="alphaLcPeriod"/>
              <a:defRPr/>
            </a:pPr>
            <a:r>
              <a:rPr lang="fr-CH" sz="2200" dirty="0">
                <a:cs typeface="Arial" charset="0"/>
              </a:rPr>
              <a:t> Cliquez sur OK.</a:t>
            </a:r>
          </a:p>
        </p:txBody>
      </p:sp>
      <p:pic>
        <p:nvPicPr>
          <p:cNvPr id="3" name="Picture 2">
            <a:extLst>
              <a:ext uri="{FF2B5EF4-FFF2-40B4-BE49-F238E27FC236}">
                <a16:creationId xmlns:a16="http://schemas.microsoft.com/office/drawing/2014/main" id="{0117F048-C2B1-6434-9C20-42DA4DD28CE8}"/>
              </a:ext>
            </a:extLst>
          </p:cNvPr>
          <p:cNvPicPr>
            <a:picLocks noChangeAspect="1"/>
          </p:cNvPicPr>
          <p:nvPr/>
        </p:nvPicPr>
        <p:blipFill>
          <a:blip r:embed="rId3"/>
          <a:stretch>
            <a:fillRect/>
          </a:stretch>
        </p:blipFill>
        <p:spPr>
          <a:xfrm>
            <a:off x="6372200" y="3304408"/>
            <a:ext cx="1081114" cy="428872"/>
          </a:xfrm>
          <a:prstGeom prst="rect">
            <a:avLst/>
          </a:prstGeom>
        </p:spPr>
      </p:pic>
      <p:sp>
        <p:nvSpPr>
          <p:cNvPr id="4" name="Title 1">
            <a:extLst>
              <a:ext uri="{FF2B5EF4-FFF2-40B4-BE49-F238E27FC236}">
                <a16:creationId xmlns:a16="http://schemas.microsoft.com/office/drawing/2014/main" id="{A4222E4A-EAFC-E74D-AA94-261E76D1C3DD}"/>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1) - Création de données géographiques pour la carte thématique</a:t>
            </a:r>
            <a:endParaRPr lang="en-PH" dirty="0"/>
          </a:p>
        </p:txBody>
      </p:sp>
      <p:sp>
        <p:nvSpPr>
          <p:cNvPr id="2" name="Rectangle 12">
            <a:extLst>
              <a:ext uri="{FF2B5EF4-FFF2-40B4-BE49-F238E27FC236}">
                <a16:creationId xmlns:a16="http://schemas.microsoft.com/office/drawing/2014/main" id="{91103819-C2B3-0921-C536-AE7796776164}"/>
              </a:ext>
            </a:extLst>
          </p:cNvPr>
          <p:cNvSpPr>
            <a:spLocks noChangeArrowheads="1"/>
          </p:cNvSpPr>
          <p:nvPr/>
        </p:nvSpPr>
        <p:spPr bwMode="auto">
          <a:xfrm>
            <a:off x="195832" y="1070983"/>
            <a:ext cx="8915846" cy="4154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2100" b="1" u="sng" dirty="0"/>
              <a:t>Jointure entre le nombre de cas de paludisme et la couche SIG des Barangay</a:t>
            </a:r>
            <a:endParaRPr lang="en-US" altLang="en-US" sz="2100" b="1" u="sng" dirty="0"/>
          </a:p>
        </p:txBody>
      </p:sp>
      <p:pic>
        <p:nvPicPr>
          <p:cNvPr id="6" name="Picture 5">
            <a:extLst>
              <a:ext uri="{FF2B5EF4-FFF2-40B4-BE49-F238E27FC236}">
                <a16:creationId xmlns:a16="http://schemas.microsoft.com/office/drawing/2014/main" id="{71E13D76-CA71-0973-2289-397CA696150A}"/>
              </a:ext>
            </a:extLst>
          </p:cNvPr>
          <p:cNvPicPr>
            <a:picLocks noChangeAspect="1"/>
          </p:cNvPicPr>
          <p:nvPr/>
        </p:nvPicPr>
        <p:blipFill rotWithShape="1">
          <a:blip r:embed="rId4"/>
          <a:srcRect b="23781"/>
          <a:stretch/>
        </p:blipFill>
        <p:spPr>
          <a:xfrm>
            <a:off x="4735734" y="4741559"/>
            <a:ext cx="3762745" cy="955972"/>
          </a:xfrm>
          <a:prstGeom prst="rect">
            <a:avLst/>
          </a:prstGeom>
        </p:spPr>
      </p:pic>
      <p:sp>
        <p:nvSpPr>
          <p:cNvPr id="8" name="AutoShape 32">
            <a:extLst>
              <a:ext uri="{FF2B5EF4-FFF2-40B4-BE49-F238E27FC236}">
                <a16:creationId xmlns:a16="http://schemas.microsoft.com/office/drawing/2014/main" id="{0CD43528-029D-6230-46CB-3ECFD223409E}"/>
              </a:ext>
            </a:extLst>
          </p:cNvPr>
          <p:cNvSpPr>
            <a:spLocks noChangeArrowheads="1"/>
          </p:cNvSpPr>
          <p:nvPr/>
        </p:nvSpPr>
        <p:spPr bwMode="auto">
          <a:xfrm>
            <a:off x="645521" y="5650534"/>
            <a:ext cx="504825" cy="428625"/>
          </a:xfrm>
          <a:prstGeom prst="rightArrow">
            <a:avLst>
              <a:gd name="adj1" fmla="val 50000"/>
              <a:gd name="adj2" fmla="val 53571"/>
            </a:avLst>
          </a:prstGeom>
          <a:solidFill>
            <a:srgbClr val="002060"/>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9" name="Rectangle 3">
            <a:extLst>
              <a:ext uri="{FF2B5EF4-FFF2-40B4-BE49-F238E27FC236}">
                <a16:creationId xmlns:a16="http://schemas.microsoft.com/office/drawing/2014/main" id="{9741F52C-66A5-1251-AE70-14D035E85B6E}"/>
              </a:ext>
            </a:extLst>
          </p:cNvPr>
          <p:cNvSpPr>
            <a:spLocks noChangeArrowheads="1"/>
          </p:cNvSpPr>
          <p:nvPr/>
        </p:nvSpPr>
        <p:spPr bwMode="auto">
          <a:xfrm>
            <a:off x="1187528" y="5697531"/>
            <a:ext cx="3220739" cy="748774"/>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200" dirty="0">
                <a:latin typeface="+mn-lt"/>
                <a:cs typeface="Arial" charset="0"/>
              </a:rPr>
              <a:t>La jointure va apparaître dans la fenêtre</a:t>
            </a:r>
            <a:endParaRPr lang="en-US" altLang="zh-CN" sz="2200" dirty="0">
              <a:latin typeface="+mn-lt"/>
              <a:cs typeface="Arial" charset="0"/>
            </a:endParaRPr>
          </a:p>
        </p:txBody>
      </p:sp>
      <p:pic>
        <p:nvPicPr>
          <p:cNvPr id="11" name="Picture 10">
            <a:extLst>
              <a:ext uri="{FF2B5EF4-FFF2-40B4-BE49-F238E27FC236}">
                <a16:creationId xmlns:a16="http://schemas.microsoft.com/office/drawing/2014/main" id="{0040FC15-0724-362E-766D-8150958E3BE4}"/>
              </a:ext>
            </a:extLst>
          </p:cNvPr>
          <p:cNvPicPr>
            <a:picLocks noChangeAspect="1"/>
          </p:cNvPicPr>
          <p:nvPr/>
        </p:nvPicPr>
        <p:blipFill>
          <a:blip r:embed="rId5"/>
          <a:stretch>
            <a:fillRect/>
          </a:stretch>
        </p:blipFill>
        <p:spPr>
          <a:xfrm>
            <a:off x="4365874" y="5753408"/>
            <a:ext cx="3745383" cy="487351"/>
          </a:xfrm>
          <a:prstGeom prst="rect">
            <a:avLst/>
          </a:prstGeom>
        </p:spPr>
      </p:pic>
      <p:sp>
        <p:nvSpPr>
          <p:cNvPr id="14" name="TextBox 13">
            <a:extLst>
              <a:ext uri="{FF2B5EF4-FFF2-40B4-BE49-F238E27FC236}">
                <a16:creationId xmlns:a16="http://schemas.microsoft.com/office/drawing/2014/main" id="{5B775A26-7842-9C02-8E0C-D2227BBC51FD}"/>
              </a:ext>
            </a:extLst>
          </p:cNvPr>
          <p:cNvSpPr txBox="1"/>
          <p:nvPr/>
        </p:nvSpPr>
        <p:spPr>
          <a:xfrm>
            <a:off x="232567" y="6351576"/>
            <a:ext cx="4843489" cy="430887"/>
          </a:xfrm>
          <a:prstGeom prst="rect">
            <a:avLst/>
          </a:prstGeom>
          <a:noFill/>
        </p:spPr>
        <p:txBody>
          <a:bodyPr wrap="square">
            <a:spAutoFit/>
          </a:bodyPr>
          <a:lstStyle/>
          <a:p>
            <a:r>
              <a:rPr lang="fr-FR" altLang="en-US" sz="2200" dirty="0"/>
              <a:t>5. Cliquez sur OK pour fermer la fenêtre</a:t>
            </a:r>
            <a:endParaRPr lang="en-PH" sz="2200" dirty="0"/>
          </a:p>
        </p:txBody>
      </p:sp>
    </p:spTree>
    <p:extLst>
      <p:ext uri="{BB962C8B-B14F-4D97-AF65-F5344CB8AC3E}">
        <p14:creationId xmlns:p14="http://schemas.microsoft.com/office/powerpoint/2010/main" val="341823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71" t="16532" r="20620" b="44475"/>
          <a:stretch/>
        </p:blipFill>
        <p:spPr bwMode="auto">
          <a:xfrm>
            <a:off x="1619672" y="4451541"/>
            <a:ext cx="5858705" cy="186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Slide Number Placeholder 3">
            <a:extLst>
              <a:ext uri="{FF2B5EF4-FFF2-40B4-BE49-F238E27FC236}">
                <a16:creationId xmlns:a16="http://schemas.microsoft.com/office/drawing/2014/main" id="{D918FA50-75E9-46ED-98CE-83E71338D1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A7A092-CE18-4672-8B80-9F94FED7D731}" type="slidenum">
              <a:rPr lang="en-GB" altLang="en-US"/>
              <a:pPr/>
              <a:t>11</a:t>
            </a:fld>
            <a:endParaRPr lang="en-GB" altLang="en-US"/>
          </a:p>
        </p:txBody>
      </p:sp>
      <p:sp>
        <p:nvSpPr>
          <p:cNvPr id="25605" name="Rectangle 12">
            <a:extLst>
              <a:ext uri="{FF2B5EF4-FFF2-40B4-BE49-F238E27FC236}">
                <a16:creationId xmlns:a16="http://schemas.microsoft.com/office/drawing/2014/main" id="{FE4EF54C-5498-4011-848A-6378FBEFBEE3}"/>
              </a:ext>
            </a:extLst>
          </p:cNvPr>
          <p:cNvSpPr>
            <a:spLocks noChangeArrowheads="1"/>
          </p:cNvSpPr>
          <p:nvPr/>
        </p:nvSpPr>
        <p:spPr bwMode="auto">
          <a:xfrm>
            <a:off x="297856" y="1624703"/>
            <a:ext cx="83693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55600" indent="-355600">
              <a:buFont typeface="+mj-lt"/>
              <a:buAutoNum type="arabicPeriod" startAt="6"/>
            </a:pPr>
            <a:r>
              <a:rPr lang="fr-FR" altLang="en-US" sz="2600" dirty="0"/>
              <a:t>Ouvrir à nouveau la table d'attributs de la couche SIG contenant l’extension des Barangay</a:t>
            </a:r>
            <a:endParaRPr lang="en-US" altLang="en-US" sz="2600" dirty="0"/>
          </a:p>
        </p:txBody>
      </p:sp>
      <p:sp>
        <p:nvSpPr>
          <p:cNvPr id="25606" name="Rectangle 12">
            <a:extLst>
              <a:ext uri="{FF2B5EF4-FFF2-40B4-BE49-F238E27FC236}">
                <a16:creationId xmlns:a16="http://schemas.microsoft.com/office/drawing/2014/main" id="{9C78370F-2713-4B22-B8A3-A369F74E2C87}"/>
              </a:ext>
            </a:extLst>
          </p:cNvPr>
          <p:cNvSpPr>
            <a:spLocks noChangeArrowheads="1"/>
          </p:cNvSpPr>
          <p:nvPr/>
        </p:nvSpPr>
        <p:spPr bwMode="auto">
          <a:xfrm>
            <a:off x="358775" y="2501156"/>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fr-FR" altLang="en-US" sz="2400" dirty="0"/>
              <a:t>Remarquez que la colonne contenant le nombre des cas de paludisme provenant du fichier Excel est maintenant inclues dans la table d'attributs de la couche SIG</a:t>
            </a:r>
            <a:endParaRPr lang="en-US" altLang="en-US" sz="2400" dirty="0"/>
          </a:p>
        </p:txBody>
      </p:sp>
      <p:sp>
        <p:nvSpPr>
          <p:cNvPr id="25607" name="Rectangle 12">
            <a:extLst>
              <a:ext uri="{FF2B5EF4-FFF2-40B4-BE49-F238E27FC236}">
                <a16:creationId xmlns:a16="http://schemas.microsoft.com/office/drawing/2014/main" id="{45B9220A-9809-4EA8-8417-5414561BDEB7}"/>
              </a:ext>
            </a:extLst>
          </p:cNvPr>
          <p:cNvSpPr>
            <a:spLocks noChangeArrowheads="1"/>
          </p:cNvSpPr>
          <p:nvPr/>
        </p:nvSpPr>
        <p:spPr bwMode="auto">
          <a:xfrm>
            <a:off x="297856" y="3579692"/>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fr-FR" altLang="en-US" sz="2400" dirty="0"/>
              <a:t>Vérifier que les 28 Barangay pour lesquels des cas ont été signalés contiennent une valeur dans la table d'attributs.</a:t>
            </a:r>
            <a:endParaRPr lang="en-US" altLang="en-US" sz="2400" dirty="0"/>
          </a:p>
        </p:txBody>
      </p:sp>
      <p:sp>
        <p:nvSpPr>
          <p:cNvPr id="15" name="Rectangle 3">
            <a:extLst>
              <a:ext uri="{FF2B5EF4-FFF2-40B4-BE49-F238E27FC236}">
                <a16:creationId xmlns:a16="http://schemas.microsoft.com/office/drawing/2014/main" id="{F8F78596-E4C8-4FC0-B727-10B218D635C4}"/>
              </a:ext>
            </a:extLst>
          </p:cNvPr>
          <p:cNvSpPr>
            <a:spLocks noChangeArrowheads="1"/>
          </p:cNvSpPr>
          <p:nvPr/>
        </p:nvSpPr>
        <p:spPr bwMode="auto">
          <a:xfrm>
            <a:off x="682624" y="6435776"/>
            <a:ext cx="8137525" cy="381000"/>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solidFill>
                  <a:srgbClr val="FF0000"/>
                </a:solidFill>
                <a:latin typeface="+mn-lt"/>
                <a:cs typeface="Arial" charset="0"/>
              </a:rPr>
              <a:t>N'oubliez pas de sauvegarder votre projet</a:t>
            </a:r>
            <a:r>
              <a:rPr lang="en-US" altLang="zh-CN" sz="2400" dirty="0">
                <a:solidFill>
                  <a:srgbClr val="FF0000"/>
                </a:solidFill>
                <a:latin typeface="+mn-lt"/>
                <a:cs typeface="Arial" charset="0"/>
              </a:rPr>
              <a:t>! </a:t>
            </a:r>
          </a:p>
        </p:txBody>
      </p:sp>
      <p:sp>
        <p:nvSpPr>
          <p:cNvPr id="19" name="Rectangle 3">
            <a:extLst>
              <a:ext uri="{FF2B5EF4-FFF2-40B4-BE49-F238E27FC236}">
                <a16:creationId xmlns:a16="http://schemas.microsoft.com/office/drawing/2014/main" id="{D60BF9FD-52FF-4AE8-98B2-9E37CC365C74}"/>
              </a:ext>
            </a:extLst>
          </p:cNvPr>
          <p:cNvSpPr>
            <a:spLocks noChangeArrowheads="1"/>
          </p:cNvSpPr>
          <p:nvPr/>
        </p:nvSpPr>
        <p:spPr bwMode="auto">
          <a:xfrm rot="20776917">
            <a:off x="2722361" y="5083836"/>
            <a:ext cx="3862787" cy="844448"/>
          </a:xfrm>
          <a:prstGeom prst="rect">
            <a:avLst/>
          </a:prstGeom>
          <a:solidFill>
            <a:schemeClr val="bg1"/>
          </a:solidFill>
          <a:ln w="9525">
            <a:noFill/>
            <a:miter lim="800000"/>
            <a:headEnd/>
            <a:tailEnd/>
          </a:ln>
        </p:spPr>
        <p:txBody>
          <a:bodyPr lIns="0" tIns="0" rIns="0" bIns="0"/>
          <a:lstStyle/>
          <a:p>
            <a:pPr algn="ctr">
              <a:lnSpc>
                <a:spcPct val="90000"/>
              </a:lnSpc>
              <a:spcBef>
                <a:spcPct val="20000"/>
              </a:spcBef>
              <a:defRPr/>
            </a:pPr>
            <a:r>
              <a:rPr lang="fr-CH" altLang="zh-CN" sz="2800" b="1" dirty="0">
                <a:solidFill>
                  <a:srgbClr val="00B050"/>
                </a:solidFill>
                <a:latin typeface="+mn-lt"/>
                <a:cs typeface="Arial" charset="0"/>
              </a:rPr>
              <a:t>Couche SIG prête pour la carte thématique!</a:t>
            </a:r>
          </a:p>
        </p:txBody>
      </p:sp>
      <p:sp>
        <p:nvSpPr>
          <p:cNvPr id="2" name="Title 1">
            <a:extLst>
              <a:ext uri="{FF2B5EF4-FFF2-40B4-BE49-F238E27FC236}">
                <a16:creationId xmlns:a16="http://schemas.microsoft.com/office/drawing/2014/main" id="{98D4BF54-D3EC-B68F-A0F6-A2FE3FCFD491}"/>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1) - Création de données géographiques pour la carte thématique</a:t>
            </a:r>
            <a:endParaRPr lang="en-PH" dirty="0"/>
          </a:p>
        </p:txBody>
      </p:sp>
      <p:sp>
        <p:nvSpPr>
          <p:cNvPr id="4" name="Rectangle 12">
            <a:extLst>
              <a:ext uri="{FF2B5EF4-FFF2-40B4-BE49-F238E27FC236}">
                <a16:creationId xmlns:a16="http://schemas.microsoft.com/office/drawing/2014/main" id="{AB88367B-1704-31F8-E0A4-9ABEC6192918}"/>
              </a:ext>
            </a:extLst>
          </p:cNvPr>
          <p:cNvSpPr>
            <a:spLocks noChangeArrowheads="1"/>
          </p:cNvSpPr>
          <p:nvPr/>
        </p:nvSpPr>
        <p:spPr bwMode="auto">
          <a:xfrm>
            <a:off x="195832" y="1070983"/>
            <a:ext cx="8915846" cy="4154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2100" b="1" u="sng" dirty="0"/>
              <a:t>Jointure entre le nombre de cas de paludisme et la couche SIG des Barangay</a:t>
            </a:r>
            <a:endParaRPr lang="en-US" altLang="en-US" sz="2100" b="1" u="sng" dirty="0"/>
          </a:p>
        </p:txBody>
      </p:sp>
      <p:pic>
        <p:nvPicPr>
          <p:cNvPr id="5" name="Picture 4" descr="A cartoon emoji with a thumbs up&#10;&#10;Description automatically generated">
            <a:extLst>
              <a:ext uri="{FF2B5EF4-FFF2-40B4-BE49-F238E27FC236}">
                <a16:creationId xmlns:a16="http://schemas.microsoft.com/office/drawing/2014/main" id="{463033F5-5858-29F5-1DB0-2D9185E7DA0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2275" y="5054299"/>
            <a:ext cx="1080120" cy="754396"/>
          </a:xfrm>
          <a:prstGeom prst="rect">
            <a:avLst/>
          </a:prstGeom>
        </p:spPr>
      </p:pic>
    </p:spTree>
    <p:extLst>
      <p:ext uri="{BB962C8B-B14F-4D97-AF65-F5344CB8AC3E}">
        <p14:creationId xmlns:p14="http://schemas.microsoft.com/office/powerpoint/2010/main" val="310172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E8E63AF3-26B2-49EA-88F0-1EE31546C4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030D48-DAB8-453A-8A4B-48F41E31D301}" type="slidenum">
              <a:rPr lang="en-GB" altLang="en-US"/>
              <a:pPr/>
              <a:t>12</a:t>
            </a:fld>
            <a:endParaRPr lang="en-GB" altLang="en-US"/>
          </a:p>
        </p:txBody>
      </p:sp>
      <p:pic>
        <p:nvPicPr>
          <p:cNvPr id="30728" name="Picture 6" descr="add_vector">
            <a:extLst>
              <a:ext uri="{FF2B5EF4-FFF2-40B4-BE49-F238E27FC236}">
                <a16:creationId xmlns:a16="http://schemas.microsoft.com/office/drawing/2014/main" id="{023696C3-3D81-40A6-982B-33AD6B2F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198" y="1726858"/>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a:extLst>
              <a:ext uri="{FF2B5EF4-FFF2-40B4-BE49-F238E27FC236}">
                <a16:creationId xmlns:a16="http://schemas.microsoft.com/office/drawing/2014/main" id="{39849398-4143-4B9C-88EB-3B908417D61E}"/>
              </a:ext>
            </a:extLst>
          </p:cNvPr>
          <p:cNvSpPr>
            <a:spLocks noChangeArrowheads="1"/>
          </p:cNvSpPr>
          <p:nvPr/>
        </p:nvSpPr>
        <p:spPr bwMode="auto">
          <a:xfrm>
            <a:off x="315391" y="4517568"/>
            <a:ext cx="6230779"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55600" indent="-355600">
              <a:lnSpc>
                <a:spcPct val="90000"/>
              </a:lnSpc>
              <a:spcBef>
                <a:spcPct val="20000"/>
              </a:spcBef>
            </a:pPr>
            <a:r>
              <a:rPr lang="fr-FR" altLang="zh-CN" sz="2200" dirty="0"/>
              <a:t>5. 	Ouvrez la table d'attributs du fichier Excel</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196" t="10888" r="48042" b="34889"/>
          <a:stretch/>
        </p:blipFill>
        <p:spPr bwMode="auto">
          <a:xfrm>
            <a:off x="7079377" y="4598307"/>
            <a:ext cx="1649139" cy="20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2">
            <a:extLst>
              <a:ext uri="{FF2B5EF4-FFF2-40B4-BE49-F238E27FC236}">
                <a16:creationId xmlns:a16="http://schemas.microsoft.com/office/drawing/2014/main" id="{726E06B6-032F-4445-926E-C6EF606247AE}"/>
              </a:ext>
            </a:extLst>
          </p:cNvPr>
          <p:cNvSpPr>
            <a:spLocks noChangeArrowheads="1"/>
          </p:cNvSpPr>
          <p:nvPr/>
        </p:nvSpPr>
        <p:spPr bwMode="auto">
          <a:xfrm>
            <a:off x="251520" y="1772816"/>
            <a:ext cx="8677026" cy="2123658"/>
          </a:xfrm>
          <a:prstGeom prst="rect">
            <a:avLst/>
          </a:prstGeom>
          <a:noFill/>
          <a:ln w="9525">
            <a:noFill/>
            <a:miter lim="800000"/>
            <a:headEnd/>
            <a:tailEnd/>
          </a:ln>
        </p:spPr>
        <p:txBody>
          <a:bodyPr wrap="square">
            <a:spAutoFit/>
          </a:bodyPr>
          <a:lstStyle/>
          <a:p>
            <a:pPr marL="457200" indent="-457200">
              <a:buFont typeface="+mj-lt"/>
              <a:buAutoNum type="arabicPeriod"/>
              <a:defRPr/>
            </a:pPr>
            <a:r>
              <a:rPr lang="fr-FR" sz="2200" dirty="0"/>
              <a:t>Cliquez sur le bouton </a:t>
            </a:r>
            <a:r>
              <a:rPr lang="fr-FR" sz="2200" i="1" dirty="0"/>
              <a:t>Ajouter une couche vecteur</a:t>
            </a:r>
          </a:p>
          <a:p>
            <a:pPr marL="457200" indent="-457200">
              <a:buFont typeface="+mj-lt"/>
              <a:buAutoNum type="arabicPeriod"/>
              <a:defRPr/>
            </a:pPr>
            <a:r>
              <a:rPr lang="fr-FR" sz="2200" dirty="0"/>
              <a:t>Naviguez jusqu’au fichier Tot_Cases_HF_010425.xlsx que vous avez créé durant l'exercice 4 (aussi disponible dans le dossier ATELIER\EXERCICE_6\DATA)</a:t>
            </a:r>
            <a:endParaRPr lang="en-US" sz="2200" dirty="0"/>
          </a:p>
          <a:p>
            <a:pPr marL="457200" indent="-457200">
              <a:buFont typeface="+mj-lt"/>
              <a:buAutoNum type="arabicPeriod"/>
              <a:defRPr/>
            </a:pPr>
            <a:r>
              <a:rPr lang="fr-FR" sz="2200" dirty="0"/>
              <a:t>Cliquez sur </a:t>
            </a:r>
            <a:r>
              <a:rPr lang="fr-FR" sz="2200" i="1" dirty="0"/>
              <a:t>Ouvrir</a:t>
            </a:r>
            <a:r>
              <a:rPr lang="fr-FR" sz="2200" dirty="0"/>
              <a:t>, puis sur </a:t>
            </a:r>
            <a:r>
              <a:rPr lang="fr-FR" sz="2200" i="1" dirty="0"/>
              <a:t>Ajouter</a:t>
            </a:r>
            <a:r>
              <a:rPr lang="fr-FR" sz="2200" dirty="0"/>
              <a:t>.</a:t>
            </a:r>
          </a:p>
          <a:p>
            <a:pPr marL="457200" indent="-457200">
              <a:buFont typeface="+mj-lt"/>
              <a:buAutoNum type="arabicPeriod"/>
              <a:defRPr/>
            </a:pPr>
            <a:r>
              <a:rPr lang="fr-CH" altLang="en-US" sz="2200" dirty="0"/>
              <a:t>Fermez la fenêtre Data Source Manager.</a:t>
            </a:r>
            <a:endParaRPr lang="en-US" sz="2200" i="1" dirty="0"/>
          </a:p>
        </p:txBody>
      </p:sp>
      <p:sp>
        <p:nvSpPr>
          <p:cNvPr id="3" name="Title 1">
            <a:extLst>
              <a:ext uri="{FF2B5EF4-FFF2-40B4-BE49-F238E27FC236}">
                <a16:creationId xmlns:a16="http://schemas.microsoft.com/office/drawing/2014/main" id="{9114BB49-8C49-B7D4-955E-00994A7E9E25}"/>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2) - Création de données géographiques pour la carte thématique</a:t>
            </a:r>
            <a:endParaRPr lang="en-PH" dirty="0"/>
          </a:p>
        </p:txBody>
      </p:sp>
      <p:sp>
        <p:nvSpPr>
          <p:cNvPr id="2" name="Rectangle 12">
            <a:extLst>
              <a:ext uri="{FF2B5EF4-FFF2-40B4-BE49-F238E27FC236}">
                <a16:creationId xmlns:a16="http://schemas.microsoft.com/office/drawing/2014/main" id="{DDF6BD29-992B-BA43-9EE4-CC0076D7E4D9}"/>
              </a:ext>
            </a:extLst>
          </p:cNvPr>
          <p:cNvSpPr>
            <a:spLocks noChangeArrowheads="1"/>
          </p:cNvSpPr>
          <p:nvPr/>
        </p:nvSpPr>
        <p:spPr bwMode="auto">
          <a:xfrm>
            <a:off x="195832" y="1070983"/>
            <a:ext cx="8915846"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2100" b="1" u="sng" dirty="0"/>
              <a:t>Jointure entre le nombre de cas de paludisme et la couche SIG des établissements de santé</a:t>
            </a:r>
            <a:endParaRPr lang="en-US" altLang="en-US" sz="2100" b="1" u="sng" dirty="0"/>
          </a:p>
        </p:txBody>
      </p:sp>
      <p:sp>
        <p:nvSpPr>
          <p:cNvPr id="4" name="Rectangle 14">
            <a:extLst>
              <a:ext uri="{FF2B5EF4-FFF2-40B4-BE49-F238E27FC236}">
                <a16:creationId xmlns:a16="http://schemas.microsoft.com/office/drawing/2014/main" id="{4E64A61E-6FC1-7AA7-69AA-45E1A5916D9E}"/>
              </a:ext>
            </a:extLst>
          </p:cNvPr>
          <p:cNvSpPr>
            <a:spLocks noChangeArrowheads="1"/>
          </p:cNvSpPr>
          <p:nvPr/>
        </p:nvSpPr>
        <p:spPr bwMode="auto">
          <a:xfrm>
            <a:off x="1019043" y="3861048"/>
            <a:ext cx="540936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nSpc>
                <a:spcPct val="90000"/>
              </a:lnSpc>
              <a:spcBef>
                <a:spcPct val="20000"/>
              </a:spcBef>
            </a:pPr>
            <a:r>
              <a:rPr lang="fr-FR" altLang="zh-CN" sz="2200" dirty="0"/>
              <a:t> Le ficher Excel va apparaitre dans le panneau des couches</a:t>
            </a:r>
            <a:endParaRPr lang="en-US" altLang="zh-CN" sz="2200" dirty="0"/>
          </a:p>
        </p:txBody>
      </p:sp>
      <p:sp>
        <p:nvSpPr>
          <p:cNvPr id="5" name="AutoShape 32">
            <a:extLst>
              <a:ext uri="{FF2B5EF4-FFF2-40B4-BE49-F238E27FC236}">
                <a16:creationId xmlns:a16="http://schemas.microsoft.com/office/drawing/2014/main" id="{E1D6AFEF-EB6E-BCD7-D283-B7FB2F298B0A}"/>
              </a:ext>
            </a:extLst>
          </p:cNvPr>
          <p:cNvSpPr>
            <a:spLocks noChangeArrowheads="1"/>
          </p:cNvSpPr>
          <p:nvPr/>
        </p:nvSpPr>
        <p:spPr bwMode="auto">
          <a:xfrm>
            <a:off x="691212" y="3866184"/>
            <a:ext cx="43608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pic>
        <p:nvPicPr>
          <p:cNvPr id="7" name="Picture 6">
            <a:extLst>
              <a:ext uri="{FF2B5EF4-FFF2-40B4-BE49-F238E27FC236}">
                <a16:creationId xmlns:a16="http://schemas.microsoft.com/office/drawing/2014/main" id="{72C09B31-FBB4-836D-DA5A-1D47EBECADA0}"/>
              </a:ext>
            </a:extLst>
          </p:cNvPr>
          <p:cNvPicPr>
            <a:picLocks noChangeAspect="1"/>
          </p:cNvPicPr>
          <p:nvPr/>
        </p:nvPicPr>
        <p:blipFill>
          <a:blip r:embed="rId5"/>
          <a:stretch>
            <a:fillRect/>
          </a:stretch>
        </p:blipFill>
        <p:spPr>
          <a:xfrm>
            <a:off x="6380712" y="3237779"/>
            <a:ext cx="2271803" cy="1041243"/>
          </a:xfrm>
          <a:prstGeom prst="rect">
            <a:avLst/>
          </a:prstGeom>
        </p:spPr>
      </p:pic>
      <p:sp>
        <p:nvSpPr>
          <p:cNvPr id="9" name="TextBox 8">
            <a:extLst>
              <a:ext uri="{FF2B5EF4-FFF2-40B4-BE49-F238E27FC236}">
                <a16:creationId xmlns:a16="http://schemas.microsoft.com/office/drawing/2014/main" id="{95431917-D880-3E62-8B35-6BE5013B8DBA}"/>
              </a:ext>
            </a:extLst>
          </p:cNvPr>
          <p:cNvSpPr txBox="1"/>
          <p:nvPr/>
        </p:nvSpPr>
        <p:spPr>
          <a:xfrm>
            <a:off x="888543" y="4825226"/>
            <a:ext cx="6022536" cy="2360646"/>
          </a:xfrm>
          <a:prstGeom prst="rect">
            <a:avLst/>
          </a:prstGeom>
          <a:noFill/>
        </p:spPr>
        <p:txBody>
          <a:bodyPr wrap="square">
            <a:spAutoFit/>
          </a:bodyPr>
          <a:lstStyle/>
          <a:p>
            <a:pPr marL="266700" indent="-266700">
              <a:lnSpc>
                <a:spcPct val="90000"/>
              </a:lnSpc>
              <a:spcBef>
                <a:spcPct val="20000"/>
              </a:spcBef>
              <a:buFont typeface="Arial" panose="020B0604020202020204" pitchFamily="34" charset="0"/>
              <a:buChar char="•"/>
            </a:pPr>
            <a:r>
              <a:rPr lang="fr-CH" altLang="zh-CN" sz="2200" dirty="0"/>
              <a:t>Disposons-nous d’un identifiant unique qui est également dans la couche SIG contenant la localisation des établissements de santé?</a:t>
            </a:r>
          </a:p>
          <a:p>
            <a:pPr marL="266700" indent="-266700">
              <a:lnSpc>
                <a:spcPct val="90000"/>
              </a:lnSpc>
              <a:spcBef>
                <a:spcPct val="20000"/>
              </a:spcBef>
              <a:buFont typeface="Arial" panose="020B0604020202020204" pitchFamily="34" charset="0"/>
              <a:buChar char="•"/>
            </a:pPr>
            <a:r>
              <a:rPr lang="fr-FR" altLang="zh-CN" sz="2200" dirty="0"/>
              <a:t>Est-ce que la colonne TOT_CASES contient une valeur pour tous les établissements de santé dans le fichier Excel importé?</a:t>
            </a:r>
            <a:endParaRPr lang="en-US" altLang="zh-CN" sz="2200" dirty="0"/>
          </a:p>
          <a:p>
            <a:pPr marL="266700" indent="-266700">
              <a:lnSpc>
                <a:spcPct val="90000"/>
              </a:lnSpc>
              <a:spcBef>
                <a:spcPct val="20000"/>
              </a:spcBef>
              <a:buFont typeface="Arial" panose="020B0604020202020204" pitchFamily="34" charset="0"/>
              <a:buChar char="•"/>
            </a:pPr>
            <a:endParaRPr lang="en-US" altLang="zh-CN" sz="2200" dirty="0"/>
          </a:p>
        </p:txBody>
      </p:sp>
    </p:spTree>
    <p:extLst>
      <p:ext uri="{BB962C8B-B14F-4D97-AF65-F5344CB8AC3E}">
        <p14:creationId xmlns:p14="http://schemas.microsoft.com/office/powerpoint/2010/main" val="192779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F99C991C-40C8-4851-B453-0502870F4D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59C823-2319-49DF-8386-FBEBB8420CA6}" type="slidenum">
              <a:rPr lang="en-GB" altLang="en-US"/>
              <a:pPr/>
              <a:t>13</a:t>
            </a:fld>
            <a:endParaRPr lang="en-GB" altLang="en-US"/>
          </a:p>
        </p:txBody>
      </p:sp>
      <p:sp>
        <p:nvSpPr>
          <p:cNvPr id="31748" name="Rectangle 12">
            <a:extLst>
              <a:ext uri="{FF2B5EF4-FFF2-40B4-BE49-F238E27FC236}">
                <a16:creationId xmlns:a16="http://schemas.microsoft.com/office/drawing/2014/main" id="{A868EE95-FC1E-463D-BFB8-42100560FE7F}"/>
              </a:ext>
            </a:extLst>
          </p:cNvPr>
          <p:cNvSpPr>
            <a:spLocks noChangeArrowheads="1"/>
          </p:cNvSpPr>
          <p:nvPr/>
        </p:nvSpPr>
        <p:spPr bwMode="auto">
          <a:xfrm>
            <a:off x="377824" y="2488803"/>
            <a:ext cx="858633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fr-FR" altLang="en-US" sz="2400" dirty="0"/>
              <a:t>Cliquez avec le bouton droit de la souris sur la couche contenant la localisation des </a:t>
            </a:r>
            <a:r>
              <a:rPr lang="fr-FR" altLang="en-US" sz="2300" dirty="0"/>
              <a:t>établissement de santé et cliquez sur Propriétés.</a:t>
            </a:r>
          </a:p>
          <a:p>
            <a:pPr>
              <a:buFontTx/>
              <a:buAutoNum type="arabicPeriod"/>
            </a:pPr>
            <a:r>
              <a:rPr lang="fr-FR" altLang="en-US" sz="2300" dirty="0"/>
              <a:t>Cliquez sur </a:t>
            </a:r>
            <a:r>
              <a:rPr lang="fr-FR" altLang="en-US" sz="2300" i="1" dirty="0"/>
              <a:t>Jointures</a:t>
            </a:r>
            <a:r>
              <a:rPr lang="fr-FR" altLang="en-US" sz="2300" b="1" dirty="0"/>
              <a:t> </a:t>
            </a:r>
            <a:r>
              <a:rPr lang="fr-FR" altLang="en-US" sz="2300" dirty="0"/>
              <a:t>dans la fenêtre qui s'ouvre</a:t>
            </a:r>
          </a:p>
          <a:p>
            <a:pPr>
              <a:buFontTx/>
              <a:buAutoNum type="arabicPeriod"/>
            </a:pPr>
            <a:r>
              <a:rPr lang="fr-FR" altLang="en-US" sz="2300" dirty="0"/>
              <a:t>Cliquez sur l'icône " + " en bas de la fenêtre</a:t>
            </a:r>
          </a:p>
          <a:p>
            <a:pPr>
              <a:buFontTx/>
              <a:buAutoNum type="arabicPeriod"/>
            </a:pPr>
            <a:r>
              <a:rPr lang="fr-FR" altLang="en-US" sz="2300" dirty="0"/>
              <a:t>Dans la fenêtre qui s'ouvre, sélectionnez:</a:t>
            </a:r>
            <a:endParaRPr lang="en-US" altLang="en-US" sz="2300" dirty="0"/>
          </a:p>
        </p:txBody>
      </p:sp>
      <p:sp>
        <p:nvSpPr>
          <p:cNvPr id="12" name="AutoShape 32">
            <a:extLst>
              <a:ext uri="{FF2B5EF4-FFF2-40B4-BE49-F238E27FC236}">
                <a16:creationId xmlns:a16="http://schemas.microsoft.com/office/drawing/2014/main" id="{00562E38-617E-45E9-89C9-5E3DB3361B65}"/>
              </a:ext>
            </a:extLst>
          </p:cNvPr>
          <p:cNvSpPr>
            <a:spLocks noChangeArrowheads="1"/>
          </p:cNvSpPr>
          <p:nvPr/>
        </p:nvSpPr>
        <p:spPr bwMode="auto">
          <a:xfrm>
            <a:off x="539750" y="1848247"/>
            <a:ext cx="504825" cy="428625"/>
          </a:xfrm>
          <a:prstGeom prst="rightArrow">
            <a:avLst>
              <a:gd name="adj1" fmla="val 50000"/>
              <a:gd name="adj2" fmla="val 53571"/>
            </a:avLst>
          </a:prstGeom>
          <a:solidFill>
            <a:srgbClr val="002060"/>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6" name="Rectangle 3">
            <a:extLst>
              <a:ext uri="{FF2B5EF4-FFF2-40B4-BE49-F238E27FC236}">
                <a16:creationId xmlns:a16="http://schemas.microsoft.com/office/drawing/2014/main" id="{C39497BA-74E9-44F0-885E-6620A516CF6A}"/>
              </a:ext>
            </a:extLst>
          </p:cNvPr>
          <p:cNvSpPr>
            <a:spLocks noChangeArrowheads="1"/>
          </p:cNvSpPr>
          <p:nvPr/>
        </p:nvSpPr>
        <p:spPr bwMode="auto">
          <a:xfrm>
            <a:off x="1116013" y="1877642"/>
            <a:ext cx="8027987" cy="687046"/>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300" dirty="0">
                <a:latin typeface="+mn-lt"/>
                <a:cs typeface="Arial" charset="0"/>
              </a:rPr>
              <a:t>Nous pouvons joindre le contenu du fichier Excel à la table d'attributs de la couche SIG</a:t>
            </a:r>
            <a:endParaRPr lang="en-US" altLang="zh-CN" sz="2300" dirty="0">
              <a:latin typeface="+mn-lt"/>
              <a:cs typeface="Arial" charset="0"/>
            </a:endParaRPr>
          </a:p>
        </p:txBody>
      </p:sp>
      <p:pic>
        <p:nvPicPr>
          <p:cNvPr id="31752" name="Picture 16">
            <a:extLst>
              <a:ext uri="{FF2B5EF4-FFF2-40B4-BE49-F238E27FC236}">
                <a16:creationId xmlns:a16="http://schemas.microsoft.com/office/drawing/2014/main" id="{28B8F458-03AB-4274-A09E-849B056E8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82" r="59259" b="17647"/>
          <a:stretch>
            <a:fillRect/>
          </a:stretch>
        </p:blipFill>
        <p:spPr bwMode="auto">
          <a:xfrm>
            <a:off x="6001718" y="3896221"/>
            <a:ext cx="467913" cy="46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7ECBC5AE-B38B-42AC-9AA0-DB52FF8B23DF}"/>
              </a:ext>
            </a:extLst>
          </p:cNvPr>
          <p:cNvSpPr>
            <a:spLocks noChangeArrowheads="1"/>
          </p:cNvSpPr>
          <p:nvPr/>
        </p:nvSpPr>
        <p:spPr bwMode="auto">
          <a:xfrm>
            <a:off x="501193" y="4335080"/>
            <a:ext cx="5076751" cy="1785104"/>
          </a:xfrm>
          <a:prstGeom prst="rect">
            <a:avLst/>
          </a:prstGeom>
          <a:noFill/>
          <a:ln w="9525">
            <a:noFill/>
            <a:miter lim="800000"/>
            <a:headEnd/>
            <a:tailEnd/>
          </a:ln>
        </p:spPr>
        <p:txBody>
          <a:bodyPr wrap="square">
            <a:spAutoFit/>
          </a:bodyPr>
          <a:lstStyle/>
          <a:p>
            <a:pPr marL="342900" lvl="1" indent="-228600">
              <a:buFont typeface="+mj-lt"/>
              <a:buAutoNum type="alphaLcPeriod"/>
              <a:defRPr/>
            </a:pPr>
            <a:r>
              <a:rPr lang="en-US" sz="2200" dirty="0"/>
              <a:t> </a:t>
            </a:r>
            <a:r>
              <a:rPr lang="fr-CH" sz="2200" dirty="0"/>
              <a:t>Joindre la couche: </a:t>
            </a:r>
            <a:r>
              <a:rPr lang="en-US" sz="2200" dirty="0"/>
              <a:t>Tot_Cases_HF_010425 - </a:t>
            </a:r>
            <a:r>
              <a:rPr lang="en-US" sz="2200" dirty="0" err="1"/>
              <a:t>Tot_Cases_HF</a:t>
            </a:r>
            <a:endParaRPr lang="en-US" sz="2200" dirty="0"/>
          </a:p>
          <a:p>
            <a:pPr marL="342900" lvl="1" indent="-228600">
              <a:buFont typeface="+mj-lt"/>
              <a:buAutoNum type="alphaLcPeriod"/>
              <a:defRPr/>
            </a:pPr>
            <a:r>
              <a:rPr lang="en-US" sz="2200" dirty="0">
                <a:cs typeface="Arial" charset="0"/>
              </a:rPr>
              <a:t> </a:t>
            </a:r>
            <a:r>
              <a:rPr lang="fr-CH" sz="2200" dirty="0">
                <a:cs typeface="Arial" charset="0"/>
              </a:rPr>
              <a:t>Champ de jointure: </a:t>
            </a:r>
            <a:r>
              <a:rPr lang="en-US" sz="2200" dirty="0">
                <a:cs typeface="Arial" charset="0"/>
              </a:rPr>
              <a:t>HF_ID</a:t>
            </a:r>
            <a:endParaRPr lang="en-US" sz="2200" i="1" dirty="0">
              <a:cs typeface="Arial" charset="0"/>
            </a:endParaRPr>
          </a:p>
          <a:p>
            <a:pPr marL="342900" lvl="1" indent="-228600">
              <a:buFont typeface="+mj-lt"/>
              <a:buAutoNum type="alphaLcPeriod"/>
              <a:defRPr/>
            </a:pPr>
            <a:r>
              <a:rPr lang="en-US" sz="2200" dirty="0">
                <a:cs typeface="Arial" charset="0"/>
              </a:rPr>
              <a:t> </a:t>
            </a:r>
            <a:r>
              <a:rPr lang="fr-CH" sz="2200" dirty="0">
                <a:cs typeface="Arial" charset="0"/>
              </a:rPr>
              <a:t>Champ cible: HF_ID</a:t>
            </a:r>
          </a:p>
          <a:p>
            <a:pPr marL="342900" lvl="1" indent="-228600">
              <a:buFont typeface="+mj-lt"/>
              <a:buAutoNum type="alphaLcPeriod"/>
              <a:defRPr/>
            </a:pPr>
            <a:r>
              <a:rPr lang="fr-CH" sz="2200" dirty="0">
                <a:cs typeface="Arial" charset="0"/>
              </a:rPr>
              <a:t> Cliquez sur OK.</a:t>
            </a:r>
          </a:p>
        </p:txBody>
      </p:sp>
      <p:pic>
        <p:nvPicPr>
          <p:cNvPr id="2" name="Picture 1">
            <a:extLst>
              <a:ext uri="{FF2B5EF4-FFF2-40B4-BE49-F238E27FC236}">
                <a16:creationId xmlns:a16="http://schemas.microsoft.com/office/drawing/2014/main" id="{3A5B2925-1921-72E6-8CE1-A7DDF60A4584}"/>
              </a:ext>
            </a:extLst>
          </p:cNvPr>
          <p:cNvPicPr>
            <a:picLocks noChangeAspect="1"/>
          </p:cNvPicPr>
          <p:nvPr/>
        </p:nvPicPr>
        <p:blipFill>
          <a:blip r:embed="rId3"/>
          <a:stretch>
            <a:fillRect/>
          </a:stretch>
        </p:blipFill>
        <p:spPr>
          <a:xfrm>
            <a:off x="6615815" y="3569946"/>
            <a:ext cx="1085182" cy="426757"/>
          </a:xfrm>
          <a:prstGeom prst="rect">
            <a:avLst/>
          </a:prstGeom>
        </p:spPr>
      </p:pic>
      <p:sp>
        <p:nvSpPr>
          <p:cNvPr id="5" name="Title 1">
            <a:extLst>
              <a:ext uri="{FF2B5EF4-FFF2-40B4-BE49-F238E27FC236}">
                <a16:creationId xmlns:a16="http://schemas.microsoft.com/office/drawing/2014/main" id="{A142627F-5F5A-2EBB-EA1C-495E897CF190}"/>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2) - Création de données géographiques pour la carte thématique</a:t>
            </a:r>
            <a:endParaRPr lang="en-PH" dirty="0"/>
          </a:p>
        </p:txBody>
      </p:sp>
      <p:sp>
        <p:nvSpPr>
          <p:cNvPr id="3" name="Rectangle 12">
            <a:extLst>
              <a:ext uri="{FF2B5EF4-FFF2-40B4-BE49-F238E27FC236}">
                <a16:creationId xmlns:a16="http://schemas.microsoft.com/office/drawing/2014/main" id="{61D16661-A2E6-1CC2-EA7E-9BFC9CDCD741}"/>
              </a:ext>
            </a:extLst>
          </p:cNvPr>
          <p:cNvSpPr>
            <a:spLocks noChangeArrowheads="1"/>
          </p:cNvSpPr>
          <p:nvPr/>
        </p:nvSpPr>
        <p:spPr bwMode="auto">
          <a:xfrm>
            <a:off x="195832" y="1070983"/>
            <a:ext cx="8915846"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2100" b="1" u="sng" dirty="0"/>
              <a:t>Jointure entre le nombre de cas de paludisme et la couche SIG des établissements de santé</a:t>
            </a:r>
            <a:endParaRPr lang="en-US" altLang="en-US" sz="2100" b="1" u="sng" dirty="0"/>
          </a:p>
        </p:txBody>
      </p:sp>
      <p:pic>
        <p:nvPicPr>
          <p:cNvPr id="7" name="Picture 6">
            <a:extLst>
              <a:ext uri="{FF2B5EF4-FFF2-40B4-BE49-F238E27FC236}">
                <a16:creationId xmlns:a16="http://schemas.microsoft.com/office/drawing/2014/main" id="{18B66686-2C03-982C-F1BE-9B453360A0D0}"/>
              </a:ext>
            </a:extLst>
          </p:cNvPr>
          <p:cNvPicPr>
            <a:picLocks noChangeAspect="1"/>
          </p:cNvPicPr>
          <p:nvPr/>
        </p:nvPicPr>
        <p:blipFill>
          <a:blip r:embed="rId4"/>
          <a:stretch>
            <a:fillRect/>
          </a:stretch>
        </p:blipFill>
        <p:spPr>
          <a:xfrm>
            <a:off x="5490747" y="4669243"/>
            <a:ext cx="3582617" cy="960141"/>
          </a:xfrm>
          <a:prstGeom prst="rect">
            <a:avLst/>
          </a:prstGeom>
        </p:spPr>
      </p:pic>
      <p:sp>
        <p:nvSpPr>
          <p:cNvPr id="8" name="AutoShape 32">
            <a:extLst>
              <a:ext uri="{FF2B5EF4-FFF2-40B4-BE49-F238E27FC236}">
                <a16:creationId xmlns:a16="http://schemas.microsoft.com/office/drawing/2014/main" id="{A3FE3623-A01D-8F64-0436-D51D26DB4985}"/>
              </a:ext>
            </a:extLst>
          </p:cNvPr>
          <p:cNvSpPr>
            <a:spLocks noChangeArrowheads="1"/>
          </p:cNvSpPr>
          <p:nvPr/>
        </p:nvSpPr>
        <p:spPr bwMode="auto">
          <a:xfrm>
            <a:off x="539750" y="6040064"/>
            <a:ext cx="504825" cy="428625"/>
          </a:xfrm>
          <a:prstGeom prst="rightArrow">
            <a:avLst>
              <a:gd name="adj1" fmla="val 50000"/>
              <a:gd name="adj2" fmla="val 53571"/>
            </a:avLst>
          </a:prstGeom>
          <a:solidFill>
            <a:srgbClr val="002060"/>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9" name="Rectangle 3">
            <a:extLst>
              <a:ext uri="{FF2B5EF4-FFF2-40B4-BE49-F238E27FC236}">
                <a16:creationId xmlns:a16="http://schemas.microsoft.com/office/drawing/2014/main" id="{52F62C6A-5EF1-4A44-A117-D8A88112F48B}"/>
              </a:ext>
            </a:extLst>
          </p:cNvPr>
          <p:cNvSpPr>
            <a:spLocks noChangeArrowheads="1"/>
          </p:cNvSpPr>
          <p:nvPr/>
        </p:nvSpPr>
        <p:spPr bwMode="auto">
          <a:xfrm>
            <a:off x="1081757" y="6087061"/>
            <a:ext cx="5199055" cy="428625"/>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200" dirty="0">
                <a:latin typeface="+mn-lt"/>
                <a:cs typeface="Arial" charset="0"/>
              </a:rPr>
              <a:t>La jointure va apparaître dans la fenêtre</a:t>
            </a:r>
            <a:endParaRPr lang="en-US" altLang="zh-CN" sz="2200" dirty="0">
              <a:latin typeface="+mn-lt"/>
              <a:cs typeface="Arial" charset="0"/>
            </a:endParaRPr>
          </a:p>
        </p:txBody>
      </p:sp>
      <p:sp>
        <p:nvSpPr>
          <p:cNvPr id="10" name="TextBox 9">
            <a:extLst>
              <a:ext uri="{FF2B5EF4-FFF2-40B4-BE49-F238E27FC236}">
                <a16:creationId xmlns:a16="http://schemas.microsoft.com/office/drawing/2014/main" id="{D169A83D-D6E6-F6ED-9A84-FD08991F75B0}"/>
              </a:ext>
            </a:extLst>
          </p:cNvPr>
          <p:cNvSpPr txBox="1"/>
          <p:nvPr/>
        </p:nvSpPr>
        <p:spPr>
          <a:xfrm>
            <a:off x="232567" y="6351576"/>
            <a:ext cx="4843489" cy="430887"/>
          </a:xfrm>
          <a:prstGeom prst="rect">
            <a:avLst/>
          </a:prstGeom>
          <a:noFill/>
        </p:spPr>
        <p:txBody>
          <a:bodyPr wrap="square">
            <a:spAutoFit/>
          </a:bodyPr>
          <a:lstStyle/>
          <a:p>
            <a:r>
              <a:rPr lang="fr-FR" altLang="en-US" sz="2200" dirty="0"/>
              <a:t>5. Cliquez sur OK pour fermer la fenêtre</a:t>
            </a:r>
            <a:endParaRPr lang="en-PH" sz="2200" dirty="0"/>
          </a:p>
        </p:txBody>
      </p:sp>
      <p:pic>
        <p:nvPicPr>
          <p:cNvPr id="13" name="Picture 12">
            <a:extLst>
              <a:ext uri="{FF2B5EF4-FFF2-40B4-BE49-F238E27FC236}">
                <a16:creationId xmlns:a16="http://schemas.microsoft.com/office/drawing/2014/main" id="{4EFDEBA3-8B2C-A975-5501-78B8CD835AE7}"/>
              </a:ext>
            </a:extLst>
          </p:cNvPr>
          <p:cNvPicPr>
            <a:picLocks noChangeAspect="1"/>
          </p:cNvPicPr>
          <p:nvPr/>
        </p:nvPicPr>
        <p:blipFill>
          <a:blip r:embed="rId5"/>
          <a:stretch>
            <a:fillRect/>
          </a:stretch>
        </p:blipFill>
        <p:spPr>
          <a:xfrm>
            <a:off x="6172174" y="6060912"/>
            <a:ext cx="2611023" cy="376435"/>
          </a:xfrm>
          <a:prstGeom prst="rect">
            <a:avLst/>
          </a:prstGeom>
        </p:spPr>
      </p:pic>
    </p:spTree>
    <p:extLst>
      <p:ext uri="{BB962C8B-B14F-4D97-AF65-F5344CB8AC3E}">
        <p14:creationId xmlns:p14="http://schemas.microsoft.com/office/powerpoint/2010/main" val="164239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7" t="15655" r="15610" b="29991"/>
          <a:stretch/>
        </p:blipFill>
        <p:spPr bwMode="auto">
          <a:xfrm>
            <a:off x="4307960" y="5081165"/>
            <a:ext cx="4301821" cy="158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Slide Number Placeholder 3">
            <a:extLst>
              <a:ext uri="{FF2B5EF4-FFF2-40B4-BE49-F238E27FC236}">
                <a16:creationId xmlns:a16="http://schemas.microsoft.com/office/drawing/2014/main" id="{EDC615AA-87CC-4CE1-B1B3-279A8E116B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C737CC-0F9D-4DDD-B647-626363290ED5}" type="slidenum">
              <a:rPr lang="en-GB" altLang="en-US"/>
              <a:pPr/>
              <a:t>14</a:t>
            </a:fld>
            <a:endParaRPr lang="en-GB" altLang="en-US"/>
          </a:p>
        </p:txBody>
      </p:sp>
      <p:sp>
        <p:nvSpPr>
          <p:cNvPr id="32772" name="Rectangle 12">
            <a:extLst>
              <a:ext uri="{FF2B5EF4-FFF2-40B4-BE49-F238E27FC236}">
                <a16:creationId xmlns:a16="http://schemas.microsoft.com/office/drawing/2014/main" id="{58155961-E497-4A3E-BD5C-2F5BF9BC52CB}"/>
              </a:ext>
            </a:extLst>
          </p:cNvPr>
          <p:cNvSpPr>
            <a:spLocks noChangeArrowheads="1"/>
          </p:cNvSpPr>
          <p:nvPr/>
        </p:nvSpPr>
        <p:spPr bwMode="auto">
          <a:xfrm>
            <a:off x="336550" y="1764357"/>
            <a:ext cx="8807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fr-FR" altLang="en-US" sz="2200" dirty="0"/>
              <a:t>Ouvrir à nouveau la table d'attributs de la couche SIG contenant les l'établissements de santé</a:t>
            </a:r>
            <a:endParaRPr lang="en-US" altLang="en-US" sz="2200" dirty="0"/>
          </a:p>
        </p:txBody>
      </p:sp>
      <p:sp>
        <p:nvSpPr>
          <p:cNvPr id="32773" name="Rectangle 12">
            <a:extLst>
              <a:ext uri="{FF2B5EF4-FFF2-40B4-BE49-F238E27FC236}">
                <a16:creationId xmlns:a16="http://schemas.microsoft.com/office/drawing/2014/main" id="{F9A5E52E-1CD9-4C99-B9BD-92CED5377558}"/>
              </a:ext>
            </a:extLst>
          </p:cNvPr>
          <p:cNvSpPr>
            <a:spLocks noChangeArrowheads="1"/>
          </p:cNvSpPr>
          <p:nvPr/>
        </p:nvSpPr>
        <p:spPr bwMode="auto">
          <a:xfrm>
            <a:off x="349527" y="2314059"/>
            <a:ext cx="87852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fr-FR" altLang="en-US" sz="2200" dirty="0"/>
              <a:t>Remarquez que la colonne contenant le nombre des cas de paludisme provenant du fichier Excel est maintenant inclues dans la table d'attributs de la couche SIG.</a:t>
            </a:r>
          </a:p>
          <a:p>
            <a:pPr lvl="1">
              <a:buFont typeface="Arial" panose="020B0604020202020204" pitchFamily="34" charset="0"/>
              <a:buChar char="•"/>
            </a:pPr>
            <a:r>
              <a:rPr lang="fr-FR" altLang="en-US" sz="2200" dirty="0"/>
              <a:t>Notez que certains établissements de santé n'ont pas de nombre de cas (ceux pour lesquels il n’y avait pas de valeur dans le fichier Excel.</a:t>
            </a:r>
            <a:endParaRPr lang="en-US" altLang="en-US" sz="2200" dirty="0"/>
          </a:p>
        </p:txBody>
      </p:sp>
      <p:sp>
        <p:nvSpPr>
          <p:cNvPr id="16" name="AutoShape 32">
            <a:extLst>
              <a:ext uri="{FF2B5EF4-FFF2-40B4-BE49-F238E27FC236}">
                <a16:creationId xmlns:a16="http://schemas.microsoft.com/office/drawing/2014/main" id="{E4682C43-82B6-44C3-A68B-60408F877B59}"/>
              </a:ext>
            </a:extLst>
          </p:cNvPr>
          <p:cNvSpPr>
            <a:spLocks noChangeArrowheads="1"/>
          </p:cNvSpPr>
          <p:nvPr/>
        </p:nvSpPr>
        <p:spPr bwMode="auto">
          <a:xfrm>
            <a:off x="763836" y="4077072"/>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7" name="Rectangle 3">
            <a:extLst>
              <a:ext uri="{FF2B5EF4-FFF2-40B4-BE49-F238E27FC236}">
                <a16:creationId xmlns:a16="http://schemas.microsoft.com/office/drawing/2014/main" id="{9E6D1320-A9EB-4899-90CC-84AAC987B3F7}"/>
              </a:ext>
            </a:extLst>
          </p:cNvPr>
          <p:cNvSpPr>
            <a:spLocks noChangeArrowheads="1"/>
          </p:cNvSpPr>
          <p:nvPr/>
        </p:nvSpPr>
        <p:spPr bwMode="auto">
          <a:xfrm>
            <a:off x="1332161" y="4111997"/>
            <a:ext cx="7488311" cy="685800"/>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200" dirty="0">
                <a:latin typeface="+mn-lt"/>
                <a:cs typeface="Arial" charset="0"/>
              </a:rPr>
              <a:t>Cliquez sur l'en-tête de la colonne "Tot_Cases_HF_010425 TOT_CASES_HF_TOT_CASES" (dernière colonne) et faites défiler l'écran pour vérifier que la jointure a fonctionné pour les </a:t>
            </a:r>
            <a:r>
              <a:rPr lang="fr-FR" altLang="zh-CN" sz="2200" dirty="0">
                <a:latin typeface="+mn-lt"/>
              </a:rPr>
              <a:t>3</a:t>
            </a:r>
            <a:r>
              <a:rPr lang="fr-FR" altLang="zh-CN" sz="2200" dirty="0">
                <a:latin typeface="+mn-lt"/>
                <a:cs typeface="Arial" charset="0"/>
              </a:rPr>
              <a:t>8 établissements de santé. </a:t>
            </a:r>
            <a:endParaRPr lang="en-US" altLang="zh-CN" sz="2200" dirty="0">
              <a:latin typeface="+mn-lt"/>
              <a:cs typeface="Arial" charset="0"/>
            </a:endParaRPr>
          </a:p>
        </p:txBody>
      </p:sp>
      <p:sp>
        <p:nvSpPr>
          <p:cNvPr id="20" name="AutoShape 32">
            <a:extLst>
              <a:ext uri="{FF2B5EF4-FFF2-40B4-BE49-F238E27FC236}">
                <a16:creationId xmlns:a16="http://schemas.microsoft.com/office/drawing/2014/main" id="{419C5D96-FCEA-4682-87D7-8FB8C361F916}"/>
              </a:ext>
            </a:extLst>
          </p:cNvPr>
          <p:cNvSpPr>
            <a:spLocks noChangeArrowheads="1"/>
          </p:cNvSpPr>
          <p:nvPr/>
        </p:nvSpPr>
        <p:spPr bwMode="auto">
          <a:xfrm>
            <a:off x="3684616" y="5860530"/>
            <a:ext cx="504825" cy="428625"/>
          </a:xfrm>
          <a:prstGeom prst="rightArrow">
            <a:avLst>
              <a:gd name="adj1" fmla="val 50000"/>
              <a:gd name="adj2" fmla="val 53571"/>
            </a:avLst>
          </a:prstGeom>
          <a:solidFill>
            <a:srgbClr val="00B050"/>
          </a:solidFill>
          <a:ln w="9525">
            <a:solidFill>
              <a:srgbClr val="00B050"/>
            </a:solid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32779" name="Rectangle 14">
            <a:extLst>
              <a:ext uri="{FF2B5EF4-FFF2-40B4-BE49-F238E27FC236}">
                <a16:creationId xmlns:a16="http://schemas.microsoft.com/office/drawing/2014/main" id="{A264B2EF-FDC1-4B9E-B278-EA2C3692A10F}"/>
              </a:ext>
            </a:extLst>
          </p:cNvPr>
          <p:cNvSpPr>
            <a:spLocks noChangeArrowheads="1"/>
          </p:cNvSpPr>
          <p:nvPr/>
        </p:nvSpPr>
        <p:spPr bwMode="auto">
          <a:xfrm>
            <a:off x="311871" y="5336222"/>
            <a:ext cx="32908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fr-FR" altLang="zh-CN" sz="2000" dirty="0"/>
              <a:t>Tous les établissements de santé pour lesquels nous avons des cas de paludisme ont-ils une latitude/longitude ?</a:t>
            </a:r>
            <a:endParaRPr lang="en-US" altLang="zh-CN" sz="2000" dirty="0"/>
          </a:p>
        </p:txBody>
      </p:sp>
      <p:sp>
        <p:nvSpPr>
          <p:cNvPr id="3" name="Title 1">
            <a:extLst>
              <a:ext uri="{FF2B5EF4-FFF2-40B4-BE49-F238E27FC236}">
                <a16:creationId xmlns:a16="http://schemas.microsoft.com/office/drawing/2014/main" id="{0EE204A6-1618-C1BD-C459-59D6D0AD681E}"/>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2) - Création de données géographiques pour la carte thématique</a:t>
            </a:r>
            <a:endParaRPr lang="en-PH" dirty="0"/>
          </a:p>
        </p:txBody>
      </p:sp>
      <p:sp>
        <p:nvSpPr>
          <p:cNvPr id="2" name="Rectangle 3">
            <a:extLst>
              <a:ext uri="{FF2B5EF4-FFF2-40B4-BE49-F238E27FC236}">
                <a16:creationId xmlns:a16="http://schemas.microsoft.com/office/drawing/2014/main" id="{DCF1F969-9937-7087-C8D2-3BDF867C42DC}"/>
              </a:ext>
            </a:extLst>
          </p:cNvPr>
          <p:cNvSpPr>
            <a:spLocks noChangeArrowheads="1"/>
          </p:cNvSpPr>
          <p:nvPr/>
        </p:nvSpPr>
        <p:spPr bwMode="auto">
          <a:xfrm rot="20776917">
            <a:off x="4609394" y="5453038"/>
            <a:ext cx="3862787" cy="844448"/>
          </a:xfrm>
          <a:prstGeom prst="rect">
            <a:avLst/>
          </a:prstGeom>
          <a:solidFill>
            <a:schemeClr val="bg1"/>
          </a:solidFill>
          <a:ln w="9525">
            <a:noFill/>
            <a:miter lim="800000"/>
            <a:headEnd/>
            <a:tailEnd/>
          </a:ln>
        </p:spPr>
        <p:txBody>
          <a:bodyPr lIns="0" tIns="0" rIns="0" bIns="0"/>
          <a:lstStyle/>
          <a:p>
            <a:pPr algn="ctr">
              <a:lnSpc>
                <a:spcPct val="90000"/>
              </a:lnSpc>
              <a:spcBef>
                <a:spcPct val="20000"/>
              </a:spcBef>
              <a:defRPr/>
            </a:pPr>
            <a:r>
              <a:rPr lang="fr-CH" altLang="zh-CN" sz="2800" b="1" dirty="0">
                <a:solidFill>
                  <a:srgbClr val="00B050"/>
                </a:solidFill>
                <a:latin typeface="+mn-lt"/>
                <a:cs typeface="Arial" charset="0"/>
              </a:rPr>
              <a:t>Couche SIG prête pour la carte thématique!</a:t>
            </a:r>
          </a:p>
        </p:txBody>
      </p:sp>
      <p:sp>
        <p:nvSpPr>
          <p:cNvPr id="4" name="Rectangle 12">
            <a:extLst>
              <a:ext uri="{FF2B5EF4-FFF2-40B4-BE49-F238E27FC236}">
                <a16:creationId xmlns:a16="http://schemas.microsoft.com/office/drawing/2014/main" id="{7AF77D27-ACDB-A8C4-02B7-26E0B9C7CC87}"/>
              </a:ext>
            </a:extLst>
          </p:cNvPr>
          <p:cNvSpPr>
            <a:spLocks noChangeArrowheads="1"/>
          </p:cNvSpPr>
          <p:nvPr/>
        </p:nvSpPr>
        <p:spPr bwMode="auto">
          <a:xfrm>
            <a:off x="195832" y="1070983"/>
            <a:ext cx="8915846"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2100" b="1" u="sng" dirty="0"/>
              <a:t>Jointure entre le nombre de cas de paludisme et la couche SIG des établissements de santé</a:t>
            </a:r>
            <a:endParaRPr lang="en-US" altLang="en-US" sz="2100" b="1" u="sng" dirty="0"/>
          </a:p>
        </p:txBody>
      </p:sp>
      <p:pic>
        <p:nvPicPr>
          <p:cNvPr id="6" name="Picture 5">
            <a:extLst>
              <a:ext uri="{FF2B5EF4-FFF2-40B4-BE49-F238E27FC236}">
                <a16:creationId xmlns:a16="http://schemas.microsoft.com/office/drawing/2014/main" id="{E4F92832-E48D-A199-50F9-B40756886C6A}"/>
              </a:ext>
            </a:extLst>
          </p:cNvPr>
          <p:cNvPicPr>
            <a:picLocks noChangeAspect="1"/>
          </p:cNvPicPr>
          <p:nvPr/>
        </p:nvPicPr>
        <p:blipFill>
          <a:blip r:embed="rId4"/>
          <a:stretch>
            <a:fillRect/>
          </a:stretch>
        </p:blipFill>
        <p:spPr>
          <a:xfrm>
            <a:off x="7959401" y="6020997"/>
            <a:ext cx="696663" cy="722464"/>
          </a:xfrm>
          <a:prstGeom prst="rect">
            <a:avLst/>
          </a:prstGeom>
        </p:spPr>
      </p:pic>
    </p:spTree>
    <p:extLst>
      <p:ext uri="{BB962C8B-B14F-4D97-AF65-F5344CB8AC3E}">
        <p14:creationId xmlns:p14="http://schemas.microsoft.com/office/powerpoint/2010/main" val="393256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15</a:t>
            </a:fld>
            <a:endParaRPr lang="en-GB" altLang="en-US"/>
          </a:p>
        </p:txBody>
      </p:sp>
      <p:sp>
        <p:nvSpPr>
          <p:cNvPr id="4" name="Rectangle 12">
            <a:extLst>
              <a:ext uri="{FF2B5EF4-FFF2-40B4-BE49-F238E27FC236}">
                <a16:creationId xmlns:a16="http://schemas.microsoft.com/office/drawing/2014/main" id="{E3D7DB71-15EE-2517-B9E5-836E02943398}"/>
              </a:ext>
            </a:extLst>
          </p:cNvPr>
          <p:cNvSpPr>
            <a:spLocks noChangeArrowheads="1"/>
          </p:cNvSpPr>
          <p:nvPr/>
        </p:nvSpPr>
        <p:spPr bwMode="auto">
          <a:xfrm>
            <a:off x="282472" y="1877657"/>
            <a:ext cx="41263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fr-FR" altLang="en-US" sz="2200" dirty="0"/>
              <a:t>Cliquez avec le bouton droit de la souris sur la couche Barangay et sélectionnez l'option </a:t>
            </a:r>
            <a:r>
              <a:rPr lang="fr-FR" altLang="en-US" sz="2200" i="1" dirty="0"/>
              <a:t>Propriétés</a:t>
            </a:r>
          </a:p>
          <a:p>
            <a:pPr>
              <a:buFontTx/>
              <a:buAutoNum type="arabicPeriod"/>
            </a:pPr>
            <a:r>
              <a:rPr lang="fr-FR" altLang="en-US" sz="2200" dirty="0"/>
              <a:t>Dans la fenêtre qui s'ouvre, sélectionnez la rubrique </a:t>
            </a:r>
            <a:r>
              <a:rPr lang="fr-FR" altLang="en-US" sz="2200" i="1" dirty="0"/>
              <a:t>Symbologie</a:t>
            </a:r>
            <a:r>
              <a:rPr lang="fr-FR" altLang="en-US" sz="2200" dirty="0"/>
              <a:t> dans le menu de gauche </a:t>
            </a:r>
            <a:endParaRPr lang="en-US" altLang="en-US" sz="2200" dirty="0"/>
          </a:p>
        </p:txBody>
      </p:sp>
      <p:sp>
        <p:nvSpPr>
          <p:cNvPr id="5" name="AutoShape 32">
            <a:extLst>
              <a:ext uri="{FF2B5EF4-FFF2-40B4-BE49-F238E27FC236}">
                <a16:creationId xmlns:a16="http://schemas.microsoft.com/office/drawing/2014/main" id="{39B49D4C-4F44-B3B9-286A-34A5BB3F48D1}"/>
              </a:ext>
            </a:extLst>
          </p:cNvPr>
          <p:cNvSpPr>
            <a:spLocks noChangeArrowheads="1"/>
          </p:cNvSpPr>
          <p:nvPr/>
        </p:nvSpPr>
        <p:spPr bwMode="auto">
          <a:xfrm>
            <a:off x="634232" y="4975386"/>
            <a:ext cx="378619" cy="321469"/>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en-US">
              <a:latin typeface="+mn-lt"/>
              <a:cs typeface="Arial" charset="0"/>
            </a:endParaRPr>
          </a:p>
        </p:txBody>
      </p:sp>
      <p:sp>
        <p:nvSpPr>
          <p:cNvPr id="6" name="Rectangle 3">
            <a:extLst>
              <a:ext uri="{FF2B5EF4-FFF2-40B4-BE49-F238E27FC236}">
                <a16:creationId xmlns:a16="http://schemas.microsoft.com/office/drawing/2014/main" id="{C685A18D-C70D-96F5-ECAB-E371B1217209}"/>
              </a:ext>
            </a:extLst>
          </p:cNvPr>
          <p:cNvSpPr>
            <a:spLocks noChangeArrowheads="1"/>
          </p:cNvSpPr>
          <p:nvPr/>
        </p:nvSpPr>
        <p:spPr bwMode="auto">
          <a:xfrm>
            <a:off x="1087271" y="4997925"/>
            <a:ext cx="7013741" cy="750683"/>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rPr>
              <a:t>Propriétés permettant de définir le mode de présentation et la symbologie utilisée pour la couche </a:t>
            </a:r>
            <a:endParaRPr lang="en-US" altLang="zh-CN" sz="2400" dirty="0">
              <a:latin typeface="+mn-lt"/>
            </a:endParaRPr>
          </a:p>
        </p:txBody>
      </p:sp>
      <p:sp>
        <p:nvSpPr>
          <p:cNvPr id="7" name="Rectangle 12">
            <a:extLst>
              <a:ext uri="{FF2B5EF4-FFF2-40B4-BE49-F238E27FC236}">
                <a16:creationId xmlns:a16="http://schemas.microsoft.com/office/drawing/2014/main" id="{391403AE-52C5-0381-08E4-4D7ED0D9C16A}"/>
              </a:ext>
            </a:extLst>
          </p:cNvPr>
          <p:cNvSpPr>
            <a:spLocks noChangeArrowheads="1"/>
          </p:cNvSpPr>
          <p:nvPr/>
        </p:nvSpPr>
        <p:spPr bwMode="auto">
          <a:xfrm>
            <a:off x="547688" y="1104435"/>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Barangay - Mode de représentation gradué</a:t>
            </a:r>
            <a:endParaRPr lang="en-US" altLang="en-US" sz="1950" b="1" u="sng" dirty="0"/>
          </a:p>
        </p:txBody>
      </p:sp>
      <p:sp>
        <p:nvSpPr>
          <p:cNvPr id="15" name="Title 1">
            <a:extLst>
              <a:ext uri="{FF2B5EF4-FFF2-40B4-BE49-F238E27FC236}">
                <a16:creationId xmlns:a16="http://schemas.microsoft.com/office/drawing/2014/main" id="{3FB60F92-C535-C3E8-C477-BAC5D246939E}"/>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pic>
        <p:nvPicPr>
          <p:cNvPr id="9" name="Picture 8">
            <a:extLst>
              <a:ext uri="{FF2B5EF4-FFF2-40B4-BE49-F238E27FC236}">
                <a16:creationId xmlns:a16="http://schemas.microsoft.com/office/drawing/2014/main" id="{29EDF5A4-C05A-B6C4-9C17-F78E67E7F3E9}"/>
              </a:ext>
            </a:extLst>
          </p:cNvPr>
          <p:cNvPicPr>
            <a:picLocks noChangeAspect="1"/>
          </p:cNvPicPr>
          <p:nvPr/>
        </p:nvPicPr>
        <p:blipFill>
          <a:blip r:embed="rId2"/>
          <a:stretch>
            <a:fillRect/>
          </a:stretch>
        </p:blipFill>
        <p:spPr>
          <a:xfrm>
            <a:off x="4660756" y="1939453"/>
            <a:ext cx="3172268" cy="1400370"/>
          </a:xfrm>
          <a:prstGeom prst="rect">
            <a:avLst/>
          </a:prstGeom>
        </p:spPr>
      </p:pic>
      <p:pic>
        <p:nvPicPr>
          <p:cNvPr id="12" name="Picture 11">
            <a:extLst>
              <a:ext uri="{FF2B5EF4-FFF2-40B4-BE49-F238E27FC236}">
                <a16:creationId xmlns:a16="http://schemas.microsoft.com/office/drawing/2014/main" id="{0D90D6B7-5A9C-9CE8-8FE2-66CF33D9B1B9}"/>
              </a:ext>
            </a:extLst>
          </p:cNvPr>
          <p:cNvPicPr>
            <a:picLocks noChangeAspect="1"/>
          </p:cNvPicPr>
          <p:nvPr/>
        </p:nvPicPr>
        <p:blipFill>
          <a:blip r:embed="rId3"/>
          <a:stretch>
            <a:fillRect/>
          </a:stretch>
        </p:blipFill>
        <p:spPr>
          <a:xfrm>
            <a:off x="5353835" y="3717330"/>
            <a:ext cx="1786109" cy="534427"/>
          </a:xfrm>
          <a:prstGeom prst="rect">
            <a:avLst/>
          </a:prstGeom>
        </p:spPr>
      </p:pic>
    </p:spTree>
    <p:extLst>
      <p:ext uri="{BB962C8B-B14F-4D97-AF65-F5344CB8AC3E}">
        <p14:creationId xmlns:p14="http://schemas.microsoft.com/office/powerpoint/2010/main" val="251538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745DF7C-9C80-3577-3C80-F0E94DC3CB6A}"/>
              </a:ext>
            </a:extLst>
          </p:cNvPr>
          <p:cNvSpPr>
            <a:spLocks noChangeArrowheads="1"/>
          </p:cNvSpPr>
          <p:nvPr/>
        </p:nvSpPr>
        <p:spPr bwMode="auto">
          <a:xfrm>
            <a:off x="5335926" y="2372725"/>
            <a:ext cx="2279041" cy="25515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1500" dirty="0">
                <a:latin typeface="+mn-lt"/>
              </a:rPr>
              <a:t>Mode de </a:t>
            </a:r>
            <a:r>
              <a:rPr lang="en-US" altLang="zh-CN" sz="1500" dirty="0" err="1">
                <a:latin typeface="+mn-lt"/>
              </a:rPr>
              <a:t>présentation</a:t>
            </a:r>
            <a:endParaRPr lang="en-US" altLang="zh-CN" sz="1500" dirty="0">
              <a:latin typeface="+mn-lt"/>
            </a:endParaRPr>
          </a:p>
        </p:txBody>
      </p:sp>
      <p:sp>
        <p:nvSpPr>
          <p:cNvPr id="8" name="AutoShape 32">
            <a:extLst>
              <a:ext uri="{FF2B5EF4-FFF2-40B4-BE49-F238E27FC236}">
                <a16:creationId xmlns:a16="http://schemas.microsoft.com/office/drawing/2014/main" id="{347E1E1C-9286-3DBA-B7CB-A40F29190C8F}"/>
              </a:ext>
            </a:extLst>
          </p:cNvPr>
          <p:cNvSpPr>
            <a:spLocks noChangeArrowheads="1"/>
          </p:cNvSpPr>
          <p:nvPr/>
        </p:nvSpPr>
        <p:spPr bwMode="auto">
          <a:xfrm rot="10800000">
            <a:off x="4713485" y="2372727"/>
            <a:ext cx="557742" cy="193589"/>
          </a:xfrm>
          <a:prstGeom prst="rightArrow">
            <a:avLst>
              <a:gd name="adj1" fmla="val 50000"/>
              <a:gd name="adj2" fmla="val 53571"/>
            </a:avLst>
          </a:prstGeom>
          <a:solidFill>
            <a:srgbClr val="4F8CB5"/>
          </a:solidFill>
          <a:ln w="9525">
            <a:noFill/>
            <a:miter lim="800000"/>
            <a:headEnd/>
            <a:tailEnd/>
          </a:ln>
          <a:effectLst/>
        </p:spPr>
        <p:txBody>
          <a:bodyPr wrap="none" lIns="69056" tIns="34529" rIns="69056" bIns="34529" anchor="ctr"/>
          <a:lstStyle/>
          <a:p>
            <a:pPr>
              <a:defRPr/>
            </a:pPr>
            <a:endParaRPr lang="en-US">
              <a:latin typeface="+mn-lt"/>
              <a:cs typeface="Arial" charset="0"/>
            </a:endParaRPr>
          </a:p>
        </p:txBody>
      </p:sp>
      <p:sp>
        <p:nvSpPr>
          <p:cNvPr id="12" name="Right Brace 11">
            <a:extLst>
              <a:ext uri="{FF2B5EF4-FFF2-40B4-BE49-F238E27FC236}">
                <a16:creationId xmlns:a16="http://schemas.microsoft.com/office/drawing/2014/main" id="{4AEBEB1F-4442-C371-9B5F-DE81C060A40C}"/>
              </a:ext>
            </a:extLst>
          </p:cNvPr>
          <p:cNvSpPr/>
          <p:nvPr/>
        </p:nvSpPr>
        <p:spPr>
          <a:xfrm>
            <a:off x="4905683" y="2566316"/>
            <a:ext cx="626006" cy="3153951"/>
          </a:xfrm>
          <a:prstGeom prst="rightBrace">
            <a:avLst/>
          </a:prstGeom>
          <a:ln w="28575">
            <a:solidFill>
              <a:srgbClr val="4F8C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dirty="0"/>
          </a:p>
        </p:txBody>
      </p:sp>
      <p:sp>
        <p:nvSpPr>
          <p:cNvPr id="13" name="Rectangle 3">
            <a:extLst>
              <a:ext uri="{FF2B5EF4-FFF2-40B4-BE49-F238E27FC236}">
                <a16:creationId xmlns:a16="http://schemas.microsoft.com/office/drawing/2014/main" id="{CB34F3FB-1547-273C-D946-2A841547C321}"/>
              </a:ext>
            </a:extLst>
          </p:cNvPr>
          <p:cNvSpPr>
            <a:spLocks noChangeArrowheads="1"/>
          </p:cNvSpPr>
          <p:nvPr/>
        </p:nvSpPr>
        <p:spPr bwMode="auto">
          <a:xfrm>
            <a:off x="5657260" y="4023006"/>
            <a:ext cx="2279041" cy="25515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1500" dirty="0" err="1">
                <a:latin typeface="+mn-lt"/>
              </a:rPr>
              <a:t>Symbologie</a:t>
            </a:r>
            <a:endParaRPr lang="en-US" altLang="zh-CN" sz="1500" dirty="0">
              <a:latin typeface="+mn-lt"/>
            </a:endParaRPr>
          </a:p>
        </p:txBody>
      </p:sp>
      <p:sp>
        <p:nvSpPr>
          <p:cNvPr id="3" name="Rectangle 12">
            <a:extLst>
              <a:ext uri="{FF2B5EF4-FFF2-40B4-BE49-F238E27FC236}">
                <a16:creationId xmlns:a16="http://schemas.microsoft.com/office/drawing/2014/main" id="{BF669377-EBB8-7A64-FF0A-B7C61DB4851C}"/>
              </a:ext>
            </a:extLst>
          </p:cNvPr>
          <p:cNvSpPr>
            <a:spLocks noChangeArrowheads="1"/>
          </p:cNvSpPr>
          <p:nvPr/>
        </p:nvSpPr>
        <p:spPr bwMode="auto">
          <a:xfrm>
            <a:off x="251520" y="1139654"/>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Barangay - Mode de représentation gradué</a:t>
            </a:r>
            <a:endParaRPr lang="en-US" altLang="en-US" sz="1950" b="1" u="sng" dirty="0"/>
          </a:p>
        </p:txBody>
      </p:sp>
      <p:sp>
        <p:nvSpPr>
          <p:cNvPr id="7" name="Title 1">
            <a:extLst>
              <a:ext uri="{FF2B5EF4-FFF2-40B4-BE49-F238E27FC236}">
                <a16:creationId xmlns:a16="http://schemas.microsoft.com/office/drawing/2014/main" id="{E8A71748-20A5-0B8B-0222-9C5DEBF4DC93}"/>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9" name="Slide Number Placeholder 3">
            <a:extLst>
              <a:ext uri="{FF2B5EF4-FFF2-40B4-BE49-F238E27FC236}">
                <a16:creationId xmlns:a16="http://schemas.microsoft.com/office/drawing/2014/main" id="{F7F200F2-5636-FF8E-77DC-CF22F934FD37}"/>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16</a:t>
            </a:fld>
            <a:endParaRPr lang="en-GB" altLang="en-US" dirty="0"/>
          </a:p>
        </p:txBody>
      </p:sp>
      <p:pic>
        <p:nvPicPr>
          <p:cNvPr id="2" name="Picture 1">
            <a:extLst>
              <a:ext uri="{FF2B5EF4-FFF2-40B4-BE49-F238E27FC236}">
                <a16:creationId xmlns:a16="http://schemas.microsoft.com/office/drawing/2014/main" id="{D18CE10F-EE9F-FF91-004F-565CC53C3D77}"/>
              </a:ext>
            </a:extLst>
          </p:cNvPr>
          <p:cNvPicPr>
            <a:picLocks noChangeAspect="1"/>
          </p:cNvPicPr>
          <p:nvPr/>
        </p:nvPicPr>
        <p:blipFill>
          <a:blip r:embed="rId2"/>
          <a:stretch>
            <a:fillRect/>
          </a:stretch>
        </p:blipFill>
        <p:spPr>
          <a:xfrm>
            <a:off x="536112" y="2207873"/>
            <a:ext cx="4154449" cy="3885423"/>
          </a:xfrm>
          <a:prstGeom prst="rect">
            <a:avLst/>
          </a:prstGeom>
        </p:spPr>
      </p:pic>
      <p:pic>
        <p:nvPicPr>
          <p:cNvPr id="10" name="Picture 9">
            <a:extLst>
              <a:ext uri="{FF2B5EF4-FFF2-40B4-BE49-F238E27FC236}">
                <a16:creationId xmlns:a16="http://schemas.microsoft.com/office/drawing/2014/main" id="{40943E9A-7887-F4E8-A0A1-F2C87DCFC3B0}"/>
              </a:ext>
            </a:extLst>
          </p:cNvPr>
          <p:cNvPicPr>
            <a:picLocks noChangeAspect="1"/>
          </p:cNvPicPr>
          <p:nvPr/>
        </p:nvPicPr>
        <p:blipFill>
          <a:blip r:embed="rId3"/>
          <a:stretch>
            <a:fillRect/>
          </a:stretch>
        </p:blipFill>
        <p:spPr>
          <a:xfrm>
            <a:off x="7164288" y="2352636"/>
            <a:ext cx="1760716" cy="2185717"/>
          </a:xfrm>
          <a:prstGeom prst="rect">
            <a:avLst/>
          </a:prstGeom>
        </p:spPr>
      </p:pic>
      <p:sp>
        <p:nvSpPr>
          <p:cNvPr id="4" name="Rectangle 3">
            <a:extLst>
              <a:ext uri="{FF2B5EF4-FFF2-40B4-BE49-F238E27FC236}">
                <a16:creationId xmlns:a16="http://schemas.microsoft.com/office/drawing/2014/main" id="{D796D8BC-1765-A058-B33A-8590129ACC52}"/>
              </a:ext>
            </a:extLst>
          </p:cNvPr>
          <p:cNvSpPr>
            <a:spLocks noChangeArrowheads="1"/>
          </p:cNvSpPr>
          <p:nvPr/>
        </p:nvSpPr>
        <p:spPr bwMode="auto">
          <a:xfrm>
            <a:off x="395537" y="1604979"/>
            <a:ext cx="3960440" cy="392416"/>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200" dirty="0">
                <a:latin typeface="+mn-lt"/>
              </a:rPr>
              <a:t>La fenêtre suivante va s’ouvrir:</a:t>
            </a:r>
            <a:endParaRPr lang="en-US" altLang="zh-CN" sz="2200" dirty="0">
              <a:latin typeface="+mn-lt"/>
            </a:endParaRPr>
          </a:p>
        </p:txBody>
      </p:sp>
    </p:spTree>
    <p:extLst>
      <p:ext uri="{BB962C8B-B14F-4D97-AF65-F5344CB8AC3E}">
        <p14:creationId xmlns:p14="http://schemas.microsoft.com/office/powerpoint/2010/main" val="418534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F4637C-2E55-ED41-C5AC-3C9060ED5FF9}"/>
              </a:ext>
            </a:extLst>
          </p:cNvPr>
          <p:cNvPicPr>
            <a:picLocks noChangeAspect="1"/>
          </p:cNvPicPr>
          <p:nvPr/>
        </p:nvPicPr>
        <p:blipFill>
          <a:blip r:embed="rId3"/>
          <a:stretch>
            <a:fillRect/>
          </a:stretch>
        </p:blipFill>
        <p:spPr>
          <a:xfrm>
            <a:off x="4012403" y="1948641"/>
            <a:ext cx="4812920" cy="3390407"/>
          </a:xfrm>
          <a:prstGeom prst="rect">
            <a:avLst/>
          </a:prstGeom>
        </p:spPr>
      </p:pic>
      <p:sp>
        <p:nvSpPr>
          <p:cNvPr id="3" name="Oval 2"/>
          <p:cNvSpPr/>
          <p:nvPr/>
        </p:nvSpPr>
        <p:spPr>
          <a:xfrm>
            <a:off x="4756487" y="2060272"/>
            <a:ext cx="594066"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Oval 8"/>
          <p:cNvSpPr/>
          <p:nvPr/>
        </p:nvSpPr>
        <p:spPr>
          <a:xfrm>
            <a:off x="4623052" y="2276295"/>
            <a:ext cx="594066" cy="160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Oval 9"/>
          <p:cNvSpPr/>
          <p:nvPr/>
        </p:nvSpPr>
        <p:spPr>
          <a:xfrm>
            <a:off x="4694309" y="4530140"/>
            <a:ext cx="461088"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Oval 10"/>
          <p:cNvSpPr/>
          <p:nvPr/>
        </p:nvSpPr>
        <p:spPr>
          <a:xfrm>
            <a:off x="8027442" y="4555932"/>
            <a:ext cx="907761"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Title 1"/>
          <p:cNvSpPr txBox="1">
            <a:spLocks/>
          </p:cNvSpPr>
          <p:nvPr/>
        </p:nvSpPr>
        <p:spPr bwMode="auto">
          <a:xfrm>
            <a:off x="403723" y="2025871"/>
            <a:ext cx="2736217" cy="4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1. Sélectionnez le mode de représentation Gradué</a:t>
            </a:r>
          </a:p>
        </p:txBody>
      </p:sp>
      <p:sp>
        <p:nvSpPr>
          <p:cNvPr id="16" name="AutoShape 32">
            <a:extLst>
              <a:ext uri="{FF2B5EF4-FFF2-40B4-BE49-F238E27FC236}">
                <a16:creationId xmlns:a16="http://schemas.microsoft.com/office/drawing/2014/main" id="{A7F30A11-AF61-0BCE-3A22-3BB99E0B8BEE}"/>
              </a:ext>
            </a:extLst>
          </p:cNvPr>
          <p:cNvSpPr>
            <a:spLocks noChangeArrowheads="1"/>
          </p:cNvSpPr>
          <p:nvPr/>
        </p:nvSpPr>
        <p:spPr bwMode="auto">
          <a:xfrm>
            <a:off x="2699792" y="2070200"/>
            <a:ext cx="1892940" cy="194185"/>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17" name="Title 1">
            <a:extLst>
              <a:ext uri="{FF2B5EF4-FFF2-40B4-BE49-F238E27FC236}">
                <a16:creationId xmlns:a16="http://schemas.microsoft.com/office/drawing/2014/main" id="{5773CADB-1700-7B63-01BA-64664FC3579C}"/>
              </a:ext>
            </a:extLst>
          </p:cNvPr>
          <p:cNvSpPr txBox="1">
            <a:spLocks/>
          </p:cNvSpPr>
          <p:nvPr/>
        </p:nvSpPr>
        <p:spPr bwMode="auto">
          <a:xfrm>
            <a:off x="403723" y="2504851"/>
            <a:ext cx="2736217" cy="29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2. Sélectionnez Tot_Cases_Bgy_200325 - </a:t>
            </a:r>
            <a:r>
              <a:rPr lang="fr-CH" altLang="en-US" sz="1500" dirty="0" err="1">
                <a:cs typeface="Calibri" pitchFamily="34" charset="0"/>
              </a:rPr>
              <a:t>Tot_Cases_Bgy_Nbr_Cases</a:t>
            </a:r>
            <a:endParaRPr lang="fr-CH" altLang="en-US" sz="1500" dirty="0">
              <a:cs typeface="Calibri" pitchFamily="34" charset="0"/>
            </a:endParaRPr>
          </a:p>
        </p:txBody>
      </p:sp>
      <p:sp>
        <p:nvSpPr>
          <p:cNvPr id="18" name="AutoShape 32">
            <a:extLst>
              <a:ext uri="{FF2B5EF4-FFF2-40B4-BE49-F238E27FC236}">
                <a16:creationId xmlns:a16="http://schemas.microsoft.com/office/drawing/2014/main" id="{D5FD5C81-24B6-07C9-F521-B016E76C4D2B}"/>
              </a:ext>
            </a:extLst>
          </p:cNvPr>
          <p:cNvSpPr>
            <a:spLocks noChangeArrowheads="1"/>
          </p:cNvSpPr>
          <p:nvPr/>
        </p:nvSpPr>
        <p:spPr bwMode="auto">
          <a:xfrm rot="21010446">
            <a:off x="2609693" y="2464125"/>
            <a:ext cx="2000483" cy="194400"/>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19" name="Oval 18">
            <a:extLst>
              <a:ext uri="{FF2B5EF4-FFF2-40B4-BE49-F238E27FC236}">
                <a16:creationId xmlns:a16="http://schemas.microsoft.com/office/drawing/2014/main" id="{A273EE9F-8CBE-DE87-46DA-5622AC998D65}"/>
              </a:ext>
            </a:extLst>
          </p:cNvPr>
          <p:cNvSpPr/>
          <p:nvPr/>
        </p:nvSpPr>
        <p:spPr>
          <a:xfrm>
            <a:off x="4756486" y="2741743"/>
            <a:ext cx="808361" cy="160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Title 1">
            <a:extLst>
              <a:ext uri="{FF2B5EF4-FFF2-40B4-BE49-F238E27FC236}">
                <a16:creationId xmlns:a16="http://schemas.microsoft.com/office/drawing/2014/main" id="{28F3516C-F1DD-FA97-0531-8D39295543CD}"/>
              </a:ext>
            </a:extLst>
          </p:cNvPr>
          <p:cNvSpPr txBox="1">
            <a:spLocks/>
          </p:cNvSpPr>
          <p:nvPr/>
        </p:nvSpPr>
        <p:spPr bwMode="auto">
          <a:xfrm>
            <a:off x="762990" y="3295176"/>
            <a:ext cx="2925482" cy="29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7. : Changez la palette de couleur si nécessaire</a:t>
            </a:r>
          </a:p>
        </p:txBody>
      </p:sp>
      <p:sp>
        <p:nvSpPr>
          <p:cNvPr id="22" name="Title 1">
            <a:extLst>
              <a:ext uri="{FF2B5EF4-FFF2-40B4-BE49-F238E27FC236}">
                <a16:creationId xmlns:a16="http://schemas.microsoft.com/office/drawing/2014/main" id="{4CE07DC6-D959-8E36-F62C-CE5A02EBE9C4}"/>
              </a:ext>
            </a:extLst>
          </p:cNvPr>
          <p:cNvSpPr txBox="1">
            <a:spLocks/>
          </p:cNvSpPr>
          <p:nvPr/>
        </p:nvSpPr>
        <p:spPr bwMode="auto">
          <a:xfrm>
            <a:off x="318677" y="4379274"/>
            <a:ext cx="3285938" cy="46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3. Sélectionnez le mode de classification que vous désiré utiliser</a:t>
            </a:r>
          </a:p>
        </p:txBody>
      </p:sp>
      <p:sp>
        <p:nvSpPr>
          <p:cNvPr id="23" name="AutoShape 32">
            <a:extLst>
              <a:ext uri="{FF2B5EF4-FFF2-40B4-BE49-F238E27FC236}">
                <a16:creationId xmlns:a16="http://schemas.microsoft.com/office/drawing/2014/main" id="{52B4CDDD-73DE-BB50-13BD-249019BEEFA6}"/>
              </a:ext>
            </a:extLst>
          </p:cNvPr>
          <p:cNvSpPr>
            <a:spLocks noChangeArrowheads="1"/>
          </p:cNvSpPr>
          <p:nvPr/>
        </p:nvSpPr>
        <p:spPr bwMode="auto">
          <a:xfrm>
            <a:off x="2921768" y="4430997"/>
            <a:ext cx="1491300" cy="193589"/>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24" name="Oval 23">
            <a:extLst>
              <a:ext uri="{FF2B5EF4-FFF2-40B4-BE49-F238E27FC236}">
                <a16:creationId xmlns:a16="http://schemas.microsoft.com/office/drawing/2014/main" id="{CB22BEF8-B63D-A61E-8A04-B4028A9CAD89}"/>
              </a:ext>
            </a:extLst>
          </p:cNvPr>
          <p:cNvSpPr/>
          <p:nvPr/>
        </p:nvSpPr>
        <p:spPr>
          <a:xfrm>
            <a:off x="4786683" y="4725144"/>
            <a:ext cx="461088" cy="1801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itle 1">
            <a:extLst>
              <a:ext uri="{FF2B5EF4-FFF2-40B4-BE49-F238E27FC236}">
                <a16:creationId xmlns:a16="http://schemas.microsoft.com/office/drawing/2014/main" id="{5CDC3A8C-BFFC-CA09-32C5-40414684C972}"/>
              </a:ext>
            </a:extLst>
          </p:cNvPr>
          <p:cNvSpPr txBox="1">
            <a:spLocks/>
          </p:cNvSpPr>
          <p:nvPr/>
        </p:nvSpPr>
        <p:spPr bwMode="auto">
          <a:xfrm>
            <a:off x="6306335" y="3622262"/>
            <a:ext cx="2285930" cy="29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4. Modifiez le nombre de classes</a:t>
            </a:r>
          </a:p>
        </p:txBody>
      </p:sp>
      <p:sp>
        <p:nvSpPr>
          <p:cNvPr id="26" name="AutoShape 32">
            <a:extLst>
              <a:ext uri="{FF2B5EF4-FFF2-40B4-BE49-F238E27FC236}">
                <a16:creationId xmlns:a16="http://schemas.microsoft.com/office/drawing/2014/main" id="{CCA8FD94-8EA7-55B5-B4EE-7E8849C2E7D8}"/>
              </a:ext>
            </a:extLst>
          </p:cNvPr>
          <p:cNvSpPr>
            <a:spLocks noChangeArrowheads="1"/>
          </p:cNvSpPr>
          <p:nvPr/>
        </p:nvSpPr>
        <p:spPr bwMode="auto">
          <a:xfrm rot="1636303">
            <a:off x="7358948" y="4178713"/>
            <a:ext cx="848273" cy="194400"/>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27" name="Title 1">
            <a:extLst>
              <a:ext uri="{FF2B5EF4-FFF2-40B4-BE49-F238E27FC236}">
                <a16:creationId xmlns:a16="http://schemas.microsoft.com/office/drawing/2014/main" id="{8A7D3BC7-7422-1870-E414-5FF3013214D4}"/>
              </a:ext>
            </a:extLst>
          </p:cNvPr>
          <p:cNvSpPr txBox="1">
            <a:spLocks/>
          </p:cNvSpPr>
          <p:nvPr/>
        </p:nvSpPr>
        <p:spPr bwMode="auto">
          <a:xfrm>
            <a:off x="813071" y="5023451"/>
            <a:ext cx="2925482" cy="29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5. Cliquez sur le bouton Classer</a:t>
            </a:r>
          </a:p>
        </p:txBody>
      </p:sp>
      <p:sp>
        <p:nvSpPr>
          <p:cNvPr id="28" name="AutoShape 32">
            <a:extLst>
              <a:ext uri="{FF2B5EF4-FFF2-40B4-BE49-F238E27FC236}">
                <a16:creationId xmlns:a16="http://schemas.microsoft.com/office/drawing/2014/main" id="{A082D4DB-FBE2-C143-7581-A77EC2ED140B}"/>
              </a:ext>
            </a:extLst>
          </p:cNvPr>
          <p:cNvSpPr>
            <a:spLocks noChangeArrowheads="1"/>
          </p:cNvSpPr>
          <p:nvPr/>
        </p:nvSpPr>
        <p:spPr bwMode="auto">
          <a:xfrm rot="20915730">
            <a:off x="3347762" y="4920213"/>
            <a:ext cx="1315640" cy="194400"/>
          </a:xfrm>
          <a:prstGeom prst="rightArrow">
            <a:avLst>
              <a:gd name="adj1" fmla="val 50000"/>
              <a:gd name="adj2" fmla="val 3614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29" name="AutoShape 32">
            <a:extLst>
              <a:ext uri="{FF2B5EF4-FFF2-40B4-BE49-F238E27FC236}">
                <a16:creationId xmlns:a16="http://schemas.microsoft.com/office/drawing/2014/main" id="{F1477512-929E-EA82-2A93-603511A4D391}"/>
              </a:ext>
            </a:extLst>
          </p:cNvPr>
          <p:cNvSpPr>
            <a:spLocks noChangeArrowheads="1"/>
          </p:cNvSpPr>
          <p:nvPr/>
        </p:nvSpPr>
        <p:spPr bwMode="auto">
          <a:xfrm rot="21020261">
            <a:off x="2939599" y="3671700"/>
            <a:ext cx="1692208" cy="194400"/>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30" name="Title 1">
            <a:extLst>
              <a:ext uri="{FF2B5EF4-FFF2-40B4-BE49-F238E27FC236}">
                <a16:creationId xmlns:a16="http://schemas.microsoft.com/office/drawing/2014/main" id="{A1E946A1-E1C0-0D13-6525-14977BEBCEA9}"/>
              </a:ext>
            </a:extLst>
          </p:cNvPr>
          <p:cNvSpPr txBox="1">
            <a:spLocks/>
          </p:cNvSpPr>
          <p:nvPr/>
        </p:nvSpPr>
        <p:spPr bwMode="auto">
          <a:xfrm>
            <a:off x="395537" y="3860800"/>
            <a:ext cx="2559968" cy="46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6. Vérifiez/ajustez les classes si nécessaire</a:t>
            </a:r>
          </a:p>
        </p:txBody>
      </p:sp>
      <p:sp>
        <p:nvSpPr>
          <p:cNvPr id="31" name="Oval 30">
            <a:extLst>
              <a:ext uri="{FF2B5EF4-FFF2-40B4-BE49-F238E27FC236}">
                <a16:creationId xmlns:a16="http://schemas.microsoft.com/office/drawing/2014/main" id="{C0661832-52AD-5D03-0507-7D4D72FBC7CF}"/>
              </a:ext>
            </a:extLst>
          </p:cNvPr>
          <p:cNvSpPr/>
          <p:nvPr/>
        </p:nvSpPr>
        <p:spPr>
          <a:xfrm>
            <a:off x="7585814" y="5157192"/>
            <a:ext cx="663496"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2" name="AutoShape 32">
            <a:extLst>
              <a:ext uri="{FF2B5EF4-FFF2-40B4-BE49-F238E27FC236}">
                <a16:creationId xmlns:a16="http://schemas.microsoft.com/office/drawing/2014/main" id="{ED2F5810-37E4-C92F-3268-E183B31D0F6E}"/>
              </a:ext>
            </a:extLst>
          </p:cNvPr>
          <p:cNvSpPr>
            <a:spLocks noChangeArrowheads="1"/>
          </p:cNvSpPr>
          <p:nvPr/>
        </p:nvSpPr>
        <p:spPr bwMode="auto">
          <a:xfrm rot="1636303">
            <a:off x="7035135" y="4789659"/>
            <a:ext cx="848273" cy="194400"/>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
        <p:nvSpPr>
          <p:cNvPr id="33" name="Title 1">
            <a:extLst>
              <a:ext uri="{FF2B5EF4-FFF2-40B4-BE49-F238E27FC236}">
                <a16:creationId xmlns:a16="http://schemas.microsoft.com/office/drawing/2014/main" id="{8B3F6452-A67D-859E-4D5B-6BC42C08CD3D}"/>
              </a:ext>
            </a:extLst>
          </p:cNvPr>
          <p:cNvSpPr txBox="1">
            <a:spLocks/>
          </p:cNvSpPr>
          <p:nvPr/>
        </p:nvSpPr>
        <p:spPr bwMode="auto">
          <a:xfrm>
            <a:off x="6316492" y="4274919"/>
            <a:ext cx="2285930" cy="29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01216" indent="-201216">
              <a:lnSpc>
                <a:spcPct val="90000"/>
              </a:lnSpc>
            </a:pPr>
            <a:r>
              <a:rPr lang="fr-CH" altLang="en-US" sz="1500" dirty="0">
                <a:cs typeface="Calibri" pitchFamily="34" charset="0"/>
              </a:rPr>
              <a:t>8. Cliquez sur </a:t>
            </a:r>
          </a:p>
          <a:p>
            <a:pPr marL="201216" indent="-201216">
              <a:lnSpc>
                <a:spcPct val="90000"/>
              </a:lnSpc>
            </a:pPr>
            <a:r>
              <a:rPr lang="fr-CH" altLang="en-US" sz="1500" dirty="0">
                <a:cs typeface="Calibri" pitchFamily="34" charset="0"/>
              </a:rPr>
              <a:t>Appliquer</a:t>
            </a:r>
          </a:p>
        </p:txBody>
      </p:sp>
      <p:sp>
        <p:nvSpPr>
          <p:cNvPr id="4" name="Title 1">
            <a:extLst>
              <a:ext uri="{FF2B5EF4-FFF2-40B4-BE49-F238E27FC236}">
                <a16:creationId xmlns:a16="http://schemas.microsoft.com/office/drawing/2014/main" id="{5E51EBF8-3D12-636C-AB86-7AD67D9072A4}"/>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6" name="Rectangle 12">
            <a:extLst>
              <a:ext uri="{FF2B5EF4-FFF2-40B4-BE49-F238E27FC236}">
                <a16:creationId xmlns:a16="http://schemas.microsoft.com/office/drawing/2014/main" id="{48119ADA-A1FE-5477-14CF-0F8B9A3F152A}"/>
              </a:ext>
            </a:extLst>
          </p:cNvPr>
          <p:cNvSpPr>
            <a:spLocks noChangeArrowheads="1"/>
          </p:cNvSpPr>
          <p:nvPr/>
        </p:nvSpPr>
        <p:spPr bwMode="auto">
          <a:xfrm>
            <a:off x="251520" y="1139654"/>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Barangay - Mode de représentation gradué</a:t>
            </a:r>
            <a:endParaRPr lang="en-US" altLang="en-US" sz="1950" b="1" u="sng" dirty="0"/>
          </a:p>
        </p:txBody>
      </p:sp>
      <p:sp>
        <p:nvSpPr>
          <p:cNvPr id="7" name="Slide Number Placeholder 3">
            <a:extLst>
              <a:ext uri="{FF2B5EF4-FFF2-40B4-BE49-F238E27FC236}">
                <a16:creationId xmlns:a16="http://schemas.microsoft.com/office/drawing/2014/main" id="{06556D7A-F90C-31D9-ACDC-90012F484B8D}"/>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fr-CH" altLang="en-US" smtClean="0"/>
              <a:pPr/>
              <a:t>17</a:t>
            </a:fld>
            <a:endParaRPr lang="fr-CH" altLang="en-US" dirty="0"/>
          </a:p>
        </p:txBody>
      </p:sp>
      <p:sp>
        <p:nvSpPr>
          <p:cNvPr id="2" name="Rectangle 1">
            <a:extLst>
              <a:ext uri="{FF2B5EF4-FFF2-40B4-BE49-F238E27FC236}">
                <a16:creationId xmlns:a16="http://schemas.microsoft.com/office/drawing/2014/main" id="{472289F0-F6ED-E74F-94F7-C268D9428616}"/>
              </a:ext>
            </a:extLst>
          </p:cNvPr>
          <p:cNvSpPr>
            <a:spLocks noChangeArrowheads="1"/>
          </p:cNvSpPr>
          <p:nvPr/>
        </p:nvSpPr>
        <p:spPr bwMode="auto">
          <a:xfrm>
            <a:off x="395537" y="1604979"/>
            <a:ext cx="3960440" cy="392416"/>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200" dirty="0">
                <a:latin typeface="+mn-lt"/>
              </a:rPr>
              <a:t>Dans cette fenêtre:</a:t>
            </a:r>
          </a:p>
        </p:txBody>
      </p:sp>
      <p:sp>
        <p:nvSpPr>
          <p:cNvPr id="8" name="AutoShape 32">
            <a:extLst>
              <a:ext uri="{FF2B5EF4-FFF2-40B4-BE49-F238E27FC236}">
                <a16:creationId xmlns:a16="http://schemas.microsoft.com/office/drawing/2014/main" id="{964B1AEC-D740-9128-FF90-4331401E5ECC}"/>
              </a:ext>
            </a:extLst>
          </p:cNvPr>
          <p:cNvSpPr>
            <a:spLocks noChangeArrowheads="1"/>
          </p:cNvSpPr>
          <p:nvPr/>
        </p:nvSpPr>
        <p:spPr bwMode="auto">
          <a:xfrm rot="19957623">
            <a:off x="3614119" y="2985362"/>
            <a:ext cx="1277530" cy="230164"/>
          </a:xfrm>
          <a:prstGeom prst="rightArrow">
            <a:avLst>
              <a:gd name="adj1" fmla="val 50000"/>
              <a:gd name="adj2" fmla="val 53571"/>
            </a:avLst>
          </a:prstGeom>
          <a:solidFill>
            <a:srgbClr val="001C54"/>
          </a:solidFill>
          <a:ln w="9525">
            <a:solidFill>
              <a:srgbClr val="001C54"/>
            </a:solidFill>
            <a:miter lim="800000"/>
            <a:headEnd/>
            <a:tailEnd/>
          </a:ln>
          <a:effectLst/>
        </p:spPr>
        <p:txBody>
          <a:bodyPr wrap="none" lIns="69056" tIns="34529" rIns="69056" bIns="34529" anchor="ctr"/>
          <a:lstStyle/>
          <a:p>
            <a:pPr>
              <a:defRPr/>
            </a:pPr>
            <a:endParaRPr lang="fr-CH" dirty="0">
              <a:latin typeface="+mn-lt"/>
              <a:cs typeface="Arial" charset="0"/>
            </a:endParaRPr>
          </a:p>
        </p:txBody>
      </p:sp>
    </p:spTree>
    <p:extLst>
      <p:ext uri="{BB962C8B-B14F-4D97-AF65-F5344CB8AC3E}">
        <p14:creationId xmlns:p14="http://schemas.microsoft.com/office/powerpoint/2010/main" val="215088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EF00EA7-F786-0F1C-AB3D-5FF5D4F6BFFD}"/>
              </a:ext>
            </a:extLst>
          </p:cNvPr>
          <p:cNvPicPr>
            <a:picLocks noChangeAspect="1"/>
          </p:cNvPicPr>
          <p:nvPr/>
        </p:nvPicPr>
        <p:blipFill>
          <a:blip r:embed="rId2"/>
          <a:stretch>
            <a:fillRect/>
          </a:stretch>
        </p:blipFill>
        <p:spPr>
          <a:xfrm>
            <a:off x="4567970" y="4523456"/>
            <a:ext cx="4428128" cy="1645055"/>
          </a:xfrm>
          <a:prstGeom prst="rect">
            <a:avLst/>
          </a:prstGeom>
        </p:spPr>
      </p:pic>
      <p:sp>
        <p:nvSpPr>
          <p:cNvPr id="8" name="Title 1"/>
          <p:cNvSpPr txBox="1">
            <a:spLocks/>
          </p:cNvSpPr>
          <p:nvPr/>
        </p:nvSpPr>
        <p:spPr bwMode="auto">
          <a:xfrm>
            <a:off x="268827" y="1690131"/>
            <a:ext cx="4354982" cy="62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fr-FR" altLang="en-US" sz="2200" dirty="0">
                <a:cs typeface="Calibri" pitchFamily="34" charset="0"/>
              </a:rPr>
              <a:t>Symboliser les zones avec zéro cas</a:t>
            </a:r>
            <a:endParaRPr lang="en-PH" altLang="en-US" sz="2200" dirty="0">
              <a:cs typeface="Calibri" pitchFamily="34" charset="0"/>
            </a:endParaRPr>
          </a:p>
        </p:txBody>
      </p:sp>
      <p:sp>
        <p:nvSpPr>
          <p:cNvPr id="6" name="Title 1">
            <a:extLst>
              <a:ext uri="{FF2B5EF4-FFF2-40B4-BE49-F238E27FC236}">
                <a16:creationId xmlns:a16="http://schemas.microsoft.com/office/drawing/2014/main" id="{17F73C18-81CA-8BC8-C679-63F9F53E3F02}"/>
              </a:ext>
            </a:extLst>
          </p:cNvPr>
          <p:cNvSpPr txBox="1">
            <a:spLocks/>
          </p:cNvSpPr>
          <p:nvPr/>
        </p:nvSpPr>
        <p:spPr bwMode="auto">
          <a:xfrm>
            <a:off x="278654" y="2319986"/>
            <a:ext cx="4428128" cy="282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70000" indent="-270000">
              <a:lnSpc>
                <a:spcPct val="90000"/>
              </a:lnSpc>
              <a:spcAft>
                <a:spcPts val="900"/>
              </a:spcAft>
              <a:buFont typeface="+mj-lt"/>
              <a:buAutoNum type="arabicPeriod"/>
            </a:pPr>
            <a:r>
              <a:rPr lang="fr-FR" altLang="en-US" sz="2200" dirty="0">
                <a:cs typeface="Calibri" pitchFamily="34" charset="0"/>
              </a:rPr>
              <a:t>Finir de symboliser les zones avec des cas en premier</a:t>
            </a:r>
          </a:p>
          <a:p>
            <a:pPr marL="270000" indent="-270000">
              <a:lnSpc>
                <a:spcPct val="90000"/>
              </a:lnSpc>
              <a:spcAft>
                <a:spcPts val="900"/>
              </a:spcAft>
              <a:buFont typeface="+mj-lt"/>
              <a:buAutoNum type="arabicPeriod"/>
            </a:pPr>
            <a:r>
              <a:rPr lang="fr-FR" altLang="en-US" sz="2200" dirty="0">
                <a:cs typeface="Calibri" pitchFamily="34" charset="0"/>
              </a:rPr>
              <a:t>Dans le menu déroulant des différents modes de représentation, choisissez Basé sur des règles</a:t>
            </a:r>
            <a:r>
              <a:rPr lang="en-PH" altLang="en-US" sz="2200" dirty="0">
                <a:cs typeface="Calibri" pitchFamily="34" charset="0"/>
              </a:rPr>
              <a:t>.</a:t>
            </a:r>
          </a:p>
          <a:p>
            <a:pPr marL="270000" indent="-270000">
              <a:lnSpc>
                <a:spcPct val="90000"/>
              </a:lnSpc>
              <a:spcAft>
                <a:spcPts val="900"/>
              </a:spcAft>
              <a:buFont typeface="+mj-lt"/>
              <a:buAutoNum type="arabicPeriod"/>
            </a:pPr>
            <a:r>
              <a:rPr lang="fr-FR" altLang="en-US" sz="2200" dirty="0">
                <a:cs typeface="Calibri" pitchFamily="34" charset="0"/>
              </a:rPr>
              <a:t>Cliquez sur le bouton Ajouter </a:t>
            </a:r>
            <a:endParaRPr lang="en-PH" altLang="en-US" sz="2200" dirty="0">
              <a:cs typeface="Calibri" pitchFamily="34" charset="0"/>
            </a:endParaRPr>
          </a:p>
        </p:txBody>
      </p:sp>
      <p:sp>
        <p:nvSpPr>
          <p:cNvPr id="12" name="Rectangle 11">
            <a:extLst>
              <a:ext uri="{FF2B5EF4-FFF2-40B4-BE49-F238E27FC236}">
                <a16:creationId xmlns:a16="http://schemas.microsoft.com/office/drawing/2014/main" id="{8DA499FE-570F-6D88-C755-D4B128B197EF}"/>
              </a:ext>
            </a:extLst>
          </p:cNvPr>
          <p:cNvSpPr/>
          <p:nvPr/>
        </p:nvSpPr>
        <p:spPr>
          <a:xfrm>
            <a:off x="5364088" y="5589240"/>
            <a:ext cx="203870" cy="1867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AD0C6C-60C1-8DD7-B56C-EF8AE4FD67F9}"/>
              </a:ext>
            </a:extLst>
          </p:cNvPr>
          <p:cNvPicPr>
            <a:picLocks noChangeAspect="1"/>
          </p:cNvPicPr>
          <p:nvPr/>
        </p:nvPicPr>
        <p:blipFill>
          <a:blip r:embed="rId3"/>
          <a:stretch>
            <a:fillRect/>
          </a:stretch>
        </p:blipFill>
        <p:spPr>
          <a:xfrm>
            <a:off x="3881588" y="5231724"/>
            <a:ext cx="451251" cy="386787"/>
          </a:xfrm>
          <a:prstGeom prst="rect">
            <a:avLst/>
          </a:prstGeom>
        </p:spPr>
      </p:pic>
      <p:sp>
        <p:nvSpPr>
          <p:cNvPr id="3" name="Title 1">
            <a:extLst>
              <a:ext uri="{FF2B5EF4-FFF2-40B4-BE49-F238E27FC236}">
                <a16:creationId xmlns:a16="http://schemas.microsoft.com/office/drawing/2014/main" id="{FDD832E4-5B78-15C4-CA84-E69571246E61}"/>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10" name="Rectangle 12">
            <a:extLst>
              <a:ext uri="{FF2B5EF4-FFF2-40B4-BE49-F238E27FC236}">
                <a16:creationId xmlns:a16="http://schemas.microsoft.com/office/drawing/2014/main" id="{8357F4BC-AA04-2C07-1C16-9B70CF89FDEA}"/>
              </a:ext>
            </a:extLst>
          </p:cNvPr>
          <p:cNvSpPr>
            <a:spLocks noChangeArrowheads="1"/>
          </p:cNvSpPr>
          <p:nvPr/>
        </p:nvSpPr>
        <p:spPr bwMode="auto">
          <a:xfrm>
            <a:off x="251520" y="1139654"/>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Barangay - Mode de représentation gradué</a:t>
            </a:r>
            <a:endParaRPr lang="en-US" altLang="en-US" sz="1950" b="1" u="sng" dirty="0"/>
          </a:p>
        </p:txBody>
      </p:sp>
      <p:sp>
        <p:nvSpPr>
          <p:cNvPr id="13" name="Slide Number Placeholder 3">
            <a:extLst>
              <a:ext uri="{FF2B5EF4-FFF2-40B4-BE49-F238E27FC236}">
                <a16:creationId xmlns:a16="http://schemas.microsoft.com/office/drawing/2014/main" id="{49767041-2F37-2288-8903-2905CF6E167B}"/>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18</a:t>
            </a:fld>
            <a:endParaRPr lang="en-GB" altLang="en-US" dirty="0"/>
          </a:p>
        </p:txBody>
      </p:sp>
      <p:pic>
        <p:nvPicPr>
          <p:cNvPr id="4" name="Picture 3">
            <a:extLst>
              <a:ext uri="{FF2B5EF4-FFF2-40B4-BE49-F238E27FC236}">
                <a16:creationId xmlns:a16="http://schemas.microsoft.com/office/drawing/2014/main" id="{8678975A-2119-5914-0780-E45B0F8CC208}"/>
              </a:ext>
            </a:extLst>
          </p:cNvPr>
          <p:cNvPicPr>
            <a:picLocks noChangeAspect="1"/>
          </p:cNvPicPr>
          <p:nvPr/>
        </p:nvPicPr>
        <p:blipFill>
          <a:blip r:embed="rId4"/>
          <a:stretch>
            <a:fillRect/>
          </a:stretch>
        </p:blipFill>
        <p:spPr>
          <a:xfrm>
            <a:off x="5633514" y="1628041"/>
            <a:ext cx="1689457" cy="2252609"/>
          </a:xfrm>
          <a:prstGeom prst="rect">
            <a:avLst/>
          </a:prstGeom>
        </p:spPr>
      </p:pic>
      <p:sp>
        <p:nvSpPr>
          <p:cNvPr id="5" name="Rectangle 4">
            <a:extLst>
              <a:ext uri="{FF2B5EF4-FFF2-40B4-BE49-F238E27FC236}">
                <a16:creationId xmlns:a16="http://schemas.microsoft.com/office/drawing/2014/main" id="{6E239D09-8CC6-A957-F261-FDE7FA4C4D04}"/>
              </a:ext>
            </a:extLst>
          </p:cNvPr>
          <p:cNvSpPr/>
          <p:nvPr/>
        </p:nvSpPr>
        <p:spPr>
          <a:xfrm>
            <a:off x="5766053" y="2629801"/>
            <a:ext cx="1556918" cy="2670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83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93D04D-DFCD-3C00-B437-FC8FC7A22542}"/>
              </a:ext>
            </a:extLst>
          </p:cNvPr>
          <p:cNvPicPr>
            <a:picLocks noChangeAspect="1"/>
          </p:cNvPicPr>
          <p:nvPr/>
        </p:nvPicPr>
        <p:blipFill>
          <a:blip r:embed="rId3"/>
          <a:stretch>
            <a:fillRect/>
          </a:stretch>
        </p:blipFill>
        <p:spPr>
          <a:xfrm>
            <a:off x="5505822" y="4476651"/>
            <a:ext cx="3264068" cy="1092256"/>
          </a:xfrm>
          <a:prstGeom prst="rect">
            <a:avLst/>
          </a:prstGeom>
        </p:spPr>
      </p:pic>
      <p:pic>
        <p:nvPicPr>
          <p:cNvPr id="11" name="Picture 10">
            <a:extLst>
              <a:ext uri="{FF2B5EF4-FFF2-40B4-BE49-F238E27FC236}">
                <a16:creationId xmlns:a16="http://schemas.microsoft.com/office/drawing/2014/main" id="{46A6F69F-7B33-4650-24DA-ADA6DD7B3CD6}"/>
              </a:ext>
            </a:extLst>
          </p:cNvPr>
          <p:cNvPicPr>
            <a:picLocks noChangeAspect="1"/>
          </p:cNvPicPr>
          <p:nvPr/>
        </p:nvPicPr>
        <p:blipFill>
          <a:blip r:embed="rId4"/>
          <a:stretch>
            <a:fillRect/>
          </a:stretch>
        </p:blipFill>
        <p:spPr>
          <a:xfrm>
            <a:off x="5641863" y="3371799"/>
            <a:ext cx="3035259" cy="930596"/>
          </a:xfrm>
          <a:prstGeom prst="rect">
            <a:avLst/>
          </a:prstGeom>
        </p:spPr>
      </p:pic>
      <p:pic>
        <p:nvPicPr>
          <p:cNvPr id="4" name="Picture 3">
            <a:extLst>
              <a:ext uri="{FF2B5EF4-FFF2-40B4-BE49-F238E27FC236}">
                <a16:creationId xmlns:a16="http://schemas.microsoft.com/office/drawing/2014/main" id="{3127FDF2-1EE7-EDB5-441F-D51F07749928}"/>
              </a:ext>
            </a:extLst>
          </p:cNvPr>
          <p:cNvPicPr>
            <a:picLocks noChangeAspect="1"/>
          </p:cNvPicPr>
          <p:nvPr/>
        </p:nvPicPr>
        <p:blipFill>
          <a:blip r:embed="rId5"/>
          <a:stretch>
            <a:fillRect/>
          </a:stretch>
        </p:blipFill>
        <p:spPr>
          <a:xfrm>
            <a:off x="5281157" y="1838700"/>
            <a:ext cx="3713399" cy="1229878"/>
          </a:xfrm>
          <a:prstGeom prst="rect">
            <a:avLst/>
          </a:prstGeom>
        </p:spPr>
      </p:pic>
      <p:sp>
        <p:nvSpPr>
          <p:cNvPr id="5" name="Rectangle 4">
            <a:extLst>
              <a:ext uri="{FF2B5EF4-FFF2-40B4-BE49-F238E27FC236}">
                <a16:creationId xmlns:a16="http://schemas.microsoft.com/office/drawing/2014/main" id="{6E239D09-8CC6-A957-F261-FDE7FA4C4D04}"/>
              </a:ext>
            </a:extLst>
          </p:cNvPr>
          <p:cNvSpPr/>
          <p:nvPr/>
        </p:nvSpPr>
        <p:spPr>
          <a:xfrm>
            <a:off x="5327921" y="2636913"/>
            <a:ext cx="468215" cy="2160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7F73C18-81CA-8BC8-C679-63F9F53E3F02}"/>
              </a:ext>
            </a:extLst>
          </p:cNvPr>
          <p:cNvSpPr txBox="1">
            <a:spLocks/>
          </p:cNvSpPr>
          <p:nvPr/>
        </p:nvSpPr>
        <p:spPr bwMode="auto">
          <a:xfrm>
            <a:off x="251520" y="2077607"/>
            <a:ext cx="4832470" cy="364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70000" indent="-270000">
              <a:lnSpc>
                <a:spcPct val="90000"/>
              </a:lnSpc>
              <a:spcAft>
                <a:spcPts val="1350"/>
              </a:spcAft>
              <a:buFont typeface="+mj-lt"/>
              <a:buAutoNum type="arabicPeriod" startAt="4"/>
            </a:pPr>
            <a:r>
              <a:rPr lang="fr-FR" altLang="en-US" sz="1950" dirty="0">
                <a:cs typeface="Calibri" pitchFamily="34" charset="0"/>
              </a:rPr>
              <a:t>Dans la fenêtre Edit Rule qui s'ouvre, sélectionnez Sinon puis cliquez sur OK.</a:t>
            </a:r>
          </a:p>
          <a:p>
            <a:pPr marL="270000" indent="-270000">
              <a:lnSpc>
                <a:spcPct val="90000"/>
              </a:lnSpc>
              <a:spcAft>
                <a:spcPts val="1350"/>
              </a:spcAft>
              <a:buFont typeface="+mj-lt"/>
              <a:buAutoNum type="arabicPeriod" startAt="4"/>
            </a:pPr>
            <a:endParaRPr lang="fr-FR" altLang="en-US" sz="1950" dirty="0">
              <a:cs typeface="Calibri" pitchFamily="34" charset="0"/>
            </a:endParaRPr>
          </a:p>
          <a:p>
            <a:pPr marL="270000" indent="-270000">
              <a:lnSpc>
                <a:spcPct val="90000"/>
              </a:lnSpc>
              <a:spcAft>
                <a:spcPts val="1350"/>
              </a:spcAft>
              <a:buFont typeface="+mj-lt"/>
              <a:buAutoNum type="arabicPeriod" startAt="4"/>
            </a:pPr>
            <a:r>
              <a:rPr lang="fr-FR" altLang="en-US" sz="1950" dirty="0">
                <a:cs typeface="Calibri" pitchFamily="34" charset="0"/>
              </a:rPr>
              <a:t>Une nouvelle classe de symboles apparaît. Cliquez sur le champ de l'étiquette correspondante et tapez "0".</a:t>
            </a:r>
          </a:p>
          <a:p>
            <a:pPr marL="270000" indent="-270000">
              <a:lnSpc>
                <a:spcPct val="90000"/>
              </a:lnSpc>
              <a:spcAft>
                <a:spcPts val="1350"/>
              </a:spcAft>
              <a:buFont typeface="+mj-lt"/>
              <a:buAutoNum type="arabicPeriod" startAt="4"/>
            </a:pPr>
            <a:endParaRPr lang="fr-FR" altLang="en-US" sz="1950" dirty="0">
              <a:cs typeface="Calibri" pitchFamily="34" charset="0"/>
            </a:endParaRPr>
          </a:p>
          <a:p>
            <a:pPr marL="270000" indent="-270000">
              <a:lnSpc>
                <a:spcPct val="90000"/>
              </a:lnSpc>
              <a:spcAft>
                <a:spcPts val="1350"/>
              </a:spcAft>
              <a:buFont typeface="+mj-lt"/>
              <a:buAutoNum type="arabicPeriod" startAt="4"/>
            </a:pPr>
            <a:r>
              <a:rPr lang="fr-FR" altLang="en-US" sz="1950" dirty="0">
                <a:cs typeface="Calibri" pitchFamily="34" charset="0"/>
              </a:rPr>
              <a:t>Cliquez et faites-la glisser vers le haut de manière à ce qu'elle apparaisse au-dessus des autres classes. Cliquez sur Appliquer</a:t>
            </a:r>
            <a:r>
              <a:rPr lang="en-PH" altLang="en-US" sz="1950" dirty="0">
                <a:cs typeface="Calibri" pitchFamily="34" charset="0"/>
              </a:rPr>
              <a:t>.</a:t>
            </a:r>
          </a:p>
        </p:txBody>
      </p:sp>
      <p:sp>
        <p:nvSpPr>
          <p:cNvPr id="19" name="Rectangle 18">
            <a:extLst>
              <a:ext uri="{FF2B5EF4-FFF2-40B4-BE49-F238E27FC236}">
                <a16:creationId xmlns:a16="http://schemas.microsoft.com/office/drawing/2014/main" id="{12E9A301-8689-A799-0309-ADAE175AE34D}"/>
              </a:ext>
            </a:extLst>
          </p:cNvPr>
          <p:cNvSpPr/>
          <p:nvPr/>
        </p:nvSpPr>
        <p:spPr>
          <a:xfrm>
            <a:off x="5762910" y="4142002"/>
            <a:ext cx="989135" cy="213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955DCBB-C4BB-C63F-58F8-E2E3B382B90F}"/>
              </a:ext>
            </a:extLst>
          </p:cNvPr>
          <p:cNvSpPr/>
          <p:nvPr/>
        </p:nvSpPr>
        <p:spPr>
          <a:xfrm>
            <a:off x="5634754" y="4687896"/>
            <a:ext cx="1241502" cy="170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F4B9B30-F014-07FF-7518-25F04E5EDCC0}"/>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9" name="Rectangle 12">
            <a:extLst>
              <a:ext uri="{FF2B5EF4-FFF2-40B4-BE49-F238E27FC236}">
                <a16:creationId xmlns:a16="http://schemas.microsoft.com/office/drawing/2014/main" id="{5922A341-0DB2-C76A-C37A-071DA8D0FBAB}"/>
              </a:ext>
            </a:extLst>
          </p:cNvPr>
          <p:cNvSpPr>
            <a:spLocks noChangeArrowheads="1"/>
          </p:cNvSpPr>
          <p:nvPr/>
        </p:nvSpPr>
        <p:spPr bwMode="auto">
          <a:xfrm>
            <a:off x="251520" y="1139654"/>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Barangay - Mode de représentation gradué</a:t>
            </a:r>
            <a:endParaRPr lang="en-US" altLang="en-US" sz="1950" b="1" u="sng" dirty="0"/>
          </a:p>
        </p:txBody>
      </p:sp>
      <p:sp>
        <p:nvSpPr>
          <p:cNvPr id="10" name="Slide Number Placeholder 3">
            <a:extLst>
              <a:ext uri="{FF2B5EF4-FFF2-40B4-BE49-F238E27FC236}">
                <a16:creationId xmlns:a16="http://schemas.microsoft.com/office/drawing/2014/main" id="{F726E9B7-27DC-CF8E-9511-FABF785BC072}"/>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19</a:t>
            </a:fld>
            <a:endParaRPr lang="en-GB" altLang="en-US" dirty="0"/>
          </a:p>
        </p:txBody>
      </p:sp>
    </p:spTree>
    <p:extLst>
      <p:ext uri="{BB962C8B-B14F-4D97-AF65-F5344CB8AC3E}">
        <p14:creationId xmlns:p14="http://schemas.microsoft.com/office/powerpoint/2010/main" val="343912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DF76E7-88D6-4E0C-AD9F-D71FAEFF4A3E}" type="slidenum">
              <a:rPr lang="en-GB" altLang="en-US" smtClean="0"/>
              <a:pPr/>
              <a:t>2</a:t>
            </a:fld>
            <a:endParaRPr lang="en-GB" altLang="en-US"/>
          </a:p>
        </p:txBody>
      </p:sp>
      <p:sp>
        <p:nvSpPr>
          <p:cNvPr id="10"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a:solidFill>
                  <a:schemeClr val="bg1"/>
                </a:solidFill>
                <a:latin typeface="+mn-lt"/>
              </a:rPr>
              <a:t>Rappel et objectif</a:t>
            </a:r>
            <a:endParaRPr lang="fr-CH" altLang="en-US" sz="3200" b="1">
              <a:solidFill>
                <a:schemeClr val="bg1"/>
              </a:solidFill>
              <a:latin typeface="+mn-lt"/>
            </a:endParaRPr>
          </a:p>
        </p:txBody>
      </p:sp>
      <p:sp>
        <p:nvSpPr>
          <p:cNvPr id="8" name="Rectangle 3"/>
          <p:cNvSpPr>
            <a:spLocks noChangeArrowheads="1"/>
          </p:cNvSpPr>
          <p:nvPr/>
        </p:nvSpPr>
        <p:spPr bwMode="auto">
          <a:xfrm>
            <a:off x="433465" y="1758630"/>
            <a:ext cx="8496945" cy="836227"/>
          </a:xfrm>
          <a:prstGeom prst="rect">
            <a:avLst/>
          </a:prstGeom>
          <a:noFill/>
          <a:ln w="9525">
            <a:noFill/>
            <a:miter lim="800000"/>
            <a:headEnd/>
            <a:tailEnd/>
          </a:ln>
        </p:spPr>
        <p:txBody>
          <a:bodyPr lIns="0" tIns="0" rIns="0" bIns="0"/>
          <a:lstStyle/>
          <a:p>
            <a:pPr marL="342900" indent="-342900">
              <a:lnSpc>
                <a:spcPct val="90000"/>
              </a:lnSpc>
              <a:spcBef>
                <a:spcPct val="20000"/>
              </a:spcBef>
              <a:buFont typeface="Arial" pitchFamily="34" charset="0"/>
              <a:buChar char="•"/>
              <a:defRPr/>
            </a:pPr>
            <a:r>
              <a:rPr lang="fr-FR" altLang="zh-CN" sz="2400" dirty="0">
                <a:latin typeface="+mn-lt"/>
              </a:rPr>
              <a:t>Dans l'exercice 4, vous avez préparé les données statistiques</a:t>
            </a:r>
          </a:p>
          <a:p>
            <a:pPr marL="342900" indent="-342900">
              <a:lnSpc>
                <a:spcPct val="90000"/>
              </a:lnSpc>
              <a:spcBef>
                <a:spcPct val="20000"/>
              </a:spcBef>
              <a:buFont typeface="Arial" pitchFamily="34" charset="0"/>
              <a:buChar char="•"/>
              <a:defRPr/>
            </a:pPr>
            <a:r>
              <a:rPr lang="fr-FR" altLang="zh-CN" sz="2400" dirty="0">
                <a:latin typeface="+mn-lt"/>
              </a:rPr>
              <a:t>Dans l'exercice 5, vous avez préparé les données géospatiales</a:t>
            </a:r>
            <a:endParaRPr lang="en-PH" altLang="zh-CN" sz="2400" dirty="0">
              <a:latin typeface="+mn-lt"/>
            </a:endParaRPr>
          </a:p>
          <a:p>
            <a:pPr>
              <a:lnSpc>
                <a:spcPct val="90000"/>
              </a:lnSpc>
              <a:spcBef>
                <a:spcPct val="20000"/>
              </a:spcBef>
              <a:defRPr/>
            </a:pPr>
            <a:endParaRPr lang="en-US" altLang="zh-CN" sz="2400" dirty="0">
              <a:latin typeface="+mn-lt"/>
            </a:endParaRPr>
          </a:p>
        </p:txBody>
      </p:sp>
      <p:sp>
        <p:nvSpPr>
          <p:cNvPr id="12" name="Rectangle 3"/>
          <p:cNvSpPr>
            <a:spLocks noChangeArrowheads="1"/>
          </p:cNvSpPr>
          <p:nvPr/>
        </p:nvSpPr>
        <p:spPr bwMode="auto">
          <a:xfrm>
            <a:off x="331505" y="5089801"/>
            <a:ext cx="8568952" cy="1590828"/>
          </a:xfrm>
          <a:prstGeom prst="rect">
            <a:avLst/>
          </a:prstGeom>
          <a:noFill/>
          <a:ln w="9525">
            <a:noFill/>
            <a:miter lim="800000"/>
            <a:headEnd/>
            <a:tailEnd/>
          </a:ln>
        </p:spPr>
        <p:txBody>
          <a:bodyPr lIns="0" tIns="0" rIns="0" bIns="0"/>
          <a:lstStyle/>
          <a:p>
            <a:pPr>
              <a:spcBef>
                <a:spcPct val="20000"/>
              </a:spcBef>
              <a:defRPr/>
            </a:pPr>
            <a:r>
              <a:rPr lang="fr-FR" altLang="zh-CN" sz="2400" dirty="0">
                <a:latin typeface="+mn-lt"/>
                <a:cs typeface="+mn-cs"/>
              </a:rPr>
              <a:t>Dans le présent exercice, vous aller joindre les données statistiques aux données géospatiales pour créer des données géographiques que vous représenterez sur votre carte thématique</a:t>
            </a:r>
            <a:endParaRPr lang="en-US" altLang="zh-CN" sz="2400" dirty="0">
              <a:latin typeface="+mn-lt"/>
              <a:cs typeface="+mn-cs"/>
            </a:endParaRPr>
          </a:p>
        </p:txBody>
      </p:sp>
      <p:sp>
        <p:nvSpPr>
          <p:cNvPr id="2" name="Content Placeholder 2">
            <a:extLst>
              <a:ext uri="{FF2B5EF4-FFF2-40B4-BE49-F238E27FC236}">
                <a16:creationId xmlns:a16="http://schemas.microsoft.com/office/drawing/2014/main" id="{B9954A99-FD4B-4F45-E0D4-5B1E3E21D645}"/>
              </a:ext>
            </a:extLst>
          </p:cNvPr>
          <p:cNvSpPr txBox="1">
            <a:spLocks/>
          </p:cNvSpPr>
          <p:nvPr/>
        </p:nvSpPr>
        <p:spPr>
          <a:xfrm>
            <a:off x="287524" y="2658461"/>
            <a:ext cx="8642886" cy="198062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14000"/>
              </a:lnSpc>
              <a:spcAft>
                <a:spcPts val="1200"/>
              </a:spcAft>
              <a:buNone/>
              <a:defRPr/>
            </a:pPr>
            <a:r>
              <a:rPr lang="fr-FR" altLang="zh-CN" sz="2400" dirty="0"/>
              <a:t>Les données utilisées dans cet exercice sont fictives et créées uniquement pour faciliter les exercices de ce cours. Les différents objets géospatiaux ne sont pas liés à un emplacement ou à des infrastructures qui existent dans le monde réel.</a:t>
            </a:r>
            <a:endParaRPr lang="en-PH" altLang="en-US" sz="2400" dirty="0"/>
          </a:p>
        </p:txBody>
      </p:sp>
      <p:sp>
        <p:nvSpPr>
          <p:cNvPr id="4" name="TextBox 3">
            <a:extLst>
              <a:ext uri="{FF2B5EF4-FFF2-40B4-BE49-F238E27FC236}">
                <a16:creationId xmlns:a16="http://schemas.microsoft.com/office/drawing/2014/main" id="{C41ABAF8-A568-4724-222E-4686F8E7EE77}"/>
              </a:ext>
            </a:extLst>
          </p:cNvPr>
          <p:cNvSpPr txBox="1"/>
          <p:nvPr/>
        </p:nvSpPr>
        <p:spPr>
          <a:xfrm>
            <a:off x="233602" y="1149353"/>
            <a:ext cx="4572000" cy="461665"/>
          </a:xfrm>
          <a:prstGeom prst="rect">
            <a:avLst/>
          </a:prstGeom>
          <a:noFill/>
        </p:spPr>
        <p:txBody>
          <a:bodyPr wrap="square">
            <a:spAutoFit/>
          </a:bodyPr>
          <a:lstStyle/>
          <a:p>
            <a:r>
              <a:rPr lang="fr-FR" altLang="zh-CN" sz="2400" b="1" dirty="0">
                <a:latin typeface="+mn-lt"/>
              </a:rPr>
              <a:t>Rappel</a:t>
            </a:r>
            <a:endParaRPr lang="en-PH" sz="2400" b="1" dirty="0"/>
          </a:p>
        </p:txBody>
      </p:sp>
      <p:sp>
        <p:nvSpPr>
          <p:cNvPr id="5" name="TextBox 4">
            <a:extLst>
              <a:ext uri="{FF2B5EF4-FFF2-40B4-BE49-F238E27FC236}">
                <a16:creationId xmlns:a16="http://schemas.microsoft.com/office/drawing/2014/main" id="{B78306D9-F878-1DC8-34DA-EAD64823B029}"/>
              </a:ext>
            </a:extLst>
          </p:cNvPr>
          <p:cNvSpPr txBox="1"/>
          <p:nvPr/>
        </p:nvSpPr>
        <p:spPr>
          <a:xfrm>
            <a:off x="233602" y="4471853"/>
            <a:ext cx="4572000" cy="461665"/>
          </a:xfrm>
          <a:prstGeom prst="rect">
            <a:avLst/>
          </a:prstGeom>
          <a:noFill/>
        </p:spPr>
        <p:txBody>
          <a:bodyPr wrap="square">
            <a:spAutoFit/>
          </a:bodyPr>
          <a:lstStyle/>
          <a:p>
            <a:r>
              <a:rPr lang="fr-FR" altLang="zh-CN" sz="2400" b="1" dirty="0">
                <a:latin typeface="+mn-lt"/>
              </a:rPr>
              <a:t>Objectif</a:t>
            </a:r>
            <a:endParaRPr lang="en-PH" sz="2400" b="1" dirty="0"/>
          </a:p>
        </p:txBody>
      </p:sp>
    </p:spTree>
    <p:extLst>
      <p:ext uri="{BB962C8B-B14F-4D97-AF65-F5344CB8AC3E}">
        <p14:creationId xmlns:p14="http://schemas.microsoft.com/office/powerpoint/2010/main" val="304998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85605" y="1732260"/>
            <a:ext cx="8372789" cy="11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85763" indent="-385763">
              <a:lnSpc>
                <a:spcPct val="90000"/>
              </a:lnSpc>
              <a:spcAft>
                <a:spcPts val="450"/>
              </a:spcAft>
              <a:buFont typeface="+mj-lt"/>
              <a:buAutoNum type="arabicPeriod" startAt="7"/>
            </a:pPr>
            <a:r>
              <a:rPr lang="fr-FR" altLang="en-US" sz="2200" dirty="0">
                <a:cs typeface="Calibri" pitchFamily="34" charset="0"/>
              </a:rPr>
              <a:t>Personnalisez la couleur de remplissage en cliquant avec le bouton droit sur le carré de couleur puis en choisissant Changer la couleur…</a:t>
            </a:r>
          </a:p>
          <a:p>
            <a:pPr marL="385763" indent="-385763">
              <a:lnSpc>
                <a:spcPct val="90000"/>
              </a:lnSpc>
              <a:spcAft>
                <a:spcPts val="450"/>
              </a:spcAft>
              <a:buFont typeface="+mj-lt"/>
              <a:buAutoNum type="arabicPeriod" startAt="7"/>
            </a:pPr>
            <a:r>
              <a:rPr lang="fr-FR" altLang="en-US" sz="2200" dirty="0">
                <a:cs typeface="Calibri" pitchFamily="34" charset="0"/>
              </a:rPr>
              <a:t>Choisissez la couleur appropriée pour le symbole et cliquez sur OK.</a:t>
            </a:r>
            <a:endParaRPr lang="en-PH" altLang="en-US" sz="2200" dirty="0">
              <a:cs typeface="Calibri" pitchFamily="34" charset="0"/>
            </a:endParaRPr>
          </a:p>
        </p:txBody>
      </p:sp>
      <p:sp>
        <p:nvSpPr>
          <p:cNvPr id="4" name="Title 1">
            <a:extLst>
              <a:ext uri="{FF2B5EF4-FFF2-40B4-BE49-F238E27FC236}">
                <a16:creationId xmlns:a16="http://schemas.microsoft.com/office/drawing/2014/main" id="{6A4C9217-7AAE-9FA3-949D-F36A3159A306}"/>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8" name="Rectangle 12">
            <a:extLst>
              <a:ext uri="{FF2B5EF4-FFF2-40B4-BE49-F238E27FC236}">
                <a16:creationId xmlns:a16="http://schemas.microsoft.com/office/drawing/2014/main" id="{51C3F888-F2EF-6108-CC2C-1DA49DB7CF19}"/>
              </a:ext>
            </a:extLst>
          </p:cNvPr>
          <p:cNvSpPr>
            <a:spLocks noChangeArrowheads="1"/>
          </p:cNvSpPr>
          <p:nvPr/>
        </p:nvSpPr>
        <p:spPr bwMode="auto">
          <a:xfrm>
            <a:off x="251520" y="1139654"/>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Barangay - Mode de représentation gradué</a:t>
            </a:r>
            <a:endParaRPr lang="en-US" altLang="en-US" sz="1950" b="1" u="sng" dirty="0"/>
          </a:p>
        </p:txBody>
      </p:sp>
      <p:sp>
        <p:nvSpPr>
          <p:cNvPr id="12" name="Slide Number Placeholder 3">
            <a:extLst>
              <a:ext uri="{FF2B5EF4-FFF2-40B4-BE49-F238E27FC236}">
                <a16:creationId xmlns:a16="http://schemas.microsoft.com/office/drawing/2014/main" id="{AFF72C36-2BB2-FE33-03D7-36D74C03AEEB}"/>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20</a:t>
            </a:fld>
            <a:endParaRPr lang="en-GB" altLang="en-US" dirty="0"/>
          </a:p>
        </p:txBody>
      </p:sp>
      <p:pic>
        <p:nvPicPr>
          <p:cNvPr id="5" name="Picture 4">
            <a:extLst>
              <a:ext uri="{FF2B5EF4-FFF2-40B4-BE49-F238E27FC236}">
                <a16:creationId xmlns:a16="http://schemas.microsoft.com/office/drawing/2014/main" id="{19C5657F-6896-1050-039B-CAC4E499ED0A}"/>
              </a:ext>
            </a:extLst>
          </p:cNvPr>
          <p:cNvPicPr>
            <a:picLocks noChangeAspect="1"/>
          </p:cNvPicPr>
          <p:nvPr/>
        </p:nvPicPr>
        <p:blipFill>
          <a:blip r:embed="rId2"/>
          <a:stretch>
            <a:fillRect/>
          </a:stretch>
        </p:blipFill>
        <p:spPr>
          <a:xfrm>
            <a:off x="251520" y="3088077"/>
            <a:ext cx="3789970" cy="2576067"/>
          </a:xfrm>
          <a:prstGeom prst="rect">
            <a:avLst/>
          </a:prstGeom>
          <a:ln w="6350">
            <a:solidFill>
              <a:schemeClr val="tx1"/>
            </a:solidFill>
          </a:ln>
        </p:spPr>
      </p:pic>
      <p:sp>
        <p:nvSpPr>
          <p:cNvPr id="11" name="Rectangle 10">
            <a:extLst>
              <a:ext uri="{FF2B5EF4-FFF2-40B4-BE49-F238E27FC236}">
                <a16:creationId xmlns:a16="http://schemas.microsoft.com/office/drawing/2014/main" id="{7D89498C-F994-F56A-5230-A916999B5FC3}"/>
              </a:ext>
            </a:extLst>
          </p:cNvPr>
          <p:cNvSpPr/>
          <p:nvPr/>
        </p:nvSpPr>
        <p:spPr>
          <a:xfrm>
            <a:off x="2267744" y="4466307"/>
            <a:ext cx="1008112" cy="1868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0E9D1AC-E23D-0913-BE83-BEC5AFADA8DE}"/>
              </a:ext>
            </a:extLst>
          </p:cNvPr>
          <p:cNvPicPr>
            <a:picLocks noChangeAspect="1"/>
          </p:cNvPicPr>
          <p:nvPr/>
        </p:nvPicPr>
        <p:blipFill>
          <a:blip r:embed="rId3"/>
          <a:stretch>
            <a:fillRect/>
          </a:stretch>
        </p:blipFill>
        <p:spPr>
          <a:xfrm>
            <a:off x="4750830" y="3232882"/>
            <a:ext cx="3863726" cy="2871330"/>
          </a:xfrm>
          <a:prstGeom prst="rect">
            <a:avLst/>
          </a:prstGeom>
          <a:ln w="9525">
            <a:solidFill>
              <a:schemeClr val="tx1"/>
            </a:solidFill>
          </a:ln>
        </p:spPr>
      </p:pic>
    </p:spTree>
    <p:extLst>
      <p:ext uri="{BB962C8B-B14F-4D97-AF65-F5344CB8AC3E}">
        <p14:creationId xmlns:p14="http://schemas.microsoft.com/office/powerpoint/2010/main" val="203870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821B4EF-5799-58C5-9D4E-A0AB9A5D0D8D}"/>
              </a:ext>
            </a:extLst>
          </p:cNvPr>
          <p:cNvPicPr>
            <a:picLocks noChangeAspect="1"/>
          </p:cNvPicPr>
          <p:nvPr/>
        </p:nvPicPr>
        <p:blipFill>
          <a:blip r:embed="rId2"/>
          <a:stretch>
            <a:fillRect/>
          </a:stretch>
        </p:blipFill>
        <p:spPr>
          <a:xfrm>
            <a:off x="4294320" y="2302188"/>
            <a:ext cx="4429350" cy="3498592"/>
          </a:xfrm>
          <a:prstGeom prst="rect">
            <a:avLst/>
          </a:prstGeom>
        </p:spPr>
      </p:pic>
      <p:sp>
        <p:nvSpPr>
          <p:cNvPr id="9" name="Title 1"/>
          <p:cNvSpPr txBox="1">
            <a:spLocks/>
          </p:cNvSpPr>
          <p:nvPr/>
        </p:nvSpPr>
        <p:spPr bwMode="auto">
          <a:xfrm>
            <a:off x="382280" y="1609482"/>
            <a:ext cx="3757672" cy="148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Aft>
                <a:spcPts val="900"/>
              </a:spcAft>
            </a:pPr>
            <a:r>
              <a:rPr lang="fr-CH" altLang="en-US" sz="2200" dirty="0">
                <a:cs typeface="Calibri" pitchFamily="34" charset="0"/>
              </a:rPr>
              <a:t>Pour créer des symboles proportionnels:</a:t>
            </a:r>
          </a:p>
          <a:p>
            <a:pPr marL="270000" indent="-270000">
              <a:lnSpc>
                <a:spcPct val="90000"/>
              </a:lnSpc>
              <a:spcAft>
                <a:spcPts val="900"/>
              </a:spcAft>
              <a:buFont typeface="+mj-lt"/>
              <a:buAutoNum type="arabicPeriod"/>
            </a:pPr>
            <a:r>
              <a:rPr lang="fr-CH" altLang="en-US" sz="2200" dirty="0">
                <a:cs typeface="Calibri" pitchFamily="34" charset="0"/>
              </a:rPr>
              <a:t>Ouvrez la fenêtre Propriétés de la couche SIG </a:t>
            </a:r>
            <a:r>
              <a:rPr lang="fr-CH" altLang="en-US" sz="2200" dirty="0" err="1">
                <a:cs typeface="Calibri" pitchFamily="34" charset="0"/>
              </a:rPr>
              <a:t>HF_Locations</a:t>
            </a:r>
            <a:r>
              <a:rPr lang="fr-CH" altLang="en-US" sz="2200" dirty="0">
                <a:cs typeface="Calibri" pitchFamily="34" charset="0"/>
              </a:rPr>
              <a:t> et allez dans l'onglet Symbologie.</a:t>
            </a:r>
          </a:p>
          <a:p>
            <a:pPr marL="270000" indent="-270000">
              <a:lnSpc>
                <a:spcPct val="90000"/>
              </a:lnSpc>
              <a:buFont typeface="+mj-lt"/>
              <a:buAutoNum type="arabicPeriod"/>
            </a:pPr>
            <a:r>
              <a:rPr lang="fr-CH" altLang="en-US" sz="2200" dirty="0">
                <a:cs typeface="Calibri" pitchFamily="34" charset="0"/>
              </a:rPr>
              <a:t>Dans la fenêtre qui s’ouvre choisissez le symbole et la couleur que vous souhaitez utiliser pour les symboles </a:t>
            </a:r>
            <a:r>
              <a:rPr lang="fr-CH" altLang="en-US" sz="2200" dirty="0" err="1">
                <a:cs typeface="Calibri" pitchFamily="34" charset="0"/>
              </a:rPr>
              <a:t>proportionels</a:t>
            </a:r>
            <a:endParaRPr lang="fr-CH" altLang="en-US" sz="2200" i="1" dirty="0">
              <a:cs typeface="Calibri" pitchFamily="34" charset="0"/>
            </a:endParaRPr>
          </a:p>
        </p:txBody>
      </p:sp>
      <p:sp>
        <p:nvSpPr>
          <p:cNvPr id="7" name="Rectangle 12">
            <a:extLst>
              <a:ext uri="{FF2B5EF4-FFF2-40B4-BE49-F238E27FC236}">
                <a16:creationId xmlns:a16="http://schemas.microsoft.com/office/drawing/2014/main" id="{9CBFCD7C-1B28-5BB5-90DF-1BAF31CB1904}"/>
              </a:ext>
            </a:extLst>
          </p:cNvPr>
          <p:cNvSpPr>
            <a:spLocks noChangeArrowheads="1"/>
          </p:cNvSpPr>
          <p:nvPr/>
        </p:nvSpPr>
        <p:spPr bwMode="auto">
          <a:xfrm>
            <a:off x="232369" y="1176558"/>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Établissements de santé - Symboles proportionnels</a:t>
            </a:r>
            <a:endParaRPr lang="en-US" altLang="en-US" sz="1950" b="1" u="sng" dirty="0"/>
          </a:p>
        </p:txBody>
      </p:sp>
      <p:sp>
        <p:nvSpPr>
          <p:cNvPr id="2" name="Title 1">
            <a:extLst>
              <a:ext uri="{FF2B5EF4-FFF2-40B4-BE49-F238E27FC236}">
                <a16:creationId xmlns:a16="http://schemas.microsoft.com/office/drawing/2014/main" id="{47956AAD-5C4D-DA4F-B379-72391836B764}"/>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8" name="Slide Number Placeholder 3">
            <a:extLst>
              <a:ext uri="{FF2B5EF4-FFF2-40B4-BE49-F238E27FC236}">
                <a16:creationId xmlns:a16="http://schemas.microsoft.com/office/drawing/2014/main" id="{D5C78B51-59C3-65ED-550C-DFB9B0DDD03E}"/>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21</a:t>
            </a:fld>
            <a:endParaRPr lang="en-GB" altLang="en-US" dirty="0"/>
          </a:p>
        </p:txBody>
      </p:sp>
      <p:sp>
        <p:nvSpPr>
          <p:cNvPr id="17" name="Oval 16">
            <a:extLst>
              <a:ext uri="{FF2B5EF4-FFF2-40B4-BE49-F238E27FC236}">
                <a16:creationId xmlns:a16="http://schemas.microsoft.com/office/drawing/2014/main" id="{36AADFE5-20C1-BB55-2195-FE2ADAEAD33F}"/>
              </a:ext>
            </a:extLst>
          </p:cNvPr>
          <p:cNvSpPr/>
          <p:nvPr/>
        </p:nvSpPr>
        <p:spPr>
          <a:xfrm>
            <a:off x="4067944" y="3456263"/>
            <a:ext cx="864096" cy="2160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84314D0-B0B9-AF61-D039-590960B0B017}"/>
              </a:ext>
            </a:extLst>
          </p:cNvPr>
          <p:cNvSpPr/>
          <p:nvPr/>
        </p:nvSpPr>
        <p:spPr>
          <a:xfrm>
            <a:off x="5148064" y="4868863"/>
            <a:ext cx="864096" cy="10084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97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FDE1AA-3316-7458-8387-1FF524474A9B}"/>
              </a:ext>
            </a:extLst>
          </p:cNvPr>
          <p:cNvPicPr>
            <a:picLocks noChangeAspect="1"/>
          </p:cNvPicPr>
          <p:nvPr/>
        </p:nvPicPr>
        <p:blipFill rotWithShape="1">
          <a:blip r:embed="rId2"/>
          <a:srcRect r="1270" b="49268"/>
          <a:stretch/>
        </p:blipFill>
        <p:spPr>
          <a:xfrm>
            <a:off x="498523" y="2399285"/>
            <a:ext cx="5887036" cy="2389342"/>
          </a:xfrm>
          <a:prstGeom prst="rect">
            <a:avLst/>
          </a:prstGeom>
        </p:spPr>
      </p:pic>
      <p:pic>
        <p:nvPicPr>
          <p:cNvPr id="12" name="Picture 11">
            <a:extLst>
              <a:ext uri="{FF2B5EF4-FFF2-40B4-BE49-F238E27FC236}">
                <a16:creationId xmlns:a16="http://schemas.microsoft.com/office/drawing/2014/main" id="{09B57276-C797-4C51-C19E-91647E2AF996}"/>
              </a:ext>
            </a:extLst>
          </p:cNvPr>
          <p:cNvPicPr>
            <a:picLocks noChangeAspect="1"/>
          </p:cNvPicPr>
          <p:nvPr/>
        </p:nvPicPr>
        <p:blipFill>
          <a:blip r:embed="rId3"/>
          <a:stretch>
            <a:fillRect/>
          </a:stretch>
        </p:blipFill>
        <p:spPr>
          <a:xfrm>
            <a:off x="6413941" y="2851025"/>
            <a:ext cx="2325194" cy="1928209"/>
          </a:xfrm>
          <a:prstGeom prst="rect">
            <a:avLst/>
          </a:prstGeom>
        </p:spPr>
      </p:pic>
      <p:sp>
        <p:nvSpPr>
          <p:cNvPr id="9" name="Title 1"/>
          <p:cNvSpPr txBox="1">
            <a:spLocks/>
          </p:cNvSpPr>
          <p:nvPr/>
        </p:nvSpPr>
        <p:spPr bwMode="auto">
          <a:xfrm>
            <a:off x="382280" y="1609483"/>
            <a:ext cx="8366184" cy="81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Aft>
                <a:spcPts val="900"/>
              </a:spcAft>
            </a:pPr>
            <a:r>
              <a:rPr lang="fr-CH" altLang="en-US" sz="2200" dirty="0">
                <a:cs typeface="Calibri" pitchFamily="34" charset="0"/>
              </a:rPr>
              <a:t>3. Cliquez sur le menu déroulant à côté du champ </a:t>
            </a:r>
            <a:r>
              <a:rPr lang="fr-CH" altLang="en-US" sz="2200" i="1" dirty="0">
                <a:cs typeface="Calibri" pitchFamily="34" charset="0"/>
              </a:rPr>
              <a:t>Taille</a:t>
            </a:r>
            <a:r>
              <a:rPr lang="fr-CH" altLang="en-US" sz="2200" dirty="0">
                <a:cs typeface="Calibri" pitchFamily="34" charset="0"/>
              </a:rPr>
              <a:t> et choisissez l’option </a:t>
            </a:r>
            <a:r>
              <a:rPr lang="fr-CH" altLang="en-US" sz="2200" i="1" dirty="0">
                <a:cs typeface="Calibri" pitchFamily="34" charset="0"/>
              </a:rPr>
              <a:t>Assistant…</a:t>
            </a:r>
          </a:p>
        </p:txBody>
      </p:sp>
      <p:sp>
        <p:nvSpPr>
          <p:cNvPr id="7" name="Rectangle 12">
            <a:extLst>
              <a:ext uri="{FF2B5EF4-FFF2-40B4-BE49-F238E27FC236}">
                <a16:creationId xmlns:a16="http://schemas.microsoft.com/office/drawing/2014/main" id="{9CBFCD7C-1B28-5BB5-90DF-1BAF31CB1904}"/>
              </a:ext>
            </a:extLst>
          </p:cNvPr>
          <p:cNvSpPr>
            <a:spLocks noChangeArrowheads="1"/>
          </p:cNvSpPr>
          <p:nvPr/>
        </p:nvSpPr>
        <p:spPr bwMode="auto">
          <a:xfrm>
            <a:off x="232369" y="1176558"/>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Établissements de santé - Symboles proportionnels</a:t>
            </a:r>
            <a:endParaRPr lang="en-US" altLang="en-US" sz="1950" b="1" u="sng" dirty="0"/>
          </a:p>
        </p:txBody>
      </p:sp>
      <p:sp>
        <p:nvSpPr>
          <p:cNvPr id="2" name="Title 1">
            <a:extLst>
              <a:ext uri="{FF2B5EF4-FFF2-40B4-BE49-F238E27FC236}">
                <a16:creationId xmlns:a16="http://schemas.microsoft.com/office/drawing/2014/main" id="{47956AAD-5C4D-DA4F-B379-72391836B764}"/>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8" name="Slide Number Placeholder 3">
            <a:extLst>
              <a:ext uri="{FF2B5EF4-FFF2-40B4-BE49-F238E27FC236}">
                <a16:creationId xmlns:a16="http://schemas.microsoft.com/office/drawing/2014/main" id="{D5C78B51-59C3-65ED-550C-DFB9B0DDD03E}"/>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22</a:t>
            </a:fld>
            <a:endParaRPr lang="en-GB" altLang="en-US" dirty="0"/>
          </a:p>
        </p:txBody>
      </p:sp>
      <p:sp>
        <p:nvSpPr>
          <p:cNvPr id="10" name="Oval 9"/>
          <p:cNvSpPr/>
          <p:nvPr/>
        </p:nvSpPr>
        <p:spPr>
          <a:xfrm>
            <a:off x="6470705" y="4568603"/>
            <a:ext cx="864096" cy="2160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87472" y="4573986"/>
            <a:ext cx="504056" cy="2160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20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51519" y="1556792"/>
            <a:ext cx="500361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457200">
              <a:lnSpc>
                <a:spcPct val="90000"/>
              </a:lnSpc>
              <a:buFont typeface="+mj-lt"/>
              <a:buAutoNum type="arabicPeriod" startAt="3"/>
            </a:pPr>
            <a:r>
              <a:rPr lang="fr-FR" altLang="en-US" sz="2200" dirty="0">
                <a:cs typeface="Calibri" pitchFamily="34" charset="0"/>
              </a:rPr>
              <a:t>Dans la fenêtre qui s’ouvre:</a:t>
            </a:r>
          </a:p>
          <a:p>
            <a:pPr marL="730250" indent="-457200">
              <a:lnSpc>
                <a:spcPct val="90000"/>
              </a:lnSpc>
              <a:buAutoNum type="alphaLcPeriod"/>
            </a:pPr>
            <a:r>
              <a:rPr lang="fr-FR" altLang="en-US" sz="2200" dirty="0">
                <a:cs typeface="Calibri" pitchFamily="34" charset="0"/>
              </a:rPr>
              <a:t>Source: Choisissez la colonne que vous souhaitez symboliser </a:t>
            </a:r>
            <a:r>
              <a:rPr lang="en-US" altLang="en-US" sz="2200" dirty="0">
                <a:cs typeface="Calibri" pitchFamily="34" charset="0"/>
              </a:rPr>
              <a:t>(ot_Cases_HF_010425 TOT_CASES_HF_TOT_CASES)</a:t>
            </a:r>
            <a:endParaRPr lang="en-PH" altLang="en-US" sz="2200" dirty="0">
              <a:cs typeface="Calibri" pitchFamily="34" charset="0"/>
            </a:endParaRPr>
          </a:p>
          <a:p>
            <a:pPr marL="730250" indent="-457200">
              <a:lnSpc>
                <a:spcPct val="90000"/>
              </a:lnSpc>
              <a:buAutoNum type="alphaLcPeriod"/>
            </a:pPr>
            <a:r>
              <a:rPr lang="fr-FR" altLang="en-US" sz="2200" dirty="0">
                <a:cs typeface="Calibri" pitchFamily="34" charset="0"/>
              </a:rPr>
              <a:t>Cliquez sur le bouton </a:t>
            </a:r>
            <a:r>
              <a:rPr lang="fr-FR" altLang="en-US" sz="2200" i="1" dirty="0">
                <a:cs typeface="Calibri" pitchFamily="34" charset="0"/>
              </a:rPr>
              <a:t>Actualiser</a:t>
            </a:r>
            <a:r>
              <a:rPr lang="fr-FR" altLang="en-US" sz="2200" dirty="0">
                <a:cs typeface="Calibri" pitchFamily="34" charset="0"/>
              </a:rPr>
              <a:t> pour que les valeurs du champ apparaissent</a:t>
            </a:r>
            <a:r>
              <a:rPr lang="en-PH" altLang="en-US" sz="2200" dirty="0">
                <a:cs typeface="Calibri" pitchFamily="34" charset="0"/>
              </a:rPr>
              <a:t>.</a:t>
            </a:r>
          </a:p>
          <a:p>
            <a:pPr marL="730250" indent="-457200">
              <a:lnSpc>
                <a:spcPct val="90000"/>
              </a:lnSpc>
              <a:buAutoNum type="alphaLcPeriod"/>
            </a:pPr>
            <a:r>
              <a:rPr lang="fr-FR" altLang="en-US" sz="2200" dirty="0">
                <a:cs typeface="Calibri" pitchFamily="34" charset="0"/>
              </a:rPr>
              <a:t>Dans la section Sortie, indiquez la taille minimale et maximale que vous souhaitez pour votre symbole</a:t>
            </a:r>
            <a:r>
              <a:rPr lang="en-PH" altLang="en-US" sz="2200" dirty="0">
                <a:cs typeface="Calibri" pitchFamily="34" charset="0"/>
              </a:rPr>
              <a:t>.</a:t>
            </a:r>
          </a:p>
          <a:p>
            <a:pPr marL="730250" indent="-457200">
              <a:lnSpc>
                <a:spcPct val="90000"/>
              </a:lnSpc>
              <a:buAutoNum type="alphaLcPeriod"/>
            </a:pPr>
            <a:r>
              <a:rPr lang="fr-FR" altLang="en-US" sz="2200" dirty="0">
                <a:cs typeface="Calibri" pitchFamily="34" charset="0"/>
              </a:rPr>
              <a:t>Méthode: Choisissez Rayon</a:t>
            </a:r>
            <a:r>
              <a:rPr lang="en-PH" altLang="en-US" sz="2200" dirty="0">
                <a:cs typeface="Calibri" pitchFamily="34" charset="0"/>
              </a:rPr>
              <a:t>.</a:t>
            </a:r>
          </a:p>
          <a:p>
            <a:pPr marL="730250" indent="-457200">
              <a:lnSpc>
                <a:spcPct val="90000"/>
              </a:lnSpc>
              <a:buAutoNum type="alphaLcPeriod"/>
            </a:pPr>
            <a:r>
              <a:rPr lang="en-PH" altLang="en-US" sz="2200" dirty="0" err="1">
                <a:cs typeface="Calibri" pitchFamily="34" charset="0"/>
              </a:rPr>
              <a:t>Cliquez</a:t>
            </a:r>
            <a:r>
              <a:rPr lang="en-PH" altLang="en-US" sz="2200" dirty="0">
                <a:cs typeface="Calibri" pitchFamily="34" charset="0"/>
              </a:rPr>
              <a:t> sur OK.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372" y="2667599"/>
            <a:ext cx="475055" cy="475055"/>
          </a:xfrm>
          <a:prstGeom prst="rect">
            <a:avLst/>
          </a:prstGeom>
        </p:spPr>
      </p:pic>
      <p:sp>
        <p:nvSpPr>
          <p:cNvPr id="12" name="Right Arrow 11"/>
          <p:cNvSpPr/>
          <p:nvPr/>
        </p:nvSpPr>
        <p:spPr>
          <a:xfrm>
            <a:off x="629263" y="6336708"/>
            <a:ext cx="431800" cy="288925"/>
          </a:xfrm>
          <a:prstGeom prst="rightArrow">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3" name="TextBox 12"/>
          <p:cNvSpPr txBox="1"/>
          <p:nvPr/>
        </p:nvSpPr>
        <p:spPr>
          <a:xfrm>
            <a:off x="1061063" y="6256324"/>
            <a:ext cx="8248606" cy="446276"/>
          </a:xfrm>
          <a:prstGeom prst="rect">
            <a:avLst/>
          </a:prstGeom>
          <a:noFill/>
        </p:spPr>
        <p:txBody>
          <a:bodyPr wrap="square">
            <a:spAutoFit/>
          </a:bodyPr>
          <a:lstStyle/>
          <a:p>
            <a:pPr eaLnBrk="1" hangingPunct="1">
              <a:defRPr/>
            </a:pPr>
            <a:r>
              <a:rPr lang="fr-FR" sz="2300" dirty="0">
                <a:latin typeface="+mn-lt"/>
                <a:cs typeface="+mn-cs"/>
              </a:rPr>
              <a:t>Répétez les étapes précédentes pour faire d’autres modifications</a:t>
            </a:r>
            <a:endParaRPr lang="en-PH" sz="2300" dirty="0">
              <a:latin typeface="+mn-lt"/>
              <a:cs typeface="+mn-cs"/>
            </a:endParaRPr>
          </a:p>
        </p:txBody>
      </p:sp>
      <p:sp>
        <p:nvSpPr>
          <p:cNvPr id="2" name="Rectangle 12">
            <a:extLst>
              <a:ext uri="{FF2B5EF4-FFF2-40B4-BE49-F238E27FC236}">
                <a16:creationId xmlns:a16="http://schemas.microsoft.com/office/drawing/2014/main" id="{90EA4019-3FC2-31BB-61BD-DA11DD84B99C}"/>
              </a:ext>
            </a:extLst>
          </p:cNvPr>
          <p:cNvSpPr>
            <a:spLocks noChangeArrowheads="1"/>
          </p:cNvSpPr>
          <p:nvPr/>
        </p:nvSpPr>
        <p:spPr bwMode="auto">
          <a:xfrm>
            <a:off x="232369" y="1176558"/>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Établissements de santé - Symboles proportionnels</a:t>
            </a:r>
            <a:endParaRPr lang="en-US" altLang="en-US" sz="1950" b="1" u="sng" dirty="0"/>
          </a:p>
        </p:txBody>
      </p:sp>
      <p:sp>
        <p:nvSpPr>
          <p:cNvPr id="3" name="Title 1">
            <a:extLst>
              <a:ext uri="{FF2B5EF4-FFF2-40B4-BE49-F238E27FC236}">
                <a16:creationId xmlns:a16="http://schemas.microsoft.com/office/drawing/2014/main" id="{07F70283-25EC-9899-9AB0-0D621F90AC3A}"/>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4" name="Slide Number Placeholder 3">
            <a:extLst>
              <a:ext uri="{FF2B5EF4-FFF2-40B4-BE49-F238E27FC236}">
                <a16:creationId xmlns:a16="http://schemas.microsoft.com/office/drawing/2014/main" id="{22638957-7DDA-A25A-1F65-2E7EE2C20373}"/>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23</a:t>
            </a:fld>
            <a:endParaRPr lang="en-GB" altLang="en-US" dirty="0"/>
          </a:p>
        </p:txBody>
      </p:sp>
      <p:sp>
        <p:nvSpPr>
          <p:cNvPr id="10" name="Right Arrow 11">
            <a:extLst>
              <a:ext uri="{FF2B5EF4-FFF2-40B4-BE49-F238E27FC236}">
                <a16:creationId xmlns:a16="http://schemas.microsoft.com/office/drawing/2014/main" id="{9AE3304A-7621-2A0F-A74E-7BDB6EDAE105}"/>
              </a:ext>
            </a:extLst>
          </p:cNvPr>
          <p:cNvSpPr/>
          <p:nvPr/>
        </p:nvSpPr>
        <p:spPr>
          <a:xfrm>
            <a:off x="413363" y="5906226"/>
            <a:ext cx="431800" cy="288925"/>
          </a:xfrm>
          <a:prstGeom prst="rightArrow">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1" name="TextBox 10">
            <a:extLst>
              <a:ext uri="{FF2B5EF4-FFF2-40B4-BE49-F238E27FC236}">
                <a16:creationId xmlns:a16="http://schemas.microsoft.com/office/drawing/2014/main" id="{A3126283-95B5-D6F4-3F40-15B9B113BC73}"/>
              </a:ext>
            </a:extLst>
          </p:cNvPr>
          <p:cNvSpPr txBox="1"/>
          <p:nvPr/>
        </p:nvSpPr>
        <p:spPr>
          <a:xfrm>
            <a:off x="845163" y="5822262"/>
            <a:ext cx="8248606" cy="446276"/>
          </a:xfrm>
          <a:prstGeom prst="rect">
            <a:avLst/>
          </a:prstGeom>
          <a:noFill/>
        </p:spPr>
        <p:txBody>
          <a:bodyPr wrap="square">
            <a:spAutoFit/>
          </a:bodyPr>
          <a:lstStyle/>
          <a:p>
            <a:pPr eaLnBrk="1" hangingPunct="1">
              <a:defRPr/>
            </a:pPr>
            <a:r>
              <a:rPr lang="fr-FR" sz="2300" dirty="0">
                <a:latin typeface="+mn-lt"/>
                <a:cs typeface="+mn-cs"/>
              </a:rPr>
              <a:t>Les symboles proportionnels vont apparaitre  </a:t>
            </a:r>
            <a:endParaRPr lang="en-PH" sz="2300" dirty="0">
              <a:latin typeface="+mn-lt"/>
              <a:cs typeface="+mn-cs"/>
            </a:endParaRPr>
          </a:p>
        </p:txBody>
      </p:sp>
      <p:sp>
        <p:nvSpPr>
          <p:cNvPr id="15" name="TextBox 14">
            <a:extLst>
              <a:ext uri="{FF2B5EF4-FFF2-40B4-BE49-F238E27FC236}">
                <a16:creationId xmlns:a16="http://schemas.microsoft.com/office/drawing/2014/main" id="{E652FA59-B2D0-10A1-99F4-6E56EC87EE43}"/>
              </a:ext>
            </a:extLst>
          </p:cNvPr>
          <p:cNvSpPr txBox="1"/>
          <p:nvPr/>
        </p:nvSpPr>
        <p:spPr>
          <a:xfrm>
            <a:off x="305005" y="5499124"/>
            <a:ext cx="6655111" cy="397032"/>
          </a:xfrm>
          <a:prstGeom prst="rect">
            <a:avLst/>
          </a:prstGeom>
          <a:noFill/>
        </p:spPr>
        <p:txBody>
          <a:bodyPr wrap="square">
            <a:spAutoFit/>
          </a:bodyPr>
          <a:lstStyle/>
          <a:p>
            <a:pPr>
              <a:lnSpc>
                <a:spcPct val="90000"/>
              </a:lnSpc>
            </a:pPr>
            <a:r>
              <a:rPr lang="fr-FR" altLang="en-US" sz="2200" dirty="0">
                <a:cs typeface="Calibri" pitchFamily="34" charset="0"/>
              </a:rPr>
              <a:t>4.    Cliquez sur </a:t>
            </a:r>
            <a:r>
              <a:rPr lang="fr-FR" altLang="en-US" sz="2200" i="1" dirty="0">
                <a:cs typeface="Calibri" pitchFamily="34" charset="0"/>
              </a:rPr>
              <a:t>Appliquer</a:t>
            </a:r>
            <a:r>
              <a:rPr lang="fr-FR" altLang="en-US" sz="2200" dirty="0">
                <a:cs typeface="Calibri" pitchFamily="34" charset="0"/>
              </a:rPr>
              <a:t> dans la fenêtre Propriétés</a:t>
            </a:r>
            <a:endParaRPr lang="en-PH" altLang="en-US" sz="2200" dirty="0">
              <a:cs typeface="Calibri" pitchFamily="34" charset="0"/>
            </a:endParaRPr>
          </a:p>
        </p:txBody>
      </p:sp>
      <p:pic>
        <p:nvPicPr>
          <p:cNvPr id="19" name="Picture 18">
            <a:extLst>
              <a:ext uri="{FF2B5EF4-FFF2-40B4-BE49-F238E27FC236}">
                <a16:creationId xmlns:a16="http://schemas.microsoft.com/office/drawing/2014/main" id="{FB5ADC5D-F6AF-DC67-5188-3322BDAF4EE6}"/>
              </a:ext>
            </a:extLst>
          </p:cNvPr>
          <p:cNvPicPr>
            <a:picLocks noChangeAspect="1"/>
          </p:cNvPicPr>
          <p:nvPr/>
        </p:nvPicPr>
        <p:blipFill>
          <a:blip r:embed="rId4"/>
          <a:stretch>
            <a:fillRect/>
          </a:stretch>
        </p:blipFill>
        <p:spPr>
          <a:xfrm>
            <a:off x="5255133" y="1753981"/>
            <a:ext cx="3452173" cy="2645497"/>
          </a:xfrm>
          <a:prstGeom prst="rect">
            <a:avLst/>
          </a:prstGeom>
        </p:spPr>
      </p:pic>
      <p:pic>
        <p:nvPicPr>
          <p:cNvPr id="21" name="Picture 20">
            <a:extLst>
              <a:ext uri="{FF2B5EF4-FFF2-40B4-BE49-F238E27FC236}">
                <a16:creationId xmlns:a16="http://schemas.microsoft.com/office/drawing/2014/main" id="{39206775-D9F9-1726-4DD6-67D3427556CF}"/>
              </a:ext>
            </a:extLst>
          </p:cNvPr>
          <p:cNvPicPr>
            <a:picLocks noChangeAspect="1"/>
          </p:cNvPicPr>
          <p:nvPr/>
        </p:nvPicPr>
        <p:blipFill>
          <a:blip r:embed="rId5"/>
          <a:stretch>
            <a:fillRect/>
          </a:stretch>
        </p:blipFill>
        <p:spPr>
          <a:xfrm>
            <a:off x="7118834" y="3949237"/>
            <a:ext cx="1816218" cy="2192617"/>
          </a:xfrm>
          <a:prstGeom prst="rect">
            <a:avLst/>
          </a:prstGeom>
        </p:spPr>
      </p:pic>
    </p:spTree>
    <p:extLst>
      <p:ext uri="{BB962C8B-B14F-4D97-AF65-F5344CB8AC3E}">
        <p14:creationId xmlns:p14="http://schemas.microsoft.com/office/powerpoint/2010/main" val="123517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24</a:t>
            </a:fld>
            <a:endParaRPr lang="en-GB" altLang="en-US"/>
          </a:p>
        </p:txBody>
      </p:sp>
      <p:sp>
        <p:nvSpPr>
          <p:cNvPr id="9" name="Title 1"/>
          <p:cNvSpPr txBox="1">
            <a:spLocks/>
          </p:cNvSpPr>
          <p:nvPr/>
        </p:nvSpPr>
        <p:spPr bwMode="auto">
          <a:xfrm>
            <a:off x="539552" y="1889091"/>
            <a:ext cx="8559427" cy="9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fr-FR" altLang="en-US" sz="2000" dirty="0">
                <a:cs typeface="Calibri" pitchFamily="34" charset="0"/>
              </a:rPr>
              <a:t>Pour s'assurer que le symbole proportionnel apparaît dans la légende de la mise en page de la carte :</a:t>
            </a:r>
            <a:endParaRPr lang="en-PH" altLang="en-US" sz="2000" dirty="0">
              <a:cs typeface="Calibri" pitchFamily="34" charset="0"/>
            </a:endParaRPr>
          </a:p>
          <a:p>
            <a:pPr>
              <a:lnSpc>
                <a:spcPct val="90000"/>
              </a:lnSpc>
            </a:pPr>
            <a:r>
              <a:rPr lang="en-PH" altLang="en-US" sz="900" dirty="0">
                <a:cs typeface="Calibri" pitchFamily="34" charset="0"/>
              </a:rPr>
              <a:t>  </a:t>
            </a:r>
          </a:p>
          <a:p>
            <a:pPr marL="273050" indent="-273050">
              <a:lnSpc>
                <a:spcPct val="90000"/>
              </a:lnSpc>
            </a:pPr>
            <a:r>
              <a:rPr lang="en-PH" altLang="en-US" sz="2000" dirty="0">
                <a:cs typeface="Calibri" pitchFamily="34" charset="0"/>
              </a:rPr>
              <a:t>1. </a:t>
            </a:r>
            <a:r>
              <a:rPr lang="fr-FR" altLang="en-US" sz="2000" dirty="0">
                <a:cs typeface="Calibri" pitchFamily="34" charset="0"/>
              </a:rPr>
              <a:t>Cliquez sur le menu déroulant </a:t>
            </a:r>
            <a:r>
              <a:rPr lang="fr-FR" altLang="en-US" sz="2000" i="1" dirty="0">
                <a:cs typeface="Calibri" pitchFamily="34" charset="0"/>
              </a:rPr>
              <a:t>Avancé</a:t>
            </a:r>
            <a:r>
              <a:rPr lang="fr-FR" altLang="en-US" sz="2000" dirty="0">
                <a:cs typeface="Calibri" pitchFamily="34" charset="0"/>
              </a:rPr>
              <a:t> et choisissez </a:t>
            </a:r>
            <a:r>
              <a:rPr lang="fr-FR" altLang="en-US" sz="2000" i="1" dirty="0">
                <a:cs typeface="Calibri" pitchFamily="34" charset="0"/>
              </a:rPr>
              <a:t>Légende de taille définie par des données...</a:t>
            </a:r>
            <a:endParaRPr lang="en-PH" altLang="en-US" sz="2000" b="1" i="1" dirty="0">
              <a:cs typeface="Calibri" pitchFamily="34" charset="0"/>
            </a:endParaRPr>
          </a:p>
        </p:txBody>
      </p:sp>
      <p:sp>
        <p:nvSpPr>
          <p:cNvPr id="2" name="Rectangle 12">
            <a:extLst>
              <a:ext uri="{FF2B5EF4-FFF2-40B4-BE49-F238E27FC236}">
                <a16:creationId xmlns:a16="http://schemas.microsoft.com/office/drawing/2014/main" id="{3C023A42-26C8-760B-01AE-B41DF94CA626}"/>
              </a:ext>
            </a:extLst>
          </p:cNvPr>
          <p:cNvSpPr>
            <a:spLocks noChangeArrowheads="1"/>
          </p:cNvSpPr>
          <p:nvPr/>
        </p:nvSpPr>
        <p:spPr bwMode="auto">
          <a:xfrm>
            <a:off x="232369" y="1176558"/>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Établissements de santé - Symboles proportionnels</a:t>
            </a:r>
            <a:endParaRPr lang="en-US" altLang="en-US" sz="1950" b="1" u="sng" dirty="0"/>
          </a:p>
        </p:txBody>
      </p:sp>
      <p:sp>
        <p:nvSpPr>
          <p:cNvPr id="3" name="Title 1">
            <a:extLst>
              <a:ext uri="{FF2B5EF4-FFF2-40B4-BE49-F238E27FC236}">
                <a16:creationId xmlns:a16="http://schemas.microsoft.com/office/drawing/2014/main" id="{3E15907C-1C23-1B66-E0A9-944EB6073B1A}"/>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4" name="Oval 3"/>
          <p:cNvSpPr/>
          <p:nvPr/>
        </p:nvSpPr>
        <p:spPr>
          <a:xfrm>
            <a:off x="6747068" y="5358477"/>
            <a:ext cx="589022" cy="17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15207" y="5593562"/>
            <a:ext cx="1506934" cy="17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951BE6-A22D-2625-5A75-B540737C3A0A}"/>
              </a:ext>
            </a:extLst>
          </p:cNvPr>
          <p:cNvPicPr>
            <a:picLocks noChangeAspect="1"/>
          </p:cNvPicPr>
          <p:nvPr/>
        </p:nvPicPr>
        <p:blipFill>
          <a:blip r:embed="rId2"/>
          <a:stretch>
            <a:fillRect/>
          </a:stretch>
        </p:blipFill>
        <p:spPr>
          <a:xfrm>
            <a:off x="1930318" y="3153142"/>
            <a:ext cx="6012160" cy="3431442"/>
          </a:xfrm>
          <a:prstGeom prst="rect">
            <a:avLst/>
          </a:prstGeom>
        </p:spPr>
      </p:pic>
    </p:spTree>
    <p:extLst>
      <p:ext uri="{BB962C8B-B14F-4D97-AF65-F5344CB8AC3E}">
        <p14:creationId xmlns:p14="http://schemas.microsoft.com/office/powerpoint/2010/main" val="147727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595D0C-5FF0-EC88-8F16-27746148E641}"/>
              </a:ext>
            </a:extLst>
          </p:cNvPr>
          <p:cNvPicPr>
            <a:picLocks noChangeAspect="1"/>
          </p:cNvPicPr>
          <p:nvPr/>
        </p:nvPicPr>
        <p:blipFill>
          <a:blip r:embed="rId2"/>
          <a:stretch>
            <a:fillRect/>
          </a:stretch>
        </p:blipFill>
        <p:spPr>
          <a:xfrm>
            <a:off x="4283968" y="1834759"/>
            <a:ext cx="4344249" cy="4426076"/>
          </a:xfrm>
          <a:prstGeom prst="rect">
            <a:avLst/>
          </a:prstGeom>
        </p:spPr>
      </p:pic>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25</a:t>
            </a:fld>
            <a:endParaRPr lang="en-GB" altLang="en-US"/>
          </a:p>
        </p:txBody>
      </p:sp>
      <p:sp>
        <p:nvSpPr>
          <p:cNvPr id="9" name="Title 1"/>
          <p:cNvSpPr txBox="1">
            <a:spLocks/>
          </p:cNvSpPr>
          <p:nvPr/>
        </p:nvSpPr>
        <p:spPr bwMode="auto">
          <a:xfrm>
            <a:off x="232369" y="1868347"/>
            <a:ext cx="3867634" cy="372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buFont typeface="+mj-lt"/>
              <a:buAutoNum type="arabicPeriod" startAt="2"/>
            </a:pPr>
            <a:r>
              <a:rPr lang="fr-FR" altLang="en-US" sz="2400" dirty="0">
                <a:cs typeface="Calibri" pitchFamily="34" charset="0"/>
              </a:rPr>
              <a:t>Dans la fenêtre qui s’ouvre</a:t>
            </a:r>
          </a:p>
          <a:p>
            <a:pPr marL="360000" indent="-360000">
              <a:lnSpc>
                <a:spcPct val="90000"/>
              </a:lnSpc>
              <a:buFont typeface="+mj-lt"/>
              <a:buAutoNum type="arabicPeriod" startAt="2"/>
            </a:pPr>
            <a:r>
              <a:rPr lang="fr-FR" altLang="en-US" sz="2400" dirty="0">
                <a:cs typeface="Calibri" pitchFamily="34" charset="0"/>
              </a:rPr>
              <a:t>Choisissez la manière dont vous souhaitez que le symbole apparaisse dans la légende (de préférence Légende repliée).</a:t>
            </a:r>
          </a:p>
          <a:p>
            <a:pPr marL="360000" indent="-360000">
              <a:lnSpc>
                <a:spcPct val="90000"/>
              </a:lnSpc>
              <a:buFont typeface="+mj-lt"/>
              <a:buAutoNum type="arabicPeriod" startAt="2"/>
            </a:pPr>
            <a:r>
              <a:rPr lang="fr-FR" altLang="en-US" sz="2400" dirty="0">
                <a:cs typeface="Calibri" pitchFamily="34" charset="0"/>
              </a:rPr>
              <a:t>Tapez le titre de votre légende</a:t>
            </a:r>
            <a:r>
              <a:rPr lang="en-PH" altLang="en-US" sz="2400" dirty="0">
                <a:cs typeface="Calibri" pitchFamily="34" charset="0"/>
              </a:rPr>
              <a:t>.</a:t>
            </a:r>
          </a:p>
          <a:p>
            <a:pPr marL="360000" indent="-360000">
              <a:lnSpc>
                <a:spcPct val="90000"/>
              </a:lnSpc>
              <a:buFont typeface="+mj-lt"/>
              <a:buAutoNum type="arabicPeriod" startAt="2"/>
            </a:pPr>
            <a:r>
              <a:rPr lang="en-PH" altLang="en-US" sz="2400" dirty="0">
                <a:cs typeface="Calibri" pitchFamily="34" charset="0"/>
              </a:rPr>
              <a:t>Cliquer sur OK.</a:t>
            </a:r>
          </a:p>
          <a:p>
            <a:pPr marL="360000" indent="-360000">
              <a:lnSpc>
                <a:spcPct val="90000"/>
              </a:lnSpc>
              <a:buFont typeface="+mj-lt"/>
              <a:buAutoNum type="arabicPeriod" startAt="2"/>
            </a:pPr>
            <a:r>
              <a:rPr lang="en-PH" altLang="en-US" sz="2400" dirty="0">
                <a:cs typeface="Calibri" pitchFamily="34" charset="0"/>
              </a:rPr>
              <a:t>Cliquer OK dans la </a:t>
            </a:r>
            <a:r>
              <a:rPr lang="en-PH" altLang="en-US" sz="2400" dirty="0" err="1">
                <a:cs typeface="Calibri" pitchFamily="34" charset="0"/>
              </a:rPr>
              <a:t>fenêtre</a:t>
            </a:r>
            <a:r>
              <a:rPr lang="en-PH" altLang="en-US" sz="2400" dirty="0">
                <a:cs typeface="Calibri" pitchFamily="34" charset="0"/>
              </a:rPr>
              <a:t> </a:t>
            </a:r>
            <a:r>
              <a:rPr lang="en-PH" altLang="en-US" sz="2400" dirty="0" err="1">
                <a:cs typeface="Calibri" pitchFamily="34" charset="0"/>
              </a:rPr>
              <a:t>Propriétés</a:t>
            </a:r>
            <a:r>
              <a:rPr lang="en-PH" altLang="en-US" sz="2400" dirty="0">
                <a:cs typeface="Calibri" pitchFamily="34" charset="0"/>
              </a:rPr>
              <a:t>.</a:t>
            </a:r>
          </a:p>
        </p:txBody>
      </p:sp>
      <p:sp>
        <p:nvSpPr>
          <p:cNvPr id="3" name="Rectangle 2"/>
          <p:cNvSpPr/>
          <p:nvPr/>
        </p:nvSpPr>
        <p:spPr>
          <a:xfrm>
            <a:off x="4355976" y="2492896"/>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2">
            <a:extLst>
              <a:ext uri="{FF2B5EF4-FFF2-40B4-BE49-F238E27FC236}">
                <a16:creationId xmlns:a16="http://schemas.microsoft.com/office/drawing/2014/main" id="{1F8A3509-9109-31CC-B90F-EE8135D7C4DC}"/>
              </a:ext>
            </a:extLst>
          </p:cNvPr>
          <p:cNvSpPr>
            <a:spLocks noChangeArrowheads="1"/>
          </p:cNvSpPr>
          <p:nvPr/>
        </p:nvSpPr>
        <p:spPr bwMode="auto">
          <a:xfrm>
            <a:off x="232369" y="1176558"/>
            <a:ext cx="8744578"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1950" b="1" u="sng" dirty="0"/>
              <a:t>Établissements de santé - Symboles proportionnels</a:t>
            </a:r>
            <a:endParaRPr lang="en-US" altLang="en-US" sz="1950" b="1" u="sng" dirty="0"/>
          </a:p>
        </p:txBody>
      </p:sp>
      <p:sp>
        <p:nvSpPr>
          <p:cNvPr id="5" name="Title 1">
            <a:extLst>
              <a:ext uri="{FF2B5EF4-FFF2-40B4-BE49-F238E27FC236}">
                <a16:creationId xmlns:a16="http://schemas.microsoft.com/office/drawing/2014/main" id="{93A40926-7950-0097-804B-D6CBB8D0BDC1}"/>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3) - Création la carte thématique (mode de représentation et symbologies)</a:t>
            </a:r>
            <a:endParaRPr lang="en-PH" dirty="0"/>
          </a:p>
        </p:txBody>
      </p:sp>
      <p:sp>
        <p:nvSpPr>
          <p:cNvPr id="8" name="Rectangle 7">
            <a:extLst>
              <a:ext uri="{FF2B5EF4-FFF2-40B4-BE49-F238E27FC236}">
                <a16:creationId xmlns:a16="http://schemas.microsoft.com/office/drawing/2014/main" id="{ADD40D24-9BF2-7A0B-04CD-D3819CEB6F9D}"/>
              </a:ext>
            </a:extLst>
          </p:cNvPr>
          <p:cNvSpPr/>
          <p:nvPr/>
        </p:nvSpPr>
        <p:spPr>
          <a:xfrm>
            <a:off x="4391318" y="2976180"/>
            <a:ext cx="2196905" cy="1935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85D2E1-F6E3-E92E-7B9B-CBC9DE2CE8FA}"/>
              </a:ext>
            </a:extLst>
          </p:cNvPr>
          <p:cNvSpPr txBox="1"/>
          <p:nvPr/>
        </p:nvSpPr>
        <p:spPr>
          <a:xfrm>
            <a:off x="5220072" y="6341955"/>
            <a:ext cx="3069461" cy="369332"/>
          </a:xfrm>
          <a:prstGeom prst="rect">
            <a:avLst/>
          </a:prstGeom>
          <a:noFill/>
        </p:spPr>
        <p:txBody>
          <a:bodyPr wrap="square">
            <a:spAutoFit/>
          </a:bodyPr>
          <a:lstStyle/>
          <a:p>
            <a:r>
              <a:rPr lang="en-PH" altLang="en-US" sz="1800" dirty="0">
                <a:solidFill>
                  <a:srgbClr val="FF0000"/>
                </a:solidFill>
                <a:cs typeface="Calibri" pitchFamily="34" charset="0"/>
              </a:rPr>
              <a:t>…..</a:t>
            </a:r>
            <a:r>
              <a:rPr lang="en-PH" altLang="en-US" sz="1800" dirty="0" err="1">
                <a:solidFill>
                  <a:srgbClr val="FF0000"/>
                </a:solidFill>
                <a:cs typeface="Calibri" pitchFamily="34" charset="0"/>
              </a:rPr>
              <a:t>Sauvegardez</a:t>
            </a:r>
            <a:r>
              <a:rPr lang="en-PH" altLang="en-US" sz="1800" dirty="0">
                <a:solidFill>
                  <a:srgbClr val="FF0000"/>
                </a:solidFill>
                <a:cs typeface="Calibri" pitchFamily="34" charset="0"/>
              </a:rPr>
              <a:t> </a:t>
            </a:r>
            <a:r>
              <a:rPr lang="en-PH" altLang="en-US" sz="1800" dirty="0" err="1">
                <a:solidFill>
                  <a:srgbClr val="FF0000"/>
                </a:solidFill>
                <a:cs typeface="Calibri" pitchFamily="34" charset="0"/>
              </a:rPr>
              <a:t>votre</a:t>
            </a:r>
            <a:r>
              <a:rPr lang="en-PH" altLang="en-US" sz="1800" dirty="0">
                <a:solidFill>
                  <a:srgbClr val="FF0000"/>
                </a:solidFill>
                <a:cs typeface="Calibri" pitchFamily="34" charset="0"/>
              </a:rPr>
              <a:t> </a:t>
            </a:r>
            <a:r>
              <a:rPr lang="en-PH" altLang="en-US" sz="1800" dirty="0" err="1">
                <a:solidFill>
                  <a:srgbClr val="FF0000"/>
                </a:solidFill>
                <a:cs typeface="Calibri" pitchFamily="34" charset="0"/>
              </a:rPr>
              <a:t>projet</a:t>
            </a:r>
            <a:endParaRPr lang="en-PH" dirty="0">
              <a:solidFill>
                <a:srgbClr val="FF0000"/>
              </a:solidFill>
            </a:endParaRPr>
          </a:p>
        </p:txBody>
      </p:sp>
    </p:spTree>
    <p:extLst>
      <p:ext uri="{BB962C8B-B14F-4D97-AF65-F5344CB8AC3E}">
        <p14:creationId xmlns:p14="http://schemas.microsoft.com/office/powerpoint/2010/main" val="17653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250" fill="hold"/>
                                        <p:tgtEl>
                                          <p:spTgt spid="11"/>
                                        </p:tgtEl>
                                        <p:attrNameLst>
                                          <p:attrName>ppt_x</p:attrName>
                                        </p:attrNameLst>
                                      </p:cBhvr>
                                      <p:tavLst>
                                        <p:tav tm="0">
                                          <p:val>
                                            <p:strVal val="#ppt_x"/>
                                          </p:val>
                                        </p:tav>
                                        <p:tav tm="100000">
                                          <p:val>
                                            <p:strVal val="#ppt_x"/>
                                          </p:val>
                                        </p:tav>
                                      </p:tavLst>
                                    </p:anim>
                                    <p:anim calcmode="lin" valueType="num">
                                      <p:cBhvr additive="base">
                                        <p:cTn id="8" dur="2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7BB22C-837D-9D92-2907-B30A347B2807}"/>
              </a:ext>
            </a:extLst>
          </p:cNvPr>
          <p:cNvPicPr>
            <a:picLocks noChangeAspect="1"/>
          </p:cNvPicPr>
          <p:nvPr/>
        </p:nvPicPr>
        <p:blipFill>
          <a:blip r:embed="rId2"/>
          <a:stretch>
            <a:fillRect/>
          </a:stretch>
        </p:blipFill>
        <p:spPr>
          <a:xfrm>
            <a:off x="5090002" y="3233792"/>
            <a:ext cx="3741026" cy="2147626"/>
          </a:xfrm>
          <a:prstGeom prst="rect">
            <a:avLst/>
          </a:prstGeom>
        </p:spPr>
      </p:pic>
      <p:sp>
        <p:nvSpPr>
          <p:cNvPr id="15" name="Right Arrow 14"/>
          <p:cNvSpPr/>
          <p:nvPr/>
        </p:nvSpPr>
        <p:spPr>
          <a:xfrm>
            <a:off x="418401" y="2041258"/>
            <a:ext cx="385573" cy="262404"/>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1500">
              <a:solidFill>
                <a:schemeClr val="tx1"/>
              </a:solidFill>
            </a:endParaRPr>
          </a:p>
        </p:txBody>
      </p:sp>
      <p:sp>
        <p:nvSpPr>
          <p:cNvPr id="16" name="TextBox 15"/>
          <p:cNvSpPr txBox="1"/>
          <p:nvPr/>
        </p:nvSpPr>
        <p:spPr>
          <a:xfrm>
            <a:off x="822965" y="1966471"/>
            <a:ext cx="7543800" cy="769441"/>
          </a:xfrm>
          <a:prstGeom prst="rect">
            <a:avLst/>
          </a:prstGeom>
          <a:noFill/>
        </p:spPr>
        <p:txBody>
          <a:bodyPr wrap="square">
            <a:spAutoFit/>
          </a:bodyPr>
          <a:lstStyle/>
          <a:p>
            <a:pPr eaLnBrk="1" hangingPunct="1">
              <a:defRPr/>
            </a:pPr>
            <a:r>
              <a:rPr lang="fr-FR" sz="2200" dirty="0">
                <a:latin typeface="+mn-lt"/>
                <a:cs typeface="+mn-cs"/>
              </a:rPr>
              <a:t>Nous avons préparé deux modèles de mise en page que vous pouvez utiliser pour cette partie du processus (portrait, paysage)</a:t>
            </a:r>
            <a:endParaRPr lang="en-PH" sz="2200" dirty="0">
              <a:latin typeface="+mn-lt"/>
              <a:cs typeface="+mn-cs"/>
            </a:endParaRPr>
          </a:p>
        </p:txBody>
      </p:sp>
      <p:sp>
        <p:nvSpPr>
          <p:cNvPr id="10" name="TextBox 9"/>
          <p:cNvSpPr txBox="1"/>
          <p:nvPr/>
        </p:nvSpPr>
        <p:spPr>
          <a:xfrm>
            <a:off x="452708" y="2815387"/>
            <a:ext cx="4551470" cy="3824124"/>
          </a:xfrm>
          <a:prstGeom prst="rect">
            <a:avLst/>
          </a:prstGeom>
          <a:noFill/>
        </p:spPr>
        <p:txBody>
          <a:bodyPr wrap="square">
            <a:spAutoFit/>
          </a:bodyPr>
          <a:lstStyle/>
          <a:p>
            <a:pPr marL="270000" indent="-270000" eaLnBrk="1" hangingPunct="1">
              <a:spcAft>
                <a:spcPts val="900"/>
              </a:spcAft>
              <a:buAutoNum type="arabicPeriod"/>
              <a:defRPr/>
            </a:pPr>
            <a:r>
              <a:rPr lang="fr-FR" sz="2200" dirty="0">
                <a:latin typeface="+mn-lt"/>
                <a:cs typeface="+mn-cs"/>
              </a:rPr>
              <a:t>Pour commencer la mise en page de votre carte, cliquez sur </a:t>
            </a:r>
            <a:r>
              <a:rPr lang="fr-FR" sz="2200" i="1" dirty="0">
                <a:latin typeface="+mn-lt"/>
                <a:cs typeface="+mn-cs"/>
              </a:rPr>
              <a:t>Projet </a:t>
            </a:r>
            <a:r>
              <a:rPr lang="fr-FR" sz="2200" dirty="0">
                <a:latin typeface="+mn-lt"/>
                <a:cs typeface="+mn-cs"/>
              </a:rPr>
              <a:t>&gt; </a:t>
            </a:r>
            <a:r>
              <a:rPr lang="fr-FR" sz="2200" i="1" dirty="0">
                <a:latin typeface="+mn-lt"/>
                <a:cs typeface="+mn-cs"/>
              </a:rPr>
              <a:t>Gestionnaire de mise en page... </a:t>
            </a:r>
            <a:r>
              <a:rPr lang="fr-FR" sz="2200" dirty="0">
                <a:latin typeface="+mn-lt"/>
                <a:cs typeface="+mn-cs"/>
              </a:rPr>
              <a:t>dans le menu principal</a:t>
            </a:r>
            <a:r>
              <a:rPr lang="en-PH" sz="2200" dirty="0">
                <a:latin typeface="+mn-lt"/>
                <a:cs typeface="+mn-cs"/>
              </a:rPr>
              <a:t>.</a:t>
            </a:r>
          </a:p>
          <a:p>
            <a:pPr marL="270000" indent="-270000" eaLnBrk="1" hangingPunct="1">
              <a:spcAft>
                <a:spcPts val="900"/>
              </a:spcAft>
              <a:buAutoNum type="arabicPeriod"/>
              <a:defRPr/>
            </a:pPr>
            <a:r>
              <a:rPr lang="fr-FR" sz="2200" dirty="0">
                <a:latin typeface="+mn-lt"/>
                <a:cs typeface="+mn-cs"/>
              </a:rPr>
              <a:t>Dans la fenêtre qui s’ouvre:</a:t>
            </a:r>
          </a:p>
          <a:p>
            <a:pPr marL="630238" indent="-357188" eaLnBrk="1" hangingPunct="1">
              <a:spcAft>
                <a:spcPts val="900"/>
              </a:spcAft>
              <a:buAutoNum type="alphaLcPeriod"/>
              <a:defRPr/>
            </a:pPr>
            <a:r>
              <a:rPr lang="fr-FR" sz="2200" dirty="0">
                <a:latin typeface="+mn-lt"/>
                <a:cs typeface="+mn-cs"/>
              </a:rPr>
              <a:t>Choisissez « Spécifique » dans le menu déroulant de la section </a:t>
            </a:r>
            <a:r>
              <a:rPr lang="fr-FR" sz="2200" i="1" dirty="0">
                <a:latin typeface="+mn-lt"/>
                <a:cs typeface="+mn-cs"/>
              </a:rPr>
              <a:t>Nouveau depuis un modèle</a:t>
            </a:r>
          </a:p>
          <a:p>
            <a:pPr marL="630238" indent="-357188" eaLnBrk="1" hangingPunct="1">
              <a:spcAft>
                <a:spcPts val="900"/>
              </a:spcAft>
              <a:buAutoNum type="alphaLcPeriod"/>
              <a:defRPr/>
            </a:pPr>
            <a:r>
              <a:rPr lang="fr-CH" sz="2200" dirty="0">
                <a:latin typeface="+mn-lt"/>
                <a:cs typeface="+mn-cs"/>
              </a:rPr>
              <a:t>Cliquez sur les trois points du navigateur</a:t>
            </a:r>
            <a:endParaRPr lang="en-PH" sz="2200" dirty="0">
              <a:latin typeface="+mn-lt"/>
              <a:cs typeface="+mn-cs"/>
            </a:endParaRPr>
          </a:p>
        </p:txBody>
      </p:sp>
      <p:sp>
        <p:nvSpPr>
          <p:cNvPr id="17" name="Rectangle 16"/>
          <p:cNvSpPr/>
          <p:nvPr/>
        </p:nvSpPr>
        <p:spPr>
          <a:xfrm>
            <a:off x="5202129" y="4561319"/>
            <a:ext cx="1729794" cy="179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60432" y="4661338"/>
            <a:ext cx="288031"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7CE449D-68CE-3E88-E484-840C1B914F24}"/>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6" name="Slide Number Placeholder 3">
            <a:extLst>
              <a:ext uri="{FF2B5EF4-FFF2-40B4-BE49-F238E27FC236}">
                <a16:creationId xmlns:a16="http://schemas.microsoft.com/office/drawing/2014/main" id="{EE920D0D-031F-81EC-C0AF-BEB2DA73DA3D}"/>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26</a:t>
            </a:fld>
            <a:endParaRPr lang="en-GB" altLang="en-US" dirty="0"/>
          </a:p>
        </p:txBody>
      </p:sp>
      <p:sp>
        <p:nvSpPr>
          <p:cNvPr id="2" name="TextBox 1">
            <a:extLst>
              <a:ext uri="{FF2B5EF4-FFF2-40B4-BE49-F238E27FC236}">
                <a16:creationId xmlns:a16="http://schemas.microsoft.com/office/drawing/2014/main" id="{CA399198-D992-15F5-93CF-8749A59AAFA6}"/>
              </a:ext>
            </a:extLst>
          </p:cNvPr>
          <p:cNvSpPr txBox="1"/>
          <p:nvPr/>
        </p:nvSpPr>
        <p:spPr>
          <a:xfrm>
            <a:off x="596020" y="1018795"/>
            <a:ext cx="8152443" cy="954107"/>
          </a:xfrm>
          <a:prstGeom prst="rect">
            <a:avLst/>
          </a:prstGeom>
          <a:noFill/>
        </p:spPr>
        <p:txBody>
          <a:bodyPr wrap="square">
            <a:spAutoFit/>
          </a:bodyPr>
          <a:lstStyle/>
          <a:p>
            <a:pPr eaLnBrk="1" hangingPunct="1">
              <a:defRPr/>
            </a:pPr>
            <a:r>
              <a:rPr lang="fr-FR" sz="2800" dirty="0">
                <a:latin typeface="+mn-lt"/>
                <a:cs typeface="+mn-cs"/>
              </a:rPr>
              <a:t>Nous allons maintenant pouvoir mettre en page la carte thématique!</a:t>
            </a:r>
            <a:endParaRPr lang="en-PH" sz="2800" dirty="0">
              <a:latin typeface="+mn-lt"/>
              <a:cs typeface="+mn-cs"/>
            </a:endParaRPr>
          </a:p>
        </p:txBody>
      </p:sp>
    </p:spTree>
    <p:extLst>
      <p:ext uri="{BB962C8B-B14F-4D97-AF65-F5344CB8AC3E}">
        <p14:creationId xmlns:p14="http://schemas.microsoft.com/office/powerpoint/2010/main" val="412860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8358" y="1136862"/>
            <a:ext cx="4970222" cy="5293757"/>
          </a:xfrm>
          <a:prstGeom prst="rect">
            <a:avLst/>
          </a:prstGeom>
          <a:noFill/>
        </p:spPr>
        <p:txBody>
          <a:bodyPr wrap="square">
            <a:spAutoFit/>
          </a:bodyPr>
          <a:lstStyle/>
          <a:p>
            <a:pPr marL="270000" indent="-270000" eaLnBrk="1" hangingPunct="1">
              <a:spcAft>
                <a:spcPts val="900"/>
              </a:spcAft>
              <a:buFont typeface="+mj-lt"/>
              <a:buAutoNum type="arabicPeriod" startAt="3"/>
              <a:defRPr/>
            </a:pPr>
            <a:r>
              <a:rPr lang="fr-FR" sz="2200" dirty="0"/>
              <a:t>Dans la fenêtre de sélection du modèle qui s'ouvre, naviguez jusqu’au dossier ATELIER\EXERCICE_6\MAP_TEMPLATE. Vous y trouverez deux modèles (paysage, portrait)</a:t>
            </a:r>
          </a:p>
          <a:p>
            <a:pPr marL="270000" indent="-270000" eaLnBrk="1" hangingPunct="1">
              <a:spcAft>
                <a:spcPts val="900"/>
              </a:spcAft>
              <a:buFont typeface="+mj-lt"/>
              <a:buAutoNum type="arabicPeriod" startAt="3"/>
              <a:defRPr/>
            </a:pPr>
            <a:r>
              <a:rPr lang="fr-FR" sz="2200" dirty="0"/>
              <a:t>Double-cliquez sur le modèle présentant l'orientation appropriée pour votre carte</a:t>
            </a:r>
            <a:endParaRPr lang="en-PH" sz="2200" dirty="0"/>
          </a:p>
          <a:p>
            <a:pPr marL="270000" indent="-270000" eaLnBrk="1" hangingPunct="1">
              <a:spcAft>
                <a:spcPts val="900"/>
              </a:spcAft>
              <a:buFont typeface="+mj-lt"/>
              <a:buAutoNum type="arabicPeriod" startAt="3"/>
              <a:defRPr/>
            </a:pPr>
            <a:r>
              <a:rPr lang="fr-FR" sz="2200" dirty="0"/>
              <a:t>De retour dans le Gestionnaire de mises en page, cliquez sur Créer</a:t>
            </a:r>
          </a:p>
          <a:p>
            <a:pPr marL="270000" indent="-270000" eaLnBrk="1" hangingPunct="1">
              <a:spcAft>
                <a:spcPts val="900"/>
              </a:spcAft>
              <a:buFont typeface="+mj-lt"/>
              <a:buAutoNum type="arabicPeriod" startAt="3"/>
              <a:defRPr/>
            </a:pPr>
            <a:r>
              <a:rPr lang="fr-FR" sz="2200" dirty="0"/>
              <a:t>Dans la fenêtre qui s’ouvre, donner un titre à votre mise en page (Sinon, un titre sera généré pour vous.) </a:t>
            </a:r>
          </a:p>
          <a:p>
            <a:pPr marL="270000" indent="-270000" eaLnBrk="1" hangingPunct="1">
              <a:spcAft>
                <a:spcPts val="900"/>
              </a:spcAft>
              <a:buFont typeface="+mj-lt"/>
              <a:buAutoNum type="arabicPeriod" startAt="3"/>
              <a:defRPr/>
            </a:pPr>
            <a:r>
              <a:rPr lang="fr-FR" sz="2200" dirty="0"/>
              <a:t>Cliquez sur OK.</a:t>
            </a:r>
            <a:endParaRPr lang="en-PH" sz="2200" dirty="0"/>
          </a:p>
        </p:txBody>
      </p:sp>
      <p:sp>
        <p:nvSpPr>
          <p:cNvPr id="3" name="Title 1">
            <a:extLst>
              <a:ext uri="{FF2B5EF4-FFF2-40B4-BE49-F238E27FC236}">
                <a16:creationId xmlns:a16="http://schemas.microsoft.com/office/drawing/2014/main" id="{34B0A37A-13EA-A9BD-BD24-48E016C3148E}"/>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6" name="Slide Number Placeholder 3">
            <a:extLst>
              <a:ext uri="{FF2B5EF4-FFF2-40B4-BE49-F238E27FC236}">
                <a16:creationId xmlns:a16="http://schemas.microsoft.com/office/drawing/2014/main" id="{C1C8D9AE-4C97-E776-B575-94E8979BE926}"/>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27</a:t>
            </a:fld>
            <a:endParaRPr lang="en-GB" altLang="en-US" dirty="0"/>
          </a:p>
        </p:txBody>
      </p:sp>
      <p:pic>
        <p:nvPicPr>
          <p:cNvPr id="7" name="Picture 6">
            <a:extLst>
              <a:ext uri="{FF2B5EF4-FFF2-40B4-BE49-F238E27FC236}">
                <a16:creationId xmlns:a16="http://schemas.microsoft.com/office/drawing/2014/main" id="{61164486-4C95-4256-2EBD-30F6B2805149}"/>
              </a:ext>
            </a:extLst>
          </p:cNvPr>
          <p:cNvPicPr>
            <a:picLocks noChangeAspect="1"/>
          </p:cNvPicPr>
          <p:nvPr/>
        </p:nvPicPr>
        <p:blipFill>
          <a:blip r:embed="rId2"/>
          <a:stretch>
            <a:fillRect/>
          </a:stretch>
        </p:blipFill>
        <p:spPr>
          <a:xfrm>
            <a:off x="5519467" y="1119391"/>
            <a:ext cx="3158396" cy="1581388"/>
          </a:xfrm>
          <a:prstGeom prst="rect">
            <a:avLst/>
          </a:prstGeom>
        </p:spPr>
      </p:pic>
      <p:pic>
        <p:nvPicPr>
          <p:cNvPr id="9" name="Picture 8">
            <a:extLst>
              <a:ext uri="{FF2B5EF4-FFF2-40B4-BE49-F238E27FC236}">
                <a16:creationId xmlns:a16="http://schemas.microsoft.com/office/drawing/2014/main" id="{64BB58BD-66E3-8289-EBDE-3635627C6741}"/>
              </a:ext>
            </a:extLst>
          </p:cNvPr>
          <p:cNvPicPr>
            <a:picLocks noChangeAspect="1"/>
          </p:cNvPicPr>
          <p:nvPr/>
        </p:nvPicPr>
        <p:blipFill>
          <a:blip r:embed="rId3"/>
          <a:stretch>
            <a:fillRect/>
          </a:stretch>
        </p:blipFill>
        <p:spPr>
          <a:xfrm>
            <a:off x="6043387" y="2924943"/>
            <a:ext cx="2266113" cy="1761943"/>
          </a:xfrm>
          <a:prstGeom prst="rect">
            <a:avLst/>
          </a:prstGeom>
        </p:spPr>
      </p:pic>
      <p:sp>
        <p:nvSpPr>
          <p:cNvPr id="11" name="Rectangle 10">
            <a:extLst>
              <a:ext uri="{FF2B5EF4-FFF2-40B4-BE49-F238E27FC236}">
                <a16:creationId xmlns:a16="http://schemas.microsoft.com/office/drawing/2014/main" id="{0511983C-D9DF-2661-E186-D87701821F01}"/>
              </a:ext>
            </a:extLst>
          </p:cNvPr>
          <p:cNvSpPr/>
          <p:nvPr/>
        </p:nvSpPr>
        <p:spPr>
          <a:xfrm>
            <a:off x="7751005" y="3952957"/>
            <a:ext cx="558495" cy="196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669388D-2135-4E45-92D8-9D3FDCD5D6C9}"/>
              </a:ext>
            </a:extLst>
          </p:cNvPr>
          <p:cNvPicPr>
            <a:picLocks noChangeAspect="1"/>
          </p:cNvPicPr>
          <p:nvPr/>
        </p:nvPicPr>
        <p:blipFill>
          <a:blip r:embed="rId4"/>
          <a:stretch>
            <a:fillRect/>
          </a:stretch>
        </p:blipFill>
        <p:spPr>
          <a:xfrm>
            <a:off x="5538025" y="4868863"/>
            <a:ext cx="3251178" cy="1738477"/>
          </a:xfrm>
          <a:prstGeom prst="rect">
            <a:avLst/>
          </a:prstGeom>
        </p:spPr>
      </p:pic>
    </p:spTree>
    <p:extLst>
      <p:ext uri="{BB962C8B-B14F-4D97-AF65-F5344CB8AC3E}">
        <p14:creationId xmlns:p14="http://schemas.microsoft.com/office/powerpoint/2010/main" val="1176816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576" y="1274629"/>
            <a:ext cx="8059495" cy="769441"/>
          </a:xfrm>
          <a:prstGeom prst="rect">
            <a:avLst/>
          </a:prstGeom>
          <a:noFill/>
        </p:spPr>
        <p:txBody>
          <a:bodyPr wrap="square">
            <a:spAutoFit/>
          </a:bodyPr>
          <a:lstStyle/>
          <a:p>
            <a:pPr eaLnBrk="1" hangingPunct="1">
              <a:defRPr/>
            </a:pPr>
            <a:r>
              <a:rPr lang="fr-FR" sz="2200" dirty="0">
                <a:latin typeface="+mn-lt"/>
                <a:cs typeface="+mn-cs"/>
              </a:rPr>
              <a:t>La mise en page s'ouvrira dans une nouvelle fenêtre séparée avec votre carte symbolisée.</a:t>
            </a:r>
            <a:endParaRPr lang="en-PH" sz="2200" dirty="0">
              <a:latin typeface="+mn-lt"/>
              <a:cs typeface="+mn-cs"/>
            </a:endParaRPr>
          </a:p>
        </p:txBody>
      </p:sp>
      <p:sp>
        <p:nvSpPr>
          <p:cNvPr id="3" name="Title 1">
            <a:extLst>
              <a:ext uri="{FF2B5EF4-FFF2-40B4-BE49-F238E27FC236}">
                <a16:creationId xmlns:a16="http://schemas.microsoft.com/office/drawing/2014/main" id="{C59F3DD4-362B-BB5F-E253-707CDCF0AF99}"/>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4" name="Slide Number Placeholder 3">
            <a:extLst>
              <a:ext uri="{FF2B5EF4-FFF2-40B4-BE49-F238E27FC236}">
                <a16:creationId xmlns:a16="http://schemas.microsoft.com/office/drawing/2014/main" id="{5D042737-859C-D86D-F88D-C8AFD43B31FC}"/>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28</a:t>
            </a:fld>
            <a:endParaRPr lang="en-GB" altLang="en-US" dirty="0"/>
          </a:p>
        </p:txBody>
      </p:sp>
      <p:sp>
        <p:nvSpPr>
          <p:cNvPr id="2" name="Right Arrow 11">
            <a:extLst>
              <a:ext uri="{FF2B5EF4-FFF2-40B4-BE49-F238E27FC236}">
                <a16:creationId xmlns:a16="http://schemas.microsoft.com/office/drawing/2014/main" id="{9510DC14-2A4D-D24C-3144-45696C2FB290}"/>
              </a:ext>
            </a:extLst>
          </p:cNvPr>
          <p:cNvSpPr/>
          <p:nvPr/>
        </p:nvSpPr>
        <p:spPr>
          <a:xfrm>
            <a:off x="323776" y="1370424"/>
            <a:ext cx="431800" cy="288925"/>
          </a:xfrm>
          <a:prstGeom prst="rightArrow">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pic>
        <p:nvPicPr>
          <p:cNvPr id="11" name="Picture 10">
            <a:extLst>
              <a:ext uri="{FF2B5EF4-FFF2-40B4-BE49-F238E27FC236}">
                <a16:creationId xmlns:a16="http://schemas.microsoft.com/office/drawing/2014/main" id="{275E7005-0438-E721-1EF3-848E70C5B76B}"/>
              </a:ext>
            </a:extLst>
          </p:cNvPr>
          <p:cNvPicPr>
            <a:picLocks noChangeAspect="1"/>
          </p:cNvPicPr>
          <p:nvPr/>
        </p:nvPicPr>
        <p:blipFill>
          <a:blip r:embed="rId2"/>
          <a:stretch>
            <a:fillRect/>
          </a:stretch>
        </p:blipFill>
        <p:spPr>
          <a:xfrm>
            <a:off x="845840" y="2195778"/>
            <a:ext cx="7452320" cy="4124752"/>
          </a:xfrm>
          <a:prstGeom prst="rect">
            <a:avLst/>
          </a:prstGeom>
          <a:ln>
            <a:solidFill>
              <a:srgbClr val="001C54"/>
            </a:solidFill>
          </a:ln>
        </p:spPr>
      </p:pic>
    </p:spTree>
    <p:extLst>
      <p:ext uri="{BB962C8B-B14F-4D97-AF65-F5344CB8AC3E}">
        <p14:creationId xmlns:p14="http://schemas.microsoft.com/office/powerpoint/2010/main" val="66176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3">
            <a:extLst>
              <a:ext uri="{FF2B5EF4-FFF2-40B4-BE49-F238E27FC236}">
                <a16:creationId xmlns:a16="http://schemas.microsoft.com/office/drawing/2014/main" id="{D4BD7A9A-8A79-DBB6-09A4-AB2647D78DA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29</a:t>
            </a:fld>
            <a:endParaRPr lang="en-GB" altLang="en-US"/>
          </a:p>
        </p:txBody>
      </p:sp>
      <p:sp>
        <p:nvSpPr>
          <p:cNvPr id="46085" name="Content Placeholder 2">
            <a:extLst>
              <a:ext uri="{FF2B5EF4-FFF2-40B4-BE49-F238E27FC236}">
                <a16:creationId xmlns:a16="http://schemas.microsoft.com/office/drawing/2014/main" id="{2AC5012E-DDAA-56F2-AF1C-84E2E645C2AF}"/>
              </a:ext>
            </a:extLst>
          </p:cNvPr>
          <p:cNvSpPr txBox="1">
            <a:spLocks/>
          </p:cNvSpPr>
          <p:nvPr/>
        </p:nvSpPr>
        <p:spPr bwMode="auto">
          <a:xfrm>
            <a:off x="539750" y="1125538"/>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PH" altLang="en-US" sz="2800" dirty="0"/>
              <a:t>Interface de mise </a:t>
            </a:r>
            <a:r>
              <a:rPr lang="en-PH" altLang="en-US" sz="2800" dirty="0" err="1"/>
              <a:t>en</a:t>
            </a:r>
            <a:r>
              <a:rPr lang="en-PH" altLang="en-US" sz="2800" dirty="0"/>
              <a:t> page</a:t>
            </a:r>
          </a:p>
        </p:txBody>
      </p:sp>
      <p:sp>
        <p:nvSpPr>
          <p:cNvPr id="2" name="Title 1">
            <a:extLst>
              <a:ext uri="{FF2B5EF4-FFF2-40B4-BE49-F238E27FC236}">
                <a16:creationId xmlns:a16="http://schemas.microsoft.com/office/drawing/2014/main" id="{E4F0ACFC-E245-F12E-FFC0-28F986016A86}"/>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pic>
        <p:nvPicPr>
          <p:cNvPr id="6" name="Picture 5">
            <a:extLst>
              <a:ext uri="{FF2B5EF4-FFF2-40B4-BE49-F238E27FC236}">
                <a16:creationId xmlns:a16="http://schemas.microsoft.com/office/drawing/2014/main" id="{690085F5-49C6-63F0-5759-085AEF035716}"/>
              </a:ext>
            </a:extLst>
          </p:cNvPr>
          <p:cNvPicPr>
            <a:picLocks noChangeAspect="1"/>
          </p:cNvPicPr>
          <p:nvPr/>
        </p:nvPicPr>
        <p:blipFill>
          <a:blip r:embed="rId2"/>
          <a:stretch>
            <a:fillRect/>
          </a:stretch>
        </p:blipFill>
        <p:spPr>
          <a:xfrm>
            <a:off x="6804248" y="5078211"/>
            <a:ext cx="1136081" cy="1450785"/>
          </a:xfrm>
          <a:prstGeom prst="rect">
            <a:avLst/>
          </a:prstGeom>
          <a:ln>
            <a:solidFill>
              <a:srgbClr val="001C54"/>
            </a:solidFill>
          </a:ln>
        </p:spPr>
      </p:pic>
      <p:pic>
        <p:nvPicPr>
          <p:cNvPr id="7" name="Picture 6">
            <a:extLst>
              <a:ext uri="{FF2B5EF4-FFF2-40B4-BE49-F238E27FC236}">
                <a16:creationId xmlns:a16="http://schemas.microsoft.com/office/drawing/2014/main" id="{76E623B9-654B-4983-B094-208259C370A9}"/>
              </a:ext>
            </a:extLst>
          </p:cNvPr>
          <p:cNvPicPr>
            <a:picLocks noChangeAspect="1"/>
          </p:cNvPicPr>
          <p:nvPr/>
        </p:nvPicPr>
        <p:blipFill rotWithShape="1">
          <a:blip r:embed="rId3"/>
          <a:srcRect l="80520" t="38265" r="10441" b="47050"/>
          <a:stretch/>
        </p:blipFill>
        <p:spPr>
          <a:xfrm>
            <a:off x="7990197" y="5970843"/>
            <a:ext cx="636737" cy="573837"/>
          </a:xfrm>
          <a:prstGeom prst="rect">
            <a:avLst/>
          </a:prstGeom>
        </p:spPr>
      </p:pic>
      <p:sp>
        <p:nvSpPr>
          <p:cNvPr id="8" name="TextBox 7">
            <a:extLst>
              <a:ext uri="{FF2B5EF4-FFF2-40B4-BE49-F238E27FC236}">
                <a16:creationId xmlns:a16="http://schemas.microsoft.com/office/drawing/2014/main" id="{825D5EB4-FCBE-7049-F077-840AA57CFB9C}"/>
              </a:ext>
            </a:extLst>
          </p:cNvPr>
          <p:cNvSpPr txBox="1"/>
          <p:nvPr/>
        </p:nvSpPr>
        <p:spPr>
          <a:xfrm>
            <a:off x="6569534" y="6544680"/>
            <a:ext cx="2057400" cy="276999"/>
          </a:xfrm>
          <a:prstGeom prst="rect">
            <a:avLst/>
          </a:prstGeom>
          <a:noFill/>
        </p:spPr>
        <p:txBody>
          <a:bodyPr wrap="square">
            <a:spAutoFit/>
          </a:bodyPr>
          <a:lstStyle/>
          <a:p>
            <a:r>
              <a:rPr lang="en-PH" sz="1200" dirty="0" err="1"/>
              <a:t>FR_QGIS_Interface_Menu</a:t>
            </a:r>
            <a:endParaRPr lang="en-PH" sz="1200" dirty="0"/>
          </a:p>
        </p:txBody>
      </p:sp>
      <p:sp>
        <p:nvSpPr>
          <p:cNvPr id="9" name="Content Placeholder 2">
            <a:extLst>
              <a:ext uri="{FF2B5EF4-FFF2-40B4-BE49-F238E27FC236}">
                <a16:creationId xmlns:a16="http://schemas.microsoft.com/office/drawing/2014/main" id="{70769E00-63A5-C7A0-0796-06348D3ABB87}"/>
              </a:ext>
            </a:extLst>
          </p:cNvPr>
          <p:cNvSpPr txBox="1">
            <a:spLocks/>
          </p:cNvSpPr>
          <p:nvPr/>
        </p:nvSpPr>
        <p:spPr>
          <a:xfrm>
            <a:off x="0" y="1599629"/>
            <a:ext cx="3816672" cy="499772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charset="0"/>
              <a:buAutoNum type="arabicPeriod"/>
              <a:defRPr/>
            </a:pPr>
            <a:r>
              <a:rPr lang="fr-FR" sz="1800" dirty="0"/>
              <a:t>Menu principal: Accès à diverses fonctionnalités de mise en page</a:t>
            </a:r>
          </a:p>
          <a:p>
            <a:pPr marL="514350" indent="-514350">
              <a:buFont typeface="Arial" charset="0"/>
              <a:buAutoNum type="arabicPeriod"/>
              <a:defRPr/>
            </a:pPr>
            <a:r>
              <a:rPr lang="fr-FR" sz="1800" dirty="0"/>
              <a:t>Barres d'outils: Mêmes fonctions que les menus et autres outils pour interagir avec la mise en page de la carte.</a:t>
            </a:r>
          </a:p>
          <a:p>
            <a:pPr marL="514350" indent="-514350">
              <a:buFont typeface="Arial" charset="0"/>
              <a:buAutoNum type="arabicPeriod"/>
              <a:defRPr/>
            </a:pPr>
            <a:r>
              <a:rPr lang="fr-FR" sz="1800" dirty="0"/>
              <a:t>Zone de mise en page de la carte</a:t>
            </a:r>
          </a:p>
          <a:p>
            <a:pPr marL="514350" indent="-514350">
              <a:buFont typeface="Arial" charset="0"/>
              <a:buAutoNum type="arabicPeriod"/>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Eléments et Historique :</a:t>
            </a:r>
            <a:r>
              <a:rPr lang="fr-FR" sz="1800" dirty="0"/>
              <a:t> Assure le suivi des modifications apportées à votre mise en page et vous permet d'annuler les modifications si nécessaire.</a:t>
            </a:r>
          </a:p>
          <a:p>
            <a:pPr marL="514350" indent="-514350">
              <a:buFont typeface="Arial" charset="0"/>
              <a:buAutoNum type="arabicPeriod"/>
              <a:defRPr/>
            </a:pPr>
            <a:r>
              <a:rPr lang="fr-FR" sz="1800" dirty="0"/>
              <a:t>Mise en page: Paramètres généraux de mise en page </a:t>
            </a:r>
          </a:p>
          <a:p>
            <a:pPr marL="514350" indent="-514350">
              <a:buFont typeface="Arial" charset="0"/>
              <a:buAutoNum type="arabicPeriod"/>
              <a:defRPr/>
            </a:pPr>
            <a:r>
              <a:rPr lang="fr-FR" sz="1800" dirty="0"/>
              <a:t>Propriétés de l’objet: Paramètres spécifiques à chaque élément de la mise en page</a:t>
            </a:r>
          </a:p>
        </p:txBody>
      </p:sp>
      <p:pic>
        <p:nvPicPr>
          <p:cNvPr id="10" name="Picture 9" descr="A screenshot of a computer&#10;&#10;Description automatically generated">
            <a:extLst>
              <a:ext uri="{FF2B5EF4-FFF2-40B4-BE49-F238E27FC236}">
                <a16:creationId xmlns:a16="http://schemas.microsoft.com/office/drawing/2014/main" id="{0587FBAB-29AC-7ED9-9D5D-5496A996DCC1}"/>
              </a:ext>
            </a:extLst>
          </p:cNvPr>
          <p:cNvPicPr>
            <a:picLocks noChangeAspect="1"/>
          </p:cNvPicPr>
          <p:nvPr/>
        </p:nvPicPr>
        <p:blipFill>
          <a:blip r:embed="rId4"/>
          <a:stretch>
            <a:fillRect/>
          </a:stretch>
        </p:blipFill>
        <p:spPr>
          <a:xfrm>
            <a:off x="3971675" y="1835787"/>
            <a:ext cx="5092334" cy="2965425"/>
          </a:xfrm>
          <a:prstGeom prst="rect">
            <a:avLst/>
          </a:prstGeom>
        </p:spPr>
      </p:pic>
    </p:spTree>
    <p:extLst>
      <p:ext uri="{BB962C8B-B14F-4D97-AF65-F5344CB8AC3E}">
        <p14:creationId xmlns:p14="http://schemas.microsoft.com/office/powerpoint/2010/main" val="365123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FAB688-3B22-D2A5-6F90-07D032858FD6}"/>
              </a:ext>
            </a:extLst>
          </p:cNvPr>
          <p:cNvPicPr>
            <a:picLocks noChangeAspect="1"/>
          </p:cNvPicPr>
          <p:nvPr/>
        </p:nvPicPr>
        <p:blipFill>
          <a:blip r:embed="rId2"/>
          <a:stretch>
            <a:fillRect/>
          </a:stretch>
        </p:blipFill>
        <p:spPr>
          <a:xfrm>
            <a:off x="6781823" y="2351169"/>
            <a:ext cx="1997499" cy="2858862"/>
          </a:xfrm>
          <a:prstGeom prst="rect">
            <a:avLst/>
          </a:prstGeom>
          <a:ln>
            <a:solidFill>
              <a:schemeClr val="tx1"/>
            </a:solidFill>
          </a:ln>
        </p:spPr>
      </p:pic>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87CDB3A-827F-4E36-87F1-EBC32CDFDB7A}" type="slidenum">
              <a:rPr lang="en-GB" altLang="en-US" smtClean="0"/>
              <a:pPr/>
              <a:t>3</a:t>
            </a:fld>
            <a:endParaRPr lang="en-GB" altLang="en-US"/>
          </a:p>
        </p:txBody>
      </p:sp>
      <p:sp>
        <p:nvSpPr>
          <p:cNvPr id="19458" name="Content Placeholder 2"/>
          <p:cNvSpPr>
            <a:spLocks noGrp="1"/>
          </p:cNvSpPr>
          <p:nvPr>
            <p:ph idx="4294967295"/>
          </p:nvPr>
        </p:nvSpPr>
        <p:spPr>
          <a:xfrm>
            <a:off x="227507" y="1854058"/>
            <a:ext cx="6132403" cy="4464050"/>
          </a:xfrm>
          <a:prstGeom prst="rect">
            <a:avLst/>
          </a:prstGeom>
        </p:spPr>
        <p:txBody>
          <a:bodyPr/>
          <a:lstStyle/>
          <a:p>
            <a:pPr marL="514350" indent="-514350">
              <a:lnSpc>
                <a:spcPct val="100000"/>
              </a:lnSpc>
              <a:spcBef>
                <a:spcPts val="0"/>
              </a:spcBef>
              <a:buFont typeface="Calibri Light" pitchFamily="34" charset="0"/>
              <a:buAutoNum type="arabicPeriod"/>
            </a:pPr>
            <a:r>
              <a:rPr lang="fr-CH" altLang="en-US" sz="2300" dirty="0"/>
              <a:t>Importer les données dans QGIS</a:t>
            </a:r>
          </a:p>
          <a:p>
            <a:pPr marL="514350" indent="-514350">
              <a:lnSpc>
                <a:spcPct val="100000"/>
              </a:lnSpc>
              <a:spcBef>
                <a:spcPts val="0"/>
              </a:spcBef>
              <a:buFont typeface="Calibri Light" pitchFamily="34" charset="0"/>
              <a:buAutoNum type="arabicPeriod"/>
            </a:pPr>
            <a:r>
              <a:rPr lang="fr-CH" altLang="en-US" sz="2300" dirty="0"/>
              <a:t>Créer les données géographiques qui seront représentées sur la carte</a:t>
            </a:r>
          </a:p>
          <a:p>
            <a:pPr marL="514350" indent="-514350">
              <a:lnSpc>
                <a:spcPct val="100000"/>
              </a:lnSpc>
              <a:spcBef>
                <a:spcPts val="0"/>
              </a:spcBef>
              <a:buFont typeface="Calibri Light" pitchFamily="34" charset="0"/>
              <a:buAutoNum type="arabicPeriod"/>
            </a:pPr>
            <a:r>
              <a:rPr lang="fr-CH" altLang="en-US" sz="2300" dirty="0"/>
              <a:t>Choisir le mode de représentation approprié</a:t>
            </a:r>
          </a:p>
          <a:p>
            <a:pPr marL="514350" indent="-514350">
              <a:lnSpc>
                <a:spcPct val="100000"/>
              </a:lnSpc>
              <a:spcBef>
                <a:spcPts val="0"/>
              </a:spcBef>
              <a:buFont typeface="Calibri Light" pitchFamily="34" charset="0"/>
              <a:buAutoNum type="arabicPeriod"/>
            </a:pPr>
            <a:r>
              <a:rPr lang="fr-CH" altLang="en-US" sz="2300" dirty="0"/>
              <a:t>Fixer la symbologie</a:t>
            </a:r>
          </a:p>
          <a:p>
            <a:pPr marL="514350" indent="-514350">
              <a:lnSpc>
                <a:spcPct val="100000"/>
              </a:lnSpc>
              <a:spcBef>
                <a:spcPts val="0"/>
              </a:spcBef>
              <a:buFont typeface="Calibri Light" pitchFamily="34" charset="0"/>
              <a:buAutoNum type="arabicPeriod"/>
            </a:pPr>
            <a:r>
              <a:rPr lang="fr-CH" altLang="en-US" sz="2300" dirty="0"/>
              <a:t>Ajouter des étiquettes à la carte</a:t>
            </a:r>
          </a:p>
          <a:p>
            <a:pPr marL="514350" indent="-514350">
              <a:lnSpc>
                <a:spcPct val="100000"/>
              </a:lnSpc>
              <a:spcBef>
                <a:spcPts val="0"/>
              </a:spcBef>
              <a:buFont typeface="Calibri Light" pitchFamily="34" charset="0"/>
              <a:buAutoNum type="arabicPeriod"/>
            </a:pPr>
            <a:r>
              <a:rPr lang="fr-CH" altLang="en-US" sz="2300" dirty="0"/>
              <a:t>Choisir l'orientation de la carte</a:t>
            </a:r>
          </a:p>
          <a:p>
            <a:pPr marL="514350" indent="-514350">
              <a:lnSpc>
                <a:spcPct val="100000"/>
              </a:lnSpc>
              <a:spcBef>
                <a:spcPts val="0"/>
              </a:spcBef>
              <a:buFont typeface="Calibri Light" pitchFamily="34" charset="0"/>
              <a:buAutoNum type="arabicPeriod"/>
            </a:pPr>
            <a:r>
              <a:rPr lang="fr-CH" altLang="en-US" sz="2300" dirty="0"/>
              <a:t>Fixer les autres éléments de la mise en page</a:t>
            </a:r>
          </a:p>
          <a:p>
            <a:pPr marL="514350" indent="-514350">
              <a:lnSpc>
                <a:spcPct val="100000"/>
              </a:lnSpc>
              <a:spcBef>
                <a:spcPts val="0"/>
              </a:spcBef>
              <a:buFont typeface="Calibri Light" pitchFamily="34" charset="0"/>
              <a:buAutoNum type="arabicPeriod"/>
            </a:pPr>
            <a:r>
              <a:rPr lang="fr-CH" altLang="en-US" sz="2300" dirty="0"/>
              <a:t>Enregistrer la carte finale dans le format approprié</a:t>
            </a:r>
          </a:p>
          <a:p>
            <a:pPr marL="514350" indent="-514350">
              <a:lnSpc>
                <a:spcPct val="100000"/>
              </a:lnSpc>
              <a:spcBef>
                <a:spcPts val="0"/>
              </a:spcBef>
              <a:buFont typeface="Calibri Light" pitchFamily="34" charset="0"/>
              <a:buAutoNum type="arabicPeriod"/>
            </a:pPr>
            <a:r>
              <a:rPr lang="fr-CH" altLang="en-US" sz="2300" dirty="0"/>
              <a:t>Eventuellement, ajuster certains éléments de la carte en dehors du software SIG</a:t>
            </a:r>
          </a:p>
        </p:txBody>
      </p:sp>
      <p:sp>
        <p:nvSpPr>
          <p:cNvPr id="19461" name="Title 1"/>
          <p:cNvSpPr txBox="1">
            <a:spLocks/>
          </p:cNvSpPr>
          <p:nvPr/>
        </p:nvSpPr>
        <p:spPr bwMode="auto">
          <a:xfrm>
            <a:off x="530604" y="1131392"/>
            <a:ext cx="7886700"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fr-FR" altLang="en-US" sz="2800" b="1" dirty="0">
                <a:cs typeface="Calibri" pitchFamily="34" charset="0"/>
              </a:rPr>
              <a:t>Création de la carte thématique</a:t>
            </a:r>
            <a:endParaRPr lang="en-PH" altLang="en-US" sz="2800" b="1" dirty="0">
              <a:cs typeface="Calibri" pitchFamily="34" charset="0"/>
            </a:endParaRPr>
          </a:p>
        </p:txBody>
      </p:sp>
      <p:pic>
        <p:nvPicPr>
          <p:cNvPr id="19462" name="Picture 2" descr="C:\Users\Samsung\AppData\Local\Microsoft\Windows\INetCache\IE\JFSIG38T\Yes_che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39277"/>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itle 1"/>
          <p:cNvSpPr txBox="1">
            <a:spLocks/>
          </p:cNvSpPr>
          <p:nvPr/>
        </p:nvSpPr>
        <p:spPr bwMode="auto">
          <a:xfrm>
            <a:off x="0" y="1"/>
            <a:ext cx="9144000" cy="9898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Petit rappel - Le processus de cartographie thématique</a:t>
            </a:r>
            <a:endParaRPr lang="en-PH" altLang="en-US" sz="3200" b="1" dirty="0">
              <a:solidFill>
                <a:schemeClr val="bg1"/>
              </a:solidFill>
              <a:latin typeface="+mn-lt"/>
            </a:endParaRPr>
          </a:p>
        </p:txBody>
      </p:sp>
      <p:pic>
        <p:nvPicPr>
          <p:cNvPr id="2" name="Picture 1">
            <a:extLst>
              <a:ext uri="{FF2B5EF4-FFF2-40B4-BE49-F238E27FC236}">
                <a16:creationId xmlns:a16="http://schemas.microsoft.com/office/drawing/2014/main" id="{26113112-2F3A-681C-5D62-6565EE2635B5}"/>
              </a:ext>
            </a:extLst>
          </p:cNvPr>
          <p:cNvPicPr>
            <a:picLocks noChangeAspect="1"/>
          </p:cNvPicPr>
          <p:nvPr/>
        </p:nvPicPr>
        <p:blipFill rotWithShape="1">
          <a:blip r:embed="rId4"/>
          <a:srcRect l="80520" t="38265" r="10441" b="47050"/>
          <a:stretch/>
        </p:blipFill>
        <p:spPr>
          <a:xfrm>
            <a:off x="8270121" y="4751170"/>
            <a:ext cx="636737" cy="573837"/>
          </a:xfrm>
          <a:prstGeom prst="rect">
            <a:avLst/>
          </a:prstGeom>
        </p:spPr>
      </p:pic>
      <p:sp>
        <p:nvSpPr>
          <p:cNvPr id="3" name="TextBox 2">
            <a:extLst>
              <a:ext uri="{FF2B5EF4-FFF2-40B4-BE49-F238E27FC236}">
                <a16:creationId xmlns:a16="http://schemas.microsoft.com/office/drawing/2014/main" id="{4BC6F274-6E36-FFC5-B5BF-3AB304ABC39D}"/>
              </a:ext>
            </a:extLst>
          </p:cNvPr>
          <p:cNvSpPr txBox="1"/>
          <p:nvPr/>
        </p:nvSpPr>
        <p:spPr>
          <a:xfrm>
            <a:off x="6849458" y="5325007"/>
            <a:ext cx="2057400" cy="276999"/>
          </a:xfrm>
          <a:prstGeom prst="rect">
            <a:avLst/>
          </a:prstGeom>
          <a:noFill/>
        </p:spPr>
        <p:txBody>
          <a:bodyPr wrap="square">
            <a:spAutoFit/>
          </a:bodyPr>
          <a:lstStyle/>
          <a:p>
            <a:r>
              <a:rPr lang="en-PH" sz="1200" dirty="0"/>
              <a:t>EN_Guide_HGLC_Part2_6_1</a:t>
            </a:r>
          </a:p>
        </p:txBody>
      </p:sp>
    </p:spTree>
    <p:extLst>
      <p:ext uri="{BB962C8B-B14F-4D97-AF65-F5344CB8AC3E}">
        <p14:creationId xmlns:p14="http://schemas.microsoft.com/office/powerpoint/2010/main" val="661319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3">
            <a:extLst>
              <a:ext uri="{FF2B5EF4-FFF2-40B4-BE49-F238E27FC236}">
                <a16:creationId xmlns:a16="http://schemas.microsoft.com/office/drawing/2014/main" id="{2F048F78-0F27-C2E9-A74C-219C492F5092}"/>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30</a:t>
            </a:fld>
            <a:endParaRPr lang="en-GB" altLang="en-US"/>
          </a:p>
        </p:txBody>
      </p:sp>
      <p:sp>
        <p:nvSpPr>
          <p:cNvPr id="49157" name="Content Placeholder 2">
            <a:extLst>
              <a:ext uri="{FF2B5EF4-FFF2-40B4-BE49-F238E27FC236}">
                <a16:creationId xmlns:a16="http://schemas.microsoft.com/office/drawing/2014/main" id="{4D07BB68-134F-4DE7-ADFE-9E958691E01B}"/>
              </a:ext>
            </a:extLst>
          </p:cNvPr>
          <p:cNvSpPr txBox="1">
            <a:spLocks/>
          </p:cNvSpPr>
          <p:nvPr/>
        </p:nvSpPr>
        <p:spPr bwMode="auto">
          <a:xfrm>
            <a:off x="539750" y="1125538"/>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fr-FR" sz="2200" b="1" dirty="0">
                <a:effectLst/>
                <a:latin typeface="Calibri" panose="020F0502020204030204" pitchFamily="34" charset="0"/>
                <a:ea typeface="Calibri" panose="020F0502020204030204" pitchFamily="34" charset="0"/>
                <a:cs typeface="Times New Roman" panose="02020603050405020304" pitchFamily="18" charset="0"/>
              </a:rPr>
              <a:t>Barre d’outils de Mise en page</a:t>
            </a:r>
            <a:r>
              <a:rPr lang="en-PH" altLang="en-US" sz="2800" dirty="0"/>
              <a:t>:</a:t>
            </a:r>
          </a:p>
          <a:p>
            <a:pPr>
              <a:lnSpc>
                <a:spcPct val="90000"/>
              </a:lnSpc>
              <a:spcBef>
                <a:spcPts val="1000"/>
              </a:spcBef>
              <a:buFont typeface="Arial" panose="020B0604020202020204" pitchFamily="34" charset="0"/>
              <a:buNone/>
            </a:pPr>
            <a:endParaRPr lang="en-PH" altLang="en-US" sz="2800" dirty="0"/>
          </a:p>
        </p:txBody>
      </p:sp>
      <p:sp>
        <p:nvSpPr>
          <p:cNvPr id="9" name="Content Placeholder 2">
            <a:extLst>
              <a:ext uri="{FF2B5EF4-FFF2-40B4-BE49-F238E27FC236}">
                <a16:creationId xmlns:a16="http://schemas.microsoft.com/office/drawing/2014/main" id="{C14BD825-2E05-1B7D-30D6-254A9BA23B4B}"/>
              </a:ext>
            </a:extLst>
          </p:cNvPr>
          <p:cNvSpPr txBox="1">
            <a:spLocks/>
          </p:cNvSpPr>
          <p:nvPr/>
        </p:nvSpPr>
        <p:spPr>
          <a:xfrm>
            <a:off x="899592" y="2420888"/>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Sauvegarder la mise en page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Nouvelle Mise en page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Dupliquer la Mise en page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Gestionnaire de Mise en page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Ajouter un objet depuis un modèle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Sauvegarder en tant que modèle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Ajouter des pages…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Imprimer la Mise en page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Exporter en tant qu’image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Exporter en tant que SVG…</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Export en tant que PDF…</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Annuler</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Refaire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defRPr/>
            </a:pPr>
            <a:endParaRPr lang="en-US" sz="2400" dirty="0"/>
          </a:p>
        </p:txBody>
      </p:sp>
      <p:sp>
        <p:nvSpPr>
          <p:cNvPr id="49159" name="Rectangle 3">
            <a:extLst>
              <a:ext uri="{FF2B5EF4-FFF2-40B4-BE49-F238E27FC236}">
                <a16:creationId xmlns:a16="http://schemas.microsoft.com/office/drawing/2014/main" id="{F81161A1-F49E-DF45-2827-F11E8D0FB630}"/>
              </a:ext>
            </a:extLst>
          </p:cNvPr>
          <p:cNvSpPr>
            <a:spLocks noChangeArrowheads="1"/>
          </p:cNvSpPr>
          <p:nvPr/>
        </p:nvSpPr>
        <p:spPr bwMode="auto">
          <a:xfrm>
            <a:off x="715963" y="2420938"/>
            <a:ext cx="3856037" cy="431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9160" name="Content Placeholder 2">
            <a:extLst>
              <a:ext uri="{FF2B5EF4-FFF2-40B4-BE49-F238E27FC236}">
                <a16:creationId xmlns:a16="http://schemas.microsoft.com/office/drawing/2014/main" id="{55235EC4-E980-38AF-1B6E-0D96F096865B}"/>
              </a:ext>
            </a:extLst>
          </p:cNvPr>
          <p:cNvSpPr txBox="1">
            <a:spLocks/>
          </p:cNvSpPr>
          <p:nvPr/>
        </p:nvSpPr>
        <p:spPr bwMode="auto">
          <a:xfrm>
            <a:off x="989670" y="5489374"/>
            <a:ext cx="76977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600" dirty="0"/>
              <a:t>Les fonctions mises en évidence sont celles que vous utiliserez le plus couramment</a:t>
            </a:r>
            <a:endParaRPr lang="en-PH" altLang="en-US" sz="2600" dirty="0"/>
          </a:p>
        </p:txBody>
      </p:sp>
      <p:sp>
        <p:nvSpPr>
          <p:cNvPr id="11" name="AutoShape 32">
            <a:extLst>
              <a:ext uri="{FF2B5EF4-FFF2-40B4-BE49-F238E27FC236}">
                <a16:creationId xmlns:a16="http://schemas.microsoft.com/office/drawing/2014/main" id="{084EE53A-1876-8549-2A0F-72BC081538FE}"/>
              </a:ext>
            </a:extLst>
          </p:cNvPr>
          <p:cNvSpPr>
            <a:spLocks noChangeArrowheads="1"/>
          </p:cNvSpPr>
          <p:nvPr/>
        </p:nvSpPr>
        <p:spPr bwMode="auto">
          <a:xfrm>
            <a:off x="502308" y="5521124"/>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49162" name="Rectangle 3">
            <a:extLst>
              <a:ext uri="{FF2B5EF4-FFF2-40B4-BE49-F238E27FC236}">
                <a16:creationId xmlns:a16="http://schemas.microsoft.com/office/drawing/2014/main" id="{F4255637-68A9-6DF9-7B1A-CC8BA5E280AC}"/>
              </a:ext>
            </a:extLst>
          </p:cNvPr>
          <p:cNvSpPr>
            <a:spLocks noChangeArrowheads="1"/>
          </p:cNvSpPr>
          <p:nvPr/>
        </p:nvSpPr>
        <p:spPr bwMode="auto">
          <a:xfrm>
            <a:off x="4820865" y="3645023"/>
            <a:ext cx="3063503" cy="113940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49164" name="Picture 2" descr="Layout_Toolbar">
            <a:extLst>
              <a:ext uri="{FF2B5EF4-FFF2-40B4-BE49-F238E27FC236}">
                <a16:creationId xmlns:a16="http://schemas.microsoft.com/office/drawing/2014/main" id="{A3B485D9-C700-4B1C-7489-42E34AE15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662113"/>
            <a:ext cx="5962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C03E5D-7BF3-F5FB-4065-52031E1FA039}"/>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Tree>
    <p:extLst>
      <p:ext uri="{BB962C8B-B14F-4D97-AF65-F5344CB8AC3E}">
        <p14:creationId xmlns:p14="http://schemas.microsoft.com/office/powerpoint/2010/main" val="2100214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3">
            <a:extLst>
              <a:ext uri="{FF2B5EF4-FFF2-40B4-BE49-F238E27FC236}">
                <a16:creationId xmlns:a16="http://schemas.microsoft.com/office/drawing/2014/main" id="{2F048F78-0F27-C2E9-A74C-219C492F5092}"/>
              </a:ext>
            </a:extLst>
          </p:cNvPr>
          <p:cNvSpPr>
            <a:spLocks noGrp="1"/>
          </p:cNvSpPr>
          <p:nvPr>
            <p:ph type="sldNum" sz="quarter" idx="10"/>
          </p:nvPr>
        </p:nvSpPr>
        <p:spPr bwMode="auto">
          <a:xfrm>
            <a:off x="7086600" y="6382007"/>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31</a:t>
            </a:fld>
            <a:endParaRPr lang="en-GB" altLang="en-US"/>
          </a:p>
        </p:txBody>
      </p:sp>
      <p:sp>
        <p:nvSpPr>
          <p:cNvPr id="49157" name="Content Placeholder 2">
            <a:extLst>
              <a:ext uri="{FF2B5EF4-FFF2-40B4-BE49-F238E27FC236}">
                <a16:creationId xmlns:a16="http://schemas.microsoft.com/office/drawing/2014/main" id="{4D07BB68-134F-4DE7-ADFE-9E958691E01B}"/>
              </a:ext>
            </a:extLst>
          </p:cNvPr>
          <p:cNvSpPr txBox="1">
            <a:spLocks/>
          </p:cNvSpPr>
          <p:nvPr/>
        </p:nvSpPr>
        <p:spPr bwMode="auto">
          <a:xfrm>
            <a:off x="539750" y="1239569"/>
            <a:ext cx="32401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90000"/>
              </a:lnSpc>
              <a:spcBef>
                <a:spcPts val="1000"/>
              </a:spcBef>
            </a:pPr>
            <a:r>
              <a:rPr lang="fr-FR" sz="2100" b="1" dirty="0">
                <a:effectLst/>
                <a:ea typeface="Calibri" panose="020F0502020204030204" pitchFamily="34" charset="0"/>
                <a:cs typeface="Times New Roman" panose="02020603050405020304" pitchFamily="18" charset="0"/>
              </a:rPr>
              <a:t>Barre d’outils de </a:t>
            </a:r>
            <a:r>
              <a:rPr lang="en-US" sz="2100" b="1" dirty="0">
                <a:effectLst/>
                <a:ea typeface="Calibri" panose="020F0502020204030204" pitchFamily="34" charset="0"/>
                <a:cs typeface="Times New Roman" panose="02020603050405020304" pitchFamily="18" charset="0"/>
              </a:rPr>
              <a:t>navigation de la mise </a:t>
            </a:r>
            <a:r>
              <a:rPr lang="en-US" sz="2100" b="1" dirty="0" err="1">
                <a:effectLst/>
                <a:ea typeface="Calibri" panose="020F0502020204030204" pitchFamily="34" charset="0"/>
                <a:cs typeface="Times New Roman" panose="02020603050405020304" pitchFamily="18" charset="0"/>
              </a:rPr>
              <a:t>en</a:t>
            </a:r>
            <a:r>
              <a:rPr lang="en-US" sz="2100" b="1" dirty="0">
                <a:effectLst/>
                <a:ea typeface="Calibri" panose="020F0502020204030204" pitchFamily="34" charset="0"/>
                <a:cs typeface="Times New Roman" panose="02020603050405020304" pitchFamily="18" charset="0"/>
              </a:rPr>
              <a:t> page</a:t>
            </a:r>
            <a:endParaRPr lang="en-PH" altLang="en-US" sz="2100" dirty="0"/>
          </a:p>
          <a:p>
            <a:pPr algn="ctr">
              <a:lnSpc>
                <a:spcPct val="90000"/>
              </a:lnSpc>
              <a:spcBef>
                <a:spcPts val="1000"/>
              </a:spcBef>
              <a:buFont typeface="Arial" panose="020B0604020202020204" pitchFamily="34" charset="0"/>
              <a:buNone/>
            </a:pPr>
            <a:endParaRPr lang="en-PH" altLang="en-US" sz="2100" dirty="0"/>
          </a:p>
        </p:txBody>
      </p:sp>
      <p:sp>
        <p:nvSpPr>
          <p:cNvPr id="49159" name="Rectangle 3">
            <a:extLst>
              <a:ext uri="{FF2B5EF4-FFF2-40B4-BE49-F238E27FC236}">
                <a16:creationId xmlns:a16="http://schemas.microsoft.com/office/drawing/2014/main" id="{F81161A1-F49E-DF45-2827-F11E8D0FB630}"/>
              </a:ext>
            </a:extLst>
          </p:cNvPr>
          <p:cNvSpPr>
            <a:spLocks noChangeArrowheads="1"/>
          </p:cNvSpPr>
          <p:nvPr/>
        </p:nvSpPr>
        <p:spPr bwMode="auto">
          <a:xfrm>
            <a:off x="715963" y="2836408"/>
            <a:ext cx="3063949" cy="239980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9160" name="Content Placeholder 2">
            <a:extLst>
              <a:ext uri="{FF2B5EF4-FFF2-40B4-BE49-F238E27FC236}">
                <a16:creationId xmlns:a16="http://schemas.microsoft.com/office/drawing/2014/main" id="{55235EC4-E980-38AF-1B6E-0D96F096865B}"/>
              </a:ext>
            </a:extLst>
          </p:cNvPr>
          <p:cNvSpPr txBox="1">
            <a:spLocks/>
          </p:cNvSpPr>
          <p:nvPr/>
        </p:nvSpPr>
        <p:spPr bwMode="auto">
          <a:xfrm>
            <a:off x="766763" y="5444455"/>
            <a:ext cx="307827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600" dirty="0"/>
              <a:t>Vous allez très certainement utiliser tous ces outils</a:t>
            </a:r>
            <a:endParaRPr lang="en-PH" altLang="en-US" sz="2600" dirty="0"/>
          </a:p>
        </p:txBody>
      </p:sp>
      <p:sp>
        <p:nvSpPr>
          <p:cNvPr id="11" name="AutoShape 32">
            <a:extLst>
              <a:ext uri="{FF2B5EF4-FFF2-40B4-BE49-F238E27FC236}">
                <a16:creationId xmlns:a16="http://schemas.microsoft.com/office/drawing/2014/main" id="{084EE53A-1876-8549-2A0F-72BC081538FE}"/>
              </a:ext>
            </a:extLst>
          </p:cNvPr>
          <p:cNvSpPr>
            <a:spLocks noChangeArrowheads="1"/>
          </p:cNvSpPr>
          <p:nvPr/>
        </p:nvSpPr>
        <p:spPr bwMode="auto">
          <a:xfrm>
            <a:off x="279401" y="5476205"/>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2" name="Title 1">
            <a:extLst>
              <a:ext uri="{FF2B5EF4-FFF2-40B4-BE49-F238E27FC236}">
                <a16:creationId xmlns:a16="http://schemas.microsoft.com/office/drawing/2014/main" id="{79C03E5D-7BF3-F5FB-4065-52031E1FA039}"/>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pic>
        <p:nvPicPr>
          <p:cNvPr id="3" name="Picture 2">
            <a:extLst>
              <a:ext uri="{FF2B5EF4-FFF2-40B4-BE49-F238E27FC236}">
                <a16:creationId xmlns:a16="http://schemas.microsoft.com/office/drawing/2014/main" id="{D12088C0-DE96-27A6-E7DB-41BE67F65CDD}"/>
              </a:ext>
            </a:extLst>
          </p:cNvPr>
          <p:cNvPicPr>
            <a:picLocks noChangeAspect="1"/>
          </p:cNvPicPr>
          <p:nvPr/>
        </p:nvPicPr>
        <p:blipFill>
          <a:blip r:embed="rId2"/>
          <a:stretch>
            <a:fillRect/>
          </a:stretch>
        </p:blipFill>
        <p:spPr>
          <a:xfrm>
            <a:off x="899592" y="2022235"/>
            <a:ext cx="2693793" cy="503236"/>
          </a:xfrm>
          <a:prstGeom prst="rect">
            <a:avLst/>
          </a:prstGeom>
        </p:spPr>
      </p:pic>
      <p:sp>
        <p:nvSpPr>
          <p:cNvPr id="5" name="TextBox 4">
            <a:extLst>
              <a:ext uri="{FF2B5EF4-FFF2-40B4-BE49-F238E27FC236}">
                <a16:creationId xmlns:a16="http://schemas.microsoft.com/office/drawing/2014/main" id="{CA0C086E-78B4-01CB-FEB0-DCED93291489}"/>
              </a:ext>
            </a:extLst>
          </p:cNvPr>
          <p:cNvSpPr txBox="1"/>
          <p:nvPr/>
        </p:nvSpPr>
        <p:spPr>
          <a:xfrm>
            <a:off x="880378" y="2848288"/>
            <a:ext cx="3187566" cy="2323970"/>
          </a:xfrm>
          <a:prstGeom prst="rect">
            <a:avLst/>
          </a:prstGeom>
          <a:noFill/>
        </p:spPr>
        <p:txBody>
          <a:bodyPr wrap="square">
            <a:spAutoFit/>
          </a:bodyPr>
          <a:lstStyle/>
          <a:p>
            <a:pPr marL="342900" lvl="0" indent="-342900">
              <a:lnSpc>
                <a:spcPct val="115000"/>
              </a:lnSpc>
              <a:spcBef>
                <a:spcPts val="600"/>
              </a:spcBef>
              <a:spcAft>
                <a:spcPts val="0"/>
              </a:spcAft>
              <a:buFont typeface="Symbol" panose="05050102010706020507" pitchFamily="18"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Zoom avant</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Zoom arrière</a:t>
            </a:r>
            <a:endParaRPr lang="en-PH"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Zoom à 100%</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Zoom complet</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Rafraîchir l’affichage</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F0C332-A93D-1F41-C1C6-1DFA6A0A9D4C}"/>
              </a:ext>
            </a:extLst>
          </p:cNvPr>
          <p:cNvSpPr txBox="1"/>
          <p:nvPr/>
        </p:nvSpPr>
        <p:spPr>
          <a:xfrm>
            <a:off x="4067944" y="1160504"/>
            <a:ext cx="4572000" cy="1200329"/>
          </a:xfrm>
          <a:prstGeom prst="rect">
            <a:avLst/>
          </a:prstGeom>
          <a:noFill/>
        </p:spPr>
        <p:txBody>
          <a:bodyPr wrap="square">
            <a:spAutoFit/>
          </a:bodyPr>
          <a:lstStyle/>
          <a:p>
            <a:pPr marL="342900" lvl="1" defTabSz="685800"/>
            <a:r>
              <a:rPr lang="fr-FR" altLang="en-US" dirty="0">
                <a:solidFill>
                  <a:srgbClr val="000000"/>
                </a:solidFill>
                <a:ea typeface="Calibri" panose="020F0502020204030204" pitchFamily="34" charset="0"/>
              </a:rPr>
              <a:t>Si vous avez simplement besoin de déplacer votre carte, utilisez le bouton Déplacer le contenu de l'élément dans la barre d'outils de la boîte à outils.</a:t>
            </a:r>
            <a:endParaRPr lang="en-US" altLang="en-US" dirty="0">
              <a:solidFill>
                <a:srgbClr val="000000"/>
              </a:solidFill>
              <a:ea typeface="Calibri" panose="020F0502020204030204" pitchFamily="34" charset="0"/>
            </a:endParaRPr>
          </a:p>
        </p:txBody>
      </p:sp>
      <p:pic>
        <p:nvPicPr>
          <p:cNvPr id="10" name="Picture 9">
            <a:extLst>
              <a:ext uri="{FF2B5EF4-FFF2-40B4-BE49-F238E27FC236}">
                <a16:creationId xmlns:a16="http://schemas.microsoft.com/office/drawing/2014/main" id="{90EF4FB7-1A95-343A-223B-E9D3019BA5E0}"/>
              </a:ext>
            </a:extLst>
          </p:cNvPr>
          <p:cNvPicPr>
            <a:picLocks noChangeAspect="1"/>
          </p:cNvPicPr>
          <p:nvPr/>
        </p:nvPicPr>
        <p:blipFill rotWithShape="1">
          <a:blip r:embed="rId3"/>
          <a:srcRect t="16819" r="16124"/>
          <a:stretch/>
        </p:blipFill>
        <p:spPr>
          <a:xfrm>
            <a:off x="8214813" y="1301873"/>
            <a:ext cx="713163" cy="514365"/>
          </a:xfrm>
          <a:prstGeom prst="rect">
            <a:avLst/>
          </a:prstGeom>
        </p:spPr>
      </p:pic>
      <p:sp>
        <p:nvSpPr>
          <p:cNvPr id="13" name="TextBox 12">
            <a:extLst>
              <a:ext uri="{FF2B5EF4-FFF2-40B4-BE49-F238E27FC236}">
                <a16:creationId xmlns:a16="http://schemas.microsoft.com/office/drawing/2014/main" id="{C3EDE4C9-F68C-D678-E445-8F9845EAB56E}"/>
              </a:ext>
            </a:extLst>
          </p:cNvPr>
          <p:cNvSpPr txBox="1"/>
          <p:nvPr/>
        </p:nvSpPr>
        <p:spPr>
          <a:xfrm>
            <a:off x="4373427" y="2561196"/>
            <a:ext cx="4266517" cy="3139321"/>
          </a:xfrm>
          <a:prstGeom prst="rect">
            <a:avLst/>
          </a:prstGeom>
          <a:noFill/>
        </p:spPr>
        <p:txBody>
          <a:bodyPr wrap="square">
            <a:spAutoFit/>
          </a:bodyPr>
          <a:lstStyle/>
          <a:p>
            <a:r>
              <a:rPr lang="fr-FR" altLang="en-US" dirty="0">
                <a:solidFill>
                  <a:srgbClr val="000000"/>
                </a:solidFill>
                <a:ea typeface="Calibri" panose="020F0502020204030204" pitchFamily="34" charset="0"/>
              </a:rPr>
              <a:t>Si vous avez besoin d’ajuster le niveau de zoom de la carte:</a:t>
            </a:r>
          </a:p>
          <a:p>
            <a:pPr marL="342900" indent="-342900">
              <a:buFont typeface="+mj-lt"/>
              <a:buAutoNum type="arabicPeriod"/>
            </a:pPr>
            <a:r>
              <a:rPr lang="fr-FR" altLang="en-US" dirty="0">
                <a:solidFill>
                  <a:srgbClr val="000000"/>
                </a:solidFill>
                <a:ea typeface="Calibri" panose="020F0502020204030204" pitchFamily="34" charset="0"/>
              </a:rPr>
              <a:t>Retournez dans la fenêtre principale de QGIS </a:t>
            </a:r>
          </a:p>
          <a:p>
            <a:pPr marL="342900" indent="-342900">
              <a:buFont typeface="+mj-lt"/>
              <a:buAutoNum type="arabicPeriod"/>
            </a:pPr>
            <a:r>
              <a:rPr lang="fr-FR" dirty="0">
                <a:solidFill>
                  <a:srgbClr val="000000"/>
                </a:solidFill>
                <a:ea typeface="Calibri" panose="020F0502020204030204" pitchFamily="34" charset="0"/>
              </a:rPr>
              <a:t>Effectuer le zoom nécessaire</a:t>
            </a:r>
          </a:p>
          <a:p>
            <a:pPr marL="342900" indent="-342900">
              <a:buFont typeface="+mj-lt"/>
              <a:buAutoNum type="arabicPeriod"/>
            </a:pPr>
            <a:r>
              <a:rPr lang="fr-FR" dirty="0">
                <a:solidFill>
                  <a:srgbClr val="000000"/>
                </a:solidFill>
                <a:ea typeface="Calibri" panose="020F0502020204030204" pitchFamily="34" charset="0"/>
              </a:rPr>
              <a:t>Revenez dans la fenêtre de mise en page</a:t>
            </a:r>
          </a:p>
          <a:p>
            <a:pPr marL="342900" indent="-342900">
              <a:buFont typeface="+mj-lt"/>
              <a:buAutoNum type="arabicPeriod"/>
            </a:pPr>
            <a:r>
              <a:rPr lang="fr-FR" dirty="0">
                <a:solidFill>
                  <a:srgbClr val="000000"/>
                </a:solidFill>
                <a:ea typeface="Calibri" panose="020F0502020204030204" pitchFamily="34" charset="0"/>
              </a:rPr>
              <a:t>Sélectionnez la carte </a:t>
            </a:r>
          </a:p>
          <a:p>
            <a:pPr marL="342900" indent="-342900">
              <a:buFont typeface="+mj-lt"/>
              <a:buAutoNum type="arabicPeriod"/>
            </a:pPr>
            <a:r>
              <a:rPr lang="fr-FR" dirty="0">
                <a:solidFill>
                  <a:srgbClr val="000000"/>
                </a:solidFill>
                <a:ea typeface="Calibri" panose="020F0502020204030204" pitchFamily="34" charset="0"/>
              </a:rPr>
              <a:t>Dans l’onglet Propriétés de l’objet, cliquez sur le bouton de mise à jour de la carte</a:t>
            </a:r>
            <a:endParaRPr lang="en-PH" dirty="0"/>
          </a:p>
        </p:txBody>
      </p:sp>
      <p:pic>
        <p:nvPicPr>
          <p:cNvPr id="16" name="Picture 15">
            <a:extLst>
              <a:ext uri="{FF2B5EF4-FFF2-40B4-BE49-F238E27FC236}">
                <a16:creationId xmlns:a16="http://schemas.microsoft.com/office/drawing/2014/main" id="{DBE3E3CD-44B1-6967-6754-DAD5EC438FE9}"/>
              </a:ext>
            </a:extLst>
          </p:cNvPr>
          <p:cNvPicPr>
            <a:picLocks noChangeAspect="1"/>
          </p:cNvPicPr>
          <p:nvPr/>
        </p:nvPicPr>
        <p:blipFill>
          <a:blip r:embed="rId4"/>
          <a:stretch>
            <a:fillRect/>
          </a:stretch>
        </p:blipFill>
        <p:spPr>
          <a:xfrm>
            <a:off x="6254052" y="5555419"/>
            <a:ext cx="1991003" cy="971686"/>
          </a:xfrm>
          <a:prstGeom prst="rect">
            <a:avLst/>
          </a:prstGeom>
        </p:spPr>
      </p:pic>
      <p:sp>
        <p:nvSpPr>
          <p:cNvPr id="17" name="Rectangle 3">
            <a:extLst>
              <a:ext uri="{FF2B5EF4-FFF2-40B4-BE49-F238E27FC236}">
                <a16:creationId xmlns:a16="http://schemas.microsoft.com/office/drawing/2014/main" id="{2C6D85AD-C88A-0183-E2B0-44B742B0D6C1}"/>
              </a:ext>
            </a:extLst>
          </p:cNvPr>
          <p:cNvSpPr>
            <a:spLocks noChangeArrowheads="1"/>
          </p:cNvSpPr>
          <p:nvPr/>
        </p:nvSpPr>
        <p:spPr bwMode="auto">
          <a:xfrm>
            <a:off x="6516216" y="6199443"/>
            <a:ext cx="306189" cy="365126"/>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559743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3">
            <a:extLst>
              <a:ext uri="{FF2B5EF4-FFF2-40B4-BE49-F238E27FC236}">
                <a16:creationId xmlns:a16="http://schemas.microsoft.com/office/drawing/2014/main" id="{B0F7825F-842F-7B2E-2CE3-F718D447684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32</a:t>
            </a:fld>
            <a:endParaRPr lang="en-GB" altLang="en-US"/>
          </a:p>
        </p:txBody>
      </p:sp>
      <p:sp>
        <p:nvSpPr>
          <p:cNvPr id="50181" name="Content Placeholder 2">
            <a:extLst>
              <a:ext uri="{FF2B5EF4-FFF2-40B4-BE49-F238E27FC236}">
                <a16:creationId xmlns:a16="http://schemas.microsoft.com/office/drawing/2014/main" id="{51B41884-87A1-FAF6-C486-16F56BA166A8}"/>
              </a:ext>
            </a:extLst>
          </p:cNvPr>
          <p:cNvSpPr txBox="1">
            <a:spLocks/>
          </p:cNvSpPr>
          <p:nvPr/>
        </p:nvSpPr>
        <p:spPr bwMode="auto">
          <a:xfrm>
            <a:off x="442913" y="1844824"/>
            <a:ext cx="381635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800" dirty="0"/>
              <a:t>Vous pouvez ajouter les différents éléments de mise en page de la carte via le menu principal ou depuis la boîte à outils sur le côté gauche</a:t>
            </a:r>
            <a:endParaRPr lang="en-PH" altLang="en-US" sz="2800" dirty="0"/>
          </a:p>
        </p:txBody>
      </p:sp>
      <p:pic>
        <p:nvPicPr>
          <p:cNvPr id="50183" name="Picture 4" descr="D:\MODULES\MODULE_4\FIGURES\Q_31.jpg">
            <a:extLst>
              <a:ext uri="{FF2B5EF4-FFF2-40B4-BE49-F238E27FC236}">
                <a16:creationId xmlns:a16="http://schemas.microsoft.com/office/drawing/2014/main" id="{ACEB4711-95E8-128E-59B1-6BB9462C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488" y="1125538"/>
            <a:ext cx="550862"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9D779FD-9BCA-B53E-FD0F-9C8A1510B28D}"/>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pic>
        <p:nvPicPr>
          <p:cNvPr id="4" name="Picture 3">
            <a:extLst>
              <a:ext uri="{FF2B5EF4-FFF2-40B4-BE49-F238E27FC236}">
                <a16:creationId xmlns:a16="http://schemas.microsoft.com/office/drawing/2014/main" id="{9281B86C-257B-71BC-1AF5-F83C4641CD4E}"/>
              </a:ext>
            </a:extLst>
          </p:cNvPr>
          <p:cNvPicPr>
            <a:picLocks noChangeAspect="1"/>
          </p:cNvPicPr>
          <p:nvPr/>
        </p:nvPicPr>
        <p:blipFill>
          <a:blip r:embed="rId3"/>
          <a:stretch>
            <a:fillRect/>
          </a:stretch>
        </p:blipFill>
        <p:spPr>
          <a:xfrm>
            <a:off x="4717390" y="1412776"/>
            <a:ext cx="2591162" cy="3458058"/>
          </a:xfrm>
          <a:prstGeom prst="rect">
            <a:avLst/>
          </a:prstGeom>
        </p:spPr>
      </p:pic>
    </p:spTree>
    <p:extLst>
      <p:ext uri="{BB962C8B-B14F-4D97-AF65-F5344CB8AC3E}">
        <p14:creationId xmlns:p14="http://schemas.microsoft.com/office/powerpoint/2010/main" val="171206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045EDC-0560-709C-1985-7A5EAD035EC1}"/>
              </a:ext>
            </a:extLst>
          </p:cNvPr>
          <p:cNvPicPr>
            <a:picLocks noChangeAspect="1"/>
          </p:cNvPicPr>
          <p:nvPr/>
        </p:nvPicPr>
        <p:blipFill>
          <a:blip r:embed="rId3"/>
          <a:stretch>
            <a:fillRect/>
          </a:stretch>
        </p:blipFill>
        <p:spPr>
          <a:xfrm>
            <a:off x="2165431" y="5568907"/>
            <a:ext cx="1957712" cy="948830"/>
          </a:xfrm>
          <a:prstGeom prst="rect">
            <a:avLst/>
          </a:prstGeom>
        </p:spPr>
      </p:pic>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0" y="1443833"/>
            <a:ext cx="6156176" cy="407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470297" lvl="1" indent="-127397" defTabSz="685800">
              <a:buFontTx/>
              <a:buAutoNum type="arabicPeriod"/>
            </a:pPr>
            <a:r>
              <a:rPr lang="en-US" altLang="en-US" sz="2000" dirty="0">
                <a:solidFill>
                  <a:srgbClr val="000000"/>
                </a:solidFill>
                <a:ea typeface="Calibri" panose="020F0502020204030204" pitchFamily="34" charset="0"/>
              </a:rPr>
              <a:t> </a:t>
            </a:r>
            <a:r>
              <a:rPr lang="fr-FR" altLang="en-US" sz="2000" dirty="0">
                <a:solidFill>
                  <a:srgbClr val="000000"/>
                </a:solidFill>
                <a:ea typeface="Calibri" panose="020F0502020204030204" pitchFamily="34" charset="0"/>
              </a:rPr>
              <a:t>Cliquez sur le bouton du pointeur dans la barre d'outils Dessin</a:t>
            </a:r>
            <a:endParaRPr lang="en-US" altLang="en-US" sz="2000" dirty="0">
              <a:solidFill>
                <a:srgbClr val="000000"/>
              </a:solidFill>
              <a:ea typeface="Calibri" panose="020F0502020204030204" pitchFamily="34" charset="0"/>
            </a:endParaRPr>
          </a:p>
          <a:p>
            <a:pPr lvl="1" defTabSz="685800"/>
            <a:endParaRPr kumimoji="0" lang="en-US" altLang="en-US" sz="2000" b="0" i="0" u="none" strike="noStrike" cap="none" normalizeH="0" baseline="0" dirty="0">
              <a:ln>
                <a:noFill/>
              </a:ln>
              <a:solidFill>
                <a:srgbClr val="000000"/>
              </a:solidFill>
              <a:effectLst/>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2. </a:t>
            </a:r>
            <a:r>
              <a:rPr lang="fr-FR" altLang="en-US" sz="2000" dirty="0">
                <a:solidFill>
                  <a:srgbClr val="000000"/>
                </a:solidFill>
                <a:ea typeface="Calibri" panose="020F0502020204030204" pitchFamily="34" charset="0"/>
              </a:rPr>
              <a:t>Cliquez sur le texte que vous souhaitez modifier. La fenêtre Propriétés de l'élément (étiquette) s'ouvre dans la barre de droite. </a:t>
            </a:r>
            <a:endParaRPr lang="en-US" altLang="en-US" sz="2000" dirty="0">
              <a:solidFill>
                <a:srgbClr val="000000"/>
              </a:solidFill>
              <a:ea typeface="Calibri" panose="020F0502020204030204" pitchFamily="34" charset="0"/>
            </a:endParaRPr>
          </a:p>
          <a:p>
            <a:pPr marL="538163" lvl="1" indent="-195263" defTabSz="685800"/>
            <a:endParaRPr lang="en-US" altLang="en-US" sz="20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3. </a:t>
            </a:r>
            <a:r>
              <a:rPr lang="fr-FR" altLang="en-US" sz="2000" dirty="0">
                <a:solidFill>
                  <a:srgbClr val="000000"/>
                </a:solidFill>
                <a:ea typeface="Calibri" panose="020F0502020204030204" pitchFamily="34" charset="0"/>
              </a:rPr>
              <a:t>Saisissez le texte nécessaire dans la case située sous Propriétés principales (le titre change au fur et à mesure que vous tapez).</a:t>
            </a:r>
          </a:p>
          <a:p>
            <a:pPr marL="538163" lvl="1" indent="-195263" defTabSz="685800"/>
            <a:endParaRPr lang="en-US" altLang="en-US" sz="20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4. </a:t>
            </a:r>
            <a:r>
              <a:rPr lang="fr-FR" altLang="en-US" sz="2000" dirty="0">
                <a:solidFill>
                  <a:srgbClr val="000000"/>
                </a:solidFill>
                <a:ea typeface="Calibri" panose="020F0502020204030204" pitchFamily="34" charset="0"/>
              </a:rPr>
              <a:t>Ajustez la police en cliquant sur </a:t>
            </a:r>
            <a:r>
              <a:rPr lang="fr-FR" altLang="en-US" sz="2000" b="1" dirty="0">
                <a:solidFill>
                  <a:srgbClr val="000000"/>
                </a:solidFill>
                <a:ea typeface="Calibri" panose="020F0502020204030204" pitchFamily="34" charset="0"/>
              </a:rPr>
              <a:t>Police</a:t>
            </a:r>
            <a:r>
              <a:rPr lang="fr-FR" altLang="en-US" sz="2000" dirty="0">
                <a:solidFill>
                  <a:srgbClr val="000000"/>
                </a:solidFill>
                <a:ea typeface="Calibri" panose="020F0502020204030204" pitchFamily="34" charset="0"/>
              </a:rPr>
              <a:t> dans la section </a:t>
            </a:r>
            <a:r>
              <a:rPr lang="fr-FR" altLang="en-US" sz="2000" i="1" dirty="0">
                <a:solidFill>
                  <a:srgbClr val="000000"/>
                </a:solidFill>
                <a:ea typeface="Calibri" panose="020F0502020204030204" pitchFamily="34" charset="0"/>
              </a:rPr>
              <a:t>Apparence</a:t>
            </a:r>
            <a:r>
              <a:rPr lang="fr-FR" altLang="en-US" sz="2000" dirty="0">
                <a:solidFill>
                  <a:srgbClr val="000000"/>
                </a:solidFill>
                <a:ea typeface="Calibri" panose="020F0502020204030204" pitchFamily="34" charset="0"/>
              </a:rPr>
              <a:t> (type, taille, couleur,...)</a:t>
            </a:r>
            <a:endParaRPr lang="en-US" altLang="en-US" sz="2000" dirty="0"/>
          </a:p>
        </p:txBody>
      </p:sp>
      <p:sp>
        <p:nvSpPr>
          <p:cNvPr id="11" name="TextBox 10">
            <a:extLst>
              <a:ext uri="{FF2B5EF4-FFF2-40B4-BE49-F238E27FC236}">
                <a16:creationId xmlns:a16="http://schemas.microsoft.com/office/drawing/2014/main" id="{771DBD13-B26E-3D8C-5D34-AAD87934AAB3}"/>
              </a:ext>
            </a:extLst>
          </p:cNvPr>
          <p:cNvSpPr txBox="1"/>
          <p:nvPr/>
        </p:nvSpPr>
        <p:spPr>
          <a:xfrm>
            <a:off x="267662" y="1031212"/>
            <a:ext cx="8277824" cy="430887"/>
          </a:xfrm>
          <a:prstGeom prst="rect">
            <a:avLst/>
          </a:prstGeom>
          <a:noFill/>
        </p:spPr>
        <p:txBody>
          <a:bodyPr wrap="square">
            <a:spAutoFit/>
          </a:bodyPr>
          <a:lstStyle/>
          <a:p>
            <a:r>
              <a:rPr lang="fr-FR" sz="2200" b="1" dirty="0"/>
              <a:t>Ajuster le titre de la carte ou toute autre zone de texte</a:t>
            </a:r>
            <a:endParaRPr lang="en-PH" sz="2200" b="1" dirty="0"/>
          </a:p>
        </p:txBody>
      </p:sp>
      <p:pic>
        <p:nvPicPr>
          <p:cNvPr id="7" name="Picture 6">
            <a:extLst>
              <a:ext uri="{FF2B5EF4-FFF2-40B4-BE49-F238E27FC236}">
                <a16:creationId xmlns:a16="http://schemas.microsoft.com/office/drawing/2014/main" id="{1B9ED321-3C5C-E58C-9DF9-7CB707D890BF}"/>
              </a:ext>
            </a:extLst>
          </p:cNvPr>
          <p:cNvPicPr>
            <a:picLocks noChangeAspect="1"/>
          </p:cNvPicPr>
          <p:nvPr/>
        </p:nvPicPr>
        <p:blipFill rotWithShape="1">
          <a:blip r:embed="rId4"/>
          <a:srcRect l="187" t="19738" r="97540" b="76841"/>
          <a:stretch/>
        </p:blipFill>
        <p:spPr>
          <a:xfrm>
            <a:off x="5734773" y="1425050"/>
            <a:ext cx="530847" cy="502002"/>
          </a:xfrm>
          <a:prstGeom prst="rect">
            <a:avLst/>
          </a:prstGeom>
        </p:spPr>
      </p:pic>
      <p:sp>
        <p:nvSpPr>
          <p:cNvPr id="17" name="TextBox 16">
            <a:extLst>
              <a:ext uri="{FF2B5EF4-FFF2-40B4-BE49-F238E27FC236}">
                <a16:creationId xmlns:a16="http://schemas.microsoft.com/office/drawing/2014/main" id="{A9D940FB-9937-86DF-78B4-D53AF7C79F84}"/>
              </a:ext>
            </a:extLst>
          </p:cNvPr>
          <p:cNvSpPr txBox="1"/>
          <p:nvPr/>
        </p:nvSpPr>
        <p:spPr>
          <a:xfrm>
            <a:off x="128888" y="5862413"/>
            <a:ext cx="2210864" cy="769441"/>
          </a:xfrm>
          <a:prstGeom prst="rect">
            <a:avLst/>
          </a:prstGeom>
          <a:noFill/>
        </p:spPr>
        <p:txBody>
          <a:bodyPr wrap="square">
            <a:spAutoFit/>
          </a:bodyPr>
          <a:lstStyle/>
          <a:p>
            <a:r>
              <a:rPr lang="fr-FR" altLang="en-US" sz="2200" dirty="0">
                <a:solidFill>
                  <a:srgbClr val="FF0000"/>
                </a:solidFill>
                <a:ea typeface="Calibri" panose="020F0502020204030204" pitchFamily="34" charset="0"/>
              </a:rPr>
              <a:t>Sauvegarder la </a:t>
            </a:r>
          </a:p>
          <a:p>
            <a:r>
              <a:rPr lang="fr-FR" altLang="en-US" sz="2200" dirty="0">
                <a:solidFill>
                  <a:srgbClr val="FF0000"/>
                </a:solidFill>
                <a:ea typeface="Calibri" panose="020F0502020204030204" pitchFamily="34" charset="0"/>
              </a:rPr>
              <a:t>mise en page</a:t>
            </a:r>
            <a:endParaRPr lang="en-PH" sz="2200" dirty="0">
              <a:solidFill>
                <a:srgbClr val="FF0000"/>
              </a:solidFill>
            </a:endParaRPr>
          </a:p>
        </p:txBody>
      </p:sp>
      <p:sp>
        <p:nvSpPr>
          <p:cNvPr id="19" name="Rectangle 18">
            <a:extLst>
              <a:ext uri="{FF2B5EF4-FFF2-40B4-BE49-F238E27FC236}">
                <a16:creationId xmlns:a16="http://schemas.microsoft.com/office/drawing/2014/main" id="{6DB16FD1-6A5D-4D61-C316-625A085BCE92}"/>
              </a:ext>
            </a:extLst>
          </p:cNvPr>
          <p:cNvSpPr/>
          <p:nvPr/>
        </p:nvSpPr>
        <p:spPr>
          <a:xfrm>
            <a:off x="2351785" y="6035837"/>
            <a:ext cx="432048" cy="4225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itle 1">
            <a:extLst>
              <a:ext uri="{FF2B5EF4-FFF2-40B4-BE49-F238E27FC236}">
                <a16:creationId xmlns:a16="http://schemas.microsoft.com/office/drawing/2014/main" id="{AA190004-29F6-AD6A-BFFA-F5F1DB4058F3}"/>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5" name="Slide Number Placeholder 3">
            <a:extLst>
              <a:ext uri="{FF2B5EF4-FFF2-40B4-BE49-F238E27FC236}">
                <a16:creationId xmlns:a16="http://schemas.microsoft.com/office/drawing/2014/main" id="{4BDF2DA2-C9F5-57C7-C680-FB2C1BC20429}"/>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33</a:t>
            </a:fld>
            <a:endParaRPr lang="en-GB" altLang="en-US" dirty="0"/>
          </a:p>
        </p:txBody>
      </p:sp>
      <p:pic>
        <p:nvPicPr>
          <p:cNvPr id="9" name="Picture 8">
            <a:extLst>
              <a:ext uri="{FF2B5EF4-FFF2-40B4-BE49-F238E27FC236}">
                <a16:creationId xmlns:a16="http://schemas.microsoft.com/office/drawing/2014/main" id="{B7E36878-CCB3-E8D8-BA78-007D7DEC009B}"/>
              </a:ext>
            </a:extLst>
          </p:cNvPr>
          <p:cNvPicPr>
            <a:picLocks noChangeAspect="1"/>
          </p:cNvPicPr>
          <p:nvPr/>
        </p:nvPicPr>
        <p:blipFill>
          <a:blip r:embed="rId5"/>
          <a:stretch>
            <a:fillRect/>
          </a:stretch>
        </p:blipFill>
        <p:spPr>
          <a:xfrm>
            <a:off x="6081439" y="1991390"/>
            <a:ext cx="2936808" cy="1970609"/>
          </a:xfrm>
          <a:prstGeom prst="rect">
            <a:avLst/>
          </a:prstGeom>
        </p:spPr>
      </p:pic>
      <p:pic>
        <p:nvPicPr>
          <p:cNvPr id="13" name="Picture 12">
            <a:extLst>
              <a:ext uri="{FF2B5EF4-FFF2-40B4-BE49-F238E27FC236}">
                <a16:creationId xmlns:a16="http://schemas.microsoft.com/office/drawing/2014/main" id="{E4ED3016-5A66-A036-192A-67118942BC94}"/>
              </a:ext>
            </a:extLst>
          </p:cNvPr>
          <p:cNvPicPr>
            <a:picLocks noChangeAspect="1"/>
          </p:cNvPicPr>
          <p:nvPr/>
        </p:nvPicPr>
        <p:blipFill>
          <a:blip r:embed="rId6"/>
          <a:stretch>
            <a:fillRect/>
          </a:stretch>
        </p:blipFill>
        <p:spPr>
          <a:xfrm>
            <a:off x="5782578" y="4237912"/>
            <a:ext cx="3160932" cy="2323538"/>
          </a:xfrm>
          <a:prstGeom prst="rect">
            <a:avLst/>
          </a:prstGeom>
        </p:spPr>
      </p:pic>
    </p:spTree>
    <p:extLst>
      <p:ext uri="{BB962C8B-B14F-4D97-AF65-F5344CB8AC3E}">
        <p14:creationId xmlns:p14="http://schemas.microsoft.com/office/powerpoint/2010/main" val="35605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78657B-C8ED-37DB-EAF8-4074EFEDD52D}"/>
              </a:ext>
            </a:extLst>
          </p:cNvPr>
          <p:cNvPicPr>
            <a:picLocks noChangeAspect="1"/>
          </p:cNvPicPr>
          <p:nvPr/>
        </p:nvPicPr>
        <p:blipFill>
          <a:blip r:embed="rId2"/>
          <a:stretch>
            <a:fillRect/>
          </a:stretch>
        </p:blipFill>
        <p:spPr>
          <a:xfrm>
            <a:off x="5867649" y="4556529"/>
            <a:ext cx="3207253" cy="986404"/>
          </a:xfrm>
          <a:prstGeom prst="rect">
            <a:avLst/>
          </a:prstGeom>
        </p:spPr>
      </p:pic>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197341" y="1595236"/>
            <a:ext cx="5670059" cy="43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470297" lvl="1" indent="-127397" defTabSz="685800">
              <a:buFontTx/>
              <a:buAutoNum type="arabicPeriod"/>
            </a:pPr>
            <a:r>
              <a:rPr lang="en-US" altLang="en-US" sz="2000" dirty="0">
                <a:solidFill>
                  <a:srgbClr val="000000"/>
                </a:solidFill>
                <a:ea typeface="Calibri" panose="020F0502020204030204" pitchFamily="34" charset="0"/>
              </a:rPr>
              <a:t> </a:t>
            </a:r>
            <a:r>
              <a:rPr lang="fr-FR" altLang="en-US" sz="2000" dirty="0">
                <a:solidFill>
                  <a:srgbClr val="000000"/>
                </a:solidFill>
                <a:ea typeface="Calibri" panose="020F0502020204030204" pitchFamily="34" charset="0"/>
              </a:rPr>
              <a:t>Cliquez sur </a:t>
            </a:r>
            <a:r>
              <a:rPr lang="fr-FR" altLang="en-US" sz="2000" i="1" dirty="0">
                <a:solidFill>
                  <a:srgbClr val="000000"/>
                </a:solidFill>
                <a:ea typeface="Calibri" panose="020F0502020204030204" pitchFamily="34" charset="0"/>
              </a:rPr>
              <a:t>Ajouter un objet</a:t>
            </a:r>
            <a:r>
              <a:rPr lang="fr-FR" altLang="en-US" sz="2000" dirty="0">
                <a:solidFill>
                  <a:srgbClr val="000000"/>
                </a:solidFill>
                <a:ea typeface="Calibri" panose="020F0502020204030204" pitchFamily="34" charset="0"/>
              </a:rPr>
              <a:t> &gt; </a:t>
            </a:r>
            <a:r>
              <a:rPr lang="fr-FR" altLang="en-US" sz="2000" i="1" dirty="0">
                <a:solidFill>
                  <a:srgbClr val="000000"/>
                </a:solidFill>
                <a:ea typeface="Calibri" panose="020F0502020204030204" pitchFamily="34" charset="0"/>
              </a:rPr>
              <a:t>Ajouter  Image</a:t>
            </a:r>
            <a:r>
              <a:rPr lang="fr-FR" altLang="en-US" sz="2000" dirty="0">
                <a:solidFill>
                  <a:srgbClr val="000000"/>
                </a:solidFill>
                <a:ea typeface="Calibri" panose="020F0502020204030204" pitchFamily="34" charset="0"/>
              </a:rPr>
              <a:t> dans le menu principal ou sur l'icône </a:t>
            </a:r>
            <a:r>
              <a:rPr lang="fr-FR" altLang="en-US" sz="2000" i="1" dirty="0">
                <a:solidFill>
                  <a:srgbClr val="000000"/>
                </a:solidFill>
                <a:ea typeface="Calibri" panose="020F0502020204030204" pitchFamily="34" charset="0"/>
              </a:rPr>
              <a:t>Ajouter Image</a:t>
            </a:r>
            <a:r>
              <a:rPr lang="fr-FR" altLang="en-US" sz="2000" dirty="0">
                <a:solidFill>
                  <a:srgbClr val="000000"/>
                </a:solidFill>
                <a:ea typeface="Calibri" panose="020F0502020204030204" pitchFamily="34" charset="0"/>
              </a:rPr>
              <a:t> dans la barre de gauche.</a:t>
            </a:r>
          </a:p>
          <a:p>
            <a:pPr marL="470297" lvl="1" indent="-127397" defTabSz="685800">
              <a:buFontTx/>
              <a:buAutoNum type="arabicPeriod"/>
            </a:pPr>
            <a:endParaRPr lang="fr-FR" altLang="en-US" sz="2000" dirty="0">
              <a:solidFill>
                <a:srgbClr val="000000"/>
              </a:solidFill>
              <a:ea typeface="Calibri" panose="020F0502020204030204" pitchFamily="34" charset="0"/>
            </a:endParaRPr>
          </a:p>
          <a:p>
            <a:pPr marL="470297" lvl="1" indent="-127397" defTabSz="685800">
              <a:buFontTx/>
              <a:buAutoNum type="arabicPeriod"/>
            </a:pPr>
            <a:r>
              <a:rPr lang="en-US" altLang="en-US" sz="2000" dirty="0">
                <a:solidFill>
                  <a:srgbClr val="000000"/>
                </a:solidFill>
                <a:ea typeface="Calibri" panose="020F0502020204030204" pitchFamily="34" charset="0"/>
              </a:rPr>
              <a:t> </a:t>
            </a:r>
            <a:r>
              <a:rPr lang="fr-FR" altLang="en-US" sz="2000" dirty="0">
                <a:solidFill>
                  <a:srgbClr val="000000"/>
                </a:solidFill>
                <a:ea typeface="Calibri" panose="020F0502020204030204" pitchFamily="34" charset="0"/>
              </a:rPr>
              <a:t>Déplacez le pointeur à l'endroit de la mise en page où vous souhaitez inclure le logo. </a:t>
            </a:r>
            <a:endParaRPr lang="en-US" altLang="en-US" sz="2000" dirty="0">
              <a:solidFill>
                <a:srgbClr val="000000"/>
              </a:solidFill>
              <a:ea typeface="Calibri" panose="020F0502020204030204" pitchFamily="34" charset="0"/>
            </a:endParaRPr>
          </a:p>
          <a:p>
            <a:pPr marL="538163" lvl="1" indent="-195263" defTabSz="685800"/>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3. </a:t>
            </a:r>
            <a:r>
              <a:rPr lang="fr-FR" altLang="en-US" sz="2000" dirty="0">
                <a:solidFill>
                  <a:srgbClr val="000000"/>
                </a:solidFill>
                <a:ea typeface="Calibri" panose="020F0502020204030204" pitchFamily="34" charset="0"/>
              </a:rPr>
              <a:t>Dessiner une zone correspondant à l'étendue du logo</a:t>
            </a:r>
            <a:endParaRPr lang="en-US" altLang="en-US" sz="2000" dirty="0">
              <a:solidFill>
                <a:srgbClr val="000000"/>
              </a:solidFill>
              <a:ea typeface="Calibri" panose="020F0502020204030204" pitchFamily="34" charset="0"/>
            </a:endParaRPr>
          </a:p>
          <a:p>
            <a:pPr marL="538163" lvl="1" indent="-195263" defTabSz="685800"/>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4. </a:t>
            </a:r>
            <a:r>
              <a:rPr lang="fr-FR" altLang="en-US" sz="2000" dirty="0">
                <a:solidFill>
                  <a:srgbClr val="000000"/>
                </a:solidFill>
                <a:ea typeface="Calibri" panose="020F0502020204030204" pitchFamily="34" charset="0"/>
              </a:rPr>
              <a:t>Dans la fenêtre Propriétés de l'élément d'image qui s'ouvre à droite</a:t>
            </a:r>
            <a:r>
              <a:rPr lang="en-US" altLang="en-US" sz="2000" dirty="0">
                <a:solidFill>
                  <a:srgbClr val="000000"/>
                </a:solidFill>
                <a:ea typeface="Calibri" panose="020F0502020204030204" pitchFamily="34" charset="0"/>
              </a:rPr>
              <a:t>:</a:t>
            </a:r>
          </a:p>
          <a:p>
            <a:pPr marL="628650" lvl="1" indent="-285750" defTabSz="685800"/>
            <a:r>
              <a:rPr lang="en-US" altLang="en-US" sz="2000" dirty="0">
                <a:solidFill>
                  <a:srgbClr val="000000"/>
                </a:solidFill>
                <a:ea typeface="Calibri" panose="020F0502020204030204" pitchFamily="34" charset="0"/>
              </a:rPr>
              <a:t>		a. </a:t>
            </a:r>
            <a:r>
              <a:rPr lang="en-US" altLang="en-US" sz="2000" dirty="0" err="1">
                <a:solidFill>
                  <a:srgbClr val="000000"/>
                </a:solidFill>
                <a:ea typeface="Calibri" panose="020F0502020204030204" pitchFamily="34" charset="0"/>
              </a:rPr>
              <a:t>Sélectionnez</a:t>
            </a:r>
            <a:r>
              <a:rPr lang="en-US" altLang="en-US" sz="2000" dirty="0">
                <a:solidFill>
                  <a:srgbClr val="000000"/>
                </a:solidFill>
                <a:ea typeface="Calibri" panose="020F0502020204030204" pitchFamily="34" charset="0"/>
              </a:rPr>
              <a:t> </a:t>
            </a:r>
            <a:r>
              <a:rPr lang="en-US" altLang="en-US" sz="2000" dirty="0" err="1">
                <a:solidFill>
                  <a:srgbClr val="000000"/>
                </a:solidFill>
                <a:ea typeface="Calibri" panose="020F0502020204030204" pitchFamily="34" charset="0"/>
              </a:rPr>
              <a:t>l’option</a:t>
            </a:r>
            <a:r>
              <a:rPr lang="en-US" altLang="en-US" sz="2000" dirty="0">
                <a:solidFill>
                  <a:srgbClr val="000000"/>
                </a:solidFill>
                <a:ea typeface="Calibri" panose="020F0502020204030204" pitchFamily="34" charset="0"/>
              </a:rPr>
              <a:t> </a:t>
            </a:r>
            <a:r>
              <a:rPr lang="en-US" altLang="en-US" sz="2000" i="1" dirty="0">
                <a:solidFill>
                  <a:srgbClr val="000000"/>
                </a:solidFill>
                <a:ea typeface="Calibri" panose="020F0502020204030204" pitchFamily="34" charset="0"/>
              </a:rPr>
              <a:t>Image raster</a:t>
            </a:r>
          </a:p>
          <a:p>
            <a:pPr marL="985838" lvl="1" indent="-273050" defTabSz="685800"/>
            <a:r>
              <a:rPr lang="en-US" altLang="en-US" sz="2000" dirty="0">
                <a:solidFill>
                  <a:srgbClr val="000000"/>
                </a:solidFill>
                <a:ea typeface="Calibri" panose="020F0502020204030204" pitchFamily="34" charset="0"/>
              </a:rPr>
              <a:t>b. </a:t>
            </a:r>
            <a:r>
              <a:rPr lang="fr-FR" altLang="en-US" sz="2000" dirty="0">
                <a:solidFill>
                  <a:srgbClr val="000000"/>
                </a:solidFill>
                <a:ea typeface="Calibri" panose="020F0502020204030204" pitchFamily="34" charset="0"/>
              </a:rPr>
              <a:t>Cliquez sur le petit menu déroulant situé à côté du bouton de navigation </a:t>
            </a:r>
            <a:endParaRPr lang="en-US" altLang="en-US" sz="2000" dirty="0"/>
          </a:p>
        </p:txBody>
      </p:sp>
      <p:sp>
        <p:nvSpPr>
          <p:cNvPr id="11" name="TextBox 10">
            <a:extLst>
              <a:ext uri="{FF2B5EF4-FFF2-40B4-BE49-F238E27FC236}">
                <a16:creationId xmlns:a16="http://schemas.microsoft.com/office/drawing/2014/main" id="{771DBD13-B26E-3D8C-5D34-AAD87934AAB3}"/>
              </a:ext>
            </a:extLst>
          </p:cNvPr>
          <p:cNvSpPr txBox="1"/>
          <p:nvPr/>
        </p:nvSpPr>
        <p:spPr>
          <a:xfrm>
            <a:off x="246921" y="1052736"/>
            <a:ext cx="6316756" cy="430887"/>
          </a:xfrm>
          <a:prstGeom prst="rect">
            <a:avLst/>
          </a:prstGeom>
          <a:noFill/>
        </p:spPr>
        <p:txBody>
          <a:bodyPr wrap="square">
            <a:spAutoFit/>
          </a:bodyPr>
          <a:lstStyle/>
          <a:p>
            <a:r>
              <a:rPr lang="en-PH" sz="2200" b="1" dirty="0" err="1"/>
              <a:t>Ajouter</a:t>
            </a:r>
            <a:r>
              <a:rPr lang="en-PH" sz="2200" b="1" dirty="0"/>
              <a:t> un logo</a:t>
            </a:r>
          </a:p>
        </p:txBody>
      </p:sp>
      <p:pic>
        <p:nvPicPr>
          <p:cNvPr id="20" name="Picture 19">
            <a:extLst>
              <a:ext uri="{FF2B5EF4-FFF2-40B4-BE49-F238E27FC236}">
                <a16:creationId xmlns:a16="http://schemas.microsoft.com/office/drawing/2014/main" id="{B55A9DEA-B045-B2B4-AD98-7B8595E55D9D}"/>
              </a:ext>
            </a:extLst>
          </p:cNvPr>
          <p:cNvPicPr>
            <a:picLocks noChangeAspect="1"/>
          </p:cNvPicPr>
          <p:nvPr/>
        </p:nvPicPr>
        <p:blipFill rotWithShape="1">
          <a:blip r:embed="rId3"/>
          <a:srcRect l="187" t="35548" r="97540" b="61474"/>
          <a:stretch/>
        </p:blipFill>
        <p:spPr>
          <a:xfrm>
            <a:off x="6820963" y="1596838"/>
            <a:ext cx="530847" cy="437030"/>
          </a:xfrm>
          <a:prstGeom prst="rect">
            <a:avLst/>
          </a:prstGeom>
        </p:spPr>
      </p:pic>
      <p:pic>
        <p:nvPicPr>
          <p:cNvPr id="24" name="Picture 23">
            <a:extLst>
              <a:ext uri="{FF2B5EF4-FFF2-40B4-BE49-F238E27FC236}">
                <a16:creationId xmlns:a16="http://schemas.microsoft.com/office/drawing/2014/main" id="{4AFE3B00-84FB-AC84-DF1A-2A75747C3925}"/>
              </a:ext>
            </a:extLst>
          </p:cNvPr>
          <p:cNvPicPr>
            <a:picLocks noChangeAspect="1"/>
          </p:cNvPicPr>
          <p:nvPr/>
        </p:nvPicPr>
        <p:blipFill rotWithShape="1">
          <a:blip r:embed="rId4"/>
          <a:srcRect l="11955" t="26830" r="84809" b="62636"/>
          <a:stretch/>
        </p:blipFill>
        <p:spPr>
          <a:xfrm>
            <a:off x="6730253" y="2343151"/>
            <a:ext cx="1185700" cy="1085850"/>
          </a:xfrm>
          <a:prstGeom prst="rect">
            <a:avLst/>
          </a:prstGeom>
        </p:spPr>
      </p:pic>
      <p:cxnSp>
        <p:nvCxnSpPr>
          <p:cNvPr id="26" name="Straight Connector 25">
            <a:extLst>
              <a:ext uri="{FF2B5EF4-FFF2-40B4-BE49-F238E27FC236}">
                <a16:creationId xmlns:a16="http://schemas.microsoft.com/office/drawing/2014/main" id="{72A1DC9F-B150-FAD6-3BA7-34546DC7A48F}"/>
              </a:ext>
            </a:extLst>
          </p:cNvPr>
          <p:cNvCxnSpPr>
            <a:cxnSpLocks/>
          </p:cNvCxnSpPr>
          <p:nvPr/>
        </p:nvCxnSpPr>
        <p:spPr>
          <a:xfrm>
            <a:off x="7140389" y="2558304"/>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D477DD-865E-3CE5-681A-51BA1A5A426F}"/>
              </a:ext>
            </a:extLst>
          </p:cNvPr>
          <p:cNvCxnSpPr>
            <a:cxnSpLocks/>
          </p:cNvCxnSpPr>
          <p:nvPr/>
        </p:nvCxnSpPr>
        <p:spPr>
          <a:xfrm>
            <a:off x="7012642" y="2686050"/>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0A17A93-687F-9AF1-3FA8-39309591B7BE}"/>
              </a:ext>
            </a:extLst>
          </p:cNvPr>
          <p:cNvPicPr>
            <a:picLocks noChangeAspect="1"/>
          </p:cNvPicPr>
          <p:nvPr/>
        </p:nvPicPr>
        <p:blipFill rotWithShape="1">
          <a:blip r:embed="rId5"/>
          <a:srcRect l="12896" t="20568" r="68865" b="48628"/>
          <a:stretch/>
        </p:blipFill>
        <p:spPr>
          <a:xfrm>
            <a:off x="7610120" y="3071677"/>
            <a:ext cx="1078899" cy="1091180"/>
          </a:xfrm>
          <a:prstGeom prst="rect">
            <a:avLst/>
          </a:prstGeom>
        </p:spPr>
      </p:pic>
      <p:sp>
        <p:nvSpPr>
          <p:cNvPr id="34" name="Rectangle 33">
            <a:extLst>
              <a:ext uri="{FF2B5EF4-FFF2-40B4-BE49-F238E27FC236}">
                <a16:creationId xmlns:a16="http://schemas.microsoft.com/office/drawing/2014/main" id="{8BF1E320-0B7E-D775-7008-6B9DD0695DF8}"/>
              </a:ext>
            </a:extLst>
          </p:cNvPr>
          <p:cNvSpPr/>
          <p:nvPr/>
        </p:nvSpPr>
        <p:spPr>
          <a:xfrm>
            <a:off x="5867400" y="5077037"/>
            <a:ext cx="862853" cy="261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Rectangle 34">
            <a:extLst>
              <a:ext uri="{FF2B5EF4-FFF2-40B4-BE49-F238E27FC236}">
                <a16:creationId xmlns:a16="http://schemas.microsoft.com/office/drawing/2014/main" id="{E12DA666-EEBF-E2BD-F5D1-EF9C48629E21}"/>
              </a:ext>
            </a:extLst>
          </p:cNvPr>
          <p:cNvSpPr/>
          <p:nvPr/>
        </p:nvSpPr>
        <p:spPr>
          <a:xfrm>
            <a:off x="8388424" y="5185653"/>
            <a:ext cx="360040"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itle 1">
            <a:extLst>
              <a:ext uri="{FF2B5EF4-FFF2-40B4-BE49-F238E27FC236}">
                <a16:creationId xmlns:a16="http://schemas.microsoft.com/office/drawing/2014/main" id="{F7318E7B-CE9E-59EB-1AE8-5A845C06367F}"/>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5" name="Slide Number Placeholder 3">
            <a:extLst>
              <a:ext uri="{FF2B5EF4-FFF2-40B4-BE49-F238E27FC236}">
                <a16:creationId xmlns:a16="http://schemas.microsoft.com/office/drawing/2014/main" id="{CDB3A7E9-3A08-869C-7BA3-E2F9EAC5F855}"/>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34</a:t>
            </a:fld>
            <a:endParaRPr lang="en-GB" altLang="en-US" dirty="0"/>
          </a:p>
        </p:txBody>
      </p:sp>
      <p:pic>
        <p:nvPicPr>
          <p:cNvPr id="10" name="Picture 9">
            <a:extLst>
              <a:ext uri="{FF2B5EF4-FFF2-40B4-BE49-F238E27FC236}">
                <a16:creationId xmlns:a16="http://schemas.microsoft.com/office/drawing/2014/main" id="{4A49CB03-9BDF-8215-E1CE-FE99AEC53F65}"/>
              </a:ext>
            </a:extLst>
          </p:cNvPr>
          <p:cNvPicPr>
            <a:picLocks noChangeAspect="1"/>
          </p:cNvPicPr>
          <p:nvPr/>
        </p:nvPicPr>
        <p:blipFill>
          <a:blip r:embed="rId6"/>
          <a:stretch>
            <a:fillRect/>
          </a:stretch>
        </p:blipFill>
        <p:spPr>
          <a:xfrm>
            <a:off x="3779912" y="5604009"/>
            <a:ext cx="582793" cy="426434"/>
          </a:xfrm>
          <a:prstGeom prst="rect">
            <a:avLst/>
          </a:prstGeom>
        </p:spPr>
      </p:pic>
      <p:sp>
        <p:nvSpPr>
          <p:cNvPr id="12" name="Rectangle 11">
            <a:extLst>
              <a:ext uri="{FF2B5EF4-FFF2-40B4-BE49-F238E27FC236}">
                <a16:creationId xmlns:a16="http://schemas.microsoft.com/office/drawing/2014/main" id="{E7F6711E-8441-0C89-521B-EE9532F3F543}"/>
              </a:ext>
            </a:extLst>
          </p:cNvPr>
          <p:cNvSpPr/>
          <p:nvPr/>
        </p:nvSpPr>
        <p:spPr>
          <a:xfrm>
            <a:off x="4107908" y="5613359"/>
            <a:ext cx="254797"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388730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98242" y="3250309"/>
            <a:ext cx="6316756"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defTabSz="685800"/>
            <a:r>
              <a:rPr lang="en-US" altLang="en-US" sz="2000" dirty="0">
                <a:solidFill>
                  <a:srgbClr val="000000"/>
                </a:solidFill>
                <a:ea typeface="Calibri" panose="020F0502020204030204" pitchFamily="34" charset="0"/>
              </a:rPr>
              <a:t>6. </a:t>
            </a:r>
            <a:r>
              <a:rPr lang="fr-FR" altLang="en-US" sz="2000" dirty="0">
                <a:solidFill>
                  <a:srgbClr val="000000"/>
                </a:solidFill>
                <a:ea typeface="Calibri" panose="020F0502020204030204" pitchFamily="34" charset="0"/>
              </a:rPr>
              <a:t>Double-cliquez sur le fichier image contenant le logo</a:t>
            </a:r>
            <a:endParaRPr lang="en-US" altLang="en-US" sz="2000" dirty="0">
              <a:solidFill>
                <a:srgbClr val="000000"/>
              </a:solidFill>
              <a:ea typeface="Calibri" panose="020F0502020204030204" pitchFamily="34" charset="0"/>
            </a:endParaRPr>
          </a:p>
        </p:txBody>
      </p:sp>
      <p:pic>
        <p:nvPicPr>
          <p:cNvPr id="5" name="Picture 4">
            <a:extLst>
              <a:ext uri="{FF2B5EF4-FFF2-40B4-BE49-F238E27FC236}">
                <a16:creationId xmlns:a16="http://schemas.microsoft.com/office/drawing/2014/main" id="{005E6CA3-A823-0C94-7061-7B00BEC07D3C}"/>
              </a:ext>
            </a:extLst>
          </p:cNvPr>
          <p:cNvPicPr>
            <a:picLocks noChangeAspect="1"/>
          </p:cNvPicPr>
          <p:nvPr/>
        </p:nvPicPr>
        <p:blipFill rotWithShape="1">
          <a:blip r:embed="rId3"/>
          <a:srcRect l="41444" t="24998" r="44827" b="53090"/>
          <a:stretch/>
        </p:blipFill>
        <p:spPr>
          <a:xfrm>
            <a:off x="6415130" y="3023184"/>
            <a:ext cx="927848" cy="834328"/>
          </a:xfrm>
          <a:prstGeom prst="rect">
            <a:avLst/>
          </a:prstGeom>
        </p:spPr>
      </p:pic>
      <p:pic>
        <p:nvPicPr>
          <p:cNvPr id="10" name="Picture 9">
            <a:extLst>
              <a:ext uri="{FF2B5EF4-FFF2-40B4-BE49-F238E27FC236}">
                <a16:creationId xmlns:a16="http://schemas.microsoft.com/office/drawing/2014/main" id="{47B7C49C-981F-A412-624E-147C3039849B}"/>
              </a:ext>
            </a:extLst>
          </p:cNvPr>
          <p:cNvPicPr>
            <a:picLocks noChangeAspect="1"/>
          </p:cNvPicPr>
          <p:nvPr/>
        </p:nvPicPr>
        <p:blipFill rotWithShape="1">
          <a:blip r:embed="rId4"/>
          <a:srcRect l="8309" t="19344" r="71777" b="49029"/>
          <a:stretch/>
        </p:blipFill>
        <p:spPr>
          <a:xfrm>
            <a:off x="7003261" y="4024675"/>
            <a:ext cx="1536081" cy="1350209"/>
          </a:xfrm>
          <a:prstGeom prst="rect">
            <a:avLst/>
          </a:prstGeom>
        </p:spPr>
      </p:pic>
      <p:sp>
        <p:nvSpPr>
          <p:cNvPr id="12" name="Rectangle 11">
            <a:extLst>
              <a:ext uri="{FF2B5EF4-FFF2-40B4-BE49-F238E27FC236}">
                <a16:creationId xmlns:a16="http://schemas.microsoft.com/office/drawing/2014/main" id="{96CA6464-0F04-A45B-5609-52D3C4AFFD3D}"/>
              </a:ext>
            </a:extLst>
          </p:cNvPr>
          <p:cNvSpPr>
            <a:spLocks noChangeArrowheads="1"/>
          </p:cNvSpPr>
          <p:nvPr/>
        </p:nvSpPr>
        <p:spPr bwMode="auto">
          <a:xfrm>
            <a:off x="580060" y="3860800"/>
            <a:ext cx="6147968"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defTabSz="685800"/>
            <a:r>
              <a:rPr lang="fr-FR" altLang="en-US" sz="2000" dirty="0">
                <a:solidFill>
                  <a:srgbClr val="000000"/>
                </a:solidFill>
                <a:ea typeface="Calibri" panose="020F0502020204030204" pitchFamily="34" charset="0"/>
              </a:rPr>
              <a:t>Le logo va apparaître dans la zone définie à l'étape 3. </a:t>
            </a:r>
            <a:endParaRPr lang="en-US" altLang="en-US" sz="2000" dirty="0">
              <a:solidFill>
                <a:srgbClr val="000000"/>
              </a:solidFill>
              <a:ea typeface="Calibri" panose="020F0502020204030204" pitchFamily="34" charset="0"/>
            </a:endParaRPr>
          </a:p>
        </p:txBody>
      </p:sp>
      <p:sp>
        <p:nvSpPr>
          <p:cNvPr id="14" name="Right Arrow 14">
            <a:extLst>
              <a:ext uri="{FF2B5EF4-FFF2-40B4-BE49-F238E27FC236}">
                <a16:creationId xmlns:a16="http://schemas.microsoft.com/office/drawing/2014/main" id="{E307B845-9CDD-FBFB-6B4E-F212A55FDA2D}"/>
              </a:ext>
            </a:extLst>
          </p:cNvPr>
          <p:cNvSpPr/>
          <p:nvPr/>
        </p:nvSpPr>
        <p:spPr>
          <a:xfrm>
            <a:off x="683568" y="3891777"/>
            <a:ext cx="327643" cy="284717"/>
          </a:xfrm>
          <a:prstGeom prst="rightArrow">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1500">
              <a:solidFill>
                <a:schemeClr val="tx1"/>
              </a:solidFill>
            </a:endParaRPr>
          </a:p>
        </p:txBody>
      </p:sp>
      <p:sp>
        <p:nvSpPr>
          <p:cNvPr id="15" name="Rectangle 14">
            <a:extLst>
              <a:ext uri="{FF2B5EF4-FFF2-40B4-BE49-F238E27FC236}">
                <a16:creationId xmlns:a16="http://schemas.microsoft.com/office/drawing/2014/main" id="{B41B8DBD-F2FF-E598-1576-B7521AA4B750}"/>
              </a:ext>
            </a:extLst>
          </p:cNvPr>
          <p:cNvSpPr>
            <a:spLocks noChangeArrowheads="1"/>
          </p:cNvSpPr>
          <p:nvPr/>
        </p:nvSpPr>
        <p:spPr bwMode="auto">
          <a:xfrm>
            <a:off x="26701" y="4394950"/>
            <a:ext cx="6178925"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604838" lvl="1" indent="-261938" defTabSz="685800"/>
            <a:r>
              <a:rPr lang="en-US" altLang="en-US" sz="2000" dirty="0">
                <a:solidFill>
                  <a:srgbClr val="000000"/>
                </a:solidFill>
                <a:ea typeface="Calibri" panose="020F0502020204030204" pitchFamily="34" charset="0"/>
              </a:rPr>
              <a:t>7. </a:t>
            </a:r>
            <a:r>
              <a:rPr lang="fr-FR" altLang="en-US" sz="2000" dirty="0">
                <a:solidFill>
                  <a:srgbClr val="000000"/>
                </a:solidFill>
                <a:ea typeface="Calibri" panose="020F0502020204030204" pitchFamily="34" charset="0"/>
              </a:rPr>
              <a:t>Si nécessaire, déplacez ou modifiez la taille du logo en utilisant les coins de la zone du logo.</a:t>
            </a:r>
            <a:endParaRPr lang="en-US" altLang="en-US" sz="2000" dirty="0">
              <a:solidFill>
                <a:srgbClr val="000000"/>
              </a:solidFill>
              <a:ea typeface="Calibri" panose="020F0502020204030204" pitchFamily="34" charset="0"/>
            </a:endParaRPr>
          </a:p>
        </p:txBody>
      </p:sp>
      <p:sp>
        <p:nvSpPr>
          <p:cNvPr id="16" name="Rectangle 15">
            <a:extLst>
              <a:ext uri="{FF2B5EF4-FFF2-40B4-BE49-F238E27FC236}">
                <a16:creationId xmlns:a16="http://schemas.microsoft.com/office/drawing/2014/main" id="{F49E237C-59F8-4363-DB83-7CC0A9F418E3}"/>
              </a:ext>
            </a:extLst>
          </p:cNvPr>
          <p:cNvSpPr>
            <a:spLocks noChangeArrowheads="1"/>
          </p:cNvSpPr>
          <p:nvPr/>
        </p:nvSpPr>
        <p:spPr bwMode="auto">
          <a:xfrm>
            <a:off x="292933" y="1523925"/>
            <a:ext cx="5431196" cy="160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534988" lvl="1" indent="-268288" defTabSz="685800"/>
            <a:r>
              <a:rPr lang="en-US" altLang="en-US" sz="2000" dirty="0">
                <a:solidFill>
                  <a:srgbClr val="000000"/>
                </a:solidFill>
                <a:ea typeface="Calibri" panose="020F0502020204030204" pitchFamily="34" charset="0"/>
              </a:rPr>
              <a:t>c. </a:t>
            </a:r>
            <a:r>
              <a:rPr lang="fr-FR" altLang="en-US" sz="2000" dirty="0">
                <a:solidFill>
                  <a:srgbClr val="000000"/>
                </a:solidFill>
                <a:ea typeface="Calibri" panose="020F0502020204030204" pitchFamily="34" charset="0"/>
              </a:rPr>
              <a:t>Sélectionnez l'option encapsuler le fichier (cela fixera le logo sur la carte)</a:t>
            </a:r>
          </a:p>
          <a:p>
            <a:pPr marL="534988" lvl="1" indent="-268288" defTabSz="685800"/>
            <a:endParaRPr lang="fr-FR" altLang="en-US" sz="2000" dirty="0">
              <a:solidFill>
                <a:srgbClr val="000000"/>
              </a:solidFill>
              <a:ea typeface="Calibri" panose="020F0502020204030204" pitchFamily="34" charset="0"/>
            </a:endParaRPr>
          </a:p>
          <a:p>
            <a:pPr marL="355600" lvl="1" indent="-268288" defTabSz="685800"/>
            <a:r>
              <a:rPr lang="fr-FR" altLang="en-US" sz="2000" dirty="0">
                <a:solidFill>
                  <a:srgbClr val="000000"/>
                </a:solidFill>
                <a:ea typeface="Calibri" panose="020F0502020204030204" pitchFamily="34" charset="0"/>
              </a:rPr>
              <a:t>5. </a:t>
            </a:r>
            <a:r>
              <a:rPr lang="en-US" altLang="en-US" sz="2000" dirty="0">
                <a:solidFill>
                  <a:srgbClr val="000000"/>
                </a:solidFill>
                <a:ea typeface="Calibri" panose="020F0502020204030204" pitchFamily="34" charset="0"/>
              </a:rPr>
              <a:t>Dans la </a:t>
            </a:r>
            <a:r>
              <a:rPr lang="en-US" altLang="en-US" sz="2000" dirty="0" err="1">
                <a:solidFill>
                  <a:srgbClr val="000000"/>
                </a:solidFill>
                <a:ea typeface="Calibri" panose="020F0502020204030204" pitchFamily="34" charset="0"/>
              </a:rPr>
              <a:t>fenêtre</a:t>
            </a:r>
            <a:r>
              <a:rPr lang="en-US" altLang="en-US" sz="2000" dirty="0">
                <a:solidFill>
                  <a:srgbClr val="000000"/>
                </a:solidFill>
                <a:ea typeface="Calibri" panose="020F0502020204030204" pitchFamily="34" charset="0"/>
              </a:rPr>
              <a:t> qui </a:t>
            </a:r>
            <a:r>
              <a:rPr lang="en-US" altLang="en-US" sz="2000" dirty="0" err="1">
                <a:solidFill>
                  <a:srgbClr val="000000"/>
                </a:solidFill>
                <a:ea typeface="Calibri" panose="020F0502020204030204" pitchFamily="34" charset="0"/>
              </a:rPr>
              <a:t>s’ouvre</a:t>
            </a:r>
            <a:r>
              <a:rPr lang="en-US" altLang="en-US" sz="2000" dirty="0">
                <a:solidFill>
                  <a:srgbClr val="000000"/>
                </a:solidFill>
                <a:ea typeface="Calibri" panose="020F0502020204030204" pitchFamily="34" charset="0"/>
              </a:rPr>
              <a:t>, </a:t>
            </a:r>
            <a:r>
              <a:rPr lang="en-US" altLang="en-US" sz="2000" dirty="0" err="1">
                <a:solidFill>
                  <a:srgbClr val="000000"/>
                </a:solidFill>
                <a:ea typeface="Calibri" panose="020F0502020204030204" pitchFamily="34" charset="0"/>
              </a:rPr>
              <a:t>navigez</a:t>
            </a:r>
            <a:r>
              <a:rPr lang="en-US" altLang="en-US" sz="2000" dirty="0">
                <a:solidFill>
                  <a:srgbClr val="000000"/>
                </a:solidFill>
                <a:ea typeface="Calibri" panose="020F0502020204030204" pitchFamily="34" charset="0"/>
              </a:rPr>
              <a:t> </a:t>
            </a:r>
            <a:r>
              <a:rPr lang="fr-FR" altLang="en-US" sz="2000" dirty="0">
                <a:solidFill>
                  <a:srgbClr val="000000"/>
                </a:solidFill>
                <a:ea typeface="Calibri" panose="020F0502020204030204" pitchFamily="34" charset="0"/>
              </a:rPr>
              <a:t>jusqu’au dossier ATELIER\EXERCICE_6\LOGO</a:t>
            </a:r>
          </a:p>
        </p:txBody>
      </p:sp>
      <p:sp>
        <p:nvSpPr>
          <p:cNvPr id="4" name="Title 1">
            <a:extLst>
              <a:ext uri="{FF2B5EF4-FFF2-40B4-BE49-F238E27FC236}">
                <a16:creationId xmlns:a16="http://schemas.microsoft.com/office/drawing/2014/main" id="{521F4966-F718-1403-2E75-442716DFB158}"/>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7" name="Slide Number Placeholder 3">
            <a:extLst>
              <a:ext uri="{FF2B5EF4-FFF2-40B4-BE49-F238E27FC236}">
                <a16:creationId xmlns:a16="http://schemas.microsoft.com/office/drawing/2014/main" id="{312CB63A-0357-393F-B45B-79C04BE64F10}"/>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35</a:t>
            </a:fld>
            <a:endParaRPr lang="en-GB" altLang="en-US" dirty="0"/>
          </a:p>
        </p:txBody>
      </p:sp>
      <p:pic>
        <p:nvPicPr>
          <p:cNvPr id="6" name="Picture 5">
            <a:extLst>
              <a:ext uri="{FF2B5EF4-FFF2-40B4-BE49-F238E27FC236}">
                <a16:creationId xmlns:a16="http://schemas.microsoft.com/office/drawing/2014/main" id="{1645F23F-059C-23DD-DF70-50A2C1DEC02B}"/>
              </a:ext>
            </a:extLst>
          </p:cNvPr>
          <p:cNvPicPr>
            <a:picLocks noChangeAspect="1"/>
          </p:cNvPicPr>
          <p:nvPr/>
        </p:nvPicPr>
        <p:blipFill>
          <a:blip r:embed="rId5"/>
          <a:stretch>
            <a:fillRect/>
          </a:stretch>
        </p:blipFill>
        <p:spPr>
          <a:xfrm>
            <a:off x="3909688" y="5556568"/>
            <a:ext cx="1957712" cy="948830"/>
          </a:xfrm>
          <a:prstGeom prst="rect">
            <a:avLst/>
          </a:prstGeom>
        </p:spPr>
      </p:pic>
      <p:sp>
        <p:nvSpPr>
          <p:cNvPr id="11" name="TextBox 10">
            <a:extLst>
              <a:ext uri="{FF2B5EF4-FFF2-40B4-BE49-F238E27FC236}">
                <a16:creationId xmlns:a16="http://schemas.microsoft.com/office/drawing/2014/main" id="{E43ECD8A-C84D-9D4A-2893-03B06873D059}"/>
              </a:ext>
            </a:extLst>
          </p:cNvPr>
          <p:cNvSpPr txBox="1"/>
          <p:nvPr/>
        </p:nvSpPr>
        <p:spPr>
          <a:xfrm>
            <a:off x="1881449" y="5638777"/>
            <a:ext cx="2210864" cy="769441"/>
          </a:xfrm>
          <a:prstGeom prst="rect">
            <a:avLst/>
          </a:prstGeom>
          <a:noFill/>
        </p:spPr>
        <p:txBody>
          <a:bodyPr wrap="square">
            <a:spAutoFit/>
          </a:bodyPr>
          <a:lstStyle/>
          <a:p>
            <a:r>
              <a:rPr lang="fr-FR" altLang="en-US" sz="2200" dirty="0">
                <a:solidFill>
                  <a:srgbClr val="FF0000"/>
                </a:solidFill>
                <a:ea typeface="Calibri" panose="020F0502020204030204" pitchFamily="34" charset="0"/>
              </a:rPr>
              <a:t>Sauvegarder la </a:t>
            </a:r>
          </a:p>
          <a:p>
            <a:r>
              <a:rPr lang="fr-FR" altLang="en-US" sz="2200" dirty="0">
                <a:solidFill>
                  <a:srgbClr val="FF0000"/>
                </a:solidFill>
                <a:ea typeface="Calibri" panose="020F0502020204030204" pitchFamily="34" charset="0"/>
              </a:rPr>
              <a:t>mise en page</a:t>
            </a:r>
            <a:endParaRPr lang="en-PH" sz="2200" dirty="0">
              <a:solidFill>
                <a:srgbClr val="FF0000"/>
              </a:solidFill>
            </a:endParaRPr>
          </a:p>
        </p:txBody>
      </p:sp>
      <p:sp>
        <p:nvSpPr>
          <p:cNvPr id="13" name="Rectangle 12">
            <a:extLst>
              <a:ext uri="{FF2B5EF4-FFF2-40B4-BE49-F238E27FC236}">
                <a16:creationId xmlns:a16="http://schemas.microsoft.com/office/drawing/2014/main" id="{2A18C7D1-7422-DBBC-4909-5FBB4BE04DD9}"/>
              </a:ext>
            </a:extLst>
          </p:cNvPr>
          <p:cNvSpPr/>
          <p:nvPr/>
        </p:nvSpPr>
        <p:spPr>
          <a:xfrm>
            <a:off x="4096042" y="6023498"/>
            <a:ext cx="432048" cy="4225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1" name="Picture 20">
            <a:extLst>
              <a:ext uri="{FF2B5EF4-FFF2-40B4-BE49-F238E27FC236}">
                <a16:creationId xmlns:a16="http://schemas.microsoft.com/office/drawing/2014/main" id="{E35F6B79-DF94-5388-2816-DAA6D6758568}"/>
              </a:ext>
            </a:extLst>
          </p:cNvPr>
          <p:cNvPicPr>
            <a:picLocks noChangeAspect="1"/>
          </p:cNvPicPr>
          <p:nvPr/>
        </p:nvPicPr>
        <p:blipFill>
          <a:blip r:embed="rId6"/>
          <a:stretch>
            <a:fillRect/>
          </a:stretch>
        </p:blipFill>
        <p:spPr>
          <a:xfrm>
            <a:off x="6191012" y="1568933"/>
            <a:ext cx="2853730" cy="1144627"/>
          </a:xfrm>
          <a:prstGeom prst="rect">
            <a:avLst/>
          </a:prstGeom>
        </p:spPr>
      </p:pic>
      <p:sp>
        <p:nvSpPr>
          <p:cNvPr id="2" name="TextBox 1">
            <a:extLst>
              <a:ext uri="{FF2B5EF4-FFF2-40B4-BE49-F238E27FC236}">
                <a16:creationId xmlns:a16="http://schemas.microsoft.com/office/drawing/2014/main" id="{78A1F447-B789-3B02-AEBB-52462FE75080}"/>
              </a:ext>
            </a:extLst>
          </p:cNvPr>
          <p:cNvSpPr txBox="1"/>
          <p:nvPr/>
        </p:nvSpPr>
        <p:spPr>
          <a:xfrm>
            <a:off x="246921" y="1052736"/>
            <a:ext cx="6316756" cy="430887"/>
          </a:xfrm>
          <a:prstGeom prst="rect">
            <a:avLst/>
          </a:prstGeom>
          <a:noFill/>
        </p:spPr>
        <p:txBody>
          <a:bodyPr wrap="square">
            <a:spAutoFit/>
          </a:bodyPr>
          <a:lstStyle/>
          <a:p>
            <a:r>
              <a:rPr lang="en-PH" sz="2200" b="1" dirty="0" err="1"/>
              <a:t>Ajouter</a:t>
            </a:r>
            <a:r>
              <a:rPr lang="en-PH" sz="2200" b="1" dirty="0"/>
              <a:t> un logo</a:t>
            </a:r>
          </a:p>
        </p:txBody>
      </p:sp>
    </p:spTree>
    <p:extLst>
      <p:ext uri="{BB962C8B-B14F-4D97-AF65-F5344CB8AC3E}">
        <p14:creationId xmlns:p14="http://schemas.microsoft.com/office/powerpoint/2010/main" val="5310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246698" y="1042067"/>
            <a:ext cx="6316756" cy="430887"/>
          </a:xfrm>
          <a:prstGeom prst="rect">
            <a:avLst/>
          </a:prstGeom>
          <a:noFill/>
        </p:spPr>
        <p:txBody>
          <a:bodyPr wrap="square">
            <a:spAutoFit/>
          </a:bodyPr>
          <a:lstStyle/>
          <a:p>
            <a:r>
              <a:rPr lang="en-PH" sz="2200" b="1" dirty="0" err="1"/>
              <a:t>Ajouter</a:t>
            </a:r>
            <a:r>
              <a:rPr lang="en-PH" sz="2200" b="1" dirty="0"/>
              <a:t> </a:t>
            </a:r>
            <a:r>
              <a:rPr lang="en-PH" sz="2200" b="1" dirty="0" err="1"/>
              <a:t>une</a:t>
            </a:r>
            <a:r>
              <a:rPr lang="en-PH" sz="2200" b="1" dirty="0"/>
              <a:t> </a:t>
            </a:r>
            <a:r>
              <a:rPr lang="en-PH" sz="2200" b="1" dirty="0" err="1"/>
              <a:t>échelle</a:t>
            </a:r>
            <a:endParaRPr lang="en-PH" sz="2200" b="1" dirty="0"/>
          </a:p>
        </p:txBody>
      </p:sp>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107504" y="1434797"/>
            <a:ext cx="6316756" cy="456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470297" lvl="1" indent="-127397" defTabSz="685800">
              <a:buFontTx/>
              <a:buAutoNum type="arabicPeriod"/>
            </a:pPr>
            <a:r>
              <a:rPr lang="fr-CH" altLang="en-US" sz="2000" dirty="0">
                <a:solidFill>
                  <a:srgbClr val="000000"/>
                </a:solidFill>
                <a:ea typeface="Calibri" panose="020F0502020204030204" pitchFamily="34" charset="0"/>
              </a:rPr>
              <a:t> Cliquez sur </a:t>
            </a:r>
            <a:r>
              <a:rPr lang="fr-CH" altLang="en-US" sz="2000" i="1" dirty="0">
                <a:solidFill>
                  <a:srgbClr val="000000"/>
                </a:solidFill>
                <a:ea typeface="Calibri" panose="020F0502020204030204" pitchFamily="34" charset="0"/>
              </a:rPr>
              <a:t>Ajouter un objet </a:t>
            </a:r>
            <a:r>
              <a:rPr lang="fr-CH" altLang="en-US" sz="2000" dirty="0">
                <a:solidFill>
                  <a:srgbClr val="000000"/>
                </a:solidFill>
                <a:ea typeface="Calibri" panose="020F0502020204030204" pitchFamily="34" charset="0"/>
              </a:rPr>
              <a:t>&gt; </a:t>
            </a:r>
            <a:r>
              <a:rPr lang="fr-CH" altLang="en-US" sz="2000" i="1" dirty="0">
                <a:solidFill>
                  <a:srgbClr val="000000"/>
                </a:solidFill>
                <a:ea typeface="Calibri" panose="020F0502020204030204" pitchFamily="34" charset="0"/>
              </a:rPr>
              <a:t>Ajouter Barre d'échelle </a:t>
            </a:r>
            <a:r>
              <a:rPr lang="fr-CH" altLang="en-US" sz="2000" dirty="0">
                <a:solidFill>
                  <a:srgbClr val="000000"/>
                </a:solidFill>
                <a:ea typeface="Calibri" panose="020F0502020204030204" pitchFamily="34" charset="0"/>
              </a:rPr>
              <a:t>dans le menu principal ou sur l'icône </a:t>
            </a:r>
            <a:r>
              <a:rPr lang="fr-CH" altLang="en-US" sz="2000" i="1" dirty="0">
                <a:solidFill>
                  <a:srgbClr val="000000"/>
                </a:solidFill>
                <a:ea typeface="Calibri" panose="020F0502020204030204" pitchFamily="34" charset="0"/>
              </a:rPr>
              <a:t>Ajouter Barre d'échelle</a:t>
            </a:r>
            <a:r>
              <a:rPr lang="fr-CH" altLang="en-US" sz="2000" dirty="0">
                <a:solidFill>
                  <a:srgbClr val="000000"/>
                </a:solidFill>
                <a:ea typeface="Calibri" panose="020F0502020204030204" pitchFamily="34" charset="0"/>
              </a:rPr>
              <a:t> dans la barre de gauche.</a:t>
            </a:r>
          </a:p>
          <a:p>
            <a:pPr marL="470297" lvl="1" indent="-127397" defTabSz="685800">
              <a:buFontTx/>
              <a:buAutoNum type="arabicPeriod"/>
            </a:pPr>
            <a:endParaRPr lang="fr-CH" altLang="en-US" sz="900" dirty="0">
              <a:solidFill>
                <a:srgbClr val="000000"/>
              </a:solidFill>
              <a:ea typeface="Calibri" panose="020F0502020204030204" pitchFamily="34" charset="0"/>
            </a:endParaRPr>
          </a:p>
          <a:p>
            <a:pPr marL="538163" lvl="1" indent="-195263" defTabSz="685800"/>
            <a:r>
              <a:rPr lang="fr-CH" altLang="en-US" sz="2000" dirty="0">
                <a:solidFill>
                  <a:srgbClr val="000000"/>
                </a:solidFill>
                <a:ea typeface="Calibri" panose="020F0502020204030204" pitchFamily="34" charset="0"/>
              </a:rPr>
              <a:t>2. Déplacez le pointeur à l'endroit de la mise en page où vous souhaitez inclure la barre d'échelle sur la carte.</a:t>
            </a:r>
          </a:p>
          <a:p>
            <a:pPr marL="538163" lvl="1" indent="-195263" defTabSz="685800"/>
            <a:endParaRPr lang="fr-CH" altLang="en-US" sz="1400" dirty="0">
              <a:solidFill>
                <a:srgbClr val="000000"/>
              </a:solidFill>
              <a:ea typeface="Calibri" panose="020F0502020204030204" pitchFamily="34" charset="0"/>
            </a:endParaRPr>
          </a:p>
          <a:p>
            <a:pPr marL="538163" lvl="1" indent="-195263" defTabSz="685800"/>
            <a:r>
              <a:rPr lang="fr-CH" altLang="en-US" sz="2000" dirty="0">
                <a:solidFill>
                  <a:srgbClr val="000000"/>
                </a:solidFill>
                <a:ea typeface="Calibri" panose="020F0502020204030204" pitchFamily="34" charset="0"/>
              </a:rPr>
              <a:t>3. Dessinez une zone correspondant à l'étendue de la barre d'échelle. Une barre d'échelle apparaît sur la carte (vous pouvez ensuite ajuster l'emplacement et la taille de la barre en utilisant les coins de la zone).</a:t>
            </a:r>
          </a:p>
          <a:p>
            <a:pPr marL="538163" lvl="1" indent="-195263" defTabSz="685800"/>
            <a:endParaRPr lang="fr-CH" altLang="en-US" sz="900" dirty="0">
              <a:solidFill>
                <a:srgbClr val="000000"/>
              </a:solidFill>
              <a:ea typeface="Calibri" panose="020F0502020204030204" pitchFamily="34" charset="0"/>
            </a:endParaRPr>
          </a:p>
          <a:p>
            <a:pPr marL="538163" lvl="1" indent="-195263" defTabSz="685800"/>
            <a:r>
              <a:rPr lang="fr-CH" altLang="en-US" sz="2000" dirty="0">
                <a:solidFill>
                  <a:srgbClr val="000000"/>
                </a:solidFill>
                <a:ea typeface="Calibri" panose="020F0502020204030204" pitchFamily="34" charset="0"/>
              </a:rPr>
              <a:t>4. Vous pouvez ensuite ajuster les propriétés de la barre en utilisant les différentes fonctions disponibles dans la fenêtre des propriétés qui apparait à droite (</a:t>
            </a:r>
            <a:r>
              <a:rPr lang="fr-CH" altLang="en-US" sz="2000" i="1" dirty="0">
                <a:solidFill>
                  <a:srgbClr val="000000"/>
                </a:solidFill>
                <a:ea typeface="Calibri" panose="020F0502020204030204" pitchFamily="34" charset="0"/>
              </a:rPr>
              <a:t>Barre d'échelle</a:t>
            </a:r>
            <a:r>
              <a:rPr lang="fr-CH" altLang="en-US" sz="2000" dirty="0">
                <a:solidFill>
                  <a:srgbClr val="000000"/>
                </a:solidFill>
                <a:ea typeface="Calibri" panose="020F0502020204030204" pitchFamily="34" charset="0"/>
              </a:rPr>
              <a:t>)</a:t>
            </a:r>
            <a:endParaRPr lang="fr-CH" altLang="en-US" sz="2000" dirty="0"/>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2"/>
          <a:srcRect l="187" t="44941" r="97540" b="51966"/>
          <a:stretch/>
        </p:blipFill>
        <p:spPr>
          <a:xfrm>
            <a:off x="6439728" y="1598981"/>
            <a:ext cx="865017" cy="739532"/>
          </a:xfrm>
          <a:prstGeom prst="rect">
            <a:avLst/>
          </a:prstGeom>
        </p:spPr>
      </p:pic>
      <p:pic>
        <p:nvPicPr>
          <p:cNvPr id="16" name="Picture 15">
            <a:extLst>
              <a:ext uri="{FF2B5EF4-FFF2-40B4-BE49-F238E27FC236}">
                <a16:creationId xmlns:a16="http://schemas.microsoft.com/office/drawing/2014/main" id="{229787A7-C3D3-E0E9-7224-8F7D6E6C7283}"/>
              </a:ext>
            </a:extLst>
          </p:cNvPr>
          <p:cNvPicPr>
            <a:picLocks noChangeAspect="1"/>
          </p:cNvPicPr>
          <p:nvPr/>
        </p:nvPicPr>
        <p:blipFill rotWithShape="1">
          <a:blip r:embed="rId3"/>
          <a:srcRect l="25226" t="77869" r="62885" b="11228"/>
          <a:stretch/>
        </p:blipFill>
        <p:spPr>
          <a:xfrm>
            <a:off x="6773899" y="2480120"/>
            <a:ext cx="1684613" cy="800592"/>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7224374" y="2626442"/>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7096627" y="2754188"/>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4"/>
          <a:srcRect l="7647" t="71730" r="69632" b="12154"/>
          <a:stretch/>
        </p:blipFill>
        <p:spPr>
          <a:xfrm>
            <a:off x="6848863" y="3489863"/>
            <a:ext cx="1716171" cy="654270"/>
          </a:xfrm>
          <a:prstGeom prst="rect">
            <a:avLst/>
          </a:prstGeom>
        </p:spPr>
      </p:pic>
      <p:sp>
        <p:nvSpPr>
          <p:cNvPr id="3" name="Title 1">
            <a:extLst>
              <a:ext uri="{FF2B5EF4-FFF2-40B4-BE49-F238E27FC236}">
                <a16:creationId xmlns:a16="http://schemas.microsoft.com/office/drawing/2014/main" id="{C452E023-5D3D-0CE3-6B81-6A2F35CCADD0}"/>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5" name="Slide Number Placeholder 3">
            <a:extLst>
              <a:ext uri="{FF2B5EF4-FFF2-40B4-BE49-F238E27FC236}">
                <a16:creationId xmlns:a16="http://schemas.microsoft.com/office/drawing/2014/main" id="{59122D0A-41C8-5DB2-4F54-8BBFE83E306F}"/>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36</a:t>
            </a:fld>
            <a:endParaRPr lang="en-GB" altLang="en-US" dirty="0"/>
          </a:p>
        </p:txBody>
      </p:sp>
      <p:pic>
        <p:nvPicPr>
          <p:cNvPr id="10" name="Picture 9">
            <a:extLst>
              <a:ext uri="{FF2B5EF4-FFF2-40B4-BE49-F238E27FC236}">
                <a16:creationId xmlns:a16="http://schemas.microsoft.com/office/drawing/2014/main" id="{43326809-1CE2-AEF6-4AF2-F0209F263AA0}"/>
              </a:ext>
            </a:extLst>
          </p:cNvPr>
          <p:cNvPicPr>
            <a:picLocks noChangeAspect="1"/>
          </p:cNvPicPr>
          <p:nvPr/>
        </p:nvPicPr>
        <p:blipFill>
          <a:blip r:embed="rId5"/>
          <a:stretch>
            <a:fillRect/>
          </a:stretch>
        </p:blipFill>
        <p:spPr>
          <a:xfrm>
            <a:off x="6424260" y="4282439"/>
            <a:ext cx="2612236" cy="2161851"/>
          </a:xfrm>
          <a:prstGeom prst="rect">
            <a:avLst/>
          </a:prstGeom>
        </p:spPr>
      </p:pic>
    </p:spTree>
    <p:extLst>
      <p:ext uri="{BB962C8B-B14F-4D97-AF65-F5344CB8AC3E}">
        <p14:creationId xmlns:p14="http://schemas.microsoft.com/office/powerpoint/2010/main" val="3024640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2"/>
          <a:srcRect l="7647" t="60068" r="69632" b="23724"/>
          <a:stretch/>
        </p:blipFill>
        <p:spPr>
          <a:xfrm>
            <a:off x="6848863" y="2626442"/>
            <a:ext cx="1716171" cy="658003"/>
          </a:xfrm>
          <a:prstGeom prst="rect">
            <a:avLst/>
          </a:prstGeom>
        </p:spPr>
      </p:pic>
      <p:sp>
        <p:nvSpPr>
          <p:cNvPr id="11" name="TextBox 10">
            <a:extLst>
              <a:ext uri="{FF2B5EF4-FFF2-40B4-BE49-F238E27FC236}">
                <a16:creationId xmlns:a16="http://schemas.microsoft.com/office/drawing/2014/main" id="{771DBD13-B26E-3D8C-5D34-AAD87934AAB3}"/>
              </a:ext>
            </a:extLst>
          </p:cNvPr>
          <p:cNvSpPr txBox="1"/>
          <p:nvPr/>
        </p:nvSpPr>
        <p:spPr>
          <a:xfrm>
            <a:off x="234850" y="1050831"/>
            <a:ext cx="6316756" cy="430887"/>
          </a:xfrm>
          <a:prstGeom prst="rect">
            <a:avLst/>
          </a:prstGeom>
          <a:noFill/>
        </p:spPr>
        <p:txBody>
          <a:bodyPr wrap="square">
            <a:spAutoFit/>
          </a:bodyPr>
          <a:lstStyle/>
          <a:p>
            <a:r>
              <a:rPr lang="fr-FR" sz="2200" b="1" dirty="0"/>
              <a:t>Ajouter la flèche du nord</a:t>
            </a:r>
            <a:endParaRPr lang="en-PH" sz="2200" b="1" dirty="0"/>
          </a:p>
        </p:txBody>
      </p:sp>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131898" y="1441780"/>
            <a:ext cx="5904012" cy="448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470297" lvl="1" indent="-127397" defTabSz="685800">
              <a:buFontTx/>
              <a:buAutoNum type="arabicPeriod"/>
            </a:pPr>
            <a:r>
              <a:rPr lang="en-US" altLang="en-US" sz="2000" dirty="0">
                <a:solidFill>
                  <a:srgbClr val="000000"/>
                </a:solidFill>
                <a:ea typeface="Calibri" panose="020F0502020204030204" pitchFamily="34" charset="0"/>
              </a:rPr>
              <a:t> </a:t>
            </a:r>
            <a:r>
              <a:rPr lang="fr-FR" altLang="en-US" sz="2000" dirty="0">
                <a:solidFill>
                  <a:srgbClr val="000000"/>
                </a:solidFill>
                <a:ea typeface="Calibri" panose="020F0502020204030204" pitchFamily="34" charset="0"/>
              </a:rPr>
              <a:t>Cliquez sur </a:t>
            </a:r>
            <a:r>
              <a:rPr lang="fr-FR" altLang="en-US" sz="2000" i="1" dirty="0">
                <a:solidFill>
                  <a:srgbClr val="000000"/>
                </a:solidFill>
                <a:ea typeface="Calibri" panose="020F0502020204030204" pitchFamily="34" charset="0"/>
              </a:rPr>
              <a:t>Ajouter un objet</a:t>
            </a:r>
            <a:r>
              <a:rPr lang="fr-FR" altLang="en-US" sz="2000" dirty="0">
                <a:solidFill>
                  <a:srgbClr val="000000"/>
                </a:solidFill>
                <a:ea typeface="Calibri" panose="020F0502020204030204" pitchFamily="34" charset="0"/>
              </a:rPr>
              <a:t> &gt; </a:t>
            </a:r>
            <a:r>
              <a:rPr lang="fr-FR" altLang="en-US" sz="2000" i="1" dirty="0">
                <a:solidFill>
                  <a:srgbClr val="000000"/>
                </a:solidFill>
                <a:ea typeface="Calibri" panose="020F0502020204030204" pitchFamily="34" charset="0"/>
              </a:rPr>
              <a:t>Ajouter Flèche du Nord</a:t>
            </a:r>
            <a:r>
              <a:rPr lang="fr-FR" altLang="en-US" sz="2000" dirty="0">
                <a:solidFill>
                  <a:srgbClr val="000000"/>
                </a:solidFill>
                <a:ea typeface="Calibri" panose="020F0502020204030204" pitchFamily="34" charset="0"/>
              </a:rPr>
              <a:t> dans le menu principal ou sur l'icône </a:t>
            </a:r>
            <a:r>
              <a:rPr lang="fr-FR" altLang="en-US" sz="2000" i="1" dirty="0">
                <a:solidFill>
                  <a:srgbClr val="000000"/>
                </a:solidFill>
                <a:ea typeface="Calibri" panose="020F0502020204030204" pitchFamily="34" charset="0"/>
              </a:rPr>
              <a:t>Ajouter Flèche du Nord </a:t>
            </a:r>
            <a:r>
              <a:rPr lang="fr-FR" altLang="en-US" sz="2000" dirty="0">
                <a:solidFill>
                  <a:srgbClr val="000000"/>
                </a:solidFill>
                <a:ea typeface="Calibri" panose="020F0502020204030204" pitchFamily="34" charset="0"/>
              </a:rPr>
              <a:t>dans la barre de gauche.</a:t>
            </a:r>
            <a:endParaRPr lang="en-US" altLang="en-US" sz="2000" dirty="0">
              <a:solidFill>
                <a:srgbClr val="000000"/>
              </a:solidFill>
              <a:ea typeface="Calibri" panose="020F0502020204030204" pitchFamily="34" charset="0"/>
            </a:endParaRPr>
          </a:p>
          <a:p>
            <a:pPr lvl="1" defTabSz="685800"/>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2. </a:t>
            </a:r>
            <a:r>
              <a:rPr lang="fr-FR" altLang="en-US" sz="2000" dirty="0">
                <a:solidFill>
                  <a:srgbClr val="000000"/>
                </a:solidFill>
                <a:ea typeface="Calibri" panose="020F0502020204030204" pitchFamily="34" charset="0"/>
              </a:rPr>
              <a:t>Déplacez le pointeur à l'endroit de la mise en page où vous souhaitez inclure la flèche du Nord sur la carte.</a:t>
            </a:r>
            <a:endParaRPr lang="en-US" altLang="en-US" sz="2000" dirty="0">
              <a:solidFill>
                <a:srgbClr val="000000"/>
              </a:solidFill>
              <a:ea typeface="Calibri" panose="020F0502020204030204" pitchFamily="34" charset="0"/>
            </a:endParaRPr>
          </a:p>
          <a:p>
            <a:pPr marL="538163" lvl="1" indent="-195263" defTabSz="685800"/>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3. </a:t>
            </a:r>
            <a:r>
              <a:rPr lang="fr-FR" altLang="en-US" sz="2000" dirty="0">
                <a:solidFill>
                  <a:srgbClr val="000000"/>
                </a:solidFill>
                <a:ea typeface="Calibri" panose="020F0502020204030204" pitchFamily="34" charset="0"/>
              </a:rPr>
              <a:t>Dessinez une zone correspondant à l'étendue de la flèche nord. Une flèche apparaît sur la carte</a:t>
            </a:r>
            <a:endParaRPr lang="en-US" altLang="en-US" sz="2000" dirty="0">
              <a:solidFill>
                <a:srgbClr val="000000"/>
              </a:solidFill>
              <a:ea typeface="Calibri" panose="020F0502020204030204" pitchFamily="34" charset="0"/>
            </a:endParaRPr>
          </a:p>
          <a:p>
            <a:pPr marL="538163" lvl="1" indent="-195263" defTabSz="685800"/>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4. </a:t>
            </a:r>
            <a:r>
              <a:rPr lang="fr-FR" altLang="en-US" sz="2000" dirty="0">
                <a:solidFill>
                  <a:srgbClr val="000000"/>
                </a:solidFill>
                <a:ea typeface="Calibri" panose="020F0502020204030204" pitchFamily="34" charset="0"/>
              </a:rPr>
              <a:t>Vous pouvez ensuite ajuster les propriétés de la flèche en utilisant les différentes fonctions disponibles dans le groupe SVG flèche de la fenêtre Propriétés de l'élément d'image apparaissant à droite</a:t>
            </a:r>
            <a:endParaRPr lang="en-US" altLang="en-US" sz="2000" dirty="0"/>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3"/>
          <a:srcRect l="187" t="47573" r="97540" b="49134"/>
          <a:stretch/>
        </p:blipFill>
        <p:spPr>
          <a:xfrm>
            <a:off x="6612659" y="1992263"/>
            <a:ext cx="530847" cy="483219"/>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7224374" y="2626442"/>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7096627" y="2754188"/>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D4328E0-B014-064E-D7B1-73E6F8BABB7F}"/>
              </a:ext>
            </a:extLst>
          </p:cNvPr>
          <p:cNvPicPr>
            <a:picLocks noChangeAspect="1"/>
          </p:cNvPicPr>
          <p:nvPr/>
        </p:nvPicPr>
        <p:blipFill rotWithShape="1">
          <a:blip r:embed="rId4"/>
          <a:srcRect l="10294" t="52121" r="71029" b="23586"/>
          <a:stretch/>
        </p:blipFill>
        <p:spPr>
          <a:xfrm>
            <a:off x="7096627" y="3435404"/>
            <a:ext cx="981636" cy="686330"/>
          </a:xfrm>
          <a:prstGeom prst="rect">
            <a:avLst/>
          </a:prstGeom>
        </p:spPr>
      </p:pic>
      <p:sp>
        <p:nvSpPr>
          <p:cNvPr id="3" name="Title 1">
            <a:extLst>
              <a:ext uri="{FF2B5EF4-FFF2-40B4-BE49-F238E27FC236}">
                <a16:creationId xmlns:a16="http://schemas.microsoft.com/office/drawing/2014/main" id="{7F973416-FFF3-D112-49D9-C2C3CA23F5CB}"/>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8" name="Slide Number Placeholder 3">
            <a:extLst>
              <a:ext uri="{FF2B5EF4-FFF2-40B4-BE49-F238E27FC236}">
                <a16:creationId xmlns:a16="http://schemas.microsoft.com/office/drawing/2014/main" id="{EC871BF1-8B64-72F3-F349-0349237CA373}"/>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37</a:t>
            </a:fld>
            <a:endParaRPr lang="en-GB" altLang="en-US" dirty="0"/>
          </a:p>
        </p:txBody>
      </p:sp>
      <p:pic>
        <p:nvPicPr>
          <p:cNvPr id="6" name="Picture 5">
            <a:extLst>
              <a:ext uri="{FF2B5EF4-FFF2-40B4-BE49-F238E27FC236}">
                <a16:creationId xmlns:a16="http://schemas.microsoft.com/office/drawing/2014/main" id="{01906A49-747D-BAAB-B593-76E0EACC3325}"/>
              </a:ext>
            </a:extLst>
          </p:cNvPr>
          <p:cNvPicPr>
            <a:picLocks noChangeAspect="1"/>
          </p:cNvPicPr>
          <p:nvPr/>
        </p:nvPicPr>
        <p:blipFill>
          <a:blip r:embed="rId5"/>
          <a:stretch>
            <a:fillRect/>
          </a:stretch>
        </p:blipFill>
        <p:spPr>
          <a:xfrm>
            <a:off x="6012160" y="4207844"/>
            <a:ext cx="2800765" cy="2211938"/>
          </a:xfrm>
          <a:prstGeom prst="rect">
            <a:avLst/>
          </a:prstGeom>
        </p:spPr>
      </p:pic>
      <p:sp>
        <p:nvSpPr>
          <p:cNvPr id="13" name="TextBox 12">
            <a:extLst>
              <a:ext uri="{FF2B5EF4-FFF2-40B4-BE49-F238E27FC236}">
                <a16:creationId xmlns:a16="http://schemas.microsoft.com/office/drawing/2014/main" id="{1EB62CF1-4166-D223-BE1F-E90A8F6DCA36}"/>
              </a:ext>
            </a:extLst>
          </p:cNvPr>
          <p:cNvSpPr txBox="1"/>
          <p:nvPr/>
        </p:nvSpPr>
        <p:spPr>
          <a:xfrm>
            <a:off x="1259632" y="6419782"/>
            <a:ext cx="4572000" cy="369332"/>
          </a:xfrm>
          <a:prstGeom prst="rect">
            <a:avLst/>
          </a:prstGeom>
          <a:noFill/>
        </p:spPr>
        <p:txBody>
          <a:bodyPr wrap="square">
            <a:spAutoFit/>
          </a:bodyPr>
          <a:lstStyle/>
          <a:p>
            <a:r>
              <a:rPr lang="fr-FR" altLang="en-US" sz="1800" dirty="0">
                <a:solidFill>
                  <a:srgbClr val="FF0000"/>
                </a:solidFill>
                <a:ea typeface="Calibri" panose="020F0502020204030204" pitchFamily="34" charset="0"/>
              </a:rPr>
              <a:t>Sauvegarder la mise en page</a:t>
            </a:r>
            <a:endParaRPr lang="en-PH" sz="1800" dirty="0">
              <a:solidFill>
                <a:srgbClr val="FF0000"/>
              </a:solidFill>
            </a:endParaRPr>
          </a:p>
        </p:txBody>
      </p:sp>
    </p:spTree>
    <p:extLst>
      <p:ext uri="{BB962C8B-B14F-4D97-AF65-F5344CB8AC3E}">
        <p14:creationId xmlns:p14="http://schemas.microsoft.com/office/powerpoint/2010/main" val="1538673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2"/>
          <a:srcRect l="45098" t="13481" r="37621" b="64084"/>
          <a:stretch/>
        </p:blipFill>
        <p:spPr>
          <a:xfrm>
            <a:off x="7259728" y="2213746"/>
            <a:ext cx="1305306" cy="910805"/>
          </a:xfrm>
          <a:prstGeom prst="rect">
            <a:avLst/>
          </a:prstGeom>
        </p:spPr>
      </p:pic>
      <p:sp>
        <p:nvSpPr>
          <p:cNvPr id="11" name="TextBox 10">
            <a:extLst>
              <a:ext uri="{FF2B5EF4-FFF2-40B4-BE49-F238E27FC236}">
                <a16:creationId xmlns:a16="http://schemas.microsoft.com/office/drawing/2014/main" id="{771DBD13-B26E-3D8C-5D34-AAD87934AAB3}"/>
              </a:ext>
            </a:extLst>
          </p:cNvPr>
          <p:cNvSpPr txBox="1"/>
          <p:nvPr/>
        </p:nvSpPr>
        <p:spPr>
          <a:xfrm>
            <a:off x="287903" y="1030989"/>
            <a:ext cx="6316756" cy="430887"/>
          </a:xfrm>
          <a:prstGeom prst="rect">
            <a:avLst/>
          </a:prstGeom>
          <a:noFill/>
        </p:spPr>
        <p:txBody>
          <a:bodyPr wrap="square">
            <a:spAutoFit/>
          </a:bodyPr>
          <a:lstStyle/>
          <a:p>
            <a:r>
              <a:rPr lang="en-PH" sz="2200" b="1" dirty="0" err="1"/>
              <a:t>Ajouter</a:t>
            </a:r>
            <a:r>
              <a:rPr lang="en-PH" sz="2200" b="1" dirty="0"/>
              <a:t> la </a:t>
            </a:r>
            <a:r>
              <a:rPr lang="en-PH" sz="2200" b="1" dirty="0" err="1"/>
              <a:t>Légende</a:t>
            </a:r>
            <a:endParaRPr lang="en-PH" sz="2200" b="1" dirty="0"/>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3"/>
          <a:srcRect l="187" t="41579" r="97540" b="54967"/>
          <a:stretch/>
        </p:blipFill>
        <p:spPr>
          <a:xfrm>
            <a:off x="6476927" y="1843384"/>
            <a:ext cx="530847" cy="506855"/>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8151739" y="2312759"/>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8023992" y="2440505"/>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420719F-F58D-69F1-9136-9BF122F1254F}"/>
              </a:ext>
            </a:extLst>
          </p:cNvPr>
          <p:cNvPicPr>
            <a:picLocks noChangeAspect="1"/>
          </p:cNvPicPr>
          <p:nvPr/>
        </p:nvPicPr>
        <p:blipFill rotWithShape="1">
          <a:blip r:embed="rId4"/>
          <a:srcRect l="42132" t="47004" r="44241" b="32421"/>
          <a:stretch/>
        </p:blipFill>
        <p:spPr>
          <a:xfrm>
            <a:off x="7167936" y="3188902"/>
            <a:ext cx="1246073" cy="1011221"/>
          </a:xfrm>
          <a:prstGeom prst="rect">
            <a:avLst/>
          </a:prstGeom>
        </p:spPr>
      </p:pic>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1431" y="1485675"/>
            <a:ext cx="6316756" cy="465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470297" lvl="1" indent="-127397" defTabSz="685800">
              <a:buFontTx/>
              <a:buAutoNum type="arabicPeriod"/>
            </a:pPr>
            <a:r>
              <a:rPr lang="en-US" altLang="en-US" sz="2000" dirty="0">
                <a:solidFill>
                  <a:srgbClr val="000000"/>
                </a:solidFill>
                <a:ea typeface="Calibri" panose="020F0502020204030204" pitchFamily="34" charset="0"/>
              </a:rPr>
              <a:t> </a:t>
            </a:r>
            <a:r>
              <a:rPr lang="fr-FR" altLang="en-US" sz="2000" dirty="0">
                <a:solidFill>
                  <a:srgbClr val="000000"/>
                </a:solidFill>
                <a:ea typeface="Calibri" panose="020F0502020204030204" pitchFamily="34" charset="0"/>
              </a:rPr>
              <a:t>Cliquez sur </a:t>
            </a:r>
            <a:r>
              <a:rPr lang="fr-FR" altLang="en-US" sz="2000" i="1" dirty="0">
                <a:solidFill>
                  <a:srgbClr val="000000"/>
                </a:solidFill>
                <a:ea typeface="Calibri" panose="020F0502020204030204" pitchFamily="34" charset="0"/>
              </a:rPr>
              <a:t>Ajouter un objet </a:t>
            </a:r>
            <a:r>
              <a:rPr lang="fr-FR" altLang="en-US" sz="2000" dirty="0">
                <a:solidFill>
                  <a:srgbClr val="000000"/>
                </a:solidFill>
                <a:ea typeface="Calibri" panose="020F0502020204030204" pitchFamily="34" charset="0"/>
              </a:rPr>
              <a:t>&gt; </a:t>
            </a:r>
            <a:r>
              <a:rPr lang="fr-FR" altLang="en-US" sz="2000" i="1" dirty="0">
                <a:solidFill>
                  <a:srgbClr val="000000"/>
                </a:solidFill>
                <a:ea typeface="Calibri" panose="020F0502020204030204" pitchFamily="34" charset="0"/>
              </a:rPr>
              <a:t>Ajouter Légende</a:t>
            </a:r>
            <a:r>
              <a:rPr lang="fr-FR" altLang="en-US" sz="2000" dirty="0">
                <a:solidFill>
                  <a:srgbClr val="000000"/>
                </a:solidFill>
                <a:ea typeface="Calibri" panose="020F0502020204030204" pitchFamily="34" charset="0"/>
              </a:rPr>
              <a:t> dans le menu principal ou sur l'icône </a:t>
            </a:r>
            <a:r>
              <a:rPr lang="fr-FR" altLang="en-US" sz="2000" i="1" dirty="0">
                <a:solidFill>
                  <a:srgbClr val="000000"/>
                </a:solidFill>
                <a:ea typeface="Calibri" panose="020F0502020204030204" pitchFamily="34" charset="0"/>
              </a:rPr>
              <a:t>Ajouter Légende</a:t>
            </a:r>
            <a:r>
              <a:rPr lang="fr-FR" altLang="en-US" sz="2000" dirty="0">
                <a:solidFill>
                  <a:srgbClr val="000000"/>
                </a:solidFill>
                <a:ea typeface="Calibri" panose="020F0502020204030204" pitchFamily="34" charset="0"/>
              </a:rPr>
              <a:t> dans la barre de gauche.</a:t>
            </a:r>
          </a:p>
          <a:p>
            <a:pPr marL="470297" lvl="1" indent="-127397" defTabSz="685800">
              <a:buFontTx/>
              <a:buAutoNum type="arabicPeriod"/>
            </a:pPr>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2. </a:t>
            </a:r>
            <a:r>
              <a:rPr lang="fr-FR" altLang="en-US" sz="2000" dirty="0">
                <a:solidFill>
                  <a:srgbClr val="000000"/>
                </a:solidFill>
                <a:ea typeface="Calibri" panose="020F0502020204030204" pitchFamily="34" charset="0"/>
              </a:rPr>
              <a:t>Déplacez le pointeur à l'endroit de la mise en page où vous souhaitez inclure la légende sur la carte.</a:t>
            </a:r>
            <a:endParaRPr lang="en-US" altLang="en-US" sz="2000" dirty="0">
              <a:solidFill>
                <a:srgbClr val="000000"/>
              </a:solidFill>
              <a:ea typeface="Calibri" panose="020F0502020204030204" pitchFamily="34" charset="0"/>
            </a:endParaRPr>
          </a:p>
          <a:p>
            <a:pPr marL="538163" lvl="1" indent="-195263" defTabSz="685800"/>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3. </a:t>
            </a:r>
            <a:r>
              <a:rPr lang="fr-FR" altLang="en-US" sz="2000" dirty="0">
                <a:solidFill>
                  <a:srgbClr val="000000"/>
                </a:solidFill>
                <a:ea typeface="Calibri" panose="020F0502020204030204" pitchFamily="34" charset="0"/>
              </a:rPr>
              <a:t>Dessinez une zone correspondant à l'étendue de la légende. La légende apparaît sur la carte (Note : la taille de la légende dépend de l'étiquette des couches).</a:t>
            </a:r>
            <a:endParaRPr lang="en-US" altLang="en-US" sz="900" dirty="0">
              <a:solidFill>
                <a:srgbClr val="000000"/>
              </a:solidFill>
              <a:ea typeface="Calibri" panose="020F0502020204030204" pitchFamily="34" charset="0"/>
            </a:endParaRPr>
          </a:p>
          <a:p>
            <a:pPr marL="538163" lvl="1" indent="-195263" defTabSz="685800"/>
            <a:r>
              <a:rPr lang="en-US" altLang="en-US" sz="2000" dirty="0">
                <a:solidFill>
                  <a:srgbClr val="000000"/>
                </a:solidFill>
                <a:ea typeface="Calibri" panose="020F0502020204030204" pitchFamily="34" charset="0"/>
              </a:rPr>
              <a:t>4. </a:t>
            </a:r>
            <a:r>
              <a:rPr lang="fr-FR" altLang="en-US" sz="2000" dirty="0">
                <a:solidFill>
                  <a:srgbClr val="000000"/>
                </a:solidFill>
                <a:ea typeface="Calibri" panose="020F0502020204030204" pitchFamily="34" charset="0"/>
              </a:rPr>
              <a:t>Vous pouvez ensuite ajuster les propriétés de la légende en utilisant les différentes fonctions disponibles dans le groupe SVG flèche de la fenêtre Propriétés de l'élément de légende apparaissant à droite</a:t>
            </a:r>
            <a:endParaRPr lang="en-US" altLang="en-US" sz="2000" dirty="0"/>
          </a:p>
        </p:txBody>
      </p:sp>
      <p:sp>
        <p:nvSpPr>
          <p:cNvPr id="3" name="Title 1">
            <a:extLst>
              <a:ext uri="{FF2B5EF4-FFF2-40B4-BE49-F238E27FC236}">
                <a16:creationId xmlns:a16="http://schemas.microsoft.com/office/drawing/2014/main" id="{52960BF9-7856-33A7-FB82-93F3128978F9}"/>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4" name="Slide Number Placeholder 3">
            <a:extLst>
              <a:ext uri="{FF2B5EF4-FFF2-40B4-BE49-F238E27FC236}">
                <a16:creationId xmlns:a16="http://schemas.microsoft.com/office/drawing/2014/main" id="{BB02E739-9B22-4661-71A8-C10D797ED41A}"/>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38</a:t>
            </a:fld>
            <a:endParaRPr lang="en-GB" altLang="en-US" dirty="0"/>
          </a:p>
        </p:txBody>
      </p:sp>
      <p:pic>
        <p:nvPicPr>
          <p:cNvPr id="9" name="Picture 8">
            <a:extLst>
              <a:ext uri="{FF2B5EF4-FFF2-40B4-BE49-F238E27FC236}">
                <a16:creationId xmlns:a16="http://schemas.microsoft.com/office/drawing/2014/main" id="{5453A439-52CF-3850-6167-39FCAFF58C88}"/>
              </a:ext>
            </a:extLst>
          </p:cNvPr>
          <p:cNvPicPr>
            <a:picLocks noChangeAspect="1"/>
          </p:cNvPicPr>
          <p:nvPr/>
        </p:nvPicPr>
        <p:blipFill>
          <a:blip r:embed="rId5"/>
          <a:stretch>
            <a:fillRect/>
          </a:stretch>
        </p:blipFill>
        <p:spPr>
          <a:xfrm>
            <a:off x="6476927" y="4454046"/>
            <a:ext cx="2271537" cy="2001535"/>
          </a:xfrm>
          <a:prstGeom prst="rect">
            <a:avLst/>
          </a:prstGeom>
        </p:spPr>
      </p:pic>
    </p:spTree>
    <p:extLst>
      <p:ext uri="{BB962C8B-B14F-4D97-AF65-F5344CB8AC3E}">
        <p14:creationId xmlns:p14="http://schemas.microsoft.com/office/powerpoint/2010/main" val="70944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CC5C8C-30FD-9AAA-FD80-395B79A42390}"/>
              </a:ext>
            </a:extLst>
          </p:cNvPr>
          <p:cNvPicPr>
            <a:picLocks noChangeAspect="1"/>
          </p:cNvPicPr>
          <p:nvPr/>
        </p:nvPicPr>
        <p:blipFill>
          <a:blip r:embed="rId2"/>
          <a:stretch>
            <a:fillRect/>
          </a:stretch>
        </p:blipFill>
        <p:spPr>
          <a:xfrm>
            <a:off x="5580113" y="1894834"/>
            <a:ext cx="3429479" cy="581106"/>
          </a:xfrm>
          <a:prstGeom prst="rect">
            <a:avLst/>
          </a:prstGeom>
        </p:spPr>
      </p:pic>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1" y="1434300"/>
            <a:ext cx="5580112" cy="53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71463" lvl="1" indent="6350" defTabSz="685800">
              <a:spcAft>
                <a:spcPts val="600"/>
              </a:spcAft>
            </a:pPr>
            <a:r>
              <a:rPr lang="fr-FR" altLang="en-US" sz="2000" dirty="0">
                <a:solidFill>
                  <a:srgbClr val="000000"/>
                </a:solidFill>
                <a:ea typeface="Calibri" panose="020F0502020204030204" pitchFamily="34" charset="0"/>
              </a:rPr>
              <a:t>Cliquer sur le buton </a:t>
            </a:r>
            <a:r>
              <a:rPr lang="fr-FR" altLang="en-US" sz="2000" i="1" dirty="0">
                <a:solidFill>
                  <a:srgbClr val="000000"/>
                </a:solidFill>
                <a:ea typeface="Calibri" panose="020F0502020204030204" pitchFamily="34" charset="0"/>
              </a:rPr>
              <a:t>Tout mettre à jour </a:t>
            </a:r>
            <a:r>
              <a:rPr lang="fr-FR" altLang="en-US" sz="2000" dirty="0">
                <a:solidFill>
                  <a:srgbClr val="000000"/>
                </a:solidFill>
                <a:ea typeface="Calibri" panose="020F0502020204030204" pitchFamily="34" charset="0"/>
              </a:rPr>
              <a:t>pour vous assurer que tous les éléments de la légende sont inclus</a:t>
            </a:r>
          </a:p>
          <a:p>
            <a:pPr marL="271463" lvl="1" indent="6350" defTabSz="685800">
              <a:spcAft>
                <a:spcPts val="600"/>
              </a:spcAft>
            </a:pPr>
            <a:r>
              <a:rPr lang="fr-FR" altLang="en-US" sz="2000" dirty="0">
                <a:solidFill>
                  <a:srgbClr val="000000"/>
                </a:solidFill>
                <a:ea typeface="Calibri" panose="020F0502020204030204" pitchFamily="34" charset="0"/>
              </a:rPr>
              <a:t>Décochez l’option  </a:t>
            </a:r>
            <a:r>
              <a:rPr lang="fr-FR" altLang="en-US" sz="2000" i="1" dirty="0">
                <a:solidFill>
                  <a:srgbClr val="000000"/>
                </a:solidFill>
                <a:ea typeface="Calibri" panose="020F0502020204030204" pitchFamily="34" charset="0"/>
              </a:rPr>
              <a:t>Mettre à jour auto </a:t>
            </a:r>
            <a:r>
              <a:rPr lang="fr-FR" altLang="en-US" sz="2000" dirty="0">
                <a:solidFill>
                  <a:srgbClr val="000000"/>
                </a:solidFill>
                <a:ea typeface="Calibri" panose="020F0502020204030204" pitchFamily="34" charset="0"/>
              </a:rPr>
              <a:t>pour vous permettre de modifier les éléments de la légende.</a:t>
            </a:r>
          </a:p>
          <a:p>
            <a:pPr marL="271463" lvl="1" indent="6350" defTabSz="685800">
              <a:spcAft>
                <a:spcPts val="600"/>
              </a:spcAft>
            </a:pPr>
            <a:r>
              <a:rPr lang="fr-FR" altLang="en-US" sz="2000" dirty="0">
                <a:solidFill>
                  <a:srgbClr val="000000"/>
                </a:solidFill>
                <a:ea typeface="Calibri" panose="020F0502020204030204" pitchFamily="34" charset="0"/>
              </a:rPr>
              <a:t>Pour déplacer un élément vers le bas ou vers le haut de la liste, cliquez sur l'élément, puis utilisez les boutons "Vers le bas" ou "Vers le haut" situés sous la liste. </a:t>
            </a:r>
          </a:p>
          <a:p>
            <a:pPr marL="271463" lvl="1" indent="6350" defTabSz="685800"/>
            <a:r>
              <a:rPr lang="fr-FR" altLang="en-US" sz="2000" dirty="0">
                <a:solidFill>
                  <a:srgbClr val="000000"/>
                </a:solidFill>
                <a:ea typeface="Calibri" panose="020F0502020204030204" pitchFamily="34" charset="0"/>
              </a:rPr>
              <a:t>Pour supprimer un élément de la légende, cliquez sur l'élément, puis sur le bouton Moins. </a:t>
            </a:r>
          </a:p>
          <a:p>
            <a:pPr marL="271463" lvl="1" indent="6350" defTabSz="685800"/>
            <a:endParaRPr lang="fr-FR" altLang="en-US" sz="600" dirty="0">
              <a:solidFill>
                <a:srgbClr val="000000"/>
              </a:solidFill>
              <a:ea typeface="Calibri" panose="020F0502020204030204" pitchFamily="34" charset="0"/>
            </a:endParaRPr>
          </a:p>
          <a:p>
            <a:pPr marL="271463" lvl="1" indent="6350" defTabSz="685800"/>
            <a:r>
              <a:rPr lang="fr-FR" altLang="en-US" sz="2000" dirty="0">
                <a:solidFill>
                  <a:srgbClr val="000000"/>
                </a:solidFill>
                <a:ea typeface="Calibri" panose="020F0502020204030204" pitchFamily="34" charset="0"/>
              </a:rPr>
              <a:t>Si vous devez ajouter un élément de légende, cliquez sur le bouton Ajouter. Choisissez la couche que vous souhaitez ajouter dans la liste qui s'affiche, puis cliquez sur OK. </a:t>
            </a:r>
            <a:endParaRPr lang="en-US" altLang="en-US" sz="2000" dirty="0"/>
          </a:p>
        </p:txBody>
      </p:sp>
      <p:pic>
        <p:nvPicPr>
          <p:cNvPr id="12" name="Picture 11">
            <a:extLst>
              <a:ext uri="{FF2B5EF4-FFF2-40B4-BE49-F238E27FC236}">
                <a16:creationId xmlns:a16="http://schemas.microsoft.com/office/drawing/2014/main" id="{4FC1D699-E39A-9F59-C523-51CD547EF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4370" y="3725128"/>
            <a:ext cx="929309" cy="486781"/>
          </a:xfrm>
          <a:prstGeom prst="rect">
            <a:avLst/>
          </a:prstGeom>
        </p:spPr>
      </p:pic>
      <p:pic>
        <p:nvPicPr>
          <p:cNvPr id="14" name="Picture 13">
            <a:extLst>
              <a:ext uri="{FF2B5EF4-FFF2-40B4-BE49-F238E27FC236}">
                <a16:creationId xmlns:a16="http://schemas.microsoft.com/office/drawing/2014/main" id="{79DF9500-D893-0EA0-7BF1-79F91073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1699" y="4807505"/>
            <a:ext cx="482976" cy="482976"/>
          </a:xfrm>
          <a:prstGeom prst="rect">
            <a:avLst/>
          </a:prstGeom>
        </p:spPr>
      </p:pic>
      <p:pic>
        <p:nvPicPr>
          <p:cNvPr id="15" name="Picture 14">
            <a:extLst>
              <a:ext uri="{FF2B5EF4-FFF2-40B4-BE49-F238E27FC236}">
                <a16:creationId xmlns:a16="http://schemas.microsoft.com/office/drawing/2014/main" id="{542819E8-C274-0332-CFBF-F8AF12E2CB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9947" y="5939606"/>
            <a:ext cx="498157" cy="483062"/>
          </a:xfrm>
          <a:prstGeom prst="rect">
            <a:avLst/>
          </a:prstGeom>
        </p:spPr>
      </p:pic>
      <p:sp>
        <p:nvSpPr>
          <p:cNvPr id="3" name="Title 1">
            <a:extLst>
              <a:ext uri="{FF2B5EF4-FFF2-40B4-BE49-F238E27FC236}">
                <a16:creationId xmlns:a16="http://schemas.microsoft.com/office/drawing/2014/main" id="{54ABBCA4-C9D6-97BE-2BC5-5024587C58BB}"/>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5" name="Slide Number Placeholder 3">
            <a:extLst>
              <a:ext uri="{FF2B5EF4-FFF2-40B4-BE49-F238E27FC236}">
                <a16:creationId xmlns:a16="http://schemas.microsoft.com/office/drawing/2014/main" id="{F4D5ECCF-CA4C-EDD8-5DE7-78584DEE6996}"/>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39</a:t>
            </a:fld>
            <a:endParaRPr lang="en-GB" altLang="en-US" dirty="0"/>
          </a:p>
        </p:txBody>
      </p:sp>
      <p:sp>
        <p:nvSpPr>
          <p:cNvPr id="6" name="TextBox 5">
            <a:extLst>
              <a:ext uri="{FF2B5EF4-FFF2-40B4-BE49-F238E27FC236}">
                <a16:creationId xmlns:a16="http://schemas.microsoft.com/office/drawing/2014/main" id="{99FDEDF8-A360-A14A-B4FB-24F020B37B37}"/>
              </a:ext>
            </a:extLst>
          </p:cNvPr>
          <p:cNvSpPr txBox="1"/>
          <p:nvPr/>
        </p:nvSpPr>
        <p:spPr>
          <a:xfrm>
            <a:off x="287903" y="1030989"/>
            <a:ext cx="6316756" cy="430887"/>
          </a:xfrm>
          <a:prstGeom prst="rect">
            <a:avLst/>
          </a:prstGeom>
          <a:noFill/>
        </p:spPr>
        <p:txBody>
          <a:bodyPr wrap="square">
            <a:spAutoFit/>
          </a:bodyPr>
          <a:lstStyle/>
          <a:p>
            <a:r>
              <a:rPr lang="en-PH" sz="2200" b="1" dirty="0" err="1"/>
              <a:t>Ajouter</a:t>
            </a:r>
            <a:r>
              <a:rPr lang="en-PH" sz="2200" b="1" dirty="0"/>
              <a:t> la </a:t>
            </a:r>
            <a:r>
              <a:rPr lang="en-PH" sz="2200" b="1" dirty="0" err="1"/>
              <a:t>Légende</a:t>
            </a:r>
            <a:endParaRPr lang="en-PH" sz="2200" b="1" dirty="0"/>
          </a:p>
        </p:txBody>
      </p:sp>
      <p:sp>
        <p:nvSpPr>
          <p:cNvPr id="7" name="Rectangle 6">
            <a:extLst>
              <a:ext uri="{FF2B5EF4-FFF2-40B4-BE49-F238E27FC236}">
                <a16:creationId xmlns:a16="http://schemas.microsoft.com/office/drawing/2014/main" id="{B9132CEC-1BD9-127F-9CF3-CE66CA3D456B}"/>
              </a:ext>
            </a:extLst>
          </p:cNvPr>
          <p:cNvSpPr/>
          <p:nvPr/>
        </p:nvSpPr>
        <p:spPr>
          <a:xfrm>
            <a:off x="7884989" y="2185387"/>
            <a:ext cx="1151464" cy="314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a:extLst>
              <a:ext uri="{FF2B5EF4-FFF2-40B4-BE49-F238E27FC236}">
                <a16:creationId xmlns:a16="http://schemas.microsoft.com/office/drawing/2014/main" id="{E946CE2A-AD9C-BD50-4393-6043C416684D}"/>
              </a:ext>
            </a:extLst>
          </p:cNvPr>
          <p:cNvSpPr/>
          <p:nvPr/>
        </p:nvSpPr>
        <p:spPr>
          <a:xfrm>
            <a:off x="5644980" y="2173651"/>
            <a:ext cx="1151464" cy="314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7" name="Picture 16">
            <a:extLst>
              <a:ext uri="{FF2B5EF4-FFF2-40B4-BE49-F238E27FC236}">
                <a16:creationId xmlns:a16="http://schemas.microsoft.com/office/drawing/2014/main" id="{EB2F324F-FADD-CC28-CBEF-98E08BDE5477}"/>
              </a:ext>
            </a:extLst>
          </p:cNvPr>
          <p:cNvPicPr>
            <a:picLocks noChangeAspect="1"/>
          </p:cNvPicPr>
          <p:nvPr/>
        </p:nvPicPr>
        <p:blipFill>
          <a:blip r:embed="rId6"/>
          <a:stretch>
            <a:fillRect/>
          </a:stretch>
        </p:blipFill>
        <p:spPr>
          <a:xfrm>
            <a:off x="6077271" y="2914843"/>
            <a:ext cx="2435163" cy="619471"/>
          </a:xfrm>
          <a:prstGeom prst="rect">
            <a:avLst/>
          </a:prstGeom>
        </p:spPr>
      </p:pic>
    </p:spTree>
    <p:extLst>
      <p:ext uri="{BB962C8B-B14F-4D97-AF65-F5344CB8AC3E}">
        <p14:creationId xmlns:p14="http://schemas.microsoft.com/office/powerpoint/2010/main" val="104749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2"/>
          <p:cNvSpPr>
            <a:spLocks noChangeArrowheads="1"/>
          </p:cNvSpPr>
          <p:nvPr/>
        </p:nvSpPr>
        <p:spPr bwMode="auto">
          <a:xfrm>
            <a:off x="314418" y="2184764"/>
            <a:ext cx="8722077"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5763" indent="-385763">
              <a:spcAft>
                <a:spcPts val="450"/>
              </a:spcAft>
              <a:buFontTx/>
              <a:buAutoNum type="arabicPeriod"/>
            </a:pPr>
            <a:r>
              <a:rPr lang="fr-CH" altLang="en-US" sz="2800" dirty="0"/>
              <a:t>Adapté au but, à l’audience, contenu et support</a:t>
            </a:r>
          </a:p>
          <a:p>
            <a:pPr marL="385763" indent="-385763">
              <a:spcAft>
                <a:spcPts val="450"/>
              </a:spcAft>
              <a:buFontTx/>
              <a:buAutoNum type="arabicPeriod"/>
            </a:pPr>
            <a:endParaRPr lang="fr-CH" altLang="en-US" sz="1400" dirty="0"/>
          </a:p>
          <a:p>
            <a:pPr marL="385763" indent="-385763">
              <a:spcAft>
                <a:spcPts val="450"/>
              </a:spcAft>
              <a:buFontTx/>
              <a:buAutoNum type="arabicPeriod"/>
            </a:pPr>
            <a:r>
              <a:rPr lang="fr-FR" altLang="en-US" sz="2800" dirty="0"/>
              <a:t>Inclusion des éléments clés qui composent une bonne carte </a:t>
            </a:r>
          </a:p>
          <a:p>
            <a:pPr marL="385763" indent="-385763">
              <a:spcAft>
                <a:spcPts val="450"/>
              </a:spcAft>
              <a:buFontTx/>
              <a:buAutoNum type="arabicPeriod"/>
            </a:pPr>
            <a:endParaRPr lang="fr-FR" altLang="en-US" sz="1400" dirty="0"/>
          </a:p>
          <a:p>
            <a:pPr marL="385763" indent="-385763">
              <a:spcAft>
                <a:spcPts val="450"/>
              </a:spcAft>
              <a:buFontTx/>
              <a:buAutoNum type="arabicPeriod"/>
            </a:pPr>
            <a:r>
              <a:rPr lang="fr-FR" altLang="en-US" sz="2800" dirty="0"/>
              <a:t>Visuellement attrayant et transmettant un message fort</a:t>
            </a:r>
            <a:endParaRPr lang="fr-CH" altLang="en-US" sz="2800" dirty="0"/>
          </a:p>
        </p:txBody>
      </p:sp>
      <p:sp>
        <p:nvSpPr>
          <p:cNvPr id="12" name="Title 1"/>
          <p:cNvSpPr txBox="1">
            <a:spLocks/>
          </p:cNvSpPr>
          <p:nvPr/>
        </p:nvSpPr>
        <p:spPr bwMode="auto">
          <a:xfrm>
            <a:off x="2852065" y="5547662"/>
            <a:ext cx="2687241" cy="464344"/>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Bonne chance</a:t>
            </a:r>
          </a:p>
        </p:txBody>
      </p:sp>
      <p:grpSp>
        <p:nvGrpSpPr>
          <p:cNvPr id="10" name="Group 289">
            <a:extLst>
              <a:ext uri="{FF2B5EF4-FFF2-40B4-BE49-F238E27FC236}">
                <a16:creationId xmlns:a16="http://schemas.microsoft.com/office/drawing/2014/main" id="{B0A2EB12-8742-49A9-817C-F83B4E437CD8}"/>
              </a:ext>
            </a:extLst>
          </p:cNvPr>
          <p:cNvGrpSpPr>
            <a:grpSpLocks/>
          </p:cNvGrpSpPr>
          <p:nvPr/>
        </p:nvGrpSpPr>
        <p:grpSpPr bwMode="auto">
          <a:xfrm>
            <a:off x="5868144" y="5338704"/>
            <a:ext cx="936104" cy="1114632"/>
            <a:chOff x="4195" y="1953"/>
            <a:chExt cx="1183" cy="1795"/>
          </a:xfrm>
        </p:grpSpPr>
        <p:grpSp>
          <p:nvGrpSpPr>
            <p:cNvPr id="11" name="Group 288">
              <a:extLst>
                <a:ext uri="{FF2B5EF4-FFF2-40B4-BE49-F238E27FC236}">
                  <a16:creationId xmlns:a16="http://schemas.microsoft.com/office/drawing/2014/main" id="{1AA7853B-7614-46AB-8C7C-20E7A71A50E7}"/>
                </a:ext>
              </a:extLst>
            </p:cNvPr>
            <p:cNvGrpSpPr>
              <a:grpSpLocks/>
            </p:cNvGrpSpPr>
            <p:nvPr/>
          </p:nvGrpSpPr>
          <p:grpSpPr bwMode="auto">
            <a:xfrm>
              <a:off x="4331" y="2452"/>
              <a:ext cx="855" cy="843"/>
              <a:chOff x="4476" y="2627"/>
              <a:chExt cx="855" cy="843"/>
            </a:xfrm>
          </p:grpSpPr>
          <p:sp>
            <p:nvSpPr>
              <p:cNvPr id="54" name="Freeform 144">
                <a:extLst>
                  <a:ext uri="{FF2B5EF4-FFF2-40B4-BE49-F238E27FC236}">
                    <a16:creationId xmlns:a16="http://schemas.microsoft.com/office/drawing/2014/main" id="{227915FE-97E7-40A7-A821-FE9C7D0E9B4D}"/>
                  </a:ext>
                </a:extLst>
              </p:cNvPr>
              <p:cNvSpPr>
                <a:spLocks/>
              </p:cNvSpPr>
              <p:nvPr/>
            </p:nvSpPr>
            <p:spPr bwMode="auto">
              <a:xfrm>
                <a:off x="4527" y="2669"/>
                <a:ext cx="792" cy="780"/>
              </a:xfrm>
              <a:custGeom>
                <a:avLst/>
                <a:gdLst>
                  <a:gd name="T0" fmla="*/ 396 w 792"/>
                  <a:gd name="T1" fmla="*/ 0 h 780"/>
                  <a:gd name="T2" fmla="*/ 477 w 792"/>
                  <a:gd name="T3" fmla="*/ 7 h 780"/>
                  <a:gd name="T4" fmla="*/ 552 w 792"/>
                  <a:gd name="T5" fmla="*/ 31 h 780"/>
                  <a:gd name="T6" fmla="*/ 618 w 792"/>
                  <a:gd name="T7" fmla="*/ 66 h 780"/>
                  <a:gd name="T8" fmla="*/ 677 w 792"/>
                  <a:gd name="T9" fmla="*/ 113 h 780"/>
                  <a:gd name="T10" fmla="*/ 724 w 792"/>
                  <a:gd name="T11" fmla="*/ 172 h 780"/>
                  <a:gd name="T12" fmla="*/ 762 w 792"/>
                  <a:gd name="T13" fmla="*/ 238 h 780"/>
                  <a:gd name="T14" fmla="*/ 785 w 792"/>
                  <a:gd name="T15" fmla="*/ 311 h 780"/>
                  <a:gd name="T16" fmla="*/ 792 w 792"/>
                  <a:gd name="T17" fmla="*/ 389 h 780"/>
                  <a:gd name="T18" fmla="*/ 790 w 792"/>
                  <a:gd name="T19" fmla="*/ 429 h 780"/>
                  <a:gd name="T20" fmla="*/ 776 w 792"/>
                  <a:gd name="T21" fmla="*/ 504 h 780"/>
                  <a:gd name="T22" fmla="*/ 745 w 792"/>
                  <a:gd name="T23" fmla="*/ 575 h 780"/>
                  <a:gd name="T24" fmla="*/ 703 w 792"/>
                  <a:gd name="T25" fmla="*/ 636 h 780"/>
                  <a:gd name="T26" fmla="*/ 649 w 792"/>
                  <a:gd name="T27" fmla="*/ 691 h 780"/>
                  <a:gd name="T28" fmla="*/ 585 w 792"/>
                  <a:gd name="T29" fmla="*/ 733 h 780"/>
                  <a:gd name="T30" fmla="*/ 514 w 792"/>
                  <a:gd name="T31" fmla="*/ 761 h 780"/>
                  <a:gd name="T32" fmla="*/ 436 w 792"/>
                  <a:gd name="T33" fmla="*/ 778 h 780"/>
                  <a:gd name="T34" fmla="*/ 396 w 792"/>
                  <a:gd name="T35" fmla="*/ 780 h 780"/>
                  <a:gd name="T36" fmla="*/ 319 w 792"/>
                  <a:gd name="T37" fmla="*/ 771 h 780"/>
                  <a:gd name="T38" fmla="*/ 243 w 792"/>
                  <a:gd name="T39" fmla="*/ 749 h 780"/>
                  <a:gd name="T40" fmla="*/ 177 w 792"/>
                  <a:gd name="T41" fmla="*/ 712 h 780"/>
                  <a:gd name="T42" fmla="*/ 118 w 792"/>
                  <a:gd name="T43" fmla="*/ 665 h 780"/>
                  <a:gd name="T44" fmla="*/ 69 w 792"/>
                  <a:gd name="T45" fmla="*/ 608 h 780"/>
                  <a:gd name="T46" fmla="*/ 33 w 792"/>
                  <a:gd name="T47" fmla="*/ 540 h 780"/>
                  <a:gd name="T48" fmla="*/ 10 w 792"/>
                  <a:gd name="T49" fmla="*/ 467 h 780"/>
                  <a:gd name="T50" fmla="*/ 0 w 792"/>
                  <a:gd name="T51" fmla="*/ 389 h 780"/>
                  <a:gd name="T52" fmla="*/ 3 w 792"/>
                  <a:gd name="T53" fmla="*/ 349 h 780"/>
                  <a:gd name="T54" fmla="*/ 19 w 792"/>
                  <a:gd name="T55" fmla="*/ 274 h 780"/>
                  <a:gd name="T56" fmla="*/ 50 w 792"/>
                  <a:gd name="T57" fmla="*/ 203 h 780"/>
                  <a:gd name="T58" fmla="*/ 92 w 792"/>
                  <a:gd name="T59" fmla="*/ 142 h 780"/>
                  <a:gd name="T60" fmla="*/ 147 w 792"/>
                  <a:gd name="T61" fmla="*/ 90 h 780"/>
                  <a:gd name="T62" fmla="*/ 208 w 792"/>
                  <a:gd name="T63" fmla="*/ 48 h 780"/>
                  <a:gd name="T64" fmla="*/ 279 w 792"/>
                  <a:gd name="T65" fmla="*/ 17 h 780"/>
                  <a:gd name="T66" fmla="*/ 356 w 792"/>
                  <a:gd name="T67" fmla="*/ 3 h 780"/>
                  <a:gd name="T68" fmla="*/ 396 w 792"/>
                  <a:gd name="T69" fmla="*/ 0 h 7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80"/>
                  <a:gd name="T107" fmla="*/ 792 w 792"/>
                  <a:gd name="T108" fmla="*/ 780 h 7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80">
                    <a:moveTo>
                      <a:pt x="396" y="0"/>
                    </a:moveTo>
                    <a:lnTo>
                      <a:pt x="396" y="0"/>
                    </a:lnTo>
                    <a:lnTo>
                      <a:pt x="436" y="3"/>
                    </a:lnTo>
                    <a:lnTo>
                      <a:pt x="477" y="7"/>
                    </a:lnTo>
                    <a:lnTo>
                      <a:pt x="514" y="17"/>
                    </a:lnTo>
                    <a:lnTo>
                      <a:pt x="552" y="31"/>
                    </a:lnTo>
                    <a:lnTo>
                      <a:pt x="585" y="48"/>
                    </a:lnTo>
                    <a:lnTo>
                      <a:pt x="618" y="66"/>
                    </a:lnTo>
                    <a:lnTo>
                      <a:pt x="649" y="90"/>
                    </a:lnTo>
                    <a:lnTo>
                      <a:pt x="677" y="113"/>
                    </a:lnTo>
                    <a:lnTo>
                      <a:pt x="703" y="142"/>
                    </a:lnTo>
                    <a:lnTo>
                      <a:pt x="724" y="172"/>
                    </a:lnTo>
                    <a:lnTo>
                      <a:pt x="745" y="203"/>
                    </a:lnTo>
                    <a:lnTo>
                      <a:pt x="762" y="238"/>
                    </a:lnTo>
                    <a:lnTo>
                      <a:pt x="776" y="274"/>
                    </a:lnTo>
                    <a:lnTo>
                      <a:pt x="785" y="311"/>
                    </a:lnTo>
                    <a:lnTo>
                      <a:pt x="790" y="349"/>
                    </a:lnTo>
                    <a:lnTo>
                      <a:pt x="792" y="389"/>
                    </a:lnTo>
                    <a:lnTo>
                      <a:pt x="790" y="429"/>
                    </a:lnTo>
                    <a:lnTo>
                      <a:pt x="785" y="467"/>
                    </a:lnTo>
                    <a:lnTo>
                      <a:pt x="776" y="504"/>
                    </a:lnTo>
                    <a:lnTo>
                      <a:pt x="762" y="540"/>
                    </a:lnTo>
                    <a:lnTo>
                      <a:pt x="745" y="575"/>
                    </a:lnTo>
                    <a:lnTo>
                      <a:pt x="724" y="608"/>
                    </a:lnTo>
                    <a:lnTo>
                      <a:pt x="703" y="636"/>
                    </a:lnTo>
                    <a:lnTo>
                      <a:pt x="677" y="665"/>
                    </a:lnTo>
                    <a:lnTo>
                      <a:pt x="649" y="691"/>
                    </a:lnTo>
                    <a:lnTo>
                      <a:pt x="618" y="712"/>
                    </a:lnTo>
                    <a:lnTo>
                      <a:pt x="585" y="733"/>
                    </a:lnTo>
                    <a:lnTo>
                      <a:pt x="552" y="749"/>
                    </a:lnTo>
                    <a:lnTo>
                      <a:pt x="514" y="761"/>
                    </a:lnTo>
                    <a:lnTo>
                      <a:pt x="477" y="771"/>
                    </a:lnTo>
                    <a:lnTo>
                      <a:pt x="436" y="778"/>
                    </a:lnTo>
                    <a:lnTo>
                      <a:pt x="396" y="780"/>
                    </a:lnTo>
                    <a:lnTo>
                      <a:pt x="356" y="778"/>
                    </a:lnTo>
                    <a:lnTo>
                      <a:pt x="319" y="771"/>
                    </a:lnTo>
                    <a:lnTo>
                      <a:pt x="279" y="761"/>
                    </a:lnTo>
                    <a:lnTo>
                      <a:pt x="243" y="749"/>
                    </a:lnTo>
                    <a:lnTo>
                      <a:pt x="208" y="733"/>
                    </a:lnTo>
                    <a:lnTo>
                      <a:pt x="177" y="712"/>
                    </a:lnTo>
                    <a:lnTo>
                      <a:pt x="147" y="691"/>
                    </a:lnTo>
                    <a:lnTo>
                      <a:pt x="118" y="665"/>
                    </a:lnTo>
                    <a:lnTo>
                      <a:pt x="92" y="636"/>
                    </a:lnTo>
                    <a:lnTo>
                      <a:pt x="69" y="608"/>
                    </a:lnTo>
                    <a:lnTo>
                      <a:pt x="50" y="575"/>
                    </a:lnTo>
                    <a:lnTo>
                      <a:pt x="33" y="540"/>
                    </a:lnTo>
                    <a:lnTo>
                      <a:pt x="19" y="504"/>
                    </a:lnTo>
                    <a:lnTo>
                      <a:pt x="10" y="467"/>
                    </a:lnTo>
                    <a:lnTo>
                      <a:pt x="3" y="429"/>
                    </a:lnTo>
                    <a:lnTo>
                      <a:pt x="0" y="389"/>
                    </a:lnTo>
                    <a:lnTo>
                      <a:pt x="3" y="349"/>
                    </a:lnTo>
                    <a:lnTo>
                      <a:pt x="10" y="311"/>
                    </a:lnTo>
                    <a:lnTo>
                      <a:pt x="19" y="274"/>
                    </a:lnTo>
                    <a:lnTo>
                      <a:pt x="33" y="238"/>
                    </a:lnTo>
                    <a:lnTo>
                      <a:pt x="50" y="203"/>
                    </a:lnTo>
                    <a:lnTo>
                      <a:pt x="69" y="172"/>
                    </a:lnTo>
                    <a:lnTo>
                      <a:pt x="92" y="142"/>
                    </a:lnTo>
                    <a:lnTo>
                      <a:pt x="118" y="113"/>
                    </a:lnTo>
                    <a:lnTo>
                      <a:pt x="147" y="90"/>
                    </a:lnTo>
                    <a:lnTo>
                      <a:pt x="177" y="66"/>
                    </a:lnTo>
                    <a:lnTo>
                      <a:pt x="208" y="48"/>
                    </a:lnTo>
                    <a:lnTo>
                      <a:pt x="243" y="31"/>
                    </a:lnTo>
                    <a:lnTo>
                      <a:pt x="279" y="17"/>
                    </a:lnTo>
                    <a:lnTo>
                      <a:pt x="319" y="7"/>
                    </a:lnTo>
                    <a:lnTo>
                      <a:pt x="356" y="3"/>
                    </a:lnTo>
                    <a:lnTo>
                      <a:pt x="3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45">
                <a:extLst>
                  <a:ext uri="{FF2B5EF4-FFF2-40B4-BE49-F238E27FC236}">
                    <a16:creationId xmlns:a16="http://schemas.microsoft.com/office/drawing/2014/main" id="{27D63A04-7EC3-4585-B0AC-3D6F86CF910A}"/>
                  </a:ext>
                </a:extLst>
              </p:cNvPr>
              <p:cNvSpPr>
                <a:spLocks/>
              </p:cNvSpPr>
              <p:nvPr/>
            </p:nvSpPr>
            <p:spPr bwMode="auto">
              <a:xfrm>
                <a:off x="4525" y="2667"/>
                <a:ext cx="797" cy="782"/>
              </a:xfrm>
              <a:custGeom>
                <a:avLst/>
                <a:gdLst>
                  <a:gd name="T0" fmla="*/ 398 w 797"/>
                  <a:gd name="T1" fmla="*/ 0 h 782"/>
                  <a:gd name="T2" fmla="*/ 479 w 797"/>
                  <a:gd name="T3" fmla="*/ 7 h 782"/>
                  <a:gd name="T4" fmla="*/ 552 w 797"/>
                  <a:gd name="T5" fmla="*/ 31 h 782"/>
                  <a:gd name="T6" fmla="*/ 620 w 797"/>
                  <a:gd name="T7" fmla="*/ 66 h 782"/>
                  <a:gd name="T8" fmla="*/ 679 w 797"/>
                  <a:gd name="T9" fmla="*/ 115 h 782"/>
                  <a:gd name="T10" fmla="*/ 728 w 797"/>
                  <a:gd name="T11" fmla="*/ 172 h 782"/>
                  <a:gd name="T12" fmla="*/ 764 w 797"/>
                  <a:gd name="T13" fmla="*/ 238 h 782"/>
                  <a:gd name="T14" fmla="*/ 787 w 797"/>
                  <a:gd name="T15" fmla="*/ 313 h 782"/>
                  <a:gd name="T16" fmla="*/ 797 w 797"/>
                  <a:gd name="T17" fmla="*/ 391 h 782"/>
                  <a:gd name="T18" fmla="*/ 794 w 797"/>
                  <a:gd name="T19" fmla="*/ 431 h 782"/>
                  <a:gd name="T20" fmla="*/ 778 w 797"/>
                  <a:gd name="T21" fmla="*/ 506 h 782"/>
                  <a:gd name="T22" fmla="*/ 747 w 797"/>
                  <a:gd name="T23" fmla="*/ 577 h 782"/>
                  <a:gd name="T24" fmla="*/ 705 w 797"/>
                  <a:gd name="T25" fmla="*/ 641 h 782"/>
                  <a:gd name="T26" fmla="*/ 651 w 797"/>
                  <a:gd name="T27" fmla="*/ 693 h 782"/>
                  <a:gd name="T28" fmla="*/ 587 w 797"/>
                  <a:gd name="T29" fmla="*/ 735 h 782"/>
                  <a:gd name="T30" fmla="*/ 516 w 797"/>
                  <a:gd name="T31" fmla="*/ 766 h 782"/>
                  <a:gd name="T32" fmla="*/ 438 w 797"/>
                  <a:gd name="T33" fmla="*/ 780 h 782"/>
                  <a:gd name="T34" fmla="*/ 398 w 797"/>
                  <a:gd name="T35" fmla="*/ 782 h 782"/>
                  <a:gd name="T36" fmla="*/ 318 w 797"/>
                  <a:gd name="T37" fmla="*/ 775 h 782"/>
                  <a:gd name="T38" fmla="*/ 243 w 797"/>
                  <a:gd name="T39" fmla="*/ 751 h 782"/>
                  <a:gd name="T40" fmla="*/ 177 w 797"/>
                  <a:gd name="T41" fmla="*/ 716 h 782"/>
                  <a:gd name="T42" fmla="*/ 118 w 797"/>
                  <a:gd name="T43" fmla="*/ 667 h 782"/>
                  <a:gd name="T44" fmla="*/ 68 w 797"/>
                  <a:gd name="T45" fmla="*/ 610 h 782"/>
                  <a:gd name="T46" fmla="*/ 31 w 797"/>
                  <a:gd name="T47" fmla="*/ 544 h 782"/>
                  <a:gd name="T48" fmla="*/ 7 w 797"/>
                  <a:gd name="T49" fmla="*/ 469 h 782"/>
                  <a:gd name="T50" fmla="*/ 0 w 797"/>
                  <a:gd name="T51" fmla="*/ 391 h 782"/>
                  <a:gd name="T52" fmla="*/ 2 w 797"/>
                  <a:gd name="T53" fmla="*/ 351 h 782"/>
                  <a:gd name="T54" fmla="*/ 19 w 797"/>
                  <a:gd name="T55" fmla="*/ 276 h 782"/>
                  <a:gd name="T56" fmla="*/ 47 w 797"/>
                  <a:gd name="T57" fmla="*/ 205 h 782"/>
                  <a:gd name="T58" fmla="*/ 92 w 797"/>
                  <a:gd name="T59" fmla="*/ 141 h 782"/>
                  <a:gd name="T60" fmla="*/ 146 w 797"/>
                  <a:gd name="T61" fmla="*/ 90 h 782"/>
                  <a:gd name="T62" fmla="*/ 207 w 797"/>
                  <a:gd name="T63" fmla="*/ 47 h 782"/>
                  <a:gd name="T64" fmla="*/ 281 w 797"/>
                  <a:gd name="T65" fmla="*/ 17 h 782"/>
                  <a:gd name="T66" fmla="*/ 358 w 797"/>
                  <a:gd name="T67" fmla="*/ 2 h 782"/>
                  <a:gd name="T68" fmla="*/ 398 w 797"/>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782"/>
                  <a:gd name="T107" fmla="*/ 797 w 797"/>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782">
                    <a:moveTo>
                      <a:pt x="398" y="0"/>
                    </a:moveTo>
                    <a:lnTo>
                      <a:pt x="398" y="0"/>
                    </a:lnTo>
                    <a:lnTo>
                      <a:pt x="438" y="2"/>
                    </a:lnTo>
                    <a:lnTo>
                      <a:pt x="479" y="7"/>
                    </a:lnTo>
                    <a:lnTo>
                      <a:pt x="516" y="17"/>
                    </a:lnTo>
                    <a:lnTo>
                      <a:pt x="552" y="31"/>
                    </a:lnTo>
                    <a:lnTo>
                      <a:pt x="587" y="47"/>
                    </a:lnTo>
                    <a:lnTo>
                      <a:pt x="620" y="66"/>
                    </a:lnTo>
                    <a:lnTo>
                      <a:pt x="651" y="90"/>
                    </a:lnTo>
                    <a:lnTo>
                      <a:pt x="679" y="115"/>
                    </a:lnTo>
                    <a:lnTo>
                      <a:pt x="705" y="141"/>
                    </a:lnTo>
                    <a:lnTo>
                      <a:pt x="728" y="172"/>
                    </a:lnTo>
                    <a:lnTo>
                      <a:pt x="747" y="205"/>
                    </a:lnTo>
                    <a:lnTo>
                      <a:pt x="764" y="238"/>
                    </a:lnTo>
                    <a:lnTo>
                      <a:pt x="778" y="276"/>
                    </a:lnTo>
                    <a:lnTo>
                      <a:pt x="787" y="313"/>
                    </a:lnTo>
                    <a:lnTo>
                      <a:pt x="794" y="351"/>
                    </a:lnTo>
                    <a:lnTo>
                      <a:pt x="797" y="391"/>
                    </a:lnTo>
                    <a:lnTo>
                      <a:pt x="794" y="431"/>
                    </a:lnTo>
                    <a:lnTo>
                      <a:pt x="787" y="469"/>
                    </a:lnTo>
                    <a:lnTo>
                      <a:pt x="778" y="506"/>
                    </a:lnTo>
                    <a:lnTo>
                      <a:pt x="764" y="544"/>
                    </a:lnTo>
                    <a:lnTo>
                      <a:pt x="747" y="577"/>
                    </a:lnTo>
                    <a:lnTo>
                      <a:pt x="728" y="610"/>
                    </a:lnTo>
                    <a:lnTo>
                      <a:pt x="705" y="641"/>
                    </a:lnTo>
                    <a:lnTo>
                      <a:pt x="679" y="667"/>
                    </a:lnTo>
                    <a:lnTo>
                      <a:pt x="651" y="693"/>
                    </a:lnTo>
                    <a:lnTo>
                      <a:pt x="620" y="716"/>
                    </a:lnTo>
                    <a:lnTo>
                      <a:pt x="587" y="735"/>
                    </a:lnTo>
                    <a:lnTo>
                      <a:pt x="552" y="751"/>
                    </a:lnTo>
                    <a:lnTo>
                      <a:pt x="516" y="766"/>
                    </a:lnTo>
                    <a:lnTo>
                      <a:pt x="479" y="775"/>
                    </a:lnTo>
                    <a:lnTo>
                      <a:pt x="438" y="780"/>
                    </a:lnTo>
                    <a:lnTo>
                      <a:pt x="398" y="782"/>
                    </a:lnTo>
                    <a:lnTo>
                      <a:pt x="358" y="780"/>
                    </a:lnTo>
                    <a:lnTo>
                      <a:pt x="318" y="775"/>
                    </a:lnTo>
                    <a:lnTo>
                      <a:pt x="281" y="766"/>
                    </a:lnTo>
                    <a:lnTo>
                      <a:pt x="243" y="751"/>
                    </a:lnTo>
                    <a:lnTo>
                      <a:pt x="207" y="735"/>
                    </a:lnTo>
                    <a:lnTo>
                      <a:pt x="177" y="716"/>
                    </a:lnTo>
                    <a:lnTo>
                      <a:pt x="146" y="693"/>
                    </a:lnTo>
                    <a:lnTo>
                      <a:pt x="118" y="667"/>
                    </a:lnTo>
                    <a:lnTo>
                      <a:pt x="92" y="641"/>
                    </a:lnTo>
                    <a:lnTo>
                      <a:pt x="68" y="610"/>
                    </a:lnTo>
                    <a:lnTo>
                      <a:pt x="47" y="577"/>
                    </a:lnTo>
                    <a:lnTo>
                      <a:pt x="31" y="544"/>
                    </a:lnTo>
                    <a:lnTo>
                      <a:pt x="19" y="506"/>
                    </a:lnTo>
                    <a:lnTo>
                      <a:pt x="7" y="469"/>
                    </a:lnTo>
                    <a:lnTo>
                      <a:pt x="2" y="431"/>
                    </a:lnTo>
                    <a:lnTo>
                      <a:pt x="0" y="391"/>
                    </a:lnTo>
                    <a:lnTo>
                      <a:pt x="2" y="351"/>
                    </a:lnTo>
                    <a:lnTo>
                      <a:pt x="7" y="313"/>
                    </a:lnTo>
                    <a:lnTo>
                      <a:pt x="19" y="276"/>
                    </a:lnTo>
                    <a:lnTo>
                      <a:pt x="31" y="238"/>
                    </a:lnTo>
                    <a:lnTo>
                      <a:pt x="47" y="205"/>
                    </a:lnTo>
                    <a:lnTo>
                      <a:pt x="68" y="172"/>
                    </a:lnTo>
                    <a:lnTo>
                      <a:pt x="92" y="141"/>
                    </a:lnTo>
                    <a:lnTo>
                      <a:pt x="118" y="115"/>
                    </a:lnTo>
                    <a:lnTo>
                      <a:pt x="146" y="90"/>
                    </a:lnTo>
                    <a:lnTo>
                      <a:pt x="177" y="66"/>
                    </a:lnTo>
                    <a:lnTo>
                      <a:pt x="207" y="47"/>
                    </a:lnTo>
                    <a:lnTo>
                      <a:pt x="243" y="31"/>
                    </a:lnTo>
                    <a:lnTo>
                      <a:pt x="281" y="17"/>
                    </a:lnTo>
                    <a:lnTo>
                      <a:pt x="318" y="7"/>
                    </a:lnTo>
                    <a:lnTo>
                      <a:pt x="358" y="2"/>
                    </a:lnTo>
                    <a:lnTo>
                      <a:pt x="398"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46">
                <a:extLst>
                  <a:ext uri="{FF2B5EF4-FFF2-40B4-BE49-F238E27FC236}">
                    <a16:creationId xmlns:a16="http://schemas.microsoft.com/office/drawing/2014/main" id="{028F8A7E-FFF6-4555-94E5-2485DFD665DA}"/>
                  </a:ext>
                </a:extLst>
              </p:cNvPr>
              <p:cNvSpPr>
                <a:spLocks/>
              </p:cNvSpPr>
              <p:nvPr/>
            </p:nvSpPr>
            <p:spPr bwMode="auto">
              <a:xfrm>
                <a:off x="4523" y="2665"/>
                <a:ext cx="799" cy="786"/>
              </a:xfrm>
              <a:custGeom>
                <a:avLst/>
                <a:gdLst>
                  <a:gd name="T0" fmla="*/ 398 w 799"/>
                  <a:gd name="T1" fmla="*/ 0 h 786"/>
                  <a:gd name="T2" fmla="*/ 478 w 799"/>
                  <a:gd name="T3" fmla="*/ 7 h 786"/>
                  <a:gd name="T4" fmla="*/ 554 w 799"/>
                  <a:gd name="T5" fmla="*/ 30 h 786"/>
                  <a:gd name="T6" fmla="*/ 622 w 799"/>
                  <a:gd name="T7" fmla="*/ 66 h 786"/>
                  <a:gd name="T8" fmla="*/ 681 w 799"/>
                  <a:gd name="T9" fmla="*/ 115 h 786"/>
                  <a:gd name="T10" fmla="*/ 730 w 799"/>
                  <a:gd name="T11" fmla="*/ 172 h 786"/>
                  <a:gd name="T12" fmla="*/ 766 w 799"/>
                  <a:gd name="T13" fmla="*/ 240 h 786"/>
                  <a:gd name="T14" fmla="*/ 789 w 799"/>
                  <a:gd name="T15" fmla="*/ 313 h 786"/>
                  <a:gd name="T16" fmla="*/ 799 w 799"/>
                  <a:gd name="T17" fmla="*/ 393 h 786"/>
                  <a:gd name="T18" fmla="*/ 796 w 799"/>
                  <a:gd name="T19" fmla="*/ 433 h 786"/>
                  <a:gd name="T20" fmla="*/ 780 w 799"/>
                  <a:gd name="T21" fmla="*/ 508 h 786"/>
                  <a:gd name="T22" fmla="*/ 749 w 799"/>
                  <a:gd name="T23" fmla="*/ 579 h 786"/>
                  <a:gd name="T24" fmla="*/ 707 w 799"/>
                  <a:gd name="T25" fmla="*/ 643 h 786"/>
                  <a:gd name="T26" fmla="*/ 653 w 799"/>
                  <a:gd name="T27" fmla="*/ 697 h 786"/>
                  <a:gd name="T28" fmla="*/ 589 w 799"/>
                  <a:gd name="T29" fmla="*/ 739 h 786"/>
                  <a:gd name="T30" fmla="*/ 518 w 799"/>
                  <a:gd name="T31" fmla="*/ 768 h 786"/>
                  <a:gd name="T32" fmla="*/ 440 w 799"/>
                  <a:gd name="T33" fmla="*/ 784 h 786"/>
                  <a:gd name="T34" fmla="*/ 398 w 799"/>
                  <a:gd name="T35" fmla="*/ 786 h 786"/>
                  <a:gd name="T36" fmla="*/ 318 w 799"/>
                  <a:gd name="T37" fmla="*/ 777 h 786"/>
                  <a:gd name="T38" fmla="*/ 242 w 799"/>
                  <a:gd name="T39" fmla="*/ 756 h 786"/>
                  <a:gd name="T40" fmla="*/ 176 w 799"/>
                  <a:gd name="T41" fmla="*/ 718 h 786"/>
                  <a:gd name="T42" fmla="*/ 115 w 799"/>
                  <a:gd name="T43" fmla="*/ 671 h 786"/>
                  <a:gd name="T44" fmla="*/ 68 w 799"/>
                  <a:gd name="T45" fmla="*/ 612 h 786"/>
                  <a:gd name="T46" fmla="*/ 30 w 799"/>
                  <a:gd name="T47" fmla="*/ 546 h 786"/>
                  <a:gd name="T48" fmla="*/ 7 w 799"/>
                  <a:gd name="T49" fmla="*/ 471 h 786"/>
                  <a:gd name="T50" fmla="*/ 0 w 799"/>
                  <a:gd name="T51" fmla="*/ 393 h 786"/>
                  <a:gd name="T52" fmla="*/ 2 w 799"/>
                  <a:gd name="T53" fmla="*/ 353 h 786"/>
                  <a:gd name="T54" fmla="*/ 16 w 799"/>
                  <a:gd name="T55" fmla="*/ 275 h 786"/>
                  <a:gd name="T56" fmla="*/ 47 w 799"/>
                  <a:gd name="T57" fmla="*/ 205 h 786"/>
                  <a:gd name="T58" fmla="*/ 89 w 799"/>
                  <a:gd name="T59" fmla="*/ 143 h 786"/>
                  <a:gd name="T60" fmla="*/ 143 w 799"/>
                  <a:gd name="T61" fmla="*/ 89 h 786"/>
                  <a:gd name="T62" fmla="*/ 209 w 799"/>
                  <a:gd name="T63" fmla="*/ 47 h 786"/>
                  <a:gd name="T64" fmla="*/ 280 w 799"/>
                  <a:gd name="T65" fmla="*/ 16 h 786"/>
                  <a:gd name="T66" fmla="*/ 358 w 799"/>
                  <a:gd name="T67" fmla="*/ 0 h 786"/>
                  <a:gd name="T68" fmla="*/ 398 w 799"/>
                  <a:gd name="T69" fmla="*/ 0 h 7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9"/>
                  <a:gd name="T106" fmla="*/ 0 h 786"/>
                  <a:gd name="T107" fmla="*/ 799 w 799"/>
                  <a:gd name="T108" fmla="*/ 786 h 7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9" h="786">
                    <a:moveTo>
                      <a:pt x="398" y="0"/>
                    </a:moveTo>
                    <a:lnTo>
                      <a:pt x="398" y="0"/>
                    </a:lnTo>
                    <a:lnTo>
                      <a:pt x="440" y="0"/>
                    </a:lnTo>
                    <a:lnTo>
                      <a:pt x="478" y="7"/>
                    </a:lnTo>
                    <a:lnTo>
                      <a:pt x="518" y="16"/>
                    </a:lnTo>
                    <a:lnTo>
                      <a:pt x="554" y="30"/>
                    </a:lnTo>
                    <a:lnTo>
                      <a:pt x="589" y="47"/>
                    </a:lnTo>
                    <a:lnTo>
                      <a:pt x="622" y="66"/>
                    </a:lnTo>
                    <a:lnTo>
                      <a:pt x="653" y="89"/>
                    </a:lnTo>
                    <a:lnTo>
                      <a:pt x="681" y="115"/>
                    </a:lnTo>
                    <a:lnTo>
                      <a:pt x="707" y="143"/>
                    </a:lnTo>
                    <a:lnTo>
                      <a:pt x="730" y="172"/>
                    </a:lnTo>
                    <a:lnTo>
                      <a:pt x="749" y="205"/>
                    </a:lnTo>
                    <a:lnTo>
                      <a:pt x="766" y="240"/>
                    </a:lnTo>
                    <a:lnTo>
                      <a:pt x="780" y="275"/>
                    </a:lnTo>
                    <a:lnTo>
                      <a:pt x="789" y="313"/>
                    </a:lnTo>
                    <a:lnTo>
                      <a:pt x="796" y="353"/>
                    </a:lnTo>
                    <a:lnTo>
                      <a:pt x="799" y="393"/>
                    </a:lnTo>
                    <a:lnTo>
                      <a:pt x="796" y="433"/>
                    </a:lnTo>
                    <a:lnTo>
                      <a:pt x="789" y="471"/>
                    </a:lnTo>
                    <a:lnTo>
                      <a:pt x="780" y="508"/>
                    </a:lnTo>
                    <a:lnTo>
                      <a:pt x="766" y="546"/>
                    </a:lnTo>
                    <a:lnTo>
                      <a:pt x="749" y="579"/>
                    </a:lnTo>
                    <a:lnTo>
                      <a:pt x="730" y="612"/>
                    </a:lnTo>
                    <a:lnTo>
                      <a:pt x="707" y="643"/>
                    </a:lnTo>
                    <a:lnTo>
                      <a:pt x="681" y="671"/>
                    </a:lnTo>
                    <a:lnTo>
                      <a:pt x="653" y="697"/>
                    </a:lnTo>
                    <a:lnTo>
                      <a:pt x="622" y="718"/>
                    </a:lnTo>
                    <a:lnTo>
                      <a:pt x="589" y="739"/>
                    </a:lnTo>
                    <a:lnTo>
                      <a:pt x="554" y="756"/>
                    </a:lnTo>
                    <a:lnTo>
                      <a:pt x="518" y="768"/>
                    </a:lnTo>
                    <a:lnTo>
                      <a:pt x="478" y="777"/>
                    </a:lnTo>
                    <a:lnTo>
                      <a:pt x="440" y="784"/>
                    </a:lnTo>
                    <a:lnTo>
                      <a:pt x="398" y="786"/>
                    </a:lnTo>
                    <a:lnTo>
                      <a:pt x="358" y="784"/>
                    </a:lnTo>
                    <a:lnTo>
                      <a:pt x="318" y="777"/>
                    </a:lnTo>
                    <a:lnTo>
                      <a:pt x="280" y="768"/>
                    </a:lnTo>
                    <a:lnTo>
                      <a:pt x="242" y="756"/>
                    </a:lnTo>
                    <a:lnTo>
                      <a:pt x="209" y="739"/>
                    </a:lnTo>
                    <a:lnTo>
                      <a:pt x="176" y="718"/>
                    </a:lnTo>
                    <a:lnTo>
                      <a:pt x="143" y="697"/>
                    </a:lnTo>
                    <a:lnTo>
                      <a:pt x="115" y="671"/>
                    </a:lnTo>
                    <a:lnTo>
                      <a:pt x="89" y="643"/>
                    </a:lnTo>
                    <a:lnTo>
                      <a:pt x="68" y="612"/>
                    </a:lnTo>
                    <a:lnTo>
                      <a:pt x="47" y="579"/>
                    </a:lnTo>
                    <a:lnTo>
                      <a:pt x="30" y="546"/>
                    </a:lnTo>
                    <a:lnTo>
                      <a:pt x="16" y="508"/>
                    </a:lnTo>
                    <a:lnTo>
                      <a:pt x="7" y="471"/>
                    </a:lnTo>
                    <a:lnTo>
                      <a:pt x="2" y="433"/>
                    </a:lnTo>
                    <a:lnTo>
                      <a:pt x="0" y="393"/>
                    </a:lnTo>
                    <a:lnTo>
                      <a:pt x="2" y="353"/>
                    </a:lnTo>
                    <a:lnTo>
                      <a:pt x="7" y="313"/>
                    </a:lnTo>
                    <a:lnTo>
                      <a:pt x="16" y="275"/>
                    </a:lnTo>
                    <a:lnTo>
                      <a:pt x="30" y="240"/>
                    </a:lnTo>
                    <a:lnTo>
                      <a:pt x="47" y="205"/>
                    </a:lnTo>
                    <a:lnTo>
                      <a:pt x="68" y="172"/>
                    </a:lnTo>
                    <a:lnTo>
                      <a:pt x="89" y="143"/>
                    </a:lnTo>
                    <a:lnTo>
                      <a:pt x="115" y="115"/>
                    </a:lnTo>
                    <a:lnTo>
                      <a:pt x="143" y="89"/>
                    </a:lnTo>
                    <a:lnTo>
                      <a:pt x="176" y="66"/>
                    </a:lnTo>
                    <a:lnTo>
                      <a:pt x="209" y="47"/>
                    </a:lnTo>
                    <a:lnTo>
                      <a:pt x="242" y="30"/>
                    </a:lnTo>
                    <a:lnTo>
                      <a:pt x="280" y="16"/>
                    </a:lnTo>
                    <a:lnTo>
                      <a:pt x="318" y="7"/>
                    </a:lnTo>
                    <a:lnTo>
                      <a:pt x="358" y="0"/>
                    </a:lnTo>
                    <a:lnTo>
                      <a:pt x="398"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47">
                <a:extLst>
                  <a:ext uri="{FF2B5EF4-FFF2-40B4-BE49-F238E27FC236}">
                    <a16:creationId xmlns:a16="http://schemas.microsoft.com/office/drawing/2014/main" id="{FF6BFFAF-8EF4-4F63-8917-1DF7215AA661}"/>
                  </a:ext>
                </a:extLst>
              </p:cNvPr>
              <p:cNvSpPr>
                <a:spLocks/>
              </p:cNvSpPr>
              <p:nvPr/>
            </p:nvSpPr>
            <p:spPr bwMode="auto">
              <a:xfrm>
                <a:off x="4518" y="2660"/>
                <a:ext cx="804" cy="791"/>
              </a:xfrm>
              <a:custGeom>
                <a:avLst/>
                <a:gdLst>
                  <a:gd name="T0" fmla="*/ 403 w 804"/>
                  <a:gd name="T1" fmla="*/ 0 h 791"/>
                  <a:gd name="T2" fmla="*/ 483 w 804"/>
                  <a:gd name="T3" fmla="*/ 9 h 791"/>
                  <a:gd name="T4" fmla="*/ 559 w 804"/>
                  <a:gd name="T5" fmla="*/ 33 h 791"/>
                  <a:gd name="T6" fmla="*/ 627 w 804"/>
                  <a:gd name="T7" fmla="*/ 68 h 791"/>
                  <a:gd name="T8" fmla="*/ 686 w 804"/>
                  <a:gd name="T9" fmla="*/ 118 h 791"/>
                  <a:gd name="T10" fmla="*/ 735 w 804"/>
                  <a:gd name="T11" fmla="*/ 177 h 791"/>
                  <a:gd name="T12" fmla="*/ 773 w 804"/>
                  <a:gd name="T13" fmla="*/ 243 h 791"/>
                  <a:gd name="T14" fmla="*/ 797 w 804"/>
                  <a:gd name="T15" fmla="*/ 318 h 791"/>
                  <a:gd name="T16" fmla="*/ 804 w 804"/>
                  <a:gd name="T17" fmla="*/ 396 h 791"/>
                  <a:gd name="T18" fmla="*/ 801 w 804"/>
                  <a:gd name="T19" fmla="*/ 438 h 791"/>
                  <a:gd name="T20" fmla="*/ 785 w 804"/>
                  <a:gd name="T21" fmla="*/ 513 h 791"/>
                  <a:gd name="T22" fmla="*/ 757 w 804"/>
                  <a:gd name="T23" fmla="*/ 584 h 791"/>
                  <a:gd name="T24" fmla="*/ 712 w 804"/>
                  <a:gd name="T25" fmla="*/ 648 h 791"/>
                  <a:gd name="T26" fmla="*/ 658 w 804"/>
                  <a:gd name="T27" fmla="*/ 702 h 791"/>
                  <a:gd name="T28" fmla="*/ 594 w 804"/>
                  <a:gd name="T29" fmla="*/ 744 h 791"/>
                  <a:gd name="T30" fmla="*/ 521 w 804"/>
                  <a:gd name="T31" fmla="*/ 775 h 791"/>
                  <a:gd name="T32" fmla="*/ 443 w 804"/>
                  <a:gd name="T33" fmla="*/ 789 h 791"/>
                  <a:gd name="T34" fmla="*/ 403 w 804"/>
                  <a:gd name="T35" fmla="*/ 791 h 791"/>
                  <a:gd name="T36" fmla="*/ 321 w 804"/>
                  <a:gd name="T37" fmla="*/ 784 h 791"/>
                  <a:gd name="T38" fmla="*/ 245 w 804"/>
                  <a:gd name="T39" fmla="*/ 761 h 791"/>
                  <a:gd name="T40" fmla="*/ 179 w 804"/>
                  <a:gd name="T41" fmla="*/ 725 h 791"/>
                  <a:gd name="T42" fmla="*/ 118 w 804"/>
                  <a:gd name="T43" fmla="*/ 676 h 791"/>
                  <a:gd name="T44" fmla="*/ 68 w 804"/>
                  <a:gd name="T45" fmla="*/ 617 h 791"/>
                  <a:gd name="T46" fmla="*/ 33 w 804"/>
                  <a:gd name="T47" fmla="*/ 551 h 791"/>
                  <a:gd name="T48" fmla="*/ 9 w 804"/>
                  <a:gd name="T49" fmla="*/ 476 h 791"/>
                  <a:gd name="T50" fmla="*/ 0 w 804"/>
                  <a:gd name="T51" fmla="*/ 396 h 791"/>
                  <a:gd name="T52" fmla="*/ 2 w 804"/>
                  <a:gd name="T53" fmla="*/ 356 h 791"/>
                  <a:gd name="T54" fmla="*/ 19 w 804"/>
                  <a:gd name="T55" fmla="*/ 280 h 791"/>
                  <a:gd name="T56" fmla="*/ 49 w 804"/>
                  <a:gd name="T57" fmla="*/ 207 h 791"/>
                  <a:gd name="T58" fmla="*/ 92 w 804"/>
                  <a:gd name="T59" fmla="*/ 146 h 791"/>
                  <a:gd name="T60" fmla="*/ 146 w 804"/>
                  <a:gd name="T61" fmla="*/ 92 h 791"/>
                  <a:gd name="T62" fmla="*/ 212 w 804"/>
                  <a:gd name="T63" fmla="*/ 49 h 791"/>
                  <a:gd name="T64" fmla="*/ 283 w 804"/>
                  <a:gd name="T65" fmla="*/ 19 h 791"/>
                  <a:gd name="T66" fmla="*/ 361 w 804"/>
                  <a:gd name="T67" fmla="*/ 2 h 791"/>
                  <a:gd name="T68" fmla="*/ 403 w 804"/>
                  <a:gd name="T69" fmla="*/ 0 h 7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4"/>
                  <a:gd name="T106" fmla="*/ 0 h 791"/>
                  <a:gd name="T107" fmla="*/ 804 w 804"/>
                  <a:gd name="T108" fmla="*/ 791 h 7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4" h="791">
                    <a:moveTo>
                      <a:pt x="403" y="0"/>
                    </a:moveTo>
                    <a:lnTo>
                      <a:pt x="403" y="0"/>
                    </a:lnTo>
                    <a:lnTo>
                      <a:pt x="443" y="2"/>
                    </a:lnTo>
                    <a:lnTo>
                      <a:pt x="483" y="9"/>
                    </a:lnTo>
                    <a:lnTo>
                      <a:pt x="521" y="19"/>
                    </a:lnTo>
                    <a:lnTo>
                      <a:pt x="559" y="33"/>
                    </a:lnTo>
                    <a:lnTo>
                      <a:pt x="594" y="49"/>
                    </a:lnTo>
                    <a:lnTo>
                      <a:pt x="627" y="68"/>
                    </a:lnTo>
                    <a:lnTo>
                      <a:pt x="658" y="92"/>
                    </a:lnTo>
                    <a:lnTo>
                      <a:pt x="686" y="118"/>
                    </a:lnTo>
                    <a:lnTo>
                      <a:pt x="712" y="146"/>
                    </a:lnTo>
                    <a:lnTo>
                      <a:pt x="735" y="177"/>
                    </a:lnTo>
                    <a:lnTo>
                      <a:pt x="757" y="207"/>
                    </a:lnTo>
                    <a:lnTo>
                      <a:pt x="773" y="243"/>
                    </a:lnTo>
                    <a:lnTo>
                      <a:pt x="785" y="280"/>
                    </a:lnTo>
                    <a:lnTo>
                      <a:pt x="797" y="318"/>
                    </a:lnTo>
                    <a:lnTo>
                      <a:pt x="801" y="356"/>
                    </a:lnTo>
                    <a:lnTo>
                      <a:pt x="804" y="396"/>
                    </a:lnTo>
                    <a:lnTo>
                      <a:pt x="801" y="438"/>
                    </a:lnTo>
                    <a:lnTo>
                      <a:pt x="797" y="476"/>
                    </a:lnTo>
                    <a:lnTo>
                      <a:pt x="785" y="513"/>
                    </a:lnTo>
                    <a:lnTo>
                      <a:pt x="773" y="551"/>
                    </a:lnTo>
                    <a:lnTo>
                      <a:pt x="757" y="584"/>
                    </a:lnTo>
                    <a:lnTo>
                      <a:pt x="735" y="617"/>
                    </a:lnTo>
                    <a:lnTo>
                      <a:pt x="712" y="648"/>
                    </a:lnTo>
                    <a:lnTo>
                      <a:pt x="686" y="676"/>
                    </a:lnTo>
                    <a:lnTo>
                      <a:pt x="658" y="702"/>
                    </a:lnTo>
                    <a:lnTo>
                      <a:pt x="627" y="725"/>
                    </a:lnTo>
                    <a:lnTo>
                      <a:pt x="594" y="744"/>
                    </a:lnTo>
                    <a:lnTo>
                      <a:pt x="559" y="761"/>
                    </a:lnTo>
                    <a:lnTo>
                      <a:pt x="521" y="775"/>
                    </a:lnTo>
                    <a:lnTo>
                      <a:pt x="483" y="784"/>
                    </a:lnTo>
                    <a:lnTo>
                      <a:pt x="443" y="789"/>
                    </a:lnTo>
                    <a:lnTo>
                      <a:pt x="403" y="791"/>
                    </a:lnTo>
                    <a:lnTo>
                      <a:pt x="361" y="789"/>
                    </a:lnTo>
                    <a:lnTo>
                      <a:pt x="321" y="784"/>
                    </a:lnTo>
                    <a:lnTo>
                      <a:pt x="283" y="775"/>
                    </a:lnTo>
                    <a:lnTo>
                      <a:pt x="245" y="761"/>
                    </a:lnTo>
                    <a:lnTo>
                      <a:pt x="212" y="744"/>
                    </a:lnTo>
                    <a:lnTo>
                      <a:pt x="179" y="725"/>
                    </a:lnTo>
                    <a:lnTo>
                      <a:pt x="146" y="702"/>
                    </a:lnTo>
                    <a:lnTo>
                      <a:pt x="118" y="676"/>
                    </a:lnTo>
                    <a:lnTo>
                      <a:pt x="92" y="648"/>
                    </a:lnTo>
                    <a:lnTo>
                      <a:pt x="68" y="617"/>
                    </a:lnTo>
                    <a:lnTo>
                      <a:pt x="49" y="584"/>
                    </a:lnTo>
                    <a:lnTo>
                      <a:pt x="33" y="551"/>
                    </a:lnTo>
                    <a:lnTo>
                      <a:pt x="19" y="513"/>
                    </a:lnTo>
                    <a:lnTo>
                      <a:pt x="9" y="476"/>
                    </a:lnTo>
                    <a:lnTo>
                      <a:pt x="2" y="438"/>
                    </a:lnTo>
                    <a:lnTo>
                      <a:pt x="0" y="396"/>
                    </a:lnTo>
                    <a:lnTo>
                      <a:pt x="2" y="356"/>
                    </a:lnTo>
                    <a:lnTo>
                      <a:pt x="9" y="318"/>
                    </a:lnTo>
                    <a:lnTo>
                      <a:pt x="19" y="280"/>
                    </a:lnTo>
                    <a:lnTo>
                      <a:pt x="33" y="243"/>
                    </a:lnTo>
                    <a:lnTo>
                      <a:pt x="49" y="207"/>
                    </a:lnTo>
                    <a:lnTo>
                      <a:pt x="68" y="177"/>
                    </a:lnTo>
                    <a:lnTo>
                      <a:pt x="92" y="146"/>
                    </a:lnTo>
                    <a:lnTo>
                      <a:pt x="118" y="118"/>
                    </a:lnTo>
                    <a:lnTo>
                      <a:pt x="146" y="92"/>
                    </a:lnTo>
                    <a:lnTo>
                      <a:pt x="179" y="68"/>
                    </a:lnTo>
                    <a:lnTo>
                      <a:pt x="212" y="49"/>
                    </a:lnTo>
                    <a:lnTo>
                      <a:pt x="245" y="33"/>
                    </a:lnTo>
                    <a:lnTo>
                      <a:pt x="283" y="19"/>
                    </a:lnTo>
                    <a:lnTo>
                      <a:pt x="321" y="9"/>
                    </a:lnTo>
                    <a:lnTo>
                      <a:pt x="361" y="2"/>
                    </a:lnTo>
                    <a:lnTo>
                      <a:pt x="40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48">
                <a:extLst>
                  <a:ext uri="{FF2B5EF4-FFF2-40B4-BE49-F238E27FC236}">
                    <a16:creationId xmlns:a16="http://schemas.microsoft.com/office/drawing/2014/main" id="{86DDB2F0-8E0D-4923-9B26-4A3F3DB1AEBF}"/>
                  </a:ext>
                </a:extLst>
              </p:cNvPr>
              <p:cNvSpPr>
                <a:spLocks/>
              </p:cNvSpPr>
              <p:nvPr/>
            </p:nvSpPr>
            <p:spPr bwMode="auto">
              <a:xfrm>
                <a:off x="4516" y="2658"/>
                <a:ext cx="806" cy="796"/>
              </a:xfrm>
              <a:custGeom>
                <a:avLst/>
                <a:gdLst>
                  <a:gd name="T0" fmla="*/ 403 w 806"/>
                  <a:gd name="T1" fmla="*/ 0 h 796"/>
                  <a:gd name="T2" fmla="*/ 485 w 806"/>
                  <a:gd name="T3" fmla="*/ 9 h 796"/>
                  <a:gd name="T4" fmla="*/ 561 w 806"/>
                  <a:gd name="T5" fmla="*/ 33 h 796"/>
                  <a:gd name="T6" fmla="*/ 629 w 806"/>
                  <a:gd name="T7" fmla="*/ 68 h 796"/>
                  <a:gd name="T8" fmla="*/ 688 w 806"/>
                  <a:gd name="T9" fmla="*/ 117 h 796"/>
                  <a:gd name="T10" fmla="*/ 737 w 806"/>
                  <a:gd name="T11" fmla="*/ 176 h 796"/>
                  <a:gd name="T12" fmla="*/ 775 w 806"/>
                  <a:gd name="T13" fmla="*/ 245 h 796"/>
                  <a:gd name="T14" fmla="*/ 799 w 806"/>
                  <a:gd name="T15" fmla="*/ 318 h 796"/>
                  <a:gd name="T16" fmla="*/ 806 w 806"/>
                  <a:gd name="T17" fmla="*/ 398 h 796"/>
                  <a:gd name="T18" fmla="*/ 806 w 806"/>
                  <a:gd name="T19" fmla="*/ 438 h 796"/>
                  <a:gd name="T20" fmla="*/ 789 w 806"/>
                  <a:gd name="T21" fmla="*/ 515 h 796"/>
                  <a:gd name="T22" fmla="*/ 759 w 806"/>
                  <a:gd name="T23" fmla="*/ 586 h 796"/>
                  <a:gd name="T24" fmla="*/ 714 w 806"/>
                  <a:gd name="T25" fmla="*/ 650 h 796"/>
                  <a:gd name="T26" fmla="*/ 660 w 806"/>
                  <a:gd name="T27" fmla="*/ 704 h 796"/>
                  <a:gd name="T28" fmla="*/ 596 w 806"/>
                  <a:gd name="T29" fmla="*/ 746 h 796"/>
                  <a:gd name="T30" fmla="*/ 523 w 806"/>
                  <a:gd name="T31" fmla="*/ 777 h 796"/>
                  <a:gd name="T32" fmla="*/ 445 w 806"/>
                  <a:gd name="T33" fmla="*/ 793 h 796"/>
                  <a:gd name="T34" fmla="*/ 403 w 806"/>
                  <a:gd name="T35" fmla="*/ 796 h 796"/>
                  <a:gd name="T36" fmla="*/ 323 w 806"/>
                  <a:gd name="T37" fmla="*/ 786 h 796"/>
                  <a:gd name="T38" fmla="*/ 247 w 806"/>
                  <a:gd name="T39" fmla="*/ 765 h 796"/>
                  <a:gd name="T40" fmla="*/ 179 w 806"/>
                  <a:gd name="T41" fmla="*/ 727 h 796"/>
                  <a:gd name="T42" fmla="*/ 117 w 806"/>
                  <a:gd name="T43" fmla="*/ 678 h 796"/>
                  <a:gd name="T44" fmla="*/ 68 w 806"/>
                  <a:gd name="T45" fmla="*/ 619 h 796"/>
                  <a:gd name="T46" fmla="*/ 30 w 806"/>
                  <a:gd name="T47" fmla="*/ 553 h 796"/>
                  <a:gd name="T48" fmla="*/ 7 w 806"/>
                  <a:gd name="T49" fmla="*/ 478 h 796"/>
                  <a:gd name="T50" fmla="*/ 0 w 806"/>
                  <a:gd name="T51" fmla="*/ 398 h 796"/>
                  <a:gd name="T52" fmla="*/ 2 w 806"/>
                  <a:gd name="T53" fmla="*/ 358 h 796"/>
                  <a:gd name="T54" fmla="*/ 18 w 806"/>
                  <a:gd name="T55" fmla="*/ 280 h 796"/>
                  <a:gd name="T56" fmla="*/ 49 w 806"/>
                  <a:gd name="T57" fmla="*/ 209 h 796"/>
                  <a:gd name="T58" fmla="*/ 92 w 806"/>
                  <a:gd name="T59" fmla="*/ 146 h 796"/>
                  <a:gd name="T60" fmla="*/ 146 w 806"/>
                  <a:gd name="T61" fmla="*/ 92 h 796"/>
                  <a:gd name="T62" fmla="*/ 212 w 806"/>
                  <a:gd name="T63" fmla="*/ 49 h 796"/>
                  <a:gd name="T64" fmla="*/ 282 w 806"/>
                  <a:gd name="T65" fmla="*/ 18 h 796"/>
                  <a:gd name="T66" fmla="*/ 363 w 806"/>
                  <a:gd name="T67" fmla="*/ 2 h 796"/>
                  <a:gd name="T68" fmla="*/ 403 w 806"/>
                  <a:gd name="T69" fmla="*/ 0 h 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796"/>
                  <a:gd name="T107" fmla="*/ 806 w 806"/>
                  <a:gd name="T108" fmla="*/ 796 h 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796">
                    <a:moveTo>
                      <a:pt x="403" y="0"/>
                    </a:moveTo>
                    <a:lnTo>
                      <a:pt x="403" y="0"/>
                    </a:lnTo>
                    <a:lnTo>
                      <a:pt x="445" y="2"/>
                    </a:lnTo>
                    <a:lnTo>
                      <a:pt x="485" y="9"/>
                    </a:lnTo>
                    <a:lnTo>
                      <a:pt x="523" y="18"/>
                    </a:lnTo>
                    <a:lnTo>
                      <a:pt x="561" y="33"/>
                    </a:lnTo>
                    <a:lnTo>
                      <a:pt x="596" y="49"/>
                    </a:lnTo>
                    <a:lnTo>
                      <a:pt x="629" y="68"/>
                    </a:lnTo>
                    <a:lnTo>
                      <a:pt x="660" y="92"/>
                    </a:lnTo>
                    <a:lnTo>
                      <a:pt x="688" y="117"/>
                    </a:lnTo>
                    <a:lnTo>
                      <a:pt x="714" y="146"/>
                    </a:lnTo>
                    <a:lnTo>
                      <a:pt x="737" y="176"/>
                    </a:lnTo>
                    <a:lnTo>
                      <a:pt x="759" y="209"/>
                    </a:lnTo>
                    <a:lnTo>
                      <a:pt x="775" y="245"/>
                    </a:lnTo>
                    <a:lnTo>
                      <a:pt x="789" y="280"/>
                    </a:lnTo>
                    <a:lnTo>
                      <a:pt x="799" y="318"/>
                    </a:lnTo>
                    <a:lnTo>
                      <a:pt x="806" y="358"/>
                    </a:lnTo>
                    <a:lnTo>
                      <a:pt x="806" y="398"/>
                    </a:lnTo>
                    <a:lnTo>
                      <a:pt x="806" y="438"/>
                    </a:lnTo>
                    <a:lnTo>
                      <a:pt x="799" y="478"/>
                    </a:lnTo>
                    <a:lnTo>
                      <a:pt x="789" y="515"/>
                    </a:lnTo>
                    <a:lnTo>
                      <a:pt x="775" y="553"/>
                    </a:lnTo>
                    <a:lnTo>
                      <a:pt x="759" y="586"/>
                    </a:lnTo>
                    <a:lnTo>
                      <a:pt x="737" y="619"/>
                    </a:lnTo>
                    <a:lnTo>
                      <a:pt x="714" y="650"/>
                    </a:lnTo>
                    <a:lnTo>
                      <a:pt x="688" y="678"/>
                    </a:lnTo>
                    <a:lnTo>
                      <a:pt x="660" y="704"/>
                    </a:lnTo>
                    <a:lnTo>
                      <a:pt x="629" y="727"/>
                    </a:lnTo>
                    <a:lnTo>
                      <a:pt x="596" y="746"/>
                    </a:lnTo>
                    <a:lnTo>
                      <a:pt x="561" y="765"/>
                    </a:lnTo>
                    <a:lnTo>
                      <a:pt x="523" y="777"/>
                    </a:lnTo>
                    <a:lnTo>
                      <a:pt x="485" y="786"/>
                    </a:lnTo>
                    <a:lnTo>
                      <a:pt x="445" y="793"/>
                    </a:lnTo>
                    <a:lnTo>
                      <a:pt x="403" y="796"/>
                    </a:lnTo>
                    <a:lnTo>
                      <a:pt x="363" y="793"/>
                    </a:lnTo>
                    <a:lnTo>
                      <a:pt x="323" y="786"/>
                    </a:lnTo>
                    <a:lnTo>
                      <a:pt x="282" y="777"/>
                    </a:lnTo>
                    <a:lnTo>
                      <a:pt x="247" y="765"/>
                    </a:lnTo>
                    <a:lnTo>
                      <a:pt x="212" y="746"/>
                    </a:lnTo>
                    <a:lnTo>
                      <a:pt x="179" y="727"/>
                    </a:lnTo>
                    <a:lnTo>
                      <a:pt x="146" y="704"/>
                    </a:lnTo>
                    <a:lnTo>
                      <a:pt x="117" y="678"/>
                    </a:lnTo>
                    <a:lnTo>
                      <a:pt x="92" y="650"/>
                    </a:lnTo>
                    <a:lnTo>
                      <a:pt x="68" y="619"/>
                    </a:lnTo>
                    <a:lnTo>
                      <a:pt x="49" y="586"/>
                    </a:lnTo>
                    <a:lnTo>
                      <a:pt x="30" y="553"/>
                    </a:lnTo>
                    <a:lnTo>
                      <a:pt x="18" y="515"/>
                    </a:lnTo>
                    <a:lnTo>
                      <a:pt x="7" y="478"/>
                    </a:lnTo>
                    <a:lnTo>
                      <a:pt x="2" y="438"/>
                    </a:lnTo>
                    <a:lnTo>
                      <a:pt x="0" y="398"/>
                    </a:lnTo>
                    <a:lnTo>
                      <a:pt x="2" y="358"/>
                    </a:lnTo>
                    <a:lnTo>
                      <a:pt x="7" y="318"/>
                    </a:lnTo>
                    <a:lnTo>
                      <a:pt x="18" y="280"/>
                    </a:lnTo>
                    <a:lnTo>
                      <a:pt x="30" y="245"/>
                    </a:lnTo>
                    <a:lnTo>
                      <a:pt x="49" y="209"/>
                    </a:lnTo>
                    <a:lnTo>
                      <a:pt x="68" y="176"/>
                    </a:lnTo>
                    <a:lnTo>
                      <a:pt x="92" y="146"/>
                    </a:lnTo>
                    <a:lnTo>
                      <a:pt x="117" y="117"/>
                    </a:lnTo>
                    <a:lnTo>
                      <a:pt x="146" y="92"/>
                    </a:lnTo>
                    <a:lnTo>
                      <a:pt x="179" y="68"/>
                    </a:lnTo>
                    <a:lnTo>
                      <a:pt x="212" y="49"/>
                    </a:lnTo>
                    <a:lnTo>
                      <a:pt x="247" y="33"/>
                    </a:lnTo>
                    <a:lnTo>
                      <a:pt x="282" y="18"/>
                    </a:lnTo>
                    <a:lnTo>
                      <a:pt x="323" y="9"/>
                    </a:lnTo>
                    <a:lnTo>
                      <a:pt x="363" y="2"/>
                    </a:lnTo>
                    <a:lnTo>
                      <a:pt x="40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49">
                <a:extLst>
                  <a:ext uri="{FF2B5EF4-FFF2-40B4-BE49-F238E27FC236}">
                    <a16:creationId xmlns:a16="http://schemas.microsoft.com/office/drawing/2014/main" id="{342E761D-1F6B-464D-ACC0-0040D3837E1D}"/>
                  </a:ext>
                </a:extLst>
              </p:cNvPr>
              <p:cNvSpPr>
                <a:spLocks/>
              </p:cNvSpPr>
              <p:nvPr/>
            </p:nvSpPr>
            <p:spPr bwMode="auto">
              <a:xfrm>
                <a:off x="4511" y="2655"/>
                <a:ext cx="813" cy="799"/>
              </a:xfrm>
              <a:custGeom>
                <a:avLst/>
                <a:gdLst>
                  <a:gd name="T0" fmla="*/ 408 w 813"/>
                  <a:gd name="T1" fmla="*/ 0 h 799"/>
                  <a:gd name="T2" fmla="*/ 488 w 813"/>
                  <a:gd name="T3" fmla="*/ 10 h 799"/>
                  <a:gd name="T4" fmla="*/ 566 w 813"/>
                  <a:gd name="T5" fmla="*/ 33 h 799"/>
                  <a:gd name="T6" fmla="*/ 634 w 813"/>
                  <a:gd name="T7" fmla="*/ 69 h 799"/>
                  <a:gd name="T8" fmla="*/ 693 w 813"/>
                  <a:gd name="T9" fmla="*/ 118 h 799"/>
                  <a:gd name="T10" fmla="*/ 742 w 813"/>
                  <a:gd name="T11" fmla="*/ 177 h 799"/>
                  <a:gd name="T12" fmla="*/ 780 w 813"/>
                  <a:gd name="T13" fmla="*/ 245 h 799"/>
                  <a:gd name="T14" fmla="*/ 804 w 813"/>
                  <a:gd name="T15" fmla="*/ 321 h 799"/>
                  <a:gd name="T16" fmla="*/ 813 w 813"/>
                  <a:gd name="T17" fmla="*/ 401 h 799"/>
                  <a:gd name="T18" fmla="*/ 811 w 813"/>
                  <a:gd name="T19" fmla="*/ 441 h 799"/>
                  <a:gd name="T20" fmla="*/ 794 w 813"/>
                  <a:gd name="T21" fmla="*/ 518 h 799"/>
                  <a:gd name="T22" fmla="*/ 764 w 813"/>
                  <a:gd name="T23" fmla="*/ 592 h 799"/>
                  <a:gd name="T24" fmla="*/ 719 w 813"/>
                  <a:gd name="T25" fmla="*/ 655 h 799"/>
                  <a:gd name="T26" fmla="*/ 665 w 813"/>
                  <a:gd name="T27" fmla="*/ 709 h 799"/>
                  <a:gd name="T28" fmla="*/ 601 w 813"/>
                  <a:gd name="T29" fmla="*/ 752 h 799"/>
                  <a:gd name="T30" fmla="*/ 528 w 813"/>
                  <a:gd name="T31" fmla="*/ 782 h 799"/>
                  <a:gd name="T32" fmla="*/ 448 w 813"/>
                  <a:gd name="T33" fmla="*/ 799 h 799"/>
                  <a:gd name="T34" fmla="*/ 408 w 813"/>
                  <a:gd name="T35" fmla="*/ 799 h 799"/>
                  <a:gd name="T36" fmla="*/ 325 w 813"/>
                  <a:gd name="T37" fmla="*/ 792 h 799"/>
                  <a:gd name="T38" fmla="*/ 250 w 813"/>
                  <a:gd name="T39" fmla="*/ 768 h 799"/>
                  <a:gd name="T40" fmla="*/ 179 w 813"/>
                  <a:gd name="T41" fmla="*/ 730 h 799"/>
                  <a:gd name="T42" fmla="*/ 120 w 813"/>
                  <a:gd name="T43" fmla="*/ 683 h 799"/>
                  <a:gd name="T44" fmla="*/ 71 w 813"/>
                  <a:gd name="T45" fmla="*/ 624 h 799"/>
                  <a:gd name="T46" fmla="*/ 33 w 813"/>
                  <a:gd name="T47" fmla="*/ 556 h 799"/>
                  <a:gd name="T48" fmla="*/ 9 w 813"/>
                  <a:gd name="T49" fmla="*/ 481 h 799"/>
                  <a:gd name="T50" fmla="*/ 0 w 813"/>
                  <a:gd name="T51" fmla="*/ 401 h 799"/>
                  <a:gd name="T52" fmla="*/ 2 w 813"/>
                  <a:gd name="T53" fmla="*/ 361 h 799"/>
                  <a:gd name="T54" fmla="*/ 19 w 813"/>
                  <a:gd name="T55" fmla="*/ 283 h 799"/>
                  <a:gd name="T56" fmla="*/ 49 w 813"/>
                  <a:gd name="T57" fmla="*/ 210 h 799"/>
                  <a:gd name="T58" fmla="*/ 94 w 813"/>
                  <a:gd name="T59" fmla="*/ 146 h 799"/>
                  <a:gd name="T60" fmla="*/ 148 w 813"/>
                  <a:gd name="T61" fmla="*/ 92 h 799"/>
                  <a:gd name="T62" fmla="*/ 214 w 813"/>
                  <a:gd name="T63" fmla="*/ 50 h 799"/>
                  <a:gd name="T64" fmla="*/ 287 w 813"/>
                  <a:gd name="T65" fmla="*/ 19 h 799"/>
                  <a:gd name="T66" fmla="*/ 365 w 813"/>
                  <a:gd name="T67" fmla="*/ 3 h 799"/>
                  <a:gd name="T68" fmla="*/ 408 w 81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799"/>
                  <a:gd name="T107" fmla="*/ 813 w 81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799">
                    <a:moveTo>
                      <a:pt x="408" y="0"/>
                    </a:moveTo>
                    <a:lnTo>
                      <a:pt x="408" y="0"/>
                    </a:lnTo>
                    <a:lnTo>
                      <a:pt x="448" y="3"/>
                    </a:lnTo>
                    <a:lnTo>
                      <a:pt x="488" y="10"/>
                    </a:lnTo>
                    <a:lnTo>
                      <a:pt x="528" y="19"/>
                    </a:lnTo>
                    <a:lnTo>
                      <a:pt x="566" y="33"/>
                    </a:lnTo>
                    <a:lnTo>
                      <a:pt x="601" y="50"/>
                    </a:lnTo>
                    <a:lnTo>
                      <a:pt x="634" y="69"/>
                    </a:lnTo>
                    <a:lnTo>
                      <a:pt x="665" y="92"/>
                    </a:lnTo>
                    <a:lnTo>
                      <a:pt x="693" y="118"/>
                    </a:lnTo>
                    <a:lnTo>
                      <a:pt x="719" y="146"/>
                    </a:lnTo>
                    <a:lnTo>
                      <a:pt x="742" y="177"/>
                    </a:lnTo>
                    <a:lnTo>
                      <a:pt x="764" y="210"/>
                    </a:lnTo>
                    <a:lnTo>
                      <a:pt x="780" y="245"/>
                    </a:lnTo>
                    <a:lnTo>
                      <a:pt x="794" y="283"/>
                    </a:lnTo>
                    <a:lnTo>
                      <a:pt x="804" y="321"/>
                    </a:lnTo>
                    <a:lnTo>
                      <a:pt x="811" y="361"/>
                    </a:lnTo>
                    <a:lnTo>
                      <a:pt x="813" y="401"/>
                    </a:lnTo>
                    <a:lnTo>
                      <a:pt x="811" y="441"/>
                    </a:lnTo>
                    <a:lnTo>
                      <a:pt x="804" y="481"/>
                    </a:lnTo>
                    <a:lnTo>
                      <a:pt x="794" y="518"/>
                    </a:lnTo>
                    <a:lnTo>
                      <a:pt x="780" y="556"/>
                    </a:lnTo>
                    <a:lnTo>
                      <a:pt x="764" y="592"/>
                    </a:lnTo>
                    <a:lnTo>
                      <a:pt x="742" y="624"/>
                    </a:lnTo>
                    <a:lnTo>
                      <a:pt x="719" y="655"/>
                    </a:lnTo>
                    <a:lnTo>
                      <a:pt x="693" y="683"/>
                    </a:lnTo>
                    <a:lnTo>
                      <a:pt x="665" y="709"/>
                    </a:lnTo>
                    <a:lnTo>
                      <a:pt x="634" y="730"/>
                    </a:lnTo>
                    <a:lnTo>
                      <a:pt x="601" y="752"/>
                    </a:lnTo>
                    <a:lnTo>
                      <a:pt x="566" y="768"/>
                    </a:lnTo>
                    <a:lnTo>
                      <a:pt x="528" y="782"/>
                    </a:lnTo>
                    <a:lnTo>
                      <a:pt x="488" y="792"/>
                    </a:lnTo>
                    <a:lnTo>
                      <a:pt x="448" y="799"/>
                    </a:lnTo>
                    <a:lnTo>
                      <a:pt x="408" y="799"/>
                    </a:lnTo>
                    <a:lnTo>
                      <a:pt x="365" y="799"/>
                    </a:lnTo>
                    <a:lnTo>
                      <a:pt x="325" y="792"/>
                    </a:lnTo>
                    <a:lnTo>
                      <a:pt x="287" y="782"/>
                    </a:lnTo>
                    <a:lnTo>
                      <a:pt x="250" y="768"/>
                    </a:lnTo>
                    <a:lnTo>
                      <a:pt x="214" y="752"/>
                    </a:lnTo>
                    <a:lnTo>
                      <a:pt x="179" y="730"/>
                    </a:lnTo>
                    <a:lnTo>
                      <a:pt x="148" y="709"/>
                    </a:lnTo>
                    <a:lnTo>
                      <a:pt x="120" y="683"/>
                    </a:lnTo>
                    <a:lnTo>
                      <a:pt x="94" y="655"/>
                    </a:lnTo>
                    <a:lnTo>
                      <a:pt x="71" y="624"/>
                    </a:lnTo>
                    <a:lnTo>
                      <a:pt x="49" y="592"/>
                    </a:lnTo>
                    <a:lnTo>
                      <a:pt x="33" y="556"/>
                    </a:lnTo>
                    <a:lnTo>
                      <a:pt x="19" y="518"/>
                    </a:lnTo>
                    <a:lnTo>
                      <a:pt x="9" y="481"/>
                    </a:lnTo>
                    <a:lnTo>
                      <a:pt x="2" y="441"/>
                    </a:lnTo>
                    <a:lnTo>
                      <a:pt x="0" y="401"/>
                    </a:lnTo>
                    <a:lnTo>
                      <a:pt x="2" y="361"/>
                    </a:lnTo>
                    <a:lnTo>
                      <a:pt x="9" y="321"/>
                    </a:lnTo>
                    <a:lnTo>
                      <a:pt x="19" y="283"/>
                    </a:lnTo>
                    <a:lnTo>
                      <a:pt x="33" y="245"/>
                    </a:lnTo>
                    <a:lnTo>
                      <a:pt x="49" y="210"/>
                    </a:lnTo>
                    <a:lnTo>
                      <a:pt x="71" y="177"/>
                    </a:lnTo>
                    <a:lnTo>
                      <a:pt x="94" y="146"/>
                    </a:lnTo>
                    <a:lnTo>
                      <a:pt x="120" y="118"/>
                    </a:lnTo>
                    <a:lnTo>
                      <a:pt x="148" y="92"/>
                    </a:lnTo>
                    <a:lnTo>
                      <a:pt x="179" y="69"/>
                    </a:lnTo>
                    <a:lnTo>
                      <a:pt x="214" y="50"/>
                    </a:lnTo>
                    <a:lnTo>
                      <a:pt x="250" y="33"/>
                    </a:lnTo>
                    <a:lnTo>
                      <a:pt x="287" y="19"/>
                    </a:lnTo>
                    <a:lnTo>
                      <a:pt x="325" y="10"/>
                    </a:lnTo>
                    <a:lnTo>
                      <a:pt x="365" y="3"/>
                    </a:lnTo>
                    <a:lnTo>
                      <a:pt x="408"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50">
                <a:extLst>
                  <a:ext uri="{FF2B5EF4-FFF2-40B4-BE49-F238E27FC236}">
                    <a16:creationId xmlns:a16="http://schemas.microsoft.com/office/drawing/2014/main" id="{C579710B-9635-428B-A130-26D93104B651}"/>
                  </a:ext>
                </a:extLst>
              </p:cNvPr>
              <p:cNvSpPr>
                <a:spLocks/>
              </p:cNvSpPr>
              <p:nvPr/>
            </p:nvSpPr>
            <p:spPr bwMode="auto">
              <a:xfrm>
                <a:off x="4509" y="2653"/>
                <a:ext cx="815" cy="803"/>
              </a:xfrm>
              <a:custGeom>
                <a:avLst/>
                <a:gdLst>
                  <a:gd name="T0" fmla="*/ 407 w 815"/>
                  <a:gd name="T1" fmla="*/ 0 h 803"/>
                  <a:gd name="T2" fmla="*/ 490 w 815"/>
                  <a:gd name="T3" fmla="*/ 9 h 803"/>
                  <a:gd name="T4" fmla="*/ 565 w 815"/>
                  <a:gd name="T5" fmla="*/ 33 h 803"/>
                  <a:gd name="T6" fmla="*/ 636 w 815"/>
                  <a:gd name="T7" fmla="*/ 68 h 803"/>
                  <a:gd name="T8" fmla="*/ 695 w 815"/>
                  <a:gd name="T9" fmla="*/ 118 h 803"/>
                  <a:gd name="T10" fmla="*/ 747 w 815"/>
                  <a:gd name="T11" fmla="*/ 177 h 803"/>
                  <a:gd name="T12" fmla="*/ 784 w 815"/>
                  <a:gd name="T13" fmla="*/ 245 h 803"/>
                  <a:gd name="T14" fmla="*/ 808 w 815"/>
                  <a:gd name="T15" fmla="*/ 320 h 803"/>
                  <a:gd name="T16" fmla="*/ 815 w 815"/>
                  <a:gd name="T17" fmla="*/ 403 h 803"/>
                  <a:gd name="T18" fmla="*/ 813 w 815"/>
                  <a:gd name="T19" fmla="*/ 443 h 803"/>
                  <a:gd name="T20" fmla="*/ 796 w 815"/>
                  <a:gd name="T21" fmla="*/ 520 h 803"/>
                  <a:gd name="T22" fmla="*/ 766 w 815"/>
                  <a:gd name="T23" fmla="*/ 594 h 803"/>
                  <a:gd name="T24" fmla="*/ 723 w 815"/>
                  <a:gd name="T25" fmla="*/ 657 h 803"/>
                  <a:gd name="T26" fmla="*/ 667 w 815"/>
                  <a:gd name="T27" fmla="*/ 711 h 803"/>
                  <a:gd name="T28" fmla="*/ 601 w 815"/>
                  <a:gd name="T29" fmla="*/ 754 h 803"/>
                  <a:gd name="T30" fmla="*/ 528 w 815"/>
                  <a:gd name="T31" fmla="*/ 784 h 803"/>
                  <a:gd name="T32" fmla="*/ 450 w 815"/>
                  <a:gd name="T33" fmla="*/ 801 h 803"/>
                  <a:gd name="T34" fmla="*/ 407 w 815"/>
                  <a:gd name="T35" fmla="*/ 803 h 803"/>
                  <a:gd name="T36" fmla="*/ 325 w 815"/>
                  <a:gd name="T37" fmla="*/ 796 h 803"/>
                  <a:gd name="T38" fmla="*/ 249 w 815"/>
                  <a:gd name="T39" fmla="*/ 773 h 803"/>
                  <a:gd name="T40" fmla="*/ 179 w 815"/>
                  <a:gd name="T41" fmla="*/ 735 h 803"/>
                  <a:gd name="T42" fmla="*/ 120 w 815"/>
                  <a:gd name="T43" fmla="*/ 685 h 803"/>
                  <a:gd name="T44" fmla="*/ 70 w 815"/>
                  <a:gd name="T45" fmla="*/ 626 h 803"/>
                  <a:gd name="T46" fmla="*/ 33 w 815"/>
                  <a:gd name="T47" fmla="*/ 558 h 803"/>
                  <a:gd name="T48" fmla="*/ 9 w 815"/>
                  <a:gd name="T49" fmla="*/ 483 h 803"/>
                  <a:gd name="T50" fmla="*/ 0 w 815"/>
                  <a:gd name="T51" fmla="*/ 403 h 803"/>
                  <a:gd name="T52" fmla="*/ 2 w 815"/>
                  <a:gd name="T53" fmla="*/ 360 h 803"/>
                  <a:gd name="T54" fmla="*/ 18 w 815"/>
                  <a:gd name="T55" fmla="*/ 283 h 803"/>
                  <a:gd name="T56" fmla="*/ 49 w 815"/>
                  <a:gd name="T57" fmla="*/ 210 h 803"/>
                  <a:gd name="T58" fmla="*/ 94 w 815"/>
                  <a:gd name="T59" fmla="*/ 146 h 803"/>
                  <a:gd name="T60" fmla="*/ 148 w 815"/>
                  <a:gd name="T61" fmla="*/ 92 h 803"/>
                  <a:gd name="T62" fmla="*/ 214 w 815"/>
                  <a:gd name="T63" fmla="*/ 49 h 803"/>
                  <a:gd name="T64" fmla="*/ 287 w 815"/>
                  <a:gd name="T65" fmla="*/ 19 h 803"/>
                  <a:gd name="T66" fmla="*/ 365 w 815"/>
                  <a:gd name="T67" fmla="*/ 2 h 803"/>
                  <a:gd name="T68" fmla="*/ 407 w 815"/>
                  <a:gd name="T69" fmla="*/ 0 h 8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5"/>
                  <a:gd name="T106" fmla="*/ 0 h 803"/>
                  <a:gd name="T107" fmla="*/ 815 w 815"/>
                  <a:gd name="T108" fmla="*/ 803 h 8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5" h="803">
                    <a:moveTo>
                      <a:pt x="407" y="0"/>
                    </a:moveTo>
                    <a:lnTo>
                      <a:pt x="407" y="0"/>
                    </a:lnTo>
                    <a:lnTo>
                      <a:pt x="450" y="2"/>
                    </a:lnTo>
                    <a:lnTo>
                      <a:pt x="490" y="9"/>
                    </a:lnTo>
                    <a:lnTo>
                      <a:pt x="528" y="19"/>
                    </a:lnTo>
                    <a:lnTo>
                      <a:pt x="565" y="33"/>
                    </a:lnTo>
                    <a:lnTo>
                      <a:pt x="601" y="49"/>
                    </a:lnTo>
                    <a:lnTo>
                      <a:pt x="636" y="68"/>
                    </a:lnTo>
                    <a:lnTo>
                      <a:pt x="667" y="92"/>
                    </a:lnTo>
                    <a:lnTo>
                      <a:pt x="695" y="118"/>
                    </a:lnTo>
                    <a:lnTo>
                      <a:pt x="723" y="146"/>
                    </a:lnTo>
                    <a:lnTo>
                      <a:pt x="747" y="177"/>
                    </a:lnTo>
                    <a:lnTo>
                      <a:pt x="766" y="210"/>
                    </a:lnTo>
                    <a:lnTo>
                      <a:pt x="784" y="245"/>
                    </a:lnTo>
                    <a:lnTo>
                      <a:pt x="796" y="283"/>
                    </a:lnTo>
                    <a:lnTo>
                      <a:pt x="808" y="320"/>
                    </a:lnTo>
                    <a:lnTo>
                      <a:pt x="813" y="360"/>
                    </a:lnTo>
                    <a:lnTo>
                      <a:pt x="815" y="403"/>
                    </a:lnTo>
                    <a:lnTo>
                      <a:pt x="813" y="443"/>
                    </a:lnTo>
                    <a:lnTo>
                      <a:pt x="808" y="483"/>
                    </a:lnTo>
                    <a:lnTo>
                      <a:pt x="796" y="520"/>
                    </a:lnTo>
                    <a:lnTo>
                      <a:pt x="784" y="558"/>
                    </a:lnTo>
                    <a:lnTo>
                      <a:pt x="766" y="594"/>
                    </a:lnTo>
                    <a:lnTo>
                      <a:pt x="747" y="626"/>
                    </a:lnTo>
                    <a:lnTo>
                      <a:pt x="723" y="657"/>
                    </a:lnTo>
                    <a:lnTo>
                      <a:pt x="695" y="685"/>
                    </a:lnTo>
                    <a:lnTo>
                      <a:pt x="667" y="711"/>
                    </a:lnTo>
                    <a:lnTo>
                      <a:pt x="636" y="735"/>
                    </a:lnTo>
                    <a:lnTo>
                      <a:pt x="601" y="754"/>
                    </a:lnTo>
                    <a:lnTo>
                      <a:pt x="565" y="773"/>
                    </a:lnTo>
                    <a:lnTo>
                      <a:pt x="528" y="784"/>
                    </a:lnTo>
                    <a:lnTo>
                      <a:pt x="490" y="796"/>
                    </a:lnTo>
                    <a:lnTo>
                      <a:pt x="450" y="801"/>
                    </a:lnTo>
                    <a:lnTo>
                      <a:pt x="407" y="803"/>
                    </a:lnTo>
                    <a:lnTo>
                      <a:pt x="365" y="801"/>
                    </a:lnTo>
                    <a:lnTo>
                      <a:pt x="325" y="796"/>
                    </a:lnTo>
                    <a:lnTo>
                      <a:pt x="287" y="784"/>
                    </a:lnTo>
                    <a:lnTo>
                      <a:pt x="249" y="773"/>
                    </a:lnTo>
                    <a:lnTo>
                      <a:pt x="214" y="754"/>
                    </a:lnTo>
                    <a:lnTo>
                      <a:pt x="179" y="735"/>
                    </a:lnTo>
                    <a:lnTo>
                      <a:pt x="148" y="711"/>
                    </a:lnTo>
                    <a:lnTo>
                      <a:pt x="120" y="685"/>
                    </a:lnTo>
                    <a:lnTo>
                      <a:pt x="94" y="657"/>
                    </a:lnTo>
                    <a:lnTo>
                      <a:pt x="70" y="626"/>
                    </a:lnTo>
                    <a:lnTo>
                      <a:pt x="49" y="594"/>
                    </a:lnTo>
                    <a:lnTo>
                      <a:pt x="33" y="558"/>
                    </a:lnTo>
                    <a:lnTo>
                      <a:pt x="18" y="520"/>
                    </a:lnTo>
                    <a:lnTo>
                      <a:pt x="9" y="483"/>
                    </a:lnTo>
                    <a:lnTo>
                      <a:pt x="2" y="443"/>
                    </a:lnTo>
                    <a:lnTo>
                      <a:pt x="0" y="403"/>
                    </a:lnTo>
                    <a:lnTo>
                      <a:pt x="2" y="360"/>
                    </a:lnTo>
                    <a:lnTo>
                      <a:pt x="9" y="320"/>
                    </a:lnTo>
                    <a:lnTo>
                      <a:pt x="18" y="283"/>
                    </a:lnTo>
                    <a:lnTo>
                      <a:pt x="33" y="245"/>
                    </a:lnTo>
                    <a:lnTo>
                      <a:pt x="49" y="210"/>
                    </a:lnTo>
                    <a:lnTo>
                      <a:pt x="70" y="177"/>
                    </a:lnTo>
                    <a:lnTo>
                      <a:pt x="94" y="146"/>
                    </a:lnTo>
                    <a:lnTo>
                      <a:pt x="120" y="118"/>
                    </a:lnTo>
                    <a:lnTo>
                      <a:pt x="148" y="92"/>
                    </a:lnTo>
                    <a:lnTo>
                      <a:pt x="179" y="68"/>
                    </a:lnTo>
                    <a:lnTo>
                      <a:pt x="214" y="49"/>
                    </a:lnTo>
                    <a:lnTo>
                      <a:pt x="249" y="33"/>
                    </a:lnTo>
                    <a:lnTo>
                      <a:pt x="287" y="19"/>
                    </a:lnTo>
                    <a:lnTo>
                      <a:pt x="325" y="9"/>
                    </a:lnTo>
                    <a:lnTo>
                      <a:pt x="365" y="2"/>
                    </a:lnTo>
                    <a:lnTo>
                      <a:pt x="407"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51">
                <a:extLst>
                  <a:ext uri="{FF2B5EF4-FFF2-40B4-BE49-F238E27FC236}">
                    <a16:creationId xmlns:a16="http://schemas.microsoft.com/office/drawing/2014/main" id="{13C996B0-38DC-40EE-9097-E5E33211A4DF}"/>
                  </a:ext>
                </a:extLst>
              </p:cNvPr>
              <p:cNvSpPr>
                <a:spLocks/>
              </p:cNvSpPr>
              <p:nvPr/>
            </p:nvSpPr>
            <p:spPr bwMode="auto">
              <a:xfrm>
                <a:off x="4506" y="2651"/>
                <a:ext cx="818" cy="808"/>
              </a:xfrm>
              <a:custGeom>
                <a:avLst/>
                <a:gdLst>
                  <a:gd name="T0" fmla="*/ 410 w 818"/>
                  <a:gd name="T1" fmla="*/ 0 h 808"/>
                  <a:gd name="T2" fmla="*/ 493 w 818"/>
                  <a:gd name="T3" fmla="*/ 9 h 808"/>
                  <a:gd name="T4" fmla="*/ 568 w 818"/>
                  <a:gd name="T5" fmla="*/ 33 h 808"/>
                  <a:gd name="T6" fmla="*/ 639 w 818"/>
                  <a:gd name="T7" fmla="*/ 68 h 808"/>
                  <a:gd name="T8" fmla="*/ 698 w 818"/>
                  <a:gd name="T9" fmla="*/ 117 h 808"/>
                  <a:gd name="T10" fmla="*/ 750 w 818"/>
                  <a:gd name="T11" fmla="*/ 179 h 808"/>
                  <a:gd name="T12" fmla="*/ 787 w 818"/>
                  <a:gd name="T13" fmla="*/ 247 h 808"/>
                  <a:gd name="T14" fmla="*/ 811 w 818"/>
                  <a:gd name="T15" fmla="*/ 322 h 808"/>
                  <a:gd name="T16" fmla="*/ 818 w 818"/>
                  <a:gd name="T17" fmla="*/ 402 h 808"/>
                  <a:gd name="T18" fmla="*/ 818 w 818"/>
                  <a:gd name="T19" fmla="*/ 445 h 808"/>
                  <a:gd name="T20" fmla="*/ 802 w 818"/>
                  <a:gd name="T21" fmla="*/ 522 h 808"/>
                  <a:gd name="T22" fmla="*/ 769 w 818"/>
                  <a:gd name="T23" fmla="*/ 596 h 808"/>
                  <a:gd name="T24" fmla="*/ 726 w 818"/>
                  <a:gd name="T25" fmla="*/ 659 h 808"/>
                  <a:gd name="T26" fmla="*/ 670 w 818"/>
                  <a:gd name="T27" fmla="*/ 713 h 808"/>
                  <a:gd name="T28" fmla="*/ 604 w 818"/>
                  <a:gd name="T29" fmla="*/ 758 h 808"/>
                  <a:gd name="T30" fmla="*/ 531 w 818"/>
                  <a:gd name="T31" fmla="*/ 789 h 808"/>
                  <a:gd name="T32" fmla="*/ 450 w 818"/>
                  <a:gd name="T33" fmla="*/ 805 h 808"/>
                  <a:gd name="T34" fmla="*/ 410 w 818"/>
                  <a:gd name="T35" fmla="*/ 808 h 808"/>
                  <a:gd name="T36" fmla="*/ 328 w 818"/>
                  <a:gd name="T37" fmla="*/ 798 h 808"/>
                  <a:gd name="T38" fmla="*/ 250 w 818"/>
                  <a:gd name="T39" fmla="*/ 775 h 808"/>
                  <a:gd name="T40" fmla="*/ 179 w 818"/>
                  <a:gd name="T41" fmla="*/ 737 h 808"/>
                  <a:gd name="T42" fmla="*/ 120 w 818"/>
                  <a:gd name="T43" fmla="*/ 687 h 808"/>
                  <a:gd name="T44" fmla="*/ 69 w 818"/>
                  <a:gd name="T45" fmla="*/ 628 h 808"/>
                  <a:gd name="T46" fmla="*/ 31 w 818"/>
                  <a:gd name="T47" fmla="*/ 560 h 808"/>
                  <a:gd name="T48" fmla="*/ 7 w 818"/>
                  <a:gd name="T49" fmla="*/ 485 h 808"/>
                  <a:gd name="T50" fmla="*/ 0 w 818"/>
                  <a:gd name="T51" fmla="*/ 402 h 808"/>
                  <a:gd name="T52" fmla="*/ 3 w 818"/>
                  <a:gd name="T53" fmla="*/ 362 h 808"/>
                  <a:gd name="T54" fmla="*/ 19 w 818"/>
                  <a:gd name="T55" fmla="*/ 282 h 808"/>
                  <a:gd name="T56" fmla="*/ 50 w 818"/>
                  <a:gd name="T57" fmla="*/ 212 h 808"/>
                  <a:gd name="T58" fmla="*/ 92 w 818"/>
                  <a:gd name="T59" fmla="*/ 146 h 808"/>
                  <a:gd name="T60" fmla="*/ 149 w 818"/>
                  <a:gd name="T61" fmla="*/ 91 h 808"/>
                  <a:gd name="T62" fmla="*/ 215 w 818"/>
                  <a:gd name="T63" fmla="*/ 49 h 808"/>
                  <a:gd name="T64" fmla="*/ 288 w 818"/>
                  <a:gd name="T65" fmla="*/ 18 h 808"/>
                  <a:gd name="T66" fmla="*/ 368 w 818"/>
                  <a:gd name="T67" fmla="*/ 2 h 808"/>
                  <a:gd name="T68" fmla="*/ 410 w 818"/>
                  <a:gd name="T69" fmla="*/ 0 h 8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8"/>
                  <a:gd name="T106" fmla="*/ 0 h 808"/>
                  <a:gd name="T107" fmla="*/ 818 w 818"/>
                  <a:gd name="T108" fmla="*/ 808 h 8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8" h="808">
                    <a:moveTo>
                      <a:pt x="410" y="0"/>
                    </a:moveTo>
                    <a:lnTo>
                      <a:pt x="410" y="0"/>
                    </a:lnTo>
                    <a:lnTo>
                      <a:pt x="450" y="2"/>
                    </a:lnTo>
                    <a:lnTo>
                      <a:pt x="493" y="9"/>
                    </a:lnTo>
                    <a:lnTo>
                      <a:pt x="531" y="18"/>
                    </a:lnTo>
                    <a:lnTo>
                      <a:pt x="568" y="33"/>
                    </a:lnTo>
                    <a:lnTo>
                      <a:pt x="604" y="49"/>
                    </a:lnTo>
                    <a:lnTo>
                      <a:pt x="639" y="68"/>
                    </a:lnTo>
                    <a:lnTo>
                      <a:pt x="670" y="91"/>
                    </a:lnTo>
                    <a:lnTo>
                      <a:pt x="698" y="117"/>
                    </a:lnTo>
                    <a:lnTo>
                      <a:pt x="726" y="146"/>
                    </a:lnTo>
                    <a:lnTo>
                      <a:pt x="750" y="179"/>
                    </a:lnTo>
                    <a:lnTo>
                      <a:pt x="769" y="212"/>
                    </a:lnTo>
                    <a:lnTo>
                      <a:pt x="787" y="247"/>
                    </a:lnTo>
                    <a:lnTo>
                      <a:pt x="802" y="282"/>
                    </a:lnTo>
                    <a:lnTo>
                      <a:pt x="811" y="322"/>
                    </a:lnTo>
                    <a:lnTo>
                      <a:pt x="818" y="362"/>
                    </a:lnTo>
                    <a:lnTo>
                      <a:pt x="818" y="402"/>
                    </a:lnTo>
                    <a:lnTo>
                      <a:pt x="818" y="445"/>
                    </a:lnTo>
                    <a:lnTo>
                      <a:pt x="811" y="485"/>
                    </a:lnTo>
                    <a:lnTo>
                      <a:pt x="802" y="522"/>
                    </a:lnTo>
                    <a:lnTo>
                      <a:pt x="787" y="560"/>
                    </a:lnTo>
                    <a:lnTo>
                      <a:pt x="769" y="596"/>
                    </a:lnTo>
                    <a:lnTo>
                      <a:pt x="750" y="628"/>
                    </a:lnTo>
                    <a:lnTo>
                      <a:pt x="726" y="659"/>
                    </a:lnTo>
                    <a:lnTo>
                      <a:pt x="698" y="687"/>
                    </a:lnTo>
                    <a:lnTo>
                      <a:pt x="670" y="713"/>
                    </a:lnTo>
                    <a:lnTo>
                      <a:pt x="639" y="737"/>
                    </a:lnTo>
                    <a:lnTo>
                      <a:pt x="604" y="758"/>
                    </a:lnTo>
                    <a:lnTo>
                      <a:pt x="568" y="775"/>
                    </a:lnTo>
                    <a:lnTo>
                      <a:pt x="531" y="789"/>
                    </a:lnTo>
                    <a:lnTo>
                      <a:pt x="493" y="798"/>
                    </a:lnTo>
                    <a:lnTo>
                      <a:pt x="450" y="805"/>
                    </a:lnTo>
                    <a:lnTo>
                      <a:pt x="410" y="808"/>
                    </a:lnTo>
                    <a:lnTo>
                      <a:pt x="368" y="805"/>
                    </a:lnTo>
                    <a:lnTo>
                      <a:pt x="328" y="798"/>
                    </a:lnTo>
                    <a:lnTo>
                      <a:pt x="288" y="789"/>
                    </a:lnTo>
                    <a:lnTo>
                      <a:pt x="250" y="775"/>
                    </a:lnTo>
                    <a:lnTo>
                      <a:pt x="215" y="758"/>
                    </a:lnTo>
                    <a:lnTo>
                      <a:pt x="179" y="737"/>
                    </a:lnTo>
                    <a:lnTo>
                      <a:pt x="149" y="713"/>
                    </a:lnTo>
                    <a:lnTo>
                      <a:pt x="120" y="687"/>
                    </a:lnTo>
                    <a:lnTo>
                      <a:pt x="92" y="659"/>
                    </a:lnTo>
                    <a:lnTo>
                      <a:pt x="69" y="628"/>
                    </a:lnTo>
                    <a:lnTo>
                      <a:pt x="50" y="596"/>
                    </a:lnTo>
                    <a:lnTo>
                      <a:pt x="31" y="560"/>
                    </a:lnTo>
                    <a:lnTo>
                      <a:pt x="19" y="522"/>
                    </a:lnTo>
                    <a:lnTo>
                      <a:pt x="7" y="485"/>
                    </a:lnTo>
                    <a:lnTo>
                      <a:pt x="3" y="445"/>
                    </a:lnTo>
                    <a:lnTo>
                      <a:pt x="0" y="402"/>
                    </a:lnTo>
                    <a:lnTo>
                      <a:pt x="3" y="362"/>
                    </a:lnTo>
                    <a:lnTo>
                      <a:pt x="7" y="322"/>
                    </a:lnTo>
                    <a:lnTo>
                      <a:pt x="19" y="282"/>
                    </a:lnTo>
                    <a:lnTo>
                      <a:pt x="31" y="247"/>
                    </a:lnTo>
                    <a:lnTo>
                      <a:pt x="50" y="212"/>
                    </a:lnTo>
                    <a:lnTo>
                      <a:pt x="69" y="179"/>
                    </a:lnTo>
                    <a:lnTo>
                      <a:pt x="92" y="146"/>
                    </a:lnTo>
                    <a:lnTo>
                      <a:pt x="120" y="117"/>
                    </a:lnTo>
                    <a:lnTo>
                      <a:pt x="149" y="91"/>
                    </a:lnTo>
                    <a:lnTo>
                      <a:pt x="179" y="68"/>
                    </a:lnTo>
                    <a:lnTo>
                      <a:pt x="215" y="49"/>
                    </a:lnTo>
                    <a:lnTo>
                      <a:pt x="250" y="33"/>
                    </a:lnTo>
                    <a:lnTo>
                      <a:pt x="288" y="18"/>
                    </a:lnTo>
                    <a:lnTo>
                      <a:pt x="328" y="9"/>
                    </a:lnTo>
                    <a:lnTo>
                      <a:pt x="368" y="2"/>
                    </a:lnTo>
                    <a:lnTo>
                      <a:pt x="41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52">
                <a:extLst>
                  <a:ext uri="{FF2B5EF4-FFF2-40B4-BE49-F238E27FC236}">
                    <a16:creationId xmlns:a16="http://schemas.microsoft.com/office/drawing/2014/main" id="{D2EC7B25-0484-4D0C-BFEF-2846D20FAAE3}"/>
                  </a:ext>
                </a:extLst>
              </p:cNvPr>
              <p:cNvSpPr>
                <a:spLocks/>
              </p:cNvSpPr>
              <p:nvPr/>
            </p:nvSpPr>
            <p:spPr bwMode="auto">
              <a:xfrm>
                <a:off x="4501" y="2648"/>
                <a:ext cx="825" cy="811"/>
              </a:xfrm>
              <a:custGeom>
                <a:avLst/>
                <a:gdLst>
                  <a:gd name="T0" fmla="*/ 413 w 825"/>
                  <a:gd name="T1" fmla="*/ 0 h 811"/>
                  <a:gd name="T2" fmla="*/ 495 w 825"/>
                  <a:gd name="T3" fmla="*/ 7 h 811"/>
                  <a:gd name="T4" fmla="*/ 573 w 825"/>
                  <a:gd name="T5" fmla="*/ 31 h 811"/>
                  <a:gd name="T6" fmla="*/ 644 w 825"/>
                  <a:gd name="T7" fmla="*/ 69 h 811"/>
                  <a:gd name="T8" fmla="*/ 705 w 825"/>
                  <a:gd name="T9" fmla="*/ 118 h 811"/>
                  <a:gd name="T10" fmla="*/ 755 w 825"/>
                  <a:gd name="T11" fmla="*/ 179 h 811"/>
                  <a:gd name="T12" fmla="*/ 792 w 825"/>
                  <a:gd name="T13" fmla="*/ 248 h 811"/>
                  <a:gd name="T14" fmla="*/ 816 w 825"/>
                  <a:gd name="T15" fmla="*/ 323 h 811"/>
                  <a:gd name="T16" fmla="*/ 825 w 825"/>
                  <a:gd name="T17" fmla="*/ 405 h 811"/>
                  <a:gd name="T18" fmla="*/ 823 w 825"/>
                  <a:gd name="T19" fmla="*/ 448 h 811"/>
                  <a:gd name="T20" fmla="*/ 807 w 825"/>
                  <a:gd name="T21" fmla="*/ 525 h 811"/>
                  <a:gd name="T22" fmla="*/ 776 w 825"/>
                  <a:gd name="T23" fmla="*/ 599 h 811"/>
                  <a:gd name="T24" fmla="*/ 731 w 825"/>
                  <a:gd name="T25" fmla="*/ 662 h 811"/>
                  <a:gd name="T26" fmla="*/ 675 w 825"/>
                  <a:gd name="T27" fmla="*/ 719 h 811"/>
                  <a:gd name="T28" fmla="*/ 609 w 825"/>
                  <a:gd name="T29" fmla="*/ 761 h 811"/>
                  <a:gd name="T30" fmla="*/ 536 w 825"/>
                  <a:gd name="T31" fmla="*/ 792 h 811"/>
                  <a:gd name="T32" fmla="*/ 455 w 825"/>
                  <a:gd name="T33" fmla="*/ 808 h 811"/>
                  <a:gd name="T34" fmla="*/ 413 w 825"/>
                  <a:gd name="T35" fmla="*/ 811 h 811"/>
                  <a:gd name="T36" fmla="*/ 330 w 825"/>
                  <a:gd name="T37" fmla="*/ 803 h 811"/>
                  <a:gd name="T38" fmla="*/ 253 w 825"/>
                  <a:gd name="T39" fmla="*/ 780 h 811"/>
                  <a:gd name="T40" fmla="*/ 182 w 825"/>
                  <a:gd name="T41" fmla="*/ 742 h 811"/>
                  <a:gd name="T42" fmla="*/ 123 w 825"/>
                  <a:gd name="T43" fmla="*/ 693 h 811"/>
                  <a:gd name="T44" fmla="*/ 71 w 825"/>
                  <a:gd name="T45" fmla="*/ 631 h 811"/>
                  <a:gd name="T46" fmla="*/ 33 w 825"/>
                  <a:gd name="T47" fmla="*/ 563 h 811"/>
                  <a:gd name="T48" fmla="*/ 10 w 825"/>
                  <a:gd name="T49" fmla="*/ 488 h 811"/>
                  <a:gd name="T50" fmla="*/ 0 w 825"/>
                  <a:gd name="T51" fmla="*/ 405 h 811"/>
                  <a:gd name="T52" fmla="*/ 3 w 825"/>
                  <a:gd name="T53" fmla="*/ 363 h 811"/>
                  <a:gd name="T54" fmla="*/ 19 w 825"/>
                  <a:gd name="T55" fmla="*/ 285 h 811"/>
                  <a:gd name="T56" fmla="*/ 50 w 825"/>
                  <a:gd name="T57" fmla="*/ 212 h 811"/>
                  <a:gd name="T58" fmla="*/ 95 w 825"/>
                  <a:gd name="T59" fmla="*/ 149 h 811"/>
                  <a:gd name="T60" fmla="*/ 151 w 825"/>
                  <a:gd name="T61" fmla="*/ 92 h 811"/>
                  <a:gd name="T62" fmla="*/ 217 w 825"/>
                  <a:gd name="T63" fmla="*/ 50 h 811"/>
                  <a:gd name="T64" fmla="*/ 290 w 825"/>
                  <a:gd name="T65" fmla="*/ 19 h 811"/>
                  <a:gd name="T66" fmla="*/ 371 w 825"/>
                  <a:gd name="T67" fmla="*/ 3 h 811"/>
                  <a:gd name="T68" fmla="*/ 413 w 825"/>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5"/>
                  <a:gd name="T106" fmla="*/ 0 h 811"/>
                  <a:gd name="T107" fmla="*/ 825 w 825"/>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5" h="811">
                    <a:moveTo>
                      <a:pt x="413" y="0"/>
                    </a:moveTo>
                    <a:lnTo>
                      <a:pt x="413" y="0"/>
                    </a:lnTo>
                    <a:lnTo>
                      <a:pt x="455" y="3"/>
                    </a:lnTo>
                    <a:lnTo>
                      <a:pt x="495" y="7"/>
                    </a:lnTo>
                    <a:lnTo>
                      <a:pt x="536" y="19"/>
                    </a:lnTo>
                    <a:lnTo>
                      <a:pt x="573" y="31"/>
                    </a:lnTo>
                    <a:lnTo>
                      <a:pt x="609" y="50"/>
                    </a:lnTo>
                    <a:lnTo>
                      <a:pt x="644" y="69"/>
                    </a:lnTo>
                    <a:lnTo>
                      <a:pt x="675" y="92"/>
                    </a:lnTo>
                    <a:lnTo>
                      <a:pt x="705" y="118"/>
                    </a:lnTo>
                    <a:lnTo>
                      <a:pt x="731" y="149"/>
                    </a:lnTo>
                    <a:lnTo>
                      <a:pt x="755" y="179"/>
                    </a:lnTo>
                    <a:lnTo>
                      <a:pt x="776" y="212"/>
                    </a:lnTo>
                    <a:lnTo>
                      <a:pt x="792" y="248"/>
                    </a:lnTo>
                    <a:lnTo>
                      <a:pt x="807" y="285"/>
                    </a:lnTo>
                    <a:lnTo>
                      <a:pt x="816" y="323"/>
                    </a:lnTo>
                    <a:lnTo>
                      <a:pt x="823" y="363"/>
                    </a:lnTo>
                    <a:lnTo>
                      <a:pt x="825" y="405"/>
                    </a:lnTo>
                    <a:lnTo>
                      <a:pt x="823" y="448"/>
                    </a:lnTo>
                    <a:lnTo>
                      <a:pt x="816" y="488"/>
                    </a:lnTo>
                    <a:lnTo>
                      <a:pt x="807" y="525"/>
                    </a:lnTo>
                    <a:lnTo>
                      <a:pt x="792" y="563"/>
                    </a:lnTo>
                    <a:lnTo>
                      <a:pt x="776" y="599"/>
                    </a:lnTo>
                    <a:lnTo>
                      <a:pt x="755" y="631"/>
                    </a:lnTo>
                    <a:lnTo>
                      <a:pt x="731" y="662"/>
                    </a:lnTo>
                    <a:lnTo>
                      <a:pt x="705" y="693"/>
                    </a:lnTo>
                    <a:lnTo>
                      <a:pt x="675" y="719"/>
                    </a:lnTo>
                    <a:lnTo>
                      <a:pt x="644" y="742"/>
                    </a:lnTo>
                    <a:lnTo>
                      <a:pt x="609" y="761"/>
                    </a:lnTo>
                    <a:lnTo>
                      <a:pt x="573" y="780"/>
                    </a:lnTo>
                    <a:lnTo>
                      <a:pt x="536" y="792"/>
                    </a:lnTo>
                    <a:lnTo>
                      <a:pt x="495" y="803"/>
                    </a:lnTo>
                    <a:lnTo>
                      <a:pt x="455" y="808"/>
                    </a:lnTo>
                    <a:lnTo>
                      <a:pt x="413" y="811"/>
                    </a:lnTo>
                    <a:lnTo>
                      <a:pt x="371" y="808"/>
                    </a:lnTo>
                    <a:lnTo>
                      <a:pt x="330" y="803"/>
                    </a:lnTo>
                    <a:lnTo>
                      <a:pt x="290" y="792"/>
                    </a:lnTo>
                    <a:lnTo>
                      <a:pt x="253" y="780"/>
                    </a:lnTo>
                    <a:lnTo>
                      <a:pt x="217" y="761"/>
                    </a:lnTo>
                    <a:lnTo>
                      <a:pt x="182" y="742"/>
                    </a:lnTo>
                    <a:lnTo>
                      <a:pt x="151" y="719"/>
                    </a:lnTo>
                    <a:lnTo>
                      <a:pt x="123" y="693"/>
                    </a:lnTo>
                    <a:lnTo>
                      <a:pt x="95" y="662"/>
                    </a:lnTo>
                    <a:lnTo>
                      <a:pt x="71" y="631"/>
                    </a:lnTo>
                    <a:lnTo>
                      <a:pt x="50" y="599"/>
                    </a:lnTo>
                    <a:lnTo>
                      <a:pt x="33" y="563"/>
                    </a:lnTo>
                    <a:lnTo>
                      <a:pt x="19" y="525"/>
                    </a:lnTo>
                    <a:lnTo>
                      <a:pt x="10" y="488"/>
                    </a:lnTo>
                    <a:lnTo>
                      <a:pt x="3" y="448"/>
                    </a:lnTo>
                    <a:lnTo>
                      <a:pt x="0" y="405"/>
                    </a:lnTo>
                    <a:lnTo>
                      <a:pt x="3" y="363"/>
                    </a:lnTo>
                    <a:lnTo>
                      <a:pt x="10" y="323"/>
                    </a:lnTo>
                    <a:lnTo>
                      <a:pt x="19" y="285"/>
                    </a:lnTo>
                    <a:lnTo>
                      <a:pt x="33" y="248"/>
                    </a:lnTo>
                    <a:lnTo>
                      <a:pt x="50" y="212"/>
                    </a:lnTo>
                    <a:lnTo>
                      <a:pt x="71" y="179"/>
                    </a:lnTo>
                    <a:lnTo>
                      <a:pt x="95" y="149"/>
                    </a:lnTo>
                    <a:lnTo>
                      <a:pt x="123" y="118"/>
                    </a:lnTo>
                    <a:lnTo>
                      <a:pt x="151" y="92"/>
                    </a:lnTo>
                    <a:lnTo>
                      <a:pt x="182" y="69"/>
                    </a:lnTo>
                    <a:lnTo>
                      <a:pt x="217" y="50"/>
                    </a:lnTo>
                    <a:lnTo>
                      <a:pt x="253" y="31"/>
                    </a:lnTo>
                    <a:lnTo>
                      <a:pt x="290" y="19"/>
                    </a:lnTo>
                    <a:lnTo>
                      <a:pt x="330" y="7"/>
                    </a:lnTo>
                    <a:lnTo>
                      <a:pt x="371" y="3"/>
                    </a:lnTo>
                    <a:lnTo>
                      <a:pt x="413"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53">
                <a:extLst>
                  <a:ext uri="{FF2B5EF4-FFF2-40B4-BE49-F238E27FC236}">
                    <a16:creationId xmlns:a16="http://schemas.microsoft.com/office/drawing/2014/main" id="{FABC0290-9505-47E4-86D5-A33637101A7D}"/>
                  </a:ext>
                </a:extLst>
              </p:cNvPr>
              <p:cNvSpPr>
                <a:spLocks/>
              </p:cNvSpPr>
              <p:nvPr/>
            </p:nvSpPr>
            <p:spPr bwMode="auto">
              <a:xfrm>
                <a:off x="4499" y="2646"/>
                <a:ext cx="827" cy="815"/>
              </a:xfrm>
              <a:custGeom>
                <a:avLst/>
                <a:gdLst>
                  <a:gd name="T0" fmla="*/ 415 w 827"/>
                  <a:gd name="T1" fmla="*/ 0 h 815"/>
                  <a:gd name="T2" fmla="*/ 497 w 827"/>
                  <a:gd name="T3" fmla="*/ 7 h 815"/>
                  <a:gd name="T4" fmla="*/ 575 w 827"/>
                  <a:gd name="T5" fmla="*/ 30 h 815"/>
                  <a:gd name="T6" fmla="*/ 646 w 827"/>
                  <a:gd name="T7" fmla="*/ 68 h 815"/>
                  <a:gd name="T8" fmla="*/ 707 w 827"/>
                  <a:gd name="T9" fmla="*/ 120 h 815"/>
                  <a:gd name="T10" fmla="*/ 757 w 827"/>
                  <a:gd name="T11" fmla="*/ 179 h 815"/>
                  <a:gd name="T12" fmla="*/ 794 w 827"/>
                  <a:gd name="T13" fmla="*/ 250 h 815"/>
                  <a:gd name="T14" fmla="*/ 820 w 827"/>
                  <a:gd name="T15" fmla="*/ 325 h 815"/>
                  <a:gd name="T16" fmla="*/ 827 w 827"/>
                  <a:gd name="T17" fmla="*/ 407 h 815"/>
                  <a:gd name="T18" fmla="*/ 825 w 827"/>
                  <a:gd name="T19" fmla="*/ 447 h 815"/>
                  <a:gd name="T20" fmla="*/ 809 w 827"/>
                  <a:gd name="T21" fmla="*/ 527 h 815"/>
                  <a:gd name="T22" fmla="*/ 778 w 827"/>
                  <a:gd name="T23" fmla="*/ 601 h 815"/>
                  <a:gd name="T24" fmla="*/ 733 w 827"/>
                  <a:gd name="T25" fmla="*/ 666 h 815"/>
                  <a:gd name="T26" fmla="*/ 677 w 827"/>
                  <a:gd name="T27" fmla="*/ 721 h 815"/>
                  <a:gd name="T28" fmla="*/ 611 w 827"/>
                  <a:gd name="T29" fmla="*/ 765 h 815"/>
                  <a:gd name="T30" fmla="*/ 538 w 827"/>
                  <a:gd name="T31" fmla="*/ 796 h 815"/>
                  <a:gd name="T32" fmla="*/ 455 w 827"/>
                  <a:gd name="T33" fmla="*/ 813 h 815"/>
                  <a:gd name="T34" fmla="*/ 415 w 827"/>
                  <a:gd name="T35" fmla="*/ 815 h 815"/>
                  <a:gd name="T36" fmla="*/ 330 w 827"/>
                  <a:gd name="T37" fmla="*/ 805 h 815"/>
                  <a:gd name="T38" fmla="*/ 252 w 827"/>
                  <a:gd name="T39" fmla="*/ 782 h 815"/>
                  <a:gd name="T40" fmla="*/ 182 w 827"/>
                  <a:gd name="T41" fmla="*/ 744 h 815"/>
                  <a:gd name="T42" fmla="*/ 120 w 827"/>
                  <a:gd name="T43" fmla="*/ 695 h 815"/>
                  <a:gd name="T44" fmla="*/ 71 w 827"/>
                  <a:gd name="T45" fmla="*/ 633 h 815"/>
                  <a:gd name="T46" fmla="*/ 33 w 827"/>
                  <a:gd name="T47" fmla="*/ 565 h 815"/>
                  <a:gd name="T48" fmla="*/ 10 w 827"/>
                  <a:gd name="T49" fmla="*/ 490 h 815"/>
                  <a:gd name="T50" fmla="*/ 0 w 827"/>
                  <a:gd name="T51" fmla="*/ 407 h 815"/>
                  <a:gd name="T52" fmla="*/ 2 w 827"/>
                  <a:gd name="T53" fmla="*/ 365 h 815"/>
                  <a:gd name="T54" fmla="*/ 19 w 827"/>
                  <a:gd name="T55" fmla="*/ 285 h 815"/>
                  <a:gd name="T56" fmla="*/ 50 w 827"/>
                  <a:gd name="T57" fmla="*/ 212 h 815"/>
                  <a:gd name="T58" fmla="*/ 94 w 827"/>
                  <a:gd name="T59" fmla="*/ 148 h 815"/>
                  <a:gd name="T60" fmla="*/ 151 w 827"/>
                  <a:gd name="T61" fmla="*/ 92 h 815"/>
                  <a:gd name="T62" fmla="*/ 217 w 827"/>
                  <a:gd name="T63" fmla="*/ 49 h 815"/>
                  <a:gd name="T64" fmla="*/ 290 w 827"/>
                  <a:gd name="T65" fmla="*/ 19 h 815"/>
                  <a:gd name="T66" fmla="*/ 373 w 827"/>
                  <a:gd name="T67" fmla="*/ 2 h 815"/>
                  <a:gd name="T68" fmla="*/ 415 w 827"/>
                  <a:gd name="T69" fmla="*/ 0 h 8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7"/>
                  <a:gd name="T106" fmla="*/ 0 h 815"/>
                  <a:gd name="T107" fmla="*/ 827 w 827"/>
                  <a:gd name="T108" fmla="*/ 815 h 8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7" h="815">
                    <a:moveTo>
                      <a:pt x="415" y="0"/>
                    </a:moveTo>
                    <a:lnTo>
                      <a:pt x="415" y="0"/>
                    </a:lnTo>
                    <a:lnTo>
                      <a:pt x="455" y="2"/>
                    </a:lnTo>
                    <a:lnTo>
                      <a:pt x="497" y="7"/>
                    </a:lnTo>
                    <a:lnTo>
                      <a:pt x="538" y="19"/>
                    </a:lnTo>
                    <a:lnTo>
                      <a:pt x="575" y="30"/>
                    </a:lnTo>
                    <a:lnTo>
                      <a:pt x="611" y="49"/>
                    </a:lnTo>
                    <a:lnTo>
                      <a:pt x="646" y="68"/>
                    </a:lnTo>
                    <a:lnTo>
                      <a:pt x="677" y="92"/>
                    </a:lnTo>
                    <a:lnTo>
                      <a:pt x="707" y="120"/>
                    </a:lnTo>
                    <a:lnTo>
                      <a:pt x="733" y="148"/>
                    </a:lnTo>
                    <a:lnTo>
                      <a:pt x="757" y="179"/>
                    </a:lnTo>
                    <a:lnTo>
                      <a:pt x="778" y="212"/>
                    </a:lnTo>
                    <a:lnTo>
                      <a:pt x="794" y="250"/>
                    </a:lnTo>
                    <a:lnTo>
                      <a:pt x="809" y="285"/>
                    </a:lnTo>
                    <a:lnTo>
                      <a:pt x="820" y="325"/>
                    </a:lnTo>
                    <a:lnTo>
                      <a:pt x="825" y="365"/>
                    </a:lnTo>
                    <a:lnTo>
                      <a:pt x="827" y="407"/>
                    </a:lnTo>
                    <a:lnTo>
                      <a:pt x="825" y="447"/>
                    </a:lnTo>
                    <a:lnTo>
                      <a:pt x="820" y="490"/>
                    </a:lnTo>
                    <a:lnTo>
                      <a:pt x="809" y="527"/>
                    </a:lnTo>
                    <a:lnTo>
                      <a:pt x="794" y="565"/>
                    </a:lnTo>
                    <a:lnTo>
                      <a:pt x="778" y="601"/>
                    </a:lnTo>
                    <a:lnTo>
                      <a:pt x="757" y="633"/>
                    </a:lnTo>
                    <a:lnTo>
                      <a:pt x="733" y="666"/>
                    </a:lnTo>
                    <a:lnTo>
                      <a:pt x="707" y="695"/>
                    </a:lnTo>
                    <a:lnTo>
                      <a:pt x="677" y="721"/>
                    </a:lnTo>
                    <a:lnTo>
                      <a:pt x="646" y="744"/>
                    </a:lnTo>
                    <a:lnTo>
                      <a:pt x="611" y="765"/>
                    </a:lnTo>
                    <a:lnTo>
                      <a:pt x="575" y="782"/>
                    </a:lnTo>
                    <a:lnTo>
                      <a:pt x="538" y="796"/>
                    </a:lnTo>
                    <a:lnTo>
                      <a:pt x="497" y="805"/>
                    </a:lnTo>
                    <a:lnTo>
                      <a:pt x="455" y="813"/>
                    </a:lnTo>
                    <a:lnTo>
                      <a:pt x="415" y="815"/>
                    </a:lnTo>
                    <a:lnTo>
                      <a:pt x="373" y="813"/>
                    </a:lnTo>
                    <a:lnTo>
                      <a:pt x="330" y="805"/>
                    </a:lnTo>
                    <a:lnTo>
                      <a:pt x="290" y="796"/>
                    </a:lnTo>
                    <a:lnTo>
                      <a:pt x="252" y="782"/>
                    </a:lnTo>
                    <a:lnTo>
                      <a:pt x="217" y="765"/>
                    </a:lnTo>
                    <a:lnTo>
                      <a:pt x="182" y="744"/>
                    </a:lnTo>
                    <a:lnTo>
                      <a:pt x="151" y="721"/>
                    </a:lnTo>
                    <a:lnTo>
                      <a:pt x="120" y="695"/>
                    </a:lnTo>
                    <a:lnTo>
                      <a:pt x="94" y="666"/>
                    </a:lnTo>
                    <a:lnTo>
                      <a:pt x="71" y="633"/>
                    </a:lnTo>
                    <a:lnTo>
                      <a:pt x="50" y="601"/>
                    </a:lnTo>
                    <a:lnTo>
                      <a:pt x="33" y="565"/>
                    </a:lnTo>
                    <a:lnTo>
                      <a:pt x="19" y="527"/>
                    </a:lnTo>
                    <a:lnTo>
                      <a:pt x="10" y="490"/>
                    </a:lnTo>
                    <a:lnTo>
                      <a:pt x="2" y="447"/>
                    </a:lnTo>
                    <a:lnTo>
                      <a:pt x="0" y="407"/>
                    </a:lnTo>
                    <a:lnTo>
                      <a:pt x="2" y="365"/>
                    </a:lnTo>
                    <a:lnTo>
                      <a:pt x="10" y="325"/>
                    </a:lnTo>
                    <a:lnTo>
                      <a:pt x="19" y="285"/>
                    </a:lnTo>
                    <a:lnTo>
                      <a:pt x="33" y="250"/>
                    </a:lnTo>
                    <a:lnTo>
                      <a:pt x="50" y="212"/>
                    </a:lnTo>
                    <a:lnTo>
                      <a:pt x="71" y="179"/>
                    </a:lnTo>
                    <a:lnTo>
                      <a:pt x="94" y="148"/>
                    </a:lnTo>
                    <a:lnTo>
                      <a:pt x="120" y="120"/>
                    </a:lnTo>
                    <a:lnTo>
                      <a:pt x="151" y="92"/>
                    </a:lnTo>
                    <a:lnTo>
                      <a:pt x="182" y="68"/>
                    </a:lnTo>
                    <a:lnTo>
                      <a:pt x="217" y="49"/>
                    </a:lnTo>
                    <a:lnTo>
                      <a:pt x="252" y="30"/>
                    </a:lnTo>
                    <a:lnTo>
                      <a:pt x="290" y="19"/>
                    </a:lnTo>
                    <a:lnTo>
                      <a:pt x="330" y="7"/>
                    </a:lnTo>
                    <a:lnTo>
                      <a:pt x="373" y="2"/>
                    </a:lnTo>
                    <a:lnTo>
                      <a:pt x="415" y="0"/>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54">
                <a:extLst>
                  <a:ext uri="{FF2B5EF4-FFF2-40B4-BE49-F238E27FC236}">
                    <a16:creationId xmlns:a16="http://schemas.microsoft.com/office/drawing/2014/main" id="{1CC6A789-D44B-41CD-9695-9C51AA9AF628}"/>
                  </a:ext>
                </a:extLst>
              </p:cNvPr>
              <p:cNvSpPr>
                <a:spLocks/>
              </p:cNvSpPr>
              <p:nvPr/>
            </p:nvSpPr>
            <p:spPr bwMode="auto">
              <a:xfrm>
                <a:off x="4497" y="2644"/>
                <a:ext cx="829" cy="817"/>
              </a:xfrm>
              <a:custGeom>
                <a:avLst/>
                <a:gdLst>
                  <a:gd name="T0" fmla="*/ 415 w 829"/>
                  <a:gd name="T1" fmla="*/ 0 h 817"/>
                  <a:gd name="T2" fmla="*/ 497 w 829"/>
                  <a:gd name="T3" fmla="*/ 7 h 817"/>
                  <a:gd name="T4" fmla="*/ 577 w 829"/>
                  <a:gd name="T5" fmla="*/ 30 h 817"/>
                  <a:gd name="T6" fmla="*/ 648 w 829"/>
                  <a:gd name="T7" fmla="*/ 68 h 817"/>
                  <a:gd name="T8" fmla="*/ 709 w 829"/>
                  <a:gd name="T9" fmla="*/ 120 h 817"/>
                  <a:gd name="T10" fmla="*/ 759 w 829"/>
                  <a:gd name="T11" fmla="*/ 179 h 817"/>
                  <a:gd name="T12" fmla="*/ 799 w 829"/>
                  <a:gd name="T13" fmla="*/ 249 h 817"/>
                  <a:gd name="T14" fmla="*/ 822 w 829"/>
                  <a:gd name="T15" fmla="*/ 327 h 817"/>
                  <a:gd name="T16" fmla="*/ 829 w 829"/>
                  <a:gd name="T17" fmla="*/ 409 h 817"/>
                  <a:gd name="T18" fmla="*/ 829 w 829"/>
                  <a:gd name="T19" fmla="*/ 449 h 817"/>
                  <a:gd name="T20" fmla="*/ 813 w 829"/>
                  <a:gd name="T21" fmla="*/ 529 h 817"/>
                  <a:gd name="T22" fmla="*/ 780 w 829"/>
                  <a:gd name="T23" fmla="*/ 603 h 817"/>
                  <a:gd name="T24" fmla="*/ 735 w 829"/>
                  <a:gd name="T25" fmla="*/ 668 h 817"/>
                  <a:gd name="T26" fmla="*/ 679 w 829"/>
                  <a:gd name="T27" fmla="*/ 725 h 817"/>
                  <a:gd name="T28" fmla="*/ 613 w 829"/>
                  <a:gd name="T29" fmla="*/ 767 h 817"/>
                  <a:gd name="T30" fmla="*/ 537 w 829"/>
                  <a:gd name="T31" fmla="*/ 798 h 817"/>
                  <a:gd name="T32" fmla="*/ 457 w 829"/>
                  <a:gd name="T33" fmla="*/ 815 h 817"/>
                  <a:gd name="T34" fmla="*/ 415 w 829"/>
                  <a:gd name="T35" fmla="*/ 817 h 817"/>
                  <a:gd name="T36" fmla="*/ 332 w 829"/>
                  <a:gd name="T37" fmla="*/ 810 h 817"/>
                  <a:gd name="T38" fmla="*/ 252 w 829"/>
                  <a:gd name="T39" fmla="*/ 786 h 817"/>
                  <a:gd name="T40" fmla="*/ 181 w 829"/>
                  <a:gd name="T41" fmla="*/ 749 h 817"/>
                  <a:gd name="T42" fmla="*/ 120 w 829"/>
                  <a:gd name="T43" fmla="*/ 697 h 817"/>
                  <a:gd name="T44" fmla="*/ 70 w 829"/>
                  <a:gd name="T45" fmla="*/ 638 h 817"/>
                  <a:gd name="T46" fmla="*/ 30 w 829"/>
                  <a:gd name="T47" fmla="*/ 567 h 817"/>
                  <a:gd name="T48" fmla="*/ 7 w 829"/>
                  <a:gd name="T49" fmla="*/ 489 h 817"/>
                  <a:gd name="T50" fmla="*/ 0 w 829"/>
                  <a:gd name="T51" fmla="*/ 409 h 817"/>
                  <a:gd name="T52" fmla="*/ 0 w 829"/>
                  <a:gd name="T53" fmla="*/ 367 h 817"/>
                  <a:gd name="T54" fmla="*/ 16 w 829"/>
                  <a:gd name="T55" fmla="*/ 287 h 817"/>
                  <a:gd name="T56" fmla="*/ 49 w 829"/>
                  <a:gd name="T57" fmla="*/ 214 h 817"/>
                  <a:gd name="T58" fmla="*/ 94 w 829"/>
                  <a:gd name="T59" fmla="*/ 148 h 817"/>
                  <a:gd name="T60" fmla="*/ 151 w 829"/>
                  <a:gd name="T61" fmla="*/ 91 h 817"/>
                  <a:gd name="T62" fmla="*/ 217 w 829"/>
                  <a:gd name="T63" fmla="*/ 49 h 817"/>
                  <a:gd name="T64" fmla="*/ 292 w 829"/>
                  <a:gd name="T65" fmla="*/ 18 h 817"/>
                  <a:gd name="T66" fmla="*/ 372 w 829"/>
                  <a:gd name="T67" fmla="*/ 2 h 817"/>
                  <a:gd name="T68" fmla="*/ 415 w 829"/>
                  <a:gd name="T69" fmla="*/ 0 h 8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9"/>
                  <a:gd name="T106" fmla="*/ 0 h 817"/>
                  <a:gd name="T107" fmla="*/ 829 w 829"/>
                  <a:gd name="T108" fmla="*/ 817 h 8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9" h="817">
                    <a:moveTo>
                      <a:pt x="415" y="0"/>
                    </a:moveTo>
                    <a:lnTo>
                      <a:pt x="415" y="0"/>
                    </a:lnTo>
                    <a:lnTo>
                      <a:pt x="457" y="2"/>
                    </a:lnTo>
                    <a:lnTo>
                      <a:pt x="497" y="7"/>
                    </a:lnTo>
                    <a:lnTo>
                      <a:pt x="537" y="18"/>
                    </a:lnTo>
                    <a:lnTo>
                      <a:pt x="577" y="30"/>
                    </a:lnTo>
                    <a:lnTo>
                      <a:pt x="613" y="49"/>
                    </a:lnTo>
                    <a:lnTo>
                      <a:pt x="648" y="68"/>
                    </a:lnTo>
                    <a:lnTo>
                      <a:pt x="679" y="91"/>
                    </a:lnTo>
                    <a:lnTo>
                      <a:pt x="709" y="120"/>
                    </a:lnTo>
                    <a:lnTo>
                      <a:pt x="735" y="148"/>
                    </a:lnTo>
                    <a:lnTo>
                      <a:pt x="759" y="179"/>
                    </a:lnTo>
                    <a:lnTo>
                      <a:pt x="780" y="214"/>
                    </a:lnTo>
                    <a:lnTo>
                      <a:pt x="799" y="249"/>
                    </a:lnTo>
                    <a:lnTo>
                      <a:pt x="813" y="287"/>
                    </a:lnTo>
                    <a:lnTo>
                      <a:pt x="822" y="327"/>
                    </a:lnTo>
                    <a:lnTo>
                      <a:pt x="829" y="367"/>
                    </a:lnTo>
                    <a:lnTo>
                      <a:pt x="829" y="409"/>
                    </a:lnTo>
                    <a:lnTo>
                      <a:pt x="829" y="449"/>
                    </a:lnTo>
                    <a:lnTo>
                      <a:pt x="822" y="489"/>
                    </a:lnTo>
                    <a:lnTo>
                      <a:pt x="813" y="529"/>
                    </a:lnTo>
                    <a:lnTo>
                      <a:pt x="799" y="567"/>
                    </a:lnTo>
                    <a:lnTo>
                      <a:pt x="780" y="603"/>
                    </a:lnTo>
                    <a:lnTo>
                      <a:pt x="759" y="638"/>
                    </a:lnTo>
                    <a:lnTo>
                      <a:pt x="735" y="668"/>
                    </a:lnTo>
                    <a:lnTo>
                      <a:pt x="709" y="697"/>
                    </a:lnTo>
                    <a:lnTo>
                      <a:pt x="679" y="725"/>
                    </a:lnTo>
                    <a:lnTo>
                      <a:pt x="648" y="749"/>
                    </a:lnTo>
                    <a:lnTo>
                      <a:pt x="613" y="767"/>
                    </a:lnTo>
                    <a:lnTo>
                      <a:pt x="577" y="786"/>
                    </a:lnTo>
                    <a:lnTo>
                      <a:pt x="537" y="798"/>
                    </a:lnTo>
                    <a:lnTo>
                      <a:pt x="497" y="810"/>
                    </a:lnTo>
                    <a:lnTo>
                      <a:pt x="457" y="815"/>
                    </a:lnTo>
                    <a:lnTo>
                      <a:pt x="415" y="817"/>
                    </a:lnTo>
                    <a:lnTo>
                      <a:pt x="372" y="815"/>
                    </a:lnTo>
                    <a:lnTo>
                      <a:pt x="332" y="810"/>
                    </a:lnTo>
                    <a:lnTo>
                      <a:pt x="292" y="798"/>
                    </a:lnTo>
                    <a:lnTo>
                      <a:pt x="252" y="786"/>
                    </a:lnTo>
                    <a:lnTo>
                      <a:pt x="217" y="767"/>
                    </a:lnTo>
                    <a:lnTo>
                      <a:pt x="181" y="749"/>
                    </a:lnTo>
                    <a:lnTo>
                      <a:pt x="151" y="725"/>
                    </a:lnTo>
                    <a:lnTo>
                      <a:pt x="120" y="697"/>
                    </a:lnTo>
                    <a:lnTo>
                      <a:pt x="94" y="668"/>
                    </a:lnTo>
                    <a:lnTo>
                      <a:pt x="70" y="638"/>
                    </a:lnTo>
                    <a:lnTo>
                      <a:pt x="49" y="603"/>
                    </a:lnTo>
                    <a:lnTo>
                      <a:pt x="30" y="567"/>
                    </a:lnTo>
                    <a:lnTo>
                      <a:pt x="16" y="529"/>
                    </a:lnTo>
                    <a:lnTo>
                      <a:pt x="7" y="489"/>
                    </a:lnTo>
                    <a:lnTo>
                      <a:pt x="0" y="449"/>
                    </a:lnTo>
                    <a:lnTo>
                      <a:pt x="0" y="409"/>
                    </a:lnTo>
                    <a:lnTo>
                      <a:pt x="0" y="367"/>
                    </a:lnTo>
                    <a:lnTo>
                      <a:pt x="7" y="327"/>
                    </a:lnTo>
                    <a:lnTo>
                      <a:pt x="16" y="287"/>
                    </a:lnTo>
                    <a:lnTo>
                      <a:pt x="30" y="249"/>
                    </a:lnTo>
                    <a:lnTo>
                      <a:pt x="49" y="214"/>
                    </a:lnTo>
                    <a:lnTo>
                      <a:pt x="70" y="179"/>
                    </a:lnTo>
                    <a:lnTo>
                      <a:pt x="94" y="148"/>
                    </a:lnTo>
                    <a:lnTo>
                      <a:pt x="120" y="120"/>
                    </a:lnTo>
                    <a:lnTo>
                      <a:pt x="151" y="91"/>
                    </a:lnTo>
                    <a:lnTo>
                      <a:pt x="181" y="68"/>
                    </a:lnTo>
                    <a:lnTo>
                      <a:pt x="217" y="49"/>
                    </a:lnTo>
                    <a:lnTo>
                      <a:pt x="252" y="30"/>
                    </a:lnTo>
                    <a:lnTo>
                      <a:pt x="292" y="18"/>
                    </a:lnTo>
                    <a:lnTo>
                      <a:pt x="332" y="7"/>
                    </a:lnTo>
                    <a:lnTo>
                      <a:pt x="372" y="2"/>
                    </a:lnTo>
                    <a:lnTo>
                      <a:pt x="415"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55">
                <a:extLst>
                  <a:ext uri="{FF2B5EF4-FFF2-40B4-BE49-F238E27FC236}">
                    <a16:creationId xmlns:a16="http://schemas.microsoft.com/office/drawing/2014/main" id="{00894B63-372E-4D6F-9BD1-D27F0D22D5AA}"/>
                  </a:ext>
                </a:extLst>
              </p:cNvPr>
              <p:cNvSpPr>
                <a:spLocks/>
              </p:cNvSpPr>
              <p:nvPr/>
            </p:nvSpPr>
            <p:spPr bwMode="auto">
              <a:xfrm>
                <a:off x="4492" y="2641"/>
                <a:ext cx="837" cy="822"/>
              </a:xfrm>
              <a:custGeom>
                <a:avLst/>
                <a:gdLst>
                  <a:gd name="T0" fmla="*/ 417 w 837"/>
                  <a:gd name="T1" fmla="*/ 0 h 822"/>
                  <a:gd name="T2" fmla="*/ 502 w 837"/>
                  <a:gd name="T3" fmla="*/ 7 h 822"/>
                  <a:gd name="T4" fmla="*/ 580 w 837"/>
                  <a:gd name="T5" fmla="*/ 31 h 822"/>
                  <a:gd name="T6" fmla="*/ 651 w 837"/>
                  <a:gd name="T7" fmla="*/ 68 h 822"/>
                  <a:gd name="T8" fmla="*/ 714 w 837"/>
                  <a:gd name="T9" fmla="*/ 120 h 822"/>
                  <a:gd name="T10" fmla="*/ 764 w 837"/>
                  <a:gd name="T11" fmla="*/ 182 h 822"/>
                  <a:gd name="T12" fmla="*/ 804 w 837"/>
                  <a:gd name="T13" fmla="*/ 250 h 822"/>
                  <a:gd name="T14" fmla="*/ 827 w 837"/>
                  <a:gd name="T15" fmla="*/ 328 h 822"/>
                  <a:gd name="T16" fmla="*/ 837 w 837"/>
                  <a:gd name="T17" fmla="*/ 410 h 822"/>
                  <a:gd name="T18" fmla="*/ 834 w 837"/>
                  <a:gd name="T19" fmla="*/ 452 h 822"/>
                  <a:gd name="T20" fmla="*/ 818 w 837"/>
                  <a:gd name="T21" fmla="*/ 532 h 822"/>
                  <a:gd name="T22" fmla="*/ 785 w 837"/>
                  <a:gd name="T23" fmla="*/ 606 h 822"/>
                  <a:gd name="T24" fmla="*/ 740 w 837"/>
                  <a:gd name="T25" fmla="*/ 671 h 822"/>
                  <a:gd name="T26" fmla="*/ 684 w 837"/>
                  <a:gd name="T27" fmla="*/ 728 h 822"/>
                  <a:gd name="T28" fmla="*/ 618 w 837"/>
                  <a:gd name="T29" fmla="*/ 773 h 822"/>
                  <a:gd name="T30" fmla="*/ 542 w 837"/>
                  <a:gd name="T31" fmla="*/ 803 h 822"/>
                  <a:gd name="T32" fmla="*/ 462 w 837"/>
                  <a:gd name="T33" fmla="*/ 820 h 822"/>
                  <a:gd name="T34" fmla="*/ 417 w 837"/>
                  <a:gd name="T35" fmla="*/ 822 h 822"/>
                  <a:gd name="T36" fmla="*/ 335 w 837"/>
                  <a:gd name="T37" fmla="*/ 813 h 822"/>
                  <a:gd name="T38" fmla="*/ 257 w 837"/>
                  <a:gd name="T39" fmla="*/ 789 h 822"/>
                  <a:gd name="T40" fmla="*/ 184 w 837"/>
                  <a:gd name="T41" fmla="*/ 752 h 822"/>
                  <a:gd name="T42" fmla="*/ 123 w 837"/>
                  <a:gd name="T43" fmla="*/ 702 h 822"/>
                  <a:gd name="T44" fmla="*/ 73 w 837"/>
                  <a:gd name="T45" fmla="*/ 641 h 822"/>
                  <a:gd name="T46" fmla="*/ 33 w 837"/>
                  <a:gd name="T47" fmla="*/ 570 h 822"/>
                  <a:gd name="T48" fmla="*/ 9 w 837"/>
                  <a:gd name="T49" fmla="*/ 492 h 822"/>
                  <a:gd name="T50" fmla="*/ 0 w 837"/>
                  <a:gd name="T51" fmla="*/ 410 h 822"/>
                  <a:gd name="T52" fmla="*/ 2 w 837"/>
                  <a:gd name="T53" fmla="*/ 368 h 822"/>
                  <a:gd name="T54" fmla="*/ 19 w 837"/>
                  <a:gd name="T55" fmla="*/ 288 h 822"/>
                  <a:gd name="T56" fmla="*/ 52 w 837"/>
                  <a:gd name="T57" fmla="*/ 214 h 822"/>
                  <a:gd name="T58" fmla="*/ 97 w 837"/>
                  <a:gd name="T59" fmla="*/ 149 h 822"/>
                  <a:gd name="T60" fmla="*/ 153 w 837"/>
                  <a:gd name="T61" fmla="*/ 94 h 822"/>
                  <a:gd name="T62" fmla="*/ 219 w 837"/>
                  <a:gd name="T63" fmla="*/ 50 h 822"/>
                  <a:gd name="T64" fmla="*/ 295 w 837"/>
                  <a:gd name="T65" fmla="*/ 17 h 822"/>
                  <a:gd name="T66" fmla="*/ 375 w 837"/>
                  <a:gd name="T67" fmla="*/ 0 h 822"/>
                  <a:gd name="T68" fmla="*/ 417 w 837"/>
                  <a:gd name="T69" fmla="*/ 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7"/>
                  <a:gd name="T106" fmla="*/ 0 h 822"/>
                  <a:gd name="T107" fmla="*/ 837 w 837"/>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7" h="822">
                    <a:moveTo>
                      <a:pt x="417" y="0"/>
                    </a:moveTo>
                    <a:lnTo>
                      <a:pt x="417" y="0"/>
                    </a:lnTo>
                    <a:lnTo>
                      <a:pt x="462" y="0"/>
                    </a:lnTo>
                    <a:lnTo>
                      <a:pt x="502" y="7"/>
                    </a:lnTo>
                    <a:lnTo>
                      <a:pt x="542" y="17"/>
                    </a:lnTo>
                    <a:lnTo>
                      <a:pt x="580" y="31"/>
                    </a:lnTo>
                    <a:lnTo>
                      <a:pt x="618" y="50"/>
                    </a:lnTo>
                    <a:lnTo>
                      <a:pt x="651" y="68"/>
                    </a:lnTo>
                    <a:lnTo>
                      <a:pt x="684" y="94"/>
                    </a:lnTo>
                    <a:lnTo>
                      <a:pt x="714" y="120"/>
                    </a:lnTo>
                    <a:lnTo>
                      <a:pt x="740" y="149"/>
                    </a:lnTo>
                    <a:lnTo>
                      <a:pt x="764" y="182"/>
                    </a:lnTo>
                    <a:lnTo>
                      <a:pt x="785" y="214"/>
                    </a:lnTo>
                    <a:lnTo>
                      <a:pt x="804" y="250"/>
                    </a:lnTo>
                    <a:lnTo>
                      <a:pt x="818" y="288"/>
                    </a:lnTo>
                    <a:lnTo>
                      <a:pt x="827" y="328"/>
                    </a:lnTo>
                    <a:lnTo>
                      <a:pt x="834" y="368"/>
                    </a:lnTo>
                    <a:lnTo>
                      <a:pt x="837" y="410"/>
                    </a:lnTo>
                    <a:lnTo>
                      <a:pt x="834" y="452"/>
                    </a:lnTo>
                    <a:lnTo>
                      <a:pt x="827" y="492"/>
                    </a:lnTo>
                    <a:lnTo>
                      <a:pt x="818" y="532"/>
                    </a:lnTo>
                    <a:lnTo>
                      <a:pt x="804" y="570"/>
                    </a:lnTo>
                    <a:lnTo>
                      <a:pt x="785" y="606"/>
                    </a:lnTo>
                    <a:lnTo>
                      <a:pt x="764" y="641"/>
                    </a:lnTo>
                    <a:lnTo>
                      <a:pt x="740" y="671"/>
                    </a:lnTo>
                    <a:lnTo>
                      <a:pt x="714" y="702"/>
                    </a:lnTo>
                    <a:lnTo>
                      <a:pt x="684" y="728"/>
                    </a:lnTo>
                    <a:lnTo>
                      <a:pt x="651" y="752"/>
                    </a:lnTo>
                    <a:lnTo>
                      <a:pt x="618" y="773"/>
                    </a:lnTo>
                    <a:lnTo>
                      <a:pt x="580" y="789"/>
                    </a:lnTo>
                    <a:lnTo>
                      <a:pt x="542" y="803"/>
                    </a:lnTo>
                    <a:lnTo>
                      <a:pt x="502" y="813"/>
                    </a:lnTo>
                    <a:lnTo>
                      <a:pt x="462" y="820"/>
                    </a:lnTo>
                    <a:lnTo>
                      <a:pt x="417" y="822"/>
                    </a:lnTo>
                    <a:lnTo>
                      <a:pt x="375" y="820"/>
                    </a:lnTo>
                    <a:lnTo>
                      <a:pt x="335" y="813"/>
                    </a:lnTo>
                    <a:lnTo>
                      <a:pt x="295" y="803"/>
                    </a:lnTo>
                    <a:lnTo>
                      <a:pt x="257" y="789"/>
                    </a:lnTo>
                    <a:lnTo>
                      <a:pt x="219" y="773"/>
                    </a:lnTo>
                    <a:lnTo>
                      <a:pt x="184" y="752"/>
                    </a:lnTo>
                    <a:lnTo>
                      <a:pt x="153" y="728"/>
                    </a:lnTo>
                    <a:lnTo>
                      <a:pt x="123" y="702"/>
                    </a:lnTo>
                    <a:lnTo>
                      <a:pt x="97" y="671"/>
                    </a:lnTo>
                    <a:lnTo>
                      <a:pt x="73" y="641"/>
                    </a:lnTo>
                    <a:lnTo>
                      <a:pt x="52" y="606"/>
                    </a:lnTo>
                    <a:lnTo>
                      <a:pt x="33" y="570"/>
                    </a:lnTo>
                    <a:lnTo>
                      <a:pt x="19" y="532"/>
                    </a:lnTo>
                    <a:lnTo>
                      <a:pt x="9" y="492"/>
                    </a:lnTo>
                    <a:lnTo>
                      <a:pt x="2" y="452"/>
                    </a:lnTo>
                    <a:lnTo>
                      <a:pt x="0" y="410"/>
                    </a:lnTo>
                    <a:lnTo>
                      <a:pt x="2" y="368"/>
                    </a:lnTo>
                    <a:lnTo>
                      <a:pt x="9" y="328"/>
                    </a:lnTo>
                    <a:lnTo>
                      <a:pt x="19" y="288"/>
                    </a:lnTo>
                    <a:lnTo>
                      <a:pt x="33" y="250"/>
                    </a:lnTo>
                    <a:lnTo>
                      <a:pt x="52" y="214"/>
                    </a:lnTo>
                    <a:lnTo>
                      <a:pt x="73" y="182"/>
                    </a:lnTo>
                    <a:lnTo>
                      <a:pt x="97" y="149"/>
                    </a:lnTo>
                    <a:lnTo>
                      <a:pt x="123" y="120"/>
                    </a:lnTo>
                    <a:lnTo>
                      <a:pt x="153" y="94"/>
                    </a:lnTo>
                    <a:lnTo>
                      <a:pt x="184" y="68"/>
                    </a:lnTo>
                    <a:lnTo>
                      <a:pt x="219" y="50"/>
                    </a:lnTo>
                    <a:lnTo>
                      <a:pt x="257" y="31"/>
                    </a:lnTo>
                    <a:lnTo>
                      <a:pt x="295" y="17"/>
                    </a:lnTo>
                    <a:lnTo>
                      <a:pt x="335" y="7"/>
                    </a:lnTo>
                    <a:lnTo>
                      <a:pt x="375" y="0"/>
                    </a:lnTo>
                    <a:lnTo>
                      <a:pt x="417"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56">
                <a:extLst>
                  <a:ext uri="{FF2B5EF4-FFF2-40B4-BE49-F238E27FC236}">
                    <a16:creationId xmlns:a16="http://schemas.microsoft.com/office/drawing/2014/main" id="{8012785E-F5C0-4EB9-8D84-B31C00995787}"/>
                  </a:ext>
                </a:extLst>
              </p:cNvPr>
              <p:cNvSpPr>
                <a:spLocks/>
              </p:cNvSpPr>
              <p:nvPr/>
            </p:nvSpPr>
            <p:spPr bwMode="auto">
              <a:xfrm>
                <a:off x="4490" y="2636"/>
                <a:ext cx="839" cy="827"/>
              </a:xfrm>
              <a:custGeom>
                <a:avLst/>
                <a:gdLst>
                  <a:gd name="T0" fmla="*/ 419 w 839"/>
                  <a:gd name="T1" fmla="*/ 0 h 827"/>
                  <a:gd name="T2" fmla="*/ 504 w 839"/>
                  <a:gd name="T3" fmla="*/ 10 h 827"/>
                  <a:gd name="T4" fmla="*/ 582 w 839"/>
                  <a:gd name="T5" fmla="*/ 33 h 827"/>
                  <a:gd name="T6" fmla="*/ 653 w 839"/>
                  <a:gd name="T7" fmla="*/ 73 h 827"/>
                  <a:gd name="T8" fmla="*/ 716 w 839"/>
                  <a:gd name="T9" fmla="*/ 123 h 827"/>
                  <a:gd name="T10" fmla="*/ 768 w 839"/>
                  <a:gd name="T11" fmla="*/ 184 h 827"/>
                  <a:gd name="T12" fmla="*/ 806 w 839"/>
                  <a:gd name="T13" fmla="*/ 255 h 827"/>
                  <a:gd name="T14" fmla="*/ 829 w 839"/>
                  <a:gd name="T15" fmla="*/ 333 h 827"/>
                  <a:gd name="T16" fmla="*/ 839 w 839"/>
                  <a:gd name="T17" fmla="*/ 415 h 827"/>
                  <a:gd name="T18" fmla="*/ 836 w 839"/>
                  <a:gd name="T19" fmla="*/ 457 h 827"/>
                  <a:gd name="T20" fmla="*/ 820 w 839"/>
                  <a:gd name="T21" fmla="*/ 537 h 827"/>
                  <a:gd name="T22" fmla="*/ 789 w 839"/>
                  <a:gd name="T23" fmla="*/ 613 h 827"/>
                  <a:gd name="T24" fmla="*/ 742 w 839"/>
                  <a:gd name="T25" fmla="*/ 676 h 827"/>
                  <a:gd name="T26" fmla="*/ 686 w 839"/>
                  <a:gd name="T27" fmla="*/ 733 h 827"/>
                  <a:gd name="T28" fmla="*/ 620 w 839"/>
                  <a:gd name="T29" fmla="*/ 778 h 827"/>
                  <a:gd name="T30" fmla="*/ 544 w 839"/>
                  <a:gd name="T31" fmla="*/ 811 h 827"/>
                  <a:gd name="T32" fmla="*/ 462 w 839"/>
                  <a:gd name="T33" fmla="*/ 827 h 827"/>
                  <a:gd name="T34" fmla="*/ 419 w 839"/>
                  <a:gd name="T35" fmla="*/ 827 h 827"/>
                  <a:gd name="T36" fmla="*/ 334 w 839"/>
                  <a:gd name="T37" fmla="*/ 820 h 827"/>
                  <a:gd name="T38" fmla="*/ 257 w 839"/>
                  <a:gd name="T39" fmla="*/ 797 h 827"/>
                  <a:gd name="T40" fmla="*/ 184 w 839"/>
                  <a:gd name="T41" fmla="*/ 757 h 827"/>
                  <a:gd name="T42" fmla="*/ 122 w 839"/>
                  <a:gd name="T43" fmla="*/ 707 h 827"/>
                  <a:gd name="T44" fmla="*/ 70 w 839"/>
                  <a:gd name="T45" fmla="*/ 646 h 827"/>
                  <a:gd name="T46" fmla="*/ 33 w 839"/>
                  <a:gd name="T47" fmla="*/ 575 h 827"/>
                  <a:gd name="T48" fmla="*/ 7 w 839"/>
                  <a:gd name="T49" fmla="*/ 497 h 827"/>
                  <a:gd name="T50" fmla="*/ 0 w 839"/>
                  <a:gd name="T51" fmla="*/ 415 h 827"/>
                  <a:gd name="T52" fmla="*/ 2 w 839"/>
                  <a:gd name="T53" fmla="*/ 373 h 827"/>
                  <a:gd name="T54" fmla="*/ 19 w 839"/>
                  <a:gd name="T55" fmla="*/ 293 h 827"/>
                  <a:gd name="T56" fmla="*/ 49 w 839"/>
                  <a:gd name="T57" fmla="*/ 217 h 827"/>
                  <a:gd name="T58" fmla="*/ 96 w 839"/>
                  <a:gd name="T59" fmla="*/ 151 h 827"/>
                  <a:gd name="T60" fmla="*/ 153 w 839"/>
                  <a:gd name="T61" fmla="*/ 97 h 827"/>
                  <a:gd name="T62" fmla="*/ 219 w 839"/>
                  <a:gd name="T63" fmla="*/ 52 h 827"/>
                  <a:gd name="T64" fmla="*/ 294 w 839"/>
                  <a:gd name="T65" fmla="*/ 19 h 827"/>
                  <a:gd name="T66" fmla="*/ 377 w 839"/>
                  <a:gd name="T67" fmla="*/ 3 h 827"/>
                  <a:gd name="T68" fmla="*/ 419 w 839"/>
                  <a:gd name="T69" fmla="*/ 0 h 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9"/>
                  <a:gd name="T106" fmla="*/ 0 h 827"/>
                  <a:gd name="T107" fmla="*/ 839 w 839"/>
                  <a:gd name="T108" fmla="*/ 827 h 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9" h="827">
                    <a:moveTo>
                      <a:pt x="419" y="0"/>
                    </a:moveTo>
                    <a:lnTo>
                      <a:pt x="419" y="0"/>
                    </a:lnTo>
                    <a:lnTo>
                      <a:pt x="462" y="3"/>
                    </a:lnTo>
                    <a:lnTo>
                      <a:pt x="504" y="10"/>
                    </a:lnTo>
                    <a:lnTo>
                      <a:pt x="544" y="19"/>
                    </a:lnTo>
                    <a:lnTo>
                      <a:pt x="582" y="33"/>
                    </a:lnTo>
                    <a:lnTo>
                      <a:pt x="620" y="52"/>
                    </a:lnTo>
                    <a:lnTo>
                      <a:pt x="653" y="73"/>
                    </a:lnTo>
                    <a:lnTo>
                      <a:pt x="686" y="97"/>
                    </a:lnTo>
                    <a:lnTo>
                      <a:pt x="716" y="123"/>
                    </a:lnTo>
                    <a:lnTo>
                      <a:pt x="742" y="151"/>
                    </a:lnTo>
                    <a:lnTo>
                      <a:pt x="768" y="184"/>
                    </a:lnTo>
                    <a:lnTo>
                      <a:pt x="789" y="217"/>
                    </a:lnTo>
                    <a:lnTo>
                      <a:pt x="806" y="255"/>
                    </a:lnTo>
                    <a:lnTo>
                      <a:pt x="820" y="293"/>
                    </a:lnTo>
                    <a:lnTo>
                      <a:pt x="829" y="333"/>
                    </a:lnTo>
                    <a:lnTo>
                      <a:pt x="836" y="373"/>
                    </a:lnTo>
                    <a:lnTo>
                      <a:pt x="839" y="415"/>
                    </a:lnTo>
                    <a:lnTo>
                      <a:pt x="836" y="457"/>
                    </a:lnTo>
                    <a:lnTo>
                      <a:pt x="829" y="497"/>
                    </a:lnTo>
                    <a:lnTo>
                      <a:pt x="820" y="537"/>
                    </a:lnTo>
                    <a:lnTo>
                      <a:pt x="806" y="575"/>
                    </a:lnTo>
                    <a:lnTo>
                      <a:pt x="789" y="613"/>
                    </a:lnTo>
                    <a:lnTo>
                      <a:pt x="768" y="646"/>
                    </a:lnTo>
                    <a:lnTo>
                      <a:pt x="742" y="676"/>
                    </a:lnTo>
                    <a:lnTo>
                      <a:pt x="716" y="707"/>
                    </a:lnTo>
                    <a:lnTo>
                      <a:pt x="686" y="733"/>
                    </a:lnTo>
                    <a:lnTo>
                      <a:pt x="653" y="757"/>
                    </a:lnTo>
                    <a:lnTo>
                      <a:pt x="620" y="778"/>
                    </a:lnTo>
                    <a:lnTo>
                      <a:pt x="582" y="797"/>
                    </a:lnTo>
                    <a:lnTo>
                      <a:pt x="544" y="811"/>
                    </a:lnTo>
                    <a:lnTo>
                      <a:pt x="504" y="820"/>
                    </a:lnTo>
                    <a:lnTo>
                      <a:pt x="462" y="827"/>
                    </a:lnTo>
                    <a:lnTo>
                      <a:pt x="419" y="827"/>
                    </a:lnTo>
                    <a:lnTo>
                      <a:pt x="377" y="827"/>
                    </a:lnTo>
                    <a:lnTo>
                      <a:pt x="334" y="820"/>
                    </a:lnTo>
                    <a:lnTo>
                      <a:pt x="294" y="811"/>
                    </a:lnTo>
                    <a:lnTo>
                      <a:pt x="257" y="797"/>
                    </a:lnTo>
                    <a:lnTo>
                      <a:pt x="219" y="778"/>
                    </a:lnTo>
                    <a:lnTo>
                      <a:pt x="184" y="757"/>
                    </a:lnTo>
                    <a:lnTo>
                      <a:pt x="153" y="733"/>
                    </a:lnTo>
                    <a:lnTo>
                      <a:pt x="122" y="707"/>
                    </a:lnTo>
                    <a:lnTo>
                      <a:pt x="96" y="676"/>
                    </a:lnTo>
                    <a:lnTo>
                      <a:pt x="70" y="646"/>
                    </a:lnTo>
                    <a:lnTo>
                      <a:pt x="49" y="613"/>
                    </a:lnTo>
                    <a:lnTo>
                      <a:pt x="33" y="575"/>
                    </a:lnTo>
                    <a:lnTo>
                      <a:pt x="19" y="537"/>
                    </a:lnTo>
                    <a:lnTo>
                      <a:pt x="7" y="497"/>
                    </a:lnTo>
                    <a:lnTo>
                      <a:pt x="2" y="457"/>
                    </a:lnTo>
                    <a:lnTo>
                      <a:pt x="0" y="415"/>
                    </a:lnTo>
                    <a:lnTo>
                      <a:pt x="2" y="373"/>
                    </a:lnTo>
                    <a:lnTo>
                      <a:pt x="7" y="333"/>
                    </a:lnTo>
                    <a:lnTo>
                      <a:pt x="19" y="293"/>
                    </a:lnTo>
                    <a:lnTo>
                      <a:pt x="33" y="255"/>
                    </a:lnTo>
                    <a:lnTo>
                      <a:pt x="49" y="217"/>
                    </a:lnTo>
                    <a:lnTo>
                      <a:pt x="70" y="184"/>
                    </a:lnTo>
                    <a:lnTo>
                      <a:pt x="96" y="151"/>
                    </a:lnTo>
                    <a:lnTo>
                      <a:pt x="122" y="123"/>
                    </a:lnTo>
                    <a:lnTo>
                      <a:pt x="153" y="97"/>
                    </a:lnTo>
                    <a:lnTo>
                      <a:pt x="184" y="73"/>
                    </a:lnTo>
                    <a:lnTo>
                      <a:pt x="219" y="52"/>
                    </a:lnTo>
                    <a:lnTo>
                      <a:pt x="257" y="33"/>
                    </a:lnTo>
                    <a:lnTo>
                      <a:pt x="294" y="19"/>
                    </a:lnTo>
                    <a:lnTo>
                      <a:pt x="334" y="10"/>
                    </a:lnTo>
                    <a:lnTo>
                      <a:pt x="377" y="3"/>
                    </a:lnTo>
                    <a:lnTo>
                      <a:pt x="41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7">
                <a:extLst>
                  <a:ext uri="{FF2B5EF4-FFF2-40B4-BE49-F238E27FC236}">
                    <a16:creationId xmlns:a16="http://schemas.microsoft.com/office/drawing/2014/main" id="{2C4C4E7E-D8BE-4E29-89E5-59D053216DB2}"/>
                  </a:ext>
                </a:extLst>
              </p:cNvPr>
              <p:cNvSpPr>
                <a:spLocks/>
              </p:cNvSpPr>
              <p:nvPr/>
            </p:nvSpPr>
            <p:spPr bwMode="auto">
              <a:xfrm>
                <a:off x="4485" y="2634"/>
                <a:ext cx="844" cy="832"/>
              </a:xfrm>
              <a:custGeom>
                <a:avLst/>
                <a:gdLst>
                  <a:gd name="T0" fmla="*/ 422 w 844"/>
                  <a:gd name="T1" fmla="*/ 0 h 832"/>
                  <a:gd name="T2" fmla="*/ 507 w 844"/>
                  <a:gd name="T3" fmla="*/ 10 h 832"/>
                  <a:gd name="T4" fmla="*/ 587 w 844"/>
                  <a:gd name="T5" fmla="*/ 33 h 832"/>
                  <a:gd name="T6" fmla="*/ 658 w 844"/>
                  <a:gd name="T7" fmla="*/ 73 h 832"/>
                  <a:gd name="T8" fmla="*/ 721 w 844"/>
                  <a:gd name="T9" fmla="*/ 123 h 832"/>
                  <a:gd name="T10" fmla="*/ 773 w 844"/>
                  <a:gd name="T11" fmla="*/ 184 h 832"/>
                  <a:gd name="T12" fmla="*/ 811 w 844"/>
                  <a:gd name="T13" fmla="*/ 254 h 832"/>
                  <a:gd name="T14" fmla="*/ 837 w 844"/>
                  <a:gd name="T15" fmla="*/ 332 h 832"/>
                  <a:gd name="T16" fmla="*/ 844 w 844"/>
                  <a:gd name="T17" fmla="*/ 417 h 832"/>
                  <a:gd name="T18" fmla="*/ 844 w 844"/>
                  <a:gd name="T19" fmla="*/ 459 h 832"/>
                  <a:gd name="T20" fmla="*/ 825 w 844"/>
                  <a:gd name="T21" fmla="*/ 539 h 832"/>
                  <a:gd name="T22" fmla="*/ 794 w 844"/>
                  <a:gd name="T23" fmla="*/ 615 h 832"/>
                  <a:gd name="T24" fmla="*/ 747 w 844"/>
                  <a:gd name="T25" fmla="*/ 681 h 832"/>
                  <a:gd name="T26" fmla="*/ 691 w 844"/>
                  <a:gd name="T27" fmla="*/ 737 h 832"/>
                  <a:gd name="T28" fmla="*/ 625 w 844"/>
                  <a:gd name="T29" fmla="*/ 782 h 832"/>
                  <a:gd name="T30" fmla="*/ 549 w 844"/>
                  <a:gd name="T31" fmla="*/ 813 h 832"/>
                  <a:gd name="T32" fmla="*/ 467 w 844"/>
                  <a:gd name="T33" fmla="*/ 829 h 832"/>
                  <a:gd name="T34" fmla="*/ 422 w 844"/>
                  <a:gd name="T35" fmla="*/ 832 h 832"/>
                  <a:gd name="T36" fmla="*/ 337 w 844"/>
                  <a:gd name="T37" fmla="*/ 822 h 832"/>
                  <a:gd name="T38" fmla="*/ 259 w 844"/>
                  <a:gd name="T39" fmla="*/ 799 h 832"/>
                  <a:gd name="T40" fmla="*/ 186 w 844"/>
                  <a:gd name="T41" fmla="*/ 761 h 832"/>
                  <a:gd name="T42" fmla="*/ 125 w 844"/>
                  <a:gd name="T43" fmla="*/ 709 h 832"/>
                  <a:gd name="T44" fmla="*/ 73 w 844"/>
                  <a:gd name="T45" fmla="*/ 648 h 832"/>
                  <a:gd name="T46" fmla="*/ 33 w 844"/>
                  <a:gd name="T47" fmla="*/ 577 h 832"/>
                  <a:gd name="T48" fmla="*/ 9 w 844"/>
                  <a:gd name="T49" fmla="*/ 499 h 832"/>
                  <a:gd name="T50" fmla="*/ 0 w 844"/>
                  <a:gd name="T51" fmla="*/ 417 h 832"/>
                  <a:gd name="T52" fmla="*/ 2 w 844"/>
                  <a:gd name="T53" fmla="*/ 375 h 832"/>
                  <a:gd name="T54" fmla="*/ 19 w 844"/>
                  <a:gd name="T55" fmla="*/ 292 h 832"/>
                  <a:gd name="T56" fmla="*/ 52 w 844"/>
                  <a:gd name="T57" fmla="*/ 219 h 832"/>
                  <a:gd name="T58" fmla="*/ 97 w 844"/>
                  <a:gd name="T59" fmla="*/ 153 h 832"/>
                  <a:gd name="T60" fmla="*/ 156 w 844"/>
                  <a:gd name="T61" fmla="*/ 97 h 832"/>
                  <a:gd name="T62" fmla="*/ 222 w 844"/>
                  <a:gd name="T63" fmla="*/ 52 h 832"/>
                  <a:gd name="T64" fmla="*/ 297 w 844"/>
                  <a:gd name="T65" fmla="*/ 19 h 832"/>
                  <a:gd name="T66" fmla="*/ 379 w 844"/>
                  <a:gd name="T67" fmla="*/ 2 h 832"/>
                  <a:gd name="T68" fmla="*/ 422 w 844"/>
                  <a:gd name="T69" fmla="*/ 0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4"/>
                  <a:gd name="T106" fmla="*/ 0 h 832"/>
                  <a:gd name="T107" fmla="*/ 844 w 844"/>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4" h="832">
                    <a:moveTo>
                      <a:pt x="422" y="0"/>
                    </a:moveTo>
                    <a:lnTo>
                      <a:pt x="422" y="0"/>
                    </a:lnTo>
                    <a:lnTo>
                      <a:pt x="467" y="2"/>
                    </a:lnTo>
                    <a:lnTo>
                      <a:pt x="507" y="10"/>
                    </a:lnTo>
                    <a:lnTo>
                      <a:pt x="549" y="19"/>
                    </a:lnTo>
                    <a:lnTo>
                      <a:pt x="587" y="33"/>
                    </a:lnTo>
                    <a:lnTo>
                      <a:pt x="625" y="52"/>
                    </a:lnTo>
                    <a:lnTo>
                      <a:pt x="658" y="73"/>
                    </a:lnTo>
                    <a:lnTo>
                      <a:pt x="691" y="97"/>
                    </a:lnTo>
                    <a:lnTo>
                      <a:pt x="721" y="123"/>
                    </a:lnTo>
                    <a:lnTo>
                      <a:pt x="747" y="153"/>
                    </a:lnTo>
                    <a:lnTo>
                      <a:pt x="773" y="184"/>
                    </a:lnTo>
                    <a:lnTo>
                      <a:pt x="794" y="219"/>
                    </a:lnTo>
                    <a:lnTo>
                      <a:pt x="811" y="254"/>
                    </a:lnTo>
                    <a:lnTo>
                      <a:pt x="825" y="292"/>
                    </a:lnTo>
                    <a:lnTo>
                      <a:pt x="837" y="332"/>
                    </a:lnTo>
                    <a:lnTo>
                      <a:pt x="844" y="375"/>
                    </a:lnTo>
                    <a:lnTo>
                      <a:pt x="844" y="417"/>
                    </a:lnTo>
                    <a:lnTo>
                      <a:pt x="844" y="459"/>
                    </a:lnTo>
                    <a:lnTo>
                      <a:pt x="837" y="499"/>
                    </a:lnTo>
                    <a:lnTo>
                      <a:pt x="825" y="539"/>
                    </a:lnTo>
                    <a:lnTo>
                      <a:pt x="811" y="577"/>
                    </a:lnTo>
                    <a:lnTo>
                      <a:pt x="794" y="615"/>
                    </a:lnTo>
                    <a:lnTo>
                      <a:pt x="773" y="648"/>
                    </a:lnTo>
                    <a:lnTo>
                      <a:pt x="747" y="681"/>
                    </a:lnTo>
                    <a:lnTo>
                      <a:pt x="721" y="709"/>
                    </a:lnTo>
                    <a:lnTo>
                      <a:pt x="691" y="737"/>
                    </a:lnTo>
                    <a:lnTo>
                      <a:pt x="658" y="761"/>
                    </a:lnTo>
                    <a:lnTo>
                      <a:pt x="625" y="782"/>
                    </a:lnTo>
                    <a:lnTo>
                      <a:pt x="587" y="799"/>
                    </a:lnTo>
                    <a:lnTo>
                      <a:pt x="549" y="813"/>
                    </a:lnTo>
                    <a:lnTo>
                      <a:pt x="507" y="822"/>
                    </a:lnTo>
                    <a:lnTo>
                      <a:pt x="467" y="829"/>
                    </a:lnTo>
                    <a:lnTo>
                      <a:pt x="422" y="832"/>
                    </a:lnTo>
                    <a:lnTo>
                      <a:pt x="379" y="829"/>
                    </a:lnTo>
                    <a:lnTo>
                      <a:pt x="337" y="822"/>
                    </a:lnTo>
                    <a:lnTo>
                      <a:pt x="297" y="813"/>
                    </a:lnTo>
                    <a:lnTo>
                      <a:pt x="259" y="799"/>
                    </a:lnTo>
                    <a:lnTo>
                      <a:pt x="222" y="782"/>
                    </a:lnTo>
                    <a:lnTo>
                      <a:pt x="186" y="761"/>
                    </a:lnTo>
                    <a:lnTo>
                      <a:pt x="156" y="737"/>
                    </a:lnTo>
                    <a:lnTo>
                      <a:pt x="125" y="709"/>
                    </a:lnTo>
                    <a:lnTo>
                      <a:pt x="97" y="681"/>
                    </a:lnTo>
                    <a:lnTo>
                      <a:pt x="73" y="648"/>
                    </a:lnTo>
                    <a:lnTo>
                      <a:pt x="52" y="615"/>
                    </a:lnTo>
                    <a:lnTo>
                      <a:pt x="33" y="577"/>
                    </a:lnTo>
                    <a:lnTo>
                      <a:pt x="19" y="539"/>
                    </a:lnTo>
                    <a:lnTo>
                      <a:pt x="9" y="499"/>
                    </a:lnTo>
                    <a:lnTo>
                      <a:pt x="2" y="459"/>
                    </a:lnTo>
                    <a:lnTo>
                      <a:pt x="0" y="417"/>
                    </a:lnTo>
                    <a:lnTo>
                      <a:pt x="2" y="375"/>
                    </a:lnTo>
                    <a:lnTo>
                      <a:pt x="9" y="332"/>
                    </a:lnTo>
                    <a:lnTo>
                      <a:pt x="19" y="292"/>
                    </a:lnTo>
                    <a:lnTo>
                      <a:pt x="33" y="254"/>
                    </a:lnTo>
                    <a:lnTo>
                      <a:pt x="52" y="219"/>
                    </a:lnTo>
                    <a:lnTo>
                      <a:pt x="73" y="184"/>
                    </a:lnTo>
                    <a:lnTo>
                      <a:pt x="97" y="153"/>
                    </a:lnTo>
                    <a:lnTo>
                      <a:pt x="125" y="123"/>
                    </a:lnTo>
                    <a:lnTo>
                      <a:pt x="156" y="97"/>
                    </a:lnTo>
                    <a:lnTo>
                      <a:pt x="186" y="73"/>
                    </a:lnTo>
                    <a:lnTo>
                      <a:pt x="222" y="52"/>
                    </a:lnTo>
                    <a:lnTo>
                      <a:pt x="259" y="33"/>
                    </a:lnTo>
                    <a:lnTo>
                      <a:pt x="297" y="19"/>
                    </a:lnTo>
                    <a:lnTo>
                      <a:pt x="337" y="10"/>
                    </a:lnTo>
                    <a:lnTo>
                      <a:pt x="379" y="2"/>
                    </a:lnTo>
                    <a:lnTo>
                      <a:pt x="422" y="0"/>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58">
                <a:extLst>
                  <a:ext uri="{FF2B5EF4-FFF2-40B4-BE49-F238E27FC236}">
                    <a16:creationId xmlns:a16="http://schemas.microsoft.com/office/drawing/2014/main" id="{E283B02B-E64F-4C00-A51D-C85B6140C1B6}"/>
                  </a:ext>
                </a:extLst>
              </p:cNvPr>
              <p:cNvSpPr>
                <a:spLocks/>
              </p:cNvSpPr>
              <p:nvPr/>
            </p:nvSpPr>
            <p:spPr bwMode="auto">
              <a:xfrm>
                <a:off x="4483" y="2632"/>
                <a:ext cx="848" cy="836"/>
              </a:xfrm>
              <a:custGeom>
                <a:avLst/>
                <a:gdLst>
                  <a:gd name="T0" fmla="*/ 424 w 848"/>
                  <a:gd name="T1" fmla="*/ 0 h 836"/>
                  <a:gd name="T2" fmla="*/ 509 w 848"/>
                  <a:gd name="T3" fmla="*/ 9 h 836"/>
                  <a:gd name="T4" fmla="*/ 589 w 848"/>
                  <a:gd name="T5" fmla="*/ 33 h 836"/>
                  <a:gd name="T6" fmla="*/ 660 w 848"/>
                  <a:gd name="T7" fmla="*/ 73 h 836"/>
                  <a:gd name="T8" fmla="*/ 723 w 848"/>
                  <a:gd name="T9" fmla="*/ 122 h 836"/>
                  <a:gd name="T10" fmla="*/ 775 w 848"/>
                  <a:gd name="T11" fmla="*/ 183 h 836"/>
                  <a:gd name="T12" fmla="*/ 815 w 848"/>
                  <a:gd name="T13" fmla="*/ 256 h 836"/>
                  <a:gd name="T14" fmla="*/ 839 w 848"/>
                  <a:gd name="T15" fmla="*/ 334 h 836"/>
                  <a:gd name="T16" fmla="*/ 848 w 848"/>
                  <a:gd name="T17" fmla="*/ 417 h 836"/>
                  <a:gd name="T18" fmla="*/ 846 w 848"/>
                  <a:gd name="T19" fmla="*/ 461 h 836"/>
                  <a:gd name="T20" fmla="*/ 829 w 848"/>
                  <a:gd name="T21" fmla="*/ 541 h 836"/>
                  <a:gd name="T22" fmla="*/ 796 w 848"/>
                  <a:gd name="T23" fmla="*/ 617 h 836"/>
                  <a:gd name="T24" fmla="*/ 752 w 848"/>
                  <a:gd name="T25" fmla="*/ 683 h 836"/>
                  <a:gd name="T26" fmla="*/ 693 w 848"/>
                  <a:gd name="T27" fmla="*/ 739 h 836"/>
                  <a:gd name="T28" fmla="*/ 627 w 848"/>
                  <a:gd name="T29" fmla="*/ 784 h 836"/>
                  <a:gd name="T30" fmla="*/ 549 w 848"/>
                  <a:gd name="T31" fmla="*/ 817 h 836"/>
                  <a:gd name="T32" fmla="*/ 466 w 848"/>
                  <a:gd name="T33" fmla="*/ 834 h 836"/>
                  <a:gd name="T34" fmla="*/ 424 w 848"/>
                  <a:gd name="T35" fmla="*/ 836 h 836"/>
                  <a:gd name="T36" fmla="*/ 339 w 848"/>
                  <a:gd name="T37" fmla="*/ 827 h 836"/>
                  <a:gd name="T38" fmla="*/ 259 w 848"/>
                  <a:gd name="T39" fmla="*/ 803 h 836"/>
                  <a:gd name="T40" fmla="*/ 186 w 848"/>
                  <a:gd name="T41" fmla="*/ 763 h 836"/>
                  <a:gd name="T42" fmla="*/ 125 w 848"/>
                  <a:gd name="T43" fmla="*/ 713 h 836"/>
                  <a:gd name="T44" fmla="*/ 73 w 848"/>
                  <a:gd name="T45" fmla="*/ 650 h 836"/>
                  <a:gd name="T46" fmla="*/ 33 w 848"/>
                  <a:gd name="T47" fmla="*/ 579 h 836"/>
                  <a:gd name="T48" fmla="*/ 9 w 848"/>
                  <a:gd name="T49" fmla="*/ 501 h 836"/>
                  <a:gd name="T50" fmla="*/ 0 w 848"/>
                  <a:gd name="T51" fmla="*/ 417 h 836"/>
                  <a:gd name="T52" fmla="*/ 2 w 848"/>
                  <a:gd name="T53" fmla="*/ 374 h 836"/>
                  <a:gd name="T54" fmla="*/ 18 w 848"/>
                  <a:gd name="T55" fmla="*/ 294 h 836"/>
                  <a:gd name="T56" fmla="*/ 51 w 848"/>
                  <a:gd name="T57" fmla="*/ 219 h 836"/>
                  <a:gd name="T58" fmla="*/ 96 w 848"/>
                  <a:gd name="T59" fmla="*/ 153 h 836"/>
                  <a:gd name="T60" fmla="*/ 155 w 848"/>
                  <a:gd name="T61" fmla="*/ 96 h 836"/>
                  <a:gd name="T62" fmla="*/ 221 w 848"/>
                  <a:gd name="T63" fmla="*/ 52 h 836"/>
                  <a:gd name="T64" fmla="*/ 297 w 848"/>
                  <a:gd name="T65" fmla="*/ 19 h 836"/>
                  <a:gd name="T66" fmla="*/ 381 w 848"/>
                  <a:gd name="T67" fmla="*/ 2 h 836"/>
                  <a:gd name="T68" fmla="*/ 424 w 848"/>
                  <a:gd name="T69" fmla="*/ 0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8"/>
                  <a:gd name="T106" fmla="*/ 0 h 836"/>
                  <a:gd name="T107" fmla="*/ 848 w 848"/>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8" h="836">
                    <a:moveTo>
                      <a:pt x="424" y="0"/>
                    </a:moveTo>
                    <a:lnTo>
                      <a:pt x="424" y="0"/>
                    </a:lnTo>
                    <a:lnTo>
                      <a:pt x="466" y="2"/>
                    </a:lnTo>
                    <a:lnTo>
                      <a:pt x="509" y="9"/>
                    </a:lnTo>
                    <a:lnTo>
                      <a:pt x="549" y="19"/>
                    </a:lnTo>
                    <a:lnTo>
                      <a:pt x="589" y="33"/>
                    </a:lnTo>
                    <a:lnTo>
                      <a:pt x="627" y="52"/>
                    </a:lnTo>
                    <a:lnTo>
                      <a:pt x="660" y="73"/>
                    </a:lnTo>
                    <a:lnTo>
                      <a:pt x="693" y="96"/>
                    </a:lnTo>
                    <a:lnTo>
                      <a:pt x="723" y="122"/>
                    </a:lnTo>
                    <a:lnTo>
                      <a:pt x="752" y="153"/>
                    </a:lnTo>
                    <a:lnTo>
                      <a:pt x="775" y="183"/>
                    </a:lnTo>
                    <a:lnTo>
                      <a:pt x="796" y="219"/>
                    </a:lnTo>
                    <a:lnTo>
                      <a:pt x="815" y="256"/>
                    </a:lnTo>
                    <a:lnTo>
                      <a:pt x="829" y="294"/>
                    </a:lnTo>
                    <a:lnTo>
                      <a:pt x="839" y="334"/>
                    </a:lnTo>
                    <a:lnTo>
                      <a:pt x="846" y="374"/>
                    </a:lnTo>
                    <a:lnTo>
                      <a:pt x="848" y="417"/>
                    </a:lnTo>
                    <a:lnTo>
                      <a:pt x="846" y="461"/>
                    </a:lnTo>
                    <a:lnTo>
                      <a:pt x="839" y="501"/>
                    </a:lnTo>
                    <a:lnTo>
                      <a:pt x="829" y="541"/>
                    </a:lnTo>
                    <a:lnTo>
                      <a:pt x="815" y="579"/>
                    </a:lnTo>
                    <a:lnTo>
                      <a:pt x="796" y="617"/>
                    </a:lnTo>
                    <a:lnTo>
                      <a:pt x="775" y="650"/>
                    </a:lnTo>
                    <a:lnTo>
                      <a:pt x="752" y="683"/>
                    </a:lnTo>
                    <a:lnTo>
                      <a:pt x="723" y="713"/>
                    </a:lnTo>
                    <a:lnTo>
                      <a:pt x="693" y="739"/>
                    </a:lnTo>
                    <a:lnTo>
                      <a:pt x="660" y="763"/>
                    </a:lnTo>
                    <a:lnTo>
                      <a:pt x="627" y="784"/>
                    </a:lnTo>
                    <a:lnTo>
                      <a:pt x="589" y="803"/>
                    </a:lnTo>
                    <a:lnTo>
                      <a:pt x="549" y="817"/>
                    </a:lnTo>
                    <a:lnTo>
                      <a:pt x="509" y="827"/>
                    </a:lnTo>
                    <a:lnTo>
                      <a:pt x="466" y="834"/>
                    </a:lnTo>
                    <a:lnTo>
                      <a:pt x="424" y="836"/>
                    </a:lnTo>
                    <a:lnTo>
                      <a:pt x="381" y="834"/>
                    </a:lnTo>
                    <a:lnTo>
                      <a:pt x="339" y="827"/>
                    </a:lnTo>
                    <a:lnTo>
                      <a:pt x="297" y="817"/>
                    </a:lnTo>
                    <a:lnTo>
                      <a:pt x="259" y="803"/>
                    </a:lnTo>
                    <a:lnTo>
                      <a:pt x="221" y="784"/>
                    </a:lnTo>
                    <a:lnTo>
                      <a:pt x="186" y="763"/>
                    </a:lnTo>
                    <a:lnTo>
                      <a:pt x="155" y="739"/>
                    </a:lnTo>
                    <a:lnTo>
                      <a:pt x="125" y="713"/>
                    </a:lnTo>
                    <a:lnTo>
                      <a:pt x="96" y="683"/>
                    </a:lnTo>
                    <a:lnTo>
                      <a:pt x="73" y="650"/>
                    </a:lnTo>
                    <a:lnTo>
                      <a:pt x="51" y="617"/>
                    </a:lnTo>
                    <a:lnTo>
                      <a:pt x="33" y="579"/>
                    </a:lnTo>
                    <a:lnTo>
                      <a:pt x="18" y="541"/>
                    </a:lnTo>
                    <a:lnTo>
                      <a:pt x="9" y="501"/>
                    </a:lnTo>
                    <a:lnTo>
                      <a:pt x="2" y="461"/>
                    </a:lnTo>
                    <a:lnTo>
                      <a:pt x="0" y="417"/>
                    </a:lnTo>
                    <a:lnTo>
                      <a:pt x="2" y="374"/>
                    </a:lnTo>
                    <a:lnTo>
                      <a:pt x="9" y="334"/>
                    </a:lnTo>
                    <a:lnTo>
                      <a:pt x="18" y="294"/>
                    </a:lnTo>
                    <a:lnTo>
                      <a:pt x="33" y="256"/>
                    </a:lnTo>
                    <a:lnTo>
                      <a:pt x="51" y="219"/>
                    </a:lnTo>
                    <a:lnTo>
                      <a:pt x="73" y="183"/>
                    </a:lnTo>
                    <a:lnTo>
                      <a:pt x="96" y="153"/>
                    </a:lnTo>
                    <a:lnTo>
                      <a:pt x="125" y="122"/>
                    </a:lnTo>
                    <a:lnTo>
                      <a:pt x="155" y="96"/>
                    </a:lnTo>
                    <a:lnTo>
                      <a:pt x="186" y="73"/>
                    </a:lnTo>
                    <a:lnTo>
                      <a:pt x="221" y="52"/>
                    </a:lnTo>
                    <a:lnTo>
                      <a:pt x="259" y="33"/>
                    </a:lnTo>
                    <a:lnTo>
                      <a:pt x="297" y="19"/>
                    </a:lnTo>
                    <a:lnTo>
                      <a:pt x="339" y="9"/>
                    </a:lnTo>
                    <a:lnTo>
                      <a:pt x="381" y="2"/>
                    </a:lnTo>
                    <a:lnTo>
                      <a:pt x="424" y="0"/>
                    </a:lnTo>
                    <a:close/>
                  </a:path>
                </a:pathLst>
              </a:custGeom>
              <a:solidFill>
                <a:srgbClr val="FF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59">
                <a:extLst>
                  <a:ext uri="{FF2B5EF4-FFF2-40B4-BE49-F238E27FC236}">
                    <a16:creationId xmlns:a16="http://schemas.microsoft.com/office/drawing/2014/main" id="{319B7355-D7FD-4CCE-8AD0-BCFE73B59259}"/>
                  </a:ext>
                </a:extLst>
              </p:cNvPr>
              <p:cNvSpPr>
                <a:spLocks/>
              </p:cNvSpPr>
              <p:nvPr/>
            </p:nvSpPr>
            <p:spPr bwMode="auto">
              <a:xfrm>
                <a:off x="4480" y="2629"/>
                <a:ext cx="851" cy="839"/>
              </a:xfrm>
              <a:custGeom>
                <a:avLst/>
                <a:gdLst>
                  <a:gd name="T0" fmla="*/ 425 w 851"/>
                  <a:gd name="T1" fmla="*/ 0 h 839"/>
                  <a:gd name="T2" fmla="*/ 512 w 851"/>
                  <a:gd name="T3" fmla="*/ 10 h 839"/>
                  <a:gd name="T4" fmla="*/ 592 w 851"/>
                  <a:gd name="T5" fmla="*/ 33 h 839"/>
                  <a:gd name="T6" fmla="*/ 663 w 851"/>
                  <a:gd name="T7" fmla="*/ 73 h 839"/>
                  <a:gd name="T8" fmla="*/ 726 w 851"/>
                  <a:gd name="T9" fmla="*/ 123 h 839"/>
                  <a:gd name="T10" fmla="*/ 778 w 851"/>
                  <a:gd name="T11" fmla="*/ 186 h 839"/>
                  <a:gd name="T12" fmla="*/ 818 w 851"/>
                  <a:gd name="T13" fmla="*/ 257 h 839"/>
                  <a:gd name="T14" fmla="*/ 842 w 851"/>
                  <a:gd name="T15" fmla="*/ 335 h 839"/>
                  <a:gd name="T16" fmla="*/ 851 w 851"/>
                  <a:gd name="T17" fmla="*/ 420 h 839"/>
                  <a:gd name="T18" fmla="*/ 849 w 851"/>
                  <a:gd name="T19" fmla="*/ 462 h 839"/>
                  <a:gd name="T20" fmla="*/ 832 w 851"/>
                  <a:gd name="T21" fmla="*/ 544 h 839"/>
                  <a:gd name="T22" fmla="*/ 799 w 851"/>
                  <a:gd name="T23" fmla="*/ 620 h 839"/>
                  <a:gd name="T24" fmla="*/ 755 w 851"/>
                  <a:gd name="T25" fmla="*/ 686 h 839"/>
                  <a:gd name="T26" fmla="*/ 696 w 851"/>
                  <a:gd name="T27" fmla="*/ 742 h 839"/>
                  <a:gd name="T28" fmla="*/ 627 w 851"/>
                  <a:gd name="T29" fmla="*/ 789 h 839"/>
                  <a:gd name="T30" fmla="*/ 552 w 851"/>
                  <a:gd name="T31" fmla="*/ 820 h 839"/>
                  <a:gd name="T32" fmla="*/ 469 w 851"/>
                  <a:gd name="T33" fmla="*/ 837 h 839"/>
                  <a:gd name="T34" fmla="*/ 425 w 851"/>
                  <a:gd name="T35" fmla="*/ 839 h 839"/>
                  <a:gd name="T36" fmla="*/ 340 w 851"/>
                  <a:gd name="T37" fmla="*/ 832 h 839"/>
                  <a:gd name="T38" fmla="*/ 260 w 851"/>
                  <a:gd name="T39" fmla="*/ 806 h 839"/>
                  <a:gd name="T40" fmla="*/ 186 w 851"/>
                  <a:gd name="T41" fmla="*/ 768 h 839"/>
                  <a:gd name="T42" fmla="*/ 125 w 851"/>
                  <a:gd name="T43" fmla="*/ 716 h 839"/>
                  <a:gd name="T44" fmla="*/ 73 w 851"/>
                  <a:gd name="T45" fmla="*/ 655 h 839"/>
                  <a:gd name="T46" fmla="*/ 33 w 851"/>
                  <a:gd name="T47" fmla="*/ 582 h 839"/>
                  <a:gd name="T48" fmla="*/ 7 w 851"/>
                  <a:gd name="T49" fmla="*/ 504 h 839"/>
                  <a:gd name="T50" fmla="*/ 0 w 851"/>
                  <a:gd name="T51" fmla="*/ 420 h 839"/>
                  <a:gd name="T52" fmla="*/ 3 w 851"/>
                  <a:gd name="T53" fmla="*/ 377 h 839"/>
                  <a:gd name="T54" fmla="*/ 19 w 851"/>
                  <a:gd name="T55" fmla="*/ 295 h 839"/>
                  <a:gd name="T56" fmla="*/ 50 w 851"/>
                  <a:gd name="T57" fmla="*/ 219 h 839"/>
                  <a:gd name="T58" fmla="*/ 97 w 851"/>
                  <a:gd name="T59" fmla="*/ 153 h 839"/>
                  <a:gd name="T60" fmla="*/ 153 w 851"/>
                  <a:gd name="T61" fmla="*/ 97 h 839"/>
                  <a:gd name="T62" fmla="*/ 222 w 851"/>
                  <a:gd name="T63" fmla="*/ 52 h 839"/>
                  <a:gd name="T64" fmla="*/ 300 w 851"/>
                  <a:gd name="T65" fmla="*/ 19 h 839"/>
                  <a:gd name="T66" fmla="*/ 382 w 851"/>
                  <a:gd name="T67" fmla="*/ 3 h 839"/>
                  <a:gd name="T68" fmla="*/ 425 w 851"/>
                  <a:gd name="T69" fmla="*/ 0 h 8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1"/>
                  <a:gd name="T106" fmla="*/ 0 h 839"/>
                  <a:gd name="T107" fmla="*/ 851 w 851"/>
                  <a:gd name="T108" fmla="*/ 839 h 8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1" h="839">
                    <a:moveTo>
                      <a:pt x="425" y="0"/>
                    </a:moveTo>
                    <a:lnTo>
                      <a:pt x="425" y="0"/>
                    </a:lnTo>
                    <a:lnTo>
                      <a:pt x="469" y="3"/>
                    </a:lnTo>
                    <a:lnTo>
                      <a:pt x="512" y="10"/>
                    </a:lnTo>
                    <a:lnTo>
                      <a:pt x="552" y="19"/>
                    </a:lnTo>
                    <a:lnTo>
                      <a:pt x="592" y="33"/>
                    </a:lnTo>
                    <a:lnTo>
                      <a:pt x="627" y="52"/>
                    </a:lnTo>
                    <a:lnTo>
                      <a:pt x="663" y="73"/>
                    </a:lnTo>
                    <a:lnTo>
                      <a:pt x="696" y="97"/>
                    </a:lnTo>
                    <a:lnTo>
                      <a:pt x="726" y="123"/>
                    </a:lnTo>
                    <a:lnTo>
                      <a:pt x="755" y="153"/>
                    </a:lnTo>
                    <a:lnTo>
                      <a:pt x="778" y="186"/>
                    </a:lnTo>
                    <a:lnTo>
                      <a:pt x="799" y="219"/>
                    </a:lnTo>
                    <a:lnTo>
                      <a:pt x="818" y="257"/>
                    </a:lnTo>
                    <a:lnTo>
                      <a:pt x="832" y="295"/>
                    </a:lnTo>
                    <a:lnTo>
                      <a:pt x="842" y="335"/>
                    </a:lnTo>
                    <a:lnTo>
                      <a:pt x="849" y="377"/>
                    </a:lnTo>
                    <a:lnTo>
                      <a:pt x="851" y="420"/>
                    </a:lnTo>
                    <a:lnTo>
                      <a:pt x="849" y="462"/>
                    </a:lnTo>
                    <a:lnTo>
                      <a:pt x="842" y="504"/>
                    </a:lnTo>
                    <a:lnTo>
                      <a:pt x="832" y="544"/>
                    </a:lnTo>
                    <a:lnTo>
                      <a:pt x="818" y="582"/>
                    </a:lnTo>
                    <a:lnTo>
                      <a:pt x="799" y="620"/>
                    </a:lnTo>
                    <a:lnTo>
                      <a:pt x="778" y="655"/>
                    </a:lnTo>
                    <a:lnTo>
                      <a:pt x="755" y="686"/>
                    </a:lnTo>
                    <a:lnTo>
                      <a:pt x="726" y="716"/>
                    </a:lnTo>
                    <a:lnTo>
                      <a:pt x="696" y="742"/>
                    </a:lnTo>
                    <a:lnTo>
                      <a:pt x="663" y="768"/>
                    </a:lnTo>
                    <a:lnTo>
                      <a:pt x="627" y="789"/>
                    </a:lnTo>
                    <a:lnTo>
                      <a:pt x="592" y="806"/>
                    </a:lnTo>
                    <a:lnTo>
                      <a:pt x="552" y="820"/>
                    </a:lnTo>
                    <a:lnTo>
                      <a:pt x="512" y="832"/>
                    </a:lnTo>
                    <a:lnTo>
                      <a:pt x="469" y="837"/>
                    </a:lnTo>
                    <a:lnTo>
                      <a:pt x="425" y="839"/>
                    </a:lnTo>
                    <a:lnTo>
                      <a:pt x="382" y="837"/>
                    </a:lnTo>
                    <a:lnTo>
                      <a:pt x="340" y="832"/>
                    </a:lnTo>
                    <a:lnTo>
                      <a:pt x="300" y="820"/>
                    </a:lnTo>
                    <a:lnTo>
                      <a:pt x="260" y="806"/>
                    </a:lnTo>
                    <a:lnTo>
                      <a:pt x="222" y="789"/>
                    </a:lnTo>
                    <a:lnTo>
                      <a:pt x="186" y="768"/>
                    </a:lnTo>
                    <a:lnTo>
                      <a:pt x="153" y="742"/>
                    </a:lnTo>
                    <a:lnTo>
                      <a:pt x="125" y="716"/>
                    </a:lnTo>
                    <a:lnTo>
                      <a:pt x="97" y="686"/>
                    </a:lnTo>
                    <a:lnTo>
                      <a:pt x="73" y="655"/>
                    </a:lnTo>
                    <a:lnTo>
                      <a:pt x="50" y="620"/>
                    </a:lnTo>
                    <a:lnTo>
                      <a:pt x="33" y="582"/>
                    </a:lnTo>
                    <a:lnTo>
                      <a:pt x="19" y="544"/>
                    </a:lnTo>
                    <a:lnTo>
                      <a:pt x="7" y="504"/>
                    </a:lnTo>
                    <a:lnTo>
                      <a:pt x="3" y="462"/>
                    </a:lnTo>
                    <a:lnTo>
                      <a:pt x="0" y="420"/>
                    </a:lnTo>
                    <a:lnTo>
                      <a:pt x="3" y="377"/>
                    </a:lnTo>
                    <a:lnTo>
                      <a:pt x="7" y="335"/>
                    </a:lnTo>
                    <a:lnTo>
                      <a:pt x="19" y="295"/>
                    </a:lnTo>
                    <a:lnTo>
                      <a:pt x="33" y="257"/>
                    </a:lnTo>
                    <a:lnTo>
                      <a:pt x="50" y="219"/>
                    </a:lnTo>
                    <a:lnTo>
                      <a:pt x="73" y="186"/>
                    </a:lnTo>
                    <a:lnTo>
                      <a:pt x="97" y="153"/>
                    </a:lnTo>
                    <a:lnTo>
                      <a:pt x="125" y="123"/>
                    </a:lnTo>
                    <a:lnTo>
                      <a:pt x="153" y="97"/>
                    </a:lnTo>
                    <a:lnTo>
                      <a:pt x="186" y="73"/>
                    </a:lnTo>
                    <a:lnTo>
                      <a:pt x="222" y="52"/>
                    </a:lnTo>
                    <a:lnTo>
                      <a:pt x="260" y="33"/>
                    </a:lnTo>
                    <a:lnTo>
                      <a:pt x="300" y="19"/>
                    </a:lnTo>
                    <a:lnTo>
                      <a:pt x="340" y="10"/>
                    </a:lnTo>
                    <a:lnTo>
                      <a:pt x="382" y="3"/>
                    </a:lnTo>
                    <a:lnTo>
                      <a:pt x="425" y="0"/>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60">
                <a:extLst>
                  <a:ext uri="{FF2B5EF4-FFF2-40B4-BE49-F238E27FC236}">
                    <a16:creationId xmlns:a16="http://schemas.microsoft.com/office/drawing/2014/main" id="{E0497B2D-E938-4349-98E2-596BA4C70FD2}"/>
                  </a:ext>
                </a:extLst>
              </p:cNvPr>
              <p:cNvSpPr>
                <a:spLocks/>
              </p:cNvSpPr>
              <p:nvPr/>
            </p:nvSpPr>
            <p:spPr bwMode="auto">
              <a:xfrm>
                <a:off x="4476" y="2627"/>
                <a:ext cx="855" cy="843"/>
              </a:xfrm>
              <a:custGeom>
                <a:avLst/>
                <a:gdLst>
                  <a:gd name="T0" fmla="*/ 429 w 855"/>
                  <a:gd name="T1" fmla="*/ 0 h 843"/>
                  <a:gd name="T2" fmla="*/ 513 w 855"/>
                  <a:gd name="T3" fmla="*/ 9 h 843"/>
                  <a:gd name="T4" fmla="*/ 594 w 855"/>
                  <a:gd name="T5" fmla="*/ 33 h 843"/>
                  <a:gd name="T6" fmla="*/ 667 w 855"/>
                  <a:gd name="T7" fmla="*/ 73 h 843"/>
                  <a:gd name="T8" fmla="*/ 730 w 855"/>
                  <a:gd name="T9" fmla="*/ 125 h 843"/>
                  <a:gd name="T10" fmla="*/ 782 w 855"/>
                  <a:gd name="T11" fmla="*/ 186 h 843"/>
                  <a:gd name="T12" fmla="*/ 822 w 855"/>
                  <a:gd name="T13" fmla="*/ 257 h 843"/>
                  <a:gd name="T14" fmla="*/ 848 w 855"/>
                  <a:gd name="T15" fmla="*/ 337 h 843"/>
                  <a:gd name="T16" fmla="*/ 855 w 855"/>
                  <a:gd name="T17" fmla="*/ 422 h 843"/>
                  <a:gd name="T18" fmla="*/ 853 w 855"/>
                  <a:gd name="T19" fmla="*/ 464 h 843"/>
                  <a:gd name="T20" fmla="*/ 836 w 855"/>
                  <a:gd name="T21" fmla="*/ 546 h 843"/>
                  <a:gd name="T22" fmla="*/ 803 w 855"/>
                  <a:gd name="T23" fmla="*/ 622 h 843"/>
                  <a:gd name="T24" fmla="*/ 759 w 855"/>
                  <a:gd name="T25" fmla="*/ 690 h 843"/>
                  <a:gd name="T26" fmla="*/ 700 w 855"/>
                  <a:gd name="T27" fmla="*/ 747 h 843"/>
                  <a:gd name="T28" fmla="*/ 631 w 855"/>
                  <a:gd name="T29" fmla="*/ 791 h 843"/>
                  <a:gd name="T30" fmla="*/ 556 w 855"/>
                  <a:gd name="T31" fmla="*/ 824 h 843"/>
                  <a:gd name="T32" fmla="*/ 471 w 855"/>
                  <a:gd name="T33" fmla="*/ 841 h 843"/>
                  <a:gd name="T34" fmla="*/ 429 w 855"/>
                  <a:gd name="T35" fmla="*/ 843 h 843"/>
                  <a:gd name="T36" fmla="*/ 341 w 855"/>
                  <a:gd name="T37" fmla="*/ 834 h 843"/>
                  <a:gd name="T38" fmla="*/ 261 w 855"/>
                  <a:gd name="T39" fmla="*/ 810 h 843"/>
                  <a:gd name="T40" fmla="*/ 188 w 855"/>
                  <a:gd name="T41" fmla="*/ 770 h 843"/>
                  <a:gd name="T42" fmla="*/ 127 w 855"/>
                  <a:gd name="T43" fmla="*/ 718 h 843"/>
                  <a:gd name="T44" fmla="*/ 73 w 855"/>
                  <a:gd name="T45" fmla="*/ 657 h 843"/>
                  <a:gd name="T46" fmla="*/ 35 w 855"/>
                  <a:gd name="T47" fmla="*/ 584 h 843"/>
                  <a:gd name="T48" fmla="*/ 9 w 855"/>
                  <a:gd name="T49" fmla="*/ 506 h 843"/>
                  <a:gd name="T50" fmla="*/ 0 w 855"/>
                  <a:gd name="T51" fmla="*/ 422 h 843"/>
                  <a:gd name="T52" fmla="*/ 2 w 855"/>
                  <a:gd name="T53" fmla="*/ 379 h 843"/>
                  <a:gd name="T54" fmla="*/ 18 w 855"/>
                  <a:gd name="T55" fmla="*/ 297 h 843"/>
                  <a:gd name="T56" fmla="*/ 51 w 855"/>
                  <a:gd name="T57" fmla="*/ 221 h 843"/>
                  <a:gd name="T58" fmla="*/ 99 w 855"/>
                  <a:gd name="T59" fmla="*/ 153 h 843"/>
                  <a:gd name="T60" fmla="*/ 155 w 855"/>
                  <a:gd name="T61" fmla="*/ 97 h 843"/>
                  <a:gd name="T62" fmla="*/ 223 w 855"/>
                  <a:gd name="T63" fmla="*/ 52 h 843"/>
                  <a:gd name="T64" fmla="*/ 301 w 855"/>
                  <a:gd name="T65" fmla="*/ 19 h 843"/>
                  <a:gd name="T66" fmla="*/ 384 w 855"/>
                  <a:gd name="T67" fmla="*/ 2 h 843"/>
                  <a:gd name="T68" fmla="*/ 429 w 855"/>
                  <a:gd name="T69" fmla="*/ 0 h 8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5"/>
                  <a:gd name="T106" fmla="*/ 0 h 843"/>
                  <a:gd name="T107" fmla="*/ 855 w 855"/>
                  <a:gd name="T108" fmla="*/ 843 h 8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5" h="843">
                    <a:moveTo>
                      <a:pt x="429" y="0"/>
                    </a:moveTo>
                    <a:lnTo>
                      <a:pt x="429" y="0"/>
                    </a:lnTo>
                    <a:lnTo>
                      <a:pt x="471" y="2"/>
                    </a:lnTo>
                    <a:lnTo>
                      <a:pt x="513" y="9"/>
                    </a:lnTo>
                    <a:lnTo>
                      <a:pt x="556" y="19"/>
                    </a:lnTo>
                    <a:lnTo>
                      <a:pt x="594" y="33"/>
                    </a:lnTo>
                    <a:lnTo>
                      <a:pt x="631" y="52"/>
                    </a:lnTo>
                    <a:lnTo>
                      <a:pt x="667" y="73"/>
                    </a:lnTo>
                    <a:lnTo>
                      <a:pt x="700" y="97"/>
                    </a:lnTo>
                    <a:lnTo>
                      <a:pt x="730" y="125"/>
                    </a:lnTo>
                    <a:lnTo>
                      <a:pt x="759" y="153"/>
                    </a:lnTo>
                    <a:lnTo>
                      <a:pt x="782" y="186"/>
                    </a:lnTo>
                    <a:lnTo>
                      <a:pt x="803" y="221"/>
                    </a:lnTo>
                    <a:lnTo>
                      <a:pt x="822" y="257"/>
                    </a:lnTo>
                    <a:lnTo>
                      <a:pt x="836" y="297"/>
                    </a:lnTo>
                    <a:lnTo>
                      <a:pt x="848" y="337"/>
                    </a:lnTo>
                    <a:lnTo>
                      <a:pt x="853" y="379"/>
                    </a:lnTo>
                    <a:lnTo>
                      <a:pt x="855" y="422"/>
                    </a:lnTo>
                    <a:lnTo>
                      <a:pt x="853" y="464"/>
                    </a:lnTo>
                    <a:lnTo>
                      <a:pt x="848" y="506"/>
                    </a:lnTo>
                    <a:lnTo>
                      <a:pt x="836" y="546"/>
                    </a:lnTo>
                    <a:lnTo>
                      <a:pt x="822" y="584"/>
                    </a:lnTo>
                    <a:lnTo>
                      <a:pt x="803" y="622"/>
                    </a:lnTo>
                    <a:lnTo>
                      <a:pt x="782" y="657"/>
                    </a:lnTo>
                    <a:lnTo>
                      <a:pt x="759" y="690"/>
                    </a:lnTo>
                    <a:lnTo>
                      <a:pt x="730" y="718"/>
                    </a:lnTo>
                    <a:lnTo>
                      <a:pt x="700" y="747"/>
                    </a:lnTo>
                    <a:lnTo>
                      <a:pt x="667" y="770"/>
                    </a:lnTo>
                    <a:lnTo>
                      <a:pt x="631" y="791"/>
                    </a:lnTo>
                    <a:lnTo>
                      <a:pt x="594" y="810"/>
                    </a:lnTo>
                    <a:lnTo>
                      <a:pt x="556" y="824"/>
                    </a:lnTo>
                    <a:lnTo>
                      <a:pt x="513" y="834"/>
                    </a:lnTo>
                    <a:lnTo>
                      <a:pt x="471" y="841"/>
                    </a:lnTo>
                    <a:lnTo>
                      <a:pt x="429" y="843"/>
                    </a:lnTo>
                    <a:lnTo>
                      <a:pt x="384" y="841"/>
                    </a:lnTo>
                    <a:lnTo>
                      <a:pt x="341" y="834"/>
                    </a:lnTo>
                    <a:lnTo>
                      <a:pt x="301" y="824"/>
                    </a:lnTo>
                    <a:lnTo>
                      <a:pt x="261" y="810"/>
                    </a:lnTo>
                    <a:lnTo>
                      <a:pt x="223" y="791"/>
                    </a:lnTo>
                    <a:lnTo>
                      <a:pt x="188" y="770"/>
                    </a:lnTo>
                    <a:lnTo>
                      <a:pt x="155" y="747"/>
                    </a:lnTo>
                    <a:lnTo>
                      <a:pt x="127" y="718"/>
                    </a:lnTo>
                    <a:lnTo>
                      <a:pt x="99" y="690"/>
                    </a:lnTo>
                    <a:lnTo>
                      <a:pt x="73" y="657"/>
                    </a:lnTo>
                    <a:lnTo>
                      <a:pt x="51" y="622"/>
                    </a:lnTo>
                    <a:lnTo>
                      <a:pt x="35" y="584"/>
                    </a:lnTo>
                    <a:lnTo>
                      <a:pt x="18" y="546"/>
                    </a:lnTo>
                    <a:lnTo>
                      <a:pt x="9" y="506"/>
                    </a:lnTo>
                    <a:lnTo>
                      <a:pt x="2" y="464"/>
                    </a:lnTo>
                    <a:lnTo>
                      <a:pt x="0" y="422"/>
                    </a:lnTo>
                    <a:lnTo>
                      <a:pt x="2" y="379"/>
                    </a:lnTo>
                    <a:lnTo>
                      <a:pt x="9" y="337"/>
                    </a:lnTo>
                    <a:lnTo>
                      <a:pt x="18" y="297"/>
                    </a:lnTo>
                    <a:lnTo>
                      <a:pt x="35" y="257"/>
                    </a:lnTo>
                    <a:lnTo>
                      <a:pt x="51" y="221"/>
                    </a:lnTo>
                    <a:lnTo>
                      <a:pt x="73" y="186"/>
                    </a:lnTo>
                    <a:lnTo>
                      <a:pt x="99" y="153"/>
                    </a:lnTo>
                    <a:lnTo>
                      <a:pt x="127" y="125"/>
                    </a:lnTo>
                    <a:lnTo>
                      <a:pt x="155" y="97"/>
                    </a:lnTo>
                    <a:lnTo>
                      <a:pt x="188" y="73"/>
                    </a:lnTo>
                    <a:lnTo>
                      <a:pt x="223" y="52"/>
                    </a:lnTo>
                    <a:lnTo>
                      <a:pt x="261" y="33"/>
                    </a:lnTo>
                    <a:lnTo>
                      <a:pt x="301" y="19"/>
                    </a:lnTo>
                    <a:lnTo>
                      <a:pt x="341" y="9"/>
                    </a:lnTo>
                    <a:lnTo>
                      <a:pt x="384" y="2"/>
                    </a:lnTo>
                    <a:lnTo>
                      <a:pt x="4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61">
                <a:extLst>
                  <a:ext uri="{FF2B5EF4-FFF2-40B4-BE49-F238E27FC236}">
                    <a16:creationId xmlns:a16="http://schemas.microsoft.com/office/drawing/2014/main" id="{43813D59-33F2-4D7A-9660-AD7F59CB5905}"/>
                  </a:ext>
                </a:extLst>
              </p:cNvPr>
              <p:cNvSpPr>
                <a:spLocks/>
              </p:cNvSpPr>
              <p:nvPr/>
            </p:nvSpPr>
            <p:spPr bwMode="auto">
              <a:xfrm>
                <a:off x="4501" y="2636"/>
                <a:ext cx="814" cy="811"/>
              </a:xfrm>
              <a:custGeom>
                <a:avLst/>
                <a:gdLst>
                  <a:gd name="T0" fmla="*/ 406 w 814"/>
                  <a:gd name="T1" fmla="*/ 0 h 811"/>
                  <a:gd name="T2" fmla="*/ 488 w 814"/>
                  <a:gd name="T3" fmla="*/ 8 h 811"/>
                  <a:gd name="T4" fmla="*/ 564 w 814"/>
                  <a:gd name="T5" fmla="*/ 31 h 811"/>
                  <a:gd name="T6" fmla="*/ 635 w 814"/>
                  <a:gd name="T7" fmla="*/ 69 h 811"/>
                  <a:gd name="T8" fmla="*/ 693 w 814"/>
                  <a:gd name="T9" fmla="*/ 118 h 811"/>
                  <a:gd name="T10" fmla="*/ 743 w 814"/>
                  <a:gd name="T11" fmla="*/ 179 h 811"/>
                  <a:gd name="T12" fmla="*/ 781 w 814"/>
                  <a:gd name="T13" fmla="*/ 248 h 811"/>
                  <a:gd name="T14" fmla="*/ 804 w 814"/>
                  <a:gd name="T15" fmla="*/ 323 h 811"/>
                  <a:gd name="T16" fmla="*/ 814 w 814"/>
                  <a:gd name="T17" fmla="*/ 406 h 811"/>
                  <a:gd name="T18" fmla="*/ 811 w 814"/>
                  <a:gd name="T19" fmla="*/ 446 h 811"/>
                  <a:gd name="T20" fmla="*/ 795 w 814"/>
                  <a:gd name="T21" fmla="*/ 526 h 811"/>
                  <a:gd name="T22" fmla="*/ 764 w 814"/>
                  <a:gd name="T23" fmla="*/ 596 h 811"/>
                  <a:gd name="T24" fmla="*/ 719 w 814"/>
                  <a:gd name="T25" fmla="*/ 662 h 811"/>
                  <a:gd name="T26" fmla="*/ 665 w 814"/>
                  <a:gd name="T27" fmla="*/ 717 h 811"/>
                  <a:gd name="T28" fmla="*/ 599 w 814"/>
                  <a:gd name="T29" fmla="*/ 761 h 811"/>
                  <a:gd name="T30" fmla="*/ 526 w 814"/>
                  <a:gd name="T31" fmla="*/ 792 h 811"/>
                  <a:gd name="T32" fmla="*/ 448 w 814"/>
                  <a:gd name="T33" fmla="*/ 808 h 811"/>
                  <a:gd name="T34" fmla="*/ 406 w 814"/>
                  <a:gd name="T35" fmla="*/ 811 h 811"/>
                  <a:gd name="T36" fmla="*/ 326 w 814"/>
                  <a:gd name="T37" fmla="*/ 801 h 811"/>
                  <a:gd name="T38" fmla="*/ 248 w 814"/>
                  <a:gd name="T39" fmla="*/ 778 h 811"/>
                  <a:gd name="T40" fmla="*/ 180 w 814"/>
                  <a:gd name="T41" fmla="*/ 740 h 811"/>
                  <a:gd name="T42" fmla="*/ 121 w 814"/>
                  <a:gd name="T43" fmla="*/ 691 h 811"/>
                  <a:gd name="T44" fmla="*/ 71 w 814"/>
                  <a:gd name="T45" fmla="*/ 632 h 811"/>
                  <a:gd name="T46" fmla="*/ 33 w 814"/>
                  <a:gd name="T47" fmla="*/ 561 h 811"/>
                  <a:gd name="T48" fmla="*/ 10 w 814"/>
                  <a:gd name="T49" fmla="*/ 486 h 811"/>
                  <a:gd name="T50" fmla="*/ 0 w 814"/>
                  <a:gd name="T51" fmla="*/ 406 h 811"/>
                  <a:gd name="T52" fmla="*/ 3 w 814"/>
                  <a:gd name="T53" fmla="*/ 363 h 811"/>
                  <a:gd name="T54" fmla="*/ 19 w 814"/>
                  <a:gd name="T55" fmla="*/ 285 h 811"/>
                  <a:gd name="T56" fmla="*/ 50 w 814"/>
                  <a:gd name="T57" fmla="*/ 212 h 811"/>
                  <a:gd name="T58" fmla="*/ 92 w 814"/>
                  <a:gd name="T59" fmla="*/ 146 h 811"/>
                  <a:gd name="T60" fmla="*/ 149 w 814"/>
                  <a:gd name="T61" fmla="*/ 92 h 811"/>
                  <a:gd name="T62" fmla="*/ 213 w 814"/>
                  <a:gd name="T63" fmla="*/ 48 h 811"/>
                  <a:gd name="T64" fmla="*/ 286 w 814"/>
                  <a:gd name="T65" fmla="*/ 17 h 811"/>
                  <a:gd name="T66" fmla="*/ 366 w 814"/>
                  <a:gd name="T67" fmla="*/ 0 h 811"/>
                  <a:gd name="T68" fmla="*/ 406 w 814"/>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811"/>
                  <a:gd name="T107" fmla="*/ 814 w 814"/>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811">
                    <a:moveTo>
                      <a:pt x="406" y="0"/>
                    </a:moveTo>
                    <a:lnTo>
                      <a:pt x="406" y="0"/>
                    </a:lnTo>
                    <a:lnTo>
                      <a:pt x="448" y="0"/>
                    </a:lnTo>
                    <a:lnTo>
                      <a:pt x="488" y="8"/>
                    </a:lnTo>
                    <a:lnTo>
                      <a:pt x="526" y="17"/>
                    </a:lnTo>
                    <a:lnTo>
                      <a:pt x="564" y="31"/>
                    </a:lnTo>
                    <a:lnTo>
                      <a:pt x="599" y="48"/>
                    </a:lnTo>
                    <a:lnTo>
                      <a:pt x="635" y="69"/>
                    </a:lnTo>
                    <a:lnTo>
                      <a:pt x="665" y="92"/>
                    </a:lnTo>
                    <a:lnTo>
                      <a:pt x="693" y="118"/>
                    </a:lnTo>
                    <a:lnTo>
                      <a:pt x="719" y="146"/>
                    </a:lnTo>
                    <a:lnTo>
                      <a:pt x="743" y="179"/>
                    </a:lnTo>
                    <a:lnTo>
                      <a:pt x="764" y="212"/>
                    </a:lnTo>
                    <a:lnTo>
                      <a:pt x="781" y="248"/>
                    </a:lnTo>
                    <a:lnTo>
                      <a:pt x="795" y="285"/>
                    </a:lnTo>
                    <a:lnTo>
                      <a:pt x="804" y="323"/>
                    </a:lnTo>
                    <a:lnTo>
                      <a:pt x="811" y="363"/>
                    </a:lnTo>
                    <a:lnTo>
                      <a:pt x="814" y="406"/>
                    </a:lnTo>
                    <a:lnTo>
                      <a:pt x="811" y="446"/>
                    </a:lnTo>
                    <a:lnTo>
                      <a:pt x="804" y="486"/>
                    </a:lnTo>
                    <a:lnTo>
                      <a:pt x="795" y="526"/>
                    </a:lnTo>
                    <a:lnTo>
                      <a:pt x="781" y="561"/>
                    </a:lnTo>
                    <a:lnTo>
                      <a:pt x="764" y="596"/>
                    </a:lnTo>
                    <a:lnTo>
                      <a:pt x="743" y="632"/>
                    </a:lnTo>
                    <a:lnTo>
                      <a:pt x="719" y="662"/>
                    </a:lnTo>
                    <a:lnTo>
                      <a:pt x="693" y="691"/>
                    </a:lnTo>
                    <a:lnTo>
                      <a:pt x="665" y="717"/>
                    </a:lnTo>
                    <a:lnTo>
                      <a:pt x="635" y="740"/>
                    </a:lnTo>
                    <a:lnTo>
                      <a:pt x="599" y="761"/>
                    </a:lnTo>
                    <a:lnTo>
                      <a:pt x="564" y="778"/>
                    </a:lnTo>
                    <a:lnTo>
                      <a:pt x="526" y="792"/>
                    </a:lnTo>
                    <a:lnTo>
                      <a:pt x="488" y="801"/>
                    </a:lnTo>
                    <a:lnTo>
                      <a:pt x="448" y="808"/>
                    </a:lnTo>
                    <a:lnTo>
                      <a:pt x="406" y="811"/>
                    </a:lnTo>
                    <a:lnTo>
                      <a:pt x="366" y="808"/>
                    </a:lnTo>
                    <a:lnTo>
                      <a:pt x="326" y="801"/>
                    </a:lnTo>
                    <a:lnTo>
                      <a:pt x="286" y="792"/>
                    </a:lnTo>
                    <a:lnTo>
                      <a:pt x="248" y="778"/>
                    </a:lnTo>
                    <a:lnTo>
                      <a:pt x="213" y="761"/>
                    </a:lnTo>
                    <a:lnTo>
                      <a:pt x="180" y="740"/>
                    </a:lnTo>
                    <a:lnTo>
                      <a:pt x="149" y="717"/>
                    </a:lnTo>
                    <a:lnTo>
                      <a:pt x="121" y="691"/>
                    </a:lnTo>
                    <a:lnTo>
                      <a:pt x="92" y="662"/>
                    </a:lnTo>
                    <a:lnTo>
                      <a:pt x="71" y="632"/>
                    </a:lnTo>
                    <a:lnTo>
                      <a:pt x="50" y="596"/>
                    </a:lnTo>
                    <a:lnTo>
                      <a:pt x="33" y="561"/>
                    </a:lnTo>
                    <a:lnTo>
                      <a:pt x="19" y="526"/>
                    </a:lnTo>
                    <a:lnTo>
                      <a:pt x="10" y="486"/>
                    </a:lnTo>
                    <a:lnTo>
                      <a:pt x="3" y="446"/>
                    </a:lnTo>
                    <a:lnTo>
                      <a:pt x="0" y="406"/>
                    </a:lnTo>
                    <a:lnTo>
                      <a:pt x="3" y="363"/>
                    </a:lnTo>
                    <a:lnTo>
                      <a:pt x="10" y="323"/>
                    </a:lnTo>
                    <a:lnTo>
                      <a:pt x="19" y="285"/>
                    </a:lnTo>
                    <a:lnTo>
                      <a:pt x="33" y="248"/>
                    </a:lnTo>
                    <a:lnTo>
                      <a:pt x="50" y="212"/>
                    </a:lnTo>
                    <a:lnTo>
                      <a:pt x="71" y="179"/>
                    </a:lnTo>
                    <a:lnTo>
                      <a:pt x="92" y="146"/>
                    </a:lnTo>
                    <a:lnTo>
                      <a:pt x="121" y="118"/>
                    </a:lnTo>
                    <a:lnTo>
                      <a:pt x="149" y="92"/>
                    </a:lnTo>
                    <a:lnTo>
                      <a:pt x="180" y="69"/>
                    </a:lnTo>
                    <a:lnTo>
                      <a:pt x="213" y="48"/>
                    </a:lnTo>
                    <a:lnTo>
                      <a:pt x="248" y="31"/>
                    </a:lnTo>
                    <a:lnTo>
                      <a:pt x="286" y="17"/>
                    </a:lnTo>
                    <a:lnTo>
                      <a:pt x="326" y="8"/>
                    </a:lnTo>
                    <a:lnTo>
                      <a:pt x="366" y="0"/>
                    </a:lnTo>
                    <a:lnTo>
                      <a:pt x="40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62">
                <a:extLst>
                  <a:ext uri="{FF2B5EF4-FFF2-40B4-BE49-F238E27FC236}">
                    <a16:creationId xmlns:a16="http://schemas.microsoft.com/office/drawing/2014/main" id="{00D9FC93-D072-47D5-9C63-9F6306A18E1B}"/>
                  </a:ext>
                </a:extLst>
              </p:cNvPr>
              <p:cNvSpPr>
                <a:spLocks/>
              </p:cNvSpPr>
              <p:nvPr/>
            </p:nvSpPr>
            <p:spPr bwMode="auto">
              <a:xfrm>
                <a:off x="4511" y="2641"/>
                <a:ext cx="794" cy="799"/>
              </a:xfrm>
              <a:custGeom>
                <a:avLst/>
                <a:gdLst>
                  <a:gd name="T0" fmla="*/ 398 w 794"/>
                  <a:gd name="T1" fmla="*/ 0 h 799"/>
                  <a:gd name="T2" fmla="*/ 476 w 794"/>
                  <a:gd name="T3" fmla="*/ 7 h 799"/>
                  <a:gd name="T4" fmla="*/ 551 w 794"/>
                  <a:gd name="T5" fmla="*/ 31 h 799"/>
                  <a:gd name="T6" fmla="*/ 620 w 794"/>
                  <a:gd name="T7" fmla="*/ 68 h 799"/>
                  <a:gd name="T8" fmla="*/ 679 w 794"/>
                  <a:gd name="T9" fmla="*/ 116 h 799"/>
                  <a:gd name="T10" fmla="*/ 726 w 794"/>
                  <a:gd name="T11" fmla="*/ 177 h 799"/>
                  <a:gd name="T12" fmla="*/ 764 w 794"/>
                  <a:gd name="T13" fmla="*/ 243 h 799"/>
                  <a:gd name="T14" fmla="*/ 787 w 794"/>
                  <a:gd name="T15" fmla="*/ 318 h 799"/>
                  <a:gd name="T16" fmla="*/ 794 w 794"/>
                  <a:gd name="T17" fmla="*/ 398 h 799"/>
                  <a:gd name="T18" fmla="*/ 792 w 794"/>
                  <a:gd name="T19" fmla="*/ 441 h 799"/>
                  <a:gd name="T20" fmla="*/ 775 w 794"/>
                  <a:gd name="T21" fmla="*/ 518 h 799"/>
                  <a:gd name="T22" fmla="*/ 747 w 794"/>
                  <a:gd name="T23" fmla="*/ 589 h 799"/>
                  <a:gd name="T24" fmla="*/ 702 w 794"/>
                  <a:gd name="T25" fmla="*/ 653 h 799"/>
                  <a:gd name="T26" fmla="*/ 650 w 794"/>
                  <a:gd name="T27" fmla="*/ 707 h 799"/>
                  <a:gd name="T28" fmla="*/ 587 w 794"/>
                  <a:gd name="T29" fmla="*/ 749 h 799"/>
                  <a:gd name="T30" fmla="*/ 516 w 794"/>
                  <a:gd name="T31" fmla="*/ 780 h 799"/>
                  <a:gd name="T32" fmla="*/ 438 w 794"/>
                  <a:gd name="T33" fmla="*/ 796 h 799"/>
                  <a:gd name="T34" fmla="*/ 398 w 794"/>
                  <a:gd name="T35" fmla="*/ 799 h 799"/>
                  <a:gd name="T36" fmla="*/ 318 w 794"/>
                  <a:gd name="T37" fmla="*/ 789 h 799"/>
                  <a:gd name="T38" fmla="*/ 243 w 794"/>
                  <a:gd name="T39" fmla="*/ 766 h 799"/>
                  <a:gd name="T40" fmla="*/ 177 w 794"/>
                  <a:gd name="T41" fmla="*/ 730 h 799"/>
                  <a:gd name="T42" fmla="*/ 118 w 794"/>
                  <a:gd name="T43" fmla="*/ 681 h 799"/>
                  <a:gd name="T44" fmla="*/ 68 w 794"/>
                  <a:gd name="T45" fmla="*/ 622 h 799"/>
                  <a:gd name="T46" fmla="*/ 31 w 794"/>
                  <a:gd name="T47" fmla="*/ 554 h 799"/>
                  <a:gd name="T48" fmla="*/ 9 w 794"/>
                  <a:gd name="T49" fmla="*/ 478 h 799"/>
                  <a:gd name="T50" fmla="*/ 0 w 794"/>
                  <a:gd name="T51" fmla="*/ 398 h 799"/>
                  <a:gd name="T52" fmla="*/ 2 w 794"/>
                  <a:gd name="T53" fmla="*/ 358 h 799"/>
                  <a:gd name="T54" fmla="*/ 19 w 794"/>
                  <a:gd name="T55" fmla="*/ 280 h 799"/>
                  <a:gd name="T56" fmla="*/ 49 w 794"/>
                  <a:gd name="T57" fmla="*/ 210 h 799"/>
                  <a:gd name="T58" fmla="*/ 92 w 794"/>
                  <a:gd name="T59" fmla="*/ 144 h 799"/>
                  <a:gd name="T60" fmla="*/ 146 w 794"/>
                  <a:gd name="T61" fmla="*/ 90 h 799"/>
                  <a:gd name="T62" fmla="*/ 207 w 794"/>
                  <a:gd name="T63" fmla="*/ 47 h 799"/>
                  <a:gd name="T64" fmla="*/ 280 w 794"/>
                  <a:gd name="T65" fmla="*/ 17 h 799"/>
                  <a:gd name="T66" fmla="*/ 356 w 794"/>
                  <a:gd name="T67" fmla="*/ 3 h 799"/>
                  <a:gd name="T68" fmla="*/ 398 w 794"/>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4"/>
                  <a:gd name="T106" fmla="*/ 0 h 799"/>
                  <a:gd name="T107" fmla="*/ 794 w 794"/>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4" h="799">
                    <a:moveTo>
                      <a:pt x="398" y="0"/>
                    </a:moveTo>
                    <a:lnTo>
                      <a:pt x="398" y="0"/>
                    </a:lnTo>
                    <a:lnTo>
                      <a:pt x="438" y="3"/>
                    </a:lnTo>
                    <a:lnTo>
                      <a:pt x="476" y="7"/>
                    </a:lnTo>
                    <a:lnTo>
                      <a:pt x="516" y="17"/>
                    </a:lnTo>
                    <a:lnTo>
                      <a:pt x="551" y="31"/>
                    </a:lnTo>
                    <a:lnTo>
                      <a:pt x="587" y="47"/>
                    </a:lnTo>
                    <a:lnTo>
                      <a:pt x="620" y="68"/>
                    </a:lnTo>
                    <a:lnTo>
                      <a:pt x="650" y="90"/>
                    </a:lnTo>
                    <a:lnTo>
                      <a:pt x="679" y="116"/>
                    </a:lnTo>
                    <a:lnTo>
                      <a:pt x="702" y="144"/>
                    </a:lnTo>
                    <a:lnTo>
                      <a:pt x="726" y="177"/>
                    </a:lnTo>
                    <a:lnTo>
                      <a:pt x="747" y="210"/>
                    </a:lnTo>
                    <a:lnTo>
                      <a:pt x="764" y="243"/>
                    </a:lnTo>
                    <a:lnTo>
                      <a:pt x="775" y="280"/>
                    </a:lnTo>
                    <a:lnTo>
                      <a:pt x="787" y="318"/>
                    </a:lnTo>
                    <a:lnTo>
                      <a:pt x="792" y="358"/>
                    </a:lnTo>
                    <a:lnTo>
                      <a:pt x="794" y="398"/>
                    </a:lnTo>
                    <a:lnTo>
                      <a:pt x="792" y="441"/>
                    </a:lnTo>
                    <a:lnTo>
                      <a:pt x="787" y="478"/>
                    </a:lnTo>
                    <a:lnTo>
                      <a:pt x="775" y="518"/>
                    </a:lnTo>
                    <a:lnTo>
                      <a:pt x="764" y="554"/>
                    </a:lnTo>
                    <a:lnTo>
                      <a:pt x="747" y="589"/>
                    </a:lnTo>
                    <a:lnTo>
                      <a:pt x="726" y="622"/>
                    </a:lnTo>
                    <a:lnTo>
                      <a:pt x="702" y="653"/>
                    </a:lnTo>
                    <a:lnTo>
                      <a:pt x="679" y="681"/>
                    </a:lnTo>
                    <a:lnTo>
                      <a:pt x="650" y="707"/>
                    </a:lnTo>
                    <a:lnTo>
                      <a:pt x="620" y="730"/>
                    </a:lnTo>
                    <a:lnTo>
                      <a:pt x="587" y="749"/>
                    </a:lnTo>
                    <a:lnTo>
                      <a:pt x="551" y="766"/>
                    </a:lnTo>
                    <a:lnTo>
                      <a:pt x="516" y="780"/>
                    </a:lnTo>
                    <a:lnTo>
                      <a:pt x="476" y="789"/>
                    </a:lnTo>
                    <a:lnTo>
                      <a:pt x="438" y="796"/>
                    </a:lnTo>
                    <a:lnTo>
                      <a:pt x="398" y="799"/>
                    </a:lnTo>
                    <a:lnTo>
                      <a:pt x="356" y="796"/>
                    </a:lnTo>
                    <a:lnTo>
                      <a:pt x="318" y="789"/>
                    </a:lnTo>
                    <a:lnTo>
                      <a:pt x="280" y="780"/>
                    </a:lnTo>
                    <a:lnTo>
                      <a:pt x="243" y="766"/>
                    </a:lnTo>
                    <a:lnTo>
                      <a:pt x="207" y="749"/>
                    </a:lnTo>
                    <a:lnTo>
                      <a:pt x="177" y="730"/>
                    </a:lnTo>
                    <a:lnTo>
                      <a:pt x="146" y="707"/>
                    </a:lnTo>
                    <a:lnTo>
                      <a:pt x="118" y="681"/>
                    </a:lnTo>
                    <a:lnTo>
                      <a:pt x="92" y="653"/>
                    </a:lnTo>
                    <a:lnTo>
                      <a:pt x="68" y="622"/>
                    </a:lnTo>
                    <a:lnTo>
                      <a:pt x="49" y="589"/>
                    </a:lnTo>
                    <a:lnTo>
                      <a:pt x="31" y="554"/>
                    </a:lnTo>
                    <a:lnTo>
                      <a:pt x="19" y="518"/>
                    </a:lnTo>
                    <a:lnTo>
                      <a:pt x="9" y="478"/>
                    </a:lnTo>
                    <a:lnTo>
                      <a:pt x="2" y="441"/>
                    </a:lnTo>
                    <a:lnTo>
                      <a:pt x="0" y="398"/>
                    </a:lnTo>
                    <a:lnTo>
                      <a:pt x="2" y="358"/>
                    </a:lnTo>
                    <a:lnTo>
                      <a:pt x="9" y="318"/>
                    </a:lnTo>
                    <a:lnTo>
                      <a:pt x="19" y="280"/>
                    </a:lnTo>
                    <a:lnTo>
                      <a:pt x="31" y="243"/>
                    </a:lnTo>
                    <a:lnTo>
                      <a:pt x="49" y="210"/>
                    </a:lnTo>
                    <a:lnTo>
                      <a:pt x="68" y="177"/>
                    </a:lnTo>
                    <a:lnTo>
                      <a:pt x="92" y="144"/>
                    </a:lnTo>
                    <a:lnTo>
                      <a:pt x="118" y="116"/>
                    </a:lnTo>
                    <a:lnTo>
                      <a:pt x="146" y="90"/>
                    </a:lnTo>
                    <a:lnTo>
                      <a:pt x="177" y="68"/>
                    </a:lnTo>
                    <a:lnTo>
                      <a:pt x="207" y="47"/>
                    </a:lnTo>
                    <a:lnTo>
                      <a:pt x="243" y="31"/>
                    </a:lnTo>
                    <a:lnTo>
                      <a:pt x="280" y="17"/>
                    </a:lnTo>
                    <a:lnTo>
                      <a:pt x="318" y="7"/>
                    </a:lnTo>
                    <a:lnTo>
                      <a:pt x="356" y="3"/>
                    </a:lnTo>
                    <a:lnTo>
                      <a:pt x="39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63">
                <a:extLst>
                  <a:ext uri="{FF2B5EF4-FFF2-40B4-BE49-F238E27FC236}">
                    <a16:creationId xmlns:a16="http://schemas.microsoft.com/office/drawing/2014/main" id="{11D51D8E-7205-4039-81C4-1F40FC9ABA26}"/>
                  </a:ext>
                </a:extLst>
              </p:cNvPr>
              <p:cNvSpPr>
                <a:spLocks/>
              </p:cNvSpPr>
              <p:nvPr/>
            </p:nvSpPr>
            <p:spPr bwMode="auto">
              <a:xfrm>
                <a:off x="4520" y="2646"/>
                <a:ext cx="776" cy="787"/>
              </a:xfrm>
              <a:custGeom>
                <a:avLst/>
                <a:gdLst>
                  <a:gd name="T0" fmla="*/ 389 w 776"/>
                  <a:gd name="T1" fmla="*/ 0 h 787"/>
                  <a:gd name="T2" fmla="*/ 467 w 776"/>
                  <a:gd name="T3" fmla="*/ 7 h 787"/>
                  <a:gd name="T4" fmla="*/ 540 w 776"/>
                  <a:gd name="T5" fmla="*/ 30 h 787"/>
                  <a:gd name="T6" fmla="*/ 606 w 776"/>
                  <a:gd name="T7" fmla="*/ 66 h 787"/>
                  <a:gd name="T8" fmla="*/ 663 w 776"/>
                  <a:gd name="T9" fmla="*/ 115 h 787"/>
                  <a:gd name="T10" fmla="*/ 710 w 776"/>
                  <a:gd name="T11" fmla="*/ 174 h 787"/>
                  <a:gd name="T12" fmla="*/ 745 w 776"/>
                  <a:gd name="T13" fmla="*/ 240 h 787"/>
                  <a:gd name="T14" fmla="*/ 769 w 776"/>
                  <a:gd name="T15" fmla="*/ 313 h 787"/>
                  <a:gd name="T16" fmla="*/ 776 w 776"/>
                  <a:gd name="T17" fmla="*/ 393 h 787"/>
                  <a:gd name="T18" fmla="*/ 773 w 776"/>
                  <a:gd name="T19" fmla="*/ 433 h 787"/>
                  <a:gd name="T20" fmla="*/ 759 w 776"/>
                  <a:gd name="T21" fmla="*/ 511 h 787"/>
                  <a:gd name="T22" fmla="*/ 729 w 776"/>
                  <a:gd name="T23" fmla="*/ 579 h 787"/>
                  <a:gd name="T24" fmla="*/ 689 w 776"/>
                  <a:gd name="T25" fmla="*/ 643 h 787"/>
                  <a:gd name="T26" fmla="*/ 634 w 776"/>
                  <a:gd name="T27" fmla="*/ 697 h 787"/>
                  <a:gd name="T28" fmla="*/ 573 w 776"/>
                  <a:gd name="T29" fmla="*/ 739 h 787"/>
                  <a:gd name="T30" fmla="*/ 505 w 776"/>
                  <a:gd name="T31" fmla="*/ 770 h 787"/>
                  <a:gd name="T32" fmla="*/ 429 w 776"/>
                  <a:gd name="T33" fmla="*/ 784 h 787"/>
                  <a:gd name="T34" fmla="*/ 389 w 776"/>
                  <a:gd name="T35" fmla="*/ 787 h 787"/>
                  <a:gd name="T36" fmla="*/ 311 w 776"/>
                  <a:gd name="T37" fmla="*/ 780 h 787"/>
                  <a:gd name="T38" fmla="*/ 238 w 776"/>
                  <a:gd name="T39" fmla="*/ 756 h 787"/>
                  <a:gd name="T40" fmla="*/ 172 w 776"/>
                  <a:gd name="T41" fmla="*/ 718 h 787"/>
                  <a:gd name="T42" fmla="*/ 116 w 776"/>
                  <a:gd name="T43" fmla="*/ 671 h 787"/>
                  <a:gd name="T44" fmla="*/ 66 w 776"/>
                  <a:gd name="T45" fmla="*/ 612 h 787"/>
                  <a:gd name="T46" fmla="*/ 31 w 776"/>
                  <a:gd name="T47" fmla="*/ 546 h 787"/>
                  <a:gd name="T48" fmla="*/ 10 w 776"/>
                  <a:gd name="T49" fmla="*/ 473 h 787"/>
                  <a:gd name="T50" fmla="*/ 0 w 776"/>
                  <a:gd name="T51" fmla="*/ 393 h 787"/>
                  <a:gd name="T52" fmla="*/ 3 w 776"/>
                  <a:gd name="T53" fmla="*/ 353 h 787"/>
                  <a:gd name="T54" fmla="*/ 19 w 776"/>
                  <a:gd name="T55" fmla="*/ 275 h 787"/>
                  <a:gd name="T56" fmla="*/ 47 w 776"/>
                  <a:gd name="T57" fmla="*/ 205 h 787"/>
                  <a:gd name="T58" fmla="*/ 90 w 776"/>
                  <a:gd name="T59" fmla="*/ 144 h 787"/>
                  <a:gd name="T60" fmla="*/ 142 w 776"/>
                  <a:gd name="T61" fmla="*/ 89 h 787"/>
                  <a:gd name="T62" fmla="*/ 205 w 776"/>
                  <a:gd name="T63" fmla="*/ 47 h 787"/>
                  <a:gd name="T64" fmla="*/ 274 w 776"/>
                  <a:gd name="T65" fmla="*/ 16 h 787"/>
                  <a:gd name="T66" fmla="*/ 349 w 776"/>
                  <a:gd name="T67" fmla="*/ 2 h 787"/>
                  <a:gd name="T68" fmla="*/ 389 w 776"/>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6"/>
                  <a:gd name="T106" fmla="*/ 0 h 787"/>
                  <a:gd name="T107" fmla="*/ 776 w 776"/>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6" h="787">
                    <a:moveTo>
                      <a:pt x="389" y="0"/>
                    </a:moveTo>
                    <a:lnTo>
                      <a:pt x="389" y="0"/>
                    </a:lnTo>
                    <a:lnTo>
                      <a:pt x="429" y="2"/>
                    </a:lnTo>
                    <a:lnTo>
                      <a:pt x="467" y="7"/>
                    </a:lnTo>
                    <a:lnTo>
                      <a:pt x="505" y="16"/>
                    </a:lnTo>
                    <a:lnTo>
                      <a:pt x="540" y="30"/>
                    </a:lnTo>
                    <a:lnTo>
                      <a:pt x="573" y="47"/>
                    </a:lnTo>
                    <a:lnTo>
                      <a:pt x="606" y="66"/>
                    </a:lnTo>
                    <a:lnTo>
                      <a:pt x="634" y="89"/>
                    </a:lnTo>
                    <a:lnTo>
                      <a:pt x="663" y="115"/>
                    </a:lnTo>
                    <a:lnTo>
                      <a:pt x="689" y="144"/>
                    </a:lnTo>
                    <a:lnTo>
                      <a:pt x="710" y="174"/>
                    </a:lnTo>
                    <a:lnTo>
                      <a:pt x="729" y="205"/>
                    </a:lnTo>
                    <a:lnTo>
                      <a:pt x="745" y="240"/>
                    </a:lnTo>
                    <a:lnTo>
                      <a:pt x="759" y="275"/>
                    </a:lnTo>
                    <a:lnTo>
                      <a:pt x="769" y="313"/>
                    </a:lnTo>
                    <a:lnTo>
                      <a:pt x="773" y="353"/>
                    </a:lnTo>
                    <a:lnTo>
                      <a:pt x="776" y="393"/>
                    </a:lnTo>
                    <a:lnTo>
                      <a:pt x="773" y="433"/>
                    </a:lnTo>
                    <a:lnTo>
                      <a:pt x="769" y="473"/>
                    </a:lnTo>
                    <a:lnTo>
                      <a:pt x="759" y="511"/>
                    </a:lnTo>
                    <a:lnTo>
                      <a:pt x="745" y="546"/>
                    </a:lnTo>
                    <a:lnTo>
                      <a:pt x="729" y="579"/>
                    </a:lnTo>
                    <a:lnTo>
                      <a:pt x="710" y="612"/>
                    </a:lnTo>
                    <a:lnTo>
                      <a:pt x="689" y="643"/>
                    </a:lnTo>
                    <a:lnTo>
                      <a:pt x="663" y="671"/>
                    </a:lnTo>
                    <a:lnTo>
                      <a:pt x="634" y="697"/>
                    </a:lnTo>
                    <a:lnTo>
                      <a:pt x="606" y="718"/>
                    </a:lnTo>
                    <a:lnTo>
                      <a:pt x="573" y="739"/>
                    </a:lnTo>
                    <a:lnTo>
                      <a:pt x="540" y="756"/>
                    </a:lnTo>
                    <a:lnTo>
                      <a:pt x="505" y="770"/>
                    </a:lnTo>
                    <a:lnTo>
                      <a:pt x="467" y="780"/>
                    </a:lnTo>
                    <a:lnTo>
                      <a:pt x="429" y="784"/>
                    </a:lnTo>
                    <a:lnTo>
                      <a:pt x="389" y="787"/>
                    </a:lnTo>
                    <a:lnTo>
                      <a:pt x="349" y="784"/>
                    </a:lnTo>
                    <a:lnTo>
                      <a:pt x="311" y="780"/>
                    </a:lnTo>
                    <a:lnTo>
                      <a:pt x="274" y="770"/>
                    </a:lnTo>
                    <a:lnTo>
                      <a:pt x="238" y="756"/>
                    </a:lnTo>
                    <a:lnTo>
                      <a:pt x="205" y="739"/>
                    </a:lnTo>
                    <a:lnTo>
                      <a:pt x="172" y="718"/>
                    </a:lnTo>
                    <a:lnTo>
                      <a:pt x="142" y="697"/>
                    </a:lnTo>
                    <a:lnTo>
                      <a:pt x="116" y="671"/>
                    </a:lnTo>
                    <a:lnTo>
                      <a:pt x="90" y="643"/>
                    </a:lnTo>
                    <a:lnTo>
                      <a:pt x="66" y="612"/>
                    </a:lnTo>
                    <a:lnTo>
                      <a:pt x="47" y="579"/>
                    </a:lnTo>
                    <a:lnTo>
                      <a:pt x="31" y="546"/>
                    </a:lnTo>
                    <a:lnTo>
                      <a:pt x="19" y="511"/>
                    </a:lnTo>
                    <a:lnTo>
                      <a:pt x="10" y="473"/>
                    </a:lnTo>
                    <a:lnTo>
                      <a:pt x="3" y="433"/>
                    </a:lnTo>
                    <a:lnTo>
                      <a:pt x="0" y="393"/>
                    </a:lnTo>
                    <a:lnTo>
                      <a:pt x="3" y="353"/>
                    </a:lnTo>
                    <a:lnTo>
                      <a:pt x="10" y="313"/>
                    </a:lnTo>
                    <a:lnTo>
                      <a:pt x="19" y="275"/>
                    </a:lnTo>
                    <a:lnTo>
                      <a:pt x="31" y="240"/>
                    </a:lnTo>
                    <a:lnTo>
                      <a:pt x="47" y="205"/>
                    </a:lnTo>
                    <a:lnTo>
                      <a:pt x="66" y="174"/>
                    </a:lnTo>
                    <a:lnTo>
                      <a:pt x="90" y="144"/>
                    </a:lnTo>
                    <a:lnTo>
                      <a:pt x="116" y="115"/>
                    </a:lnTo>
                    <a:lnTo>
                      <a:pt x="142" y="89"/>
                    </a:lnTo>
                    <a:lnTo>
                      <a:pt x="172" y="66"/>
                    </a:lnTo>
                    <a:lnTo>
                      <a:pt x="205" y="47"/>
                    </a:lnTo>
                    <a:lnTo>
                      <a:pt x="238" y="30"/>
                    </a:lnTo>
                    <a:lnTo>
                      <a:pt x="274" y="16"/>
                    </a:lnTo>
                    <a:lnTo>
                      <a:pt x="311" y="7"/>
                    </a:lnTo>
                    <a:lnTo>
                      <a:pt x="349" y="2"/>
                    </a:lnTo>
                    <a:lnTo>
                      <a:pt x="389" y="0"/>
                    </a:lnTo>
                    <a:close/>
                  </a:path>
                </a:pathLst>
              </a:custGeom>
              <a:solidFill>
                <a:srgbClr val="FFC7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64">
                <a:extLst>
                  <a:ext uri="{FF2B5EF4-FFF2-40B4-BE49-F238E27FC236}">
                    <a16:creationId xmlns:a16="http://schemas.microsoft.com/office/drawing/2014/main" id="{9087F8F1-D358-494E-A499-35979767E8BE}"/>
                  </a:ext>
                </a:extLst>
              </p:cNvPr>
              <p:cNvSpPr>
                <a:spLocks/>
              </p:cNvSpPr>
              <p:nvPr/>
            </p:nvSpPr>
            <p:spPr bwMode="auto">
              <a:xfrm>
                <a:off x="4530" y="2651"/>
                <a:ext cx="759" cy="775"/>
              </a:xfrm>
              <a:custGeom>
                <a:avLst/>
                <a:gdLst>
                  <a:gd name="T0" fmla="*/ 379 w 759"/>
                  <a:gd name="T1" fmla="*/ 0 h 775"/>
                  <a:gd name="T2" fmla="*/ 455 w 759"/>
                  <a:gd name="T3" fmla="*/ 7 h 775"/>
                  <a:gd name="T4" fmla="*/ 525 w 759"/>
                  <a:gd name="T5" fmla="*/ 30 h 775"/>
                  <a:gd name="T6" fmla="*/ 591 w 759"/>
                  <a:gd name="T7" fmla="*/ 66 h 775"/>
                  <a:gd name="T8" fmla="*/ 648 w 759"/>
                  <a:gd name="T9" fmla="*/ 113 h 775"/>
                  <a:gd name="T10" fmla="*/ 693 w 759"/>
                  <a:gd name="T11" fmla="*/ 172 h 775"/>
                  <a:gd name="T12" fmla="*/ 728 w 759"/>
                  <a:gd name="T13" fmla="*/ 237 h 775"/>
                  <a:gd name="T14" fmla="*/ 749 w 759"/>
                  <a:gd name="T15" fmla="*/ 308 h 775"/>
                  <a:gd name="T16" fmla="*/ 759 w 759"/>
                  <a:gd name="T17" fmla="*/ 388 h 775"/>
                  <a:gd name="T18" fmla="*/ 756 w 759"/>
                  <a:gd name="T19" fmla="*/ 426 h 775"/>
                  <a:gd name="T20" fmla="*/ 740 w 759"/>
                  <a:gd name="T21" fmla="*/ 504 h 775"/>
                  <a:gd name="T22" fmla="*/ 712 w 759"/>
                  <a:gd name="T23" fmla="*/ 572 h 775"/>
                  <a:gd name="T24" fmla="*/ 672 w 759"/>
                  <a:gd name="T25" fmla="*/ 633 h 775"/>
                  <a:gd name="T26" fmla="*/ 620 w 759"/>
                  <a:gd name="T27" fmla="*/ 687 h 775"/>
                  <a:gd name="T28" fmla="*/ 561 w 759"/>
                  <a:gd name="T29" fmla="*/ 727 h 775"/>
                  <a:gd name="T30" fmla="*/ 492 w 759"/>
                  <a:gd name="T31" fmla="*/ 758 h 775"/>
                  <a:gd name="T32" fmla="*/ 417 w 759"/>
                  <a:gd name="T33" fmla="*/ 775 h 775"/>
                  <a:gd name="T34" fmla="*/ 379 w 759"/>
                  <a:gd name="T35" fmla="*/ 775 h 775"/>
                  <a:gd name="T36" fmla="*/ 304 w 759"/>
                  <a:gd name="T37" fmla="*/ 767 h 775"/>
                  <a:gd name="T38" fmla="*/ 233 w 759"/>
                  <a:gd name="T39" fmla="*/ 744 h 775"/>
                  <a:gd name="T40" fmla="*/ 167 w 759"/>
                  <a:gd name="T41" fmla="*/ 709 h 775"/>
                  <a:gd name="T42" fmla="*/ 113 w 759"/>
                  <a:gd name="T43" fmla="*/ 661 h 775"/>
                  <a:gd name="T44" fmla="*/ 66 w 759"/>
                  <a:gd name="T45" fmla="*/ 605 h 775"/>
                  <a:gd name="T46" fmla="*/ 30 w 759"/>
                  <a:gd name="T47" fmla="*/ 539 h 775"/>
                  <a:gd name="T48" fmla="*/ 9 w 759"/>
                  <a:gd name="T49" fmla="*/ 466 h 775"/>
                  <a:gd name="T50" fmla="*/ 0 w 759"/>
                  <a:gd name="T51" fmla="*/ 388 h 775"/>
                  <a:gd name="T52" fmla="*/ 2 w 759"/>
                  <a:gd name="T53" fmla="*/ 348 h 775"/>
                  <a:gd name="T54" fmla="*/ 19 w 759"/>
                  <a:gd name="T55" fmla="*/ 273 h 775"/>
                  <a:gd name="T56" fmla="*/ 47 w 759"/>
                  <a:gd name="T57" fmla="*/ 202 h 775"/>
                  <a:gd name="T58" fmla="*/ 87 w 759"/>
                  <a:gd name="T59" fmla="*/ 141 h 775"/>
                  <a:gd name="T60" fmla="*/ 139 w 759"/>
                  <a:gd name="T61" fmla="*/ 89 h 775"/>
                  <a:gd name="T62" fmla="*/ 200 w 759"/>
                  <a:gd name="T63" fmla="*/ 47 h 775"/>
                  <a:gd name="T64" fmla="*/ 266 w 759"/>
                  <a:gd name="T65" fmla="*/ 16 h 775"/>
                  <a:gd name="T66" fmla="*/ 342 w 759"/>
                  <a:gd name="T67" fmla="*/ 2 h 775"/>
                  <a:gd name="T68" fmla="*/ 379 w 759"/>
                  <a:gd name="T69" fmla="*/ 0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75"/>
                  <a:gd name="T107" fmla="*/ 759 w 759"/>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75">
                    <a:moveTo>
                      <a:pt x="379" y="0"/>
                    </a:moveTo>
                    <a:lnTo>
                      <a:pt x="379" y="0"/>
                    </a:lnTo>
                    <a:lnTo>
                      <a:pt x="417" y="2"/>
                    </a:lnTo>
                    <a:lnTo>
                      <a:pt x="455" y="7"/>
                    </a:lnTo>
                    <a:lnTo>
                      <a:pt x="492" y="16"/>
                    </a:lnTo>
                    <a:lnTo>
                      <a:pt x="525" y="30"/>
                    </a:lnTo>
                    <a:lnTo>
                      <a:pt x="561" y="47"/>
                    </a:lnTo>
                    <a:lnTo>
                      <a:pt x="591" y="66"/>
                    </a:lnTo>
                    <a:lnTo>
                      <a:pt x="620" y="89"/>
                    </a:lnTo>
                    <a:lnTo>
                      <a:pt x="648" y="113"/>
                    </a:lnTo>
                    <a:lnTo>
                      <a:pt x="672" y="141"/>
                    </a:lnTo>
                    <a:lnTo>
                      <a:pt x="693" y="172"/>
                    </a:lnTo>
                    <a:lnTo>
                      <a:pt x="712" y="202"/>
                    </a:lnTo>
                    <a:lnTo>
                      <a:pt x="728" y="237"/>
                    </a:lnTo>
                    <a:lnTo>
                      <a:pt x="740" y="273"/>
                    </a:lnTo>
                    <a:lnTo>
                      <a:pt x="749" y="308"/>
                    </a:lnTo>
                    <a:lnTo>
                      <a:pt x="756" y="348"/>
                    </a:lnTo>
                    <a:lnTo>
                      <a:pt x="759" y="388"/>
                    </a:lnTo>
                    <a:lnTo>
                      <a:pt x="756" y="426"/>
                    </a:lnTo>
                    <a:lnTo>
                      <a:pt x="749" y="466"/>
                    </a:lnTo>
                    <a:lnTo>
                      <a:pt x="740" y="504"/>
                    </a:lnTo>
                    <a:lnTo>
                      <a:pt x="728" y="539"/>
                    </a:lnTo>
                    <a:lnTo>
                      <a:pt x="712" y="572"/>
                    </a:lnTo>
                    <a:lnTo>
                      <a:pt x="693" y="605"/>
                    </a:lnTo>
                    <a:lnTo>
                      <a:pt x="672" y="633"/>
                    </a:lnTo>
                    <a:lnTo>
                      <a:pt x="648" y="661"/>
                    </a:lnTo>
                    <a:lnTo>
                      <a:pt x="620" y="687"/>
                    </a:lnTo>
                    <a:lnTo>
                      <a:pt x="591" y="709"/>
                    </a:lnTo>
                    <a:lnTo>
                      <a:pt x="561" y="727"/>
                    </a:lnTo>
                    <a:lnTo>
                      <a:pt x="525" y="744"/>
                    </a:lnTo>
                    <a:lnTo>
                      <a:pt x="492" y="758"/>
                    </a:lnTo>
                    <a:lnTo>
                      <a:pt x="455" y="767"/>
                    </a:lnTo>
                    <a:lnTo>
                      <a:pt x="417" y="775"/>
                    </a:lnTo>
                    <a:lnTo>
                      <a:pt x="379" y="775"/>
                    </a:lnTo>
                    <a:lnTo>
                      <a:pt x="342" y="775"/>
                    </a:lnTo>
                    <a:lnTo>
                      <a:pt x="304" y="767"/>
                    </a:lnTo>
                    <a:lnTo>
                      <a:pt x="266" y="758"/>
                    </a:lnTo>
                    <a:lnTo>
                      <a:pt x="233" y="744"/>
                    </a:lnTo>
                    <a:lnTo>
                      <a:pt x="200" y="727"/>
                    </a:lnTo>
                    <a:lnTo>
                      <a:pt x="167" y="709"/>
                    </a:lnTo>
                    <a:lnTo>
                      <a:pt x="139" y="687"/>
                    </a:lnTo>
                    <a:lnTo>
                      <a:pt x="113" y="661"/>
                    </a:lnTo>
                    <a:lnTo>
                      <a:pt x="87" y="633"/>
                    </a:lnTo>
                    <a:lnTo>
                      <a:pt x="66" y="605"/>
                    </a:lnTo>
                    <a:lnTo>
                      <a:pt x="47" y="572"/>
                    </a:lnTo>
                    <a:lnTo>
                      <a:pt x="30" y="539"/>
                    </a:lnTo>
                    <a:lnTo>
                      <a:pt x="19" y="504"/>
                    </a:lnTo>
                    <a:lnTo>
                      <a:pt x="9" y="466"/>
                    </a:lnTo>
                    <a:lnTo>
                      <a:pt x="2" y="426"/>
                    </a:lnTo>
                    <a:lnTo>
                      <a:pt x="0" y="388"/>
                    </a:lnTo>
                    <a:lnTo>
                      <a:pt x="2" y="348"/>
                    </a:lnTo>
                    <a:lnTo>
                      <a:pt x="9" y="308"/>
                    </a:lnTo>
                    <a:lnTo>
                      <a:pt x="19" y="273"/>
                    </a:lnTo>
                    <a:lnTo>
                      <a:pt x="30" y="237"/>
                    </a:lnTo>
                    <a:lnTo>
                      <a:pt x="47" y="202"/>
                    </a:lnTo>
                    <a:lnTo>
                      <a:pt x="66" y="172"/>
                    </a:lnTo>
                    <a:lnTo>
                      <a:pt x="87" y="141"/>
                    </a:lnTo>
                    <a:lnTo>
                      <a:pt x="113" y="113"/>
                    </a:lnTo>
                    <a:lnTo>
                      <a:pt x="139" y="89"/>
                    </a:lnTo>
                    <a:lnTo>
                      <a:pt x="167" y="66"/>
                    </a:lnTo>
                    <a:lnTo>
                      <a:pt x="200" y="47"/>
                    </a:lnTo>
                    <a:lnTo>
                      <a:pt x="233" y="30"/>
                    </a:lnTo>
                    <a:lnTo>
                      <a:pt x="266" y="16"/>
                    </a:lnTo>
                    <a:lnTo>
                      <a:pt x="304" y="7"/>
                    </a:lnTo>
                    <a:lnTo>
                      <a:pt x="342" y="2"/>
                    </a:lnTo>
                    <a:lnTo>
                      <a:pt x="379" y="0"/>
                    </a:lnTo>
                    <a:close/>
                  </a:path>
                </a:pathLst>
              </a:custGeom>
              <a:solidFill>
                <a:srgbClr val="FCCA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65">
                <a:extLst>
                  <a:ext uri="{FF2B5EF4-FFF2-40B4-BE49-F238E27FC236}">
                    <a16:creationId xmlns:a16="http://schemas.microsoft.com/office/drawing/2014/main" id="{42B2AA3F-FAB8-4486-B126-AB207FB13906}"/>
                  </a:ext>
                </a:extLst>
              </p:cNvPr>
              <p:cNvSpPr>
                <a:spLocks/>
              </p:cNvSpPr>
              <p:nvPr/>
            </p:nvSpPr>
            <p:spPr bwMode="auto">
              <a:xfrm>
                <a:off x="4542" y="2655"/>
                <a:ext cx="737" cy="766"/>
              </a:xfrm>
              <a:custGeom>
                <a:avLst/>
                <a:gdLst>
                  <a:gd name="T0" fmla="*/ 367 w 737"/>
                  <a:gd name="T1" fmla="*/ 0 h 766"/>
                  <a:gd name="T2" fmla="*/ 443 w 737"/>
                  <a:gd name="T3" fmla="*/ 7 h 766"/>
                  <a:gd name="T4" fmla="*/ 511 w 737"/>
                  <a:gd name="T5" fmla="*/ 31 h 766"/>
                  <a:gd name="T6" fmla="*/ 575 w 737"/>
                  <a:gd name="T7" fmla="*/ 66 h 766"/>
                  <a:gd name="T8" fmla="*/ 629 w 737"/>
                  <a:gd name="T9" fmla="*/ 113 h 766"/>
                  <a:gd name="T10" fmla="*/ 674 w 737"/>
                  <a:gd name="T11" fmla="*/ 170 h 766"/>
                  <a:gd name="T12" fmla="*/ 709 w 737"/>
                  <a:gd name="T13" fmla="*/ 233 h 766"/>
                  <a:gd name="T14" fmla="*/ 730 w 737"/>
                  <a:gd name="T15" fmla="*/ 306 h 766"/>
                  <a:gd name="T16" fmla="*/ 737 w 737"/>
                  <a:gd name="T17" fmla="*/ 382 h 766"/>
                  <a:gd name="T18" fmla="*/ 735 w 737"/>
                  <a:gd name="T19" fmla="*/ 422 h 766"/>
                  <a:gd name="T20" fmla="*/ 721 w 737"/>
                  <a:gd name="T21" fmla="*/ 495 h 766"/>
                  <a:gd name="T22" fmla="*/ 693 w 737"/>
                  <a:gd name="T23" fmla="*/ 566 h 766"/>
                  <a:gd name="T24" fmla="*/ 652 w 737"/>
                  <a:gd name="T25" fmla="*/ 624 h 766"/>
                  <a:gd name="T26" fmla="*/ 603 w 737"/>
                  <a:gd name="T27" fmla="*/ 676 h 766"/>
                  <a:gd name="T28" fmla="*/ 544 w 737"/>
                  <a:gd name="T29" fmla="*/ 719 h 766"/>
                  <a:gd name="T30" fmla="*/ 478 w 737"/>
                  <a:gd name="T31" fmla="*/ 747 h 766"/>
                  <a:gd name="T32" fmla="*/ 405 w 737"/>
                  <a:gd name="T33" fmla="*/ 763 h 766"/>
                  <a:gd name="T34" fmla="*/ 367 w 737"/>
                  <a:gd name="T35" fmla="*/ 766 h 766"/>
                  <a:gd name="T36" fmla="*/ 294 w 737"/>
                  <a:gd name="T37" fmla="*/ 756 h 766"/>
                  <a:gd name="T38" fmla="*/ 223 w 737"/>
                  <a:gd name="T39" fmla="*/ 735 h 766"/>
                  <a:gd name="T40" fmla="*/ 162 w 737"/>
                  <a:gd name="T41" fmla="*/ 700 h 766"/>
                  <a:gd name="T42" fmla="*/ 108 w 737"/>
                  <a:gd name="T43" fmla="*/ 653 h 766"/>
                  <a:gd name="T44" fmla="*/ 61 w 737"/>
                  <a:gd name="T45" fmla="*/ 596 h 766"/>
                  <a:gd name="T46" fmla="*/ 28 w 737"/>
                  <a:gd name="T47" fmla="*/ 530 h 766"/>
                  <a:gd name="T48" fmla="*/ 7 w 737"/>
                  <a:gd name="T49" fmla="*/ 460 h 766"/>
                  <a:gd name="T50" fmla="*/ 0 w 737"/>
                  <a:gd name="T51" fmla="*/ 382 h 766"/>
                  <a:gd name="T52" fmla="*/ 0 w 737"/>
                  <a:gd name="T53" fmla="*/ 344 h 766"/>
                  <a:gd name="T54" fmla="*/ 16 w 737"/>
                  <a:gd name="T55" fmla="*/ 269 h 766"/>
                  <a:gd name="T56" fmla="*/ 44 w 737"/>
                  <a:gd name="T57" fmla="*/ 200 h 766"/>
                  <a:gd name="T58" fmla="*/ 82 w 737"/>
                  <a:gd name="T59" fmla="*/ 139 h 766"/>
                  <a:gd name="T60" fmla="*/ 134 w 737"/>
                  <a:gd name="T61" fmla="*/ 87 h 766"/>
                  <a:gd name="T62" fmla="*/ 193 w 737"/>
                  <a:gd name="T63" fmla="*/ 47 h 766"/>
                  <a:gd name="T64" fmla="*/ 259 w 737"/>
                  <a:gd name="T65" fmla="*/ 17 h 766"/>
                  <a:gd name="T66" fmla="*/ 330 w 737"/>
                  <a:gd name="T67" fmla="*/ 3 h 766"/>
                  <a:gd name="T68" fmla="*/ 367 w 737"/>
                  <a:gd name="T69" fmla="*/ 0 h 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7"/>
                  <a:gd name="T106" fmla="*/ 0 h 766"/>
                  <a:gd name="T107" fmla="*/ 737 w 737"/>
                  <a:gd name="T108" fmla="*/ 766 h 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7" h="766">
                    <a:moveTo>
                      <a:pt x="367" y="0"/>
                    </a:moveTo>
                    <a:lnTo>
                      <a:pt x="367" y="0"/>
                    </a:lnTo>
                    <a:lnTo>
                      <a:pt x="405" y="3"/>
                    </a:lnTo>
                    <a:lnTo>
                      <a:pt x="443" y="7"/>
                    </a:lnTo>
                    <a:lnTo>
                      <a:pt x="478" y="17"/>
                    </a:lnTo>
                    <a:lnTo>
                      <a:pt x="511" y="31"/>
                    </a:lnTo>
                    <a:lnTo>
                      <a:pt x="544" y="47"/>
                    </a:lnTo>
                    <a:lnTo>
                      <a:pt x="575" y="66"/>
                    </a:lnTo>
                    <a:lnTo>
                      <a:pt x="603" y="87"/>
                    </a:lnTo>
                    <a:lnTo>
                      <a:pt x="629" y="113"/>
                    </a:lnTo>
                    <a:lnTo>
                      <a:pt x="652" y="139"/>
                    </a:lnTo>
                    <a:lnTo>
                      <a:pt x="674" y="170"/>
                    </a:lnTo>
                    <a:lnTo>
                      <a:pt x="693" y="200"/>
                    </a:lnTo>
                    <a:lnTo>
                      <a:pt x="709" y="233"/>
                    </a:lnTo>
                    <a:lnTo>
                      <a:pt x="721" y="269"/>
                    </a:lnTo>
                    <a:lnTo>
                      <a:pt x="730" y="306"/>
                    </a:lnTo>
                    <a:lnTo>
                      <a:pt x="735" y="344"/>
                    </a:lnTo>
                    <a:lnTo>
                      <a:pt x="737" y="382"/>
                    </a:lnTo>
                    <a:lnTo>
                      <a:pt x="735" y="422"/>
                    </a:lnTo>
                    <a:lnTo>
                      <a:pt x="730" y="460"/>
                    </a:lnTo>
                    <a:lnTo>
                      <a:pt x="721" y="495"/>
                    </a:lnTo>
                    <a:lnTo>
                      <a:pt x="709" y="530"/>
                    </a:lnTo>
                    <a:lnTo>
                      <a:pt x="693" y="566"/>
                    </a:lnTo>
                    <a:lnTo>
                      <a:pt x="674" y="596"/>
                    </a:lnTo>
                    <a:lnTo>
                      <a:pt x="652" y="624"/>
                    </a:lnTo>
                    <a:lnTo>
                      <a:pt x="629" y="653"/>
                    </a:lnTo>
                    <a:lnTo>
                      <a:pt x="603" y="676"/>
                    </a:lnTo>
                    <a:lnTo>
                      <a:pt x="575" y="700"/>
                    </a:lnTo>
                    <a:lnTo>
                      <a:pt x="544" y="719"/>
                    </a:lnTo>
                    <a:lnTo>
                      <a:pt x="511" y="735"/>
                    </a:lnTo>
                    <a:lnTo>
                      <a:pt x="478" y="747"/>
                    </a:lnTo>
                    <a:lnTo>
                      <a:pt x="443" y="756"/>
                    </a:lnTo>
                    <a:lnTo>
                      <a:pt x="405" y="763"/>
                    </a:lnTo>
                    <a:lnTo>
                      <a:pt x="367" y="766"/>
                    </a:lnTo>
                    <a:lnTo>
                      <a:pt x="330" y="763"/>
                    </a:lnTo>
                    <a:lnTo>
                      <a:pt x="294" y="756"/>
                    </a:lnTo>
                    <a:lnTo>
                      <a:pt x="259" y="747"/>
                    </a:lnTo>
                    <a:lnTo>
                      <a:pt x="223" y="735"/>
                    </a:lnTo>
                    <a:lnTo>
                      <a:pt x="193" y="719"/>
                    </a:lnTo>
                    <a:lnTo>
                      <a:pt x="162" y="700"/>
                    </a:lnTo>
                    <a:lnTo>
                      <a:pt x="134" y="676"/>
                    </a:lnTo>
                    <a:lnTo>
                      <a:pt x="108" y="653"/>
                    </a:lnTo>
                    <a:lnTo>
                      <a:pt x="82" y="624"/>
                    </a:lnTo>
                    <a:lnTo>
                      <a:pt x="61" y="596"/>
                    </a:lnTo>
                    <a:lnTo>
                      <a:pt x="44" y="566"/>
                    </a:lnTo>
                    <a:lnTo>
                      <a:pt x="28" y="530"/>
                    </a:lnTo>
                    <a:lnTo>
                      <a:pt x="16" y="495"/>
                    </a:lnTo>
                    <a:lnTo>
                      <a:pt x="7" y="460"/>
                    </a:lnTo>
                    <a:lnTo>
                      <a:pt x="0" y="422"/>
                    </a:lnTo>
                    <a:lnTo>
                      <a:pt x="0" y="382"/>
                    </a:lnTo>
                    <a:lnTo>
                      <a:pt x="0" y="344"/>
                    </a:lnTo>
                    <a:lnTo>
                      <a:pt x="7" y="306"/>
                    </a:lnTo>
                    <a:lnTo>
                      <a:pt x="16" y="269"/>
                    </a:lnTo>
                    <a:lnTo>
                      <a:pt x="28" y="233"/>
                    </a:lnTo>
                    <a:lnTo>
                      <a:pt x="44" y="200"/>
                    </a:lnTo>
                    <a:lnTo>
                      <a:pt x="61" y="170"/>
                    </a:lnTo>
                    <a:lnTo>
                      <a:pt x="82" y="139"/>
                    </a:lnTo>
                    <a:lnTo>
                      <a:pt x="108" y="113"/>
                    </a:lnTo>
                    <a:lnTo>
                      <a:pt x="134" y="87"/>
                    </a:lnTo>
                    <a:lnTo>
                      <a:pt x="162" y="66"/>
                    </a:lnTo>
                    <a:lnTo>
                      <a:pt x="193" y="47"/>
                    </a:lnTo>
                    <a:lnTo>
                      <a:pt x="223" y="31"/>
                    </a:lnTo>
                    <a:lnTo>
                      <a:pt x="259" y="17"/>
                    </a:lnTo>
                    <a:lnTo>
                      <a:pt x="294" y="7"/>
                    </a:lnTo>
                    <a:lnTo>
                      <a:pt x="330" y="3"/>
                    </a:lnTo>
                    <a:lnTo>
                      <a:pt x="367" y="0"/>
                    </a:lnTo>
                    <a:close/>
                  </a:path>
                </a:pathLst>
              </a:custGeom>
              <a:solidFill>
                <a:srgbClr val="FCCE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66">
                <a:extLst>
                  <a:ext uri="{FF2B5EF4-FFF2-40B4-BE49-F238E27FC236}">
                    <a16:creationId xmlns:a16="http://schemas.microsoft.com/office/drawing/2014/main" id="{0F8F95CD-C057-4ADE-837C-EA6CC05C240B}"/>
                  </a:ext>
                </a:extLst>
              </p:cNvPr>
              <p:cNvSpPr>
                <a:spLocks/>
              </p:cNvSpPr>
              <p:nvPr/>
            </p:nvSpPr>
            <p:spPr bwMode="auto">
              <a:xfrm>
                <a:off x="4551" y="2660"/>
                <a:ext cx="719" cy="754"/>
              </a:xfrm>
              <a:custGeom>
                <a:avLst/>
                <a:gdLst>
                  <a:gd name="T0" fmla="*/ 361 w 719"/>
                  <a:gd name="T1" fmla="*/ 0 h 754"/>
                  <a:gd name="T2" fmla="*/ 431 w 719"/>
                  <a:gd name="T3" fmla="*/ 7 h 754"/>
                  <a:gd name="T4" fmla="*/ 500 w 719"/>
                  <a:gd name="T5" fmla="*/ 31 h 754"/>
                  <a:gd name="T6" fmla="*/ 561 w 719"/>
                  <a:gd name="T7" fmla="*/ 64 h 754"/>
                  <a:gd name="T8" fmla="*/ 615 w 719"/>
                  <a:gd name="T9" fmla="*/ 111 h 754"/>
                  <a:gd name="T10" fmla="*/ 658 w 719"/>
                  <a:gd name="T11" fmla="*/ 167 h 754"/>
                  <a:gd name="T12" fmla="*/ 691 w 719"/>
                  <a:gd name="T13" fmla="*/ 231 h 754"/>
                  <a:gd name="T14" fmla="*/ 712 w 719"/>
                  <a:gd name="T15" fmla="*/ 301 h 754"/>
                  <a:gd name="T16" fmla="*/ 719 w 719"/>
                  <a:gd name="T17" fmla="*/ 377 h 754"/>
                  <a:gd name="T18" fmla="*/ 719 w 719"/>
                  <a:gd name="T19" fmla="*/ 415 h 754"/>
                  <a:gd name="T20" fmla="*/ 705 w 719"/>
                  <a:gd name="T21" fmla="*/ 488 h 754"/>
                  <a:gd name="T22" fmla="*/ 676 w 719"/>
                  <a:gd name="T23" fmla="*/ 556 h 754"/>
                  <a:gd name="T24" fmla="*/ 636 w 719"/>
                  <a:gd name="T25" fmla="*/ 617 h 754"/>
                  <a:gd name="T26" fmla="*/ 589 w 719"/>
                  <a:gd name="T27" fmla="*/ 667 h 754"/>
                  <a:gd name="T28" fmla="*/ 530 w 719"/>
                  <a:gd name="T29" fmla="*/ 709 h 754"/>
                  <a:gd name="T30" fmla="*/ 467 w 719"/>
                  <a:gd name="T31" fmla="*/ 737 h 754"/>
                  <a:gd name="T32" fmla="*/ 396 w 719"/>
                  <a:gd name="T33" fmla="*/ 751 h 754"/>
                  <a:gd name="T34" fmla="*/ 361 w 719"/>
                  <a:gd name="T35" fmla="*/ 754 h 754"/>
                  <a:gd name="T36" fmla="*/ 288 w 719"/>
                  <a:gd name="T37" fmla="*/ 747 h 754"/>
                  <a:gd name="T38" fmla="*/ 219 w 719"/>
                  <a:gd name="T39" fmla="*/ 723 h 754"/>
                  <a:gd name="T40" fmla="*/ 158 w 719"/>
                  <a:gd name="T41" fmla="*/ 690 h 754"/>
                  <a:gd name="T42" fmla="*/ 106 w 719"/>
                  <a:gd name="T43" fmla="*/ 643 h 754"/>
                  <a:gd name="T44" fmla="*/ 61 w 719"/>
                  <a:gd name="T45" fmla="*/ 587 h 754"/>
                  <a:gd name="T46" fmla="*/ 28 w 719"/>
                  <a:gd name="T47" fmla="*/ 523 h 754"/>
                  <a:gd name="T48" fmla="*/ 7 w 719"/>
                  <a:gd name="T49" fmla="*/ 452 h 754"/>
                  <a:gd name="T50" fmla="*/ 0 w 719"/>
                  <a:gd name="T51" fmla="*/ 377 h 754"/>
                  <a:gd name="T52" fmla="*/ 2 w 719"/>
                  <a:gd name="T53" fmla="*/ 339 h 754"/>
                  <a:gd name="T54" fmla="*/ 16 w 719"/>
                  <a:gd name="T55" fmla="*/ 264 h 754"/>
                  <a:gd name="T56" fmla="*/ 42 w 719"/>
                  <a:gd name="T57" fmla="*/ 198 h 754"/>
                  <a:gd name="T58" fmla="*/ 82 w 719"/>
                  <a:gd name="T59" fmla="*/ 137 h 754"/>
                  <a:gd name="T60" fmla="*/ 130 w 719"/>
                  <a:gd name="T61" fmla="*/ 87 h 754"/>
                  <a:gd name="T62" fmla="*/ 189 w 719"/>
                  <a:gd name="T63" fmla="*/ 45 h 754"/>
                  <a:gd name="T64" fmla="*/ 252 w 719"/>
                  <a:gd name="T65" fmla="*/ 16 h 754"/>
                  <a:gd name="T66" fmla="*/ 323 w 719"/>
                  <a:gd name="T67" fmla="*/ 2 h 754"/>
                  <a:gd name="T68" fmla="*/ 361 w 719"/>
                  <a:gd name="T69" fmla="*/ 0 h 7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754"/>
                  <a:gd name="T107" fmla="*/ 719 w 719"/>
                  <a:gd name="T108" fmla="*/ 754 h 7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754">
                    <a:moveTo>
                      <a:pt x="361" y="0"/>
                    </a:moveTo>
                    <a:lnTo>
                      <a:pt x="361" y="0"/>
                    </a:lnTo>
                    <a:lnTo>
                      <a:pt x="396" y="2"/>
                    </a:lnTo>
                    <a:lnTo>
                      <a:pt x="431" y="7"/>
                    </a:lnTo>
                    <a:lnTo>
                      <a:pt x="467" y="16"/>
                    </a:lnTo>
                    <a:lnTo>
                      <a:pt x="500" y="31"/>
                    </a:lnTo>
                    <a:lnTo>
                      <a:pt x="530" y="45"/>
                    </a:lnTo>
                    <a:lnTo>
                      <a:pt x="561" y="64"/>
                    </a:lnTo>
                    <a:lnTo>
                      <a:pt x="589" y="87"/>
                    </a:lnTo>
                    <a:lnTo>
                      <a:pt x="615" y="111"/>
                    </a:lnTo>
                    <a:lnTo>
                      <a:pt x="636" y="137"/>
                    </a:lnTo>
                    <a:lnTo>
                      <a:pt x="658" y="167"/>
                    </a:lnTo>
                    <a:lnTo>
                      <a:pt x="676" y="198"/>
                    </a:lnTo>
                    <a:lnTo>
                      <a:pt x="691" y="231"/>
                    </a:lnTo>
                    <a:lnTo>
                      <a:pt x="705" y="264"/>
                    </a:lnTo>
                    <a:lnTo>
                      <a:pt x="712" y="301"/>
                    </a:lnTo>
                    <a:lnTo>
                      <a:pt x="719" y="339"/>
                    </a:lnTo>
                    <a:lnTo>
                      <a:pt x="719" y="377"/>
                    </a:lnTo>
                    <a:lnTo>
                      <a:pt x="719" y="415"/>
                    </a:lnTo>
                    <a:lnTo>
                      <a:pt x="712" y="452"/>
                    </a:lnTo>
                    <a:lnTo>
                      <a:pt x="705" y="488"/>
                    </a:lnTo>
                    <a:lnTo>
                      <a:pt x="691" y="523"/>
                    </a:lnTo>
                    <a:lnTo>
                      <a:pt x="676" y="556"/>
                    </a:lnTo>
                    <a:lnTo>
                      <a:pt x="658" y="587"/>
                    </a:lnTo>
                    <a:lnTo>
                      <a:pt x="636" y="617"/>
                    </a:lnTo>
                    <a:lnTo>
                      <a:pt x="615" y="643"/>
                    </a:lnTo>
                    <a:lnTo>
                      <a:pt x="589" y="667"/>
                    </a:lnTo>
                    <a:lnTo>
                      <a:pt x="561" y="690"/>
                    </a:lnTo>
                    <a:lnTo>
                      <a:pt x="530" y="709"/>
                    </a:lnTo>
                    <a:lnTo>
                      <a:pt x="500" y="723"/>
                    </a:lnTo>
                    <a:lnTo>
                      <a:pt x="467" y="737"/>
                    </a:lnTo>
                    <a:lnTo>
                      <a:pt x="431" y="747"/>
                    </a:lnTo>
                    <a:lnTo>
                      <a:pt x="396" y="751"/>
                    </a:lnTo>
                    <a:lnTo>
                      <a:pt x="361" y="754"/>
                    </a:lnTo>
                    <a:lnTo>
                      <a:pt x="323" y="751"/>
                    </a:lnTo>
                    <a:lnTo>
                      <a:pt x="288" y="747"/>
                    </a:lnTo>
                    <a:lnTo>
                      <a:pt x="252" y="737"/>
                    </a:lnTo>
                    <a:lnTo>
                      <a:pt x="219" y="723"/>
                    </a:lnTo>
                    <a:lnTo>
                      <a:pt x="189" y="709"/>
                    </a:lnTo>
                    <a:lnTo>
                      <a:pt x="158" y="690"/>
                    </a:lnTo>
                    <a:lnTo>
                      <a:pt x="130" y="667"/>
                    </a:lnTo>
                    <a:lnTo>
                      <a:pt x="106" y="643"/>
                    </a:lnTo>
                    <a:lnTo>
                      <a:pt x="82" y="617"/>
                    </a:lnTo>
                    <a:lnTo>
                      <a:pt x="61" y="587"/>
                    </a:lnTo>
                    <a:lnTo>
                      <a:pt x="42" y="556"/>
                    </a:lnTo>
                    <a:lnTo>
                      <a:pt x="28" y="523"/>
                    </a:lnTo>
                    <a:lnTo>
                      <a:pt x="16" y="488"/>
                    </a:lnTo>
                    <a:lnTo>
                      <a:pt x="7" y="452"/>
                    </a:lnTo>
                    <a:lnTo>
                      <a:pt x="2" y="415"/>
                    </a:lnTo>
                    <a:lnTo>
                      <a:pt x="0" y="377"/>
                    </a:lnTo>
                    <a:lnTo>
                      <a:pt x="2" y="339"/>
                    </a:lnTo>
                    <a:lnTo>
                      <a:pt x="7" y="301"/>
                    </a:lnTo>
                    <a:lnTo>
                      <a:pt x="16" y="264"/>
                    </a:lnTo>
                    <a:lnTo>
                      <a:pt x="28" y="231"/>
                    </a:lnTo>
                    <a:lnTo>
                      <a:pt x="42" y="198"/>
                    </a:lnTo>
                    <a:lnTo>
                      <a:pt x="61" y="167"/>
                    </a:lnTo>
                    <a:lnTo>
                      <a:pt x="82" y="137"/>
                    </a:lnTo>
                    <a:lnTo>
                      <a:pt x="106" y="111"/>
                    </a:lnTo>
                    <a:lnTo>
                      <a:pt x="130" y="87"/>
                    </a:lnTo>
                    <a:lnTo>
                      <a:pt x="158" y="64"/>
                    </a:lnTo>
                    <a:lnTo>
                      <a:pt x="189" y="45"/>
                    </a:lnTo>
                    <a:lnTo>
                      <a:pt x="219" y="31"/>
                    </a:lnTo>
                    <a:lnTo>
                      <a:pt x="252" y="16"/>
                    </a:lnTo>
                    <a:lnTo>
                      <a:pt x="288" y="7"/>
                    </a:lnTo>
                    <a:lnTo>
                      <a:pt x="323" y="2"/>
                    </a:lnTo>
                    <a:lnTo>
                      <a:pt x="361" y="0"/>
                    </a:lnTo>
                    <a:close/>
                  </a:path>
                </a:pathLst>
              </a:custGeom>
              <a:solidFill>
                <a:srgbClr val="FCD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67">
                <a:extLst>
                  <a:ext uri="{FF2B5EF4-FFF2-40B4-BE49-F238E27FC236}">
                    <a16:creationId xmlns:a16="http://schemas.microsoft.com/office/drawing/2014/main" id="{3F0EC862-0D3C-47AC-8391-93867B5F7D50}"/>
                  </a:ext>
                </a:extLst>
              </p:cNvPr>
              <p:cNvSpPr>
                <a:spLocks/>
              </p:cNvSpPr>
              <p:nvPr/>
            </p:nvSpPr>
            <p:spPr bwMode="auto">
              <a:xfrm>
                <a:off x="4560" y="2665"/>
                <a:ext cx="703" cy="742"/>
              </a:xfrm>
              <a:custGeom>
                <a:avLst/>
                <a:gdLst>
                  <a:gd name="T0" fmla="*/ 352 w 703"/>
                  <a:gd name="T1" fmla="*/ 0 h 742"/>
                  <a:gd name="T2" fmla="*/ 422 w 703"/>
                  <a:gd name="T3" fmla="*/ 7 h 742"/>
                  <a:gd name="T4" fmla="*/ 488 w 703"/>
                  <a:gd name="T5" fmla="*/ 30 h 742"/>
                  <a:gd name="T6" fmla="*/ 547 w 703"/>
                  <a:gd name="T7" fmla="*/ 63 h 742"/>
                  <a:gd name="T8" fmla="*/ 599 w 703"/>
                  <a:gd name="T9" fmla="*/ 108 h 742"/>
                  <a:gd name="T10" fmla="*/ 642 w 703"/>
                  <a:gd name="T11" fmla="*/ 165 h 742"/>
                  <a:gd name="T12" fmla="*/ 675 w 703"/>
                  <a:gd name="T13" fmla="*/ 226 h 742"/>
                  <a:gd name="T14" fmla="*/ 696 w 703"/>
                  <a:gd name="T15" fmla="*/ 296 h 742"/>
                  <a:gd name="T16" fmla="*/ 703 w 703"/>
                  <a:gd name="T17" fmla="*/ 372 h 742"/>
                  <a:gd name="T18" fmla="*/ 700 w 703"/>
                  <a:gd name="T19" fmla="*/ 410 h 742"/>
                  <a:gd name="T20" fmla="*/ 686 w 703"/>
                  <a:gd name="T21" fmla="*/ 480 h 742"/>
                  <a:gd name="T22" fmla="*/ 660 w 703"/>
                  <a:gd name="T23" fmla="*/ 549 h 742"/>
                  <a:gd name="T24" fmla="*/ 623 w 703"/>
                  <a:gd name="T25" fmla="*/ 607 h 742"/>
                  <a:gd name="T26" fmla="*/ 573 w 703"/>
                  <a:gd name="T27" fmla="*/ 657 h 742"/>
                  <a:gd name="T28" fmla="*/ 519 w 703"/>
                  <a:gd name="T29" fmla="*/ 697 h 742"/>
                  <a:gd name="T30" fmla="*/ 455 w 703"/>
                  <a:gd name="T31" fmla="*/ 725 h 742"/>
                  <a:gd name="T32" fmla="*/ 387 w 703"/>
                  <a:gd name="T33" fmla="*/ 739 h 742"/>
                  <a:gd name="T34" fmla="*/ 352 w 703"/>
                  <a:gd name="T35" fmla="*/ 742 h 742"/>
                  <a:gd name="T36" fmla="*/ 281 w 703"/>
                  <a:gd name="T37" fmla="*/ 735 h 742"/>
                  <a:gd name="T38" fmla="*/ 215 w 703"/>
                  <a:gd name="T39" fmla="*/ 713 h 742"/>
                  <a:gd name="T40" fmla="*/ 156 w 703"/>
                  <a:gd name="T41" fmla="*/ 678 h 742"/>
                  <a:gd name="T42" fmla="*/ 104 w 703"/>
                  <a:gd name="T43" fmla="*/ 633 h 742"/>
                  <a:gd name="T44" fmla="*/ 59 w 703"/>
                  <a:gd name="T45" fmla="*/ 579 h 742"/>
                  <a:gd name="T46" fmla="*/ 29 w 703"/>
                  <a:gd name="T47" fmla="*/ 516 h 742"/>
                  <a:gd name="T48" fmla="*/ 7 w 703"/>
                  <a:gd name="T49" fmla="*/ 445 h 742"/>
                  <a:gd name="T50" fmla="*/ 0 w 703"/>
                  <a:gd name="T51" fmla="*/ 372 h 742"/>
                  <a:gd name="T52" fmla="*/ 3 w 703"/>
                  <a:gd name="T53" fmla="*/ 334 h 742"/>
                  <a:gd name="T54" fmla="*/ 17 w 703"/>
                  <a:gd name="T55" fmla="*/ 261 h 742"/>
                  <a:gd name="T56" fmla="*/ 43 w 703"/>
                  <a:gd name="T57" fmla="*/ 195 h 742"/>
                  <a:gd name="T58" fmla="*/ 81 w 703"/>
                  <a:gd name="T59" fmla="*/ 136 h 742"/>
                  <a:gd name="T60" fmla="*/ 128 w 703"/>
                  <a:gd name="T61" fmla="*/ 85 h 742"/>
                  <a:gd name="T62" fmla="*/ 184 w 703"/>
                  <a:gd name="T63" fmla="*/ 44 h 742"/>
                  <a:gd name="T64" fmla="*/ 248 w 703"/>
                  <a:gd name="T65" fmla="*/ 16 h 742"/>
                  <a:gd name="T66" fmla="*/ 316 w 703"/>
                  <a:gd name="T67" fmla="*/ 2 h 742"/>
                  <a:gd name="T68" fmla="*/ 352 w 703"/>
                  <a:gd name="T69" fmla="*/ 0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742"/>
                  <a:gd name="T107" fmla="*/ 703 w 703"/>
                  <a:gd name="T108" fmla="*/ 742 h 7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742">
                    <a:moveTo>
                      <a:pt x="352" y="0"/>
                    </a:moveTo>
                    <a:lnTo>
                      <a:pt x="352" y="0"/>
                    </a:lnTo>
                    <a:lnTo>
                      <a:pt x="387" y="2"/>
                    </a:lnTo>
                    <a:lnTo>
                      <a:pt x="422" y="7"/>
                    </a:lnTo>
                    <a:lnTo>
                      <a:pt x="455" y="16"/>
                    </a:lnTo>
                    <a:lnTo>
                      <a:pt x="488" y="30"/>
                    </a:lnTo>
                    <a:lnTo>
                      <a:pt x="519" y="44"/>
                    </a:lnTo>
                    <a:lnTo>
                      <a:pt x="547" y="63"/>
                    </a:lnTo>
                    <a:lnTo>
                      <a:pt x="573" y="85"/>
                    </a:lnTo>
                    <a:lnTo>
                      <a:pt x="599" y="108"/>
                    </a:lnTo>
                    <a:lnTo>
                      <a:pt x="623" y="136"/>
                    </a:lnTo>
                    <a:lnTo>
                      <a:pt x="642" y="165"/>
                    </a:lnTo>
                    <a:lnTo>
                      <a:pt x="660" y="195"/>
                    </a:lnTo>
                    <a:lnTo>
                      <a:pt x="675" y="226"/>
                    </a:lnTo>
                    <a:lnTo>
                      <a:pt x="686" y="261"/>
                    </a:lnTo>
                    <a:lnTo>
                      <a:pt x="696" y="296"/>
                    </a:lnTo>
                    <a:lnTo>
                      <a:pt x="700" y="334"/>
                    </a:lnTo>
                    <a:lnTo>
                      <a:pt x="703" y="372"/>
                    </a:lnTo>
                    <a:lnTo>
                      <a:pt x="700" y="410"/>
                    </a:lnTo>
                    <a:lnTo>
                      <a:pt x="696" y="445"/>
                    </a:lnTo>
                    <a:lnTo>
                      <a:pt x="686" y="480"/>
                    </a:lnTo>
                    <a:lnTo>
                      <a:pt x="675" y="516"/>
                    </a:lnTo>
                    <a:lnTo>
                      <a:pt x="660" y="549"/>
                    </a:lnTo>
                    <a:lnTo>
                      <a:pt x="642" y="579"/>
                    </a:lnTo>
                    <a:lnTo>
                      <a:pt x="623" y="607"/>
                    </a:lnTo>
                    <a:lnTo>
                      <a:pt x="599" y="633"/>
                    </a:lnTo>
                    <a:lnTo>
                      <a:pt x="573" y="657"/>
                    </a:lnTo>
                    <a:lnTo>
                      <a:pt x="547" y="678"/>
                    </a:lnTo>
                    <a:lnTo>
                      <a:pt x="519" y="697"/>
                    </a:lnTo>
                    <a:lnTo>
                      <a:pt x="488" y="713"/>
                    </a:lnTo>
                    <a:lnTo>
                      <a:pt x="455" y="725"/>
                    </a:lnTo>
                    <a:lnTo>
                      <a:pt x="422" y="735"/>
                    </a:lnTo>
                    <a:lnTo>
                      <a:pt x="387" y="739"/>
                    </a:lnTo>
                    <a:lnTo>
                      <a:pt x="352" y="742"/>
                    </a:lnTo>
                    <a:lnTo>
                      <a:pt x="316" y="739"/>
                    </a:lnTo>
                    <a:lnTo>
                      <a:pt x="281" y="735"/>
                    </a:lnTo>
                    <a:lnTo>
                      <a:pt x="248" y="725"/>
                    </a:lnTo>
                    <a:lnTo>
                      <a:pt x="215" y="713"/>
                    </a:lnTo>
                    <a:lnTo>
                      <a:pt x="184" y="697"/>
                    </a:lnTo>
                    <a:lnTo>
                      <a:pt x="156" y="678"/>
                    </a:lnTo>
                    <a:lnTo>
                      <a:pt x="128" y="657"/>
                    </a:lnTo>
                    <a:lnTo>
                      <a:pt x="104" y="633"/>
                    </a:lnTo>
                    <a:lnTo>
                      <a:pt x="81" y="607"/>
                    </a:lnTo>
                    <a:lnTo>
                      <a:pt x="59" y="579"/>
                    </a:lnTo>
                    <a:lnTo>
                      <a:pt x="43" y="549"/>
                    </a:lnTo>
                    <a:lnTo>
                      <a:pt x="29" y="516"/>
                    </a:lnTo>
                    <a:lnTo>
                      <a:pt x="17" y="480"/>
                    </a:lnTo>
                    <a:lnTo>
                      <a:pt x="7" y="445"/>
                    </a:lnTo>
                    <a:lnTo>
                      <a:pt x="3" y="410"/>
                    </a:lnTo>
                    <a:lnTo>
                      <a:pt x="0" y="372"/>
                    </a:lnTo>
                    <a:lnTo>
                      <a:pt x="3" y="334"/>
                    </a:lnTo>
                    <a:lnTo>
                      <a:pt x="7" y="296"/>
                    </a:lnTo>
                    <a:lnTo>
                      <a:pt x="17" y="261"/>
                    </a:lnTo>
                    <a:lnTo>
                      <a:pt x="29" y="226"/>
                    </a:lnTo>
                    <a:lnTo>
                      <a:pt x="43" y="195"/>
                    </a:lnTo>
                    <a:lnTo>
                      <a:pt x="59" y="165"/>
                    </a:lnTo>
                    <a:lnTo>
                      <a:pt x="81" y="136"/>
                    </a:lnTo>
                    <a:lnTo>
                      <a:pt x="104" y="108"/>
                    </a:lnTo>
                    <a:lnTo>
                      <a:pt x="128" y="85"/>
                    </a:lnTo>
                    <a:lnTo>
                      <a:pt x="156" y="63"/>
                    </a:lnTo>
                    <a:lnTo>
                      <a:pt x="184" y="44"/>
                    </a:lnTo>
                    <a:lnTo>
                      <a:pt x="215" y="30"/>
                    </a:lnTo>
                    <a:lnTo>
                      <a:pt x="248" y="16"/>
                    </a:lnTo>
                    <a:lnTo>
                      <a:pt x="281" y="7"/>
                    </a:lnTo>
                    <a:lnTo>
                      <a:pt x="316" y="2"/>
                    </a:lnTo>
                    <a:lnTo>
                      <a:pt x="352" y="0"/>
                    </a:lnTo>
                    <a:close/>
                  </a:path>
                </a:pathLst>
              </a:custGeom>
              <a:solidFill>
                <a:srgbClr val="FCD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68">
                <a:extLst>
                  <a:ext uri="{FF2B5EF4-FFF2-40B4-BE49-F238E27FC236}">
                    <a16:creationId xmlns:a16="http://schemas.microsoft.com/office/drawing/2014/main" id="{29E267ED-9358-4865-87CC-858B0CEE8AF2}"/>
                  </a:ext>
                </a:extLst>
              </p:cNvPr>
              <p:cNvSpPr>
                <a:spLocks/>
              </p:cNvSpPr>
              <p:nvPr/>
            </p:nvSpPr>
            <p:spPr bwMode="auto">
              <a:xfrm>
                <a:off x="4570" y="2669"/>
                <a:ext cx="683" cy="731"/>
              </a:xfrm>
              <a:custGeom>
                <a:avLst/>
                <a:gdLst>
                  <a:gd name="T0" fmla="*/ 342 w 683"/>
                  <a:gd name="T1" fmla="*/ 0 h 731"/>
                  <a:gd name="T2" fmla="*/ 410 w 683"/>
                  <a:gd name="T3" fmla="*/ 7 h 731"/>
                  <a:gd name="T4" fmla="*/ 474 w 683"/>
                  <a:gd name="T5" fmla="*/ 29 h 731"/>
                  <a:gd name="T6" fmla="*/ 533 w 683"/>
                  <a:gd name="T7" fmla="*/ 64 h 731"/>
                  <a:gd name="T8" fmla="*/ 584 w 683"/>
                  <a:gd name="T9" fmla="*/ 109 h 731"/>
                  <a:gd name="T10" fmla="*/ 624 w 683"/>
                  <a:gd name="T11" fmla="*/ 163 h 731"/>
                  <a:gd name="T12" fmla="*/ 657 w 683"/>
                  <a:gd name="T13" fmla="*/ 224 h 731"/>
                  <a:gd name="T14" fmla="*/ 676 w 683"/>
                  <a:gd name="T15" fmla="*/ 292 h 731"/>
                  <a:gd name="T16" fmla="*/ 683 w 683"/>
                  <a:gd name="T17" fmla="*/ 366 h 731"/>
                  <a:gd name="T18" fmla="*/ 681 w 683"/>
                  <a:gd name="T19" fmla="*/ 403 h 731"/>
                  <a:gd name="T20" fmla="*/ 669 w 683"/>
                  <a:gd name="T21" fmla="*/ 474 h 731"/>
                  <a:gd name="T22" fmla="*/ 643 w 683"/>
                  <a:gd name="T23" fmla="*/ 540 h 731"/>
                  <a:gd name="T24" fmla="*/ 606 w 683"/>
                  <a:gd name="T25" fmla="*/ 599 h 731"/>
                  <a:gd name="T26" fmla="*/ 558 w 683"/>
                  <a:gd name="T27" fmla="*/ 648 h 731"/>
                  <a:gd name="T28" fmla="*/ 504 w 683"/>
                  <a:gd name="T29" fmla="*/ 688 h 731"/>
                  <a:gd name="T30" fmla="*/ 443 w 683"/>
                  <a:gd name="T31" fmla="*/ 714 h 731"/>
                  <a:gd name="T32" fmla="*/ 377 w 683"/>
                  <a:gd name="T33" fmla="*/ 731 h 731"/>
                  <a:gd name="T34" fmla="*/ 342 w 683"/>
                  <a:gd name="T35" fmla="*/ 731 h 731"/>
                  <a:gd name="T36" fmla="*/ 273 w 683"/>
                  <a:gd name="T37" fmla="*/ 724 h 731"/>
                  <a:gd name="T38" fmla="*/ 210 w 683"/>
                  <a:gd name="T39" fmla="*/ 702 h 731"/>
                  <a:gd name="T40" fmla="*/ 151 w 683"/>
                  <a:gd name="T41" fmla="*/ 669 h 731"/>
                  <a:gd name="T42" fmla="*/ 101 w 683"/>
                  <a:gd name="T43" fmla="*/ 625 h 731"/>
                  <a:gd name="T44" fmla="*/ 59 w 683"/>
                  <a:gd name="T45" fmla="*/ 570 h 731"/>
                  <a:gd name="T46" fmla="*/ 26 w 683"/>
                  <a:gd name="T47" fmla="*/ 509 h 731"/>
                  <a:gd name="T48" fmla="*/ 7 w 683"/>
                  <a:gd name="T49" fmla="*/ 441 h 731"/>
                  <a:gd name="T50" fmla="*/ 0 w 683"/>
                  <a:gd name="T51" fmla="*/ 366 h 731"/>
                  <a:gd name="T52" fmla="*/ 2 w 683"/>
                  <a:gd name="T53" fmla="*/ 328 h 731"/>
                  <a:gd name="T54" fmla="*/ 16 w 683"/>
                  <a:gd name="T55" fmla="*/ 257 h 731"/>
                  <a:gd name="T56" fmla="*/ 42 w 683"/>
                  <a:gd name="T57" fmla="*/ 191 h 731"/>
                  <a:gd name="T58" fmla="*/ 78 w 683"/>
                  <a:gd name="T59" fmla="*/ 135 h 731"/>
                  <a:gd name="T60" fmla="*/ 125 w 683"/>
                  <a:gd name="T61" fmla="*/ 85 h 731"/>
                  <a:gd name="T62" fmla="*/ 179 w 683"/>
                  <a:gd name="T63" fmla="*/ 45 h 731"/>
                  <a:gd name="T64" fmla="*/ 240 w 683"/>
                  <a:gd name="T65" fmla="*/ 17 h 731"/>
                  <a:gd name="T66" fmla="*/ 306 w 683"/>
                  <a:gd name="T67" fmla="*/ 3 h 731"/>
                  <a:gd name="T68" fmla="*/ 342 w 683"/>
                  <a:gd name="T69" fmla="*/ 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731"/>
                  <a:gd name="T107" fmla="*/ 683 w 683"/>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731">
                    <a:moveTo>
                      <a:pt x="342" y="0"/>
                    </a:moveTo>
                    <a:lnTo>
                      <a:pt x="342" y="0"/>
                    </a:lnTo>
                    <a:lnTo>
                      <a:pt x="377" y="3"/>
                    </a:lnTo>
                    <a:lnTo>
                      <a:pt x="410" y="7"/>
                    </a:lnTo>
                    <a:lnTo>
                      <a:pt x="443" y="17"/>
                    </a:lnTo>
                    <a:lnTo>
                      <a:pt x="474" y="29"/>
                    </a:lnTo>
                    <a:lnTo>
                      <a:pt x="504" y="45"/>
                    </a:lnTo>
                    <a:lnTo>
                      <a:pt x="533" y="64"/>
                    </a:lnTo>
                    <a:lnTo>
                      <a:pt x="558" y="85"/>
                    </a:lnTo>
                    <a:lnTo>
                      <a:pt x="584" y="109"/>
                    </a:lnTo>
                    <a:lnTo>
                      <a:pt x="606" y="135"/>
                    </a:lnTo>
                    <a:lnTo>
                      <a:pt x="624" y="163"/>
                    </a:lnTo>
                    <a:lnTo>
                      <a:pt x="643" y="191"/>
                    </a:lnTo>
                    <a:lnTo>
                      <a:pt x="657" y="224"/>
                    </a:lnTo>
                    <a:lnTo>
                      <a:pt x="669" y="257"/>
                    </a:lnTo>
                    <a:lnTo>
                      <a:pt x="676" y="292"/>
                    </a:lnTo>
                    <a:lnTo>
                      <a:pt x="681" y="328"/>
                    </a:lnTo>
                    <a:lnTo>
                      <a:pt x="683" y="366"/>
                    </a:lnTo>
                    <a:lnTo>
                      <a:pt x="681" y="403"/>
                    </a:lnTo>
                    <a:lnTo>
                      <a:pt x="676" y="441"/>
                    </a:lnTo>
                    <a:lnTo>
                      <a:pt x="669" y="474"/>
                    </a:lnTo>
                    <a:lnTo>
                      <a:pt x="657" y="509"/>
                    </a:lnTo>
                    <a:lnTo>
                      <a:pt x="643" y="540"/>
                    </a:lnTo>
                    <a:lnTo>
                      <a:pt x="624" y="570"/>
                    </a:lnTo>
                    <a:lnTo>
                      <a:pt x="606" y="599"/>
                    </a:lnTo>
                    <a:lnTo>
                      <a:pt x="584" y="625"/>
                    </a:lnTo>
                    <a:lnTo>
                      <a:pt x="558" y="648"/>
                    </a:lnTo>
                    <a:lnTo>
                      <a:pt x="533" y="669"/>
                    </a:lnTo>
                    <a:lnTo>
                      <a:pt x="504" y="688"/>
                    </a:lnTo>
                    <a:lnTo>
                      <a:pt x="474" y="702"/>
                    </a:lnTo>
                    <a:lnTo>
                      <a:pt x="443" y="714"/>
                    </a:lnTo>
                    <a:lnTo>
                      <a:pt x="410" y="724"/>
                    </a:lnTo>
                    <a:lnTo>
                      <a:pt x="377" y="731"/>
                    </a:lnTo>
                    <a:lnTo>
                      <a:pt x="342" y="731"/>
                    </a:lnTo>
                    <a:lnTo>
                      <a:pt x="306" y="731"/>
                    </a:lnTo>
                    <a:lnTo>
                      <a:pt x="273" y="724"/>
                    </a:lnTo>
                    <a:lnTo>
                      <a:pt x="240" y="714"/>
                    </a:lnTo>
                    <a:lnTo>
                      <a:pt x="210" y="702"/>
                    </a:lnTo>
                    <a:lnTo>
                      <a:pt x="179" y="688"/>
                    </a:lnTo>
                    <a:lnTo>
                      <a:pt x="151" y="669"/>
                    </a:lnTo>
                    <a:lnTo>
                      <a:pt x="125" y="648"/>
                    </a:lnTo>
                    <a:lnTo>
                      <a:pt x="101" y="625"/>
                    </a:lnTo>
                    <a:lnTo>
                      <a:pt x="78" y="599"/>
                    </a:lnTo>
                    <a:lnTo>
                      <a:pt x="59" y="570"/>
                    </a:lnTo>
                    <a:lnTo>
                      <a:pt x="42" y="540"/>
                    </a:lnTo>
                    <a:lnTo>
                      <a:pt x="26" y="509"/>
                    </a:lnTo>
                    <a:lnTo>
                      <a:pt x="16" y="474"/>
                    </a:lnTo>
                    <a:lnTo>
                      <a:pt x="7" y="441"/>
                    </a:lnTo>
                    <a:lnTo>
                      <a:pt x="2" y="403"/>
                    </a:lnTo>
                    <a:lnTo>
                      <a:pt x="0" y="366"/>
                    </a:lnTo>
                    <a:lnTo>
                      <a:pt x="2" y="328"/>
                    </a:lnTo>
                    <a:lnTo>
                      <a:pt x="7" y="292"/>
                    </a:lnTo>
                    <a:lnTo>
                      <a:pt x="16" y="257"/>
                    </a:lnTo>
                    <a:lnTo>
                      <a:pt x="26" y="224"/>
                    </a:lnTo>
                    <a:lnTo>
                      <a:pt x="42" y="191"/>
                    </a:lnTo>
                    <a:lnTo>
                      <a:pt x="59" y="163"/>
                    </a:lnTo>
                    <a:lnTo>
                      <a:pt x="78" y="135"/>
                    </a:lnTo>
                    <a:lnTo>
                      <a:pt x="101" y="109"/>
                    </a:lnTo>
                    <a:lnTo>
                      <a:pt x="125" y="85"/>
                    </a:lnTo>
                    <a:lnTo>
                      <a:pt x="151" y="64"/>
                    </a:lnTo>
                    <a:lnTo>
                      <a:pt x="179" y="45"/>
                    </a:lnTo>
                    <a:lnTo>
                      <a:pt x="210" y="29"/>
                    </a:lnTo>
                    <a:lnTo>
                      <a:pt x="240" y="17"/>
                    </a:lnTo>
                    <a:lnTo>
                      <a:pt x="273" y="7"/>
                    </a:lnTo>
                    <a:lnTo>
                      <a:pt x="306" y="3"/>
                    </a:lnTo>
                    <a:lnTo>
                      <a:pt x="342" y="0"/>
                    </a:lnTo>
                    <a:close/>
                  </a:path>
                </a:pathLst>
              </a:custGeom>
              <a:solidFill>
                <a:srgbClr val="FAD7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69">
                <a:extLst>
                  <a:ext uri="{FF2B5EF4-FFF2-40B4-BE49-F238E27FC236}">
                    <a16:creationId xmlns:a16="http://schemas.microsoft.com/office/drawing/2014/main" id="{33D3F1A2-A148-4BAE-A08B-82BF72F84FE0}"/>
                  </a:ext>
                </a:extLst>
              </p:cNvPr>
              <p:cNvSpPr>
                <a:spLocks/>
              </p:cNvSpPr>
              <p:nvPr/>
            </p:nvSpPr>
            <p:spPr bwMode="auto">
              <a:xfrm>
                <a:off x="4579" y="2674"/>
                <a:ext cx="665" cy="721"/>
              </a:xfrm>
              <a:custGeom>
                <a:avLst/>
                <a:gdLst>
                  <a:gd name="T0" fmla="*/ 333 w 665"/>
                  <a:gd name="T1" fmla="*/ 0 h 721"/>
                  <a:gd name="T2" fmla="*/ 401 w 665"/>
                  <a:gd name="T3" fmla="*/ 7 h 721"/>
                  <a:gd name="T4" fmla="*/ 462 w 665"/>
                  <a:gd name="T5" fmla="*/ 28 h 721"/>
                  <a:gd name="T6" fmla="*/ 519 w 665"/>
                  <a:gd name="T7" fmla="*/ 61 h 721"/>
                  <a:gd name="T8" fmla="*/ 568 w 665"/>
                  <a:gd name="T9" fmla="*/ 106 h 721"/>
                  <a:gd name="T10" fmla="*/ 608 w 665"/>
                  <a:gd name="T11" fmla="*/ 160 h 721"/>
                  <a:gd name="T12" fmla="*/ 639 w 665"/>
                  <a:gd name="T13" fmla="*/ 222 h 721"/>
                  <a:gd name="T14" fmla="*/ 660 w 665"/>
                  <a:gd name="T15" fmla="*/ 287 h 721"/>
                  <a:gd name="T16" fmla="*/ 665 w 665"/>
                  <a:gd name="T17" fmla="*/ 361 h 721"/>
                  <a:gd name="T18" fmla="*/ 665 w 665"/>
                  <a:gd name="T19" fmla="*/ 398 h 721"/>
                  <a:gd name="T20" fmla="*/ 651 w 665"/>
                  <a:gd name="T21" fmla="*/ 467 h 721"/>
                  <a:gd name="T22" fmla="*/ 625 w 665"/>
                  <a:gd name="T23" fmla="*/ 532 h 721"/>
                  <a:gd name="T24" fmla="*/ 590 w 665"/>
                  <a:gd name="T25" fmla="*/ 589 h 721"/>
                  <a:gd name="T26" fmla="*/ 545 w 665"/>
                  <a:gd name="T27" fmla="*/ 638 h 721"/>
                  <a:gd name="T28" fmla="*/ 491 w 665"/>
                  <a:gd name="T29" fmla="*/ 676 h 721"/>
                  <a:gd name="T30" fmla="*/ 432 w 665"/>
                  <a:gd name="T31" fmla="*/ 704 h 721"/>
                  <a:gd name="T32" fmla="*/ 368 w 665"/>
                  <a:gd name="T33" fmla="*/ 719 h 721"/>
                  <a:gd name="T34" fmla="*/ 333 w 665"/>
                  <a:gd name="T35" fmla="*/ 721 h 721"/>
                  <a:gd name="T36" fmla="*/ 267 w 665"/>
                  <a:gd name="T37" fmla="*/ 714 h 721"/>
                  <a:gd name="T38" fmla="*/ 203 w 665"/>
                  <a:gd name="T39" fmla="*/ 693 h 721"/>
                  <a:gd name="T40" fmla="*/ 146 w 665"/>
                  <a:gd name="T41" fmla="*/ 660 h 721"/>
                  <a:gd name="T42" fmla="*/ 99 w 665"/>
                  <a:gd name="T43" fmla="*/ 615 h 721"/>
                  <a:gd name="T44" fmla="*/ 57 w 665"/>
                  <a:gd name="T45" fmla="*/ 561 h 721"/>
                  <a:gd name="T46" fmla="*/ 26 w 665"/>
                  <a:gd name="T47" fmla="*/ 499 h 721"/>
                  <a:gd name="T48" fmla="*/ 7 w 665"/>
                  <a:gd name="T49" fmla="*/ 434 h 721"/>
                  <a:gd name="T50" fmla="*/ 0 w 665"/>
                  <a:gd name="T51" fmla="*/ 361 h 721"/>
                  <a:gd name="T52" fmla="*/ 3 w 665"/>
                  <a:gd name="T53" fmla="*/ 323 h 721"/>
                  <a:gd name="T54" fmla="*/ 14 w 665"/>
                  <a:gd name="T55" fmla="*/ 255 h 721"/>
                  <a:gd name="T56" fmla="*/ 40 w 665"/>
                  <a:gd name="T57" fmla="*/ 189 h 721"/>
                  <a:gd name="T58" fmla="*/ 76 w 665"/>
                  <a:gd name="T59" fmla="*/ 132 h 721"/>
                  <a:gd name="T60" fmla="*/ 123 w 665"/>
                  <a:gd name="T61" fmla="*/ 83 h 721"/>
                  <a:gd name="T62" fmla="*/ 175 w 665"/>
                  <a:gd name="T63" fmla="*/ 45 h 721"/>
                  <a:gd name="T64" fmla="*/ 234 w 665"/>
                  <a:gd name="T65" fmla="*/ 17 h 721"/>
                  <a:gd name="T66" fmla="*/ 300 w 665"/>
                  <a:gd name="T67" fmla="*/ 2 h 721"/>
                  <a:gd name="T68" fmla="*/ 333 w 66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721"/>
                  <a:gd name="T107" fmla="*/ 665 w 66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721">
                    <a:moveTo>
                      <a:pt x="333" y="0"/>
                    </a:moveTo>
                    <a:lnTo>
                      <a:pt x="333" y="0"/>
                    </a:lnTo>
                    <a:lnTo>
                      <a:pt x="368" y="2"/>
                    </a:lnTo>
                    <a:lnTo>
                      <a:pt x="401" y="7"/>
                    </a:lnTo>
                    <a:lnTo>
                      <a:pt x="432" y="17"/>
                    </a:lnTo>
                    <a:lnTo>
                      <a:pt x="462" y="28"/>
                    </a:lnTo>
                    <a:lnTo>
                      <a:pt x="491" y="45"/>
                    </a:lnTo>
                    <a:lnTo>
                      <a:pt x="519" y="61"/>
                    </a:lnTo>
                    <a:lnTo>
                      <a:pt x="545" y="83"/>
                    </a:lnTo>
                    <a:lnTo>
                      <a:pt x="568" y="106"/>
                    </a:lnTo>
                    <a:lnTo>
                      <a:pt x="590" y="132"/>
                    </a:lnTo>
                    <a:lnTo>
                      <a:pt x="608" y="160"/>
                    </a:lnTo>
                    <a:lnTo>
                      <a:pt x="625" y="189"/>
                    </a:lnTo>
                    <a:lnTo>
                      <a:pt x="639" y="222"/>
                    </a:lnTo>
                    <a:lnTo>
                      <a:pt x="651" y="255"/>
                    </a:lnTo>
                    <a:lnTo>
                      <a:pt x="660" y="287"/>
                    </a:lnTo>
                    <a:lnTo>
                      <a:pt x="665" y="323"/>
                    </a:lnTo>
                    <a:lnTo>
                      <a:pt x="665" y="361"/>
                    </a:lnTo>
                    <a:lnTo>
                      <a:pt x="665" y="398"/>
                    </a:lnTo>
                    <a:lnTo>
                      <a:pt x="660" y="434"/>
                    </a:lnTo>
                    <a:lnTo>
                      <a:pt x="651" y="467"/>
                    </a:lnTo>
                    <a:lnTo>
                      <a:pt x="639" y="499"/>
                    </a:lnTo>
                    <a:lnTo>
                      <a:pt x="625" y="532"/>
                    </a:lnTo>
                    <a:lnTo>
                      <a:pt x="608" y="561"/>
                    </a:lnTo>
                    <a:lnTo>
                      <a:pt x="590" y="589"/>
                    </a:lnTo>
                    <a:lnTo>
                      <a:pt x="568" y="615"/>
                    </a:lnTo>
                    <a:lnTo>
                      <a:pt x="545" y="638"/>
                    </a:lnTo>
                    <a:lnTo>
                      <a:pt x="519" y="660"/>
                    </a:lnTo>
                    <a:lnTo>
                      <a:pt x="491" y="676"/>
                    </a:lnTo>
                    <a:lnTo>
                      <a:pt x="462" y="693"/>
                    </a:lnTo>
                    <a:lnTo>
                      <a:pt x="432" y="704"/>
                    </a:lnTo>
                    <a:lnTo>
                      <a:pt x="401" y="714"/>
                    </a:lnTo>
                    <a:lnTo>
                      <a:pt x="368" y="719"/>
                    </a:lnTo>
                    <a:lnTo>
                      <a:pt x="333" y="721"/>
                    </a:lnTo>
                    <a:lnTo>
                      <a:pt x="300" y="719"/>
                    </a:lnTo>
                    <a:lnTo>
                      <a:pt x="267" y="714"/>
                    </a:lnTo>
                    <a:lnTo>
                      <a:pt x="234" y="704"/>
                    </a:lnTo>
                    <a:lnTo>
                      <a:pt x="203" y="693"/>
                    </a:lnTo>
                    <a:lnTo>
                      <a:pt x="175" y="676"/>
                    </a:lnTo>
                    <a:lnTo>
                      <a:pt x="146" y="660"/>
                    </a:lnTo>
                    <a:lnTo>
                      <a:pt x="123" y="638"/>
                    </a:lnTo>
                    <a:lnTo>
                      <a:pt x="99" y="615"/>
                    </a:lnTo>
                    <a:lnTo>
                      <a:pt x="76" y="589"/>
                    </a:lnTo>
                    <a:lnTo>
                      <a:pt x="57" y="561"/>
                    </a:lnTo>
                    <a:lnTo>
                      <a:pt x="40" y="532"/>
                    </a:lnTo>
                    <a:lnTo>
                      <a:pt x="26" y="499"/>
                    </a:lnTo>
                    <a:lnTo>
                      <a:pt x="14" y="467"/>
                    </a:lnTo>
                    <a:lnTo>
                      <a:pt x="7" y="434"/>
                    </a:lnTo>
                    <a:lnTo>
                      <a:pt x="3" y="398"/>
                    </a:lnTo>
                    <a:lnTo>
                      <a:pt x="0" y="361"/>
                    </a:lnTo>
                    <a:lnTo>
                      <a:pt x="3" y="323"/>
                    </a:lnTo>
                    <a:lnTo>
                      <a:pt x="7" y="287"/>
                    </a:lnTo>
                    <a:lnTo>
                      <a:pt x="14" y="255"/>
                    </a:lnTo>
                    <a:lnTo>
                      <a:pt x="26" y="222"/>
                    </a:lnTo>
                    <a:lnTo>
                      <a:pt x="40" y="189"/>
                    </a:lnTo>
                    <a:lnTo>
                      <a:pt x="57" y="160"/>
                    </a:lnTo>
                    <a:lnTo>
                      <a:pt x="76" y="132"/>
                    </a:lnTo>
                    <a:lnTo>
                      <a:pt x="99" y="106"/>
                    </a:lnTo>
                    <a:lnTo>
                      <a:pt x="123" y="83"/>
                    </a:lnTo>
                    <a:lnTo>
                      <a:pt x="146" y="61"/>
                    </a:lnTo>
                    <a:lnTo>
                      <a:pt x="175" y="45"/>
                    </a:lnTo>
                    <a:lnTo>
                      <a:pt x="203" y="28"/>
                    </a:lnTo>
                    <a:lnTo>
                      <a:pt x="234" y="17"/>
                    </a:lnTo>
                    <a:lnTo>
                      <a:pt x="267" y="7"/>
                    </a:lnTo>
                    <a:lnTo>
                      <a:pt x="300" y="2"/>
                    </a:lnTo>
                    <a:lnTo>
                      <a:pt x="333" y="0"/>
                    </a:lnTo>
                    <a:close/>
                  </a:path>
                </a:pathLst>
              </a:custGeom>
              <a:solidFill>
                <a:srgbClr val="FADC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70">
                <a:extLst>
                  <a:ext uri="{FF2B5EF4-FFF2-40B4-BE49-F238E27FC236}">
                    <a16:creationId xmlns:a16="http://schemas.microsoft.com/office/drawing/2014/main" id="{4066A434-2703-45A0-B8B1-D2F407486DDA}"/>
                  </a:ext>
                </a:extLst>
              </p:cNvPr>
              <p:cNvSpPr>
                <a:spLocks/>
              </p:cNvSpPr>
              <p:nvPr/>
            </p:nvSpPr>
            <p:spPr bwMode="auto">
              <a:xfrm>
                <a:off x="4589" y="2679"/>
                <a:ext cx="648" cy="709"/>
              </a:xfrm>
              <a:custGeom>
                <a:avLst/>
                <a:gdLst>
                  <a:gd name="T0" fmla="*/ 325 w 648"/>
                  <a:gd name="T1" fmla="*/ 0 h 709"/>
                  <a:gd name="T2" fmla="*/ 389 w 648"/>
                  <a:gd name="T3" fmla="*/ 7 h 709"/>
                  <a:gd name="T4" fmla="*/ 450 w 648"/>
                  <a:gd name="T5" fmla="*/ 28 h 709"/>
                  <a:gd name="T6" fmla="*/ 504 w 648"/>
                  <a:gd name="T7" fmla="*/ 61 h 709"/>
                  <a:gd name="T8" fmla="*/ 554 w 648"/>
                  <a:gd name="T9" fmla="*/ 103 h 709"/>
                  <a:gd name="T10" fmla="*/ 591 w 648"/>
                  <a:gd name="T11" fmla="*/ 158 h 709"/>
                  <a:gd name="T12" fmla="*/ 622 w 648"/>
                  <a:gd name="T13" fmla="*/ 217 h 709"/>
                  <a:gd name="T14" fmla="*/ 641 w 648"/>
                  <a:gd name="T15" fmla="*/ 282 h 709"/>
                  <a:gd name="T16" fmla="*/ 648 w 648"/>
                  <a:gd name="T17" fmla="*/ 356 h 709"/>
                  <a:gd name="T18" fmla="*/ 646 w 648"/>
                  <a:gd name="T19" fmla="*/ 391 h 709"/>
                  <a:gd name="T20" fmla="*/ 634 w 648"/>
                  <a:gd name="T21" fmla="*/ 459 h 709"/>
                  <a:gd name="T22" fmla="*/ 608 w 648"/>
                  <a:gd name="T23" fmla="*/ 523 h 709"/>
                  <a:gd name="T24" fmla="*/ 572 w 648"/>
                  <a:gd name="T25" fmla="*/ 579 h 709"/>
                  <a:gd name="T26" fmla="*/ 530 w 648"/>
                  <a:gd name="T27" fmla="*/ 629 h 709"/>
                  <a:gd name="T28" fmla="*/ 478 w 648"/>
                  <a:gd name="T29" fmla="*/ 666 h 709"/>
                  <a:gd name="T30" fmla="*/ 419 w 648"/>
                  <a:gd name="T31" fmla="*/ 692 h 709"/>
                  <a:gd name="T32" fmla="*/ 358 w 648"/>
                  <a:gd name="T33" fmla="*/ 706 h 709"/>
                  <a:gd name="T34" fmla="*/ 325 w 648"/>
                  <a:gd name="T35" fmla="*/ 709 h 709"/>
                  <a:gd name="T36" fmla="*/ 259 w 648"/>
                  <a:gd name="T37" fmla="*/ 702 h 709"/>
                  <a:gd name="T38" fmla="*/ 198 w 648"/>
                  <a:gd name="T39" fmla="*/ 681 h 709"/>
                  <a:gd name="T40" fmla="*/ 143 w 648"/>
                  <a:gd name="T41" fmla="*/ 648 h 709"/>
                  <a:gd name="T42" fmla="*/ 96 w 648"/>
                  <a:gd name="T43" fmla="*/ 605 h 709"/>
                  <a:gd name="T44" fmla="*/ 56 w 648"/>
                  <a:gd name="T45" fmla="*/ 553 h 709"/>
                  <a:gd name="T46" fmla="*/ 26 w 648"/>
                  <a:gd name="T47" fmla="*/ 492 h 709"/>
                  <a:gd name="T48" fmla="*/ 7 w 648"/>
                  <a:gd name="T49" fmla="*/ 426 h 709"/>
                  <a:gd name="T50" fmla="*/ 0 w 648"/>
                  <a:gd name="T51" fmla="*/ 356 h 709"/>
                  <a:gd name="T52" fmla="*/ 2 w 648"/>
                  <a:gd name="T53" fmla="*/ 318 h 709"/>
                  <a:gd name="T54" fmla="*/ 14 w 648"/>
                  <a:gd name="T55" fmla="*/ 250 h 709"/>
                  <a:gd name="T56" fmla="*/ 40 w 648"/>
                  <a:gd name="T57" fmla="*/ 186 h 709"/>
                  <a:gd name="T58" fmla="*/ 75 w 648"/>
                  <a:gd name="T59" fmla="*/ 129 h 709"/>
                  <a:gd name="T60" fmla="*/ 118 w 648"/>
                  <a:gd name="T61" fmla="*/ 82 h 709"/>
                  <a:gd name="T62" fmla="*/ 169 w 648"/>
                  <a:gd name="T63" fmla="*/ 45 h 709"/>
                  <a:gd name="T64" fmla="*/ 228 w 648"/>
                  <a:gd name="T65" fmla="*/ 16 h 709"/>
                  <a:gd name="T66" fmla="*/ 292 w 648"/>
                  <a:gd name="T67" fmla="*/ 2 h 709"/>
                  <a:gd name="T68" fmla="*/ 325 w 648"/>
                  <a:gd name="T69" fmla="*/ 0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8"/>
                  <a:gd name="T106" fmla="*/ 0 h 709"/>
                  <a:gd name="T107" fmla="*/ 648 w 648"/>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8" h="709">
                    <a:moveTo>
                      <a:pt x="325" y="0"/>
                    </a:moveTo>
                    <a:lnTo>
                      <a:pt x="325" y="0"/>
                    </a:lnTo>
                    <a:lnTo>
                      <a:pt x="358" y="2"/>
                    </a:lnTo>
                    <a:lnTo>
                      <a:pt x="389" y="7"/>
                    </a:lnTo>
                    <a:lnTo>
                      <a:pt x="419" y="16"/>
                    </a:lnTo>
                    <a:lnTo>
                      <a:pt x="450" y="28"/>
                    </a:lnTo>
                    <a:lnTo>
                      <a:pt x="478" y="45"/>
                    </a:lnTo>
                    <a:lnTo>
                      <a:pt x="504" y="61"/>
                    </a:lnTo>
                    <a:lnTo>
                      <a:pt x="530" y="82"/>
                    </a:lnTo>
                    <a:lnTo>
                      <a:pt x="554" y="103"/>
                    </a:lnTo>
                    <a:lnTo>
                      <a:pt x="572" y="129"/>
                    </a:lnTo>
                    <a:lnTo>
                      <a:pt x="591" y="158"/>
                    </a:lnTo>
                    <a:lnTo>
                      <a:pt x="608" y="186"/>
                    </a:lnTo>
                    <a:lnTo>
                      <a:pt x="622" y="217"/>
                    </a:lnTo>
                    <a:lnTo>
                      <a:pt x="634" y="250"/>
                    </a:lnTo>
                    <a:lnTo>
                      <a:pt x="641" y="282"/>
                    </a:lnTo>
                    <a:lnTo>
                      <a:pt x="646" y="318"/>
                    </a:lnTo>
                    <a:lnTo>
                      <a:pt x="648" y="356"/>
                    </a:lnTo>
                    <a:lnTo>
                      <a:pt x="646" y="391"/>
                    </a:lnTo>
                    <a:lnTo>
                      <a:pt x="641" y="426"/>
                    </a:lnTo>
                    <a:lnTo>
                      <a:pt x="634" y="459"/>
                    </a:lnTo>
                    <a:lnTo>
                      <a:pt x="622" y="492"/>
                    </a:lnTo>
                    <a:lnTo>
                      <a:pt x="608" y="523"/>
                    </a:lnTo>
                    <a:lnTo>
                      <a:pt x="591" y="553"/>
                    </a:lnTo>
                    <a:lnTo>
                      <a:pt x="572" y="579"/>
                    </a:lnTo>
                    <a:lnTo>
                      <a:pt x="554" y="605"/>
                    </a:lnTo>
                    <a:lnTo>
                      <a:pt x="530" y="629"/>
                    </a:lnTo>
                    <a:lnTo>
                      <a:pt x="504" y="648"/>
                    </a:lnTo>
                    <a:lnTo>
                      <a:pt x="478" y="666"/>
                    </a:lnTo>
                    <a:lnTo>
                      <a:pt x="450" y="681"/>
                    </a:lnTo>
                    <a:lnTo>
                      <a:pt x="419" y="692"/>
                    </a:lnTo>
                    <a:lnTo>
                      <a:pt x="389" y="702"/>
                    </a:lnTo>
                    <a:lnTo>
                      <a:pt x="358" y="706"/>
                    </a:lnTo>
                    <a:lnTo>
                      <a:pt x="325" y="709"/>
                    </a:lnTo>
                    <a:lnTo>
                      <a:pt x="292" y="706"/>
                    </a:lnTo>
                    <a:lnTo>
                      <a:pt x="259" y="702"/>
                    </a:lnTo>
                    <a:lnTo>
                      <a:pt x="228" y="692"/>
                    </a:lnTo>
                    <a:lnTo>
                      <a:pt x="198" y="681"/>
                    </a:lnTo>
                    <a:lnTo>
                      <a:pt x="169" y="666"/>
                    </a:lnTo>
                    <a:lnTo>
                      <a:pt x="143" y="648"/>
                    </a:lnTo>
                    <a:lnTo>
                      <a:pt x="118" y="629"/>
                    </a:lnTo>
                    <a:lnTo>
                      <a:pt x="96" y="605"/>
                    </a:lnTo>
                    <a:lnTo>
                      <a:pt x="75" y="579"/>
                    </a:lnTo>
                    <a:lnTo>
                      <a:pt x="56" y="553"/>
                    </a:lnTo>
                    <a:lnTo>
                      <a:pt x="40" y="523"/>
                    </a:lnTo>
                    <a:lnTo>
                      <a:pt x="26" y="492"/>
                    </a:lnTo>
                    <a:lnTo>
                      <a:pt x="14" y="459"/>
                    </a:lnTo>
                    <a:lnTo>
                      <a:pt x="7" y="426"/>
                    </a:lnTo>
                    <a:lnTo>
                      <a:pt x="2" y="391"/>
                    </a:lnTo>
                    <a:lnTo>
                      <a:pt x="0" y="356"/>
                    </a:lnTo>
                    <a:lnTo>
                      <a:pt x="2" y="318"/>
                    </a:lnTo>
                    <a:lnTo>
                      <a:pt x="7" y="282"/>
                    </a:lnTo>
                    <a:lnTo>
                      <a:pt x="14" y="250"/>
                    </a:lnTo>
                    <a:lnTo>
                      <a:pt x="26" y="217"/>
                    </a:lnTo>
                    <a:lnTo>
                      <a:pt x="40" y="186"/>
                    </a:lnTo>
                    <a:lnTo>
                      <a:pt x="56" y="158"/>
                    </a:lnTo>
                    <a:lnTo>
                      <a:pt x="75" y="129"/>
                    </a:lnTo>
                    <a:lnTo>
                      <a:pt x="96" y="103"/>
                    </a:lnTo>
                    <a:lnTo>
                      <a:pt x="118" y="82"/>
                    </a:lnTo>
                    <a:lnTo>
                      <a:pt x="143" y="61"/>
                    </a:lnTo>
                    <a:lnTo>
                      <a:pt x="169" y="45"/>
                    </a:lnTo>
                    <a:lnTo>
                      <a:pt x="198" y="28"/>
                    </a:lnTo>
                    <a:lnTo>
                      <a:pt x="228" y="16"/>
                    </a:lnTo>
                    <a:lnTo>
                      <a:pt x="259" y="7"/>
                    </a:lnTo>
                    <a:lnTo>
                      <a:pt x="292" y="2"/>
                    </a:lnTo>
                    <a:lnTo>
                      <a:pt x="325" y="0"/>
                    </a:lnTo>
                    <a:close/>
                  </a:path>
                </a:pathLst>
              </a:custGeom>
              <a:solidFill>
                <a:srgbClr val="FADE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71">
                <a:extLst>
                  <a:ext uri="{FF2B5EF4-FFF2-40B4-BE49-F238E27FC236}">
                    <a16:creationId xmlns:a16="http://schemas.microsoft.com/office/drawing/2014/main" id="{84EC43FA-97E3-454A-8490-B546DDD4A59B}"/>
                  </a:ext>
                </a:extLst>
              </p:cNvPr>
              <p:cNvSpPr>
                <a:spLocks/>
              </p:cNvSpPr>
              <p:nvPr/>
            </p:nvSpPr>
            <p:spPr bwMode="auto">
              <a:xfrm>
                <a:off x="4598" y="2684"/>
                <a:ext cx="629" cy="697"/>
              </a:xfrm>
              <a:custGeom>
                <a:avLst/>
                <a:gdLst>
                  <a:gd name="T0" fmla="*/ 316 w 629"/>
                  <a:gd name="T1" fmla="*/ 0 h 697"/>
                  <a:gd name="T2" fmla="*/ 380 w 629"/>
                  <a:gd name="T3" fmla="*/ 7 h 697"/>
                  <a:gd name="T4" fmla="*/ 439 w 629"/>
                  <a:gd name="T5" fmla="*/ 28 h 697"/>
                  <a:gd name="T6" fmla="*/ 490 w 629"/>
                  <a:gd name="T7" fmla="*/ 61 h 697"/>
                  <a:gd name="T8" fmla="*/ 538 w 629"/>
                  <a:gd name="T9" fmla="*/ 103 h 697"/>
                  <a:gd name="T10" fmla="*/ 575 w 629"/>
                  <a:gd name="T11" fmla="*/ 155 h 697"/>
                  <a:gd name="T12" fmla="*/ 606 w 629"/>
                  <a:gd name="T13" fmla="*/ 214 h 697"/>
                  <a:gd name="T14" fmla="*/ 622 w 629"/>
                  <a:gd name="T15" fmla="*/ 280 h 697"/>
                  <a:gd name="T16" fmla="*/ 629 w 629"/>
                  <a:gd name="T17" fmla="*/ 348 h 697"/>
                  <a:gd name="T18" fmla="*/ 627 w 629"/>
                  <a:gd name="T19" fmla="*/ 383 h 697"/>
                  <a:gd name="T20" fmla="*/ 615 w 629"/>
                  <a:gd name="T21" fmla="*/ 452 h 697"/>
                  <a:gd name="T22" fmla="*/ 592 w 629"/>
                  <a:gd name="T23" fmla="*/ 515 h 697"/>
                  <a:gd name="T24" fmla="*/ 559 w 629"/>
                  <a:gd name="T25" fmla="*/ 570 h 697"/>
                  <a:gd name="T26" fmla="*/ 516 w 629"/>
                  <a:gd name="T27" fmla="*/ 617 h 697"/>
                  <a:gd name="T28" fmla="*/ 464 w 629"/>
                  <a:gd name="T29" fmla="*/ 654 h 697"/>
                  <a:gd name="T30" fmla="*/ 408 w 629"/>
                  <a:gd name="T31" fmla="*/ 683 h 697"/>
                  <a:gd name="T32" fmla="*/ 347 w 629"/>
                  <a:gd name="T33" fmla="*/ 694 h 697"/>
                  <a:gd name="T34" fmla="*/ 316 w 629"/>
                  <a:gd name="T35" fmla="*/ 697 h 697"/>
                  <a:gd name="T36" fmla="*/ 252 w 629"/>
                  <a:gd name="T37" fmla="*/ 690 h 697"/>
                  <a:gd name="T38" fmla="*/ 193 w 629"/>
                  <a:gd name="T39" fmla="*/ 671 h 697"/>
                  <a:gd name="T40" fmla="*/ 139 w 629"/>
                  <a:gd name="T41" fmla="*/ 638 h 697"/>
                  <a:gd name="T42" fmla="*/ 94 w 629"/>
                  <a:gd name="T43" fmla="*/ 595 h 697"/>
                  <a:gd name="T44" fmla="*/ 54 w 629"/>
                  <a:gd name="T45" fmla="*/ 544 h 697"/>
                  <a:gd name="T46" fmla="*/ 26 w 629"/>
                  <a:gd name="T47" fmla="*/ 485 h 697"/>
                  <a:gd name="T48" fmla="*/ 7 w 629"/>
                  <a:gd name="T49" fmla="*/ 419 h 697"/>
                  <a:gd name="T50" fmla="*/ 0 w 629"/>
                  <a:gd name="T51" fmla="*/ 348 h 697"/>
                  <a:gd name="T52" fmla="*/ 2 w 629"/>
                  <a:gd name="T53" fmla="*/ 313 h 697"/>
                  <a:gd name="T54" fmla="*/ 14 w 629"/>
                  <a:gd name="T55" fmla="*/ 245 h 697"/>
                  <a:gd name="T56" fmla="*/ 40 w 629"/>
                  <a:gd name="T57" fmla="*/ 183 h 697"/>
                  <a:gd name="T58" fmla="*/ 73 w 629"/>
                  <a:gd name="T59" fmla="*/ 127 h 697"/>
                  <a:gd name="T60" fmla="*/ 116 w 629"/>
                  <a:gd name="T61" fmla="*/ 80 h 697"/>
                  <a:gd name="T62" fmla="*/ 165 w 629"/>
                  <a:gd name="T63" fmla="*/ 42 h 697"/>
                  <a:gd name="T64" fmla="*/ 222 w 629"/>
                  <a:gd name="T65" fmla="*/ 16 h 697"/>
                  <a:gd name="T66" fmla="*/ 283 w 629"/>
                  <a:gd name="T67" fmla="*/ 2 h 697"/>
                  <a:gd name="T68" fmla="*/ 316 w 629"/>
                  <a:gd name="T69" fmla="*/ 0 h 6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9"/>
                  <a:gd name="T106" fmla="*/ 0 h 697"/>
                  <a:gd name="T107" fmla="*/ 629 w 629"/>
                  <a:gd name="T108" fmla="*/ 697 h 6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9" h="697">
                    <a:moveTo>
                      <a:pt x="316" y="0"/>
                    </a:moveTo>
                    <a:lnTo>
                      <a:pt x="316" y="0"/>
                    </a:lnTo>
                    <a:lnTo>
                      <a:pt x="347" y="2"/>
                    </a:lnTo>
                    <a:lnTo>
                      <a:pt x="380" y="7"/>
                    </a:lnTo>
                    <a:lnTo>
                      <a:pt x="408" y="16"/>
                    </a:lnTo>
                    <a:lnTo>
                      <a:pt x="439" y="28"/>
                    </a:lnTo>
                    <a:lnTo>
                      <a:pt x="464" y="42"/>
                    </a:lnTo>
                    <a:lnTo>
                      <a:pt x="490" y="61"/>
                    </a:lnTo>
                    <a:lnTo>
                      <a:pt x="516" y="80"/>
                    </a:lnTo>
                    <a:lnTo>
                      <a:pt x="538" y="103"/>
                    </a:lnTo>
                    <a:lnTo>
                      <a:pt x="559" y="127"/>
                    </a:lnTo>
                    <a:lnTo>
                      <a:pt x="575" y="155"/>
                    </a:lnTo>
                    <a:lnTo>
                      <a:pt x="592" y="183"/>
                    </a:lnTo>
                    <a:lnTo>
                      <a:pt x="606" y="214"/>
                    </a:lnTo>
                    <a:lnTo>
                      <a:pt x="615" y="245"/>
                    </a:lnTo>
                    <a:lnTo>
                      <a:pt x="622" y="280"/>
                    </a:lnTo>
                    <a:lnTo>
                      <a:pt x="627" y="313"/>
                    </a:lnTo>
                    <a:lnTo>
                      <a:pt x="629" y="348"/>
                    </a:lnTo>
                    <a:lnTo>
                      <a:pt x="627" y="383"/>
                    </a:lnTo>
                    <a:lnTo>
                      <a:pt x="622" y="419"/>
                    </a:lnTo>
                    <a:lnTo>
                      <a:pt x="615" y="452"/>
                    </a:lnTo>
                    <a:lnTo>
                      <a:pt x="606" y="485"/>
                    </a:lnTo>
                    <a:lnTo>
                      <a:pt x="592" y="515"/>
                    </a:lnTo>
                    <a:lnTo>
                      <a:pt x="575" y="544"/>
                    </a:lnTo>
                    <a:lnTo>
                      <a:pt x="559" y="570"/>
                    </a:lnTo>
                    <a:lnTo>
                      <a:pt x="538" y="595"/>
                    </a:lnTo>
                    <a:lnTo>
                      <a:pt x="516" y="617"/>
                    </a:lnTo>
                    <a:lnTo>
                      <a:pt x="490" y="638"/>
                    </a:lnTo>
                    <a:lnTo>
                      <a:pt x="464" y="654"/>
                    </a:lnTo>
                    <a:lnTo>
                      <a:pt x="439" y="671"/>
                    </a:lnTo>
                    <a:lnTo>
                      <a:pt x="408" y="683"/>
                    </a:lnTo>
                    <a:lnTo>
                      <a:pt x="380" y="690"/>
                    </a:lnTo>
                    <a:lnTo>
                      <a:pt x="347" y="694"/>
                    </a:lnTo>
                    <a:lnTo>
                      <a:pt x="316" y="697"/>
                    </a:lnTo>
                    <a:lnTo>
                      <a:pt x="283" y="694"/>
                    </a:lnTo>
                    <a:lnTo>
                      <a:pt x="252" y="690"/>
                    </a:lnTo>
                    <a:lnTo>
                      <a:pt x="222" y="683"/>
                    </a:lnTo>
                    <a:lnTo>
                      <a:pt x="193" y="671"/>
                    </a:lnTo>
                    <a:lnTo>
                      <a:pt x="165" y="654"/>
                    </a:lnTo>
                    <a:lnTo>
                      <a:pt x="139" y="638"/>
                    </a:lnTo>
                    <a:lnTo>
                      <a:pt x="116" y="617"/>
                    </a:lnTo>
                    <a:lnTo>
                      <a:pt x="94" y="595"/>
                    </a:lnTo>
                    <a:lnTo>
                      <a:pt x="73" y="570"/>
                    </a:lnTo>
                    <a:lnTo>
                      <a:pt x="54" y="544"/>
                    </a:lnTo>
                    <a:lnTo>
                      <a:pt x="40" y="515"/>
                    </a:lnTo>
                    <a:lnTo>
                      <a:pt x="26" y="485"/>
                    </a:lnTo>
                    <a:lnTo>
                      <a:pt x="14" y="452"/>
                    </a:lnTo>
                    <a:lnTo>
                      <a:pt x="7" y="419"/>
                    </a:lnTo>
                    <a:lnTo>
                      <a:pt x="2" y="383"/>
                    </a:lnTo>
                    <a:lnTo>
                      <a:pt x="0" y="348"/>
                    </a:lnTo>
                    <a:lnTo>
                      <a:pt x="2" y="313"/>
                    </a:lnTo>
                    <a:lnTo>
                      <a:pt x="7" y="280"/>
                    </a:lnTo>
                    <a:lnTo>
                      <a:pt x="14" y="245"/>
                    </a:lnTo>
                    <a:lnTo>
                      <a:pt x="26" y="214"/>
                    </a:lnTo>
                    <a:lnTo>
                      <a:pt x="40" y="183"/>
                    </a:lnTo>
                    <a:lnTo>
                      <a:pt x="54" y="155"/>
                    </a:lnTo>
                    <a:lnTo>
                      <a:pt x="73" y="127"/>
                    </a:lnTo>
                    <a:lnTo>
                      <a:pt x="94" y="103"/>
                    </a:lnTo>
                    <a:lnTo>
                      <a:pt x="116" y="80"/>
                    </a:lnTo>
                    <a:lnTo>
                      <a:pt x="139" y="61"/>
                    </a:lnTo>
                    <a:lnTo>
                      <a:pt x="165" y="42"/>
                    </a:lnTo>
                    <a:lnTo>
                      <a:pt x="193" y="28"/>
                    </a:lnTo>
                    <a:lnTo>
                      <a:pt x="222" y="16"/>
                    </a:lnTo>
                    <a:lnTo>
                      <a:pt x="252" y="7"/>
                    </a:lnTo>
                    <a:lnTo>
                      <a:pt x="283" y="2"/>
                    </a:lnTo>
                    <a:lnTo>
                      <a:pt x="316" y="0"/>
                    </a:lnTo>
                    <a:close/>
                  </a:path>
                </a:pathLst>
              </a:custGeom>
              <a:solidFill>
                <a:srgbClr val="FAE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72">
                <a:extLst>
                  <a:ext uri="{FF2B5EF4-FFF2-40B4-BE49-F238E27FC236}">
                    <a16:creationId xmlns:a16="http://schemas.microsoft.com/office/drawing/2014/main" id="{12CBC6B7-6A35-4C4B-8CE5-1995353CB62B}"/>
                  </a:ext>
                </a:extLst>
              </p:cNvPr>
              <p:cNvSpPr>
                <a:spLocks/>
              </p:cNvSpPr>
              <p:nvPr/>
            </p:nvSpPr>
            <p:spPr bwMode="auto">
              <a:xfrm>
                <a:off x="4610" y="2688"/>
                <a:ext cx="608" cy="688"/>
              </a:xfrm>
              <a:custGeom>
                <a:avLst/>
                <a:gdLst>
                  <a:gd name="T0" fmla="*/ 304 w 608"/>
                  <a:gd name="T1" fmla="*/ 0 h 688"/>
                  <a:gd name="T2" fmla="*/ 365 w 608"/>
                  <a:gd name="T3" fmla="*/ 7 h 688"/>
                  <a:gd name="T4" fmla="*/ 422 w 608"/>
                  <a:gd name="T5" fmla="*/ 29 h 688"/>
                  <a:gd name="T6" fmla="*/ 474 w 608"/>
                  <a:gd name="T7" fmla="*/ 59 h 688"/>
                  <a:gd name="T8" fmla="*/ 518 w 608"/>
                  <a:gd name="T9" fmla="*/ 102 h 688"/>
                  <a:gd name="T10" fmla="*/ 556 w 608"/>
                  <a:gd name="T11" fmla="*/ 153 h 688"/>
                  <a:gd name="T12" fmla="*/ 584 w 608"/>
                  <a:gd name="T13" fmla="*/ 210 h 688"/>
                  <a:gd name="T14" fmla="*/ 603 w 608"/>
                  <a:gd name="T15" fmla="*/ 276 h 688"/>
                  <a:gd name="T16" fmla="*/ 608 w 608"/>
                  <a:gd name="T17" fmla="*/ 344 h 688"/>
                  <a:gd name="T18" fmla="*/ 608 w 608"/>
                  <a:gd name="T19" fmla="*/ 379 h 688"/>
                  <a:gd name="T20" fmla="*/ 596 w 608"/>
                  <a:gd name="T21" fmla="*/ 445 h 688"/>
                  <a:gd name="T22" fmla="*/ 573 w 608"/>
                  <a:gd name="T23" fmla="*/ 507 h 688"/>
                  <a:gd name="T24" fmla="*/ 540 w 608"/>
                  <a:gd name="T25" fmla="*/ 561 h 688"/>
                  <a:gd name="T26" fmla="*/ 497 w 608"/>
                  <a:gd name="T27" fmla="*/ 608 h 688"/>
                  <a:gd name="T28" fmla="*/ 450 w 608"/>
                  <a:gd name="T29" fmla="*/ 646 h 688"/>
                  <a:gd name="T30" fmla="*/ 394 w 608"/>
                  <a:gd name="T31" fmla="*/ 672 h 688"/>
                  <a:gd name="T32" fmla="*/ 335 w 608"/>
                  <a:gd name="T33" fmla="*/ 686 h 688"/>
                  <a:gd name="T34" fmla="*/ 304 w 608"/>
                  <a:gd name="T35" fmla="*/ 688 h 688"/>
                  <a:gd name="T36" fmla="*/ 243 w 608"/>
                  <a:gd name="T37" fmla="*/ 681 h 688"/>
                  <a:gd name="T38" fmla="*/ 186 w 608"/>
                  <a:gd name="T39" fmla="*/ 660 h 688"/>
                  <a:gd name="T40" fmla="*/ 134 w 608"/>
                  <a:gd name="T41" fmla="*/ 629 h 688"/>
                  <a:gd name="T42" fmla="*/ 89 w 608"/>
                  <a:gd name="T43" fmla="*/ 587 h 688"/>
                  <a:gd name="T44" fmla="*/ 52 w 608"/>
                  <a:gd name="T45" fmla="*/ 535 h 688"/>
                  <a:gd name="T46" fmla="*/ 23 w 608"/>
                  <a:gd name="T47" fmla="*/ 478 h 688"/>
                  <a:gd name="T48" fmla="*/ 5 w 608"/>
                  <a:gd name="T49" fmla="*/ 412 h 688"/>
                  <a:gd name="T50" fmla="*/ 0 w 608"/>
                  <a:gd name="T51" fmla="*/ 344 h 688"/>
                  <a:gd name="T52" fmla="*/ 0 w 608"/>
                  <a:gd name="T53" fmla="*/ 309 h 688"/>
                  <a:gd name="T54" fmla="*/ 12 w 608"/>
                  <a:gd name="T55" fmla="*/ 243 h 688"/>
                  <a:gd name="T56" fmla="*/ 35 w 608"/>
                  <a:gd name="T57" fmla="*/ 182 h 688"/>
                  <a:gd name="T58" fmla="*/ 68 w 608"/>
                  <a:gd name="T59" fmla="*/ 127 h 688"/>
                  <a:gd name="T60" fmla="*/ 111 w 608"/>
                  <a:gd name="T61" fmla="*/ 80 h 688"/>
                  <a:gd name="T62" fmla="*/ 158 w 608"/>
                  <a:gd name="T63" fmla="*/ 43 h 688"/>
                  <a:gd name="T64" fmla="*/ 214 w 608"/>
                  <a:gd name="T65" fmla="*/ 17 h 688"/>
                  <a:gd name="T66" fmla="*/ 273 w 608"/>
                  <a:gd name="T67" fmla="*/ 3 h 688"/>
                  <a:gd name="T68" fmla="*/ 304 w 608"/>
                  <a:gd name="T69" fmla="*/ 0 h 6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8"/>
                  <a:gd name="T106" fmla="*/ 0 h 688"/>
                  <a:gd name="T107" fmla="*/ 608 w 608"/>
                  <a:gd name="T108" fmla="*/ 688 h 6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8" h="688">
                    <a:moveTo>
                      <a:pt x="304" y="0"/>
                    </a:moveTo>
                    <a:lnTo>
                      <a:pt x="304" y="0"/>
                    </a:lnTo>
                    <a:lnTo>
                      <a:pt x="335" y="3"/>
                    </a:lnTo>
                    <a:lnTo>
                      <a:pt x="365" y="7"/>
                    </a:lnTo>
                    <a:lnTo>
                      <a:pt x="394" y="17"/>
                    </a:lnTo>
                    <a:lnTo>
                      <a:pt x="422" y="29"/>
                    </a:lnTo>
                    <a:lnTo>
                      <a:pt x="450" y="43"/>
                    </a:lnTo>
                    <a:lnTo>
                      <a:pt x="474" y="59"/>
                    </a:lnTo>
                    <a:lnTo>
                      <a:pt x="497" y="80"/>
                    </a:lnTo>
                    <a:lnTo>
                      <a:pt x="518" y="102"/>
                    </a:lnTo>
                    <a:lnTo>
                      <a:pt x="540" y="127"/>
                    </a:lnTo>
                    <a:lnTo>
                      <a:pt x="556" y="153"/>
                    </a:lnTo>
                    <a:lnTo>
                      <a:pt x="573" y="182"/>
                    </a:lnTo>
                    <a:lnTo>
                      <a:pt x="584" y="210"/>
                    </a:lnTo>
                    <a:lnTo>
                      <a:pt x="596" y="243"/>
                    </a:lnTo>
                    <a:lnTo>
                      <a:pt x="603" y="276"/>
                    </a:lnTo>
                    <a:lnTo>
                      <a:pt x="608" y="309"/>
                    </a:lnTo>
                    <a:lnTo>
                      <a:pt x="608" y="344"/>
                    </a:lnTo>
                    <a:lnTo>
                      <a:pt x="608" y="379"/>
                    </a:lnTo>
                    <a:lnTo>
                      <a:pt x="603" y="412"/>
                    </a:lnTo>
                    <a:lnTo>
                      <a:pt x="596" y="445"/>
                    </a:lnTo>
                    <a:lnTo>
                      <a:pt x="584" y="478"/>
                    </a:lnTo>
                    <a:lnTo>
                      <a:pt x="573" y="507"/>
                    </a:lnTo>
                    <a:lnTo>
                      <a:pt x="556" y="535"/>
                    </a:lnTo>
                    <a:lnTo>
                      <a:pt x="540" y="561"/>
                    </a:lnTo>
                    <a:lnTo>
                      <a:pt x="518" y="587"/>
                    </a:lnTo>
                    <a:lnTo>
                      <a:pt x="497" y="608"/>
                    </a:lnTo>
                    <a:lnTo>
                      <a:pt x="474" y="629"/>
                    </a:lnTo>
                    <a:lnTo>
                      <a:pt x="450" y="646"/>
                    </a:lnTo>
                    <a:lnTo>
                      <a:pt x="422" y="660"/>
                    </a:lnTo>
                    <a:lnTo>
                      <a:pt x="394" y="672"/>
                    </a:lnTo>
                    <a:lnTo>
                      <a:pt x="365" y="681"/>
                    </a:lnTo>
                    <a:lnTo>
                      <a:pt x="335" y="686"/>
                    </a:lnTo>
                    <a:lnTo>
                      <a:pt x="304" y="688"/>
                    </a:lnTo>
                    <a:lnTo>
                      <a:pt x="273" y="686"/>
                    </a:lnTo>
                    <a:lnTo>
                      <a:pt x="243" y="681"/>
                    </a:lnTo>
                    <a:lnTo>
                      <a:pt x="214" y="672"/>
                    </a:lnTo>
                    <a:lnTo>
                      <a:pt x="186" y="660"/>
                    </a:lnTo>
                    <a:lnTo>
                      <a:pt x="158" y="646"/>
                    </a:lnTo>
                    <a:lnTo>
                      <a:pt x="134" y="629"/>
                    </a:lnTo>
                    <a:lnTo>
                      <a:pt x="111" y="608"/>
                    </a:lnTo>
                    <a:lnTo>
                      <a:pt x="89" y="587"/>
                    </a:lnTo>
                    <a:lnTo>
                      <a:pt x="68" y="561"/>
                    </a:lnTo>
                    <a:lnTo>
                      <a:pt x="52" y="535"/>
                    </a:lnTo>
                    <a:lnTo>
                      <a:pt x="35" y="507"/>
                    </a:lnTo>
                    <a:lnTo>
                      <a:pt x="23" y="478"/>
                    </a:lnTo>
                    <a:lnTo>
                      <a:pt x="12" y="445"/>
                    </a:lnTo>
                    <a:lnTo>
                      <a:pt x="5" y="412"/>
                    </a:lnTo>
                    <a:lnTo>
                      <a:pt x="0" y="379"/>
                    </a:lnTo>
                    <a:lnTo>
                      <a:pt x="0" y="344"/>
                    </a:lnTo>
                    <a:lnTo>
                      <a:pt x="0" y="309"/>
                    </a:lnTo>
                    <a:lnTo>
                      <a:pt x="5" y="276"/>
                    </a:lnTo>
                    <a:lnTo>
                      <a:pt x="12" y="243"/>
                    </a:lnTo>
                    <a:lnTo>
                      <a:pt x="23" y="210"/>
                    </a:lnTo>
                    <a:lnTo>
                      <a:pt x="35" y="182"/>
                    </a:lnTo>
                    <a:lnTo>
                      <a:pt x="52" y="153"/>
                    </a:lnTo>
                    <a:lnTo>
                      <a:pt x="68" y="127"/>
                    </a:lnTo>
                    <a:lnTo>
                      <a:pt x="89" y="102"/>
                    </a:lnTo>
                    <a:lnTo>
                      <a:pt x="111" y="80"/>
                    </a:lnTo>
                    <a:lnTo>
                      <a:pt x="134" y="59"/>
                    </a:lnTo>
                    <a:lnTo>
                      <a:pt x="158" y="43"/>
                    </a:lnTo>
                    <a:lnTo>
                      <a:pt x="186" y="29"/>
                    </a:lnTo>
                    <a:lnTo>
                      <a:pt x="214" y="17"/>
                    </a:lnTo>
                    <a:lnTo>
                      <a:pt x="243" y="7"/>
                    </a:lnTo>
                    <a:lnTo>
                      <a:pt x="273" y="3"/>
                    </a:lnTo>
                    <a:lnTo>
                      <a:pt x="304" y="0"/>
                    </a:lnTo>
                    <a:close/>
                  </a:path>
                </a:pathLst>
              </a:custGeom>
              <a:solidFill>
                <a:srgbClr val="FAE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73">
                <a:extLst>
                  <a:ext uri="{FF2B5EF4-FFF2-40B4-BE49-F238E27FC236}">
                    <a16:creationId xmlns:a16="http://schemas.microsoft.com/office/drawing/2014/main" id="{E9523397-8E43-4785-9539-3AD36D3E0F30}"/>
                  </a:ext>
                </a:extLst>
              </p:cNvPr>
              <p:cNvSpPr>
                <a:spLocks/>
              </p:cNvSpPr>
              <p:nvPr/>
            </p:nvSpPr>
            <p:spPr bwMode="auto">
              <a:xfrm>
                <a:off x="4619" y="2695"/>
                <a:ext cx="592" cy="674"/>
              </a:xfrm>
              <a:custGeom>
                <a:avLst/>
                <a:gdLst>
                  <a:gd name="T0" fmla="*/ 295 w 592"/>
                  <a:gd name="T1" fmla="*/ 0 h 674"/>
                  <a:gd name="T2" fmla="*/ 356 w 592"/>
                  <a:gd name="T3" fmla="*/ 5 h 674"/>
                  <a:gd name="T4" fmla="*/ 410 w 592"/>
                  <a:gd name="T5" fmla="*/ 26 h 674"/>
                  <a:gd name="T6" fmla="*/ 460 w 592"/>
                  <a:gd name="T7" fmla="*/ 57 h 674"/>
                  <a:gd name="T8" fmla="*/ 505 w 592"/>
                  <a:gd name="T9" fmla="*/ 99 h 674"/>
                  <a:gd name="T10" fmla="*/ 540 w 592"/>
                  <a:gd name="T11" fmla="*/ 149 h 674"/>
                  <a:gd name="T12" fmla="*/ 568 w 592"/>
                  <a:gd name="T13" fmla="*/ 205 h 674"/>
                  <a:gd name="T14" fmla="*/ 585 w 592"/>
                  <a:gd name="T15" fmla="*/ 269 h 674"/>
                  <a:gd name="T16" fmla="*/ 592 w 592"/>
                  <a:gd name="T17" fmla="*/ 337 h 674"/>
                  <a:gd name="T18" fmla="*/ 590 w 592"/>
                  <a:gd name="T19" fmla="*/ 370 h 674"/>
                  <a:gd name="T20" fmla="*/ 578 w 592"/>
                  <a:gd name="T21" fmla="*/ 436 h 674"/>
                  <a:gd name="T22" fmla="*/ 557 w 592"/>
                  <a:gd name="T23" fmla="*/ 497 h 674"/>
                  <a:gd name="T24" fmla="*/ 524 w 592"/>
                  <a:gd name="T25" fmla="*/ 552 h 674"/>
                  <a:gd name="T26" fmla="*/ 484 w 592"/>
                  <a:gd name="T27" fmla="*/ 596 h 674"/>
                  <a:gd name="T28" fmla="*/ 436 w 592"/>
                  <a:gd name="T29" fmla="*/ 632 h 674"/>
                  <a:gd name="T30" fmla="*/ 385 w 592"/>
                  <a:gd name="T31" fmla="*/ 658 h 674"/>
                  <a:gd name="T32" fmla="*/ 326 w 592"/>
                  <a:gd name="T33" fmla="*/ 672 h 674"/>
                  <a:gd name="T34" fmla="*/ 295 w 592"/>
                  <a:gd name="T35" fmla="*/ 674 h 674"/>
                  <a:gd name="T36" fmla="*/ 236 w 592"/>
                  <a:gd name="T37" fmla="*/ 667 h 674"/>
                  <a:gd name="T38" fmla="*/ 179 w 592"/>
                  <a:gd name="T39" fmla="*/ 648 h 674"/>
                  <a:gd name="T40" fmla="*/ 130 w 592"/>
                  <a:gd name="T41" fmla="*/ 615 h 674"/>
                  <a:gd name="T42" fmla="*/ 88 w 592"/>
                  <a:gd name="T43" fmla="*/ 575 h 674"/>
                  <a:gd name="T44" fmla="*/ 50 w 592"/>
                  <a:gd name="T45" fmla="*/ 526 h 674"/>
                  <a:gd name="T46" fmla="*/ 24 w 592"/>
                  <a:gd name="T47" fmla="*/ 467 h 674"/>
                  <a:gd name="T48" fmla="*/ 5 w 592"/>
                  <a:gd name="T49" fmla="*/ 403 h 674"/>
                  <a:gd name="T50" fmla="*/ 0 w 592"/>
                  <a:gd name="T51" fmla="*/ 337 h 674"/>
                  <a:gd name="T52" fmla="*/ 0 w 592"/>
                  <a:gd name="T53" fmla="*/ 302 h 674"/>
                  <a:gd name="T54" fmla="*/ 12 w 592"/>
                  <a:gd name="T55" fmla="*/ 236 h 674"/>
                  <a:gd name="T56" fmla="*/ 36 w 592"/>
                  <a:gd name="T57" fmla="*/ 177 h 674"/>
                  <a:gd name="T58" fmla="*/ 66 w 592"/>
                  <a:gd name="T59" fmla="*/ 123 h 674"/>
                  <a:gd name="T60" fmla="*/ 106 w 592"/>
                  <a:gd name="T61" fmla="*/ 76 h 674"/>
                  <a:gd name="T62" fmla="*/ 154 w 592"/>
                  <a:gd name="T63" fmla="*/ 40 h 674"/>
                  <a:gd name="T64" fmla="*/ 208 w 592"/>
                  <a:gd name="T65" fmla="*/ 14 h 674"/>
                  <a:gd name="T66" fmla="*/ 264 w 592"/>
                  <a:gd name="T67" fmla="*/ 0 h 674"/>
                  <a:gd name="T68" fmla="*/ 295 w 592"/>
                  <a:gd name="T69" fmla="*/ 0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674"/>
                  <a:gd name="T107" fmla="*/ 592 w 592"/>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674">
                    <a:moveTo>
                      <a:pt x="295" y="0"/>
                    </a:moveTo>
                    <a:lnTo>
                      <a:pt x="295" y="0"/>
                    </a:lnTo>
                    <a:lnTo>
                      <a:pt x="326" y="0"/>
                    </a:lnTo>
                    <a:lnTo>
                      <a:pt x="356" y="5"/>
                    </a:lnTo>
                    <a:lnTo>
                      <a:pt x="385" y="14"/>
                    </a:lnTo>
                    <a:lnTo>
                      <a:pt x="410" y="26"/>
                    </a:lnTo>
                    <a:lnTo>
                      <a:pt x="436" y="40"/>
                    </a:lnTo>
                    <a:lnTo>
                      <a:pt x="460" y="57"/>
                    </a:lnTo>
                    <a:lnTo>
                      <a:pt x="484" y="76"/>
                    </a:lnTo>
                    <a:lnTo>
                      <a:pt x="505" y="99"/>
                    </a:lnTo>
                    <a:lnTo>
                      <a:pt x="524" y="123"/>
                    </a:lnTo>
                    <a:lnTo>
                      <a:pt x="540" y="149"/>
                    </a:lnTo>
                    <a:lnTo>
                      <a:pt x="557" y="177"/>
                    </a:lnTo>
                    <a:lnTo>
                      <a:pt x="568" y="205"/>
                    </a:lnTo>
                    <a:lnTo>
                      <a:pt x="578" y="236"/>
                    </a:lnTo>
                    <a:lnTo>
                      <a:pt x="585" y="269"/>
                    </a:lnTo>
                    <a:lnTo>
                      <a:pt x="590" y="302"/>
                    </a:lnTo>
                    <a:lnTo>
                      <a:pt x="592" y="337"/>
                    </a:lnTo>
                    <a:lnTo>
                      <a:pt x="590" y="370"/>
                    </a:lnTo>
                    <a:lnTo>
                      <a:pt x="585" y="403"/>
                    </a:lnTo>
                    <a:lnTo>
                      <a:pt x="578" y="436"/>
                    </a:lnTo>
                    <a:lnTo>
                      <a:pt x="568" y="467"/>
                    </a:lnTo>
                    <a:lnTo>
                      <a:pt x="557" y="497"/>
                    </a:lnTo>
                    <a:lnTo>
                      <a:pt x="540" y="526"/>
                    </a:lnTo>
                    <a:lnTo>
                      <a:pt x="524" y="552"/>
                    </a:lnTo>
                    <a:lnTo>
                      <a:pt x="505" y="575"/>
                    </a:lnTo>
                    <a:lnTo>
                      <a:pt x="484" y="596"/>
                    </a:lnTo>
                    <a:lnTo>
                      <a:pt x="460" y="615"/>
                    </a:lnTo>
                    <a:lnTo>
                      <a:pt x="436" y="632"/>
                    </a:lnTo>
                    <a:lnTo>
                      <a:pt x="410" y="648"/>
                    </a:lnTo>
                    <a:lnTo>
                      <a:pt x="385" y="658"/>
                    </a:lnTo>
                    <a:lnTo>
                      <a:pt x="356" y="667"/>
                    </a:lnTo>
                    <a:lnTo>
                      <a:pt x="326" y="672"/>
                    </a:lnTo>
                    <a:lnTo>
                      <a:pt x="295" y="674"/>
                    </a:lnTo>
                    <a:lnTo>
                      <a:pt x="264" y="672"/>
                    </a:lnTo>
                    <a:lnTo>
                      <a:pt x="236" y="667"/>
                    </a:lnTo>
                    <a:lnTo>
                      <a:pt x="208" y="658"/>
                    </a:lnTo>
                    <a:lnTo>
                      <a:pt x="179" y="648"/>
                    </a:lnTo>
                    <a:lnTo>
                      <a:pt x="154" y="632"/>
                    </a:lnTo>
                    <a:lnTo>
                      <a:pt x="130" y="615"/>
                    </a:lnTo>
                    <a:lnTo>
                      <a:pt x="106" y="596"/>
                    </a:lnTo>
                    <a:lnTo>
                      <a:pt x="88" y="575"/>
                    </a:lnTo>
                    <a:lnTo>
                      <a:pt x="66" y="552"/>
                    </a:lnTo>
                    <a:lnTo>
                      <a:pt x="50" y="526"/>
                    </a:lnTo>
                    <a:lnTo>
                      <a:pt x="36" y="497"/>
                    </a:lnTo>
                    <a:lnTo>
                      <a:pt x="24" y="467"/>
                    </a:lnTo>
                    <a:lnTo>
                      <a:pt x="12" y="436"/>
                    </a:lnTo>
                    <a:lnTo>
                      <a:pt x="5" y="403"/>
                    </a:lnTo>
                    <a:lnTo>
                      <a:pt x="0" y="370"/>
                    </a:lnTo>
                    <a:lnTo>
                      <a:pt x="0" y="337"/>
                    </a:lnTo>
                    <a:lnTo>
                      <a:pt x="0" y="302"/>
                    </a:lnTo>
                    <a:lnTo>
                      <a:pt x="5" y="269"/>
                    </a:lnTo>
                    <a:lnTo>
                      <a:pt x="12" y="236"/>
                    </a:lnTo>
                    <a:lnTo>
                      <a:pt x="24" y="205"/>
                    </a:lnTo>
                    <a:lnTo>
                      <a:pt x="36" y="177"/>
                    </a:lnTo>
                    <a:lnTo>
                      <a:pt x="50" y="149"/>
                    </a:lnTo>
                    <a:lnTo>
                      <a:pt x="66" y="123"/>
                    </a:lnTo>
                    <a:lnTo>
                      <a:pt x="88" y="99"/>
                    </a:lnTo>
                    <a:lnTo>
                      <a:pt x="106" y="76"/>
                    </a:lnTo>
                    <a:lnTo>
                      <a:pt x="130" y="57"/>
                    </a:lnTo>
                    <a:lnTo>
                      <a:pt x="154" y="40"/>
                    </a:lnTo>
                    <a:lnTo>
                      <a:pt x="179" y="26"/>
                    </a:lnTo>
                    <a:lnTo>
                      <a:pt x="208" y="14"/>
                    </a:lnTo>
                    <a:lnTo>
                      <a:pt x="236" y="5"/>
                    </a:lnTo>
                    <a:lnTo>
                      <a:pt x="264" y="0"/>
                    </a:lnTo>
                    <a:lnTo>
                      <a:pt x="295" y="0"/>
                    </a:lnTo>
                    <a:close/>
                  </a:path>
                </a:pathLst>
              </a:custGeom>
              <a:solidFill>
                <a:srgbClr val="FAE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74">
                <a:extLst>
                  <a:ext uri="{FF2B5EF4-FFF2-40B4-BE49-F238E27FC236}">
                    <a16:creationId xmlns:a16="http://schemas.microsoft.com/office/drawing/2014/main" id="{085A0689-2897-43EF-A6A7-E8C9DE9E9978}"/>
                  </a:ext>
                </a:extLst>
              </p:cNvPr>
              <p:cNvSpPr>
                <a:spLocks/>
              </p:cNvSpPr>
              <p:nvPr/>
            </p:nvSpPr>
            <p:spPr bwMode="auto">
              <a:xfrm>
                <a:off x="4629" y="2700"/>
                <a:ext cx="573" cy="662"/>
              </a:xfrm>
              <a:custGeom>
                <a:avLst/>
                <a:gdLst>
                  <a:gd name="T0" fmla="*/ 285 w 573"/>
                  <a:gd name="T1" fmla="*/ 0 h 662"/>
                  <a:gd name="T2" fmla="*/ 344 w 573"/>
                  <a:gd name="T3" fmla="*/ 7 h 662"/>
                  <a:gd name="T4" fmla="*/ 398 w 573"/>
                  <a:gd name="T5" fmla="*/ 26 h 662"/>
                  <a:gd name="T6" fmla="*/ 445 w 573"/>
                  <a:gd name="T7" fmla="*/ 57 h 662"/>
                  <a:gd name="T8" fmla="*/ 488 w 573"/>
                  <a:gd name="T9" fmla="*/ 97 h 662"/>
                  <a:gd name="T10" fmla="*/ 523 w 573"/>
                  <a:gd name="T11" fmla="*/ 146 h 662"/>
                  <a:gd name="T12" fmla="*/ 551 w 573"/>
                  <a:gd name="T13" fmla="*/ 203 h 662"/>
                  <a:gd name="T14" fmla="*/ 568 w 573"/>
                  <a:gd name="T15" fmla="*/ 264 h 662"/>
                  <a:gd name="T16" fmla="*/ 573 w 573"/>
                  <a:gd name="T17" fmla="*/ 330 h 662"/>
                  <a:gd name="T18" fmla="*/ 573 w 573"/>
                  <a:gd name="T19" fmla="*/ 365 h 662"/>
                  <a:gd name="T20" fmla="*/ 561 w 573"/>
                  <a:gd name="T21" fmla="*/ 429 h 662"/>
                  <a:gd name="T22" fmla="*/ 537 w 573"/>
                  <a:gd name="T23" fmla="*/ 488 h 662"/>
                  <a:gd name="T24" fmla="*/ 507 w 573"/>
                  <a:gd name="T25" fmla="*/ 542 h 662"/>
                  <a:gd name="T26" fmla="*/ 469 w 573"/>
                  <a:gd name="T27" fmla="*/ 587 h 662"/>
                  <a:gd name="T28" fmla="*/ 422 w 573"/>
                  <a:gd name="T29" fmla="*/ 622 h 662"/>
                  <a:gd name="T30" fmla="*/ 372 w 573"/>
                  <a:gd name="T31" fmla="*/ 648 h 662"/>
                  <a:gd name="T32" fmla="*/ 316 w 573"/>
                  <a:gd name="T33" fmla="*/ 660 h 662"/>
                  <a:gd name="T34" fmla="*/ 285 w 573"/>
                  <a:gd name="T35" fmla="*/ 662 h 662"/>
                  <a:gd name="T36" fmla="*/ 228 w 573"/>
                  <a:gd name="T37" fmla="*/ 655 h 662"/>
                  <a:gd name="T38" fmla="*/ 174 w 573"/>
                  <a:gd name="T39" fmla="*/ 636 h 662"/>
                  <a:gd name="T40" fmla="*/ 127 w 573"/>
                  <a:gd name="T41" fmla="*/ 605 h 662"/>
                  <a:gd name="T42" fmla="*/ 85 w 573"/>
                  <a:gd name="T43" fmla="*/ 565 h 662"/>
                  <a:gd name="T44" fmla="*/ 49 w 573"/>
                  <a:gd name="T45" fmla="*/ 516 h 662"/>
                  <a:gd name="T46" fmla="*/ 21 w 573"/>
                  <a:gd name="T47" fmla="*/ 459 h 662"/>
                  <a:gd name="T48" fmla="*/ 4 w 573"/>
                  <a:gd name="T49" fmla="*/ 398 h 662"/>
                  <a:gd name="T50" fmla="*/ 0 w 573"/>
                  <a:gd name="T51" fmla="*/ 330 h 662"/>
                  <a:gd name="T52" fmla="*/ 0 w 573"/>
                  <a:gd name="T53" fmla="*/ 297 h 662"/>
                  <a:gd name="T54" fmla="*/ 12 w 573"/>
                  <a:gd name="T55" fmla="*/ 233 h 662"/>
                  <a:gd name="T56" fmla="*/ 35 w 573"/>
                  <a:gd name="T57" fmla="*/ 172 h 662"/>
                  <a:gd name="T58" fmla="*/ 66 w 573"/>
                  <a:gd name="T59" fmla="*/ 120 h 662"/>
                  <a:gd name="T60" fmla="*/ 103 w 573"/>
                  <a:gd name="T61" fmla="*/ 75 h 662"/>
                  <a:gd name="T62" fmla="*/ 151 w 573"/>
                  <a:gd name="T63" fmla="*/ 40 h 662"/>
                  <a:gd name="T64" fmla="*/ 200 w 573"/>
                  <a:gd name="T65" fmla="*/ 14 h 662"/>
                  <a:gd name="T66" fmla="*/ 257 w 573"/>
                  <a:gd name="T67" fmla="*/ 0 h 662"/>
                  <a:gd name="T68" fmla="*/ 285 w 573"/>
                  <a:gd name="T69" fmla="*/ 0 h 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662"/>
                  <a:gd name="T107" fmla="*/ 573 w 573"/>
                  <a:gd name="T108" fmla="*/ 662 h 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662">
                    <a:moveTo>
                      <a:pt x="285" y="0"/>
                    </a:moveTo>
                    <a:lnTo>
                      <a:pt x="285" y="0"/>
                    </a:lnTo>
                    <a:lnTo>
                      <a:pt x="316" y="0"/>
                    </a:lnTo>
                    <a:lnTo>
                      <a:pt x="344" y="7"/>
                    </a:lnTo>
                    <a:lnTo>
                      <a:pt x="372" y="14"/>
                    </a:lnTo>
                    <a:lnTo>
                      <a:pt x="398" y="26"/>
                    </a:lnTo>
                    <a:lnTo>
                      <a:pt x="422" y="40"/>
                    </a:lnTo>
                    <a:lnTo>
                      <a:pt x="445" y="57"/>
                    </a:lnTo>
                    <a:lnTo>
                      <a:pt x="469" y="75"/>
                    </a:lnTo>
                    <a:lnTo>
                      <a:pt x="488" y="97"/>
                    </a:lnTo>
                    <a:lnTo>
                      <a:pt x="507" y="120"/>
                    </a:lnTo>
                    <a:lnTo>
                      <a:pt x="523" y="146"/>
                    </a:lnTo>
                    <a:lnTo>
                      <a:pt x="537" y="172"/>
                    </a:lnTo>
                    <a:lnTo>
                      <a:pt x="551" y="203"/>
                    </a:lnTo>
                    <a:lnTo>
                      <a:pt x="561" y="233"/>
                    </a:lnTo>
                    <a:lnTo>
                      <a:pt x="568" y="264"/>
                    </a:lnTo>
                    <a:lnTo>
                      <a:pt x="573" y="297"/>
                    </a:lnTo>
                    <a:lnTo>
                      <a:pt x="573" y="330"/>
                    </a:lnTo>
                    <a:lnTo>
                      <a:pt x="573" y="365"/>
                    </a:lnTo>
                    <a:lnTo>
                      <a:pt x="568" y="398"/>
                    </a:lnTo>
                    <a:lnTo>
                      <a:pt x="561" y="429"/>
                    </a:lnTo>
                    <a:lnTo>
                      <a:pt x="551" y="459"/>
                    </a:lnTo>
                    <a:lnTo>
                      <a:pt x="537" y="488"/>
                    </a:lnTo>
                    <a:lnTo>
                      <a:pt x="523" y="516"/>
                    </a:lnTo>
                    <a:lnTo>
                      <a:pt x="507" y="542"/>
                    </a:lnTo>
                    <a:lnTo>
                      <a:pt x="488" y="565"/>
                    </a:lnTo>
                    <a:lnTo>
                      <a:pt x="469" y="587"/>
                    </a:lnTo>
                    <a:lnTo>
                      <a:pt x="445" y="605"/>
                    </a:lnTo>
                    <a:lnTo>
                      <a:pt x="422" y="622"/>
                    </a:lnTo>
                    <a:lnTo>
                      <a:pt x="398" y="636"/>
                    </a:lnTo>
                    <a:lnTo>
                      <a:pt x="372" y="648"/>
                    </a:lnTo>
                    <a:lnTo>
                      <a:pt x="344" y="655"/>
                    </a:lnTo>
                    <a:lnTo>
                      <a:pt x="316" y="660"/>
                    </a:lnTo>
                    <a:lnTo>
                      <a:pt x="285" y="662"/>
                    </a:lnTo>
                    <a:lnTo>
                      <a:pt x="257" y="660"/>
                    </a:lnTo>
                    <a:lnTo>
                      <a:pt x="228" y="655"/>
                    </a:lnTo>
                    <a:lnTo>
                      <a:pt x="200" y="648"/>
                    </a:lnTo>
                    <a:lnTo>
                      <a:pt x="174" y="636"/>
                    </a:lnTo>
                    <a:lnTo>
                      <a:pt x="151" y="622"/>
                    </a:lnTo>
                    <a:lnTo>
                      <a:pt x="127" y="605"/>
                    </a:lnTo>
                    <a:lnTo>
                      <a:pt x="103" y="587"/>
                    </a:lnTo>
                    <a:lnTo>
                      <a:pt x="85" y="565"/>
                    </a:lnTo>
                    <a:lnTo>
                      <a:pt x="66" y="542"/>
                    </a:lnTo>
                    <a:lnTo>
                      <a:pt x="49" y="516"/>
                    </a:lnTo>
                    <a:lnTo>
                      <a:pt x="35" y="488"/>
                    </a:lnTo>
                    <a:lnTo>
                      <a:pt x="21" y="459"/>
                    </a:lnTo>
                    <a:lnTo>
                      <a:pt x="12" y="429"/>
                    </a:lnTo>
                    <a:lnTo>
                      <a:pt x="4" y="398"/>
                    </a:lnTo>
                    <a:lnTo>
                      <a:pt x="0" y="365"/>
                    </a:lnTo>
                    <a:lnTo>
                      <a:pt x="0" y="330"/>
                    </a:lnTo>
                    <a:lnTo>
                      <a:pt x="0" y="297"/>
                    </a:lnTo>
                    <a:lnTo>
                      <a:pt x="4" y="264"/>
                    </a:lnTo>
                    <a:lnTo>
                      <a:pt x="12" y="233"/>
                    </a:lnTo>
                    <a:lnTo>
                      <a:pt x="21" y="203"/>
                    </a:lnTo>
                    <a:lnTo>
                      <a:pt x="35" y="172"/>
                    </a:lnTo>
                    <a:lnTo>
                      <a:pt x="49" y="146"/>
                    </a:lnTo>
                    <a:lnTo>
                      <a:pt x="66" y="120"/>
                    </a:lnTo>
                    <a:lnTo>
                      <a:pt x="85" y="97"/>
                    </a:lnTo>
                    <a:lnTo>
                      <a:pt x="103" y="75"/>
                    </a:lnTo>
                    <a:lnTo>
                      <a:pt x="127" y="57"/>
                    </a:lnTo>
                    <a:lnTo>
                      <a:pt x="151" y="40"/>
                    </a:lnTo>
                    <a:lnTo>
                      <a:pt x="174" y="26"/>
                    </a:lnTo>
                    <a:lnTo>
                      <a:pt x="200" y="14"/>
                    </a:lnTo>
                    <a:lnTo>
                      <a:pt x="228" y="7"/>
                    </a:lnTo>
                    <a:lnTo>
                      <a:pt x="257" y="0"/>
                    </a:lnTo>
                    <a:lnTo>
                      <a:pt x="285" y="0"/>
                    </a:lnTo>
                    <a:close/>
                  </a:path>
                </a:pathLst>
              </a:custGeom>
              <a:solidFill>
                <a:srgbClr val="F7EA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75">
                <a:extLst>
                  <a:ext uri="{FF2B5EF4-FFF2-40B4-BE49-F238E27FC236}">
                    <a16:creationId xmlns:a16="http://schemas.microsoft.com/office/drawing/2014/main" id="{636502A7-21C5-4B3A-A2AD-04A7C0A59BE9}"/>
                  </a:ext>
                </a:extLst>
              </p:cNvPr>
              <p:cNvSpPr>
                <a:spLocks/>
              </p:cNvSpPr>
              <p:nvPr/>
            </p:nvSpPr>
            <p:spPr bwMode="auto">
              <a:xfrm>
                <a:off x="4638" y="2705"/>
                <a:ext cx="556" cy="650"/>
              </a:xfrm>
              <a:custGeom>
                <a:avLst/>
                <a:gdLst>
                  <a:gd name="T0" fmla="*/ 278 w 556"/>
                  <a:gd name="T1" fmla="*/ 0 h 650"/>
                  <a:gd name="T2" fmla="*/ 333 w 556"/>
                  <a:gd name="T3" fmla="*/ 7 h 650"/>
                  <a:gd name="T4" fmla="*/ 387 w 556"/>
                  <a:gd name="T5" fmla="*/ 26 h 650"/>
                  <a:gd name="T6" fmla="*/ 434 w 556"/>
                  <a:gd name="T7" fmla="*/ 54 h 650"/>
                  <a:gd name="T8" fmla="*/ 474 w 556"/>
                  <a:gd name="T9" fmla="*/ 94 h 650"/>
                  <a:gd name="T10" fmla="*/ 507 w 556"/>
                  <a:gd name="T11" fmla="*/ 143 h 650"/>
                  <a:gd name="T12" fmla="*/ 533 w 556"/>
                  <a:gd name="T13" fmla="*/ 198 h 650"/>
                  <a:gd name="T14" fmla="*/ 549 w 556"/>
                  <a:gd name="T15" fmla="*/ 259 h 650"/>
                  <a:gd name="T16" fmla="*/ 556 w 556"/>
                  <a:gd name="T17" fmla="*/ 325 h 650"/>
                  <a:gd name="T18" fmla="*/ 554 w 556"/>
                  <a:gd name="T19" fmla="*/ 358 h 650"/>
                  <a:gd name="T20" fmla="*/ 542 w 556"/>
                  <a:gd name="T21" fmla="*/ 421 h 650"/>
                  <a:gd name="T22" fmla="*/ 521 w 556"/>
                  <a:gd name="T23" fmla="*/ 480 h 650"/>
                  <a:gd name="T24" fmla="*/ 493 w 556"/>
                  <a:gd name="T25" fmla="*/ 532 h 650"/>
                  <a:gd name="T26" fmla="*/ 455 w 556"/>
                  <a:gd name="T27" fmla="*/ 577 h 650"/>
                  <a:gd name="T28" fmla="*/ 410 w 556"/>
                  <a:gd name="T29" fmla="*/ 612 h 650"/>
                  <a:gd name="T30" fmla="*/ 361 w 556"/>
                  <a:gd name="T31" fmla="*/ 636 h 650"/>
                  <a:gd name="T32" fmla="*/ 307 w 556"/>
                  <a:gd name="T33" fmla="*/ 650 h 650"/>
                  <a:gd name="T34" fmla="*/ 278 w 556"/>
                  <a:gd name="T35" fmla="*/ 650 h 650"/>
                  <a:gd name="T36" fmla="*/ 222 w 556"/>
                  <a:gd name="T37" fmla="*/ 645 h 650"/>
                  <a:gd name="T38" fmla="*/ 170 w 556"/>
                  <a:gd name="T39" fmla="*/ 624 h 650"/>
                  <a:gd name="T40" fmla="*/ 123 w 556"/>
                  <a:gd name="T41" fmla="*/ 596 h 650"/>
                  <a:gd name="T42" fmla="*/ 83 w 556"/>
                  <a:gd name="T43" fmla="*/ 556 h 650"/>
                  <a:gd name="T44" fmla="*/ 47 w 556"/>
                  <a:gd name="T45" fmla="*/ 506 h 650"/>
                  <a:gd name="T46" fmla="*/ 21 w 556"/>
                  <a:gd name="T47" fmla="*/ 452 h 650"/>
                  <a:gd name="T48" fmla="*/ 5 w 556"/>
                  <a:gd name="T49" fmla="*/ 391 h 650"/>
                  <a:gd name="T50" fmla="*/ 0 w 556"/>
                  <a:gd name="T51" fmla="*/ 325 h 650"/>
                  <a:gd name="T52" fmla="*/ 3 w 556"/>
                  <a:gd name="T53" fmla="*/ 292 h 650"/>
                  <a:gd name="T54" fmla="*/ 12 w 556"/>
                  <a:gd name="T55" fmla="*/ 228 h 650"/>
                  <a:gd name="T56" fmla="*/ 33 w 556"/>
                  <a:gd name="T57" fmla="*/ 169 h 650"/>
                  <a:gd name="T58" fmla="*/ 64 w 556"/>
                  <a:gd name="T59" fmla="*/ 118 h 650"/>
                  <a:gd name="T60" fmla="*/ 102 w 556"/>
                  <a:gd name="T61" fmla="*/ 73 h 650"/>
                  <a:gd name="T62" fmla="*/ 146 w 556"/>
                  <a:gd name="T63" fmla="*/ 37 h 650"/>
                  <a:gd name="T64" fmla="*/ 196 w 556"/>
                  <a:gd name="T65" fmla="*/ 14 h 650"/>
                  <a:gd name="T66" fmla="*/ 250 w 556"/>
                  <a:gd name="T67" fmla="*/ 0 h 650"/>
                  <a:gd name="T68" fmla="*/ 278 w 556"/>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6"/>
                  <a:gd name="T106" fmla="*/ 0 h 650"/>
                  <a:gd name="T107" fmla="*/ 556 w 556"/>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6" h="650">
                    <a:moveTo>
                      <a:pt x="278" y="0"/>
                    </a:moveTo>
                    <a:lnTo>
                      <a:pt x="278" y="0"/>
                    </a:lnTo>
                    <a:lnTo>
                      <a:pt x="307" y="0"/>
                    </a:lnTo>
                    <a:lnTo>
                      <a:pt x="333" y="7"/>
                    </a:lnTo>
                    <a:lnTo>
                      <a:pt x="361" y="14"/>
                    </a:lnTo>
                    <a:lnTo>
                      <a:pt x="387" y="26"/>
                    </a:lnTo>
                    <a:lnTo>
                      <a:pt x="410" y="37"/>
                    </a:lnTo>
                    <a:lnTo>
                      <a:pt x="434" y="54"/>
                    </a:lnTo>
                    <a:lnTo>
                      <a:pt x="455" y="73"/>
                    </a:lnTo>
                    <a:lnTo>
                      <a:pt x="474" y="94"/>
                    </a:lnTo>
                    <a:lnTo>
                      <a:pt x="493" y="118"/>
                    </a:lnTo>
                    <a:lnTo>
                      <a:pt x="507" y="143"/>
                    </a:lnTo>
                    <a:lnTo>
                      <a:pt x="521" y="169"/>
                    </a:lnTo>
                    <a:lnTo>
                      <a:pt x="533" y="198"/>
                    </a:lnTo>
                    <a:lnTo>
                      <a:pt x="542" y="228"/>
                    </a:lnTo>
                    <a:lnTo>
                      <a:pt x="549" y="259"/>
                    </a:lnTo>
                    <a:lnTo>
                      <a:pt x="554" y="292"/>
                    </a:lnTo>
                    <a:lnTo>
                      <a:pt x="556" y="325"/>
                    </a:lnTo>
                    <a:lnTo>
                      <a:pt x="554" y="358"/>
                    </a:lnTo>
                    <a:lnTo>
                      <a:pt x="549" y="391"/>
                    </a:lnTo>
                    <a:lnTo>
                      <a:pt x="542" y="421"/>
                    </a:lnTo>
                    <a:lnTo>
                      <a:pt x="533" y="452"/>
                    </a:lnTo>
                    <a:lnTo>
                      <a:pt x="521" y="480"/>
                    </a:lnTo>
                    <a:lnTo>
                      <a:pt x="507" y="506"/>
                    </a:lnTo>
                    <a:lnTo>
                      <a:pt x="493" y="532"/>
                    </a:lnTo>
                    <a:lnTo>
                      <a:pt x="474" y="556"/>
                    </a:lnTo>
                    <a:lnTo>
                      <a:pt x="455" y="577"/>
                    </a:lnTo>
                    <a:lnTo>
                      <a:pt x="434" y="596"/>
                    </a:lnTo>
                    <a:lnTo>
                      <a:pt x="410" y="612"/>
                    </a:lnTo>
                    <a:lnTo>
                      <a:pt x="387" y="624"/>
                    </a:lnTo>
                    <a:lnTo>
                      <a:pt x="361" y="636"/>
                    </a:lnTo>
                    <a:lnTo>
                      <a:pt x="333" y="645"/>
                    </a:lnTo>
                    <a:lnTo>
                      <a:pt x="307" y="650"/>
                    </a:lnTo>
                    <a:lnTo>
                      <a:pt x="278" y="650"/>
                    </a:lnTo>
                    <a:lnTo>
                      <a:pt x="250" y="650"/>
                    </a:lnTo>
                    <a:lnTo>
                      <a:pt x="222" y="645"/>
                    </a:lnTo>
                    <a:lnTo>
                      <a:pt x="196" y="636"/>
                    </a:lnTo>
                    <a:lnTo>
                      <a:pt x="170" y="624"/>
                    </a:lnTo>
                    <a:lnTo>
                      <a:pt x="146" y="612"/>
                    </a:lnTo>
                    <a:lnTo>
                      <a:pt x="123" y="596"/>
                    </a:lnTo>
                    <a:lnTo>
                      <a:pt x="102" y="577"/>
                    </a:lnTo>
                    <a:lnTo>
                      <a:pt x="83" y="556"/>
                    </a:lnTo>
                    <a:lnTo>
                      <a:pt x="64" y="532"/>
                    </a:lnTo>
                    <a:lnTo>
                      <a:pt x="47" y="506"/>
                    </a:lnTo>
                    <a:lnTo>
                      <a:pt x="33" y="480"/>
                    </a:lnTo>
                    <a:lnTo>
                      <a:pt x="21" y="452"/>
                    </a:lnTo>
                    <a:lnTo>
                      <a:pt x="12" y="421"/>
                    </a:lnTo>
                    <a:lnTo>
                      <a:pt x="5" y="391"/>
                    </a:lnTo>
                    <a:lnTo>
                      <a:pt x="3" y="358"/>
                    </a:lnTo>
                    <a:lnTo>
                      <a:pt x="0" y="325"/>
                    </a:lnTo>
                    <a:lnTo>
                      <a:pt x="3" y="292"/>
                    </a:lnTo>
                    <a:lnTo>
                      <a:pt x="5" y="259"/>
                    </a:lnTo>
                    <a:lnTo>
                      <a:pt x="12" y="228"/>
                    </a:lnTo>
                    <a:lnTo>
                      <a:pt x="21" y="198"/>
                    </a:lnTo>
                    <a:lnTo>
                      <a:pt x="33" y="169"/>
                    </a:lnTo>
                    <a:lnTo>
                      <a:pt x="47" y="143"/>
                    </a:lnTo>
                    <a:lnTo>
                      <a:pt x="64" y="118"/>
                    </a:lnTo>
                    <a:lnTo>
                      <a:pt x="83" y="94"/>
                    </a:lnTo>
                    <a:lnTo>
                      <a:pt x="102" y="73"/>
                    </a:lnTo>
                    <a:lnTo>
                      <a:pt x="123" y="54"/>
                    </a:lnTo>
                    <a:lnTo>
                      <a:pt x="146" y="37"/>
                    </a:lnTo>
                    <a:lnTo>
                      <a:pt x="170" y="26"/>
                    </a:lnTo>
                    <a:lnTo>
                      <a:pt x="196" y="14"/>
                    </a:lnTo>
                    <a:lnTo>
                      <a:pt x="222" y="7"/>
                    </a:lnTo>
                    <a:lnTo>
                      <a:pt x="250" y="0"/>
                    </a:lnTo>
                    <a:lnTo>
                      <a:pt x="278" y="0"/>
                    </a:lnTo>
                    <a:close/>
                  </a:path>
                </a:pathLst>
              </a:custGeom>
              <a:solidFill>
                <a:srgbClr val="F7E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76">
                <a:extLst>
                  <a:ext uri="{FF2B5EF4-FFF2-40B4-BE49-F238E27FC236}">
                    <a16:creationId xmlns:a16="http://schemas.microsoft.com/office/drawing/2014/main" id="{845CAD84-8B7B-4C93-8EC9-B0C15DAA81A1}"/>
                  </a:ext>
                </a:extLst>
              </p:cNvPr>
              <p:cNvSpPr>
                <a:spLocks/>
              </p:cNvSpPr>
              <p:nvPr/>
            </p:nvSpPr>
            <p:spPr bwMode="auto">
              <a:xfrm>
                <a:off x="4648" y="2709"/>
                <a:ext cx="537" cy="641"/>
              </a:xfrm>
              <a:custGeom>
                <a:avLst/>
                <a:gdLst>
                  <a:gd name="T0" fmla="*/ 268 w 537"/>
                  <a:gd name="T1" fmla="*/ 0 h 641"/>
                  <a:gd name="T2" fmla="*/ 323 w 537"/>
                  <a:gd name="T3" fmla="*/ 8 h 641"/>
                  <a:gd name="T4" fmla="*/ 372 w 537"/>
                  <a:gd name="T5" fmla="*/ 26 h 641"/>
                  <a:gd name="T6" fmla="*/ 419 w 537"/>
                  <a:gd name="T7" fmla="*/ 55 h 641"/>
                  <a:gd name="T8" fmla="*/ 457 w 537"/>
                  <a:gd name="T9" fmla="*/ 95 h 641"/>
                  <a:gd name="T10" fmla="*/ 490 w 537"/>
                  <a:gd name="T11" fmla="*/ 142 h 641"/>
                  <a:gd name="T12" fmla="*/ 516 w 537"/>
                  <a:gd name="T13" fmla="*/ 196 h 641"/>
                  <a:gd name="T14" fmla="*/ 532 w 537"/>
                  <a:gd name="T15" fmla="*/ 255 h 641"/>
                  <a:gd name="T16" fmla="*/ 537 w 537"/>
                  <a:gd name="T17" fmla="*/ 321 h 641"/>
                  <a:gd name="T18" fmla="*/ 535 w 537"/>
                  <a:gd name="T19" fmla="*/ 354 h 641"/>
                  <a:gd name="T20" fmla="*/ 525 w 537"/>
                  <a:gd name="T21" fmla="*/ 415 h 641"/>
                  <a:gd name="T22" fmla="*/ 504 w 537"/>
                  <a:gd name="T23" fmla="*/ 472 h 641"/>
                  <a:gd name="T24" fmla="*/ 476 w 537"/>
                  <a:gd name="T25" fmla="*/ 523 h 641"/>
                  <a:gd name="T26" fmla="*/ 438 w 537"/>
                  <a:gd name="T27" fmla="*/ 568 h 641"/>
                  <a:gd name="T28" fmla="*/ 396 w 537"/>
                  <a:gd name="T29" fmla="*/ 601 h 641"/>
                  <a:gd name="T30" fmla="*/ 348 w 537"/>
                  <a:gd name="T31" fmla="*/ 625 h 641"/>
                  <a:gd name="T32" fmla="*/ 297 w 537"/>
                  <a:gd name="T33" fmla="*/ 639 h 641"/>
                  <a:gd name="T34" fmla="*/ 268 w 537"/>
                  <a:gd name="T35" fmla="*/ 641 h 641"/>
                  <a:gd name="T36" fmla="*/ 214 w 537"/>
                  <a:gd name="T37" fmla="*/ 634 h 641"/>
                  <a:gd name="T38" fmla="*/ 165 w 537"/>
                  <a:gd name="T39" fmla="*/ 615 h 641"/>
                  <a:gd name="T40" fmla="*/ 117 w 537"/>
                  <a:gd name="T41" fmla="*/ 585 h 641"/>
                  <a:gd name="T42" fmla="*/ 77 w 537"/>
                  <a:gd name="T43" fmla="*/ 547 h 641"/>
                  <a:gd name="T44" fmla="*/ 47 w 537"/>
                  <a:gd name="T45" fmla="*/ 500 h 641"/>
                  <a:gd name="T46" fmla="*/ 21 w 537"/>
                  <a:gd name="T47" fmla="*/ 446 h 641"/>
                  <a:gd name="T48" fmla="*/ 4 w 537"/>
                  <a:gd name="T49" fmla="*/ 384 h 641"/>
                  <a:gd name="T50" fmla="*/ 0 w 537"/>
                  <a:gd name="T51" fmla="*/ 321 h 641"/>
                  <a:gd name="T52" fmla="*/ 2 w 537"/>
                  <a:gd name="T53" fmla="*/ 288 h 641"/>
                  <a:gd name="T54" fmla="*/ 11 w 537"/>
                  <a:gd name="T55" fmla="*/ 224 h 641"/>
                  <a:gd name="T56" fmla="*/ 33 w 537"/>
                  <a:gd name="T57" fmla="*/ 168 h 641"/>
                  <a:gd name="T58" fmla="*/ 61 w 537"/>
                  <a:gd name="T59" fmla="*/ 116 h 641"/>
                  <a:gd name="T60" fmla="*/ 99 w 537"/>
                  <a:gd name="T61" fmla="*/ 73 h 641"/>
                  <a:gd name="T62" fmla="*/ 141 w 537"/>
                  <a:gd name="T63" fmla="*/ 38 h 641"/>
                  <a:gd name="T64" fmla="*/ 188 w 537"/>
                  <a:gd name="T65" fmla="*/ 15 h 641"/>
                  <a:gd name="T66" fmla="*/ 240 w 537"/>
                  <a:gd name="T67" fmla="*/ 3 h 641"/>
                  <a:gd name="T68" fmla="*/ 268 w 537"/>
                  <a:gd name="T69" fmla="*/ 0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7"/>
                  <a:gd name="T106" fmla="*/ 0 h 641"/>
                  <a:gd name="T107" fmla="*/ 537 w 537"/>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7" h="641">
                    <a:moveTo>
                      <a:pt x="268" y="0"/>
                    </a:moveTo>
                    <a:lnTo>
                      <a:pt x="268" y="0"/>
                    </a:lnTo>
                    <a:lnTo>
                      <a:pt x="297" y="3"/>
                    </a:lnTo>
                    <a:lnTo>
                      <a:pt x="323" y="8"/>
                    </a:lnTo>
                    <a:lnTo>
                      <a:pt x="348" y="15"/>
                    </a:lnTo>
                    <a:lnTo>
                      <a:pt x="372" y="26"/>
                    </a:lnTo>
                    <a:lnTo>
                      <a:pt x="396" y="38"/>
                    </a:lnTo>
                    <a:lnTo>
                      <a:pt x="419" y="55"/>
                    </a:lnTo>
                    <a:lnTo>
                      <a:pt x="438" y="73"/>
                    </a:lnTo>
                    <a:lnTo>
                      <a:pt x="457" y="95"/>
                    </a:lnTo>
                    <a:lnTo>
                      <a:pt x="476" y="116"/>
                    </a:lnTo>
                    <a:lnTo>
                      <a:pt x="490" y="142"/>
                    </a:lnTo>
                    <a:lnTo>
                      <a:pt x="504" y="168"/>
                    </a:lnTo>
                    <a:lnTo>
                      <a:pt x="516" y="196"/>
                    </a:lnTo>
                    <a:lnTo>
                      <a:pt x="525" y="224"/>
                    </a:lnTo>
                    <a:lnTo>
                      <a:pt x="532" y="255"/>
                    </a:lnTo>
                    <a:lnTo>
                      <a:pt x="535" y="288"/>
                    </a:lnTo>
                    <a:lnTo>
                      <a:pt x="537" y="321"/>
                    </a:lnTo>
                    <a:lnTo>
                      <a:pt x="535" y="354"/>
                    </a:lnTo>
                    <a:lnTo>
                      <a:pt x="532" y="384"/>
                    </a:lnTo>
                    <a:lnTo>
                      <a:pt x="525" y="415"/>
                    </a:lnTo>
                    <a:lnTo>
                      <a:pt x="516" y="446"/>
                    </a:lnTo>
                    <a:lnTo>
                      <a:pt x="504" y="472"/>
                    </a:lnTo>
                    <a:lnTo>
                      <a:pt x="490" y="500"/>
                    </a:lnTo>
                    <a:lnTo>
                      <a:pt x="476" y="523"/>
                    </a:lnTo>
                    <a:lnTo>
                      <a:pt x="457" y="547"/>
                    </a:lnTo>
                    <a:lnTo>
                      <a:pt x="438" y="568"/>
                    </a:lnTo>
                    <a:lnTo>
                      <a:pt x="419" y="585"/>
                    </a:lnTo>
                    <a:lnTo>
                      <a:pt x="396" y="601"/>
                    </a:lnTo>
                    <a:lnTo>
                      <a:pt x="372" y="615"/>
                    </a:lnTo>
                    <a:lnTo>
                      <a:pt x="348" y="625"/>
                    </a:lnTo>
                    <a:lnTo>
                      <a:pt x="323" y="634"/>
                    </a:lnTo>
                    <a:lnTo>
                      <a:pt x="297" y="639"/>
                    </a:lnTo>
                    <a:lnTo>
                      <a:pt x="268" y="641"/>
                    </a:lnTo>
                    <a:lnTo>
                      <a:pt x="240" y="639"/>
                    </a:lnTo>
                    <a:lnTo>
                      <a:pt x="214" y="634"/>
                    </a:lnTo>
                    <a:lnTo>
                      <a:pt x="188" y="625"/>
                    </a:lnTo>
                    <a:lnTo>
                      <a:pt x="165" y="615"/>
                    </a:lnTo>
                    <a:lnTo>
                      <a:pt x="141" y="601"/>
                    </a:lnTo>
                    <a:lnTo>
                      <a:pt x="117" y="585"/>
                    </a:lnTo>
                    <a:lnTo>
                      <a:pt x="99" y="568"/>
                    </a:lnTo>
                    <a:lnTo>
                      <a:pt x="77" y="547"/>
                    </a:lnTo>
                    <a:lnTo>
                      <a:pt x="61" y="523"/>
                    </a:lnTo>
                    <a:lnTo>
                      <a:pt x="47" y="500"/>
                    </a:lnTo>
                    <a:lnTo>
                      <a:pt x="33" y="472"/>
                    </a:lnTo>
                    <a:lnTo>
                      <a:pt x="21" y="446"/>
                    </a:lnTo>
                    <a:lnTo>
                      <a:pt x="11" y="415"/>
                    </a:lnTo>
                    <a:lnTo>
                      <a:pt x="4" y="384"/>
                    </a:lnTo>
                    <a:lnTo>
                      <a:pt x="2" y="354"/>
                    </a:lnTo>
                    <a:lnTo>
                      <a:pt x="0" y="321"/>
                    </a:lnTo>
                    <a:lnTo>
                      <a:pt x="2" y="288"/>
                    </a:lnTo>
                    <a:lnTo>
                      <a:pt x="4" y="255"/>
                    </a:lnTo>
                    <a:lnTo>
                      <a:pt x="11" y="224"/>
                    </a:lnTo>
                    <a:lnTo>
                      <a:pt x="21" y="196"/>
                    </a:lnTo>
                    <a:lnTo>
                      <a:pt x="33" y="168"/>
                    </a:lnTo>
                    <a:lnTo>
                      <a:pt x="47" y="142"/>
                    </a:lnTo>
                    <a:lnTo>
                      <a:pt x="61" y="116"/>
                    </a:lnTo>
                    <a:lnTo>
                      <a:pt x="77" y="95"/>
                    </a:lnTo>
                    <a:lnTo>
                      <a:pt x="99" y="73"/>
                    </a:lnTo>
                    <a:lnTo>
                      <a:pt x="117" y="55"/>
                    </a:lnTo>
                    <a:lnTo>
                      <a:pt x="141" y="38"/>
                    </a:lnTo>
                    <a:lnTo>
                      <a:pt x="165" y="26"/>
                    </a:lnTo>
                    <a:lnTo>
                      <a:pt x="188" y="15"/>
                    </a:lnTo>
                    <a:lnTo>
                      <a:pt x="214" y="8"/>
                    </a:lnTo>
                    <a:lnTo>
                      <a:pt x="240" y="3"/>
                    </a:lnTo>
                    <a:lnTo>
                      <a:pt x="268" y="0"/>
                    </a:lnTo>
                    <a:close/>
                  </a:path>
                </a:pathLst>
              </a:custGeom>
              <a:solidFill>
                <a:srgbClr val="F7F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77">
                <a:extLst>
                  <a:ext uri="{FF2B5EF4-FFF2-40B4-BE49-F238E27FC236}">
                    <a16:creationId xmlns:a16="http://schemas.microsoft.com/office/drawing/2014/main" id="{521EC7EE-5DEA-458C-B30C-7167C64855EE}"/>
                  </a:ext>
                </a:extLst>
              </p:cNvPr>
              <p:cNvSpPr>
                <a:spLocks/>
              </p:cNvSpPr>
              <p:nvPr/>
            </p:nvSpPr>
            <p:spPr bwMode="auto">
              <a:xfrm>
                <a:off x="4657" y="2714"/>
                <a:ext cx="519" cy="629"/>
              </a:xfrm>
              <a:custGeom>
                <a:avLst/>
                <a:gdLst>
                  <a:gd name="T0" fmla="*/ 259 w 519"/>
                  <a:gd name="T1" fmla="*/ 0 h 629"/>
                  <a:gd name="T2" fmla="*/ 311 w 519"/>
                  <a:gd name="T3" fmla="*/ 7 h 629"/>
                  <a:gd name="T4" fmla="*/ 361 w 519"/>
                  <a:gd name="T5" fmla="*/ 24 h 629"/>
                  <a:gd name="T6" fmla="*/ 405 w 519"/>
                  <a:gd name="T7" fmla="*/ 54 h 629"/>
                  <a:gd name="T8" fmla="*/ 443 w 519"/>
                  <a:gd name="T9" fmla="*/ 92 h 629"/>
                  <a:gd name="T10" fmla="*/ 474 w 519"/>
                  <a:gd name="T11" fmla="*/ 139 h 629"/>
                  <a:gd name="T12" fmla="*/ 500 w 519"/>
                  <a:gd name="T13" fmla="*/ 193 h 629"/>
                  <a:gd name="T14" fmla="*/ 514 w 519"/>
                  <a:gd name="T15" fmla="*/ 252 h 629"/>
                  <a:gd name="T16" fmla="*/ 519 w 519"/>
                  <a:gd name="T17" fmla="*/ 313 h 629"/>
                  <a:gd name="T18" fmla="*/ 519 w 519"/>
                  <a:gd name="T19" fmla="*/ 346 h 629"/>
                  <a:gd name="T20" fmla="*/ 507 w 519"/>
                  <a:gd name="T21" fmla="*/ 408 h 629"/>
                  <a:gd name="T22" fmla="*/ 488 w 519"/>
                  <a:gd name="T23" fmla="*/ 464 h 629"/>
                  <a:gd name="T24" fmla="*/ 460 w 519"/>
                  <a:gd name="T25" fmla="*/ 514 h 629"/>
                  <a:gd name="T26" fmla="*/ 424 w 519"/>
                  <a:gd name="T27" fmla="*/ 556 h 629"/>
                  <a:gd name="T28" fmla="*/ 384 w 519"/>
                  <a:gd name="T29" fmla="*/ 591 h 629"/>
                  <a:gd name="T30" fmla="*/ 337 w 519"/>
                  <a:gd name="T31" fmla="*/ 615 h 629"/>
                  <a:gd name="T32" fmla="*/ 285 w 519"/>
                  <a:gd name="T33" fmla="*/ 627 h 629"/>
                  <a:gd name="T34" fmla="*/ 259 w 519"/>
                  <a:gd name="T35" fmla="*/ 629 h 629"/>
                  <a:gd name="T36" fmla="*/ 207 w 519"/>
                  <a:gd name="T37" fmla="*/ 622 h 629"/>
                  <a:gd name="T38" fmla="*/ 158 w 519"/>
                  <a:gd name="T39" fmla="*/ 603 h 629"/>
                  <a:gd name="T40" fmla="*/ 116 w 519"/>
                  <a:gd name="T41" fmla="*/ 575 h 629"/>
                  <a:gd name="T42" fmla="*/ 75 w 519"/>
                  <a:gd name="T43" fmla="*/ 537 h 629"/>
                  <a:gd name="T44" fmla="*/ 45 w 519"/>
                  <a:gd name="T45" fmla="*/ 490 h 629"/>
                  <a:gd name="T46" fmla="*/ 21 w 519"/>
                  <a:gd name="T47" fmla="*/ 436 h 629"/>
                  <a:gd name="T48" fmla="*/ 5 w 519"/>
                  <a:gd name="T49" fmla="*/ 377 h 629"/>
                  <a:gd name="T50" fmla="*/ 0 w 519"/>
                  <a:gd name="T51" fmla="*/ 313 h 629"/>
                  <a:gd name="T52" fmla="*/ 2 w 519"/>
                  <a:gd name="T53" fmla="*/ 283 h 629"/>
                  <a:gd name="T54" fmla="*/ 12 w 519"/>
                  <a:gd name="T55" fmla="*/ 222 h 629"/>
                  <a:gd name="T56" fmla="*/ 33 w 519"/>
                  <a:gd name="T57" fmla="*/ 165 h 629"/>
                  <a:gd name="T58" fmla="*/ 59 w 519"/>
                  <a:gd name="T59" fmla="*/ 116 h 629"/>
                  <a:gd name="T60" fmla="*/ 94 w 519"/>
                  <a:gd name="T61" fmla="*/ 71 h 629"/>
                  <a:gd name="T62" fmla="*/ 137 w 519"/>
                  <a:gd name="T63" fmla="*/ 38 h 629"/>
                  <a:gd name="T64" fmla="*/ 184 w 519"/>
                  <a:gd name="T65" fmla="*/ 14 h 629"/>
                  <a:gd name="T66" fmla="*/ 233 w 519"/>
                  <a:gd name="T67" fmla="*/ 3 h 629"/>
                  <a:gd name="T68" fmla="*/ 259 w 519"/>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
                  <a:gd name="T106" fmla="*/ 0 h 629"/>
                  <a:gd name="T107" fmla="*/ 519 w 519"/>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 h="629">
                    <a:moveTo>
                      <a:pt x="259" y="0"/>
                    </a:moveTo>
                    <a:lnTo>
                      <a:pt x="259" y="0"/>
                    </a:lnTo>
                    <a:lnTo>
                      <a:pt x="285" y="3"/>
                    </a:lnTo>
                    <a:lnTo>
                      <a:pt x="311" y="7"/>
                    </a:lnTo>
                    <a:lnTo>
                      <a:pt x="337" y="14"/>
                    </a:lnTo>
                    <a:lnTo>
                      <a:pt x="361" y="24"/>
                    </a:lnTo>
                    <a:lnTo>
                      <a:pt x="384" y="38"/>
                    </a:lnTo>
                    <a:lnTo>
                      <a:pt x="405" y="54"/>
                    </a:lnTo>
                    <a:lnTo>
                      <a:pt x="424" y="71"/>
                    </a:lnTo>
                    <a:lnTo>
                      <a:pt x="443" y="92"/>
                    </a:lnTo>
                    <a:lnTo>
                      <a:pt x="460" y="116"/>
                    </a:lnTo>
                    <a:lnTo>
                      <a:pt x="474" y="139"/>
                    </a:lnTo>
                    <a:lnTo>
                      <a:pt x="488" y="165"/>
                    </a:lnTo>
                    <a:lnTo>
                      <a:pt x="500" y="193"/>
                    </a:lnTo>
                    <a:lnTo>
                      <a:pt x="507" y="222"/>
                    </a:lnTo>
                    <a:lnTo>
                      <a:pt x="514" y="252"/>
                    </a:lnTo>
                    <a:lnTo>
                      <a:pt x="519" y="283"/>
                    </a:lnTo>
                    <a:lnTo>
                      <a:pt x="519" y="313"/>
                    </a:lnTo>
                    <a:lnTo>
                      <a:pt x="519" y="346"/>
                    </a:lnTo>
                    <a:lnTo>
                      <a:pt x="514" y="377"/>
                    </a:lnTo>
                    <a:lnTo>
                      <a:pt x="507" y="408"/>
                    </a:lnTo>
                    <a:lnTo>
                      <a:pt x="500" y="436"/>
                    </a:lnTo>
                    <a:lnTo>
                      <a:pt x="488" y="464"/>
                    </a:lnTo>
                    <a:lnTo>
                      <a:pt x="474" y="490"/>
                    </a:lnTo>
                    <a:lnTo>
                      <a:pt x="460" y="514"/>
                    </a:lnTo>
                    <a:lnTo>
                      <a:pt x="443" y="537"/>
                    </a:lnTo>
                    <a:lnTo>
                      <a:pt x="424" y="556"/>
                    </a:lnTo>
                    <a:lnTo>
                      <a:pt x="405" y="575"/>
                    </a:lnTo>
                    <a:lnTo>
                      <a:pt x="384" y="591"/>
                    </a:lnTo>
                    <a:lnTo>
                      <a:pt x="361" y="603"/>
                    </a:lnTo>
                    <a:lnTo>
                      <a:pt x="337" y="615"/>
                    </a:lnTo>
                    <a:lnTo>
                      <a:pt x="311" y="622"/>
                    </a:lnTo>
                    <a:lnTo>
                      <a:pt x="285" y="627"/>
                    </a:lnTo>
                    <a:lnTo>
                      <a:pt x="259" y="629"/>
                    </a:lnTo>
                    <a:lnTo>
                      <a:pt x="233" y="627"/>
                    </a:lnTo>
                    <a:lnTo>
                      <a:pt x="207" y="622"/>
                    </a:lnTo>
                    <a:lnTo>
                      <a:pt x="184" y="615"/>
                    </a:lnTo>
                    <a:lnTo>
                      <a:pt x="158" y="603"/>
                    </a:lnTo>
                    <a:lnTo>
                      <a:pt x="137" y="591"/>
                    </a:lnTo>
                    <a:lnTo>
                      <a:pt x="116" y="575"/>
                    </a:lnTo>
                    <a:lnTo>
                      <a:pt x="94" y="556"/>
                    </a:lnTo>
                    <a:lnTo>
                      <a:pt x="75" y="537"/>
                    </a:lnTo>
                    <a:lnTo>
                      <a:pt x="59" y="514"/>
                    </a:lnTo>
                    <a:lnTo>
                      <a:pt x="45" y="490"/>
                    </a:lnTo>
                    <a:lnTo>
                      <a:pt x="33" y="464"/>
                    </a:lnTo>
                    <a:lnTo>
                      <a:pt x="21" y="436"/>
                    </a:lnTo>
                    <a:lnTo>
                      <a:pt x="12" y="408"/>
                    </a:lnTo>
                    <a:lnTo>
                      <a:pt x="5" y="377"/>
                    </a:lnTo>
                    <a:lnTo>
                      <a:pt x="2" y="346"/>
                    </a:lnTo>
                    <a:lnTo>
                      <a:pt x="0" y="313"/>
                    </a:lnTo>
                    <a:lnTo>
                      <a:pt x="2" y="283"/>
                    </a:lnTo>
                    <a:lnTo>
                      <a:pt x="5" y="252"/>
                    </a:lnTo>
                    <a:lnTo>
                      <a:pt x="12" y="222"/>
                    </a:lnTo>
                    <a:lnTo>
                      <a:pt x="21" y="193"/>
                    </a:lnTo>
                    <a:lnTo>
                      <a:pt x="33" y="165"/>
                    </a:lnTo>
                    <a:lnTo>
                      <a:pt x="45" y="139"/>
                    </a:lnTo>
                    <a:lnTo>
                      <a:pt x="59" y="116"/>
                    </a:lnTo>
                    <a:lnTo>
                      <a:pt x="75" y="92"/>
                    </a:lnTo>
                    <a:lnTo>
                      <a:pt x="94" y="71"/>
                    </a:lnTo>
                    <a:lnTo>
                      <a:pt x="116" y="54"/>
                    </a:lnTo>
                    <a:lnTo>
                      <a:pt x="137" y="38"/>
                    </a:lnTo>
                    <a:lnTo>
                      <a:pt x="158" y="24"/>
                    </a:lnTo>
                    <a:lnTo>
                      <a:pt x="184" y="14"/>
                    </a:lnTo>
                    <a:lnTo>
                      <a:pt x="207" y="7"/>
                    </a:lnTo>
                    <a:lnTo>
                      <a:pt x="233" y="3"/>
                    </a:lnTo>
                    <a:lnTo>
                      <a:pt x="259" y="0"/>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78">
                <a:extLst>
                  <a:ext uri="{FF2B5EF4-FFF2-40B4-BE49-F238E27FC236}">
                    <a16:creationId xmlns:a16="http://schemas.microsoft.com/office/drawing/2014/main" id="{AC9F72EB-A139-42C3-AFF0-6A47A469E671}"/>
                  </a:ext>
                </a:extLst>
              </p:cNvPr>
              <p:cNvSpPr>
                <a:spLocks/>
              </p:cNvSpPr>
              <p:nvPr/>
            </p:nvSpPr>
            <p:spPr bwMode="auto">
              <a:xfrm>
                <a:off x="4987" y="2731"/>
                <a:ext cx="149" cy="139"/>
              </a:xfrm>
              <a:custGeom>
                <a:avLst/>
                <a:gdLst>
                  <a:gd name="T0" fmla="*/ 7 w 149"/>
                  <a:gd name="T1" fmla="*/ 77 h 139"/>
                  <a:gd name="T2" fmla="*/ 0 w 149"/>
                  <a:gd name="T3" fmla="*/ 59 h 139"/>
                  <a:gd name="T4" fmla="*/ 0 w 149"/>
                  <a:gd name="T5" fmla="*/ 59 h 139"/>
                  <a:gd name="T6" fmla="*/ 12 w 149"/>
                  <a:gd name="T7" fmla="*/ 47 h 139"/>
                  <a:gd name="T8" fmla="*/ 42 w 149"/>
                  <a:gd name="T9" fmla="*/ 21 h 139"/>
                  <a:gd name="T10" fmla="*/ 59 w 149"/>
                  <a:gd name="T11" fmla="*/ 9 h 139"/>
                  <a:gd name="T12" fmla="*/ 75 w 149"/>
                  <a:gd name="T13" fmla="*/ 2 h 139"/>
                  <a:gd name="T14" fmla="*/ 83 w 149"/>
                  <a:gd name="T15" fmla="*/ 0 h 139"/>
                  <a:gd name="T16" fmla="*/ 92 w 149"/>
                  <a:gd name="T17" fmla="*/ 0 h 139"/>
                  <a:gd name="T18" fmla="*/ 99 w 149"/>
                  <a:gd name="T19" fmla="*/ 2 h 139"/>
                  <a:gd name="T20" fmla="*/ 104 w 149"/>
                  <a:gd name="T21" fmla="*/ 4 h 139"/>
                  <a:gd name="T22" fmla="*/ 104 w 149"/>
                  <a:gd name="T23" fmla="*/ 4 h 139"/>
                  <a:gd name="T24" fmla="*/ 113 w 149"/>
                  <a:gd name="T25" fmla="*/ 14 h 139"/>
                  <a:gd name="T26" fmla="*/ 125 w 149"/>
                  <a:gd name="T27" fmla="*/ 23 h 139"/>
                  <a:gd name="T28" fmla="*/ 134 w 149"/>
                  <a:gd name="T29" fmla="*/ 40 h 139"/>
                  <a:gd name="T30" fmla="*/ 144 w 149"/>
                  <a:gd name="T31" fmla="*/ 59 h 139"/>
                  <a:gd name="T32" fmla="*/ 146 w 149"/>
                  <a:gd name="T33" fmla="*/ 70 h 139"/>
                  <a:gd name="T34" fmla="*/ 149 w 149"/>
                  <a:gd name="T35" fmla="*/ 82 h 139"/>
                  <a:gd name="T36" fmla="*/ 149 w 149"/>
                  <a:gd name="T37" fmla="*/ 94 h 139"/>
                  <a:gd name="T38" fmla="*/ 146 w 149"/>
                  <a:gd name="T39" fmla="*/ 108 h 139"/>
                  <a:gd name="T40" fmla="*/ 144 w 149"/>
                  <a:gd name="T41" fmla="*/ 124 h 139"/>
                  <a:gd name="T42" fmla="*/ 139 w 149"/>
                  <a:gd name="T43" fmla="*/ 139 h 139"/>
                  <a:gd name="T44" fmla="*/ 7 w 149"/>
                  <a:gd name="T45" fmla="*/ 7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
                  <a:gd name="T70" fmla="*/ 0 h 139"/>
                  <a:gd name="T71" fmla="*/ 149 w 14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 h="139">
                    <a:moveTo>
                      <a:pt x="7" y="77"/>
                    </a:moveTo>
                    <a:lnTo>
                      <a:pt x="0" y="59"/>
                    </a:lnTo>
                    <a:lnTo>
                      <a:pt x="12" y="47"/>
                    </a:lnTo>
                    <a:lnTo>
                      <a:pt x="42" y="21"/>
                    </a:lnTo>
                    <a:lnTo>
                      <a:pt x="59" y="9"/>
                    </a:lnTo>
                    <a:lnTo>
                      <a:pt x="75" y="2"/>
                    </a:lnTo>
                    <a:lnTo>
                      <a:pt x="83" y="0"/>
                    </a:lnTo>
                    <a:lnTo>
                      <a:pt x="92" y="0"/>
                    </a:lnTo>
                    <a:lnTo>
                      <a:pt x="99" y="2"/>
                    </a:lnTo>
                    <a:lnTo>
                      <a:pt x="104" y="4"/>
                    </a:lnTo>
                    <a:lnTo>
                      <a:pt x="113" y="14"/>
                    </a:lnTo>
                    <a:lnTo>
                      <a:pt x="125" y="23"/>
                    </a:lnTo>
                    <a:lnTo>
                      <a:pt x="134" y="40"/>
                    </a:lnTo>
                    <a:lnTo>
                      <a:pt x="144" y="59"/>
                    </a:lnTo>
                    <a:lnTo>
                      <a:pt x="146" y="70"/>
                    </a:lnTo>
                    <a:lnTo>
                      <a:pt x="149" y="82"/>
                    </a:lnTo>
                    <a:lnTo>
                      <a:pt x="149" y="94"/>
                    </a:lnTo>
                    <a:lnTo>
                      <a:pt x="146" y="108"/>
                    </a:lnTo>
                    <a:lnTo>
                      <a:pt x="144" y="124"/>
                    </a:lnTo>
                    <a:lnTo>
                      <a:pt x="139" y="139"/>
                    </a:lnTo>
                    <a:lnTo>
                      <a:pt x="7" y="77"/>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79">
                <a:extLst>
                  <a:ext uri="{FF2B5EF4-FFF2-40B4-BE49-F238E27FC236}">
                    <a16:creationId xmlns:a16="http://schemas.microsoft.com/office/drawing/2014/main" id="{003D97B9-D92E-44DA-B30C-251C3962FDFE}"/>
                  </a:ext>
                </a:extLst>
              </p:cNvPr>
              <p:cNvSpPr>
                <a:spLocks/>
              </p:cNvSpPr>
              <p:nvPr/>
            </p:nvSpPr>
            <p:spPr bwMode="auto">
              <a:xfrm>
                <a:off x="4945" y="2775"/>
                <a:ext cx="188" cy="276"/>
              </a:xfrm>
              <a:custGeom>
                <a:avLst/>
                <a:gdLst>
                  <a:gd name="T0" fmla="*/ 122 w 188"/>
                  <a:gd name="T1" fmla="*/ 276 h 276"/>
                  <a:gd name="T2" fmla="*/ 122 w 188"/>
                  <a:gd name="T3" fmla="*/ 276 h 276"/>
                  <a:gd name="T4" fmla="*/ 110 w 188"/>
                  <a:gd name="T5" fmla="*/ 269 h 276"/>
                  <a:gd name="T6" fmla="*/ 99 w 188"/>
                  <a:gd name="T7" fmla="*/ 264 h 276"/>
                  <a:gd name="T8" fmla="*/ 87 w 188"/>
                  <a:gd name="T9" fmla="*/ 262 h 276"/>
                  <a:gd name="T10" fmla="*/ 75 w 188"/>
                  <a:gd name="T11" fmla="*/ 260 h 276"/>
                  <a:gd name="T12" fmla="*/ 54 w 188"/>
                  <a:gd name="T13" fmla="*/ 260 h 276"/>
                  <a:gd name="T14" fmla="*/ 35 w 188"/>
                  <a:gd name="T15" fmla="*/ 262 h 276"/>
                  <a:gd name="T16" fmla="*/ 35 w 188"/>
                  <a:gd name="T17" fmla="*/ 262 h 276"/>
                  <a:gd name="T18" fmla="*/ 26 w 188"/>
                  <a:gd name="T19" fmla="*/ 250 h 276"/>
                  <a:gd name="T20" fmla="*/ 18 w 188"/>
                  <a:gd name="T21" fmla="*/ 236 h 276"/>
                  <a:gd name="T22" fmla="*/ 11 w 188"/>
                  <a:gd name="T23" fmla="*/ 219 h 276"/>
                  <a:gd name="T24" fmla="*/ 7 w 188"/>
                  <a:gd name="T25" fmla="*/ 201 h 276"/>
                  <a:gd name="T26" fmla="*/ 2 w 188"/>
                  <a:gd name="T27" fmla="*/ 182 h 276"/>
                  <a:gd name="T28" fmla="*/ 0 w 188"/>
                  <a:gd name="T29" fmla="*/ 163 h 276"/>
                  <a:gd name="T30" fmla="*/ 2 w 188"/>
                  <a:gd name="T31" fmla="*/ 142 h 276"/>
                  <a:gd name="T32" fmla="*/ 2 w 188"/>
                  <a:gd name="T33" fmla="*/ 123 h 276"/>
                  <a:gd name="T34" fmla="*/ 2 w 188"/>
                  <a:gd name="T35" fmla="*/ 123 h 276"/>
                  <a:gd name="T36" fmla="*/ 9 w 188"/>
                  <a:gd name="T37" fmla="*/ 95 h 276"/>
                  <a:gd name="T38" fmla="*/ 18 w 188"/>
                  <a:gd name="T39" fmla="*/ 69 h 276"/>
                  <a:gd name="T40" fmla="*/ 30 w 188"/>
                  <a:gd name="T41" fmla="*/ 45 h 276"/>
                  <a:gd name="T42" fmla="*/ 44 w 188"/>
                  <a:gd name="T43" fmla="*/ 29 h 276"/>
                  <a:gd name="T44" fmla="*/ 61 w 188"/>
                  <a:gd name="T45" fmla="*/ 15 h 276"/>
                  <a:gd name="T46" fmla="*/ 77 w 188"/>
                  <a:gd name="T47" fmla="*/ 5 h 276"/>
                  <a:gd name="T48" fmla="*/ 96 w 188"/>
                  <a:gd name="T49" fmla="*/ 0 h 276"/>
                  <a:gd name="T50" fmla="*/ 106 w 188"/>
                  <a:gd name="T51" fmla="*/ 0 h 276"/>
                  <a:gd name="T52" fmla="*/ 115 w 188"/>
                  <a:gd name="T53" fmla="*/ 0 h 276"/>
                  <a:gd name="T54" fmla="*/ 115 w 188"/>
                  <a:gd name="T55" fmla="*/ 0 h 276"/>
                  <a:gd name="T56" fmla="*/ 125 w 188"/>
                  <a:gd name="T57" fmla="*/ 3 h 276"/>
                  <a:gd name="T58" fmla="*/ 134 w 188"/>
                  <a:gd name="T59" fmla="*/ 7 h 276"/>
                  <a:gd name="T60" fmla="*/ 150 w 188"/>
                  <a:gd name="T61" fmla="*/ 22 h 276"/>
                  <a:gd name="T62" fmla="*/ 165 w 188"/>
                  <a:gd name="T63" fmla="*/ 38 h 276"/>
                  <a:gd name="T64" fmla="*/ 174 w 188"/>
                  <a:gd name="T65" fmla="*/ 57 h 276"/>
                  <a:gd name="T66" fmla="*/ 183 w 188"/>
                  <a:gd name="T67" fmla="*/ 80 h 276"/>
                  <a:gd name="T68" fmla="*/ 188 w 188"/>
                  <a:gd name="T69" fmla="*/ 109 h 276"/>
                  <a:gd name="T70" fmla="*/ 188 w 188"/>
                  <a:gd name="T71" fmla="*/ 135 h 276"/>
                  <a:gd name="T72" fmla="*/ 186 w 188"/>
                  <a:gd name="T73" fmla="*/ 165 h 276"/>
                  <a:gd name="T74" fmla="*/ 186 w 188"/>
                  <a:gd name="T75" fmla="*/ 165 h 276"/>
                  <a:gd name="T76" fmla="*/ 183 w 188"/>
                  <a:gd name="T77" fmla="*/ 184 h 276"/>
                  <a:gd name="T78" fmla="*/ 179 w 188"/>
                  <a:gd name="T79" fmla="*/ 201 h 276"/>
                  <a:gd name="T80" fmla="*/ 172 w 188"/>
                  <a:gd name="T81" fmla="*/ 217 h 276"/>
                  <a:gd name="T82" fmla="*/ 162 w 188"/>
                  <a:gd name="T83" fmla="*/ 234 h 276"/>
                  <a:gd name="T84" fmla="*/ 155 w 188"/>
                  <a:gd name="T85" fmla="*/ 248 h 276"/>
                  <a:gd name="T86" fmla="*/ 146 w 188"/>
                  <a:gd name="T87" fmla="*/ 260 h 276"/>
                  <a:gd name="T88" fmla="*/ 134 w 188"/>
                  <a:gd name="T89" fmla="*/ 269 h 276"/>
                  <a:gd name="T90" fmla="*/ 122 w 188"/>
                  <a:gd name="T91" fmla="*/ 276 h 276"/>
                  <a:gd name="T92" fmla="*/ 122 w 188"/>
                  <a:gd name="T93" fmla="*/ 276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8"/>
                  <a:gd name="T142" fmla="*/ 0 h 276"/>
                  <a:gd name="T143" fmla="*/ 188 w 18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8" h="276">
                    <a:moveTo>
                      <a:pt x="122" y="276"/>
                    </a:moveTo>
                    <a:lnTo>
                      <a:pt x="122" y="276"/>
                    </a:lnTo>
                    <a:lnTo>
                      <a:pt x="110" y="269"/>
                    </a:lnTo>
                    <a:lnTo>
                      <a:pt x="99" y="264"/>
                    </a:lnTo>
                    <a:lnTo>
                      <a:pt x="87" y="262"/>
                    </a:lnTo>
                    <a:lnTo>
                      <a:pt x="75" y="260"/>
                    </a:lnTo>
                    <a:lnTo>
                      <a:pt x="54" y="260"/>
                    </a:lnTo>
                    <a:lnTo>
                      <a:pt x="35" y="262"/>
                    </a:lnTo>
                    <a:lnTo>
                      <a:pt x="26" y="250"/>
                    </a:lnTo>
                    <a:lnTo>
                      <a:pt x="18" y="236"/>
                    </a:lnTo>
                    <a:lnTo>
                      <a:pt x="11" y="219"/>
                    </a:lnTo>
                    <a:lnTo>
                      <a:pt x="7" y="201"/>
                    </a:lnTo>
                    <a:lnTo>
                      <a:pt x="2" y="182"/>
                    </a:lnTo>
                    <a:lnTo>
                      <a:pt x="0" y="163"/>
                    </a:lnTo>
                    <a:lnTo>
                      <a:pt x="2" y="142"/>
                    </a:lnTo>
                    <a:lnTo>
                      <a:pt x="2" y="123"/>
                    </a:lnTo>
                    <a:lnTo>
                      <a:pt x="9" y="95"/>
                    </a:lnTo>
                    <a:lnTo>
                      <a:pt x="18" y="69"/>
                    </a:lnTo>
                    <a:lnTo>
                      <a:pt x="30" y="45"/>
                    </a:lnTo>
                    <a:lnTo>
                      <a:pt x="44" y="29"/>
                    </a:lnTo>
                    <a:lnTo>
                      <a:pt x="61" y="15"/>
                    </a:lnTo>
                    <a:lnTo>
                      <a:pt x="77" y="5"/>
                    </a:lnTo>
                    <a:lnTo>
                      <a:pt x="96" y="0"/>
                    </a:lnTo>
                    <a:lnTo>
                      <a:pt x="106" y="0"/>
                    </a:lnTo>
                    <a:lnTo>
                      <a:pt x="115" y="0"/>
                    </a:lnTo>
                    <a:lnTo>
                      <a:pt x="125" y="3"/>
                    </a:lnTo>
                    <a:lnTo>
                      <a:pt x="134" y="7"/>
                    </a:lnTo>
                    <a:lnTo>
                      <a:pt x="150" y="22"/>
                    </a:lnTo>
                    <a:lnTo>
                      <a:pt x="165" y="38"/>
                    </a:lnTo>
                    <a:lnTo>
                      <a:pt x="174" y="57"/>
                    </a:lnTo>
                    <a:lnTo>
                      <a:pt x="183" y="80"/>
                    </a:lnTo>
                    <a:lnTo>
                      <a:pt x="188" y="109"/>
                    </a:lnTo>
                    <a:lnTo>
                      <a:pt x="188" y="135"/>
                    </a:lnTo>
                    <a:lnTo>
                      <a:pt x="186" y="165"/>
                    </a:lnTo>
                    <a:lnTo>
                      <a:pt x="183" y="184"/>
                    </a:lnTo>
                    <a:lnTo>
                      <a:pt x="179" y="201"/>
                    </a:lnTo>
                    <a:lnTo>
                      <a:pt x="172" y="217"/>
                    </a:lnTo>
                    <a:lnTo>
                      <a:pt x="162" y="234"/>
                    </a:lnTo>
                    <a:lnTo>
                      <a:pt x="155" y="248"/>
                    </a:lnTo>
                    <a:lnTo>
                      <a:pt x="146" y="260"/>
                    </a:lnTo>
                    <a:lnTo>
                      <a:pt x="134" y="269"/>
                    </a:lnTo>
                    <a:lnTo>
                      <a:pt x="122" y="27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80">
                <a:extLst>
                  <a:ext uri="{FF2B5EF4-FFF2-40B4-BE49-F238E27FC236}">
                    <a16:creationId xmlns:a16="http://schemas.microsoft.com/office/drawing/2014/main" id="{48B11AB0-8B37-4C00-A3D3-C67878F47DD3}"/>
                  </a:ext>
                </a:extLst>
              </p:cNvPr>
              <p:cNvSpPr>
                <a:spLocks/>
              </p:cNvSpPr>
              <p:nvPr/>
            </p:nvSpPr>
            <p:spPr bwMode="auto">
              <a:xfrm>
                <a:off x="4961" y="2801"/>
                <a:ext cx="160" cy="259"/>
              </a:xfrm>
              <a:custGeom>
                <a:avLst/>
                <a:gdLst>
                  <a:gd name="T0" fmla="*/ 97 w 160"/>
                  <a:gd name="T1" fmla="*/ 3 h 259"/>
                  <a:gd name="T2" fmla="*/ 97 w 160"/>
                  <a:gd name="T3" fmla="*/ 3 h 259"/>
                  <a:gd name="T4" fmla="*/ 83 w 160"/>
                  <a:gd name="T5" fmla="*/ 0 h 259"/>
                  <a:gd name="T6" fmla="*/ 66 w 160"/>
                  <a:gd name="T7" fmla="*/ 5 h 259"/>
                  <a:gd name="T8" fmla="*/ 52 w 160"/>
                  <a:gd name="T9" fmla="*/ 14 h 259"/>
                  <a:gd name="T10" fmla="*/ 38 w 160"/>
                  <a:gd name="T11" fmla="*/ 29 h 259"/>
                  <a:gd name="T12" fmla="*/ 26 w 160"/>
                  <a:gd name="T13" fmla="*/ 45 h 259"/>
                  <a:gd name="T14" fmla="*/ 14 w 160"/>
                  <a:gd name="T15" fmla="*/ 66 h 259"/>
                  <a:gd name="T16" fmla="*/ 7 w 160"/>
                  <a:gd name="T17" fmla="*/ 90 h 259"/>
                  <a:gd name="T18" fmla="*/ 2 w 160"/>
                  <a:gd name="T19" fmla="*/ 116 h 259"/>
                  <a:gd name="T20" fmla="*/ 2 w 160"/>
                  <a:gd name="T21" fmla="*/ 116 h 259"/>
                  <a:gd name="T22" fmla="*/ 0 w 160"/>
                  <a:gd name="T23" fmla="*/ 135 h 259"/>
                  <a:gd name="T24" fmla="*/ 0 w 160"/>
                  <a:gd name="T25" fmla="*/ 153 h 259"/>
                  <a:gd name="T26" fmla="*/ 0 w 160"/>
                  <a:gd name="T27" fmla="*/ 172 h 259"/>
                  <a:gd name="T28" fmla="*/ 5 w 160"/>
                  <a:gd name="T29" fmla="*/ 189 h 259"/>
                  <a:gd name="T30" fmla="*/ 7 w 160"/>
                  <a:gd name="T31" fmla="*/ 205 h 259"/>
                  <a:gd name="T32" fmla="*/ 14 w 160"/>
                  <a:gd name="T33" fmla="*/ 219 h 259"/>
                  <a:gd name="T34" fmla="*/ 21 w 160"/>
                  <a:gd name="T35" fmla="*/ 234 h 259"/>
                  <a:gd name="T36" fmla="*/ 28 w 160"/>
                  <a:gd name="T37" fmla="*/ 245 h 259"/>
                  <a:gd name="T38" fmla="*/ 28 w 160"/>
                  <a:gd name="T39" fmla="*/ 245 h 259"/>
                  <a:gd name="T40" fmla="*/ 45 w 160"/>
                  <a:gd name="T41" fmla="*/ 243 h 259"/>
                  <a:gd name="T42" fmla="*/ 64 w 160"/>
                  <a:gd name="T43" fmla="*/ 243 h 259"/>
                  <a:gd name="T44" fmla="*/ 83 w 160"/>
                  <a:gd name="T45" fmla="*/ 248 h 259"/>
                  <a:gd name="T46" fmla="*/ 94 w 160"/>
                  <a:gd name="T47" fmla="*/ 252 h 259"/>
                  <a:gd name="T48" fmla="*/ 104 w 160"/>
                  <a:gd name="T49" fmla="*/ 259 h 259"/>
                  <a:gd name="T50" fmla="*/ 104 w 160"/>
                  <a:gd name="T51" fmla="*/ 259 h 259"/>
                  <a:gd name="T52" fmla="*/ 113 w 160"/>
                  <a:gd name="T53" fmla="*/ 252 h 259"/>
                  <a:gd name="T54" fmla="*/ 123 w 160"/>
                  <a:gd name="T55" fmla="*/ 243 h 259"/>
                  <a:gd name="T56" fmla="*/ 130 w 160"/>
                  <a:gd name="T57" fmla="*/ 231 h 259"/>
                  <a:gd name="T58" fmla="*/ 137 w 160"/>
                  <a:gd name="T59" fmla="*/ 219 h 259"/>
                  <a:gd name="T60" fmla="*/ 144 w 160"/>
                  <a:gd name="T61" fmla="*/ 205 h 259"/>
                  <a:gd name="T62" fmla="*/ 151 w 160"/>
                  <a:gd name="T63" fmla="*/ 189 h 259"/>
                  <a:gd name="T64" fmla="*/ 156 w 160"/>
                  <a:gd name="T65" fmla="*/ 172 h 259"/>
                  <a:gd name="T66" fmla="*/ 158 w 160"/>
                  <a:gd name="T67" fmla="*/ 156 h 259"/>
                  <a:gd name="T68" fmla="*/ 158 w 160"/>
                  <a:gd name="T69" fmla="*/ 156 h 259"/>
                  <a:gd name="T70" fmla="*/ 160 w 160"/>
                  <a:gd name="T71" fmla="*/ 128 h 259"/>
                  <a:gd name="T72" fmla="*/ 158 w 160"/>
                  <a:gd name="T73" fmla="*/ 102 h 259"/>
                  <a:gd name="T74" fmla="*/ 153 w 160"/>
                  <a:gd name="T75" fmla="*/ 78 h 259"/>
                  <a:gd name="T76" fmla="*/ 149 w 160"/>
                  <a:gd name="T77" fmla="*/ 54 h 259"/>
                  <a:gd name="T78" fmla="*/ 139 w 160"/>
                  <a:gd name="T79" fmla="*/ 36 h 259"/>
                  <a:gd name="T80" fmla="*/ 127 w 160"/>
                  <a:gd name="T81" fmla="*/ 22 h 259"/>
                  <a:gd name="T82" fmla="*/ 113 w 160"/>
                  <a:gd name="T83" fmla="*/ 10 h 259"/>
                  <a:gd name="T84" fmla="*/ 97 w 160"/>
                  <a:gd name="T85" fmla="*/ 3 h 259"/>
                  <a:gd name="T86" fmla="*/ 97 w 160"/>
                  <a:gd name="T87" fmla="*/ 3 h 2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259"/>
                  <a:gd name="T134" fmla="*/ 160 w 160"/>
                  <a:gd name="T135" fmla="*/ 259 h 2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259">
                    <a:moveTo>
                      <a:pt x="97" y="3"/>
                    </a:moveTo>
                    <a:lnTo>
                      <a:pt x="97" y="3"/>
                    </a:lnTo>
                    <a:lnTo>
                      <a:pt x="83" y="0"/>
                    </a:lnTo>
                    <a:lnTo>
                      <a:pt x="66" y="5"/>
                    </a:lnTo>
                    <a:lnTo>
                      <a:pt x="52" y="14"/>
                    </a:lnTo>
                    <a:lnTo>
                      <a:pt x="38" y="29"/>
                    </a:lnTo>
                    <a:lnTo>
                      <a:pt x="26" y="45"/>
                    </a:lnTo>
                    <a:lnTo>
                      <a:pt x="14" y="66"/>
                    </a:lnTo>
                    <a:lnTo>
                      <a:pt x="7" y="90"/>
                    </a:lnTo>
                    <a:lnTo>
                      <a:pt x="2" y="116"/>
                    </a:lnTo>
                    <a:lnTo>
                      <a:pt x="0" y="135"/>
                    </a:lnTo>
                    <a:lnTo>
                      <a:pt x="0" y="153"/>
                    </a:lnTo>
                    <a:lnTo>
                      <a:pt x="0" y="172"/>
                    </a:lnTo>
                    <a:lnTo>
                      <a:pt x="5" y="189"/>
                    </a:lnTo>
                    <a:lnTo>
                      <a:pt x="7" y="205"/>
                    </a:lnTo>
                    <a:lnTo>
                      <a:pt x="14" y="219"/>
                    </a:lnTo>
                    <a:lnTo>
                      <a:pt x="21" y="234"/>
                    </a:lnTo>
                    <a:lnTo>
                      <a:pt x="28" y="245"/>
                    </a:lnTo>
                    <a:lnTo>
                      <a:pt x="45" y="243"/>
                    </a:lnTo>
                    <a:lnTo>
                      <a:pt x="64" y="243"/>
                    </a:lnTo>
                    <a:lnTo>
                      <a:pt x="83" y="248"/>
                    </a:lnTo>
                    <a:lnTo>
                      <a:pt x="94" y="252"/>
                    </a:lnTo>
                    <a:lnTo>
                      <a:pt x="104" y="259"/>
                    </a:lnTo>
                    <a:lnTo>
                      <a:pt x="113" y="252"/>
                    </a:lnTo>
                    <a:lnTo>
                      <a:pt x="123" y="243"/>
                    </a:lnTo>
                    <a:lnTo>
                      <a:pt x="130" y="231"/>
                    </a:lnTo>
                    <a:lnTo>
                      <a:pt x="137" y="219"/>
                    </a:lnTo>
                    <a:lnTo>
                      <a:pt x="144" y="205"/>
                    </a:lnTo>
                    <a:lnTo>
                      <a:pt x="151" y="189"/>
                    </a:lnTo>
                    <a:lnTo>
                      <a:pt x="156" y="172"/>
                    </a:lnTo>
                    <a:lnTo>
                      <a:pt x="158" y="156"/>
                    </a:lnTo>
                    <a:lnTo>
                      <a:pt x="160" y="128"/>
                    </a:lnTo>
                    <a:lnTo>
                      <a:pt x="158" y="102"/>
                    </a:lnTo>
                    <a:lnTo>
                      <a:pt x="153" y="78"/>
                    </a:lnTo>
                    <a:lnTo>
                      <a:pt x="149" y="54"/>
                    </a:lnTo>
                    <a:lnTo>
                      <a:pt x="139" y="36"/>
                    </a:lnTo>
                    <a:lnTo>
                      <a:pt x="127" y="22"/>
                    </a:lnTo>
                    <a:lnTo>
                      <a:pt x="113" y="10"/>
                    </a:lnTo>
                    <a:lnTo>
                      <a:pt x="97"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81">
                <a:extLst>
                  <a:ext uri="{FF2B5EF4-FFF2-40B4-BE49-F238E27FC236}">
                    <a16:creationId xmlns:a16="http://schemas.microsoft.com/office/drawing/2014/main" id="{84586511-F5A3-4B58-A45D-5F0B6DD5FFAA}"/>
                  </a:ext>
                </a:extLst>
              </p:cNvPr>
              <p:cNvSpPr>
                <a:spLocks/>
              </p:cNvSpPr>
              <p:nvPr/>
            </p:nvSpPr>
            <p:spPr bwMode="auto">
              <a:xfrm>
                <a:off x="4971" y="2818"/>
                <a:ext cx="141" cy="235"/>
              </a:xfrm>
              <a:custGeom>
                <a:avLst/>
                <a:gdLst>
                  <a:gd name="T0" fmla="*/ 82 w 141"/>
                  <a:gd name="T1" fmla="*/ 0 h 235"/>
                  <a:gd name="T2" fmla="*/ 82 w 141"/>
                  <a:gd name="T3" fmla="*/ 0 h 235"/>
                  <a:gd name="T4" fmla="*/ 68 w 141"/>
                  <a:gd name="T5" fmla="*/ 0 h 235"/>
                  <a:gd name="T6" fmla="*/ 54 w 141"/>
                  <a:gd name="T7" fmla="*/ 5 h 235"/>
                  <a:gd name="T8" fmla="*/ 42 w 141"/>
                  <a:gd name="T9" fmla="*/ 14 h 235"/>
                  <a:gd name="T10" fmla="*/ 30 w 141"/>
                  <a:gd name="T11" fmla="*/ 28 h 235"/>
                  <a:gd name="T12" fmla="*/ 18 w 141"/>
                  <a:gd name="T13" fmla="*/ 45 h 235"/>
                  <a:gd name="T14" fmla="*/ 11 w 141"/>
                  <a:gd name="T15" fmla="*/ 63 h 235"/>
                  <a:gd name="T16" fmla="*/ 4 w 141"/>
                  <a:gd name="T17" fmla="*/ 87 h 235"/>
                  <a:gd name="T18" fmla="*/ 0 w 141"/>
                  <a:gd name="T19" fmla="*/ 111 h 235"/>
                  <a:gd name="T20" fmla="*/ 0 w 141"/>
                  <a:gd name="T21" fmla="*/ 111 h 235"/>
                  <a:gd name="T22" fmla="*/ 0 w 141"/>
                  <a:gd name="T23" fmla="*/ 129 h 235"/>
                  <a:gd name="T24" fmla="*/ 0 w 141"/>
                  <a:gd name="T25" fmla="*/ 146 h 235"/>
                  <a:gd name="T26" fmla="*/ 2 w 141"/>
                  <a:gd name="T27" fmla="*/ 162 h 235"/>
                  <a:gd name="T28" fmla="*/ 7 w 141"/>
                  <a:gd name="T29" fmla="*/ 179 h 235"/>
                  <a:gd name="T30" fmla="*/ 11 w 141"/>
                  <a:gd name="T31" fmla="*/ 193 h 235"/>
                  <a:gd name="T32" fmla="*/ 16 w 141"/>
                  <a:gd name="T33" fmla="*/ 207 h 235"/>
                  <a:gd name="T34" fmla="*/ 23 w 141"/>
                  <a:gd name="T35" fmla="*/ 217 h 235"/>
                  <a:gd name="T36" fmla="*/ 33 w 141"/>
                  <a:gd name="T37" fmla="*/ 226 h 235"/>
                  <a:gd name="T38" fmla="*/ 33 w 141"/>
                  <a:gd name="T39" fmla="*/ 226 h 235"/>
                  <a:gd name="T40" fmla="*/ 44 w 141"/>
                  <a:gd name="T41" fmla="*/ 226 h 235"/>
                  <a:gd name="T42" fmla="*/ 56 w 141"/>
                  <a:gd name="T43" fmla="*/ 226 h 235"/>
                  <a:gd name="T44" fmla="*/ 68 w 141"/>
                  <a:gd name="T45" fmla="*/ 231 h 235"/>
                  <a:gd name="T46" fmla="*/ 82 w 141"/>
                  <a:gd name="T47" fmla="*/ 235 h 235"/>
                  <a:gd name="T48" fmla="*/ 82 w 141"/>
                  <a:gd name="T49" fmla="*/ 235 h 235"/>
                  <a:gd name="T50" fmla="*/ 91 w 141"/>
                  <a:gd name="T51" fmla="*/ 228 h 235"/>
                  <a:gd name="T52" fmla="*/ 101 w 141"/>
                  <a:gd name="T53" fmla="*/ 219 h 235"/>
                  <a:gd name="T54" fmla="*/ 110 w 141"/>
                  <a:gd name="T55" fmla="*/ 209 h 235"/>
                  <a:gd name="T56" fmla="*/ 120 w 141"/>
                  <a:gd name="T57" fmla="*/ 195 h 235"/>
                  <a:gd name="T58" fmla="*/ 127 w 141"/>
                  <a:gd name="T59" fmla="*/ 181 h 235"/>
                  <a:gd name="T60" fmla="*/ 132 w 141"/>
                  <a:gd name="T61" fmla="*/ 165 h 235"/>
                  <a:gd name="T62" fmla="*/ 136 w 141"/>
                  <a:gd name="T63" fmla="*/ 146 h 235"/>
                  <a:gd name="T64" fmla="*/ 139 w 141"/>
                  <a:gd name="T65" fmla="*/ 127 h 235"/>
                  <a:gd name="T66" fmla="*/ 139 w 141"/>
                  <a:gd name="T67" fmla="*/ 127 h 235"/>
                  <a:gd name="T68" fmla="*/ 141 w 141"/>
                  <a:gd name="T69" fmla="*/ 103 h 235"/>
                  <a:gd name="T70" fmla="*/ 139 w 141"/>
                  <a:gd name="T71" fmla="*/ 80 h 235"/>
                  <a:gd name="T72" fmla="*/ 134 w 141"/>
                  <a:gd name="T73" fmla="*/ 59 h 235"/>
                  <a:gd name="T74" fmla="*/ 127 w 141"/>
                  <a:gd name="T75" fmla="*/ 40 h 235"/>
                  <a:gd name="T76" fmla="*/ 120 w 141"/>
                  <a:gd name="T77" fmla="*/ 23 h 235"/>
                  <a:gd name="T78" fmla="*/ 108 w 141"/>
                  <a:gd name="T79" fmla="*/ 12 h 235"/>
                  <a:gd name="T80" fmla="*/ 96 w 141"/>
                  <a:gd name="T81" fmla="*/ 2 h 235"/>
                  <a:gd name="T82" fmla="*/ 82 w 141"/>
                  <a:gd name="T83" fmla="*/ 0 h 235"/>
                  <a:gd name="T84" fmla="*/ 82 w 141"/>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235"/>
                  <a:gd name="T131" fmla="*/ 141 w 141"/>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235">
                    <a:moveTo>
                      <a:pt x="82" y="0"/>
                    </a:moveTo>
                    <a:lnTo>
                      <a:pt x="82" y="0"/>
                    </a:lnTo>
                    <a:lnTo>
                      <a:pt x="68" y="0"/>
                    </a:lnTo>
                    <a:lnTo>
                      <a:pt x="54" y="5"/>
                    </a:lnTo>
                    <a:lnTo>
                      <a:pt x="42" y="14"/>
                    </a:lnTo>
                    <a:lnTo>
                      <a:pt x="30" y="28"/>
                    </a:lnTo>
                    <a:lnTo>
                      <a:pt x="18" y="45"/>
                    </a:lnTo>
                    <a:lnTo>
                      <a:pt x="11" y="63"/>
                    </a:lnTo>
                    <a:lnTo>
                      <a:pt x="4" y="87"/>
                    </a:lnTo>
                    <a:lnTo>
                      <a:pt x="0" y="111"/>
                    </a:lnTo>
                    <a:lnTo>
                      <a:pt x="0" y="129"/>
                    </a:lnTo>
                    <a:lnTo>
                      <a:pt x="0" y="146"/>
                    </a:lnTo>
                    <a:lnTo>
                      <a:pt x="2" y="162"/>
                    </a:lnTo>
                    <a:lnTo>
                      <a:pt x="7" y="179"/>
                    </a:lnTo>
                    <a:lnTo>
                      <a:pt x="11" y="193"/>
                    </a:lnTo>
                    <a:lnTo>
                      <a:pt x="16" y="207"/>
                    </a:lnTo>
                    <a:lnTo>
                      <a:pt x="23" y="217"/>
                    </a:lnTo>
                    <a:lnTo>
                      <a:pt x="33" y="226"/>
                    </a:lnTo>
                    <a:lnTo>
                      <a:pt x="44" y="226"/>
                    </a:lnTo>
                    <a:lnTo>
                      <a:pt x="56" y="226"/>
                    </a:lnTo>
                    <a:lnTo>
                      <a:pt x="68" y="231"/>
                    </a:lnTo>
                    <a:lnTo>
                      <a:pt x="82" y="235"/>
                    </a:lnTo>
                    <a:lnTo>
                      <a:pt x="91" y="228"/>
                    </a:lnTo>
                    <a:lnTo>
                      <a:pt x="101" y="219"/>
                    </a:lnTo>
                    <a:lnTo>
                      <a:pt x="110" y="209"/>
                    </a:lnTo>
                    <a:lnTo>
                      <a:pt x="120" y="195"/>
                    </a:lnTo>
                    <a:lnTo>
                      <a:pt x="127" y="181"/>
                    </a:lnTo>
                    <a:lnTo>
                      <a:pt x="132" y="165"/>
                    </a:lnTo>
                    <a:lnTo>
                      <a:pt x="136" y="146"/>
                    </a:lnTo>
                    <a:lnTo>
                      <a:pt x="139" y="127"/>
                    </a:lnTo>
                    <a:lnTo>
                      <a:pt x="141" y="103"/>
                    </a:lnTo>
                    <a:lnTo>
                      <a:pt x="139" y="80"/>
                    </a:lnTo>
                    <a:lnTo>
                      <a:pt x="134" y="59"/>
                    </a:lnTo>
                    <a:lnTo>
                      <a:pt x="127" y="40"/>
                    </a:lnTo>
                    <a:lnTo>
                      <a:pt x="120" y="23"/>
                    </a:lnTo>
                    <a:lnTo>
                      <a:pt x="108" y="12"/>
                    </a:lnTo>
                    <a:lnTo>
                      <a:pt x="9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82">
                <a:extLst>
                  <a:ext uri="{FF2B5EF4-FFF2-40B4-BE49-F238E27FC236}">
                    <a16:creationId xmlns:a16="http://schemas.microsoft.com/office/drawing/2014/main" id="{8A87E132-9FE6-4684-A2DD-B5FCA2C11A62}"/>
                  </a:ext>
                </a:extLst>
              </p:cNvPr>
              <p:cNvSpPr>
                <a:spLocks/>
              </p:cNvSpPr>
              <p:nvPr/>
            </p:nvSpPr>
            <p:spPr bwMode="auto">
              <a:xfrm>
                <a:off x="4971" y="2818"/>
                <a:ext cx="141" cy="143"/>
              </a:xfrm>
              <a:custGeom>
                <a:avLst/>
                <a:gdLst>
                  <a:gd name="T0" fmla="*/ 80 w 141"/>
                  <a:gd name="T1" fmla="*/ 21 h 143"/>
                  <a:gd name="T2" fmla="*/ 80 w 141"/>
                  <a:gd name="T3" fmla="*/ 21 h 143"/>
                  <a:gd name="T4" fmla="*/ 94 w 141"/>
                  <a:gd name="T5" fmla="*/ 23 h 143"/>
                  <a:gd name="T6" fmla="*/ 106 w 141"/>
                  <a:gd name="T7" fmla="*/ 33 h 143"/>
                  <a:gd name="T8" fmla="*/ 115 w 141"/>
                  <a:gd name="T9" fmla="*/ 45 h 143"/>
                  <a:gd name="T10" fmla="*/ 124 w 141"/>
                  <a:gd name="T11" fmla="*/ 59 h 143"/>
                  <a:gd name="T12" fmla="*/ 132 w 141"/>
                  <a:gd name="T13" fmla="*/ 78 h 143"/>
                  <a:gd name="T14" fmla="*/ 136 w 141"/>
                  <a:gd name="T15" fmla="*/ 96 h 143"/>
                  <a:gd name="T16" fmla="*/ 139 w 141"/>
                  <a:gd name="T17" fmla="*/ 120 h 143"/>
                  <a:gd name="T18" fmla="*/ 136 w 141"/>
                  <a:gd name="T19" fmla="*/ 143 h 143"/>
                  <a:gd name="T20" fmla="*/ 136 w 141"/>
                  <a:gd name="T21" fmla="*/ 143 h 143"/>
                  <a:gd name="T22" fmla="*/ 139 w 141"/>
                  <a:gd name="T23" fmla="*/ 127 h 143"/>
                  <a:gd name="T24" fmla="*/ 139 w 141"/>
                  <a:gd name="T25" fmla="*/ 127 h 143"/>
                  <a:gd name="T26" fmla="*/ 141 w 141"/>
                  <a:gd name="T27" fmla="*/ 103 h 143"/>
                  <a:gd name="T28" fmla="*/ 139 w 141"/>
                  <a:gd name="T29" fmla="*/ 80 h 143"/>
                  <a:gd name="T30" fmla="*/ 134 w 141"/>
                  <a:gd name="T31" fmla="*/ 59 h 143"/>
                  <a:gd name="T32" fmla="*/ 127 w 141"/>
                  <a:gd name="T33" fmla="*/ 40 h 143"/>
                  <a:gd name="T34" fmla="*/ 120 w 141"/>
                  <a:gd name="T35" fmla="*/ 23 h 143"/>
                  <a:gd name="T36" fmla="*/ 108 w 141"/>
                  <a:gd name="T37" fmla="*/ 12 h 143"/>
                  <a:gd name="T38" fmla="*/ 96 w 141"/>
                  <a:gd name="T39" fmla="*/ 2 h 143"/>
                  <a:gd name="T40" fmla="*/ 82 w 141"/>
                  <a:gd name="T41" fmla="*/ 0 h 143"/>
                  <a:gd name="T42" fmla="*/ 82 w 141"/>
                  <a:gd name="T43" fmla="*/ 0 h 143"/>
                  <a:gd name="T44" fmla="*/ 68 w 141"/>
                  <a:gd name="T45" fmla="*/ 0 h 143"/>
                  <a:gd name="T46" fmla="*/ 54 w 141"/>
                  <a:gd name="T47" fmla="*/ 5 h 143"/>
                  <a:gd name="T48" fmla="*/ 42 w 141"/>
                  <a:gd name="T49" fmla="*/ 14 h 143"/>
                  <a:gd name="T50" fmla="*/ 30 w 141"/>
                  <a:gd name="T51" fmla="*/ 28 h 143"/>
                  <a:gd name="T52" fmla="*/ 18 w 141"/>
                  <a:gd name="T53" fmla="*/ 45 h 143"/>
                  <a:gd name="T54" fmla="*/ 11 w 141"/>
                  <a:gd name="T55" fmla="*/ 63 h 143"/>
                  <a:gd name="T56" fmla="*/ 4 w 141"/>
                  <a:gd name="T57" fmla="*/ 87 h 143"/>
                  <a:gd name="T58" fmla="*/ 0 w 141"/>
                  <a:gd name="T59" fmla="*/ 111 h 143"/>
                  <a:gd name="T60" fmla="*/ 0 w 141"/>
                  <a:gd name="T61" fmla="*/ 111 h 143"/>
                  <a:gd name="T62" fmla="*/ 0 w 141"/>
                  <a:gd name="T63" fmla="*/ 118 h 143"/>
                  <a:gd name="T64" fmla="*/ 0 w 141"/>
                  <a:gd name="T65" fmla="*/ 118 h 143"/>
                  <a:gd name="T66" fmla="*/ 4 w 141"/>
                  <a:gd name="T67" fmla="*/ 96 h 143"/>
                  <a:gd name="T68" fmla="*/ 11 w 141"/>
                  <a:gd name="T69" fmla="*/ 75 h 143"/>
                  <a:gd name="T70" fmla="*/ 21 w 141"/>
                  <a:gd name="T71" fmla="*/ 59 h 143"/>
                  <a:gd name="T72" fmla="*/ 30 w 141"/>
                  <a:gd name="T73" fmla="*/ 45 h 143"/>
                  <a:gd name="T74" fmla="*/ 42 w 141"/>
                  <a:gd name="T75" fmla="*/ 33 h 143"/>
                  <a:gd name="T76" fmla="*/ 54 w 141"/>
                  <a:gd name="T77" fmla="*/ 26 h 143"/>
                  <a:gd name="T78" fmla="*/ 68 w 141"/>
                  <a:gd name="T79" fmla="*/ 21 h 143"/>
                  <a:gd name="T80" fmla="*/ 80 w 141"/>
                  <a:gd name="T81" fmla="*/ 21 h 143"/>
                  <a:gd name="T82" fmla="*/ 80 w 141"/>
                  <a:gd name="T83" fmla="*/ 21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143"/>
                  <a:gd name="T128" fmla="*/ 141 w 141"/>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143">
                    <a:moveTo>
                      <a:pt x="80" y="21"/>
                    </a:moveTo>
                    <a:lnTo>
                      <a:pt x="80" y="21"/>
                    </a:lnTo>
                    <a:lnTo>
                      <a:pt x="94" y="23"/>
                    </a:lnTo>
                    <a:lnTo>
                      <a:pt x="106" y="33"/>
                    </a:lnTo>
                    <a:lnTo>
                      <a:pt x="115" y="45"/>
                    </a:lnTo>
                    <a:lnTo>
                      <a:pt x="124" y="59"/>
                    </a:lnTo>
                    <a:lnTo>
                      <a:pt x="132" y="78"/>
                    </a:lnTo>
                    <a:lnTo>
                      <a:pt x="136" y="96"/>
                    </a:lnTo>
                    <a:lnTo>
                      <a:pt x="139" y="120"/>
                    </a:lnTo>
                    <a:lnTo>
                      <a:pt x="136" y="143"/>
                    </a:lnTo>
                    <a:lnTo>
                      <a:pt x="139" y="127"/>
                    </a:lnTo>
                    <a:lnTo>
                      <a:pt x="141" y="103"/>
                    </a:lnTo>
                    <a:lnTo>
                      <a:pt x="139" y="80"/>
                    </a:lnTo>
                    <a:lnTo>
                      <a:pt x="134" y="59"/>
                    </a:lnTo>
                    <a:lnTo>
                      <a:pt x="127" y="40"/>
                    </a:lnTo>
                    <a:lnTo>
                      <a:pt x="120" y="23"/>
                    </a:lnTo>
                    <a:lnTo>
                      <a:pt x="108" y="12"/>
                    </a:lnTo>
                    <a:lnTo>
                      <a:pt x="96" y="2"/>
                    </a:lnTo>
                    <a:lnTo>
                      <a:pt x="82" y="0"/>
                    </a:lnTo>
                    <a:lnTo>
                      <a:pt x="68" y="0"/>
                    </a:lnTo>
                    <a:lnTo>
                      <a:pt x="54" y="5"/>
                    </a:lnTo>
                    <a:lnTo>
                      <a:pt x="42" y="14"/>
                    </a:lnTo>
                    <a:lnTo>
                      <a:pt x="30" y="28"/>
                    </a:lnTo>
                    <a:lnTo>
                      <a:pt x="18" y="45"/>
                    </a:lnTo>
                    <a:lnTo>
                      <a:pt x="11" y="63"/>
                    </a:lnTo>
                    <a:lnTo>
                      <a:pt x="4" y="87"/>
                    </a:lnTo>
                    <a:lnTo>
                      <a:pt x="0" y="111"/>
                    </a:lnTo>
                    <a:lnTo>
                      <a:pt x="0" y="118"/>
                    </a:lnTo>
                    <a:lnTo>
                      <a:pt x="4" y="96"/>
                    </a:lnTo>
                    <a:lnTo>
                      <a:pt x="11" y="75"/>
                    </a:lnTo>
                    <a:lnTo>
                      <a:pt x="21" y="59"/>
                    </a:lnTo>
                    <a:lnTo>
                      <a:pt x="30" y="45"/>
                    </a:lnTo>
                    <a:lnTo>
                      <a:pt x="42" y="33"/>
                    </a:lnTo>
                    <a:lnTo>
                      <a:pt x="54" y="26"/>
                    </a:lnTo>
                    <a:lnTo>
                      <a:pt x="68" y="21"/>
                    </a:lnTo>
                    <a:lnTo>
                      <a:pt x="80"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83">
                <a:extLst>
                  <a:ext uri="{FF2B5EF4-FFF2-40B4-BE49-F238E27FC236}">
                    <a16:creationId xmlns:a16="http://schemas.microsoft.com/office/drawing/2014/main" id="{7B52D5B6-1C43-409D-9FA0-B161D8338F79}"/>
                  </a:ext>
                </a:extLst>
              </p:cNvPr>
              <p:cNvSpPr>
                <a:spLocks/>
              </p:cNvSpPr>
              <p:nvPr/>
            </p:nvSpPr>
            <p:spPr bwMode="auto">
              <a:xfrm>
                <a:off x="4982" y="2874"/>
                <a:ext cx="109" cy="142"/>
              </a:xfrm>
              <a:custGeom>
                <a:avLst/>
                <a:gdLst>
                  <a:gd name="T0" fmla="*/ 106 w 109"/>
                  <a:gd name="T1" fmla="*/ 78 h 142"/>
                  <a:gd name="T2" fmla="*/ 106 w 109"/>
                  <a:gd name="T3" fmla="*/ 78 h 142"/>
                  <a:gd name="T4" fmla="*/ 104 w 109"/>
                  <a:gd name="T5" fmla="*/ 92 h 142"/>
                  <a:gd name="T6" fmla="*/ 99 w 109"/>
                  <a:gd name="T7" fmla="*/ 106 h 142"/>
                  <a:gd name="T8" fmla="*/ 92 w 109"/>
                  <a:gd name="T9" fmla="*/ 118 h 142"/>
                  <a:gd name="T10" fmla="*/ 83 w 109"/>
                  <a:gd name="T11" fmla="*/ 128 h 142"/>
                  <a:gd name="T12" fmla="*/ 73 w 109"/>
                  <a:gd name="T13" fmla="*/ 135 h 142"/>
                  <a:gd name="T14" fmla="*/ 64 w 109"/>
                  <a:gd name="T15" fmla="*/ 139 h 142"/>
                  <a:gd name="T16" fmla="*/ 55 w 109"/>
                  <a:gd name="T17" fmla="*/ 142 h 142"/>
                  <a:gd name="T18" fmla="*/ 43 w 109"/>
                  <a:gd name="T19" fmla="*/ 142 h 142"/>
                  <a:gd name="T20" fmla="*/ 43 w 109"/>
                  <a:gd name="T21" fmla="*/ 142 h 142"/>
                  <a:gd name="T22" fmla="*/ 33 w 109"/>
                  <a:gd name="T23" fmla="*/ 139 h 142"/>
                  <a:gd name="T24" fmla="*/ 24 w 109"/>
                  <a:gd name="T25" fmla="*/ 132 h 142"/>
                  <a:gd name="T26" fmla="*/ 17 w 109"/>
                  <a:gd name="T27" fmla="*/ 125 h 142"/>
                  <a:gd name="T28" fmla="*/ 10 w 109"/>
                  <a:gd name="T29" fmla="*/ 116 h 142"/>
                  <a:gd name="T30" fmla="*/ 5 w 109"/>
                  <a:gd name="T31" fmla="*/ 104 h 142"/>
                  <a:gd name="T32" fmla="*/ 3 w 109"/>
                  <a:gd name="T33" fmla="*/ 90 h 142"/>
                  <a:gd name="T34" fmla="*/ 0 w 109"/>
                  <a:gd name="T35" fmla="*/ 78 h 142"/>
                  <a:gd name="T36" fmla="*/ 3 w 109"/>
                  <a:gd name="T37" fmla="*/ 64 h 142"/>
                  <a:gd name="T38" fmla="*/ 3 w 109"/>
                  <a:gd name="T39" fmla="*/ 64 h 142"/>
                  <a:gd name="T40" fmla="*/ 5 w 109"/>
                  <a:gd name="T41" fmla="*/ 50 h 142"/>
                  <a:gd name="T42" fmla="*/ 10 w 109"/>
                  <a:gd name="T43" fmla="*/ 36 h 142"/>
                  <a:gd name="T44" fmla="*/ 17 w 109"/>
                  <a:gd name="T45" fmla="*/ 24 h 142"/>
                  <a:gd name="T46" fmla="*/ 24 w 109"/>
                  <a:gd name="T47" fmla="*/ 17 h 142"/>
                  <a:gd name="T48" fmla="*/ 33 w 109"/>
                  <a:gd name="T49" fmla="*/ 7 h 142"/>
                  <a:gd name="T50" fmla="*/ 43 w 109"/>
                  <a:gd name="T51" fmla="*/ 3 h 142"/>
                  <a:gd name="T52" fmla="*/ 55 w 109"/>
                  <a:gd name="T53" fmla="*/ 0 h 142"/>
                  <a:gd name="T54" fmla="*/ 64 w 109"/>
                  <a:gd name="T55" fmla="*/ 0 h 142"/>
                  <a:gd name="T56" fmla="*/ 64 w 109"/>
                  <a:gd name="T57" fmla="*/ 0 h 142"/>
                  <a:gd name="T58" fmla="*/ 76 w 109"/>
                  <a:gd name="T59" fmla="*/ 3 h 142"/>
                  <a:gd name="T60" fmla="*/ 85 w 109"/>
                  <a:gd name="T61" fmla="*/ 10 h 142"/>
                  <a:gd name="T62" fmla="*/ 92 w 109"/>
                  <a:gd name="T63" fmla="*/ 17 h 142"/>
                  <a:gd name="T64" fmla="*/ 99 w 109"/>
                  <a:gd name="T65" fmla="*/ 26 h 142"/>
                  <a:gd name="T66" fmla="*/ 104 w 109"/>
                  <a:gd name="T67" fmla="*/ 38 h 142"/>
                  <a:gd name="T68" fmla="*/ 106 w 109"/>
                  <a:gd name="T69" fmla="*/ 52 h 142"/>
                  <a:gd name="T70" fmla="*/ 109 w 109"/>
                  <a:gd name="T71" fmla="*/ 64 h 142"/>
                  <a:gd name="T72" fmla="*/ 106 w 109"/>
                  <a:gd name="T73" fmla="*/ 78 h 142"/>
                  <a:gd name="T74" fmla="*/ 106 w 109"/>
                  <a:gd name="T75" fmla="*/ 7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2"/>
                  <a:gd name="T116" fmla="*/ 109 w 109"/>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2">
                    <a:moveTo>
                      <a:pt x="106" y="78"/>
                    </a:moveTo>
                    <a:lnTo>
                      <a:pt x="106" y="78"/>
                    </a:lnTo>
                    <a:lnTo>
                      <a:pt x="104" y="92"/>
                    </a:lnTo>
                    <a:lnTo>
                      <a:pt x="99" y="106"/>
                    </a:lnTo>
                    <a:lnTo>
                      <a:pt x="92" y="118"/>
                    </a:lnTo>
                    <a:lnTo>
                      <a:pt x="83" y="128"/>
                    </a:lnTo>
                    <a:lnTo>
                      <a:pt x="73" y="135"/>
                    </a:lnTo>
                    <a:lnTo>
                      <a:pt x="64" y="139"/>
                    </a:lnTo>
                    <a:lnTo>
                      <a:pt x="55" y="142"/>
                    </a:lnTo>
                    <a:lnTo>
                      <a:pt x="43" y="142"/>
                    </a:lnTo>
                    <a:lnTo>
                      <a:pt x="33" y="139"/>
                    </a:lnTo>
                    <a:lnTo>
                      <a:pt x="24" y="132"/>
                    </a:lnTo>
                    <a:lnTo>
                      <a:pt x="17" y="125"/>
                    </a:lnTo>
                    <a:lnTo>
                      <a:pt x="10" y="116"/>
                    </a:lnTo>
                    <a:lnTo>
                      <a:pt x="5" y="104"/>
                    </a:lnTo>
                    <a:lnTo>
                      <a:pt x="3" y="90"/>
                    </a:lnTo>
                    <a:lnTo>
                      <a:pt x="0" y="78"/>
                    </a:lnTo>
                    <a:lnTo>
                      <a:pt x="3" y="64"/>
                    </a:lnTo>
                    <a:lnTo>
                      <a:pt x="5" y="50"/>
                    </a:lnTo>
                    <a:lnTo>
                      <a:pt x="10" y="36"/>
                    </a:lnTo>
                    <a:lnTo>
                      <a:pt x="17" y="24"/>
                    </a:lnTo>
                    <a:lnTo>
                      <a:pt x="24" y="17"/>
                    </a:lnTo>
                    <a:lnTo>
                      <a:pt x="33" y="7"/>
                    </a:lnTo>
                    <a:lnTo>
                      <a:pt x="43" y="3"/>
                    </a:lnTo>
                    <a:lnTo>
                      <a:pt x="55" y="0"/>
                    </a:lnTo>
                    <a:lnTo>
                      <a:pt x="64" y="0"/>
                    </a:lnTo>
                    <a:lnTo>
                      <a:pt x="76" y="3"/>
                    </a:lnTo>
                    <a:lnTo>
                      <a:pt x="85" y="10"/>
                    </a:lnTo>
                    <a:lnTo>
                      <a:pt x="92" y="17"/>
                    </a:lnTo>
                    <a:lnTo>
                      <a:pt x="99" y="26"/>
                    </a:lnTo>
                    <a:lnTo>
                      <a:pt x="104" y="38"/>
                    </a:lnTo>
                    <a:lnTo>
                      <a:pt x="106" y="52"/>
                    </a:lnTo>
                    <a:lnTo>
                      <a:pt x="109" y="64"/>
                    </a:lnTo>
                    <a:lnTo>
                      <a:pt x="106" y="78"/>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84">
                <a:extLst>
                  <a:ext uri="{FF2B5EF4-FFF2-40B4-BE49-F238E27FC236}">
                    <a16:creationId xmlns:a16="http://schemas.microsoft.com/office/drawing/2014/main" id="{6BA14080-5CAF-4679-9EF1-4E722B007D62}"/>
                  </a:ext>
                </a:extLst>
              </p:cNvPr>
              <p:cNvSpPr>
                <a:spLocks/>
              </p:cNvSpPr>
              <p:nvPr/>
            </p:nvSpPr>
            <p:spPr bwMode="auto">
              <a:xfrm>
                <a:off x="4994" y="2888"/>
                <a:ext cx="85" cy="114"/>
              </a:xfrm>
              <a:custGeom>
                <a:avLst/>
                <a:gdLst>
                  <a:gd name="T0" fmla="*/ 85 w 85"/>
                  <a:gd name="T1" fmla="*/ 64 h 114"/>
                  <a:gd name="T2" fmla="*/ 85 w 85"/>
                  <a:gd name="T3" fmla="*/ 64 h 114"/>
                  <a:gd name="T4" fmla="*/ 83 w 85"/>
                  <a:gd name="T5" fmla="*/ 73 h 114"/>
                  <a:gd name="T6" fmla="*/ 78 w 85"/>
                  <a:gd name="T7" fmla="*/ 85 h 114"/>
                  <a:gd name="T8" fmla="*/ 73 w 85"/>
                  <a:gd name="T9" fmla="*/ 95 h 114"/>
                  <a:gd name="T10" fmla="*/ 66 w 85"/>
                  <a:gd name="T11" fmla="*/ 102 h 114"/>
                  <a:gd name="T12" fmla="*/ 59 w 85"/>
                  <a:gd name="T13" fmla="*/ 106 h 114"/>
                  <a:gd name="T14" fmla="*/ 50 w 85"/>
                  <a:gd name="T15" fmla="*/ 111 h 114"/>
                  <a:gd name="T16" fmla="*/ 43 w 85"/>
                  <a:gd name="T17" fmla="*/ 114 h 114"/>
                  <a:gd name="T18" fmla="*/ 33 w 85"/>
                  <a:gd name="T19" fmla="*/ 114 h 114"/>
                  <a:gd name="T20" fmla="*/ 33 w 85"/>
                  <a:gd name="T21" fmla="*/ 114 h 114"/>
                  <a:gd name="T22" fmla="*/ 26 w 85"/>
                  <a:gd name="T23" fmla="*/ 111 h 114"/>
                  <a:gd name="T24" fmla="*/ 19 w 85"/>
                  <a:gd name="T25" fmla="*/ 106 h 114"/>
                  <a:gd name="T26" fmla="*/ 12 w 85"/>
                  <a:gd name="T27" fmla="*/ 99 h 114"/>
                  <a:gd name="T28" fmla="*/ 7 w 85"/>
                  <a:gd name="T29" fmla="*/ 92 h 114"/>
                  <a:gd name="T30" fmla="*/ 2 w 85"/>
                  <a:gd name="T31" fmla="*/ 83 h 114"/>
                  <a:gd name="T32" fmla="*/ 0 w 85"/>
                  <a:gd name="T33" fmla="*/ 73 h 114"/>
                  <a:gd name="T34" fmla="*/ 0 w 85"/>
                  <a:gd name="T35" fmla="*/ 62 h 114"/>
                  <a:gd name="T36" fmla="*/ 0 w 85"/>
                  <a:gd name="T37" fmla="*/ 50 h 114"/>
                  <a:gd name="T38" fmla="*/ 0 w 85"/>
                  <a:gd name="T39" fmla="*/ 50 h 114"/>
                  <a:gd name="T40" fmla="*/ 2 w 85"/>
                  <a:gd name="T41" fmla="*/ 41 h 114"/>
                  <a:gd name="T42" fmla="*/ 7 w 85"/>
                  <a:gd name="T43" fmla="*/ 29 h 114"/>
                  <a:gd name="T44" fmla="*/ 12 w 85"/>
                  <a:gd name="T45" fmla="*/ 19 h 114"/>
                  <a:gd name="T46" fmla="*/ 19 w 85"/>
                  <a:gd name="T47" fmla="*/ 12 h 114"/>
                  <a:gd name="T48" fmla="*/ 26 w 85"/>
                  <a:gd name="T49" fmla="*/ 8 h 114"/>
                  <a:gd name="T50" fmla="*/ 33 w 85"/>
                  <a:gd name="T51" fmla="*/ 3 h 114"/>
                  <a:gd name="T52" fmla="*/ 43 w 85"/>
                  <a:gd name="T53" fmla="*/ 0 h 114"/>
                  <a:gd name="T54" fmla="*/ 52 w 85"/>
                  <a:gd name="T55" fmla="*/ 0 h 114"/>
                  <a:gd name="T56" fmla="*/ 52 w 85"/>
                  <a:gd name="T57" fmla="*/ 0 h 114"/>
                  <a:gd name="T58" fmla="*/ 59 w 85"/>
                  <a:gd name="T59" fmla="*/ 3 h 114"/>
                  <a:gd name="T60" fmla="*/ 66 w 85"/>
                  <a:gd name="T61" fmla="*/ 8 h 114"/>
                  <a:gd name="T62" fmla="*/ 73 w 85"/>
                  <a:gd name="T63" fmla="*/ 15 h 114"/>
                  <a:gd name="T64" fmla="*/ 78 w 85"/>
                  <a:gd name="T65" fmla="*/ 22 h 114"/>
                  <a:gd name="T66" fmla="*/ 83 w 85"/>
                  <a:gd name="T67" fmla="*/ 31 h 114"/>
                  <a:gd name="T68" fmla="*/ 85 w 85"/>
                  <a:gd name="T69" fmla="*/ 41 h 114"/>
                  <a:gd name="T70" fmla="*/ 85 w 85"/>
                  <a:gd name="T71" fmla="*/ 52 h 114"/>
                  <a:gd name="T72" fmla="*/ 85 w 85"/>
                  <a:gd name="T73" fmla="*/ 64 h 114"/>
                  <a:gd name="T74" fmla="*/ 85 w 85"/>
                  <a:gd name="T75" fmla="*/ 64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14"/>
                  <a:gd name="T116" fmla="*/ 85 w 85"/>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14">
                    <a:moveTo>
                      <a:pt x="85" y="64"/>
                    </a:moveTo>
                    <a:lnTo>
                      <a:pt x="85" y="64"/>
                    </a:lnTo>
                    <a:lnTo>
                      <a:pt x="83" y="73"/>
                    </a:lnTo>
                    <a:lnTo>
                      <a:pt x="78" y="85"/>
                    </a:lnTo>
                    <a:lnTo>
                      <a:pt x="73" y="95"/>
                    </a:lnTo>
                    <a:lnTo>
                      <a:pt x="66" y="102"/>
                    </a:lnTo>
                    <a:lnTo>
                      <a:pt x="59" y="106"/>
                    </a:lnTo>
                    <a:lnTo>
                      <a:pt x="50" y="111"/>
                    </a:lnTo>
                    <a:lnTo>
                      <a:pt x="43" y="114"/>
                    </a:lnTo>
                    <a:lnTo>
                      <a:pt x="33" y="114"/>
                    </a:lnTo>
                    <a:lnTo>
                      <a:pt x="26" y="111"/>
                    </a:lnTo>
                    <a:lnTo>
                      <a:pt x="19" y="106"/>
                    </a:lnTo>
                    <a:lnTo>
                      <a:pt x="12" y="99"/>
                    </a:lnTo>
                    <a:lnTo>
                      <a:pt x="7" y="92"/>
                    </a:lnTo>
                    <a:lnTo>
                      <a:pt x="2" y="83"/>
                    </a:lnTo>
                    <a:lnTo>
                      <a:pt x="0" y="73"/>
                    </a:lnTo>
                    <a:lnTo>
                      <a:pt x="0" y="62"/>
                    </a:lnTo>
                    <a:lnTo>
                      <a:pt x="0" y="50"/>
                    </a:lnTo>
                    <a:lnTo>
                      <a:pt x="2" y="41"/>
                    </a:lnTo>
                    <a:lnTo>
                      <a:pt x="7" y="29"/>
                    </a:lnTo>
                    <a:lnTo>
                      <a:pt x="12" y="19"/>
                    </a:lnTo>
                    <a:lnTo>
                      <a:pt x="19" y="12"/>
                    </a:lnTo>
                    <a:lnTo>
                      <a:pt x="26" y="8"/>
                    </a:lnTo>
                    <a:lnTo>
                      <a:pt x="33" y="3"/>
                    </a:lnTo>
                    <a:lnTo>
                      <a:pt x="43" y="0"/>
                    </a:lnTo>
                    <a:lnTo>
                      <a:pt x="52" y="0"/>
                    </a:lnTo>
                    <a:lnTo>
                      <a:pt x="59" y="3"/>
                    </a:lnTo>
                    <a:lnTo>
                      <a:pt x="66" y="8"/>
                    </a:lnTo>
                    <a:lnTo>
                      <a:pt x="73" y="15"/>
                    </a:lnTo>
                    <a:lnTo>
                      <a:pt x="78" y="22"/>
                    </a:lnTo>
                    <a:lnTo>
                      <a:pt x="83" y="31"/>
                    </a:lnTo>
                    <a:lnTo>
                      <a:pt x="85" y="41"/>
                    </a:lnTo>
                    <a:lnTo>
                      <a:pt x="85" y="52"/>
                    </a:lnTo>
                    <a:lnTo>
                      <a:pt x="85" y="64"/>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85">
                <a:extLst>
                  <a:ext uri="{FF2B5EF4-FFF2-40B4-BE49-F238E27FC236}">
                    <a16:creationId xmlns:a16="http://schemas.microsoft.com/office/drawing/2014/main" id="{CE186BC8-5456-4402-8C51-6D5536E725EC}"/>
                  </a:ext>
                </a:extLst>
              </p:cNvPr>
              <p:cNvSpPr>
                <a:spLocks/>
              </p:cNvSpPr>
              <p:nvPr/>
            </p:nvSpPr>
            <p:spPr bwMode="auto">
              <a:xfrm>
                <a:off x="5008" y="2912"/>
                <a:ext cx="54" cy="71"/>
              </a:xfrm>
              <a:custGeom>
                <a:avLst/>
                <a:gdLst>
                  <a:gd name="T0" fmla="*/ 54 w 54"/>
                  <a:gd name="T1" fmla="*/ 40 h 71"/>
                  <a:gd name="T2" fmla="*/ 54 w 54"/>
                  <a:gd name="T3" fmla="*/ 40 h 71"/>
                  <a:gd name="T4" fmla="*/ 52 w 54"/>
                  <a:gd name="T5" fmla="*/ 52 h 71"/>
                  <a:gd name="T6" fmla="*/ 43 w 54"/>
                  <a:gd name="T7" fmla="*/ 64 h 71"/>
                  <a:gd name="T8" fmla="*/ 33 w 54"/>
                  <a:gd name="T9" fmla="*/ 68 h 71"/>
                  <a:gd name="T10" fmla="*/ 29 w 54"/>
                  <a:gd name="T11" fmla="*/ 71 h 71"/>
                  <a:gd name="T12" fmla="*/ 21 w 54"/>
                  <a:gd name="T13" fmla="*/ 71 h 71"/>
                  <a:gd name="T14" fmla="*/ 21 w 54"/>
                  <a:gd name="T15" fmla="*/ 71 h 71"/>
                  <a:gd name="T16" fmla="*/ 17 w 54"/>
                  <a:gd name="T17" fmla="*/ 68 h 71"/>
                  <a:gd name="T18" fmla="*/ 12 w 54"/>
                  <a:gd name="T19" fmla="*/ 66 h 71"/>
                  <a:gd name="T20" fmla="*/ 5 w 54"/>
                  <a:gd name="T21" fmla="*/ 57 h 71"/>
                  <a:gd name="T22" fmla="*/ 0 w 54"/>
                  <a:gd name="T23" fmla="*/ 45 h 71"/>
                  <a:gd name="T24" fmla="*/ 0 w 54"/>
                  <a:gd name="T25" fmla="*/ 31 h 71"/>
                  <a:gd name="T26" fmla="*/ 0 w 54"/>
                  <a:gd name="T27" fmla="*/ 31 h 71"/>
                  <a:gd name="T28" fmla="*/ 5 w 54"/>
                  <a:gd name="T29" fmla="*/ 19 h 71"/>
                  <a:gd name="T30" fmla="*/ 12 w 54"/>
                  <a:gd name="T31" fmla="*/ 7 h 71"/>
                  <a:gd name="T32" fmla="*/ 21 w 54"/>
                  <a:gd name="T33" fmla="*/ 2 h 71"/>
                  <a:gd name="T34" fmla="*/ 29 w 54"/>
                  <a:gd name="T35" fmla="*/ 0 h 71"/>
                  <a:gd name="T36" fmla="*/ 33 w 54"/>
                  <a:gd name="T37" fmla="*/ 0 h 71"/>
                  <a:gd name="T38" fmla="*/ 33 w 54"/>
                  <a:gd name="T39" fmla="*/ 0 h 71"/>
                  <a:gd name="T40" fmla="*/ 38 w 54"/>
                  <a:gd name="T41" fmla="*/ 2 h 71"/>
                  <a:gd name="T42" fmla="*/ 43 w 54"/>
                  <a:gd name="T43" fmla="*/ 5 h 71"/>
                  <a:gd name="T44" fmla="*/ 52 w 54"/>
                  <a:gd name="T45" fmla="*/ 14 h 71"/>
                  <a:gd name="T46" fmla="*/ 54 w 54"/>
                  <a:gd name="T47" fmla="*/ 26 h 71"/>
                  <a:gd name="T48" fmla="*/ 54 w 54"/>
                  <a:gd name="T49" fmla="*/ 40 h 71"/>
                  <a:gd name="T50" fmla="*/ 54 w 54"/>
                  <a:gd name="T51" fmla="*/ 4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71"/>
                  <a:gd name="T80" fmla="*/ 54 w 54"/>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71">
                    <a:moveTo>
                      <a:pt x="54" y="40"/>
                    </a:moveTo>
                    <a:lnTo>
                      <a:pt x="54" y="40"/>
                    </a:lnTo>
                    <a:lnTo>
                      <a:pt x="52" y="52"/>
                    </a:lnTo>
                    <a:lnTo>
                      <a:pt x="43" y="64"/>
                    </a:lnTo>
                    <a:lnTo>
                      <a:pt x="33" y="68"/>
                    </a:lnTo>
                    <a:lnTo>
                      <a:pt x="29" y="71"/>
                    </a:lnTo>
                    <a:lnTo>
                      <a:pt x="21" y="71"/>
                    </a:lnTo>
                    <a:lnTo>
                      <a:pt x="17" y="68"/>
                    </a:lnTo>
                    <a:lnTo>
                      <a:pt x="12" y="66"/>
                    </a:lnTo>
                    <a:lnTo>
                      <a:pt x="5" y="57"/>
                    </a:lnTo>
                    <a:lnTo>
                      <a:pt x="0" y="45"/>
                    </a:lnTo>
                    <a:lnTo>
                      <a:pt x="0" y="31"/>
                    </a:lnTo>
                    <a:lnTo>
                      <a:pt x="5" y="19"/>
                    </a:lnTo>
                    <a:lnTo>
                      <a:pt x="12" y="7"/>
                    </a:lnTo>
                    <a:lnTo>
                      <a:pt x="21" y="2"/>
                    </a:lnTo>
                    <a:lnTo>
                      <a:pt x="29" y="0"/>
                    </a:lnTo>
                    <a:lnTo>
                      <a:pt x="33" y="0"/>
                    </a:lnTo>
                    <a:lnTo>
                      <a:pt x="38" y="2"/>
                    </a:lnTo>
                    <a:lnTo>
                      <a:pt x="43" y="5"/>
                    </a:lnTo>
                    <a:lnTo>
                      <a:pt x="52" y="14"/>
                    </a:lnTo>
                    <a:lnTo>
                      <a:pt x="54" y="26"/>
                    </a:lnTo>
                    <a:lnTo>
                      <a:pt x="5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86">
                <a:extLst>
                  <a:ext uri="{FF2B5EF4-FFF2-40B4-BE49-F238E27FC236}">
                    <a16:creationId xmlns:a16="http://schemas.microsoft.com/office/drawing/2014/main" id="{E1E47957-7EF5-4589-80E4-450A3F7135F4}"/>
                  </a:ext>
                </a:extLst>
              </p:cNvPr>
              <p:cNvSpPr>
                <a:spLocks/>
              </p:cNvSpPr>
              <p:nvPr/>
            </p:nvSpPr>
            <p:spPr bwMode="auto">
              <a:xfrm>
                <a:off x="5015" y="2907"/>
                <a:ext cx="22" cy="29"/>
              </a:xfrm>
              <a:custGeom>
                <a:avLst/>
                <a:gdLst>
                  <a:gd name="T0" fmla="*/ 22 w 22"/>
                  <a:gd name="T1" fmla="*/ 14 h 29"/>
                  <a:gd name="T2" fmla="*/ 22 w 22"/>
                  <a:gd name="T3" fmla="*/ 14 h 29"/>
                  <a:gd name="T4" fmla="*/ 22 w 22"/>
                  <a:gd name="T5" fmla="*/ 19 h 29"/>
                  <a:gd name="T6" fmla="*/ 19 w 22"/>
                  <a:gd name="T7" fmla="*/ 24 h 29"/>
                  <a:gd name="T8" fmla="*/ 14 w 22"/>
                  <a:gd name="T9" fmla="*/ 26 h 29"/>
                  <a:gd name="T10" fmla="*/ 12 w 22"/>
                  <a:gd name="T11" fmla="*/ 29 h 29"/>
                  <a:gd name="T12" fmla="*/ 12 w 22"/>
                  <a:gd name="T13" fmla="*/ 29 h 29"/>
                  <a:gd name="T14" fmla="*/ 7 w 22"/>
                  <a:gd name="T15" fmla="*/ 26 h 29"/>
                  <a:gd name="T16" fmla="*/ 3 w 22"/>
                  <a:gd name="T17" fmla="*/ 24 h 29"/>
                  <a:gd name="T18" fmla="*/ 0 w 22"/>
                  <a:gd name="T19" fmla="*/ 19 h 29"/>
                  <a:gd name="T20" fmla="*/ 0 w 22"/>
                  <a:gd name="T21" fmla="*/ 14 h 29"/>
                  <a:gd name="T22" fmla="*/ 0 w 22"/>
                  <a:gd name="T23" fmla="*/ 14 h 29"/>
                  <a:gd name="T24" fmla="*/ 3 w 22"/>
                  <a:gd name="T25" fmla="*/ 10 h 29"/>
                  <a:gd name="T26" fmla="*/ 5 w 22"/>
                  <a:gd name="T27" fmla="*/ 5 h 29"/>
                  <a:gd name="T28" fmla="*/ 7 w 22"/>
                  <a:gd name="T29" fmla="*/ 3 h 29"/>
                  <a:gd name="T30" fmla="*/ 12 w 22"/>
                  <a:gd name="T31" fmla="*/ 0 h 29"/>
                  <a:gd name="T32" fmla="*/ 12 w 22"/>
                  <a:gd name="T33" fmla="*/ 0 h 29"/>
                  <a:gd name="T34" fmla="*/ 17 w 22"/>
                  <a:gd name="T35" fmla="*/ 3 h 29"/>
                  <a:gd name="T36" fmla="*/ 19 w 22"/>
                  <a:gd name="T37" fmla="*/ 5 h 29"/>
                  <a:gd name="T38" fmla="*/ 22 w 22"/>
                  <a:gd name="T39" fmla="*/ 10 h 29"/>
                  <a:gd name="T40" fmla="*/ 22 w 22"/>
                  <a:gd name="T41" fmla="*/ 14 h 29"/>
                  <a:gd name="T42" fmla="*/ 22 w 22"/>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9"/>
                  <a:gd name="T68" fmla="*/ 22 w 2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9">
                    <a:moveTo>
                      <a:pt x="22" y="14"/>
                    </a:moveTo>
                    <a:lnTo>
                      <a:pt x="22" y="14"/>
                    </a:lnTo>
                    <a:lnTo>
                      <a:pt x="22" y="19"/>
                    </a:lnTo>
                    <a:lnTo>
                      <a:pt x="19" y="24"/>
                    </a:lnTo>
                    <a:lnTo>
                      <a:pt x="14" y="26"/>
                    </a:lnTo>
                    <a:lnTo>
                      <a:pt x="12" y="29"/>
                    </a:lnTo>
                    <a:lnTo>
                      <a:pt x="7" y="26"/>
                    </a:lnTo>
                    <a:lnTo>
                      <a:pt x="3" y="24"/>
                    </a:lnTo>
                    <a:lnTo>
                      <a:pt x="0" y="19"/>
                    </a:lnTo>
                    <a:lnTo>
                      <a:pt x="0" y="14"/>
                    </a:lnTo>
                    <a:lnTo>
                      <a:pt x="3" y="10"/>
                    </a:lnTo>
                    <a:lnTo>
                      <a:pt x="5" y="5"/>
                    </a:lnTo>
                    <a:lnTo>
                      <a:pt x="7" y="3"/>
                    </a:lnTo>
                    <a:lnTo>
                      <a:pt x="12" y="0"/>
                    </a:lnTo>
                    <a:lnTo>
                      <a:pt x="17" y="3"/>
                    </a:lnTo>
                    <a:lnTo>
                      <a:pt x="19" y="5"/>
                    </a:lnTo>
                    <a:lnTo>
                      <a:pt x="22" y="10"/>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87">
                <a:extLst>
                  <a:ext uri="{FF2B5EF4-FFF2-40B4-BE49-F238E27FC236}">
                    <a16:creationId xmlns:a16="http://schemas.microsoft.com/office/drawing/2014/main" id="{D461FFE7-58DD-4393-BE24-782314E9F4A9}"/>
                  </a:ext>
                </a:extLst>
              </p:cNvPr>
              <p:cNvSpPr>
                <a:spLocks/>
              </p:cNvSpPr>
              <p:nvPr/>
            </p:nvSpPr>
            <p:spPr bwMode="auto">
              <a:xfrm>
                <a:off x="5046" y="2961"/>
                <a:ext cx="14" cy="15"/>
              </a:xfrm>
              <a:custGeom>
                <a:avLst/>
                <a:gdLst>
                  <a:gd name="T0" fmla="*/ 7 w 14"/>
                  <a:gd name="T1" fmla="*/ 0 h 15"/>
                  <a:gd name="T2" fmla="*/ 7 w 14"/>
                  <a:gd name="T3" fmla="*/ 0 h 15"/>
                  <a:gd name="T4" fmla="*/ 12 w 14"/>
                  <a:gd name="T5" fmla="*/ 3 h 15"/>
                  <a:gd name="T6" fmla="*/ 14 w 14"/>
                  <a:gd name="T7" fmla="*/ 8 h 15"/>
                  <a:gd name="T8" fmla="*/ 14 w 14"/>
                  <a:gd name="T9" fmla="*/ 8 h 15"/>
                  <a:gd name="T10" fmla="*/ 12 w 14"/>
                  <a:gd name="T11" fmla="*/ 12 h 15"/>
                  <a:gd name="T12" fmla="*/ 7 w 14"/>
                  <a:gd name="T13" fmla="*/ 15 h 15"/>
                  <a:gd name="T14" fmla="*/ 7 w 14"/>
                  <a:gd name="T15" fmla="*/ 15 h 15"/>
                  <a:gd name="T16" fmla="*/ 2 w 14"/>
                  <a:gd name="T17" fmla="*/ 12 h 15"/>
                  <a:gd name="T18" fmla="*/ 0 w 14"/>
                  <a:gd name="T19" fmla="*/ 8 h 15"/>
                  <a:gd name="T20" fmla="*/ 0 w 14"/>
                  <a:gd name="T21" fmla="*/ 8 h 15"/>
                  <a:gd name="T22" fmla="*/ 2 w 14"/>
                  <a:gd name="T23" fmla="*/ 3 h 15"/>
                  <a:gd name="T24" fmla="*/ 7 w 14"/>
                  <a:gd name="T25" fmla="*/ 0 h 15"/>
                  <a:gd name="T26" fmla="*/ 7 w 1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7" y="0"/>
                    </a:moveTo>
                    <a:lnTo>
                      <a:pt x="7" y="0"/>
                    </a:lnTo>
                    <a:lnTo>
                      <a:pt x="12" y="3"/>
                    </a:lnTo>
                    <a:lnTo>
                      <a:pt x="14" y="8"/>
                    </a:lnTo>
                    <a:lnTo>
                      <a:pt x="12" y="12"/>
                    </a:lnTo>
                    <a:lnTo>
                      <a:pt x="7" y="15"/>
                    </a:lnTo>
                    <a:lnTo>
                      <a:pt x="2" y="12"/>
                    </a:lnTo>
                    <a:lnTo>
                      <a:pt x="0" y="8"/>
                    </a:lnTo>
                    <a:lnTo>
                      <a:pt x="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88">
                <a:extLst>
                  <a:ext uri="{FF2B5EF4-FFF2-40B4-BE49-F238E27FC236}">
                    <a16:creationId xmlns:a16="http://schemas.microsoft.com/office/drawing/2014/main" id="{589AA22D-D718-44F4-A9AE-74F20B1DF92B}"/>
                  </a:ext>
                </a:extLst>
              </p:cNvPr>
              <p:cNvSpPr>
                <a:spLocks/>
              </p:cNvSpPr>
              <p:nvPr/>
            </p:nvSpPr>
            <p:spPr bwMode="auto">
              <a:xfrm>
                <a:off x="4952" y="3011"/>
                <a:ext cx="151" cy="73"/>
              </a:xfrm>
              <a:custGeom>
                <a:avLst/>
                <a:gdLst>
                  <a:gd name="T0" fmla="*/ 151 w 151"/>
                  <a:gd name="T1" fmla="*/ 49 h 73"/>
                  <a:gd name="T2" fmla="*/ 151 w 151"/>
                  <a:gd name="T3" fmla="*/ 49 h 73"/>
                  <a:gd name="T4" fmla="*/ 151 w 151"/>
                  <a:gd name="T5" fmla="*/ 45 h 73"/>
                  <a:gd name="T6" fmla="*/ 141 w 151"/>
                  <a:gd name="T7" fmla="*/ 28 h 73"/>
                  <a:gd name="T8" fmla="*/ 134 w 151"/>
                  <a:gd name="T9" fmla="*/ 21 h 73"/>
                  <a:gd name="T10" fmla="*/ 125 w 151"/>
                  <a:gd name="T11" fmla="*/ 12 h 73"/>
                  <a:gd name="T12" fmla="*/ 113 w 151"/>
                  <a:gd name="T13" fmla="*/ 7 h 73"/>
                  <a:gd name="T14" fmla="*/ 96 w 151"/>
                  <a:gd name="T15" fmla="*/ 2 h 73"/>
                  <a:gd name="T16" fmla="*/ 96 w 151"/>
                  <a:gd name="T17" fmla="*/ 2 h 73"/>
                  <a:gd name="T18" fmla="*/ 54 w 151"/>
                  <a:gd name="T19" fmla="*/ 0 h 73"/>
                  <a:gd name="T20" fmla="*/ 44 w 151"/>
                  <a:gd name="T21" fmla="*/ 0 h 73"/>
                  <a:gd name="T22" fmla="*/ 33 w 151"/>
                  <a:gd name="T23" fmla="*/ 2 h 73"/>
                  <a:gd name="T24" fmla="*/ 33 w 151"/>
                  <a:gd name="T25" fmla="*/ 2 h 73"/>
                  <a:gd name="T26" fmla="*/ 21 w 151"/>
                  <a:gd name="T27" fmla="*/ 7 h 73"/>
                  <a:gd name="T28" fmla="*/ 9 w 151"/>
                  <a:gd name="T29" fmla="*/ 12 h 73"/>
                  <a:gd name="T30" fmla="*/ 0 w 151"/>
                  <a:gd name="T31" fmla="*/ 19 h 73"/>
                  <a:gd name="T32" fmla="*/ 0 w 151"/>
                  <a:gd name="T33" fmla="*/ 19 h 73"/>
                  <a:gd name="T34" fmla="*/ 2 w 151"/>
                  <a:gd name="T35" fmla="*/ 26 h 73"/>
                  <a:gd name="T36" fmla="*/ 14 w 151"/>
                  <a:gd name="T37" fmla="*/ 40 h 73"/>
                  <a:gd name="T38" fmla="*/ 21 w 151"/>
                  <a:gd name="T39" fmla="*/ 49 h 73"/>
                  <a:gd name="T40" fmla="*/ 30 w 151"/>
                  <a:gd name="T41" fmla="*/ 59 h 73"/>
                  <a:gd name="T42" fmla="*/ 40 w 151"/>
                  <a:gd name="T43" fmla="*/ 64 h 73"/>
                  <a:gd name="T44" fmla="*/ 52 w 151"/>
                  <a:gd name="T45" fmla="*/ 68 h 73"/>
                  <a:gd name="T46" fmla="*/ 52 w 151"/>
                  <a:gd name="T47" fmla="*/ 68 h 73"/>
                  <a:gd name="T48" fmla="*/ 89 w 151"/>
                  <a:gd name="T49" fmla="*/ 73 h 73"/>
                  <a:gd name="T50" fmla="*/ 101 w 151"/>
                  <a:gd name="T51" fmla="*/ 73 h 73"/>
                  <a:gd name="T52" fmla="*/ 115 w 151"/>
                  <a:gd name="T53" fmla="*/ 68 h 73"/>
                  <a:gd name="T54" fmla="*/ 115 w 151"/>
                  <a:gd name="T55" fmla="*/ 68 h 73"/>
                  <a:gd name="T56" fmla="*/ 141 w 151"/>
                  <a:gd name="T57" fmla="*/ 56 h 73"/>
                  <a:gd name="T58" fmla="*/ 151 w 151"/>
                  <a:gd name="T59" fmla="*/ 49 h 73"/>
                  <a:gd name="T60" fmla="*/ 151 w 151"/>
                  <a:gd name="T61" fmla="*/ 49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3"/>
                  <a:gd name="T95" fmla="*/ 151 w 15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3">
                    <a:moveTo>
                      <a:pt x="151" y="49"/>
                    </a:moveTo>
                    <a:lnTo>
                      <a:pt x="151" y="49"/>
                    </a:lnTo>
                    <a:lnTo>
                      <a:pt x="151" y="45"/>
                    </a:lnTo>
                    <a:lnTo>
                      <a:pt x="141" y="28"/>
                    </a:lnTo>
                    <a:lnTo>
                      <a:pt x="134" y="21"/>
                    </a:lnTo>
                    <a:lnTo>
                      <a:pt x="125" y="12"/>
                    </a:lnTo>
                    <a:lnTo>
                      <a:pt x="113" y="7"/>
                    </a:lnTo>
                    <a:lnTo>
                      <a:pt x="96" y="2"/>
                    </a:lnTo>
                    <a:lnTo>
                      <a:pt x="54" y="0"/>
                    </a:lnTo>
                    <a:lnTo>
                      <a:pt x="44" y="0"/>
                    </a:lnTo>
                    <a:lnTo>
                      <a:pt x="33" y="2"/>
                    </a:lnTo>
                    <a:lnTo>
                      <a:pt x="21" y="7"/>
                    </a:lnTo>
                    <a:lnTo>
                      <a:pt x="9" y="12"/>
                    </a:lnTo>
                    <a:lnTo>
                      <a:pt x="0" y="19"/>
                    </a:lnTo>
                    <a:lnTo>
                      <a:pt x="2" y="26"/>
                    </a:lnTo>
                    <a:lnTo>
                      <a:pt x="14" y="40"/>
                    </a:lnTo>
                    <a:lnTo>
                      <a:pt x="21" y="49"/>
                    </a:lnTo>
                    <a:lnTo>
                      <a:pt x="30" y="59"/>
                    </a:lnTo>
                    <a:lnTo>
                      <a:pt x="40" y="64"/>
                    </a:lnTo>
                    <a:lnTo>
                      <a:pt x="52" y="68"/>
                    </a:lnTo>
                    <a:lnTo>
                      <a:pt x="89" y="73"/>
                    </a:lnTo>
                    <a:lnTo>
                      <a:pt x="101" y="73"/>
                    </a:lnTo>
                    <a:lnTo>
                      <a:pt x="115" y="68"/>
                    </a:lnTo>
                    <a:lnTo>
                      <a:pt x="141" y="56"/>
                    </a:lnTo>
                    <a:lnTo>
                      <a:pt x="151" y="49"/>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89">
                <a:extLst>
                  <a:ext uri="{FF2B5EF4-FFF2-40B4-BE49-F238E27FC236}">
                    <a16:creationId xmlns:a16="http://schemas.microsoft.com/office/drawing/2014/main" id="{B4ABD786-3D67-4282-8ECE-9606C040699B}"/>
                  </a:ext>
                </a:extLst>
              </p:cNvPr>
              <p:cNvSpPr>
                <a:spLocks/>
              </p:cNvSpPr>
              <p:nvPr/>
            </p:nvSpPr>
            <p:spPr bwMode="auto">
              <a:xfrm>
                <a:off x="4949" y="3006"/>
                <a:ext cx="163" cy="50"/>
              </a:xfrm>
              <a:custGeom>
                <a:avLst/>
                <a:gdLst>
                  <a:gd name="T0" fmla="*/ 0 w 163"/>
                  <a:gd name="T1" fmla="*/ 21 h 50"/>
                  <a:gd name="T2" fmla="*/ 0 w 163"/>
                  <a:gd name="T3" fmla="*/ 21 h 50"/>
                  <a:gd name="T4" fmla="*/ 17 w 163"/>
                  <a:gd name="T5" fmla="*/ 14 h 50"/>
                  <a:gd name="T6" fmla="*/ 36 w 163"/>
                  <a:gd name="T7" fmla="*/ 7 h 50"/>
                  <a:gd name="T8" fmla="*/ 59 w 163"/>
                  <a:gd name="T9" fmla="*/ 3 h 50"/>
                  <a:gd name="T10" fmla="*/ 71 w 163"/>
                  <a:gd name="T11" fmla="*/ 0 h 50"/>
                  <a:gd name="T12" fmla="*/ 85 w 163"/>
                  <a:gd name="T13" fmla="*/ 0 h 50"/>
                  <a:gd name="T14" fmla="*/ 97 w 163"/>
                  <a:gd name="T15" fmla="*/ 3 h 50"/>
                  <a:gd name="T16" fmla="*/ 111 w 163"/>
                  <a:gd name="T17" fmla="*/ 7 h 50"/>
                  <a:gd name="T18" fmla="*/ 125 w 163"/>
                  <a:gd name="T19" fmla="*/ 14 h 50"/>
                  <a:gd name="T20" fmla="*/ 139 w 163"/>
                  <a:gd name="T21" fmla="*/ 24 h 50"/>
                  <a:gd name="T22" fmla="*/ 151 w 163"/>
                  <a:gd name="T23" fmla="*/ 36 h 50"/>
                  <a:gd name="T24" fmla="*/ 163 w 163"/>
                  <a:gd name="T25" fmla="*/ 50 h 50"/>
                  <a:gd name="T26" fmla="*/ 163 w 163"/>
                  <a:gd name="T27" fmla="*/ 50 h 50"/>
                  <a:gd name="T28" fmla="*/ 154 w 163"/>
                  <a:gd name="T29" fmla="*/ 40 h 50"/>
                  <a:gd name="T30" fmla="*/ 142 w 163"/>
                  <a:gd name="T31" fmla="*/ 31 h 50"/>
                  <a:gd name="T32" fmla="*/ 125 w 163"/>
                  <a:gd name="T33" fmla="*/ 21 h 50"/>
                  <a:gd name="T34" fmla="*/ 104 w 163"/>
                  <a:gd name="T35" fmla="*/ 14 h 50"/>
                  <a:gd name="T36" fmla="*/ 90 w 163"/>
                  <a:gd name="T37" fmla="*/ 12 h 50"/>
                  <a:gd name="T38" fmla="*/ 76 w 163"/>
                  <a:gd name="T39" fmla="*/ 12 h 50"/>
                  <a:gd name="T40" fmla="*/ 59 w 163"/>
                  <a:gd name="T41" fmla="*/ 12 h 50"/>
                  <a:gd name="T42" fmla="*/ 40 w 163"/>
                  <a:gd name="T43" fmla="*/ 12 h 50"/>
                  <a:gd name="T44" fmla="*/ 22 w 163"/>
                  <a:gd name="T45" fmla="*/ 17 h 50"/>
                  <a:gd name="T46" fmla="*/ 0 w 163"/>
                  <a:gd name="T47" fmla="*/ 21 h 50"/>
                  <a:gd name="T48" fmla="*/ 0 w 163"/>
                  <a:gd name="T49" fmla="*/ 21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50"/>
                  <a:gd name="T77" fmla="*/ 163 w 163"/>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50">
                    <a:moveTo>
                      <a:pt x="0" y="21"/>
                    </a:moveTo>
                    <a:lnTo>
                      <a:pt x="0" y="21"/>
                    </a:lnTo>
                    <a:lnTo>
                      <a:pt x="17" y="14"/>
                    </a:lnTo>
                    <a:lnTo>
                      <a:pt x="36" y="7"/>
                    </a:lnTo>
                    <a:lnTo>
                      <a:pt x="59" y="3"/>
                    </a:lnTo>
                    <a:lnTo>
                      <a:pt x="71" y="0"/>
                    </a:lnTo>
                    <a:lnTo>
                      <a:pt x="85" y="0"/>
                    </a:lnTo>
                    <a:lnTo>
                      <a:pt x="97" y="3"/>
                    </a:lnTo>
                    <a:lnTo>
                      <a:pt x="111" y="7"/>
                    </a:lnTo>
                    <a:lnTo>
                      <a:pt x="125" y="14"/>
                    </a:lnTo>
                    <a:lnTo>
                      <a:pt x="139" y="24"/>
                    </a:lnTo>
                    <a:lnTo>
                      <a:pt x="151" y="36"/>
                    </a:lnTo>
                    <a:lnTo>
                      <a:pt x="163" y="50"/>
                    </a:lnTo>
                    <a:lnTo>
                      <a:pt x="154" y="40"/>
                    </a:lnTo>
                    <a:lnTo>
                      <a:pt x="142" y="31"/>
                    </a:lnTo>
                    <a:lnTo>
                      <a:pt x="125" y="21"/>
                    </a:lnTo>
                    <a:lnTo>
                      <a:pt x="104" y="14"/>
                    </a:lnTo>
                    <a:lnTo>
                      <a:pt x="90" y="12"/>
                    </a:lnTo>
                    <a:lnTo>
                      <a:pt x="76" y="12"/>
                    </a:lnTo>
                    <a:lnTo>
                      <a:pt x="59" y="12"/>
                    </a:lnTo>
                    <a:lnTo>
                      <a:pt x="40" y="12"/>
                    </a:lnTo>
                    <a:lnTo>
                      <a:pt x="22" y="17"/>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90">
                <a:extLst>
                  <a:ext uri="{FF2B5EF4-FFF2-40B4-BE49-F238E27FC236}">
                    <a16:creationId xmlns:a16="http://schemas.microsoft.com/office/drawing/2014/main" id="{76BB0FBF-D621-49FE-A172-5FC62616DDCF}"/>
                  </a:ext>
                </a:extLst>
              </p:cNvPr>
              <p:cNvSpPr>
                <a:spLocks/>
              </p:cNvSpPr>
              <p:nvPr/>
            </p:nvSpPr>
            <p:spPr bwMode="auto">
              <a:xfrm>
                <a:off x="4695" y="2728"/>
                <a:ext cx="153" cy="139"/>
              </a:xfrm>
              <a:custGeom>
                <a:avLst/>
                <a:gdLst>
                  <a:gd name="T0" fmla="*/ 141 w 153"/>
                  <a:gd name="T1" fmla="*/ 76 h 139"/>
                  <a:gd name="T2" fmla="*/ 153 w 153"/>
                  <a:gd name="T3" fmla="*/ 66 h 139"/>
                  <a:gd name="T4" fmla="*/ 153 w 153"/>
                  <a:gd name="T5" fmla="*/ 66 h 139"/>
                  <a:gd name="T6" fmla="*/ 141 w 153"/>
                  <a:gd name="T7" fmla="*/ 54 h 139"/>
                  <a:gd name="T8" fmla="*/ 111 w 153"/>
                  <a:gd name="T9" fmla="*/ 26 h 139"/>
                  <a:gd name="T10" fmla="*/ 92 w 153"/>
                  <a:gd name="T11" fmla="*/ 12 h 139"/>
                  <a:gd name="T12" fmla="*/ 75 w 153"/>
                  <a:gd name="T13" fmla="*/ 3 h 139"/>
                  <a:gd name="T14" fmla="*/ 66 w 153"/>
                  <a:gd name="T15" fmla="*/ 0 h 139"/>
                  <a:gd name="T16" fmla="*/ 59 w 153"/>
                  <a:gd name="T17" fmla="*/ 0 h 139"/>
                  <a:gd name="T18" fmla="*/ 52 w 153"/>
                  <a:gd name="T19" fmla="*/ 0 h 139"/>
                  <a:gd name="T20" fmla="*/ 45 w 153"/>
                  <a:gd name="T21" fmla="*/ 5 h 139"/>
                  <a:gd name="T22" fmla="*/ 45 w 153"/>
                  <a:gd name="T23" fmla="*/ 5 h 139"/>
                  <a:gd name="T24" fmla="*/ 35 w 153"/>
                  <a:gd name="T25" fmla="*/ 14 h 139"/>
                  <a:gd name="T26" fmla="*/ 26 w 153"/>
                  <a:gd name="T27" fmla="*/ 24 h 139"/>
                  <a:gd name="T28" fmla="*/ 14 w 153"/>
                  <a:gd name="T29" fmla="*/ 40 h 139"/>
                  <a:gd name="T30" fmla="*/ 7 w 153"/>
                  <a:gd name="T31" fmla="*/ 59 h 139"/>
                  <a:gd name="T32" fmla="*/ 2 w 153"/>
                  <a:gd name="T33" fmla="*/ 69 h 139"/>
                  <a:gd name="T34" fmla="*/ 2 w 153"/>
                  <a:gd name="T35" fmla="*/ 83 h 139"/>
                  <a:gd name="T36" fmla="*/ 0 w 153"/>
                  <a:gd name="T37" fmla="*/ 95 h 139"/>
                  <a:gd name="T38" fmla="*/ 2 w 153"/>
                  <a:gd name="T39" fmla="*/ 109 h 139"/>
                  <a:gd name="T40" fmla="*/ 4 w 153"/>
                  <a:gd name="T41" fmla="*/ 123 h 139"/>
                  <a:gd name="T42" fmla="*/ 12 w 153"/>
                  <a:gd name="T43" fmla="*/ 139 h 139"/>
                  <a:gd name="T44" fmla="*/ 141 w 153"/>
                  <a:gd name="T45" fmla="*/ 76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39"/>
                  <a:gd name="T71" fmla="*/ 153 w 153"/>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39">
                    <a:moveTo>
                      <a:pt x="141" y="76"/>
                    </a:moveTo>
                    <a:lnTo>
                      <a:pt x="153" y="66"/>
                    </a:lnTo>
                    <a:lnTo>
                      <a:pt x="141" y="54"/>
                    </a:lnTo>
                    <a:lnTo>
                      <a:pt x="111" y="26"/>
                    </a:lnTo>
                    <a:lnTo>
                      <a:pt x="92" y="12"/>
                    </a:lnTo>
                    <a:lnTo>
                      <a:pt x="75" y="3"/>
                    </a:lnTo>
                    <a:lnTo>
                      <a:pt x="66" y="0"/>
                    </a:lnTo>
                    <a:lnTo>
                      <a:pt x="59" y="0"/>
                    </a:lnTo>
                    <a:lnTo>
                      <a:pt x="52" y="0"/>
                    </a:lnTo>
                    <a:lnTo>
                      <a:pt x="45" y="5"/>
                    </a:lnTo>
                    <a:lnTo>
                      <a:pt x="35" y="14"/>
                    </a:lnTo>
                    <a:lnTo>
                      <a:pt x="26" y="24"/>
                    </a:lnTo>
                    <a:lnTo>
                      <a:pt x="14" y="40"/>
                    </a:lnTo>
                    <a:lnTo>
                      <a:pt x="7" y="59"/>
                    </a:lnTo>
                    <a:lnTo>
                      <a:pt x="2" y="69"/>
                    </a:lnTo>
                    <a:lnTo>
                      <a:pt x="2" y="83"/>
                    </a:lnTo>
                    <a:lnTo>
                      <a:pt x="0" y="95"/>
                    </a:lnTo>
                    <a:lnTo>
                      <a:pt x="2" y="109"/>
                    </a:lnTo>
                    <a:lnTo>
                      <a:pt x="4" y="123"/>
                    </a:lnTo>
                    <a:lnTo>
                      <a:pt x="12" y="139"/>
                    </a:lnTo>
                    <a:lnTo>
                      <a:pt x="141" y="76"/>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91">
                <a:extLst>
                  <a:ext uri="{FF2B5EF4-FFF2-40B4-BE49-F238E27FC236}">
                    <a16:creationId xmlns:a16="http://schemas.microsoft.com/office/drawing/2014/main" id="{0D9BBC98-3DC1-4408-B1B1-85699DA15AF2}"/>
                  </a:ext>
                </a:extLst>
              </p:cNvPr>
              <p:cNvSpPr>
                <a:spLocks/>
              </p:cNvSpPr>
              <p:nvPr/>
            </p:nvSpPr>
            <p:spPr bwMode="auto">
              <a:xfrm>
                <a:off x="4671" y="2709"/>
                <a:ext cx="172" cy="163"/>
              </a:xfrm>
              <a:custGeom>
                <a:avLst/>
                <a:gdLst>
                  <a:gd name="T0" fmla="*/ 113 w 172"/>
                  <a:gd name="T1" fmla="*/ 10 h 163"/>
                  <a:gd name="T2" fmla="*/ 113 w 172"/>
                  <a:gd name="T3" fmla="*/ 10 h 163"/>
                  <a:gd name="T4" fmla="*/ 104 w 172"/>
                  <a:gd name="T5" fmla="*/ 3 h 163"/>
                  <a:gd name="T6" fmla="*/ 94 w 172"/>
                  <a:gd name="T7" fmla="*/ 0 h 163"/>
                  <a:gd name="T8" fmla="*/ 83 w 172"/>
                  <a:gd name="T9" fmla="*/ 0 h 163"/>
                  <a:gd name="T10" fmla="*/ 73 w 172"/>
                  <a:gd name="T11" fmla="*/ 5 h 163"/>
                  <a:gd name="T12" fmla="*/ 64 w 172"/>
                  <a:gd name="T13" fmla="*/ 12 h 163"/>
                  <a:gd name="T14" fmla="*/ 52 w 172"/>
                  <a:gd name="T15" fmla="*/ 22 h 163"/>
                  <a:gd name="T16" fmla="*/ 43 w 172"/>
                  <a:gd name="T17" fmla="*/ 36 h 163"/>
                  <a:gd name="T18" fmla="*/ 33 w 172"/>
                  <a:gd name="T19" fmla="*/ 52 h 163"/>
                  <a:gd name="T20" fmla="*/ 33 w 172"/>
                  <a:gd name="T21" fmla="*/ 52 h 163"/>
                  <a:gd name="T22" fmla="*/ 21 w 172"/>
                  <a:gd name="T23" fmla="*/ 81 h 163"/>
                  <a:gd name="T24" fmla="*/ 14 w 172"/>
                  <a:gd name="T25" fmla="*/ 104 h 163"/>
                  <a:gd name="T26" fmla="*/ 5 w 172"/>
                  <a:gd name="T27" fmla="*/ 139 h 163"/>
                  <a:gd name="T28" fmla="*/ 0 w 172"/>
                  <a:gd name="T29" fmla="*/ 161 h 163"/>
                  <a:gd name="T30" fmla="*/ 0 w 172"/>
                  <a:gd name="T31" fmla="*/ 163 h 163"/>
                  <a:gd name="T32" fmla="*/ 0 w 172"/>
                  <a:gd name="T33" fmla="*/ 163 h 163"/>
                  <a:gd name="T34" fmla="*/ 10 w 172"/>
                  <a:gd name="T35" fmla="*/ 139 h 163"/>
                  <a:gd name="T36" fmla="*/ 19 w 172"/>
                  <a:gd name="T37" fmla="*/ 116 h 163"/>
                  <a:gd name="T38" fmla="*/ 33 w 172"/>
                  <a:gd name="T39" fmla="*/ 90 h 163"/>
                  <a:gd name="T40" fmla="*/ 47 w 172"/>
                  <a:gd name="T41" fmla="*/ 66 h 163"/>
                  <a:gd name="T42" fmla="*/ 57 w 172"/>
                  <a:gd name="T43" fmla="*/ 55 h 163"/>
                  <a:gd name="T44" fmla="*/ 66 w 172"/>
                  <a:gd name="T45" fmla="*/ 48 h 163"/>
                  <a:gd name="T46" fmla="*/ 76 w 172"/>
                  <a:gd name="T47" fmla="*/ 41 h 163"/>
                  <a:gd name="T48" fmla="*/ 87 w 172"/>
                  <a:gd name="T49" fmla="*/ 36 h 163"/>
                  <a:gd name="T50" fmla="*/ 97 w 172"/>
                  <a:gd name="T51" fmla="*/ 36 h 163"/>
                  <a:gd name="T52" fmla="*/ 109 w 172"/>
                  <a:gd name="T53" fmla="*/ 38 h 163"/>
                  <a:gd name="T54" fmla="*/ 109 w 172"/>
                  <a:gd name="T55" fmla="*/ 38 h 163"/>
                  <a:gd name="T56" fmla="*/ 127 w 172"/>
                  <a:gd name="T57" fmla="*/ 50 h 163"/>
                  <a:gd name="T58" fmla="*/ 142 w 172"/>
                  <a:gd name="T59" fmla="*/ 59 h 163"/>
                  <a:gd name="T60" fmla="*/ 142 w 172"/>
                  <a:gd name="T61" fmla="*/ 59 h 163"/>
                  <a:gd name="T62" fmla="*/ 149 w 172"/>
                  <a:gd name="T63" fmla="*/ 62 h 163"/>
                  <a:gd name="T64" fmla="*/ 156 w 172"/>
                  <a:gd name="T65" fmla="*/ 62 h 163"/>
                  <a:gd name="T66" fmla="*/ 160 w 172"/>
                  <a:gd name="T67" fmla="*/ 62 h 163"/>
                  <a:gd name="T68" fmla="*/ 165 w 172"/>
                  <a:gd name="T69" fmla="*/ 57 h 163"/>
                  <a:gd name="T70" fmla="*/ 170 w 172"/>
                  <a:gd name="T71" fmla="*/ 52 h 163"/>
                  <a:gd name="T72" fmla="*/ 170 w 172"/>
                  <a:gd name="T73" fmla="*/ 48 h 163"/>
                  <a:gd name="T74" fmla="*/ 172 w 172"/>
                  <a:gd name="T75" fmla="*/ 41 h 163"/>
                  <a:gd name="T76" fmla="*/ 170 w 172"/>
                  <a:gd name="T77" fmla="*/ 33 h 163"/>
                  <a:gd name="T78" fmla="*/ 170 w 172"/>
                  <a:gd name="T79" fmla="*/ 33 h 163"/>
                  <a:gd name="T80" fmla="*/ 170 w 172"/>
                  <a:gd name="T81" fmla="*/ 33 h 163"/>
                  <a:gd name="T82" fmla="*/ 168 w 172"/>
                  <a:gd name="T83" fmla="*/ 33 h 163"/>
                  <a:gd name="T84" fmla="*/ 165 w 172"/>
                  <a:gd name="T85" fmla="*/ 38 h 163"/>
                  <a:gd name="T86" fmla="*/ 158 w 172"/>
                  <a:gd name="T87" fmla="*/ 43 h 163"/>
                  <a:gd name="T88" fmla="*/ 156 w 172"/>
                  <a:gd name="T89" fmla="*/ 45 h 163"/>
                  <a:gd name="T90" fmla="*/ 151 w 172"/>
                  <a:gd name="T91" fmla="*/ 43 h 163"/>
                  <a:gd name="T92" fmla="*/ 151 w 172"/>
                  <a:gd name="T93" fmla="*/ 43 h 163"/>
                  <a:gd name="T94" fmla="*/ 142 w 172"/>
                  <a:gd name="T95" fmla="*/ 38 h 163"/>
                  <a:gd name="T96" fmla="*/ 135 w 172"/>
                  <a:gd name="T97" fmla="*/ 31 h 163"/>
                  <a:gd name="T98" fmla="*/ 125 w 172"/>
                  <a:gd name="T99" fmla="*/ 22 h 163"/>
                  <a:gd name="T100" fmla="*/ 113 w 172"/>
                  <a:gd name="T101" fmla="*/ 10 h 163"/>
                  <a:gd name="T102" fmla="*/ 113 w 172"/>
                  <a:gd name="T103" fmla="*/ 1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63"/>
                  <a:gd name="T158" fmla="*/ 172 w 172"/>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63">
                    <a:moveTo>
                      <a:pt x="113" y="10"/>
                    </a:moveTo>
                    <a:lnTo>
                      <a:pt x="113" y="10"/>
                    </a:lnTo>
                    <a:lnTo>
                      <a:pt x="104" y="3"/>
                    </a:lnTo>
                    <a:lnTo>
                      <a:pt x="94" y="0"/>
                    </a:lnTo>
                    <a:lnTo>
                      <a:pt x="83" y="0"/>
                    </a:lnTo>
                    <a:lnTo>
                      <a:pt x="73" y="5"/>
                    </a:lnTo>
                    <a:lnTo>
                      <a:pt x="64" y="12"/>
                    </a:lnTo>
                    <a:lnTo>
                      <a:pt x="52" y="22"/>
                    </a:lnTo>
                    <a:lnTo>
                      <a:pt x="43" y="36"/>
                    </a:lnTo>
                    <a:lnTo>
                      <a:pt x="33" y="52"/>
                    </a:lnTo>
                    <a:lnTo>
                      <a:pt x="21" y="81"/>
                    </a:lnTo>
                    <a:lnTo>
                      <a:pt x="14" y="104"/>
                    </a:lnTo>
                    <a:lnTo>
                      <a:pt x="5" y="139"/>
                    </a:lnTo>
                    <a:lnTo>
                      <a:pt x="0" y="161"/>
                    </a:lnTo>
                    <a:lnTo>
                      <a:pt x="0" y="163"/>
                    </a:lnTo>
                    <a:lnTo>
                      <a:pt x="10" y="139"/>
                    </a:lnTo>
                    <a:lnTo>
                      <a:pt x="19" y="116"/>
                    </a:lnTo>
                    <a:lnTo>
                      <a:pt x="33" y="90"/>
                    </a:lnTo>
                    <a:lnTo>
                      <a:pt x="47" y="66"/>
                    </a:lnTo>
                    <a:lnTo>
                      <a:pt x="57" y="55"/>
                    </a:lnTo>
                    <a:lnTo>
                      <a:pt x="66" y="48"/>
                    </a:lnTo>
                    <a:lnTo>
                      <a:pt x="76" y="41"/>
                    </a:lnTo>
                    <a:lnTo>
                      <a:pt x="87" y="36"/>
                    </a:lnTo>
                    <a:lnTo>
                      <a:pt x="97" y="36"/>
                    </a:lnTo>
                    <a:lnTo>
                      <a:pt x="109" y="38"/>
                    </a:lnTo>
                    <a:lnTo>
                      <a:pt x="127" y="50"/>
                    </a:lnTo>
                    <a:lnTo>
                      <a:pt x="142" y="59"/>
                    </a:lnTo>
                    <a:lnTo>
                      <a:pt x="149" y="62"/>
                    </a:lnTo>
                    <a:lnTo>
                      <a:pt x="156" y="62"/>
                    </a:lnTo>
                    <a:lnTo>
                      <a:pt x="160" y="62"/>
                    </a:lnTo>
                    <a:lnTo>
                      <a:pt x="165" y="57"/>
                    </a:lnTo>
                    <a:lnTo>
                      <a:pt x="170" y="52"/>
                    </a:lnTo>
                    <a:lnTo>
                      <a:pt x="170" y="48"/>
                    </a:lnTo>
                    <a:lnTo>
                      <a:pt x="172" y="41"/>
                    </a:lnTo>
                    <a:lnTo>
                      <a:pt x="170" y="33"/>
                    </a:lnTo>
                    <a:lnTo>
                      <a:pt x="168" y="33"/>
                    </a:lnTo>
                    <a:lnTo>
                      <a:pt x="165" y="38"/>
                    </a:lnTo>
                    <a:lnTo>
                      <a:pt x="158" y="43"/>
                    </a:lnTo>
                    <a:lnTo>
                      <a:pt x="156" y="45"/>
                    </a:lnTo>
                    <a:lnTo>
                      <a:pt x="151" y="43"/>
                    </a:lnTo>
                    <a:lnTo>
                      <a:pt x="142" y="38"/>
                    </a:lnTo>
                    <a:lnTo>
                      <a:pt x="135" y="31"/>
                    </a:lnTo>
                    <a:lnTo>
                      <a:pt x="125" y="22"/>
                    </a:lnTo>
                    <a:lnTo>
                      <a:pt x="113"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92">
                <a:extLst>
                  <a:ext uri="{FF2B5EF4-FFF2-40B4-BE49-F238E27FC236}">
                    <a16:creationId xmlns:a16="http://schemas.microsoft.com/office/drawing/2014/main" id="{B6594FAD-1CDA-40DF-8487-BF1876D80F8A}"/>
                  </a:ext>
                </a:extLst>
              </p:cNvPr>
              <p:cNvSpPr>
                <a:spLocks/>
              </p:cNvSpPr>
              <p:nvPr/>
            </p:nvSpPr>
            <p:spPr bwMode="auto">
              <a:xfrm>
                <a:off x="4681" y="2768"/>
                <a:ext cx="198" cy="292"/>
              </a:xfrm>
              <a:custGeom>
                <a:avLst/>
                <a:gdLst>
                  <a:gd name="T0" fmla="*/ 68 w 198"/>
                  <a:gd name="T1" fmla="*/ 292 h 292"/>
                  <a:gd name="T2" fmla="*/ 68 w 198"/>
                  <a:gd name="T3" fmla="*/ 292 h 292"/>
                  <a:gd name="T4" fmla="*/ 80 w 198"/>
                  <a:gd name="T5" fmla="*/ 285 h 292"/>
                  <a:gd name="T6" fmla="*/ 94 w 198"/>
                  <a:gd name="T7" fmla="*/ 278 h 292"/>
                  <a:gd name="T8" fmla="*/ 106 w 198"/>
                  <a:gd name="T9" fmla="*/ 276 h 292"/>
                  <a:gd name="T10" fmla="*/ 117 w 198"/>
                  <a:gd name="T11" fmla="*/ 274 h 292"/>
                  <a:gd name="T12" fmla="*/ 141 w 198"/>
                  <a:gd name="T13" fmla="*/ 274 h 292"/>
                  <a:gd name="T14" fmla="*/ 160 w 198"/>
                  <a:gd name="T15" fmla="*/ 276 h 292"/>
                  <a:gd name="T16" fmla="*/ 160 w 198"/>
                  <a:gd name="T17" fmla="*/ 276 h 292"/>
                  <a:gd name="T18" fmla="*/ 169 w 198"/>
                  <a:gd name="T19" fmla="*/ 262 h 292"/>
                  <a:gd name="T20" fmla="*/ 179 w 198"/>
                  <a:gd name="T21" fmla="*/ 248 h 292"/>
                  <a:gd name="T22" fmla="*/ 186 w 198"/>
                  <a:gd name="T23" fmla="*/ 231 h 292"/>
                  <a:gd name="T24" fmla="*/ 191 w 198"/>
                  <a:gd name="T25" fmla="*/ 212 h 292"/>
                  <a:gd name="T26" fmla="*/ 195 w 198"/>
                  <a:gd name="T27" fmla="*/ 193 h 292"/>
                  <a:gd name="T28" fmla="*/ 198 w 198"/>
                  <a:gd name="T29" fmla="*/ 172 h 292"/>
                  <a:gd name="T30" fmla="*/ 198 w 198"/>
                  <a:gd name="T31" fmla="*/ 151 h 292"/>
                  <a:gd name="T32" fmla="*/ 195 w 198"/>
                  <a:gd name="T33" fmla="*/ 130 h 292"/>
                  <a:gd name="T34" fmla="*/ 195 w 198"/>
                  <a:gd name="T35" fmla="*/ 130 h 292"/>
                  <a:gd name="T36" fmla="*/ 188 w 198"/>
                  <a:gd name="T37" fmla="*/ 99 h 292"/>
                  <a:gd name="T38" fmla="*/ 179 w 198"/>
                  <a:gd name="T39" fmla="*/ 73 h 292"/>
                  <a:gd name="T40" fmla="*/ 165 w 198"/>
                  <a:gd name="T41" fmla="*/ 50 h 292"/>
                  <a:gd name="T42" fmla="*/ 150 w 198"/>
                  <a:gd name="T43" fmla="*/ 31 h 292"/>
                  <a:gd name="T44" fmla="*/ 134 w 198"/>
                  <a:gd name="T45" fmla="*/ 14 h 292"/>
                  <a:gd name="T46" fmla="*/ 115 w 198"/>
                  <a:gd name="T47" fmla="*/ 5 h 292"/>
                  <a:gd name="T48" fmla="*/ 106 w 198"/>
                  <a:gd name="T49" fmla="*/ 3 h 292"/>
                  <a:gd name="T50" fmla="*/ 96 w 198"/>
                  <a:gd name="T51" fmla="*/ 0 h 292"/>
                  <a:gd name="T52" fmla="*/ 87 w 198"/>
                  <a:gd name="T53" fmla="*/ 0 h 292"/>
                  <a:gd name="T54" fmla="*/ 75 w 198"/>
                  <a:gd name="T55" fmla="*/ 3 h 292"/>
                  <a:gd name="T56" fmla="*/ 75 w 198"/>
                  <a:gd name="T57" fmla="*/ 3 h 292"/>
                  <a:gd name="T58" fmla="*/ 66 w 198"/>
                  <a:gd name="T59" fmla="*/ 5 h 292"/>
                  <a:gd name="T60" fmla="*/ 56 w 198"/>
                  <a:gd name="T61" fmla="*/ 10 h 292"/>
                  <a:gd name="T62" fmla="*/ 40 w 198"/>
                  <a:gd name="T63" fmla="*/ 24 h 292"/>
                  <a:gd name="T64" fmla="*/ 26 w 198"/>
                  <a:gd name="T65" fmla="*/ 40 h 292"/>
                  <a:gd name="T66" fmla="*/ 14 w 198"/>
                  <a:gd name="T67" fmla="*/ 62 h 292"/>
                  <a:gd name="T68" fmla="*/ 7 w 198"/>
                  <a:gd name="T69" fmla="*/ 87 h 292"/>
                  <a:gd name="T70" fmla="*/ 0 w 198"/>
                  <a:gd name="T71" fmla="*/ 113 h 292"/>
                  <a:gd name="T72" fmla="*/ 0 w 198"/>
                  <a:gd name="T73" fmla="*/ 144 h 292"/>
                  <a:gd name="T74" fmla="*/ 2 w 198"/>
                  <a:gd name="T75" fmla="*/ 175 h 292"/>
                  <a:gd name="T76" fmla="*/ 2 w 198"/>
                  <a:gd name="T77" fmla="*/ 175 h 292"/>
                  <a:gd name="T78" fmla="*/ 4 w 198"/>
                  <a:gd name="T79" fmla="*/ 193 h 292"/>
                  <a:gd name="T80" fmla="*/ 11 w 198"/>
                  <a:gd name="T81" fmla="*/ 212 h 292"/>
                  <a:gd name="T82" fmla="*/ 18 w 198"/>
                  <a:gd name="T83" fmla="*/ 231 h 292"/>
                  <a:gd name="T84" fmla="*/ 26 w 198"/>
                  <a:gd name="T85" fmla="*/ 245 h 292"/>
                  <a:gd name="T86" fmla="*/ 35 w 198"/>
                  <a:gd name="T87" fmla="*/ 259 h 292"/>
                  <a:gd name="T88" fmla="*/ 44 w 198"/>
                  <a:gd name="T89" fmla="*/ 274 h 292"/>
                  <a:gd name="T90" fmla="*/ 56 w 198"/>
                  <a:gd name="T91" fmla="*/ 283 h 292"/>
                  <a:gd name="T92" fmla="*/ 68 w 198"/>
                  <a:gd name="T93" fmla="*/ 292 h 292"/>
                  <a:gd name="T94" fmla="*/ 68 w 198"/>
                  <a:gd name="T95" fmla="*/ 29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292"/>
                  <a:gd name="T146" fmla="*/ 198 w 198"/>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292">
                    <a:moveTo>
                      <a:pt x="68" y="292"/>
                    </a:moveTo>
                    <a:lnTo>
                      <a:pt x="68" y="292"/>
                    </a:lnTo>
                    <a:lnTo>
                      <a:pt x="80" y="285"/>
                    </a:lnTo>
                    <a:lnTo>
                      <a:pt x="94" y="278"/>
                    </a:lnTo>
                    <a:lnTo>
                      <a:pt x="106" y="276"/>
                    </a:lnTo>
                    <a:lnTo>
                      <a:pt x="117" y="274"/>
                    </a:lnTo>
                    <a:lnTo>
                      <a:pt x="141" y="274"/>
                    </a:lnTo>
                    <a:lnTo>
                      <a:pt x="160" y="276"/>
                    </a:lnTo>
                    <a:lnTo>
                      <a:pt x="169" y="262"/>
                    </a:lnTo>
                    <a:lnTo>
                      <a:pt x="179" y="248"/>
                    </a:lnTo>
                    <a:lnTo>
                      <a:pt x="186" y="231"/>
                    </a:lnTo>
                    <a:lnTo>
                      <a:pt x="191" y="212"/>
                    </a:lnTo>
                    <a:lnTo>
                      <a:pt x="195" y="193"/>
                    </a:lnTo>
                    <a:lnTo>
                      <a:pt x="198" y="172"/>
                    </a:lnTo>
                    <a:lnTo>
                      <a:pt x="198" y="151"/>
                    </a:lnTo>
                    <a:lnTo>
                      <a:pt x="195" y="130"/>
                    </a:lnTo>
                    <a:lnTo>
                      <a:pt x="188" y="99"/>
                    </a:lnTo>
                    <a:lnTo>
                      <a:pt x="179" y="73"/>
                    </a:lnTo>
                    <a:lnTo>
                      <a:pt x="165" y="50"/>
                    </a:lnTo>
                    <a:lnTo>
                      <a:pt x="150" y="31"/>
                    </a:lnTo>
                    <a:lnTo>
                      <a:pt x="134" y="14"/>
                    </a:lnTo>
                    <a:lnTo>
                      <a:pt x="115" y="5"/>
                    </a:lnTo>
                    <a:lnTo>
                      <a:pt x="106" y="3"/>
                    </a:lnTo>
                    <a:lnTo>
                      <a:pt x="96" y="0"/>
                    </a:lnTo>
                    <a:lnTo>
                      <a:pt x="87" y="0"/>
                    </a:lnTo>
                    <a:lnTo>
                      <a:pt x="75" y="3"/>
                    </a:lnTo>
                    <a:lnTo>
                      <a:pt x="66" y="5"/>
                    </a:lnTo>
                    <a:lnTo>
                      <a:pt x="56" y="10"/>
                    </a:lnTo>
                    <a:lnTo>
                      <a:pt x="40" y="24"/>
                    </a:lnTo>
                    <a:lnTo>
                      <a:pt x="26" y="40"/>
                    </a:lnTo>
                    <a:lnTo>
                      <a:pt x="14" y="62"/>
                    </a:lnTo>
                    <a:lnTo>
                      <a:pt x="7" y="87"/>
                    </a:lnTo>
                    <a:lnTo>
                      <a:pt x="0" y="113"/>
                    </a:lnTo>
                    <a:lnTo>
                      <a:pt x="0" y="144"/>
                    </a:lnTo>
                    <a:lnTo>
                      <a:pt x="2" y="175"/>
                    </a:lnTo>
                    <a:lnTo>
                      <a:pt x="4" y="193"/>
                    </a:lnTo>
                    <a:lnTo>
                      <a:pt x="11" y="212"/>
                    </a:lnTo>
                    <a:lnTo>
                      <a:pt x="18" y="231"/>
                    </a:lnTo>
                    <a:lnTo>
                      <a:pt x="26" y="245"/>
                    </a:lnTo>
                    <a:lnTo>
                      <a:pt x="35" y="259"/>
                    </a:lnTo>
                    <a:lnTo>
                      <a:pt x="44" y="274"/>
                    </a:lnTo>
                    <a:lnTo>
                      <a:pt x="56" y="283"/>
                    </a:lnTo>
                    <a:lnTo>
                      <a:pt x="68" y="29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93">
                <a:extLst>
                  <a:ext uri="{FF2B5EF4-FFF2-40B4-BE49-F238E27FC236}">
                    <a16:creationId xmlns:a16="http://schemas.microsoft.com/office/drawing/2014/main" id="{9A07A044-A129-42CF-B60B-5B98A6CA8017}"/>
                  </a:ext>
                </a:extLst>
              </p:cNvPr>
              <p:cNvSpPr>
                <a:spLocks/>
              </p:cNvSpPr>
              <p:nvPr/>
            </p:nvSpPr>
            <p:spPr bwMode="auto">
              <a:xfrm>
                <a:off x="4695" y="2799"/>
                <a:ext cx="167" cy="271"/>
              </a:xfrm>
              <a:custGeom>
                <a:avLst/>
                <a:gdLst>
                  <a:gd name="T0" fmla="*/ 63 w 167"/>
                  <a:gd name="T1" fmla="*/ 0 h 271"/>
                  <a:gd name="T2" fmla="*/ 63 w 167"/>
                  <a:gd name="T3" fmla="*/ 0 h 271"/>
                  <a:gd name="T4" fmla="*/ 73 w 167"/>
                  <a:gd name="T5" fmla="*/ 0 h 271"/>
                  <a:gd name="T6" fmla="*/ 80 w 167"/>
                  <a:gd name="T7" fmla="*/ 0 h 271"/>
                  <a:gd name="T8" fmla="*/ 96 w 167"/>
                  <a:gd name="T9" fmla="*/ 2 h 271"/>
                  <a:gd name="T10" fmla="*/ 113 w 167"/>
                  <a:gd name="T11" fmla="*/ 12 h 271"/>
                  <a:gd name="T12" fmla="*/ 127 w 167"/>
                  <a:gd name="T13" fmla="*/ 26 h 271"/>
                  <a:gd name="T14" fmla="*/ 141 w 167"/>
                  <a:gd name="T15" fmla="*/ 45 h 271"/>
                  <a:gd name="T16" fmla="*/ 151 w 167"/>
                  <a:gd name="T17" fmla="*/ 66 h 271"/>
                  <a:gd name="T18" fmla="*/ 160 w 167"/>
                  <a:gd name="T19" fmla="*/ 92 h 271"/>
                  <a:gd name="T20" fmla="*/ 165 w 167"/>
                  <a:gd name="T21" fmla="*/ 120 h 271"/>
                  <a:gd name="T22" fmla="*/ 165 w 167"/>
                  <a:gd name="T23" fmla="*/ 120 h 271"/>
                  <a:gd name="T24" fmla="*/ 167 w 167"/>
                  <a:gd name="T25" fmla="*/ 139 h 271"/>
                  <a:gd name="T26" fmla="*/ 167 w 167"/>
                  <a:gd name="T27" fmla="*/ 160 h 271"/>
                  <a:gd name="T28" fmla="*/ 165 w 167"/>
                  <a:gd name="T29" fmla="*/ 179 h 271"/>
                  <a:gd name="T30" fmla="*/ 162 w 167"/>
                  <a:gd name="T31" fmla="*/ 195 h 271"/>
                  <a:gd name="T32" fmla="*/ 158 w 167"/>
                  <a:gd name="T33" fmla="*/ 214 h 271"/>
                  <a:gd name="T34" fmla="*/ 153 w 167"/>
                  <a:gd name="T35" fmla="*/ 228 h 271"/>
                  <a:gd name="T36" fmla="*/ 146 w 167"/>
                  <a:gd name="T37" fmla="*/ 243 h 271"/>
                  <a:gd name="T38" fmla="*/ 136 w 167"/>
                  <a:gd name="T39" fmla="*/ 254 h 271"/>
                  <a:gd name="T40" fmla="*/ 136 w 167"/>
                  <a:gd name="T41" fmla="*/ 254 h 271"/>
                  <a:gd name="T42" fmla="*/ 120 w 167"/>
                  <a:gd name="T43" fmla="*/ 252 h 271"/>
                  <a:gd name="T44" fmla="*/ 101 w 167"/>
                  <a:gd name="T45" fmla="*/ 254 h 271"/>
                  <a:gd name="T46" fmla="*/ 80 w 167"/>
                  <a:gd name="T47" fmla="*/ 259 h 271"/>
                  <a:gd name="T48" fmla="*/ 68 w 167"/>
                  <a:gd name="T49" fmla="*/ 264 h 271"/>
                  <a:gd name="T50" fmla="*/ 59 w 167"/>
                  <a:gd name="T51" fmla="*/ 271 h 271"/>
                  <a:gd name="T52" fmla="*/ 59 w 167"/>
                  <a:gd name="T53" fmla="*/ 271 h 271"/>
                  <a:gd name="T54" fmla="*/ 47 w 167"/>
                  <a:gd name="T55" fmla="*/ 261 h 271"/>
                  <a:gd name="T56" fmla="*/ 37 w 167"/>
                  <a:gd name="T57" fmla="*/ 252 h 271"/>
                  <a:gd name="T58" fmla="*/ 30 w 167"/>
                  <a:gd name="T59" fmla="*/ 240 h 271"/>
                  <a:gd name="T60" fmla="*/ 21 w 167"/>
                  <a:gd name="T61" fmla="*/ 228 h 271"/>
                  <a:gd name="T62" fmla="*/ 14 w 167"/>
                  <a:gd name="T63" fmla="*/ 212 h 271"/>
                  <a:gd name="T64" fmla="*/ 9 w 167"/>
                  <a:gd name="T65" fmla="*/ 195 h 271"/>
                  <a:gd name="T66" fmla="*/ 4 w 167"/>
                  <a:gd name="T67" fmla="*/ 179 h 271"/>
                  <a:gd name="T68" fmla="*/ 2 w 167"/>
                  <a:gd name="T69" fmla="*/ 160 h 271"/>
                  <a:gd name="T70" fmla="*/ 2 w 167"/>
                  <a:gd name="T71" fmla="*/ 160 h 271"/>
                  <a:gd name="T72" fmla="*/ 0 w 167"/>
                  <a:gd name="T73" fmla="*/ 132 h 271"/>
                  <a:gd name="T74" fmla="*/ 0 w 167"/>
                  <a:gd name="T75" fmla="*/ 104 h 271"/>
                  <a:gd name="T76" fmla="*/ 4 w 167"/>
                  <a:gd name="T77" fmla="*/ 80 h 271"/>
                  <a:gd name="T78" fmla="*/ 12 w 167"/>
                  <a:gd name="T79" fmla="*/ 56 h 271"/>
                  <a:gd name="T80" fmla="*/ 21 w 167"/>
                  <a:gd name="T81" fmla="*/ 35 h 271"/>
                  <a:gd name="T82" fmla="*/ 33 w 167"/>
                  <a:gd name="T83" fmla="*/ 19 h 271"/>
                  <a:gd name="T84" fmla="*/ 47 w 167"/>
                  <a:gd name="T85" fmla="*/ 7 h 271"/>
                  <a:gd name="T86" fmla="*/ 56 w 167"/>
                  <a:gd name="T87" fmla="*/ 2 h 271"/>
                  <a:gd name="T88" fmla="*/ 63 w 167"/>
                  <a:gd name="T89" fmla="*/ 0 h 271"/>
                  <a:gd name="T90" fmla="*/ 63 w 167"/>
                  <a:gd name="T91" fmla="*/ 0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271"/>
                  <a:gd name="T140" fmla="*/ 167 w 167"/>
                  <a:gd name="T141" fmla="*/ 271 h 2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271">
                    <a:moveTo>
                      <a:pt x="63" y="0"/>
                    </a:moveTo>
                    <a:lnTo>
                      <a:pt x="63" y="0"/>
                    </a:lnTo>
                    <a:lnTo>
                      <a:pt x="73" y="0"/>
                    </a:lnTo>
                    <a:lnTo>
                      <a:pt x="80" y="0"/>
                    </a:lnTo>
                    <a:lnTo>
                      <a:pt x="96" y="2"/>
                    </a:lnTo>
                    <a:lnTo>
                      <a:pt x="113" y="12"/>
                    </a:lnTo>
                    <a:lnTo>
                      <a:pt x="127" y="26"/>
                    </a:lnTo>
                    <a:lnTo>
                      <a:pt x="141" y="45"/>
                    </a:lnTo>
                    <a:lnTo>
                      <a:pt x="151" y="66"/>
                    </a:lnTo>
                    <a:lnTo>
                      <a:pt x="160" y="92"/>
                    </a:lnTo>
                    <a:lnTo>
                      <a:pt x="165" y="120"/>
                    </a:lnTo>
                    <a:lnTo>
                      <a:pt x="167" y="139"/>
                    </a:lnTo>
                    <a:lnTo>
                      <a:pt x="167" y="160"/>
                    </a:lnTo>
                    <a:lnTo>
                      <a:pt x="165" y="179"/>
                    </a:lnTo>
                    <a:lnTo>
                      <a:pt x="162" y="195"/>
                    </a:lnTo>
                    <a:lnTo>
                      <a:pt x="158" y="214"/>
                    </a:lnTo>
                    <a:lnTo>
                      <a:pt x="153" y="228"/>
                    </a:lnTo>
                    <a:lnTo>
                      <a:pt x="146" y="243"/>
                    </a:lnTo>
                    <a:lnTo>
                      <a:pt x="136" y="254"/>
                    </a:lnTo>
                    <a:lnTo>
                      <a:pt x="120" y="252"/>
                    </a:lnTo>
                    <a:lnTo>
                      <a:pt x="101" y="254"/>
                    </a:lnTo>
                    <a:lnTo>
                      <a:pt x="80" y="259"/>
                    </a:lnTo>
                    <a:lnTo>
                      <a:pt x="68" y="264"/>
                    </a:lnTo>
                    <a:lnTo>
                      <a:pt x="59" y="271"/>
                    </a:lnTo>
                    <a:lnTo>
                      <a:pt x="47" y="261"/>
                    </a:lnTo>
                    <a:lnTo>
                      <a:pt x="37" y="252"/>
                    </a:lnTo>
                    <a:lnTo>
                      <a:pt x="30" y="240"/>
                    </a:lnTo>
                    <a:lnTo>
                      <a:pt x="21" y="228"/>
                    </a:lnTo>
                    <a:lnTo>
                      <a:pt x="14" y="212"/>
                    </a:lnTo>
                    <a:lnTo>
                      <a:pt x="9" y="195"/>
                    </a:lnTo>
                    <a:lnTo>
                      <a:pt x="4" y="179"/>
                    </a:lnTo>
                    <a:lnTo>
                      <a:pt x="2" y="160"/>
                    </a:lnTo>
                    <a:lnTo>
                      <a:pt x="0" y="132"/>
                    </a:lnTo>
                    <a:lnTo>
                      <a:pt x="0" y="104"/>
                    </a:lnTo>
                    <a:lnTo>
                      <a:pt x="4" y="80"/>
                    </a:lnTo>
                    <a:lnTo>
                      <a:pt x="12" y="56"/>
                    </a:lnTo>
                    <a:lnTo>
                      <a:pt x="21" y="35"/>
                    </a:lnTo>
                    <a:lnTo>
                      <a:pt x="33" y="19"/>
                    </a:lnTo>
                    <a:lnTo>
                      <a:pt x="47" y="7"/>
                    </a:lnTo>
                    <a:lnTo>
                      <a:pt x="56" y="2"/>
                    </a:lnTo>
                    <a:lnTo>
                      <a:pt x="63"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94">
                <a:extLst>
                  <a:ext uri="{FF2B5EF4-FFF2-40B4-BE49-F238E27FC236}">
                    <a16:creationId xmlns:a16="http://schemas.microsoft.com/office/drawing/2014/main" id="{31C6214A-E9CA-4521-B3DE-8598A2C3F2E5}"/>
                  </a:ext>
                </a:extLst>
              </p:cNvPr>
              <p:cNvSpPr>
                <a:spLocks/>
              </p:cNvSpPr>
              <p:nvPr/>
            </p:nvSpPr>
            <p:spPr bwMode="auto">
              <a:xfrm>
                <a:off x="4704" y="2813"/>
                <a:ext cx="149" cy="247"/>
              </a:xfrm>
              <a:custGeom>
                <a:avLst/>
                <a:gdLst>
                  <a:gd name="T0" fmla="*/ 61 w 149"/>
                  <a:gd name="T1" fmla="*/ 0 h 247"/>
                  <a:gd name="T2" fmla="*/ 61 w 149"/>
                  <a:gd name="T3" fmla="*/ 0 h 247"/>
                  <a:gd name="T4" fmla="*/ 76 w 149"/>
                  <a:gd name="T5" fmla="*/ 0 h 247"/>
                  <a:gd name="T6" fmla="*/ 90 w 149"/>
                  <a:gd name="T7" fmla="*/ 7 h 247"/>
                  <a:gd name="T8" fmla="*/ 104 w 149"/>
                  <a:gd name="T9" fmla="*/ 17 h 247"/>
                  <a:gd name="T10" fmla="*/ 116 w 149"/>
                  <a:gd name="T11" fmla="*/ 31 h 247"/>
                  <a:gd name="T12" fmla="*/ 127 w 149"/>
                  <a:gd name="T13" fmla="*/ 50 h 247"/>
                  <a:gd name="T14" fmla="*/ 135 w 149"/>
                  <a:gd name="T15" fmla="*/ 68 h 247"/>
                  <a:gd name="T16" fmla="*/ 142 w 149"/>
                  <a:gd name="T17" fmla="*/ 92 h 247"/>
                  <a:gd name="T18" fmla="*/ 146 w 149"/>
                  <a:gd name="T19" fmla="*/ 118 h 247"/>
                  <a:gd name="T20" fmla="*/ 146 w 149"/>
                  <a:gd name="T21" fmla="*/ 118 h 247"/>
                  <a:gd name="T22" fmla="*/ 149 w 149"/>
                  <a:gd name="T23" fmla="*/ 137 h 247"/>
                  <a:gd name="T24" fmla="*/ 146 w 149"/>
                  <a:gd name="T25" fmla="*/ 156 h 247"/>
                  <a:gd name="T26" fmla="*/ 144 w 149"/>
                  <a:gd name="T27" fmla="*/ 172 h 247"/>
                  <a:gd name="T28" fmla="*/ 142 w 149"/>
                  <a:gd name="T29" fmla="*/ 189 h 247"/>
                  <a:gd name="T30" fmla="*/ 137 w 149"/>
                  <a:gd name="T31" fmla="*/ 205 h 247"/>
                  <a:gd name="T32" fmla="*/ 130 w 149"/>
                  <a:gd name="T33" fmla="*/ 217 h 247"/>
                  <a:gd name="T34" fmla="*/ 123 w 149"/>
                  <a:gd name="T35" fmla="*/ 229 h 247"/>
                  <a:gd name="T36" fmla="*/ 113 w 149"/>
                  <a:gd name="T37" fmla="*/ 238 h 247"/>
                  <a:gd name="T38" fmla="*/ 113 w 149"/>
                  <a:gd name="T39" fmla="*/ 238 h 247"/>
                  <a:gd name="T40" fmla="*/ 102 w 149"/>
                  <a:gd name="T41" fmla="*/ 238 h 247"/>
                  <a:gd name="T42" fmla="*/ 90 w 149"/>
                  <a:gd name="T43" fmla="*/ 240 h 247"/>
                  <a:gd name="T44" fmla="*/ 76 w 149"/>
                  <a:gd name="T45" fmla="*/ 243 h 247"/>
                  <a:gd name="T46" fmla="*/ 61 w 149"/>
                  <a:gd name="T47" fmla="*/ 247 h 247"/>
                  <a:gd name="T48" fmla="*/ 61 w 149"/>
                  <a:gd name="T49" fmla="*/ 247 h 247"/>
                  <a:gd name="T50" fmla="*/ 50 w 149"/>
                  <a:gd name="T51" fmla="*/ 243 h 247"/>
                  <a:gd name="T52" fmla="*/ 40 w 149"/>
                  <a:gd name="T53" fmla="*/ 233 h 247"/>
                  <a:gd name="T54" fmla="*/ 31 w 149"/>
                  <a:gd name="T55" fmla="*/ 222 h 247"/>
                  <a:gd name="T56" fmla="*/ 21 w 149"/>
                  <a:gd name="T57" fmla="*/ 207 h 247"/>
                  <a:gd name="T58" fmla="*/ 14 w 149"/>
                  <a:gd name="T59" fmla="*/ 191 h 247"/>
                  <a:gd name="T60" fmla="*/ 7 w 149"/>
                  <a:gd name="T61" fmla="*/ 174 h 247"/>
                  <a:gd name="T62" fmla="*/ 3 w 149"/>
                  <a:gd name="T63" fmla="*/ 156 h 247"/>
                  <a:gd name="T64" fmla="*/ 0 w 149"/>
                  <a:gd name="T65" fmla="*/ 137 h 247"/>
                  <a:gd name="T66" fmla="*/ 0 w 149"/>
                  <a:gd name="T67" fmla="*/ 137 h 247"/>
                  <a:gd name="T68" fmla="*/ 0 w 149"/>
                  <a:gd name="T69" fmla="*/ 111 h 247"/>
                  <a:gd name="T70" fmla="*/ 0 w 149"/>
                  <a:gd name="T71" fmla="*/ 85 h 247"/>
                  <a:gd name="T72" fmla="*/ 5 w 149"/>
                  <a:gd name="T73" fmla="*/ 64 h 247"/>
                  <a:gd name="T74" fmla="*/ 12 w 149"/>
                  <a:gd name="T75" fmla="*/ 45 h 247"/>
                  <a:gd name="T76" fmla="*/ 21 w 149"/>
                  <a:gd name="T77" fmla="*/ 26 h 247"/>
                  <a:gd name="T78" fmla="*/ 33 w 149"/>
                  <a:gd name="T79" fmla="*/ 14 h 247"/>
                  <a:gd name="T80" fmla="*/ 45 w 149"/>
                  <a:gd name="T81" fmla="*/ 5 h 247"/>
                  <a:gd name="T82" fmla="*/ 61 w 149"/>
                  <a:gd name="T83" fmla="*/ 0 h 247"/>
                  <a:gd name="T84" fmla="*/ 61 w 149"/>
                  <a:gd name="T85" fmla="*/ 0 h 2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247"/>
                  <a:gd name="T131" fmla="*/ 149 w 149"/>
                  <a:gd name="T132" fmla="*/ 247 h 2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247">
                    <a:moveTo>
                      <a:pt x="61" y="0"/>
                    </a:moveTo>
                    <a:lnTo>
                      <a:pt x="61" y="0"/>
                    </a:lnTo>
                    <a:lnTo>
                      <a:pt x="76" y="0"/>
                    </a:lnTo>
                    <a:lnTo>
                      <a:pt x="90" y="7"/>
                    </a:lnTo>
                    <a:lnTo>
                      <a:pt x="104" y="17"/>
                    </a:lnTo>
                    <a:lnTo>
                      <a:pt x="116" y="31"/>
                    </a:lnTo>
                    <a:lnTo>
                      <a:pt x="127" y="50"/>
                    </a:lnTo>
                    <a:lnTo>
                      <a:pt x="135" y="68"/>
                    </a:lnTo>
                    <a:lnTo>
                      <a:pt x="142" y="92"/>
                    </a:lnTo>
                    <a:lnTo>
                      <a:pt x="146" y="118"/>
                    </a:lnTo>
                    <a:lnTo>
                      <a:pt x="149" y="137"/>
                    </a:lnTo>
                    <a:lnTo>
                      <a:pt x="146" y="156"/>
                    </a:lnTo>
                    <a:lnTo>
                      <a:pt x="144" y="172"/>
                    </a:lnTo>
                    <a:lnTo>
                      <a:pt x="142" y="189"/>
                    </a:lnTo>
                    <a:lnTo>
                      <a:pt x="137" y="205"/>
                    </a:lnTo>
                    <a:lnTo>
                      <a:pt x="130" y="217"/>
                    </a:lnTo>
                    <a:lnTo>
                      <a:pt x="123" y="229"/>
                    </a:lnTo>
                    <a:lnTo>
                      <a:pt x="113" y="238"/>
                    </a:lnTo>
                    <a:lnTo>
                      <a:pt x="102" y="238"/>
                    </a:lnTo>
                    <a:lnTo>
                      <a:pt x="90" y="240"/>
                    </a:lnTo>
                    <a:lnTo>
                      <a:pt x="76" y="243"/>
                    </a:lnTo>
                    <a:lnTo>
                      <a:pt x="61" y="247"/>
                    </a:lnTo>
                    <a:lnTo>
                      <a:pt x="50" y="243"/>
                    </a:lnTo>
                    <a:lnTo>
                      <a:pt x="40" y="233"/>
                    </a:lnTo>
                    <a:lnTo>
                      <a:pt x="31" y="222"/>
                    </a:lnTo>
                    <a:lnTo>
                      <a:pt x="21" y="207"/>
                    </a:lnTo>
                    <a:lnTo>
                      <a:pt x="14" y="191"/>
                    </a:lnTo>
                    <a:lnTo>
                      <a:pt x="7" y="174"/>
                    </a:lnTo>
                    <a:lnTo>
                      <a:pt x="3" y="156"/>
                    </a:lnTo>
                    <a:lnTo>
                      <a:pt x="0" y="137"/>
                    </a:lnTo>
                    <a:lnTo>
                      <a:pt x="0" y="111"/>
                    </a:lnTo>
                    <a:lnTo>
                      <a:pt x="0" y="85"/>
                    </a:lnTo>
                    <a:lnTo>
                      <a:pt x="5" y="64"/>
                    </a:lnTo>
                    <a:lnTo>
                      <a:pt x="12" y="45"/>
                    </a:lnTo>
                    <a:lnTo>
                      <a:pt x="21" y="26"/>
                    </a:lnTo>
                    <a:lnTo>
                      <a:pt x="33" y="14"/>
                    </a:lnTo>
                    <a:lnTo>
                      <a:pt x="45" y="5"/>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95">
                <a:extLst>
                  <a:ext uri="{FF2B5EF4-FFF2-40B4-BE49-F238E27FC236}">
                    <a16:creationId xmlns:a16="http://schemas.microsoft.com/office/drawing/2014/main" id="{812FEE99-5536-4FF4-BAB3-7EFCE2B83410}"/>
                  </a:ext>
                </a:extLst>
              </p:cNvPr>
              <p:cNvSpPr>
                <a:spLocks/>
              </p:cNvSpPr>
              <p:nvPr/>
            </p:nvSpPr>
            <p:spPr bwMode="auto">
              <a:xfrm>
                <a:off x="4704" y="2813"/>
                <a:ext cx="146" cy="151"/>
              </a:xfrm>
              <a:custGeom>
                <a:avLst/>
                <a:gdLst>
                  <a:gd name="T0" fmla="*/ 64 w 146"/>
                  <a:gd name="T1" fmla="*/ 24 h 151"/>
                  <a:gd name="T2" fmla="*/ 64 w 146"/>
                  <a:gd name="T3" fmla="*/ 24 h 151"/>
                  <a:gd name="T4" fmla="*/ 50 w 146"/>
                  <a:gd name="T5" fmla="*/ 26 h 151"/>
                  <a:gd name="T6" fmla="*/ 36 w 146"/>
                  <a:gd name="T7" fmla="*/ 35 h 151"/>
                  <a:gd name="T8" fmla="*/ 26 w 146"/>
                  <a:gd name="T9" fmla="*/ 47 h 151"/>
                  <a:gd name="T10" fmla="*/ 17 w 146"/>
                  <a:gd name="T11" fmla="*/ 64 h 151"/>
                  <a:gd name="T12" fmla="*/ 10 w 146"/>
                  <a:gd name="T13" fmla="*/ 83 h 151"/>
                  <a:gd name="T14" fmla="*/ 5 w 146"/>
                  <a:gd name="T15" fmla="*/ 104 h 151"/>
                  <a:gd name="T16" fmla="*/ 3 w 146"/>
                  <a:gd name="T17" fmla="*/ 127 h 151"/>
                  <a:gd name="T18" fmla="*/ 3 w 146"/>
                  <a:gd name="T19" fmla="*/ 151 h 151"/>
                  <a:gd name="T20" fmla="*/ 3 w 146"/>
                  <a:gd name="T21" fmla="*/ 151 h 151"/>
                  <a:gd name="T22" fmla="*/ 0 w 146"/>
                  <a:gd name="T23" fmla="*/ 137 h 151"/>
                  <a:gd name="T24" fmla="*/ 0 w 146"/>
                  <a:gd name="T25" fmla="*/ 137 h 151"/>
                  <a:gd name="T26" fmla="*/ 0 w 146"/>
                  <a:gd name="T27" fmla="*/ 111 h 151"/>
                  <a:gd name="T28" fmla="*/ 0 w 146"/>
                  <a:gd name="T29" fmla="*/ 85 h 151"/>
                  <a:gd name="T30" fmla="*/ 5 w 146"/>
                  <a:gd name="T31" fmla="*/ 64 h 151"/>
                  <a:gd name="T32" fmla="*/ 12 w 146"/>
                  <a:gd name="T33" fmla="*/ 45 h 151"/>
                  <a:gd name="T34" fmla="*/ 21 w 146"/>
                  <a:gd name="T35" fmla="*/ 26 h 151"/>
                  <a:gd name="T36" fmla="*/ 33 w 146"/>
                  <a:gd name="T37" fmla="*/ 14 h 151"/>
                  <a:gd name="T38" fmla="*/ 45 w 146"/>
                  <a:gd name="T39" fmla="*/ 5 h 151"/>
                  <a:gd name="T40" fmla="*/ 61 w 146"/>
                  <a:gd name="T41" fmla="*/ 0 h 151"/>
                  <a:gd name="T42" fmla="*/ 61 w 146"/>
                  <a:gd name="T43" fmla="*/ 0 h 151"/>
                  <a:gd name="T44" fmla="*/ 76 w 146"/>
                  <a:gd name="T45" fmla="*/ 0 h 151"/>
                  <a:gd name="T46" fmla="*/ 90 w 146"/>
                  <a:gd name="T47" fmla="*/ 7 h 151"/>
                  <a:gd name="T48" fmla="*/ 104 w 146"/>
                  <a:gd name="T49" fmla="*/ 17 h 151"/>
                  <a:gd name="T50" fmla="*/ 116 w 146"/>
                  <a:gd name="T51" fmla="*/ 31 h 151"/>
                  <a:gd name="T52" fmla="*/ 127 w 146"/>
                  <a:gd name="T53" fmla="*/ 50 h 151"/>
                  <a:gd name="T54" fmla="*/ 135 w 146"/>
                  <a:gd name="T55" fmla="*/ 68 h 151"/>
                  <a:gd name="T56" fmla="*/ 142 w 146"/>
                  <a:gd name="T57" fmla="*/ 92 h 151"/>
                  <a:gd name="T58" fmla="*/ 146 w 146"/>
                  <a:gd name="T59" fmla="*/ 118 h 151"/>
                  <a:gd name="T60" fmla="*/ 146 w 146"/>
                  <a:gd name="T61" fmla="*/ 118 h 151"/>
                  <a:gd name="T62" fmla="*/ 146 w 146"/>
                  <a:gd name="T63" fmla="*/ 123 h 151"/>
                  <a:gd name="T64" fmla="*/ 146 w 146"/>
                  <a:gd name="T65" fmla="*/ 123 h 151"/>
                  <a:gd name="T66" fmla="*/ 142 w 146"/>
                  <a:gd name="T67" fmla="*/ 101 h 151"/>
                  <a:gd name="T68" fmla="*/ 135 w 146"/>
                  <a:gd name="T69" fmla="*/ 83 h 151"/>
                  <a:gd name="T70" fmla="*/ 125 w 146"/>
                  <a:gd name="T71" fmla="*/ 64 h 151"/>
                  <a:gd name="T72" fmla="*/ 116 w 146"/>
                  <a:gd name="T73" fmla="*/ 47 h 151"/>
                  <a:gd name="T74" fmla="*/ 104 w 146"/>
                  <a:gd name="T75" fmla="*/ 35 h 151"/>
                  <a:gd name="T76" fmla="*/ 90 w 146"/>
                  <a:gd name="T77" fmla="*/ 28 h 151"/>
                  <a:gd name="T78" fmla="*/ 78 w 146"/>
                  <a:gd name="T79" fmla="*/ 24 h 151"/>
                  <a:gd name="T80" fmla="*/ 64 w 146"/>
                  <a:gd name="T81" fmla="*/ 24 h 151"/>
                  <a:gd name="T82" fmla="*/ 64 w 146"/>
                  <a:gd name="T83" fmla="*/ 24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51"/>
                  <a:gd name="T128" fmla="*/ 146 w 146"/>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51">
                    <a:moveTo>
                      <a:pt x="64" y="24"/>
                    </a:moveTo>
                    <a:lnTo>
                      <a:pt x="64" y="24"/>
                    </a:lnTo>
                    <a:lnTo>
                      <a:pt x="50" y="26"/>
                    </a:lnTo>
                    <a:lnTo>
                      <a:pt x="36" y="35"/>
                    </a:lnTo>
                    <a:lnTo>
                      <a:pt x="26" y="47"/>
                    </a:lnTo>
                    <a:lnTo>
                      <a:pt x="17" y="64"/>
                    </a:lnTo>
                    <a:lnTo>
                      <a:pt x="10" y="83"/>
                    </a:lnTo>
                    <a:lnTo>
                      <a:pt x="5" y="104"/>
                    </a:lnTo>
                    <a:lnTo>
                      <a:pt x="3" y="127"/>
                    </a:lnTo>
                    <a:lnTo>
                      <a:pt x="3" y="151"/>
                    </a:lnTo>
                    <a:lnTo>
                      <a:pt x="0" y="137"/>
                    </a:lnTo>
                    <a:lnTo>
                      <a:pt x="0" y="111"/>
                    </a:lnTo>
                    <a:lnTo>
                      <a:pt x="0" y="85"/>
                    </a:lnTo>
                    <a:lnTo>
                      <a:pt x="5" y="64"/>
                    </a:lnTo>
                    <a:lnTo>
                      <a:pt x="12" y="45"/>
                    </a:lnTo>
                    <a:lnTo>
                      <a:pt x="21" y="26"/>
                    </a:lnTo>
                    <a:lnTo>
                      <a:pt x="33" y="14"/>
                    </a:lnTo>
                    <a:lnTo>
                      <a:pt x="45" y="5"/>
                    </a:lnTo>
                    <a:lnTo>
                      <a:pt x="61" y="0"/>
                    </a:lnTo>
                    <a:lnTo>
                      <a:pt x="76" y="0"/>
                    </a:lnTo>
                    <a:lnTo>
                      <a:pt x="90" y="7"/>
                    </a:lnTo>
                    <a:lnTo>
                      <a:pt x="104" y="17"/>
                    </a:lnTo>
                    <a:lnTo>
                      <a:pt x="116" y="31"/>
                    </a:lnTo>
                    <a:lnTo>
                      <a:pt x="127" y="50"/>
                    </a:lnTo>
                    <a:lnTo>
                      <a:pt x="135" y="68"/>
                    </a:lnTo>
                    <a:lnTo>
                      <a:pt x="142" y="92"/>
                    </a:lnTo>
                    <a:lnTo>
                      <a:pt x="146" y="118"/>
                    </a:lnTo>
                    <a:lnTo>
                      <a:pt x="146" y="123"/>
                    </a:lnTo>
                    <a:lnTo>
                      <a:pt x="142" y="101"/>
                    </a:lnTo>
                    <a:lnTo>
                      <a:pt x="135" y="83"/>
                    </a:lnTo>
                    <a:lnTo>
                      <a:pt x="125" y="64"/>
                    </a:lnTo>
                    <a:lnTo>
                      <a:pt x="116" y="47"/>
                    </a:lnTo>
                    <a:lnTo>
                      <a:pt x="104" y="35"/>
                    </a:lnTo>
                    <a:lnTo>
                      <a:pt x="90" y="28"/>
                    </a:lnTo>
                    <a:lnTo>
                      <a:pt x="78" y="24"/>
                    </a:lnTo>
                    <a:lnTo>
                      <a:pt x="64"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96">
                <a:extLst>
                  <a:ext uri="{FF2B5EF4-FFF2-40B4-BE49-F238E27FC236}">
                    <a16:creationId xmlns:a16="http://schemas.microsoft.com/office/drawing/2014/main" id="{D8CC8794-2C12-40B6-A03C-49B7778A9EE2}"/>
                  </a:ext>
                </a:extLst>
              </p:cNvPr>
              <p:cNvSpPr>
                <a:spLocks/>
              </p:cNvSpPr>
              <p:nvPr/>
            </p:nvSpPr>
            <p:spPr bwMode="auto">
              <a:xfrm>
                <a:off x="4725" y="2874"/>
                <a:ext cx="114" cy="149"/>
              </a:xfrm>
              <a:custGeom>
                <a:avLst/>
                <a:gdLst>
                  <a:gd name="T0" fmla="*/ 3 w 114"/>
                  <a:gd name="T1" fmla="*/ 83 h 149"/>
                  <a:gd name="T2" fmla="*/ 3 w 114"/>
                  <a:gd name="T3" fmla="*/ 83 h 149"/>
                  <a:gd name="T4" fmla="*/ 5 w 114"/>
                  <a:gd name="T5" fmla="*/ 97 h 149"/>
                  <a:gd name="T6" fmla="*/ 12 w 114"/>
                  <a:gd name="T7" fmla="*/ 111 h 149"/>
                  <a:gd name="T8" fmla="*/ 19 w 114"/>
                  <a:gd name="T9" fmla="*/ 123 h 149"/>
                  <a:gd name="T10" fmla="*/ 26 w 114"/>
                  <a:gd name="T11" fmla="*/ 132 h 149"/>
                  <a:gd name="T12" fmla="*/ 36 w 114"/>
                  <a:gd name="T13" fmla="*/ 139 h 149"/>
                  <a:gd name="T14" fmla="*/ 48 w 114"/>
                  <a:gd name="T15" fmla="*/ 144 h 149"/>
                  <a:gd name="T16" fmla="*/ 57 w 114"/>
                  <a:gd name="T17" fmla="*/ 149 h 149"/>
                  <a:gd name="T18" fmla="*/ 69 w 114"/>
                  <a:gd name="T19" fmla="*/ 149 h 149"/>
                  <a:gd name="T20" fmla="*/ 69 w 114"/>
                  <a:gd name="T21" fmla="*/ 149 h 149"/>
                  <a:gd name="T22" fmla="*/ 81 w 114"/>
                  <a:gd name="T23" fmla="*/ 144 h 149"/>
                  <a:gd name="T24" fmla="*/ 90 w 114"/>
                  <a:gd name="T25" fmla="*/ 139 h 149"/>
                  <a:gd name="T26" fmla="*/ 97 w 114"/>
                  <a:gd name="T27" fmla="*/ 130 h 149"/>
                  <a:gd name="T28" fmla="*/ 104 w 114"/>
                  <a:gd name="T29" fmla="*/ 120 h 149"/>
                  <a:gd name="T30" fmla="*/ 109 w 114"/>
                  <a:gd name="T31" fmla="*/ 109 h 149"/>
                  <a:gd name="T32" fmla="*/ 114 w 114"/>
                  <a:gd name="T33" fmla="*/ 95 h 149"/>
                  <a:gd name="T34" fmla="*/ 114 w 114"/>
                  <a:gd name="T35" fmla="*/ 80 h 149"/>
                  <a:gd name="T36" fmla="*/ 114 w 114"/>
                  <a:gd name="T37" fmla="*/ 66 h 149"/>
                  <a:gd name="T38" fmla="*/ 114 w 114"/>
                  <a:gd name="T39" fmla="*/ 66 h 149"/>
                  <a:gd name="T40" fmla="*/ 109 w 114"/>
                  <a:gd name="T41" fmla="*/ 50 h 149"/>
                  <a:gd name="T42" fmla="*/ 104 w 114"/>
                  <a:gd name="T43" fmla="*/ 38 h 149"/>
                  <a:gd name="T44" fmla="*/ 97 w 114"/>
                  <a:gd name="T45" fmla="*/ 26 h 149"/>
                  <a:gd name="T46" fmla="*/ 88 w 114"/>
                  <a:gd name="T47" fmla="*/ 17 h 149"/>
                  <a:gd name="T48" fmla="*/ 78 w 114"/>
                  <a:gd name="T49" fmla="*/ 7 h 149"/>
                  <a:gd name="T50" fmla="*/ 69 w 114"/>
                  <a:gd name="T51" fmla="*/ 3 h 149"/>
                  <a:gd name="T52" fmla="*/ 57 w 114"/>
                  <a:gd name="T53" fmla="*/ 0 h 149"/>
                  <a:gd name="T54" fmla="*/ 45 w 114"/>
                  <a:gd name="T55" fmla="*/ 0 h 149"/>
                  <a:gd name="T56" fmla="*/ 45 w 114"/>
                  <a:gd name="T57" fmla="*/ 0 h 149"/>
                  <a:gd name="T58" fmla="*/ 36 w 114"/>
                  <a:gd name="T59" fmla="*/ 3 h 149"/>
                  <a:gd name="T60" fmla="*/ 26 w 114"/>
                  <a:gd name="T61" fmla="*/ 10 h 149"/>
                  <a:gd name="T62" fmla="*/ 17 w 114"/>
                  <a:gd name="T63" fmla="*/ 17 h 149"/>
                  <a:gd name="T64" fmla="*/ 10 w 114"/>
                  <a:gd name="T65" fmla="*/ 29 h 149"/>
                  <a:gd name="T66" fmla="*/ 5 w 114"/>
                  <a:gd name="T67" fmla="*/ 40 h 149"/>
                  <a:gd name="T68" fmla="*/ 3 w 114"/>
                  <a:gd name="T69" fmla="*/ 52 h 149"/>
                  <a:gd name="T70" fmla="*/ 0 w 114"/>
                  <a:gd name="T71" fmla="*/ 66 h 149"/>
                  <a:gd name="T72" fmla="*/ 3 w 114"/>
                  <a:gd name="T73" fmla="*/ 83 h 149"/>
                  <a:gd name="T74" fmla="*/ 3 w 114"/>
                  <a:gd name="T75" fmla="*/ 83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149"/>
                  <a:gd name="T116" fmla="*/ 114 w 114"/>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149">
                    <a:moveTo>
                      <a:pt x="3" y="83"/>
                    </a:moveTo>
                    <a:lnTo>
                      <a:pt x="3" y="83"/>
                    </a:lnTo>
                    <a:lnTo>
                      <a:pt x="5" y="97"/>
                    </a:lnTo>
                    <a:lnTo>
                      <a:pt x="12" y="111"/>
                    </a:lnTo>
                    <a:lnTo>
                      <a:pt x="19" y="123"/>
                    </a:lnTo>
                    <a:lnTo>
                      <a:pt x="26" y="132"/>
                    </a:lnTo>
                    <a:lnTo>
                      <a:pt x="36" y="139"/>
                    </a:lnTo>
                    <a:lnTo>
                      <a:pt x="48" y="144"/>
                    </a:lnTo>
                    <a:lnTo>
                      <a:pt x="57" y="149"/>
                    </a:lnTo>
                    <a:lnTo>
                      <a:pt x="69" y="149"/>
                    </a:lnTo>
                    <a:lnTo>
                      <a:pt x="81" y="144"/>
                    </a:lnTo>
                    <a:lnTo>
                      <a:pt x="90" y="139"/>
                    </a:lnTo>
                    <a:lnTo>
                      <a:pt x="97" y="130"/>
                    </a:lnTo>
                    <a:lnTo>
                      <a:pt x="104" y="120"/>
                    </a:lnTo>
                    <a:lnTo>
                      <a:pt x="109" y="109"/>
                    </a:lnTo>
                    <a:lnTo>
                      <a:pt x="114" y="95"/>
                    </a:lnTo>
                    <a:lnTo>
                      <a:pt x="114" y="80"/>
                    </a:lnTo>
                    <a:lnTo>
                      <a:pt x="114" y="66"/>
                    </a:lnTo>
                    <a:lnTo>
                      <a:pt x="109" y="50"/>
                    </a:lnTo>
                    <a:lnTo>
                      <a:pt x="104" y="38"/>
                    </a:lnTo>
                    <a:lnTo>
                      <a:pt x="97" y="26"/>
                    </a:lnTo>
                    <a:lnTo>
                      <a:pt x="88" y="17"/>
                    </a:lnTo>
                    <a:lnTo>
                      <a:pt x="78" y="7"/>
                    </a:lnTo>
                    <a:lnTo>
                      <a:pt x="69" y="3"/>
                    </a:lnTo>
                    <a:lnTo>
                      <a:pt x="57" y="0"/>
                    </a:lnTo>
                    <a:lnTo>
                      <a:pt x="45" y="0"/>
                    </a:lnTo>
                    <a:lnTo>
                      <a:pt x="36" y="3"/>
                    </a:lnTo>
                    <a:lnTo>
                      <a:pt x="26" y="10"/>
                    </a:lnTo>
                    <a:lnTo>
                      <a:pt x="17" y="17"/>
                    </a:lnTo>
                    <a:lnTo>
                      <a:pt x="10" y="29"/>
                    </a:lnTo>
                    <a:lnTo>
                      <a:pt x="5" y="40"/>
                    </a:lnTo>
                    <a:lnTo>
                      <a:pt x="3" y="52"/>
                    </a:lnTo>
                    <a:lnTo>
                      <a:pt x="0" y="66"/>
                    </a:lnTo>
                    <a:lnTo>
                      <a:pt x="3" y="83"/>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97">
                <a:extLst>
                  <a:ext uri="{FF2B5EF4-FFF2-40B4-BE49-F238E27FC236}">
                    <a16:creationId xmlns:a16="http://schemas.microsoft.com/office/drawing/2014/main" id="{B1A7627B-44E6-411D-B7DB-A3B400C8B39D}"/>
                  </a:ext>
                </a:extLst>
              </p:cNvPr>
              <p:cNvSpPr>
                <a:spLocks/>
              </p:cNvSpPr>
              <p:nvPr/>
            </p:nvSpPr>
            <p:spPr bwMode="auto">
              <a:xfrm>
                <a:off x="4737" y="2888"/>
                <a:ext cx="90" cy="118"/>
              </a:xfrm>
              <a:custGeom>
                <a:avLst/>
                <a:gdLst>
                  <a:gd name="T0" fmla="*/ 3 w 90"/>
                  <a:gd name="T1" fmla="*/ 66 h 118"/>
                  <a:gd name="T2" fmla="*/ 3 w 90"/>
                  <a:gd name="T3" fmla="*/ 66 h 118"/>
                  <a:gd name="T4" fmla="*/ 5 w 90"/>
                  <a:gd name="T5" fmla="*/ 78 h 118"/>
                  <a:gd name="T6" fmla="*/ 10 w 90"/>
                  <a:gd name="T7" fmla="*/ 90 h 118"/>
                  <a:gd name="T8" fmla="*/ 14 w 90"/>
                  <a:gd name="T9" fmla="*/ 99 h 118"/>
                  <a:gd name="T10" fmla="*/ 21 w 90"/>
                  <a:gd name="T11" fmla="*/ 106 h 118"/>
                  <a:gd name="T12" fmla="*/ 28 w 90"/>
                  <a:gd name="T13" fmla="*/ 114 h 118"/>
                  <a:gd name="T14" fmla="*/ 38 w 90"/>
                  <a:gd name="T15" fmla="*/ 116 h 118"/>
                  <a:gd name="T16" fmla="*/ 45 w 90"/>
                  <a:gd name="T17" fmla="*/ 118 h 118"/>
                  <a:gd name="T18" fmla="*/ 54 w 90"/>
                  <a:gd name="T19" fmla="*/ 118 h 118"/>
                  <a:gd name="T20" fmla="*/ 54 w 90"/>
                  <a:gd name="T21" fmla="*/ 118 h 118"/>
                  <a:gd name="T22" fmla="*/ 64 w 90"/>
                  <a:gd name="T23" fmla="*/ 116 h 118"/>
                  <a:gd name="T24" fmla="*/ 71 w 90"/>
                  <a:gd name="T25" fmla="*/ 111 h 118"/>
                  <a:gd name="T26" fmla="*/ 78 w 90"/>
                  <a:gd name="T27" fmla="*/ 104 h 118"/>
                  <a:gd name="T28" fmla="*/ 83 w 90"/>
                  <a:gd name="T29" fmla="*/ 97 h 118"/>
                  <a:gd name="T30" fmla="*/ 87 w 90"/>
                  <a:gd name="T31" fmla="*/ 88 h 118"/>
                  <a:gd name="T32" fmla="*/ 90 w 90"/>
                  <a:gd name="T33" fmla="*/ 76 h 118"/>
                  <a:gd name="T34" fmla="*/ 90 w 90"/>
                  <a:gd name="T35" fmla="*/ 64 h 118"/>
                  <a:gd name="T36" fmla="*/ 90 w 90"/>
                  <a:gd name="T37" fmla="*/ 52 h 118"/>
                  <a:gd name="T38" fmla="*/ 90 w 90"/>
                  <a:gd name="T39" fmla="*/ 52 h 118"/>
                  <a:gd name="T40" fmla="*/ 87 w 90"/>
                  <a:gd name="T41" fmla="*/ 41 h 118"/>
                  <a:gd name="T42" fmla="*/ 83 w 90"/>
                  <a:gd name="T43" fmla="*/ 31 h 118"/>
                  <a:gd name="T44" fmla="*/ 78 w 90"/>
                  <a:gd name="T45" fmla="*/ 22 h 118"/>
                  <a:gd name="T46" fmla="*/ 71 w 90"/>
                  <a:gd name="T47" fmla="*/ 12 h 118"/>
                  <a:gd name="T48" fmla="*/ 61 w 90"/>
                  <a:gd name="T49" fmla="*/ 8 h 118"/>
                  <a:gd name="T50" fmla="*/ 54 w 90"/>
                  <a:gd name="T51" fmla="*/ 3 h 118"/>
                  <a:gd name="T52" fmla="*/ 45 w 90"/>
                  <a:gd name="T53" fmla="*/ 0 h 118"/>
                  <a:gd name="T54" fmla="*/ 36 w 90"/>
                  <a:gd name="T55" fmla="*/ 0 h 118"/>
                  <a:gd name="T56" fmla="*/ 36 w 90"/>
                  <a:gd name="T57" fmla="*/ 0 h 118"/>
                  <a:gd name="T58" fmla="*/ 28 w 90"/>
                  <a:gd name="T59" fmla="*/ 3 h 118"/>
                  <a:gd name="T60" fmla="*/ 19 w 90"/>
                  <a:gd name="T61" fmla="*/ 8 h 118"/>
                  <a:gd name="T62" fmla="*/ 14 w 90"/>
                  <a:gd name="T63" fmla="*/ 15 h 118"/>
                  <a:gd name="T64" fmla="*/ 7 w 90"/>
                  <a:gd name="T65" fmla="*/ 24 h 118"/>
                  <a:gd name="T66" fmla="*/ 5 w 90"/>
                  <a:gd name="T67" fmla="*/ 33 h 118"/>
                  <a:gd name="T68" fmla="*/ 3 w 90"/>
                  <a:gd name="T69" fmla="*/ 43 h 118"/>
                  <a:gd name="T70" fmla="*/ 0 w 90"/>
                  <a:gd name="T71" fmla="*/ 55 h 118"/>
                  <a:gd name="T72" fmla="*/ 3 w 90"/>
                  <a:gd name="T73" fmla="*/ 66 h 118"/>
                  <a:gd name="T74" fmla="*/ 3 w 90"/>
                  <a:gd name="T75" fmla="*/ 66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118"/>
                  <a:gd name="T116" fmla="*/ 90 w 9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118">
                    <a:moveTo>
                      <a:pt x="3" y="66"/>
                    </a:moveTo>
                    <a:lnTo>
                      <a:pt x="3" y="66"/>
                    </a:lnTo>
                    <a:lnTo>
                      <a:pt x="5" y="78"/>
                    </a:lnTo>
                    <a:lnTo>
                      <a:pt x="10" y="90"/>
                    </a:lnTo>
                    <a:lnTo>
                      <a:pt x="14" y="99"/>
                    </a:lnTo>
                    <a:lnTo>
                      <a:pt x="21" y="106"/>
                    </a:lnTo>
                    <a:lnTo>
                      <a:pt x="28" y="114"/>
                    </a:lnTo>
                    <a:lnTo>
                      <a:pt x="38" y="116"/>
                    </a:lnTo>
                    <a:lnTo>
                      <a:pt x="45" y="118"/>
                    </a:lnTo>
                    <a:lnTo>
                      <a:pt x="54" y="118"/>
                    </a:lnTo>
                    <a:lnTo>
                      <a:pt x="64" y="116"/>
                    </a:lnTo>
                    <a:lnTo>
                      <a:pt x="71" y="111"/>
                    </a:lnTo>
                    <a:lnTo>
                      <a:pt x="78" y="104"/>
                    </a:lnTo>
                    <a:lnTo>
                      <a:pt x="83" y="97"/>
                    </a:lnTo>
                    <a:lnTo>
                      <a:pt x="87" y="88"/>
                    </a:lnTo>
                    <a:lnTo>
                      <a:pt x="90" y="76"/>
                    </a:lnTo>
                    <a:lnTo>
                      <a:pt x="90" y="64"/>
                    </a:lnTo>
                    <a:lnTo>
                      <a:pt x="90" y="52"/>
                    </a:lnTo>
                    <a:lnTo>
                      <a:pt x="87" y="41"/>
                    </a:lnTo>
                    <a:lnTo>
                      <a:pt x="83" y="31"/>
                    </a:lnTo>
                    <a:lnTo>
                      <a:pt x="78" y="22"/>
                    </a:lnTo>
                    <a:lnTo>
                      <a:pt x="71" y="12"/>
                    </a:lnTo>
                    <a:lnTo>
                      <a:pt x="61" y="8"/>
                    </a:lnTo>
                    <a:lnTo>
                      <a:pt x="54" y="3"/>
                    </a:lnTo>
                    <a:lnTo>
                      <a:pt x="45" y="0"/>
                    </a:lnTo>
                    <a:lnTo>
                      <a:pt x="36" y="0"/>
                    </a:lnTo>
                    <a:lnTo>
                      <a:pt x="28" y="3"/>
                    </a:lnTo>
                    <a:lnTo>
                      <a:pt x="19" y="8"/>
                    </a:lnTo>
                    <a:lnTo>
                      <a:pt x="14" y="15"/>
                    </a:lnTo>
                    <a:lnTo>
                      <a:pt x="7" y="24"/>
                    </a:lnTo>
                    <a:lnTo>
                      <a:pt x="5" y="33"/>
                    </a:lnTo>
                    <a:lnTo>
                      <a:pt x="3" y="43"/>
                    </a:lnTo>
                    <a:lnTo>
                      <a:pt x="0" y="55"/>
                    </a:lnTo>
                    <a:lnTo>
                      <a:pt x="3" y="66"/>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98">
                <a:extLst>
                  <a:ext uri="{FF2B5EF4-FFF2-40B4-BE49-F238E27FC236}">
                    <a16:creationId xmlns:a16="http://schemas.microsoft.com/office/drawing/2014/main" id="{79B39F0D-5B3B-42B1-836D-FF9AACBFB37D}"/>
                  </a:ext>
                </a:extLst>
              </p:cNvPr>
              <p:cNvSpPr>
                <a:spLocks/>
              </p:cNvSpPr>
              <p:nvPr/>
            </p:nvSpPr>
            <p:spPr bwMode="auto">
              <a:xfrm>
                <a:off x="4754" y="2914"/>
                <a:ext cx="59" cy="73"/>
              </a:xfrm>
              <a:custGeom>
                <a:avLst/>
                <a:gdLst>
                  <a:gd name="T0" fmla="*/ 0 w 59"/>
                  <a:gd name="T1" fmla="*/ 40 h 73"/>
                  <a:gd name="T2" fmla="*/ 0 w 59"/>
                  <a:gd name="T3" fmla="*/ 40 h 73"/>
                  <a:gd name="T4" fmla="*/ 4 w 59"/>
                  <a:gd name="T5" fmla="*/ 55 h 73"/>
                  <a:gd name="T6" fmla="*/ 14 w 59"/>
                  <a:gd name="T7" fmla="*/ 64 h 73"/>
                  <a:gd name="T8" fmla="*/ 23 w 59"/>
                  <a:gd name="T9" fmla="*/ 71 h 73"/>
                  <a:gd name="T10" fmla="*/ 28 w 59"/>
                  <a:gd name="T11" fmla="*/ 73 h 73"/>
                  <a:gd name="T12" fmla="*/ 35 w 59"/>
                  <a:gd name="T13" fmla="*/ 73 h 73"/>
                  <a:gd name="T14" fmla="*/ 35 w 59"/>
                  <a:gd name="T15" fmla="*/ 73 h 73"/>
                  <a:gd name="T16" fmla="*/ 40 w 59"/>
                  <a:gd name="T17" fmla="*/ 71 h 73"/>
                  <a:gd name="T18" fmla="*/ 44 w 59"/>
                  <a:gd name="T19" fmla="*/ 69 h 73"/>
                  <a:gd name="T20" fmla="*/ 54 w 59"/>
                  <a:gd name="T21" fmla="*/ 59 h 73"/>
                  <a:gd name="T22" fmla="*/ 59 w 59"/>
                  <a:gd name="T23" fmla="*/ 47 h 73"/>
                  <a:gd name="T24" fmla="*/ 59 w 59"/>
                  <a:gd name="T25" fmla="*/ 31 h 73"/>
                  <a:gd name="T26" fmla="*/ 59 w 59"/>
                  <a:gd name="T27" fmla="*/ 31 h 73"/>
                  <a:gd name="T28" fmla="*/ 54 w 59"/>
                  <a:gd name="T29" fmla="*/ 17 h 73"/>
                  <a:gd name="T30" fmla="*/ 44 w 59"/>
                  <a:gd name="T31" fmla="*/ 7 h 73"/>
                  <a:gd name="T32" fmla="*/ 35 w 59"/>
                  <a:gd name="T33" fmla="*/ 0 h 73"/>
                  <a:gd name="T34" fmla="*/ 30 w 59"/>
                  <a:gd name="T35" fmla="*/ 0 h 73"/>
                  <a:gd name="T36" fmla="*/ 23 w 59"/>
                  <a:gd name="T37" fmla="*/ 0 h 73"/>
                  <a:gd name="T38" fmla="*/ 23 w 59"/>
                  <a:gd name="T39" fmla="*/ 0 h 73"/>
                  <a:gd name="T40" fmla="*/ 19 w 59"/>
                  <a:gd name="T41" fmla="*/ 0 h 73"/>
                  <a:gd name="T42" fmla="*/ 11 w 59"/>
                  <a:gd name="T43" fmla="*/ 5 h 73"/>
                  <a:gd name="T44" fmla="*/ 4 w 59"/>
                  <a:gd name="T45" fmla="*/ 15 h 73"/>
                  <a:gd name="T46" fmla="*/ 0 w 59"/>
                  <a:gd name="T47" fmla="*/ 26 h 73"/>
                  <a:gd name="T48" fmla="*/ 0 w 59"/>
                  <a:gd name="T49" fmla="*/ 40 h 73"/>
                  <a:gd name="T50" fmla="*/ 0 w 59"/>
                  <a:gd name="T51" fmla="*/ 4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73"/>
                  <a:gd name="T80" fmla="*/ 59 w 59"/>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73">
                    <a:moveTo>
                      <a:pt x="0" y="40"/>
                    </a:moveTo>
                    <a:lnTo>
                      <a:pt x="0" y="40"/>
                    </a:lnTo>
                    <a:lnTo>
                      <a:pt x="4" y="55"/>
                    </a:lnTo>
                    <a:lnTo>
                      <a:pt x="14" y="64"/>
                    </a:lnTo>
                    <a:lnTo>
                      <a:pt x="23" y="71"/>
                    </a:lnTo>
                    <a:lnTo>
                      <a:pt x="28" y="73"/>
                    </a:lnTo>
                    <a:lnTo>
                      <a:pt x="35" y="73"/>
                    </a:lnTo>
                    <a:lnTo>
                      <a:pt x="40" y="71"/>
                    </a:lnTo>
                    <a:lnTo>
                      <a:pt x="44" y="69"/>
                    </a:lnTo>
                    <a:lnTo>
                      <a:pt x="54" y="59"/>
                    </a:lnTo>
                    <a:lnTo>
                      <a:pt x="59" y="47"/>
                    </a:lnTo>
                    <a:lnTo>
                      <a:pt x="59" y="31"/>
                    </a:lnTo>
                    <a:lnTo>
                      <a:pt x="54" y="17"/>
                    </a:lnTo>
                    <a:lnTo>
                      <a:pt x="44" y="7"/>
                    </a:lnTo>
                    <a:lnTo>
                      <a:pt x="35" y="0"/>
                    </a:lnTo>
                    <a:lnTo>
                      <a:pt x="30" y="0"/>
                    </a:lnTo>
                    <a:lnTo>
                      <a:pt x="23" y="0"/>
                    </a:lnTo>
                    <a:lnTo>
                      <a:pt x="19" y="0"/>
                    </a:lnTo>
                    <a:lnTo>
                      <a:pt x="11" y="5"/>
                    </a:lnTo>
                    <a:lnTo>
                      <a:pt x="4" y="15"/>
                    </a:lnTo>
                    <a:lnTo>
                      <a:pt x="0" y="26"/>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99">
                <a:extLst>
                  <a:ext uri="{FF2B5EF4-FFF2-40B4-BE49-F238E27FC236}">
                    <a16:creationId xmlns:a16="http://schemas.microsoft.com/office/drawing/2014/main" id="{EB27D4A7-C69E-4A57-AF3D-F8D7F28F0E92}"/>
                  </a:ext>
                </a:extLst>
              </p:cNvPr>
              <p:cNvSpPr>
                <a:spLocks/>
              </p:cNvSpPr>
              <p:nvPr/>
            </p:nvSpPr>
            <p:spPr bwMode="auto">
              <a:xfrm>
                <a:off x="4782" y="2910"/>
                <a:ext cx="21" cy="28"/>
              </a:xfrm>
              <a:custGeom>
                <a:avLst/>
                <a:gdLst>
                  <a:gd name="T0" fmla="*/ 0 w 21"/>
                  <a:gd name="T1" fmla="*/ 14 h 28"/>
                  <a:gd name="T2" fmla="*/ 0 w 21"/>
                  <a:gd name="T3" fmla="*/ 14 h 28"/>
                  <a:gd name="T4" fmla="*/ 0 w 21"/>
                  <a:gd name="T5" fmla="*/ 19 h 28"/>
                  <a:gd name="T6" fmla="*/ 2 w 21"/>
                  <a:gd name="T7" fmla="*/ 23 h 28"/>
                  <a:gd name="T8" fmla="*/ 7 w 21"/>
                  <a:gd name="T9" fmla="*/ 26 h 28"/>
                  <a:gd name="T10" fmla="*/ 12 w 21"/>
                  <a:gd name="T11" fmla="*/ 28 h 28"/>
                  <a:gd name="T12" fmla="*/ 12 w 21"/>
                  <a:gd name="T13" fmla="*/ 28 h 28"/>
                  <a:gd name="T14" fmla="*/ 16 w 21"/>
                  <a:gd name="T15" fmla="*/ 26 h 28"/>
                  <a:gd name="T16" fmla="*/ 19 w 21"/>
                  <a:gd name="T17" fmla="*/ 23 h 28"/>
                  <a:gd name="T18" fmla="*/ 21 w 21"/>
                  <a:gd name="T19" fmla="*/ 19 h 28"/>
                  <a:gd name="T20" fmla="*/ 21 w 21"/>
                  <a:gd name="T21" fmla="*/ 14 h 28"/>
                  <a:gd name="T22" fmla="*/ 21 w 21"/>
                  <a:gd name="T23" fmla="*/ 14 h 28"/>
                  <a:gd name="T24" fmla="*/ 21 w 21"/>
                  <a:gd name="T25" fmla="*/ 7 h 28"/>
                  <a:gd name="T26" fmla="*/ 19 w 21"/>
                  <a:gd name="T27" fmla="*/ 2 h 28"/>
                  <a:gd name="T28" fmla="*/ 14 w 21"/>
                  <a:gd name="T29" fmla="*/ 0 h 28"/>
                  <a:gd name="T30" fmla="*/ 12 w 21"/>
                  <a:gd name="T31" fmla="*/ 0 h 28"/>
                  <a:gd name="T32" fmla="*/ 12 w 21"/>
                  <a:gd name="T33" fmla="*/ 0 h 28"/>
                  <a:gd name="T34" fmla="*/ 7 w 21"/>
                  <a:gd name="T35" fmla="*/ 0 h 28"/>
                  <a:gd name="T36" fmla="*/ 2 w 21"/>
                  <a:gd name="T37" fmla="*/ 4 h 28"/>
                  <a:gd name="T38" fmla="*/ 0 w 21"/>
                  <a:gd name="T39" fmla="*/ 7 h 28"/>
                  <a:gd name="T40" fmla="*/ 0 w 21"/>
                  <a:gd name="T41" fmla="*/ 14 h 28"/>
                  <a:gd name="T42" fmla="*/ 0 w 21"/>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8"/>
                  <a:gd name="T68" fmla="*/ 21 w 2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8">
                    <a:moveTo>
                      <a:pt x="0" y="14"/>
                    </a:moveTo>
                    <a:lnTo>
                      <a:pt x="0" y="14"/>
                    </a:lnTo>
                    <a:lnTo>
                      <a:pt x="0" y="19"/>
                    </a:lnTo>
                    <a:lnTo>
                      <a:pt x="2" y="23"/>
                    </a:lnTo>
                    <a:lnTo>
                      <a:pt x="7" y="26"/>
                    </a:lnTo>
                    <a:lnTo>
                      <a:pt x="12" y="28"/>
                    </a:lnTo>
                    <a:lnTo>
                      <a:pt x="16" y="26"/>
                    </a:lnTo>
                    <a:lnTo>
                      <a:pt x="19" y="23"/>
                    </a:lnTo>
                    <a:lnTo>
                      <a:pt x="21" y="19"/>
                    </a:lnTo>
                    <a:lnTo>
                      <a:pt x="21" y="14"/>
                    </a:lnTo>
                    <a:lnTo>
                      <a:pt x="21" y="7"/>
                    </a:lnTo>
                    <a:lnTo>
                      <a:pt x="19" y="2"/>
                    </a:lnTo>
                    <a:lnTo>
                      <a:pt x="14" y="0"/>
                    </a:lnTo>
                    <a:lnTo>
                      <a:pt x="12" y="0"/>
                    </a:lnTo>
                    <a:lnTo>
                      <a:pt x="7" y="0"/>
                    </a:lnTo>
                    <a:lnTo>
                      <a:pt x="2" y="4"/>
                    </a:lnTo>
                    <a:lnTo>
                      <a:pt x="0" y="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00">
                <a:extLst>
                  <a:ext uri="{FF2B5EF4-FFF2-40B4-BE49-F238E27FC236}">
                    <a16:creationId xmlns:a16="http://schemas.microsoft.com/office/drawing/2014/main" id="{EF36C7FF-DFEE-47E3-AB1F-0B4EBB92EF59}"/>
                  </a:ext>
                </a:extLst>
              </p:cNvPr>
              <p:cNvSpPr>
                <a:spLocks/>
              </p:cNvSpPr>
              <p:nvPr/>
            </p:nvSpPr>
            <p:spPr bwMode="auto">
              <a:xfrm>
                <a:off x="4758" y="2966"/>
                <a:ext cx="15" cy="14"/>
              </a:xfrm>
              <a:custGeom>
                <a:avLst/>
                <a:gdLst>
                  <a:gd name="T0" fmla="*/ 7 w 15"/>
                  <a:gd name="T1" fmla="*/ 0 h 14"/>
                  <a:gd name="T2" fmla="*/ 7 w 15"/>
                  <a:gd name="T3" fmla="*/ 0 h 14"/>
                  <a:gd name="T4" fmla="*/ 3 w 15"/>
                  <a:gd name="T5" fmla="*/ 0 h 14"/>
                  <a:gd name="T6" fmla="*/ 0 w 15"/>
                  <a:gd name="T7" fmla="*/ 7 h 14"/>
                  <a:gd name="T8" fmla="*/ 0 w 15"/>
                  <a:gd name="T9" fmla="*/ 7 h 14"/>
                  <a:gd name="T10" fmla="*/ 3 w 15"/>
                  <a:gd name="T11" fmla="*/ 12 h 14"/>
                  <a:gd name="T12" fmla="*/ 7 w 15"/>
                  <a:gd name="T13" fmla="*/ 14 h 14"/>
                  <a:gd name="T14" fmla="*/ 7 w 15"/>
                  <a:gd name="T15" fmla="*/ 14 h 14"/>
                  <a:gd name="T16" fmla="*/ 12 w 15"/>
                  <a:gd name="T17" fmla="*/ 12 h 14"/>
                  <a:gd name="T18" fmla="*/ 15 w 15"/>
                  <a:gd name="T19" fmla="*/ 7 h 14"/>
                  <a:gd name="T20" fmla="*/ 15 w 15"/>
                  <a:gd name="T21" fmla="*/ 7 h 14"/>
                  <a:gd name="T22" fmla="*/ 12 w 15"/>
                  <a:gd name="T23" fmla="*/ 3 h 14"/>
                  <a:gd name="T24" fmla="*/ 7 w 15"/>
                  <a:gd name="T25" fmla="*/ 0 h 14"/>
                  <a:gd name="T26" fmla="*/ 7 w 15"/>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7" y="0"/>
                    </a:moveTo>
                    <a:lnTo>
                      <a:pt x="7" y="0"/>
                    </a:lnTo>
                    <a:lnTo>
                      <a:pt x="3" y="0"/>
                    </a:lnTo>
                    <a:lnTo>
                      <a:pt x="0" y="7"/>
                    </a:lnTo>
                    <a:lnTo>
                      <a:pt x="3" y="12"/>
                    </a:lnTo>
                    <a:lnTo>
                      <a:pt x="7" y="14"/>
                    </a:lnTo>
                    <a:lnTo>
                      <a:pt x="12" y="12"/>
                    </a:lnTo>
                    <a:lnTo>
                      <a:pt x="15" y="7"/>
                    </a:lnTo>
                    <a:lnTo>
                      <a:pt x="1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01">
                <a:extLst>
                  <a:ext uri="{FF2B5EF4-FFF2-40B4-BE49-F238E27FC236}">
                    <a16:creationId xmlns:a16="http://schemas.microsoft.com/office/drawing/2014/main" id="{5C3A174E-F1E5-4370-B776-3C5BF15C7AE9}"/>
                  </a:ext>
                </a:extLst>
              </p:cNvPr>
              <p:cNvSpPr>
                <a:spLocks/>
              </p:cNvSpPr>
              <p:nvPr/>
            </p:nvSpPr>
            <p:spPr bwMode="auto">
              <a:xfrm>
                <a:off x="4711" y="3018"/>
                <a:ext cx="161" cy="78"/>
              </a:xfrm>
              <a:custGeom>
                <a:avLst/>
                <a:gdLst>
                  <a:gd name="T0" fmla="*/ 0 w 161"/>
                  <a:gd name="T1" fmla="*/ 52 h 78"/>
                  <a:gd name="T2" fmla="*/ 0 w 161"/>
                  <a:gd name="T3" fmla="*/ 52 h 78"/>
                  <a:gd name="T4" fmla="*/ 3 w 161"/>
                  <a:gd name="T5" fmla="*/ 45 h 78"/>
                  <a:gd name="T6" fmla="*/ 12 w 161"/>
                  <a:gd name="T7" fmla="*/ 28 h 78"/>
                  <a:gd name="T8" fmla="*/ 19 w 161"/>
                  <a:gd name="T9" fmla="*/ 21 h 78"/>
                  <a:gd name="T10" fmla="*/ 29 w 161"/>
                  <a:gd name="T11" fmla="*/ 12 h 78"/>
                  <a:gd name="T12" fmla="*/ 43 w 161"/>
                  <a:gd name="T13" fmla="*/ 7 h 78"/>
                  <a:gd name="T14" fmla="*/ 59 w 161"/>
                  <a:gd name="T15" fmla="*/ 2 h 78"/>
                  <a:gd name="T16" fmla="*/ 59 w 161"/>
                  <a:gd name="T17" fmla="*/ 2 h 78"/>
                  <a:gd name="T18" fmla="*/ 104 w 161"/>
                  <a:gd name="T19" fmla="*/ 0 h 78"/>
                  <a:gd name="T20" fmla="*/ 116 w 161"/>
                  <a:gd name="T21" fmla="*/ 0 h 78"/>
                  <a:gd name="T22" fmla="*/ 125 w 161"/>
                  <a:gd name="T23" fmla="*/ 2 h 78"/>
                  <a:gd name="T24" fmla="*/ 125 w 161"/>
                  <a:gd name="T25" fmla="*/ 2 h 78"/>
                  <a:gd name="T26" fmla="*/ 139 w 161"/>
                  <a:gd name="T27" fmla="*/ 7 h 78"/>
                  <a:gd name="T28" fmla="*/ 151 w 161"/>
                  <a:gd name="T29" fmla="*/ 12 h 78"/>
                  <a:gd name="T30" fmla="*/ 161 w 161"/>
                  <a:gd name="T31" fmla="*/ 19 h 78"/>
                  <a:gd name="T32" fmla="*/ 161 w 161"/>
                  <a:gd name="T33" fmla="*/ 19 h 78"/>
                  <a:gd name="T34" fmla="*/ 158 w 161"/>
                  <a:gd name="T35" fmla="*/ 26 h 78"/>
                  <a:gd name="T36" fmla="*/ 146 w 161"/>
                  <a:gd name="T37" fmla="*/ 42 h 78"/>
                  <a:gd name="T38" fmla="*/ 139 w 161"/>
                  <a:gd name="T39" fmla="*/ 52 h 78"/>
                  <a:gd name="T40" fmla="*/ 130 w 161"/>
                  <a:gd name="T41" fmla="*/ 59 h 78"/>
                  <a:gd name="T42" fmla="*/ 118 w 161"/>
                  <a:gd name="T43" fmla="*/ 66 h 78"/>
                  <a:gd name="T44" fmla="*/ 106 w 161"/>
                  <a:gd name="T45" fmla="*/ 71 h 78"/>
                  <a:gd name="T46" fmla="*/ 106 w 161"/>
                  <a:gd name="T47" fmla="*/ 71 h 78"/>
                  <a:gd name="T48" fmla="*/ 83 w 161"/>
                  <a:gd name="T49" fmla="*/ 75 h 78"/>
                  <a:gd name="T50" fmla="*/ 66 w 161"/>
                  <a:gd name="T51" fmla="*/ 78 h 78"/>
                  <a:gd name="T52" fmla="*/ 52 w 161"/>
                  <a:gd name="T53" fmla="*/ 75 h 78"/>
                  <a:gd name="T54" fmla="*/ 40 w 161"/>
                  <a:gd name="T55" fmla="*/ 71 h 78"/>
                  <a:gd name="T56" fmla="*/ 40 w 161"/>
                  <a:gd name="T57" fmla="*/ 71 h 78"/>
                  <a:gd name="T58" fmla="*/ 12 w 161"/>
                  <a:gd name="T59" fmla="*/ 59 h 78"/>
                  <a:gd name="T60" fmla="*/ 0 w 161"/>
                  <a:gd name="T61" fmla="*/ 52 h 78"/>
                  <a:gd name="T62" fmla="*/ 0 w 161"/>
                  <a:gd name="T63" fmla="*/ 5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78"/>
                  <a:gd name="T98" fmla="*/ 161 w 161"/>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78">
                    <a:moveTo>
                      <a:pt x="0" y="52"/>
                    </a:moveTo>
                    <a:lnTo>
                      <a:pt x="0" y="52"/>
                    </a:lnTo>
                    <a:lnTo>
                      <a:pt x="3" y="45"/>
                    </a:lnTo>
                    <a:lnTo>
                      <a:pt x="12" y="28"/>
                    </a:lnTo>
                    <a:lnTo>
                      <a:pt x="19" y="21"/>
                    </a:lnTo>
                    <a:lnTo>
                      <a:pt x="29" y="12"/>
                    </a:lnTo>
                    <a:lnTo>
                      <a:pt x="43" y="7"/>
                    </a:lnTo>
                    <a:lnTo>
                      <a:pt x="59" y="2"/>
                    </a:lnTo>
                    <a:lnTo>
                      <a:pt x="104" y="0"/>
                    </a:lnTo>
                    <a:lnTo>
                      <a:pt x="116" y="0"/>
                    </a:lnTo>
                    <a:lnTo>
                      <a:pt x="125" y="2"/>
                    </a:lnTo>
                    <a:lnTo>
                      <a:pt x="139" y="7"/>
                    </a:lnTo>
                    <a:lnTo>
                      <a:pt x="151" y="12"/>
                    </a:lnTo>
                    <a:lnTo>
                      <a:pt x="161" y="19"/>
                    </a:lnTo>
                    <a:lnTo>
                      <a:pt x="158" y="26"/>
                    </a:lnTo>
                    <a:lnTo>
                      <a:pt x="146" y="42"/>
                    </a:lnTo>
                    <a:lnTo>
                      <a:pt x="139" y="52"/>
                    </a:lnTo>
                    <a:lnTo>
                      <a:pt x="130" y="59"/>
                    </a:lnTo>
                    <a:lnTo>
                      <a:pt x="118" y="66"/>
                    </a:lnTo>
                    <a:lnTo>
                      <a:pt x="106" y="71"/>
                    </a:lnTo>
                    <a:lnTo>
                      <a:pt x="83" y="75"/>
                    </a:lnTo>
                    <a:lnTo>
                      <a:pt x="66" y="78"/>
                    </a:lnTo>
                    <a:lnTo>
                      <a:pt x="52" y="75"/>
                    </a:lnTo>
                    <a:lnTo>
                      <a:pt x="40" y="71"/>
                    </a:lnTo>
                    <a:lnTo>
                      <a:pt x="12" y="59"/>
                    </a:lnTo>
                    <a:lnTo>
                      <a:pt x="0" y="52"/>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02">
                <a:extLst>
                  <a:ext uri="{FF2B5EF4-FFF2-40B4-BE49-F238E27FC236}">
                    <a16:creationId xmlns:a16="http://schemas.microsoft.com/office/drawing/2014/main" id="{E1803238-09DF-43A1-8435-63E17A8D3607}"/>
                  </a:ext>
                </a:extLst>
              </p:cNvPr>
              <p:cNvSpPr>
                <a:spLocks/>
              </p:cNvSpPr>
              <p:nvPr/>
            </p:nvSpPr>
            <p:spPr bwMode="auto">
              <a:xfrm>
                <a:off x="4702" y="3013"/>
                <a:ext cx="172" cy="52"/>
              </a:xfrm>
              <a:custGeom>
                <a:avLst/>
                <a:gdLst>
                  <a:gd name="T0" fmla="*/ 172 w 172"/>
                  <a:gd name="T1" fmla="*/ 22 h 52"/>
                  <a:gd name="T2" fmla="*/ 172 w 172"/>
                  <a:gd name="T3" fmla="*/ 22 h 52"/>
                  <a:gd name="T4" fmla="*/ 153 w 172"/>
                  <a:gd name="T5" fmla="*/ 12 h 52"/>
                  <a:gd name="T6" fmla="*/ 134 w 172"/>
                  <a:gd name="T7" fmla="*/ 5 h 52"/>
                  <a:gd name="T8" fmla="*/ 111 w 172"/>
                  <a:gd name="T9" fmla="*/ 0 h 52"/>
                  <a:gd name="T10" fmla="*/ 96 w 172"/>
                  <a:gd name="T11" fmla="*/ 0 h 52"/>
                  <a:gd name="T12" fmla="*/ 85 w 172"/>
                  <a:gd name="T13" fmla="*/ 0 h 52"/>
                  <a:gd name="T14" fmla="*/ 71 w 172"/>
                  <a:gd name="T15" fmla="*/ 3 h 52"/>
                  <a:gd name="T16" fmla="*/ 56 w 172"/>
                  <a:gd name="T17" fmla="*/ 7 h 52"/>
                  <a:gd name="T18" fmla="*/ 40 w 172"/>
                  <a:gd name="T19" fmla="*/ 12 h 52"/>
                  <a:gd name="T20" fmla="*/ 28 w 172"/>
                  <a:gd name="T21" fmla="*/ 24 h 52"/>
                  <a:gd name="T22" fmla="*/ 14 w 172"/>
                  <a:gd name="T23" fmla="*/ 36 h 52"/>
                  <a:gd name="T24" fmla="*/ 0 w 172"/>
                  <a:gd name="T25" fmla="*/ 52 h 52"/>
                  <a:gd name="T26" fmla="*/ 0 w 172"/>
                  <a:gd name="T27" fmla="*/ 52 h 52"/>
                  <a:gd name="T28" fmla="*/ 9 w 172"/>
                  <a:gd name="T29" fmla="*/ 43 h 52"/>
                  <a:gd name="T30" fmla="*/ 23 w 172"/>
                  <a:gd name="T31" fmla="*/ 33 h 52"/>
                  <a:gd name="T32" fmla="*/ 40 w 172"/>
                  <a:gd name="T33" fmla="*/ 22 h 52"/>
                  <a:gd name="T34" fmla="*/ 63 w 172"/>
                  <a:gd name="T35" fmla="*/ 14 h 52"/>
                  <a:gd name="T36" fmla="*/ 78 w 172"/>
                  <a:gd name="T37" fmla="*/ 12 h 52"/>
                  <a:gd name="T38" fmla="*/ 94 w 172"/>
                  <a:gd name="T39" fmla="*/ 10 h 52"/>
                  <a:gd name="T40" fmla="*/ 111 w 172"/>
                  <a:gd name="T41" fmla="*/ 10 h 52"/>
                  <a:gd name="T42" fmla="*/ 129 w 172"/>
                  <a:gd name="T43" fmla="*/ 12 h 52"/>
                  <a:gd name="T44" fmla="*/ 148 w 172"/>
                  <a:gd name="T45" fmla="*/ 17 h 52"/>
                  <a:gd name="T46" fmla="*/ 172 w 172"/>
                  <a:gd name="T47" fmla="*/ 22 h 52"/>
                  <a:gd name="T48" fmla="*/ 172 w 172"/>
                  <a:gd name="T49" fmla="*/ 2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52"/>
                  <a:gd name="T77" fmla="*/ 172 w 17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52">
                    <a:moveTo>
                      <a:pt x="172" y="22"/>
                    </a:moveTo>
                    <a:lnTo>
                      <a:pt x="172" y="22"/>
                    </a:lnTo>
                    <a:lnTo>
                      <a:pt x="153" y="12"/>
                    </a:lnTo>
                    <a:lnTo>
                      <a:pt x="134" y="5"/>
                    </a:lnTo>
                    <a:lnTo>
                      <a:pt x="111" y="0"/>
                    </a:lnTo>
                    <a:lnTo>
                      <a:pt x="96" y="0"/>
                    </a:lnTo>
                    <a:lnTo>
                      <a:pt x="85" y="0"/>
                    </a:lnTo>
                    <a:lnTo>
                      <a:pt x="71" y="3"/>
                    </a:lnTo>
                    <a:lnTo>
                      <a:pt x="56" y="7"/>
                    </a:lnTo>
                    <a:lnTo>
                      <a:pt x="40" y="12"/>
                    </a:lnTo>
                    <a:lnTo>
                      <a:pt x="28" y="24"/>
                    </a:lnTo>
                    <a:lnTo>
                      <a:pt x="14" y="36"/>
                    </a:lnTo>
                    <a:lnTo>
                      <a:pt x="0" y="52"/>
                    </a:lnTo>
                    <a:lnTo>
                      <a:pt x="9" y="43"/>
                    </a:lnTo>
                    <a:lnTo>
                      <a:pt x="23" y="33"/>
                    </a:lnTo>
                    <a:lnTo>
                      <a:pt x="40" y="22"/>
                    </a:lnTo>
                    <a:lnTo>
                      <a:pt x="63" y="14"/>
                    </a:lnTo>
                    <a:lnTo>
                      <a:pt x="78" y="12"/>
                    </a:lnTo>
                    <a:lnTo>
                      <a:pt x="94" y="10"/>
                    </a:lnTo>
                    <a:lnTo>
                      <a:pt x="111" y="10"/>
                    </a:lnTo>
                    <a:lnTo>
                      <a:pt x="129" y="12"/>
                    </a:lnTo>
                    <a:lnTo>
                      <a:pt x="148" y="17"/>
                    </a:lnTo>
                    <a:lnTo>
                      <a:pt x="172" y="2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03">
                <a:extLst>
                  <a:ext uri="{FF2B5EF4-FFF2-40B4-BE49-F238E27FC236}">
                    <a16:creationId xmlns:a16="http://schemas.microsoft.com/office/drawing/2014/main" id="{90ACAE53-EB0D-46D9-A11E-9A1DC8C4E6D3}"/>
                  </a:ext>
                </a:extLst>
              </p:cNvPr>
              <p:cNvSpPr>
                <a:spLocks/>
              </p:cNvSpPr>
              <p:nvPr/>
            </p:nvSpPr>
            <p:spPr bwMode="auto">
              <a:xfrm>
                <a:off x="4737" y="3084"/>
                <a:ext cx="349" cy="250"/>
              </a:xfrm>
              <a:custGeom>
                <a:avLst/>
                <a:gdLst>
                  <a:gd name="T0" fmla="*/ 3 w 349"/>
                  <a:gd name="T1" fmla="*/ 33 h 250"/>
                  <a:gd name="T2" fmla="*/ 3 w 349"/>
                  <a:gd name="T3" fmla="*/ 33 h 250"/>
                  <a:gd name="T4" fmla="*/ 12 w 349"/>
                  <a:gd name="T5" fmla="*/ 16 h 250"/>
                  <a:gd name="T6" fmla="*/ 21 w 349"/>
                  <a:gd name="T7" fmla="*/ 5 h 250"/>
                  <a:gd name="T8" fmla="*/ 26 w 349"/>
                  <a:gd name="T9" fmla="*/ 0 h 250"/>
                  <a:gd name="T10" fmla="*/ 31 w 349"/>
                  <a:gd name="T11" fmla="*/ 0 h 250"/>
                  <a:gd name="T12" fmla="*/ 38 w 349"/>
                  <a:gd name="T13" fmla="*/ 0 h 250"/>
                  <a:gd name="T14" fmla="*/ 45 w 349"/>
                  <a:gd name="T15" fmla="*/ 5 h 250"/>
                  <a:gd name="T16" fmla="*/ 45 w 349"/>
                  <a:gd name="T17" fmla="*/ 5 h 250"/>
                  <a:gd name="T18" fmla="*/ 61 w 349"/>
                  <a:gd name="T19" fmla="*/ 16 h 250"/>
                  <a:gd name="T20" fmla="*/ 83 w 349"/>
                  <a:gd name="T21" fmla="*/ 28 h 250"/>
                  <a:gd name="T22" fmla="*/ 104 w 349"/>
                  <a:gd name="T23" fmla="*/ 35 h 250"/>
                  <a:gd name="T24" fmla="*/ 125 w 349"/>
                  <a:gd name="T25" fmla="*/ 42 h 250"/>
                  <a:gd name="T26" fmla="*/ 149 w 349"/>
                  <a:gd name="T27" fmla="*/ 47 h 250"/>
                  <a:gd name="T28" fmla="*/ 170 w 349"/>
                  <a:gd name="T29" fmla="*/ 52 h 250"/>
                  <a:gd name="T30" fmla="*/ 193 w 349"/>
                  <a:gd name="T31" fmla="*/ 52 h 250"/>
                  <a:gd name="T32" fmla="*/ 215 w 349"/>
                  <a:gd name="T33" fmla="*/ 52 h 250"/>
                  <a:gd name="T34" fmla="*/ 215 w 349"/>
                  <a:gd name="T35" fmla="*/ 52 h 250"/>
                  <a:gd name="T36" fmla="*/ 241 w 349"/>
                  <a:gd name="T37" fmla="*/ 45 h 250"/>
                  <a:gd name="T38" fmla="*/ 269 w 349"/>
                  <a:gd name="T39" fmla="*/ 35 h 250"/>
                  <a:gd name="T40" fmla="*/ 321 w 349"/>
                  <a:gd name="T41" fmla="*/ 14 h 250"/>
                  <a:gd name="T42" fmla="*/ 321 w 349"/>
                  <a:gd name="T43" fmla="*/ 14 h 250"/>
                  <a:gd name="T44" fmla="*/ 330 w 349"/>
                  <a:gd name="T45" fmla="*/ 9 h 250"/>
                  <a:gd name="T46" fmla="*/ 337 w 349"/>
                  <a:gd name="T47" fmla="*/ 9 h 250"/>
                  <a:gd name="T48" fmla="*/ 342 w 349"/>
                  <a:gd name="T49" fmla="*/ 12 h 250"/>
                  <a:gd name="T50" fmla="*/ 344 w 349"/>
                  <a:gd name="T51" fmla="*/ 14 h 250"/>
                  <a:gd name="T52" fmla="*/ 347 w 349"/>
                  <a:gd name="T53" fmla="*/ 16 h 250"/>
                  <a:gd name="T54" fmla="*/ 349 w 349"/>
                  <a:gd name="T55" fmla="*/ 24 h 250"/>
                  <a:gd name="T56" fmla="*/ 347 w 349"/>
                  <a:gd name="T57" fmla="*/ 35 h 250"/>
                  <a:gd name="T58" fmla="*/ 344 w 349"/>
                  <a:gd name="T59" fmla="*/ 49 h 250"/>
                  <a:gd name="T60" fmla="*/ 337 w 349"/>
                  <a:gd name="T61" fmla="*/ 64 h 250"/>
                  <a:gd name="T62" fmla="*/ 330 w 349"/>
                  <a:gd name="T63" fmla="*/ 82 h 250"/>
                  <a:gd name="T64" fmla="*/ 330 w 349"/>
                  <a:gd name="T65" fmla="*/ 82 h 250"/>
                  <a:gd name="T66" fmla="*/ 318 w 349"/>
                  <a:gd name="T67" fmla="*/ 108 h 250"/>
                  <a:gd name="T68" fmla="*/ 311 w 349"/>
                  <a:gd name="T69" fmla="*/ 130 h 250"/>
                  <a:gd name="T70" fmla="*/ 304 w 349"/>
                  <a:gd name="T71" fmla="*/ 153 h 250"/>
                  <a:gd name="T72" fmla="*/ 295 w 349"/>
                  <a:gd name="T73" fmla="*/ 179 h 250"/>
                  <a:gd name="T74" fmla="*/ 295 w 349"/>
                  <a:gd name="T75" fmla="*/ 179 h 250"/>
                  <a:gd name="T76" fmla="*/ 285 w 349"/>
                  <a:gd name="T77" fmla="*/ 203 h 250"/>
                  <a:gd name="T78" fmla="*/ 278 w 349"/>
                  <a:gd name="T79" fmla="*/ 212 h 250"/>
                  <a:gd name="T80" fmla="*/ 271 w 349"/>
                  <a:gd name="T81" fmla="*/ 224 h 250"/>
                  <a:gd name="T82" fmla="*/ 259 w 349"/>
                  <a:gd name="T83" fmla="*/ 233 h 250"/>
                  <a:gd name="T84" fmla="*/ 245 w 349"/>
                  <a:gd name="T85" fmla="*/ 240 h 250"/>
                  <a:gd name="T86" fmla="*/ 224 w 349"/>
                  <a:gd name="T87" fmla="*/ 245 h 250"/>
                  <a:gd name="T88" fmla="*/ 198 w 349"/>
                  <a:gd name="T89" fmla="*/ 250 h 250"/>
                  <a:gd name="T90" fmla="*/ 198 w 349"/>
                  <a:gd name="T91" fmla="*/ 250 h 250"/>
                  <a:gd name="T92" fmla="*/ 175 w 349"/>
                  <a:gd name="T93" fmla="*/ 250 h 250"/>
                  <a:gd name="T94" fmla="*/ 153 w 349"/>
                  <a:gd name="T95" fmla="*/ 247 h 250"/>
                  <a:gd name="T96" fmla="*/ 132 w 349"/>
                  <a:gd name="T97" fmla="*/ 243 h 250"/>
                  <a:gd name="T98" fmla="*/ 116 w 349"/>
                  <a:gd name="T99" fmla="*/ 238 h 250"/>
                  <a:gd name="T100" fmla="*/ 102 w 349"/>
                  <a:gd name="T101" fmla="*/ 228 h 250"/>
                  <a:gd name="T102" fmla="*/ 87 w 349"/>
                  <a:gd name="T103" fmla="*/ 219 h 250"/>
                  <a:gd name="T104" fmla="*/ 78 w 349"/>
                  <a:gd name="T105" fmla="*/ 207 h 250"/>
                  <a:gd name="T106" fmla="*/ 66 w 349"/>
                  <a:gd name="T107" fmla="*/ 195 h 250"/>
                  <a:gd name="T108" fmla="*/ 50 w 349"/>
                  <a:gd name="T109" fmla="*/ 165 h 250"/>
                  <a:gd name="T110" fmla="*/ 36 w 349"/>
                  <a:gd name="T111" fmla="*/ 132 h 250"/>
                  <a:gd name="T112" fmla="*/ 19 w 349"/>
                  <a:gd name="T113" fmla="*/ 94 h 250"/>
                  <a:gd name="T114" fmla="*/ 5 w 349"/>
                  <a:gd name="T115" fmla="*/ 57 h 250"/>
                  <a:gd name="T116" fmla="*/ 5 w 349"/>
                  <a:gd name="T117" fmla="*/ 57 h 250"/>
                  <a:gd name="T118" fmla="*/ 0 w 349"/>
                  <a:gd name="T119" fmla="*/ 45 h 250"/>
                  <a:gd name="T120" fmla="*/ 0 w 349"/>
                  <a:gd name="T121" fmla="*/ 38 h 250"/>
                  <a:gd name="T122" fmla="*/ 3 w 349"/>
                  <a:gd name="T123" fmla="*/ 33 h 250"/>
                  <a:gd name="T124" fmla="*/ 3 w 349"/>
                  <a:gd name="T125" fmla="*/ 33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9"/>
                  <a:gd name="T190" fmla="*/ 0 h 250"/>
                  <a:gd name="T191" fmla="*/ 349 w 349"/>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9" h="250">
                    <a:moveTo>
                      <a:pt x="3" y="33"/>
                    </a:moveTo>
                    <a:lnTo>
                      <a:pt x="3" y="33"/>
                    </a:lnTo>
                    <a:lnTo>
                      <a:pt x="12" y="16"/>
                    </a:lnTo>
                    <a:lnTo>
                      <a:pt x="21" y="5"/>
                    </a:lnTo>
                    <a:lnTo>
                      <a:pt x="26" y="0"/>
                    </a:lnTo>
                    <a:lnTo>
                      <a:pt x="31" y="0"/>
                    </a:lnTo>
                    <a:lnTo>
                      <a:pt x="38" y="0"/>
                    </a:lnTo>
                    <a:lnTo>
                      <a:pt x="45" y="5"/>
                    </a:lnTo>
                    <a:lnTo>
                      <a:pt x="61" y="16"/>
                    </a:lnTo>
                    <a:lnTo>
                      <a:pt x="83" y="28"/>
                    </a:lnTo>
                    <a:lnTo>
                      <a:pt x="104" y="35"/>
                    </a:lnTo>
                    <a:lnTo>
                      <a:pt x="125" y="42"/>
                    </a:lnTo>
                    <a:lnTo>
                      <a:pt x="149" y="47"/>
                    </a:lnTo>
                    <a:lnTo>
                      <a:pt x="170" y="52"/>
                    </a:lnTo>
                    <a:lnTo>
                      <a:pt x="193" y="52"/>
                    </a:lnTo>
                    <a:lnTo>
                      <a:pt x="215" y="52"/>
                    </a:lnTo>
                    <a:lnTo>
                      <a:pt x="241" y="45"/>
                    </a:lnTo>
                    <a:lnTo>
                      <a:pt x="269" y="35"/>
                    </a:lnTo>
                    <a:lnTo>
                      <a:pt x="321" y="14"/>
                    </a:lnTo>
                    <a:lnTo>
                      <a:pt x="330" y="9"/>
                    </a:lnTo>
                    <a:lnTo>
                      <a:pt x="337" y="9"/>
                    </a:lnTo>
                    <a:lnTo>
                      <a:pt x="342" y="12"/>
                    </a:lnTo>
                    <a:lnTo>
                      <a:pt x="344" y="14"/>
                    </a:lnTo>
                    <a:lnTo>
                      <a:pt x="347" y="16"/>
                    </a:lnTo>
                    <a:lnTo>
                      <a:pt x="349" y="24"/>
                    </a:lnTo>
                    <a:lnTo>
                      <a:pt x="347" y="35"/>
                    </a:lnTo>
                    <a:lnTo>
                      <a:pt x="344" y="49"/>
                    </a:lnTo>
                    <a:lnTo>
                      <a:pt x="337" y="64"/>
                    </a:lnTo>
                    <a:lnTo>
                      <a:pt x="330" y="82"/>
                    </a:lnTo>
                    <a:lnTo>
                      <a:pt x="318" y="108"/>
                    </a:lnTo>
                    <a:lnTo>
                      <a:pt x="311" y="130"/>
                    </a:lnTo>
                    <a:lnTo>
                      <a:pt x="304" y="153"/>
                    </a:lnTo>
                    <a:lnTo>
                      <a:pt x="295" y="179"/>
                    </a:lnTo>
                    <a:lnTo>
                      <a:pt x="285" y="203"/>
                    </a:lnTo>
                    <a:lnTo>
                      <a:pt x="278" y="212"/>
                    </a:lnTo>
                    <a:lnTo>
                      <a:pt x="271" y="224"/>
                    </a:lnTo>
                    <a:lnTo>
                      <a:pt x="259" y="233"/>
                    </a:lnTo>
                    <a:lnTo>
                      <a:pt x="245" y="240"/>
                    </a:lnTo>
                    <a:lnTo>
                      <a:pt x="224" y="245"/>
                    </a:lnTo>
                    <a:lnTo>
                      <a:pt x="198" y="250"/>
                    </a:lnTo>
                    <a:lnTo>
                      <a:pt x="175" y="250"/>
                    </a:lnTo>
                    <a:lnTo>
                      <a:pt x="153" y="247"/>
                    </a:lnTo>
                    <a:lnTo>
                      <a:pt x="132" y="243"/>
                    </a:lnTo>
                    <a:lnTo>
                      <a:pt x="116" y="238"/>
                    </a:lnTo>
                    <a:lnTo>
                      <a:pt x="102" y="228"/>
                    </a:lnTo>
                    <a:lnTo>
                      <a:pt x="87" y="219"/>
                    </a:lnTo>
                    <a:lnTo>
                      <a:pt x="78" y="207"/>
                    </a:lnTo>
                    <a:lnTo>
                      <a:pt x="66" y="195"/>
                    </a:lnTo>
                    <a:lnTo>
                      <a:pt x="50" y="165"/>
                    </a:lnTo>
                    <a:lnTo>
                      <a:pt x="36" y="132"/>
                    </a:lnTo>
                    <a:lnTo>
                      <a:pt x="19" y="94"/>
                    </a:lnTo>
                    <a:lnTo>
                      <a:pt x="5" y="57"/>
                    </a:lnTo>
                    <a:lnTo>
                      <a:pt x="0" y="45"/>
                    </a:lnTo>
                    <a:lnTo>
                      <a:pt x="0" y="38"/>
                    </a:lnTo>
                    <a:lnTo>
                      <a:pt x="3" y="3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04">
                <a:extLst>
                  <a:ext uri="{FF2B5EF4-FFF2-40B4-BE49-F238E27FC236}">
                    <a16:creationId xmlns:a16="http://schemas.microsoft.com/office/drawing/2014/main" id="{734690EA-30DE-4F77-B684-B698DE93C911}"/>
                  </a:ext>
                </a:extLst>
              </p:cNvPr>
              <p:cNvSpPr>
                <a:spLocks/>
              </p:cNvSpPr>
              <p:nvPr/>
            </p:nvSpPr>
            <p:spPr bwMode="auto">
              <a:xfrm>
                <a:off x="4744" y="3100"/>
                <a:ext cx="326" cy="194"/>
              </a:xfrm>
              <a:custGeom>
                <a:avLst/>
                <a:gdLst>
                  <a:gd name="T0" fmla="*/ 0 w 326"/>
                  <a:gd name="T1" fmla="*/ 22 h 194"/>
                  <a:gd name="T2" fmla="*/ 0 w 326"/>
                  <a:gd name="T3" fmla="*/ 22 h 194"/>
                  <a:gd name="T4" fmla="*/ 3 w 326"/>
                  <a:gd name="T5" fmla="*/ 17 h 194"/>
                  <a:gd name="T6" fmla="*/ 10 w 326"/>
                  <a:gd name="T7" fmla="*/ 8 h 194"/>
                  <a:gd name="T8" fmla="*/ 14 w 326"/>
                  <a:gd name="T9" fmla="*/ 3 h 194"/>
                  <a:gd name="T10" fmla="*/ 19 w 326"/>
                  <a:gd name="T11" fmla="*/ 0 h 194"/>
                  <a:gd name="T12" fmla="*/ 26 w 326"/>
                  <a:gd name="T13" fmla="*/ 0 h 194"/>
                  <a:gd name="T14" fmla="*/ 33 w 326"/>
                  <a:gd name="T15" fmla="*/ 5 h 194"/>
                  <a:gd name="T16" fmla="*/ 33 w 326"/>
                  <a:gd name="T17" fmla="*/ 5 h 194"/>
                  <a:gd name="T18" fmla="*/ 45 w 326"/>
                  <a:gd name="T19" fmla="*/ 15 h 194"/>
                  <a:gd name="T20" fmla="*/ 66 w 326"/>
                  <a:gd name="T21" fmla="*/ 26 h 194"/>
                  <a:gd name="T22" fmla="*/ 95 w 326"/>
                  <a:gd name="T23" fmla="*/ 38 h 194"/>
                  <a:gd name="T24" fmla="*/ 128 w 326"/>
                  <a:gd name="T25" fmla="*/ 48 h 194"/>
                  <a:gd name="T26" fmla="*/ 163 w 326"/>
                  <a:gd name="T27" fmla="*/ 55 h 194"/>
                  <a:gd name="T28" fmla="*/ 196 w 326"/>
                  <a:gd name="T29" fmla="*/ 57 h 194"/>
                  <a:gd name="T30" fmla="*/ 212 w 326"/>
                  <a:gd name="T31" fmla="*/ 57 h 194"/>
                  <a:gd name="T32" fmla="*/ 229 w 326"/>
                  <a:gd name="T33" fmla="*/ 52 h 194"/>
                  <a:gd name="T34" fmla="*/ 243 w 326"/>
                  <a:gd name="T35" fmla="*/ 48 h 194"/>
                  <a:gd name="T36" fmla="*/ 255 w 326"/>
                  <a:gd name="T37" fmla="*/ 43 h 194"/>
                  <a:gd name="T38" fmla="*/ 255 w 326"/>
                  <a:gd name="T39" fmla="*/ 43 h 194"/>
                  <a:gd name="T40" fmla="*/ 295 w 326"/>
                  <a:gd name="T41" fmla="*/ 17 h 194"/>
                  <a:gd name="T42" fmla="*/ 307 w 326"/>
                  <a:gd name="T43" fmla="*/ 12 h 194"/>
                  <a:gd name="T44" fmla="*/ 316 w 326"/>
                  <a:gd name="T45" fmla="*/ 8 h 194"/>
                  <a:gd name="T46" fmla="*/ 321 w 326"/>
                  <a:gd name="T47" fmla="*/ 8 h 194"/>
                  <a:gd name="T48" fmla="*/ 326 w 326"/>
                  <a:gd name="T49" fmla="*/ 10 h 194"/>
                  <a:gd name="T50" fmla="*/ 326 w 326"/>
                  <a:gd name="T51" fmla="*/ 15 h 194"/>
                  <a:gd name="T52" fmla="*/ 323 w 326"/>
                  <a:gd name="T53" fmla="*/ 22 h 194"/>
                  <a:gd name="T54" fmla="*/ 323 w 326"/>
                  <a:gd name="T55" fmla="*/ 22 h 194"/>
                  <a:gd name="T56" fmla="*/ 307 w 326"/>
                  <a:gd name="T57" fmla="*/ 66 h 194"/>
                  <a:gd name="T58" fmla="*/ 278 w 326"/>
                  <a:gd name="T59" fmla="*/ 130 h 194"/>
                  <a:gd name="T60" fmla="*/ 278 w 326"/>
                  <a:gd name="T61" fmla="*/ 130 h 194"/>
                  <a:gd name="T62" fmla="*/ 269 w 326"/>
                  <a:gd name="T63" fmla="*/ 149 h 194"/>
                  <a:gd name="T64" fmla="*/ 257 w 326"/>
                  <a:gd name="T65" fmla="*/ 165 h 194"/>
                  <a:gd name="T66" fmla="*/ 243 w 326"/>
                  <a:gd name="T67" fmla="*/ 177 h 194"/>
                  <a:gd name="T68" fmla="*/ 224 w 326"/>
                  <a:gd name="T69" fmla="*/ 187 h 194"/>
                  <a:gd name="T70" fmla="*/ 203 w 326"/>
                  <a:gd name="T71" fmla="*/ 191 h 194"/>
                  <a:gd name="T72" fmla="*/ 179 w 326"/>
                  <a:gd name="T73" fmla="*/ 194 h 194"/>
                  <a:gd name="T74" fmla="*/ 153 w 326"/>
                  <a:gd name="T75" fmla="*/ 191 h 194"/>
                  <a:gd name="T76" fmla="*/ 123 w 326"/>
                  <a:gd name="T77" fmla="*/ 184 h 194"/>
                  <a:gd name="T78" fmla="*/ 123 w 326"/>
                  <a:gd name="T79" fmla="*/ 184 h 194"/>
                  <a:gd name="T80" fmla="*/ 111 w 326"/>
                  <a:gd name="T81" fmla="*/ 179 h 194"/>
                  <a:gd name="T82" fmla="*/ 102 w 326"/>
                  <a:gd name="T83" fmla="*/ 172 h 194"/>
                  <a:gd name="T84" fmla="*/ 80 w 326"/>
                  <a:gd name="T85" fmla="*/ 156 h 194"/>
                  <a:gd name="T86" fmla="*/ 59 w 326"/>
                  <a:gd name="T87" fmla="*/ 132 h 194"/>
                  <a:gd name="T88" fmla="*/ 40 w 326"/>
                  <a:gd name="T89" fmla="*/ 106 h 194"/>
                  <a:gd name="T90" fmla="*/ 26 w 326"/>
                  <a:gd name="T91" fmla="*/ 81 h 194"/>
                  <a:gd name="T92" fmla="*/ 12 w 326"/>
                  <a:gd name="T93" fmla="*/ 59 h 194"/>
                  <a:gd name="T94" fmla="*/ 5 w 326"/>
                  <a:gd name="T95" fmla="*/ 43 h 194"/>
                  <a:gd name="T96" fmla="*/ 3 w 326"/>
                  <a:gd name="T97" fmla="*/ 33 h 194"/>
                  <a:gd name="T98" fmla="*/ 3 w 326"/>
                  <a:gd name="T99" fmla="*/ 33 h 194"/>
                  <a:gd name="T100" fmla="*/ 3 w 326"/>
                  <a:gd name="T101" fmla="*/ 24 h 194"/>
                  <a:gd name="T102" fmla="*/ 0 w 326"/>
                  <a:gd name="T103" fmla="*/ 22 h 194"/>
                  <a:gd name="T104" fmla="*/ 0 w 326"/>
                  <a:gd name="T105" fmla="*/ 22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194"/>
                  <a:gd name="T161" fmla="*/ 326 w 32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194">
                    <a:moveTo>
                      <a:pt x="0" y="22"/>
                    </a:moveTo>
                    <a:lnTo>
                      <a:pt x="0" y="22"/>
                    </a:lnTo>
                    <a:lnTo>
                      <a:pt x="3" y="17"/>
                    </a:lnTo>
                    <a:lnTo>
                      <a:pt x="10" y="8"/>
                    </a:lnTo>
                    <a:lnTo>
                      <a:pt x="14" y="3"/>
                    </a:lnTo>
                    <a:lnTo>
                      <a:pt x="19" y="0"/>
                    </a:lnTo>
                    <a:lnTo>
                      <a:pt x="26" y="0"/>
                    </a:lnTo>
                    <a:lnTo>
                      <a:pt x="33" y="5"/>
                    </a:lnTo>
                    <a:lnTo>
                      <a:pt x="45" y="15"/>
                    </a:lnTo>
                    <a:lnTo>
                      <a:pt x="66" y="26"/>
                    </a:lnTo>
                    <a:lnTo>
                      <a:pt x="95" y="38"/>
                    </a:lnTo>
                    <a:lnTo>
                      <a:pt x="128" y="48"/>
                    </a:lnTo>
                    <a:lnTo>
                      <a:pt x="163" y="55"/>
                    </a:lnTo>
                    <a:lnTo>
                      <a:pt x="196" y="57"/>
                    </a:lnTo>
                    <a:lnTo>
                      <a:pt x="212" y="57"/>
                    </a:lnTo>
                    <a:lnTo>
                      <a:pt x="229" y="52"/>
                    </a:lnTo>
                    <a:lnTo>
                      <a:pt x="243" y="48"/>
                    </a:lnTo>
                    <a:lnTo>
                      <a:pt x="255" y="43"/>
                    </a:lnTo>
                    <a:lnTo>
                      <a:pt x="295" y="17"/>
                    </a:lnTo>
                    <a:lnTo>
                      <a:pt x="307" y="12"/>
                    </a:lnTo>
                    <a:lnTo>
                      <a:pt x="316" y="8"/>
                    </a:lnTo>
                    <a:lnTo>
                      <a:pt x="321" y="8"/>
                    </a:lnTo>
                    <a:lnTo>
                      <a:pt x="326" y="10"/>
                    </a:lnTo>
                    <a:lnTo>
                      <a:pt x="326" y="15"/>
                    </a:lnTo>
                    <a:lnTo>
                      <a:pt x="323" y="22"/>
                    </a:lnTo>
                    <a:lnTo>
                      <a:pt x="307" y="66"/>
                    </a:lnTo>
                    <a:lnTo>
                      <a:pt x="278" y="130"/>
                    </a:lnTo>
                    <a:lnTo>
                      <a:pt x="269" y="149"/>
                    </a:lnTo>
                    <a:lnTo>
                      <a:pt x="257" y="165"/>
                    </a:lnTo>
                    <a:lnTo>
                      <a:pt x="243" y="177"/>
                    </a:lnTo>
                    <a:lnTo>
                      <a:pt x="224" y="187"/>
                    </a:lnTo>
                    <a:lnTo>
                      <a:pt x="203" y="191"/>
                    </a:lnTo>
                    <a:lnTo>
                      <a:pt x="179" y="194"/>
                    </a:lnTo>
                    <a:lnTo>
                      <a:pt x="153" y="191"/>
                    </a:lnTo>
                    <a:lnTo>
                      <a:pt x="123" y="184"/>
                    </a:lnTo>
                    <a:lnTo>
                      <a:pt x="111" y="179"/>
                    </a:lnTo>
                    <a:lnTo>
                      <a:pt x="102" y="172"/>
                    </a:lnTo>
                    <a:lnTo>
                      <a:pt x="80" y="156"/>
                    </a:lnTo>
                    <a:lnTo>
                      <a:pt x="59" y="132"/>
                    </a:lnTo>
                    <a:lnTo>
                      <a:pt x="40" y="106"/>
                    </a:lnTo>
                    <a:lnTo>
                      <a:pt x="26" y="81"/>
                    </a:lnTo>
                    <a:lnTo>
                      <a:pt x="12" y="59"/>
                    </a:lnTo>
                    <a:lnTo>
                      <a:pt x="5" y="43"/>
                    </a:lnTo>
                    <a:lnTo>
                      <a:pt x="3" y="33"/>
                    </a:lnTo>
                    <a:lnTo>
                      <a:pt x="3"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05">
                <a:extLst>
                  <a:ext uri="{FF2B5EF4-FFF2-40B4-BE49-F238E27FC236}">
                    <a16:creationId xmlns:a16="http://schemas.microsoft.com/office/drawing/2014/main" id="{25C78729-666F-499D-A6FA-08D01DA81FFD}"/>
                  </a:ext>
                </a:extLst>
              </p:cNvPr>
              <p:cNvSpPr>
                <a:spLocks/>
              </p:cNvSpPr>
              <p:nvPr/>
            </p:nvSpPr>
            <p:spPr bwMode="auto">
              <a:xfrm>
                <a:off x="4754" y="3100"/>
                <a:ext cx="316" cy="109"/>
              </a:xfrm>
              <a:custGeom>
                <a:avLst/>
                <a:gdLst>
                  <a:gd name="T0" fmla="*/ 0 w 316"/>
                  <a:gd name="T1" fmla="*/ 17 h 109"/>
                  <a:gd name="T2" fmla="*/ 0 w 316"/>
                  <a:gd name="T3" fmla="*/ 17 h 109"/>
                  <a:gd name="T4" fmla="*/ 33 w 316"/>
                  <a:gd name="T5" fmla="*/ 41 h 109"/>
                  <a:gd name="T6" fmla="*/ 33 w 316"/>
                  <a:gd name="T7" fmla="*/ 41 h 109"/>
                  <a:gd name="T8" fmla="*/ 80 w 316"/>
                  <a:gd name="T9" fmla="*/ 71 h 109"/>
                  <a:gd name="T10" fmla="*/ 110 w 316"/>
                  <a:gd name="T11" fmla="*/ 92 h 109"/>
                  <a:gd name="T12" fmla="*/ 125 w 316"/>
                  <a:gd name="T13" fmla="*/ 97 h 109"/>
                  <a:gd name="T14" fmla="*/ 139 w 316"/>
                  <a:gd name="T15" fmla="*/ 102 h 109"/>
                  <a:gd name="T16" fmla="*/ 155 w 316"/>
                  <a:gd name="T17" fmla="*/ 106 h 109"/>
                  <a:gd name="T18" fmla="*/ 174 w 316"/>
                  <a:gd name="T19" fmla="*/ 106 h 109"/>
                  <a:gd name="T20" fmla="*/ 174 w 316"/>
                  <a:gd name="T21" fmla="*/ 106 h 109"/>
                  <a:gd name="T22" fmla="*/ 198 w 316"/>
                  <a:gd name="T23" fmla="*/ 109 h 109"/>
                  <a:gd name="T24" fmla="*/ 217 w 316"/>
                  <a:gd name="T25" fmla="*/ 104 h 109"/>
                  <a:gd name="T26" fmla="*/ 217 w 316"/>
                  <a:gd name="T27" fmla="*/ 104 h 109"/>
                  <a:gd name="T28" fmla="*/ 231 w 316"/>
                  <a:gd name="T29" fmla="*/ 97 h 109"/>
                  <a:gd name="T30" fmla="*/ 245 w 316"/>
                  <a:gd name="T31" fmla="*/ 90 h 109"/>
                  <a:gd name="T32" fmla="*/ 271 w 316"/>
                  <a:gd name="T33" fmla="*/ 71 h 109"/>
                  <a:gd name="T34" fmla="*/ 306 w 316"/>
                  <a:gd name="T35" fmla="*/ 36 h 109"/>
                  <a:gd name="T36" fmla="*/ 306 w 316"/>
                  <a:gd name="T37" fmla="*/ 36 h 109"/>
                  <a:gd name="T38" fmla="*/ 313 w 316"/>
                  <a:gd name="T39" fmla="*/ 24 h 109"/>
                  <a:gd name="T40" fmla="*/ 313 w 316"/>
                  <a:gd name="T41" fmla="*/ 22 h 109"/>
                  <a:gd name="T42" fmla="*/ 313 w 316"/>
                  <a:gd name="T43" fmla="*/ 22 h 109"/>
                  <a:gd name="T44" fmla="*/ 316 w 316"/>
                  <a:gd name="T45" fmla="*/ 15 h 109"/>
                  <a:gd name="T46" fmla="*/ 316 w 316"/>
                  <a:gd name="T47" fmla="*/ 10 h 109"/>
                  <a:gd name="T48" fmla="*/ 311 w 316"/>
                  <a:gd name="T49" fmla="*/ 8 h 109"/>
                  <a:gd name="T50" fmla="*/ 306 w 316"/>
                  <a:gd name="T51" fmla="*/ 8 h 109"/>
                  <a:gd name="T52" fmla="*/ 297 w 316"/>
                  <a:gd name="T53" fmla="*/ 12 h 109"/>
                  <a:gd name="T54" fmla="*/ 285 w 316"/>
                  <a:gd name="T55" fmla="*/ 17 h 109"/>
                  <a:gd name="T56" fmla="*/ 245 w 316"/>
                  <a:gd name="T57" fmla="*/ 43 h 109"/>
                  <a:gd name="T58" fmla="*/ 245 w 316"/>
                  <a:gd name="T59" fmla="*/ 43 h 109"/>
                  <a:gd name="T60" fmla="*/ 233 w 316"/>
                  <a:gd name="T61" fmla="*/ 48 h 109"/>
                  <a:gd name="T62" fmla="*/ 219 w 316"/>
                  <a:gd name="T63" fmla="*/ 52 h 109"/>
                  <a:gd name="T64" fmla="*/ 202 w 316"/>
                  <a:gd name="T65" fmla="*/ 57 h 109"/>
                  <a:gd name="T66" fmla="*/ 186 w 316"/>
                  <a:gd name="T67" fmla="*/ 57 h 109"/>
                  <a:gd name="T68" fmla="*/ 153 w 316"/>
                  <a:gd name="T69" fmla="*/ 55 h 109"/>
                  <a:gd name="T70" fmla="*/ 118 w 316"/>
                  <a:gd name="T71" fmla="*/ 48 h 109"/>
                  <a:gd name="T72" fmla="*/ 85 w 316"/>
                  <a:gd name="T73" fmla="*/ 38 h 109"/>
                  <a:gd name="T74" fmla="*/ 56 w 316"/>
                  <a:gd name="T75" fmla="*/ 26 h 109"/>
                  <a:gd name="T76" fmla="*/ 35 w 316"/>
                  <a:gd name="T77" fmla="*/ 15 h 109"/>
                  <a:gd name="T78" fmla="*/ 23 w 316"/>
                  <a:gd name="T79" fmla="*/ 5 h 109"/>
                  <a:gd name="T80" fmla="*/ 23 w 316"/>
                  <a:gd name="T81" fmla="*/ 5 h 109"/>
                  <a:gd name="T82" fmla="*/ 16 w 316"/>
                  <a:gd name="T83" fmla="*/ 0 h 109"/>
                  <a:gd name="T84" fmla="*/ 11 w 316"/>
                  <a:gd name="T85" fmla="*/ 0 h 109"/>
                  <a:gd name="T86" fmla="*/ 7 w 316"/>
                  <a:gd name="T87" fmla="*/ 0 h 109"/>
                  <a:gd name="T88" fmla="*/ 4 w 316"/>
                  <a:gd name="T89" fmla="*/ 5 h 109"/>
                  <a:gd name="T90" fmla="*/ 2 w 316"/>
                  <a:gd name="T91" fmla="*/ 12 h 109"/>
                  <a:gd name="T92" fmla="*/ 0 w 316"/>
                  <a:gd name="T93" fmla="*/ 17 h 109"/>
                  <a:gd name="T94" fmla="*/ 0 w 316"/>
                  <a:gd name="T95" fmla="*/ 1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109"/>
                  <a:gd name="T146" fmla="*/ 316 w 316"/>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109">
                    <a:moveTo>
                      <a:pt x="0" y="17"/>
                    </a:moveTo>
                    <a:lnTo>
                      <a:pt x="0" y="17"/>
                    </a:lnTo>
                    <a:lnTo>
                      <a:pt x="33" y="41"/>
                    </a:lnTo>
                    <a:lnTo>
                      <a:pt x="80" y="71"/>
                    </a:lnTo>
                    <a:lnTo>
                      <a:pt x="110" y="92"/>
                    </a:lnTo>
                    <a:lnTo>
                      <a:pt x="125" y="97"/>
                    </a:lnTo>
                    <a:lnTo>
                      <a:pt x="139" y="102"/>
                    </a:lnTo>
                    <a:lnTo>
                      <a:pt x="155" y="106"/>
                    </a:lnTo>
                    <a:lnTo>
                      <a:pt x="174" y="106"/>
                    </a:lnTo>
                    <a:lnTo>
                      <a:pt x="198" y="109"/>
                    </a:lnTo>
                    <a:lnTo>
                      <a:pt x="217" y="104"/>
                    </a:lnTo>
                    <a:lnTo>
                      <a:pt x="231" y="97"/>
                    </a:lnTo>
                    <a:lnTo>
                      <a:pt x="245" y="90"/>
                    </a:lnTo>
                    <a:lnTo>
                      <a:pt x="271" y="71"/>
                    </a:lnTo>
                    <a:lnTo>
                      <a:pt x="306" y="36"/>
                    </a:lnTo>
                    <a:lnTo>
                      <a:pt x="313" y="24"/>
                    </a:lnTo>
                    <a:lnTo>
                      <a:pt x="313" y="22"/>
                    </a:lnTo>
                    <a:lnTo>
                      <a:pt x="316" y="15"/>
                    </a:lnTo>
                    <a:lnTo>
                      <a:pt x="316" y="10"/>
                    </a:lnTo>
                    <a:lnTo>
                      <a:pt x="311" y="8"/>
                    </a:lnTo>
                    <a:lnTo>
                      <a:pt x="306" y="8"/>
                    </a:lnTo>
                    <a:lnTo>
                      <a:pt x="297" y="12"/>
                    </a:lnTo>
                    <a:lnTo>
                      <a:pt x="285" y="17"/>
                    </a:lnTo>
                    <a:lnTo>
                      <a:pt x="245" y="43"/>
                    </a:lnTo>
                    <a:lnTo>
                      <a:pt x="233" y="48"/>
                    </a:lnTo>
                    <a:lnTo>
                      <a:pt x="219" y="52"/>
                    </a:lnTo>
                    <a:lnTo>
                      <a:pt x="202" y="57"/>
                    </a:lnTo>
                    <a:lnTo>
                      <a:pt x="186" y="57"/>
                    </a:lnTo>
                    <a:lnTo>
                      <a:pt x="153" y="55"/>
                    </a:lnTo>
                    <a:lnTo>
                      <a:pt x="118" y="48"/>
                    </a:lnTo>
                    <a:lnTo>
                      <a:pt x="85" y="38"/>
                    </a:lnTo>
                    <a:lnTo>
                      <a:pt x="56" y="26"/>
                    </a:lnTo>
                    <a:lnTo>
                      <a:pt x="35" y="15"/>
                    </a:lnTo>
                    <a:lnTo>
                      <a:pt x="23" y="5"/>
                    </a:lnTo>
                    <a:lnTo>
                      <a:pt x="16" y="0"/>
                    </a:lnTo>
                    <a:lnTo>
                      <a:pt x="11" y="0"/>
                    </a:lnTo>
                    <a:lnTo>
                      <a:pt x="7" y="0"/>
                    </a:lnTo>
                    <a:lnTo>
                      <a:pt x="4" y="5"/>
                    </a:lnTo>
                    <a:lnTo>
                      <a:pt x="2" y="1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06">
                <a:extLst>
                  <a:ext uri="{FF2B5EF4-FFF2-40B4-BE49-F238E27FC236}">
                    <a16:creationId xmlns:a16="http://schemas.microsoft.com/office/drawing/2014/main" id="{3A28AA19-041B-4FE0-8637-C03C3908225C}"/>
                  </a:ext>
                </a:extLst>
              </p:cNvPr>
              <p:cNvSpPr>
                <a:spLocks/>
              </p:cNvSpPr>
              <p:nvPr/>
            </p:nvSpPr>
            <p:spPr bwMode="auto">
              <a:xfrm>
                <a:off x="4744" y="3100"/>
                <a:ext cx="326" cy="76"/>
              </a:xfrm>
              <a:custGeom>
                <a:avLst/>
                <a:gdLst>
                  <a:gd name="T0" fmla="*/ 0 w 326"/>
                  <a:gd name="T1" fmla="*/ 19 h 76"/>
                  <a:gd name="T2" fmla="*/ 0 w 326"/>
                  <a:gd name="T3" fmla="*/ 19 h 76"/>
                  <a:gd name="T4" fmla="*/ 7 w 326"/>
                  <a:gd name="T5" fmla="*/ 19 h 76"/>
                  <a:gd name="T6" fmla="*/ 17 w 326"/>
                  <a:gd name="T7" fmla="*/ 22 h 76"/>
                  <a:gd name="T8" fmla="*/ 33 w 326"/>
                  <a:gd name="T9" fmla="*/ 29 h 76"/>
                  <a:gd name="T10" fmla="*/ 57 w 326"/>
                  <a:gd name="T11" fmla="*/ 38 h 76"/>
                  <a:gd name="T12" fmla="*/ 57 w 326"/>
                  <a:gd name="T13" fmla="*/ 38 h 76"/>
                  <a:gd name="T14" fmla="*/ 83 w 326"/>
                  <a:gd name="T15" fmla="*/ 50 h 76"/>
                  <a:gd name="T16" fmla="*/ 106 w 326"/>
                  <a:gd name="T17" fmla="*/ 59 h 76"/>
                  <a:gd name="T18" fmla="*/ 132 w 326"/>
                  <a:gd name="T19" fmla="*/ 66 h 76"/>
                  <a:gd name="T20" fmla="*/ 156 w 326"/>
                  <a:gd name="T21" fmla="*/ 73 h 76"/>
                  <a:gd name="T22" fmla="*/ 179 w 326"/>
                  <a:gd name="T23" fmla="*/ 76 h 76"/>
                  <a:gd name="T24" fmla="*/ 201 w 326"/>
                  <a:gd name="T25" fmla="*/ 76 h 76"/>
                  <a:gd name="T26" fmla="*/ 222 w 326"/>
                  <a:gd name="T27" fmla="*/ 73 h 76"/>
                  <a:gd name="T28" fmla="*/ 238 w 326"/>
                  <a:gd name="T29" fmla="*/ 69 h 76"/>
                  <a:gd name="T30" fmla="*/ 238 w 326"/>
                  <a:gd name="T31" fmla="*/ 69 h 76"/>
                  <a:gd name="T32" fmla="*/ 264 w 326"/>
                  <a:gd name="T33" fmla="*/ 57 h 76"/>
                  <a:gd name="T34" fmla="*/ 285 w 326"/>
                  <a:gd name="T35" fmla="*/ 45 h 76"/>
                  <a:gd name="T36" fmla="*/ 302 w 326"/>
                  <a:gd name="T37" fmla="*/ 38 h 76"/>
                  <a:gd name="T38" fmla="*/ 311 w 326"/>
                  <a:gd name="T39" fmla="*/ 36 h 76"/>
                  <a:gd name="T40" fmla="*/ 318 w 326"/>
                  <a:gd name="T41" fmla="*/ 36 h 76"/>
                  <a:gd name="T42" fmla="*/ 318 w 326"/>
                  <a:gd name="T43" fmla="*/ 36 h 76"/>
                  <a:gd name="T44" fmla="*/ 323 w 326"/>
                  <a:gd name="T45" fmla="*/ 22 h 76"/>
                  <a:gd name="T46" fmla="*/ 323 w 326"/>
                  <a:gd name="T47" fmla="*/ 22 h 76"/>
                  <a:gd name="T48" fmla="*/ 326 w 326"/>
                  <a:gd name="T49" fmla="*/ 15 h 76"/>
                  <a:gd name="T50" fmla="*/ 326 w 326"/>
                  <a:gd name="T51" fmla="*/ 10 h 76"/>
                  <a:gd name="T52" fmla="*/ 321 w 326"/>
                  <a:gd name="T53" fmla="*/ 8 h 76"/>
                  <a:gd name="T54" fmla="*/ 316 w 326"/>
                  <a:gd name="T55" fmla="*/ 8 h 76"/>
                  <a:gd name="T56" fmla="*/ 307 w 326"/>
                  <a:gd name="T57" fmla="*/ 12 h 76"/>
                  <a:gd name="T58" fmla="*/ 295 w 326"/>
                  <a:gd name="T59" fmla="*/ 17 h 76"/>
                  <a:gd name="T60" fmla="*/ 255 w 326"/>
                  <a:gd name="T61" fmla="*/ 43 h 76"/>
                  <a:gd name="T62" fmla="*/ 255 w 326"/>
                  <a:gd name="T63" fmla="*/ 43 h 76"/>
                  <a:gd name="T64" fmla="*/ 243 w 326"/>
                  <a:gd name="T65" fmla="*/ 48 h 76"/>
                  <a:gd name="T66" fmla="*/ 229 w 326"/>
                  <a:gd name="T67" fmla="*/ 52 h 76"/>
                  <a:gd name="T68" fmla="*/ 212 w 326"/>
                  <a:gd name="T69" fmla="*/ 57 h 76"/>
                  <a:gd name="T70" fmla="*/ 196 w 326"/>
                  <a:gd name="T71" fmla="*/ 57 h 76"/>
                  <a:gd name="T72" fmla="*/ 163 w 326"/>
                  <a:gd name="T73" fmla="*/ 55 h 76"/>
                  <a:gd name="T74" fmla="*/ 128 w 326"/>
                  <a:gd name="T75" fmla="*/ 48 h 76"/>
                  <a:gd name="T76" fmla="*/ 95 w 326"/>
                  <a:gd name="T77" fmla="*/ 38 h 76"/>
                  <a:gd name="T78" fmla="*/ 66 w 326"/>
                  <a:gd name="T79" fmla="*/ 26 h 76"/>
                  <a:gd name="T80" fmla="*/ 45 w 326"/>
                  <a:gd name="T81" fmla="*/ 15 h 76"/>
                  <a:gd name="T82" fmla="*/ 33 w 326"/>
                  <a:gd name="T83" fmla="*/ 5 h 76"/>
                  <a:gd name="T84" fmla="*/ 33 w 326"/>
                  <a:gd name="T85" fmla="*/ 5 h 76"/>
                  <a:gd name="T86" fmla="*/ 26 w 326"/>
                  <a:gd name="T87" fmla="*/ 0 h 76"/>
                  <a:gd name="T88" fmla="*/ 21 w 326"/>
                  <a:gd name="T89" fmla="*/ 0 h 76"/>
                  <a:gd name="T90" fmla="*/ 17 w 326"/>
                  <a:gd name="T91" fmla="*/ 0 h 76"/>
                  <a:gd name="T92" fmla="*/ 12 w 326"/>
                  <a:gd name="T93" fmla="*/ 3 h 76"/>
                  <a:gd name="T94" fmla="*/ 5 w 326"/>
                  <a:gd name="T95" fmla="*/ 12 h 76"/>
                  <a:gd name="T96" fmla="*/ 0 w 326"/>
                  <a:gd name="T97" fmla="*/ 19 h 76"/>
                  <a:gd name="T98" fmla="*/ 0 w 326"/>
                  <a:gd name="T99" fmla="*/ 19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76"/>
                  <a:gd name="T152" fmla="*/ 326 w 326"/>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76">
                    <a:moveTo>
                      <a:pt x="0" y="19"/>
                    </a:moveTo>
                    <a:lnTo>
                      <a:pt x="0" y="19"/>
                    </a:lnTo>
                    <a:lnTo>
                      <a:pt x="7" y="19"/>
                    </a:lnTo>
                    <a:lnTo>
                      <a:pt x="17" y="22"/>
                    </a:lnTo>
                    <a:lnTo>
                      <a:pt x="33" y="29"/>
                    </a:lnTo>
                    <a:lnTo>
                      <a:pt x="57" y="38"/>
                    </a:lnTo>
                    <a:lnTo>
                      <a:pt x="83" y="50"/>
                    </a:lnTo>
                    <a:lnTo>
                      <a:pt x="106" y="59"/>
                    </a:lnTo>
                    <a:lnTo>
                      <a:pt x="132" y="66"/>
                    </a:lnTo>
                    <a:lnTo>
                      <a:pt x="156" y="73"/>
                    </a:lnTo>
                    <a:lnTo>
                      <a:pt x="179" y="76"/>
                    </a:lnTo>
                    <a:lnTo>
                      <a:pt x="201" y="76"/>
                    </a:lnTo>
                    <a:lnTo>
                      <a:pt x="222" y="73"/>
                    </a:lnTo>
                    <a:lnTo>
                      <a:pt x="238" y="69"/>
                    </a:lnTo>
                    <a:lnTo>
                      <a:pt x="264" y="57"/>
                    </a:lnTo>
                    <a:lnTo>
                      <a:pt x="285" y="45"/>
                    </a:lnTo>
                    <a:lnTo>
                      <a:pt x="302" y="38"/>
                    </a:lnTo>
                    <a:lnTo>
                      <a:pt x="311" y="36"/>
                    </a:lnTo>
                    <a:lnTo>
                      <a:pt x="318" y="36"/>
                    </a:lnTo>
                    <a:lnTo>
                      <a:pt x="323" y="22"/>
                    </a:lnTo>
                    <a:lnTo>
                      <a:pt x="326" y="15"/>
                    </a:lnTo>
                    <a:lnTo>
                      <a:pt x="326" y="10"/>
                    </a:lnTo>
                    <a:lnTo>
                      <a:pt x="321" y="8"/>
                    </a:lnTo>
                    <a:lnTo>
                      <a:pt x="316" y="8"/>
                    </a:lnTo>
                    <a:lnTo>
                      <a:pt x="307" y="12"/>
                    </a:lnTo>
                    <a:lnTo>
                      <a:pt x="295" y="17"/>
                    </a:lnTo>
                    <a:lnTo>
                      <a:pt x="255" y="43"/>
                    </a:lnTo>
                    <a:lnTo>
                      <a:pt x="243" y="48"/>
                    </a:lnTo>
                    <a:lnTo>
                      <a:pt x="229" y="52"/>
                    </a:lnTo>
                    <a:lnTo>
                      <a:pt x="212" y="57"/>
                    </a:lnTo>
                    <a:lnTo>
                      <a:pt x="196" y="57"/>
                    </a:lnTo>
                    <a:lnTo>
                      <a:pt x="163" y="55"/>
                    </a:lnTo>
                    <a:lnTo>
                      <a:pt x="128" y="48"/>
                    </a:lnTo>
                    <a:lnTo>
                      <a:pt x="95" y="38"/>
                    </a:lnTo>
                    <a:lnTo>
                      <a:pt x="66" y="26"/>
                    </a:lnTo>
                    <a:lnTo>
                      <a:pt x="45" y="15"/>
                    </a:lnTo>
                    <a:lnTo>
                      <a:pt x="33" y="5"/>
                    </a:lnTo>
                    <a:lnTo>
                      <a:pt x="26" y="0"/>
                    </a:lnTo>
                    <a:lnTo>
                      <a:pt x="21" y="0"/>
                    </a:lnTo>
                    <a:lnTo>
                      <a:pt x="17" y="0"/>
                    </a:lnTo>
                    <a:lnTo>
                      <a:pt x="12" y="3"/>
                    </a:lnTo>
                    <a:lnTo>
                      <a:pt x="5" y="12"/>
                    </a:lnTo>
                    <a:lnTo>
                      <a:pt x="0" y="19"/>
                    </a:lnTo>
                    <a:close/>
                  </a:path>
                </a:pathLst>
              </a:custGeom>
              <a:solidFill>
                <a:srgbClr val="CF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07">
                <a:extLst>
                  <a:ext uri="{FF2B5EF4-FFF2-40B4-BE49-F238E27FC236}">
                    <a16:creationId xmlns:a16="http://schemas.microsoft.com/office/drawing/2014/main" id="{4734A115-F9AA-466B-8B2A-351035CC0260}"/>
                  </a:ext>
                </a:extLst>
              </p:cNvPr>
              <p:cNvSpPr>
                <a:spLocks/>
              </p:cNvSpPr>
              <p:nvPr/>
            </p:nvSpPr>
            <p:spPr bwMode="auto">
              <a:xfrm>
                <a:off x="4834" y="3242"/>
                <a:ext cx="179" cy="54"/>
              </a:xfrm>
              <a:custGeom>
                <a:avLst/>
                <a:gdLst>
                  <a:gd name="T0" fmla="*/ 0 w 179"/>
                  <a:gd name="T1" fmla="*/ 26 h 54"/>
                  <a:gd name="T2" fmla="*/ 0 w 179"/>
                  <a:gd name="T3" fmla="*/ 26 h 54"/>
                  <a:gd name="T4" fmla="*/ 26 w 179"/>
                  <a:gd name="T5" fmla="*/ 40 h 54"/>
                  <a:gd name="T6" fmla="*/ 26 w 179"/>
                  <a:gd name="T7" fmla="*/ 40 h 54"/>
                  <a:gd name="T8" fmla="*/ 49 w 179"/>
                  <a:gd name="T9" fmla="*/ 49 h 54"/>
                  <a:gd name="T10" fmla="*/ 73 w 179"/>
                  <a:gd name="T11" fmla="*/ 54 h 54"/>
                  <a:gd name="T12" fmla="*/ 99 w 179"/>
                  <a:gd name="T13" fmla="*/ 54 h 54"/>
                  <a:gd name="T14" fmla="*/ 120 w 179"/>
                  <a:gd name="T15" fmla="*/ 52 h 54"/>
                  <a:gd name="T16" fmla="*/ 141 w 179"/>
                  <a:gd name="T17" fmla="*/ 47 h 54"/>
                  <a:gd name="T18" fmla="*/ 158 w 179"/>
                  <a:gd name="T19" fmla="*/ 37 h 54"/>
                  <a:gd name="T20" fmla="*/ 172 w 179"/>
                  <a:gd name="T21" fmla="*/ 26 h 54"/>
                  <a:gd name="T22" fmla="*/ 177 w 179"/>
                  <a:gd name="T23" fmla="*/ 19 h 54"/>
                  <a:gd name="T24" fmla="*/ 179 w 179"/>
                  <a:gd name="T25" fmla="*/ 12 h 54"/>
                  <a:gd name="T26" fmla="*/ 179 w 179"/>
                  <a:gd name="T27" fmla="*/ 12 h 54"/>
                  <a:gd name="T28" fmla="*/ 158 w 179"/>
                  <a:gd name="T29" fmla="*/ 5 h 54"/>
                  <a:gd name="T30" fmla="*/ 134 w 179"/>
                  <a:gd name="T31" fmla="*/ 2 h 54"/>
                  <a:gd name="T32" fmla="*/ 111 w 179"/>
                  <a:gd name="T33" fmla="*/ 0 h 54"/>
                  <a:gd name="T34" fmla="*/ 87 w 179"/>
                  <a:gd name="T35" fmla="*/ 0 h 54"/>
                  <a:gd name="T36" fmla="*/ 63 w 179"/>
                  <a:gd name="T37" fmla="*/ 5 h 54"/>
                  <a:gd name="T38" fmla="*/ 40 w 179"/>
                  <a:gd name="T39" fmla="*/ 9 h 54"/>
                  <a:gd name="T40" fmla="*/ 19 w 179"/>
                  <a:gd name="T41" fmla="*/ 16 h 54"/>
                  <a:gd name="T42" fmla="*/ 0 w 179"/>
                  <a:gd name="T43" fmla="*/ 26 h 54"/>
                  <a:gd name="T44" fmla="*/ 0 w 179"/>
                  <a:gd name="T45" fmla="*/ 26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54"/>
                  <a:gd name="T71" fmla="*/ 179 w 179"/>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54">
                    <a:moveTo>
                      <a:pt x="0" y="26"/>
                    </a:moveTo>
                    <a:lnTo>
                      <a:pt x="0" y="26"/>
                    </a:lnTo>
                    <a:lnTo>
                      <a:pt x="26" y="40"/>
                    </a:lnTo>
                    <a:lnTo>
                      <a:pt x="49" y="49"/>
                    </a:lnTo>
                    <a:lnTo>
                      <a:pt x="73" y="54"/>
                    </a:lnTo>
                    <a:lnTo>
                      <a:pt x="99" y="54"/>
                    </a:lnTo>
                    <a:lnTo>
                      <a:pt x="120" y="52"/>
                    </a:lnTo>
                    <a:lnTo>
                      <a:pt x="141" y="47"/>
                    </a:lnTo>
                    <a:lnTo>
                      <a:pt x="158" y="37"/>
                    </a:lnTo>
                    <a:lnTo>
                      <a:pt x="172" y="26"/>
                    </a:lnTo>
                    <a:lnTo>
                      <a:pt x="177" y="19"/>
                    </a:lnTo>
                    <a:lnTo>
                      <a:pt x="179" y="12"/>
                    </a:lnTo>
                    <a:lnTo>
                      <a:pt x="158" y="5"/>
                    </a:lnTo>
                    <a:lnTo>
                      <a:pt x="134" y="2"/>
                    </a:lnTo>
                    <a:lnTo>
                      <a:pt x="111" y="0"/>
                    </a:lnTo>
                    <a:lnTo>
                      <a:pt x="87" y="0"/>
                    </a:lnTo>
                    <a:lnTo>
                      <a:pt x="63" y="5"/>
                    </a:lnTo>
                    <a:lnTo>
                      <a:pt x="40" y="9"/>
                    </a:lnTo>
                    <a:lnTo>
                      <a:pt x="19" y="16"/>
                    </a:lnTo>
                    <a:lnTo>
                      <a:pt x="0" y="26"/>
                    </a:lnTo>
                    <a:close/>
                  </a:path>
                </a:pathLst>
              </a:custGeom>
              <a:solidFill>
                <a:srgbClr val="A50D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08">
                <a:extLst>
                  <a:ext uri="{FF2B5EF4-FFF2-40B4-BE49-F238E27FC236}">
                    <a16:creationId xmlns:a16="http://schemas.microsoft.com/office/drawing/2014/main" id="{FE07FBD6-7A1C-403B-995B-0E387B966A6B}"/>
                  </a:ext>
                </a:extLst>
              </p:cNvPr>
              <p:cNvSpPr>
                <a:spLocks/>
              </p:cNvSpPr>
              <p:nvPr/>
            </p:nvSpPr>
            <p:spPr bwMode="auto">
              <a:xfrm>
                <a:off x="5053" y="3082"/>
                <a:ext cx="45" cy="47"/>
              </a:xfrm>
              <a:custGeom>
                <a:avLst/>
                <a:gdLst>
                  <a:gd name="T0" fmla="*/ 0 w 45"/>
                  <a:gd name="T1" fmla="*/ 2 h 47"/>
                  <a:gd name="T2" fmla="*/ 0 w 45"/>
                  <a:gd name="T3" fmla="*/ 2 h 47"/>
                  <a:gd name="T4" fmla="*/ 9 w 45"/>
                  <a:gd name="T5" fmla="*/ 0 h 47"/>
                  <a:gd name="T6" fmla="*/ 19 w 45"/>
                  <a:gd name="T7" fmla="*/ 0 h 47"/>
                  <a:gd name="T8" fmla="*/ 28 w 45"/>
                  <a:gd name="T9" fmla="*/ 2 h 47"/>
                  <a:gd name="T10" fmla="*/ 38 w 45"/>
                  <a:gd name="T11" fmla="*/ 7 h 47"/>
                  <a:gd name="T12" fmla="*/ 40 w 45"/>
                  <a:gd name="T13" fmla="*/ 9 h 47"/>
                  <a:gd name="T14" fmla="*/ 42 w 45"/>
                  <a:gd name="T15" fmla="*/ 14 h 47"/>
                  <a:gd name="T16" fmla="*/ 45 w 45"/>
                  <a:gd name="T17" fmla="*/ 21 h 47"/>
                  <a:gd name="T18" fmla="*/ 45 w 45"/>
                  <a:gd name="T19" fmla="*/ 28 h 47"/>
                  <a:gd name="T20" fmla="*/ 40 w 45"/>
                  <a:gd name="T21" fmla="*/ 47 h 47"/>
                  <a:gd name="T22" fmla="*/ 40 w 45"/>
                  <a:gd name="T23" fmla="*/ 47 h 47"/>
                  <a:gd name="T24" fmla="*/ 40 w 45"/>
                  <a:gd name="T25" fmla="*/ 40 h 47"/>
                  <a:gd name="T26" fmla="*/ 40 w 45"/>
                  <a:gd name="T27" fmla="*/ 33 h 47"/>
                  <a:gd name="T28" fmla="*/ 40 w 45"/>
                  <a:gd name="T29" fmla="*/ 26 h 47"/>
                  <a:gd name="T30" fmla="*/ 35 w 45"/>
                  <a:gd name="T31" fmla="*/ 16 h 47"/>
                  <a:gd name="T32" fmla="*/ 28 w 45"/>
                  <a:gd name="T33" fmla="*/ 9 h 47"/>
                  <a:gd name="T34" fmla="*/ 17 w 45"/>
                  <a:gd name="T35" fmla="*/ 4 h 47"/>
                  <a:gd name="T36" fmla="*/ 0 w 45"/>
                  <a:gd name="T37" fmla="*/ 2 h 47"/>
                  <a:gd name="T38" fmla="*/ 0 w 45"/>
                  <a:gd name="T39" fmla="*/ 2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47"/>
                  <a:gd name="T62" fmla="*/ 45 w 4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47">
                    <a:moveTo>
                      <a:pt x="0" y="2"/>
                    </a:moveTo>
                    <a:lnTo>
                      <a:pt x="0" y="2"/>
                    </a:lnTo>
                    <a:lnTo>
                      <a:pt x="9" y="0"/>
                    </a:lnTo>
                    <a:lnTo>
                      <a:pt x="19" y="0"/>
                    </a:lnTo>
                    <a:lnTo>
                      <a:pt x="28" y="2"/>
                    </a:lnTo>
                    <a:lnTo>
                      <a:pt x="38" y="7"/>
                    </a:lnTo>
                    <a:lnTo>
                      <a:pt x="40" y="9"/>
                    </a:lnTo>
                    <a:lnTo>
                      <a:pt x="42" y="14"/>
                    </a:lnTo>
                    <a:lnTo>
                      <a:pt x="45" y="21"/>
                    </a:lnTo>
                    <a:lnTo>
                      <a:pt x="45" y="28"/>
                    </a:lnTo>
                    <a:lnTo>
                      <a:pt x="40" y="47"/>
                    </a:lnTo>
                    <a:lnTo>
                      <a:pt x="40" y="40"/>
                    </a:lnTo>
                    <a:lnTo>
                      <a:pt x="40" y="33"/>
                    </a:lnTo>
                    <a:lnTo>
                      <a:pt x="40" y="26"/>
                    </a:lnTo>
                    <a:lnTo>
                      <a:pt x="35" y="16"/>
                    </a:lnTo>
                    <a:lnTo>
                      <a:pt x="28" y="9"/>
                    </a:lnTo>
                    <a:lnTo>
                      <a:pt x="17" y="4"/>
                    </a:lnTo>
                    <a:lnTo>
                      <a:pt x="0"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09">
                <a:extLst>
                  <a:ext uri="{FF2B5EF4-FFF2-40B4-BE49-F238E27FC236}">
                    <a16:creationId xmlns:a16="http://schemas.microsoft.com/office/drawing/2014/main" id="{AC0CE1B9-FD2C-4848-B7A9-0985AF478589}"/>
                  </a:ext>
                </a:extLst>
              </p:cNvPr>
              <p:cNvSpPr>
                <a:spLocks/>
              </p:cNvSpPr>
              <p:nvPr/>
            </p:nvSpPr>
            <p:spPr bwMode="auto">
              <a:xfrm>
                <a:off x="4989" y="2714"/>
                <a:ext cx="170" cy="163"/>
              </a:xfrm>
              <a:custGeom>
                <a:avLst/>
                <a:gdLst>
                  <a:gd name="T0" fmla="*/ 59 w 170"/>
                  <a:gd name="T1" fmla="*/ 7 h 163"/>
                  <a:gd name="T2" fmla="*/ 59 w 170"/>
                  <a:gd name="T3" fmla="*/ 7 h 163"/>
                  <a:gd name="T4" fmla="*/ 69 w 170"/>
                  <a:gd name="T5" fmla="*/ 3 h 163"/>
                  <a:gd name="T6" fmla="*/ 78 w 170"/>
                  <a:gd name="T7" fmla="*/ 0 h 163"/>
                  <a:gd name="T8" fmla="*/ 88 w 170"/>
                  <a:gd name="T9" fmla="*/ 0 h 163"/>
                  <a:gd name="T10" fmla="*/ 97 w 170"/>
                  <a:gd name="T11" fmla="*/ 3 h 163"/>
                  <a:gd name="T12" fmla="*/ 109 w 170"/>
                  <a:gd name="T13" fmla="*/ 10 h 163"/>
                  <a:gd name="T14" fmla="*/ 118 w 170"/>
                  <a:gd name="T15" fmla="*/ 21 h 163"/>
                  <a:gd name="T16" fmla="*/ 128 w 170"/>
                  <a:gd name="T17" fmla="*/ 33 h 163"/>
                  <a:gd name="T18" fmla="*/ 137 w 170"/>
                  <a:gd name="T19" fmla="*/ 52 h 163"/>
                  <a:gd name="T20" fmla="*/ 137 w 170"/>
                  <a:gd name="T21" fmla="*/ 52 h 163"/>
                  <a:gd name="T22" fmla="*/ 149 w 170"/>
                  <a:gd name="T23" fmla="*/ 78 h 163"/>
                  <a:gd name="T24" fmla="*/ 158 w 170"/>
                  <a:gd name="T25" fmla="*/ 104 h 163"/>
                  <a:gd name="T26" fmla="*/ 168 w 170"/>
                  <a:gd name="T27" fmla="*/ 139 h 163"/>
                  <a:gd name="T28" fmla="*/ 170 w 170"/>
                  <a:gd name="T29" fmla="*/ 158 h 163"/>
                  <a:gd name="T30" fmla="*/ 170 w 170"/>
                  <a:gd name="T31" fmla="*/ 163 h 163"/>
                  <a:gd name="T32" fmla="*/ 170 w 170"/>
                  <a:gd name="T33" fmla="*/ 163 h 163"/>
                  <a:gd name="T34" fmla="*/ 163 w 170"/>
                  <a:gd name="T35" fmla="*/ 137 h 163"/>
                  <a:gd name="T36" fmla="*/ 151 w 170"/>
                  <a:gd name="T37" fmla="*/ 113 h 163"/>
                  <a:gd name="T38" fmla="*/ 139 w 170"/>
                  <a:gd name="T39" fmla="*/ 87 h 163"/>
                  <a:gd name="T40" fmla="*/ 123 w 170"/>
                  <a:gd name="T41" fmla="*/ 64 h 163"/>
                  <a:gd name="T42" fmla="*/ 114 w 170"/>
                  <a:gd name="T43" fmla="*/ 54 h 163"/>
                  <a:gd name="T44" fmla="*/ 104 w 170"/>
                  <a:gd name="T45" fmla="*/ 45 h 163"/>
                  <a:gd name="T46" fmla="*/ 95 w 170"/>
                  <a:gd name="T47" fmla="*/ 38 h 163"/>
                  <a:gd name="T48" fmla="*/ 85 w 170"/>
                  <a:gd name="T49" fmla="*/ 36 h 163"/>
                  <a:gd name="T50" fmla="*/ 73 w 170"/>
                  <a:gd name="T51" fmla="*/ 33 h 163"/>
                  <a:gd name="T52" fmla="*/ 64 w 170"/>
                  <a:gd name="T53" fmla="*/ 38 h 163"/>
                  <a:gd name="T54" fmla="*/ 64 w 170"/>
                  <a:gd name="T55" fmla="*/ 38 h 163"/>
                  <a:gd name="T56" fmla="*/ 43 w 170"/>
                  <a:gd name="T57" fmla="*/ 47 h 163"/>
                  <a:gd name="T58" fmla="*/ 29 w 170"/>
                  <a:gd name="T59" fmla="*/ 57 h 163"/>
                  <a:gd name="T60" fmla="*/ 29 w 170"/>
                  <a:gd name="T61" fmla="*/ 57 h 163"/>
                  <a:gd name="T62" fmla="*/ 22 w 170"/>
                  <a:gd name="T63" fmla="*/ 59 h 163"/>
                  <a:gd name="T64" fmla="*/ 17 w 170"/>
                  <a:gd name="T65" fmla="*/ 61 h 163"/>
                  <a:gd name="T66" fmla="*/ 10 w 170"/>
                  <a:gd name="T67" fmla="*/ 59 h 163"/>
                  <a:gd name="T68" fmla="*/ 5 w 170"/>
                  <a:gd name="T69" fmla="*/ 57 h 163"/>
                  <a:gd name="T70" fmla="*/ 3 w 170"/>
                  <a:gd name="T71" fmla="*/ 52 h 163"/>
                  <a:gd name="T72" fmla="*/ 0 w 170"/>
                  <a:gd name="T73" fmla="*/ 45 h 163"/>
                  <a:gd name="T74" fmla="*/ 0 w 170"/>
                  <a:gd name="T75" fmla="*/ 40 h 163"/>
                  <a:gd name="T76" fmla="*/ 0 w 170"/>
                  <a:gd name="T77" fmla="*/ 33 h 163"/>
                  <a:gd name="T78" fmla="*/ 0 w 170"/>
                  <a:gd name="T79" fmla="*/ 33 h 163"/>
                  <a:gd name="T80" fmla="*/ 3 w 170"/>
                  <a:gd name="T81" fmla="*/ 31 h 163"/>
                  <a:gd name="T82" fmla="*/ 3 w 170"/>
                  <a:gd name="T83" fmla="*/ 33 h 163"/>
                  <a:gd name="T84" fmla="*/ 7 w 170"/>
                  <a:gd name="T85" fmla="*/ 38 h 163"/>
                  <a:gd name="T86" fmla="*/ 12 w 170"/>
                  <a:gd name="T87" fmla="*/ 43 h 163"/>
                  <a:gd name="T88" fmla="*/ 17 w 170"/>
                  <a:gd name="T89" fmla="*/ 43 h 163"/>
                  <a:gd name="T90" fmla="*/ 22 w 170"/>
                  <a:gd name="T91" fmla="*/ 40 h 163"/>
                  <a:gd name="T92" fmla="*/ 22 w 170"/>
                  <a:gd name="T93" fmla="*/ 40 h 163"/>
                  <a:gd name="T94" fmla="*/ 31 w 170"/>
                  <a:gd name="T95" fmla="*/ 36 h 163"/>
                  <a:gd name="T96" fmla="*/ 38 w 170"/>
                  <a:gd name="T97" fmla="*/ 28 h 163"/>
                  <a:gd name="T98" fmla="*/ 45 w 170"/>
                  <a:gd name="T99" fmla="*/ 21 h 163"/>
                  <a:gd name="T100" fmla="*/ 59 w 170"/>
                  <a:gd name="T101" fmla="*/ 7 h 163"/>
                  <a:gd name="T102" fmla="*/ 59 w 170"/>
                  <a:gd name="T103" fmla="*/ 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3"/>
                  <a:gd name="T158" fmla="*/ 170 w 170"/>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3">
                    <a:moveTo>
                      <a:pt x="59" y="7"/>
                    </a:moveTo>
                    <a:lnTo>
                      <a:pt x="59" y="7"/>
                    </a:lnTo>
                    <a:lnTo>
                      <a:pt x="69" y="3"/>
                    </a:lnTo>
                    <a:lnTo>
                      <a:pt x="78" y="0"/>
                    </a:lnTo>
                    <a:lnTo>
                      <a:pt x="88" y="0"/>
                    </a:lnTo>
                    <a:lnTo>
                      <a:pt x="97" y="3"/>
                    </a:lnTo>
                    <a:lnTo>
                      <a:pt x="109" y="10"/>
                    </a:lnTo>
                    <a:lnTo>
                      <a:pt x="118" y="21"/>
                    </a:lnTo>
                    <a:lnTo>
                      <a:pt x="128" y="33"/>
                    </a:lnTo>
                    <a:lnTo>
                      <a:pt x="137" y="52"/>
                    </a:lnTo>
                    <a:lnTo>
                      <a:pt x="149" y="78"/>
                    </a:lnTo>
                    <a:lnTo>
                      <a:pt x="158" y="104"/>
                    </a:lnTo>
                    <a:lnTo>
                      <a:pt x="168" y="139"/>
                    </a:lnTo>
                    <a:lnTo>
                      <a:pt x="170" y="158"/>
                    </a:lnTo>
                    <a:lnTo>
                      <a:pt x="170" y="163"/>
                    </a:lnTo>
                    <a:lnTo>
                      <a:pt x="163" y="137"/>
                    </a:lnTo>
                    <a:lnTo>
                      <a:pt x="151" y="113"/>
                    </a:lnTo>
                    <a:lnTo>
                      <a:pt x="139" y="87"/>
                    </a:lnTo>
                    <a:lnTo>
                      <a:pt x="123" y="64"/>
                    </a:lnTo>
                    <a:lnTo>
                      <a:pt x="114" y="54"/>
                    </a:lnTo>
                    <a:lnTo>
                      <a:pt x="104" y="45"/>
                    </a:lnTo>
                    <a:lnTo>
                      <a:pt x="95" y="38"/>
                    </a:lnTo>
                    <a:lnTo>
                      <a:pt x="85" y="36"/>
                    </a:lnTo>
                    <a:lnTo>
                      <a:pt x="73" y="33"/>
                    </a:lnTo>
                    <a:lnTo>
                      <a:pt x="64" y="38"/>
                    </a:lnTo>
                    <a:lnTo>
                      <a:pt x="43" y="47"/>
                    </a:lnTo>
                    <a:lnTo>
                      <a:pt x="29" y="57"/>
                    </a:lnTo>
                    <a:lnTo>
                      <a:pt x="22" y="59"/>
                    </a:lnTo>
                    <a:lnTo>
                      <a:pt x="17" y="61"/>
                    </a:lnTo>
                    <a:lnTo>
                      <a:pt x="10" y="59"/>
                    </a:lnTo>
                    <a:lnTo>
                      <a:pt x="5" y="57"/>
                    </a:lnTo>
                    <a:lnTo>
                      <a:pt x="3" y="52"/>
                    </a:lnTo>
                    <a:lnTo>
                      <a:pt x="0" y="45"/>
                    </a:lnTo>
                    <a:lnTo>
                      <a:pt x="0" y="40"/>
                    </a:lnTo>
                    <a:lnTo>
                      <a:pt x="0" y="33"/>
                    </a:lnTo>
                    <a:lnTo>
                      <a:pt x="3" y="31"/>
                    </a:lnTo>
                    <a:lnTo>
                      <a:pt x="3" y="33"/>
                    </a:lnTo>
                    <a:lnTo>
                      <a:pt x="7" y="38"/>
                    </a:lnTo>
                    <a:lnTo>
                      <a:pt x="12" y="43"/>
                    </a:lnTo>
                    <a:lnTo>
                      <a:pt x="17" y="43"/>
                    </a:lnTo>
                    <a:lnTo>
                      <a:pt x="22" y="40"/>
                    </a:lnTo>
                    <a:lnTo>
                      <a:pt x="31" y="36"/>
                    </a:lnTo>
                    <a:lnTo>
                      <a:pt x="38" y="28"/>
                    </a:lnTo>
                    <a:lnTo>
                      <a:pt x="45" y="21"/>
                    </a:lnTo>
                    <a:lnTo>
                      <a:pt x="59" y="7"/>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10">
                <a:extLst>
                  <a:ext uri="{FF2B5EF4-FFF2-40B4-BE49-F238E27FC236}">
                    <a16:creationId xmlns:a16="http://schemas.microsoft.com/office/drawing/2014/main" id="{80D62815-2A6D-4E45-946E-23698A9EFA0A}"/>
                  </a:ext>
                </a:extLst>
              </p:cNvPr>
              <p:cNvSpPr>
                <a:spLocks/>
              </p:cNvSpPr>
              <p:nvPr/>
            </p:nvSpPr>
            <p:spPr bwMode="auto">
              <a:xfrm>
                <a:off x="4989" y="3023"/>
                <a:ext cx="88" cy="54"/>
              </a:xfrm>
              <a:custGeom>
                <a:avLst/>
                <a:gdLst>
                  <a:gd name="T0" fmla="*/ 88 w 88"/>
                  <a:gd name="T1" fmla="*/ 33 h 54"/>
                  <a:gd name="T2" fmla="*/ 88 w 88"/>
                  <a:gd name="T3" fmla="*/ 33 h 54"/>
                  <a:gd name="T4" fmla="*/ 85 w 88"/>
                  <a:gd name="T5" fmla="*/ 37 h 54"/>
                  <a:gd name="T6" fmla="*/ 83 w 88"/>
                  <a:gd name="T7" fmla="*/ 42 h 54"/>
                  <a:gd name="T8" fmla="*/ 71 w 88"/>
                  <a:gd name="T9" fmla="*/ 49 h 54"/>
                  <a:gd name="T10" fmla="*/ 57 w 88"/>
                  <a:gd name="T11" fmla="*/ 54 h 54"/>
                  <a:gd name="T12" fmla="*/ 40 w 88"/>
                  <a:gd name="T13" fmla="*/ 54 h 54"/>
                  <a:gd name="T14" fmla="*/ 40 w 88"/>
                  <a:gd name="T15" fmla="*/ 54 h 54"/>
                  <a:gd name="T16" fmla="*/ 24 w 88"/>
                  <a:gd name="T17" fmla="*/ 49 h 54"/>
                  <a:gd name="T18" fmla="*/ 10 w 88"/>
                  <a:gd name="T19" fmla="*/ 42 h 54"/>
                  <a:gd name="T20" fmla="*/ 3 w 88"/>
                  <a:gd name="T21" fmla="*/ 30 h 54"/>
                  <a:gd name="T22" fmla="*/ 0 w 88"/>
                  <a:gd name="T23" fmla="*/ 26 h 54"/>
                  <a:gd name="T24" fmla="*/ 0 w 88"/>
                  <a:gd name="T25" fmla="*/ 21 h 54"/>
                  <a:gd name="T26" fmla="*/ 0 w 88"/>
                  <a:gd name="T27" fmla="*/ 21 h 54"/>
                  <a:gd name="T28" fmla="*/ 3 w 88"/>
                  <a:gd name="T29" fmla="*/ 14 h 54"/>
                  <a:gd name="T30" fmla="*/ 5 w 88"/>
                  <a:gd name="T31" fmla="*/ 9 h 54"/>
                  <a:gd name="T32" fmla="*/ 17 w 88"/>
                  <a:gd name="T33" fmla="*/ 2 h 54"/>
                  <a:gd name="T34" fmla="*/ 31 w 88"/>
                  <a:gd name="T35" fmla="*/ 0 h 54"/>
                  <a:gd name="T36" fmla="*/ 48 w 88"/>
                  <a:gd name="T37" fmla="*/ 0 h 54"/>
                  <a:gd name="T38" fmla="*/ 48 w 88"/>
                  <a:gd name="T39" fmla="*/ 0 h 54"/>
                  <a:gd name="T40" fmla="*/ 64 w 88"/>
                  <a:gd name="T41" fmla="*/ 2 h 54"/>
                  <a:gd name="T42" fmla="*/ 76 w 88"/>
                  <a:gd name="T43" fmla="*/ 12 h 54"/>
                  <a:gd name="T44" fmla="*/ 85 w 88"/>
                  <a:gd name="T45" fmla="*/ 21 h 54"/>
                  <a:gd name="T46" fmla="*/ 88 w 88"/>
                  <a:gd name="T47" fmla="*/ 26 h 54"/>
                  <a:gd name="T48" fmla="*/ 88 w 88"/>
                  <a:gd name="T49" fmla="*/ 33 h 54"/>
                  <a:gd name="T50" fmla="*/ 88 w 88"/>
                  <a:gd name="T51" fmla="*/ 33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54"/>
                  <a:gd name="T80" fmla="*/ 88 w 8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54">
                    <a:moveTo>
                      <a:pt x="88" y="33"/>
                    </a:moveTo>
                    <a:lnTo>
                      <a:pt x="88" y="33"/>
                    </a:lnTo>
                    <a:lnTo>
                      <a:pt x="85" y="37"/>
                    </a:lnTo>
                    <a:lnTo>
                      <a:pt x="83" y="42"/>
                    </a:lnTo>
                    <a:lnTo>
                      <a:pt x="71" y="49"/>
                    </a:lnTo>
                    <a:lnTo>
                      <a:pt x="57" y="54"/>
                    </a:lnTo>
                    <a:lnTo>
                      <a:pt x="40" y="54"/>
                    </a:lnTo>
                    <a:lnTo>
                      <a:pt x="24" y="49"/>
                    </a:lnTo>
                    <a:lnTo>
                      <a:pt x="10" y="42"/>
                    </a:lnTo>
                    <a:lnTo>
                      <a:pt x="3" y="30"/>
                    </a:lnTo>
                    <a:lnTo>
                      <a:pt x="0" y="26"/>
                    </a:lnTo>
                    <a:lnTo>
                      <a:pt x="0" y="21"/>
                    </a:lnTo>
                    <a:lnTo>
                      <a:pt x="3" y="14"/>
                    </a:lnTo>
                    <a:lnTo>
                      <a:pt x="5" y="9"/>
                    </a:lnTo>
                    <a:lnTo>
                      <a:pt x="17" y="2"/>
                    </a:lnTo>
                    <a:lnTo>
                      <a:pt x="31" y="0"/>
                    </a:lnTo>
                    <a:lnTo>
                      <a:pt x="48" y="0"/>
                    </a:lnTo>
                    <a:lnTo>
                      <a:pt x="64" y="2"/>
                    </a:lnTo>
                    <a:lnTo>
                      <a:pt x="76" y="12"/>
                    </a:lnTo>
                    <a:lnTo>
                      <a:pt x="85" y="21"/>
                    </a:lnTo>
                    <a:lnTo>
                      <a:pt x="88" y="26"/>
                    </a:lnTo>
                    <a:lnTo>
                      <a:pt x="88" y="3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11">
                <a:extLst>
                  <a:ext uri="{FF2B5EF4-FFF2-40B4-BE49-F238E27FC236}">
                    <a16:creationId xmlns:a16="http://schemas.microsoft.com/office/drawing/2014/main" id="{255693B7-ADA3-4722-8F83-63985E7C7598}"/>
                  </a:ext>
                </a:extLst>
              </p:cNvPr>
              <p:cNvSpPr>
                <a:spLocks/>
              </p:cNvSpPr>
              <p:nvPr/>
            </p:nvSpPr>
            <p:spPr bwMode="auto">
              <a:xfrm>
                <a:off x="4992" y="3023"/>
                <a:ext cx="82" cy="52"/>
              </a:xfrm>
              <a:custGeom>
                <a:avLst/>
                <a:gdLst>
                  <a:gd name="T0" fmla="*/ 0 w 82"/>
                  <a:gd name="T1" fmla="*/ 21 h 52"/>
                  <a:gd name="T2" fmla="*/ 0 w 82"/>
                  <a:gd name="T3" fmla="*/ 21 h 52"/>
                  <a:gd name="T4" fmla="*/ 0 w 82"/>
                  <a:gd name="T5" fmla="*/ 16 h 52"/>
                  <a:gd name="T6" fmla="*/ 4 w 82"/>
                  <a:gd name="T7" fmla="*/ 12 h 52"/>
                  <a:gd name="T8" fmla="*/ 14 w 82"/>
                  <a:gd name="T9" fmla="*/ 4 h 52"/>
                  <a:gd name="T10" fmla="*/ 28 w 82"/>
                  <a:gd name="T11" fmla="*/ 0 h 52"/>
                  <a:gd name="T12" fmla="*/ 45 w 82"/>
                  <a:gd name="T13" fmla="*/ 0 h 52"/>
                  <a:gd name="T14" fmla="*/ 45 w 82"/>
                  <a:gd name="T15" fmla="*/ 0 h 52"/>
                  <a:gd name="T16" fmla="*/ 61 w 82"/>
                  <a:gd name="T17" fmla="*/ 4 h 52"/>
                  <a:gd name="T18" fmla="*/ 73 w 82"/>
                  <a:gd name="T19" fmla="*/ 12 h 52"/>
                  <a:gd name="T20" fmla="*/ 80 w 82"/>
                  <a:gd name="T21" fmla="*/ 21 h 52"/>
                  <a:gd name="T22" fmla="*/ 82 w 82"/>
                  <a:gd name="T23" fmla="*/ 26 h 52"/>
                  <a:gd name="T24" fmla="*/ 82 w 82"/>
                  <a:gd name="T25" fmla="*/ 33 h 52"/>
                  <a:gd name="T26" fmla="*/ 82 w 82"/>
                  <a:gd name="T27" fmla="*/ 33 h 52"/>
                  <a:gd name="T28" fmla="*/ 80 w 82"/>
                  <a:gd name="T29" fmla="*/ 37 h 52"/>
                  <a:gd name="T30" fmla="*/ 78 w 82"/>
                  <a:gd name="T31" fmla="*/ 42 h 52"/>
                  <a:gd name="T32" fmla="*/ 68 w 82"/>
                  <a:gd name="T33" fmla="*/ 49 h 52"/>
                  <a:gd name="T34" fmla="*/ 54 w 82"/>
                  <a:gd name="T35" fmla="*/ 52 h 52"/>
                  <a:gd name="T36" fmla="*/ 37 w 82"/>
                  <a:gd name="T37" fmla="*/ 52 h 52"/>
                  <a:gd name="T38" fmla="*/ 37 w 82"/>
                  <a:gd name="T39" fmla="*/ 52 h 52"/>
                  <a:gd name="T40" fmla="*/ 21 w 82"/>
                  <a:gd name="T41" fmla="*/ 49 h 52"/>
                  <a:gd name="T42" fmla="*/ 9 w 82"/>
                  <a:gd name="T43" fmla="*/ 40 h 52"/>
                  <a:gd name="T44" fmla="*/ 2 w 82"/>
                  <a:gd name="T45" fmla="*/ 30 h 52"/>
                  <a:gd name="T46" fmla="*/ 0 w 82"/>
                  <a:gd name="T47" fmla="*/ 26 h 52"/>
                  <a:gd name="T48" fmla="*/ 0 w 82"/>
                  <a:gd name="T49" fmla="*/ 21 h 52"/>
                  <a:gd name="T50" fmla="*/ 0 w 82"/>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52"/>
                  <a:gd name="T80" fmla="*/ 82 w 8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52">
                    <a:moveTo>
                      <a:pt x="0" y="21"/>
                    </a:moveTo>
                    <a:lnTo>
                      <a:pt x="0" y="21"/>
                    </a:lnTo>
                    <a:lnTo>
                      <a:pt x="0" y="16"/>
                    </a:lnTo>
                    <a:lnTo>
                      <a:pt x="4" y="12"/>
                    </a:lnTo>
                    <a:lnTo>
                      <a:pt x="14" y="4"/>
                    </a:lnTo>
                    <a:lnTo>
                      <a:pt x="28" y="0"/>
                    </a:lnTo>
                    <a:lnTo>
                      <a:pt x="45" y="0"/>
                    </a:lnTo>
                    <a:lnTo>
                      <a:pt x="61" y="4"/>
                    </a:lnTo>
                    <a:lnTo>
                      <a:pt x="73" y="12"/>
                    </a:lnTo>
                    <a:lnTo>
                      <a:pt x="80" y="21"/>
                    </a:lnTo>
                    <a:lnTo>
                      <a:pt x="82" y="26"/>
                    </a:lnTo>
                    <a:lnTo>
                      <a:pt x="82" y="33"/>
                    </a:lnTo>
                    <a:lnTo>
                      <a:pt x="80" y="37"/>
                    </a:lnTo>
                    <a:lnTo>
                      <a:pt x="78" y="42"/>
                    </a:lnTo>
                    <a:lnTo>
                      <a:pt x="68" y="49"/>
                    </a:lnTo>
                    <a:lnTo>
                      <a:pt x="54" y="52"/>
                    </a:lnTo>
                    <a:lnTo>
                      <a:pt x="37" y="52"/>
                    </a:lnTo>
                    <a:lnTo>
                      <a:pt x="21" y="49"/>
                    </a:lnTo>
                    <a:lnTo>
                      <a:pt x="9" y="40"/>
                    </a:lnTo>
                    <a:lnTo>
                      <a:pt x="2" y="30"/>
                    </a:lnTo>
                    <a:lnTo>
                      <a:pt x="0" y="26"/>
                    </a:lnTo>
                    <a:lnTo>
                      <a:pt x="0" y="2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12">
                <a:extLst>
                  <a:ext uri="{FF2B5EF4-FFF2-40B4-BE49-F238E27FC236}">
                    <a16:creationId xmlns:a16="http://schemas.microsoft.com/office/drawing/2014/main" id="{0C805C47-8643-4004-A15F-377D09ED944D}"/>
                  </a:ext>
                </a:extLst>
              </p:cNvPr>
              <p:cNvSpPr>
                <a:spLocks/>
              </p:cNvSpPr>
              <p:nvPr/>
            </p:nvSpPr>
            <p:spPr bwMode="auto">
              <a:xfrm>
                <a:off x="4992" y="3023"/>
                <a:ext cx="80" cy="52"/>
              </a:xfrm>
              <a:custGeom>
                <a:avLst/>
                <a:gdLst>
                  <a:gd name="T0" fmla="*/ 0 w 80"/>
                  <a:gd name="T1" fmla="*/ 21 h 52"/>
                  <a:gd name="T2" fmla="*/ 0 w 80"/>
                  <a:gd name="T3" fmla="*/ 21 h 52"/>
                  <a:gd name="T4" fmla="*/ 2 w 80"/>
                  <a:gd name="T5" fmla="*/ 16 h 52"/>
                  <a:gd name="T6" fmla="*/ 4 w 80"/>
                  <a:gd name="T7" fmla="*/ 12 h 52"/>
                  <a:gd name="T8" fmla="*/ 14 w 80"/>
                  <a:gd name="T9" fmla="*/ 4 h 52"/>
                  <a:gd name="T10" fmla="*/ 28 w 80"/>
                  <a:gd name="T11" fmla="*/ 0 h 52"/>
                  <a:gd name="T12" fmla="*/ 45 w 80"/>
                  <a:gd name="T13" fmla="*/ 0 h 52"/>
                  <a:gd name="T14" fmla="*/ 45 w 80"/>
                  <a:gd name="T15" fmla="*/ 0 h 52"/>
                  <a:gd name="T16" fmla="*/ 59 w 80"/>
                  <a:gd name="T17" fmla="*/ 4 h 52"/>
                  <a:gd name="T18" fmla="*/ 70 w 80"/>
                  <a:gd name="T19" fmla="*/ 12 h 52"/>
                  <a:gd name="T20" fmla="*/ 78 w 80"/>
                  <a:gd name="T21" fmla="*/ 21 h 52"/>
                  <a:gd name="T22" fmla="*/ 80 w 80"/>
                  <a:gd name="T23" fmla="*/ 26 h 52"/>
                  <a:gd name="T24" fmla="*/ 80 w 80"/>
                  <a:gd name="T25" fmla="*/ 30 h 52"/>
                  <a:gd name="T26" fmla="*/ 80 w 80"/>
                  <a:gd name="T27" fmla="*/ 30 h 52"/>
                  <a:gd name="T28" fmla="*/ 80 w 80"/>
                  <a:gd name="T29" fmla="*/ 37 h 52"/>
                  <a:gd name="T30" fmla="*/ 75 w 80"/>
                  <a:gd name="T31" fmla="*/ 42 h 52"/>
                  <a:gd name="T32" fmla="*/ 66 w 80"/>
                  <a:gd name="T33" fmla="*/ 47 h 52"/>
                  <a:gd name="T34" fmla="*/ 54 w 80"/>
                  <a:gd name="T35" fmla="*/ 52 h 52"/>
                  <a:gd name="T36" fmla="*/ 37 w 80"/>
                  <a:gd name="T37" fmla="*/ 52 h 52"/>
                  <a:gd name="T38" fmla="*/ 37 w 80"/>
                  <a:gd name="T39" fmla="*/ 52 h 52"/>
                  <a:gd name="T40" fmla="*/ 21 w 80"/>
                  <a:gd name="T41" fmla="*/ 47 h 52"/>
                  <a:gd name="T42" fmla="*/ 9 w 80"/>
                  <a:gd name="T43" fmla="*/ 40 h 52"/>
                  <a:gd name="T44" fmla="*/ 2 w 80"/>
                  <a:gd name="T45" fmla="*/ 30 h 52"/>
                  <a:gd name="T46" fmla="*/ 0 w 80"/>
                  <a:gd name="T47" fmla="*/ 26 h 52"/>
                  <a:gd name="T48" fmla="*/ 0 w 80"/>
                  <a:gd name="T49" fmla="*/ 21 h 52"/>
                  <a:gd name="T50" fmla="*/ 0 w 80"/>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52"/>
                  <a:gd name="T80" fmla="*/ 80 w 80"/>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52">
                    <a:moveTo>
                      <a:pt x="0" y="21"/>
                    </a:moveTo>
                    <a:lnTo>
                      <a:pt x="0" y="21"/>
                    </a:lnTo>
                    <a:lnTo>
                      <a:pt x="2" y="16"/>
                    </a:lnTo>
                    <a:lnTo>
                      <a:pt x="4" y="12"/>
                    </a:lnTo>
                    <a:lnTo>
                      <a:pt x="14" y="4"/>
                    </a:lnTo>
                    <a:lnTo>
                      <a:pt x="28" y="0"/>
                    </a:lnTo>
                    <a:lnTo>
                      <a:pt x="45" y="0"/>
                    </a:lnTo>
                    <a:lnTo>
                      <a:pt x="59" y="4"/>
                    </a:lnTo>
                    <a:lnTo>
                      <a:pt x="70" y="12"/>
                    </a:lnTo>
                    <a:lnTo>
                      <a:pt x="78" y="21"/>
                    </a:lnTo>
                    <a:lnTo>
                      <a:pt x="80" y="26"/>
                    </a:lnTo>
                    <a:lnTo>
                      <a:pt x="80" y="30"/>
                    </a:lnTo>
                    <a:lnTo>
                      <a:pt x="80" y="37"/>
                    </a:lnTo>
                    <a:lnTo>
                      <a:pt x="75" y="42"/>
                    </a:lnTo>
                    <a:lnTo>
                      <a:pt x="66" y="47"/>
                    </a:lnTo>
                    <a:lnTo>
                      <a:pt x="54" y="52"/>
                    </a:lnTo>
                    <a:lnTo>
                      <a:pt x="37" y="52"/>
                    </a:lnTo>
                    <a:lnTo>
                      <a:pt x="21" y="47"/>
                    </a:lnTo>
                    <a:lnTo>
                      <a:pt x="9" y="40"/>
                    </a:lnTo>
                    <a:lnTo>
                      <a:pt x="2" y="30"/>
                    </a:lnTo>
                    <a:lnTo>
                      <a:pt x="0" y="26"/>
                    </a:lnTo>
                    <a:lnTo>
                      <a:pt x="0" y="21"/>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13">
                <a:extLst>
                  <a:ext uri="{FF2B5EF4-FFF2-40B4-BE49-F238E27FC236}">
                    <a16:creationId xmlns:a16="http://schemas.microsoft.com/office/drawing/2014/main" id="{D319AE43-B612-436B-A704-6F05D49C03DB}"/>
                  </a:ext>
                </a:extLst>
              </p:cNvPr>
              <p:cNvSpPr>
                <a:spLocks/>
              </p:cNvSpPr>
              <p:nvPr/>
            </p:nvSpPr>
            <p:spPr bwMode="auto">
              <a:xfrm>
                <a:off x="4994" y="3025"/>
                <a:ext cx="78" cy="50"/>
              </a:xfrm>
              <a:custGeom>
                <a:avLst/>
                <a:gdLst>
                  <a:gd name="T0" fmla="*/ 0 w 78"/>
                  <a:gd name="T1" fmla="*/ 19 h 50"/>
                  <a:gd name="T2" fmla="*/ 0 w 78"/>
                  <a:gd name="T3" fmla="*/ 19 h 50"/>
                  <a:gd name="T4" fmla="*/ 2 w 78"/>
                  <a:gd name="T5" fmla="*/ 14 h 50"/>
                  <a:gd name="T6" fmla="*/ 5 w 78"/>
                  <a:gd name="T7" fmla="*/ 10 h 50"/>
                  <a:gd name="T8" fmla="*/ 14 w 78"/>
                  <a:gd name="T9" fmla="*/ 2 h 50"/>
                  <a:gd name="T10" fmla="*/ 26 w 78"/>
                  <a:gd name="T11" fmla="*/ 0 h 50"/>
                  <a:gd name="T12" fmla="*/ 43 w 78"/>
                  <a:gd name="T13" fmla="*/ 0 h 50"/>
                  <a:gd name="T14" fmla="*/ 43 w 78"/>
                  <a:gd name="T15" fmla="*/ 0 h 50"/>
                  <a:gd name="T16" fmla="*/ 57 w 78"/>
                  <a:gd name="T17" fmla="*/ 5 h 50"/>
                  <a:gd name="T18" fmla="*/ 68 w 78"/>
                  <a:gd name="T19" fmla="*/ 10 h 50"/>
                  <a:gd name="T20" fmla="*/ 76 w 78"/>
                  <a:gd name="T21" fmla="*/ 19 h 50"/>
                  <a:gd name="T22" fmla="*/ 76 w 78"/>
                  <a:gd name="T23" fmla="*/ 24 h 50"/>
                  <a:gd name="T24" fmla="*/ 78 w 78"/>
                  <a:gd name="T25" fmla="*/ 28 h 50"/>
                  <a:gd name="T26" fmla="*/ 78 w 78"/>
                  <a:gd name="T27" fmla="*/ 28 h 50"/>
                  <a:gd name="T28" fmla="*/ 76 w 78"/>
                  <a:gd name="T29" fmla="*/ 33 h 50"/>
                  <a:gd name="T30" fmla="*/ 73 w 78"/>
                  <a:gd name="T31" fmla="*/ 38 h 50"/>
                  <a:gd name="T32" fmla="*/ 64 w 78"/>
                  <a:gd name="T33" fmla="*/ 45 h 50"/>
                  <a:gd name="T34" fmla="*/ 50 w 78"/>
                  <a:gd name="T35" fmla="*/ 50 h 50"/>
                  <a:gd name="T36" fmla="*/ 35 w 78"/>
                  <a:gd name="T37" fmla="*/ 50 h 50"/>
                  <a:gd name="T38" fmla="*/ 35 w 78"/>
                  <a:gd name="T39" fmla="*/ 50 h 50"/>
                  <a:gd name="T40" fmla="*/ 21 w 78"/>
                  <a:gd name="T41" fmla="*/ 45 h 50"/>
                  <a:gd name="T42" fmla="*/ 10 w 78"/>
                  <a:gd name="T43" fmla="*/ 38 h 50"/>
                  <a:gd name="T44" fmla="*/ 2 w 78"/>
                  <a:gd name="T45" fmla="*/ 28 h 50"/>
                  <a:gd name="T46" fmla="*/ 0 w 78"/>
                  <a:gd name="T47" fmla="*/ 24 h 50"/>
                  <a:gd name="T48" fmla="*/ 0 w 78"/>
                  <a:gd name="T49" fmla="*/ 19 h 50"/>
                  <a:gd name="T50" fmla="*/ 0 w 78"/>
                  <a:gd name="T51" fmla="*/ 1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50"/>
                  <a:gd name="T80" fmla="*/ 78 w 78"/>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50">
                    <a:moveTo>
                      <a:pt x="0" y="19"/>
                    </a:moveTo>
                    <a:lnTo>
                      <a:pt x="0" y="19"/>
                    </a:lnTo>
                    <a:lnTo>
                      <a:pt x="2" y="14"/>
                    </a:lnTo>
                    <a:lnTo>
                      <a:pt x="5" y="10"/>
                    </a:lnTo>
                    <a:lnTo>
                      <a:pt x="14" y="2"/>
                    </a:lnTo>
                    <a:lnTo>
                      <a:pt x="26" y="0"/>
                    </a:lnTo>
                    <a:lnTo>
                      <a:pt x="43" y="0"/>
                    </a:lnTo>
                    <a:lnTo>
                      <a:pt x="57" y="5"/>
                    </a:lnTo>
                    <a:lnTo>
                      <a:pt x="68" y="10"/>
                    </a:lnTo>
                    <a:lnTo>
                      <a:pt x="76" y="19"/>
                    </a:lnTo>
                    <a:lnTo>
                      <a:pt x="76" y="24"/>
                    </a:lnTo>
                    <a:lnTo>
                      <a:pt x="78" y="28"/>
                    </a:lnTo>
                    <a:lnTo>
                      <a:pt x="76" y="33"/>
                    </a:lnTo>
                    <a:lnTo>
                      <a:pt x="73" y="38"/>
                    </a:lnTo>
                    <a:lnTo>
                      <a:pt x="64" y="45"/>
                    </a:lnTo>
                    <a:lnTo>
                      <a:pt x="50" y="50"/>
                    </a:lnTo>
                    <a:lnTo>
                      <a:pt x="35" y="50"/>
                    </a:lnTo>
                    <a:lnTo>
                      <a:pt x="21" y="45"/>
                    </a:lnTo>
                    <a:lnTo>
                      <a:pt x="10" y="38"/>
                    </a:lnTo>
                    <a:lnTo>
                      <a:pt x="2" y="28"/>
                    </a:lnTo>
                    <a:lnTo>
                      <a:pt x="0" y="24"/>
                    </a:lnTo>
                    <a:lnTo>
                      <a:pt x="0" y="19"/>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14">
                <a:extLst>
                  <a:ext uri="{FF2B5EF4-FFF2-40B4-BE49-F238E27FC236}">
                    <a16:creationId xmlns:a16="http://schemas.microsoft.com/office/drawing/2014/main" id="{36DDC98B-965A-4B28-B6F8-011F1CFB1BA4}"/>
                  </a:ext>
                </a:extLst>
              </p:cNvPr>
              <p:cNvSpPr>
                <a:spLocks/>
              </p:cNvSpPr>
              <p:nvPr/>
            </p:nvSpPr>
            <p:spPr bwMode="auto">
              <a:xfrm>
                <a:off x="4996" y="3025"/>
                <a:ext cx="74" cy="47"/>
              </a:xfrm>
              <a:custGeom>
                <a:avLst/>
                <a:gdLst>
                  <a:gd name="T0" fmla="*/ 0 w 74"/>
                  <a:gd name="T1" fmla="*/ 19 h 47"/>
                  <a:gd name="T2" fmla="*/ 0 w 74"/>
                  <a:gd name="T3" fmla="*/ 19 h 47"/>
                  <a:gd name="T4" fmla="*/ 0 w 74"/>
                  <a:gd name="T5" fmla="*/ 14 h 47"/>
                  <a:gd name="T6" fmla="*/ 5 w 74"/>
                  <a:gd name="T7" fmla="*/ 10 h 47"/>
                  <a:gd name="T8" fmla="*/ 12 w 74"/>
                  <a:gd name="T9" fmla="*/ 5 h 47"/>
                  <a:gd name="T10" fmla="*/ 26 w 74"/>
                  <a:gd name="T11" fmla="*/ 0 h 47"/>
                  <a:gd name="T12" fmla="*/ 41 w 74"/>
                  <a:gd name="T13" fmla="*/ 0 h 47"/>
                  <a:gd name="T14" fmla="*/ 41 w 74"/>
                  <a:gd name="T15" fmla="*/ 0 h 47"/>
                  <a:gd name="T16" fmla="*/ 55 w 74"/>
                  <a:gd name="T17" fmla="*/ 5 h 47"/>
                  <a:gd name="T18" fmla="*/ 64 w 74"/>
                  <a:gd name="T19" fmla="*/ 12 h 47"/>
                  <a:gd name="T20" fmla="*/ 71 w 74"/>
                  <a:gd name="T21" fmla="*/ 19 h 47"/>
                  <a:gd name="T22" fmla="*/ 74 w 74"/>
                  <a:gd name="T23" fmla="*/ 24 h 47"/>
                  <a:gd name="T24" fmla="*/ 74 w 74"/>
                  <a:gd name="T25" fmla="*/ 28 h 47"/>
                  <a:gd name="T26" fmla="*/ 74 w 74"/>
                  <a:gd name="T27" fmla="*/ 28 h 47"/>
                  <a:gd name="T28" fmla="*/ 71 w 74"/>
                  <a:gd name="T29" fmla="*/ 33 h 47"/>
                  <a:gd name="T30" fmla="*/ 69 w 74"/>
                  <a:gd name="T31" fmla="*/ 38 h 47"/>
                  <a:gd name="T32" fmla="*/ 59 w 74"/>
                  <a:gd name="T33" fmla="*/ 45 h 47"/>
                  <a:gd name="T34" fmla="*/ 48 w 74"/>
                  <a:gd name="T35" fmla="*/ 47 h 47"/>
                  <a:gd name="T36" fmla="*/ 33 w 74"/>
                  <a:gd name="T37" fmla="*/ 47 h 47"/>
                  <a:gd name="T38" fmla="*/ 33 w 74"/>
                  <a:gd name="T39" fmla="*/ 47 h 47"/>
                  <a:gd name="T40" fmla="*/ 19 w 74"/>
                  <a:gd name="T41" fmla="*/ 45 h 47"/>
                  <a:gd name="T42" fmla="*/ 8 w 74"/>
                  <a:gd name="T43" fmla="*/ 38 h 47"/>
                  <a:gd name="T44" fmla="*/ 0 w 74"/>
                  <a:gd name="T45" fmla="*/ 28 h 47"/>
                  <a:gd name="T46" fmla="*/ 0 w 74"/>
                  <a:gd name="T47" fmla="*/ 24 h 47"/>
                  <a:gd name="T48" fmla="*/ 0 w 74"/>
                  <a:gd name="T49" fmla="*/ 19 h 47"/>
                  <a:gd name="T50" fmla="*/ 0 w 74"/>
                  <a:gd name="T51" fmla="*/ 19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7"/>
                  <a:gd name="T80" fmla="*/ 74 w 74"/>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7">
                    <a:moveTo>
                      <a:pt x="0" y="19"/>
                    </a:moveTo>
                    <a:lnTo>
                      <a:pt x="0" y="19"/>
                    </a:lnTo>
                    <a:lnTo>
                      <a:pt x="0" y="14"/>
                    </a:lnTo>
                    <a:lnTo>
                      <a:pt x="5" y="10"/>
                    </a:lnTo>
                    <a:lnTo>
                      <a:pt x="12" y="5"/>
                    </a:lnTo>
                    <a:lnTo>
                      <a:pt x="26" y="0"/>
                    </a:lnTo>
                    <a:lnTo>
                      <a:pt x="41" y="0"/>
                    </a:lnTo>
                    <a:lnTo>
                      <a:pt x="55" y="5"/>
                    </a:lnTo>
                    <a:lnTo>
                      <a:pt x="64" y="12"/>
                    </a:lnTo>
                    <a:lnTo>
                      <a:pt x="71" y="19"/>
                    </a:lnTo>
                    <a:lnTo>
                      <a:pt x="74" y="24"/>
                    </a:lnTo>
                    <a:lnTo>
                      <a:pt x="74" y="28"/>
                    </a:lnTo>
                    <a:lnTo>
                      <a:pt x="71" y="33"/>
                    </a:lnTo>
                    <a:lnTo>
                      <a:pt x="69" y="38"/>
                    </a:lnTo>
                    <a:lnTo>
                      <a:pt x="59" y="45"/>
                    </a:lnTo>
                    <a:lnTo>
                      <a:pt x="48" y="47"/>
                    </a:lnTo>
                    <a:lnTo>
                      <a:pt x="33" y="47"/>
                    </a:lnTo>
                    <a:lnTo>
                      <a:pt x="19" y="45"/>
                    </a:lnTo>
                    <a:lnTo>
                      <a:pt x="8" y="38"/>
                    </a:lnTo>
                    <a:lnTo>
                      <a:pt x="0" y="28"/>
                    </a:lnTo>
                    <a:lnTo>
                      <a:pt x="0" y="24"/>
                    </a:lnTo>
                    <a:lnTo>
                      <a:pt x="0" y="19"/>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215">
                <a:extLst>
                  <a:ext uri="{FF2B5EF4-FFF2-40B4-BE49-F238E27FC236}">
                    <a16:creationId xmlns:a16="http://schemas.microsoft.com/office/drawing/2014/main" id="{48E16581-4941-4ECC-B895-CE2141766C7C}"/>
                  </a:ext>
                </a:extLst>
              </p:cNvPr>
              <p:cNvSpPr>
                <a:spLocks/>
              </p:cNvSpPr>
              <p:nvPr/>
            </p:nvSpPr>
            <p:spPr bwMode="auto">
              <a:xfrm>
                <a:off x="4996" y="3027"/>
                <a:ext cx="71" cy="45"/>
              </a:xfrm>
              <a:custGeom>
                <a:avLst/>
                <a:gdLst>
                  <a:gd name="T0" fmla="*/ 0 w 71"/>
                  <a:gd name="T1" fmla="*/ 17 h 45"/>
                  <a:gd name="T2" fmla="*/ 0 w 71"/>
                  <a:gd name="T3" fmla="*/ 17 h 45"/>
                  <a:gd name="T4" fmla="*/ 5 w 71"/>
                  <a:gd name="T5" fmla="*/ 10 h 45"/>
                  <a:gd name="T6" fmla="*/ 15 w 71"/>
                  <a:gd name="T7" fmla="*/ 3 h 45"/>
                  <a:gd name="T8" fmla="*/ 26 w 71"/>
                  <a:gd name="T9" fmla="*/ 0 h 45"/>
                  <a:gd name="T10" fmla="*/ 41 w 71"/>
                  <a:gd name="T11" fmla="*/ 0 h 45"/>
                  <a:gd name="T12" fmla="*/ 41 w 71"/>
                  <a:gd name="T13" fmla="*/ 0 h 45"/>
                  <a:gd name="T14" fmla="*/ 52 w 71"/>
                  <a:gd name="T15" fmla="*/ 3 h 45"/>
                  <a:gd name="T16" fmla="*/ 64 w 71"/>
                  <a:gd name="T17" fmla="*/ 10 h 45"/>
                  <a:gd name="T18" fmla="*/ 69 w 71"/>
                  <a:gd name="T19" fmla="*/ 17 h 45"/>
                  <a:gd name="T20" fmla="*/ 71 w 71"/>
                  <a:gd name="T21" fmla="*/ 26 h 45"/>
                  <a:gd name="T22" fmla="*/ 71 w 71"/>
                  <a:gd name="T23" fmla="*/ 26 h 45"/>
                  <a:gd name="T24" fmla="*/ 66 w 71"/>
                  <a:gd name="T25" fmla="*/ 36 h 45"/>
                  <a:gd name="T26" fmla="*/ 59 w 71"/>
                  <a:gd name="T27" fmla="*/ 40 h 45"/>
                  <a:gd name="T28" fmla="*/ 48 w 71"/>
                  <a:gd name="T29" fmla="*/ 45 h 45"/>
                  <a:gd name="T30" fmla="*/ 33 w 71"/>
                  <a:gd name="T31" fmla="*/ 45 h 45"/>
                  <a:gd name="T32" fmla="*/ 33 w 71"/>
                  <a:gd name="T33" fmla="*/ 45 h 45"/>
                  <a:gd name="T34" fmla="*/ 19 w 71"/>
                  <a:gd name="T35" fmla="*/ 40 h 45"/>
                  <a:gd name="T36" fmla="*/ 10 w 71"/>
                  <a:gd name="T37" fmla="*/ 33 h 45"/>
                  <a:gd name="T38" fmla="*/ 3 w 71"/>
                  <a:gd name="T39" fmla="*/ 26 h 45"/>
                  <a:gd name="T40" fmla="*/ 0 w 71"/>
                  <a:gd name="T41" fmla="*/ 17 h 45"/>
                  <a:gd name="T42" fmla="*/ 0 w 71"/>
                  <a:gd name="T43" fmla="*/ 1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5"/>
                  <a:gd name="T68" fmla="*/ 71 w 71"/>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5">
                    <a:moveTo>
                      <a:pt x="0" y="17"/>
                    </a:moveTo>
                    <a:lnTo>
                      <a:pt x="0" y="17"/>
                    </a:lnTo>
                    <a:lnTo>
                      <a:pt x="5" y="10"/>
                    </a:lnTo>
                    <a:lnTo>
                      <a:pt x="15" y="3"/>
                    </a:lnTo>
                    <a:lnTo>
                      <a:pt x="26" y="0"/>
                    </a:lnTo>
                    <a:lnTo>
                      <a:pt x="41" y="0"/>
                    </a:lnTo>
                    <a:lnTo>
                      <a:pt x="52" y="3"/>
                    </a:lnTo>
                    <a:lnTo>
                      <a:pt x="64" y="10"/>
                    </a:lnTo>
                    <a:lnTo>
                      <a:pt x="69" y="17"/>
                    </a:lnTo>
                    <a:lnTo>
                      <a:pt x="71" y="26"/>
                    </a:lnTo>
                    <a:lnTo>
                      <a:pt x="66" y="36"/>
                    </a:lnTo>
                    <a:lnTo>
                      <a:pt x="59" y="40"/>
                    </a:lnTo>
                    <a:lnTo>
                      <a:pt x="48" y="45"/>
                    </a:lnTo>
                    <a:lnTo>
                      <a:pt x="33" y="45"/>
                    </a:lnTo>
                    <a:lnTo>
                      <a:pt x="19" y="40"/>
                    </a:lnTo>
                    <a:lnTo>
                      <a:pt x="10" y="33"/>
                    </a:lnTo>
                    <a:lnTo>
                      <a:pt x="3" y="26"/>
                    </a:lnTo>
                    <a:lnTo>
                      <a:pt x="0" y="1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16">
                <a:extLst>
                  <a:ext uri="{FF2B5EF4-FFF2-40B4-BE49-F238E27FC236}">
                    <a16:creationId xmlns:a16="http://schemas.microsoft.com/office/drawing/2014/main" id="{7D7E8413-E010-4B47-8C11-25762A100437}"/>
                  </a:ext>
                </a:extLst>
              </p:cNvPr>
              <p:cNvSpPr>
                <a:spLocks/>
              </p:cNvSpPr>
              <p:nvPr/>
            </p:nvSpPr>
            <p:spPr bwMode="auto">
              <a:xfrm>
                <a:off x="4999" y="3027"/>
                <a:ext cx="66" cy="43"/>
              </a:xfrm>
              <a:custGeom>
                <a:avLst/>
                <a:gdLst>
                  <a:gd name="T0" fmla="*/ 0 w 66"/>
                  <a:gd name="T1" fmla="*/ 17 h 43"/>
                  <a:gd name="T2" fmla="*/ 0 w 66"/>
                  <a:gd name="T3" fmla="*/ 17 h 43"/>
                  <a:gd name="T4" fmla="*/ 5 w 66"/>
                  <a:gd name="T5" fmla="*/ 10 h 43"/>
                  <a:gd name="T6" fmla="*/ 12 w 66"/>
                  <a:gd name="T7" fmla="*/ 3 h 43"/>
                  <a:gd name="T8" fmla="*/ 23 w 66"/>
                  <a:gd name="T9" fmla="*/ 0 h 43"/>
                  <a:gd name="T10" fmla="*/ 38 w 66"/>
                  <a:gd name="T11" fmla="*/ 0 h 43"/>
                  <a:gd name="T12" fmla="*/ 38 w 66"/>
                  <a:gd name="T13" fmla="*/ 0 h 43"/>
                  <a:gd name="T14" fmla="*/ 49 w 66"/>
                  <a:gd name="T15" fmla="*/ 5 h 43"/>
                  <a:gd name="T16" fmla="*/ 59 w 66"/>
                  <a:gd name="T17" fmla="*/ 10 h 43"/>
                  <a:gd name="T18" fmla="*/ 66 w 66"/>
                  <a:gd name="T19" fmla="*/ 17 h 43"/>
                  <a:gd name="T20" fmla="*/ 66 w 66"/>
                  <a:gd name="T21" fmla="*/ 26 h 43"/>
                  <a:gd name="T22" fmla="*/ 66 w 66"/>
                  <a:gd name="T23" fmla="*/ 26 h 43"/>
                  <a:gd name="T24" fmla="*/ 63 w 66"/>
                  <a:gd name="T25" fmla="*/ 33 h 43"/>
                  <a:gd name="T26" fmla="*/ 54 w 66"/>
                  <a:gd name="T27" fmla="*/ 40 h 43"/>
                  <a:gd name="T28" fmla="*/ 45 w 66"/>
                  <a:gd name="T29" fmla="*/ 43 h 43"/>
                  <a:gd name="T30" fmla="*/ 30 w 66"/>
                  <a:gd name="T31" fmla="*/ 43 h 43"/>
                  <a:gd name="T32" fmla="*/ 30 w 66"/>
                  <a:gd name="T33" fmla="*/ 43 h 43"/>
                  <a:gd name="T34" fmla="*/ 19 w 66"/>
                  <a:gd name="T35" fmla="*/ 40 h 43"/>
                  <a:gd name="T36" fmla="*/ 7 w 66"/>
                  <a:gd name="T37" fmla="*/ 33 h 43"/>
                  <a:gd name="T38" fmla="*/ 2 w 66"/>
                  <a:gd name="T39" fmla="*/ 26 h 43"/>
                  <a:gd name="T40" fmla="*/ 0 w 66"/>
                  <a:gd name="T41" fmla="*/ 17 h 43"/>
                  <a:gd name="T42" fmla="*/ 0 w 66"/>
                  <a:gd name="T43" fmla="*/ 1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3"/>
                  <a:gd name="T68" fmla="*/ 66 w 66"/>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3">
                    <a:moveTo>
                      <a:pt x="0" y="17"/>
                    </a:moveTo>
                    <a:lnTo>
                      <a:pt x="0" y="17"/>
                    </a:lnTo>
                    <a:lnTo>
                      <a:pt x="5" y="10"/>
                    </a:lnTo>
                    <a:lnTo>
                      <a:pt x="12" y="3"/>
                    </a:lnTo>
                    <a:lnTo>
                      <a:pt x="23" y="0"/>
                    </a:lnTo>
                    <a:lnTo>
                      <a:pt x="38" y="0"/>
                    </a:lnTo>
                    <a:lnTo>
                      <a:pt x="49" y="5"/>
                    </a:lnTo>
                    <a:lnTo>
                      <a:pt x="59" y="10"/>
                    </a:lnTo>
                    <a:lnTo>
                      <a:pt x="66" y="17"/>
                    </a:lnTo>
                    <a:lnTo>
                      <a:pt x="66" y="26"/>
                    </a:lnTo>
                    <a:lnTo>
                      <a:pt x="63" y="33"/>
                    </a:lnTo>
                    <a:lnTo>
                      <a:pt x="54" y="40"/>
                    </a:lnTo>
                    <a:lnTo>
                      <a:pt x="45" y="43"/>
                    </a:lnTo>
                    <a:lnTo>
                      <a:pt x="30" y="43"/>
                    </a:lnTo>
                    <a:lnTo>
                      <a:pt x="19" y="40"/>
                    </a:lnTo>
                    <a:lnTo>
                      <a:pt x="7" y="33"/>
                    </a:lnTo>
                    <a:lnTo>
                      <a:pt x="2" y="26"/>
                    </a:lnTo>
                    <a:lnTo>
                      <a:pt x="0" y="1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17">
                <a:extLst>
                  <a:ext uri="{FF2B5EF4-FFF2-40B4-BE49-F238E27FC236}">
                    <a16:creationId xmlns:a16="http://schemas.microsoft.com/office/drawing/2014/main" id="{D67CBFF6-277F-4149-8172-910D56B009E8}"/>
                  </a:ext>
                </a:extLst>
              </p:cNvPr>
              <p:cNvSpPr>
                <a:spLocks/>
              </p:cNvSpPr>
              <p:nvPr/>
            </p:nvSpPr>
            <p:spPr bwMode="auto">
              <a:xfrm>
                <a:off x="5001" y="3030"/>
                <a:ext cx="64" cy="40"/>
              </a:xfrm>
              <a:custGeom>
                <a:avLst/>
                <a:gdLst>
                  <a:gd name="T0" fmla="*/ 0 w 64"/>
                  <a:gd name="T1" fmla="*/ 14 h 40"/>
                  <a:gd name="T2" fmla="*/ 0 w 64"/>
                  <a:gd name="T3" fmla="*/ 14 h 40"/>
                  <a:gd name="T4" fmla="*/ 3 w 64"/>
                  <a:gd name="T5" fmla="*/ 7 h 40"/>
                  <a:gd name="T6" fmla="*/ 12 w 64"/>
                  <a:gd name="T7" fmla="*/ 2 h 40"/>
                  <a:gd name="T8" fmla="*/ 21 w 64"/>
                  <a:gd name="T9" fmla="*/ 0 h 40"/>
                  <a:gd name="T10" fmla="*/ 33 w 64"/>
                  <a:gd name="T11" fmla="*/ 0 h 40"/>
                  <a:gd name="T12" fmla="*/ 33 w 64"/>
                  <a:gd name="T13" fmla="*/ 0 h 40"/>
                  <a:gd name="T14" fmla="*/ 47 w 64"/>
                  <a:gd name="T15" fmla="*/ 2 h 40"/>
                  <a:gd name="T16" fmla="*/ 57 w 64"/>
                  <a:gd name="T17" fmla="*/ 7 h 40"/>
                  <a:gd name="T18" fmla="*/ 61 w 64"/>
                  <a:gd name="T19" fmla="*/ 16 h 40"/>
                  <a:gd name="T20" fmla="*/ 64 w 64"/>
                  <a:gd name="T21" fmla="*/ 23 h 40"/>
                  <a:gd name="T22" fmla="*/ 64 w 64"/>
                  <a:gd name="T23" fmla="*/ 23 h 40"/>
                  <a:gd name="T24" fmla="*/ 59 w 64"/>
                  <a:gd name="T25" fmla="*/ 30 h 40"/>
                  <a:gd name="T26" fmla="*/ 52 w 64"/>
                  <a:gd name="T27" fmla="*/ 37 h 40"/>
                  <a:gd name="T28" fmla="*/ 40 w 64"/>
                  <a:gd name="T29" fmla="*/ 40 h 40"/>
                  <a:gd name="T30" fmla="*/ 28 w 64"/>
                  <a:gd name="T31" fmla="*/ 40 h 40"/>
                  <a:gd name="T32" fmla="*/ 28 w 64"/>
                  <a:gd name="T33" fmla="*/ 40 h 40"/>
                  <a:gd name="T34" fmla="*/ 17 w 64"/>
                  <a:gd name="T35" fmla="*/ 35 h 40"/>
                  <a:gd name="T36" fmla="*/ 7 w 64"/>
                  <a:gd name="T37" fmla="*/ 30 h 40"/>
                  <a:gd name="T38" fmla="*/ 0 w 64"/>
                  <a:gd name="T39" fmla="*/ 23 h 40"/>
                  <a:gd name="T40" fmla="*/ 0 w 64"/>
                  <a:gd name="T41" fmla="*/ 14 h 40"/>
                  <a:gd name="T42" fmla="*/ 0 w 64"/>
                  <a:gd name="T43" fmla="*/ 14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40"/>
                  <a:gd name="T68" fmla="*/ 64 w 64"/>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40">
                    <a:moveTo>
                      <a:pt x="0" y="14"/>
                    </a:moveTo>
                    <a:lnTo>
                      <a:pt x="0" y="14"/>
                    </a:lnTo>
                    <a:lnTo>
                      <a:pt x="3" y="7"/>
                    </a:lnTo>
                    <a:lnTo>
                      <a:pt x="12" y="2"/>
                    </a:lnTo>
                    <a:lnTo>
                      <a:pt x="21" y="0"/>
                    </a:lnTo>
                    <a:lnTo>
                      <a:pt x="33" y="0"/>
                    </a:lnTo>
                    <a:lnTo>
                      <a:pt x="47" y="2"/>
                    </a:lnTo>
                    <a:lnTo>
                      <a:pt x="57" y="7"/>
                    </a:lnTo>
                    <a:lnTo>
                      <a:pt x="61" y="16"/>
                    </a:lnTo>
                    <a:lnTo>
                      <a:pt x="64" y="23"/>
                    </a:lnTo>
                    <a:lnTo>
                      <a:pt x="59" y="30"/>
                    </a:lnTo>
                    <a:lnTo>
                      <a:pt x="52" y="37"/>
                    </a:lnTo>
                    <a:lnTo>
                      <a:pt x="40" y="40"/>
                    </a:lnTo>
                    <a:lnTo>
                      <a:pt x="28" y="40"/>
                    </a:lnTo>
                    <a:lnTo>
                      <a:pt x="17" y="35"/>
                    </a:lnTo>
                    <a:lnTo>
                      <a:pt x="7" y="30"/>
                    </a:lnTo>
                    <a:lnTo>
                      <a:pt x="0" y="23"/>
                    </a:lnTo>
                    <a:lnTo>
                      <a:pt x="0" y="14"/>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218">
                <a:extLst>
                  <a:ext uri="{FF2B5EF4-FFF2-40B4-BE49-F238E27FC236}">
                    <a16:creationId xmlns:a16="http://schemas.microsoft.com/office/drawing/2014/main" id="{4DF7060D-38F3-49A1-882A-947FFD54EB70}"/>
                  </a:ext>
                </a:extLst>
              </p:cNvPr>
              <p:cNvSpPr>
                <a:spLocks/>
              </p:cNvSpPr>
              <p:nvPr/>
            </p:nvSpPr>
            <p:spPr bwMode="auto">
              <a:xfrm>
                <a:off x="5001" y="3030"/>
                <a:ext cx="61" cy="37"/>
              </a:xfrm>
              <a:custGeom>
                <a:avLst/>
                <a:gdLst>
                  <a:gd name="T0" fmla="*/ 0 w 61"/>
                  <a:gd name="T1" fmla="*/ 14 h 37"/>
                  <a:gd name="T2" fmla="*/ 0 w 61"/>
                  <a:gd name="T3" fmla="*/ 14 h 37"/>
                  <a:gd name="T4" fmla="*/ 5 w 61"/>
                  <a:gd name="T5" fmla="*/ 7 h 37"/>
                  <a:gd name="T6" fmla="*/ 12 w 61"/>
                  <a:gd name="T7" fmla="*/ 2 h 37"/>
                  <a:gd name="T8" fmla="*/ 21 w 61"/>
                  <a:gd name="T9" fmla="*/ 0 h 37"/>
                  <a:gd name="T10" fmla="*/ 33 w 61"/>
                  <a:gd name="T11" fmla="*/ 0 h 37"/>
                  <a:gd name="T12" fmla="*/ 33 w 61"/>
                  <a:gd name="T13" fmla="*/ 0 h 37"/>
                  <a:gd name="T14" fmla="*/ 45 w 61"/>
                  <a:gd name="T15" fmla="*/ 2 h 37"/>
                  <a:gd name="T16" fmla="*/ 54 w 61"/>
                  <a:gd name="T17" fmla="*/ 9 h 37"/>
                  <a:gd name="T18" fmla="*/ 61 w 61"/>
                  <a:gd name="T19" fmla="*/ 16 h 37"/>
                  <a:gd name="T20" fmla="*/ 61 w 61"/>
                  <a:gd name="T21" fmla="*/ 23 h 37"/>
                  <a:gd name="T22" fmla="*/ 61 w 61"/>
                  <a:gd name="T23" fmla="*/ 23 h 37"/>
                  <a:gd name="T24" fmla="*/ 59 w 61"/>
                  <a:gd name="T25" fmla="*/ 30 h 37"/>
                  <a:gd name="T26" fmla="*/ 52 w 61"/>
                  <a:gd name="T27" fmla="*/ 35 h 37"/>
                  <a:gd name="T28" fmla="*/ 40 w 61"/>
                  <a:gd name="T29" fmla="*/ 37 h 37"/>
                  <a:gd name="T30" fmla="*/ 28 w 61"/>
                  <a:gd name="T31" fmla="*/ 37 h 37"/>
                  <a:gd name="T32" fmla="*/ 28 w 61"/>
                  <a:gd name="T33" fmla="*/ 37 h 37"/>
                  <a:gd name="T34" fmla="*/ 17 w 61"/>
                  <a:gd name="T35" fmla="*/ 35 h 37"/>
                  <a:gd name="T36" fmla="*/ 7 w 61"/>
                  <a:gd name="T37" fmla="*/ 30 h 37"/>
                  <a:gd name="T38" fmla="*/ 3 w 61"/>
                  <a:gd name="T39" fmla="*/ 23 h 37"/>
                  <a:gd name="T40" fmla="*/ 0 w 61"/>
                  <a:gd name="T41" fmla="*/ 14 h 37"/>
                  <a:gd name="T42" fmla="*/ 0 w 61"/>
                  <a:gd name="T43" fmla="*/ 1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37"/>
                  <a:gd name="T68" fmla="*/ 61 w 61"/>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37">
                    <a:moveTo>
                      <a:pt x="0" y="14"/>
                    </a:moveTo>
                    <a:lnTo>
                      <a:pt x="0" y="14"/>
                    </a:lnTo>
                    <a:lnTo>
                      <a:pt x="5" y="7"/>
                    </a:lnTo>
                    <a:lnTo>
                      <a:pt x="12" y="2"/>
                    </a:lnTo>
                    <a:lnTo>
                      <a:pt x="21" y="0"/>
                    </a:lnTo>
                    <a:lnTo>
                      <a:pt x="33" y="0"/>
                    </a:lnTo>
                    <a:lnTo>
                      <a:pt x="45" y="2"/>
                    </a:lnTo>
                    <a:lnTo>
                      <a:pt x="54" y="9"/>
                    </a:lnTo>
                    <a:lnTo>
                      <a:pt x="61" y="16"/>
                    </a:lnTo>
                    <a:lnTo>
                      <a:pt x="61" y="23"/>
                    </a:lnTo>
                    <a:lnTo>
                      <a:pt x="59" y="30"/>
                    </a:lnTo>
                    <a:lnTo>
                      <a:pt x="52" y="35"/>
                    </a:lnTo>
                    <a:lnTo>
                      <a:pt x="40" y="37"/>
                    </a:lnTo>
                    <a:lnTo>
                      <a:pt x="28" y="37"/>
                    </a:lnTo>
                    <a:lnTo>
                      <a:pt x="17" y="35"/>
                    </a:lnTo>
                    <a:lnTo>
                      <a:pt x="7" y="30"/>
                    </a:lnTo>
                    <a:lnTo>
                      <a:pt x="3" y="23"/>
                    </a:lnTo>
                    <a:lnTo>
                      <a:pt x="0" y="1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219">
                <a:extLst>
                  <a:ext uri="{FF2B5EF4-FFF2-40B4-BE49-F238E27FC236}">
                    <a16:creationId xmlns:a16="http://schemas.microsoft.com/office/drawing/2014/main" id="{A8B0B242-8B99-422D-A7A1-E909A682D03D}"/>
                  </a:ext>
                </a:extLst>
              </p:cNvPr>
              <p:cNvSpPr>
                <a:spLocks/>
              </p:cNvSpPr>
              <p:nvPr/>
            </p:nvSpPr>
            <p:spPr bwMode="auto">
              <a:xfrm>
                <a:off x="5004" y="3030"/>
                <a:ext cx="56" cy="37"/>
              </a:xfrm>
              <a:custGeom>
                <a:avLst/>
                <a:gdLst>
                  <a:gd name="T0" fmla="*/ 0 w 56"/>
                  <a:gd name="T1" fmla="*/ 16 h 37"/>
                  <a:gd name="T2" fmla="*/ 0 w 56"/>
                  <a:gd name="T3" fmla="*/ 16 h 37"/>
                  <a:gd name="T4" fmla="*/ 4 w 56"/>
                  <a:gd name="T5" fmla="*/ 9 h 37"/>
                  <a:gd name="T6" fmla="*/ 9 w 56"/>
                  <a:gd name="T7" fmla="*/ 5 h 37"/>
                  <a:gd name="T8" fmla="*/ 21 w 56"/>
                  <a:gd name="T9" fmla="*/ 0 h 37"/>
                  <a:gd name="T10" fmla="*/ 30 w 56"/>
                  <a:gd name="T11" fmla="*/ 0 h 37"/>
                  <a:gd name="T12" fmla="*/ 30 w 56"/>
                  <a:gd name="T13" fmla="*/ 0 h 37"/>
                  <a:gd name="T14" fmla="*/ 42 w 56"/>
                  <a:gd name="T15" fmla="*/ 5 h 37"/>
                  <a:gd name="T16" fmla="*/ 51 w 56"/>
                  <a:gd name="T17" fmla="*/ 9 h 37"/>
                  <a:gd name="T18" fmla="*/ 56 w 56"/>
                  <a:gd name="T19" fmla="*/ 16 h 37"/>
                  <a:gd name="T20" fmla="*/ 56 w 56"/>
                  <a:gd name="T21" fmla="*/ 23 h 37"/>
                  <a:gd name="T22" fmla="*/ 56 w 56"/>
                  <a:gd name="T23" fmla="*/ 23 h 37"/>
                  <a:gd name="T24" fmla="*/ 54 w 56"/>
                  <a:gd name="T25" fmla="*/ 30 h 37"/>
                  <a:gd name="T26" fmla="*/ 47 w 56"/>
                  <a:gd name="T27" fmla="*/ 35 h 37"/>
                  <a:gd name="T28" fmla="*/ 37 w 56"/>
                  <a:gd name="T29" fmla="*/ 37 h 37"/>
                  <a:gd name="T30" fmla="*/ 25 w 56"/>
                  <a:gd name="T31" fmla="*/ 37 h 37"/>
                  <a:gd name="T32" fmla="*/ 25 w 56"/>
                  <a:gd name="T33" fmla="*/ 37 h 37"/>
                  <a:gd name="T34" fmla="*/ 16 w 56"/>
                  <a:gd name="T35" fmla="*/ 35 h 37"/>
                  <a:gd name="T36" fmla="*/ 7 w 56"/>
                  <a:gd name="T37" fmla="*/ 30 h 37"/>
                  <a:gd name="T38" fmla="*/ 2 w 56"/>
                  <a:gd name="T39" fmla="*/ 23 h 37"/>
                  <a:gd name="T40" fmla="*/ 0 w 56"/>
                  <a:gd name="T41" fmla="*/ 16 h 37"/>
                  <a:gd name="T42" fmla="*/ 0 w 56"/>
                  <a:gd name="T43" fmla="*/ 16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37"/>
                  <a:gd name="T68" fmla="*/ 56 w 56"/>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37">
                    <a:moveTo>
                      <a:pt x="0" y="16"/>
                    </a:moveTo>
                    <a:lnTo>
                      <a:pt x="0" y="16"/>
                    </a:lnTo>
                    <a:lnTo>
                      <a:pt x="4" y="9"/>
                    </a:lnTo>
                    <a:lnTo>
                      <a:pt x="9" y="5"/>
                    </a:lnTo>
                    <a:lnTo>
                      <a:pt x="21" y="0"/>
                    </a:lnTo>
                    <a:lnTo>
                      <a:pt x="30" y="0"/>
                    </a:lnTo>
                    <a:lnTo>
                      <a:pt x="42" y="5"/>
                    </a:lnTo>
                    <a:lnTo>
                      <a:pt x="51" y="9"/>
                    </a:lnTo>
                    <a:lnTo>
                      <a:pt x="56" y="16"/>
                    </a:lnTo>
                    <a:lnTo>
                      <a:pt x="56" y="23"/>
                    </a:lnTo>
                    <a:lnTo>
                      <a:pt x="54" y="30"/>
                    </a:lnTo>
                    <a:lnTo>
                      <a:pt x="47" y="35"/>
                    </a:lnTo>
                    <a:lnTo>
                      <a:pt x="37" y="37"/>
                    </a:lnTo>
                    <a:lnTo>
                      <a:pt x="25" y="37"/>
                    </a:lnTo>
                    <a:lnTo>
                      <a:pt x="16" y="35"/>
                    </a:lnTo>
                    <a:lnTo>
                      <a:pt x="7" y="30"/>
                    </a:lnTo>
                    <a:lnTo>
                      <a:pt x="2" y="23"/>
                    </a:lnTo>
                    <a:lnTo>
                      <a:pt x="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20">
                <a:extLst>
                  <a:ext uri="{FF2B5EF4-FFF2-40B4-BE49-F238E27FC236}">
                    <a16:creationId xmlns:a16="http://schemas.microsoft.com/office/drawing/2014/main" id="{CACE2F4C-604D-494E-A2D7-F68051EE84BA}"/>
                  </a:ext>
                </a:extLst>
              </p:cNvPr>
              <p:cNvSpPr>
                <a:spLocks/>
              </p:cNvSpPr>
              <p:nvPr/>
            </p:nvSpPr>
            <p:spPr bwMode="auto">
              <a:xfrm>
                <a:off x="5006" y="3032"/>
                <a:ext cx="54" cy="35"/>
              </a:xfrm>
              <a:custGeom>
                <a:avLst/>
                <a:gdLst>
                  <a:gd name="T0" fmla="*/ 0 w 54"/>
                  <a:gd name="T1" fmla="*/ 14 h 35"/>
                  <a:gd name="T2" fmla="*/ 0 w 54"/>
                  <a:gd name="T3" fmla="*/ 14 h 35"/>
                  <a:gd name="T4" fmla="*/ 2 w 54"/>
                  <a:gd name="T5" fmla="*/ 7 h 35"/>
                  <a:gd name="T6" fmla="*/ 9 w 54"/>
                  <a:gd name="T7" fmla="*/ 3 h 35"/>
                  <a:gd name="T8" fmla="*/ 19 w 54"/>
                  <a:gd name="T9" fmla="*/ 0 h 35"/>
                  <a:gd name="T10" fmla="*/ 28 w 54"/>
                  <a:gd name="T11" fmla="*/ 0 h 35"/>
                  <a:gd name="T12" fmla="*/ 28 w 54"/>
                  <a:gd name="T13" fmla="*/ 0 h 35"/>
                  <a:gd name="T14" fmla="*/ 40 w 54"/>
                  <a:gd name="T15" fmla="*/ 3 h 35"/>
                  <a:gd name="T16" fmla="*/ 47 w 54"/>
                  <a:gd name="T17" fmla="*/ 7 h 35"/>
                  <a:gd name="T18" fmla="*/ 52 w 54"/>
                  <a:gd name="T19" fmla="*/ 14 h 35"/>
                  <a:gd name="T20" fmla="*/ 54 w 54"/>
                  <a:gd name="T21" fmla="*/ 21 h 35"/>
                  <a:gd name="T22" fmla="*/ 54 w 54"/>
                  <a:gd name="T23" fmla="*/ 21 h 35"/>
                  <a:gd name="T24" fmla="*/ 49 w 54"/>
                  <a:gd name="T25" fmla="*/ 26 h 35"/>
                  <a:gd name="T26" fmla="*/ 45 w 54"/>
                  <a:gd name="T27" fmla="*/ 31 h 35"/>
                  <a:gd name="T28" fmla="*/ 35 w 54"/>
                  <a:gd name="T29" fmla="*/ 35 h 35"/>
                  <a:gd name="T30" fmla="*/ 23 w 54"/>
                  <a:gd name="T31" fmla="*/ 35 h 35"/>
                  <a:gd name="T32" fmla="*/ 23 w 54"/>
                  <a:gd name="T33" fmla="*/ 35 h 35"/>
                  <a:gd name="T34" fmla="*/ 14 w 54"/>
                  <a:gd name="T35" fmla="*/ 31 h 35"/>
                  <a:gd name="T36" fmla="*/ 7 w 54"/>
                  <a:gd name="T37" fmla="*/ 26 h 35"/>
                  <a:gd name="T38" fmla="*/ 0 w 54"/>
                  <a:gd name="T39" fmla="*/ 21 h 35"/>
                  <a:gd name="T40" fmla="*/ 0 w 54"/>
                  <a:gd name="T41" fmla="*/ 14 h 35"/>
                  <a:gd name="T42" fmla="*/ 0 w 54"/>
                  <a:gd name="T43" fmla="*/ 14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5"/>
                  <a:gd name="T68" fmla="*/ 54 w 5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5">
                    <a:moveTo>
                      <a:pt x="0" y="14"/>
                    </a:moveTo>
                    <a:lnTo>
                      <a:pt x="0" y="14"/>
                    </a:lnTo>
                    <a:lnTo>
                      <a:pt x="2" y="7"/>
                    </a:lnTo>
                    <a:lnTo>
                      <a:pt x="9" y="3"/>
                    </a:lnTo>
                    <a:lnTo>
                      <a:pt x="19" y="0"/>
                    </a:lnTo>
                    <a:lnTo>
                      <a:pt x="28" y="0"/>
                    </a:lnTo>
                    <a:lnTo>
                      <a:pt x="40" y="3"/>
                    </a:lnTo>
                    <a:lnTo>
                      <a:pt x="47" y="7"/>
                    </a:lnTo>
                    <a:lnTo>
                      <a:pt x="52" y="14"/>
                    </a:lnTo>
                    <a:lnTo>
                      <a:pt x="54" y="21"/>
                    </a:lnTo>
                    <a:lnTo>
                      <a:pt x="49" y="26"/>
                    </a:lnTo>
                    <a:lnTo>
                      <a:pt x="45" y="31"/>
                    </a:lnTo>
                    <a:lnTo>
                      <a:pt x="35" y="35"/>
                    </a:lnTo>
                    <a:lnTo>
                      <a:pt x="23" y="35"/>
                    </a:lnTo>
                    <a:lnTo>
                      <a:pt x="14" y="31"/>
                    </a:lnTo>
                    <a:lnTo>
                      <a:pt x="7" y="26"/>
                    </a:lnTo>
                    <a:lnTo>
                      <a:pt x="0" y="21"/>
                    </a:lnTo>
                    <a:lnTo>
                      <a:pt x="0" y="1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21">
                <a:extLst>
                  <a:ext uri="{FF2B5EF4-FFF2-40B4-BE49-F238E27FC236}">
                    <a16:creationId xmlns:a16="http://schemas.microsoft.com/office/drawing/2014/main" id="{2C999A07-2EBA-4DA5-B00C-ED527D94598F}"/>
                  </a:ext>
                </a:extLst>
              </p:cNvPr>
              <p:cNvSpPr>
                <a:spLocks/>
              </p:cNvSpPr>
              <p:nvPr/>
            </p:nvSpPr>
            <p:spPr bwMode="auto">
              <a:xfrm>
                <a:off x="5008" y="3032"/>
                <a:ext cx="50" cy="33"/>
              </a:xfrm>
              <a:custGeom>
                <a:avLst/>
                <a:gdLst>
                  <a:gd name="T0" fmla="*/ 0 w 50"/>
                  <a:gd name="T1" fmla="*/ 14 h 33"/>
                  <a:gd name="T2" fmla="*/ 0 w 50"/>
                  <a:gd name="T3" fmla="*/ 14 h 33"/>
                  <a:gd name="T4" fmla="*/ 3 w 50"/>
                  <a:gd name="T5" fmla="*/ 7 h 33"/>
                  <a:gd name="T6" fmla="*/ 7 w 50"/>
                  <a:gd name="T7" fmla="*/ 3 h 33"/>
                  <a:gd name="T8" fmla="*/ 17 w 50"/>
                  <a:gd name="T9" fmla="*/ 0 h 33"/>
                  <a:gd name="T10" fmla="*/ 26 w 50"/>
                  <a:gd name="T11" fmla="*/ 0 h 33"/>
                  <a:gd name="T12" fmla="*/ 26 w 50"/>
                  <a:gd name="T13" fmla="*/ 0 h 33"/>
                  <a:gd name="T14" fmla="*/ 36 w 50"/>
                  <a:gd name="T15" fmla="*/ 3 h 33"/>
                  <a:gd name="T16" fmla="*/ 45 w 50"/>
                  <a:gd name="T17" fmla="*/ 7 h 33"/>
                  <a:gd name="T18" fmla="*/ 50 w 50"/>
                  <a:gd name="T19" fmla="*/ 14 h 33"/>
                  <a:gd name="T20" fmla="*/ 50 w 50"/>
                  <a:gd name="T21" fmla="*/ 21 h 33"/>
                  <a:gd name="T22" fmla="*/ 50 w 50"/>
                  <a:gd name="T23" fmla="*/ 21 h 33"/>
                  <a:gd name="T24" fmla="*/ 47 w 50"/>
                  <a:gd name="T25" fmla="*/ 26 h 33"/>
                  <a:gd name="T26" fmla="*/ 40 w 50"/>
                  <a:gd name="T27" fmla="*/ 31 h 33"/>
                  <a:gd name="T28" fmla="*/ 33 w 50"/>
                  <a:gd name="T29" fmla="*/ 33 h 33"/>
                  <a:gd name="T30" fmla="*/ 21 w 50"/>
                  <a:gd name="T31" fmla="*/ 33 h 33"/>
                  <a:gd name="T32" fmla="*/ 21 w 50"/>
                  <a:gd name="T33" fmla="*/ 33 h 33"/>
                  <a:gd name="T34" fmla="*/ 12 w 50"/>
                  <a:gd name="T35" fmla="*/ 31 h 33"/>
                  <a:gd name="T36" fmla="*/ 5 w 50"/>
                  <a:gd name="T37" fmla="*/ 26 h 33"/>
                  <a:gd name="T38" fmla="*/ 0 w 50"/>
                  <a:gd name="T39" fmla="*/ 21 h 33"/>
                  <a:gd name="T40" fmla="*/ 0 w 50"/>
                  <a:gd name="T41" fmla="*/ 14 h 33"/>
                  <a:gd name="T42" fmla="*/ 0 w 50"/>
                  <a:gd name="T43" fmla="*/ 1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3"/>
                  <a:gd name="T68" fmla="*/ 50 w 50"/>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3">
                    <a:moveTo>
                      <a:pt x="0" y="14"/>
                    </a:moveTo>
                    <a:lnTo>
                      <a:pt x="0" y="14"/>
                    </a:lnTo>
                    <a:lnTo>
                      <a:pt x="3" y="7"/>
                    </a:lnTo>
                    <a:lnTo>
                      <a:pt x="7" y="3"/>
                    </a:lnTo>
                    <a:lnTo>
                      <a:pt x="17" y="0"/>
                    </a:lnTo>
                    <a:lnTo>
                      <a:pt x="26" y="0"/>
                    </a:lnTo>
                    <a:lnTo>
                      <a:pt x="36" y="3"/>
                    </a:lnTo>
                    <a:lnTo>
                      <a:pt x="45" y="7"/>
                    </a:lnTo>
                    <a:lnTo>
                      <a:pt x="50" y="14"/>
                    </a:lnTo>
                    <a:lnTo>
                      <a:pt x="50" y="21"/>
                    </a:lnTo>
                    <a:lnTo>
                      <a:pt x="47" y="26"/>
                    </a:lnTo>
                    <a:lnTo>
                      <a:pt x="40" y="31"/>
                    </a:lnTo>
                    <a:lnTo>
                      <a:pt x="33" y="33"/>
                    </a:lnTo>
                    <a:lnTo>
                      <a:pt x="21" y="33"/>
                    </a:lnTo>
                    <a:lnTo>
                      <a:pt x="12" y="31"/>
                    </a:lnTo>
                    <a:lnTo>
                      <a:pt x="5" y="26"/>
                    </a:lnTo>
                    <a:lnTo>
                      <a:pt x="0" y="21"/>
                    </a:lnTo>
                    <a:lnTo>
                      <a:pt x="0"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22">
                <a:extLst>
                  <a:ext uri="{FF2B5EF4-FFF2-40B4-BE49-F238E27FC236}">
                    <a16:creationId xmlns:a16="http://schemas.microsoft.com/office/drawing/2014/main" id="{C151A679-F5A8-403B-917A-C74E34988586}"/>
                  </a:ext>
                </a:extLst>
              </p:cNvPr>
              <p:cNvSpPr>
                <a:spLocks/>
              </p:cNvSpPr>
              <p:nvPr/>
            </p:nvSpPr>
            <p:spPr bwMode="auto">
              <a:xfrm>
                <a:off x="5008" y="3035"/>
                <a:ext cx="47" cy="30"/>
              </a:xfrm>
              <a:custGeom>
                <a:avLst/>
                <a:gdLst>
                  <a:gd name="T0" fmla="*/ 0 w 47"/>
                  <a:gd name="T1" fmla="*/ 11 h 30"/>
                  <a:gd name="T2" fmla="*/ 0 w 47"/>
                  <a:gd name="T3" fmla="*/ 11 h 30"/>
                  <a:gd name="T4" fmla="*/ 3 w 47"/>
                  <a:gd name="T5" fmla="*/ 4 h 30"/>
                  <a:gd name="T6" fmla="*/ 10 w 47"/>
                  <a:gd name="T7" fmla="*/ 2 h 30"/>
                  <a:gd name="T8" fmla="*/ 17 w 47"/>
                  <a:gd name="T9" fmla="*/ 0 h 30"/>
                  <a:gd name="T10" fmla="*/ 26 w 47"/>
                  <a:gd name="T11" fmla="*/ 0 h 30"/>
                  <a:gd name="T12" fmla="*/ 26 w 47"/>
                  <a:gd name="T13" fmla="*/ 0 h 30"/>
                  <a:gd name="T14" fmla="*/ 36 w 47"/>
                  <a:gd name="T15" fmla="*/ 2 h 30"/>
                  <a:gd name="T16" fmla="*/ 43 w 47"/>
                  <a:gd name="T17" fmla="*/ 7 h 30"/>
                  <a:gd name="T18" fmla="*/ 47 w 47"/>
                  <a:gd name="T19" fmla="*/ 11 h 30"/>
                  <a:gd name="T20" fmla="*/ 47 w 47"/>
                  <a:gd name="T21" fmla="*/ 18 h 30"/>
                  <a:gd name="T22" fmla="*/ 47 w 47"/>
                  <a:gd name="T23" fmla="*/ 18 h 30"/>
                  <a:gd name="T24" fmla="*/ 45 w 47"/>
                  <a:gd name="T25" fmla="*/ 23 h 30"/>
                  <a:gd name="T26" fmla="*/ 40 w 47"/>
                  <a:gd name="T27" fmla="*/ 28 h 30"/>
                  <a:gd name="T28" fmla="*/ 31 w 47"/>
                  <a:gd name="T29" fmla="*/ 30 h 30"/>
                  <a:gd name="T30" fmla="*/ 21 w 47"/>
                  <a:gd name="T31" fmla="*/ 30 h 30"/>
                  <a:gd name="T32" fmla="*/ 21 w 47"/>
                  <a:gd name="T33" fmla="*/ 30 h 30"/>
                  <a:gd name="T34" fmla="*/ 14 w 47"/>
                  <a:gd name="T35" fmla="*/ 28 h 30"/>
                  <a:gd name="T36" fmla="*/ 7 w 47"/>
                  <a:gd name="T37" fmla="*/ 23 h 30"/>
                  <a:gd name="T38" fmla="*/ 3 w 47"/>
                  <a:gd name="T39" fmla="*/ 16 h 30"/>
                  <a:gd name="T40" fmla="*/ 0 w 47"/>
                  <a:gd name="T41" fmla="*/ 11 h 30"/>
                  <a:gd name="T42" fmla="*/ 0 w 47"/>
                  <a:gd name="T43" fmla="*/ 1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1"/>
                    </a:moveTo>
                    <a:lnTo>
                      <a:pt x="0" y="11"/>
                    </a:lnTo>
                    <a:lnTo>
                      <a:pt x="3" y="4"/>
                    </a:lnTo>
                    <a:lnTo>
                      <a:pt x="10" y="2"/>
                    </a:lnTo>
                    <a:lnTo>
                      <a:pt x="17" y="0"/>
                    </a:lnTo>
                    <a:lnTo>
                      <a:pt x="26" y="0"/>
                    </a:lnTo>
                    <a:lnTo>
                      <a:pt x="36" y="2"/>
                    </a:lnTo>
                    <a:lnTo>
                      <a:pt x="43" y="7"/>
                    </a:lnTo>
                    <a:lnTo>
                      <a:pt x="47" y="11"/>
                    </a:lnTo>
                    <a:lnTo>
                      <a:pt x="47" y="18"/>
                    </a:lnTo>
                    <a:lnTo>
                      <a:pt x="45" y="23"/>
                    </a:lnTo>
                    <a:lnTo>
                      <a:pt x="40" y="28"/>
                    </a:lnTo>
                    <a:lnTo>
                      <a:pt x="31" y="30"/>
                    </a:lnTo>
                    <a:lnTo>
                      <a:pt x="21" y="30"/>
                    </a:lnTo>
                    <a:lnTo>
                      <a:pt x="14" y="28"/>
                    </a:lnTo>
                    <a:lnTo>
                      <a:pt x="7" y="23"/>
                    </a:lnTo>
                    <a:lnTo>
                      <a:pt x="3" y="16"/>
                    </a:lnTo>
                    <a:lnTo>
                      <a:pt x="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223">
                <a:extLst>
                  <a:ext uri="{FF2B5EF4-FFF2-40B4-BE49-F238E27FC236}">
                    <a16:creationId xmlns:a16="http://schemas.microsoft.com/office/drawing/2014/main" id="{615A9ECB-A2B7-46CA-B9E9-628DE07A72C2}"/>
                  </a:ext>
                </a:extLst>
              </p:cNvPr>
              <p:cNvSpPr>
                <a:spLocks/>
              </p:cNvSpPr>
              <p:nvPr/>
            </p:nvSpPr>
            <p:spPr bwMode="auto">
              <a:xfrm>
                <a:off x="5011" y="3035"/>
                <a:ext cx="44" cy="28"/>
              </a:xfrm>
              <a:custGeom>
                <a:avLst/>
                <a:gdLst>
                  <a:gd name="T0" fmla="*/ 44 w 44"/>
                  <a:gd name="T1" fmla="*/ 16 h 28"/>
                  <a:gd name="T2" fmla="*/ 44 w 44"/>
                  <a:gd name="T3" fmla="*/ 16 h 28"/>
                  <a:gd name="T4" fmla="*/ 42 w 44"/>
                  <a:gd name="T5" fmla="*/ 23 h 28"/>
                  <a:gd name="T6" fmla="*/ 35 w 44"/>
                  <a:gd name="T7" fmla="*/ 25 h 28"/>
                  <a:gd name="T8" fmla="*/ 28 w 44"/>
                  <a:gd name="T9" fmla="*/ 28 h 28"/>
                  <a:gd name="T10" fmla="*/ 18 w 44"/>
                  <a:gd name="T11" fmla="*/ 28 h 28"/>
                  <a:gd name="T12" fmla="*/ 18 w 44"/>
                  <a:gd name="T13" fmla="*/ 28 h 28"/>
                  <a:gd name="T14" fmla="*/ 11 w 44"/>
                  <a:gd name="T15" fmla="*/ 25 h 28"/>
                  <a:gd name="T16" fmla="*/ 4 w 44"/>
                  <a:gd name="T17" fmla="*/ 23 h 28"/>
                  <a:gd name="T18" fmla="*/ 0 w 44"/>
                  <a:gd name="T19" fmla="*/ 16 h 28"/>
                  <a:gd name="T20" fmla="*/ 0 w 44"/>
                  <a:gd name="T21" fmla="*/ 11 h 28"/>
                  <a:gd name="T22" fmla="*/ 0 w 44"/>
                  <a:gd name="T23" fmla="*/ 11 h 28"/>
                  <a:gd name="T24" fmla="*/ 2 w 44"/>
                  <a:gd name="T25" fmla="*/ 7 h 28"/>
                  <a:gd name="T26" fmla="*/ 7 w 44"/>
                  <a:gd name="T27" fmla="*/ 2 h 28"/>
                  <a:gd name="T28" fmla="*/ 14 w 44"/>
                  <a:gd name="T29" fmla="*/ 0 h 28"/>
                  <a:gd name="T30" fmla="*/ 23 w 44"/>
                  <a:gd name="T31" fmla="*/ 0 h 28"/>
                  <a:gd name="T32" fmla="*/ 23 w 44"/>
                  <a:gd name="T33" fmla="*/ 0 h 28"/>
                  <a:gd name="T34" fmla="*/ 33 w 44"/>
                  <a:gd name="T35" fmla="*/ 2 h 28"/>
                  <a:gd name="T36" fmla="*/ 40 w 44"/>
                  <a:gd name="T37" fmla="*/ 7 h 28"/>
                  <a:gd name="T38" fmla="*/ 42 w 44"/>
                  <a:gd name="T39" fmla="*/ 11 h 28"/>
                  <a:gd name="T40" fmla="*/ 44 w 44"/>
                  <a:gd name="T41" fmla="*/ 16 h 28"/>
                  <a:gd name="T42" fmla="*/ 44 w 44"/>
                  <a:gd name="T43" fmla="*/ 1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28"/>
                  <a:gd name="T68" fmla="*/ 44 w 44"/>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28">
                    <a:moveTo>
                      <a:pt x="44" y="16"/>
                    </a:moveTo>
                    <a:lnTo>
                      <a:pt x="44" y="16"/>
                    </a:lnTo>
                    <a:lnTo>
                      <a:pt x="42" y="23"/>
                    </a:lnTo>
                    <a:lnTo>
                      <a:pt x="35" y="25"/>
                    </a:lnTo>
                    <a:lnTo>
                      <a:pt x="28" y="28"/>
                    </a:lnTo>
                    <a:lnTo>
                      <a:pt x="18" y="28"/>
                    </a:lnTo>
                    <a:lnTo>
                      <a:pt x="11" y="25"/>
                    </a:lnTo>
                    <a:lnTo>
                      <a:pt x="4" y="23"/>
                    </a:lnTo>
                    <a:lnTo>
                      <a:pt x="0" y="16"/>
                    </a:lnTo>
                    <a:lnTo>
                      <a:pt x="0" y="11"/>
                    </a:lnTo>
                    <a:lnTo>
                      <a:pt x="2" y="7"/>
                    </a:lnTo>
                    <a:lnTo>
                      <a:pt x="7" y="2"/>
                    </a:lnTo>
                    <a:lnTo>
                      <a:pt x="14" y="0"/>
                    </a:lnTo>
                    <a:lnTo>
                      <a:pt x="23" y="0"/>
                    </a:lnTo>
                    <a:lnTo>
                      <a:pt x="33" y="2"/>
                    </a:lnTo>
                    <a:lnTo>
                      <a:pt x="40" y="7"/>
                    </a:lnTo>
                    <a:lnTo>
                      <a:pt x="42" y="11"/>
                    </a:lnTo>
                    <a:lnTo>
                      <a:pt x="44" y="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224">
                <a:extLst>
                  <a:ext uri="{FF2B5EF4-FFF2-40B4-BE49-F238E27FC236}">
                    <a16:creationId xmlns:a16="http://schemas.microsoft.com/office/drawing/2014/main" id="{739C8EBA-B3B2-4695-A9F7-9E3C638C3C1F}"/>
                  </a:ext>
                </a:extLst>
              </p:cNvPr>
              <p:cNvSpPr>
                <a:spLocks/>
              </p:cNvSpPr>
              <p:nvPr/>
            </p:nvSpPr>
            <p:spPr bwMode="auto">
              <a:xfrm>
                <a:off x="4756" y="3030"/>
                <a:ext cx="85" cy="54"/>
              </a:xfrm>
              <a:custGeom>
                <a:avLst/>
                <a:gdLst>
                  <a:gd name="T0" fmla="*/ 85 w 85"/>
                  <a:gd name="T1" fmla="*/ 26 h 54"/>
                  <a:gd name="T2" fmla="*/ 85 w 85"/>
                  <a:gd name="T3" fmla="*/ 26 h 54"/>
                  <a:gd name="T4" fmla="*/ 85 w 85"/>
                  <a:gd name="T5" fmla="*/ 30 h 54"/>
                  <a:gd name="T6" fmla="*/ 83 w 85"/>
                  <a:gd name="T7" fmla="*/ 35 h 54"/>
                  <a:gd name="T8" fmla="*/ 73 w 85"/>
                  <a:gd name="T9" fmla="*/ 45 h 54"/>
                  <a:gd name="T10" fmla="*/ 61 w 85"/>
                  <a:gd name="T11" fmla="*/ 52 h 54"/>
                  <a:gd name="T12" fmla="*/ 45 w 85"/>
                  <a:gd name="T13" fmla="*/ 54 h 54"/>
                  <a:gd name="T14" fmla="*/ 45 w 85"/>
                  <a:gd name="T15" fmla="*/ 54 h 54"/>
                  <a:gd name="T16" fmla="*/ 26 w 85"/>
                  <a:gd name="T17" fmla="*/ 54 h 54"/>
                  <a:gd name="T18" fmla="*/ 12 w 85"/>
                  <a:gd name="T19" fmla="*/ 47 h 54"/>
                  <a:gd name="T20" fmla="*/ 2 w 85"/>
                  <a:gd name="T21" fmla="*/ 40 h 54"/>
                  <a:gd name="T22" fmla="*/ 0 w 85"/>
                  <a:gd name="T23" fmla="*/ 35 h 54"/>
                  <a:gd name="T24" fmla="*/ 0 w 85"/>
                  <a:gd name="T25" fmla="*/ 28 h 54"/>
                  <a:gd name="T26" fmla="*/ 0 w 85"/>
                  <a:gd name="T27" fmla="*/ 28 h 54"/>
                  <a:gd name="T28" fmla="*/ 0 w 85"/>
                  <a:gd name="T29" fmla="*/ 23 h 54"/>
                  <a:gd name="T30" fmla="*/ 2 w 85"/>
                  <a:gd name="T31" fmla="*/ 19 h 54"/>
                  <a:gd name="T32" fmla="*/ 12 w 85"/>
                  <a:gd name="T33" fmla="*/ 9 h 54"/>
                  <a:gd name="T34" fmla="*/ 24 w 85"/>
                  <a:gd name="T35" fmla="*/ 2 h 54"/>
                  <a:gd name="T36" fmla="*/ 42 w 85"/>
                  <a:gd name="T37" fmla="*/ 0 h 54"/>
                  <a:gd name="T38" fmla="*/ 42 w 85"/>
                  <a:gd name="T39" fmla="*/ 0 h 54"/>
                  <a:gd name="T40" fmla="*/ 59 w 85"/>
                  <a:gd name="T41" fmla="*/ 0 h 54"/>
                  <a:gd name="T42" fmla="*/ 73 w 85"/>
                  <a:gd name="T43" fmla="*/ 7 h 54"/>
                  <a:gd name="T44" fmla="*/ 83 w 85"/>
                  <a:gd name="T45" fmla="*/ 14 h 54"/>
                  <a:gd name="T46" fmla="*/ 85 w 85"/>
                  <a:gd name="T47" fmla="*/ 19 h 54"/>
                  <a:gd name="T48" fmla="*/ 85 w 85"/>
                  <a:gd name="T49" fmla="*/ 26 h 54"/>
                  <a:gd name="T50" fmla="*/ 85 w 85"/>
                  <a:gd name="T51" fmla="*/ 26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85" y="26"/>
                    </a:moveTo>
                    <a:lnTo>
                      <a:pt x="85" y="26"/>
                    </a:lnTo>
                    <a:lnTo>
                      <a:pt x="85" y="30"/>
                    </a:lnTo>
                    <a:lnTo>
                      <a:pt x="83" y="35"/>
                    </a:lnTo>
                    <a:lnTo>
                      <a:pt x="73" y="45"/>
                    </a:lnTo>
                    <a:lnTo>
                      <a:pt x="61" y="52"/>
                    </a:lnTo>
                    <a:lnTo>
                      <a:pt x="45" y="54"/>
                    </a:lnTo>
                    <a:lnTo>
                      <a:pt x="26" y="54"/>
                    </a:lnTo>
                    <a:lnTo>
                      <a:pt x="12" y="47"/>
                    </a:lnTo>
                    <a:lnTo>
                      <a:pt x="2" y="40"/>
                    </a:lnTo>
                    <a:lnTo>
                      <a:pt x="0" y="35"/>
                    </a:lnTo>
                    <a:lnTo>
                      <a:pt x="0" y="28"/>
                    </a:lnTo>
                    <a:lnTo>
                      <a:pt x="0" y="23"/>
                    </a:lnTo>
                    <a:lnTo>
                      <a:pt x="2" y="19"/>
                    </a:lnTo>
                    <a:lnTo>
                      <a:pt x="12" y="9"/>
                    </a:lnTo>
                    <a:lnTo>
                      <a:pt x="24" y="2"/>
                    </a:lnTo>
                    <a:lnTo>
                      <a:pt x="42" y="0"/>
                    </a:lnTo>
                    <a:lnTo>
                      <a:pt x="59" y="0"/>
                    </a:lnTo>
                    <a:lnTo>
                      <a:pt x="73" y="7"/>
                    </a:lnTo>
                    <a:lnTo>
                      <a:pt x="83" y="14"/>
                    </a:lnTo>
                    <a:lnTo>
                      <a:pt x="85" y="19"/>
                    </a:lnTo>
                    <a:lnTo>
                      <a:pt x="85" y="2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25">
                <a:extLst>
                  <a:ext uri="{FF2B5EF4-FFF2-40B4-BE49-F238E27FC236}">
                    <a16:creationId xmlns:a16="http://schemas.microsoft.com/office/drawing/2014/main" id="{75D10F4B-6AC5-4B83-8BE2-BA2B99698F5F}"/>
                  </a:ext>
                </a:extLst>
              </p:cNvPr>
              <p:cNvSpPr>
                <a:spLocks/>
              </p:cNvSpPr>
              <p:nvPr/>
            </p:nvSpPr>
            <p:spPr bwMode="auto">
              <a:xfrm>
                <a:off x="4756" y="3030"/>
                <a:ext cx="85" cy="54"/>
              </a:xfrm>
              <a:custGeom>
                <a:avLst/>
                <a:gdLst>
                  <a:gd name="T0" fmla="*/ 0 w 85"/>
                  <a:gd name="T1" fmla="*/ 28 h 54"/>
                  <a:gd name="T2" fmla="*/ 0 w 85"/>
                  <a:gd name="T3" fmla="*/ 28 h 54"/>
                  <a:gd name="T4" fmla="*/ 2 w 85"/>
                  <a:gd name="T5" fmla="*/ 23 h 54"/>
                  <a:gd name="T6" fmla="*/ 5 w 85"/>
                  <a:gd name="T7" fmla="*/ 19 h 54"/>
                  <a:gd name="T8" fmla="*/ 12 w 85"/>
                  <a:gd name="T9" fmla="*/ 9 h 54"/>
                  <a:gd name="T10" fmla="*/ 26 w 85"/>
                  <a:gd name="T11" fmla="*/ 2 h 54"/>
                  <a:gd name="T12" fmla="*/ 42 w 85"/>
                  <a:gd name="T13" fmla="*/ 0 h 54"/>
                  <a:gd name="T14" fmla="*/ 42 w 85"/>
                  <a:gd name="T15" fmla="*/ 0 h 54"/>
                  <a:gd name="T16" fmla="*/ 59 w 85"/>
                  <a:gd name="T17" fmla="*/ 2 h 54"/>
                  <a:gd name="T18" fmla="*/ 71 w 85"/>
                  <a:gd name="T19" fmla="*/ 7 h 54"/>
                  <a:gd name="T20" fmla="*/ 80 w 85"/>
                  <a:gd name="T21" fmla="*/ 14 h 54"/>
                  <a:gd name="T22" fmla="*/ 83 w 85"/>
                  <a:gd name="T23" fmla="*/ 21 h 54"/>
                  <a:gd name="T24" fmla="*/ 85 w 85"/>
                  <a:gd name="T25" fmla="*/ 26 h 54"/>
                  <a:gd name="T26" fmla="*/ 85 w 85"/>
                  <a:gd name="T27" fmla="*/ 26 h 54"/>
                  <a:gd name="T28" fmla="*/ 83 w 85"/>
                  <a:gd name="T29" fmla="*/ 30 h 54"/>
                  <a:gd name="T30" fmla="*/ 83 w 85"/>
                  <a:gd name="T31" fmla="*/ 35 h 54"/>
                  <a:gd name="T32" fmla="*/ 73 w 85"/>
                  <a:gd name="T33" fmla="*/ 45 h 54"/>
                  <a:gd name="T34" fmla="*/ 59 w 85"/>
                  <a:gd name="T35" fmla="*/ 52 h 54"/>
                  <a:gd name="T36" fmla="*/ 42 w 85"/>
                  <a:gd name="T37" fmla="*/ 54 h 54"/>
                  <a:gd name="T38" fmla="*/ 42 w 85"/>
                  <a:gd name="T39" fmla="*/ 54 h 54"/>
                  <a:gd name="T40" fmla="*/ 28 w 85"/>
                  <a:gd name="T41" fmla="*/ 52 h 54"/>
                  <a:gd name="T42" fmla="*/ 14 w 85"/>
                  <a:gd name="T43" fmla="*/ 47 h 54"/>
                  <a:gd name="T44" fmla="*/ 5 w 85"/>
                  <a:gd name="T45" fmla="*/ 40 h 54"/>
                  <a:gd name="T46" fmla="*/ 2 w 85"/>
                  <a:gd name="T47" fmla="*/ 33 h 54"/>
                  <a:gd name="T48" fmla="*/ 0 w 85"/>
                  <a:gd name="T49" fmla="*/ 28 h 54"/>
                  <a:gd name="T50" fmla="*/ 0 w 85"/>
                  <a:gd name="T51" fmla="*/ 28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0" y="28"/>
                    </a:moveTo>
                    <a:lnTo>
                      <a:pt x="0" y="28"/>
                    </a:lnTo>
                    <a:lnTo>
                      <a:pt x="2" y="23"/>
                    </a:lnTo>
                    <a:lnTo>
                      <a:pt x="5" y="19"/>
                    </a:lnTo>
                    <a:lnTo>
                      <a:pt x="12" y="9"/>
                    </a:lnTo>
                    <a:lnTo>
                      <a:pt x="26" y="2"/>
                    </a:lnTo>
                    <a:lnTo>
                      <a:pt x="42" y="0"/>
                    </a:lnTo>
                    <a:lnTo>
                      <a:pt x="59" y="2"/>
                    </a:lnTo>
                    <a:lnTo>
                      <a:pt x="71" y="7"/>
                    </a:lnTo>
                    <a:lnTo>
                      <a:pt x="80" y="14"/>
                    </a:lnTo>
                    <a:lnTo>
                      <a:pt x="83" y="21"/>
                    </a:lnTo>
                    <a:lnTo>
                      <a:pt x="85" y="26"/>
                    </a:lnTo>
                    <a:lnTo>
                      <a:pt x="83" y="30"/>
                    </a:lnTo>
                    <a:lnTo>
                      <a:pt x="83" y="35"/>
                    </a:lnTo>
                    <a:lnTo>
                      <a:pt x="73" y="45"/>
                    </a:lnTo>
                    <a:lnTo>
                      <a:pt x="59" y="52"/>
                    </a:lnTo>
                    <a:lnTo>
                      <a:pt x="42" y="54"/>
                    </a:lnTo>
                    <a:lnTo>
                      <a:pt x="28" y="52"/>
                    </a:lnTo>
                    <a:lnTo>
                      <a:pt x="14" y="47"/>
                    </a:lnTo>
                    <a:lnTo>
                      <a:pt x="5" y="40"/>
                    </a:lnTo>
                    <a:lnTo>
                      <a:pt x="2" y="33"/>
                    </a:lnTo>
                    <a:lnTo>
                      <a:pt x="0" y="2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26">
                <a:extLst>
                  <a:ext uri="{FF2B5EF4-FFF2-40B4-BE49-F238E27FC236}">
                    <a16:creationId xmlns:a16="http://schemas.microsoft.com/office/drawing/2014/main" id="{A319D6F0-585F-44D8-9A0C-F6807A0950EE}"/>
                  </a:ext>
                </a:extLst>
              </p:cNvPr>
              <p:cNvSpPr>
                <a:spLocks/>
              </p:cNvSpPr>
              <p:nvPr/>
            </p:nvSpPr>
            <p:spPr bwMode="auto">
              <a:xfrm>
                <a:off x="4758" y="3032"/>
                <a:ext cx="81" cy="50"/>
              </a:xfrm>
              <a:custGeom>
                <a:avLst/>
                <a:gdLst>
                  <a:gd name="T0" fmla="*/ 0 w 81"/>
                  <a:gd name="T1" fmla="*/ 26 h 50"/>
                  <a:gd name="T2" fmla="*/ 0 w 81"/>
                  <a:gd name="T3" fmla="*/ 26 h 50"/>
                  <a:gd name="T4" fmla="*/ 0 w 81"/>
                  <a:gd name="T5" fmla="*/ 21 h 50"/>
                  <a:gd name="T6" fmla="*/ 3 w 81"/>
                  <a:gd name="T7" fmla="*/ 17 h 50"/>
                  <a:gd name="T8" fmla="*/ 12 w 81"/>
                  <a:gd name="T9" fmla="*/ 7 h 50"/>
                  <a:gd name="T10" fmla="*/ 24 w 81"/>
                  <a:gd name="T11" fmla="*/ 3 h 50"/>
                  <a:gd name="T12" fmla="*/ 40 w 81"/>
                  <a:gd name="T13" fmla="*/ 0 h 50"/>
                  <a:gd name="T14" fmla="*/ 40 w 81"/>
                  <a:gd name="T15" fmla="*/ 0 h 50"/>
                  <a:gd name="T16" fmla="*/ 55 w 81"/>
                  <a:gd name="T17" fmla="*/ 0 h 50"/>
                  <a:gd name="T18" fmla="*/ 69 w 81"/>
                  <a:gd name="T19" fmla="*/ 5 h 50"/>
                  <a:gd name="T20" fmla="*/ 78 w 81"/>
                  <a:gd name="T21" fmla="*/ 14 h 50"/>
                  <a:gd name="T22" fmla="*/ 81 w 81"/>
                  <a:gd name="T23" fmla="*/ 19 h 50"/>
                  <a:gd name="T24" fmla="*/ 81 w 81"/>
                  <a:gd name="T25" fmla="*/ 24 h 50"/>
                  <a:gd name="T26" fmla="*/ 81 w 81"/>
                  <a:gd name="T27" fmla="*/ 24 h 50"/>
                  <a:gd name="T28" fmla="*/ 81 w 81"/>
                  <a:gd name="T29" fmla="*/ 28 h 50"/>
                  <a:gd name="T30" fmla="*/ 78 w 81"/>
                  <a:gd name="T31" fmla="*/ 33 h 50"/>
                  <a:gd name="T32" fmla="*/ 69 w 81"/>
                  <a:gd name="T33" fmla="*/ 43 h 50"/>
                  <a:gd name="T34" fmla="*/ 57 w 81"/>
                  <a:gd name="T35" fmla="*/ 47 h 50"/>
                  <a:gd name="T36" fmla="*/ 40 w 81"/>
                  <a:gd name="T37" fmla="*/ 50 h 50"/>
                  <a:gd name="T38" fmla="*/ 40 w 81"/>
                  <a:gd name="T39" fmla="*/ 50 h 50"/>
                  <a:gd name="T40" fmla="*/ 26 w 81"/>
                  <a:gd name="T41" fmla="*/ 50 h 50"/>
                  <a:gd name="T42" fmla="*/ 12 w 81"/>
                  <a:gd name="T43" fmla="*/ 45 h 50"/>
                  <a:gd name="T44" fmla="*/ 5 w 81"/>
                  <a:gd name="T45" fmla="*/ 35 h 50"/>
                  <a:gd name="T46" fmla="*/ 0 w 81"/>
                  <a:gd name="T47" fmla="*/ 31 h 50"/>
                  <a:gd name="T48" fmla="*/ 0 w 81"/>
                  <a:gd name="T49" fmla="*/ 26 h 50"/>
                  <a:gd name="T50" fmla="*/ 0 w 81"/>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50"/>
                  <a:gd name="T80" fmla="*/ 81 w 81"/>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50">
                    <a:moveTo>
                      <a:pt x="0" y="26"/>
                    </a:moveTo>
                    <a:lnTo>
                      <a:pt x="0" y="26"/>
                    </a:lnTo>
                    <a:lnTo>
                      <a:pt x="0" y="21"/>
                    </a:lnTo>
                    <a:lnTo>
                      <a:pt x="3" y="17"/>
                    </a:lnTo>
                    <a:lnTo>
                      <a:pt x="12" y="7"/>
                    </a:lnTo>
                    <a:lnTo>
                      <a:pt x="24" y="3"/>
                    </a:lnTo>
                    <a:lnTo>
                      <a:pt x="40" y="0"/>
                    </a:lnTo>
                    <a:lnTo>
                      <a:pt x="55" y="0"/>
                    </a:lnTo>
                    <a:lnTo>
                      <a:pt x="69" y="5"/>
                    </a:lnTo>
                    <a:lnTo>
                      <a:pt x="78" y="14"/>
                    </a:lnTo>
                    <a:lnTo>
                      <a:pt x="81" y="19"/>
                    </a:lnTo>
                    <a:lnTo>
                      <a:pt x="81" y="24"/>
                    </a:lnTo>
                    <a:lnTo>
                      <a:pt x="81" y="28"/>
                    </a:lnTo>
                    <a:lnTo>
                      <a:pt x="78" y="33"/>
                    </a:lnTo>
                    <a:lnTo>
                      <a:pt x="69" y="43"/>
                    </a:lnTo>
                    <a:lnTo>
                      <a:pt x="57" y="47"/>
                    </a:lnTo>
                    <a:lnTo>
                      <a:pt x="40" y="50"/>
                    </a:lnTo>
                    <a:lnTo>
                      <a:pt x="26" y="50"/>
                    </a:lnTo>
                    <a:lnTo>
                      <a:pt x="12" y="45"/>
                    </a:lnTo>
                    <a:lnTo>
                      <a:pt x="5" y="35"/>
                    </a:lnTo>
                    <a:lnTo>
                      <a:pt x="0" y="31"/>
                    </a:lnTo>
                    <a:lnTo>
                      <a:pt x="0" y="2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227">
                <a:extLst>
                  <a:ext uri="{FF2B5EF4-FFF2-40B4-BE49-F238E27FC236}">
                    <a16:creationId xmlns:a16="http://schemas.microsoft.com/office/drawing/2014/main" id="{7A973483-73C0-473B-A2F2-3268EF983C71}"/>
                  </a:ext>
                </a:extLst>
              </p:cNvPr>
              <p:cNvSpPr>
                <a:spLocks/>
              </p:cNvSpPr>
              <p:nvPr/>
            </p:nvSpPr>
            <p:spPr bwMode="auto">
              <a:xfrm>
                <a:off x="4761" y="3032"/>
                <a:ext cx="75" cy="50"/>
              </a:xfrm>
              <a:custGeom>
                <a:avLst/>
                <a:gdLst>
                  <a:gd name="T0" fmla="*/ 0 w 75"/>
                  <a:gd name="T1" fmla="*/ 26 h 50"/>
                  <a:gd name="T2" fmla="*/ 0 w 75"/>
                  <a:gd name="T3" fmla="*/ 26 h 50"/>
                  <a:gd name="T4" fmla="*/ 0 w 75"/>
                  <a:gd name="T5" fmla="*/ 21 h 50"/>
                  <a:gd name="T6" fmla="*/ 2 w 75"/>
                  <a:gd name="T7" fmla="*/ 17 h 50"/>
                  <a:gd name="T8" fmla="*/ 9 w 75"/>
                  <a:gd name="T9" fmla="*/ 10 h 50"/>
                  <a:gd name="T10" fmla="*/ 21 w 75"/>
                  <a:gd name="T11" fmla="*/ 3 h 50"/>
                  <a:gd name="T12" fmla="*/ 37 w 75"/>
                  <a:gd name="T13" fmla="*/ 0 h 50"/>
                  <a:gd name="T14" fmla="*/ 37 w 75"/>
                  <a:gd name="T15" fmla="*/ 0 h 50"/>
                  <a:gd name="T16" fmla="*/ 52 w 75"/>
                  <a:gd name="T17" fmla="*/ 3 h 50"/>
                  <a:gd name="T18" fmla="*/ 63 w 75"/>
                  <a:gd name="T19" fmla="*/ 7 h 50"/>
                  <a:gd name="T20" fmla="*/ 73 w 75"/>
                  <a:gd name="T21" fmla="*/ 14 h 50"/>
                  <a:gd name="T22" fmla="*/ 75 w 75"/>
                  <a:gd name="T23" fmla="*/ 19 h 50"/>
                  <a:gd name="T24" fmla="*/ 75 w 75"/>
                  <a:gd name="T25" fmla="*/ 24 h 50"/>
                  <a:gd name="T26" fmla="*/ 75 w 75"/>
                  <a:gd name="T27" fmla="*/ 24 h 50"/>
                  <a:gd name="T28" fmla="*/ 75 w 75"/>
                  <a:gd name="T29" fmla="*/ 28 h 50"/>
                  <a:gd name="T30" fmla="*/ 73 w 75"/>
                  <a:gd name="T31" fmla="*/ 33 h 50"/>
                  <a:gd name="T32" fmla="*/ 66 w 75"/>
                  <a:gd name="T33" fmla="*/ 40 h 50"/>
                  <a:gd name="T34" fmla="*/ 54 w 75"/>
                  <a:gd name="T35" fmla="*/ 47 h 50"/>
                  <a:gd name="T36" fmla="*/ 37 w 75"/>
                  <a:gd name="T37" fmla="*/ 50 h 50"/>
                  <a:gd name="T38" fmla="*/ 37 w 75"/>
                  <a:gd name="T39" fmla="*/ 50 h 50"/>
                  <a:gd name="T40" fmla="*/ 23 w 75"/>
                  <a:gd name="T41" fmla="*/ 47 h 50"/>
                  <a:gd name="T42" fmla="*/ 12 w 75"/>
                  <a:gd name="T43" fmla="*/ 43 h 50"/>
                  <a:gd name="T44" fmla="*/ 2 w 75"/>
                  <a:gd name="T45" fmla="*/ 35 h 50"/>
                  <a:gd name="T46" fmla="*/ 0 w 75"/>
                  <a:gd name="T47" fmla="*/ 31 h 50"/>
                  <a:gd name="T48" fmla="*/ 0 w 75"/>
                  <a:gd name="T49" fmla="*/ 26 h 50"/>
                  <a:gd name="T50" fmla="*/ 0 w 75"/>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50"/>
                  <a:gd name="T80" fmla="*/ 75 w 75"/>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50">
                    <a:moveTo>
                      <a:pt x="0" y="26"/>
                    </a:moveTo>
                    <a:lnTo>
                      <a:pt x="0" y="26"/>
                    </a:lnTo>
                    <a:lnTo>
                      <a:pt x="0" y="21"/>
                    </a:lnTo>
                    <a:lnTo>
                      <a:pt x="2" y="17"/>
                    </a:lnTo>
                    <a:lnTo>
                      <a:pt x="9" y="10"/>
                    </a:lnTo>
                    <a:lnTo>
                      <a:pt x="21" y="3"/>
                    </a:lnTo>
                    <a:lnTo>
                      <a:pt x="37" y="0"/>
                    </a:lnTo>
                    <a:lnTo>
                      <a:pt x="52" y="3"/>
                    </a:lnTo>
                    <a:lnTo>
                      <a:pt x="63" y="7"/>
                    </a:lnTo>
                    <a:lnTo>
                      <a:pt x="73" y="14"/>
                    </a:lnTo>
                    <a:lnTo>
                      <a:pt x="75" y="19"/>
                    </a:lnTo>
                    <a:lnTo>
                      <a:pt x="75" y="24"/>
                    </a:lnTo>
                    <a:lnTo>
                      <a:pt x="75" y="28"/>
                    </a:lnTo>
                    <a:lnTo>
                      <a:pt x="73" y="33"/>
                    </a:lnTo>
                    <a:lnTo>
                      <a:pt x="66" y="40"/>
                    </a:lnTo>
                    <a:lnTo>
                      <a:pt x="54" y="47"/>
                    </a:lnTo>
                    <a:lnTo>
                      <a:pt x="37" y="50"/>
                    </a:lnTo>
                    <a:lnTo>
                      <a:pt x="23" y="47"/>
                    </a:lnTo>
                    <a:lnTo>
                      <a:pt x="12" y="43"/>
                    </a:lnTo>
                    <a:lnTo>
                      <a:pt x="2" y="35"/>
                    </a:lnTo>
                    <a:lnTo>
                      <a:pt x="0" y="31"/>
                    </a:lnTo>
                    <a:lnTo>
                      <a:pt x="0" y="26"/>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28">
                <a:extLst>
                  <a:ext uri="{FF2B5EF4-FFF2-40B4-BE49-F238E27FC236}">
                    <a16:creationId xmlns:a16="http://schemas.microsoft.com/office/drawing/2014/main" id="{F92BF690-7D43-44C3-9A3E-A2265430BD27}"/>
                  </a:ext>
                </a:extLst>
              </p:cNvPr>
              <p:cNvSpPr>
                <a:spLocks/>
              </p:cNvSpPr>
              <p:nvPr/>
            </p:nvSpPr>
            <p:spPr bwMode="auto">
              <a:xfrm>
                <a:off x="4761" y="3035"/>
                <a:ext cx="75" cy="47"/>
              </a:xfrm>
              <a:custGeom>
                <a:avLst/>
                <a:gdLst>
                  <a:gd name="T0" fmla="*/ 0 w 75"/>
                  <a:gd name="T1" fmla="*/ 23 h 47"/>
                  <a:gd name="T2" fmla="*/ 0 w 75"/>
                  <a:gd name="T3" fmla="*/ 23 h 47"/>
                  <a:gd name="T4" fmla="*/ 2 w 75"/>
                  <a:gd name="T5" fmla="*/ 18 h 47"/>
                  <a:gd name="T6" fmla="*/ 2 w 75"/>
                  <a:gd name="T7" fmla="*/ 14 h 47"/>
                  <a:gd name="T8" fmla="*/ 12 w 75"/>
                  <a:gd name="T9" fmla="*/ 7 h 47"/>
                  <a:gd name="T10" fmla="*/ 23 w 75"/>
                  <a:gd name="T11" fmla="*/ 2 h 47"/>
                  <a:gd name="T12" fmla="*/ 37 w 75"/>
                  <a:gd name="T13" fmla="*/ 0 h 47"/>
                  <a:gd name="T14" fmla="*/ 37 w 75"/>
                  <a:gd name="T15" fmla="*/ 0 h 47"/>
                  <a:gd name="T16" fmla="*/ 52 w 75"/>
                  <a:gd name="T17" fmla="*/ 0 h 47"/>
                  <a:gd name="T18" fmla="*/ 63 w 75"/>
                  <a:gd name="T19" fmla="*/ 4 h 47"/>
                  <a:gd name="T20" fmla="*/ 70 w 75"/>
                  <a:gd name="T21" fmla="*/ 11 h 47"/>
                  <a:gd name="T22" fmla="*/ 73 w 75"/>
                  <a:gd name="T23" fmla="*/ 16 h 47"/>
                  <a:gd name="T24" fmla="*/ 75 w 75"/>
                  <a:gd name="T25" fmla="*/ 21 h 47"/>
                  <a:gd name="T26" fmla="*/ 75 w 75"/>
                  <a:gd name="T27" fmla="*/ 21 h 47"/>
                  <a:gd name="T28" fmla="*/ 73 w 75"/>
                  <a:gd name="T29" fmla="*/ 25 h 47"/>
                  <a:gd name="T30" fmla="*/ 73 w 75"/>
                  <a:gd name="T31" fmla="*/ 30 h 47"/>
                  <a:gd name="T32" fmla="*/ 63 w 75"/>
                  <a:gd name="T33" fmla="*/ 37 h 47"/>
                  <a:gd name="T34" fmla="*/ 52 w 75"/>
                  <a:gd name="T35" fmla="*/ 44 h 47"/>
                  <a:gd name="T36" fmla="*/ 37 w 75"/>
                  <a:gd name="T37" fmla="*/ 47 h 47"/>
                  <a:gd name="T38" fmla="*/ 37 w 75"/>
                  <a:gd name="T39" fmla="*/ 47 h 47"/>
                  <a:gd name="T40" fmla="*/ 23 w 75"/>
                  <a:gd name="T41" fmla="*/ 44 h 47"/>
                  <a:gd name="T42" fmla="*/ 12 w 75"/>
                  <a:gd name="T43" fmla="*/ 40 h 47"/>
                  <a:gd name="T44" fmla="*/ 4 w 75"/>
                  <a:gd name="T45" fmla="*/ 32 h 47"/>
                  <a:gd name="T46" fmla="*/ 2 w 75"/>
                  <a:gd name="T47" fmla="*/ 28 h 47"/>
                  <a:gd name="T48" fmla="*/ 0 w 75"/>
                  <a:gd name="T49" fmla="*/ 23 h 47"/>
                  <a:gd name="T50" fmla="*/ 0 w 75"/>
                  <a:gd name="T51" fmla="*/ 2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47"/>
                  <a:gd name="T80" fmla="*/ 75 w 75"/>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47">
                    <a:moveTo>
                      <a:pt x="0" y="23"/>
                    </a:moveTo>
                    <a:lnTo>
                      <a:pt x="0" y="23"/>
                    </a:lnTo>
                    <a:lnTo>
                      <a:pt x="2" y="18"/>
                    </a:lnTo>
                    <a:lnTo>
                      <a:pt x="2" y="14"/>
                    </a:lnTo>
                    <a:lnTo>
                      <a:pt x="12" y="7"/>
                    </a:lnTo>
                    <a:lnTo>
                      <a:pt x="23" y="2"/>
                    </a:lnTo>
                    <a:lnTo>
                      <a:pt x="37" y="0"/>
                    </a:lnTo>
                    <a:lnTo>
                      <a:pt x="52" y="0"/>
                    </a:lnTo>
                    <a:lnTo>
                      <a:pt x="63" y="4"/>
                    </a:lnTo>
                    <a:lnTo>
                      <a:pt x="70" y="11"/>
                    </a:lnTo>
                    <a:lnTo>
                      <a:pt x="73" y="16"/>
                    </a:lnTo>
                    <a:lnTo>
                      <a:pt x="75" y="21"/>
                    </a:lnTo>
                    <a:lnTo>
                      <a:pt x="73" y="25"/>
                    </a:lnTo>
                    <a:lnTo>
                      <a:pt x="73" y="30"/>
                    </a:lnTo>
                    <a:lnTo>
                      <a:pt x="63" y="37"/>
                    </a:lnTo>
                    <a:lnTo>
                      <a:pt x="52" y="44"/>
                    </a:lnTo>
                    <a:lnTo>
                      <a:pt x="37" y="47"/>
                    </a:lnTo>
                    <a:lnTo>
                      <a:pt x="23" y="44"/>
                    </a:lnTo>
                    <a:lnTo>
                      <a:pt x="12" y="40"/>
                    </a:lnTo>
                    <a:lnTo>
                      <a:pt x="4" y="32"/>
                    </a:lnTo>
                    <a:lnTo>
                      <a:pt x="2" y="28"/>
                    </a:lnTo>
                    <a:lnTo>
                      <a:pt x="0" y="2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29">
                <a:extLst>
                  <a:ext uri="{FF2B5EF4-FFF2-40B4-BE49-F238E27FC236}">
                    <a16:creationId xmlns:a16="http://schemas.microsoft.com/office/drawing/2014/main" id="{290C3178-8556-4DB6-9323-A68A8AFD1256}"/>
                  </a:ext>
                </a:extLst>
              </p:cNvPr>
              <p:cNvSpPr>
                <a:spLocks/>
              </p:cNvSpPr>
              <p:nvPr/>
            </p:nvSpPr>
            <p:spPr bwMode="auto">
              <a:xfrm>
                <a:off x="4763" y="3035"/>
                <a:ext cx="71" cy="44"/>
              </a:xfrm>
              <a:custGeom>
                <a:avLst/>
                <a:gdLst>
                  <a:gd name="T0" fmla="*/ 0 w 71"/>
                  <a:gd name="T1" fmla="*/ 23 h 44"/>
                  <a:gd name="T2" fmla="*/ 0 w 71"/>
                  <a:gd name="T3" fmla="*/ 23 h 44"/>
                  <a:gd name="T4" fmla="*/ 2 w 71"/>
                  <a:gd name="T5" fmla="*/ 14 h 44"/>
                  <a:gd name="T6" fmla="*/ 10 w 71"/>
                  <a:gd name="T7" fmla="*/ 7 h 44"/>
                  <a:gd name="T8" fmla="*/ 21 w 71"/>
                  <a:gd name="T9" fmla="*/ 2 h 44"/>
                  <a:gd name="T10" fmla="*/ 35 w 71"/>
                  <a:gd name="T11" fmla="*/ 0 h 44"/>
                  <a:gd name="T12" fmla="*/ 35 w 71"/>
                  <a:gd name="T13" fmla="*/ 0 h 44"/>
                  <a:gd name="T14" fmla="*/ 50 w 71"/>
                  <a:gd name="T15" fmla="*/ 0 h 44"/>
                  <a:gd name="T16" fmla="*/ 59 w 71"/>
                  <a:gd name="T17" fmla="*/ 4 h 44"/>
                  <a:gd name="T18" fmla="*/ 68 w 71"/>
                  <a:gd name="T19" fmla="*/ 11 h 44"/>
                  <a:gd name="T20" fmla="*/ 71 w 71"/>
                  <a:gd name="T21" fmla="*/ 21 h 44"/>
                  <a:gd name="T22" fmla="*/ 71 w 71"/>
                  <a:gd name="T23" fmla="*/ 21 h 44"/>
                  <a:gd name="T24" fmla="*/ 68 w 71"/>
                  <a:gd name="T25" fmla="*/ 30 h 44"/>
                  <a:gd name="T26" fmla="*/ 61 w 71"/>
                  <a:gd name="T27" fmla="*/ 37 h 44"/>
                  <a:gd name="T28" fmla="*/ 50 w 71"/>
                  <a:gd name="T29" fmla="*/ 42 h 44"/>
                  <a:gd name="T30" fmla="*/ 35 w 71"/>
                  <a:gd name="T31" fmla="*/ 44 h 44"/>
                  <a:gd name="T32" fmla="*/ 35 w 71"/>
                  <a:gd name="T33" fmla="*/ 44 h 44"/>
                  <a:gd name="T34" fmla="*/ 24 w 71"/>
                  <a:gd name="T35" fmla="*/ 44 h 44"/>
                  <a:gd name="T36" fmla="*/ 12 w 71"/>
                  <a:gd name="T37" fmla="*/ 40 h 44"/>
                  <a:gd name="T38" fmla="*/ 2 w 71"/>
                  <a:gd name="T39" fmla="*/ 32 h 44"/>
                  <a:gd name="T40" fmla="*/ 0 w 71"/>
                  <a:gd name="T41" fmla="*/ 23 h 44"/>
                  <a:gd name="T42" fmla="*/ 0 w 71"/>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4"/>
                  <a:gd name="T68" fmla="*/ 71 w 7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4">
                    <a:moveTo>
                      <a:pt x="0" y="23"/>
                    </a:moveTo>
                    <a:lnTo>
                      <a:pt x="0" y="23"/>
                    </a:lnTo>
                    <a:lnTo>
                      <a:pt x="2" y="14"/>
                    </a:lnTo>
                    <a:lnTo>
                      <a:pt x="10" y="7"/>
                    </a:lnTo>
                    <a:lnTo>
                      <a:pt x="21" y="2"/>
                    </a:lnTo>
                    <a:lnTo>
                      <a:pt x="35" y="0"/>
                    </a:lnTo>
                    <a:lnTo>
                      <a:pt x="50" y="0"/>
                    </a:lnTo>
                    <a:lnTo>
                      <a:pt x="59" y="4"/>
                    </a:lnTo>
                    <a:lnTo>
                      <a:pt x="68" y="11"/>
                    </a:lnTo>
                    <a:lnTo>
                      <a:pt x="71" y="21"/>
                    </a:lnTo>
                    <a:lnTo>
                      <a:pt x="68" y="30"/>
                    </a:lnTo>
                    <a:lnTo>
                      <a:pt x="61" y="37"/>
                    </a:lnTo>
                    <a:lnTo>
                      <a:pt x="50" y="42"/>
                    </a:lnTo>
                    <a:lnTo>
                      <a:pt x="35" y="44"/>
                    </a:lnTo>
                    <a:lnTo>
                      <a:pt x="24" y="44"/>
                    </a:lnTo>
                    <a:lnTo>
                      <a:pt x="12" y="40"/>
                    </a:lnTo>
                    <a:lnTo>
                      <a:pt x="2" y="32"/>
                    </a:lnTo>
                    <a:lnTo>
                      <a:pt x="0" y="2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30">
                <a:extLst>
                  <a:ext uri="{FF2B5EF4-FFF2-40B4-BE49-F238E27FC236}">
                    <a16:creationId xmlns:a16="http://schemas.microsoft.com/office/drawing/2014/main" id="{9406090E-D368-4095-A4ED-075AEAD44D4F}"/>
                  </a:ext>
                </a:extLst>
              </p:cNvPr>
              <p:cNvSpPr>
                <a:spLocks/>
              </p:cNvSpPr>
              <p:nvPr/>
            </p:nvSpPr>
            <p:spPr bwMode="auto">
              <a:xfrm>
                <a:off x="4765" y="3035"/>
                <a:ext cx="66" cy="44"/>
              </a:xfrm>
              <a:custGeom>
                <a:avLst/>
                <a:gdLst>
                  <a:gd name="T0" fmla="*/ 0 w 66"/>
                  <a:gd name="T1" fmla="*/ 23 h 44"/>
                  <a:gd name="T2" fmla="*/ 0 w 66"/>
                  <a:gd name="T3" fmla="*/ 23 h 44"/>
                  <a:gd name="T4" fmla="*/ 3 w 66"/>
                  <a:gd name="T5" fmla="*/ 14 h 44"/>
                  <a:gd name="T6" fmla="*/ 10 w 66"/>
                  <a:gd name="T7" fmla="*/ 7 h 44"/>
                  <a:gd name="T8" fmla="*/ 19 w 66"/>
                  <a:gd name="T9" fmla="*/ 2 h 44"/>
                  <a:gd name="T10" fmla="*/ 33 w 66"/>
                  <a:gd name="T11" fmla="*/ 0 h 44"/>
                  <a:gd name="T12" fmla="*/ 33 w 66"/>
                  <a:gd name="T13" fmla="*/ 0 h 44"/>
                  <a:gd name="T14" fmla="*/ 45 w 66"/>
                  <a:gd name="T15" fmla="*/ 2 h 44"/>
                  <a:gd name="T16" fmla="*/ 57 w 66"/>
                  <a:gd name="T17" fmla="*/ 7 h 44"/>
                  <a:gd name="T18" fmla="*/ 64 w 66"/>
                  <a:gd name="T19" fmla="*/ 11 h 44"/>
                  <a:gd name="T20" fmla="*/ 66 w 66"/>
                  <a:gd name="T21" fmla="*/ 21 h 44"/>
                  <a:gd name="T22" fmla="*/ 66 w 66"/>
                  <a:gd name="T23" fmla="*/ 21 h 44"/>
                  <a:gd name="T24" fmla="*/ 64 w 66"/>
                  <a:gd name="T25" fmla="*/ 30 h 44"/>
                  <a:gd name="T26" fmla="*/ 57 w 66"/>
                  <a:gd name="T27" fmla="*/ 37 h 44"/>
                  <a:gd name="T28" fmla="*/ 48 w 66"/>
                  <a:gd name="T29" fmla="*/ 42 h 44"/>
                  <a:gd name="T30" fmla="*/ 33 w 66"/>
                  <a:gd name="T31" fmla="*/ 44 h 44"/>
                  <a:gd name="T32" fmla="*/ 33 w 66"/>
                  <a:gd name="T33" fmla="*/ 44 h 44"/>
                  <a:gd name="T34" fmla="*/ 22 w 66"/>
                  <a:gd name="T35" fmla="*/ 42 h 44"/>
                  <a:gd name="T36" fmla="*/ 10 w 66"/>
                  <a:gd name="T37" fmla="*/ 37 h 44"/>
                  <a:gd name="T38" fmla="*/ 3 w 66"/>
                  <a:gd name="T39" fmla="*/ 32 h 44"/>
                  <a:gd name="T40" fmla="*/ 0 w 66"/>
                  <a:gd name="T41" fmla="*/ 23 h 44"/>
                  <a:gd name="T42" fmla="*/ 0 w 66"/>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4"/>
                  <a:gd name="T68" fmla="*/ 66 w 6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4">
                    <a:moveTo>
                      <a:pt x="0" y="23"/>
                    </a:moveTo>
                    <a:lnTo>
                      <a:pt x="0" y="23"/>
                    </a:lnTo>
                    <a:lnTo>
                      <a:pt x="3" y="14"/>
                    </a:lnTo>
                    <a:lnTo>
                      <a:pt x="10" y="7"/>
                    </a:lnTo>
                    <a:lnTo>
                      <a:pt x="19" y="2"/>
                    </a:lnTo>
                    <a:lnTo>
                      <a:pt x="33" y="0"/>
                    </a:lnTo>
                    <a:lnTo>
                      <a:pt x="45" y="2"/>
                    </a:lnTo>
                    <a:lnTo>
                      <a:pt x="57" y="7"/>
                    </a:lnTo>
                    <a:lnTo>
                      <a:pt x="64" y="11"/>
                    </a:lnTo>
                    <a:lnTo>
                      <a:pt x="66" y="21"/>
                    </a:lnTo>
                    <a:lnTo>
                      <a:pt x="64" y="30"/>
                    </a:lnTo>
                    <a:lnTo>
                      <a:pt x="57" y="37"/>
                    </a:lnTo>
                    <a:lnTo>
                      <a:pt x="48" y="42"/>
                    </a:lnTo>
                    <a:lnTo>
                      <a:pt x="33" y="44"/>
                    </a:lnTo>
                    <a:lnTo>
                      <a:pt x="22" y="42"/>
                    </a:lnTo>
                    <a:lnTo>
                      <a:pt x="10" y="37"/>
                    </a:lnTo>
                    <a:lnTo>
                      <a:pt x="3" y="32"/>
                    </a:lnTo>
                    <a:lnTo>
                      <a:pt x="0" y="23"/>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31">
                <a:extLst>
                  <a:ext uri="{FF2B5EF4-FFF2-40B4-BE49-F238E27FC236}">
                    <a16:creationId xmlns:a16="http://schemas.microsoft.com/office/drawing/2014/main" id="{06133A95-89FF-4717-B6C4-5AFC45BBF838}"/>
                  </a:ext>
                </a:extLst>
              </p:cNvPr>
              <p:cNvSpPr>
                <a:spLocks/>
              </p:cNvSpPr>
              <p:nvPr/>
            </p:nvSpPr>
            <p:spPr bwMode="auto">
              <a:xfrm>
                <a:off x="4765" y="3037"/>
                <a:ext cx="66" cy="40"/>
              </a:xfrm>
              <a:custGeom>
                <a:avLst/>
                <a:gdLst>
                  <a:gd name="T0" fmla="*/ 0 w 66"/>
                  <a:gd name="T1" fmla="*/ 21 h 40"/>
                  <a:gd name="T2" fmla="*/ 0 w 66"/>
                  <a:gd name="T3" fmla="*/ 21 h 40"/>
                  <a:gd name="T4" fmla="*/ 3 w 66"/>
                  <a:gd name="T5" fmla="*/ 14 h 40"/>
                  <a:gd name="T6" fmla="*/ 10 w 66"/>
                  <a:gd name="T7" fmla="*/ 7 h 40"/>
                  <a:gd name="T8" fmla="*/ 19 w 66"/>
                  <a:gd name="T9" fmla="*/ 2 h 40"/>
                  <a:gd name="T10" fmla="*/ 33 w 66"/>
                  <a:gd name="T11" fmla="*/ 0 h 40"/>
                  <a:gd name="T12" fmla="*/ 33 w 66"/>
                  <a:gd name="T13" fmla="*/ 0 h 40"/>
                  <a:gd name="T14" fmla="*/ 45 w 66"/>
                  <a:gd name="T15" fmla="*/ 0 h 40"/>
                  <a:gd name="T16" fmla="*/ 55 w 66"/>
                  <a:gd name="T17" fmla="*/ 5 h 40"/>
                  <a:gd name="T18" fmla="*/ 62 w 66"/>
                  <a:gd name="T19" fmla="*/ 12 h 40"/>
                  <a:gd name="T20" fmla="*/ 66 w 66"/>
                  <a:gd name="T21" fmla="*/ 19 h 40"/>
                  <a:gd name="T22" fmla="*/ 66 w 66"/>
                  <a:gd name="T23" fmla="*/ 19 h 40"/>
                  <a:gd name="T24" fmla="*/ 64 w 66"/>
                  <a:gd name="T25" fmla="*/ 26 h 40"/>
                  <a:gd name="T26" fmla="*/ 57 w 66"/>
                  <a:gd name="T27" fmla="*/ 33 h 40"/>
                  <a:gd name="T28" fmla="*/ 48 w 66"/>
                  <a:gd name="T29" fmla="*/ 38 h 40"/>
                  <a:gd name="T30" fmla="*/ 33 w 66"/>
                  <a:gd name="T31" fmla="*/ 40 h 40"/>
                  <a:gd name="T32" fmla="*/ 33 w 66"/>
                  <a:gd name="T33" fmla="*/ 40 h 40"/>
                  <a:gd name="T34" fmla="*/ 22 w 66"/>
                  <a:gd name="T35" fmla="*/ 40 h 40"/>
                  <a:gd name="T36" fmla="*/ 12 w 66"/>
                  <a:gd name="T37" fmla="*/ 35 h 40"/>
                  <a:gd name="T38" fmla="*/ 5 w 66"/>
                  <a:gd name="T39" fmla="*/ 28 h 40"/>
                  <a:gd name="T40" fmla="*/ 0 w 66"/>
                  <a:gd name="T41" fmla="*/ 21 h 40"/>
                  <a:gd name="T42" fmla="*/ 0 w 66"/>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0"/>
                  <a:gd name="T68" fmla="*/ 66 w 66"/>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0">
                    <a:moveTo>
                      <a:pt x="0" y="21"/>
                    </a:moveTo>
                    <a:lnTo>
                      <a:pt x="0" y="21"/>
                    </a:lnTo>
                    <a:lnTo>
                      <a:pt x="3" y="14"/>
                    </a:lnTo>
                    <a:lnTo>
                      <a:pt x="10" y="7"/>
                    </a:lnTo>
                    <a:lnTo>
                      <a:pt x="19" y="2"/>
                    </a:lnTo>
                    <a:lnTo>
                      <a:pt x="33" y="0"/>
                    </a:lnTo>
                    <a:lnTo>
                      <a:pt x="45" y="0"/>
                    </a:lnTo>
                    <a:lnTo>
                      <a:pt x="55" y="5"/>
                    </a:lnTo>
                    <a:lnTo>
                      <a:pt x="62" y="12"/>
                    </a:lnTo>
                    <a:lnTo>
                      <a:pt x="66" y="19"/>
                    </a:lnTo>
                    <a:lnTo>
                      <a:pt x="64" y="26"/>
                    </a:lnTo>
                    <a:lnTo>
                      <a:pt x="57" y="33"/>
                    </a:lnTo>
                    <a:lnTo>
                      <a:pt x="48" y="38"/>
                    </a:lnTo>
                    <a:lnTo>
                      <a:pt x="33" y="40"/>
                    </a:lnTo>
                    <a:lnTo>
                      <a:pt x="22" y="40"/>
                    </a:lnTo>
                    <a:lnTo>
                      <a:pt x="12" y="35"/>
                    </a:lnTo>
                    <a:lnTo>
                      <a:pt x="5" y="28"/>
                    </a:lnTo>
                    <a:lnTo>
                      <a:pt x="0" y="21"/>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32">
                <a:extLst>
                  <a:ext uri="{FF2B5EF4-FFF2-40B4-BE49-F238E27FC236}">
                    <a16:creationId xmlns:a16="http://schemas.microsoft.com/office/drawing/2014/main" id="{C65D7B7C-F0B8-430F-A0CB-6F2A863E37E9}"/>
                  </a:ext>
                </a:extLst>
              </p:cNvPr>
              <p:cNvSpPr>
                <a:spLocks/>
              </p:cNvSpPr>
              <p:nvPr/>
            </p:nvSpPr>
            <p:spPr bwMode="auto">
              <a:xfrm>
                <a:off x="4768" y="3037"/>
                <a:ext cx="61" cy="40"/>
              </a:xfrm>
              <a:custGeom>
                <a:avLst/>
                <a:gdLst>
                  <a:gd name="T0" fmla="*/ 0 w 61"/>
                  <a:gd name="T1" fmla="*/ 21 h 40"/>
                  <a:gd name="T2" fmla="*/ 0 w 61"/>
                  <a:gd name="T3" fmla="*/ 21 h 40"/>
                  <a:gd name="T4" fmla="*/ 2 w 61"/>
                  <a:gd name="T5" fmla="*/ 14 h 40"/>
                  <a:gd name="T6" fmla="*/ 9 w 61"/>
                  <a:gd name="T7" fmla="*/ 7 h 40"/>
                  <a:gd name="T8" fmla="*/ 19 w 61"/>
                  <a:gd name="T9" fmla="*/ 2 h 40"/>
                  <a:gd name="T10" fmla="*/ 30 w 61"/>
                  <a:gd name="T11" fmla="*/ 0 h 40"/>
                  <a:gd name="T12" fmla="*/ 30 w 61"/>
                  <a:gd name="T13" fmla="*/ 0 h 40"/>
                  <a:gd name="T14" fmla="*/ 42 w 61"/>
                  <a:gd name="T15" fmla="*/ 2 h 40"/>
                  <a:gd name="T16" fmla="*/ 52 w 61"/>
                  <a:gd name="T17" fmla="*/ 5 h 40"/>
                  <a:gd name="T18" fmla="*/ 59 w 61"/>
                  <a:gd name="T19" fmla="*/ 12 h 40"/>
                  <a:gd name="T20" fmla="*/ 61 w 61"/>
                  <a:gd name="T21" fmla="*/ 19 h 40"/>
                  <a:gd name="T22" fmla="*/ 61 w 61"/>
                  <a:gd name="T23" fmla="*/ 19 h 40"/>
                  <a:gd name="T24" fmla="*/ 59 w 61"/>
                  <a:gd name="T25" fmla="*/ 26 h 40"/>
                  <a:gd name="T26" fmla="*/ 52 w 61"/>
                  <a:gd name="T27" fmla="*/ 33 h 40"/>
                  <a:gd name="T28" fmla="*/ 42 w 61"/>
                  <a:gd name="T29" fmla="*/ 38 h 40"/>
                  <a:gd name="T30" fmla="*/ 30 w 61"/>
                  <a:gd name="T31" fmla="*/ 40 h 40"/>
                  <a:gd name="T32" fmla="*/ 30 w 61"/>
                  <a:gd name="T33" fmla="*/ 40 h 40"/>
                  <a:gd name="T34" fmla="*/ 19 w 61"/>
                  <a:gd name="T35" fmla="*/ 38 h 40"/>
                  <a:gd name="T36" fmla="*/ 9 w 61"/>
                  <a:gd name="T37" fmla="*/ 35 h 40"/>
                  <a:gd name="T38" fmla="*/ 2 w 61"/>
                  <a:gd name="T39" fmla="*/ 28 h 40"/>
                  <a:gd name="T40" fmla="*/ 0 w 61"/>
                  <a:gd name="T41" fmla="*/ 21 h 40"/>
                  <a:gd name="T42" fmla="*/ 0 w 61"/>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0"/>
                  <a:gd name="T68" fmla="*/ 61 w 61"/>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0">
                    <a:moveTo>
                      <a:pt x="0" y="21"/>
                    </a:moveTo>
                    <a:lnTo>
                      <a:pt x="0" y="21"/>
                    </a:lnTo>
                    <a:lnTo>
                      <a:pt x="2" y="14"/>
                    </a:lnTo>
                    <a:lnTo>
                      <a:pt x="9" y="7"/>
                    </a:lnTo>
                    <a:lnTo>
                      <a:pt x="19" y="2"/>
                    </a:lnTo>
                    <a:lnTo>
                      <a:pt x="30" y="0"/>
                    </a:lnTo>
                    <a:lnTo>
                      <a:pt x="42" y="2"/>
                    </a:lnTo>
                    <a:lnTo>
                      <a:pt x="52" y="5"/>
                    </a:lnTo>
                    <a:lnTo>
                      <a:pt x="59" y="12"/>
                    </a:lnTo>
                    <a:lnTo>
                      <a:pt x="61" y="19"/>
                    </a:lnTo>
                    <a:lnTo>
                      <a:pt x="59" y="26"/>
                    </a:lnTo>
                    <a:lnTo>
                      <a:pt x="52" y="33"/>
                    </a:lnTo>
                    <a:lnTo>
                      <a:pt x="42" y="38"/>
                    </a:lnTo>
                    <a:lnTo>
                      <a:pt x="30" y="40"/>
                    </a:lnTo>
                    <a:lnTo>
                      <a:pt x="19" y="38"/>
                    </a:lnTo>
                    <a:lnTo>
                      <a:pt x="9" y="35"/>
                    </a:lnTo>
                    <a:lnTo>
                      <a:pt x="2" y="28"/>
                    </a:lnTo>
                    <a:lnTo>
                      <a:pt x="0" y="2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33">
                <a:extLst>
                  <a:ext uri="{FF2B5EF4-FFF2-40B4-BE49-F238E27FC236}">
                    <a16:creationId xmlns:a16="http://schemas.microsoft.com/office/drawing/2014/main" id="{67E3506C-B94B-466A-9A73-E8D7AA3BEDAA}"/>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7 w 57"/>
                  <a:gd name="T7" fmla="*/ 5 h 36"/>
                  <a:gd name="T8" fmla="*/ 17 w 57"/>
                  <a:gd name="T9" fmla="*/ 3 h 36"/>
                  <a:gd name="T10" fmla="*/ 28 w 57"/>
                  <a:gd name="T11" fmla="*/ 0 h 36"/>
                  <a:gd name="T12" fmla="*/ 28 w 57"/>
                  <a:gd name="T13" fmla="*/ 0 h 36"/>
                  <a:gd name="T14" fmla="*/ 40 w 57"/>
                  <a:gd name="T15" fmla="*/ 0 h 36"/>
                  <a:gd name="T16" fmla="*/ 47 w 57"/>
                  <a:gd name="T17" fmla="*/ 5 h 36"/>
                  <a:gd name="T18" fmla="*/ 54 w 57"/>
                  <a:gd name="T19" fmla="*/ 10 h 36"/>
                  <a:gd name="T20" fmla="*/ 57 w 57"/>
                  <a:gd name="T21" fmla="*/ 17 h 36"/>
                  <a:gd name="T22" fmla="*/ 57 w 57"/>
                  <a:gd name="T23" fmla="*/ 17 h 36"/>
                  <a:gd name="T24" fmla="*/ 54 w 57"/>
                  <a:gd name="T25" fmla="*/ 24 h 36"/>
                  <a:gd name="T26" fmla="*/ 50 w 57"/>
                  <a:gd name="T27" fmla="*/ 31 h 36"/>
                  <a:gd name="T28" fmla="*/ 40 w 57"/>
                  <a:gd name="T29" fmla="*/ 36 h 36"/>
                  <a:gd name="T30" fmla="*/ 28 w 57"/>
                  <a:gd name="T31" fmla="*/ 36 h 36"/>
                  <a:gd name="T32" fmla="*/ 28 w 57"/>
                  <a:gd name="T33" fmla="*/ 36 h 36"/>
                  <a:gd name="T34" fmla="*/ 19 w 57"/>
                  <a:gd name="T35" fmla="*/ 36 h 36"/>
                  <a:gd name="T36" fmla="*/ 10 w 57"/>
                  <a:gd name="T37" fmla="*/ 31 h 36"/>
                  <a:gd name="T38" fmla="*/ 3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7" y="5"/>
                    </a:lnTo>
                    <a:lnTo>
                      <a:pt x="17" y="3"/>
                    </a:lnTo>
                    <a:lnTo>
                      <a:pt x="28" y="0"/>
                    </a:lnTo>
                    <a:lnTo>
                      <a:pt x="40" y="0"/>
                    </a:lnTo>
                    <a:lnTo>
                      <a:pt x="47" y="5"/>
                    </a:lnTo>
                    <a:lnTo>
                      <a:pt x="54" y="10"/>
                    </a:lnTo>
                    <a:lnTo>
                      <a:pt x="57" y="17"/>
                    </a:lnTo>
                    <a:lnTo>
                      <a:pt x="54" y="24"/>
                    </a:lnTo>
                    <a:lnTo>
                      <a:pt x="50" y="31"/>
                    </a:lnTo>
                    <a:lnTo>
                      <a:pt x="40" y="36"/>
                    </a:lnTo>
                    <a:lnTo>
                      <a:pt x="28" y="36"/>
                    </a:lnTo>
                    <a:lnTo>
                      <a:pt x="19" y="36"/>
                    </a:lnTo>
                    <a:lnTo>
                      <a:pt x="10" y="31"/>
                    </a:lnTo>
                    <a:lnTo>
                      <a:pt x="3" y="26"/>
                    </a:lnTo>
                    <a:lnTo>
                      <a:pt x="0" y="1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34">
                <a:extLst>
                  <a:ext uri="{FF2B5EF4-FFF2-40B4-BE49-F238E27FC236}">
                    <a16:creationId xmlns:a16="http://schemas.microsoft.com/office/drawing/2014/main" id="{98C2A4A6-B08D-46F5-A854-C8F0601FE0E4}"/>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10 w 57"/>
                  <a:gd name="T7" fmla="*/ 7 h 36"/>
                  <a:gd name="T8" fmla="*/ 17 w 57"/>
                  <a:gd name="T9" fmla="*/ 3 h 36"/>
                  <a:gd name="T10" fmla="*/ 28 w 57"/>
                  <a:gd name="T11" fmla="*/ 0 h 36"/>
                  <a:gd name="T12" fmla="*/ 28 w 57"/>
                  <a:gd name="T13" fmla="*/ 0 h 36"/>
                  <a:gd name="T14" fmla="*/ 38 w 57"/>
                  <a:gd name="T15" fmla="*/ 3 h 36"/>
                  <a:gd name="T16" fmla="*/ 47 w 57"/>
                  <a:gd name="T17" fmla="*/ 5 h 36"/>
                  <a:gd name="T18" fmla="*/ 54 w 57"/>
                  <a:gd name="T19" fmla="*/ 10 h 36"/>
                  <a:gd name="T20" fmla="*/ 57 w 57"/>
                  <a:gd name="T21" fmla="*/ 17 h 36"/>
                  <a:gd name="T22" fmla="*/ 57 w 57"/>
                  <a:gd name="T23" fmla="*/ 17 h 36"/>
                  <a:gd name="T24" fmla="*/ 54 w 57"/>
                  <a:gd name="T25" fmla="*/ 24 h 36"/>
                  <a:gd name="T26" fmla="*/ 47 w 57"/>
                  <a:gd name="T27" fmla="*/ 28 h 36"/>
                  <a:gd name="T28" fmla="*/ 40 w 57"/>
                  <a:gd name="T29" fmla="*/ 33 h 36"/>
                  <a:gd name="T30" fmla="*/ 28 w 57"/>
                  <a:gd name="T31" fmla="*/ 36 h 36"/>
                  <a:gd name="T32" fmla="*/ 28 w 57"/>
                  <a:gd name="T33" fmla="*/ 36 h 36"/>
                  <a:gd name="T34" fmla="*/ 19 w 57"/>
                  <a:gd name="T35" fmla="*/ 36 h 36"/>
                  <a:gd name="T36" fmla="*/ 10 w 57"/>
                  <a:gd name="T37" fmla="*/ 31 h 36"/>
                  <a:gd name="T38" fmla="*/ 5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10" y="7"/>
                    </a:lnTo>
                    <a:lnTo>
                      <a:pt x="17" y="3"/>
                    </a:lnTo>
                    <a:lnTo>
                      <a:pt x="28" y="0"/>
                    </a:lnTo>
                    <a:lnTo>
                      <a:pt x="38" y="3"/>
                    </a:lnTo>
                    <a:lnTo>
                      <a:pt x="47" y="5"/>
                    </a:lnTo>
                    <a:lnTo>
                      <a:pt x="54" y="10"/>
                    </a:lnTo>
                    <a:lnTo>
                      <a:pt x="57" y="17"/>
                    </a:lnTo>
                    <a:lnTo>
                      <a:pt x="54" y="24"/>
                    </a:lnTo>
                    <a:lnTo>
                      <a:pt x="47" y="28"/>
                    </a:lnTo>
                    <a:lnTo>
                      <a:pt x="40" y="33"/>
                    </a:lnTo>
                    <a:lnTo>
                      <a:pt x="28" y="36"/>
                    </a:lnTo>
                    <a:lnTo>
                      <a:pt x="19" y="36"/>
                    </a:lnTo>
                    <a:lnTo>
                      <a:pt x="10" y="31"/>
                    </a:lnTo>
                    <a:lnTo>
                      <a:pt x="5" y="26"/>
                    </a:lnTo>
                    <a:lnTo>
                      <a:pt x="0" y="1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35">
                <a:extLst>
                  <a:ext uri="{FF2B5EF4-FFF2-40B4-BE49-F238E27FC236}">
                    <a16:creationId xmlns:a16="http://schemas.microsoft.com/office/drawing/2014/main" id="{1C756644-8E0E-44E7-A4A5-7B0D12DA8F5E}"/>
                  </a:ext>
                </a:extLst>
              </p:cNvPr>
              <p:cNvSpPr>
                <a:spLocks/>
              </p:cNvSpPr>
              <p:nvPr/>
            </p:nvSpPr>
            <p:spPr bwMode="auto">
              <a:xfrm>
                <a:off x="4773" y="3042"/>
                <a:ext cx="51" cy="30"/>
              </a:xfrm>
              <a:custGeom>
                <a:avLst/>
                <a:gdLst>
                  <a:gd name="T0" fmla="*/ 0 w 51"/>
                  <a:gd name="T1" fmla="*/ 16 h 30"/>
                  <a:gd name="T2" fmla="*/ 0 w 51"/>
                  <a:gd name="T3" fmla="*/ 16 h 30"/>
                  <a:gd name="T4" fmla="*/ 2 w 51"/>
                  <a:gd name="T5" fmla="*/ 9 h 30"/>
                  <a:gd name="T6" fmla="*/ 7 w 51"/>
                  <a:gd name="T7" fmla="*/ 4 h 30"/>
                  <a:gd name="T8" fmla="*/ 16 w 51"/>
                  <a:gd name="T9" fmla="*/ 0 h 30"/>
                  <a:gd name="T10" fmla="*/ 25 w 51"/>
                  <a:gd name="T11" fmla="*/ 0 h 30"/>
                  <a:gd name="T12" fmla="*/ 25 w 51"/>
                  <a:gd name="T13" fmla="*/ 0 h 30"/>
                  <a:gd name="T14" fmla="*/ 35 w 51"/>
                  <a:gd name="T15" fmla="*/ 0 h 30"/>
                  <a:gd name="T16" fmla="*/ 44 w 51"/>
                  <a:gd name="T17" fmla="*/ 2 h 30"/>
                  <a:gd name="T18" fmla="*/ 49 w 51"/>
                  <a:gd name="T19" fmla="*/ 7 h 30"/>
                  <a:gd name="T20" fmla="*/ 51 w 51"/>
                  <a:gd name="T21" fmla="*/ 14 h 30"/>
                  <a:gd name="T22" fmla="*/ 51 w 51"/>
                  <a:gd name="T23" fmla="*/ 14 h 30"/>
                  <a:gd name="T24" fmla="*/ 49 w 51"/>
                  <a:gd name="T25" fmla="*/ 21 h 30"/>
                  <a:gd name="T26" fmla="*/ 44 w 51"/>
                  <a:gd name="T27" fmla="*/ 25 h 30"/>
                  <a:gd name="T28" fmla="*/ 37 w 51"/>
                  <a:gd name="T29" fmla="*/ 30 h 30"/>
                  <a:gd name="T30" fmla="*/ 25 w 51"/>
                  <a:gd name="T31" fmla="*/ 30 h 30"/>
                  <a:gd name="T32" fmla="*/ 25 w 51"/>
                  <a:gd name="T33" fmla="*/ 30 h 30"/>
                  <a:gd name="T34" fmla="*/ 16 w 51"/>
                  <a:gd name="T35" fmla="*/ 30 h 30"/>
                  <a:gd name="T36" fmla="*/ 9 w 51"/>
                  <a:gd name="T37" fmla="*/ 28 h 30"/>
                  <a:gd name="T38" fmla="*/ 2 w 51"/>
                  <a:gd name="T39" fmla="*/ 23 h 30"/>
                  <a:gd name="T40" fmla="*/ 0 w 51"/>
                  <a:gd name="T41" fmla="*/ 16 h 30"/>
                  <a:gd name="T42" fmla="*/ 0 w 51"/>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0"/>
                  <a:gd name="T68" fmla="*/ 51 w 5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0">
                    <a:moveTo>
                      <a:pt x="0" y="16"/>
                    </a:moveTo>
                    <a:lnTo>
                      <a:pt x="0" y="16"/>
                    </a:lnTo>
                    <a:lnTo>
                      <a:pt x="2" y="9"/>
                    </a:lnTo>
                    <a:lnTo>
                      <a:pt x="7" y="4"/>
                    </a:lnTo>
                    <a:lnTo>
                      <a:pt x="16" y="0"/>
                    </a:lnTo>
                    <a:lnTo>
                      <a:pt x="25" y="0"/>
                    </a:lnTo>
                    <a:lnTo>
                      <a:pt x="35" y="0"/>
                    </a:lnTo>
                    <a:lnTo>
                      <a:pt x="44" y="2"/>
                    </a:lnTo>
                    <a:lnTo>
                      <a:pt x="49" y="7"/>
                    </a:lnTo>
                    <a:lnTo>
                      <a:pt x="51" y="14"/>
                    </a:lnTo>
                    <a:lnTo>
                      <a:pt x="49" y="21"/>
                    </a:lnTo>
                    <a:lnTo>
                      <a:pt x="44" y="25"/>
                    </a:lnTo>
                    <a:lnTo>
                      <a:pt x="37" y="30"/>
                    </a:lnTo>
                    <a:lnTo>
                      <a:pt x="25" y="30"/>
                    </a:lnTo>
                    <a:lnTo>
                      <a:pt x="16" y="30"/>
                    </a:lnTo>
                    <a:lnTo>
                      <a:pt x="9" y="28"/>
                    </a:lnTo>
                    <a:lnTo>
                      <a:pt x="2" y="23"/>
                    </a:lnTo>
                    <a:lnTo>
                      <a:pt x="0" y="1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36">
                <a:extLst>
                  <a:ext uri="{FF2B5EF4-FFF2-40B4-BE49-F238E27FC236}">
                    <a16:creationId xmlns:a16="http://schemas.microsoft.com/office/drawing/2014/main" id="{CEB9B113-EA13-4F13-A31E-C312384EAB86}"/>
                  </a:ext>
                </a:extLst>
              </p:cNvPr>
              <p:cNvSpPr>
                <a:spLocks/>
              </p:cNvSpPr>
              <p:nvPr/>
            </p:nvSpPr>
            <p:spPr bwMode="auto">
              <a:xfrm>
                <a:off x="4775" y="3042"/>
                <a:ext cx="47" cy="30"/>
              </a:xfrm>
              <a:custGeom>
                <a:avLst/>
                <a:gdLst>
                  <a:gd name="T0" fmla="*/ 0 w 47"/>
                  <a:gd name="T1" fmla="*/ 16 h 30"/>
                  <a:gd name="T2" fmla="*/ 0 w 47"/>
                  <a:gd name="T3" fmla="*/ 16 h 30"/>
                  <a:gd name="T4" fmla="*/ 2 w 47"/>
                  <a:gd name="T5" fmla="*/ 9 h 30"/>
                  <a:gd name="T6" fmla="*/ 7 w 47"/>
                  <a:gd name="T7" fmla="*/ 4 h 30"/>
                  <a:gd name="T8" fmla="*/ 14 w 47"/>
                  <a:gd name="T9" fmla="*/ 2 h 30"/>
                  <a:gd name="T10" fmla="*/ 23 w 47"/>
                  <a:gd name="T11" fmla="*/ 0 h 30"/>
                  <a:gd name="T12" fmla="*/ 23 w 47"/>
                  <a:gd name="T13" fmla="*/ 0 h 30"/>
                  <a:gd name="T14" fmla="*/ 33 w 47"/>
                  <a:gd name="T15" fmla="*/ 0 h 30"/>
                  <a:gd name="T16" fmla="*/ 40 w 47"/>
                  <a:gd name="T17" fmla="*/ 4 h 30"/>
                  <a:gd name="T18" fmla="*/ 45 w 47"/>
                  <a:gd name="T19" fmla="*/ 9 h 30"/>
                  <a:gd name="T20" fmla="*/ 47 w 47"/>
                  <a:gd name="T21" fmla="*/ 14 h 30"/>
                  <a:gd name="T22" fmla="*/ 47 w 47"/>
                  <a:gd name="T23" fmla="*/ 14 h 30"/>
                  <a:gd name="T24" fmla="*/ 47 w 47"/>
                  <a:gd name="T25" fmla="*/ 21 h 30"/>
                  <a:gd name="T26" fmla="*/ 40 w 47"/>
                  <a:gd name="T27" fmla="*/ 25 h 30"/>
                  <a:gd name="T28" fmla="*/ 33 w 47"/>
                  <a:gd name="T29" fmla="*/ 28 h 30"/>
                  <a:gd name="T30" fmla="*/ 23 w 47"/>
                  <a:gd name="T31" fmla="*/ 30 h 30"/>
                  <a:gd name="T32" fmla="*/ 23 w 47"/>
                  <a:gd name="T33" fmla="*/ 30 h 30"/>
                  <a:gd name="T34" fmla="*/ 14 w 47"/>
                  <a:gd name="T35" fmla="*/ 30 h 30"/>
                  <a:gd name="T36" fmla="*/ 7 w 47"/>
                  <a:gd name="T37" fmla="*/ 25 h 30"/>
                  <a:gd name="T38" fmla="*/ 2 w 47"/>
                  <a:gd name="T39" fmla="*/ 21 h 30"/>
                  <a:gd name="T40" fmla="*/ 0 w 47"/>
                  <a:gd name="T41" fmla="*/ 16 h 30"/>
                  <a:gd name="T42" fmla="*/ 0 w 47"/>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6"/>
                    </a:moveTo>
                    <a:lnTo>
                      <a:pt x="0" y="16"/>
                    </a:lnTo>
                    <a:lnTo>
                      <a:pt x="2" y="9"/>
                    </a:lnTo>
                    <a:lnTo>
                      <a:pt x="7" y="4"/>
                    </a:lnTo>
                    <a:lnTo>
                      <a:pt x="14" y="2"/>
                    </a:lnTo>
                    <a:lnTo>
                      <a:pt x="23" y="0"/>
                    </a:lnTo>
                    <a:lnTo>
                      <a:pt x="33" y="0"/>
                    </a:lnTo>
                    <a:lnTo>
                      <a:pt x="40" y="4"/>
                    </a:lnTo>
                    <a:lnTo>
                      <a:pt x="45" y="9"/>
                    </a:lnTo>
                    <a:lnTo>
                      <a:pt x="47" y="14"/>
                    </a:lnTo>
                    <a:lnTo>
                      <a:pt x="47" y="21"/>
                    </a:lnTo>
                    <a:lnTo>
                      <a:pt x="40" y="25"/>
                    </a:lnTo>
                    <a:lnTo>
                      <a:pt x="33" y="28"/>
                    </a:lnTo>
                    <a:lnTo>
                      <a:pt x="23" y="30"/>
                    </a:lnTo>
                    <a:lnTo>
                      <a:pt x="14" y="30"/>
                    </a:lnTo>
                    <a:lnTo>
                      <a:pt x="7" y="25"/>
                    </a:lnTo>
                    <a:lnTo>
                      <a:pt x="2" y="21"/>
                    </a:lnTo>
                    <a:lnTo>
                      <a:pt x="0" y="1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37">
                <a:extLst>
                  <a:ext uri="{FF2B5EF4-FFF2-40B4-BE49-F238E27FC236}">
                    <a16:creationId xmlns:a16="http://schemas.microsoft.com/office/drawing/2014/main" id="{A34B26A2-4943-47F4-B10C-A74AD16B3A87}"/>
                  </a:ext>
                </a:extLst>
              </p:cNvPr>
              <p:cNvSpPr>
                <a:spLocks/>
              </p:cNvSpPr>
              <p:nvPr/>
            </p:nvSpPr>
            <p:spPr bwMode="auto">
              <a:xfrm>
                <a:off x="4777" y="3042"/>
                <a:ext cx="45" cy="30"/>
              </a:xfrm>
              <a:custGeom>
                <a:avLst/>
                <a:gdLst>
                  <a:gd name="T0" fmla="*/ 45 w 45"/>
                  <a:gd name="T1" fmla="*/ 14 h 30"/>
                  <a:gd name="T2" fmla="*/ 45 w 45"/>
                  <a:gd name="T3" fmla="*/ 14 h 30"/>
                  <a:gd name="T4" fmla="*/ 43 w 45"/>
                  <a:gd name="T5" fmla="*/ 21 h 30"/>
                  <a:gd name="T6" fmla="*/ 38 w 45"/>
                  <a:gd name="T7" fmla="*/ 25 h 30"/>
                  <a:gd name="T8" fmla="*/ 31 w 45"/>
                  <a:gd name="T9" fmla="*/ 28 h 30"/>
                  <a:gd name="T10" fmla="*/ 21 w 45"/>
                  <a:gd name="T11" fmla="*/ 30 h 30"/>
                  <a:gd name="T12" fmla="*/ 21 w 45"/>
                  <a:gd name="T13" fmla="*/ 30 h 30"/>
                  <a:gd name="T14" fmla="*/ 14 w 45"/>
                  <a:gd name="T15" fmla="*/ 28 h 30"/>
                  <a:gd name="T16" fmla="*/ 5 w 45"/>
                  <a:gd name="T17" fmla="*/ 25 h 30"/>
                  <a:gd name="T18" fmla="*/ 0 w 45"/>
                  <a:gd name="T19" fmla="*/ 21 h 30"/>
                  <a:gd name="T20" fmla="*/ 0 w 45"/>
                  <a:gd name="T21" fmla="*/ 16 h 30"/>
                  <a:gd name="T22" fmla="*/ 0 w 45"/>
                  <a:gd name="T23" fmla="*/ 16 h 30"/>
                  <a:gd name="T24" fmla="*/ 0 w 45"/>
                  <a:gd name="T25" fmla="*/ 11 h 30"/>
                  <a:gd name="T26" fmla="*/ 5 w 45"/>
                  <a:gd name="T27" fmla="*/ 7 h 30"/>
                  <a:gd name="T28" fmla="*/ 12 w 45"/>
                  <a:gd name="T29" fmla="*/ 2 h 30"/>
                  <a:gd name="T30" fmla="*/ 21 w 45"/>
                  <a:gd name="T31" fmla="*/ 0 h 30"/>
                  <a:gd name="T32" fmla="*/ 21 w 45"/>
                  <a:gd name="T33" fmla="*/ 0 h 30"/>
                  <a:gd name="T34" fmla="*/ 31 w 45"/>
                  <a:gd name="T35" fmla="*/ 2 h 30"/>
                  <a:gd name="T36" fmla="*/ 38 w 45"/>
                  <a:gd name="T37" fmla="*/ 4 h 30"/>
                  <a:gd name="T38" fmla="*/ 43 w 45"/>
                  <a:gd name="T39" fmla="*/ 9 h 30"/>
                  <a:gd name="T40" fmla="*/ 45 w 45"/>
                  <a:gd name="T41" fmla="*/ 14 h 30"/>
                  <a:gd name="T42" fmla="*/ 45 w 45"/>
                  <a:gd name="T43" fmla="*/ 1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0"/>
                  <a:gd name="T68" fmla="*/ 45 w 45"/>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0">
                    <a:moveTo>
                      <a:pt x="45" y="14"/>
                    </a:moveTo>
                    <a:lnTo>
                      <a:pt x="45" y="14"/>
                    </a:lnTo>
                    <a:lnTo>
                      <a:pt x="43" y="21"/>
                    </a:lnTo>
                    <a:lnTo>
                      <a:pt x="38" y="25"/>
                    </a:lnTo>
                    <a:lnTo>
                      <a:pt x="31" y="28"/>
                    </a:lnTo>
                    <a:lnTo>
                      <a:pt x="21" y="30"/>
                    </a:lnTo>
                    <a:lnTo>
                      <a:pt x="14" y="28"/>
                    </a:lnTo>
                    <a:lnTo>
                      <a:pt x="5" y="25"/>
                    </a:lnTo>
                    <a:lnTo>
                      <a:pt x="0" y="21"/>
                    </a:lnTo>
                    <a:lnTo>
                      <a:pt x="0" y="16"/>
                    </a:lnTo>
                    <a:lnTo>
                      <a:pt x="0" y="11"/>
                    </a:lnTo>
                    <a:lnTo>
                      <a:pt x="5" y="7"/>
                    </a:lnTo>
                    <a:lnTo>
                      <a:pt x="12" y="2"/>
                    </a:lnTo>
                    <a:lnTo>
                      <a:pt x="21" y="0"/>
                    </a:lnTo>
                    <a:lnTo>
                      <a:pt x="31" y="2"/>
                    </a:lnTo>
                    <a:lnTo>
                      <a:pt x="38" y="4"/>
                    </a:lnTo>
                    <a:lnTo>
                      <a:pt x="43" y="9"/>
                    </a:lnTo>
                    <a:lnTo>
                      <a:pt x="45" y="1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52">
                <a:extLst>
                  <a:ext uri="{FF2B5EF4-FFF2-40B4-BE49-F238E27FC236}">
                    <a16:creationId xmlns:a16="http://schemas.microsoft.com/office/drawing/2014/main" id="{3C436E59-A84A-4FF4-9379-35BA9E808DCE}"/>
                  </a:ext>
                </a:extLst>
              </p:cNvPr>
              <p:cNvSpPr>
                <a:spLocks/>
              </p:cNvSpPr>
              <p:nvPr/>
            </p:nvSpPr>
            <p:spPr bwMode="auto">
              <a:xfrm>
                <a:off x="4862" y="3336"/>
                <a:ext cx="132" cy="42"/>
              </a:xfrm>
              <a:custGeom>
                <a:avLst/>
                <a:gdLst>
                  <a:gd name="T0" fmla="*/ 0 w 132"/>
                  <a:gd name="T1" fmla="*/ 7 h 42"/>
                  <a:gd name="T2" fmla="*/ 0 w 132"/>
                  <a:gd name="T3" fmla="*/ 7 h 42"/>
                  <a:gd name="T4" fmla="*/ 12 w 132"/>
                  <a:gd name="T5" fmla="*/ 19 h 42"/>
                  <a:gd name="T6" fmla="*/ 24 w 132"/>
                  <a:gd name="T7" fmla="*/ 28 h 42"/>
                  <a:gd name="T8" fmla="*/ 40 w 132"/>
                  <a:gd name="T9" fmla="*/ 38 h 42"/>
                  <a:gd name="T10" fmla="*/ 50 w 132"/>
                  <a:gd name="T11" fmla="*/ 40 h 42"/>
                  <a:gd name="T12" fmla="*/ 59 w 132"/>
                  <a:gd name="T13" fmla="*/ 42 h 42"/>
                  <a:gd name="T14" fmla="*/ 71 w 132"/>
                  <a:gd name="T15" fmla="*/ 42 h 42"/>
                  <a:gd name="T16" fmla="*/ 83 w 132"/>
                  <a:gd name="T17" fmla="*/ 40 h 42"/>
                  <a:gd name="T18" fmla="*/ 94 w 132"/>
                  <a:gd name="T19" fmla="*/ 35 h 42"/>
                  <a:gd name="T20" fmla="*/ 106 w 132"/>
                  <a:gd name="T21" fmla="*/ 26 h 42"/>
                  <a:gd name="T22" fmla="*/ 118 w 132"/>
                  <a:gd name="T23" fmla="*/ 17 h 42"/>
                  <a:gd name="T24" fmla="*/ 132 w 132"/>
                  <a:gd name="T25" fmla="*/ 0 h 42"/>
                  <a:gd name="T26" fmla="*/ 132 w 132"/>
                  <a:gd name="T27" fmla="*/ 0 h 42"/>
                  <a:gd name="T28" fmla="*/ 120 w 132"/>
                  <a:gd name="T29" fmla="*/ 7 h 42"/>
                  <a:gd name="T30" fmla="*/ 109 w 132"/>
                  <a:gd name="T31" fmla="*/ 14 h 42"/>
                  <a:gd name="T32" fmla="*/ 92 w 132"/>
                  <a:gd name="T33" fmla="*/ 19 h 42"/>
                  <a:gd name="T34" fmla="*/ 71 w 132"/>
                  <a:gd name="T35" fmla="*/ 24 h 42"/>
                  <a:gd name="T36" fmla="*/ 50 w 132"/>
                  <a:gd name="T37" fmla="*/ 24 h 42"/>
                  <a:gd name="T38" fmla="*/ 38 w 132"/>
                  <a:gd name="T39" fmla="*/ 21 h 42"/>
                  <a:gd name="T40" fmla="*/ 26 w 132"/>
                  <a:gd name="T41" fmla="*/ 19 h 42"/>
                  <a:gd name="T42" fmla="*/ 14 w 132"/>
                  <a:gd name="T43" fmla="*/ 14 h 42"/>
                  <a:gd name="T44" fmla="*/ 0 w 132"/>
                  <a:gd name="T45" fmla="*/ 7 h 42"/>
                  <a:gd name="T46" fmla="*/ 0 w 132"/>
                  <a:gd name="T47" fmla="*/ 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42"/>
                  <a:gd name="T74" fmla="*/ 132 w 132"/>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42">
                    <a:moveTo>
                      <a:pt x="0" y="7"/>
                    </a:moveTo>
                    <a:lnTo>
                      <a:pt x="0" y="7"/>
                    </a:lnTo>
                    <a:lnTo>
                      <a:pt x="12" y="19"/>
                    </a:lnTo>
                    <a:lnTo>
                      <a:pt x="24" y="28"/>
                    </a:lnTo>
                    <a:lnTo>
                      <a:pt x="40" y="38"/>
                    </a:lnTo>
                    <a:lnTo>
                      <a:pt x="50" y="40"/>
                    </a:lnTo>
                    <a:lnTo>
                      <a:pt x="59" y="42"/>
                    </a:lnTo>
                    <a:lnTo>
                      <a:pt x="71" y="42"/>
                    </a:lnTo>
                    <a:lnTo>
                      <a:pt x="83" y="40"/>
                    </a:lnTo>
                    <a:lnTo>
                      <a:pt x="94" y="35"/>
                    </a:lnTo>
                    <a:lnTo>
                      <a:pt x="106" y="26"/>
                    </a:lnTo>
                    <a:lnTo>
                      <a:pt x="118" y="17"/>
                    </a:lnTo>
                    <a:lnTo>
                      <a:pt x="132" y="0"/>
                    </a:lnTo>
                    <a:lnTo>
                      <a:pt x="120" y="7"/>
                    </a:lnTo>
                    <a:lnTo>
                      <a:pt x="109" y="14"/>
                    </a:lnTo>
                    <a:lnTo>
                      <a:pt x="92" y="19"/>
                    </a:lnTo>
                    <a:lnTo>
                      <a:pt x="71" y="24"/>
                    </a:lnTo>
                    <a:lnTo>
                      <a:pt x="50" y="24"/>
                    </a:lnTo>
                    <a:lnTo>
                      <a:pt x="38" y="21"/>
                    </a:lnTo>
                    <a:lnTo>
                      <a:pt x="26" y="19"/>
                    </a:lnTo>
                    <a:lnTo>
                      <a:pt x="14" y="14"/>
                    </a:lnTo>
                    <a:lnTo>
                      <a:pt x="0" y="7"/>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53">
                <a:extLst>
                  <a:ext uri="{FF2B5EF4-FFF2-40B4-BE49-F238E27FC236}">
                    <a16:creationId xmlns:a16="http://schemas.microsoft.com/office/drawing/2014/main" id="{3C001F9C-F9B9-4CDC-A1F6-1B2F3C8AA9E2}"/>
                  </a:ext>
                </a:extLst>
              </p:cNvPr>
              <p:cNvSpPr>
                <a:spLocks/>
              </p:cNvSpPr>
              <p:nvPr/>
            </p:nvSpPr>
            <p:spPr bwMode="auto">
              <a:xfrm>
                <a:off x="4728" y="3072"/>
                <a:ext cx="73" cy="97"/>
              </a:xfrm>
              <a:custGeom>
                <a:avLst/>
                <a:gdLst>
                  <a:gd name="T0" fmla="*/ 73 w 73"/>
                  <a:gd name="T1" fmla="*/ 3 h 97"/>
                  <a:gd name="T2" fmla="*/ 73 w 73"/>
                  <a:gd name="T3" fmla="*/ 3 h 97"/>
                  <a:gd name="T4" fmla="*/ 59 w 73"/>
                  <a:gd name="T5" fmla="*/ 0 h 97"/>
                  <a:gd name="T6" fmla="*/ 45 w 73"/>
                  <a:gd name="T7" fmla="*/ 0 h 97"/>
                  <a:gd name="T8" fmla="*/ 30 w 73"/>
                  <a:gd name="T9" fmla="*/ 5 h 97"/>
                  <a:gd name="T10" fmla="*/ 21 w 73"/>
                  <a:gd name="T11" fmla="*/ 7 h 97"/>
                  <a:gd name="T12" fmla="*/ 16 w 73"/>
                  <a:gd name="T13" fmla="*/ 14 h 97"/>
                  <a:gd name="T14" fmla="*/ 9 w 73"/>
                  <a:gd name="T15" fmla="*/ 21 h 97"/>
                  <a:gd name="T16" fmla="*/ 4 w 73"/>
                  <a:gd name="T17" fmla="*/ 31 h 97"/>
                  <a:gd name="T18" fmla="*/ 0 w 73"/>
                  <a:gd name="T19" fmla="*/ 43 h 97"/>
                  <a:gd name="T20" fmla="*/ 0 w 73"/>
                  <a:gd name="T21" fmla="*/ 57 h 97"/>
                  <a:gd name="T22" fmla="*/ 0 w 73"/>
                  <a:gd name="T23" fmla="*/ 76 h 97"/>
                  <a:gd name="T24" fmla="*/ 0 w 73"/>
                  <a:gd name="T25" fmla="*/ 97 h 97"/>
                  <a:gd name="T26" fmla="*/ 0 w 73"/>
                  <a:gd name="T27" fmla="*/ 97 h 97"/>
                  <a:gd name="T28" fmla="*/ 0 w 73"/>
                  <a:gd name="T29" fmla="*/ 85 h 97"/>
                  <a:gd name="T30" fmla="*/ 2 w 73"/>
                  <a:gd name="T31" fmla="*/ 71 h 97"/>
                  <a:gd name="T32" fmla="*/ 4 w 73"/>
                  <a:gd name="T33" fmla="*/ 57 h 97"/>
                  <a:gd name="T34" fmla="*/ 14 w 73"/>
                  <a:gd name="T35" fmla="*/ 40 h 97"/>
                  <a:gd name="T36" fmla="*/ 26 w 73"/>
                  <a:gd name="T37" fmla="*/ 26 h 97"/>
                  <a:gd name="T38" fmla="*/ 35 w 73"/>
                  <a:gd name="T39" fmla="*/ 19 h 97"/>
                  <a:gd name="T40" fmla="*/ 45 w 73"/>
                  <a:gd name="T41" fmla="*/ 12 h 97"/>
                  <a:gd name="T42" fmla="*/ 56 w 73"/>
                  <a:gd name="T43" fmla="*/ 7 h 97"/>
                  <a:gd name="T44" fmla="*/ 73 w 73"/>
                  <a:gd name="T45" fmla="*/ 3 h 97"/>
                  <a:gd name="T46" fmla="*/ 73 w 73"/>
                  <a:gd name="T47" fmla="*/ 3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7"/>
                  <a:gd name="T74" fmla="*/ 73 w 73"/>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7">
                    <a:moveTo>
                      <a:pt x="73" y="3"/>
                    </a:moveTo>
                    <a:lnTo>
                      <a:pt x="73" y="3"/>
                    </a:lnTo>
                    <a:lnTo>
                      <a:pt x="59" y="0"/>
                    </a:lnTo>
                    <a:lnTo>
                      <a:pt x="45" y="0"/>
                    </a:lnTo>
                    <a:lnTo>
                      <a:pt x="30" y="5"/>
                    </a:lnTo>
                    <a:lnTo>
                      <a:pt x="21" y="7"/>
                    </a:lnTo>
                    <a:lnTo>
                      <a:pt x="16" y="14"/>
                    </a:lnTo>
                    <a:lnTo>
                      <a:pt x="9" y="21"/>
                    </a:lnTo>
                    <a:lnTo>
                      <a:pt x="4" y="31"/>
                    </a:lnTo>
                    <a:lnTo>
                      <a:pt x="0" y="43"/>
                    </a:lnTo>
                    <a:lnTo>
                      <a:pt x="0" y="57"/>
                    </a:lnTo>
                    <a:lnTo>
                      <a:pt x="0" y="76"/>
                    </a:lnTo>
                    <a:lnTo>
                      <a:pt x="0" y="97"/>
                    </a:lnTo>
                    <a:lnTo>
                      <a:pt x="0" y="85"/>
                    </a:lnTo>
                    <a:lnTo>
                      <a:pt x="2" y="71"/>
                    </a:lnTo>
                    <a:lnTo>
                      <a:pt x="4" y="57"/>
                    </a:lnTo>
                    <a:lnTo>
                      <a:pt x="14" y="40"/>
                    </a:lnTo>
                    <a:lnTo>
                      <a:pt x="26" y="26"/>
                    </a:lnTo>
                    <a:lnTo>
                      <a:pt x="35" y="19"/>
                    </a:lnTo>
                    <a:lnTo>
                      <a:pt x="45" y="12"/>
                    </a:lnTo>
                    <a:lnTo>
                      <a:pt x="56" y="7"/>
                    </a:lnTo>
                    <a:lnTo>
                      <a:pt x="73"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110">
              <a:extLst>
                <a:ext uri="{FF2B5EF4-FFF2-40B4-BE49-F238E27FC236}">
                  <a16:creationId xmlns:a16="http://schemas.microsoft.com/office/drawing/2014/main" id="{E8077A23-D931-4C59-AA79-175A83FF2E48}"/>
                </a:ext>
              </a:extLst>
            </p:cNvPr>
            <p:cNvGrpSpPr>
              <a:grpSpLocks/>
            </p:cNvGrpSpPr>
            <p:nvPr/>
          </p:nvGrpSpPr>
          <p:grpSpPr bwMode="auto">
            <a:xfrm>
              <a:off x="4195" y="1953"/>
              <a:ext cx="1183" cy="1795"/>
              <a:chOff x="3958" y="1664"/>
              <a:chExt cx="1557" cy="2019"/>
            </a:xfrm>
          </p:grpSpPr>
          <p:sp>
            <p:nvSpPr>
              <p:cNvPr id="14" name="Freeform 14">
                <a:extLst>
                  <a:ext uri="{FF2B5EF4-FFF2-40B4-BE49-F238E27FC236}">
                    <a16:creationId xmlns:a16="http://schemas.microsoft.com/office/drawing/2014/main" id="{957FC284-F2AE-4194-899B-B4E3DE106307}"/>
                  </a:ext>
                </a:extLst>
              </p:cNvPr>
              <p:cNvSpPr>
                <a:spLocks/>
              </p:cNvSpPr>
              <p:nvPr/>
            </p:nvSpPr>
            <p:spPr bwMode="auto">
              <a:xfrm>
                <a:off x="4040" y="1685"/>
                <a:ext cx="1177" cy="507"/>
              </a:xfrm>
              <a:custGeom>
                <a:avLst/>
                <a:gdLst>
                  <a:gd name="T0" fmla="*/ 0 w 2355"/>
                  <a:gd name="T1" fmla="*/ 0 h 1014"/>
                  <a:gd name="T2" fmla="*/ 0 w 2355"/>
                  <a:gd name="T3" fmla="*/ 1 h 1014"/>
                  <a:gd name="T4" fmla="*/ 0 w 2355"/>
                  <a:gd name="T5" fmla="*/ 1 h 1014"/>
                  <a:gd name="T6" fmla="*/ 0 w 2355"/>
                  <a:gd name="T7" fmla="*/ 1 h 1014"/>
                  <a:gd name="T8" fmla="*/ 0 w 2355"/>
                  <a:gd name="T9" fmla="*/ 1 h 1014"/>
                  <a:gd name="T10" fmla="*/ 0 w 2355"/>
                  <a:gd name="T11" fmla="*/ 1 h 1014"/>
                  <a:gd name="T12" fmla="*/ 0 w 2355"/>
                  <a:gd name="T13" fmla="*/ 1 h 1014"/>
                  <a:gd name="T14" fmla="*/ 0 w 2355"/>
                  <a:gd name="T15" fmla="*/ 1 h 1014"/>
                  <a:gd name="T16" fmla="*/ 0 w 2355"/>
                  <a:gd name="T17" fmla="*/ 1 h 1014"/>
                  <a:gd name="T18" fmla="*/ 0 w 2355"/>
                  <a:gd name="T19" fmla="*/ 1 h 1014"/>
                  <a:gd name="T20" fmla="*/ 0 w 2355"/>
                  <a:gd name="T21" fmla="*/ 1 h 1014"/>
                  <a:gd name="T22" fmla="*/ 0 w 2355"/>
                  <a:gd name="T23" fmla="*/ 1 h 1014"/>
                  <a:gd name="T24" fmla="*/ 0 w 2355"/>
                  <a:gd name="T25" fmla="*/ 1 h 1014"/>
                  <a:gd name="T26" fmla="*/ 0 w 2355"/>
                  <a:gd name="T27" fmla="*/ 0 h 1014"/>
                  <a:gd name="T28" fmla="*/ 0 w 2355"/>
                  <a:gd name="T29" fmla="*/ 0 h 1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5"/>
                  <a:gd name="T46" fmla="*/ 0 h 1014"/>
                  <a:gd name="T47" fmla="*/ 2355 w 2355"/>
                  <a:gd name="T48" fmla="*/ 1014 h 1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5" h="1014">
                    <a:moveTo>
                      <a:pt x="1397" y="0"/>
                    </a:moveTo>
                    <a:lnTo>
                      <a:pt x="0" y="651"/>
                    </a:lnTo>
                    <a:lnTo>
                      <a:pt x="241" y="700"/>
                    </a:lnTo>
                    <a:lnTo>
                      <a:pt x="506" y="751"/>
                    </a:lnTo>
                    <a:lnTo>
                      <a:pt x="663" y="782"/>
                    </a:lnTo>
                    <a:lnTo>
                      <a:pt x="831" y="812"/>
                    </a:lnTo>
                    <a:lnTo>
                      <a:pt x="1007" y="844"/>
                    </a:lnTo>
                    <a:lnTo>
                      <a:pt x="1190" y="875"/>
                    </a:lnTo>
                    <a:lnTo>
                      <a:pt x="1374" y="905"/>
                    </a:lnTo>
                    <a:lnTo>
                      <a:pt x="1558" y="934"/>
                    </a:lnTo>
                    <a:lnTo>
                      <a:pt x="1910" y="983"/>
                    </a:lnTo>
                    <a:lnTo>
                      <a:pt x="2218" y="1014"/>
                    </a:lnTo>
                    <a:lnTo>
                      <a:pt x="2355" y="398"/>
                    </a:lnTo>
                    <a:lnTo>
                      <a:pt x="1397" y="0"/>
                    </a:lnTo>
                    <a:close/>
                  </a:path>
                </a:pathLst>
              </a:custGeom>
              <a:solidFill>
                <a:srgbClr val="487A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33096038-52FA-4277-AEF2-1BE1C312D4DA}"/>
                  </a:ext>
                </a:extLst>
              </p:cNvPr>
              <p:cNvSpPr>
                <a:spLocks/>
              </p:cNvSpPr>
              <p:nvPr/>
            </p:nvSpPr>
            <p:spPr bwMode="auto">
              <a:xfrm>
                <a:off x="4090" y="2036"/>
                <a:ext cx="1106" cy="191"/>
              </a:xfrm>
              <a:custGeom>
                <a:avLst/>
                <a:gdLst>
                  <a:gd name="T0" fmla="*/ 0 w 2210"/>
                  <a:gd name="T1" fmla="*/ 0 h 382"/>
                  <a:gd name="T2" fmla="*/ 1 w 2210"/>
                  <a:gd name="T3" fmla="*/ 1 h 382"/>
                  <a:gd name="T4" fmla="*/ 1 w 2210"/>
                  <a:gd name="T5" fmla="*/ 1 h 382"/>
                  <a:gd name="T6" fmla="*/ 1 w 2210"/>
                  <a:gd name="T7" fmla="*/ 1 h 382"/>
                  <a:gd name="T8" fmla="*/ 1 w 2210"/>
                  <a:gd name="T9" fmla="*/ 1 h 382"/>
                  <a:gd name="T10" fmla="*/ 1 w 2210"/>
                  <a:gd name="T11" fmla="*/ 1 h 382"/>
                  <a:gd name="T12" fmla="*/ 1 w 2210"/>
                  <a:gd name="T13" fmla="*/ 1 h 382"/>
                  <a:gd name="T14" fmla="*/ 1 w 2210"/>
                  <a:gd name="T15" fmla="*/ 1 h 382"/>
                  <a:gd name="T16" fmla="*/ 1 w 2210"/>
                  <a:gd name="T17" fmla="*/ 1 h 382"/>
                  <a:gd name="T18" fmla="*/ 1 w 2210"/>
                  <a:gd name="T19" fmla="*/ 1 h 382"/>
                  <a:gd name="T20" fmla="*/ 1 w 2210"/>
                  <a:gd name="T21" fmla="*/ 1 h 382"/>
                  <a:gd name="T22" fmla="*/ 1 w 2210"/>
                  <a:gd name="T23" fmla="*/ 1 h 382"/>
                  <a:gd name="T24" fmla="*/ 1 w 2210"/>
                  <a:gd name="T25" fmla="*/ 1 h 382"/>
                  <a:gd name="T26" fmla="*/ 1 w 2210"/>
                  <a:gd name="T27" fmla="*/ 1 h 382"/>
                  <a:gd name="T28" fmla="*/ 1 w 2210"/>
                  <a:gd name="T29" fmla="*/ 1 h 382"/>
                  <a:gd name="T30" fmla="*/ 1 w 2210"/>
                  <a:gd name="T31" fmla="*/ 1 h 382"/>
                  <a:gd name="T32" fmla="*/ 1 w 2210"/>
                  <a:gd name="T33" fmla="*/ 1 h 382"/>
                  <a:gd name="T34" fmla="*/ 0 w 2210"/>
                  <a:gd name="T35" fmla="*/ 0 h 382"/>
                  <a:gd name="T36" fmla="*/ 0 w 2210"/>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0"/>
                  <a:gd name="T58" fmla="*/ 0 h 382"/>
                  <a:gd name="T59" fmla="*/ 2210 w 2210"/>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0" h="382">
                    <a:moveTo>
                      <a:pt x="0" y="0"/>
                    </a:moveTo>
                    <a:lnTo>
                      <a:pt x="19" y="154"/>
                    </a:lnTo>
                    <a:lnTo>
                      <a:pt x="235" y="182"/>
                    </a:lnTo>
                    <a:lnTo>
                      <a:pt x="477" y="215"/>
                    </a:lnTo>
                    <a:lnTo>
                      <a:pt x="779" y="251"/>
                    </a:lnTo>
                    <a:lnTo>
                      <a:pt x="1123" y="291"/>
                    </a:lnTo>
                    <a:lnTo>
                      <a:pt x="1490" y="327"/>
                    </a:lnTo>
                    <a:lnTo>
                      <a:pt x="1860" y="359"/>
                    </a:lnTo>
                    <a:lnTo>
                      <a:pt x="2210" y="382"/>
                    </a:lnTo>
                    <a:lnTo>
                      <a:pt x="2185" y="319"/>
                    </a:lnTo>
                    <a:lnTo>
                      <a:pt x="1978" y="300"/>
                    </a:lnTo>
                    <a:lnTo>
                      <a:pt x="1448" y="241"/>
                    </a:lnTo>
                    <a:lnTo>
                      <a:pt x="1108" y="196"/>
                    </a:lnTo>
                    <a:lnTo>
                      <a:pt x="741" y="141"/>
                    </a:lnTo>
                    <a:lnTo>
                      <a:pt x="553" y="110"/>
                    </a:lnTo>
                    <a:lnTo>
                      <a:pt x="365" y="76"/>
                    </a:lnTo>
                    <a:lnTo>
                      <a:pt x="180" y="4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a:extLst>
                  <a:ext uri="{FF2B5EF4-FFF2-40B4-BE49-F238E27FC236}">
                    <a16:creationId xmlns:a16="http://schemas.microsoft.com/office/drawing/2014/main" id="{06699864-E88E-4BD7-A4C6-31970A8767EE}"/>
                  </a:ext>
                </a:extLst>
              </p:cNvPr>
              <p:cNvSpPr>
                <a:spLocks/>
              </p:cNvSpPr>
              <p:nvPr/>
            </p:nvSpPr>
            <p:spPr bwMode="auto">
              <a:xfrm>
                <a:off x="5173" y="1930"/>
                <a:ext cx="84" cy="294"/>
              </a:xfrm>
              <a:custGeom>
                <a:avLst/>
                <a:gdLst>
                  <a:gd name="T0" fmla="*/ 0 w 170"/>
                  <a:gd name="T1" fmla="*/ 1 h 587"/>
                  <a:gd name="T2" fmla="*/ 0 w 170"/>
                  <a:gd name="T3" fmla="*/ 1 h 587"/>
                  <a:gd name="T4" fmla="*/ 0 w 170"/>
                  <a:gd name="T5" fmla="*/ 0 h 587"/>
                  <a:gd name="T6" fmla="*/ 0 w 170"/>
                  <a:gd name="T7" fmla="*/ 1 h 587"/>
                  <a:gd name="T8" fmla="*/ 0 w 170"/>
                  <a:gd name="T9" fmla="*/ 1 h 587"/>
                  <a:gd name="T10" fmla="*/ 0 w 170"/>
                  <a:gd name="T11" fmla="*/ 1 h 587"/>
                  <a:gd name="T12" fmla="*/ 0 60000 65536"/>
                  <a:gd name="T13" fmla="*/ 0 60000 65536"/>
                  <a:gd name="T14" fmla="*/ 0 60000 65536"/>
                  <a:gd name="T15" fmla="*/ 0 60000 65536"/>
                  <a:gd name="T16" fmla="*/ 0 60000 65536"/>
                  <a:gd name="T17" fmla="*/ 0 60000 65536"/>
                  <a:gd name="T18" fmla="*/ 0 w 170"/>
                  <a:gd name="T19" fmla="*/ 0 h 587"/>
                  <a:gd name="T20" fmla="*/ 170 w 170"/>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70" h="587">
                    <a:moveTo>
                      <a:pt x="57" y="587"/>
                    </a:moveTo>
                    <a:lnTo>
                      <a:pt x="0" y="492"/>
                    </a:lnTo>
                    <a:lnTo>
                      <a:pt x="78" y="0"/>
                    </a:lnTo>
                    <a:lnTo>
                      <a:pt x="170" y="70"/>
                    </a:lnTo>
                    <a:lnTo>
                      <a:pt x="57" y="587"/>
                    </a:lnTo>
                    <a:close/>
                  </a:path>
                </a:pathLst>
              </a:custGeom>
              <a:solidFill>
                <a:srgbClr val="002B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E09AD648-F38F-4D9D-8262-7186C0EC222E}"/>
                  </a:ext>
                </a:extLst>
              </p:cNvPr>
              <p:cNvSpPr>
                <a:spLocks/>
              </p:cNvSpPr>
              <p:nvPr/>
            </p:nvSpPr>
            <p:spPr bwMode="auto">
              <a:xfrm>
                <a:off x="4337" y="2160"/>
                <a:ext cx="674" cy="350"/>
              </a:xfrm>
              <a:custGeom>
                <a:avLst/>
                <a:gdLst>
                  <a:gd name="T0" fmla="*/ 1 w 1347"/>
                  <a:gd name="T1" fmla="*/ 0 h 699"/>
                  <a:gd name="T2" fmla="*/ 0 w 1347"/>
                  <a:gd name="T3" fmla="*/ 1 h 699"/>
                  <a:gd name="T4" fmla="*/ 1 w 1347"/>
                  <a:gd name="T5" fmla="*/ 1 h 699"/>
                  <a:gd name="T6" fmla="*/ 1 w 1347"/>
                  <a:gd name="T7" fmla="*/ 1 h 699"/>
                  <a:gd name="T8" fmla="*/ 1 w 1347"/>
                  <a:gd name="T9" fmla="*/ 1 h 699"/>
                  <a:gd name="T10" fmla="*/ 1 w 1347"/>
                  <a:gd name="T11" fmla="*/ 1 h 699"/>
                  <a:gd name="T12" fmla="*/ 1 w 1347"/>
                  <a:gd name="T13" fmla="*/ 1 h 699"/>
                  <a:gd name="T14" fmla="*/ 1 w 1347"/>
                  <a:gd name="T15" fmla="*/ 1 h 699"/>
                  <a:gd name="T16" fmla="*/ 1 w 1347"/>
                  <a:gd name="T17" fmla="*/ 1 h 699"/>
                  <a:gd name="T18" fmla="*/ 1 w 1347"/>
                  <a:gd name="T19" fmla="*/ 1 h 699"/>
                  <a:gd name="T20" fmla="*/ 1 w 1347"/>
                  <a:gd name="T21" fmla="*/ 1 h 699"/>
                  <a:gd name="T22" fmla="*/ 1 w 1347"/>
                  <a:gd name="T23" fmla="*/ 1 h 699"/>
                  <a:gd name="T24" fmla="*/ 1 w 1347"/>
                  <a:gd name="T25" fmla="*/ 0 h 699"/>
                  <a:gd name="T26" fmla="*/ 1 w 1347"/>
                  <a:gd name="T27" fmla="*/ 0 h 6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7"/>
                  <a:gd name="T43" fmla="*/ 0 h 699"/>
                  <a:gd name="T44" fmla="*/ 1347 w 1347"/>
                  <a:gd name="T45" fmla="*/ 699 h 6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7" h="699">
                    <a:moveTo>
                      <a:pt x="268" y="0"/>
                    </a:moveTo>
                    <a:lnTo>
                      <a:pt x="0" y="699"/>
                    </a:lnTo>
                    <a:lnTo>
                      <a:pt x="161" y="673"/>
                    </a:lnTo>
                    <a:lnTo>
                      <a:pt x="334" y="642"/>
                    </a:lnTo>
                    <a:lnTo>
                      <a:pt x="545" y="599"/>
                    </a:lnTo>
                    <a:lnTo>
                      <a:pt x="770" y="545"/>
                    </a:lnTo>
                    <a:lnTo>
                      <a:pt x="992" y="481"/>
                    </a:lnTo>
                    <a:lnTo>
                      <a:pt x="1097" y="447"/>
                    </a:lnTo>
                    <a:lnTo>
                      <a:pt x="1192" y="409"/>
                    </a:lnTo>
                    <a:lnTo>
                      <a:pt x="1275" y="369"/>
                    </a:lnTo>
                    <a:lnTo>
                      <a:pt x="1347" y="327"/>
                    </a:lnTo>
                    <a:lnTo>
                      <a:pt x="1254" y="93"/>
                    </a:lnTo>
                    <a:lnTo>
                      <a:pt x="268"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2C21A523-DC5B-4666-A350-9D3BA2A62A5B}"/>
                  </a:ext>
                </a:extLst>
              </p:cNvPr>
              <p:cNvSpPr>
                <a:spLocks/>
              </p:cNvSpPr>
              <p:nvPr/>
            </p:nvSpPr>
            <p:spPr bwMode="auto">
              <a:xfrm>
                <a:off x="4378" y="2199"/>
                <a:ext cx="627" cy="286"/>
              </a:xfrm>
              <a:custGeom>
                <a:avLst/>
                <a:gdLst>
                  <a:gd name="T0" fmla="*/ 1 w 1252"/>
                  <a:gd name="T1" fmla="*/ 0 h 572"/>
                  <a:gd name="T2" fmla="*/ 1 w 1252"/>
                  <a:gd name="T3" fmla="*/ 1 h 572"/>
                  <a:gd name="T4" fmla="*/ 1 w 1252"/>
                  <a:gd name="T5" fmla="*/ 1 h 572"/>
                  <a:gd name="T6" fmla="*/ 1 w 1252"/>
                  <a:gd name="T7" fmla="*/ 1 h 572"/>
                  <a:gd name="T8" fmla="*/ 1 w 1252"/>
                  <a:gd name="T9" fmla="*/ 1 h 572"/>
                  <a:gd name="T10" fmla="*/ 1 w 1252"/>
                  <a:gd name="T11" fmla="*/ 1 h 572"/>
                  <a:gd name="T12" fmla="*/ 1 w 1252"/>
                  <a:gd name="T13" fmla="*/ 1 h 572"/>
                  <a:gd name="T14" fmla="*/ 1 w 1252"/>
                  <a:gd name="T15" fmla="*/ 1 h 572"/>
                  <a:gd name="T16" fmla="*/ 1 w 1252"/>
                  <a:gd name="T17" fmla="*/ 1 h 572"/>
                  <a:gd name="T18" fmla="*/ 1 w 1252"/>
                  <a:gd name="T19" fmla="*/ 1 h 572"/>
                  <a:gd name="T20" fmla="*/ 1 w 1252"/>
                  <a:gd name="T21" fmla="*/ 1 h 572"/>
                  <a:gd name="T22" fmla="*/ 1 w 1252"/>
                  <a:gd name="T23" fmla="*/ 1 h 572"/>
                  <a:gd name="T24" fmla="*/ 1 w 1252"/>
                  <a:gd name="T25" fmla="*/ 1 h 572"/>
                  <a:gd name="T26" fmla="*/ 1 w 1252"/>
                  <a:gd name="T27" fmla="*/ 1 h 572"/>
                  <a:gd name="T28" fmla="*/ 0 w 1252"/>
                  <a:gd name="T29" fmla="*/ 1 h 572"/>
                  <a:gd name="T30" fmla="*/ 0 w 1252"/>
                  <a:gd name="T31" fmla="*/ 1 h 572"/>
                  <a:gd name="T32" fmla="*/ 1 w 1252"/>
                  <a:gd name="T33" fmla="*/ 1 h 572"/>
                  <a:gd name="T34" fmla="*/ 1 w 1252"/>
                  <a:gd name="T35" fmla="*/ 1 h 572"/>
                  <a:gd name="T36" fmla="*/ 1 w 1252"/>
                  <a:gd name="T37" fmla="*/ 0 h 572"/>
                  <a:gd name="T38" fmla="*/ 1 w 1252"/>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2"/>
                  <a:gd name="T61" fmla="*/ 0 h 572"/>
                  <a:gd name="T62" fmla="*/ 1252 w 125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2" h="572">
                    <a:moveTo>
                      <a:pt x="861" y="0"/>
                    </a:moveTo>
                    <a:lnTo>
                      <a:pt x="881" y="23"/>
                    </a:lnTo>
                    <a:lnTo>
                      <a:pt x="906" y="47"/>
                    </a:lnTo>
                    <a:lnTo>
                      <a:pt x="935" y="80"/>
                    </a:lnTo>
                    <a:lnTo>
                      <a:pt x="965" y="118"/>
                    </a:lnTo>
                    <a:lnTo>
                      <a:pt x="997" y="158"/>
                    </a:lnTo>
                    <a:lnTo>
                      <a:pt x="1028" y="197"/>
                    </a:lnTo>
                    <a:lnTo>
                      <a:pt x="1054" y="235"/>
                    </a:lnTo>
                    <a:lnTo>
                      <a:pt x="982" y="270"/>
                    </a:lnTo>
                    <a:lnTo>
                      <a:pt x="895" y="308"/>
                    </a:lnTo>
                    <a:lnTo>
                      <a:pt x="775" y="353"/>
                    </a:lnTo>
                    <a:lnTo>
                      <a:pt x="623" y="403"/>
                    </a:lnTo>
                    <a:lnTo>
                      <a:pt x="442" y="452"/>
                    </a:lnTo>
                    <a:lnTo>
                      <a:pt x="235" y="496"/>
                    </a:lnTo>
                    <a:lnTo>
                      <a:pt x="0" y="530"/>
                    </a:lnTo>
                    <a:lnTo>
                      <a:pt x="0" y="572"/>
                    </a:lnTo>
                    <a:lnTo>
                      <a:pt x="1252" y="251"/>
                    </a:lnTo>
                    <a:lnTo>
                      <a:pt x="1182" y="21"/>
                    </a:lnTo>
                    <a:lnTo>
                      <a:pt x="861" y="0"/>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F7ABC476-FDA8-40B6-A074-8F325CA8EAE5}"/>
                  </a:ext>
                </a:extLst>
              </p:cNvPr>
              <p:cNvSpPr>
                <a:spLocks/>
              </p:cNvSpPr>
              <p:nvPr/>
            </p:nvSpPr>
            <p:spPr bwMode="auto">
              <a:xfrm>
                <a:off x="4432" y="2204"/>
                <a:ext cx="249" cy="222"/>
              </a:xfrm>
              <a:custGeom>
                <a:avLst/>
                <a:gdLst>
                  <a:gd name="T0" fmla="*/ 0 w 500"/>
                  <a:gd name="T1" fmla="*/ 0 h 443"/>
                  <a:gd name="T2" fmla="*/ 0 w 500"/>
                  <a:gd name="T3" fmla="*/ 1 h 443"/>
                  <a:gd name="T4" fmla="*/ 0 w 500"/>
                  <a:gd name="T5" fmla="*/ 1 h 443"/>
                  <a:gd name="T6" fmla="*/ 0 w 500"/>
                  <a:gd name="T7" fmla="*/ 1 h 443"/>
                  <a:gd name="T8" fmla="*/ 0 w 500"/>
                  <a:gd name="T9" fmla="*/ 1 h 443"/>
                  <a:gd name="T10" fmla="*/ 0 w 500"/>
                  <a:gd name="T11" fmla="*/ 1 h 443"/>
                  <a:gd name="T12" fmla="*/ 0 w 500"/>
                  <a:gd name="T13" fmla="*/ 1 h 443"/>
                  <a:gd name="T14" fmla="*/ 0 w 500"/>
                  <a:gd name="T15" fmla="*/ 1 h 443"/>
                  <a:gd name="T16" fmla="*/ 0 w 500"/>
                  <a:gd name="T17" fmla="*/ 1 h 443"/>
                  <a:gd name="T18" fmla="*/ 0 w 500"/>
                  <a:gd name="T19" fmla="*/ 0 h 443"/>
                  <a:gd name="T20" fmla="*/ 0 w 500"/>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443"/>
                  <a:gd name="T35" fmla="*/ 500 w 500"/>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443">
                    <a:moveTo>
                      <a:pt x="141" y="0"/>
                    </a:moveTo>
                    <a:lnTo>
                      <a:pt x="125" y="40"/>
                    </a:lnTo>
                    <a:lnTo>
                      <a:pt x="110" y="86"/>
                    </a:lnTo>
                    <a:lnTo>
                      <a:pt x="89" y="143"/>
                    </a:lnTo>
                    <a:lnTo>
                      <a:pt x="44" y="285"/>
                    </a:lnTo>
                    <a:lnTo>
                      <a:pt x="21" y="363"/>
                    </a:lnTo>
                    <a:lnTo>
                      <a:pt x="0" y="443"/>
                    </a:lnTo>
                    <a:lnTo>
                      <a:pt x="150" y="192"/>
                    </a:lnTo>
                    <a:lnTo>
                      <a:pt x="500" y="156"/>
                    </a:lnTo>
                    <a:lnTo>
                      <a:pt x="141"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C5C536A0-428E-4DD0-95F3-C3AB5D60518C}"/>
                  </a:ext>
                </a:extLst>
              </p:cNvPr>
              <p:cNvSpPr>
                <a:spLocks/>
              </p:cNvSpPr>
              <p:nvPr/>
            </p:nvSpPr>
            <p:spPr bwMode="auto">
              <a:xfrm>
                <a:off x="4709" y="1932"/>
                <a:ext cx="146" cy="50"/>
              </a:xfrm>
              <a:custGeom>
                <a:avLst/>
                <a:gdLst>
                  <a:gd name="T0" fmla="*/ 0 w 293"/>
                  <a:gd name="T1" fmla="*/ 0 h 99"/>
                  <a:gd name="T2" fmla="*/ 0 w 293"/>
                  <a:gd name="T3" fmla="*/ 1 h 99"/>
                  <a:gd name="T4" fmla="*/ 0 w 293"/>
                  <a:gd name="T5" fmla="*/ 1 h 99"/>
                  <a:gd name="T6" fmla="*/ 0 w 293"/>
                  <a:gd name="T7" fmla="*/ 1 h 99"/>
                  <a:gd name="T8" fmla="*/ 0 w 293"/>
                  <a:gd name="T9" fmla="*/ 1 h 99"/>
                  <a:gd name="T10" fmla="*/ 0 w 293"/>
                  <a:gd name="T11" fmla="*/ 0 h 99"/>
                  <a:gd name="T12" fmla="*/ 0 w 293"/>
                  <a:gd name="T13" fmla="*/ 0 h 99"/>
                  <a:gd name="T14" fmla="*/ 0 60000 65536"/>
                  <a:gd name="T15" fmla="*/ 0 60000 65536"/>
                  <a:gd name="T16" fmla="*/ 0 60000 65536"/>
                  <a:gd name="T17" fmla="*/ 0 60000 65536"/>
                  <a:gd name="T18" fmla="*/ 0 60000 65536"/>
                  <a:gd name="T19" fmla="*/ 0 60000 65536"/>
                  <a:gd name="T20" fmla="*/ 0 60000 65536"/>
                  <a:gd name="T21" fmla="*/ 0 w 293"/>
                  <a:gd name="T22" fmla="*/ 0 h 99"/>
                  <a:gd name="T23" fmla="*/ 293 w 29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99">
                    <a:moveTo>
                      <a:pt x="0" y="0"/>
                    </a:moveTo>
                    <a:lnTo>
                      <a:pt x="13" y="81"/>
                    </a:lnTo>
                    <a:lnTo>
                      <a:pt x="106" y="95"/>
                    </a:lnTo>
                    <a:lnTo>
                      <a:pt x="283" y="99"/>
                    </a:lnTo>
                    <a:lnTo>
                      <a:pt x="293" y="6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BA9B9D53-6946-4C15-8BF0-E9CA74F3AAC0}"/>
                  </a:ext>
                </a:extLst>
              </p:cNvPr>
              <p:cNvSpPr>
                <a:spLocks/>
              </p:cNvSpPr>
              <p:nvPr/>
            </p:nvSpPr>
            <p:spPr bwMode="auto">
              <a:xfrm>
                <a:off x="4734" y="1901"/>
                <a:ext cx="66" cy="43"/>
              </a:xfrm>
              <a:custGeom>
                <a:avLst/>
                <a:gdLst>
                  <a:gd name="T0" fmla="*/ 0 w 133"/>
                  <a:gd name="T1" fmla="*/ 0 h 85"/>
                  <a:gd name="T2" fmla="*/ 0 w 133"/>
                  <a:gd name="T3" fmla="*/ 1 h 85"/>
                  <a:gd name="T4" fmla="*/ 0 w 133"/>
                  <a:gd name="T5" fmla="*/ 1 h 85"/>
                  <a:gd name="T6" fmla="*/ 0 w 133"/>
                  <a:gd name="T7" fmla="*/ 1 h 85"/>
                  <a:gd name="T8" fmla="*/ 0 w 133"/>
                  <a:gd name="T9" fmla="*/ 0 h 85"/>
                  <a:gd name="T10" fmla="*/ 0 w 133"/>
                  <a:gd name="T11" fmla="*/ 0 h 85"/>
                  <a:gd name="T12" fmla="*/ 0 60000 65536"/>
                  <a:gd name="T13" fmla="*/ 0 60000 65536"/>
                  <a:gd name="T14" fmla="*/ 0 60000 65536"/>
                  <a:gd name="T15" fmla="*/ 0 60000 65536"/>
                  <a:gd name="T16" fmla="*/ 0 60000 65536"/>
                  <a:gd name="T17" fmla="*/ 0 60000 65536"/>
                  <a:gd name="T18" fmla="*/ 0 w 133"/>
                  <a:gd name="T19" fmla="*/ 0 h 85"/>
                  <a:gd name="T20" fmla="*/ 133 w 13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33" h="85">
                    <a:moveTo>
                      <a:pt x="133" y="0"/>
                    </a:moveTo>
                    <a:lnTo>
                      <a:pt x="0" y="40"/>
                    </a:lnTo>
                    <a:lnTo>
                      <a:pt x="128" y="85"/>
                    </a:lnTo>
                    <a:lnTo>
                      <a:pt x="84" y="36"/>
                    </a:lnTo>
                    <a:lnTo>
                      <a:pt x="133" y="0"/>
                    </a:lnTo>
                    <a:close/>
                  </a:path>
                </a:pathLst>
              </a:custGeom>
              <a:solidFill>
                <a:srgbClr val="7A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4483EF94-0DAA-4F9B-97C9-898DB772A3CF}"/>
                  </a:ext>
                </a:extLst>
              </p:cNvPr>
              <p:cNvSpPr>
                <a:spLocks/>
              </p:cNvSpPr>
              <p:nvPr/>
            </p:nvSpPr>
            <p:spPr bwMode="auto">
              <a:xfrm>
                <a:off x="5356" y="3056"/>
                <a:ext cx="137" cy="564"/>
              </a:xfrm>
              <a:custGeom>
                <a:avLst/>
                <a:gdLst>
                  <a:gd name="T0" fmla="*/ 1 w 274"/>
                  <a:gd name="T1" fmla="*/ 0 h 1130"/>
                  <a:gd name="T2" fmla="*/ 1 w 274"/>
                  <a:gd name="T3" fmla="*/ 0 h 1130"/>
                  <a:gd name="T4" fmla="*/ 1 w 274"/>
                  <a:gd name="T5" fmla="*/ 0 h 1130"/>
                  <a:gd name="T6" fmla="*/ 0 w 274"/>
                  <a:gd name="T7" fmla="*/ 0 h 1130"/>
                  <a:gd name="T8" fmla="*/ 1 w 274"/>
                  <a:gd name="T9" fmla="*/ 0 h 1130"/>
                  <a:gd name="T10" fmla="*/ 1 w 274"/>
                  <a:gd name="T11" fmla="*/ 0 h 1130"/>
                  <a:gd name="T12" fmla="*/ 1 w 274"/>
                  <a:gd name="T13" fmla="*/ 0 h 1130"/>
                  <a:gd name="T14" fmla="*/ 1 w 274"/>
                  <a:gd name="T15" fmla="*/ 0 h 1130"/>
                  <a:gd name="T16" fmla="*/ 1 w 274"/>
                  <a:gd name="T17" fmla="*/ 0 h 1130"/>
                  <a:gd name="T18" fmla="*/ 1 w 274"/>
                  <a:gd name="T19" fmla="*/ 0 h 1130"/>
                  <a:gd name="T20" fmla="*/ 1 w 274"/>
                  <a:gd name="T21" fmla="*/ 0 h 1130"/>
                  <a:gd name="T22" fmla="*/ 1 w 274"/>
                  <a:gd name="T23" fmla="*/ 0 h 1130"/>
                  <a:gd name="T24" fmla="*/ 1 w 274"/>
                  <a:gd name="T25" fmla="*/ 0 h 1130"/>
                  <a:gd name="T26" fmla="*/ 1 w 274"/>
                  <a:gd name="T27" fmla="*/ 0 h 1130"/>
                  <a:gd name="T28" fmla="*/ 1 w 274"/>
                  <a:gd name="T29" fmla="*/ 0 h 1130"/>
                  <a:gd name="T30" fmla="*/ 1 w 274"/>
                  <a:gd name="T31" fmla="*/ 0 h 1130"/>
                  <a:gd name="T32" fmla="*/ 1 w 274"/>
                  <a:gd name="T33" fmla="*/ 0 h 1130"/>
                  <a:gd name="T34" fmla="*/ 1 w 274"/>
                  <a:gd name="T35" fmla="*/ 0 h 1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130"/>
                  <a:gd name="T56" fmla="*/ 274 w 274"/>
                  <a:gd name="T57" fmla="*/ 1130 h 1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130">
                    <a:moveTo>
                      <a:pt x="150" y="0"/>
                    </a:moveTo>
                    <a:lnTo>
                      <a:pt x="61" y="6"/>
                    </a:lnTo>
                    <a:lnTo>
                      <a:pt x="38" y="94"/>
                    </a:lnTo>
                    <a:lnTo>
                      <a:pt x="0" y="335"/>
                    </a:lnTo>
                    <a:lnTo>
                      <a:pt x="6" y="692"/>
                    </a:lnTo>
                    <a:lnTo>
                      <a:pt x="19" y="795"/>
                    </a:lnTo>
                    <a:lnTo>
                      <a:pt x="40" y="903"/>
                    </a:lnTo>
                    <a:lnTo>
                      <a:pt x="69" y="1014"/>
                    </a:lnTo>
                    <a:lnTo>
                      <a:pt x="105" y="1130"/>
                    </a:lnTo>
                    <a:lnTo>
                      <a:pt x="274" y="960"/>
                    </a:lnTo>
                    <a:lnTo>
                      <a:pt x="270" y="582"/>
                    </a:lnTo>
                    <a:lnTo>
                      <a:pt x="257" y="422"/>
                    </a:lnTo>
                    <a:lnTo>
                      <a:pt x="234" y="265"/>
                    </a:lnTo>
                    <a:lnTo>
                      <a:pt x="219" y="189"/>
                    </a:lnTo>
                    <a:lnTo>
                      <a:pt x="200" y="118"/>
                    </a:lnTo>
                    <a:lnTo>
                      <a:pt x="177" y="56"/>
                    </a:lnTo>
                    <a:lnTo>
                      <a:pt x="150"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7C14A063-F39C-42B4-9547-6EA4CF28D527}"/>
                  </a:ext>
                </a:extLst>
              </p:cNvPr>
              <p:cNvSpPr>
                <a:spLocks/>
              </p:cNvSpPr>
              <p:nvPr/>
            </p:nvSpPr>
            <p:spPr bwMode="auto">
              <a:xfrm>
                <a:off x="5357" y="2830"/>
                <a:ext cx="96" cy="202"/>
              </a:xfrm>
              <a:custGeom>
                <a:avLst/>
                <a:gdLst>
                  <a:gd name="T0" fmla="*/ 1 w 192"/>
                  <a:gd name="T1" fmla="*/ 1 h 403"/>
                  <a:gd name="T2" fmla="*/ 0 w 192"/>
                  <a:gd name="T3" fmla="*/ 1 h 403"/>
                  <a:gd name="T4" fmla="*/ 1 w 192"/>
                  <a:gd name="T5" fmla="*/ 1 h 403"/>
                  <a:gd name="T6" fmla="*/ 1 w 192"/>
                  <a:gd name="T7" fmla="*/ 1 h 403"/>
                  <a:gd name="T8" fmla="*/ 1 w 192"/>
                  <a:gd name="T9" fmla="*/ 1 h 403"/>
                  <a:gd name="T10" fmla="*/ 1 w 192"/>
                  <a:gd name="T11" fmla="*/ 0 h 403"/>
                  <a:gd name="T12" fmla="*/ 1 w 192"/>
                  <a:gd name="T13" fmla="*/ 1 h 403"/>
                  <a:gd name="T14" fmla="*/ 1 w 192"/>
                  <a:gd name="T15" fmla="*/ 1 h 403"/>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403"/>
                  <a:gd name="T26" fmla="*/ 192 w 192"/>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403">
                    <a:moveTo>
                      <a:pt x="69" y="9"/>
                    </a:moveTo>
                    <a:lnTo>
                      <a:pt x="0" y="357"/>
                    </a:lnTo>
                    <a:lnTo>
                      <a:pt x="78" y="403"/>
                    </a:lnTo>
                    <a:lnTo>
                      <a:pt x="171" y="327"/>
                    </a:lnTo>
                    <a:lnTo>
                      <a:pt x="192" y="177"/>
                    </a:lnTo>
                    <a:lnTo>
                      <a:pt x="84" y="0"/>
                    </a:lnTo>
                    <a:lnTo>
                      <a:pt x="69" y="9"/>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4">
                <a:extLst>
                  <a:ext uri="{FF2B5EF4-FFF2-40B4-BE49-F238E27FC236}">
                    <a16:creationId xmlns:a16="http://schemas.microsoft.com/office/drawing/2014/main" id="{C94E706B-FC36-4B55-9886-A760CE647FC7}"/>
                  </a:ext>
                </a:extLst>
              </p:cNvPr>
              <p:cNvSpPr>
                <a:spLocks/>
              </p:cNvSpPr>
              <p:nvPr/>
            </p:nvSpPr>
            <p:spPr bwMode="auto">
              <a:xfrm>
                <a:off x="4856" y="1956"/>
                <a:ext cx="541" cy="874"/>
              </a:xfrm>
              <a:custGeom>
                <a:avLst/>
                <a:gdLst>
                  <a:gd name="T0" fmla="*/ 1 w 1081"/>
                  <a:gd name="T1" fmla="*/ 0 h 1747"/>
                  <a:gd name="T2" fmla="*/ 1 w 1081"/>
                  <a:gd name="T3" fmla="*/ 1 h 1747"/>
                  <a:gd name="T4" fmla="*/ 1 w 1081"/>
                  <a:gd name="T5" fmla="*/ 1 h 1747"/>
                  <a:gd name="T6" fmla="*/ 1 w 1081"/>
                  <a:gd name="T7" fmla="*/ 1 h 1747"/>
                  <a:gd name="T8" fmla="*/ 1 w 1081"/>
                  <a:gd name="T9" fmla="*/ 1 h 1747"/>
                  <a:gd name="T10" fmla="*/ 1 w 1081"/>
                  <a:gd name="T11" fmla="*/ 1 h 1747"/>
                  <a:gd name="T12" fmla="*/ 1 w 1081"/>
                  <a:gd name="T13" fmla="*/ 1 h 1747"/>
                  <a:gd name="T14" fmla="*/ 1 w 1081"/>
                  <a:gd name="T15" fmla="*/ 1 h 1747"/>
                  <a:gd name="T16" fmla="*/ 1 w 1081"/>
                  <a:gd name="T17" fmla="*/ 1 h 1747"/>
                  <a:gd name="T18" fmla="*/ 1 w 1081"/>
                  <a:gd name="T19" fmla="*/ 1 h 1747"/>
                  <a:gd name="T20" fmla="*/ 1 w 1081"/>
                  <a:gd name="T21" fmla="*/ 1 h 1747"/>
                  <a:gd name="T22" fmla="*/ 1 w 1081"/>
                  <a:gd name="T23" fmla="*/ 1 h 1747"/>
                  <a:gd name="T24" fmla="*/ 1 w 1081"/>
                  <a:gd name="T25" fmla="*/ 1 h 1747"/>
                  <a:gd name="T26" fmla="*/ 1 w 1081"/>
                  <a:gd name="T27" fmla="*/ 1 h 1747"/>
                  <a:gd name="T28" fmla="*/ 1 w 1081"/>
                  <a:gd name="T29" fmla="*/ 1 h 1747"/>
                  <a:gd name="T30" fmla="*/ 1 w 1081"/>
                  <a:gd name="T31" fmla="*/ 1 h 1747"/>
                  <a:gd name="T32" fmla="*/ 1 w 1081"/>
                  <a:gd name="T33" fmla="*/ 1 h 1747"/>
                  <a:gd name="T34" fmla="*/ 1 w 1081"/>
                  <a:gd name="T35" fmla="*/ 1 h 1747"/>
                  <a:gd name="T36" fmla="*/ 1 w 1081"/>
                  <a:gd name="T37" fmla="*/ 1 h 1747"/>
                  <a:gd name="T38" fmla="*/ 1 w 1081"/>
                  <a:gd name="T39" fmla="*/ 1 h 1747"/>
                  <a:gd name="T40" fmla="*/ 1 w 1081"/>
                  <a:gd name="T41" fmla="*/ 1 h 1747"/>
                  <a:gd name="T42" fmla="*/ 1 w 1081"/>
                  <a:gd name="T43" fmla="*/ 1 h 1747"/>
                  <a:gd name="T44" fmla="*/ 1 w 1081"/>
                  <a:gd name="T45" fmla="*/ 1 h 1747"/>
                  <a:gd name="T46" fmla="*/ 1 w 1081"/>
                  <a:gd name="T47" fmla="*/ 1 h 1747"/>
                  <a:gd name="T48" fmla="*/ 1 w 1081"/>
                  <a:gd name="T49" fmla="*/ 1 h 1747"/>
                  <a:gd name="T50" fmla="*/ 1 w 1081"/>
                  <a:gd name="T51" fmla="*/ 1 h 1747"/>
                  <a:gd name="T52" fmla="*/ 1 w 1081"/>
                  <a:gd name="T53" fmla="*/ 1 h 1747"/>
                  <a:gd name="T54" fmla="*/ 1 w 1081"/>
                  <a:gd name="T55" fmla="*/ 1 h 1747"/>
                  <a:gd name="T56" fmla="*/ 1 w 1081"/>
                  <a:gd name="T57" fmla="*/ 1 h 1747"/>
                  <a:gd name="T58" fmla="*/ 1 w 1081"/>
                  <a:gd name="T59" fmla="*/ 1 h 1747"/>
                  <a:gd name="T60" fmla="*/ 1 w 1081"/>
                  <a:gd name="T61" fmla="*/ 1 h 1747"/>
                  <a:gd name="T62" fmla="*/ 0 w 1081"/>
                  <a:gd name="T63" fmla="*/ 1 h 1747"/>
                  <a:gd name="T64" fmla="*/ 1 w 1081"/>
                  <a:gd name="T65" fmla="*/ 0 h 1747"/>
                  <a:gd name="T66" fmla="*/ 1 w 1081"/>
                  <a:gd name="T67" fmla="*/ 0 h 1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1"/>
                  <a:gd name="T103" fmla="*/ 0 h 1747"/>
                  <a:gd name="T104" fmla="*/ 1081 w 1081"/>
                  <a:gd name="T105" fmla="*/ 1747 h 1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1" h="1747">
                    <a:moveTo>
                      <a:pt x="5" y="0"/>
                    </a:moveTo>
                    <a:lnTo>
                      <a:pt x="233" y="31"/>
                    </a:lnTo>
                    <a:lnTo>
                      <a:pt x="475" y="67"/>
                    </a:lnTo>
                    <a:lnTo>
                      <a:pt x="764" y="114"/>
                    </a:lnTo>
                    <a:lnTo>
                      <a:pt x="798" y="266"/>
                    </a:lnTo>
                    <a:lnTo>
                      <a:pt x="836" y="437"/>
                    </a:lnTo>
                    <a:lnTo>
                      <a:pt x="859" y="540"/>
                    </a:lnTo>
                    <a:lnTo>
                      <a:pt x="883" y="652"/>
                    </a:lnTo>
                    <a:lnTo>
                      <a:pt x="908" y="774"/>
                    </a:lnTo>
                    <a:lnTo>
                      <a:pt x="935" y="901"/>
                    </a:lnTo>
                    <a:lnTo>
                      <a:pt x="961" y="1034"/>
                    </a:lnTo>
                    <a:lnTo>
                      <a:pt x="988" y="1169"/>
                    </a:lnTo>
                    <a:lnTo>
                      <a:pt x="1013" y="1306"/>
                    </a:lnTo>
                    <a:lnTo>
                      <a:pt x="1037" y="1445"/>
                    </a:lnTo>
                    <a:lnTo>
                      <a:pt x="1081" y="1713"/>
                    </a:lnTo>
                    <a:lnTo>
                      <a:pt x="1062" y="1747"/>
                    </a:lnTo>
                    <a:lnTo>
                      <a:pt x="1028" y="1578"/>
                    </a:lnTo>
                    <a:lnTo>
                      <a:pt x="1009" y="1490"/>
                    </a:lnTo>
                    <a:lnTo>
                      <a:pt x="990" y="1392"/>
                    </a:lnTo>
                    <a:lnTo>
                      <a:pt x="965" y="1281"/>
                    </a:lnTo>
                    <a:lnTo>
                      <a:pt x="940" y="1162"/>
                    </a:lnTo>
                    <a:lnTo>
                      <a:pt x="912" y="1038"/>
                    </a:lnTo>
                    <a:lnTo>
                      <a:pt x="883" y="907"/>
                    </a:lnTo>
                    <a:lnTo>
                      <a:pt x="853" y="776"/>
                    </a:lnTo>
                    <a:lnTo>
                      <a:pt x="823" y="645"/>
                    </a:lnTo>
                    <a:lnTo>
                      <a:pt x="790" y="517"/>
                    </a:lnTo>
                    <a:lnTo>
                      <a:pt x="758" y="394"/>
                    </a:lnTo>
                    <a:lnTo>
                      <a:pt x="727" y="276"/>
                    </a:lnTo>
                    <a:lnTo>
                      <a:pt x="697" y="169"/>
                    </a:lnTo>
                    <a:lnTo>
                      <a:pt x="498" y="124"/>
                    </a:lnTo>
                    <a:lnTo>
                      <a:pt x="275" y="78"/>
                    </a:lnTo>
                    <a:lnTo>
                      <a:pt x="0" y="29"/>
                    </a:lnTo>
                    <a:lnTo>
                      <a:pt x="5"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5">
                <a:extLst>
                  <a:ext uri="{FF2B5EF4-FFF2-40B4-BE49-F238E27FC236}">
                    <a16:creationId xmlns:a16="http://schemas.microsoft.com/office/drawing/2014/main" id="{5C26D86D-E497-4BB6-92C0-1E421E0C4628}"/>
                  </a:ext>
                </a:extLst>
              </p:cNvPr>
              <p:cNvSpPr>
                <a:spLocks/>
              </p:cNvSpPr>
              <p:nvPr/>
            </p:nvSpPr>
            <p:spPr bwMode="auto">
              <a:xfrm>
                <a:off x="5365" y="2702"/>
                <a:ext cx="32" cy="128"/>
              </a:xfrm>
              <a:custGeom>
                <a:avLst/>
                <a:gdLst>
                  <a:gd name="T0" fmla="*/ 0 w 65"/>
                  <a:gd name="T1" fmla="*/ 0 h 257"/>
                  <a:gd name="T2" fmla="*/ 0 w 65"/>
                  <a:gd name="T3" fmla="*/ 0 h 257"/>
                  <a:gd name="T4" fmla="*/ 0 w 65"/>
                  <a:gd name="T5" fmla="*/ 0 h 257"/>
                  <a:gd name="T6" fmla="*/ 0 w 65"/>
                  <a:gd name="T7" fmla="*/ 0 h 257"/>
                  <a:gd name="T8" fmla="*/ 0 w 65"/>
                  <a:gd name="T9" fmla="*/ 0 h 257"/>
                  <a:gd name="T10" fmla="*/ 0 w 65"/>
                  <a:gd name="T11" fmla="*/ 0 h 257"/>
                  <a:gd name="T12" fmla="*/ 0 60000 65536"/>
                  <a:gd name="T13" fmla="*/ 0 60000 65536"/>
                  <a:gd name="T14" fmla="*/ 0 60000 65536"/>
                  <a:gd name="T15" fmla="*/ 0 60000 65536"/>
                  <a:gd name="T16" fmla="*/ 0 60000 65536"/>
                  <a:gd name="T17" fmla="*/ 0 60000 65536"/>
                  <a:gd name="T18" fmla="*/ 0 w 65"/>
                  <a:gd name="T19" fmla="*/ 0 h 257"/>
                  <a:gd name="T20" fmla="*/ 65 w 65"/>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65" h="257">
                    <a:moveTo>
                      <a:pt x="27" y="0"/>
                    </a:moveTo>
                    <a:lnTo>
                      <a:pt x="0" y="25"/>
                    </a:lnTo>
                    <a:lnTo>
                      <a:pt x="46" y="257"/>
                    </a:lnTo>
                    <a:lnTo>
                      <a:pt x="65" y="215"/>
                    </a:lnTo>
                    <a:lnTo>
                      <a:pt x="27"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6">
                <a:extLst>
                  <a:ext uri="{FF2B5EF4-FFF2-40B4-BE49-F238E27FC236}">
                    <a16:creationId xmlns:a16="http://schemas.microsoft.com/office/drawing/2014/main" id="{B553F051-E6E8-469C-AF81-29C6C45E435A}"/>
                  </a:ext>
                </a:extLst>
              </p:cNvPr>
              <p:cNvSpPr>
                <a:spLocks/>
              </p:cNvSpPr>
              <p:nvPr/>
            </p:nvSpPr>
            <p:spPr bwMode="auto">
              <a:xfrm>
                <a:off x="5387" y="3019"/>
                <a:ext cx="42" cy="40"/>
              </a:xfrm>
              <a:custGeom>
                <a:avLst/>
                <a:gdLst>
                  <a:gd name="T0" fmla="*/ 0 w 84"/>
                  <a:gd name="T1" fmla="*/ 1 h 80"/>
                  <a:gd name="T2" fmla="*/ 1 w 84"/>
                  <a:gd name="T3" fmla="*/ 1 h 80"/>
                  <a:gd name="T4" fmla="*/ 1 w 84"/>
                  <a:gd name="T5" fmla="*/ 1 h 80"/>
                  <a:gd name="T6" fmla="*/ 1 w 84"/>
                  <a:gd name="T7" fmla="*/ 0 h 80"/>
                  <a:gd name="T8" fmla="*/ 0 w 84"/>
                  <a:gd name="T9" fmla="*/ 1 h 80"/>
                  <a:gd name="T10" fmla="*/ 0 w 84"/>
                  <a:gd name="T11" fmla="*/ 1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33"/>
                    </a:moveTo>
                    <a:lnTo>
                      <a:pt x="4" y="80"/>
                    </a:lnTo>
                    <a:lnTo>
                      <a:pt x="84" y="71"/>
                    </a:lnTo>
                    <a:lnTo>
                      <a:pt x="80" y="0"/>
                    </a:lnTo>
                    <a:lnTo>
                      <a:pt x="0" y="33"/>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57">
                <a:extLst>
                  <a:ext uri="{FF2B5EF4-FFF2-40B4-BE49-F238E27FC236}">
                    <a16:creationId xmlns:a16="http://schemas.microsoft.com/office/drawing/2014/main" id="{245F501F-E2E3-4B44-979A-5EFA0F7814C0}"/>
                  </a:ext>
                </a:extLst>
              </p:cNvPr>
              <p:cNvSpPr>
                <a:spLocks/>
              </p:cNvSpPr>
              <p:nvPr/>
            </p:nvSpPr>
            <p:spPr bwMode="auto">
              <a:xfrm>
                <a:off x="5392" y="3019"/>
                <a:ext cx="37" cy="38"/>
              </a:xfrm>
              <a:custGeom>
                <a:avLst/>
                <a:gdLst>
                  <a:gd name="T0" fmla="*/ 0 w 75"/>
                  <a:gd name="T1" fmla="*/ 1 h 76"/>
                  <a:gd name="T2" fmla="*/ 0 w 75"/>
                  <a:gd name="T3" fmla="*/ 1 h 76"/>
                  <a:gd name="T4" fmla="*/ 0 w 75"/>
                  <a:gd name="T5" fmla="*/ 1 h 76"/>
                  <a:gd name="T6" fmla="*/ 0 w 75"/>
                  <a:gd name="T7" fmla="*/ 1 h 76"/>
                  <a:gd name="T8" fmla="*/ 0 w 75"/>
                  <a:gd name="T9" fmla="*/ 0 h 76"/>
                  <a:gd name="T10" fmla="*/ 0 w 75"/>
                  <a:gd name="T11" fmla="*/ 1 h 76"/>
                  <a:gd name="T12" fmla="*/ 0 w 75"/>
                  <a:gd name="T13" fmla="*/ 1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42" y="17"/>
                    </a:moveTo>
                    <a:lnTo>
                      <a:pt x="52" y="54"/>
                    </a:lnTo>
                    <a:lnTo>
                      <a:pt x="0" y="76"/>
                    </a:lnTo>
                    <a:lnTo>
                      <a:pt x="75" y="73"/>
                    </a:lnTo>
                    <a:lnTo>
                      <a:pt x="71" y="0"/>
                    </a:lnTo>
                    <a:lnTo>
                      <a:pt x="42" y="17"/>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58">
                <a:extLst>
                  <a:ext uri="{FF2B5EF4-FFF2-40B4-BE49-F238E27FC236}">
                    <a16:creationId xmlns:a16="http://schemas.microsoft.com/office/drawing/2014/main" id="{1226AAD2-B639-412D-B42A-02A640ECF3E9}"/>
                  </a:ext>
                </a:extLst>
              </p:cNvPr>
              <p:cNvSpPr>
                <a:spLocks/>
              </p:cNvSpPr>
              <p:nvPr/>
            </p:nvSpPr>
            <p:spPr bwMode="auto">
              <a:xfrm>
                <a:off x="5393" y="3034"/>
                <a:ext cx="17" cy="18"/>
              </a:xfrm>
              <a:custGeom>
                <a:avLst/>
                <a:gdLst>
                  <a:gd name="T0" fmla="*/ 0 w 35"/>
                  <a:gd name="T1" fmla="*/ 1 h 36"/>
                  <a:gd name="T2" fmla="*/ 0 w 35"/>
                  <a:gd name="T3" fmla="*/ 1 h 36"/>
                  <a:gd name="T4" fmla="*/ 0 w 35"/>
                  <a:gd name="T5" fmla="*/ 0 h 36"/>
                  <a:gd name="T6" fmla="*/ 0 w 35"/>
                  <a:gd name="T7" fmla="*/ 1 h 36"/>
                  <a:gd name="T8" fmla="*/ 0 w 35"/>
                  <a:gd name="T9" fmla="*/ 1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 y="36"/>
                    </a:moveTo>
                    <a:lnTo>
                      <a:pt x="0" y="13"/>
                    </a:lnTo>
                    <a:lnTo>
                      <a:pt x="35" y="0"/>
                    </a:lnTo>
                    <a:lnTo>
                      <a:pt x="2" y="36"/>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9">
                <a:extLst>
                  <a:ext uri="{FF2B5EF4-FFF2-40B4-BE49-F238E27FC236}">
                    <a16:creationId xmlns:a16="http://schemas.microsoft.com/office/drawing/2014/main" id="{FDA2F960-38E0-4E43-843F-0E7289443710}"/>
                  </a:ext>
                </a:extLst>
              </p:cNvPr>
              <p:cNvSpPr>
                <a:spLocks/>
              </p:cNvSpPr>
              <p:nvPr/>
            </p:nvSpPr>
            <p:spPr bwMode="auto">
              <a:xfrm>
                <a:off x="5368" y="3061"/>
                <a:ext cx="134" cy="568"/>
              </a:xfrm>
              <a:custGeom>
                <a:avLst/>
                <a:gdLst>
                  <a:gd name="T0" fmla="*/ 1 w 268"/>
                  <a:gd name="T1" fmla="*/ 0 h 1135"/>
                  <a:gd name="T2" fmla="*/ 1 w 268"/>
                  <a:gd name="T3" fmla="*/ 1 h 1135"/>
                  <a:gd name="T4" fmla="*/ 1 w 268"/>
                  <a:gd name="T5" fmla="*/ 1 h 1135"/>
                  <a:gd name="T6" fmla="*/ 1 w 268"/>
                  <a:gd name="T7" fmla="*/ 1 h 1135"/>
                  <a:gd name="T8" fmla="*/ 1 w 268"/>
                  <a:gd name="T9" fmla="*/ 1 h 1135"/>
                  <a:gd name="T10" fmla="*/ 1 w 268"/>
                  <a:gd name="T11" fmla="*/ 1 h 1135"/>
                  <a:gd name="T12" fmla="*/ 1 w 268"/>
                  <a:gd name="T13" fmla="*/ 1 h 1135"/>
                  <a:gd name="T14" fmla="*/ 1 w 268"/>
                  <a:gd name="T15" fmla="*/ 1 h 1135"/>
                  <a:gd name="T16" fmla="*/ 1 w 268"/>
                  <a:gd name="T17" fmla="*/ 1 h 1135"/>
                  <a:gd name="T18" fmla="*/ 1 w 268"/>
                  <a:gd name="T19" fmla="*/ 1 h 1135"/>
                  <a:gd name="T20" fmla="*/ 1 w 268"/>
                  <a:gd name="T21" fmla="*/ 1 h 1135"/>
                  <a:gd name="T22" fmla="*/ 1 w 268"/>
                  <a:gd name="T23" fmla="*/ 1 h 1135"/>
                  <a:gd name="T24" fmla="*/ 0 w 268"/>
                  <a:gd name="T25" fmla="*/ 1 h 1135"/>
                  <a:gd name="T26" fmla="*/ 1 w 268"/>
                  <a:gd name="T27" fmla="*/ 1 h 1135"/>
                  <a:gd name="T28" fmla="*/ 1 w 268"/>
                  <a:gd name="T29" fmla="*/ 1 h 1135"/>
                  <a:gd name="T30" fmla="*/ 1 w 268"/>
                  <a:gd name="T31" fmla="*/ 1 h 1135"/>
                  <a:gd name="T32" fmla="*/ 1 w 268"/>
                  <a:gd name="T33" fmla="*/ 1 h 1135"/>
                  <a:gd name="T34" fmla="*/ 1 w 268"/>
                  <a:gd name="T35" fmla="*/ 1 h 1135"/>
                  <a:gd name="T36" fmla="*/ 1 w 268"/>
                  <a:gd name="T37" fmla="*/ 1 h 1135"/>
                  <a:gd name="T38" fmla="*/ 1 w 268"/>
                  <a:gd name="T39" fmla="*/ 1 h 1135"/>
                  <a:gd name="T40" fmla="*/ 1 w 268"/>
                  <a:gd name="T41" fmla="*/ 1 h 1135"/>
                  <a:gd name="T42" fmla="*/ 1 w 268"/>
                  <a:gd name="T43" fmla="*/ 0 h 1135"/>
                  <a:gd name="T44" fmla="*/ 1 w 268"/>
                  <a:gd name="T45" fmla="*/ 0 h 1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1135"/>
                  <a:gd name="T71" fmla="*/ 268 w 268"/>
                  <a:gd name="T72" fmla="*/ 1135 h 1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1135">
                    <a:moveTo>
                      <a:pt x="122" y="0"/>
                    </a:moveTo>
                    <a:lnTo>
                      <a:pt x="137" y="57"/>
                    </a:lnTo>
                    <a:lnTo>
                      <a:pt x="165" y="228"/>
                    </a:lnTo>
                    <a:lnTo>
                      <a:pt x="203" y="857"/>
                    </a:lnTo>
                    <a:lnTo>
                      <a:pt x="145" y="426"/>
                    </a:lnTo>
                    <a:lnTo>
                      <a:pt x="164" y="907"/>
                    </a:lnTo>
                    <a:lnTo>
                      <a:pt x="127" y="768"/>
                    </a:lnTo>
                    <a:lnTo>
                      <a:pt x="127" y="933"/>
                    </a:lnTo>
                    <a:lnTo>
                      <a:pt x="67" y="633"/>
                    </a:lnTo>
                    <a:lnTo>
                      <a:pt x="80" y="939"/>
                    </a:lnTo>
                    <a:lnTo>
                      <a:pt x="51" y="840"/>
                    </a:lnTo>
                    <a:lnTo>
                      <a:pt x="25" y="741"/>
                    </a:lnTo>
                    <a:lnTo>
                      <a:pt x="0" y="633"/>
                    </a:lnTo>
                    <a:lnTo>
                      <a:pt x="76" y="1135"/>
                    </a:lnTo>
                    <a:lnTo>
                      <a:pt x="268" y="929"/>
                    </a:lnTo>
                    <a:lnTo>
                      <a:pt x="255" y="644"/>
                    </a:lnTo>
                    <a:lnTo>
                      <a:pt x="241" y="505"/>
                    </a:lnTo>
                    <a:lnTo>
                      <a:pt x="219" y="350"/>
                    </a:lnTo>
                    <a:lnTo>
                      <a:pt x="184" y="182"/>
                    </a:lnTo>
                    <a:lnTo>
                      <a:pt x="164" y="95"/>
                    </a:lnTo>
                    <a:lnTo>
                      <a:pt x="139" y="7"/>
                    </a:lnTo>
                    <a:lnTo>
                      <a:pt x="122"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60">
                <a:extLst>
                  <a:ext uri="{FF2B5EF4-FFF2-40B4-BE49-F238E27FC236}">
                    <a16:creationId xmlns:a16="http://schemas.microsoft.com/office/drawing/2014/main" id="{AE50CF88-0B57-4F61-B251-C5A105791EAC}"/>
                  </a:ext>
                </a:extLst>
              </p:cNvPr>
              <p:cNvSpPr>
                <a:spLocks/>
              </p:cNvSpPr>
              <p:nvPr/>
            </p:nvSpPr>
            <p:spPr bwMode="auto">
              <a:xfrm>
                <a:off x="5366" y="2832"/>
                <a:ext cx="91" cy="203"/>
              </a:xfrm>
              <a:custGeom>
                <a:avLst/>
                <a:gdLst>
                  <a:gd name="T0" fmla="*/ 0 w 183"/>
                  <a:gd name="T1" fmla="*/ 1 h 405"/>
                  <a:gd name="T2" fmla="*/ 0 w 183"/>
                  <a:gd name="T3" fmla="*/ 1 h 405"/>
                  <a:gd name="T4" fmla="*/ 0 w 183"/>
                  <a:gd name="T5" fmla="*/ 1 h 405"/>
                  <a:gd name="T6" fmla="*/ 0 w 183"/>
                  <a:gd name="T7" fmla="*/ 1 h 405"/>
                  <a:gd name="T8" fmla="*/ 0 w 183"/>
                  <a:gd name="T9" fmla="*/ 1 h 405"/>
                  <a:gd name="T10" fmla="*/ 0 w 183"/>
                  <a:gd name="T11" fmla="*/ 1 h 405"/>
                  <a:gd name="T12" fmla="*/ 0 w 183"/>
                  <a:gd name="T13" fmla="*/ 1 h 405"/>
                  <a:gd name="T14" fmla="*/ 0 w 183"/>
                  <a:gd name="T15" fmla="*/ 0 h 405"/>
                  <a:gd name="T16" fmla="*/ 0 w 183"/>
                  <a:gd name="T17" fmla="*/ 1 h 405"/>
                  <a:gd name="T18" fmla="*/ 0 w 183"/>
                  <a:gd name="T19" fmla="*/ 1 h 405"/>
                  <a:gd name="T20" fmla="*/ 0 w 183"/>
                  <a:gd name="T21" fmla="*/ 1 h 405"/>
                  <a:gd name="T22" fmla="*/ 0 w 183"/>
                  <a:gd name="T23" fmla="*/ 1 h 405"/>
                  <a:gd name="T24" fmla="*/ 0 w 183"/>
                  <a:gd name="T25" fmla="*/ 1 h 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405"/>
                  <a:gd name="T41" fmla="*/ 183 w 183"/>
                  <a:gd name="T42" fmla="*/ 405 h 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405">
                    <a:moveTo>
                      <a:pt x="0" y="351"/>
                    </a:moveTo>
                    <a:lnTo>
                      <a:pt x="59" y="365"/>
                    </a:lnTo>
                    <a:lnTo>
                      <a:pt x="55" y="296"/>
                    </a:lnTo>
                    <a:lnTo>
                      <a:pt x="92" y="332"/>
                    </a:lnTo>
                    <a:lnTo>
                      <a:pt x="99" y="177"/>
                    </a:lnTo>
                    <a:lnTo>
                      <a:pt x="126" y="273"/>
                    </a:lnTo>
                    <a:lnTo>
                      <a:pt x="150" y="201"/>
                    </a:lnTo>
                    <a:lnTo>
                      <a:pt x="61" y="0"/>
                    </a:lnTo>
                    <a:lnTo>
                      <a:pt x="183" y="188"/>
                    </a:lnTo>
                    <a:lnTo>
                      <a:pt x="149" y="342"/>
                    </a:lnTo>
                    <a:lnTo>
                      <a:pt x="50" y="405"/>
                    </a:lnTo>
                    <a:lnTo>
                      <a:pt x="0" y="351"/>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61">
                <a:extLst>
                  <a:ext uri="{FF2B5EF4-FFF2-40B4-BE49-F238E27FC236}">
                    <a16:creationId xmlns:a16="http://schemas.microsoft.com/office/drawing/2014/main" id="{64C97A32-0C55-4218-BFB7-09593145E061}"/>
                  </a:ext>
                </a:extLst>
              </p:cNvPr>
              <p:cNvSpPr>
                <a:spLocks/>
              </p:cNvSpPr>
              <p:nvPr/>
            </p:nvSpPr>
            <p:spPr bwMode="auto">
              <a:xfrm>
                <a:off x="5400" y="3185"/>
                <a:ext cx="22" cy="230"/>
              </a:xfrm>
              <a:custGeom>
                <a:avLst/>
                <a:gdLst>
                  <a:gd name="T0" fmla="*/ 0 w 43"/>
                  <a:gd name="T1" fmla="*/ 0 h 460"/>
                  <a:gd name="T2" fmla="*/ 1 w 43"/>
                  <a:gd name="T3" fmla="*/ 1 h 460"/>
                  <a:gd name="T4" fmla="*/ 1 w 43"/>
                  <a:gd name="T5" fmla="*/ 1 h 460"/>
                  <a:gd name="T6" fmla="*/ 0 w 43"/>
                  <a:gd name="T7" fmla="*/ 0 h 460"/>
                  <a:gd name="T8" fmla="*/ 0 w 43"/>
                  <a:gd name="T9" fmla="*/ 0 h 460"/>
                  <a:gd name="T10" fmla="*/ 0 60000 65536"/>
                  <a:gd name="T11" fmla="*/ 0 60000 65536"/>
                  <a:gd name="T12" fmla="*/ 0 60000 65536"/>
                  <a:gd name="T13" fmla="*/ 0 60000 65536"/>
                  <a:gd name="T14" fmla="*/ 0 60000 65536"/>
                  <a:gd name="T15" fmla="*/ 0 w 43"/>
                  <a:gd name="T16" fmla="*/ 0 h 460"/>
                  <a:gd name="T17" fmla="*/ 43 w 43"/>
                  <a:gd name="T18" fmla="*/ 460 h 460"/>
                </a:gdLst>
                <a:ahLst/>
                <a:cxnLst>
                  <a:cxn ang="T10">
                    <a:pos x="T0" y="T1"/>
                  </a:cxn>
                  <a:cxn ang="T11">
                    <a:pos x="T2" y="T3"/>
                  </a:cxn>
                  <a:cxn ang="T12">
                    <a:pos x="T4" y="T5"/>
                  </a:cxn>
                  <a:cxn ang="T13">
                    <a:pos x="T6" y="T7"/>
                  </a:cxn>
                  <a:cxn ang="T14">
                    <a:pos x="T8" y="T9"/>
                  </a:cxn>
                </a:cxnLst>
                <a:rect l="T15" t="T16" r="T17" b="T18"/>
                <a:pathLst>
                  <a:path w="43" h="460">
                    <a:moveTo>
                      <a:pt x="0" y="0"/>
                    </a:moveTo>
                    <a:lnTo>
                      <a:pt x="28" y="72"/>
                    </a:lnTo>
                    <a:lnTo>
                      <a:pt x="43" y="460"/>
                    </a:lnTo>
                    <a:lnTo>
                      <a:pt x="0"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2">
                <a:extLst>
                  <a:ext uri="{FF2B5EF4-FFF2-40B4-BE49-F238E27FC236}">
                    <a16:creationId xmlns:a16="http://schemas.microsoft.com/office/drawing/2014/main" id="{76757659-B81C-4287-B131-1C3A3B752EEA}"/>
                  </a:ext>
                </a:extLst>
              </p:cNvPr>
              <p:cNvSpPr>
                <a:spLocks/>
              </p:cNvSpPr>
              <p:nvPr/>
            </p:nvSpPr>
            <p:spPr bwMode="auto">
              <a:xfrm>
                <a:off x="5381" y="2853"/>
                <a:ext cx="26" cy="102"/>
              </a:xfrm>
              <a:custGeom>
                <a:avLst/>
                <a:gdLst>
                  <a:gd name="T0" fmla="*/ 0 w 53"/>
                  <a:gd name="T1" fmla="*/ 0 h 203"/>
                  <a:gd name="T2" fmla="*/ 0 w 53"/>
                  <a:gd name="T3" fmla="*/ 1 h 203"/>
                  <a:gd name="T4" fmla="*/ 0 w 53"/>
                  <a:gd name="T5" fmla="*/ 1 h 203"/>
                  <a:gd name="T6" fmla="*/ 0 w 53"/>
                  <a:gd name="T7" fmla="*/ 1 h 203"/>
                  <a:gd name="T8" fmla="*/ 0 w 53"/>
                  <a:gd name="T9" fmla="*/ 0 h 203"/>
                  <a:gd name="T10" fmla="*/ 0 w 53"/>
                  <a:gd name="T11" fmla="*/ 0 h 203"/>
                  <a:gd name="T12" fmla="*/ 0 60000 65536"/>
                  <a:gd name="T13" fmla="*/ 0 60000 65536"/>
                  <a:gd name="T14" fmla="*/ 0 60000 65536"/>
                  <a:gd name="T15" fmla="*/ 0 60000 65536"/>
                  <a:gd name="T16" fmla="*/ 0 60000 65536"/>
                  <a:gd name="T17" fmla="*/ 0 60000 65536"/>
                  <a:gd name="T18" fmla="*/ 0 w 53"/>
                  <a:gd name="T19" fmla="*/ 0 h 203"/>
                  <a:gd name="T20" fmla="*/ 53 w 5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3" h="203">
                    <a:moveTo>
                      <a:pt x="28" y="0"/>
                    </a:moveTo>
                    <a:lnTo>
                      <a:pt x="0" y="174"/>
                    </a:lnTo>
                    <a:lnTo>
                      <a:pt x="26" y="100"/>
                    </a:lnTo>
                    <a:lnTo>
                      <a:pt x="53" y="203"/>
                    </a:lnTo>
                    <a:lnTo>
                      <a:pt x="28"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3">
                <a:extLst>
                  <a:ext uri="{FF2B5EF4-FFF2-40B4-BE49-F238E27FC236}">
                    <a16:creationId xmlns:a16="http://schemas.microsoft.com/office/drawing/2014/main" id="{0E7FC859-2C27-4E47-B374-2818FACA9EAC}"/>
                  </a:ext>
                </a:extLst>
              </p:cNvPr>
              <p:cNvSpPr>
                <a:spLocks/>
              </p:cNvSpPr>
              <p:nvPr/>
            </p:nvSpPr>
            <p:spPr bwMode="auto">
              <a:xfrm>
                <a:off x="5404" y="2863"/>
                <a:ext cx="29" cy="72"/>
              </a:xfrm>
              <a:custGeom>
                <a:avLst/>
                <a:gdLst>
                  <a:gd name="T0" fmla="*/ 0 w 59"/>
                  <a:gd name="T1" fmla="*/ 0 h 144"/>
                  <a:gd name="T2" fmla="*/ 0 w 59"/>
                  <a:gd name="T3" fmla="*/ 1 h 144"/>
                  <a:gd name="T4" fmla="*/ 0 w 59"/>
                  <a:gd name="T5" fmla="*/ 1 h 144"/>
                  <a:gd name="T6" fmla="*/ 0 w 59"/>
                  <a:gd name="T7" fmla="*/ 0 h 144"/>
                  <a:gd name="T8" fmla="*/ 0 w 59"/>
                  <a:gd name="T9" fmla="*/ 0 h 144"/>
                  <a:gd name="T10" fmla="*/ 0 60000 65536"/>
                  <a:gd name="T11" fmla="*/ 0 60000 65536"/>
                  <a:gd name="T12" fmla="*/ 0 60000 65536"/>
                  <a:gd name="T13" fmla="*/ 0 60000 65536"/>
                  <a:gd name="T14" fmla="*/ 0 60000 65536"/>
                  <a:gd name="T15" fmla="*/ 0 w 59"/>
                  <a:gd name="T16" fmla="*/ 0 h 144"/>
                  <a:gd name="T17" fmla="*/ 59 w 59"/>
                  <a:gd name="T18" fmla="*/ 144 h 144"/>
                </a:gdLst>
                <a:ahLst/>
                <a:cxnLst>
                  <a:cxn ang="T10">
                    <a:pos x="T0" y="T1"/>
                  </a:cxn>
                  <a:cxn ang="T11">
                    <a:pos x="T2" y="T3"/>
                  </a:cxn>
                  <a:cxn ang="T12">
                    <a:pos x="T4" y="T5"/>
                  </a:cxn>
                  <a:cxn ang="T13">
                    <a:pos x="T6" y="T7"/>
                  </a:cxn>
                  <a:cxn ang="T14">
                    <a:pos x="T8" y="T9"/>
                  </a:cxn>
                </a:cxnLst>
                <a:rect l="T15" t="T16" r="T17" b="T18"/>
                <a:pathLst>
                  <a:path w="59" h="144">
                    <a:moveTo>
                      <a:pt x="0" y="0"/>
                    </a:moveTo>
                    <a:lnTo>
                      <a:pt x="59" y="129"/>
                    </a:lnTo>
                    <a:lnTo>
                      <a:pt x="52" y="14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64">
                <a:extLst>
                  <a:ext uri="{FF2B5EF4-FFF2-40B4-BE49-F238E27FC236}">
                    <a16:creationId xmlns:a16="http://schemas.microsoft.com/office/drawing/2014/main" id="{C3A83372-1115-4C5A-B81A-DE81952D5E9C}"/>
                  </a:ext>
                </a:extLst>
              </p:cNvPr>
              <p:cNvSpPr>
                <a:spLocks/>
              </p:cNvSpPr>
              <p:nvPr/>
            </p:nvSpPr>
            <p:spPr bwMode="auto">
              <a:xfrm>
                <a:off x="5374" y="3072"/>
                <a:ext cx="23" cy="218"/>
              </a:xfrm>
              <a:custGeom>
                <a:avLst/>
                <a:gdLst>
                  <a:gd name="T0" fmla="*/ 1 w 46"/>
                  <a:gd name="T1" fmla="*/ 0 h 437"/>
                  <a:gd name="T2" fmla="*/ 1 w 46"/>
                  <a:gd name="T3" fmla="*/ 0 h 437"/>
                  <a:gd name="T4" fmla="*/ 0 w 46"/>
                  <a:gd name="T5" fmla="*/ 0 h 437"/>
                  <a:gd name="T6" fmla="*/ 1 w 46"/>
                  <a:gd name="T7" fmla="*/ 0 h 437"/>
                  <a:gd name="T8" fmla="*/ 1 w 46"/>
                  <a:gd name="T9" fmla="*/ 0 h 437"/>
                  <a:gd name="T10" fmla="*/ 1 w 46"/>
                  <a:gd name="T11" fmla="*/ 0 h 437"/>
                  <a:gd name="T12" fmla="*/ 0 60000 65536"/>
                  <a:gd name="T13" fmla="*/ 0 60000 65536"/>
                  <a:gd name="T14" fmla="*/ 0 60000 65536"/>
                  <a:gd name="T15" fmla="*/ 0 60000 65536"/>
                  <a:gd name="T16" fmla="*/ 0 60000 65536"/>
                  <a:gd name="T17" fmla="*/ 0 60000 65536"/>
                  <a:gd name="T18" fmla="*/ 0 w 46"/>
                  <a:gd name="T19" fmla="*/ 0 h 437"/>
                  <a:gd name="T20" fmla="*/ 46 w 46"/>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46" h="437">
                    <a:moveTo>
                      <a:pt x="42" y="0"/>
                    </a:moveTo>
                    <a:lnTo>
                      <a:pt x="21" y="135"/>
                    </a:lnTo>
                    <a:lnTo>
                      <a:pt x="0" y="437"/>
                    </a:lnTo>
                    <a:lnTo>
                      <a:pt x="46" y="74"/>
                    </a:lnTo>
                    <a:lnTo>
                      <a:pt x="42"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5">
                <a:extLst>
                  <a:ext uri="{FF2B5EF4-FFF2-40B4-BE49-F238E27FC236}">
                    <a16:creationId xmlns:a16="http://schemas.microsoft.com/office/drawing/2014/main" id="{62B07E42-9961-484E-B3DF-34DB234865D4}"/>
                  </a:ext>
                </a:extLst>
              </p:cNvPr>
              <p:cNvSpPr>
                <a:spLocks/>
              </p:cNvSpPr>
              <p:nvPr/>
            </p:nvSpPr>
            <p:spPr bwMode="auto">
              <a:xfrm>
                <a:off x="5388" y="3246"/>
                <a:ext cx="13" cy="121"/>
              </a:xfrm>
              <a:custGeom>
                <a:avLst/>
                <a:gdLst>
                  <a:gd name="T0" fmla="*/ 0 w 25"/>
                  <a:gd name="T1" fmla="*/ 0 h 241"/>
                  <a:gd name="T2" fmla="*/ 1 w 25"/>
                  <a:gd name="T3" fmla="*/ 1 h 241"/>
                  <a:gd name="T4" fmla="*/ 1 w 25"/>
                  <a:gd name="T5" fmla="*/ 1 h 241"/>
                  <a:gd name="T6" fmla="*/ 0 w 25"/>
                  <a:gd name="T7" fmla="*/ 0 h 241"/>
                  <a:gd name="T8" fmla="*/ 0 w 25"/>
                  <a:gd name="T9" fmla="*/ 0 h 241"/>
                  <a:gd name="T10" fmla="*/ 0 60000 65536"/>
                  <a:gd name="T11" fmla="*/ 0 60000 65536"/>
                  <a:gd name="T12" fmla="*/ 0 60000 65536"/>
                  <a:gd name="T13" fmla="*/ 0 60000 65536"/>
                  <a:gd name="T14" fmla="*/ 0 60000 65536"/>
                  <a:gd name="T15" fmla="*/ 0 w 25"/>
                  <a:gd name="T16" fmla="*/ 0 h 241"/>
                  <a:gd name="T17" fmla="*/ 25 w 25"/>
                  <a:gd name="T18" fmla="*/ 241 h 241"/>
                </a:gdLst>
                <a:ahLst/>
                <a:cxnLst>
                  <a:cxn ang="T10">
                    <a:pos x="T0" y="T1"/>
                  </a:cxn>
                  <a:cxn ang="T11">
                    <a:pos x="T2" y="T3"/>
                  </a:cxn>
                  <a:cxn ang="T12">
                    <a:pos x="T4" y="T5"/>
                  </a:cxn>
                  <a:cxn ang="T13">
                    <a:pos x="T6" y="T7"/>
                  </a:cxn>
                  <a:cxn ang="T14">
                    <a:pos x="T8" y="T9"/>
                  </a:cxn>
                </a:cxnLst>
                <a:rect l="T15" t="T16" r="T17" b="T18"/>
                <a:pathLst>
                  <a:path w="25" h="241">
                    <a:moveTo>
                      <a:pt x="0" y="0"/>
                    </a:moveTo>
                    <a:lnTo>
                      <a:pt x="25" y="241"/>
                    </a:lnTo>
                    <a:lnTo>
                      <a:pt x="23"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6">
                <a:extLst>
                  <a:ext uri="{FF2B5EF4-FFF2-40B4-BE49-F238E27FC236}">
                    <a16:creationId xmlns:a16="http://schemas.microsoft.com/office/drawing/2014/main" id="{C169E44F-DF3B-41C4-965B-A9116D02CA8F}"/>
                  </a:ext>
                </a:extLst>
              </p:cNvPr>
              <p:cNvSpPr>
                <a:spLocks/>
              </p:cNvSpPr>
              <p:nvPr/>
            </p:nvSpPr>
            <p:spPr bwMode="auto">
              <a:xfrm>
                <a:off x="5414" y="3073"/>
                <a:ext cx="27" cy="222"/>
              </a:xfrm>
              <a:custGeom>
                <a:avLst/>
                <a:gdLst>
                  <a:gd name="T0" fmla="*/ 0 w 53"/>
                  <a:gd name="T1" fmla="*/ 0 h 444"/>
                  <a:gd name="T2" fmla="*/ 1 w 53"/>
                  <a:gd name="T3" fmla="*/ 1 h 444"/>
                  <a:gd name="T4" fmla="*/ 1 w 53"/>
                  <a:gd name="T5" fmla="*/ 1 h 444"/>
                  <a:gd name="T6" fmla="*/ 1 w 53"/>
                  <a:gd name="T7" fmla="*/ 1 h 444"/>
                  <a:gd name="T8" fmla="*/ 0 w 53"/>
                  <a:gd name="T9" fmla="*/ 0 h 444"/>
                  <a:gd name="T10" fmla="*/ 0 w 53"/>
                  <a:gd name="T11" fmla="*/ 0 h 444"/>
                  <a:gd name="T12" fmla="*/ 0 60000 65536"/>
                  <a:gd name="T13" fmla="*/ 0 60000 65536"/>
                  <a:gd name="T14" fmla="*/ 0 60000 65536"/>
                  <a:gd name="T15" fmla="*/ 0 60000 65536"/>
                  <a:gd name="T16" fmla="*/ 0 60000 65536"/>
                  <a:gd name="T17" fmla="*/ 0 60000 65536"/>
                  <a:gd name="T18" fmla="*/ 0 w 53"/>
                  <a:gd name="T19" fmla="*/ 0 h 444"/>
                  <a:gd name="T20" fmla="*/ 53 w 53"/>
                  <a:gd name="T21" fmla="*/ 444 h 444"/>
                </a:gdLst>
                <a:ahLst/>
                <a:cxnLst>
                  <a:cxn ang="T12">
                    <a:pos x="T0" y="T1"/>
                  </a:cxn>
                  <a:cxn ang="T13">
                    <a:pos x="T2" y="T3"/>
                  </a:cxn>
                  <a:cxn ang="T14">
                    <a:pos x="T4" y="T5"/>
                  </a:cxn>
                  <a:cxn ang="T15">
                    <a:pos x="T6" y="T7"/>
                  </a:cxn>
                  <a:cxn ang="T16">
                    <a:pos x="T8" y="T9"/>
                  </a:cxn>
                  <a:cxn ang="T17">
                    <a:pos x="T10" y="T11"/>
                  </a:cxn>
                </a:cxnLst>
                <a:rect l="T18" t="T19" r="T20" b="T21"/>
                <a:pathLst>
                  <a:path w="53" h="444">
                    <a:moveTo>
                      <a:pt x="0" y="0"/>
                    </a:moveTo>
                    <a:lnTo>
                      <a:pt x="21" y="444"/>
                    </a:lnTo>
                    <a:lnTo>
                      <a:pt x="27" y="142"/>
                    </a:lnTo>
                    <a:lnTo>
                      <a:pt x="53" y="176"/>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7">
                <a:extLst>
                  <a:ext uri="{FF2B5EF4-FFF2-40B4-BE49-F238E27FC236}">
                    <a16:creationId xmlns:a16="http://schemas.microsoft.com/office/drawing/2014/main" id="{DBC57A7C-98CC-4127-AFF2-A580E9765656}"/>
                  </a:ext>
                </a:extLst>
              </p:cNvPr>
              <p:cNvSpPr>
                <a:spLocks/>
              </p:cNvSpPr>
              <p:nvPr/>
            </p:nvSpPr>
            <p:spPr bwMode="auto">
              <a:xfrm>
                <a:off x="5374" y="3309"/>
                <a:ext cx="15" cy="126"/>
              </a:xfrm>
              <a:custGeom>
                <a:avLst/>
                <a:gdLst>
                  <a:gd name="T0" fmla="*/ 0 w 31"/>
                  <a:gd name="T1" fmla="*/ 0 h 253"/>
                  <a:gd name="T2" fmla="*/ 0 w 31"/>
                  <a:gd name="T3" fmla="*/ 0 h 253"/>
                  <a:gd name="T4" fmla="*/ 0 w 31"/>
                  <a:gd name="T5" fmla="*/ 0 h 253"/>
                  <a:gd name="T6" fmla="*/ 0 w 31"/>
                  <a:gd name="T7" fmla="*/ 0 h 253"/>
                  <a:gd name="T8" fmla="*/ 0 w 31"/>
                  <a:gd name="T9" fmla="*/ 0 h 253"/>
                  <a:gd name="T10" fmla="*/ 0 60000 65536"/>
                  <a:gd name="T11" fmla="*/ 0 60000 65536"/>
                  <a:gd name="T12" fmla="*/ 0 60000 65536"/>
                  <a:gd name="T13" fmla="*/ 0 60000 65536"/>
                  <a:gd name="T14" fmla="*/ 0 60000 65536"/>
                  <a:gd name="T15" fmla="*/ 0 w 31"/>
                  <a:gd name="T16" fmla="*/ 0 h 253"/>
                  <a:gd name="T17" fmla="*/ 31 w 31"/>
                  <a:gd name="T18" fmla="*/ 253 h 253"/>
                </a:gdLst>
                <a:ahLst/>
                <a:cxnLst>
                  <a:cxn ang="T10">
                    <a:pos x="T0" y="T1"/>
                  </a:cxn>
                  <a:cxn ang="T11">
                    <a:pos x="T2" y="T3"/>
                  </a:cxn>
                  <a:cxn ang="T12">
                    <a:pos x="T4" y="T5"/>
                  </a:cxn>
                  <a:cxn ang="T13">
                    <a:pos x="T6" y="T7"/>
                  </a:cxn>
                  <a:cxn ang="T14">
                    <a:pos x="T8" y="T9"/>
                  </a:cxn>
                </a:cxnLst>
                <a:rect l="T15" t="T16" r="T17" b="T18"/>
                <a:pathLst>
                  <a:path w="31" h="253">
                    <a:moveTo>
                      <a:pt x="0" y="0"/>
                    </a:moveTo>
                    <a:lnTo>
                      <a:pt x="31" y="253"/>
                    </a:lnTo>
                    <a:lnTo>
                      <a:pt x="25"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8">
                <a:extLst>
                  <a:ext uri="{FF2B5EF4-FFF2-40B4-BE49-F238E27FC236}">
                    <a16:creationId xmlns:a16="http://schemas.microsoft.com/office/drawing/2014/main" id="{3D8EA1EC-E6FC-443C-BD41-36246BE946CF}"/>
                  </a:ext>
                </a:extLst>
              </p:cNvPr>
              <p:cNvSpPr>
                <a:spLocks/>
              </p:cNvSpPr>
              <p:nvPr/>
            </p:nvSpPr>
            <p:spPr bwMode="auto">
              <a:xfrm>
                <a:off x="4854" y="1967"/>
                <a:ext cx="359" cy="64"/>
              </a:xfrm>
              <a:custGeom>
                <a:avLst/>
                <a:gdLst>
                  <a:gd name="T0" fmla="*/ 1 w 716"/>
                  <a:gd name="T1" fmla="*/ 0 h 129"/>
                  <a:gd name="T2" fmla="*/ 1 w 716"/>
                  <a:gd name="T3" fmla="*/ 0 h 129"/>
                  <a:gd name="T4" fmla="*/ 1 w 716"/>
                  <a:gd name="T5" fmla="*/ 0 h 129"/>
                  <a:gd name="T6" fmla="*/ 1 w 716"/>
                  <a:gd name="T7" fmla="*/ 0 h 129"/>
                  <a:gd name="T8" fmla="*/ 1 w 716"/>
                  <a:gd name="T9" fmla="*/ 0 h 129"/>
                  <a:gd name="T10" fmla="*/ 1 w 716"/>
                  <a:gd name="T11" fmla="*/ 0 h 129"/>
                  <a:gd name="T12" fmla="*/ 0 w 716"/>
                  <a:gd name="T13" fmla="*/ 0 h 129"/>
                  <a:gd name="T14" fmla="*/ 1 w 716"/>
                  <a:gd name="T15" fmla="*/ 0 h 129"/>
                  <a:gd name="T16" fmla="*/ 1 w 716"/>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6"/>
                  <a:gd name="T28" fmla="*/ 0 h 129"/>
                  <a:gd name="T29" fmla="*/ 716 w 716"/>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6" h="129">
                    <a:moveTo>
                      <a:pt x="19" y="0"/>
                    </a:moveTo>
                    <a:lnTo>
                      <a:pt x="253" y="34"/>
                    </a:lnTo>
                    <a:lnTo>
                      <a:pt x="475" y="72"/>
                    </a:lnTo>
                    <a:lnTo>
                      <a:pt x="701" y="116"/>
                    </a:lnTo>
                    <a:lnTo>
                      <a:pt x="703" y="105"/>
                    </a:lnTo>
                    <a:lnTo>
                      <a:pt x="716" y="129"/>
                    </a:lnTo>
                    <a:lnTo>
                      <a:pt x="0" y="11"/>
                    </a:lnTo>
                    <a:lnTo>
                      <a:pt x="19"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9">
                <a:extLst>
                  <a:ext uri="{FF2B5EF4-FFF2-40B4-BE49-F238E27FC236}">
                    <a16:creationId xmlns:a16="http://schemas.microsoft.com/office/drawing/2014/main" id="{C49D8150-E8BB-4486-A9E1-BC80040619D6}"/>
                  </a:ext>
                </a:extLst>
              </p:cNvPr>
              <p:cNvSpPr>
                <a:spLocks/>
              </p:cNvSpPr>
              <p:nvPr/>
            </p:nvSpPr>
            <p:spPr bwMode="auto">
              <a:xfrm>
                <a:off x="5220" y="2020"/>
                <a:ext cx="158" cy="683"/>
              </a:xfrm>
              <a:custGeom>
                <a:avLst/>
                <a:gdLst>
                  <a:gd name="T0" fmla="*/ 1 w 316"/>
                  <a:gd name="T1" fmla="*/ 0 h 1366"/>
                  <a:gd name="T2" fmla="*/ 0 w 316"/>
                  <a:gd name="T3" fmla="*/ 1 h 1366"/>
                  <a:gd name="T4" fmla="*/ 1 w 316"/>
                  <a:gd name="T5" fmla="*/ 1 h 1366"/>
                  <a:gd name="T6" fmla="*/ 1 w 316"/>
                  <a:gd name="T7" fmla="*/ 1 h 1366"/>
                  <a:gd name="T8" fmla="*/ 1 w 316"/>
                  <a:gd name="T9" fmla="*/ 1 h 1366"/>
                  <a:gd name="T10" fmla="*/ 1 w 316"/>
                  <a:gd name="T11" fmla="*/ 1 h 1366"/>
                  <a:gd name="T12" fmla="*/ 1 w 316"/>
                  <a:gd name="T13" fmla="*/ 1 h 1366"/>
                  <a:gd name="T14" fmla="*/ 1 w 316"/>
                  <a:gd name="T15" fmla="*/ 1 h 1366"/>
                  <a:gd name="T16" fmla="*/ 1 w 316"/>
                  <a:gd name="T17" fmla="*/ 1 h 1366"/>
                  <a:gd name="T18" fmla="*/ 1 w 316"/>
                  <a:gd name="T19" fmla="*/ 1 h 1366"/>
                  <a:gd name="T20" fmla="*/ 1 w 316"/>
                  <a:gd name="T21" fmla="*/ 1 h 1366"/>
                  <a:gd name="T22" fmla="*/ 1 w 316"/>
                  <a:gd name="T23" fmla="*/ 1 h 1366"/>
                  <a:gd name="T24" fmla="*/ 1 w 316"/>
                  <a:gd name="T25" fmla="*/ 1 h 1366"/>
                  <a:gd name="T26" fmla="*/ 1 w 316"/>
                  <a:gd name="T27" fmla="*/ 1 h 1366"/>
                  <a:gd name="T28" fmla="*/ 1 w 316"/>
                  <a:gd name="T29" fmla="*/ 1 h 1366"/>
                  <a:gd name="T30" fmla="*/ 1 w 316"/>
                  <a:gd name="T31" fmla="*/ 1 h 1366"/>
                  <a:gd name="T32" fmla="*/ 1 w 316"/>
                  <a:gd name="T33" fmla="*/ 1 h 1366"/>
                  <a:gd name="T34" fmla="*/ 1 w 316"/>
                  <a:gd name="T35" fmla="*/ 1 h 1366"/>
                  <a:gd name="T36" fmla="*/ 1 w 316"/>
                  <a:gd name="T37" fmla="*/ 1 h 1366"/>
                  <a:gd name="T38" fmla="*/ 1 w 316"/>
                  <a:gd name="T39" fmla="*/ 1 h 1366"/>
                  <a:gd name="T40" fmla="*/ 1 w 316"/>
                  <a:gd name="T41" fmla="*/ 1 h 1366"/>
                  <a:gd name="T42" fmla="*/ 1 w 316"/>
                  <a:gd name="T43" fmla="*/ 1 h 1366"/>
                  <a:gd name="T44" fmla="*/ 1 w 316"/>
                  <a:gd name="T45" fmla="*/ 1 h 1366"/>
                  <a:gd name="T46" fmla="*/ 1 w 316"/>
                  <a:gd name="T47" fmla="*/ 1 h 1366"/>
                  <a:gd name="T48" fmla="*/ 1 w 316"/>
                  <a:gd name="T49" fmla="*/ 1 h 1366"/>
                  <a:gd name="T50" fmla="*/ 1 w 316"/>
                  <a:gd name="T51" fmla="*/ 0 h 1366"/>
                  <a:gd name="T52" fmla="*/ 1 w 316"/>
                  <a:gd name="T53" fmla="*/ 0 h 13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6"/>
                  <a:gd name="T82" fmla="*/ 0 h 1366"/>
                  <a:gd name="T83" fmla="*/ 316 w 316"/>
                  <a:gd name="T84" fmla="*/ 1366 h 13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6" h="1366">
                    <a:moveTo>
                      <a:pt x="23" y="0"/>
                    </a:moveTo>
                    <a:lnTo>
                      <a:pt x="0" y="11"/>
                    </a:lnTo>
                    <a:lnTo>
                      <a:pt x="18" y="17"/>
                    </a:lnTo>
                    <a:lnTo>
                      <a:pt x="44" y="133"/>
                    </a:lnTo>
                    <a:lnTo>
                      <a:pt x="73" y="266"/>
                    </a:lnTo>
                    <a:lnTo>
                      <a:pt x="111" y="437"/>
                    </a:lnTo>
                    <a:lnTo>
                      <a:pt x="134" y="536"/>
                    </a:lnTo>
                    <a:lnTo>
                      <a:pt x="156" y="640"/>
                    </a:lnTo>
                    <a:lnTo>
                      <a:pt x="179" y="752"/>
                    </a:lnTo>
                    <a:lnTo>
                      <a:pt x="204" y="870"/>
                    </a:lnTo>
                    <a:lnTo>
                      <a:pt x="229" y="990"/>
                    </a:lnTo>
                    <a:lnTo>
                      <a:pt x="253" y="1113"/>
                    </a:lnTo>
                    <a:lnTo>
                      <a:pt x="280" y="1239"/>
                    </a:lnTo>
                    <a:lnTo>
                      <a:pt x="305" y="1366"/>
                    </a:lnTo>
                    <a:lnTo>
                      <a:pt x="316" y="1353"/>
                    </a:lnTo>
                    <a:lnTo>
                      <a:pt x="295" y="1243"/>
                    </a:lnTo>
                    <a:lnTo>
                      <a:pt x="272" y="1113"/>
                    </a:lnTo>
                    <a:lnTo>
                      <a:pt x="242" y="946"/>
                    </a:lnTo>
                    <a:lnTo>
                      <a:pt x="202" y="745"/>
                    </a:lnTo>
                    <a:lnTo>
                      <a:pt x="181" y="634"/>
                    </a:lnTo>
                    <a:lnTo>
                      <a:pt x="158" y="517"/>
                    </a:lnTo>
                    <a:lnTo>
                      <a:pt x="132" y="395"/>
                    </a:lnTo>
                    <a:lnTo>
                      <a:pt x="105" y="269"/>
                    </a:lnTo>
                    <a:lnTo>
                      <a:pt x="78" y="140"/>
                    </a:lnTo>
                    <a:lnTo>
                      <a:pt x="50" y="7"/>
                    </a:lnTo>
                    <a:lnTo>
                      <a:pt x="23"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70">
                <a:extLst>
                  <a:ext uri="{FF2B5EF4-FFF2-40B4-BE49-F238E27FC236}">
                    <a16:creationId xmlns:a16="http://schemas.microsoft.com/office/drawing/2014/main" id="{71FE5F9C-DABD-469E-AE3A-B978FF52EAAB}"/>
                  </a:ext>
                </a:extLst>
              </p:cNvPr>
              <p:cNvSpPr>
                <a:spLocks/>
              </p:cNvSpPr>
              <p:nvPr/>
            </p:nvSpPr>
            <p:spPr bwMode="auto">
              <a:xfrm>
                <a:off x="5047" y="1990"/>
                <a:ext cx="152" cy="29"/>
              </a:xfrm>
              <a:custGeom>
                <a:avLst/>
                <a:gdLst>
                  <a:gd name="T0" fmla="*/ 0 w 304"/>
                  <a:gd name="T1" fmla="*/ 0 h 57"/>
                  <a:gd name="T2" fmla="*/ 1 w 304"/>
                  <a:gd name="T3" fmla="*/ 1 h 57"/>
                  <a:gd name="T4" fmla="*/ 1 w 304"/>
                  <a:gd name="T5" fmla="*/ 1 h 57"/>
                  <a:gd name="T6" fmla="*/ 0 w 304"/>
                  <a:gd name="T7" fmla="*/ 0 h 57"/>
                  <a:gd name="T8" fmla="*/ 0 w 304"/>
                  <a:gd name="T9" fmla="*/ 0 h 57"/>
                  <a:gd name="T10" fmla="*/ 0 60000 65536"/>
                  <a:gd name="T11" fmla="*/ 0 60000 65536"/>
                  <a:gd name="T12" fmla="*/ 0 60000 65536"/>
                  <a:gd name="T13" fmla="*/ 0 60000 65536"/>
                  <a:gd name="T14" fmla="*/ 0 60000 65536"/>
                  <a:gd name="T15" fmla="*/ 0 w 304"/>
                  <a:gd name="T16" fmla="*/ 0 h 57"/>
                  <a:gd name="T17" fmla="*/ 304 w 304"/>
                  <a:gd name="T18" fmla="*/ 57 h 57"/>
                </a:gdLst>
                <a:ahLst/>
                <a:cxnLst>
                  <a:cxn ang="T10">
                    <a:pos x="T0" y="T1"/>
                  </a:cxn>
                  <a:cxn ang="T11">
                    <a:pos x="T2" y="T3"/>
                  </a:cxn>
                  <a:cxn ang="T12">
                    <a:pos x="T4" y="T5"/>
                  </a:cxn>
                  <a:cxn ang="T13">
                    <a:pos x="T6" y="T7"/>
                  </a:cxn>
                  <a:cxn ang="T14">
                    <a:pos x="T8" y="T9"/>
                  </a:cxn>
                </a:cxnLst>
                <a:rect l="T15" t="T16" r="T17" b="T18"/>
                <a:pathLst>
                  <a:path w="304" h="57">
                    <a:moveTo>
                      <a:pt x="0" y="0"/>
                    </a:moveTo>
                    <a:lnTo>
                      <a:pt x="304" y="51"/>
                    </a:lnTo>
                    <a:lnTo>
                      <a:pt x="287" y="57"/>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71">
                <a:extLst>
                  <a:ext uri="{FF2B5EF4-FFF2-40B4-BE49-F238E27FC236}">
                    <a16:creationId xmlns:a16="http://schemas.microsoft.com/office/drawing/2014/main" id="{91B7A2D7-1DAC-43D5-826D-7F15A8A9875B}"/>
                  </a:ext>
                </a:extLst>
              </p:cNvPr>
              <p:cNvSpPr>
                <a:spLocks/>
              </p:cNvSpPr>
              <p:nvPr/>
            </p:nvSpPr>
            <p:spPr bwMode="auto">
              <a:xfrm>
                <a:off x="5217" y="2029"/>
                <a:ext cx="70" cy="284"/>
              </a:xfrm>
              <a:custGeom>
                <a:avLst/>
                <a:gdLst>
                  <a:gd name="T0" fmla="*/ 1 w 139"/>
                  <a:gd name="T1" fmla="*/ 1 h 568"/>
                  <a:gd name="T2" fmla="*/ 0 w 139"/>
                  <a:gd name="T3" fmla="*/ 0 h 568"/>
                  <a:gd name="T4" fmla="*/ 1 w 139"/>
                  <a:gd name="T5" fmla="*/ 1 h 568"/>
                  <a:gd name="T6" fmla="*/ 1 w 139"/>
                  <a:gd name="T7" fmla="*/ 1 h 568"/>
                  <a:gd name="T8" fmla="*/ 1 w 139"/>
                  <a:gd name="T9" fmla="*/ 1 h 568"/>
                  <a:gd name="T10" fmla="*/ 0 60000 65536"/>
                  <a:gd name="T11" fmla="*/ 0 60000 65536"/>
                  <a:gd name="T12" fmla="*/ 0 60000 65536"/>
                  <a:gd name="T13" fmla="*/ 0 60000 65536"/>
                  <a:gd name="T14" fmla="*/ 0 60000 65536"/>
                  <a:gd name="T15" fmla="*/ 0 w 139"/>
                  <a:gd name="T16" fmla="*/ 0 h 568"/>
                  <a:gd name="T17" fmla="*/ 139 w 139"/>
                  <a:gd name="T18" fmla="*/ 568 h 568"/>
                </a:gdLst>
                <a:ahLst/>
                <a:cxnLst>
                  <a:cxn ang="T10">
                    <a:pos x="T0" y="T1"/>
                  </a:cxn>
                  <a:cxn ang="T11">
                    <a:pos x="T2" y="T3"/>
                  </a:cxn>
                  <a:cxn ang="T12">
                    <a:pos x="T4" y="T5"/>
                  </a:cxn>
                  <a:cxn ang="T13">
                    <a:pos x="T6" y="T7"/>
                  </a:cxn>
                  <a:cxn ang="T14">
                    <a:pos x="T8" y="T9"/>
                  </a:cxn>
                </a:cxnLst>
                <a:rect l="T15" t="T16" r="T17" b="T18"/>
                <a:pathLst>
                  <a:path w="139" h="568">
                    <a:moveTo>
                      <a:pt x="19" y="13"/>
                    </a:moveTo>
                    <a:lnTo>
                      <a:pt x="0" y="0"/>
                    </a:lnTo>
                    <a:lnTo>
                      <a:pt x="139" y="568"/>
                    </a:lnTo>
                    <a:lnTo>
                      <a:pt x="19" y="13"/>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2">
                <a:extLst>
                  <a:ext uri="{FF2B5EF4-FFF2-40B4-BE49-F238E27FC236}">
                    <a16:creationId xmlns:a16="http://schemas.microsoft.com/office/drawing/2014/main" id="{8EE2C245-00BC-403F-8CB1-8934A933716F}"/>
                  </a:ext>
                </a:extLst>
              </p:cNvPr>
              <p:cNvSpPr>
                <a:spLocks/>
              </p:cNvSpPr>
              <p:nvPr/>
            </p:nvSpPr>
            <p:spPr bwMode="auto">
              <a:xfrm>
                <a:off x="5373" y="2706"/>
                <a:ext cx="25" cy="116"/>
              </a:xfrm>
              <a:custGeom>
                <a:avLst/>
                <a:gdLst>
                  <a:gd name="T0" fmla="*/ 0 w 50"/>
                  <a:gd name="T1" fmla="*/ 1 h 232"/>
                  <a:gd name="T2" fmla="*/ 1 w 50"/>
                  <a:gd name="T3" fmla="*/ 1 h 232"/>
                  <a:gd name="T4" fmla="*/ 1 w 50"/>
                  <a:gd name="T5" fmla="*/ 1 h 232"/>
                  <a:gd name="T6" fmla="*/ 1 w 50"/>
                  <a:gd name="T7" fmla="*/ 1 h 232"/>
                  <a:gd name="T8" fmla="*/ 1 w 50"/>
                  <a:gd name="T9" fmla="*/ 0 h 232"/>
                  <a:gd name="T10" fmla="*/ 0 w 50"/>
                  <a:gd name="T11" fmla="*/ 1 h 232"/>
                  <a:gd name="T12" fmla="*/ 0 w 50"/>
                  <a:gd name="T13" fmla="*/ 1 h 232"/>
                  <a:gd name="T14" fmla="*/ 0 60000 65536"/>
                  <a:gd name="T15" fmla="*/ 0 60000 65536"/>
                  <a:gd name="T16" fmla="*/ 0 60000 65536"/>
                  <a:gd name="T17" fmla="*/ 0 60000 65536"/>
                  <a:gd name="T18" fmla="*/ 0 60000 65536"/>
                  <a:gd name="T19" fmla="*/ 0 60000 65536"/>
                  <a:gd name="T20" fmla="*/ 0 60000 65536"/>
                  <a:gd name="T21" fmla="*/ 0 w 50"/>
                  <a:gd name="T22" fmla="*/ 0 h 232"/>
                  <a:gd name="T23" fmla="*/ 50 w 5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32">
                    <a:moveTo>
                      <a:pt x="0" y="6"/>
                    </a:moveTo>
                    <a:lnTo>
                      <a:pt x="35" y="203"/>
                    </a:lnTo>
                    <a:lnTo>
                      <a:pt x="31" y="232"/>
                    </a:lnTo>
                    <a:lnTo>
                      <a:pt x="50" y="211"/>
                    </a:lnTo>
                    <a:lnTo>
                      <a:pt x="12" y="0"/>
                    </a:lnTo>
                    <a:lnTo>
                      <a:pt x="0" y="6"/>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73">
                <a:extLst>
                  <a:ext uri="{FF2B5EF4-FFF2-40B4-BE49-F238E27FC236}">
                    <a16:creationId xmlns:a16="http://schemas.microsoft.com/office/drawing/2014/main" id="{E5BD2CEE-1330-427E-A241-F67A4FBF0FF9}"/>
                  </a:ext>
                </a:extLst>
              </p:cNvPr>
              <p:cNvSpPr>
                <a:spLocks/>
              </p:cNvSpPr>
              <p:nvPr/>
            </p:nvSpPr>
            <p:spPr bwMode="auto">
              <a:xfrm>
                <a:off x="5370" y="2716"/>
                <a:ext cx="17" cy="87"/>
              </a:xfrm>
              <a:custGeom>
                <a:avLst/>
                <a:gdLst>
                  <a:gd name="T0" fmla="*/ 1 w 32"/>
                  <a:gd name="T1" fmla="*/ 0 h 173"/>
                  <a:gd name="T2" fmla="*/ 0 w 32"/>
                  <a:gd name="T3" fmla="*/ 1 h 173"/>
                  <a:gd name="T4" fmla="*/ 1 w 32"/>
                  <a:gd name="T5" fmla="*/ 1 h 173"/>
                  <a:gd name="T6" fmla="*/ 1 w 32"/>
                  <a:gd name="T7" fmla="*/ 0 h 173"/>
                  <a:gd name="T8" fmla="*/ 1 w 32"/>
                  <a:gd name="T9" fmla="*/ 0 h 173"/>
                  <a:gd name="T10" fmla="*/ 0 60000 65536"/>
                  <a:gd name="T11" fmla="*/ 0 60000 65536"/>
                  <a:gd name="T12" fmla="*/ 0 60000 65536"/>
                  <a:gd name="T13" fmla="*/ 0 60000 65536"/>
                  <a:gd name="T14" fmla="*/ 0 60000 65536"/>
                  <a:gd name="T15" fmla="*/ 0 w 32"/>
                  <a:gd name="T16" fmla="*/ 0 h 173"/>
                  <a:gd name="T17" fmla="*/ 32 w 32"/>
                  <a:gd name="T18" fmla="*/ 173 h 173"/>
                </a:gdLst>
                <a:ahLst/>
                <a:cxnLst>
                  <a:cxn ang="T10">
                    <a:pos x="T0" y="T1"/>
                  </a:cxn>
                  <a:cxn ang="T11">
                    <a:pos x="T2" y="T3"/>
                  </a:cxn>
                  <a:cxn ang="T12">
                    <a:pos x="T4" y="T5"/>
                  </a:cxn>
                  <a:cxn ang="T13">
                    <a:pos x="T6" y="T7"/>
                  </a:cxn>
                  <a:cxn ang="T14">
                    <a:pos x="T8" y="T9"/>
                  </a:cxn>
                </a:cxnLst>
                <a:rect l="T15" t="T16" r="T17" b="T18"/>
                <a:pathLst>
                  <a:path w="32" h="173">
                    <a:moveTo>
                      <a:pt x="4" y="0"/>
                    </a:moveTo>
                    <a:lnTo>
                      <a:pt x="0" y="6"/>
                    </a:lnTo>
                    <a:lnTo>
                      <a:pt x="32" y="173"/>
                    </a:lnTo>
                    <a:lnTo>
                      <a:pt x="4"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74">
                <a:extLst>
                  <a:ext uri="{FF2B5EF4-FFF2-40B4-BE49-F238E27FC236}">
                    <a16:creationId xmlns:a16="http://schemas.microsoft.com/office/drawing/2014/main" id="{659AA303-4531-469C-83F6-856231C54213}"/>
                  </a:ext>
                </a:extLst>
              </p:cNvPr>
              <p:cNvSpPr>
                <a:spLocks/>
              </p:cNvSpPr>
              <p:nvPr/>
            </p:nvSpPr>
            <p:spPr bwMode="auto">
              <a:xfrm>
                <a:off x="4287" y="2162"/>
                <a:ext cx="762" cy="372"/>
              </a:xfrm>
              <a:custGeom>
                <a:avLst/>
                <a:gdLst>
                  <a:gd name="T0" fmla="*/ 1 w 1524"/>
                  <a:gd name="T1" fmla="*/ 0 h 743"/>
                  <a:gd name="T2" fmla="*/ 1 w 1524"/>
                  <a:gd name="T3" fmla="*/ 1 h 743"/>
                  <a:gd name="T4" fmla="*/ 1 w 1524"/>
                  <a:gd name="T5" fmla="*/ 1 h 743"/>
                  <a:gd name="T6" fmla="*/ 1 w 1524"/>
                  <a:gd name="T7" fmla="*/ 1 h 743"/>
                  <a:gd name="T8" fmla="*/ 1 w 1524"/>
                  <a:gd name="T9" fmla="*/ 1 h 743"/>
                  <a:gd name="T10" fmla="*/ 1 w 1524"/>
                  <a:gd name="T11" fmla="*/ 1 h 743"/>
                  <a:gd name="T12" fmla="*/ 1 w 1524"/>
                  <a:gd name="T13" fmla="*/ 1 h 743"/>
                  <a:gd name="T14" fmla="*/ 1 w 1524"/>
                  <a:gd name="T15" fmla="*/ 1 h 743"/>
                  <a:gd name="T16" fmla="*/ 1 w 1524"/>
                  <a:gd name="T17" fmla="*/ 1 h 743"/>
                  <a:gd name="T18" fmla="*/ 1 w 1524"/>
                  <a:gd name="T19" fmla="*/ 1 h 743"/>
                  <a:gd name="T20" fmla="*/ 1 w 1524"/>
                  <a:gd name="T21" fmla="*/ 1 h 743"/>
                  <a:gd name="T22" fmla="*/ 1 w 1524"/>
                  <a:gd name="T23" fmla="*/ 1 h 743"/>
                  <a:gd name="T24" fmla="*/ 0 w 1524"/>
                  <a:gd name="T25" fmla="*/ 1 h 743"/>
                  <a:gd name="T26" fmla="*/ 1 w 1524"/>
                  <a:gd name="T27" fmla="*/ 1 h 743"/>
                  <a:gd name="T28" fmla="*/ 1 w 1524"/>
                  <a:gd name="T29" fmla="*/ 1 h 743"/>
                  <a:gd name="T30" fmla="*/ 1 w 1524"/>
                  <a:gd name="T31" fmla="*/ 1 h 743"/>
                  <a:gd name="T32" fmla="*/ 1 w 1524"/>
                  <a:gd name="T33" fmla="*/ 1 h 743"/>
                  <a:gd name="T34" fmla="*/ 1 w 1524"/>
                  <a:gd name="T35" fmla="*/ 1 h 743"/>
                  <a:gd name="T36" fmla="*/ 1 w 1524"/>
                  <a:gd name="T37" fmla="*/ 1 h 743"/>
                  <a:gd name="T38" fmla="*/ 1 w 1524"/>
                  <a:gd name="T39" fmla="*/ 1 h 743"/>
                  <a:gd name="T40" fmla="*/ 1 w 1524"/>
                  <a:gd name="T41" fmla="*/ 1 h 743"/>
                  <a:gd name="T42" fmla="*/ 1 w 1524"/>
                  <a:gd name="T43" fmla="*/ 1 h 743"/>
                  <a:gd name="T44" fmla="*/ 1 w 1524"/>
                  <a:gd name="T45" fmla="*/ 1 h 743"/>
                  <a:gd name="T46" fmla="*/ 1 w 1524"/>
                  <a:gd name="T47" fmla="*/ 1 h 743"/>
                  <a:gd name="T48" fmla="*/ 1 w 1524"/>
                  <a:gd name="T49" fmla="*/ 1 h 743"/>
                  <a:gd name="T50" fmla="*/ 1 w 1524"/>
                  <a:gd name="T51" fmla="*/ 1 h 743"/>
                  <a:gd name="T52" fmla="*/ 1 w 1524"/>
                  <a:gd name="T53" fmla="*/ 1 h 743"/>
                  <a:gd name="T54" fmla="*/ 1 w 1524"/>
                  <a:gd name="T55" fmla="*/ 1 h 743"/>
                  <a:gd name="T56" fmla="*/ 1 w 1524"/>
                  <a:gd name="T57" fmla="*/ 1 h 743"/>
                  <a:gd name="T58" fmla="*/ 1 w 1524"/>
                  <a:gd name="T59" fmla="*/ 1 h 743"/>
                  <a:gd name="T60" fmla="*/ 1 w 1524"/>
                  <a:gd name="T61" fmla="*/ 1 h 743"/>
                  <a:gd name="T62" fmla="*/ 1 w 1524"/>
                  <a:gd name="T63" fmla="*/ 1 h 743"/>
                  <a:gd name="T64" fmla="*/ 1 w 1524"/>
                  <a:gd name="T65" fmla="*/ 1 h 743"/>
                  <a:gd name="T66" fmla="*/ 1 w 1524"/>
                  <a:gd name="T67" fmla="*/ 1 h 743"/>
                  <a:gd name="T68" fmla="*/ 1 w 1524"/>
                  <a:gd name="T69" fmla="*/ 1 h 743"/>
                  <a:gd name="T70" fmla="*/ 1 w 1524"/>
                  <a:gd name="T71" fmla="*/ 1 h 743"/>
                  <a:gd name="T72" fmla="*/ 1 w 1524"/>
                  <a:gd name="T73" fmla="*/ 1 h 743"/>
                  <a:gd name="T74" fmla="*/ 1 w 1524"/>
                  <a:gd name="T75" fmla="*/ 1 h 743"/>
                  <a:gd name="T76" fmla="*/ 1 w 1524"/>
                  <a:gd name="T77" fmla="*/ 0 h 743"/>
                  <a:gd name="T78" fmla="*/ 1 w 1524"/>
                  <a:gd name="T79" fmla="*/ 0 h 743"/>
                  <a:gd name="T80" fmla="*/ 1 w 1524"/>
                  <a:gd name="T81" fmla="*/ 0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4"/>
                  <a:gd name="T124" fmla="*/ 0 h 743"/>
                  <a:gd name="T125" fmla="*/ 1524 w 1524"/>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4" h="743">
                    <a:moveTo>
                      <a:pt x="359" y="0"/>
                    </a:moveTo>
                    <a:lnTo>
                      <a:pt x="319" y="55"/>
                    </a:lnTo>
                    <a:lnTo>
                      <a:pt x="299" y="83"/>
                    </a:lnTo>
                    <a:lnTo>
                      <a:pt x="276" y="119"/>
                    </a:lnTo>
                    <a:lnTo>
                      <a:pt x="251" y="159"/>
                    </a:lnTo>
                    <a:lnTo>
                      <a:pt x="223" y="207"/>
                    </a:lnTo>
                    <a:lnTo>
                      <a:pt x="194" y="256"/>
                    </a:lnTo>
                    <a:lnTo>
                      <a:pt x="166" y="313"/>
                    </a:lnTo>
                    <a:lnTo>
                      <a:pt x="135" y="374"/>
                    </a:lnTo>
                    <a:lnTo>
                      <a:pt x="107" y="441"/>
                    </a:lnTo>
                    <a:lnTo>
                      <a:pt x="76" y="511"/>
                    </a:lnTo>
                    <a:lnTo>
                      <a:pt x="50" y="583"/>
                    </a:lnTo>
                    <a:lnTo>
                      <a:pt x="0" y="743"/>
                    </a:lnTo>
                    <a:lnTo>
                      <a:pt x="1524" y="292"/>
                    </a:lnTo>
                    <a:lnTo>
                      <a:pt x="1511" y="271"/>
                    </a:lnTo>
                    <a:lnTo>
                      <a:pt x="1479" y="222"/>
                    </a:lnTo>
                    <a:lnTo>
                      <a:pt x="1456" y="190"/>
                    </a:lnTo>
                    <a:lnTo>
                      <a:pt x="1433" y="157"/>
                    </a:lnTo>
                    <a:lnTo>
                      <a:pt x="1407" y="123"/>
                    </a:lnTo>
                    <a:lnTo>
                      <a:pt x="1382" y="93"/>
                    </a:lnTo>
                    <a:lnTo>
                      <a:pt x="1332" y="83"/>
                    </a:lnTo>
                    <a:lnTo>
                      <a:pt x="1353" y="148"/>
                    </a:lnTo>
                    <a:lnTo>
                      <a:pt x="1395" y="334"/>
                    </a:lnTo>
                    <a:lnTo>
                      <a:pt x="1304" y="376"/>
                    </a:lnTo>
                    <a:lnTo>
                      <a:pt x="1196" y="420"/>
                    </a:lnTo>
                    <a:lnTo>
                      <a:pt x="1049" y="467"/>
                    </a:lnTo>
                    <a:lnTo>
                      <a:pt x="873" y="517"/>
                    </a:lnTo>
                    <a:lnTo>
                      <a:pt x="665" y="560"/>
                    </a:lnTo>
                    <a:lnTo>
                      <a:pt x="435" y="593"/>
                    </a:lnTo>
                    <a:lnTo>
                      <a:pt x="183" y="604"/>
                    </a:lnTo>
                    <a:lnTo>
                      <a:pt x="196" y="551"/>
                    </a:lnTo>
                    <a:lnTo>
                      <a:pt x="211" y="488"/>
                    </a:lnTo>
                    <a:lnTo>
                      <a:pt x="232" y="408"/>
                    </a:lnTo>
                    <a:lnTo>
                      <a:pt x="261" y="317"/>
                    </a:lnTo>
                    <a:lnTo>
                      <a:pt x="297" y="214"/>
                    </a:lnTo>
                    <a:lnTo>
                      <a:pt x="316" y="161"/>
                    </a:lnTo>
                    <a:lnTo>
                      <a:pt x="338" y="108"/>
                    </a:lnTo>
                    <a:lnTo>
                      <a:pt x="361" y="55"/>
                    </a:lnTo>
                    <a:lnTo>
                      <a:pt x="388"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75">
                <a:extLst>
                  <a:ext uri="{FF2B5EF4-FFF2-40B4-BE49-F238E27FC236}">
                    <a16:creationId xmlns:a16="http://schemas.microsoft.com/office/drawing/2014/main" id="{3929CA6E-E7DC-4D35-BF8A-67B726E83360}"/>
                  </a:ext>
                </a:extLst>
              </p:cNvPr>
              <p:cNvSpPr>
                <a:spLocks/>
              </p:cNvSpPr>
              <p:nvPr/>
            </p:nvSpPr>
            <p:spPr bwMode="auto">
              <a:xfrm>
                <a:off x="4670" y="1891"/>
                <a:ext cx="200" cy="74"/>
              </a:xfrm>
              <a:custGeom>
                <a:avLst/>
                <a:gdLst>
                  <a:gd name="T0" fmla="*/ 0 w 399"/>
                  <a:gd name="T1" fmla="*/ 1 h 146"/>
                  <a:gd name="T2" fmla="*/ 1 w 399"/>
                  <a:gd name="T3" fmla="*/ 1 h 146"/>
                  <a:gd name="T4" fmla="*/ 1 w 399"/>
                  <a:gd name="T5" fmla="*/ 0 h 146"/>
                  <a:gd name="T6" fmla="*/ 1 w 399"/>
                  <a:gd name="T7" fmla="*/ 1 h 146"/>
                  <a:gd name="T8" fmla="*/ 1 w 399"/>
                  <a:gd name="T9" fmla="*/ 1 h 146"/>
                  <a:gd name="T10" fmla="*/ 1 w 399"/>
                  <a:gd name="T11" fmla="*/ 1 h 146"/>
                  <a:gd name="T12" fmla="*/ 1 w 399"/>
                  <a:gd name="T13" fmla="*/ 1 h 146"/>
                  <a:gd name="T14" fmla="*/ 1 w 399"/>
                  <a:gd name="T15" fmla="*/ 1 h 146"/>
                  <a:gd name="T16" fmla="*/ 1 w 399"/>
                  <a:gd name="T17" fmla="*/ 1 h 146"/>
                  <a:gd name="T18" fmla="*/ 1 w 399"/>
                  <a:gd name="T19" fmla="*/ 1 h 146"/>
                  <a:gd name="T20" fmla="*/ 1 w 399"/>
                  <a:gd name="T21" fmla="*/ 1 h 146"/>
                  <a:gd name="T22" fmla="*/ 0 w 399"/>
                  <a:gd name="T23" fmla="*/ 1 h 146"/>
                  <a:gd name="T24" fmla="*/ 0 w 399"/>
                  <a:gd name="T25" fmla="*/ 1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146"/>
                  <a:gd name="T41" fmla="*/ 399 w 399"/>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146">
                    <a:moveTo>
                      <a:pt x="0" y="55"/>
                    </a:moveTo>
                    <a:lnTo>
                      <a:pt x="84" y="30"/>
                    </a:lnTo>
                    <a:lnTo>
                      <a:pt x="279" y="0"/>
                    </a:lnTo>
                    <a:lnTo>
                      <a:pt x="317" y="38"/>
                    </a:lnTo>
                    <a:lnTo>
                      <a:pt x="357" y="84"/>
                    </a:lnTo>
                    <a:lnTo>
                      <a:pt x="399" y="146"/>
                    </a:lnTo>
                    <a:lnTo>
                      <a:pt x="336" y="142"/>
                    </a:lnTo>
                    <a:lnTo>
                      <a:pt x="321" y="93"/>
                    </a:lnTo>
                    <a:lnTo>
                      <a:pt x="302" y="49"/>
                    </a:lnTo>
                    <a:lnTo>
                      <a:pt x="276" y="8"/>
                    </a:lnTo>
                    <a:lnTo>
                      <a:pt x="80" y="68"/>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6">
                <a:extLst>
                  <a:ext uri="{FF2B5EF4-FFF2-40B4-BE49-F238E27FC236}">
                    <a16:creationId xmlns:a16="http://schemas.microsoft.com/office/drawing/2014/main" id="{4195D069-EDEE-4B3F-92FB-A60EA2A8FA6B}"/>
                  </a:ext>
                </a:extLst>
              </p:cNvPr>
              <p:cNvSpPr>
                <a:spLocks/>
              </p:cNvSpPr>
              <p:nvPr/>
            </p:nvSpPr>
            <p:spPr bwMode="auto">
              <a:xfrm>
                <a:off x="4670" y="1912"/>
                <a:ext cx="200" cy="53"/>
              </a:xfrm>
              <a:custGeom>
                <a:avLst/>
                <a:gdLst>
                  <a:gd name="T0" fmla="*/ 0 w 399"/>
                  <a:gd name="T1" fmla="*/ 1 h 104"/>
                  <a:gd name="T2" fmla="*/ 1 w 399"/>
                  <a:gd name="T3" fmla="*/ 1 h 104"/>
                  <a:gd name="T4" fmla="*/ 1 w 399"/>
                  <a:gd name="T5" fmla="*/ 1 h 104"/>
                  <a:gd name="T6" fmla="*/ 1 w 399"/>
                  <a:gd name="T7" fmla="*/ 1 h 104"/>
                  <a:gd name="T8" fmla="*/ 1 w 399"/>
                  <a:gd name="T9" fmla="*/ 1 h 104"/>
                  <a:gd name="T10" fmla="*/ 1 w 399"/>
                  <a:gd name="T11" fmla="*/ 1 h 104"/>
                  <a:gd name="T12" fmla="*/ 1 w 399"/>
                  <a:gd name="T13" fmla="*/ 0 h 104"/>
                  <a:gd name="T14" fmla="*/ 0 w 399"/>
                  <a:gd name="T15" fmla="*/ 1 h 104"/>
                  <a:gd name="T16" fmla="*/ 0 w 399"/>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9"/>
                  <a:gd name="T28" fmla="*/ 0 h 104"/>
                  <a:gd name="T29" fmla="*/ 399 w 3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9" h="104">
                    <a:moveTo>
                      <a:pt x="0" y="13"/>
                    </a:moveTo>
                    <a:lnTo>
                      <a:pt x="34" y="30"/>
                    </a:lnTo>
                    <a:lnTo>
                      <a:pt x="122" y="66"/>
                    </a:lnTo>
                    <a:lnTo>
                      <a:pt x="249" y="99"/>
                    </a:lnTo>
                    <a:lnTo>
                      <a:pt x="399" y="104"/>
                    </a:lnTo>
                    <a:lnTo>
                      <a:pt x="388" y="93"/>
                    </a:lnTo>
                    <a:lnTo>
                      <a:pt x="6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7">
                <a:extLst>
                  <a:ext uri="{FF2B5EF4-FFF2-40B4-BE49-F238E27FC236}">
                    <a16:creationId xmlns:a16="http://schemas.microsoft.com/office/drawing/2014/main" id="{3D55A6A8-D249-4A13-99F0-894256A6DC69}"/>
                  </a:ext>
                </a:extLst>
              </p:cNvPr>
              <p:cNvSpPr>
                <a:spLocks/>
              </p:cNvSpPr>
              <p:nvPr/>
            </p:nvSpPr>
            <p:spPr bwMode="auto">
              <a:xfrm>
                <a:off x="4670" y="1919"/>
                <a:ext cx="200" cy="66"/>
              </a:xfrm>
              <a:custGeom>
                <a:avLst/>
                <a:gdLst>
                  <a:gd name="T0" fmla="*/ 0 w 399"/>
                  <a:gd name="T1" fmla="*/ 0 h 131"/>
                  <a:gd name="T2" fmla="*/ 1 w 399"/>
                  <a:gd name="T3" fmla="*/ 1 h 131"/>
                  <a:gd name="T4" fmla="*/ 1 w 399"/>
                  <a:gd name="T5" fmla="*/ 1 h 131"/>
                  <a:gd name="T6" fmla="*/ 1 w 399"/>
                  <a:gd name="T7" fmla="*/ 1 h 131"/>
                  <a:gd name="T8" fmla="*/ 1 w 399"/>
                  <a:gd name="T9" fmla="*/ 1 h 131"/>
                  <a:gd name="T10" fmla="*/ 1 w 399"/>
                  <a:gd name="T11" fmla="*/ 1 h 131"/>
                  <a:gd name="T12" fmla="*/ 1 w 399"/>
                  <a:gd name="T13" fmla="*/ 1 h 131"/>
                  <a:gd name="T14" fmla="*/ 1 w 399"/>
                  <a:gd name="T15" fmla="*/ 1 h 131"/>
                  <a:gd name="T16" fmla="*/ 0 w 399"/>
                  <a:gd name="T17" fmla="*/ 0 h 131"/>
                  <a:gd name="T18" fmla="*/ 0 w 39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131"/>
                  <a:gd name="T32" fmla="*/ 399 w 39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131">
                    <a:moveTo>
                      <a:pt x="0" y="0"/>
                    </a:moveTo>
                    <a:lnTo>
                      <a:pt x="101" y="127"/>
                    </a:lnTo>
                    <a:lnTo>
                      <a:pt x="361" y="131"/>
                    </a:lnTo>
                    <a:lnTo>
                      <a:pt x="399" y="91"/>
                    </a:lnTo>
                    <a:lnTo>
                      <a:pt x="363" y="84"/>
                    </a:lnTo>
                    <a:lnTo>
                      <a:pt x="355" y="124"/>
                    </a:lnTo>
                    <a:lnTo>
                      <a:pt x="97" y="103"/>
                    </a:lnTo>
                    <a:lnTo>
                      <a:pt x="86"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8">
                <a:extLst>
                  <a:ext uri="{FF2B5EF4-FFF2-40B4-BE49-F238E27FC236}">
                    <a16:creationId xmlns:a16="http://schemas.microsoft.com/office/drawing/2014/main" id="{94E8BD24-6959-4A9B-AFA7-33C63B63C4DD}"/>
                  </a:ext>
                </a:extLst>
              </p:cNvPr>
              <p:cNvSpPr>
                <a:spLocks/>
              </p:cNvSpPr>
              <p:nvPr/>
            </p:nvSpPr>
            <p:spPr bwMode="auto">
              <a:xfrm>
                <a:off x="4854" y="1953"/>
                <a:ext cx="550" cy="892"/>
              </a:xfrm>
              <a:custGeom>
                <a:avLst/>
                <a:gdLst>
                  <a:gd name="T0" fmla="*/ 1 w 1098"/>
                  <a:gd name="T1" fmla="*/ 1 h 1783"/>
                  <a:gd name="T2" fmla="*/ 1 w 1098"/>
                  <a:gd name="T3" fmla="*/ 1 h 1783"/>
                  <a:gd name="T4" fmla="*/ 1 w 1098"/>
                  <a:gd name="T5" fmla="*/ 1 h 1783"/>
                  <a:gd name="T6" fmla="*/ 1 w 1098"/>
                  <a:gd name="T7" fmla="*/ 1 h 1783"/>
                  <a:gd name="T8" fmla="*/ 1 w 1098"/>
                  <a:gd name="T9" fmla="*/ 1 h 1783"/>
                  <a:gd name="T10" fmla="*/ 1 w 1098"/>
                  <a:gd name="T11" fmla="*/ 1 h 1783"/>
                  <a:gd name="T12" fmla="*/ 1 w 1098"/>
                  <a:gd name="T13" fmla="*/ 1 h 1783"/>
                  <a:gd name="T14" fmla="*/ 1 w 1098"/>
                  <a:gd name="T15" fmla="*/ 1 h 1783"/>
                  <a:gd name="T16" fmla="*/ 1 w 1098"/>
                  <a:gd name="T17" fmla="*/ 1 h 1783"/>
                  <a:gd name="T18" fmla="*/ 1 w 1098"/>
                  <a:gd name="T19" fmla="*/ 1 h 1783"/>
                  <a:gd name="T20" fmla="*/ 1 w 1098"/>
                  <a:gd name="T21" fmla="*/ 1 h 1783"/>
                  <a:gd name="T22" fmla="*/ 1 w 1098"/>
                  <a:gd name="T23" fmla="*/ 1 h 1783"/>
                  <a:gd name="T24" fmla="*/ 1 w 1098"/>
                  <a:gd name="T25" fmla="*/ 1 h 1783"/>
                  <a:gd name="T26" fmla="*/ 1 w 1098"/>
                  <a:gd name="T27" fmla="*/ 1 h 1783"/>
                  <a:gd name="T28" fmla="*/ 1 w 1098"/>
                  <a:gd name="T29" fmla="*/ 1 h 1783"/>
                  <a:gd name="T30" fmla="*/ 1 w 1098"/>
                  <a:gd name="T31" fmla="*/ 1 h 1783"/>
                  <a:gd name="T32" fmla="*/ 1 w 1098"/>
                  <a:gd name="T33" fmla="*/ 1 h 1783"/>
                  <a:gd name="T34" fmla="*/ 1 w 1098"/>
                  <a:gd name="T35" fmla="*/ 1 h 1783"/>
                  <a:gd name="T36" fmla="*/ 1 w 1098"/>
                  <a:gd name="T37" fmla="*/ 1 h 1783"/>
                  <a:gd name="T38" fmla="*/ 1 w 1098"/>
                  <a:gd name="T39" fmla="*/ 1 h 1783"/>
                  <a:gd name="T40" fmla="*/ 1 w 1098"/>
                  <a:gd name="T41" fmla="*/ 1 h 1783"/>
                  <a:gd name="T42" fmla="*/ 1 w 1098"/>
                  <a:gd name="T43" fmla="*/ 1 h 1783"/>
                  <a:gd name="T44" fmla="*/ 1 w 1098"/>
                  <a:gd name="T45" fmla="*/ 1 h 1783"/>
                  <a:gd name="T46" fmla="*/ 1 w 1098"/>
                  <a:gd name="T47" fmla="*/ 1 h 1783"/>
                  <a:gd name="T48" fmla="*/ 1 w 1098"/>
                  <a:gd name="T49" fmla="*/ 1 h 1783"/>
                  <a:gd name="T50" fmla="*/ 1 w 1098"/>
                  <a:gd name="T51" fmla="*/ 1 h 1783"/>
                  <a:gd name="T52" fmla="*/ 1 w 1098"/>
                  <a:gd name="T53" fmla="*/ 1 h 1783"/>
                  <a:gd name="T54" fmla="*/ 1 w 1098"/>
                  <a:gd name="T55" fmla="*/ 1 h 1783"/>
                  <a:gd name="T56" fmla="*/ 1 w 1098"/>
                  <a:gd name="T57" fmla="*/ 1 h 1783"/>
                  <a:gd name="T58" fmla="*/ 1 w 1098"/>
                  <a:gd name="T59" fmla="*/ 1 h 1783"/>
                  <a:gd name="T60" fmla="*/ 1 w 1098"/>
                  <a:gd name="T61" fmla="*/ 1 h 1783"/>
                  <a:gd name="T62" fmla="*/ 1 w 1098"/>
                  <a:gd name="T63" fmla="*/ 1 h 1783"/>
                  <a:gd name="T64" fmla="*/ 0 w 1098"/>
                  <a:gd name="T65" fmla="*/ 1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8"/>
                  <a:gd name="T100" fmla="*/ 0 h 1783"/>
                  <a:gd name="T101" fmla="*/ 1098 w 1098"/>
                  <a:gd name="T102" fmla="*/ 1783 h 17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8" h="1783">
                    <a:moveTo>
                      <a:pt x="0" y="44"/>
                    </a:moveTo>
                    <a:lnTo>
                      <a:pt x="224" y="86"/>
                    </a:lnTo>
                    <a:lnTo>
                      <a:pt x="448" y="132"/>
                    </a:lnTo>
                    <a:lnTo>
                      <a:pt x="697" y="192"/>
                    </a:lnTo>
                    <a:lnTo>
                      <a:pt x="726" y="295"/>
                    </a:lnTo>
                    <a:lnTo>
                      <a:pt x="758" y="421"/>
                    </a:lnTo>
                    <a:lnTo>
                      <a:pt x="804" y="597"/>
                    </a:lnTo>
                    <a:lnTo>
                      <a:pt x="828" y="704"/>
                    </a:lnTo>
                    <a:lnTo>
                      <a:pt x="857" y="822"/>
                    </a:lnTo>
                    <a:lnTo>
                      <a:pt x="887" y="953"/>
                    </a:lnTo>
                    <a:lnTo>
                      <a:pt x="920" y="1095"/>
                    </a:lnTo>
                    <a:lnTo>
                      <a:pt x="954" y="1249"/>
                    </a:lnTo>
                    <a:lnTo>
                      <a:pt x="990" y="1415"/>
                    </a:lnTo>
                    <a:lnTo>
                      <a:pt x="1028" y="1593"/>
                    </a:lnTo>
                    <a:lnTo>
                      <a:pt x="1066" y="1783"/>
                    </a:lnTo>
                    <a:lnTo>
                      <a:pt x="1098" y="1763"/>
                    </a:lnTo>
                    <a:lnTo>
                      <a:pt x="1074" y="1605"/>
                    </a:lnTo>
                    <a:lnTo>
                      <a:pt x="1043" y="1428"/>
                    </a:lnTo>
                    <a:lnTo>
                      <a:pt x="1026" y="1322"/>
                    </a:lnTo>
                    <a:lnTo>
                      <a:pt x="1005" y="1204"/>
                    </a:lnTo>
                    <a:lnTo>
                      <a:pt x="982" y="1078"/>
                    </a:lnTo>
                    <a:lnTo>
                      <a:pt x="960" y="947"/>
                    </a:lnTo>
                    <a:lnTo>
                      <a:pt x="933" y="810"/>
                    </a:lnTo>
                    <a:lnTo>
                      <a:pt x="906" y="670"/>
                    </a:lnTo>
                    <a:lnTo>
                      <a:pt x="878" y="529"/>
                    </a:lnTo>
                    <a:lnTo>
                      <a:pt x="849" y="386"/>
                    </a:lnTo>
                    <a:lnTo>
                      <a:pt x="819" y="248"/>
                    </a:lnTo>
                    <a:lnTo>
                      <a:pt x="789" y="111"/>
                    </a:lnTo>
                    <a:lnTo>
                      <a:pt x="547" y="75"/>
                    </a:lnTo>
                    <a:lnTo>
                      <a:pt x="298" y="38"/>
                    </a:lnTo>
                    <a:lnTo>
                      <a:pt x="5" y="0"/>
                    </a:lnTo>
                    <a:lnTo>
                      <a:pt x="13" y="12"/>
                    </a:lnTo>
                    <a:lnTo>
                      <a:pt x="258" y="46"/>
                    </a:lnTo>
                    <a:lnTo>
                      <a:pt x="498" y="84"/>
                    </a:lnTo>
                    <a:lnTo>
                      <a:pt x="754" y="134"/>
                    </a:lnTo>
                    <a:lnTo>
                      <a:pt x="781" y="236"/>
                    </a:lnTo>
                    <a:lnTo>
                      <a:pt x="809" y="364"/>
                    </a:lnTo>
                    <a:lnTo>
                      <a:pt x="849" y="540"/>
                    </a:lnTo>
                    <a:lnTo>
                      <a:pt x="872" y="647"/>
                    </a:lnTo>
                    <a:lnTo>
                      <a:pt x="897" y="765"/>
                    </a:lnTo>
                    <a:lnTo>
                      <a:pt x="923" y="894"/>
                    </a:lnTo>
                    <a:lnTo>
                      <a:pt x="952" y="1035"/>
                    </a:lnTo>
                    <a:lnTo>
                      <a:pt x="980" y="1187"/>
                    </a:lnTo>
                    <a:lnTo>
                      <a:pt x="1013" y="1350"/>
                    </a:lnTo>
                    <a:lnTo>
                      <a:pt x="1045" y="1525"/>
                    </a:lnTo>
                    <a:lnTo>
                      <a:pt x="1077" y="1711"/>
                    </a:lnTo>
                    <a:lnTo>
                      <a:pt x="1068" y="1738"/>
                    </a:lnTo>
                    <a:lnTo>
                      <a:pt x="1039" y="1595"/>
                    </a:lnTo>
                    <a:lnTo>
                      <a:pt x="1007" y="1432"/>
                    </a:lnTo>
                    <a:lnTo>
                      <a:pt x="988" y="1331"/>
                    </a:lnTo>
                    <a:lnTo>
                      <a:pt x="965" y="1223"/>
                    </a:lnTo>
                    <a:lnTo>
                      <a:pt x="939" y="1105"/>
                    </a:lnTo>
                    <a:lnTo>
                      <a:pt x="912" y="979"/>
                    </a:lnTo>
                    <a:lnTo>
                      <a:pt x="884" y="848"/>
                    </a:lnTo>
                    <a:lnTo>
                      <a:pt x="853" y="711"/>
                    </a:lnTo>
                    <a:lnTo>
                      <a:pt x="821" y="575"/>
                    </a:lnTo>
                    <a:lnTo>
                      <a:pt x="787" y="434"/>
                    </a:lnTo>
                    <a:lnTo>
                      <a:pt x="752" y="295"/>
                    </a:lnTo>
                    <a:lnTo>
                      <a:pt x="735" y="225"/>
                    </a:lnTo>
                    <a:lnTo>
                      <a:pt x="716" y="156"/>
                    </a:lnTo>
                    <a:lnTo>
                      <a:pt x="644" y="143"/>
                    </a:lnTo>
                    <a:lnTo>
                      <a:pt x="467" y="109"/>
                    </a:lnTo>
                    <a:lnTo>
                      <a:pt x="234" y="69"/>
                    </a:lnTo>
                    <a:lnTo>
                      <a:pt x="2" y="31"/>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9">
                <a:extLst>
                  <a:ext uri="{FF2B5EF4-FFF2-40B4-BE49-F238E27FC236}">
                    <a16:creationId xmlns:a16="http://schemas.microsoft.com/office/drawing/2014/main" id="{9B232D22-7BD5-49F4-A92B-2AB3D0550F7A}"/>
                  </a:ext>
                </a:extLst>
              </p:cNvPr>
              <p:cNvSpPr>
                <a:spLocks/>
              </p:cNvSpPr>
              <p:nvPr/>
            </p:nvSpPr>
            <p:spPr bwMode="auto">
              <a:xfrm>
                <a:off x="3958" y="1664"/>
                <a:ext cx="1307" cy="542"/>
              </a:xfrm>
              <a:custGeom>
                <a:avLst/>
                <a:gdLst>
                  <a:gd name="T0" fmla="*/ 1 w 2613"/>
                  <a:gd name="T1" fmla="*/ 1 h 1083"/>
                  <a:gd name="T2" fmla="*/ 1 w 2613"/>
                  <a:gd name="T3" fmla="*/ 1 h 1083"/>
                  <a:gd name="T4" fmla="*/ 1 w 2613"/>
                  <a:gd name="T5" fmla="*/ 1 h 1083"/>
                  <a:gd name="T6" fmla="*/ 1 w 2613"/>
                  <a:gd name="T7" fmla="*/ 1 h 1083"/>
                  <a:gd name="T8" fmla="*/ 1 w 2613"/>
                  <a:gd name="T9" fmla="*/ 1 h 1083"/>
                  <a:gd name="T10" fmla="*/ 1 w 2613"/>
                  <a:gd name="T11" fmla="*/ 0 h 1083"/>
                  <a:gd name="T12" fmla="*/ 1 w 2613"/>
                  <a:gd name="T13" fmla="*/ 1 h 1083"/>
                  <a:gd name="T14" fmla="*/ 1 w 2613"/>
                  <a:gd name="T15" fmla="*/ 1 h 1083"/>
                  <a:gd name="T16" fmla="*/ 1 w 2613"/>
                  <a:gd name="T17" fmla="*/ 1 h 1083"/>
                  <a:gd name="T18" fmla="*/ 1 w 2613"/>
                  <a:gd name="T19" fmla="*/ 1 h 1083"/>
                  <a:gd name="T20" fmla="*/ 1 w 2613"/>
                  <a:gd name="T21" fmla="*/ 1 h 1083"/>
                  <a:gd name="T22" fmla="*/ 1 w 2613"/>
                  <a:gd name="T23" fmla="*/ 1 h 1083"/>
                  <a:gd name="T24" fmla="*/ 0 w 2613"/>
                  <a:gd name="T25" fmla="*/ 1 h 1083"/>
                  <a:gd name="T26" fmla="*/ 1 w 2613"/>
                  <a:gd name="T27" fmla="*/ 1 h 1083"/>
                  <a:gd name="T28" fmla="*/ 1 w 2613"/>
                  <a:gd name="T29" fmla="*/ 1 h 1083"/>
                  <a:gd name="T30" fmla="*/ 1 w 2613"/>
                  <a:gd name="T31" fmla="*/ 1 h 1083"/>
                  <a:gd name="T32" fmla="*/ 1 w 2613"/>
                  <a:gd name="T33" fmla="*/ 1 h 1083"/>
                  <a:gd name="T34" fmla="*/ 1 w 2613"/>
                  <a:gd name="T35" fmla="*/ 1 h 1083"/>
                  <a:gd name="T36" fmla="*/ 1 w 2613"/>
                  <a:gd name="T37" fmla="*/ 1 h 1083"/>
                  <a:gd name="T38" fmla="*/ 1 w 2613"/>
                  <a:gd name="T39" fmla="*/ 1 h 1083"/>
                  <a:gd name="T40" fmla="*/ 1 w 2613"/>
                  <a:gd name="T41" fmla="*/ 1 h 1083"/>
                  <a:gd name="T42" fmla="*/ 1 w 2613"/>
                  <a:gd name="T43" fmla="*/ 1 h 1083"/>
                  <a:gd name="T44" fmla="*/ 1 w 2613"/>
                  <a:gd name="T45" fmla="*/ 1 h 1083"/>
                  <a:gd name="T46" fmla="*/ 1 w 2613"/>
                  <a:gd name="T47" fmla="*/ 1 h 1083"/>
                  <a:gd name="T48" fmla="*/ 1 w 2613"/>
                  <a:gd name="T49" fmla="*/ 1 h 1083"/>
                  <a:gd name="T50" fmla="*/ 1 w 2613"/>
                  <a:gd name="T51" fmla="*/ 1 h 1083"/>
                  <a:gd name="T52" fmla="*/ 1 w 2613"/>
                  <a:gd name="T53" fmla="*/ 1 h 1083"/>
                  <a:gd name="T54" fmla="*/ 1 w 2613"/>
                  <a:gd name="T55" fmla="*/ 1 h 1083"/>
                  <a:gd name="T56" fmla="*/ 1 w 2613"/>
                  <a:gd name="T57" fmla="*/ 1 h 1083"/>
                  <a:gd name="T58" fmla="*/ 1 w 2613"/>
                  <a:gd name="T59" fmla="*/ 1 h 1083"/>
                  <a:gd name="T60" fmla="*/ 1 w 2613"/>
                  <a:gd name="T61" fmla="*/ 1 h 1083"/>
                  <a:gd name="T62" fmla="*/ 1 w 2613"/>
                  <a:gd name="T63" fmla="*/ 1 h 1083"/>
                  <a:gd name="T64" fmla="*/ 1 w 2613"/>
                  <a:gd name="T65" fmla="*/ 1 h 1083"/>
                  <a:gd name="T66" fmla="*/ 1 w 2613"/>
                  <a:gd name="T67" fmla="*/ 1 h 1083"/>
                  <a:gd name="T68" fmla="*/ 1 w 2613"/>
                  <a:gd name="T69" fmla="*/ 1 h 1083"/>
                  <a:gd name="T70" fmla="*/ 1 w 2613"/>
                  <a:gd name="T71" fmla="*/ 1 h 1083"/>
                  <a:gd name="T72" fmla="*/ 1 w 2613"/>
                  <a:gd name="T73" fmla="*/ 1 h 1083"/>
                  <a:gd name="T74" fmla="*/ 1 w 2613"/>
                  <a:gd name="T75" fmla="*/ 1 h 1083"/>
                  <a:gd name="T76" fmla="*/ 1 w 2613"/>
                  <a:gd name="T77" fmla="*/ 1 h 1083"/>
                  <a:gd name="T78" fmla="*/ 1 w 2613"/>
                  <a:gd name="T79" fmla="*/ 1 h 1083"/>
                  <a:gd name="T80" fmla="*/ 1 w 2613"/>
                  <a:gd name="T81" fmla="*/ 1 h 10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13"/>
                  <a:gd name="T124" fmla="*/ 0 h 1083"/>
                  <a:gd name="T125" fmla="*/ 2613 w 2613"/>
                  <a:gd name="T126" fmla="*/ 1083 h 10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13" h="1083">
                    <a:moveTo>
                      <a:pt x="2531" y="433"/>
                    </a:moveTo>
                    <a:lnTo>
                      <a:pt x="2455" y="391"/>
                    </a:lnTo>
                    <a:lnTo>
                      <a:pt x="2379" y="351"/>
                    </a:lnTo>
                    <a:lnTo>
                      <a:pt x="2303" y="311"/>
                    </a:lnTo>
                    <a:lnTo>
                      <a:pt x="2227" y="273"/>
                    </a:lnTo>
                    <a:lnTo>
                      <a:pt x="2151" y="235"/>
                    </a:lnTo>
                    <a:lnTo>
                      <a:pt x="2079" y="199"/>
                    </a:lnTo>
                    <a:lnTo>
                      <a:pt x="2008" y="167"/>
                    </a:lnTo>
                    <a:lnTo>
                      <a:pt x="1942" y="135"/>
                    </a:lnTo>
                    <a:lnTo>
                      <a:pt x="1822" y="79"/>
                    </a:lnTo>
                    <a:lnTo>
                      <a:pt x="1731" y="36"/>
                    </a:lnTo>
                    <a:lnTo>
                      <a:pt x="1647" y="0"/>
                    </a:lnTo>
                    <a:lnTo>
                      <a:pt x="1501" y="51"/>
                    </a:lnTo>
                    <a:lnTo>
                      <a:pt x="1355" y="106"/>
                    </a:lnTo>
                    <a:lnTo>
                      <a:pt x="1208" y="165"/>
                    </a:lnTo>
                    <a:lnTo>
                      <a:pt x="1062" y="224"/>
                    </a:lnTo>
                    <a:lnTo>
                      <a:pt x="921" y="283"/>
                    </a:lnTo>
                    <a:lnTo>
                      <a:pt x="784" y="344"/>
                    </a:lnTo>
                    <a:lnTo>
                      <a:pt x="655" y="401"/>
                    </a:lnTo>
                    <a:lnTo>
                      <a:pt x="532" y="458"/>
                    </a:lnTo>
                    <a:lnTo>
                      <a:pt x="420" y="511"/>
                    </a:lnTo>
                    <a:lnTo>
                      <a:pt x="317" y="560"/>
                    </a:lnTo>
                    <a:lnTo>
                      <a:pt x="226" y="604"/>
                    </a:lnTo>
                    <a:lnTo>
                      <a:pt x="148" y="642"/>
                    </a:lnTo>
                    <a:lnTo>
                      <a:pt x="39" y="695"/>
                    </a:lnTo>
                    <a:lnTo>
                      <a:pt x="0" y="716"/>
                    </a:lnTo>
                    <a:lnTo>
                      <a:pt x="220" y="760"/>
                    </a:lnTo>
                    <a:lnTo>
                      <a:pt x="469" y="807"/>
                    </a:lnTo>
                    <a:lnTo>
                      <a:pt x="623" y="836"/>
                    </a:lnTo>
                    <a:lnTo>
                      <a:pt x="792" y="866"/>
                    </a:lnTo>
                    <a:lnTo>
                      <a:pt x="973" y="897"/>
                    </a:lnTo>
                    <a:lnTo>
                      <a:pt x="1167" y="927"/>
                    </a:lnTo>
                    <a:lnTo>
                      <a:pt x="1370" y="958"/>
                    </a:lnTo>
                    <a:lnTo>
                      <a:pt x="1581" y="988"/>
                    </a:lnTo>
                    <a:lnTo>
                      <a:pt x="1796" y="1017"/>
                    </a:lnTo>
                    <a:lnTo>
                      <a:pt x="2014" y="1041"/>
                    </a:lnTo>
                    <a:lnTo>
                      <a:pt x="2453" y="1083"/>
                    </a:lnTo>
                    <a:lnTo>
                      <a:pt x="2493" y="752"/>
                    </a:lnTo>
                    <a:lnTo>
                      <a:pt x="2425" y="735"/>
                    </a:lnTo>
                    <a:lnTo>
                      <a:pt x="2343" y="1037"/>
                    </a:lnTo>
                    <a:lnTo>
                      <a:pt x="2010" y="992"/>
                    </a:lnTo>
                    <a:lnTo>
                      <a:pt x="1775" y="958"/>
                    </a:lnTo>
                    <a:lnTo>
                      <a:pt x="1509" y="914"/>
                    </a:lnTo>
                    <a:lnTo>
                      <a:pt x="1216" y="863"/>
                    </a:lnTo>
                    <a:lnTo>
                      <a:pt x="910" y="804"/>
                    </a:lnTo>
                    <a:lnTo>
                      <a:pt x="754" y="771"/>
                    </a:lnTo>
                    <a:lnTo>
                      <a:pt x="598" y="737"/>
                    </a:lnTo>
                    <a:lnTo>
                      <a:pt x="444" y="701"/>
                    </a:lnTo>
                    <a:lnTo>
                      <a:pt x="290" y="663"/>
                    </a:lnTo>
                    <a:lnTo>
                      <a:pt x="359" y="629"/>
                    </a:lnTo>
                    <a:lnTo>
                      <a:pt x="425" y="595"/>
                    </a:lnTo>
                    <a:lnTo>
                      <a:pt x="490" y="562"/>
                    </a:lnTo>
                    <a:lnTo>
                      <a:pt x="553" y="530"/>
                    </a:lnTo>
                    <a:lnTo>
                      <a:pt x="615" y="500"/>
                    </a:lnTo>
                    <a:lnTo>
                      <a:pt x="676" y="469"/>
                    </a:lnTo>
                    <a:lnTo>
                      <a:pt x="792" y="412"/>
                    </a:lnTo>
                    <a:lnTo>
                      <a:pt x="904" y="361"/>
                    </a:lnTo>
                    <a:lnTo>
                      <a:pt x="1007" y="311"/>
                    </a:lnTo>
                    <a:lnTo>
                      <a:pt x="1104" y="268"/>
                    </a:lnTo>
                    <a:lnTo>
                      <a:pt x="1191" y="228"/>
                    </a:lnTo>
                    <a:lnTo>
                      <a:pt x="1271" y="192"/>
                    </a:lnTo>
                    <a:lnTo>
                      <a:pt x="1341" y="159"/>
                    </a:lnTo>
                    <a:lnTo>
                      <a:pt x="1453" y="112"/>
                    </a:lnTo>
                    <a:lnTo>
                      <a:pt x="1549" y="72"/>
                    </a:lnTo>
                    <a:lnTo>
                      <a:pt x="1702" y="127"/>
                    </a:lnTo>
                    <a:lnTo>
                      <a:pt x="1782" y="157"/>
                    </a:lnTo>
                    <a:lnTo>
                      <a:pt x="1864" y="190"/>
                    </a:lnTo>
                    <a:lnTo>
                      <a:pt x="1944" y="222"/>
                    </a:lnTo>
                    <a:lnTo>
                      <a:pt x="2024" y="254"/>
                    </a:lnTo>
                    <a:lnTo>
                      <a:pt x="2100" y="285"/>
                    </a:lnTo>
                    <a:lnTo>
                      <a:pt x="2174" y="315"/>
                    </a:lnTo>
                    <a:lnTo>
                      <a:pt x="2305" y="370"/>
                    </a:lnTo>
                    <a:lnTo>
                      <a:pt x="2409" y="414"/>
                    </a:lnTo>
                    <a:lnTo>
                      <a:pt x="2503" y="454"/>
                    </a:lnTo>
                    <a:lnTo>
                      <a:pt x="2442" y="676"/>
                    </a:lnTo>
                    <a:lnTo>
                      <a:pt x="2501" y="686"/>
                    </a:lnTo>
                    <a:lnTo>
                      <a:pt x="2514" y="572"/>
                    </a:lnTo>
                    <a:lnTo>
                      <a:pt x="2586" y="608"/>
                    </a:lnTo>
                    <a:lnTo>
                      <a:pt x="2563" y="709"/>
                    </a:lnTo>
                    <a:lnTo>
                      <a:pt x="2581" y="773"/>
                    </a:lnTo>
                    <a:lnTo>
                      <a:pt x="2613" y="633"/>
                    </a:lnTo>
                    <a:lnTo>
                      <a:pt x="2531"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0">
                <a:extLst>
                  <a:ext uri="{FF2B5EF4-FFF2-40B4-BE49-F238E27FC236}">
                    <a16:creationId xmlns:a16="http://schemas.microsoft.com/office/drawing/2014/main" id="{B7A5F8D2-FA35-44E7-897E-3456CCB3648C}"/>
                  </a:ext>
                </a:extLst>
              </p:cNvPr>
              <p:cNvSpPr>
                <a:spLocks/>
              </p:cNvSpPr>
              <p:nvPr/>
            </p:nvSpPr>
            <p:spPr bwMode="auto">
              <a:xfrm>
                <a:off x="3958" y="2023"/>
                <a:ext cx="1273" cy="208"/>
              </a:xfrm>
              <a:custGeom>
                <a:avLst/>
                <a:gdLst>
                  <a:gd name="T0" fmla="*/ 1 w 2544"/>
                  <a:gd name="T1" fmla="*/ 0 h 417"/>
                  <a:gd name="T2" fmla="*/ 1 w 2544"/>
                  <a:gd name="T3" fmla="*/ 0 h 417"/>
                  <a:gd name="T4" fmla="*/ 1 w 2544"/>
                  <a:gd name="T5" fmla="*/ 0 h 417"/>
                  <a:gd name="T6" fmla="*/ 1 w 2544"/>
                  <a:gd name="T7" fmla="*/ 0 h 417"/>
                  <a:gd name="T8" fmla="*/ 1 w 2544"/>
                  <a:gd name="T9" fmla="*/ 0 h 417"/>
                  <a:gd name="T10" fmla="*/ 1 w 2544"/>
                  <a:gd name="T11" fmla="*/ 0 h 417"/>
                  <a:gd name="T12" fmla="*/ 1 w 2544"/>
                  <a:gd name="T13" fmla="*/ 0 h 417"/>
                  <a:gd name="T14" fmla="*/ 1 w 2544"/>
                  <a:gd name="T15" fmla="*/ 0 h 417"/>
                  <a:gd name="T16" fmla="*/ 1 w 2544"/>
                  <a:gd name="T17" fmla="*/ 0 h 417"/>
                  <a:gd name="T18" fmla="*/ 1 w 2544"/>
                  <a:gd name="T19" fmla="*/ 0 h 417"/>
                  <a:gd name="T20" fmla="*/ 1 w 2544"/>
                  <a:gd name="T21" fmla="*/ 0 h 417"/>
                  <a:gd name="T22" fmla="*/ 1 w 2544"/>
                  <a:gd name="T23" fmla="*/ 0 h 417"/>
                  <a:gd name="T24" fmla="*/ 0 w 2544"/>
                  <a:gd name="T25" fmla="*/ 0 h 417"/>
                  <a:gd name="T26" fmla="*/ 1 w 2544"/>
                  <a:gd name="T27" fmla="*/ 0 h 417"/>
                  <a:gd name="T28" fmla="*/ 1 w 2544"/>
                  <a:gd name="T29" fmla="*/ 0 h 417"/>
                  <a:gd name="T30" fmla="*/ 1 w 2544"/>
                  <a:gd name="T31" fmla="*/ 0 h 417"/>
                  <a:gd name="T32" fmla="*/ 1 w 2544"/>
                  <a:gd name="T33" fmla="*/ 0 h 417"/>
                  <a:gd name="T34" fmla="*/ 1 w 2544"/>
                  <a:gd name="T35" fmla="*/ 0 h 417"/>
                  <a:gd name="T36" fmla="*/ 1 w 2544"/>
                  <a:gd name="T37" fmla="*/ 0 h 417"/>
                  <a:gd name="T38" fmla="*/ 1 w 2544"/>
                  <a:gd name="T39" fmla="*/ 0 h 417"/>
                  <a:gd name="T40" fmla="*/ 1 w 2544"/>
                  <a:gd name="T41" fmla="*/ 0 h 417"/>
                  <a:gd name="T42" fmla="*/ 1 w 2544"/>
                  <a:gd name="T43" fmla="*/ 0 h 417"/>
                  <a:gd name="T44" fmla="*/ 1 w 2544"/>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44"/>
                  <a:gd name="T70" fmla="*/ 0 h 417"/>
                  <a:gd name="T71" fmla="*/ 2544 w 2544"/>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44" h="417">
                    <a:moveTo>
                      <a:pt x="2531" y="152"/>
                    </a:moveTo>
                    <a:lnTo>
                      <a:pt x="2482" y="382"/>
                    </a:lnTo>
                    <a:lnTo>
                      <a:pt x="2447" y="306"/>
                    </a:lnTo>
                    <a:lnTo>
                      <a:pt x="2436" y="333"/>
                    </a:lnTo>
                    <a:lnTo>
                      <a:pt x="2453" y="398"/>
                    </a:lnTo>
                    <a:lnTo>
                      <a:pt x="2244" y="380"/>
                    </a:lnTo>
                    <a:lnTo>
                      <a:pt x="1718" y="335"/>
                    </a:lnTo>
                    <a:lnTo>
                      <a:pt x="1381" y="301"/>
                    </a:lnTo>
                    <a:lnTo>
                      <a:pt x="1020" y="261"/>
                    </a:lnTo>
                    <a:lnTo>
                      <a:pt x="653" y="213"/>
                    </a:lnTo>
                    <a:lnTo>
                      <a:pt x="300" y="162"/>
                    </a:lnTo>
                    <a:lnTo>
                      <a:pt x="306" y="21"/>
                    </a:lnTo>
                    <a:lnTo>
                      <a:pt x="0" y="0"/>
                    </a:lnTo>
                    <a:lnTo>
                      <a:pt x="300" y="217"/>
                    </a:lnTo>
                    <a:lnTo>
                      <a:pt x="465" y="238"/>
                    </a:lnTo>
                    <a:lnTo>
                      <a:pt x="921" y="289"/>
                    </a:lnTo>
                    <a:lnTo>
                      <a:pt x="1243" y="321"/>
                    </a:lnTo>
                    <a:lnTo>
                      <a:pt x="1617" y="356"/>
                    </a:lnTo>
                    <a:lnTo>
                      <a:pt x="2037" y="388"/>
                    </a:lnTo>
                    <a:lnTo>
                      <a:pt x="2497" y="417"/>
                    </a:lnTo>
                    <a:lnTo>
                      <a:pt x="2544" y="211"/>
                    </a:lnTo>
                    <a:lnTo>
                      <a:pt x="253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81">
                <a:extLst>
                  <a:ext uri="{FF2B5EF4-FFF2-40B4-BE49-F238E27FC236}">
                    <a16:creationId xmlns:a16="http://schemas.microsoft.com/office/drawing/2014/main" id="{EFDE6040-21D9-4F0D-BEF8-71D8DB69A2AE}"/>
                  </a:ext>
                </a:extLst>
              </p:cNvPr>
              <p:cNvSpPr>
                <a:spLocks/>
              </p:cNvSpPr>
              <p:nvPr/>
            </p:nvSpPr>
            <p:spPr bwMode="auto">
              <a:xfrm>
                <a:off x="5345" y="2834"/>
                <a:ext cx="121" cy="207"/>
              </a:xfrm>
              <a:custGeom>
                <a:avLst/>
                <a:gdLst>
                  <a:gd name="T0" fmla="*/ 0 w 244"/>
                  <a:gd name="T1" fmla="*/ 1 h 412"/>
                  <a:gd name="T2" fmla="*/ 0 w 244"/>
                  <a:gd name="T3" fmla="*/ 1 h 412"/>
                  <a:gd name="T4" fmla="*/ 0 w 244"/>
                  <a:gd name="T5" fmla="*/ 1 h 412"/>
                  <a:gd name="T6" fmla="*/ 0 w 244"/>
                  <a:gd name="T7" fmla="*/ 1 h 412"/>
                  <a:gd name="T8" fmla="*/ 0 w 244"/>
                  <a:gd name="T9" fmla="*/ 1 h 412"/>
                  <a:gd name="T10" fmla="*/ 0 w 244"/>
                  <a:gd name="T11" fmla="*/ 1 h 412"/>
                  <a:gd name="T12" fmla="*/ 0 w 244"/>
                  <a:gd name="T13" fmla="*/ 1 h 412"/>
                  <a:gd name="T14" fmla="*/ 0 w 244"/>
                  <a:gd name="T15" fmla="*/ 1 h 412"/>
                  <a:gd name="T16" fmla="*/ 0 w 244"/>
                  <a:gd name="T17" fmla="*/ 1 h 412"/>
                  <a:gd name="T18" fmla="*/ 0 w 244"/>
                  <a:gd name="T19" fmla="*/ 1 h 412"/>
                  <a:gd name="T20" fmla="*/ 0 w 244"/>
                  <a:gd name="T21" fmla="*/ 1 h 412"/>
                  <a:gd name="T22" fmla="*/ 0 w 244"/>
                  <a:gd name="T23" fmla="*/ 1 h 412"/>
                  <a:gd name="T24" fmla="*/ 0 w 244"/>
                  <a:gd name="T25" fmla="*/ 0 h 412"/>
                  <a:gd name="T26" fmla="*/ 0 w 244"/>
                  <a:gd name="T27" fmla="*/ 1 h 412"/>
                  <a:gd name="T28" fmla="*/ 0 w 244"/>
                  <a:gd name="T29" fmla="*/ 1 h 412"/>
                  <a:gd name="T30" fmla="*/ 0 w 244"/>
                  <a:gd name="T31" fmla="*/ 1 h 412"/>
                  <a:gd name="T32" fmla="*/ 0 w 244"/>
                  <a:gd name="T33" fmla="*/ 1 h 412"/>
                  <a:gd name="T34" fmla="*/ 0 w 244"/>
                  <a:gd name="T35" fmla="*/ 1 h 412"/>
                  <a:gd name="T36" fmla="*/ 0 w 244"/>
                  <a:gd name="T37" fmla="*/ 1 h 412"/>
                  <a:gd name="T38" fmla="*/ 0 w 244"/>
                  <a:gd name="T39" fmla="*/ 1 h 412"/>
                  <a:gd name="T40" fmla="*/ 0 w 244"/>
                  <a:gd name="T41" fmla="*/ 1 h 412"/>
                  <a:gd name="T42" fmla="*/ 0 w 244"/>
                  <a:gd name="T43" fmla="*/ 1 h 412"/>
                  <a:gd name="T44" fmla="*/ 0 w 244"/>
                  <a:gd name="T45" fmla="*/ 1 h 412"/>
                  <a:gd name="T46" fmla="*/ 0 w 244"/>
                  <a:gd name="T47" fmla="*/ 1 h 412"/>
                  <a:gd name="T48" fmla="*/ 0 w 244"/>
                  <a:gd name="T49" fmla="*/ 1 h 412"/>
                  <a:gd name="T50" fmla="*/ 0 w 244"/>
                  <a:gd name="T51" fmla="*/ 1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412"/>
                  <a:gd name="T80" fmla="*/ 244 w 244"/>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412">
                    <a:moveTo>
                      <a:pt x="86" y="20"/>
                    </a:moveTo>
                    <a:lnTo>
                      <a:pt x="57" y="108"/>
                    </a:lnTo>
                    <a:lnTo>
                      <a:pt x="29" y="209"/>
                    </a:lnTo>
                    <a:lnTo>
                      <a:pt x="0" y="340"/>
                    </a:lnTo>
                    <a:lnTo>
                      <a:pt x="82" y="412"/>
                    </a:lnTo>
                    <a:lnTo>
                      <a:pt x="175" y="374"/>
                    </a:lnTo>
                    <a:lnTo>
                      <a:pt x="200" y="323"/>
                    </a:lnTo>
                    <a:lnTo>
                      <a:pt x="244" y="190"/>
                    </a:lnTo>
                    <a:lnTo>
                      <a:pt x="208" y="125"/>
                    </a:lnTo>
                    <a:lnTo>
                      <a:pt x="191" y="95"/>
                    </a:lnTo>
                    <a:lnTo>
                      <a:pt x="168" y="62"/>
                    </a:lnTo>
                    <a:lnTo>
                      <a:pt x="145" y="30"/>
                    </a:lnTo>
                    <a:lnTo>
                      <a:pt x="118" y="0"/>
                    </a:lnTo>
                    <a:lnTo>
                      <a:pt x="105" y="1"/>
                    </a:lnTo>
                    <a:lnTo>
                      <a:pt x="134" y="49"/>
                    </a:lnTo>
                    <a:lnTo>
                      <a:pt x="166" y="104"/>
                    </a:lnTo>
                    <a:lnTo>
                      <a:pt x="204" y="182"/>
                    </a:lnTo>
                    <a:lnTo>
                      <a:pt x="189" y="319"/>
                    </a:lnTo>
                    <a:lnTo>
                      <a:pt x="162" y="344"/>
                    </a:lnTo>
                    <a:lnTo>
                      <a:pt x="103" y="385"/>
                    </a:lnTo>
                    <a:lnTo>
                      <a:pt x="42" y="347"/>
                    </a:lnTo>
                    <a:lnTo>
                      <a:pt x="56" y="235"/>
                    </a:lnTo>
                    <a:lnTo>
                      <a:pt x="73" y="127"/>
                    </a:lnTo>
                    <a:lnTo>
                      <a:pt x="99" y="7"/>
                    </a:lnTo>
                    <a:lnTo>
                      <a:pt x="8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2">
                <a:extLst>
                  <a:ext uri="{FF2B5EF4-FFF2-40B4-BE49-F238E27FC236}">
                    <a16:creationId xmlns:a16="http://schemas.microsoft.com/office/drawing/2014/main" id="{A770A250-6A6A-4006-A839-F8303128EA3A}"/>
                  </a:ext>
                </a:extLst>
              </p:cNvPr>
              <p:cNvSpPr>
                <a:spLocks/>
              </p:cNvSpPr>
              <p:nvPr/>
            </p:nvSpPr>
            <p:spPr bwMode="auto">
              <a:xfrm>
                <a:off x="5383" y="3020"/>
                <a:ext cx="54" cy="39"/>
              </a:xfrm>
              <a:custGeom>
                <a:avLst/>
                <a:gdLst>
                  <a:gd name="T0" fmla="*/ 0 w 109"/>
                  <a:gd name="T1" fmla="*/ 1 h 78"/>
                  <a:gd name="T2" fmla="*/ 0 w 109"/>
                  <a:gd name="T3" fmla="*/ 1 h 78"/>
                  <a:gd name="T4" fmla="*/ 0 w 109"/>
                  <a:gd name="T5" fmla="*/ 1 h 78"/>
                  <a:gd name="T6" fmla="*/ 0 w 109"/>
                  <a:gd name="T7" fmla="*/ 1 h 78"/>
                  <a:gd name="T8" fmla="*/ 0 w 109"/>
                  <a:gd name="T9" fmla="*/ 0 h 78"/>
                  <a:gd name="T10" fmla="*/ 0 w 109"/>
                  <a:gd name="T11" fmla="*/ 1 h 78"/>
                  <a:gd name="T12" fmla="*/ 0 w 109"/>
                  <a:gd name="T13" fmla="*/ 1 h 78"/>
                  <a:gd name="T14" fmla="*/ 0 w 109"/>
                  <a:gd name="T15" fmla="*/ 1 h 78"/>
                  <a:gd name="T16" fmla="*/ 0 w 109"/>
                  <a:gd name="T17" fmla="*/ 1 h 78"/>
                  <a:gd name="T18" fmla="*/ 0 w 109"/>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8"/>
                  <a:gd name="T32" fmla="*/ 109 w 10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8">
                    <a:moveTo>
                      <a:pt x="6" y="42"/>
                    </a:moveTo>
                    <a:lnTo>
                      <a:pt x="0" y="78"/>
                    </a:lnTo>
                    <a:lnTo>
                      <a:pt x="109" y="78"/>
                    </a:lnTo>
                    <a:lnTo>
                      <a:pt x="99" y="4"/>
                    </a:lnTo>
                    <a:lnTo>
                      <a:pt x="86" y="0"/>
                    </a:lnTo>
                    <a:lnTo>
                      <a:pt x="82" y="53"/>
                    </a:lnTo>
                    <a:lnTo>
                      <a:pt x="19" y="74"/>
                    </a:lnTo>
                    <a:lnTo>
                      <a:pt x="16" y="31"/>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3">
                <a:extLst>
                  <a:ext uri="{FF2B5EF4-FFF2-40B4-BE49-F238E27FC236}">
                    <a16:creationId xmlns:a16="http://schemas.microsoft.com/office/drawing/2014/main" id="{4950D0E5-66AD-4C2F-AEEA-941AC50B4548}"/>
                  </a:ext>
                </a:extLst>
              </p:cNvPr>
              <p:cNvSpPr>
                <a:spLocks/>
              </p:cNvSpPr>
              <p:nvPr/>
            </p:nvSpPr>
            <p:spPr bwMode="auto">
              <a:xfrm>
                <a:off x="5345" y="3056"/>
                <a:ext cx="170" cy="627"/>
              </a:xfrm>
              <a:custGeom>
                <a:avLst/>
                <a:gdLst>
                  <a:gd name="T0" fmla="*/ 0 w 341"/>
                  <a:gd name="T1" fmla="*/ 0 h 1255"/>
                  <a:gd name="T2" fmla="*/ 0 w 341"/>
                  <a:gd name="T3" fmla="*/ 0 h 1255"/>
                  <a:gd name="T4" fmla="*/ 0 w 341"/>
                  <a:gd name="T5" fmla="*/ 0 h 1255"/>
                  <a:gd name="T6" fmla="*/ 0 w 341"/>
                  <a:gd name="T7" fmla="*/ 0 h 1255"/>
                  <a:gd name="T8" fmla="*/ 0 w 341"/>
                  <a:gd name="T9" fmla="*/ 0 h 1255"/>
                  <a:gd name="T10" fmla="*/ 0 w 341"/>
                  <a:gd name="T11" fmla="*/ 0 h 1255"/>
                  <a:gd name="T12" fmla="*/ 0 w 341"/>
                  <a:gd name="T13" fmla="*/ 0 h 1255"/>
                  <a:gd name="T14" fmla="*/ 0 w 341"/>
                  <a:gd name="T15" fmla="*/ 0 h 1255"/>
                  <a:gd name="T16" fmla="*/ 0 w 341"/>
                  <a:gd name="T17" fmla="*/ 0 h 1255"/>
                  <a:gd name="T18" fmla="*/ 0 w 341"/>
                  <a:gd name="T19" fmla="*/ 0 h 1255"/>
                  <a:gd name="T20" fmla="*/ 0 w 341"/>
                  <a:gd name="T21" fmla="*/ 0 h 1255"/>
                  <a:gd name="T22" fmla="*/ 0 w 341"/>
                  <a:gd name="T23" fmla="*/ 0 h 1255"/>
                  <a:gd name="T24" fmla="*/ 0 w 341"/>
                  <a:gd name="T25" fmla="*/ 0 h 1255"/>
                  <a:gd name="T26" fmla="*/ 0 w 341"/>
                  <a:gd name="T27" fmla="*/ 0 h 1255"/>
                  <a:gd name="T28" fmla="*/ 0 w 341"/>
                  <a:gd name="T29" fmla="*/ 0 h 1255"/>
                  <a:gd name="T30" fmla="*/ 0 w 341"/>
                  <a:gd name="T31" fmla="*/ 0 h 1255"/>
                  <a:gd name="T32" fmla="*/ 0 w 341"/>
                  <a:gd name="T33" fmla="*/ 0 h 1255"/>
                  <a:gd name="T34" fmla="*/ 0 w 341"/>
                  <a:gd name="T35" fmla="*/ 0 h 1255"/>
                  <a:gd name="T36" fmla="*/ 0 w 341"/>
                  <a:gd name="T37" fmla="*/ 0 h 1255"/>
                  <a:gd name="T38" fmla="*/ 0 w 341"/>
                  <a:gd name="T39" fmla="*/ 0 h 1255"/>
                  <a:gd name="T40" fmla="*/ 0 w 341"/>
                  <a:gd name="T41" fmla="*/ 0 h 1255"/>
                  <a:gd name="T42" fmla="*/ 0 w 341"/>
                  <a:gd name="T43" fmla="*/ 0 h 1255"/>
                  <a:gd name="T44" fmla="*/ 0 w 341"/>
                  <a:gd name="T45" fmla="*/ 0 h 1255"/>
                  <a:gd name="T46" fmla="*/ 0 w 341"/>
                  <a:gd name="T47" fmla="*/ 0 h 1255"/>
                  <a:gd name="T48" fmla="*/ 0 w 341"/>
                  <a:gd name="T49" fmla="*/ 0 h 1255"/>
                  <a:gd name="T50" fmla="*/ 0 w 341"/>
                  <a:gd name="T51" fmla="*/ 0 h 1255"/>
                  <a:gd name="T52" fmla="*/ 0 w 341"/>
                  <a:gd name="T53" fmla="*/ 0 h 1255"/>
                  <a:gd name="T54" fmla="*/ 0 w 341"/>
                  <a:gd name="T55" fmla="*/ 0 h 1255"/>
                  <a:gd name="T56" fmla="*/ 0 w 341"/>
                  <a:gd name="T57" fmla="*/ 0 h 1255"/>
                  <a:gd name="T58" fmla="*/ 0 w 341"/>
                  <a:gd name="T59" fmla="*/ 0 h 1255"/>
                  <a:gd name="T60" fmla="*/ 0 w 341"/>
                  <a:gd name="T61" fmla="*/ 0 h 1255"/>
                  <a:gd name="T62" fmla="*/ 0 w 341"/>
                  <a:gd name="T63" fmla="*/ 0 h 1255"/>
                  <a:gd name="T64" fmla="*/ 0 w 341"/>
                  <a:gd name="T65" fmla="*/ 0 h 1255"/>
                  <a:gd name="T66" fmla="*/ 0 w 341"/>
                  <a:gd name="T67" fmla="*/ 0 h 1255"/>
                  <a:gd name="T68" fmla="*/ 0 w 341"/>
                  <a:gd name="T69" fmla="*/ 0 h 1255"/>
                  <a:gd name="T70" fmla="*/ 0 w 341"/>
                  <a:gd name="T71" fmla="*/ 0 h 1255"/>
                  <a:gd name="T72" fmla="*/ 0 w 341"/>
                  <a:gd name="T73" fmla="*/ 0 h 1255"/>
                  <a:gd name="T74" fmla="*/ 0 w 341"/>
                  <a:gd name="T75" fmla="*/ 0 h 1255"/>
                  <a:gd name="T76" fmla="*/ 0 w 341"/>
                  <a:gd name="T77" fmla="*/ 0 h 1255"/>
                  <a:gd name="T78" fmla="*/ 0 w 341"/>
                  <a:gd name="T79" fmla="*/ 0 h 1255"/>
                  <a:gd name="T80" fmla="*/ 0 w 341"/>
                  <a:gd name="T81" fmla="*/ 0 h 1255"/>
                  <a:gd name="T82" fmla="*/ 0 w 341"/>
                  <a:gd name="T83" fmla="*/ 0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1255"/>
                  <a:gd name="T128" fmla="*/ 341 w 341"/>
                  <a:gd name="T129" fmla="*/ 1255 h 1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1255">
                    <a:moveTo>
                      <a:pt x="76" y="6"/>
                    </a:moveTo>
                    <a:lnTo>
                      <a:pt x="50" y="99"/>
                    </a:lnTo>
                    <a:lnTo>
                      <a:pt x="10" y="362"/>
                    </a:lnTo>
                    <a:lnTo>
                      <a:pt x="0" y="544"/>
                    </a:lnTo>
                    <a:lnTo>
                      <a:pt x="10" y="757"/>
                    </a:lnTo>
                    <a:lnTo>
                      <a:pt x="25" y="873"/>
                    </a:lnTo>
                    <a:lnTo>
                      <a:pt x="46" y="995"/>
                    </a:lnTo>
                    <a:lnTo>
                      <a:pt x="75" y="1122"/>
                    </a:lnTo>
                    <a:lnTo>
                      <a:pt x="94" y="1187"/>
                    </a:lnTo>
                    <a:lnTo>
                      <a:pt x="113" y="1255"/>
                    </a:lnTo>
                    <a:lnTo>
                      <a:pt x="135" y="1230"/>
                    </a:lnTo>
                    <a:lnTo>
                      <a:pt x="162" y="1200"/>
                    </a:lnTo>
                    <a:lnTo>
                      <a:pt x="192" y="1162"/>
                    </a:lnTo>
                    <a:lnTo>
                      <a:pt x="229" y="1112"/>
                    </a:lnTo>
                    <a:lnTo>
                      <a:pt x="267" y="1055"/>
                    </a:lnTo>
                    <a:lnTo>
                      <a:pt x="286" y="1025"/>
                    </a:lnTo>
                    <a:lnTo>
                      <a:pt x="305" y="991"/>
                    </a:lnTo>
                    <a:lnTo>
                      <a:pt x="341" y="920"/>
                    </a:lnTo>
                    <a:lnTo>
                      <a:pt x="335" y="820"/>
                    </a:lnTo>
                    <a:lnTo>
                      <a:pt x="310" y="574"/>
                    </a:lnTo>
                    <a:lnTo>
                      <a:pt x="291" y="426"/>
                    </a:lnTo>
                    <a:lnTo>
                      <a:pt x="263" y="274"/>
                    </a:lnTo>
                    <a:lnTo>
                      <a:pt x="229" y="130"/>
                    </a:lnTo>
                    <a:lnTo>
                      <a:pt x="208" y="65"/>
                    </a:lnTo>
                    <a:lnTo>
                      <a:pt x="185" y="6"/>
                    </a:lnTo>
                    <a:lnTo>
                      <a:pt x="166" y="0"/>
                    </a:lnTo>
                    <a:lnTo>
                      <a:pt x="185" y="48"/>
                    </a:lnTo>
                    <a:lnTo>
                      <a:pt x="225" y="204"/>
                    </a:lnTo>
                    <a:lnTo>
                      <a:pt x="263" y="498"/>
                    </a:lnTo>
                    <a:lnTo>
                      <a:pt x="278" y="958"/>
                    </a:lnTo>
                    <a:lnTo>
                      <a:pt x="246" y="995"/>
                    </a:lnTo>
                    <a:lnTo>
                      <a:pt x="202" y="1033"/>
                    </a:lnTo>
                    <a:lnTo>
                      <a:pt x="135" y="1078"/>
                    </a:lnTo>
                    <a:lnTo>
                      <a:pt x="109" y="972"/>
                    </a:lnTo>
                    <a:lnTo>
                      <a:pt x="84" y="854"/>
                    </a:lnTo>
                    <a:lnTo>
                      <a:pt x="61" y="706"/>
                    </a:lnTo>
                    <a:lnTo>
                      <a:pt x="40" y="356"/>
                    </a:lnTo>
                    <a:lnTo>
                      <a:pt x="56" y="175"/>
                    </a:lnTo>
                    <a:lnTo>
                      <a:pt x="71" y="88"/>
                    </a:lnTo>
                    <a:lnTo>
                      <a:pt x="95" y="2"/>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 name="Picture 2" descr="A close up of a sign&#10;&#10;Description automatically generated">
            <a:extLst>
              <a:ext uri="{FF2B5EF4-FFF2-40B4-BE49-F238E27FC236}">
                <a16:creationId xmlns:a16="http://schemas.microsoft.com/office/drawing/2014/main" id="{07E0A952-2E15-4A61-9F94-30A94AC486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85566" y="1053225"/>
            <a:ext cx="1093748" cy="1093748"/>
          </a:xfrm>
          <a:prstGeom prst="rect">
            <a:avLst/>
          </a:prstGeom>
        </p:spPr>
      </p:pic>
      <p:sp>
        <p:nvSpPr>
          <p:cNvPr id="151" name="Title 1">
            <a:extLst>
              <a:ext uri="{FF2B5EF4-FFF2-40B4-BE49-F238E27FC236}">
                <a16:creationId xmlns:a16="http://schemas.microsoft.com/office/drawing/2014/main" id="{55693960-E194-4EBE-9457-D9AC4483F03B}"/>
              </a:ext>
            </a:extLst>
          </p:cNvPr>
          <p:cNvSpPr txBox="1">
            <a:spLocks/>
          </p:cNvSpPr>
          <p:nvPr/>
        </p:nvSpPr>
        <p:spPr bwMode="auto">
          <a:xfrm>
            <a:off x="611560" y="1340768"/>
            <a:ext cx="4448980" cy="464344"/>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fr-CH" sz="3200" b="1" dirty="0">
                <a:latin typeface="+mn-lt"/>
                <a:ea typeface="SimSun" pitchFamily="2" charset="-122"/>
              </a:rPr>
              <a:t>Critères de jugement</a:t>
            </a:r>
          </a:p>
        </p:txBody>
      </p:sp>
      <p:sp>
        <p:nvSpPr>
          <p:cNvPr id="5" name="Slide Number Placeholder 2">
            <a:extLst>
              <a:ext uri="{FF2B5EF4-FFF2-40B4-BE49-F238E27FC236}">
                <a16:creationId xmlns:a16="http://schemas.microsoft.com/office/drawing/2014/main" id="{53C9DCB9-45B6-8209-9391-C28B825BB860}"/>
              </a:ext>
            </a:extLst>
          </p:cNvPr>
          <p:cNvSpPr txBox="1">
            <a:spLocks/>
          </p:cNvSpPr>
          <p:nvPr/>
        </p:nvSpPr>
        <p:spPr>
          <a:xfrm>
            <a:off x="8689019" y="5891460"/>
            <a:ext cx="45498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309488-8EB1-4662-952E-D6A73107E6C0}" type="slidenum">
              <a:rPr lang="en-US" sz="1350">
                <a:solidFill>
                  <a:srgbClr val="002147"/>
                </a:solidFill>
              </a:rPr>
              <a:pPr algn="r"/>
              <a:t>4</a:t>
            </a:fld>
            <a:endParaRPr lang="en-US" sz="1350" dirty="0">
              <a:solidFill>
                <a:srgbClr val="002147"/>
              </a:solidFill>
            </a:endParaRPr>
          </a:p>
        </p:txBody>
      </p:sp>
      <p:sp>
        <p:nvSpPr>
          <p:cNvPr id="2" name="Title 1">
            <a:extLst>
              <a:ext uri="{FF2B5EF4-FFF2-40B4-BE49-F238E27FC236}">
                <a16:creationId xmlns:a16="http://schemas.microsoft.com/office/drawing/2014/main" id="{91F6148D-1622-8F52-D41A-DA7384F93194}"/>
              </a:ext>
            </a:extLst>
          </p:cNvPr>
          <p:cNvSpPr txBox="1">
            <a:spLocks/>
          </p:cNvSpPr>
          <p:nvPr/>
        </p:nvSpPr>
        <p:spPr bwMode="auto">
          <a:xfrm>
            <a:off x="0" y="1"/>
            <a:ext cx="9144000" cy="9898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Petit rappel – Concours de la(des) meilleures(s) carte(s) !</a:t>
            </a:r>
            <a:endParaRPr lang="en-PH" altLang="en-US" sz="3200" b="1" dirty="0">
              <a:solidFill>
                <a:schemeClr val="bg1"/>
              </a:solidFill>
              <a:latin typeface="+mn-lt"/>
            </a:endParaRPr>
          </a:p>
        </p:txBody>
      </p:sp>
    </p:spTree>
    <p:extLst>
      <p:ext uri="{BB962C8B-B14F-4D97-AF65-F5344CB8AC3E}">
        <p14:creationId xmlns:p14="http://schemas.microsoft.com/office/powerpoint/2010/main" val="1594547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2AADF4-D18C-060C-C2B1-1F59C93201A3}"/>
              </a:ext>
            </a:extLst>
          </p:cNvPr>
          <p:cNvPicPr>
            <a:picLocks noChangeAspect="1"/>
          </p:cNvPicPr>
          <p:nvPr/>
        </p:nvPicPr>
        <p:blipFill>
          <a:blip r:embed="rId2"/>
          <a:stretch>
            <a:fillRect/>
          </a:stretch>
        </p:blipFill>
        <p:spPr>
          <a:xfrm>
            <a:off x="7244239" y="4390106"/>
            <a:ext cx="1072243" cy="1534617"/>
          </a:xfrm>
          <a:prstGeom prst="rect">
            <a:avLst/>
          </a:prstGeom>
          <a:ln>
            <a:solidFill>
              <a:schemeClr val="tx1"/>
            </a:solidFill>
          </a:ln>
        </p:spPr>
      </p:pic>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179511" y="1435586"/>
            <a:ext cx="6143059" cy="297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defTabSz="685800"/>
            <a:r>
              <a:rPr lang="fr-FR" altLang="en-US" sz="2000" dirty="0">
                <a:solidFill>
                  <a:srgbClr val="000000"/>
                </a:solidFill>
                <a:ea typeface="Calibri" panose="020F0502020204030204" pitchFamily="34" charset="0"/>
              </a:rPr>
              <a:t>Pour changer le label d’un élément de légende, cliquez dessus, puis cliquez sur le bouton Modifier. </a:t>
            </a:r>
          </a:p>
          <a:p>
            <a:pPr lvl="1" defTabSz="685800"/>
            <a:endParaRPr lang="fr-FR" altLang="en-US" sz="2000" dirty="0">
              <a:solidFill>
                <a:srgbClr val="000000"/>
              </a:solidFill>
              <a:ea typeface="Calibri" panose="020F0502020204030204" pitchFamily="34" charset="0"/>
            </a:endParaRPr>
          </a:p>
          <a:p>
            <a:pPr lvl="1" defTabSz="685800"/>
            <a:r>
              <a:rPr lang="fr-FR" altLang="en-US" sz="2000" dirty="0">
                <a:solidFill>
                  <a:srgbClr val="000000"/>
                </a:solidFill>
                <a:ea typeface="Calibri" panose="020F0502020204030204" pitchFamily="34" charset="0"/>
              </a:rPr>
              <a:t>Modifiez le label dans la fenêtre qui s'affiche, puis cliquez sur le bouton Retour pour revenir aux propriétés de l'élément de légende.</a:t>
            </a:r>
          </a:p>
          <a:p>
            <a:pPr lvl="1" defTabSz="685800"/>
            <a:endParaRPr lang="en-US" altLang="en-US" sz="900" dirty="0">
              <a:solidFill>
                <a:srgbClr val="000000"/>
              </a:solidFill>
              <a:ea typeface="Calibri" panose="020F0502020204030204" pitchFamily="34" charset="0"/>
            </a:endParaRPr>
          </a:p>
          <a:p>
            <a:pPr lvl="1" defTabSz="685800"/>
            <a:r>
              <a:rPr lang="fr-FR" altLang="en-US" sz="2000" i="1" dirty="0">
                <a:solidFill>
                  <a:srgbClr val="FF0000"/>
                </a:solidFill>
                <a:ea typeface="Calibri" panose="020F0502020204030204" pitchFamily="34" charset="0"/>
              </a:rPr>
              <a:t>Note : Si le label ne change pas automatiquement, ajustez temporairement la largeur ou la hauteur des patchs (bug).</a:t>
            </a:r>
            <a:endParaRPr lang="en-US" altLang="en-US" sz="2000" i="1" dirty="0">
              <a:solidFill>
                <a:srgbClr val="FF0000"/>
              </a:solidFill>
              <a:ea typeface="Calibri" panose="020F0502020204030204" pitchFamily="34" charset="0"/>
            </a:endParaRPr>
          </a:p>
        </p:txBody>
      </p:sp>
      <p:pic>
        <p:nvPicPr>
          <p:cNvPr id="3" name="Picture 2">
            <a:extLst>
              <a:ext uri="{FF2B5EF4-FFF2-40B4-BE49-F238E27FC236}">
                <a16:creationId xmlns:a16="http://schemas.microsoft.com/office/drawing/2014/main" id="{7A92348A-F605-5340-80E9-5C43B7501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465" y="1594842"/>
            <a:ext cx="498157" cy="452870"/>
          </a:xfrm>
          <a:prstGeom prst="rect">
            <a:avLst/>
          </a:prstGeom>
        </p:spPr>
      </p:pic>
      <p:pic>
        <p:nvPicPr>
          <p:cNvPr id="5" name="Picture 4">
            <a:extLst>
              <a:ext uri="{FF2B5EF4-FFF2-40B4-BE49-F238E27FC236}">
                <a16:creationId xmlns:a16="http://schemas.microsoft.com/office/drawing/2014/main" id="{AD8629C5-0E83-C3DC-F0EB-5204ACB66721}"/>
              </a:ext>
            </a:extLst>
          </p:cNvPr>
          <p:cNvPicPr>
            <a:picLocks noChangeAspect="1"/>
          </p:cNvPicPr>
          <p:nvPr/>
        </p:nvPicPr>
        <p:blipFill>
          <a:blip r:embed="rId4"/>
          <a:stretch>
            <a:fillRect/>
          </a:stretch>
        </p:blipFill>
        <p:spPr>
          <a:xfrm>
            <a:off x="6543421" y="2438983"/>
            <a:ext cx="498158" cy="467023"/>
          </a:xfrm>
          <a:prstGeom prst="rect">
            <a:avLst/>
          </a:prstGeom>
        </p:spPr>
      </p:pic>
      <p:pic>
        <p:nvPicPr>
          <p:cNvPr id="16" name="Picture 15">
            <a:extLst>
              <a:ext uri="{FF2B5EF4-FFF2-40B4-BE49-F238E27FC236}">
                <a16:creationId xmlns:a16="http://schemas.microsoft.com/office/drawing/2014/main" id="{11572168-D45F-31EE-5F76-61E5FFCF4BE2}"/>
              </a:ext>
            </a:extLst>
          </p:cNvPr>
          <p:cNvPicPr>
            <a:picLocks noChangeAspect="1"/>
          </p:cNvPicPr>
          <p:nvPr/>
        </p:nvPicPr>
        <p:blipFill rotWithShape="1">
          <a:blip r:embed="rId5"/>
          <a:srcRect l="79191" t="76499" r="1140" b="8892"/>
          <a:stretch/>
        </p:blipFill>
        <p:spPr>
          <a:xfrm>
            <a:off x="6784041" y="2968041"/>
            <a:ext cx="2236838" cy="893007"/>
          </a:xfrm>
          <a:prstGeom prst="rect">
            <a:avLst/>
          </a:prstGeom>
        </p:spPr>
      </p:pic>
      <p:sp>
        <p:nvSpPr>
          <p:cNvPr id="18" name="TextBox 17">
            <a:extLst>
              <a:ext uri="{FF2B5EF4-FFF2-40B4-BE49-F238E27FC236}">
                <a16:creationId xmlns:a16="http://schemas.microsoft.com/office/drawing/2014/main" id="{49607D94-44C9-410F-4B9B-BEAC6572265E}"/>
              </a:ext>
            </a:extLst>
          </p:cNvPr>
          <p:cNvSpPr txBox="1"/>
          <p:nvPr/>
        </p:nvSpPr>
        <p:spPr>
          <a:xfrm>
            <a:off x="1248405" y="4888769"/>
            <a:ext cx="5704914" cy="1200329"/>
          </a:xfrm>
          <a:prstGeom prst="rect">
            <a:avLst/>
          </a:prstGeom>
          <a:noFill/>
        </p:spPr>
        <p:txBody>
          <a:bodyPr wrap="square">
            <a:spAutoFit/>
          </a:bodyPr>
          <a:lstStyle/>
          <a:p>
            <a:pPr lvl="1" defTabSz="685800"/>
            <a:r>
              <a:rPr lang="fr-FR" altLang="en-US" i="1" dirty="0">
                <a:solidFill>
                  <a:srgbClr val="000000"/>
                </a:solidFill>
                <a:ea typeface="Calibri" panose="020F0502020204030204" pitchFamily="34" charset="0"/>
              </a:rPr>
              <a:t>Se référer aux points 47 à 49 de l'annexe 3 du </a:t>
            </a:r>
            <a:r>
              <a:rPr lang="fr-FR" altLang="en-US" i="1" dirty="0" err="1">
                <a:solidFill>
                  <a:srgbClr val="000000"/>
                </a:solidFill>
                <a:ea typeface="Calibri" panose="020F0502020204030204" pitchFamily="34" charset="0"/>
              </a:rPr>
              <a:t>Health</a:t>
            </a:r>
            <a:r>
              <a:rPr lang="fr-FR" altLang="en-US" i="1" dirty="0">
                <a:solidFill>
                  <a:srgbClr val="000000"/>
                </a:solidFill>
                <a:ea typeface="Calibri" panose="020F0502020204030204" pitchFamily="34" charset="0"/>
              </a:rPr>
              <a:t> </a:t>
            </a:r>
            <a:r>
              <a:rPr lang="fr-FR" altLang="en-US" i="1" dirty="0" err="1">
                <a:solidFill>
                  <a:srgbClr val="000000"/>
                </a:solidFill>
                <a:ea typeface="Calibri" panose="020F0502020204030204" pitchFamily="34" charset="0"/>
              </a:rPr>
              <a:t>GeoLab</a:t>
            </a:r>
            <a:r>
              <a:rPr lang="fr-FR" altLang="en-US" i="1" dirty="0">
                <a:solidFill>
                  <a:srgbClr val="000000"/>
                </a:solidFill>
                <a:ea typeface="Calibri" panose="020F0502020204030204" pitchFamily="34" charset="0"/>
              </a:rPr>
              <a:t> Guide 2.6.1 pour ajuster les polices de la légende, le nombre de colonnes de la légende ou pour ajuster la largeur et la hauteur des symboles. </a:t>
            </a:r>
            <a:endParaRPr lang="en-US" altLang="en-US" i="1" dirty="0">
              <a:solidFill>
                <a:srgbClr val="000000"/>
              </a:solidFill>
              <a:ea typeface="Calibri" panose="020F0502020204030204" pitchFamily="34" charset="0"/>
            </a:endParaRPr>
          </a:p>
        </p:txBody>
      </p:sp>
      <p:pic>
        <p:nvPicPr>
          <p:cNvPr id="21" name="Picture 20">
            <a:extLst>
              <a:ext uri="{FF2B5EF4-FFF2-40B4-BE49-F238E27FC236}">
                <a16:creationId xmlns:a16="http://schemas.microsoft.com/office/drawing/2014/main" id="{5E6B1E77-C686-3894-DB56-2C8417D0F625}"/>
              </a:ext>
            </a:extLst>
          </p:cNvPr>
          <p:cNvPicPr>
            <a:picLocks noChangeAspect="1"/>
          </p:cNvPicPr>
          <p:nvPr/>
        </p:nvPicPr>
        <p:blipFill rotWithShape="1">
          <a:blip r:embed="rId6"/>
          <a:srcRect l="80520" t="38265" r="10441" b="47050"/>
          <a:stretch/>
        </p:blipFill>
        <p:spPr>
          <a:xfrm>
            <a:off x="7967113" y="5615118"/>
            <a:ext cx="636737" cy="573837"/>
          </a:xfrm>
          <a:prstGeom prst="rect">
            <a:avLst/>
          </a:prstGeom>
        </p:spPr>
      </p:pic>
      <p:sp>
        <p:nvSpPr>
          <p:cNvPr id="7" name="Title 1">
            <a:extLst>
              <a:ext uri="{FF2B5EF4-FFF2-40B4-BE49-F238E27FC236}">
                <a16:creationId xmlns:a16="http://schemas.microsoft.com/office/drawing/2014/main" id="{E538FEAF-29BF-2EF0-E05C-2B5F142EC92A}"/>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8" name="Slide Number Placeholder 3">
            <a:extLst>
              <a:ext uri="{FF2B5EF4-FFF2-40B4-BE49-F238E27FC236}">
                <a16:creationId xmlns:a16="http://schemas.microsoft.com/office/drawing/2014/main" id="{5CF6612A-100C-DABB-B239-10ECBB8D3D36}"/>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40</a:t>
            </a:fld>
            <a:endParaRPr lang="en-GB" altLang="en-US" dirty="0"/>
          </a:p>
        </p:txBody>
      </p:sp>
      <p:sp>
        <p:nvSpPr>
          <p:cNvPr id="12" name="TextBox 11">
            <a:extLst>
              <a:ext uri="{FF2B5EF4-FFF2-40B4-BE49-F238E27FC236}">
                <a16:creationId xmlns:a16="http://schemas.microsoft.com/office/drawing/2014/main" id="{A62381CE-547C-5204-3D9D-9C38C8772CFA}"/>
              </a:ext>
            </a:extLst>
          </p:cNvPr>
          <p:cNvSpPr txBox="1"/>
          <p:nvPr/>
        </p:nvSpPr>
        <p:spPr>
          <a:xfrm>
            <a:off x="7025621" y="6176189"/>
            <a:ext cx="1995257" cy="276999"/>
          </a:xfrm>
          <a:prstGeom prst="rect">
            <a:avLst/>
          </a:prstGeom>
          <a:noFill/>
        </p:spPr>
        <p:txBody>
          <a:bodyPr wrap="square">
            <a:spAutoFit/>
          </a:bodyPr>
          <a:lstStyle/>
          <a:p>
            <a:r>
              <a:rPr lang="en-PH" sz="1200" dirty="0"/>
              <a:t>EN_Guide_HGLC_Part2_6_1</a:t>
            </a:r>
          </a:p>
        </p:txBody>
      </p:sp>
      <p:sp>
        <p:nvSpPr>
          <p:cNvPr id="9" name="TextBox 8">
            <a:extLst>
              <a:ext uri="{FF2B5EF4-FFF2-40B4-BE49-F238E27FC236}">
                <a16:creationId xmlns:a16="http://schemas.microsoft.com/office/drawing/2014/main" id="{DB1DE378-71C7-6241-FCA9-CCD46FAA88BA}"/>
              </a:ext>
            </a:extLst>
          </p:cNvPr>
          <p:cNvSpPr txBox="1"/>
          <p:nvPr/>
        </p:nvSpPr>
        <p:spPr>
          <a:xfrm>
            <a:off x="287903" y="1030989"/>
            <a:ext cx="6316756" cy="430887"/>
          </a:xfrm>
          <a:prstGeom prst="rect">
            <a:avLst/>
          </a:prstGeom>
          <a:noFill/>
        </p:spPr>
        <p:txBody>
          <a:bodyPr wrap="square">
            <a:spAutoFit/>
          </a:bodyPr>
          <a:lstStyle/>
          <a:p>
            <a:r>
              <a:rPr lang="en-PH" sz="2200" b="1" dirty="0" err="1"/>
              <a:t>Ajouter</a:t>
            </a:r>
            <a:r>
              <a:rPr lang="en-PH" sz="2200" b="1" dirty="0"/>
              <a:t> la </a:t>
            </a:r>
            <a:r>
              <a:rPr lang="en-PH" sz="2200" b="1" dirty="0" err="1"/>
              <a:t>Légende</a:t>
            </a:r>
            <a:endParaRPr lang="en-PH" sz="2200" b="1" dirty="0"/>
          </a:p>
        </p:txBody>
      </p:sp>
    </p:spTree>
    <p:extLst>
      <p:ext uri="{BB962C8B-B14F-4D97-AF65-F5344CB8AC3E}">
        <p14:creationId xmlns:p14="http://schemas.microsoft.com/office/powerpoint/2010/main" val="1962651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88841A-2F10-D35F-B4E2-2062D646421F}"/>
              </a:ext>
            </a:extLst>
          </p:cNvPr>
          <p:cNvPicPr>
            <a:picLocks noChangeAspect="1"/>
          </p:cNvPicPr>
          <p:nvPr/>
        </p:nvPicPr>
        <p:blipFill>
          <a:blip r:embed="rId2"/>
          <a:stretch>
            <a:fillRect/>
          </a:stretch>
        </p:blipFill>
        <p:spPr>
          <a:xfrm>
            <a:off x="5364088" y="1382797"/>
            <a:ext cx="3636620" cy="3671009"/>
          </a:xfrm>
          <a:prstGeom prst="rect">
            <a:avLst/>
          </a:prstGeom>
        </p:spPr>
      </p:pic>
      <p:sp>
        <p:nvSpPr>
          <p:cNvPr id="51204" name="Slide Number Placeholder 3">
            <a:extLst>
              <a:ext uri="{FF2B5EF4-FFF2-40B4-BE49-F238E27FC236}">
                <a16:creationId xmlns:a16="http://schemas.microsoft.com/office/drawing/2014/main" id="{C2B07E5D-AF1B-0BF0-5756-ACDE63DCFAA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41</a:t>
            </a:fld>
            <a:endParaRPr lang="en-GB" altLang="en-US"/>
          </a:p>
        </p:txBody>
      </p:sp>
      <p:sp>
        <p:nvSpPr>
          <p:cNvPr id="51205" name="Content Placeholder 2">
            <a:extLst>
              <a:ext uri="{FF2B5EF4-FFF2-40B4-BE49-F238E27FC236}">
                <a16:creationId xmlns:a16="http://schemas.microsoft.com/office/drawing/2014/main" id="{57ED12DE-7943-1EE7-EA15-952AA4F1D837}"/>
              </a:ext>
            </a:extLst>
          </p:cNvPr>
          <p:cNvSpPr txBox="1">
            <a:spLocks/>
          </p:cNvSpPr>
          <p:nvPr/>
        </p:nvSpPr>
        <p:spPr bwMode="auto">
          <a:xfrm>
            <a:off x="339234" y="1563518"/>
            <a:ext cx="4897437" cy="4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400" dirty="0"/>
              <a:t>Une fois que vous avez terminé la mise en page de votre carte, vous pouvez l'exporter sous forme de fichier image, de fichier graphique vectoriel évolutif (SVG) ou de fichier PDF (Portable Document Format). </a:t>
            </a:r>
          </a:p>
          <a:p>
            <a:pPr>
              <a:lnSpc>
                <a:spcPct val="90000"/>
              </a:lnSpc>
              <a:spcBef>
                <a:spcPts val="1000"/>
              </a:spcBef>
              <a:buFont typeface="Arial" panose="020B0604020202020204" pitchFamily="34" charset="0"/>
              <a:buNone/>
            </a:pPr>
            <a:r>
              <a:rPr lang="fr-FR" altLang="en-US" sz="2400" dirty="0"/>
              <a:t>Vous pouvez le faire en accédant au menu principal Mise en page et en choisissant Exporter sous forme d'image, SVG ou PDF. </a:t>
            </a:r>
          </a:p>
          <a:p>
            <a:pPr>
              <a:lnSpc>
                <a:spcPct val="90000"/>
              </a:lnSpc>
              <a:spcBef>
                <a:spcPts val="1000"/>
              </a:spcBef>
              <a:buFont typeface="Arial" panose="020B0604020202020204" pitchFamily="34" charset="0"/>
              <a:buNone/>
            </a:pPr>
            <a:r>
              <a:rPr lang="fr-FR" altLang="en-US" sz="2400" dirty="0"/>
              <a:t>Ou en choisissant les boutons suivant dans la barre d'outils Mise en page.</a:t>
            </a:r>
            <a:endParaRPr lang="en-US" altLang="en-US" sz="2400" dirty="0"/>
          </a:p>
          <a:p>
            <a:pPr>
              <a:lnSpc>
                <a:spcPct val="90000"/>
              </a:lnSpc>
              <a:spcBef>
                <a:spcPts val="1000"/>
              </a:spcBef>
              <a:buFont typeface="Arial" panose="020B0604020202020204" pitchFamily="34" charset="0"/>
              <a:buNone/>
            </a:pPr>
            <a:endParaRPr lang="en-PH" altLang="en-US" sz="2400" dirty="0"/>
          </a:p>
        </p:txBody>
      </p:sp>
      <p:sp>
        <p:nvSpPr>
          <p:cNvPr id="51207" name="Rectangle 3">
            <a:extLst>
              <a:ext uri="{FF2B5EF4-FFF2-40B4-BE49-F238E27FC236}">
                <a16:creationId xmlns:a16="http://schemas.microsoft.com/office/drawing/2014/main" id="{D2FDA5EB-024E-04C5-EB94-BAC75E158856}"/>
              </a:ext>
            </a:extLst>
          </p:cNvPr>
          <p:cNvSpPr>
            <a:spLocks noChangeArrowheads="1"/>
          </p:cNvSpPr>
          <p:nvPr/>
        </p:nvSpPr>
        <p:spPr bwMode="auto">
          <a:xfrm>
            <a:off x="5397832" y="3789040"/>
            <a:ext cx="1982480" cy="6442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51208" name="Picture 2" descr="Layout_Toolbar">
            <a:extLst>
              <a:ext uri="{FF2B5EF4-FFF2-40B4-BE49-F238E27FC236}">
                <a16:creationId xmlns:a16="http://schemas.microsoft.com/office/drawing/2014/main" id="{745B0165-4B96-D720-85A6-A5A697B36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172" r="14212"/>
          <a:stretch>
            <a:fillRect/>
          </a:stretch>
        </p:blipFill>
        <p:spPr bwMode="auto">
          <a:xfrm>
            <a:off x="1779889" y="5827011"/>
            <a:ext cx="2016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1C94D19-359B-304F-629F-BADCAE44097E}"/>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4) - Création la carte thématique (Mise en page)</a:t>
            </a:r>
            <a:endParaRPr lang="en-PH" dirty="0"/>
          </a:p>
        </p:txBody>
      </p:sp>
      <p:sp>
        <p:nvSpPr>
          <p:cNvPr id="5" name="TextBox 4">
            <a:extLst>
              <a:ext uri="{FF2B5EF4-FFF2-40B4-BE49-F238E27FC236}">
                <a16:creationId xmlns:a16="http://schemas.microsoft.com/office/drawing/2014/main" id="{8670D88C-A9EC-24ED-CAB2-A1FB39C0181F}"/>
              </a:ext>
            </a:extLst>
          </p:cNvPr>
          <p:cNvSpPr txBox="1"/>
          <p:nvPr/>
        </p:nvSpPr>
        <p:spPr>
          <a:xfrm>
            <a:off x="287903" y="1030989"/>
            <a:ext cx="6316756" cy="430887"/>
          </a:xfrm>
          <a:prstGeom prst="rect">
            <a:avLst/>
          </a:prstGeom>
          <a:noFill/>
        </p:spPr>
        <p:txBody>
          <a:bodyPr wrap="square">
            <a:spAutoFit/>
          </a:bodyPr>
          <a:lstStyle/>
          <a:p>
            <a:r>
              <a:rPr lang="en-PH" sz="2200" b="1" dirty="0"/>
              <a:t>Exporter la carte</a:t>
            </a:r>
          </a:p>
        </p:txBody>
      </p:sp>
      <p:sp>
        <p:nvSpPr>
          <p:cNvPr id="8" name="TextBox 7">
            <a:extLst>
              <a:ext uri="{FF2B5EF4-FFF2-40B4-BE49-F238E27FC236}">
                <a16:creationId xmlns:a16="http://schemas.microsoft.com/office/drawing/2014/main" id="{916E4D1E-F43A-D26D-C064-46A512893F31}"/>
              </a:ext>
            </a:extLst>
          </p:cNvPr>
          <p:cNvSpPr txBox="1"/>
          <p:nvPr/>
        </p:nvSpPr>
        <p:spPr>
          <a:xfrm>
            <a:off x="5236669" y="6206967"/>
            <a:ext cx="4016744" cy="646331"/>
          </a:xfrm>
          <a:prstGeom prst="rect">
            <a:avLst/>
          </a:prstGeom>
          <a:noFill/>
        </p:spPr>
        <p:txBody>
          <a:bodyPr wrap="square">
            <a:spAutoFit/>
          </a:bodyPr>
          <a:lstStyle/>
          <a:p>
            <a:r>
              <a:rPr lang="fr-FR" altLang="en-US" sz="1800" dirty="0">
                <a:solidFill>
                  <a:srgbClr val="FF0000"/>
                </a:solidFill>
                <a:ea typeface="Calibri" panose="020F0502020204030204" pitchFamily="34" charset="0"/>
              </a:rPr>
              <a:t>...et n’oubliez </a:t>
            </a:r>
            <a:r>
              <a:rPr lang="fr-FR" altLang="en-US" dirty="0">
                <a:solidFill>
                  <a:srgbClr val="FF0000"/>
                </a:solidFill>
                <a:ea typeface="Calibri" panose="020F0502020204030204" pitchFamily="34" charset="0"/>
              </a:rPr>
              <a:t>pas de s</a:t>
            </a:r>
            <a:r>
              <a:rPr lang="fr-FR" altLang="en-US" sz="1800" dirty="0">
                <a:solidFill>
                  <a:srgbClr val="FF0000"/>
                </a:solidFill>
                <a:ea typeface="Calibri" panose="020F0502020204030204" pitchFamily="34" charset="0"/>
              </a:rPr>
              <a:t>auvegarder la mise en page</a:t>
            </a:r>
            <a:endParaRPr lang="en-PH" sz="1800" dirty="0">
              <a:solidFill>
                <a:srgbClr val="FF0000"/>
              </a:solidFill>
            </a:endParaRPr>
          </a:p>
        </p:txBody>
      </p:sp>
      <p:sp>
        <p:nvSpPr>
          <p:cNvPr id="9" name="TextBox 8">
            <a:extLst>
              <a:ext uri="{FF2B5EF4-FFF2-40B4-BE49-F238E27FC236}">
                <a16:creationId xmlns:a16="http://schemas.microsoft.com/office/drawing/2014/main" id="{66B7DBAF-3794-F6AB-3312-8B4CF81CFC6E}"/>
              </a:ext>
            </a:extLst>
          </p:cNvPr>
          <p:cNvSpPr txBox="1"/>
          <p:nvPr/>
        </p:nvSpPr>
        <p:spPr>
          <a:xfrm>
            <a:off x="6034087" y="5405614"/>
            <a:ext cx="2016125" cy="584775"/>
          </a:xfrm>
          <a:prstGeom prst="rect">
            <a:avLst/>
          </a:prstGeom>
          <a:noFill/>
        </p:spPr>
        <p:txBody>
          <a:bodyPr wrap="square">
            <a:spAutoFit/>
          </a:bodyPr>
          <a:lstStyle/>
          <a:p>
            <a:r>
              <a:rPr lang="fr-FR" altLang="en-US" sz="3200" dirty="0">
                <a:solidFill>
                  <a:srgbClr val="FF0000"/>
                </a:solidFill>
                <a:ea typeface="Calibri" panose="020F0502020204030204" pitchFamily="34" charset="0"/>
              </a:rPr>
              <a:t>Have fun!</a:t>
            </a:r>
            <a:endParaRPr lang="en-PH" sz="3200" dirty="0">
              <a:solidFill>
                <a:srgbClr val="FF0000"/>
              </a:solidFill>
            </a:endParaRPr>
          </a:p>
        </p:txBody>
      </p:sp>
    </p:spTree>
    <p:extLst>
      <p:ext uri="{BB962C8B-B14F-4D97-AF65-F5344CB8AC3E}">
        <p14:creationId xmlns:p14="http://schemas.microsoft.com/office/powerpoint/2010/main" val="2258739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8CA18-598E-4B56-28B7-2B0CC7375F0C}"/>
              </a:ext>
            </a:extLst>
          </p:cNvPr>
          <p:cNvPicPr>
            <a:picLocks noChangeAspect="1"/>
          </p:cNvPicPr>
          <p:nvPr/>
        </p:nvPicPr>
        <p:blipFill rotWithShape="1">
          <a:blip r:embed="rId2"/>
          <a:srcRect l="27367" t="12519" r="40558" b="3464"/>
          <a:stretch/>
        </p:blipFill>
        <p:spPr>
          <a:xfrm>
            <a:off x="4151045" y="1727598"/>
            <a:ext cx="2046464" cy="2881338"/>
          </a:xfrm>
          <a:prstGeom prst="rect">
            <a:avLst/>
          </a:prstGeom>
        </p:spPr>
      </p:pic>
      <p:pic>
        <p:nvPicPr>
          <p:cNvPr id="8" name="Picture 7">
            <a:extLst>
              <a:ext uri="{FF2B5EF4-FFF2-40B4-BE49-F238E27FC236}">
                <a16:creationId xmlns:a16="http://schemas.microsoft.com/office/drawing/2014/main" id="{D3E30AFD-22E2-1733-3359-69A1384278DD}"/>
              </a:ext>
            </a:extLst>
          </p:cNvPr>
          <p:cNvPicPr>
            <a:picLocks noChangeAspect="1"/>
          </p:cNvPicPr>
          <p:nvPr/>
        </p:nvPicPr>
        <p:blipFill rotWithShape="1">
          <a:blip r:embed="rId3"/>
          <a:srcRect l="27367" t="14002" r="40558" b="1979"/>
          <a:stretch/>
        </p:blipFill>
        <p:spPr>
          <a:xfrm>
            <a:off x="731167" y="1727598"/>
            <a:ext cx="2046464" cy="2881339"/>
          </a:xfrm>
          <a:prstGeom prst="rect">
            <a:avLst/>
          </a:prstGeom>
        </p:spPr>
      </p:pic>
      <p:pic>
        <p:nvPicPr>
          <p:cNvPr id="16" name="Picture 15">
            <a:extLst>
              <a:ext uri="{FF2B5EF4-FFF2-40B4-BE49-F238E27FC236}">
                <a16:creationId xmlns:a16="http://schemas.microsoft.com/office/drawing/2014/main" id="{8C040C78-9B4F-45C8-E998-7606F062DF28}"/>
              </a:ext>
            </a:extLst>
          </p:cNvPr>
          <p:cNvPicPr>
            <a:picLocks noChangeAspect="1"/>
          </p:cNvPicPr>
          <p:nvPr/>
        </p:nvPicPr>
        <p:blipFill rotWithShape="1">
          <a:blip r:embed="rId4"/>
          <a:srcRect l="27367" t="14002" r="40558" b="1979"/>
          <a:stretch/>
        </p:blipFill>
        <p:spPr>
          <a:xfrm>
            <a:off x="1999409" y="2458385"/>
            <a:ext cx="2046463" cy="2881338"/>
          </a:xfrm>
          <a:prstGeom prst="rect">
            <a:avLst/>
          </a:prstGeom>
        </p:spPr>
      </p:pic>
      <p:pic>
        <p:nvPicPr>
          <p:cNvPr id="18" name="Picture 17">
            <a:extLst>
              <a:ext uri="{FF2B5EF4-FFF2-40B4-BE49-F238E27FC236}">
                <a16:creationId xmlns:a16="http://schemas.microsoft.com/office/drawing/2014/main" id="{627DEC54-1028-0E99-2C9D-E19BDFE46F0B}"/>
              </a:ext>
            </a:extLst>
          </p:cNvPr>
          <p:cNvPicPr>
            <a:picLocks noChangeAspect="1"/>
          </p:cNvPicPr>
          <p:nvPr/>
        </p:nvPicPr>
        <p:blipFill rotWithShape="1">
          <a:blip r:embed="rId5"/>
          <a:srcRect l="27367" t="14002" r="40558" b="1979"/>
          <a:stretch/>
        </p:blipFill>
        <p:spPr>
          <a:xfrm>
            <a:off x="4977289" y="2458385"/>
            <a:ext cx="2046462" cy="2881338"/>
          </a:xfrm>
          <a:prstGeom prst="rect">
            <a:avLst/>
          </a:prstGeom>
        </p:spPr>
      </p:pic>
      <p:pic>
        <p:nvPicPr>
          <p:cNvPr id="19" name="Picture 18" descr="A close up of a sign&#10;&#10;Description automatically generated">
            <a:extLst>
              <a:ext uri="{FF2B5EF4-FFF2-40B4-BE49-F238E27FC236}">
                <a16:creationId xmlns:a16="http://schemas.microsoft.com/office/drawing/2014/main" id="{1F4AA02E-2D27-2370-741C-186FCF5E66D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49663" y="2805307"/>
            <a:ext cx="1093748" cy="1093748"/>
          </a:xfrm>
          <a:prstGeom prst="rect">
            <a:avLst/>
          </a:prstGeom>
        </p:spPr>
      </p:pic>
      <p:sp>
        <p:nvSpPr>
          <p:cNvPr id="2" name="Title 1">
            <a:extLst>
              <a:ext uri="{FF2B5EF4-FFF2-40B4-BE49-F238E27FC236}">
                <a16:creationId xmlns:a16="http://schemas.microsoft.com/office/drawing/2014/main" id="{401CAEAC-1CF2-0F8E-FC0E-CF0886BF59FE}"/>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Présentation et sélection de la/des meilleure(s) carte(s) thématique(s)</a:t>
            </a:r>
            <a:endParaRPr lang="en-US" dirty="0"/>
          </a:p>
        </p:txBody>
      </p:sp>
      <p:sp>
        <p:nvSpPr>
          <p:cNvPr id="3" name="Slide Number Placeholder 3">
            <a:extLst>
              <a:ext uri="{FF2B5EF4-FFF2-40B4-BE49-F238E27FC236}">
                <a16:creationId xmlns:a16="http://schemas.microsoft.com/office/drawing/2014/main" id="{A19A8D64-5364-39E8-4A8A-1876C518A6BA}"/>
              </a:ext>
            </a:extLst>
          </p:cNvPr>
          <p:cNvSpPr>
            <a:spLocks noGrp="1"/>
          </p:cNvSpPr>
          <p:nvPr>
            <p:ph type="sldNum" sz="quarter" idx="12"/>
          </p:nvPr>
        </p:nvSpPr>
        <p:spPr bwMode="auto">
          <a:xfrm>
            <a:off x="7041579" y="64722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42</a:t>
            </a:fld>
            <a:endParaRPr lang="en-GB" altLang="en-US" dirty="0"/>
          </a:p>
        </p:txBody>
      </p:sp>
    </p:spTree>
    <p:extLst>
      <p:ext uri="{BB962C8B-B14F-4D97-AF65-F5344CB8AC3E}">
        <p14:creationId xmlns:p14="http://schemas.microsoft.com/office/powerpoint/2010/main" val="1986759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43</a:t>
            </a:fld>
            <a:endParaRPr lang="en-GB" altLang="en-US">
              <a:solidFill>
                <a:schemeClr val="tx1"/>
              </a:solidFill>
            </a:endParaRPr>
          </a:p>
        </p:txBody>
      </p:sp>
      <p:sp>
        <p:nvSpPr>
          <p:cNvPr id="13" name="TextBox 12"/>
          <p:cNvSpPr txBox="1"/>
          <p:nvPr/>
        </p:nvSpPr>
        <p:spPr>
          <a:xfrm>
            <a:off x="539552" y="1589629"/>
            <a:ext cx="3870236" cy="2800767"/>
          </a:xfrm>
          <a:prstGeom prst="rect">
            <a:avLst/>
          </a:prstGeom>
          <a:noFill/>
        </p:spPr>
        <p:txBody>
          <a:bodyPr wrap="square">
            <a:spAutoFit/>
          </a:bodyPr>
          <a:lstStyle/>
          <a:p>
            <a:pPr marL="514350" indent="-514350" eaLnBrk="1" hangingPunct="1">
              <a:buFont typeface="+mj-lt"/>
              <a:buAutoNum type="arabicPeriod"/>
              <a:defRPr/>
            </a:pPr>
            <a:r>
              <a:rPr lang="en-PH" sz="2200" dirty="0" err="1"/>
              <a:t>Titre</a:t>
            </a:r>
            <a:r>
              <a:rPr lang="en-PH" sz="2200" dirty="0"/>
              <a:t> avec date de </a:t>
            </a:r>
            <a:r>
              <a:rPr lang="en-PH" sz="2200" dirty="0" err="1"/>
              <a:t>représentativité</a:t>
            </a:r>
            <a:endParaRPr lang="en-PH" sz="2200" dirty="0"/>
          </a:p>
          <a:p>
            <a:pPr marL="514350" indent="-514350" eaLnBrk="1" hangingPunct="1">
              <a:buFont typeface="+mj-lt"/>
              <a:buAutoNum type="arabicPeriod"/>
              <a:defRPr/>
            </a:pPr>
            <a:r>
              <a:rPr lang="en-PH" sz="2200" dirty="0"/>
              <a:t>L</a:t>
            </a:r>
            <a:r>
              <a:rPr lang="en-US" sz="2200" dirty="0"/>
              <a:t>é</a:t>
            </a:r>
            <a:r>
              <a:rPr lang="en-PH" sz="2200" dirty="0" err="1"/>
              <a:t>gende</a:t>
            </a:r>
            <a:endParaRPr lang="en-PH" sz="2200" dirty="0"/>
          </a:p>
          <a:p>
            <a:pPr marL="514350" indent="-514350" eaLnBrk="1" hangingPunct="1">
              <a:buFont typeface="+mj-lt"/>
              <a:buAutoNum type="arabicPeriod"/>
              <a:defRPr/>
            </a:pPr>
            <a:r>
              <a:rPr lang="en-PH" sz="2200" dirty="0"/>
              <a:t>Echelle</a:t>
            </a:r>
          </a:p>
          <a:p>
            <a:pPr marL="514350" indent="-514350" eaLnBrk="1" hangingPunct="1">
              <a:buFont typeface="+mj-lt"/>
              <a:buAutoNum type="arabicPeriod"/>
              <a:defRPr/>
            </a:pPr>
            <a:r>
              <a:rPr lang="en-PH" sz="2200" dirty="0"/>
              <a:t>Fleche du Nord </a:t>
            </a:r>
          </a:p>
          <a:p>
            <a:pPr marL="514350" indent="-514350" eaLnBrk="1" hangingPunct="1">
              <a:buFont typeface="+mj-lt"/>
              <a:buAutoNum type="arabicPeriod"/>
              <a:defRPr/>
            </a:pPr>
            <a:r>
              <a:rPr lang="fr-FR" sz="2200" dirty="0"/>
              <a:t>Informations sur la production de carte (contact, auteur, date)</a:t>
            </a:r>
            <a:endParaRPr lang="en-PH" sz="2200" dirty="0"/>
          </a:p>
        </p:txBody>
      </p:sp>
      <p:sp>
        <p:nvSpPr>
          <p:cNvPr id="3" name="Title 1">
            <a:extLst>
              <a:ext uri="{FF2B5EF4-FFF2-40B4-BE49-F238E27FC236}">
                <a16:creationId xmlns:a16="http://schemas.microsoft.com/office/drawing/2014/main" id="{4D3D19A3-4950-8D61-C69B-D221673FFC77}"/>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Présentation et sélection de la/des meilleure(s) carte(s) thématique(s)</a:t>
            </a:r>
            <a:endParaRPr lang="en-US" dirty="0"/>
          </a:p>
        </p:txBody>
      </p:sp>
      <p:sp>
        <p:nvSpPr>
          <p:cNvPr id="6" name="TextBox 5">
            <a:extLst>
              <a:ext uri="{FF2B5EF4-FFF2-40B4-BE49-F238E27FC236}">
                <a16:creationId xmlns:a16="http://schemas.microsoft.com/office/drawing/2014/main" id="{BFAE5D4D-8688-884E-06DA-958D2098FAF0}"/>
              </a:ext>
            </a:extLst>
          </p:cNvPr>
          <p:cNvSpPr txBox="1"/>
          <p:nvPr/>
        </p:nvSpPr>
        <p:spPr>
          <a:xfrm>
            <a:off x="5574121" y="5376588"/>
            <a:ext cx="3024957" cy="430887"/>
          </a:xfrm>
          <a:prstGeom prst="rect">
            <a:avLst/>
          </a:prstGeom>
          <a:noFill/>
        </p:spPr>
        <p:txBody>
          <a:bodyPr wrap="square">
            <a:spAutoFit/>
          </a:bodyPr>
          <a:lstStyle/>
          <a:p>
            <a:pPr marL="457200" indent="-457200" eaLnBrk="1" hangingPunct="1">
              <a:buFont typeface="+mj-lt"/>
              <a:buAutoNum type="arabicPeriod" startAt="6"/>
            </a:pPr>
            <a:r>
              <a:rPr lang="fr-CH" altLang="en-US" sz="2200" dirty="0"/>
              <a:t>Carte de localisation</a:t>
            </a:r>
          </a:p>
        </p:txBody>
      </p:sp>
      <p:sp>
        <p:nvSpPr>
          <p:cNvPr id="8" name="TextBox 7">
            <a:extLst>
              <a:ext uri="{FF2B5EF4-FFF2-40B4-BE49-F238E27FC236}">
                <a16:creationId xmlns:a16="http://schemas.microsoft.com/office/drawing/2014/main" id="{B2F9934A-CDFC-FBEA-9C2D-9239A68452B7}"/>
              </a:ext>
            </a:extLst>
          </p:cNvPr>
          <p:cNvSpPr txBox="1"/>
          <p:nvPr/>
        </p:nvSpPr>
        <p:spPr>
          <a:xfrm>
            <a:off x="338172" y="1120704"/>
            <a:ext cx="4572000" cy="430887"/>
          </a:xfrm>
          <a:prstGeom prst="rect">
            <a:avLst/>
          </a:prstGeom>
          <a:noFill/>
        </p:spPr>
        <p:txBody>
          <a:bodyPr wrap="square">
            <a:spAutoFit/>
          </a:bodyPr>
          <a:lstStyle/>
          <a:p>
            <a:pPr eaLnBrk="1" hangingPunct="1"/>
            <a:r>
              <a:rPr lang="fr-CH" altLang="en-US" sz="2200" u="sng" dirty="0"/>
              <a:t>Eléments principaux:</a:t>
            </a:r>
          </a:p>
        </p:txBody>
      </p:sp>
      <p:pic>
        <p:nvPicPr>
          <p:cNvPr id="9" name="Picture 8">
            <a:extLst>
              <a:ext uri="{FF2B5EF4-FFF2-40B4-BE49-F238E27FC236}">
                <a16:creationId xmlns:a16="http://schemas.microsoft.com/office/drawing/2014/main" id="{58258006-4701-FFD1-0DF1-D9F87A958406}"/>
              </a:ext>
            </a:extLst>
          </p:cNvPr>
          <p:cNvPicPr>
            <a:picLocks noChangeAspect="1"/>
          </p:cNvPicPr>
          <p:nvPr/>
        </p:nvPicPr>
        <p:blipFill>
          <a:blip r:embed="rId2"/>
          <a:stretch>
            <a:fillRect/>
          </a:stretch>
        </p:blipFill>
        <p:spPr>
          <a:xfrm>
            <a:off x="4584588" y="1484313"/>
            <a:ext cx="4221240" cy="3151668"/>
          </a:xfrm>
          <a:prstGeom prst="rect">
            <a:avLst/>
          </a:prstGeom>
        </p:spPr>
      </p:pic>
      <p:sp>
        <p:nvSpPr>
          <p:cNvPr id="10" name="TextBox 9">
            <a:extLst>
              <a:ext uri="{FF2B5EF4-FFF2-40B4-BE49-F238E27FC236}">
                <a16:creationId xmlns:a16="http://schemas.microsoft.com/office/drawing/2014/main" id="{32A1C5E4-C319-745F-B284-A878B1316D33}"/>
              </a:ext>
            </a:extLst>
          </p:cNvPr>
          <p:cNvSpPr txBox="1"/>
          <p:nvPr/>
        </p:nvSpPr>
        <p:spPr>
          <a:xfrm>
            <a:off x="201264" y="4437112"/>
            <a:ext cx="4572000" cy="430887"/>
          </a:xfrm>
          <a:prstGeom prst="rect">
            <a:avLst/>
          </a:prstGeom>
          <a:noFill/>
        </p:spPr>
        <p:txBody>
          <a:bodyPr wrap="square">
            <a:spAutoFit/>
          </a:bodyPr>
          <a:lstStyle/>
          <a:p>
            <a:pPr eaLnBrk="1" hangingPunct="1"/>
            <a:r>
              <a:rPr lang="fr-CH" altLang="en-US" sz="2200" u="sng" dirty="0"/>
              <a:t>Autres éléments:</a:t>
            </a:r>
          </a:p>
        </p:txBody>
      </p:sp>
      <p:sp>
        <p:nvSpPr>
          <p:cNvPr id="11" name="TextBox 10">
            <a:extLst>
              <a:ext uri="{FF2B5EF4-FFF2-40B4-BE49-F238E27FC236}">
                <a16:creationId xmlns:a16="http://schemas.microsoft.com/office/drawing/2014/main" id="{A2553D1E-68A9-A327-5866-922C795E91FC}"/>
              </a:ext>
            </a:extLst>
          </p:cNvPr>
          <p:cNvSpPr txBox="1"/>
          <p:nvPr/>
        </p:nvSpPr>
        <p:spPr>
          <a:xfrm>
            <a:off x="5364088" y="4936546"/>
            <a:ext cx="1152128" cy="430887"/>
          </a:xfrm>
          <a:prstGeom prst="rect">
            <a:avLst/>
          </a:prstGeom>
          <a:noFill/>
        </p:spPr>
        <p:txBody>
          <a:bodyPr wrap="square">
            <a:spAutoFit/>
          </a:bodyPr>
          <a:lstStyle/>
          <a:p>
            <a:pPr eaLnBrk="1" hangingPunct="1"/>
            <a:r>
              <a:rPr lang="fr-CH" altLang="en-US" sz="2200" u="sng" dirty="0"/>
              <a:t>Bonus:</a:t>
            </a:r>
          </a:p>
        </p:txBody>
      </p:sp>
      <p:sp>
        <p:nvSpPr>
          <p:cNvPr id="14" name="TextBox 13">
            <a:extLst>
              <a:ext uri="{FF2B5EF4-FFF2-40B4-BE49-F238E27FC236}">
                <a16:creationId xmlns:a16="http://schemas.microsoft.com/office/drawing/2014/main" id="{4B077888-F778-787A-D02D-02E185F1F24D}"/>
              </a:ext>
            </a:extLst>
          </p:cNvPr>
          <p:cNvSpPr txBox="1"/>
          <p:nvPr/>
        </p:nvSpPr>
        <p:spPr>
          <a:xfrm>
            <a:off x="555044" y="4935683"/>
            <a:ext cx="4572000" cy="1785104"/>
          </a:xfrm>
          <a:prstGeom prst="rect">
            <a:avLst/>
          </a:prstGeom>
          <a:noFill/>
        </p:spPr>
        <p:txBody>
          <a:bodyPr wrap="square">
            <a:spAutoFit/>
          </a:bodyPr>
          <a:lstStyle/>
          <a:p>
            <a:pPr marL="457200" indent="-457200" eaLnBrk="1" hangingPunct="1">
              <a:buFont typeface="+mj-lt"/>
              <a:buAutoNum type="arabicPeriod" startAt="7"/>
            </a:pPr>
            <a:r>
              <a:rPr lang="fr-CH" altLang="en-US" sz="2200" dirty="0"/>
              <a:t>Clause de non-responsabilité</a:t>
            </a:r>
          </a:p>
          <a:p>
            <a:pPr marL="457200" indent="-457200" eaLnBrk="1" hangingPunct="1">
              <a:buFont typeface="+mj-lt"/>
              <a:buAutoNum type="arabicPeriod" startAt="7"/>
            </a:pPr>
            <a:r>
              <a:rPr lang="fr-CH" altLang="en-US" sz="2200" dirty="0"/>
              <a:t>Droits d’auteur</a:t>
            </a:r>
          </a:p>
          <a:p>
            <a:pPr marL="457200" indent="-457200" eaLnBrk="1" hangingPunct="1">
              <a:buFont typeface="+mj-lt"/>
              <a:buAutoNum type="arabicPeriod" startAt="7"/>
            </a:pPr>
            <a:r>
              <a:rPr lang="fr-CH" altLang="en-US" sz="2200" dirty="0"/>
              <a:t>Information additionnelle</a:t>
            </a:r>
          </a:p>
          <a:p>
            <a:pPr marL="457200" indent="-457200" eaLnBrk="1" hangingPunct="1">
              <a:buFont typeface="+mj-lt"/>
              <a:buAutoNum type="arabicPeriod" startAt="7"/>
            </a:pPr>
            <a:r>
              <a:rPr lang="fr-CH" altLang="en-US" sz="2200" dirty="0"/>
              <a:t>Nom du fichier projet</a:t>
            </a:r>
          </a:p>
          <a:p>
            <a:pPr marL="457200" indent="-457200" eaLnBrk="1" hangingPunct="1">
              <a:buFont typeface="+mj-lt"/>
              <a:buAutoNum type="arabicPeriod" startAt="7"/>
            </a:pPr>
            <a:r>
              <a:rPr lang="fr-CH" altLang="en-US" sz="2200" dirty="0"/>
              <a:t>Logo</a:t>
            </a:r>
          </a:p>
        </p:txBody>
      </p:sp>
    </p:spTree>
    <p:extLst>
      <p:ext uri="{BB962C8B-B14F-4D97-AF65-F5344CB8AC3E}">
        <p14:creationId xmlns:p14="http://schemas.microsoft.com/office/powerpoint/2010/main" val="16288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44</a:t>
            </a:fld>
            <a:endParaRPr lang="en-GB" altLang="en-US">
              <a:solidFill>
                <a:schemeClr val="tx1"/>
              </a:solidFill>
            </a:endParaRPr>
          </a:p>
        </p:txBody>
      </p:sp>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12"/>
          <p:cNvSpPr>
            <a:spLocks noChangeArrowheads="1"/>
          </p:cNvSpPr>
          <p:nvPr/>
        </p:nvSpPr>
        <p:spPr bwMode="auto">
          <a:xfrm>
            <a:off x="611188" y="1814086"/>
            <a:ext cx="85328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7663" indent="-347663">
              <a:buFont typeface="Arial" charset="0"/>
              <a:buChar char="•"/>
            </a:pPr>
            <a:r>
              <a:rPr lang="fr-CH" altLang="en-US" sz="2600" u="sng" dirty="0"/>
              <a:t>But:</a:t>
            </a:r>
            <a:r>
              <a:rPr lang="fr-CH" altLang="en-US" sz="2600" dirty="0"/>
              <a:t> Soutenir les activités en cours de contrôle et d'élimination du paludisme </a:t>
            </a:r>
          </a:p>
          <a:p>
            <a:pPr marL="347663" indent="-347663">
              <a:buFont typeface="Arial" charset="0"/>
              <a:buChar char="•"/>
            </a:pPr>
            <a:r>
              <a:rPr lang="fr-CH" altLang="en-US" sz="2600" u="sng" dirty="0"/>
              <a:t>Audience:</a:t>
            </a:r>
            <a:r>
              <a:rPr lang="fr-CH" altLang="en-US" sz="2600" dirty="0"/>
              <a:t> Responsable de la surveillance du paludisme au niveau provincial</a:t>
            </a:r>
          </a:p>
          <a:p>
            <a:pPr marL="347663" indent="-347663">
              <a:buFont typeface="Arial" charset="0"/>
              <a:buChar char="•"/>
            </a:pPr>
            <a:r>
              <a:rPr lang="fr-CH" altLang="en-US" sz="2600" u="sng" dirty="0"/>
              <a:t>Contenu:</a:t>
            </a:r>
          </a:p>
          <a:p>
            <a:pPr marL="804863" lvl="1" indent="-347663">
              <a:buFont typeface="Arial" charset="0"/>
              <a:buChar char="•"/>
            </a:pPr>
            <a:r>
              <a:rPr lang="fr-CH" altLang="en-US" sz="2600" dirty="0"/>
              <a:t>Nombre de cas de paludisme:</a:t>
            </a:r>
          </a:p>
          <a:p>
            <a:pPr marL="1262063" lvl="2" indent="-347663">
              <a:buFont typeface="Arial" charset="0"/>
              <a:buChar char="•"/>
            </a:pPr>
            <a:r>
              <a:rPr lang="fr-CH" altLang="en-US" sz="2600" dirty="0"/>
              <a:t>Par lieu de déclaration au niveau de l'établissement de santé</a:t>
            </a:r>
          </a:p>
          <a:p>
            <a:pPr marL="1262063" lvl="2" indent="-347663">
              <a:buFont typeface="Arial" charset="0"/>
              <a:buChar char="•"/>
            </a:pPr>
            <a:r>
              <a:rPr lang="fr-CH" altLang="en-US" sz="2600" dirty="0"/>
              <a:t>Par lieu de déclaration, agrégé par Barangay</a:t>
            </a:r>
          </a:p>
          <a:p>
            <a:pPr marL="347663" indent="-347663">
              <a:buFont typeface="Arial" charset="0"/>
              <a:buChar char="•"/>
            </a:pPr>
            <a:r>
              <a:rPr lang="fr-CH" altLang="en-US" sz="2600" u="sng" dirty="0"/>
              <a:t>Support: </a:t>
            </a:r>
            <a:r>
              <a:rPr lang="fr-CH" altLang="en-US" sz="2600" dirty="0"/>
              <a:t>Carte au format A4 enregistrée au format PDF</a:t>
            </a:r>
          </a:p>
        </p:txBody>
      </p:sp>
      <p:sp>
        <p:nvSpPr>
          <p:cNvPr id="3" name="Title 1">
            <a:extLst>
              <a:ext uri="{FF2B5EF4-FFF2-40B4-BE49-F238E27FC236}">
                <a16:creationId xmlns:a16="http://schemas.microsoft.com/office/drawing/2014/main" id="{E75FC5AF-6DE0-87E7-F40D-7BE5ED67E32D}"/>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Présentation et sélection de la/des meilleure(s) carte(s) thématique(s)</a:t>
            </a:r>
            <a:endParaRPr lang="en-US" dirty="0"/>
          </a:p>
        </p:txBody>
      </p:sp>
      <p:sp>
        <p:nvSpPr>
          <p:cNvPr id="5" name="TextBox 4">
            <a:extLst>
              <a:ext uri="{FF2B5EF4-FFF2-40B4-BE49-F238E27FC236}">
                <a16:creationId xmlns:a16="http://schemas.microsoft.com/office/drawing/2014/main" id="{CF414AB6-F64E-6370-9CDC-A638015B73C5}"/>
              </a:ext>
            </a:extLst>
          </p:cNvPr>
          <p:cNvSpPr txBox="1"/>
          <p:nvPr/>
        </p:nvSpPr>
        <p:spPr>
          <a:xfrm>
            <a:off x="529042" y="1148427"/>
            <a:ext cx="7062533" cy="492443"/>
          </a:xfrm>
          <a:prstGeom prst="rect">
            <a:avLst/>
          </a:prstGeom>
          <a:noFill/>
        </p:spPr>
        <p:txBody>
          <a:bodyPr wrap="square">
            <a:spAutoFit/>
          </a:bodyPr>
          <a:lstStyle/>
          <a:p>
            <a:pPr>
              <a:spcAft>
                <a:spcPts val="450"/>
              </a:spcAft>
            </a:pPr>
            <a:r>
              <a:rPr lang="fr-CH" altLang="en-US" sz="2600" dirty="0"/>
              <a:t>Adapté au but, à l’audience, contenu et support</a:t>
            </a:r>
          </a:p>
        </p:txBody>
      </p:sp>
    </p:spTree>
    <p:extLst>
      <p:ext uri="{BB962C8B-B14F-4D97-AF65-F5344CB8AC3E}">
        <p14:creationId xmlns:p14="http://schemas.microsoft.com/office/powerpoint/2010/main" val="111328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13" name="TextBox 12"/>
          <p:cNvSpPr txBox="1"/>
          <p:nvPr/>
        </p:nvSpPr>
        <p:spPr>
          <a:xfrm>
            <a:off x="539552" y="1589629"/>
            <a:ext cx="3870236" cy="2800767"/>
          </a:xfrm>
          <a:prstGeom prst="rect">
            <a:avLst/>
          </a:prstGeom>
          <a:noFill/>
        </p:spPr>
        <p:txBody>
          <a:bodyPr wrap="square">
            <a:spAutoFit/>
          </a:bodyPr>
          <a:lstStyle/>
          <a:p>
            <a:pPr marL="514350" indent="-514350" eaLnBrk="1" hangingPunct="1">
              <a:buFont typeface="+mj-lt"/>
              <a:buAutoNum type="arabicPeriod"/>
              <a:defRPr/>
            </a:pPr>
            <a:r>
              <a:rPr lang="en-PH" sz="2200" dirty="0" err="1"/>
              <a:t>Titre</a:t>
            </a:r>
            <a:r>
              <a:rPr lang="en-PH" sz="2200" dirty="0"/>
              <a:t> avec date de </a:t>
            </a:r>
            <a:r>
              <a:rPr lang="en-PH" sz="2200" dirty="0" err="1"/>
              <a:t>représentativité</a:t>
            </a:r>
            <a:endParaRPr lang="en-PH" sz="2200" dirty="0"/>
          </a:p>
          <a:p>
            <a:pPr marL="514350" indent="-514350" eaLnBrk="1" hangingPunct="1">
              <a:buFont typeface="+mj-lt"/>
              <a:buAutoNum type="arabicPeriod"/>
              <a:defRPr/>
            </a:pPr>
            <a:r>
              <a:rPr lang="en-PH" sz="2200" dirty="0"/>
              <a:t>L</a:t>
            </a:r>
            <a:r>
              <a:rPr lang="en-US" sz="2200" dirty="0"/>
              <a:t>é</a:t>
            </a:r>
            <a:r>
              <a:rPr lang="en-PH" sz="2200" dirty="0" err="1"/>
              <a:t>gende</a:t>
            </a:r>
            <a:endParaRPr lang="en-PH" sz="2200" dirty="0"/>
          </a:p>
          <a:p>
            <a:pPr marL="514350" indent="-514350" eaLnBrk="1" hangingPunct="1">
              <a:buFont typeface="+mj-lt"/>
              <a:buAutoNum type="arabicPeriod"/>
              <a:defRPr/>
            </a:pPr>
            <a:r>
              <a:rPr lang="en-PH" sz="2200" dirty="0"/>
              <a:t>Echelle</a:t>
            </a:r>
          </a:p>
          <a:p>
            <a:pPr marL="514350" indent="-514350" eaLnBrk="1" hangingPunct="1">
              <a:buFont typeface="+mj-lt"/>
              <a:buAutoNum type="arabicPeriod"/>
              <a:defRPr/>
            </a:pPr>
            <a:r>
              <a:rPr lang="en-PH" sz="2200" dirty="0"/>
              <a:t>Fleche du Nord </a:t>
            </a:r>
          </a:p>
          <a:p>
            <a:pPr marL="514350" indent="-514350" eaLnBrk="1" hangingPunct="1">
              <a:buFont typeface="+mj-lt"/>
              <a:buAutoNum type="arabicPeriod"/>
              <a:defRPr/>
            </a:pPr>
            <a:r>
              <a:rPr lang="fr-FR" sz="2200" dirty="0"/>
              <a:t>Informations sur la production de carte (contact, auteur, date)</a:t>
            </a:r>
            <a:endParaRPr lang="en-PH" sz="2200" dirty="0"/>
          </a:p>
        </p:txBody>
      </p:sp>
      <p:sp>
        <p:nvSpPr>
          <p:cNvPr id="8" name="TextBox 7">
            <a:extLst>
              <a:ext uri="{FF2B5EF4-FFF2-40B4-BE49-F238E27FC236}">
                <a16:creationId xmlns:a16="http://schemas.microsoft.com/office/drawing/2014/main" id="{B2F9934A-CDFC-FBEA-9C2D-9239A68452B7}"/>
              </a:ext>
            </a:extLst>
          </p:cNvPr>
          <p:cNvSpPr txBox="1"/>
          <p:nvPr/>
        </p:nvSpPr>
        <p:spPr>
          <a:xfrm>
            <a:off x="338172" y="1120704"/>
            <a:ext cx="4572000" cy="430887"/>
          </a:xfrm>
          <a:prstGeom prst="rect">
            <a:avLst/>
          </a:prstGeom>
          <a:noFill/>
        </p:spPr>
        <p:txBody>
          <a:bodyPr wrap="square">
            <a:spAutoFit/>
          </a:bodyPr>
          <a:lstStyle/>
          <a:p>
            <a:pPr eaLnBrk="1" hangingPunct="1"/>
            <a:r>
              <a:rPr lang="fr-CH" altLang="en-US" sz="2200" u="sng" dirty="0"/>
              <a:t>Eléments principaux:</a:t>
            </a:r>
          </a:p>
        </p:txBody>
      </p:sp>
      <p:pic>
        <p:nvPicPr>
          <p:cNvPr id="9" name="Picture 8">
            <a:extLst>
              <a:ext uri="{FF2B5EF4-FFF2-40B4-BE49-F238E27FC236}">
                <a16:creationId xmlns:a16="http://schemas.microsoft.com/office/drawing/2014/main" id="{58258006-4701-FFD1-0DF1-D9F87A958406}"/>
              </a:ext>
            </a:extLst>
          </p:cNvPr>
          <p:cNvPicPr>
            <a:picLocks noChangeAspect="1"/>
          </p:cNvPicPr>
          <p:nvPr/>
        </p:nvPicPr>
        <p:blipFill>
          <a:blip r:embed="rId2"/>
          <a:stretch>
            <a:fillRect/>
          </a:stretch>
        </p:blipFill>
        <p:spPr>
          <a:xfrm>
            <a:off x="4594387" y="2231449"/>
            <a:ext cx="4221240" cy="3151668"/>
          </a:xfrm>
          <a:prstGeom prst="rect">
            <a:avLst/>
          </a:prstGeom>
        </p:spPr>
      </p:pic>
      <p:sp>
        <p:nvSpPr>
          <p:cNvPr id="10" name="TextBox 9">
            <a:extLst>
              <a:ext uri="{FF2B5EF4-FFF2-40B4-BE49-F238E27FC236}">
                <a16:creationId xmlns:a16="http://schemas.microsoft.com/office/drawing/2014/main" id="{32A1C5E4-C319-745F-B284-A878B1316D33}"/>
              </a:ext>
            </a:extLst>
          </p:cNvPr>
          <p:cNvSpPr txBox="1"/>
          <p:nvPr/>
        </p:nvSpPr>
        <p:spPr>
          <a:xfrm>
            <a:off x="201264" y="4293096"/>
            <a:ext cx="4572000" cy="430887"/>
          </a:xfrm>
          <a:prstGeom prst="rect">
            <a:avLst/>
          </a:prstGeom>
          <a:noFill/>
        </p:spPr>
        <p:txBody>
          <a:bodyPr wrap="square">
            <a:spAutoFit/>
          </a:bodyPr>
          <a:lstStyle/>
          <a:p>
            <a:pPr eaLnBrk="1" hangingPunct="1"/>
            <a:r>
              <a:rPr lang="fr-CH" altLang="en-US" sz="2200" u="sng" dirty="0"/>
              <a:t>Autres éléments:</a:t>
            </a:r>
          </a:p>
        </p:txBody>
      </p:sp>
      <p:sp>
        <p:nvSpPr>
          <p:cNvPr id="14" name="TextBox 13">
            <a:extLst>
              <a:ext uri="{FF2B5EF4-FFF2-40B4-BE49-F238E27FC236}">
                <a16:creationId xmlns:a16="http://schemas.microsoft.com/office/drawing/2014/main" id="{4B077888-F778-787A-D02D-02E185F1F24D}"/>
              </a:ext>
            </a:extLst>
          </p:cNvPr>
          <p:cNvSpPr txBox="1"/>
          <p:nvPr/>
        </p:nvSpPr>
        <p:spPr>
          <a:xfrm>
            <a:off x="555044" y="4791667"/>
            <a:ext cx="4572000" cy="2123658"/>
          </a:xfrm>
          <a:prstGeom prst="rect">
            <a:avLst/>
          </a:prstGeom>
          <a:noFill/>
        </p:spPr>
        <p:txBody>
          <a:bodyPr wrap="square">
            <a:spAutoFit/>
          </a:bodyPr>
          <a:lstStyle/>
          <a:p>
            <a:pPr marL="457200" indent="-457200" eaLnBrk="1" hangingPunct="1">
              <a:buFont typeface="+mj-lt"/>
              <a:buAutoNum type="arabicPeriod" startAt="6"/>
            </a:pPr>
            <a:r>
              <a:rPr lang="fr-CH" altLang="en-US" sz="2200" dirty="0"/>
              <a:t>Carte de localisation</a:t>
            </a:r>
          </a:p>
          <a:p>
            <a:pPr marL="457200" indent="-457200" eaLnBrk="1" hangingPunct="1">
              <a:buFont typeface="+mj-lt"/>
              <a:buAutoNum type="arabicPeriod" startAt="6"/>
            </a:pPr>
            <a:r>
              <a:rPr lang="fr-CH" altLang="en-US" sz="2200" dirty="0"/>
              <a:t>Clause de non-responsabilité</a:t>
            </a:r>
          </a:p>
          <a:p>
            <a:pPr marL="457200" indent="-457200" eaLnBrk="1" hangingPunct="1">
              <a:buFont typeface="+mj-lt"/>
              <a:buAutoNum type="arabicPeriod" startAt="6"/>
            </a:pPr>
            <a:r>
              <a:rPr lang="fr-CH" altLang="en-US" sz="2200" dirty="0"/>
              <a:t>Droits d’auteur</a:t>
            </a:r>
          </a:p>
          <a:p>
            <a:pPr marL="457200" indent="-457200" eaLnBrk="1" hangingPunct="1">
              <a:buFont typeface="+mj-lt"/>
              <a:buAutoNum type="arabicPeriod" startAt="6"/>
            </a:pPr>
            <a:r>
              <a:rPr lang="fr-CH" altLang="en-US" sz="2200" dirty="0"/>
              <a:t>Information additionnelle</a:t>
            </a:r>
          </a:p>
          <a:p>
            <a:pPr marL="457200" indent="-457200" eaLnBrk="1" hangingPunct="1">
              <a:buFont typeface="+mj-lt"/>
              <a:buAutoNum type="arabicPeriod" startAt="6"/>
            </a:pPr>
            <a:r>
              <a:rPr lang="fr-CH" altLang="en-US" sz="2200" dirty="0"/>
              <a:t>Nom du fichier projet</a:t>
            </a:r>
          </a:p>
          <a:p>
            <a:pPr marL="457200" indent="-457200" eaLnBrk="1" hangingPunct="1">
              <a:buFont typeface="+mj-lt"/>
              <a:buAutoNum type="arabicPeriod" startAt="6"/>
            </a:pPr>
            <a:r>
              <a:rPr lang="fr-CH" altLang="en-US" sz="2200" dirty="0"/>
              <a:t>Logo</a:t>
            </a:r>
          </a:p>
        </p:txBody>
      </p:sp>
      <p:sp>
        <p:nvSpPr>
          <p:cNvPr id="2" name="Title 1">
            <a:extLst>
              <a:ext uri="{FF2B5EF4-FFF2-40B4-BE49-F238E27FC236}">
                <a16:creationId xmlns:a16="http://schemas.microsoft.com/office/drawing/2014/main" id="{C3D6EDB4-16A4-683D-8E78-4FA5506BF0EC}"/>
              </a:ext>
            </a:extLst>
          </p:cNvPr>
          <p:cNvSpPr txBox="1">
            <a:spLocks/>
          </p:cNvSpPr>
          <p:nvPr/>
        </p:nvSpPr>
        <p:spPr bwMode="auto">
          <a:xfrm>
            <a:off x="0" y="1"/>
            <a:ext cx="9144000" cy="9898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Petit rappel – Concours de la(des) meilleures(s) carte(s) !</a:t>
            </a:r>
            <a:endParaRPr lang="en-PH" altLang="en-US" sz="3200" b="1" dirty="0">
              <a:solidFill>
                <a:schemeClr val="bg1"/>
              </a:solidFill>
              <a:latin typeface="+mn-lt"/>
            </a:endParaRPr>
          </a:p>
        </p:txBody>
      </p:sp>
    </p:spTree>
    <p:extLst>
      <p:ext uri="{BB962C8B-B14F-4D97-AF65-F5344CB8AC3E}">
        <p14:creationId xmlns:p14="http://schemas.microsoft.com/office/powerpoint/2010/main" val="38307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Demande reçue pour une carte</a:t>
            </a:r>
            <a:endParaRPr lang="en-PH" altLang="en-US" sz="3200" b="1" dirty="0">
              <a:solidFill>
                <a:schemeClr val="bg1"/>
              </a:solidFill>
              <a:latin typeface="+mn-lt"/>
            </a:endParaRPr>
          </a:p>
        </p:txBody>
      </p:sp>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12"/>
          <p:cNvSpPr>
            <a:spLocks noChangeArrowheads="1"/>
          </p:cNvSpPr>
          <p:nvPr/>
        </p:nvSpPr>
        <p:spPr bwMode="auto">
          <a:xfrm>
            <a:off x="253776" y="1072177"/>
            <a:ext cx="86756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7663" indent="-347663">
              <a:buFont typeface="Arial" charset="0"/>
              <a:buChar char="•"/>
            </a:pPr>
            <a:r>
              <a:rPr lang="fr-CH" altLang="en-US" sz="2600" u="sng" dirty="0"/>
              <a:t>But:</a:t>
            </a:r>
            <a:r>
              <a:rPr lang="fr-CH" altLang="en-US" sz="2600" dirty="0"/>
              <a:t> Soutenir les activités en cours de contrôle et d'élimination du paludisme </a:t>
            </a:r>
          </a:p>
          <a:p>
            <a:pPr marL="347663" indent="-347663">
              <a:buFont typeface="Arial" charset="0"/>
              <a:buChar char="•"/>
            </a:pPr>
            <a:r>
              <a:rPr lang="fr-CH" altLang="en-US" sz="2600" u="sng" dirty="0"/>
              <a:t>Audience:</a:t>
            </a:r>
            <a:r>
              <a:rPr lang="fr-CH" altLang="en-US" sz="2600" dirty="0"/>
              <a:t> Responsable de la surveillance du paludisme au niveau provincial</a:t>
            </a:r>
          </a:p>
          <a:p>
            <a:pPr marL="347663" indent="-347663">
              <a:buFont typeface="Arial" charset="0"/>
              <a:buChar char="•"/>
            </a:pPr>
            <a:r>
              <a:rPr lang="fr-CH" altLang="en-US" sz="2600" u="sng" dirty="0"/>
              <a:t>Contenu:</a:t>
            </a:r>
          </a:p>
          <a:p>
            <a:pPr marL="804863" lvl="1" indent="-347663">
              <a:buFont typeface="Arial" charset="0"/>
              <a:buChar char="•"/>
            </a:pPr>
            <a:r>
              <a:rPr lang="fr-CH" altLang="en-US" sz="2600" dirty="0"/>
              <a:t>Nombre de cas de paludisme:</a:t>
            </a:r>
          </a:p>
          <a:p>
            <a:pPr marL="1262063" lvl="2" indent="-347663">
              <a:buFont typeface="Arial" charset="0"/>
              <a:buChar char="•"/>
            </a:pPr>
            <a:r>
              <a:rPr lang="fr-CH" altLang="en-US" sz="2600" dirty="0"/>
              <a:t>Par lieu de déclaration au niveau de l'établissement de santé</a:t>
            </a:r>
          </a:p>
          <a:p>
            <a:pPr marL="1262063" lvl="2" indent="-347663">
              <a:buFont typeface="Arial" charset="0"/>
              <a:buChar char="•"/>
            </a:pPr>
            <a:r>
              <a:rPr lang="fr-CH" altLang="en-US" sz="2600" dirty="0"/>
              <a:t>Par lieu de déclaration, agrégé par Barangay</a:t>
            </a:r>
          </a:p>
          <a:p>
            <a:pPr marL="347663" indent="-347663">
              <a:buFont typeface="Arial" charset="0"/>
              <a:buChar char="•"/>
            </a:pPr>
            <a:r>
              <a:rPr lang="fr-CH" altLang="en-US" sz="2600" u="sng" dirty="0"/>
              <a:t>Support: </a:t>
            </a:r>
            <a:r>
              <a:rPr lang="fr-CH" altLang="en-US" sz="2600" dirty="0"/>
              <a:t>Carte au format A4 enregistrée au format PDF</a:t>
            </a:r>
          </a:p>
        </p:txBody>
      </p:sp>
      <p:sp>
        <p:nvSpPr>
          <p:cNvPr id="10" name="TextBox 16">
            <a:extLst>
              <a:ext uri="{FF2B5EF4-FFF2-40B4-BE49-F238E27FC236}">
                <a16:creationId xmlns:a16="http://schemas.microsoft.com/office/drawing/2014/main" id="{2D4B3687-4951-4715-A961-28B7B0D3C598}"/>
              </a:ext>
            </a:extLst>
          </p:cNvPr>
          <p:cNvSpPr txBox="1">
            <a:spLocks noChangeArrowheads="1"/>
          </p:cNvSpPr>
          <p:nvPr/>
        </p:nvSpPr>
        <p:spPr bwMode="auto">
          <a:xfrm>
            <a:off x="829839" y="5445224"/>
            <a:ext cx="73425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FR" altLang="en-US" sz="2400" dirty="0"/>
              <a:t>Nécessité de trouver un moyen de représenter les informations de manière visuellement attrayante les unes par rapport aux autres</a:t>
            </a:r>
            <a:endParaRPr lang="en-US" altLang="en-US" sz="2400" dirty="0"/>
          </a:p>
        </p:txBody>
      </p:sp>
      <p:sp>
        <p:nvSpPr>
          <p:cNvPr id="11" name="Right Arrow 13">
            <a:extLst>
              <a:ext uri="{FF2B5EF4-FFF2-40B4-BE49-F238E27FC236}">
                <a16:creationId xmlns:a16="http://schemas.microsoft.com/office/drawing/2014/main" id="{B44CF65F-C52A-4094-977D-69C189F4EED5}"/>
              </a:ext>
            </a:extLst>
          </p:cNvPr>
          <p:cNvSpPr/>
          <p:nvPr/>
        </p:nvSpPr>
        <p:spPr>
          <a:xfrm>
            <a:off x="344167" y="5451340"/>
            <a:ext cx="431800" cy="422275"/>
          </a:xfrm>
          <a:prstGeom prst="rightArrow">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p>
        </p:txBody>
      </p:sp>
      <p:grpSp>
        <p:nvGrpSpPr>
          <p:cNvPr id="12" name="Group 290">
            <a:extLst>
              <a:ext uri="{FF2B5EF4-FFF2-40B4-BE49-F238E27FC236}">
                <a16:creationId xmlns:a16="http://schemas.microsoft.com/office/drawing/2014/main" id="{C4AAF0D1-22CE-4663-826E-B10AE5CB6F10}"/>
              </a:ext>
            </a:extLst>
          </p:cNvPr>
          <p:cNvGrpSpPr>
            <a:grpSpLocks/>
          </p:cNvGrpSpPr>
          <p:nvPr/>
        </p:nvGrpSpPr>
        <p:grpSpPr bwMode="auto">
          <a:xfrm>
            <a:off x="8244530" y="5193439"/>
            <a:ext cx="757065" cy="1059589"/>
            <a:chOff x="975" y="2226"/>
            <a:chExt cx="1117" cy="1177"/>
          </a:xfrm>
        </p:grpSpPr>
        <p:pic>
          <p:nvPicPr>
            <p:cNvPr id="14" name="Picture 5" descr="MCj04344110000[1]">
              <a:extLst>
                <a:ext uri="{FF2B5EF4-FFF2-40B4-BE49-F238E27FC236}">
                  <a16:creationId xmlns:a16="http://schemas.microsoft.com/office/drawing/2014/main" id="{ADE3D815-3740-48DB-ADF0-7BFE4902B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a:extLst>
                <a:ext uri="{FF2B5EF4-FFF2-40B4-BE49-F238E27FC236}">
                  <a16:creationId xmlns:a16="http://schemas.microsoft.com/office/drawing/2014/main" id="{24A8CFBC-8687-4462-998D-1D781E304A2C}"/>
                </a:ext>
              </a:extLst>
            </p:cNvPr>
            <p:cNvSpPr txBox="1">
              <a:spLocks noChangeArrowheads="1"/>
            </p:cNvSpPr>
            <p:nvPr/>
          </p:nvSpPr>
          <p:spPr bwMode="auto">
            <a:xfrm rot="1805393">
              <a:off x="1810" y="2226"/>
              <a:ext cx="28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FR" altLang="en-US" sz="2200" b="1"/>
                <a:t>??</a:t>
              </a:r>
              <a:endParaRPr lang="en-US" altLang="en-US" sz="2200" b="1"/>
            </a:p>
          </p:txBody>
        </p:sp>
      </p:grpSp>
    </p:spTree>
    <p:extLst>
      <p:ext uri="{BB962C8B-B14F-4D97-AF65-F5344CB8AC3E}">
        <p14:creationId xmlns:p14="http://schemas.microsoft.com/office/powerpoint/2010/main" val="160487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5490D6-8476-4F9A-9D29-0EC3740DF8C6}" type="slidenum">
              <a:rPr lang="en-GB" altLang="en-US" smtClean="0"/>
              <a:pPr>
                <a:defRPr/>
              </a:pPr>
              <a:t>7</a:t>
            </a:fld>
            <a:endParaRPr lang="en-GB" altLang="en-US"/>
          </a:p>
        </p:txBody>
      </p:sp>
      <p:sp>
        <p:nvSpPr>
          <p:cNvPr id="3" name="Rectangle 3"/>
          <p:cNvSpPr>
            <a:spLocks noChangeArrowheads="1"/>
          </p:cNvSpPr>
          <p:nvPr/>
        </p:nvSpPr>
        <p:spPr bwMode="auto">
          <a:xfrm>
            <a:off x="251520" y="1253818"/>
            <a:ext cx="8767412" cy="3323987"/>
          </a:xfrm>
          <a:prstGeom prst="rect">
            <a:avLst/>
          </a:prstGeom>
          <a:noFill/>
          <a:ln w="9525">
            <a:noFill/>
            <a:miter lim="800000"/>
            <a:headEnd/>
            <a:tailEnd/>
          </a:ln>
        </p:spPr>
        <p:txBody>
          <a:bodyPr wrap="square">
            <a:spAutoFit/>
          </a:bodyPr>
          <a:lstStyle/>
          <a:p>
            <a:pPr marL="347663" indent="-347663">
              <a:buFont typeface="Arial" charset="0"/>
              <a:buChar char="•"/>
            </a:pPr>
            <a:r>
              <a:rPr lang="fr-FR" altLang="en-US" sz="3000" dirty="0"/>
              <a:t>La couche SIG contenant l’extension géographique des Barangay  et celle contenant la localisation des établissements de santé =&gt; Exercice 5</a:t>
            </a:r>
          </a:p>
          <a:p>
            <a:pPr marL="347663" indent="-347663">
              <a:buFont typeface="Arial" charset="0"/>
              <a:buChar char="•"/>
            </a:pPr>
            <a:r>
              <a:rPr lang="fr-FR" altLang="en-US" sz="3000" dirty="0"/>
              <a:t>Les Fichiers Excel contenant le nombre de cas par Barangay et par établissement de santé =&gt; Exercice 4 </a:t>
            </a:r>
          </a:p>
          <a:p>
            <a:pPr marL="347663" indent="-347663">
              <a:buFont typeface="Arial" charset="0"/>
              <a:buChar char="•"/>
            </a:pPr>
            <a:r>
              <a:rPr lang="fr-FR" altLang="en-US" sz="3000" dirty="0"/>
              <a:t>Un modèle de mise en page approprié</a:t>
            </a:r>
          </a:p>
          <a:p>
            <a:pPr marL="347663" indent="-347663">
              <a:buFont typeface="Arial" charset="0"/>
              <a:buChar char="•"/>
            </a:pPr>
            <a:r>
              <a:rPr lang="fr-FR" altLang="en-US" sz="3000" dirty="0"/>
              <a:t>Un logo</a:t>
            </a:r>
          </a:p>
        </p:txBody>
      </p:sp>
      <p:sp>
        <p:nvSpPr>
          <p:cNvPr id="4" name="AutoShape 32">
            <a:extLst>
              <a:ext uri="{FF2B5EF4-FFF2-40B4-BE49-F238E27FC236}">
                <a16:creationId xmlns:a16="http://schemas.microsoft.com/office/drawing/2014/main" id="{0303BD81-0BE4-476C-BF32-D5E2E9A06526}"/>
              </a:ext>
            </a:extLst>
          </p:cNvPr>
          <p:cNvSpPr>
            <a:spLocks noChangeArrowheads="1"/>
          </p:cNvSpPr>
          <p:nvPr/>
        </p:nvSpPr>
        <p:spPr bwMode="auto">
          <a:xfrm>
            <a:off x="598883" y="4728777"/>
            <a:ext cx="436087" cy="381000"/>
          </a:xfrm>
          <a:prstGeom prst="rightArrow">
            <a:avLst>
              <a:gd name="adj1" fmla="val 50000"/>
              <a:gd name="adj2" fmla="val 53571"/>
            </a:avLst>
          </a:prstGeom>
          <a:solidFill>
            <a:srgbClr val="00B050"/>
          </a:solidFill>
          <a:ln w="9525">
            <a:solidFill>
              <a:srgbClr val="00B050"/>
            </a:solid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5" name="Rectangle 3">
            <a:extLst>
              <a:ext uri="{FF2B5EF4-FFF2-40B4-BE49-F238E27FC236}">
                <a16:creationId xmlns:a16="http://schemas.microsoft.com/office/drawing/2014/main" id="{15359EF9-3F0F-4EF8-B77F-321687C70135}"/>
              </a:ext>
            </a:extLst>
          </p:cNvPr>
          <p:cNvSpPr>
            <a:spLocks noChangeArrowheads="1"/>
          </p:cNvSpPr>
          <p:nvPr/>
        </p:nvSpPr>
        <p:spPr bwMode="auto">
          <a:xfrm>
            <a:off x="1135643" y="4729163"/>
            <a:ext cx="7756838"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600" dirty="0">
                <a:latin typeface="+mn-lt"/>
              </a:rPr>
              <a:t>Les données en question se trouvent dans le dossier MATERIEL_ATELIER \ EXERCICES \ EXERCICE_6 que vous avez téléchargé depuis le Google Drive créé pour l’atelier</a:t>
            </a:r>
            <a:endParaRPr lang="en-US" altLang="zh-CN" sz="2600" dirty="0">
              <a:latin typeface="+mn-lt"/>
            </a:endParaRPr>
          </a:p>
        </p:txBody>
      </p:sp>
      <p:sp>
        <p:nvSpPr>
          <p:cNvPr id="6"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3200" b="1" dirty="0">
                <a:solidFill>
                  <a:schemeClr val="bg1"/>
                </a:solidFill>
                <a:latin typeface="+mn-lt"/>
              </a:rPr>
              <a:t>De quoi avons-nous besoin?</a:t>
            </a:r>
            <a:endParaRPr lang="en-PH" altLang="en-US" sz="3200" b="1" dirty="0">
              <a:solidFill>
                <a:schemeClr val="bg1"/>
              </a:solidFill>
              <a:latin typeface="+mn-lt"/>
            </a:endParaRPr>
          </a:p>
        </p:txBody>
      </p:sp>
      <p:sp>
        <p:nvSpPr>
          <p:cNvPr id="9" name="Rectangle 8">
            <a:extLst>
              <a:ext uri="{FF2B5EF4-FFF2-40B4-BE49-F238E27FC236}">
                <a16:creationId xmlns:a16="http://schemas.microsoft.com/office/drawing/2014/main" id="{23F5C339-BE21-67CA-8403-D7CC97C1FFFE}"/>
              </a:ext>
            </a:extLst>
          </p:cNvPr>
          <p:cNvSpPr>
            <a:spLocks noChangeArrowheads="1"/>
          </p:cNvSpPr>
          <p:nvPr/>
        </p:nvSpPr>
        <p:spPr bwMode="auto">
          <a:xfrm>
            <a:off x="1155494" y="5964088"/>
            <a:ext cx="8085096"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400" dirty="0">
                <a:latin typeface="+mn-lt"/>
              </a:rPr>
              <a:t>Faite une copie du dossier EXERCICE_6 dans le dossier ATELIER que vous créé pendant l’exercice 3 sur votre disque dur D:</a:t>
            </a:r>
            <a:endParaRPr lang="en-US" altLang="zh-CN" sz="2400" dirty="0">
              <a:latin typeface="+mn-lt"/>
            </a:endParaRPr>
          </a:p>
        </p:txBody>
      </p:sp>
      <p:sp>
        <p:nvSpPr>
          <p:cNvPr id="10" name="AutoShape 32">
            <a:extLst>
              <a:ext uri="{FF2B5EF4-FFF2-40B4-BE49-F238E27FC236}">
                <a16:creationId xmlns:a16="http://schemas.microsoft.com/office/drawing/2014/main" id="{2AF59BF2-D90B-B9E7-047B-EA10F4AB8D1A}"/>
              </a:ext>
            </a:extLst>
          </p:cNvPr>
          <p:cNvSpPr>
            <a:spLocks noChangeArrowheads="1"/>
          </p:cNvSpPr>
          <p:nvPr/>
        </p:nvSpPr>
        <p:spPr bwMode="auto">
          <a:xfrm>
            <a:off x="614227" y="5913288"/>
            <a:ext cx="43608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8" name="Rectangle 7">
            <a:extLst>
              <a:ext uri="{FF2B5EF4-FFF2-40B4-BE49-F238E27FC236}">
                <a16:creationId xmlns:a16="http://schemas.microsoft.com/office/drawing/2014/main" id="{0F494DFA-B33C-79F8-236E-F48AA97AB2B9}"/>
              </a:ext>
            </a:extLst>
          </p:cNvPr>
          <p:cNvSpPr/>
          <p:nvPr/>
        </p:nvSpPr>
        <p:spPr>
          <a:xfrm>
            <a:off x="251520" y="3573016"/>
            <a:ext cx="6552728" cy="92739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extLst>
              <a:ext uri="{FF2B5EF4-FFF2-40B4-BE49-F238E27FC236}">
                <a16:creationId xmlns:a16="http://schemas.microsoft.com/office/drawing/2014/main" id="{9684FA11-1B37-B657-7AE6-30246B69961E}"/>
              </a:ext>
            </a:extLst>
          </p:cNvPr>
          <p:cNvSpPr/>
          <p:nvPr/>
        </p:nvSpPr>
        <p:spPr>
          <a:xfrm>
            <a:off x="566365" y="4492004"/>
            <a:ext cx="161201" cy="521171"/>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87523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DF76E7-88D6-4E0C-AD9F-D71FAEFF4A3E}" type="slidenum">
              <a:rPr lang="en-GB" altLang="en-US" smtClean="0"/>
              <a:pPr/>
              <a:t>8</a:t>
            </a:fld>
            <a:endParaRPr lang="en-GB" altLang="en-US"/>
          </a:p>
        </p:txBody>
      </p:sp>
      <p:sp>
        <p:nvSpPr>
          <p:cNvPr id="6" name="AutoShape 32"/>
          <p:cNvSpPr>
            <a:spLocks noChangeArrowheads="1"/>
          </p:cNvSpPr>
          <p:nvPr/>
        </p:nvSpPr>
        <p:spPr bwMode="auto">
          <a:xfrm>
            <a:off x="683568" y="5387330"/>
            <a:ext cx="422226" cy="294878"/>
          </a:xfrm>
          <a:prstGeom prst="rightArrow">
            <a:avLst>
              <a:gd name="adj1" fmla="val 50000"/>
              <a:gd name="adj2" fmla="val 53571"/>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7" name="Rectangle 3"/>
          <p:cNvSpPr>
            <a:spLocks noChangeArrowheads="1"/>
          </p:cNvSpPr>
          <p:nvPr/>
        </p:nvSpPr>
        <p:spPr bwMode="auto">
          <a:xfrm>
            <a:off x="1177403" y="5373216"/>
            <a:ext cx="7427045" cy="381000"/>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rPr>
              <a:t>Ouvrez à nouveau votre projet créé lors de l'exercice 5</a:t>
            </a:r>
            <a:endParaRPr lang="en-US" altLang="zh-CN" sz="2400" dirty="0">
              <a:latin typeface="+mn-lt"/>
            </a:endParaRPr>
          </a:p>
        </p:txBody>
      </p:sp>
      <p:sp>
        <p:nvSpPr>
          <p:cNvPr id="10" name="Title 1"/>
          <p:cNvSpPr txBox="1">
            <a:spLocks/>
          </p:cNvSpPr>
          <p:nvPr/>
        </p:nvSpPr>
        <p:spPr bwMode="auto">
          <a:xfrm>
            <a:off x="0" y="20638"/>
            <a:ext cx="9144000" cy="966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000" b="1" dirty="0">
                <a:solidFill>
                  <a:schemeClr val="bg1"/>
                </a:solidFill>
                <a:latin typeface="+mn-lt"/>
              </a:rPr>
              <a:t>Données géospatiales dont nous avons besoin</a:t>
            </a:r>
            <a:endParaRPr lang="en-PH" altLang="en-US" sz="3000" b="1" dirty="0">
              <a:solidFill>
                <a:schemeClr val="bg1"/>
              </a:solidFill>
              <a:latin typeface="+mn-lt"/>
            </a:endParaRPr>
          </a:p>
        </p:txBody>
      </p:sp>
      <p:sp>
        <p:nvSpPr>
          <p:cNvPr id="14" name="AutoShape 32">
            <a:extLst>
              <a:ext uri="{FF2B5EF4-FFF2-40B4-BE49-F238E27FC236}">
                <a16:creationId xmlns:a16="http://schemas.microsoft.com/office/drawing/2014/main" id="{95D37261-497C-42BD-A92D-576F62D910B8}"/>
              </a:ext>
            </a:extLst>
          </p:cNvPr>
          <p:cNvSpPr>
            <a:spLocks noChangeArrowheads="1"/>
          </p:cNvSpPr>
          <p:nvPr/>
        </p:nvSpPr>
        <p:spPr bwMode="auto">
          <a:xfrm>
            <a:off x="755177" y="5837259"/>
            <a:ext cx="422226" cy="294878"/>
          </a:xfrm>
          <a:prstGeom prst="rightArrow">
            <a:avLst>
              <a:gd name="adj1" fmla="val 50000"/>
              <a:gd name="adj2" fmla="val 53571"/>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5" name="Rectangle 3">
            <a:extLst>
              <a:ext uri="{FF2B5EF4-FFF2-40B4-BE49-F238E27FC236}">
                <a16:creationId xmlns:a16="http://schemas.microsoft.com/office/drawing/2014/main" id="{F359D0DB-B66F-4DEC-947E-AC950787D796}"/>
              </a:ext>
            </a:extLst>
          </p:cNvPr>
          <p:cNvSpPr>
            <a:spLocks noChangeArrowheads="1"/>
          </p:cNvSpPr>
          <p:nvPr/>
        </p:nvSpPr>
        <p:spPr bwMode="auto">
          <a:xfrm>
            <a:off x="1267146" y="5849094"/>
            <a:ext cx="7679010" cy="934142"/>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rPr>
              <a:t>Nous allons maintenant créer les données géographiques en reliant les données statistiques aux données géospatiales pour créer des données géographiques.</a:t>
            </a:r>
            <a:endParaRPr lang="en-US" altLang="zh-CN" sz="2400" dirty="0">
              <a:latin typeface="+mn-lt"/>
            </a:endParaRPr>
          </a:p>
        </p:txBody>
      </p:sp>
      <p:pic>
        <p:nvPicPr>
          <p:cNvPr id="3" name="Picture 2">
            <a:extLst>
              <a:ext uri="{FF2B5EF4-FFF2-40B4-BE49-F238E27FC236}">
                <a16:creationId xmlns:a16="http://schemas.microsoft.com/office/drawing/2014/main" id="{5A60435E-DBC5-9E8C-9AA9-485D482AFE2E}"/>
              </a:ext>
            </a:extLst>
          </p:cNvPr>
          <p:cNvPicPr>
            <a:picLocks noChangeAspect="1"/>
          </p:cNvPicPr>
          <p:nvPr/>
        </p:nvPicPr>
        <p:blipFill>
          <a:blip r:embed="rId3"/>
          <a:stretch>
            <a:fillRect/>
          </a:stretch>
        </p:blipFill>
        <p:spPr>
          <a:xfrm>
            <a:off x="1376138" y="1136579"/>
            <a:ext cx="6300192" cy="4131434"/>
          </a:xfrm>
          <a:prstGeom prst="rect">
            <a:avLst/>
          </a:prstGeom>
        </p:spPr>
      </p:pic>
    </p:spTree>
    <p:extLst>
      <p:ext uri="{BB962C8B-B14F-4D97-AF65-F5344CB8AC3E}">
        <p14:creationId xmlns:p14="http://schemas.microsoft.com/office/powerpoint/2010/main" val="13812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FB150C29-3ABC-46DF-AA9D-59CC74D846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72B86F-8F29-4810-84FC-F5C56D846023}" type="slidenum">
              <a:rPr lang="en-GB" altLang="en-US"/>
              <a:pPr/>
              <a:t>9</a:t>
            </a:fld>
            <a:endParaRPr lang="en-GB" altLang="en-US"/>
          </a:p>
        </p:txBody>
      </p:sp>
      <p:sp>
        <p:nvSpPr>
          <p:cNvPr id="23556" name="Rectangle 12">
            <a:extLst>
              <a:ext uri="{FF2B5EF4-FFF2-40B4-BE49-F238E27FC236}">
                <a16:creationId xmlns:a16="http://schemas.microsoft.com/office/drawing/2014/main" id="{792CEC09-6700-46D4-A6E6-5D21673A847F}"/>
              </a:ext>
            </a:extLst>
          </p:cNvPr>
          <p:cNvSpPr>
            <a:spLocks noChangeArrowheads="1"/>
          </p:cNvSpPr>
          <p:nvPr/>
        </p:nvSpPr>
        <p:spPr bwMode="auto">
          <a:xfrm>
            <a:off x="195832" y="1070983"/>
            <a:ext cx="8915846" cy="4154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en-US" sz="2100" b="1" u="sng" dirty="0"/>
              <a:t>Jointure entre le nombre de cas de paludisme et la couche SIG des Barangay</a:t>
            </a:r>
            <a:endParaRPr lang="en-US" altLang="en-US" sz="2100" b="1" u="sng" dirty="0"/>
          </a:p>
        </p:txBody>
      </p:sp>
      <p:sp>
        <p:nvSpPr>
          <p:cNvPr id="23557" name="Rectangle 14">
            <a:extLst>
              <a:ext uri="{FF2B5EF4-FFF2-40B4-BE49-F238E27FC236}">
                <a16:creationId xmlns:a16="http://schemas.microsoft.com/office/drawing/2014/main" id="{39849398-4143-4B9C-88EB-3B908417D61E}"/>
              </a:ext>
            </a:extLst>
          </p:cNvPr>
          <p:cNvSpPr>
            <a:spLocks noChangeArrowheads="1"/>
          </p:cNvSpPr>
          <p:nvPr/>
        </p:nvSpPr>
        <p:spPr bwMode="auto">
          <a:xfrm>
            <a:off x="351879" y="4381614"/>
            <a:ext cx="5815448"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457200">
              <a:lnSpc>
                <a:spcPct val="90000"/>
              </a:lnSpc>
              <a:spcBef>
                <a:spcPct val="20000"/>
              </a:spcBef>
              <a:buAutoNum type="arabicPeriod" startAt="5"/>
            </a:pPr>
            <a:r>
              <a:rPr lang="fr-FR" altLang="zh-CN" sz="2200" dirty="0"/>
              <a:t>Ouvrez la table d'attributs du fichier Excel et celle de la couche SIG contenant l’extension des Barangay</a:t>
            </a:r>
          </a:p>
          <a:p>
            <a:pPr marL="457200" indent="-457200">
              <a:lnSpc>
                <a:spcPct val="90000"/>
              </a:lnSpc>
              <a:spcBef>
                <a:spcPct val="20000"/>
              </a:spcBef>
              <a:buAutoNum type="arabicPeriod" startAt="5"/>
            </a:pPr>
            <a:r>
              <a:rPr lang="fr-FR" altLang="zh-CN" sz="2200" dirty="0"/>
              <a:t>Comparez les deux tables.</a:t>
            </a:r>
            <a:endParaRPr lang="en-US" altLang="zh-CN" sz="2200" dirty="0"/>
          </a:p>
        </p:txBody>
      </p:sp>
      <p:sp>
        <p:nvSpPr>
          <p:cNvPr id="23558" name="Rectangle 14">
            <a:extLst>
              <a:ext uri="{FF2B5EF4-FFF2-40B4-BE49-F238E27FC236}">
                <a16:creationId xmlns:a16="http://schemas.microsoft.com/office/drawing/2014/main" id="{543470BD-1B42-438B-AC55-838E1561C7E3}"/>
              </a:ext>
            </a:extLst>
          </p:cNvPr>
          <p:cNvSpPr>
            <a:spLocks noChangeArrowheads="1"/>
          </p:cNvSpPr>
          <p:nvPr/>
        </p:nvSpPr>
        <p:spPr bwMode="auto">
          <a:xfrm>
            <a:off x="843794" y="5677159"/>
            <a:ext cx="608332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fr-FR" altLang="zh-CN" sz="2200" dirty="0"/>
              <a:t>Contiennent-elles la même liste de Barangay ?</a:t>
            </a:r>
            <a:endParaRPr lang="en-US" altLang="zh-CN" sz="2200" dirty="0"/>
          </a:p>
        </p:txBody>
      </p:sp>
      <p:sp>
        <p:nvSpPr>
          <p:cNvPr id="23559" name="Rectangle 14">
            <a:extLst>
              <a:ext uri="{FF2B5EF4-FFF2-40B4-BE49-F238E27FC236}">
                <a16:creationId xmlns:a16="http://schemas.microsoft.com/office/drawing/2014/main" id="{00A058EB-F33A-4D65-80A3-4276490CC5B8}"/>
              </a:ext>
            </a:extLst>
          </p:cNvPr>
          <p:cNvSpPr>
            <a:spLocks noChangeArrowheads="1"/>
          </p:cNvSpPr>
          <p:nvPr/>
        </p:nvSpPr>
        <p:spPr bwMode="auto">
          <a:xfrm>
            <a:off x="843794" y="5984627"/>
            <a:ext cx="70825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fr-FR" altLang="zh-CN" sz="2200" dirty="0"/>
              <a:t>Existe-t-il un identifiant unique commun aux deux tables qui pourrait être utilisé pour les joindre </a:t>
            </a:r>
            <a:r>
              <a:rPr lang="en-US" altLang="zh-CN" sz="2200" dirty="0"/>
              <a:t>?</a:t>
            </a:r>
          </a:p>
        </p:txBody>
      </p:sp>
      <p:sp>
        <p:nvSpPr>
          <p:cNvPr id="23562" name="Rectangle 12">
            <a:extLst>
              <a:ext uri="{FF2B5EF4-FFF2-40B4-BE49-F238E27FC236}">
                <a16:creationId xmlns:a16="http://schemas.microsoft.com/office/drawing/2014/main" id="{726E06B6-032F-4445-926E-C6EF606247AE}"/>
              </a:ext>
            </a:extLst>
          </p:cNvPr>
          <p:cNvSpPr>
            <a:spLocks noChangeArrowheads="1"/>
          </p:cNvSpPr>
          <p:nvPr/>
        </p:nvSpPr>
        <p:spPr bwMode="auto">
          <a:xfrm>
            <a:off x="323527" y="1546823"/>
            <a:ext cx="8775451" cy="2123658"/>
          </a:xfrm>
          <a:prstGeom prst="rect">
            <a:avLst/>
          </a:prstGeom>
          <a:noFill/>
          <a:ln w="9525">
            <a:noFill/>
            <a:miter lim="800000"/>
            <a:headEnd/>
            <a:tailEnd/>
          </a:ln>
        </p:spPr>
        <p:txBody>
          <a:bodyPr wrap="square">
            <a:spAutoFit/>
          </a:bodyPr>
          <a:lstStyle/>
          <a:p>
            <a:pPr marL="457200" indent="-457200">
              <a:buFont typeface="+mj-lt"/>
              <a:buAutoNum type="arabicPeriod"/>
              <a:defRPr/>
            </a:pPr>
            <a:r>
              <a:rPr lang="fr-FR" sz="2200" dirty="0"/>
              <a:t>Cliquez sur le bouton </a:t>
            </a:r>
            <a:r>
              <a:rPr lang="fr-FR" sz="2200" i="1" dirty="0"/>
              <a:t>Ajouter une couche vecteur</a:t>
            </a:r>
          </a:p>
          <a:p>
            <a:pPr marL="457200" indent="-457200">
              <a:buFont typeface="+mj-lt"/>
              <a:buAutoNum type="arabicPeriod"/>
              <a:defRPr/>
            </a:pPr>
            <a:r>
              <a:rPr lang="fr-FR" sz="2200" dirty="0"/>
              <a:t>Naviguez jusqu’au fichier Tot_Cases_Bry_010425.xlsx que vous avez créé durant l'exercice 4 (aussi disponible dans le dossier ATELIER\EXERCICE_6\DATA)</a:t>
            </a:r>
            <a:r>
              <a:rPr lang="en-US" sz="2200" dirty="0"/>
              <a:t>.</a:t>
            </a:r>
          </a:p>
          <a:p>
            <a:pPr marL="457200" indent="-457200">
              <a:buFont typeface="+mj-lt"/>
              <a:buAutoNum type="arabicPeriod"/>
              <a:defRPr/>
            </a:pPr>
            <a:r>
              <a:rPr lang="fr-FR" sz="2200" dirty="0"/>
              <a:t>Cliquez sur </a:t>
            </a:r>
            <a:r>
              <a:rPr lang="fr-FR" sz="2200" i="1" dirty="0"/>
              <a:t>Ouvrir</a:t>
            </a:r>
            <a:r>
              <a:rPr lang="fr-FR" sz="2200" dirty="0"/>
              <a:t>, puis sur </a:t>
            </a:r>
            <a:r>
              <a:rPr lang="fr-FR" sz="2200" i="1" dirty="0"/>
              <a:t>Ajouter</a:t>
            </a:r>
            <a:r>
              <a:rPr lang="fr-FR" sz="2200" dirty="0"/>
              <a:t>.</a:t>
            </a:r>
          </a:p>
          <a:p>
            <a:pPr marL="457200" indent="-457200">
              <a:buFont typeface="+mj-lt"/>
              <a:buAutoNum type="arabicPeriod"/>
              <a:defRPr/>
            </a:pPr>
            <a:r>
              <a:rPr lang="fr-CH" altLang="en-US" sz="2200" dirty="0"/>
              <a:t>Fermez la fenêtre Data Source Manager.</a:t>
            </a:r>
            <a:endParaRPr lang="en-US" sz="2200" i="1" dirty="0"/>
          </a:p>
        </p:txBody>
      </p:sp>
      <p:pic>
        <p:nvPicPr>
          <p:cNvPr id="23561" name="Picture 6" descr="add_vector">
            <a:extLst>
              <a:ext uri="{FF2B5EF4-FFF2-40B4-BE49-F238E27FC236}">
                <a16:creationId xmlns:a16="http://schemas.microsoft.com/office/drawing/2014/main" id="{841088A5-D531-41BE-8ADA-33759308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154" y="1470933"/>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60" t="12848" r="19693" b="14573"/>
          <a:stretch/>
        </p:blipFill>
        <p:spPr bwMode="auto">
          <a:xfrm>
            <a:off x="6530913" y="4197401"/>
            <a:ext cx="2139888" cy="131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09" t="13610" r="21087" b="14930"/>
          <a:stretch/>
        </p:blipFill>
        <p:spPr bwMode="auto">
          <a:xfrm>
            <a:off x="7738317" y="4615546"/>
            <a:ext cx="1170339" cy="192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57526153-E0F2-72A4-19FD-FF31414CE686}"/>
              </a:ext>
            </a:extLst>
          </p:cNvPr>
          <p:cNvSpPr txBox="1">
            <a:spLocks/>
          </p:cNvSpPr>
          <p:nvPr/>
        </p:nvSpPr>
        <p:spPr bwMode="auto">
          <a:xfrm>
            <a:off x="0" y="0"/>
            <a:ext cx="9144000" cy="960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dirty="0"/>
              <a:t>Exercice 6 (Partie 1) - Création de données géographiques pour la carte thématique</a:t>
            </a:r>
            <a:endParaRPr lang="en-PH" dirty="0"/>
          </a:p>
        </p:txBody>
      </p:sp>
      <p:sp>
        <p:nvSpPr>
          <p:cNvPr id="3" name="Rectangle 14">
            <a:extLst>
              <a:ext uri="{FF2B5EF4-FFF2-40B4-BE49-F238E27FC236}">
                <a16:creationId xmlns:a16="http://schemas.microsoft.com/office/drawing/2014/main" id="{2750BB30-828C-3BD0-A1F1-EE9B9EE4C539}"/>
              </a:ext>
            </a:extLst>
          </p:cNvPr>
          <p:cNvSpPr>
            <a:spLocks noChangeArrowheads="1"/>
          </p:cNvSpPr>
          <p:nvPr/>
        </p:nvSpPr>
        <p:spPr bwMode="auto">
          <a:xfrm>
            <a:off x="577032" y="3647409"/>
            <a:ext cx="540936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nSpc>
                <a:spcPct val="90000"/>
              </a:lnSpc>
              <a:spcBef>
                <a:spcPct val="20000"/>
              </a:spcBef>
            </a:pPr>
            <a:r>
              <a:rPr lang="fr-FR" altLang="zh-CN" sz="2200" dirty="0"/>
              <a:t> Le ficher Excel va apparaitre dans le panneau des couches</a:t>
            </a:r>
            <a:endParaRPr lang="en-US" altLang="zh-CN" sz="2200" dirty="0"/>
          </a:p>
        </p:txBody>
      </p:sp>
      <p:sp>
        <p:nvSpPr>
          <p:cNvPr id="4" name="AutoShape 32">
            <a:extLst>
              <a:ext uri="{FF2B5EF4-FFF2-40B4-BE49-F238E27FC236}">
                <a16:creationId xmlns:a16="http://schemas.microsoft.com/office/drawing/2014/main" id="{57B597E2-BF32-D365-90ED-979DFFE173F7}"/>
              </a:ext>
            </a:extLst>
          </p:cNvPr>
          <p:cNvSpPr>
            <a:spLocks noChangeArrowheads="1"/>
          </p:cNvSpPr>
          <p:nvPr/>
        </p:nvSpPr>
        <p:spPr bwMode="auto">
          <a:xfrm>
            <a:off x="249201" y="3652545"/>
            <a:ext cx="43608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pic>
        <p:nvPicPr>
          <p:cNvPr id="6" name="Picture 5">
            <a:extLst>
              <a:ext uri="{FF2B5EF4-FFF2-40B4-BE49-F238E27FC236}">
                <a16:creationId xmlns:a16="http://schemas.microsoft.com/office/drawing/2014/main" id="{798306AF-6358-C063-DF7A-6087995E7E54}"/>
              </a:ext>
            </a:extLst>
          </p:cNvPr>
          <p:cNvPicPr>
            <a:picLocks noChangeAspect="1"/>
          </p:cNvPicPr>
          <p:nvPr/>
        </p:nvPicPr>
        <p:blipFill>
          <a:blip r:embed="rId6"/>
          <a:stretch>
            <a:fillRect/>
          </a:stretch>
        </p:blipFill>
        <p:spPr>
          <a:xfrm>
            <a:off x="6078757" y="2863301"/>
            <a:ext cx="2695951" cy="1066949"/>
          </a:xfrm>
          <a:prstGeom prst="rect">
            <a:avLst/>
          </a:prstGeom>
        </p:spPr>
      </p:pic>
    </p:spTree>
    <p:extLst>
      <p:ext uri="{BB962C8B-B14F-4D97-AF65-F5344CB8AC3E}">
        <p14:creationId xmlns:p14="http://schemas.microsoft.com/office/powerpoint/2010/main" val="800069659"/>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15925</TotalTime>
  <Words>4149</Words>
  <Application>Microsoft Office PowerPoint</Application>
  <PresentationFormat>On-screen Show (4:3)</PresentationFormat>
  <Paragraphs>416</Paragraphs>
  <Slides>44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Symbol</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157</cp:revision>
  <dcterms:created xsi:type="dcterms:W3CDTF">2018-03-06T13:12:55Z</dcterms:created>
  <dcterms:modified xsi:type="dcterms:W3CDTF">2023-11-01T09:19:44Z</dcterms:modified>
</cp:coreProperties>
</file>