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11" r:id="rId2"/>
    <p:sldId id="291" r:id="rId3"/>
    <p:sldId id="301" r:id="rId4"/>
    <p:sldId id="302" r:id="rId5"/>
    <p:sldId id="310" r:id="rId6"/>
    <p:sldId id="303" r:id="rId7"/>
    <p:sldId id="304" r:id="rId8"/>
    <p:sldId id="305" r:id="rId9"/>
    <p:sldId id="306" r:id="rId10"/>
    <p:sldId id="307" r:id="rId11"/>
    <p:sldId id="316" r:id="rId12"/>
    <p:sldId id="309" r:id="rId13"/>
    <p:sldId id="314" r:id="rId14"/>
    <p:sldId id="312" r:id="rId15"/>
    <p:sldId id="313" r:id="rId16"/>
    <p:sldId id="308" r:id="rId17"/>
    <p:sldId id="315" r:id="rId18"/>
    <p:sldId id="317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67" userDrawn="1">
          <p15:clr>
            <a:srgbClr val="A4A3A4"/>
          </p15:clr>
        </p15:guide>
        <p15:guide id="2" orient="horz" pos="618">
          <p15:clr>
            <a:srgbClr val="A4A3A4"/>
          </p15:clr>
        </p15:guide>
        <p15:guide id="3" orient="horz" pos="4065">
          <p15:clr>
            <a:srgbClr val="A4A3A4"/>
          </p15:clr>
        </p15:guide>
        <p15:guide id="4" orient="horz" pos="4320" userDrawn="1">
          <p15:clr>
            <a:srgbClr val="A4A3A4"/>
          </p15:clr>
        </p15:guide>
        <p15:guide id="5" orient="horz" pos="935" userDrawn="1">
          <p15:clr>
            <a:srgbClr val="A4A3A4"/>
          </p15:clr>
        </p15:guide>
        <p15:guide id="6" orient="horz" pos="1434" userDrawn="1">
          <p15:clr>
            <a:srgbClr val="A4A3A4"/>
          </p15:clr>
        </p15:guide>
        <p15:guide id="7" pos="2426" userDrawn="1">
          <p15:clr>
            <a:srgbClr val="A4A3A4"/>
          </p15:clr>
        </p15:guide>
        <p15:guide id="8" pos="5465" userDrawn="1">
          <p15:clr>
            <a:srgbClr val="A4A3A4"/>
          </p15:clr>
        </p15:guide>
        <p15:guide id="9" pos="340" userDrawn="1">
          <p15:clr>
            <a:srgbClr val="A4A3A4"/>
          </p15:clr>
        </p15:guide>
        <p15:guide id="10" pos="3696" userDrawn="1">
          <p15:clr>
            <a:srgbClr val="A4A3A4"/>
          </p15:clr>
        </p15:guide>
        <p15:guide id="11" orient="horz" pos="302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C54"/>
    <a:srgbClr val="1B3163"/>
    <a:srgbClr val="D8AA37"/>
    <a:srgbClr val="4F8CB5"/>
    <a:srgbClr val="315A75"/>
    <a:srgbClr val="3398CC"/>
    <a:srgbClr val="346667"/>
    <a:srgbClr val="253C88"/>
    <a:srgbClr val="2384C0"/>
    <a:srgbClr val="315A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5" autoAdjust="0"/>
    <p:restoredTop sz="89346" autoAdjust="0"/>
  </p:normalViewPr>
  <p:slideViewPr>
    <p:cSldViewPr showGuides="1">
      <p:cViewPr varScale="1">
        <p:scale>
          <a:sx n="70" d="100"/>
          <a:sy n="70" d="100"/>
        </p:scale>
        <p:origin x="1800" y="67"/>
      </p:cViewPr>
      <p:guideLst>
        <p:guide orient="horz" pos="3067"/>
        <p:guide orient="horz" pos="618"/>
        <p:guide orient="horz" pos="4065"/>
        <p:guide orient="horz" pos="4320"/>
        <p:guide orient="horz" pos="935"/>
        <p:guide orient="horz" pos="1434"/>
        <p:guide pos="2426"/>
        <p:guide pos="5465"/>
        <p:guide pos="340"/>
        <p:guide pos="3696"/>
        <p:guide orient="horz" pos="302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PH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769B6999-3394-44CF-8F97-70A985E924E7}" type="datetimeFigureOut">
              <a:rPr lang="en-PH" altLang="en-US"/>
              <a:pPr>
                <a:defRPr/>
              </a:pPr>
              <a:t>06/11/2023</a:t>
            </a:fld>
            <a:endParaRPr lang="en-PH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PH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PH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PH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40189B38-87AB-431D-88EE-EB47DCC6C7B8}" type="slidenum">
              <a:rPr lang="en-PH" altLang="en-US"/>
              <a:pPr>
                <a:defRPr/>
              </a:pPr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0958349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2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081147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11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887514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12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465082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13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805895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14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4039335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15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1734803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16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7523571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17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9073812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18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653069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3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191953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4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162782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5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609853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6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556753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7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163293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8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891532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9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778491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10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1833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490D6-8476-4F9A-9D29-0EC3740DF8C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974760-C982-0DE5-D4E6-552C34B2AE35}"/>
              </a:ext>
            </a:extLst>
          </p:cNvPr>
          <p:cNvSpPr/>
          <p:nvPr userDrawn="1"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4726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490D6-8476-4F9A-9D29-0EC3740DF8C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22" name="Title 1"/>
          <p:cNvSpPr txBox="1">
            <a:spLocks/>
          </p:cNvSpPr>
          <p:nvPr userDrawn="1"/>
        </p:nvSpPr>
        <p:spPr bwMode="auto">
          <a:xfrm>
            <a:off x="628650" y="142975"/>
            <a:ext cx="78867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endParaRPr lang="en-PH" alt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C336BC-8EC1-510F-8FB6-3919EB038A6A}"/>
              </a:ext>
            </a:extLst>
          </p:cNvPr>
          <p:cNvSpPr/>
          <p:nvPr userDrawn="1"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668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AA824-617E-4130-BCBE-CB5F4C3745C0}" type="datetime1">
              <a:rPr lang="en-GB" altLang="en-US"/>
              <a:pPr>
                <a:defRPr/>
              </a:pPr>
              <a:t>06/11/2023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C5A72-0C49-4A36-9BEC-E859308CD92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803F7-177B-4147-92C4-4ACCAE866C46}" type="datetime1">
              <a:rPr lang="en-GB" altLang="en-US"/>
              <a:pPr>
                <a:defRPr/>
              </a:pPr>
              <a:t>06/11/2023</a:t>
            </a:fld>
            <a:endParaRPr lang="en-GB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375C9-5D4F-414A-97D3-C0A057E90B5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0E863-7868-429E-ADE6-3C1F5AEBE34B}" type="datetime1">
              <a:rPr lang="en-GB" altLang="en-US"/>
              <a:pPr>
                <a:defRPr/>
              </a:pPr>
              <a:t>06/11/2023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DDD1E-DF06-49C3-A8E9-3A92C7FD62B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C089F-5A79-4EC3-9BA3-C0873C9777E6}" type="datetime1">
              <a:rPr lang="en-GB" altLang="en-US"/>
              <a:pPr>
                <a:defRPr/>
              </a:pPr>
              <a:t>06/11/2023</a:t>
            </a:fld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F16FC-F98C-4DE2-B866-A610A684581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2438E-748F-4703-B18B-B9486BE2BB71}" type="datetime1">
              <a:rPr lang="en-GB" altLang="en-US"/>
              <a:pPr>
                <a:defRPr/>
              </a:pPr>
              <a:t>06/11/2023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56065-FBFD-4591-9A24-E561AF3F8A8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95D6E-B73B-4B7E-ABFC-8A088AD32B78}" type="datetime1">
              <a:rPr lang="en-GB" altLang="en-US"/>
              <a:pPr>
                <a:defRPr/>
              </a:pPr>
              <a:t>06/11/2023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634DB-9A3E-4C43-A0A4-114473BFEB6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56C28-E446-463E-892A-1E8EBD66F402}" type="datetime1">
              <a:rPr lang="en-GB" altLang="en-US"/>
              <a:pPr>
                <a:defRPr/>
              </a:pPr>
              <a:t>06/11/2023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24E89-52C6-47CD-B590-C8A4170E4EE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611F8-A1D8-411B-BA9E-5C4852D05D7B}" type="datetime1">
              <a:rPr lang="en-GB" altLang="en-US"/>
              <a:pPr>
                <a:defRPr/>
              </a:pPr>
              <a:t>06/11/2023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787E6-366B-4506-9337-18DC725D07E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5856" y="4797425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41579" y="6472238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665C27BB-EC34-4711-8D50-B6E287C1995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34" r:id="rId1"/>
    <p:sldLayoutId id="2147485335" r:id="rId2"/>
    <p:sldLayoutId id="2147485336" r:id="rId3"/>
    <p:sldLayoutId id="2147485341" r:id="rId4"/>
    <p:sldLayoutId id="2147485342" r:id="rId5"/>
    <p:sldLayoutId id="2147485343" r:id="rId6"/>
    <p:sldLayoutId id="2147485337" r:id="rId7"/>
    <p:sldLayoutId id="2147485338" r:id="rId8"/>
    <p:sldLayoutId id="2147485339" r:id="rId9"/>
    <p:sldLayoutId id="2147485344" r:id="rId10"/>
    <p:sldLayoutId id="2147485345" r:id="rId11"/>
    <p:sldLayoutId id="2147485346" r:id="rId12"/>
    <p:sldLayoutId id="2147485347" r:id="rId13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hyperlink" Target="http://commons.wikimedia.org/wiki/category:trophy_icons" TargetMode="Externa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1.wmf"/><Relationship Id="rId4" Type="http://schemas.openxmlformats.org/officeDocument/2006/relationships/image" Target="../media/image26.png"/><Relationship Id="rId9" Type="http://schemas.openxmlformats.org/officeDocument/2006/relationships/hyperlink" Target="https://pixabay.com/illustrations/thumbs-up-smiley-face-emoji-happy-4007573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g"/><Relationship Id="rId4" Type="http://schemas.openxmlformats.org/officeDocument/2006/relationships/image" Target="../media/image33.png"/><Relationship Id="rId9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jpe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FB494B-AE6F-E71F-9C0A-E716E908F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490D6-8476-4F9A-9D29-0EC3740DF8C6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  <p:pic>
        <p:nvPicPr>
          <p:cNvPr id="11" name="Picture 10" descr="A logo with a swirl in the middle&#10;&#10;Description automatically generated">
            <a:extLst>
              <a:ext uri="{FF2B5EF4-FFF2-40B4-BE49-F238E27FC236}">
                <a16:creationId xmlns:a16="http://schemas.microsoft.com/office/drawing/2014/main" id="{815290DA-67E9-EE1B-2A6A-69507ED83A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" t="31499" r="2751" b="31076"/>
          <a:stretch/>
        </p:blipFill>
        <p:spPr>
          <a:xfrm>
            <a:off x="3689240" y="4801659"/>
            <a:ext cx="1765518" cy="684000"/>
          </a:xfrm>
          <a:prstGeom prst="rect">
            <a:avLst/>
          </a:prstGeom>
        </p:spPr>
      </p:pic>
      <p:pic>
        <p:nvPicPr>
          <p:cNvPr id="13" name="Picture 12" descr="A logo for a university&#10;&#10;Description automatically generated">
            <a:extLst>
              <a:ext uri="{FF2B5EF4-FFF2-40B4-BE49-F238E27FC236}">
                <a16:creationId xmlns:a16="http://schemas.microsoft.com/office/drawing/2014/main" id="{8E21CE19-BEA5-5D89-3561-D8BA3B670D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552" y="4730871"/>
            <a:ext cx="1981200" cy="1008888"/>
          </a:xfrm>
          <a:prstGeom prst="rect">
            <a:avLst/>
          </a:prstGeom>
        </p:spPr>
      </p:pic>
      <p:pic>
        <p:nvPicPr>
          <p:cNvPr id="15" name="Picture 14" descr="A close-up of a logo&#10;&#10;Description automatically generated">
            <a:extLst>
              <a:ext uri="{FF2B5EF4-FFF2-40B4-BE49-F238E27FC236}">
                <a16:creationId xmlns:a16="http://schemas.microsoft.com/office/drawing/2014/main" id="{1EB34C48-39D5-EDEE-49C5-FD01469A1A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625" y="5920458"/>
            <a:ext cx="2292824" cy="681343"/>
          </a:xfrm>
          <a:prstGeom prst="rect">
            <a:avLst/>
          </a:prstGeom>
        </p:spPr>
      </p:pic>
      <p:pic>
        <p:nvPicPr>
          <p:cNvPr id="17" name="Picture 16" descr="A logo with blue text and colorful dots&#10;&#10;Description automatically generated">
            <a:extLst>
              <a:ext uri="{FF2B5EF4-FFF2-40B4-BE49-F238E27FC236}">
                <a16:creationId xmlns:a16="http://schemas.microsoft.com/office/drawing/2014/main" id="{DC678215-D09C-9C63-7895-D1CC3EF143C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30" t="16391" b="13376"/>
          <a:stretch/>
        </p:blipFill>
        <p:spPr>
          <a:xfrm>
            <a:off x="580883" y="5766465"/>
            <a:ext cx="2220935" cy="87439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9DB235B-3CB3-D0EE-A43E-757E407920D3}"/>
              </a:ext>
            </a:extLst>
          </p:cNvPr>
          <p:cNvSpPr txBox="1"/>
          <p:nvPr/>
        </p:nvSpPr>
        <p:spPr>
          <a:xfrm>
            <a:off x="1975782" y="3566747"/>
            <a:ext cx="587496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sz="2800" b="1" dirty="0">
                <a:effectLst/>
                <a:latin typeface="+mn-lt"/>
                <a:ea typeface="Helvetica Neue"/>
                <a:cs typeface="Helvetica Neue"/>
              </a:rPr>
              <a:t>6 - 10 novembre 2023</a:t>
            </a:r>
            <a:endParaRPr lang="en-PH" sz="28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algn="ctr"/>
            <a:r>
              <a:rPr lang="fr-CH" sz="2800" b="1" dirty="0">
                <a:effectLst/>
                <a:latin typeface="+mn-lt"/>
                <a:ea typeface="Helvetica Neue"/>
                <a:cs typeface="Helvetica Neue"/>
              </a:rPr>
              <a:t>Saly, </a:t>
            </a:r>
            <a:r>
              <a:rPr lang="fr-CH" sz="2800" b="1" dirty="0" err="1">
                <a:effectLst/>
                <a:latin typeface="+mn-lt"/>
                <a:ea typeface="Helvetica Neue"/>
                <a:cs typeface="Helvetica Neue"/>
              </a:rPr>
              <a:t>Senegal</a:t>
            </a:r>
            <a:endParaRPr lang="en-PH" sz="2800" b="1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EB95E3-E71B-E034-EB68-4178130C4B43}"/>
              </a:ext>
            </a:extLst>
          </p:cNvPr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710E03-240A-10DE-98E7-F6AAAC239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" y="470000"/>
            <a:ext cx="804227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fr-FR" altLang="en-US" sz="3600" b="1" dirty="0">
                <a:solidFill>
                  <a:schemeClr val="tx1"/>
                </a:solidFill>
                <a:latin typeface="+mn-lt"/>
                <a:ea typeface="Century Gothic" charset="0"/>
                <a:cs typeface="Century Gothic" charset="0"/>
              </a:rPr>
              <a:t>Atelier sur la Géo-activation du Système d'Information Sanitaire (SIS) et l'Utilisation des Systèmes d’Information Géographique (SIG) en Afrique Francophone</a:t>
            </a:r>
            <a:endParaRPr lang="en-US" altLang="en-US" sz="3600" dirty="0">
              <a:solidFill>
                <a:schemeClr val="tx1"/>
              </a:solidFill>
              <a:latin typeface="+mn-lt"/>
              <a:ea typeface="Century Gothic" charset="0"/>
              <a:cs typeface="Century Gothic" charset="0"/>
            </a:endParaRPr>
          </a:p>
        </p:txBody>
      </p:sp>
      <p:pic>
        <p:nvPicPr>
          <p:cNvPr id="21" name="Picture 20" descr="A logo with blue text and colorful dots&#10;&#10;Description automatically generated">
            <a:extLst>
              <a:ext uri="{FF2B5EF4-FFF2-40B4-BE49-F238E27FC236}">
                <a16:creationId xmlns:a16="http://schemas.microsoft.com/office/drawing/2014/main" id="{955FDA97-B3EE-B26C-3527-03B51AC972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0" r="47187" b="11974"/>
          <a:stretch/>
        </p:blipFill>
        <p:spPr>
          <a:xfrm>
            <a:off x="722254" y="4814581"/>
            <a:ext cx="1938194" cy="680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4911B1-5C5B-449D-60D2-6E3FE28E0A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7456" y="5824238"/>
            <a:ext cx="1889085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91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432C899-6E23-FF03-4AD5-81DB03799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2879" y="1460952"/>
            <a:ext cx="4921140" cy="302709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490D6-8476-4F9A-9D29-0EC3740DF8C6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628650" y="-171400"/>
            <a:ext cx="7886700" cy="1325563"/>
          </a:xfrm>
        </p:spPr>
        <p:txBody>
          <a:bodyPr/>
          <a:lstStyle/>
          <a:p>
            <a:pPr algn="ctr" eaLnBrk="1" hangingPunct="1"/>
            <a:r>
              <a:rPr lang="fr-CH" sz="3200" b="1" dirty="0">
                <a:solidFill>
                  <a:schemeClr val="bg1"/>
                </a:solidFill>
                <a:latin typeface="+mn-lt"/>
              </a:rPr>
              <a:t>Organisation de l’atelier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3E7BE5-D99A-9142-186C-7146133C562F}"/>
              </a:ext>
            </a:extLst>
          </p:cNvPr>
          <p:cNvSpPr txBox="1"/>
          <p:nvPr/>
        </p:nvSpPr>
        <p:spPr>
          <a:xfrm>
            <a:off x="162422" y="988893"/>
            <a:ext cx="83529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indent="-263525" fontAlgn="base"/>
            <a:r>
              <a:rPr lang="fr-FR" sz="2400" dirty="0"/>
              <a:t>Programme (10 novembre)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E805AB-36ED-E90B-AA0A-46E577CD8CCB}"/>
              </a:ext>
            </a:extLst>
          </p:cNvPr>
          <p:cNvSpPr txBox="1"/>
          <p:nvPr/>
        </p:nvSpPr>
        <p:spPr>
          <a:xfrm>
            <a:off x="1128935" y="2126813"/>
            <a:ext cx="200290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ase"/>
            <a:r>
              <a:rPr lang="fr-FR" sz="2000" dirty="0"/>
              <a:t>Création de cartes  thématiques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9D20BC5C-0887-1E54-364E-1CE86A054CDB}"/>
              </a:ext>
            </a:extLst>
          </p:cNvPr>
          <p:cNvSpPr/>
          <p:nvPr/>
        </p:nvSpPr>
        <p:spPr>
          <a:xfrm>
            <a:off x="3131840" y="2269318"/>
            <a:ext cx="432048" cy="1015665"/>
          </a:xfrm>
          <a:prstGeom prst="leftBrace">
            <a:avLst/>
          </a:prstGeom>
          <a:noFill/>
          <a:ln w="38100">
            <a:solidFill>
              <a:srgbClr val="001C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58D046BC-43DB-FB5E-9352-78E41FB9BD43}"/>
              </a:ext>
            </a:extLst>
          </p:cNvPr>
          <p:cNvSpPr/>
          <p:nvPr/>
        </p:nvSpPr>
        <p:spPr>
          <a:xfrm>
            <a:off x="3131840" y="3254287"/>
            <a:ext cx="432048" cy="1015664"/>
          </a:xfrm>
          <a:prstGeom prst="leftBrace">
            <a:avLst/>
          </a:prstGeom>
          <a:noFill/>
          <a:ln w="38100">
            <a:solidFill>
              <a:srgbClr val="001C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7A324E-2A45-3C7E-9598-14D31112C286}"/>
              </a:ext>
            </a:extLst>
          </p:cNvPr>
          <p:cNvSpPr txBox="1"/>
          <p:nvPr/>
        </p:nvSpPr>
        <p:spPr>
          <a:xfrm>
            <a:off x="1083947" y="3277433"/>
            <a:ext cx="200290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ase"/>
            <a:r>
              <a:rPr lang="fr-FR" sz="2000" dirty="0"/>
              <a:t>Assistance technique post atelier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D230ED4B-823A-000A-BCA4-324425771A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777390">
            <a:off x="553353" y="2055232"/>
            <a:ext cx="1061187" cy="10611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05F95F-84EE-8B62-96F5-58CC1A280AA6}"/>
              </a:ext>
            </a:extLst>
          </p:cNvPr>
          <p:cNvSpPr txBox="1"/>
          <p:nvPr/>
        </p:nvSpPr>
        <p:spPr>
          <a:xfrm>
            <a:off x="200114" y="4665083"/>
            <a:ext cx="631610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2300" indent="-622300" fontAlgn="base"/>
            <a:r>
              <a:rPr lang="fr-FR" sz="2000" u="sng" dirty="0"/>
              <a:t>Note:</a:t>
            </a:r>
            <a:r>
              <a:rPr lang="fr-FR" sz="2000" dirty="0"/>
              <a:t> Les pays désirant recevoir un support technique après l’atelier pour créer un plan d’action visant à géo-activer leur SIS doivent être présent lors de la Séance 20  et compléter le questionnaire sur le niveau de géo-activation de leur système de santé (idéalement pour VIH, paludisme, tuberculose et SIS)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B75D5A-8F2E-ADA8-A1B8-68F44C2B7212}"/>
              </a:ext>
            </a:extLst>
          </p:cNvPr>
          <p:cNvSpPr txBox="1"/>
          <p:nvPr/>
        </p:nvSpPr>
        <p:spPr>
          <a:xfrm>
            <a:off x="6672529" y="6102906"/>
            <a:ext cx="23667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dirty="0"/>
              <a:t>https://bit.ly/40hySjQ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DBA8380-7EA3-D540-5320-59FB03A835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8532" y="4811392"/>
            <a:ext cx="1387586" cy="131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87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490D6-8476-4F9A-9D29-0EC3740DF8C6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628650" y="-171400"/>
            <a:ext cx="7886700" cy="1325563"/>
          </a:xfrm>
        </p:spPr>
        <p:txBody>
          <a:bodyPr/>
          <a:lstStyle/>
          <a:p>
            <a:pPr algn="ctr" eaLnBrk="1" hangingPunct="1"/>
            <a:r>
              <a:rPr lang="fr-CH" sz="3200" b="1" dirty="0">
                <a:solidFill>
                  <a:schemeClr val="bg1"/>
                </a:solidFill>
                <a:latin typeface="+mn-lt"/>
              </a:rPr>
              <a:t>Organisation de l’atelier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86D3B78-C644-C7A6-4452-F4C82CA579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360756"/>
              </p:ext>
            </p:extLst>
          </p:nvPr>
        </p:nvGraphicFramePr>
        <p:xfrm>
          <a:off x="539750" y="1819890"/>
          <a:ext cx="8135937" cy="45328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8234">
                  <a:extLst>
                    <a:ext uri="{9D8B030D-6E8A-4147-A177-3AD203B41FA5}">
                      <a16:colId xmlns:a16="http://schemas.microsoft.com/office/drawing/2014/main" val="2475114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782595474"/>
                    </a:ext>
                  </a:extLst>
                </a:gridCol>
                <a:gridCol w="1104019">
                  <a:extLst>
                    <a:ext uri="{9D8B030D-6E8A-4147-A177-3AD203B41FA5}">
                      <a16:colId xmlns:a16="http://schemas.microsoft.com/office/drawing/2014/main" val="4028764613"/>
                    </a:ext>
                  </a:extLst>
                </a:gridCol>
                <a:gridCol w="1056221">
                  <a:extLst>
                    <a:ext uri="{9D8B030D-6E8A-4147-A177-3AD203B41FA5}">
                      <a16:colId xmlns:a16="http://schemas.microsoft.com/office/drawing/2014/main" val="2452634685"/>
                    </a:ext>
                  </a:extLst>
                </a:gridCol>
                <a:gridCol w="1007343">
                  <a:extLst>
                    <a:ext uri="{9D8B030D-6E8A-4147-A177-3AD203B41FA5}">
                      <a16:colId xmlns:a16="http://schemas.microsoft.com/office/drawing/2014/main" val="1963223168"/>
                    </a:ext>
                  </a:extLst>
                </a:gridCol>
              </a:tblGrid>
              <a:tr h="384663">
                <a:tc>
                  <a:txBody>
                    <a:bodyPr/>
                    <a:lstStyle/>
                    <a:p>
                      <a:pPr algn="ctr"/>
                      <a:r>
                        <a:rPr lang="fr-CH" b="1" noProof="0" dirty="0"/>
                        <a:t>Pays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b="1" noProof="0" dirty="0"/>
                        <a:t>VIH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b="1" noProof="0" dirty="0"/>
                        <a:t>Palu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b="1" noProof="0" dirty="0"/>
                        <a:t>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b="1" noProof="0" dirty="0"/>
                        <a:t>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750161"/>
                  </a:ext>
                </a:extLst>
              </a:tr>
              <a:tr h="384663">
                <a:tc>
                  <a:txBody>
                    <a:bodyPr/>
                    <a:lstStyle/>
                    <a:p>
                      <a:r>
                        <a:rPr lang="fr-CH" noProof="0" dirty="0"/>
                        <a:t>Burkina Faso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noProof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H" noProof="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H" noProof="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H" noProof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186266"/>
                  </a:ext>
                </a:extLst>
              </a:tr>
              <a:tr h="384663">
                <a:tc>
                  <a:txBody>
                    <a:bodyPr/>
                    <a:lstStyle/>
                    <a:p>
                      <a:r>
                        <a:rPr lang="fr-CH" noProof="0" dirty="0"/>
                        <a:t>Burundi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noProof="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noProof="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H" noProof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H" noProof="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609803"/>
                  </a:ext>
                </a:extLst>
              </a:tr>
              <a:tr h="379393">
                <a:tc>
                  <a:txBody>
                    <a:bodyPr/>
                    <a:lstStyle/>
                    <a:p>
                      <a:r>
                        <a:rPr lang="fr-CH" noProof="0" dirty="0"/>
                        <a:t>Congo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noProof="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H" noProof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H" noProof="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H" noProof="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132662"/>
                  </a:ext>
                </a:extLst>
              </a:tr>
              <a:tr h="379393">
                <a:tc>
                  <a:txBody>
                    <a:bodyPr/>
                    <a:lstStyle/>
                    <a:p>
                      <a:r>
                        <a:rPr lang="fr-CH" noProof="0" dirty="0"/>
                        <a:t>Côte d'Ivoire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noProof="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H" noProof="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H" noProof="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H" noProof="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5726385"/>
                  </a:ext>
                </a:extLst>
              </a:tr>
              <a:tr h="379393">
                <a:tc>
                  <a:txBody>
                    <a:bodyPr/>
                    <a:lstStyle/>
                    <a:p>
                      <a:r>
                        <a:rPr lang="fr-CH" noProof="0" dirty="0"/>
                        <a:t>Guinée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noProof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H" noProof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H" noProof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H" noProof="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95219"/>
                  </a:ext>
                </a:extLst>
              </a:tr>
              <a:tr h="379393">
                <a:tc>
                  <a:txBody>
                    <a:bodyPr/>
                    <a:lstStyle/>
                    <a:p>
                      <a:r>
                        <a:rPr lang="fr-CH" noProof="0" dirty="0"/>
                        <a:t>Madagascar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noProof="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H" noProof="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H" noProof="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H" noProof="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347147"/>
                  </a:ext>
                </a:extLst>
              </a:tr>
              <a:tr h="379393">
                <a:tc>
                  <a:txBody>
                    <a:bodyPr/>
                    <a:lstStyle/>
                    <a:p>
                      <a:r>
                        <a:rPr lang="fr-CH" noProof="0" dirty="0"/>
                        <a:t>Mali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noProof="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H" noProof="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H" noProof="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H" noProof="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422961"/>
                  </a:ext>
                </a:extLst>
              </a:tr>
              <a:tr h="318963">
                <a:tc>
                  <a:txBody>
                    <a:bodyPr/>
                    <a:lstStyle/>
                    <a:p>
                      <a:r>
                        <a:rPr lang="fr-CH" noProof="0" dirty="0"/>
                        <a:t>République Centrafricaine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noProof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H" noProof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H" noProof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H" noProof="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950351"/>
                  </a:ext>
                </a:extLst>
              </a:tr>
              <a:tr h="3526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noProof="0" dirty="0"/>
                        <a:t>République Démocratique du Congo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noProof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H" noProof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H" noProof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H" noProof="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316213"/>
                  </a:ext>
                </a:extLst>
              </a:tr>
              <a:tr h="384663">
                <a:tc>
                  <a:txBody>
                    <a:bodyPr/>
                    <a:lstStyle/>
                    <a:p>
                      <a:r>
                        <a:rPr lang="fr-CH" noProof="0" dirty="0"/>
                        <a:t>Sénégal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noProof="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H" noProof="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H" noProof="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H" noProof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446322"/>
                  </a:ext>
                </a:extLst>
              </a:tr>
              <a:tr h="263997">
                <a:tc>
                  <a:txBody>
                    <a:bodyPr/>
                    <a:lstStyle/>
                    <a:p>
                      <a:r>
                        <a:rPr lang="fr-CH" noProof="0" dirty="0"/>
                        <a:t>Togo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noProof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H" noProof="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H" noProof="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H" noProof="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08713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CEC4C0A-B736-4799-C73B-8B99ACABD092}"/>
              </a:ext>
            </a:extLst>
          </p:cNvPr>
          <p:cNvSpPr txBox="1"/>
          <p:nvPr/>
        </p:nvSpPr>
        <p:spPr>
          <a:xfrm>
            <a:off x="107504" y="988893"/>
            <a:ext cx="86580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fr-FR" sz="2400" dirty="0"/>
              <a:t>Etat de remplissage du questionnaire sur le niveau de géo-activation du SIS (état au 6 novembre)</a:t>
            </a:r>
          </a:p>
        </p:txBody>
      </p:sp>
    </p:spTree>
    <p:extLst>
      <p:ext uri="{BB962C8B-B14F-4D97-AF65-F5344CB8AC3E}">
        <p14:creationId xmlns:p14="http://schemas.microsoft.com/office/powerpoint/2010/main" val="2478286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490D6-8476-4F9A-9D29-0EC3740DF8C6}" type="slidenum">
              <a:rPr lang="fr-CH" altLang="en-US" smtClean="0"/>
              <a:pPr>
                <a:defRPr/>
              </a:pPr>
              <a:t>12</a:t>
            </a:fld>
            <a:endParaRPr lang="fr-CH" alt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20637"/>
            <a:ext cx="9144000" cy="968256"/>
          </a:xfrm>
        </p:spPr>
        <p:txBody>
          <a:bodyPr/>
          <a:lstStyle/>
          <a:p>
            <a:pPr algn="ctr" eaLnBrk="1" hangingPunct="1"/>
            <a:r>
              <a:rPr lang="fr-CH" sz="3200" b="1" dirty="0">
                <a:solidFill>
                  <a:schemeClr val="bg1"/>
                </a:solidFill>
                <a:latin typeface="+mn-lt"/>
              </a:rPr>
              <a:t>Introduction des participants – Tableau de bord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C6E3B5-3257-14C9-C6AE-4B236A002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360" y="4803673"/>
            <a:ext cx="1055335" cy="10654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A352701-2311-EC33-4EDF-EC5BCDB0298C}"/>
              </a:ext>
            </a:extLst>
          </p:cNvPr>
          <p:cNvSpPr txBox="1"/>
          <p:nvPr/>
        </p:nvSpPr>
        <p:spPr>
          <a:xfrm>
            <a:off x="7729781" y="5809835"/>
            <a:ext cx="128193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900" dirty="0"/>
              <a:t>https://bit.ly/3tRO8b3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0C0A04-1A74-43ED-47F4-560BD49FFC2D}"/>
              </a:ext>
            </a:extLst>
          </p:cNvPr>
          <p:cNvSpPr txBox="1"/>
          <p:nvPr/>
        </p:nvSpPr>
        <p:spPr>
          <a:xfrm>
            <a:off x="7429635" y="4048936"/>
            <a:ext cx="18822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/>
              <a:t>Pour accéder au tableau de bord</a:t>
            </a:r>
            <a:endParaRPr lang="en-PH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07C157-DA48-D040-C7F8-4E7052189713}"/>
              </a:ext>
            </a:extLst>
          </p:cNvPr>
          <p:cNvSpPr txBox="1"/>
          <p:nvPr/>
        </p:nvSpPr>
        <p:spPr>
          <a:xfrm>
            <a:off x="7371833" y="1560244"/>
            <a:ext cx="17000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dirty="0"/>
              <a:t>Pour compléter votre profile</a:t>
            </a:r>
            <a:endParaRPr lang="en-PH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88414C-B6E6-A7E8-8592-F94B6AD81605}"/>
              </a:ext>
            </a:extLst>
          </p:cNvPr>
          <p:cNvSpPr txBox="1"/>
          <p:nvPr/>
        </p:nvSpPr>
        <p:spPr>
          <a:xfrm>
            <a:off x="7478704" y="3275279"/>
            <a:ext cx="164226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sz="1100" dirty="0"/>
              <a:t>https://bit.ly/45Phcx8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7DFCC28-0D31-33E8-AF14-A0C271CBD7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506" y="2165597"/>
            <a:ext cx="1124618" cy="11411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48AECE-C493-ABD3-EA23-38648693F3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76" y="1429291"/>
            <a:ext cx="6728715" cy="50645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7FBCA6-BD7C-5442-1E72-47C1AF76A7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9912" y="1883409"/>
            <a:ext cx="3402096" cy="262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88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2892555E-8F48-A23E-ABA2-9944D356B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656" y="5003493"/>
            <a:ext cx="2962776" cy="14976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EA63B80-510E-F225-7C2B-9CE195143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03" y="3393020"/>
            <a:ext cx="2182016" cy="15380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46B3E66-59AF-32B3-8C33-1A34287D2E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561" y="5125981"/>
            <a:ext cx="2271927" cy="12959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F9ADC5-61D6-17D6-C26B-EBAEDCAD38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005" y="1483359"/>
            <a:ext cx="2184874" cy="133823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2F1BAF3-DD90-9F47-456C-E68A3739A78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5920"/>
          <a:stretch/>
        </p:blipFill>
        <p:spPr>
          <a:xfrm>
            <a:off x="3093183" y="1548702"/>
            <a:ext cx="2686388" cy="135277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490D6-8476-4F9A-9D29-0EC3740DF8C6}" type="slidenum">
              <a:rPr lang="fr-CH" altLang="en-US" smtClean="0"/>
              <a:pPr>
                <a:defRPr/>
              </a:pPr>
              <a:t>13</a:t>
            </a:fld>
            <a:endParaRPr lang="fr-CH" alt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20637"/>
            <a:ext cx="9144000" cy="960438"/>
          </a:xfrm>
        </p:spPr>
        <p:txBody>
          <a:bodyPr/>
          <a:lstStyle/>
          <a:p>
            <a:pPr algn="ctr" eaLnBrk="1" hangingPunct="1"/>
            <a:r>
              <a:rPr lang="fr-CH" sz="3200" b="1" dirty="0">
                <a:solidFill>
                  <a:schemeClr val="bg1"/>
                </a:solidFill>
                <a:latin typeface="+mn-lt"/>
              </a:rPr>
              <a:t>Introduction des participants – Profile </a:t>
            </a:r>
            <a:br>
              <a:rPr lang="fr-CH" sz="3200" b="1" dirty="0">
                <a:solidFill>
                  <a:schemeClr val="bg1"/>
                </a:solidFill>
                <a:latin typeface="+mn-lt"/>
              </a:rPr>
            </a:br>
            <a:r>
              <a:rPr lang="fr-CH" sz="3200" b="1" dirty="0">
                <a:solidFill>
                  <a:schemeClr val="bg1"/>
                </a:solidFill>
                <a:latin typeface="+mn-lt"/>
              </a:rPr>
              <a:t>(28 administrateurs, 22 techniciens)</a:t>
            </a:r>
          </a:p>
        </p:txBody>
      </p:sp>
      <p:sp>
        <p:nvSpPr>
          <p:cNvPr id="12" name="Right Arrow 10">
            <a:extLst>
              <a:ext uri="{FF2B5EF4-FFF2-40B4-BE49-F238E27FC236}">
                <a16:creationId xmlns:a16="http://schemas.microsoft.com/office/drawing/2014/main" id="{165D4A4C-13C8-4883-DA6B-15A5EE033632}"/>
              </a:ext>
            </a:extLst>
          </p:cNvPr>
          <p:cNvSpPr/>
          <p:nvPr/>
        </p:nvSpPr>
        <p:spPr>
          <a:xfrm>
            <a:off x="2609245" y="1882312"/>
            <a:ext cx="432048" cy="400984"/>
          </a:xfrm>
          <a:prstGeom prst="rightArrow">
            <a:avLst/>
          </a:prstGeom>
          <a:solidFill>
            <a:srgbClr val="1B31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ight Arrow 10">
            <a:extLst>
              <a:ext uri="{FF2B5EF4-FFF2-40B4-BE49-F238E27FC236}">
                <a16:creationId xmlns:a16="http://schemas.microsoft.com/office/drawing/2014/main" id="{A9E9DFA3-4B1E-7E72-31DA-B3B63333DDAB}"/>
              </a:ext>
            </a:extLst>
          </p:cNvPr>
          <p:cNvSpPr/>
          <p:nvPr/>
        </p:nvSpPr>
        <p:spPr>
          <a:xfrm>
            <a:off x="6022851" y="1871001"/>
            <a:ext cx="432048" cy="400984"/>
          </a:xfrm>
          <a:prstGeom prst="rightArrow">
            <a:avLst/>
          </a:prstGeom>
          <a:solidFill>
            <a:srgbClr val="1B31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12A79D-F467-4C0D-1AAC-A46397A24DFC}"/>
              </a:ext>
            </a:extLst>
          </p:cNvPr>
          <p:cNvSpPr txBox="1"/>
          <p:nvPr/>
        </p:nvSpPr>
        <p:spPr>
          <a:xfrm>
            <a:off x="6534471" y="1759638"/>
            <a:ext cx="2213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/>
              <a:t>Aider vous les uns les autres</a:t>
            </a:r>
            <a:endParaRPr lang="en-PH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19EE92-7707-D94A-91F4-AA3DFA58C915}"/>
              </a:ext>
            </a:extLst>
          </p:cNvPr>
          <p:cNvSpPr txBox="1"/>
          <p:nvPr/>
        </p:nvSpPr>
        <p:spPr>
          <a:xfrm>
            <a:off x="882122" y="2205310"/>
            <a:ext cx="132847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/>
              <a:t>27                         23</a:t>
            </a:r>
            <a:endParaRPr lang="en-PH" sz="1100" dirty="0"/>
          </a:p>
        </p:txBody>
      </p:sp>
      <p:sp>
        <p:nvSpPr>
          <p:cNvPr id="21" name="Right Arrow 10">
            <a:extLst>
              <a:ext uri="{FF2B5EF4-FFF2-40B4-BE49-F238E27FC236}">
                <a16:creationId xmlns:a16="http://schemas.microsoft.com/office/drawing/2014/main" id="{4A51600D-A83C-EE26-4D33-44302375E7D3}"/>
              </a:ext>
            </a:extLst>
          </p:cNvPr>
          <p:cNvSpPr/>
          <p:nvPr/>
        </p:nvSpPr>
        <p:spPr>
          <a:xfrm>
            <a:off x="3076284" y="3877360"/>
            <a:ext cx="432048" cy="400984"/>
          </a:xfrm>
          <a:prstGeom prst="rightArrow">
            <a:avLst/>
          </a:prstGeom>
          <a:solidFill>
            <a:srgbClr val="1B31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3F7F21-AD87-FC14-F6C1-297AA663DC6A}"/>
              </a:ext>
            </a:extLst>
          </p:cNvPr>
          <p:cNvSpPr txBox="1"/>
          <p:nvPr/>
        </p:nvSpPr>
        <p:spPr>
          <a:xfrm>
            <a:off x="3508332" y="3616187"/>
            <a:ext cx="26653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/>
              <a:t>12 participants semblent avoir appris par eux-mêmes à utiliser un SIG!</a:t>
            </a:r>
            <a:endParaRPr lang="en-PH" dirty="0"/>
          </a:p>
        </p:txBody>
      </p:sp>
      <p:pic>
        <p:nvPicPr>
          <p:cNvPr id="24" name="Picture 23" descr="A cartoon emoji with a thumbs up&#10;&#10;Description automatically generated">
            <a:extLst>
              <a:ext uri="{FF2B5EF4-FFF2-40B4-BE49-F238E27FC236}">
                <a16:creationId xmlns:a16="http://schemas.microsoft.com/office/drawing/2014/main" id="{35F5736B-1086-41E4-37FA-9CD1DE0541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054348" y="3723996"/>
            <a:ext cx="1080120" cy="75439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B4C4701-4BA2-73DF-C27B-EF76126E99CC}"/>
              </a:ext>
            </a:extLst>
          </p:cNvPr>
          <p:cNvSpPr txBox="1"/>
          <p:nvPr/>
        </p:nvSpPr>
        <p:spPr>
          <a:xfrm>
            <a:off x="3031773" y="5254225"/>
            <a:ext cx="19997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/>
              <a:t>Mais 2 d’entres eux</a:t>
            </a:r>
          </a:p>
          <a:p>
            <a:r>
              <a:rPr lang="fr-FR" dirty="0"/>
              <a:t>p</a:t>
            </a:r>
            <a:r>
              <a:rPr lang="fr-FR" sz="1800" dirty="0"/>
              <a:t>as pour créer des cartes thématiques</a:t>
            </a:r>
            <a:endParaRPr lang="en-PH" dirty="0"/>
          </a:p>
        </p:txBody>
      </p:sp>
      <p:sp>
        <p:nvSpPr>
          <p:cNvPr id="30" name="Right Arrow 10">
            <a:extLst>
              <a:ext uri="{FF2B5EF4-FFF2-40B4-BE49-F238E27FC236}">
                <a16:creationId xmlns:a16="http://schemas.microsoft.com/office/drawing/2014/main" id="{32113C16-6E10-A8B0-455E-EE0B85432AA2}"/>
              </a:ext>
            </a:extLst>
          </p:cNvPr>
          <p:cNvSpPr/>
          <p:nvPr/>
        </p:nvSpPr>
        <p:spPr>
          <a:xfrm rot="5400000">
            <a:off x="3413691" y="4730568"/>
            <a:ext cx="646330" cy="400984"/>
          </a:xfrm>
          <a:prstGeom prst="rightArrow">
            <a:avLst/>
          </a:prstGeom>
          <a:solidFill>
            <a:srgbClr val="1B31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0557C9F-A41E-92E4-CF8D-25C019491B9A}"/>
              </a:ext>
            </a:extLst>
          </p:cNvPr>
          <p:cNvSpPr txBox="1"/>
          <p:nvPr/>
        </p:nvSpPr>
        <p:spPr>
          <a:xfrm>
            <a:off x="976391" y="5919413"/>
            <a:ext cx="150737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/>
              <a:t>17                              33</a:t>
            </a:r>
            <a:endParaRPr lang="en-PH" sz="11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928F12C-2C60-62E0-49BC-CDCCE24A7FE3}"/>
              </a:ext>
            </a:extLst>
          </p:cNvPr>
          <p:cNvSpPr/>
          <p:nvPr/>
        </p:nvSpPr>
        <p:spPr>
          <a:xfrm>
            <a:off x="3203848" y="1512250"/>
            <a:ext cx="144016" cy="1268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8705236-2A5A-C948-AFE7-8827CFA13B45}"/>
              </a:ext>
            </a:extLst>
          </p:cNvPr>
          <p:cNvSpPr txBox="1"/>
          <p:nvPr/>
        </p:nvSpPr>
        <p:spPr>
          <a:xfrm>
            <a:off x="2948929" y="1541584"/>
            <a:ext cx="4923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700" dirty="0"/>
              <a:t>2023</a:t>
            </a:r>
          </a:p>
          <a:p>
            <a:pPr algn="r"/>
            <a:r>
              <a:rPr lang="fr-FR" sz="700" dirty="0"/>
              <a:t>2022</a:t>
            </a:r>
          </a:p>
          <a:p>
            <a:pPr algn="r"/>
            <a:r>
              <a:rPr lang="fr-FR" sz="700" dirty="0"/>
              <a:t>2021</a:t>
            </a:r>
          </a:p>
          <a:p>
            <a:pPr algn="r"/>
            <a:endParaRPr lang="fr-FR" sz="100" dirty="0"/>
          </a:p>
          <a:p>
            <a:pPr algn="r"/>
            <a:r>
              <a:rPr lang="fr-FR" sz="700" dirty="0"/>
              <a:t>2020</a:t>
            </a:r>
          </a:p>
          <a:p>
            <a:pPr algn="r"/>
            <a:r>
              <a:rPr lang="fr-FR" sz="700" dirty="0"/>
              <a:t>2019</a:t>
            </a:r>
          </a:p>
          <a:p>
            <a:pPr algn="r"/>
            <a:r>
              <a:rPr lang="fr-FR" sz="700" dirty="0"/>
              <a:t>2018</a:t>
            </a:r>
          </a:p>
          <a:p>
            <a:pPr algn="r"/>
            <a:r>
              <a:rPr lang="fr-FR" sz="700" dirty="0"/>
              <a:t>2017</a:t>
            </a:r>
          </a:p>
          <a:p>
            <a:pPr algn="r"/>
            <a:r>
              <a:rPr lang="fr-FR" sz="700" dirty="0"/>
              <a:t>2016</a:t>
            </a:r>
          </a:p>
          <a:p>
            <a:pPr algn="r"/>
            <a:r>
              <a:rPr lang="fr-FR" sz="700" dirty="0"/>
              <a:t>2015</a:t>
            </a:r>
          </a:p>
          <a:p>
            <a:pPr algn="r"/>
            <a:r>
              <a:rPr lang="en-PH" sz="700" dirty="0"/>
              <a:t>Unknow</a:t>
            </a:r>
          </a:p>
        </p:txBody>
      </p:sp>
      <p:pic>
        <p:nvPicPr>
          <p:cNvPr id="41" name="Picture 40" descr="MCj04344110000[1]">
            <a:extLst>
              <a:ext uri="{FF2B5EF4-FFF2-40B4-BE49-F238E27FC236}">
                <a16:creationId xmlns:a16="http://schemas.microsoft.com/office/drawing/2014/main" id="{AF5C22DC-3444-27B6-5E75-7AF2A5692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050" y="6117889"/>
            <a:ext cx="707707" cy="70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ight Arrow 10">
            <a:extLst>
              <a:ext uri="{FF2B5EF4-FFF2-40B4-BE49-F238E27FC236}">
                <a16:creationId xmlns:a16="http://schemas.microsoft.com/office/drawing/2014/main" id="{CB9DDF89-2D39-B5D8-FE64-4E6E5261CB39}"/>
              </a:ext>
            </a:extLst>
          </p:cNvPr>
          <p:cNvSpPr/>
          <p:nvPr/>
        </p:nvSpPr>
        <p:spPr>
          <a:xfrm rot="10800000">
            <a:off x="2574935" y="5550924"/>
            <a:ext cx="432048" cy="400984"/>
          </a:xfrm>
          <a:prstGeom prst="rightArrow">
            <a:avLst/>
          </a:prstGeom>
          <a:solidFill>
            <a:srgbClr val="1B31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80424E2-6B4A-6699-92AF-18F95A8D4D96}"/>
              </a:ext>
            </a:extLst>
          </p:cNvPr>
          <p:cNvSpPr txBox="1"/>
          <p:nvPr/>
        </p:nvSpPr>
        <p:spPr>
          <a:xfrm>
            <a:off x="471707" y="1222703"/>
            <a:ext cx="20574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/>
              <a:t>A déjà participé à une formation</a:t>
            </a:r>
            <a:endParaRPr lang="en-PH" sz="11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6EEBDA6-F70D-97DF-9BC3-DFE7356BB3E8}"/>
              </a:ext>
            </a:extLst>
          </p:cNvPr>
          <p:cNvSpPr txBox="1"/>
          <p:nvPr/>
        </p:nvSpPr>
        <p:spPr>
          <a:xfrm>
            <a:off x="3166863" y="1121268"/>
            <a:ext cx="25390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100" dirty="0"/>
              <a:t>Nombre de participant à une formation par année</a:t>
            </a:r>
            <a:endParaRPr lang="en-PH" sz="11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CA67DD6-E2ED-8498-1FBE-3FB3D0216839}"/>
              </a:ext>
            </a:extLst>
          </p:cNvPr>
          <p:cNvSpPr txBox="1"/>
          <p:nvPr/>
        </p:nvSpPr>
        <p:spPr>
          <a:xfrm>
            <a:off x="230893" y="3037482"/>
            <a:ext cx="25390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100" dirty="0"/>
              <a:t>Technologies géospatiales actuellement utilisées</a:t>
            </a:r>
            <a:endParaRPr lang="en-PH" sz="11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0C4612E-C69D-5762-5A64-54B6A87DAC52}"/>
              </a:ext>
            </a:extLst>
          </p:cNvPr>
          <p:cNvSpPr txBox="1"/>
          <p:nvPr/>
        </p:nvSpPr>
        <p:spPr>
          <a:xfrm>
            <a:off x="230549" y="6498464"/>
            <a:ext cx="253902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100" dirty="0"/>
              <a:t>A déjà créé une carte thématique</a:t>
            </a:r>
            <a:endParaRPr lang="en-PH" sz="11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E03DC42-572C-46B9-976D-E93F56F3CC1F}"/>
              </a:ext>
            </a:extLst>
          </p:cNvPr>
          <p:cNvSpPr txBox="1"/>
          <p:nvPr/>
        </p:nvSpPr>
        <p:spPr>
          <a:xfrm>
            <a:off x="5851535" y="6523995"/>
            <a:ext cx="253902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100" dirty="0"/>
              <a:t>Quand la dernière carte a été créée</a:t>
            </a:r>
            <a:endParaRPr lang="en-PH" sz="1100" dirty="0"/>
          </a:p>
        </p:txBody>
      </p:sp>
      <p:sp>
        <p:nvSpPr>
          <p:cNvPr id="51" name="Right Arrow 10">
            <a:extLst>
              <a:ext uri="{FF2B5EF4-FFF2-40B4-BE49-F238E27FC236}">
                <a16:creationId xmlns:a16="http://schemas.microsoft.com/office/drawing/2014/main" id="{F9912409-F4F4-74BB-9F7C-8A08521849E4}"/>
              </a:ext>
            </a:extLst>
          </p:cNvPr>
          <p:cNvSpPr/>
          <p:nvPr/>
        </p:nvSpPr>
        <p:spPr>
          <a:xfrm rot="9319733">
            <a:off x="7142274" y="5224253"/>
            <a:ext cx="646330" cy="400984"/>
          </a:xfrm>
          <a:prstGeom prst="rightArrow">
            <a:avLst/>
          </a:prstGeom>
          <a:solidFill>
            <a:srgbClr val="1B31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087E8FC-D793-5056-A852-DFCE2B727D9F}"/>
              </a:ext>
            </a:extLst>
          </p:cNvPr>
          <p:cNvSpPr txBox="1"/>
          <p:nvPr/>
        </p:nvSpPr>
        <p:spPr>
          <a:xfrm>
            <a:off x="7144228" y="4290368"/>
            <a:ext cx="19997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800" dirty="0"/>
              <a:t>La création</a:t>
            </a:r>
            <a:r>
              <a:rPr lang="fr-FR" dirty="0"/>
              <a:t> de cartes thématiques est peu fréquente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64994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490D6-8476-4F9A-9D29-0EC3740DF8C6}" type="slidenum">
              <a:rPr lang="fr-CH" altLang="en-US" smtClean="0"/>
              <a:pPr>
                <a:defRPr/>
              </a:pPr>
              <a:t>14</a:t>
            </a:fld>
            <a:endParaRPr lang="fr-CH" alt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628650" y="-171400"/>
            <a:ext cx="7886700" cy="1325563"/>
          </a:xfrm>
        </p:spPr>
        <p:txBody>
          <a:bodyPr/>
          <a:lstStyle/>
          <a:p>
            <a:pPr algn="ctr" eaLnBrk="1" hangingPunct="1"/>
            <a:r>
              <a:rPr lang="fr-CH" sz="3200" b="1" dirty="0">
                <a:solidFill>
                  <a:schemeClr val="bg1"/>
                </a:solidFill>
                <a:latin typeface="+mn-lt"/>
              </a:rPr>
              <a:t>Introduction des participants - Attente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3F64BF-7780-D2D2-EECD-B2E3B4F57E2E}"/>
              </a:ext>
            </a:extLst>
          </p:cNvPr>
          <p:cNvSpPr txBox="1"/>
          <p:nvPr/>
        </p:nvSpPr>
        <p:spPr>
          <a:xfrm>
            <a:off x="135926" y="981075"/>
            <a:ext cx="90080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indent="-263525" fontAlgn="base"/>
            <a:r>
              <a:rPr lang="fr-FR" sz="2000"/>
              <a:t>En quoi pensez-vous que l’atelier va vous aider dans le cadre de votre poste actuel ?</a:t>
            </a:r>
            <a:endParaRPr lang="fr-FR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78809F-A6D4-4C72-C5DA-1049AE5BD9F9}"/>
              </a:ext>
            </a:extLst>
          </p:cNvPr>
          <p:cNvSpPr txBox="1"/>
          <p:nvPr/>
        </p:nvSpPr>
        <p:spPr>
          <a:xfrm>
            <a:off x="104998" y="2682479"/>
            <a:ext cx="29034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sz="1600" i="1" dirty="0"/>
              <a:t>Améliorer la qualité des rapports thématiques du VIH et de la tuberculose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A55CBA-5D3C-9B81-B9F4-1C25693D0AD7}"/>
              </a:ext>
            </a:extLst>
          </p:cNvPr>
          <p:cNvSpPr txBox="1"/>
          <p:nvPr/>
        </p:nvSpPr>
        <p:spPr>
          <a:xfrm>
            <a:off x="2788080" y="3145117"/>
            <a:ext cx="32782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sz="1600" i="1" dirty="0"/>
              <a:t>A mieux coordonner les activités relatives à la cartographie sanitaire pour une meilleure prise de décision.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94601C-5D0E-54D1-0E44-D4A59CD5B72E}"/>
              </a:ext>
            </a:extLst>
          </p:cNvPr>
          <p:cNvSpPr txBox="1"/>
          <p:nvPr/>
        </p:nvSpPr>
        <p:spPr>
          <a:xfrm>
            <a:off x="1508922" y="4908928"/>
            <a:ext cx="327826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sz="1600" i="1" dirty="0"/>
              <a:t>Géoréférencement des formations sanitaires dans le cadre de la Master </a:t>
            </a:r>
            <a:r>
              <a:rPr lang="fr-CH" sz="1600" i="1" dirty="0" err="1"/>
              <a:t>health</a:t>
            </a:r>
            <a:r>
              <a:rPr lang="fr-CH" sz="1600" i="1" dirty="0"/>
              <a:t> Facility List du Ministère de la santé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C1F46E-C396-7C36-DEFE-AC57B064FFEF}"/>
              </a:ext>
            </a:extLst>
          </p:cNvPr>
          <p:cNvSpPr txBox="1"/>
          <p:nvPr/>
        </p:nvSpPr>
        <p:spPr>
          <a:xfrm>
            <a:off x="5656694" y="3740510"/>
            <a:ext cx="32782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sz="1600" i="1" dirty="0"/>
              <a:t>Améliorer mes capacités dans la gestion, analyse et utilisation des données géo référentielles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739846-202E-5B98-0E00-C0AD8866ED38}"/>
              </a:ext>
            </a:extLst>
          </p:cNvPr>
          <p:cNvSpPr txBox="1"/>
          <p:nvPr/>
        </p:nvSpPr>
        <p:spPr>
          <a:xfrm>
            <a:off x="4471091" y="5874603"/>
            <a:ext cx="32782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sz="1600" i="1" dirty="0"/>
              <a:t>Cet atelier me permettra de faire une cartographie de plusieurs indicateurs  ou variable à la fois sur une carte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2C409F-E1F2-11A6-FEA7-7BD8458EE04F}"/>
              </a:ext>
            </a:extLst>
          </p:cNvPr>
          <p:cNvSpPr txBox="1"/>
          <p:nvPr/>
        </p:nvSpPr>
        <p:spPr>
          <a:xfrm>
            <a:off x="-106298" y="3785020"/>
            <a:ext cx="327826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sz="1600" i="1" dirty="0"/>
              <a:t>Cet atelier vient renforcer  notre capacité à la gestion et l'utilisation des données et technologies géospatiale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F3DBDF-B5FA-C73B-DF7B-B26C24AC3030}"/>
              </a:ext>
            </a:extLst>
          </p:cNvPr>
          <p:cNvSpPr txBox="1"/>
          <p:nvPr/>
        </p:nvSpPr>
        <p:spPr>
          <a:xfrm>
            <a:off x="5137369" y="4685567"/>
            <a:ext cx="396161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sz="1600" i="1" dirty="0"/>
              <a:t>Les innovations en rapport avec les technologies géospatiales sont des notions que je souhaite maitriser pour effectivement être à la hauteur de mes missions.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CA7BFB-C329-D44E-99FA-74F1DDFA138A}"/>
              </a:ext>
            </a:extLst>
          </p:cNvPr>
          <p:cNvSpPr txBox="1"/>
          <p:nvPr/>
        </p:nvSpPr>
        <p:spPr>
          <a:xfrm>
            <a:off x="28575" y="1454224"/>
            <a:ext cx="439863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sz="1600" i="1" dirty="0"/>
              <a:t>L'atelier va m'aider au renforcement de ma capacité en lien avec SIS dans la production des cartes thématiques, dans l'analyse statistique et aussi dans la modélisation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B69E62-82DE-0F91-C3E8-BD8EDE3A9BEF}"/>
              </a:ext>
            </a:extLst>
          </p:cNvPr>
          <p:cNvSpPr txBox="1"/>
          <p:nvPr/>
        </p:nvSpPr>
        <p:spPr>
          <a:xfrm>
            <a:off x="4739734" y="1441275"/>
            <a:ext cx="444186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sz="1600" i="1" dirty="0"/>
              <a:t>l'atelier va nous aider à pouvoir mieux maitriser le système de GPS, la télédétection,  les nouvelles technologies  géospatiales , à géolocaliser les structures  sanitaires.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A67FF3-2B94-C9E8-C71F-4517436500D7}"/>
              </a:ext>
            </a:extLst>
          </p:cNvPr>
          <p:cNvSpPr txBox="1"/>
          <p:nvPr/>
        </p:nvSpPr>
        <p:spPr>
          <a:xfrm>
            <a:off x="-141055" y="5974681"/>
            <a:ext cx="31495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sz="1600" i="1" dirty="0"/>
              <a:t>Maîtrisez la manipulation et l'utilisation avancées de données spéciales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9F9B091-5A64-1FE7-167F-CB38D9582083}"/>
              </a:ext>
            </a:extLst>
          </p:cNvPr>
          <p:cNvSpPr txBox="1"/>
          <p:nvPr/>
        </p:nvSpPr>
        <p:spPr>
          <a:xfrm>
            <a:off x="5922628" y="2713848"/>
            <a:ext cx="30189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sz="1600" i="1" dirty="0"/>
              <a:t>Renforcer mes compétences en gestion de l'information géospatiale</a:t>
            </a:r>
          </a:p>
        </p:txBody>
      </p:sp>
    </p:spTree>
    <p:extLst>
      <p:ext uri="{BB962C8B-B14F-4D97-AF65-F5344CB8AC3E}">
        <p14:creationId xmlns:p14="http://schemas.microsoft.com/office/powerpoint/2010/main" val="3636644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erson in a suit and tie&#10;&#10;Description automatically generated">
            <a:extLst>
              <a:ext uri="{FF2B5EF4-FFF2-40B4-BE49-F238E27FC236}">
                <a16:creationId xmlns:a16="http://schemas.microsoft.com/office/drawing/2014/main" id="{9C1DF06F-2AF0-3E35-6AAC-279E087D46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3" t="9051" r="14042" b="14919"/>
          <a:stretch/>
        </p:blipFill>
        <p:spPr>
          <a:xfrm>
            <a:off x="803268" y="1125244"/>
            <a:ext cx="1728704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490D6-8476-4F9A-9D29-0EC3740DF8C6}" type="slidenum">
              <a:rPr lang="fr-CH" altLang="en-US" smtClean="0"/>
              <a:pPr>
                <a:defRPr/>
              </a:pPr>
              <a:t>15</a:t>
            </a:fld>
            <a:endParaRPr lang="fr-CH" alt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683568" y="-152049"/>
            <a:ext cx="7886700" cy="1325563"/>
          </a:xfrm>
        </p:spPr>
        <p:txBody>
          <a:bodyPr/>
          <a:lstStyle/>
          <a:p>
            <a:pPr algn="ctr" eaLnBrk="1" hangingPunct="1"/>
            <a:r>
              <a:rPr lang="fr-CH" sz="3200" b="1" dirty="0">
                <a:solidFill>
                  <a:schemeClr val="bg1"/>
                </a:solidFill>
                <a:latin typeface="+mn-lt"/>
              </a:rPr>
              <a:t>Introduction des facilitateurs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495DE5-484E-011B-FBF5-769888A83D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335" y="3964505"/>
            <a:ext cx="1809575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074294-08CD-2008-8A83-466DB17A711D}"/>
              </a:ext>
            </a:extLst>
          </p:cNvPr>
          <p:cNvSpPr txBox="1"/>
          <p:nvPr/>
        </p:nvSpPr>
        <p:spPr>
          <a:xfrm>
            <a:off x="748335" y="3284744"/>
            <a:ext cx="183300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indent="-263525" algn="ctr" fontAlgn="base"/>
            <a:r>
              <a:rPr lang="fr-FR" sz="1400" dirty="0"/>
              <a:t>Dr. Steeve Ebener</a:t>
            </a:r>
          </a:p>
          <a:p>
            <a:pPr algn="ctr" fontAlgn="base"/>
            <a:r>
              <a:rPr lang="fr-FR" sz="1400" dirty="0"/>
              <a:t>Coordinateur HGL</a:t>
            </a:r>
          </a:p>
          <a:p>
            <a:pPr algn="ctr" fontAlgn="base"/>
            <a:r>
              <a:rPr lang="fr-FR" sz="1400" dirty="0"/>
              <a:t>MORU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0D6A72-7B1B-77A4-F312-F67732781E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3" t="4451" r="29733" b="57883"/>
          <a:stretch/>
        </p:blipFill>
        <p:spPr bwMode="auto">
          <a:xfrm>
            <a:off x="6770592" y="1124744"/>
            <a:ext cx="1689840" cy="21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Picture 9" descr="A person with a beard smiling&#10;&#10;Description automatically generated">
            <a:extLst>
              <a:ext uri="{FF2B5EF4-FFF2-40B4-BE49-F238E27FC236}">
                <a16:creationId xmlns:a16="http://schemas.microsoft.com/office/drawing/2014/main" id="{1FA54F92-0E4F-4D97-96FE-863D94FAB81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8" t="11151" r="15693" b="33650"/>
          <a:stretch/>
        </p:blipFill>
        <p:spPr>
          <a:xfrm>
            <a:off x="2789029" y="3955244"/>
            <a:ext cx="1728704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685003-C272-2D37-7F01-8DB5B147158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6367"/>
          <a:stretch/>
        </p:blipFill>
        <p:spPr>
          <a:xfrm>
            <a:off x="4749369" y="1124744"/>
            <a:ext cx="1740091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 descr="A person with glasses and beard&#10;&#10;Description automatically generated">
            <a:extLst>
              <a:ext uri="{FF2B5EF4-FFF2-40B4-BE49-F238E27FC236}">
                <a16:creationId xmlns:a16="http://schemas.microsoft.com/office/drawing/2014/main" id="{F5DD49D1-892F-C873-0897-FA7852956EB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9" r="15187"/>
          <a:stretch/>
        </p:blipFill>
        <p:spPr>
          <a:xfrm>
            <a:off x="2812973" y="1125244"/>
            <a:ext cx="1704760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A person taking a selfie&#10;&#10;Description automatically generated">
            <a:extLst>
              <a:ext uri="{FF2B5EF4-FFF2-40B4-BE49-F238E27FC236}">
                <a16:creationId xmlns:a16="http://schemas.microsoft.com/office/drawing/2014/main" id="{C5952954-0E6C-06B1-CDF2-CF8583D5074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8" t="4851" r="7370" b="43704"/>
          <a:stretch/>
        </p:blipFill>
        <p:spPr>
          <a:xfrm>
            <a:off x="6716785" y="3940345"/>
            <a:ext cx="1689840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FFEE52C3-008F-8901-9C2E-CEA7034AAD9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30" t="1701" r="26171" b="64588"/>
          <a:stretch/>
        </p:blipFill>
        <p:spPr>
          <a:xfrm>
            <a:off x="4745058" y="3964505"/>
            <a:ext cx="1744402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2C59A4B-7495-CE6D-468F-0C02D91126B4}"/>
              </a:ext>
            </a:extLst>
          </p:cNvPr>
          <p:cNvSpPr txBox="1"/>
          <p:nvPr/>
        </p:nvSpPr>
        <p:spPr>
          <a:xfrm>
            <a:off x="2751698" y="3284744"/>
            <a:ext cx="183300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indent="-263525" algn="ctr" fontAlgn="base"/>
            <a:r>
              <a:rPr lang="fr-FR" sz="1400" dirty="0"/>
              <a:t>Prof. Nicolas Ray</a:t>
            </a:r>
          </a:p>
          <a:p>
            <a:pPr algn="ctr" fontAlgn="base"/>
            <a:r>
              <a:rPr lang="fr-FR" sz="1400" dirty="0"/>
              <a:t>Chef de Division</a:t>
            </a:r>
          </a:p>
          <a:p>
            <a:pPr algn="ctr" fontAlgn="base"/>
            <a:r>
              <a:rPr lang="fr-FR" sz="1400" dirty="0"/>
              <a:t>UNIGE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302481-7719-86F7-5B78-6F2A70C8E180}"/>
              </a:ext>
            </a:extLst>
          </p:cNvPr>
          <p:cNvSpPr txBox="1"/>
          <p:nvPr/>
        </p:nvSpPr>
        <p:spPr>
          <a:xfrm>
            <a:off x="4745058" y="3294175"/>
            <a:ext cx="183300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indent="-263525" algn="ctr" fontAlgn="base"/>
            <a:r>
              <a:rPr lang="fr-FR" sz="1400" dirty="0"/>
              <a:t>Dr. Bocar Sy</a:t>
            </a:r>
          </a:p>
          <a:p>
            <a:pPr algn="ctr" fontAlgn="base"/>
            <a:r>
              <a:rPr lang="fr-FR" sz="1400" dirty="0"/>
              <a:t>Enseignant Chercheur</a:t>
            </a:r>
          </a:p>
          <a:p>
            <a:pPr algn="ctr" fontAlgn="base"/>
            <a:r>
              <a:rPr lang="fr-FR" sz="1400" dirty="0"/>
              <a:t>UAM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B52A50-255A-C636-34A8-C59C9737F513}"/>
              </a:ext>
            </a:extLst>
          </p:cNvPr>
          <p:cNvSpPr txBox="1"/>
          <p:nvPr/>
        </p:nvSpPr>
        <p:spPr>
          <a:xfrm>
            <a:off x="6721096" y="3271462"/>
            <a:ext cx="183300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indent="-263525" algn="ctr" fontAlgn="base"/>
            <a:r>
              <a:rPr lang="en-PH" sz="1400" b="0" i="0" dirty="0">
                <a:solidFill>
                  <a:srgbClr val="1F1F1F"/>
                </a:solidFill>
                <a:effectLst/>
                <a:latin typeface="Google Sans"/>
              </a:rPr>
              <a:t>Abdoul Bassit</a:t>
            </a:r>
          </a:p>
          <a:p>
            <a:pPr marL="263525" indent="-263525" algn="ctr" fontAlgn="base"/>
            <a:r>
              <a:rPr lang="en-PH" sz="1400" dirty="0">
                <a:solidFill>
                  <a:srgbClr val="1F1F1F"/>
                </a:solidFill>
                <a:latin typeface="Google Sans"/>
              </a:rPr>
              <a:t>Consultant</a:t>
            </a:r>
          </a:p>
          <a:p>
            <a:pPr marL="263525" indent="-263525" algn="ctr" fontAlgn="base"/>
            <a:r>
              <a:rPr lang="en-PH" sz="1400" dirty="0">
                <a:solidFill>
                  <a:srgbClr val="1F1F1F"/>
                </a:solidFill>
                <a:latin typeface="Google Sans"/>
              </a:rPr>
              <a:t>MORU</a:t>
            </a:r>
            <a:endParaRPr lang="fr-FR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3654B2-8B0E-20CF-450C-8409A4150D68}"/>
              </a:ext>
            </a:extLst>
          </p:cNvPr>
          <p:cNvSpPr txBox="1"/>
          <p:nvPr/>
        </p:nvSpPr>
        <p:spPr>
          <a:xfrm>
            <a:off x="736621" y="6115606"/>
            <a:ext cx="183300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indent="-263525" algn="ctr" fontAlgn="base"/>
            <a:r>
              <a:rPr lang="fr-FR" sz="1400" dirty="0"/>
              <a:t>Malick </a:t>
            </a:r>
            <a:r>
              <a:rPr lang="fr-FR" sz="1400" dirty="0" err="1"/>
              <a:t>Mbow</a:t>
            </a:r>
            <a:endParaRPr lang="fr-FR" sz="1400" dirty="0"/>
          </a:p>
          <a:p>
            <a:pPr marL="263525" indent="-263525" algn="ctr"/>
            <a:r>
              <a:rPr lang="fr-FR" sz="1400" dirty="0"/>
              <a:t>Etudiant master géomatique - UAM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A5DE87-B811-73EF-31E4-D0AB397780D8}"/>
              </a:ext>
            </a:extLst>
          </p:cNvPr>
          <p:cNvSpPr txBox="1"/>
          <p:nvPr/>
        </p:nvSpPr>
        <p:spPr>
          <a:xfrm>
            <a:off x="2725058" y="6131396"/>
            <a:ext cx="183300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indent="-263525" algn="ctr" fontAlgn="base"/>
            <a:r>
              <a:rPr lang="fr-FR" sz="1400" dirty="0"/>
              <a:t>Loïc Baecher</a:t>
            </a:r>
          </a:p>
          <a:p>
            <a:pPr algn="ctr" fontAlgn="base"/>
            <a:r>
              <a:rPr lang="fr-FR" sz="1400" dirty="0"/>
              <a:t>Analyste SIG</a:t>
            </a:r>
          </a:p>
          <a:p>
            <a:pPr algn="ctr" fontAlgn="base"/>
            <a:r>
              <a:rPr lang="fr-FR" sz="1400" dirty="0"/>
              <a:t>UNIGE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E1FC29-872B-5D39-5ABC-7C0C235BCAF2}"/>
              </a:ext>
            </a:extLst>
          </p:cNvPr>
          <p:cNvSpPr txBox="1"/>
          <p:nvPr/>
        </p:nvSpPr>
        <p:spPr>
          <a:xfrm>
            <a:off x="6684009" y="6100345"/>
            <a:ext cx="177642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/>
              <a:t>Saliou </a:t>
            </a:r>
            <a:r>
              <a:rPr lang="fr-FR" sz="1400" dirty="0" err="1"/>
              <a:t>Aw</a:t>
            </a:r>
            <a:endParaRPr lang="fr-FR" sz="1400" dirty="0"/>
          </a:p>
          <a:p>
            <a:pPr algn="ctr"/>
            <a:r>
              <a:rPr lang="fr-FR" sz="1400" dirty="0"/>
              <a:t>Etudiant master géomatique - UAM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365594-E786-1F3F-C329-68B8C4850497}"/>
              </a:ext>
            </a:extLst>
          </p:cNvPr>
          <p:cNvSpPr txBox="1"/>
          <p:nvPr/>
        </p:nvSpPr>
        <p:spPr>
          <a:xfrm>
            <a:off x="4695573" y="6144096"/>
            <a:ext cx="179948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indent="-263525" algn="ctr" fontAlgn="base"/>
            <a:r>
              <a:rPr lang="fr-FR" sz="1400" dirty="0"/>
              <a:t>Amadou Sadio Diallo</a:t>
            </a:r>
          </a:p>
          <a:p>
            <a:pPr algn="ctr" fontAlgn="base"/>
            <a:r>
              <a:rPr lang="fr-FR" sz="1400" dirty="0"/>
              <a:t>Etudiant master géomatique - UAM</a:t>
            </a:r>
          </a:p>
        </p:txBody>
      </p:sp>
    </p:spTree>
    <p:extLst>
      <p:ext uri="{BB962C8B-B14F-4D97-AF65-F5344CB8AC3E}">
        <p14:creationId xmlns:p14="http://schemas.microsoft.com/office/powerpoint/2010/main" val="338090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60285E3-7C2C-D059-DD28-A2D9A9D9D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79" y="4735634"/>
            <a:ext cx="2670556" cy="19639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7663B2-130F-684D-E5D1-569236381E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089" y="2749872"/>
            <a:ext cx="2080321" cy="133191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C6F0B73-63E9-DDAA-9D6B-123B9332AB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6892" y="1270524"/>
            <a:ext cx="1501913" cy="207036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490D6-8476-4F9A-9D29-0EC3740DF8C6}" type="slidenum">
              <a:rPr lang="fr-CH" altLang="en-US" smtClean="0"/>
              <a:pPr>
                <a:defRPr/>
              </a:pPr>
              <a:t>16</a:t>
            </a:fld>
            <a:endParaRPr lang="fr-CH" alt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628650" y="-171400"/>
            <a:ext cx="7886700" cy="1325563"/>
          </a:xfrm>
        </p:spPr>
        <p:txBody>
          <a:bodyPr/>
          <a:lstStyle/>
          <a:p>
            <a:pPr algn="ctr" eaLnBrk="1" hangingPunct="1"/>
            <a:r>
              <a:rPr lang="fr-CH" sz="3200" b="1" dirty="0">
                <a:solidFill>
                  <a:schemeClr val="bg1"/>
                </a:solidFill>
                <a:latin typeface="+mn-lt"/>
              </a:rPr>
              <a:t>Matériel de l’atelier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70EA08-1F97-5494-1714-2EA636A18A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85601" y="1570751"/>
            <a:ext cx="1125371" cy="7957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CF9DF45-CD70-39DC-51E7-61F64177A6C0}"/>
              </a:ext>
            </a:extLst>
          </p:cNvPr>
          <p:cNvCxnSpPr>
            <a:cxnSpLocks/>
          </p:cNvCxnSpPr>
          <p:nvPr/>
        </p:nvCxnSpPr>
        <p:spPr>
          <a:xfrm flipV="1">
            <a:off x="2225959" y="2347664"/>
            <a:ext cx="672578" cy="105459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C296246-C842-4461-77C7-839061AAA5C5}"/>
              </a:ext>
            </a:extLst>
          </p:cNvPr>
          <p:cNvCxnSpPr>
            <a:cxnSpLocks/>
          </p:cNvCxnSpPr>
          <p:nvPr/>
        </p:nvCxnSpPr>
        <p:spPr>
          <a:xfrm>
            <a:off x="908436" y="4081785"/>
            <a:ext cx="0" cy="78707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Content Placeholder 1">
            <a:extLst>
              <a:ext uri="{FF2B5EF4-FFF2-40B4-BE49-F238E27FC236}">
                <a16:creationId xmlns:a16="http://schemas.microsoft.com/office/drawing/2014/main" id="{12826B76-8383-E4AA-FCD3-EC338DD08B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7422781" y="1705648"/>
            <a:ext cx="797247" cy="1126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0E83B6E3-F88B-26FF-78C1-C26DDE20BF37}"/>
              </a:ext>
            </a:extLst>
          </p:cNvPr>
          <p:cNvSpPr txBox="1">
            <a:spLocks/>
          </p:cNvSpPr>
          <p:nvPr/>
        </p:nvSpPr>
        <p:spPr bwMode="auto">
          <a:xfrm>
            <a:off x="4083477" y="6086901"/>
            <a:ext cx="185357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fr-CH" altLang="en-US" sz="2000" dirty="0">
                <a:latin typeface="+mn-lt"/>
                <a:ea typeface="+mj-ea"/>
                <a:cs typeface="+mj-cs"/>
              </a:rPr>
              <a:t>Présentations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751FAAE-42CB-B80D-9DA8-C9DAD0DD4A95}"/>
              </a:ext>
            </a:extLst>
          </p:cNvPr>
          <p:cNvSpPr txBox="1">
            <a:spLocks/>
          </p:cNvSpPr>
          <p:nvPr/>
        </p:nvSpPr>
        <p:spPr bwMode="auto">
          <a:xfrm>
            <a:off x="8243738" y="2157519"/>
            <a:ext cx="1109491" cy="51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fr-CH" altLang="en-US" sz="2000" dirty="0">
                <a:latin typeface="+mn-lt"/>
                <a:ea typeface="+mj-ea"/>
                <a:cs typeface="+mj-cs"/>
              </a:rPr>
              <a:t>Guides HGL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0FD95DD-CA6F-0AFA-A64F-7638E71FAEA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932" y="2891891"/>
            <a:ext cx="729688" cy="668880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E3D95FD-19D8-07D5-F730-A94AD53CCD95}"/>
              </a:ext>
            </a:extLst>
          </p:cNvPr>
          <p:cNvCxnSpPr>
            <a:cxnSpLocks/>
          </p:cNvCxnSpPr>
          <p:nvPr/>
        </p:nvCxnSpPr>
        <p:spPr>
          <a:xfrm>
            <a:off x="1598542" y="5739816"/>
            <a:ext cx="4121212" cy="16491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09D42A9-88DF-4CBC-3289-1098DD6D2AAF}"/>
              </a:ext>
            </a:extLst>
          </p:cNvPr>
          <p:cNvCxnSpPr>
            <a:cxnSpLocks/>
          </p:cNvCxnSpPr>
          <p:nvPr/>
        </p:nvCxnSpPr>
        <p:spPr>
          <a:xfrm flipV="1">
            <a:off x="1494446" y="4601720"/>
            <a:ext cx="1554337" cy="37975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EBCFB408-633A-13DE-2ECA-6176FA817D5E}"/>
              </a:ext>
            </a:extLst>
          </p:cNvPr>
          <p:cNvSpPr txBox="1">
            <a:spLocks/>
          </p:cNvSpPr>
          <p:nvPr/>
        </p:nvSpPr>
        <p:spPr bwMode="auto">
          <a:xfrm>
            <a:off x="7353819" y="3864737"/>
            <a:ext cx="174833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fr-CH" altLang="en-US" sz="2000" dirty="0">
                <a:latin typeface="+mn-lt"/>
                <a:ea typeface="+mj-ea"/>
                <a:cs typeface="+mj-cs"/>
              </a:rPr>
              <a:t>Manuel QGIS d’installation et d’utilisation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3F38763-3E6E-962E-8362-E8910495AEDA}"/>
              </a:ext>
            </a:extLst>
          </p:cNvPr>
          <p:cNvSpPr/>
          <p:nvPr/>
        </p:nvSpPr>
        <p:spPr>
          <a:xfrm>
            <a:off x="6096000" y="1491556"/>
            <a:ext cx="238085" cy="185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0DC4010-A838-4BCF-0B4D-538499CB49C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0520" t="38265" r="10441" b="47050"/>
          <a:stretch/>
        </p:blipFill>
        <p:spPr>
          <a:xfrm>
            <a:off x="1253897" y="1450876"/>
            <a:ext cx="972062" cy="87603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0415EFB-A03A-675E-C5B5-7F64A61907A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0357" r="50000" b="25992"/>
          <a:stretch/>
        </p:blipFill>
        <p:spPr>
          <a:xfrm>
            <a:off x="3224306" y="3769063"/>
            <a:ext cx="2016163" cy="11628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Picture 5">
            <a:extLst>
              <a:ext uri="{FF2B5EF4-FFF2-40B4-BE49-F238E27FC236}">
                <a16:creationId xmlns:a16="http://schemas.microsoft.com/office/drawing/2014/main" id="{A7DF1946-83B8-4E3B-DD4F-8E2D45D39B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93" t="16319" r="20815" b="7985"/>
          <a:stretch/>
        </p:blipFill>
        <p:spPr bwMode="auto">
          <a:xfrm>
            <a:off x="4444327" y="4105232"/>
            <a:ext cx="1218611" cy="13098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2FE50C8-7F24-2679-1426-769DD8142D8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6280" t="15112" r="31904" b="5098"/>
          <a:stretch/>
        </p:blipFill>
        <p:spPr>
          <a:xfrm>
            <a:off x="6266913" y="3135051"/>
            <a:ext cx="794125" cy="10944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44DC6A9-1F8F-CB20-1CEB-0FE00585835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98358" y="5414899"/>
            <a:ext cx="1678577" cy="12544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BCCE8C1A-A17B-263E-F5B6-CC809471959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48783" y="3402257"/>
            <a:ext cx="840924" cy="10767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666A3B-F3AE-BFD8-8883-BF359EFC5587}"/>
              </a:ext>
            </a:extLst>
          </p:cNvPr>
          <p:cNvSpPr txBox="1">
            <a:spLocks/>
          </p:cNvSpPr>
          <p:nvPr/>
        </p:nvSpPr>
        <p:spPr bwMode="auto">
          <a:xfrm>
            <a:off x="5141809" y="1132411"/>
            <a:ext cx="1572702" cy="6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fr-CH" altLang="en-US" sz="2000" dirty="0">
                <a:latin typeface="+mn-lt"/>
                <a:ea typeface="+mj-ea"/>
                <a:cs typeface="+mj-cs"/>
              </a:rPr>
              <a:t>Guides, publications,…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3BAE7A5-4086-A28A-4ABD-97977B23DCA8}"/>
              </a:ext>
            </a:extLst>
          </p:cNvPr>
          <p:cNvCxnSpPr>
            <a:cxnSpLocks/>
          </p:cNvCxnSpPr>
          <p:nvPr/>
        </p:nvCxnSpPr>
        <p:spPr>
          <a:xfrm flipV="1">
            <a:off x="4307396" y="2347664"/>
            <a:ext cx="2530251" cy="55655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AAC04F8-DC04-C12D-7475-0C6D97C9A8FC}"/>
              </a:ext>
            </a:extLst>
          </p:cNvPr>
          <p:cNvCxnSpPr>
            <a:cxnSpLocks/>
          </p:cNvCxnSpPr>
          <p:nvPr/>
        </p:nvCxnSpPr>
        <p:spPr>
          <a:xfrm flipV="1">
            <a:off x="4307396" y="3056723"/>
            <a:ext cx="1836342" cy="1252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37A2DAF4-0D50-409B-9A1B-6E85F98B3FE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47958" y="778036"/>
            <a:ext cx="803327" cy="11350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B9D9FA-2FD2-D9E5-DBD5-C3FA1930E1F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9101" y="1294684"/>
            <a:ext cx="1095948" cy="10906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C0EA4E-E6AE-A737-2CBC-7584DAAA7B66}"/>
              </a:ext>
            </a:extLst>
          </p:cNvPr>
          <p:cNvSpPr txBox="1"/>
          <p:nvPr/>
        </p:nvSpPr>
        <p:spPr>
          <a:xfrm>
            <a:off x="266283" y="2381362"/>
            <a:ext cx="16354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sz="1200" dirty="0"/>
              <a:t>https://bit.ly/40n1SXp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3D650D-01B3-676D-41E2-E11E3494408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86897" y="3472583"/>
            <a:ext cx="885401" cy="12341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64681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AAAF086F-59AF-236E-A849-DE4CFE79B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515" y="2564112"/>
            <a:ext cx="2281473" cy="31975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490D6-8476-4F9A-9D29-0EC3740DF8C6}" type="slidenum">
              <a:rPr lang="fr-CH" altLang="en-US" smtClean="0"/>
              <a:pPr>
                <a:defRPr/>
              </a:pPr>
              <a:t>17</a:t>
            </a:fld>
            <a:endParaRPr lang="fr-CH" alt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628650" y="-171400"/>
            <a:ext cx="7886700" cy="1325563"/>
          </a:xfrm>
        </p:spPr>
        <p:txBody>
          <a:bodyPr/>
          <a:lstStyle/>
          <a:p>
            <a:pPr algn="ctr" eaLnBrk="1" hangingPunct="1"/>
            <a:r>
              <a:rPr lang="fr-CH" sz="3200" b="1" dirty="0">
                <a:solidFill>
                  <a:schemeClr val="bg1"/>
                </a:solidFill>
                <a:latin typeface="+mn-lt"/>
              </a:rPr>
              <a:t>Installation de QGIS et GPS </a:t>
            </a:r>
            <a:r>
              <a:rPr lang="fr-CH" sz="3200" b="1" dirty="0" err="1">
                <a:solidFill>
                  <a:schemeClr val="bg1"/>
                </a:solidFill>
                <a:latin typeface="+mn-lt"/>
              </a:rPr>
              <a:t>essentials</a:t>
            </a:r>
            <a:endParaRPr lang="fr-CH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BCFB408-633A-13DE-2ECA-6176FA817D5E}"/>
              </a:ext>
            </a:extLst>
          </p:cNvPr>
          <p:cNvSpPr txBox="1">
            <a:spLocks/>
          </p:cNvSpPr>
          <p:nvPr/>
        </p:nvSpPr>
        <p:spPr bwMode="auto">
          <a:xfrm>
            <a:off x="814358" y="5661248"/>
            <a:ext cx="250851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fr-CH" altLang="en-US" sz="1600" dirty="0">
                <a:latin typeface="+mn-lt"/>
                <a:ea typeface="+mj-ea"/>
                <a:cs typeface="+mj-cs"/>
              </a:rPr>
              <a:t>Instructions d’installation</a:t>
            </a:r>
          </a:p>
        </p:txBody>
      </p:sp>
      <p:pic>
        <p:nvPicPr>
          <p:cNvPr id="9" name="Picture 8" descr="image1">
            <a:extLst>
              <a:ext uri="{FF2B5EF4-FFF2-40B4-BE49-F238E27FC236}">
                <a16:creationId xmlns:a16="http://schemas.microsoft.com/office/drawing/2014/main" id="{3565E8C8-653F-F8B9-641E-3504872417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89" y="1154163"/>
            <a:ext cx="2520280" cy="120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ight Arrow 10">
            <a:extLst>
              <a:ext uri="{FF2B5EF4-FFF2-40B4-BE49-F238E27FC236}">
                <a16:creationId xmlns:a16="http://schemas.microsoft.com/office/drawing/2014/main" id="{5096B532-29A7-5335-79C7-00AFE276A3BC}"/>
              </a:ext>
            </a:extLst>
          </p:cNvPr>
          <p:cNvSpPr/>
          <p:nvPr/>
        </p:nvSpPr>
        <p:spPr>
          <a:xfrm rot="5400000">
            <a:off x="1707525" y="2196990"/>
            <a:ext cx="646330" cy="400984"/>
          </a:xfrm>
          <a:prstGeom prst="rightArrow">
            <a:avLst/>
          </a:prstGeom>
          <a:solidFill>
            <a:srgbClr val="1B31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9A9748-57F5-0B24-24AD-5C9D5BB486A9}"/>
              </a:ext>
            </a:extLst>
          </p:cNvPr>
          <p:cNvSpPr txBox="1"/>
          <p:nvPr/>
        </p:nvSpPr>
        <p:spPr>
          <a:xfrm>
            <a:off x="918689" y="6161604"/>
            <a:ext cx="25085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https://bit.ly/3QfmtYX</a:t>
            </a:r>
            <a:endParaRPr lang="en-PH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E3D89EC6-4B5F-C989-323D-62527883AA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3118" y="4365980"/>
            <a:ext cx="1171739" cy="114316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5D29A9C-0DA4-ACEE-FC9A-8A5F605BED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55" b="47330"/>
          <a:stretch/>
        </p:blipFill>
        <p:spPr bwMode="auto">
          <a:xfrm>
            <a:off x="5554973" y="1214025"/>
            <a:ext cx="2552502" cy="11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98171F2-8CF2-CCC9-ADCA-BFE2A9AC39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4973" y="2620690"/>
            <a:ext cx="2453561" cy="31409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" name="Right Arrow 10">
            <a:extLst>
              <a:ext uri="{FF2B5EF4-FFF2-40B4-BE49-F238E27FC236}">
                <a16:creationId xmlns:a16="http://schemas.microsoft.com/office/drawing/2014/main" id="{AA9B2FF6-CFE9-1CEA-A968-42F1B827FBA4}"/>
              </a:ext>
            </a:extLst>
          </p:cNvPr>
          <p:cNvSpPr/>
          <p:nvPr/>
        </p:nvSpPr>
        <p:spPr>
          <a:xfrm rot="5400000">
            <a:off x="6314696" y="2211657"/>
            <a:ext cx="646330" cy="400984"/>
          </a:xfrm>
          <a:prstGeom prst="rightArrow">
            <a:avLst/>
          </a:prstGeom>
          <a:solidFill>
            <a:srgbClr val="1B31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817F124E-C7FB-71C9-D4E4-3D96709F8D3E}"/>
              </a:ext>
            </a:extLst>
          </p:cNvPr>
          <p:cNvSpPr txBox="1">
            <a:spLocks/>
          </p:cNvSpPr>
          <p:nvPr/>
        </p:nvSpPr>
        <p:spPr bwMode="auto">
          <a:xfrm>
            <a:off x="5148064" y="5685354"/>
            <a:ext cx="318157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fr-CH" altLang="en-US" sz="1600" dirty="0">
                <a:latin typeface="+mn-lt"/>
                <a:ea typeface="+mj-ea"/>
                <a:cs typeface="+mj-cs"/>
              </a:rPr>
              <a:t>Instructions d’installation et SOP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D0A1ABC-A8AB-40A6-05B1-6E29977F9D87}"/>
              </a:ext>
            </a:extLst>
          </p:cNvPr>
          <p:cNvSpPr txBox="1"/>
          <p:nvPr/>
        </p:nvSpPr>
        <p:spPr>
          <a:xfrm>
            <a:off x="5604350" y="6185710"/>
            <a:ext cx="25085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dirty="0"/>
              <a:t>https://bit.ly/47aQRdX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B2C05990-F34F-42FF-3216-D9EF0CFAB2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20835" y="4370575"/>
            <a:ext cx="1124107" cy="11145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B980705-FAF5-EEC4-E1D9-4ABAC07BACA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0520" t="38265" r="10441" b="47050"/>
          <a:stretch/>
        </p:blipFill>
        <p:spPr>
          <a:xfrm>
            <a:off x="445910" y="5380002"/>
            <a:ext cx="576301" cy="5193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C7CC59-0017-A782-9166-BB5B8190836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0520" t="38265" r="10441" b="47050"/>
          <a:stretch/>
        </p:blipFill>
        <p:spPr>
          <a:xfrm>
            <a:off x="5063251" y="5325570"/>
            <a:ext cx="576301" cy="51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639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490D6-8476-4F9A-9D29-0EC3740DF8C6}" type="slidenum">
              <a:rPr lang="fr-CH" altLang="en-US" smtClean="0"/>
              <a:pPr>
                <a:defRPr/>
              </a:pPr>
              <a:t>18</a:t>
            </a:fld>
            <a:endParaRPr lang="fr-CH" alt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628650" y="-171400"/>
            <a:ext cx="7886700" cy="1325563"/>
          </a:xfrm>
        </p:spPr>
        <p:txBody>
          <a:bodyPr/>
          <a:lstStyle/>
          <a:p>
            <a:pPr algn="ctr" eaLnBrk="1" hangingPunct="1"/>
            <a:r>
              <a:rPr lang="fr-CH" sz="3200" b="1" dirty="0">
                <a:solidFill>
                  <a:schemeClr val="bg1"/>
                </a:solidFill>
                <a:latin typeface="+mn-lt"/>
              </a:rPr>
              <a:t>Groupe WhatsApp et photo de group</a:t>
            </a:r>
          </a:p>
        </p:txBody>
      </p:sp>
      <p:pic>
        <p:nvPicPr>
          <p:cNvPr id="11" name="Picture 10" descr="A screenshot of a qr code&#10;&#10;Description automatically generated">
            <a:extLst>
              <a:ext uri="{FF2B5EF4-FFF2-40B4-BE49-F238E27FC236}">
                <a16:creationId xmlns:a16="http://schemas.microsoft.com/office/drawing/2014/main" id="{5FC6A6CA-2A8B-71E0-DF6C-DC6480DEDD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0" t="44750" r="29525" b="35921"/>
          <a:stretch/>
        </p:blipFill>
        <p:spPr>
          <a:xfrm>
            <a:off x="6033467" y="1475540"/>
            <a:ext cx="2016224" cy="195346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D258CF8-5118-9265-F95D-F23D5903F5F9}"/>
              </a:ext>
            </a:extLst>
          </p:cNvPr>
          <p:cNvSpPr txBox="1"/>
          <p:nvPr/>
        </p:nvSpPr>
        <p:spPr>
          <a:xfrm>
            <a:off x="5890355" y="3463347"/>
            <a:ext cx="25020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dirty="0"/>
              <a:t>https://bit.ly/40nYMSU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CB3F99-762B-FF13-ACF2-22B51B1ABDC9}"/>
              </a:ext>
            </a:extLst>
          </p:cNvPr>
          <p:cNvSpPr txBox="1"/>
          <p:nvPr/>
        </p:nvSpPr>
        <p:spPr>
          <a:xfrm>
            <a:off x="573917" y="1955495"/>
            <a:ext cx="43986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sz="2400" dirty="0"/>
              <a:t>Pour échanger des informations et photos pendant la semaine…et peut être au-delà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AADF61-B091-4120-E768-980C8F83C53D}"/>
              </a:ext>
            </a:extLst>
          </p:cNvPr>
          <p:cNvSpPr txBox="1"/>
          <p:nvPr/>
        </p:nvSpPr>
        <p:spPr>
          <a:xfrm>
            <a:off x="1592213" y="4333281"/>
            <a:ext cx="59595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sz="2400" dirty="0"/>
              <a:t>On prendra une photo de groupe pendant la pause-café ce matin</a:t>
            </a:r>
          </a:p>
        </p:txBody>
      </p:sp>
    </p:spTree>
    <p:extLst>
      <p:ext uri="{BB962C8B-B14F-4D97-AF65-F5344CB8AC3E}">
        <p14:creationId xmlns:p14="http://schemas.microsoft.com/office/powerpoint/2010/main" val="2178143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69DB235B-3CB3-D0EE-A43E-757E407920D3}"/>
              </a:ext>
            </a:extLst>
          </p:cNvPr>
          <p:cNvSpPr txBox="1"/>
          <p:nvPr/>
        </p:nvSpPr>
        <p:spPr>
          <a:xfrm>
            <a:off x="1666122" y="4561939"/>
            <a:ext cx="58749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sz="2400" b="1" dirty="0">
                <a:effectLst/>
                <a:latin typeface="+mn-lt"/>
                <a:ea typeface="Helvetica Neue"/>
                <a:cs typeface="Helvetica Neue"/>
              </a:rPr>
              <a:t>6 novembre 2023</a:t>
            </a:r>
            <a:endParaRPr lang="en-PH" sz="24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algn="ctr"/>
            <a:r>
              <a:rPr lang="fr-CH" sz="2400" b="1" dirty="0">
                <a:effectLst/>
                <a:latin typeface="+mn-lt"/>
                <a:ea typeface="Helvetica Neue"/>
                <a:cs typeface="Helvetica Neue"/>
              </a:rPr>
              <a:t>Saly, Sénégal</a:t>
            </a:r>
            <a:endParaRPr lang="en-PH" sz="2400" b="1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EB95E3-E71B-E034-EB68-4178130C4B43}"/>
              </a:ext>
            </a:extLst>
          </p:cNvPr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710E03-240A-10DE-98E7-F6AAAC239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708" y="395586"/>
            <a:ext cx="80422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fr-FR" altLang="en-US" sz="2800" b="1" dirty="0">
                <a:solidFill>
                  <a:schemeClr val="tx1"/>
                </a:solidFill>
                <a:latin typeface="+mn-lt"/>
                <a:ea typeface="Century Gothic" charset="0"/>
                <a:cs typeface="Century Gothic" charset="0"/>
              </a:rPr>
              <a:t>Atelier sur la Géo-activation du Système d'Information Sanitaire (SIS) et l'Utilisation des Systèmes d’Information Géographique (SIG) en Afrique Francophone</a:t>
            </a:r>
            <a:endParaRPr lang="en-US" altLang="en-US" sz="2800" dirty="0">
              <a:solidFill>
                <a:schemeClr val="tx1"/>
              </a:solidFill>
              <a:latin typeface="+mn-lt"/>
              <a:ea typeface="Century Gothic" charset="0"/>
              <a:cs typeface="Century Gothic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A23B60-E204-47A6-F847-917275AF6747}"/>
              </a:ext>
            </a:extLst>
          </p:cNvPr>
          <p:cNvSpPr txBox="1"/>
          <p:nvPr/>
        </p:nvSpPr>
        <p:spPr>
          <a:xfrm>
            <a:off x="1039055" y="3103576"/>
            <a:ext cx="71290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effectLst/>
                <a:latin typeface="+mn-lt"/>
                <a:ea typeface="Helvetica Neue"/>
                <a:cs typeface="Helvetica Neue"/>
              </a:rPr>
              <a:t>Objectifs et organisation de l'atelier</a:t>
            </a:r>
            <a:endParaRPr lang="en-PH" sz="2400" b="1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2" name="Picture 1" descr="A logo with a swirl in the middle&#10;&#10;Description automatically generated">
            <a:extLst>
              <a:ext uri="{FF2B5EF4-FFF2-40B4-BE49-F238E27FC236}">
                <a16:creationId xmlns:a16="http://schemas.microsoft.com/office/drawing/2014/main" id="{94EDE599-6886-220B-2FE1-4ED6A904BA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" t="31499" r="2751" b="31076"/>
          <a:stretch/>
        </p:blipFill>
        <p:spPr>
          <a:xfrm>
            <a:off x="3995936" y="6230160"/>
            <a:ext cx="1133648" cy="439200"/>
          </a:xfrm>
          <a:prstGeom prst="rect">
            <a:avLst/>
          </a:prstGeom>
        </p:spPr>
      </p:pic>
      <p:pic>
        <p:nvPicPr>
          <p:cNvPr id="4" name="Picture 3" descr="A logo for a university&#10;&#10;Description automatically generated">
            <a:extLst>
              <a:ext uri="{FF2B5EF4-FFF2-40B4-BE49-F238E27FC236}">
                <a16:creationId xmlns:a16="http://schemas.microsoft.com/office/drawing/2014/main" id="{5979587E-B764-B964-05A0-7D99F15EB1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923" y="6124704"/>
            <a:ext cx="1275725" cy="649638"/>
          </a:xfrm>
          <a:prstGeom prst="rect">
            <a:avLst/>
          </a:prstGeom>
        </p:spPr>
      </p:pic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5E196AFB-490D-4747-0020-DF63B653A3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120" y="6230160"/>
            <a:ext cx="1476385" cy="438727"/>
          </a:xfrm>
          <a:prstGeom prst="rect">
            <a:avLst/>
          </a:prstGeom>
        </p:spPr>
      </p:pic>
      <p:pic>
        <p:nvPicPr>
          <p:cNvPr id="7" name="Picture 6" descr="A logo with blue text and colorful dots&#10;&#10;Description automatically generated">
            <a:extLst>
              <a:ext uri="{FF2B5EF4-FFF2-40B4-BE49-F238E27FC236}">
                <a16:creationId xmlns:a16="http://schemas.microsoft.com/office/drawing/2014/main" id="{8F209F9E-9AD1-B236-9516-D894EA9DBA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30" t="16391" b="13376"/>
          <a:stretch/>
        </p:blipFill>
        <p:spPr>
          <a:xfrm>
            <a:off x="520596" y="6234128"/>
            <a:ext cx="1112812" cy="438120"/>
          </a:xfrm>
          <a:prstGeom prst="rect">
            <a:avLst/>
          </a:prstGeom>
        </p:spPr>
      </p:pic>
      <p:pic>
        <p:nvPicPr>
          <p:cNvPr id="8" name="Picture 7" descr="A logo with blue text and colorful dots&#10;&#10;Description automatically generated">
            <a:extLst>
              <a:ext uri="{FF2B5EF4-FFF2-40B4-BE49-F238E27FC236}">
                <a16:creationId xmlns:a16="http://schemas.microsoft.com/office/drawing/2014/main" id="{CAAA34A8-4750-64EF-FDC9-A2240C09F72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0" r="47187" b="11974"/>
          <a:stretch/>
        </p:blipFill>
        <p:spPr>
          <a:xfrm>
            <a:off x="2200786" y="6250408"/>
            <a:ext cx="1248033" cy="43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30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490D6-8476-4F9A-9D29-0EC3740DF8C6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  <p:sp>
        <p:nvSpPr>
          <p:cNvPr id="6" name="Rectangle 5"/>
          <p:cNvSpPr/>
          <p:nvPr/>
        </p:nvSpPr>
        <p:spPr>
          <a:xfrm>
            <a:off x="395535" y="1129968"/>
            <a:ext cx="84971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 fontAlgn="base"/>
            <a:r>
              <a:rPr lang="fr-FR" sz="2600" dirty="0"/>
              <a:t>• Introduire le concept de géo-activation du Système d’Information Sanitaire (SIS) et soutenir sa mise en œuvre.</a:t>
            </a:r>
          </a:p>
          <a:p>
            <a:pPr marL="263525" indent="-263525" fontAlgn="base"/>
            <a:r>
              <a:rPr lang="fr-FR" sz="2600" dirty="0"/>
              <a:t>• Démontrer le potentiel des données et technologies géospatiales en santé publique.</a:t>
            </a:r>
          </a:p>
          <a:p>
            <a:pPr marL="263525" indent="-263525" fontAlgn="base"/>
            <a:r>
              <a:rPr lang="fr-FR" sz="2600" dirty="0"/>
              <a:t>• Renforcer les connaissances sur les éléments nécessaires à la géo-activation du SIS.</a:t>
            </a:r>
          </a:p>
          <a:p>
            <a:pPr marL="263525" indent="-263525" fontAlgn="base"/>
            <a:r>
              <a:rPr lang="fr-FR" sz="2600" dirty="0"/>
              <a:t>• Renforcer la capacité technique des participants à collecter des coordonnées géographiques sur le terrain et à utiliser un logiciel SIG pour créer des cartes thématiques.</a:t>
            </a:r>
          </a:p>
          <a:p>
            <a:pPr marL="263525" indent="-263525" fontAlgn="base"/>
            <a:r>
              <a:rPr lang="fr-FR" sz="2600" dirty="0"/>
              <a:t>• Définir le mode de mise en œuvre du soutien technique post-atelier pour aider les pays à planifier comment résoudre les principaux obstacles actuels à la géo-activation des programmes de lutte contre le VIH, la tuberculose et le paludisme.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628650" y="-171400"/>
            <a:ext cx="7886700" cy="1325563"/>
          </a:xfrm>
        </p:spPr>
        <p:txBody>
          <a:bodyPr/>
          <a:lstStyle/>
          <a:p>
            <a:pPr algn="ctr" eaLnBrk="1" hangingPunct="1"/>
            <a:r>
              <a:rPr lang="fr-CH" sz="3200" b="1" dirty="0">
                <a:solidFill>
                  <a:schemeClr val="bg1"/>
                </a:solidFill>
                <a:latin typeface="+mn-lt"/>
              </a:rPr>
              <a:t>Objectifs de l’atelier</a:t>
            </a:r>
          </a:p>
        </p:txBody>
      </p:sp>
    </p:spTree>
    <p:extLst>
      <p:ext uri="{BB962C8B-B14F-4D97-AF65-F5344CB8AC3E}">
        <p14:creationId xmlns:p14="http://schemas.microsoft.com/office/powerpoint/2010/main" val="563951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728985-09F9-51FA-B041-A31C8D633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594291"/>
            <a:ext cx="7087411" cy="42367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11E82A-15ED-C3A7-802C-34FECC2A611E}"/>
              </a:ext>
            </a:extLst>
          </p:cNvPr>
          <p:cNvSpPr txBox="1"/>
          <p:nvPr/>
        </p:nvSpPr>
        <p:spPr>
          <a:xfrm>
            <a:off x="179512" y="980728"/>
            <a:ext cx="83529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indent="-263525" fontAlgn="base"/>
            <a:r>
              <a:rPr lang="fr-FR" sz="2400" dirty="0"/>
              <a:t>Cadre de géo-activation du Système d’Information Sanitaire (SIS)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490D6-8476-4F9A-9D29-0EC3740DF8C6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9098978" cy="981075"/>
          </a:xfrm>
        </p:spPr>
        <p:txBody>
          <a:bodyPr/>
          <a:lstStyle/>
          <a:p>
            <a:pPr algn="ctr" eaLnBrk="1" hangingPunct="1"/>
            <a:r>
              <a:rPr lang="fr-CH" sz="3200" b="1" dirty="0">
                <a:solidFill>
                  <a:schemeClr val="bg1"/>
                </a:solidFill>
                <a:latin typeface="+mn-lt"/>
              </a:rPr>
              <a:t>Objectifs de l’atelier</a:t>
            </a:r>
          </a:p>
        </p:txBody>
      </p:sp>
      <p:sp>
        <p:nvSpPr>
          <p:cNvPr id="9" name="Trapezoid 8">
            <a:extLst>
              <a:ext uri="{FF2B5EF4-FFF2-40B4-BE49-F238E27FC236}">
                <a16:creationId xmlns:a16="http://schemas.microsoft.com/office/drawing/2014/main" id="{19773BA8-0833-4BAF-FF8B-81E0AD3598D7}"/>
              </a:ext>
            </a:extLst>
          </p:cNvPr>
          <p:cNvSpPr/>
          <p:nvPr/>
        </p:nvSpPr>
        <p:spPr>
          <a:xfrm>
            <a:off x="3283629" y="1849776"/>
            <a:ext cx="4248472" cy="2952328"/>
          </a:xfrm>
          <a:prstGeom prst="trapezoid">
            <a:avLst>
              <a:gd name="adj" fmla="val 41346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22AD6E-B5E6-2FD8-2535-D621119E9E2E}"/>
              </a:ext>
            </a:extLst>
          </p:cNvPr>
          <p:cNvSpPr txBox="1"/>
          <p:nvPr/>
        </p:nvSpPr>
        <p:spPr>
          <a:xfrm>
            <a:off x="6796286" y="2524770"/>
            <a:ext cx="23842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indent="-263525" algn="ctr" fontAlgn="base"/>
            <a:r>
              <a:rPr lang="fr-FR" sz="2000" dirty="0">
                <a:solidFill>
                  <a:srgbClr val="FF0000"/>
                </a:solidFill>
              </a:rPr>
              <a:t>Atelier de cette semaine (technique)</a:t>
            </a: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CD8077BD-8364-6948-0A05-0417AE2DD06C}"/>
              </a:ext>
            </a:extLst>
          </p:cNvPr>
          <p:cNvSpPr/>
          <p:nvPr/>
        </p:nvSpPr>
        <p:spPr>
          <a:xfrm>
            <a:off x="2665912" y="2912244"/>
            <a:ext cx="5501561" cy="2815200"/>
          </a:xfrm>
          <a:prstGeom prst="trapezoid">
            <a:avLst>
              <a:gd name="adj" fmla="val 44988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C73C55-7AF3-00FD-874C-A00D8CBBFD6E}"/>
              </a:ext>
            </a:extLst>
          </p:cNvPr>
          <p:cNvSpPr txBox="1"/>
          <p:nvPr/>
        </p:nvSpPr>
        <p:spPr>
          <a:xfrm>
            <a:off x="7578602" y="4327702"/>
            <a:ext cx="16019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indent="-263525" algn="ctr" fontAlgn="base"/>
            <a:r>
              <a:rPr lang="fr-FR" sz="2000" dirty="0">
                <a:solidFill>
                  <a:srgbClr val="00B050"/>
                </a:solidFill>
              </a:rPr>
              <a:t>Soutient après atelier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87E0F8-6D7D-75D5-D722-DC0D77632789}"/>
              </a:ext>
            </a:extLst>
          </p:cNvPr>
          <p:cNvSpPr/>
          <p:nvPr/>
        </p:nvSpPr>
        <p:spPr>
          <a:xfrm>
            <a:off x="3991009" y="2524770"/>
            <a:ext cx="432048" cy="1170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F1DF76-2FA0-674E-E745-1D18152AE6D5}"/>
              </a:ext>
            </a:extLst>
          </p:cNvPr>
          <p:cNvSpPr/>
          <p:nvPr/>
        </p:nvSpPr>
        <p:spPr>
          <a:xfrm>
            <a:off x="4143409" y="2052526"/>
            <a:ext cx="432048" cy="1170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C4665EB-69C7-8558-2DA6-9036F539371D}"/>
              </a:ext>
            </a:extLst>
          </p:cNvPr>
          <p:cNvSpPr/>
          <p:nvPr/>
        </p:nvSpPr>
        <p:spPr>
          <a:xfrm>
            <a:off x="6201429" y="2052526"/>
            <a:ext cx="432048" cy="1154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A1BE495-A124-92BA-5AD9-6CD3032EA0AF}"/>
              </a:ext>
            </a:extLst>
          </p:cNvPr>
          <p:cNvSpPr/>
          <p:nvPr/>
        </p:nvSpPr>
        <p:spPr>
          <a:xfrm>
            <a:off x="6396991" y="2468731"/>
            <a:ext cx="432048" cy="1154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5BE7C71D-1903-B35A-DA4C-CE0841F6F869}"/>
              </a:ext>
            </a:extLst>
          </p:cNvPr>
          <p:cNvSpPr txBox="1">
            <a:spLocks/>
          </p:cNvSpPr>
          <p:nvPr/>
        </p:nvSpPr>
        <p:spPr>
          <a:xfrm>
            <a:off x="611560" y="5911552"/>
            <a:ext cx="8532440" cy="915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>
                <a:latin typeface="+mn-lt"/>
                <a:ea typeface="Arial" charset="0"/>
              </a:rPr>
              <a:t>E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laboration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 d'un plan de travail préliminaire visant à soutenir la géo-activation des programmes de lutte contre le sida, la tuberculose (TB) et le paludisme dans les pays participants</a:t>
            </a:r>
          </a:p>
        </p:txBody>
      </p:sp>
      <p:sp>
        <p:nvSpPr>
          <p:cNvPr id="20" name="Right Arrow 10">
            <a:extLst>
              <a:ext uri="{FF2B5EF4-FFF2-40B4-BE49-F238E27FC236}">
                <a16:creationId xmlns:a16="http://schemas.microsoft.com/office/drawing/2014/main" id="{197B0848-B9BF-F472-BB40-9C0BFB8E9F0B}"/>
              </a:ext>
            </a:extLst>
          </p:cNvPr>
          <p:cNvSpPr/>
          <p:nvPr/>
        </p:nvSpPr>
        <p:spPr>
          <a:xfrm>
            <a:off x="179512" y="5892204"/>
            <a:ext cx="432048" cy="400984"/>
          </a:xfrm>
          <a:prstGeom prst="rightArrow">
            <a:avLst/>
          </a:prstGeom>
          <a:solidFill>
            <a:srgbClr val="1B31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A7E56F66-FDCA-EFE1-87A4-B27E1A0DEC4B}"/>
              </a:ext>
            </a:extLst>
          </p:cNvPr>
          <p:cNvSpPr/>
          <p:nvPr/>
        </p:nvSpPr>
        <p:spPr>
          <a:xfrm rot="1602390">
            <a:off x="1646404" y="1365680"/>
            <a:ext cx="578659" cy="4197137"/>
          </a:xfrm>
          <a:prstGeom prst="leftBrace">
            <a:avLst/>
          </a:prstGeom>
          <a:noFill/>
          <a:ln w="38100">
            <a:solidFill>
              <a:srgbClr val="001C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A810DD-6F28-3287-63FE-E561C05C8751}"/>
              </a:ext>
            </a:extLst>
          </p:cNvPr>
          <p:cNvSpPr txBox="1"/>
          <p:nvPr/>
        </p:nvSpPr>
        <p:spPr>
          <a:xfrm>
            <a:off x="-177056" y="2773376"/>
            <a:ext cx="21929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fr-FR" sz="2400" dirty="0"/>
              <a:t>Questionnaire  </a:t>
            </a:r>
            <a:r>
              <a:rPr lang="fr-FR" sz="2400" dirty="0" err="1"/>
              <a:t>pre</a:t>
            </a:r>
            <a:r>
              <a:rPr lang="fr-FR" sz="2400" dirty="0"/>
              <a:t>-atelier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4B0E205-2EBF-27BC-6F48-893DB36BC1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733" y="1594291"/>
            <a:ext cx="1195244" cy="120673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AF4593F-041F-9671-6FD8-2EFF74F25AB5}"/>
              </a:ext>
            </a:extLst>
          </p:cNvPr>
          <p:cNvSpPr/>
          <p:nvPr/>
        </p:nvSpPr>
        <p:spPr>
          <a:xfrm>
            <a:off x="789355" y="2035659"/>
            <a:ext cx="360000" cy="34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681678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490D6-8476-4F9A-9D29-0EC3740DF8C6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9098978" cy="981075"/>
          </a:xfrm>
        </p:spPr>
        <p:txBody>
          <a:bodyPr/>
          <a:lstStyle/>
          <a:p>
            <a:pPr algn="ctr" eaLnBrk="1" hangingPunct="1"/>
            <a:r>
              <a:rPr lang="fr-CH" sz="3200" b="1" dirty="0">
                <a:solidFill>
                  <a:schemeClr val="bg1"/>
                </a:solidFill>
                <a:latin typeface="+mn-lt"/>
              </a:rPr>
              <a:t>Objectif après atelier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D7CD3F-96CA-72C5-A102-4443934DA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755" y="1912124"/>
            <a:ext cx="6789469" cy="47945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473B1C-76CF-D5AA-8A2C-98E63395F65A}"/>
              </a:ext>
            </a:extLst>
          </p:cNvPr>
          <p:cNvSpPr txBox="1"/>
          <p:nvPr/>
        </p:nvSpPr>
        <p:spPr>
          <a:xfrm>
            <a:off x="179512" y="1031101"/>
            <a:ext cx="89644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fr-FR" sz="2400" dirty="0"/>
              <a:t>Plan d’action préliminaire pour la géo-activation du SIS en soutient aux programmes de lutte contre le VIH, la tuberculose et le paludisme</a:t>
            </a:r>
          </a:p>
        </p:txBody>
      </p:sp>
    </p:spTree>
    <p:extLst>
      <p:ext uri="{BB962C8B-B14F-4D97-AF65-F5344CB8AC3E}">
        <p14:creationId xmlns:p14="http://schemas.microsoft.com/office/powerpoint/2010/main" val="2982731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44CDA2E-BED9-BE11-0200-D95976AEB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607" y="1469486"/>
            <a:ext cx="4853414" cy="519244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490D6-8476-4F9A-9D29-0EC3740DF8C6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628650" y="-171400"/>
            <a:ext cx="7886700" cy="1325563"/>
          </a:xfrm>
        </p:spPr>
        <p:txBody>
          <a:bodyPr/>
          <a:lstStyle/>
          <a:p>
            <a:pPr algn="ctr" eaLnBrk="1" hangingPunct="1"/>
            <a:r>
              <a:rPr lang="fr-CH" sz="3200" b="1" dirty="0">
                <a:solidFill>
                  <a:schemeClr val="bg1"/>
                </a:solidFill>
                <a:latin typeface="+mn-lt"/>
              </a:rPr>
              <a:t>Organisation de l’atelier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3E7BE5-D99A-9142-186C-7146133C562F}"/>
              </a:ext>
            </a:extLst>
          </p:cNvPr>
          <p:cNvSpPr txBox="1"/>
          <p:nvPr/>
        </p:nvSpPr>
        <p:spPr>
          <a:xfrm>
            <a:off x="162422" y="988893"/>
            <a:ext cx="83529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indent="-263525" fontAlgn="base"/>
            <a:r>
              <a:rPr lang="fr-FR" sz="2400" dirty="0"/>
              <a:t>Programme (6 novembre)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5FBE7D-E9B3-E63F-811B-EEC51A1911B6}"/>
              </a:ext>
            </a:extLst>
          </p:cNvPr>
          <p:cNvSpPr txBox="1"/>
          <p:nvPr/>
        </p:nvSpPr>
        <p:spPr>
          <a:xfrm>
            <a:off x="628650" y="5422689"/>
            <a:ext cx="251257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ase"/>
            <a:r>
              <a:rPr lang="fr-FR" sz="2000" dirty="0"/>
              <a:t>Mise en œuvre du cycle de gestion des données géospatiales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C48F0EC5-C666-49B2-7D01-722EE44827D3}"/>
              </a:ext>
            </a:extLst>
          </p:cNvPr>
          <p:cNvSpPr/>
          <p:nvPr/>
        </p:nvSpPr>
        <p:spPr>
          <a:xfrm>
            <a:off x="3131840" y="2420888"/>
            <a:ext cx="504056" cy="1151159"/>
          </a:xfrm>
          <a:prstGeom prst="leftBrace">
            <a:avLst/>
          </a:prstGeom>
          <a:noFill/>
          <a:ln w="38100">
            <a:solidFill>
              <a:srgbClr val="001C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E59FF6DE-0621-A5C6-79E8-4D3C2EA616F9}"/>
              </a:ext>
            </a:extLst>
          </p:cNvPr>
          <p:cNvSpPr/>
          <p:nvPr/>
        </p:nvSpPr>
        <p:spPr>
          <a:xfrm>
            <a:off x="3131840" y="3572047"/>
            <a:ext cx="504056" cy="1850642"/>
          </a:xfrm>
          <a:prstGeom prst="leftBrace">
            <a:avLst/>
          </a:prstGeom>
          <a:noFill/>
          <a:ln w="38100">
            <a:solidFill>
              <a:srgbClr val="001C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094200DF-E3C7-B8BC-1EAD-EE8062BB1206}"/>
              </a:ext>
            </a:extLst>
          </p:cNvPr>
          <p:cNvSpPr/>
          <p:nvPr/>
        </p:nvSpPr>
        <p:spPr>
          <a:xfrm>
            <a:off x="3131840" y="5422689"/>
            <a:ext cx="504056" cy="1049549"/>
          </a:xfrm>
          <a:prstGeom prst="leftBrace">
            <a:avLst/>
          </a:prstGeom>
          <a:noFill/>
          <a:ln w="38100">
            <a:solidFill>
              <a:srgbClr val="001C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D6331A-E3CC-7848-EABA-375F3C24A96A}"/>
              </a:ext>
            </a:extLst>
          </p:cNvPr>
          <p:cNvSpPr txBox="1"/>
          <p:nvPr/>
        </p:nvSpPr>
        <p:spPr>
          <a:xfrm>
            <a:off x="971600" y="2557547"/>
            <a:ext cx="21602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ase"/>
            <a:r>
              <a:rPr lang="fr-FR" sz="2000" dirty="0"/>
              <a:t>Introduction avec exemples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EFCDCA-DBFC-73A2-080C-6269F9637C60}"/>
              </a:ext>
            </a:extLst>
          </p:cNvPr>
          <p:cNvSpPr txBox="1"/>
          <p:nvPr/>
        </p:nvSpPr>
        <p:spPr>
          <a:xfrm>
            <a:off x="622159" y="4267863"/>
            <a:ext cx="25125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ase"/>
            <a:r>
              <a:rPr lang="fr-FR" sz="2000" dirty="0"/>
              <a:t>Géo-activation du SIS</a:t>
            </a:r>
          </a:p>
        </p:txBody>
      </p:sp>
    </p:spTree>
    <p:extLst>
      <p:ext uri="{BB962C8B-B14F-4D97-AF65-F5344CB8AC3E}">
        <p14:creationId xmlns:p14="http://schemas.microsoft.com/office/powerpoint/2010/main" val="3426702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490D6-8476-4F9A-9D29-0EC3740DF8C6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628650" y="-171400"/>
            <a:ext cx="7886700" cy="1325563"/>
          </a:xfrm>
        </p:spPr>
        <p:txBody>
          <a:bodyPr/>
          <a:lstStyle/>
          <a:p>
            <a:pPr algn="ctr" eaLnBrk="1" hangingPunct="1"/>
            <a:r>
              <a:rPr lang="fr-CH" sz="3200" b="1" dirty="0">
                <a:solidFill>
                  <a:schemeClr val="bg1"/>
                </a:solidFill>
                <a:latin typeface="+mn-lt"/>
              </a:rPr>
              <a:t>Organisation de l’atelier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3E7BE5-D99A-9142-186C-7146133C562F}"/>
              </a:ext>
            </a:extLst>
          </p:cNvPr>
          <p:cNvSpPr txBox="1"/>
          <p:nvPr/>
        </p:nvSpPr>
        <p:spPr>
          <a:xfrm>
            <a:off x="162422" y="988893"/>
            <a:ext cx="83529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indent="-263525" fontAlgn="base"/>
            <a:r>
              <a:rPr lang="fr-FR" sz="2400" dirty="0"/>
              <a:t>Programme (7 novembre)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365CD5-9E84-439D-463E-9AAC4767D5D3}"/>
              </a:ext>
            </a:extLst>
          </p:cNvPr>
          <p:cNvSpPr txBox="1"/>
          <p:nvPr/>
        </p:nvSpPr>
        <p:spPr>
          <a:xfrm>
            <a:off x="991946" y="3777729"/>
            <a:ext cx="21602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ase"/>
            <a:r>
              <a:rPr lang="fr-FR" sz="2000" dirty="0"/>
              <a:t>Mise en œuvre du cycle de gestion des données géospatiales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F4521E88-5509-0F28-26E8-4A0EDAC334C8}"/>
              </a:ext>
            </a:extLst>
          </p:cNvPr>
          <p:cNvSpPr/>
          <p:nvPr/>
        </p:nvSpPr>
        <p:spPr>
          <a:xfrm>
            <a:off x="3131840" y="2735965"/>
            <a:ext cx="432048" cy="3429339"/>
          </a:xfrm>
          <a:prstGeom prst="leftBrace">
            <a:avLst/>
          </a:prstGeom>
          <a:noFill/>
          <a:ln w="38100">
            <a:solidFill>
              <a:srgbClr val="001C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56039AEC-0C9F-778B-BD22-9BCAD9BE7469}"/>
              </a:ext>
            </a:extLst>
          </p:cNvPr>
          <p:cNvSpPr/>
          <p:nvPr/>
        </p:nvSpPr>
        <p:spPr>
          <a:xfrm>
            <a:off x="3106564" y="2031231"/>
            <a:ext cx="432048" cy="461665"/>
          </a:xfrm>
          <a:prstGeom prst="leftBrace">
            <a:avLst/>
          </a:prstGeom>
          <a:noFill/>
          <a:ln w="38100">
            <a:solidFill>
              <a:srgbClr val="001C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5EAF35-4794-AB2C-0A83-E9BFCA104A25}"/>
              </a:ext>
            </a:extLst>
          </p:cNvPr>
          <p:cNvSpPr txBox="1"/>
          <p:nvPr/>
        </p:nvSpPr>
        <p:spPr>
          <a:xfrm>
            <a:off x="991946" y="2092212"/>
            <a:ext cx="21602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ase"/>
            <a:r>
              <a:rPr lang="fr-FR" sz="2000" dirty="0"/>
              <a:t>1</a:t>
            </a:r>
            <a:r>
              <a:rPr lang="fr-FR" sz="2000" baseline="30000" dirty="0"/>
              <a:t>er</a:t>
            </a:r>
            <a:r>
              <a:rPr lang="fr-FR" sz="2000" dirty="0"/>
              <a:t> exercice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86FA57-5ECE-CAD4-91CA-383268C6C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203" y="1467902"/>
            <a:ext cx="4868016" cy="491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544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4B42D53-CA62-F154-E56E-E8FFC2456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1450558"/>
            <a:ext cx="4877906" cy="450836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490D6-8476-4F9A-9D29-0EC3740DF8C6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628650" y="-171400"/>
            <a:ext cx="7886700" cy="1325563"/>
          </a:xfrm>
        </p:spPr>
        <p:txBody>
          <a:bodyPr/>
          <a:lstStyle/>
          <a:p>
            <a:pPr algn="ctr" eaLnBrk="1" hangingPunct="1"/>
            <a:r>
              <a:rPr lang="fr-CH" sz="3200" b="1" dirty="0">
                <a:solidFill>
                  <a:schemeClr val="bg1"/>
                </a:solidFill>
                <a:latin typeface="+mn-lt"/>
              </a:rPr>
              <a:t>Organisation de l’atelier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3E7BE5-D99A-9142-186C-7146133C562F}"/>
              </a:ext>
            </a:extLst>
          </p:cNvPr>
          <p:cNvSpPr txBox="1"/>
          <p:nvPr/>
        </p:nvSpPr>
        <p:spPr>
          <a:xfrm>
            <a:off x="162422" y="988893"/>
            <a:ext cx="83529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indent="-263525" fontAlgn="base"/>
            <a:r>
              <a:rPr lang="fr-FR" sz="2400" dirty="0"/>
              <a:t>Programme (8 novembre)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E5A202-1E8A-73BA-59C5-53DAC231FF7D}"/>
              </a:ext>
            </a:extLst>
          </p:cNvPr>
          <p:cNvSpPr txBox="1"/>
          <p:nvPr/>
        </p:nvSpPr>
        <p:spPr>
          <a:xfrm>
            <a:off x="1128935" y="4734669"/>
            <a:ext cx="20029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ase"/>
            <a:r>
              <a:rPr lang="fr-FR" sz="2000" dirty="0"/>
              <a:t>Introduction aux SIG et ressources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89E43460-B921-7CF2-EA7A-629FE0FF7CF2}"/>
              </a:ext>
            </a:extLst>
          </p:cNvPr>
          <p:cNvSpPr/>
          <p:nvPr/>
        </p:nvSpPr>
        <p:spPr>
          <a:xfrm>
            <a:off x="3131840" y="4454636"/>
            <a:ext cx="432048" cy="1414471"/>
          </a:xfrm>
          <a:prstGeom prst="leftBrace">
            <a:avLst/>
          </a:prstGeom>
          <a:noFill/>
          <a:ln w="38100">
            <a:solidFill>
              <a:srgbClr val="001C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13D0FC-23CB-3B53-3469-41B2C8B839FC}"/>
              </a:ext>
            </a:extLst>
          </p:cNvPr>
          <p:cNvSpPr txBox="1"/>
          <p:nvPr/>
        </p:nvSpPr>
        <p:spPr>
          <a:xfrm>
            <a:off x="971600" y="2867249"/>
            <a:ext cx="21602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ase"/>
            <a:r>
              <a:rPr lang="fr-FR" sz="2000" dirty="0"/>
              <a:t>SGNS et collecte de coordonnées géographiques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FC2459C4-42EB-3176-0256-0F9B03906082}"/>
              </a:ext>
            </a:extLst>
          </p:cNvPr>
          <p:cNvSpPr/>
          <p:nvPr/>
        </p:nvSpPr>
        <p:spPr>
          <a:xfrm>
            <a:off x="3131840" y="2544807"/>
            <a:ext cx="432048" cy="1613434"/>
          </a:xfrm>
          <a:prstGeom prst="leftBrace">
            <a:avLst/>
          </a:prstGeom>
          <a:noFill/>
          <a:ln w="38100">
            <a:solidFill>
              <a:srgbClr val="001C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DC153B68-0268-F489-0F09-A38E7D46E894}"/>
              </a:ext>
            </a:extLst>
          </p:cNvPr>
          <p:cNvSpPr/>
          <p:nvPr/>
        </p:nvSpPr>
        <p:spPr>
          <a:xfrm>
            <a:off x="3131839" y="2201080"/>
            <a:ext cx="432048" cy="323632"/>
          </a:xfrm>
          <a:prstGeom prst="leftBrace">
            <a:avLst/>
          </a:prstGeom>
          <a:noFill/>
          <a:ln w="38100">
            <a:solidFill>
              <a:srgbClr val="001C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44EFE2-27FF-D2B4-75B2-D9F0A8F2E9BC}"/>
              </a:ext>
            </a:extLst>
          </p:cNvPr>
          <p:cNvSpPr txBox="1"/>
          <p:nvPr/>
        </p:nvSpPr>
        <p:spPr>
          <a:xfrm>
            <a:off x="342948" y="1831489"/>
            <a:ext cx="27888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ase"/>
            <a:r>
              <a:rPr lang="fr-FR" sz="2000" dirty="0"/>
              <a:t>Introduction technologies géospatiales</a:t>
            </a:r>
          </a:p>
        </p:txBody>
      </p:sp>
    </p:spTree>
    <p:extLst>
      <p:ext uri="{BB962C8B-B14F-4D97-AF65-F5344CB8AC3E}">
        <p14:creationId xmlns:p14="http://schemas.microsoft.com/office/powerpoint/2010/main" val="2834539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E2A161-248A-C0D3-4E6F-146B068FF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75" y="1481514"/>
            <a:ext cx="4839898" cy="396371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490D6-8476-4F9A-9D29-0EC3740DF8C6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628650" y="-171400"/>
            <a:ext cx="7886700" cy="1325563"/>
          </a:xfrm>
        </p:spPr>
        <p:txBody>
          <a:bodyPr/>
          <a:lstStyle/>
          <a:p>
            <a:pPr algn="ctr" eaLnBrk="1" hangingPunct="1"/>
            <a:r>
              <a:rPr lang="fr-CH" sz="3200" b="1" dirty="0">
                <a:solidFill>
                  <a:schemeClr val="bg1"/>
                </a:solidFill>
                <a:latin typeface="+mn-lt"/>
              </a:rPr>
              <a:t>Organisation de l’atelier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3E7BE5-D99A-9142-186C-7146133C562F}"/>
              </a:ext>
            </a:extLst>
          </p:cNvPr>
          <p:cNvSpPr txBox="1"/>
          <p:nvPr/>
        </p:nvSpPr>
        <p:spPr>
          <a:xfrm>
            <a:off x="162422" y="988893"/>
            <a:ext cx="83529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indent="-263525" fontAlgn="base"/>
            <a:r>
              <a:rPr lang="fr-FR" sz="2400" dirty="0"/>
              <a:t>Programme (9 novembre)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1AD65C-30B5-9A66-3552-CB5273A58749}"/>
              </a:ext>
            </a:extLst>
          </p:cNvPr>
          <p:cNvSpPr txBox="1"/>
          <p:nvPr/>
        </p:nvSpPr>
        <p:spPr>
          <a:xfrm>
            <a:off x="1128935" y="3205425"/>
            <a:ext cx="200290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ase"/>
            <a:r>
              <a:rPr lang="fr-FR" sz="2000" dirty="0"/>
              <a:t>Création de cartes  thématiques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E7F4372C-DC12-3D57-1E7F-8268CD5F1036}"/>
              </a:ext>
            </a:extLst>
          </p:cNvPr>
          <p:cNvSpPr/>
          <p:nvPr/>
        </p:nvSpPr>
        <p:spPr>
          <a:xfrm>
            <a:off x="3131840" y="2204864"/>
            <a:ext cx="432048" cy="3024336"/>
          </a:xfrm>
          <a:prstGeom prst="leftBrace">
            <a:avLst/>
          </a:prstGeom>
          <a:noFill/>
          <a:ln w="38100">
            <a:solidFill>
              <a:srgbClr val="001C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625226365"/>
      </p:ext>
    </p:extLst>
  </p:cSld>
  <p:clrMapOvr>
    <a:masterClrMapping/>
  </p:clrMapOvr>
</p:sld>
</file>

<file path=ppt/theme/theme1.xml><?xml version="1.0" encoding="utf-8"?>
<a:theme xmlns:a="http://schemas.openxmlformats.org/drawingml/2006/main" name="HGLC_HIS_Geo-enabling_course_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RU_Epi_template.potx" id="{C4C6975B-1ACD-426D-B7B7-6BADFDA88C4B}" vid="{8964BB0A-67A4-4C3D-BACD-1CA8771A41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15447</TotalTime>
  <Words>977</Words>
  <Application>Microsoft Office PowerPoint</Application>
  <PresentationFormat>On-screen Show (4:3)</PresentationFormat>
  <Paragraphs>175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Google Sans</vt:lpstr>
      <vt:lpstr>HGLC_HIS_Geo-enabling_course_template</vt:lpstr>
      <vt:lpstr>PowerPoint Presentation</vt:lpstr>
      <vt:lpstr>PowerPoint Presentation</vt:lpstr>
      <vt:lpstr>Objectifs de l’atelier</vt:lpstr>
      <vt:lpstr>Objectifs de l’atelier</vt:lpstr>
      <vt:lpstr>Objectif après atelier</vt:lpstr>
      <vt:lpstr>Organisation de l’atelier</vt:lpstr>
      <vt:lpstr>Organisation de l’atelier</vt:lpstr>
      <vt:lpstr>Organisation de l’atelier</vt:lpstr>
      <vt:lpstr>Organisation de l’atelier</vt:lpstr>
      <vt:lpstr>Organisation de l’atelier</vt:lpstr>
      <vt:lpstr>Organisation de l’atelier</vt:lpstr>
      <vt:lpstr>Introduction des participants – Tableau de bord</vt:lpstr>
      <vt:lpstr>Introduction des participants – Profile  (28 administrateurs, 22 techniciens)</vt:lpstr>
      <vt:lpstr>Introduction des participants - Attente</vt:lpstr>
      <vt:lpstr>Introduction des facilitateurs</vt:lpstr>
      <vt:lpstr>Matériel de l’atelier</vt:lpstr>
      <vt:lpstr>Installation de QGIS et GPS essentials</vt:lpstr>
      <vt:lpstr>Groupe WhatsApp et photo de group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Steeve Ebener</cp:lastModifiedBy>
  <cp:revision>192</cp:revision>
  <dcterms:created xsi:type="dcterms:W3CDTF">2018-03-06T13:12:55Z</dcterms:created>
  <dcterms:modified xsi:type="dcterms:W3CDTF">2023-11-06T05:24:03Z</dcterms:modified>
</cp:coreProperties>
</file>