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91" r:id="rId2"/>
    <p:sldId id="279" r:id="rId3"/>
    <p:sldId id="280" r:id="rId4"/>
    <p:sldId id="281" r:id="rId5"/>
    <p:sldId id="284" r:id="rId6"/>
    <p:sldId id="282" r:id="rId7"/>
    <p:sldId id="287" r:id="rId8"/>
    <p:sldId id="283" r:id="rId9"/>
    <p:sldId id="744" r:id="rId10"/>
    <p:sldId id="289" r:id="rId11"/>
    <p:sldId id="290" r:id="rId12"/>
    <p:sldId id="293" r:id="rId13"/>
    <p:sldId id="747" r:id="rId14"/>
    <p:sldId id="745" r:id="rId15"/>
    <p:sldId id="294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orient="horz" pos="2024" userDrawn="1">
          <p15:clr>
            <a:srgbClr val="A4A3A4"/>
          </p15:clr>
        </p15:guide>
        <p15:guide id="3" orient="horz" pos="2478" userDrawn="1">
          <p15:clr>
            <a:srgbClr val="A4A3A4"/>
          </p15:clr>
        </p15:guide>
        <p15:guide id="5" orient="horz" pos="845" userDrawn="1">
          <p15:clr>
            <a:srgbClr val="A4A3A4"/>
          </p15:clr>
        </p15:guide>
        <p15:guide id="6" orient="horz" pos="2432" userDrawn="1">
          <p15:clr>
            <a:srgbClr val="A4A3A4"/>
          </p15:clr>
        </p15:guide>
        <p15:guide id="7" pos="2880">
          <p15:clr>
            <a:srgbClr val="A4A3A4"/>
          </p15:clr>
        </p15:guide>
        <p15:guide id="8" pos="5103" userDrawn="1">
          <p15:clr>
            <a:srgbClr val="A4A3A4"/>
          </p15:clr>
        </p15:guide>
        <p15:guide id="9" pos="204" userDrawn="1">
          <p15:clr>
            <a:srgbClr val="A4A3A4"/>
          </p15:clr>
        </p15:guide>
        <p15:guide id="10" pos="3696" userDrawn="1">
          <p15:clr>
            <a:srgbClr val="A4A3A4"/>
          </p15:clr>
        </p15:guide>
        <p15:guide id="11" orient="horz" pos="1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AA37"/>
    <a:srgbClr val="253C88"/>
    <a:srgbClr val="1B3163"/>
    <a:srgbClr val="001C54"/>
    <a:srgbClr val="4F8CB5"/>
    <a:srgbClr val="315A75"/>
    <a:srgbClr val="3398CC"/>
    <a:srgbClr val="346667"/>
    <a:srgbClr val="2384C0"/>
    <a:srgbClr val="315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1283" autoAdjust="0"/>
  </p:normalViewPr>
  <p:slideViewPr>
    <p:cSldViewPr showGuides="1">
      <p:cViewPr varScale="1">
        <p:scale>
          <a:sx n="65" d="100"/>
          <a:sy n="65" d="100"/>
        </p:scale>
        <p:origin x="38" y="120"/>
      </p:cViewPr>
      <p:guideLst>
        <p:guide orient="horz" pos="3067"/>
        <p:guide orient="horz" pos="2024"/>
        <p:guide orient="horz" pos="2478"/>
        <p:guide orient="horz" pos="845"/>
        <p:guide orient="horz" pos="2432"/>
        <p:guide pos="2880"/>
        <p:guide pos="5103"/>
        <p:guide pos="204"/>
        <p:guide pos="3696"/>
        <p:guide orient="horz" pos="1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PH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769B6999-3394-44CF-8F97-70A985E924E7}" type="datetimeFigureOut">
              <a:rPr lang="en-PH" altLang="en-US"/>
              <a:pPr>
                <a:defRPr/>
              </a:pPr>
              <a:t>07/11/2023</a:t>
            </a:fld>
            <a:endParaRPr lang="en-PH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P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P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PH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40189B38-87AB-431D-88EE-EB47DCC6C7B8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095834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081147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dirty="0"/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10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878299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919824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001973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201330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152238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15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648692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635479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33549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292814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5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692641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6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239693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7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725537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8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937588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9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3560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 userDrawn="1"/>
        </p:nvSpPr>
        <p:spPr bwMode="auto">
          <a:xfrm>
            <a:off x="319336" y="116632"/>
            <a:ext cx="85731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chemeClr val="bg1"/>
                </a:solidFill>
                <a:latin typeface="+mn-lt"/>
              </a:rPr>
              <a:t>HIS GEO-ENABLING</a:t>
            </a:r>
          </a:p>
          <a:p>
            <a:r>
              <a:rPr lang="fr-CH" altLang="en-US" sz="2000" dirty="0">
                <a:solidFill>
                  <a:schemeClr val="bg1"/>
                </a:solidFill>
                <a:latin typeface="+mn-lt"/>
              </a:rPr>
              <a:t>A COURSE ON GEOSPATIAL DATA AND TECHNOLOGIES FOR PUBLIC HEALTH</a:t>
            </a:r>
            <a:endParaRPr lang="en-US" alt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0" y="981075"/>
            <a:ext cx="9144000" cy="3816350"/>
          </a:xfrm>
          <a:prstGeom prst="rect">
            <a:avLst/>
          </a:prstGeom>
          <a:solidFill>
            <a:srgbClr val="D8AA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 userDrawn="1"/>
        </p:nvSpPr>
        <p:spPr bwMode="auto">
          <a:xfrm>
            <a:off x="539552" y="1517099"/>
            <a:ext cx="8042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tx1"/>
                </a:solidFill>
                <a:latin typeface="+mn-lt"/>
                <a:ea typeface="Century Gothic" charset="0"/>
                <a:cs typeface="Century Gothic" charset="0"/>
              </a:rPr>
              <a:t>MODULE 1:</a:t>
            </a:r>
          </a:p>
          <a:p>
            <a:pPr algn="ctr"/>
            <a:r>
              <a:rPr lang="en-US" altLang="en-US" sz="3600" dirty="0">
                <a:solidFill>
                  <a:schemeClr val="tx1"/>
                </a:solidFill>
                <a:latin typeface="+mn-lt"/>
                <a:ea typeface="Century Gothic" charset="0"/>
                <a:cs typeface="Century Gothic" charset="0"/>
              </a:rPr>
              <a:t>Medical Geography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833600" y="5239907"/>
            <a:ext cx="5544616" cy="1073010"/>
            <a:chOff x="1691680" y="5229200"/>
            <a:chExt cx="5544616" cy="1073010"/>
          </a:xfrm>
        </p:grpSpPr>
        <p:pic>
          <p:nvPicPr>
            <p:cNvPr id="22" name="Picture 2" descr="D:\GAIA-GEOSYSTEMS\DROPBOX\Dropbox (Personal)\HEALTH_GEOLAB\ADVOCACY\LOGOS\LSHTM_Logo_Black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34863" y="5309400"/>
              <a:ext cx="2201433" cy="855904"/>
            </a:xfrm>
            <a:prstGeom prst="rect">
              <a:avLst/>
            </a:prstGeom>
            <a:noFill/>
          </p:spPr>
        </p:pic>
        <p:pic>
          <p:nvPicPr>
            <p:cNvPr id="23" name="Picture 22" descr="D:\GAIA-GEOSYSTEMS\DROPBOX\Dropbox (Personal)\HEALTH_GEOLAB\ADVOCACY\LOGO\Logo_HGLC_05111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1680" y="5229200"/>
              <a:ext cx="2952328" cy="1073010"/>
            </a:xfrm>
            <a:prstGeom prst="rect">
              <a:avLst/>
            </a:prstGeom>
            <a:ln>
              <a:noFill/>
            </a:ln>
            <a:effectLst/>
          </p:spPr>
        </p:pic>
      </p:grp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611F8-A1D8-411B-BA9E-5C4852D05D7B}" type="datetime1">
              <a:rPr lang="en-GB" altLang="en-US"/>
              <a:pPr>
                <a:defRPr/>
              </a:pPr>
              <a:t>07/11/2023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787E6-366B-4506-9337-18DC725D07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90D6-8476-4F9A-9D29-0EC3740DF8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974760-C982-0DE5-D4E6-552C34B2AE35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A824-617E-4130-BCBE-CB5F4C3745C0}" type="datetime1">
              <a:rPr lang="en-GB" altLang="en-US"/>
              <a:pPr>
                <a:defRPr/>
              </a:pPr>
              <a:t>07/11/2023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C5A72-0C49-4A36-9BEC-E859308CD9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803F7-177B-4147-92C4-4ACCAE866C46}" type="datetime1">
              <a:rPr lang="en-GB" altLang="en-US"/>
              <a:pPr>
                <a:defRPr/>
              </a:pPr>
              <a:t>07/11/2023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375C9-5D4F-414A-97D3-C0A057E90B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0E863-7868-429E-ADE6-3C1F5AEBE34B}" type="datetime1">
              <a:rPr lang="en-GB" altLang="en-US"/>
              <a:pPr>
                <a:defRPr/>
              </a:pPr>
              <a:t>07/11/2023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DDD1E-DF06-49C3-A8E9-3A92C7FD62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C089F-5A79-4EC3-9BA3-C0873C9777E6}" type="datetime1">
              <a:rPr lang="en-GB" altLang="en-US"/>
              <a:pPr>
                <a:defRPr/>
              </a:pPr>
              <a:t>07/11/2023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F16FC-F98C-4DE2-B866-A610A68458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2438E-748F-4703-B18B-B9486BE2BB71}" type="datetime1">
              <a:rPr lang="en-GB" altLang="en-US"/>
              <a:pPr>
                <a:defRPr/>
              </a:pPr>
              <a:t>07/11/2023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56065-FBFD-4591-9A24-E561AF3F8A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95D6E-B73B-4B7E-ABFC-8A088AD32B78}" type="datetime1">
              <a:rPr lang="en-GB" altLang="en-US"/>
              <a:pPr>
                <a:defRPr/>
              </a:pPr>
              <a:t>07/11/2023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34DB-9A3E-4C43-A0A4-114473BFEB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56C28-E446-463E-892A-1E8EBD66F402}" type="datetime1">
              <a:rPr lang="en-GB" altLang="en-US"/>
              <a:pPr>
                <a:defRPr/>
              </a:pPr>
              <a:t>07/11/2023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24E89-52C6-47CD-B590-C8A4170E4E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5856" y="4797425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1579" y="647223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665C27BB-EC34-4711-8D50-B6E287C199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3" r:id="rId1"/>
    <p:sldLayoutId id="2147485334" r:id="rId2"/>
    <p:sldLayoutId id="2147485335" r:id="rId3"/>
    <p:sldLayoutId id="2147485336" r:id="rId4"/>
    <p:sldLayoutId id="2147485341" r:id="rId5"/>
    <p:sldLayoutId id="2147485342" r:id="rId6"/>
    <p:sldLayoutId id="2147485343" r:id="rId7"/>
    <p:sldLayoutId id="2147485337" r:id="rId8"/>
    <p:sldLayoutId id="2147485338" r:id="rId9"/>
    <p:sldLayoutId id="2147485339" r:id="rId10"/>
    <p:sldLayoutId id="2147485344" r:id="rId11"/>
    <p:sldLayoutId id="2147485345" r:id="rId12"/>
    <p:sldLayoutId id="2147485346" r:id="rId1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illustrations/thumbs-up-smiley-face-emoji-happy-4007573/" TargetMode="Externa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.who.int/__data/assets/pdf_file/0007/152683/e95877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uro.who.int/en/health-topics/Health-systems/public-health-servic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hyperlink" Target="https://www.youtube.com/watch?v=pTsJJKCkFJQ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news-room/fact-sheets/detail/universal-health-coverage-(uhc)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9.jpe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9DB235B-3CB3-D0EE-A43E-757E407920D3}"/>
              </a:ext>
            </a:extLst>
          </p:cNvPr>
          <p:cNvSpPr txBox="1"/>
          <p:nvPr/>
        </p:nvSpPr>
        <p:spPr>
          <a:xfrm>
            <a:off x="1666122" y="4561939"/>
            <a:ext cx="58749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2400" b="1" dirty="0">
                <a:effectLst/>
                <a:latin typeface="+mn-lt"/>
                <a:ea typeface="Helvetica Neue"/>
                <a:cs typeface="Helvetica Neue"/>
              </a:rPr>
              <a:t>6 novembre 2023</a:t>
            </a:r>
            <a:endParaRPr lang="en-PH" sz="24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algn="ctr"/>
            <a:r>
              <a:rPr lang="fr-CH" sz="2400" b="1" dirty="0">
                <a:effectLst/>
                <a:latin typeface="+mn-lt"/>
                <a:ea typeface="Helvetica Neue"/>
                <a:cs typeface="Helvetica Neue"/>
              </a:rPr>
              <a:t>Saly, Sénégal</a:t>
            </a:r>
            <a:endParaRPr lang="en-PH" sz="24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EB95E3-E71B-E034-EB68-4178130C4B43}"/>
              </a:ext>
            </a:extLst>
          </p:cNvPr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710E03-240A-10DE-98E7-F6AAAC239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08" y="395586"/>
            <a:ext cx="80422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en-US" sz="2800" b="1" dirty="0">
                <a:solidFill>
                  <a:schemeClr val="tx1"/>
                </a:solidFill>
                <a:latin typeface="+mn-lt"/>
                <a:ea typeface="Century Gothic" charset="0"/>
                <a:cs typeface="Century Gothic" charset="0"/>
              </a:rPr>
              <a:t>Atelier sur la Géo-activation du Système d'Information Sanitaire (SIS) et l'Utilisation des Systèmes d’Information Géographique (SIG) en Afrique Francophone</a:t>
            </a:r>
            <a:endParaRPr lang="en-US" altLang="en-US" sz="2800" dirty="0">
              <a:solidFill>
                <a:schemeClr val="tx1"/>
              </a:solidFill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A23B60-E204-47A6-F847-917275AF6747}"/>
              </a:ext>
            </a:extLst>
          </p:cNvPr>
          <p:cNvSpPr txBox="1"/>
          <p:nvPr/>
        </p:nvSpPr>
        <p:spPr>
          <a:xfrm>
            <a:off x="1013165" y="2708920"/>
            <a:ext cx="71290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effectLst/>
                <a:latin typeface="+mn-lt"/>
                <a:ea typeface="Helvetica Neue"/>
                <a:cs typeface="Helvetica Neue"/>
              </a:rPr>
              <a:t>Séance 1 - </a:t>
            </a:r>
            <a:r>
              <a:rPr lang="fr-FR" sz="2400" b="1" dirty="0">
                <a:effectLst/>
                <a:latin typeface="+mn-lt"/>
                <a:ea typeface="Helvetica Neue"/>
                <a:cs typeface="Helvetica Neue"/>
              </a:rPr>
              <a:t>La dimension géographique et le potentiel des données et technologies géospatiales en santé publique</a:t>
            </a:r>
            <a:endParaRPr lang="en-PH" sz="24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2" name="Picture 1" descr="A logo with a swirl in the middle&#10;&#10;Description automatically generated">
            <a:extLst>
              <a:ext uri="{FF2B5EF4-FFF2-40B4-BE49-F238E27FC236}">
                <a16:creationId xmlns:a16="http://schemas.microsoft.com/office/drawing/2014/main" id="{34567047-0A53-81E5-9F0A-24D8008D42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" t="31499" r="2751" b="31076"/>
          <a:stretch/>
        </p:blipFill>
        <p:spPr>
          <a:xfrm>
            <a:off x="3995936" y="6230160"/>
            <a:ext cx="1133648" cy="439200"/>
          </a:xfrm>
          <a:prstGeom prst="rect">
            <a:avLst/>
          </a:prstGeom>
        </p:spPr>
      </p:pic>
      <p:pic>
        <p:nvPicPr>
          <p:cNvPr id="4" name="Picture 3" descr="A logo for a university&#10;&#10;Description automatically generated">
            <a:extLst>
              <a:ext uri="{FF2B5EF4-FFF2-40B4-BE49-F238E27FC236}">
                <a16:creationId xmlns:a16="http://schemas.microsoft.com/office/drawing/2014/main" id="{B878FA6C-CBEF-7135-D388-6A706E0912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923" y="6124704"/>
            <a:ext cx="1275725" cy="649638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0A38EEFC-BA80-5B37-1462-D96FA9C21B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120" y="6230160"/>
            <a:ext cx="1476385" cy="438727"/>
          </a:xfrm>
          <a:prstGeom prst="rect">
            <a:avLst/>
          </a:prstGeom>
        </p:spPr>
      </p:pic>
      <p:pic>
        <p:nvPicPr>
          <p:cNvPr id="7" name="Picture 6" descr="A logo with blue text and colorful dots&#10;&#10;Description automatically generated">
            <a:extLst>
              <a:ext uri="{FF2B5EF4-FFF2-40B4-BE49-F238E27FC236}">
                <a16:creationId xmlns:a16="http://schemas.microsoft.com/office/drawing/2014/main" id="{44C1786B-4336-8CCF-D3F3-6C57D5114F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0" t="16391" b="13376"/>
          <a:stretch/>
        </p:blipFill>
        <p:spPr>
          <a:xfrm>
            <a:off x="520596" y="6234128"/>
            <a:ext cx="1112812" cy="438120"/>
          </a:xfrm>
          <a:prstGeom prst="rect">
            <a:avLst/>
          </a:prstGeom>
        </p:spPr>
      </p:pic>
      <p:pic>
        <p:nvPicPr>
          <p:cNvPr id="8" name="Picture 7" descr="A logo with blue text and colorful dots&#10;&#10;Description automatically generated">
            <a:extLst>
              <a:ext uri="{FF2B5EF4-FFF2-40B4-BE49-F238E27FC236}">
                <a16:creationId xmlns:a16="http://schemas.microsoft.com/office/drawing/2014/main" id="{13A7D408-9E37-D807-D4BD-6353908323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r="47187" b="11974"/>
          <a:stretch/>
        </p:blipFill>
        <p:spPr>
          <a:xfrm>
            <a:off x="2200786" y="6250408"/>
            <a:ext cx="1248033" cy="4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30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628650" y="142975"/>
            <a:ext cx="7886700" cy="6937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altLang="en-US" sz="3200" b="1" dirty="0">
                <a:solidFill>
                  <a:schemeClr val="bg1"/>
                </a:solidFill>
                <a:latin typeface="+mn-lt"/>
              </a:rPr>
              <a:t>Conclusions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10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5404" y="1081767"/>
            <a:ext cx="7871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La géographie joue un rôle important dans la santé publique en offrant </a:t>
            </a:r>
            <a:r>
              <a:rPr lang="en-US" sz="2800" dirty="0"/>
              <a:t>: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23528" y="1134910"/>
            <a:ext cx="431726" cy="421882"/>
          </a:xfrm>
          <a:prstGeom prst="rightArrow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1988840"/>
            <a:ext cx="7200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>
              <a:buFont typeface="Arial" pitchFamily="34" charset="0"/>
              <a:buChar char="•"/>
            </a:pPr>
            <a:r>
              <a:rPr lang="fr-FR" sz="2800" dirty="0"/>
              <a:t>Une "plate-forme" neutre pour l'intégration, la visualisation et l'analyse de données provenant de différentes sources.</a:t>
            </a:r>
          </a:p>
          <a:p>
            <a:pPr marL="290513" indent="-290513">
              <a:buFont typeface="Arial" pitchFamily="34" charset="0"/>
              <a:buChar char="•"/>
            </a:pPr>
            <a:r>
              <a:rPr lang="fr-FR" sz="2800" dirty="0"/>
              <a:t>Un outil pour soutenir la prise de décision basée sur la géographie et donc une approche plus systémique, et systématique, pour résoudre les problèmes de santé publique.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77412" y="5229200"/>
            <a:ext cx="78710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La géographie est une dimension importante qui doit être correctement prise en compte dans le système d'information sanitaire (SIS) de chaque pays.</a:t>
            </a:r>
            <a:endParaRPr lang="en-US" sz="2800" dirty="0"/>
          </a:p>
        </p:txBody>
      </p:sp>
      <p:sp>
        <p:nvSpPr>
          <p:cNvPr id="15" name="Right Arrow 14"/>
          <p:cNvSpPr/>
          <p:nvPr/>
        </p:nvSpPr>
        <p:spPr>
          <a:xfrm>
            <a:off x="394909" y="5261285"/>
            <a:ext cx="431726" cy="421882"/>
          </a:xfrm>
          <a:prstGeom prst="rightArrow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62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205501" y="142975"/>
            <a:ext cx="8614971" cy="693737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altLang="en-US" sz="2800" b="1" dirty="0">
                <a:solidFill>
                  <a:schemeClr val="bg1"/>
                </a:solidFill>
                <a:latin typeface="+mn-lt"/>
              </a:rPr>
              <a:t>Potentiel des données et technologies géospatiales dans le domaine de la santé publique</a:t>
            </a:r>
            <a:endParaRPr lang="en-PH" altLang="en-US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19AD70-4508-30CF-A8A4-7C40966E5D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91" t="14494" r="39285" b="2289"/>
          <a:stretch/>
        </p:blipFill>
        <p:spPr>
          <a:xfrm>
            <a:off x="4729171" y="908720"/>
            <a:ext cx="629905" cy="8145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954DCE-F647-33CA-CB8C-1CA40D7DCF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59" t="20125" r="41274" b="4724"/>
          <a:stretch/>
        </p:blipFill>
        <p:spPr>
          <a:xfrm>
            <a:off x="3754745" y="934133"/>
            <a:ext cx="568800" cy="7969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8585E5-2E72-8093-754B-5A1D6926FBB7}"/>
              </a:ext>
            </a:extLst>
          </p:cNvPr>
          <p:cNvSpPr/>
          <p:nvPr/>
        </p:nvSpPr>
        <p:spPr>
          <a:xfrm>
            <a:off x="205501" y="1739748"/>
            <a:ext cx="2255520" cy="321279"/>
          </a:xfrm>
          <a:prstGeom prst="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/>
            <a:r>
              <a:rPr lang="fr-CH" sz="1100" dirty="0">
                <a:solidFill>
                  <a:schemeClr val="accent4">
                    <a:lumMod val="50000"/>
                  </a:schemeClr>
                </a:solidFill>
              </a:rPr>
              <a:t>1.1 Absence de dénominateur de population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BA734F-DAB0-F5B8-10EC-3AB57811E109}"/>
              </a:ext>
            </a:extLst>
          </p:cNvPr>
          <p:cNvSpPr/>
          <p:nvPr/>
        </p:nvSpPr>
        <p:spPr>
          <a:xfrm>
            <a:off x="205501" y="2136443"/>
            <a:ext cx="2255520" cy="328908"/>
          </a:xfrm>
          <a:prstGeom prst="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/>
            <a:r>
              <a:rPr lang="fr-CH" sz="1100" dirty="0">
                <a:solidFill>
                  <a:schemeClr val="accent4">
                    <a:lumMod val="50000"/>
                  </a:schemeClr>
                </a:solidFill>
              </a:rPr>
              <a:t>1.3 Manque de données de qualité / fiables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FCADF5-E29A-25F9-16BD-FD956D812A2D}"/>
              </a:ext>
            </a:extLst>
          </p:cNvPr>
          <p:cNvSpPr/>
          <p:nvPr/>
        </p:nvSpPr>
        <p:spPr>
          <a:xfrm>
            <a:off x="205501" y="2537009"/>
            <a:ext cx="2255520" cy="381000"/>
          </a:xfrm>
          <a:prstGeom prst="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74" indent="-228574"/>
            <a:r>
              <a:rPr lang="fr-CH" sz="1100" dirty="0">
                <a:solidFill>
                  <a:schemeClr val="accent4">
                    <a:lumMod val="50000"/>
                  </a:schemeClr>
                </a:solidFill>
              </a:rPr>
              <a:t>1.6 Utilisation insuffisante des données et des informations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475F44-B3D6-C2FA-D1B6-B2FC03E6E62A}"/>
              </a:ext>
            </a:extLst>
          </p:cNvPr>
          <p:cNvSpPr/>
          <p:nvPr/>
        </p:nvSpPr>
        <p:spPr>
          <a:xfrm>
            <a:off x="205501" y="4401398"/>
            <a:ext cx="2255520" cy="38100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74" indent="-228574"/>
            <a:r>
              <a:rPr lang="fr-CH" sz="1100" dirty="0">
                <a:solidFill>
                  <a:schemeClr val="accent6">
                    <a:lumMod val="75000"/>
                  </a:schemeClr>
                </a:solidFill>
              </a:rPr>
              <a:t>2.2 Offre de services insuffisante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B08432-CA7A-66E3-3D8F-F2A350C540E8}"/>
              </a:ext>
            </a:extLst>
          </p:cNvPr>
          <p:cNvSpPr/>
          <p:nvPr/>
        </p:nvSpPr>
        <p:spPr>
          <a:xfrm>
            <a:off x="205501" y="6225750"/>
            <a:ext cx="2255520" cy="381000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74" indent="-228574"/>
            <a:r>
              <a:rPr lang="fr-CH" sz="1100" dirty="0">
                <a:solidFill>
                  <a:schemeClr val="accent1">
                    <a:lumMod val="75000"/>
                  </a:schemeClr>
                </a:solidFill>
              </a:rPr>
              <a:t>3.6 Supervision de soutien inadéquate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6F7B3E-A9BC-6451-1B42-F1442EFC20A4}"/>
              </a:ext>
            </a:extLst>
          </p:cNvPr>
          <p:cNvSpPr/>
          <p:nvPr/>
        </p:nvSpPr>
        <p:spPr>
          <a:xfrm>
            <a:off x="3435448" y="3193787"/>
            <a:ext cx="2255520" cy="41466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b="1" dirty="0">
                <a:solidFill>
                  <a:srgbClr val="002060"/>
                </a:solidFill>
              </a:rPr>
              <a:t>Estimation de la population et sa distribution spatiale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829499-5E07-B18C-EF21-204F60EF3279}"/>
              </a:ext>
            </a:extLst>
          </p:cNvPr>
          <p:cNvSpPr/>
          <p:nvPr/>
        </p:nvSpPr>
        <p:spPr>
          <a:xfrm>
            <a:off x="3435448" y="5127599"/>
            <a:ext cx="2255520" cy="381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b="1" dirty="0">
                <a:solidFill>
                  <a:srgbClr val="002060"/>
                </a:solidFill>
              </a:rPr>
              <a:t>Cartographie thématique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FCD1DC-20A2-768B-708B-85403A900785}"/>
              </a:ext>
            </a:extLst>
          </p:cNvPr>
          <p:cNvSpPr/>
          <p:nvPr/>
        </p:nvSpPr>
        <p:spPr>
          <a:xfrm>
            <a:off x="3435448" y="4006775"/>
            <a:ext cx="2255520" cy="732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b="1" dirty="0">
                <a:solidFill>
                  <a:srgbClr val="002060"/>
                </a:solidFill>
              </a:rPr>
              <a:t>Accessibilité géographique, localisation de services et modélisation de l’optimisation des itinéraires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5345DD-D9A7-B2F9-C5FE-F07913FBB05D}"/>
              </a:ext>
            </a:extLst>
          </p:cNvPr>
          <p:cNvSpPr/>
          <p:nvPr/>
        </p:nvSpPr>
        <p:spPr>
          <a:xfrm>
            <a:off x="205501" y="3013126"/>
            <a:ext cx="2255520" cy="381000"/>
          </a:xfrm>
          <a:prstGeom prst="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74" indent="-228574"/>
            <a:r>
              <a:rPr lang="fr-CH" sz="1100" dirty="0">
                <a:solidFill>
                  <a:schemeClr val="accent4">
                    <a:lumMod val="50000"/>
                  </a:schemeClr>
                </a:solidFill>
              </a:rPr>
              <a:t>1.7 Absence d’un identifiant unique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1CD981-EEA8-8066-51B9-F0F0BC75A249}"/>
              </a:ext>
            </a:extLst>
          </p:cNvPr>
          <p:cNvSpPr/>
          <p:nvPr/>
        </p:nvSpPr>
        <p:spPr>
          <a:xfrm>
            <a:off x="205501" y="3931500"/>
            <a:ext cx="2255520" cy="38100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74" indent="-228574"/>
            <a:r>
              <a:rPr lang="fr-CH" sz="1100" dirty="0">
                <a:solidFill>
                  <a:schemeClr val="accent6">
                    <a:lumMod val="75000"/>
                  </a:schemeClr>
                </a:solidFill>
              </a:rPr>
              <a:t>2.1 Approvisionnement insuffisant en produits de base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289783-B892-9718-79B1-FD9F70CF5583}"/>
              </a:ext>
            </a:extLst>
          </p:cNvPr>
          <p:cNvSpPr/>
          <p:nvPr/>
        </p:nvSpPr>
        <p:spPr>
          <a:xfrm>
            <a:off x="205501" y="4871288"/>
            <a:ext cx="2255520" cy="38100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74" indent="-228574"/>
            <a:r>
              <a:rPr lang="fr-CH" sz="1100" dirty="0">
                <a:solidFill>
                  <a:schemeClr val="accent6">
                    <a:lumMod val="75000"/>
                  </a:schemeClr>
                </a:solidFill>
              </a:rPr>
              <a:t>2.3 Approvisionnement insuffisant en équipements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73D79D-AE4F-D780-CFF0-24EDBEE9B16B}"/>
              </a:ext>
            </a:extLst>
          </p:cNvPr>
          <p:cNvSpPr/>
          <p:nvPr/>
        </p:nvSpPr>
        <p:spPr>
          <a:xfrm>
            <a:off x="205501" y="5328501"/>
            <a:ext cx="2255520" cy="38100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74" indent="-228574"/>
            <a:r>
              <a:rPr lang="fr-CH" sz="1100" dirty="0">
                <a:solidFill>
                  <a:schemeClr val="accent6">
                    <a:lumMod val="75000"/>
                  </a:schemeClr>
                </a:solidFill>
              </a:rPr>
              <a:t>2.4 Offre insuffisante d'agents de santé qualifiés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ACA5CF-C1F9-55C7-391C-325E287206A9}"/>
              </a:ext>
            </a:extLst>
          </p:cNvPr>
          <p:cNvSpPr/>
          <p:nvPr/>
        </p:nvSpPr>
        <p:spPr>
          <a:xfrm>
            <a:off x="129301" y="1411559"/>
            <a:ext cx="1282700" cy="25908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1100" dirty="0">
                <a:solidFill>
                  <a:schemeClr val="bg1"/>
                </a:solidFill>
              </a:rPr>
              <a:t>1 Information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413AC9-A887-25DF-57C6-FD17A4A90DF9}"/>
              </a:ext>
            </a:extLst>
          </p:cNvPr>
          <p:cNvSpPr/>
          <p:nvPr/>
        </p:nvSpPr>
        <p:spPr>
          <a:xfrm>
            <a:off x="129301" y="3569274"/>
            <a:ext cx="1282700" cy="2590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1100" dirty="0">
                <a:solidFill>
                  <a:schemeClr val="bg1"/>
                </a:solidFill>
              </a:rPr>
              <a:t>2 Disponibilité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5C9FE7-4F01-E2CB-DFD4-1440B9DA24FD}"/>
              </a:ext>
            </a:extLst>
          </p:cNvPr>
          <p:cNvSpPr/>
          <p:nvPr/>
        </p:nvSpPr>
        <p:spPr>
          <a:xfrm>
            <a:off x="129301" y="5885410"/>
            <a:ext cx="1282700" cy="259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1100" dirty="0">
                <a:solidFill>
                  <a:schemeClr val="bg1"/>
                </a:solidFill>
              </a:rPr>
              <a:t>3 Qualité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E623C03-4816-9737-9AD5-F6E0800C59A2}"/>
              </a:ext>
            </a:extLst>
          </p:cNvPr>
          <p:cNvCxnSpPr>
            <a:cxnSpLocks/>
            <a:stCxn id="4" idx="3"/>
            <a:endCxn id="10" idx="1"/>
          </p:cNvCxnSpPr>
          <p:nvPr/>
        </p:nvCxnSpPr>
        <p:spPr>
          <a:xfrm>
            <a:off x="2461021" y="1900388"/>
            <a:ext cx="974427" cy="1500732"/>
          </a:xfrm>
          <a:prstGeom prst="straightConnector1">
            <a:avLst/>
          </a:prstGeom>
          <a:ln w="952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7AD2975-6F2C-8BE9-1CE4-7440368E3ACB}"/>
              </a:ext>
            </a:extLst>
          </p:cNvPr>
          <p:cNvCxnSpPr>
            <a:cxnSpLocks/>
            <a:stCxn id="5" idx="3"/>
            <a:endCxn id="10" idx="1"/>
          </p:cNvCxnSpPr>
          <p:nvPr/>
        </p:nvCxnSpPr>
        <p:spPr>
          <a:xfrm>
            <a:off x="2461021" y="2300897"/>
            <a:ext cx="974427" cy="1100223"/>
          </a:xfrm>
          <a:prstGeom prst="straightConnector1">
            <a:avLst/>
          </a:prstGeom>
          <a:ln w="952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1621302-B72E-00DF-246D-8A324A66F65A}"/>
              </a:ext>
            </a:extLst>
          </p:cNvPr>
          <p:cNvCxnSpPr>
            <a:cxnSpLocks/>
            <a:stCxn id="5" idx="3"/>
            <a:endCxn id="28" idx="1"/>
          </p:cNvCxnSpPr>
          <p:nvPr/>
        </p:nvCxnSpPr>
        <p:spPr>
          <a:xfrm>
            <a:off x="2461021" y="2300897"/>
            <a:ext cx="987691" cy="227894"/>
          </a:xfrm>
          <a:prstGeom prst="straightConnector1">
            <a:avLst/>
          </a:prstGeom>
          <a:ln w="952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04F4E80-8D5C-1BB8-E3B2-750E9FD21F63}"/>
              </a:ext>
            </a:extLst>
          </p:cNvPr>
          <p:cNvCxnSpPr>
            <a:cxnSpLocks/>
            <a:stCxn id="13" idx="3"/>
            <a:endCxn id="28" idx="1"/>
          </p:cNvCxnSpPr>
          <p:nvPr/>
        </p:nvCxnSpPr>
        <p:spPr>
          <a:xfrm flipV="1">
            <a:off x="2461021" y="2528791"/>
            <a:ext cx="987691" cy="674835"/>
          </a:xfrm>
          <a:prstGeom prst="straightConnector1">
            <a:avLst/>
          </a:prstGeom>
          <a:ln w="952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17B7916-EBB8-80FA-1F2E-587234366174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>
            <a:off x="2461021" y="2727509"/>
            <a:ext cx="974427" cy="2590590"/>
          </a:xfrm>
          <a:prstGeom prst="straightConnector1">
            <a:avLst/>
          </a:prstGeom>
          <a:ln w="952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ABF2797-0D9D-7FB6-B35A-458AB4205099}"/>
              </a:ext>
            </a:extLst>
          </p:cNvPr>
          <p:cNvCxnSpPr>
            <a:cxnSpLocks/>
            <a:stCxn id="14" idx="3"/>
            <a:endCxn id="11" idx="1"/>
          </p:cNvCxnSpPr>
          <p:nvPr/>
        </p:nvCxnSpPr>
        <p:spPr>
          <a:xfrm>
            <a:off x="2461021" y="4122000"/>
            <a:ext cx="974427" cy="1196099"/>
          </a:xfrm>
          <a:prstGeom prst="straightConnector1">
            <a:avLst/>
          </a:prstGeom>
          <a:ln w="952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418B79D-B418-BEC4-B647-733013610672}"/>
              </a:ext>
            </a:extLst>
          </p:cNvPr>
          <p:cNvCxnSpPr>
            <a:cxnSpLocks/>
            <a:stCxn id="16" idx="3"/>
            <a:endCxn id="11" idx="1"/>
          </p:cNvCxnSpPr>
          <p:nvPr/>
        </p:nvCxnSpPr>
        <p:spPr>
          <a:xfrm flipV="1">
            <a:off x="2461021" y="5318099"/>
            <a:ext cx="974427" cy="200902"/>
          </a:xfrm>
          <a:prstGeom prst="straightConnector1">
            <a:avLst/>
          </a:prstGeom>
          <a:ln w="952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D8DE412-1281-D1F4-AA39-7B517D4061D3}"/>
              </a:ext>
            </a:extLst>
          </p:cNvPr>
          <p:cNvCxnSpPr>
            <a:cxnSpLocks/>
            <a:stCxn id="15" idx="3"/>
            <a:endCxn id="11" idx="1"/>
          </p:cNvCxnSpPr>
          <p:nvPr/>
        </p:nvCxnSpPr>
        <p:spPr>
          <a:xfrm>
            <a:off x="2461021" y="5061788"/>
            <a:ext cx="974427" cy="256311"/>
          </a:xfrm>
          <a:prstGeom prst="straightConnector1">
            <a:avLst/>
          </a:prstGeom>
          <a:ln w="952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ABA35369-0BDA-CB7A-7873-B4F2B0B6F5BA}"/>
              </a:ext>
            </a:extLst>
          </p:cNvPr>
          <p:cNvSpPr/>
          <p:nvPr/>
        </p:nvSpPr>
        <p:spPr>
          <a:xfrm>
            <a:off x="3448712" y="2276872"/>
            <a:ext cx="2255520" cy="50383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b="1" dirty="0">
                <a:solidFill>
                  <a:srgbClr val="002060"/>
                </a:solidFill>
              </a:rPr>
              <a:t>Listes maîtresses géoréférencées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68371BA-3E0B-C99E-FF4E-7BD105F4E0AC}"/>
              </a:ext>
            </a:extLst>
          </p:cNvPr>
          <p:cNvCxnSpPr>
            <a:cxnSpLocks/>
            <a:stCxn id="4" idx="3"/>
            <a:endCxn id="28" idx="1"/>
          </p:cNvCxnSpPr>
          <p:nvPr/>
        </p:nvCxnSpPr>
        <p:spPr>
          <a:xfrm>
            <a:off x="2461021" y="1900388"/>
            <a:ext cx="987691" cy="628403"/>
          </a:xfrm>
          <a:prstGeom prst="straightConnector1">
            <a:avLst/>
          </a:prstGeom>
          <a:ln w="952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F8EC227-8AAB-54D8-28EB-12DB4AEC8064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2461021" y="4591898"/>
            <a:ext cx="974427" cy="726201"/>
          </a:xfrm>
          <a:prstGeom prst="straightConnector1">
            <a:avLst/>
          </a:prstGeom>
          <a:ln w="952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4A25B49-ABBA-DFE1-B2CA-E126A46052FB}"/>
              </a:ext>
            </a:extLst>
          </p:cNvPr>
          <p:cNvCxnSpPr>
            <a:cxnSpLocks/>
            <a:stCxn id="14" idx="3"/>
            <a:endCxn id="28" idx="1"/>
          </p:cNvCxnSpPr>
          <p:nvPr/>
        </p:nvCxnSpPr>
        <p:spPr>
          <a:xfrm flipV="1">
            <a:off x="2461021" y="2528791"/>
            <a:ext cx="987691" cy="1593209"/>
          </a:xfrm>
          <a:prstGeom prst="straightConnector1">
            <a:avLst/>
          </a:prstGeom>
          <a:ln w="952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EAAEC08-C17F-6594-ADB3-0E026E0284B0}"/>
              </a:ext>
            </a:extLst>
          </p:cNvPr>
          <p:cNvCxnSpPr>
            <a:cxnSpLocks/>
            <a:stCxn id="8" idx="3"/>
            <a:endCxn id="28" idx="1"/>
          </p:cNvCxnSpPr>
          <p:nvPr/>
        </p:nvCxnSpPr>
        <p:spPr>
          <a:xfrm flipV="1">
            <a:off x="2461021" y="2528791"/>
            <a:ext cx="987691" cy="2063107"/>
          </a:xfrm>
          <a:prstGeom prst="straightConnector1">
            <a:avLst/>
          </a:prstGeom>
          <a:ln w="952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88A3CAE-BD0B-BD99-767A-81D2E0EA3860}"/>
              </a:ext>
            </a:extLst>
          </p:cNvPr>
          <p:cNvCxnSpPr>
            <a:cxnSpLocks/>
            <a:stCxn id="9" idx="3"/>
            <a:endCxn id="39" idx="1"/>
          </p:cNvCxnSpPr>
          <p:nvPr/>
        </p:nvCxnSpPr>
        <p:spPr>
          <a:xfrm flipV="1">
            <a:off x="2461021" y="6181611"/>
            <a:ext cx="1007587" cy="234639"/>
          </a:xfrm>
          <a:prstGeom prst="straightConnector1">
            <a:avLst/>
          </a:prstGeom>
          <a:ln w="952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154E1EA-FA9D-0B07-9383-65103B082B6A}"/>
              </a:ext>
            </a:extLst>
          </p:cNvPr>
          <p:cNvCxnSpPr>
            <a:cxnSpLocks/>
            <a:stCxn id="15" idx="3"/>
            <a:endCxn id="12" idx="1"/>
          </p:cNvCxnSpPr>
          <p:nvPr/>
        </p:nvCxnSpPr>
        <p:spPr>
          <a:xfrm flipV="1">
            <a:off x="2461021" y="4372909"/>
            <a:ext cx="974427" cy="688879"/>
          </a:xfrm>
          <a:prstGeom prst="straightConnector1">
            <a:avLst/>
          </a:prstGeom>
          <a:ln w="952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6E0710E-C0CA-6C40-4D20-2608C1B22693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 flipV="1">
            <a:off x="2461021" y="4372909"/>
            <a:ext cx="974427" cy="218989"/>
          </a:xfrm>
          <a:prstGeom prst="straightConnector1">
            <a:avLst/>
          </a:prstGeom>
          <a:ln w="952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3EDF176-79BF-844F-E73F-4DEFE6D40FE2}"/>
              </a:ext>
            </a:extLst>
          </p:cNvPr>
          <p:cNvCxnSpPr>
            <a:cxnSpLocks/>
            <a:stCxn id="14" idx="3"/>
            <a:endCxn id="12" idx="1"/>
          </p:cNvCxnSpPr>
          <p:nvPr/>
        </p:nvCxnSpPr>
        <p:spPr>
          <a:xfrm>
            <a:off x="2461021" y="4122000"/>
            <a:ext cx="974427" cy="250909"/>
          </a:xfrm>
          <a:prstGeom prst="straightConnector1">
            <a:avLst/>
          </a:prstGeom>
          <a:ln w="952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48BA28E-2EE5-3885-08C8-97BEB24BE96D}"/>
              </a:ext>
            </a:extLst>
          </p:cNvPr>
          <p:cNvCxnSpPr>
            <a:cxnSpLocks/>
            <a:stCxn id="15" idx="3"/>
            <a:endCxn id="28" idx="1"/>
          </p:cNvCxnSpPr>
          <p:nvPr/>
        </p:nvCxnSpPr>
        <p:spPr>
          <a:xfrm flipV="1">
            <a:off x="2461021" y="2528791"/>
            <a:ext cx="987691" cy="2532997"/>
          </a:xfrm>
          <a:prstGeom prst="straightConnector1">
            <a:avLst/>
          </a:prstGeom>
          <a:ln w="952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46C3F24-C278-77A6-5DFD-855623D23611}"/>
              </a:ext>
            </a:extLst>
          </p:cNvPr>
          <p:cNvCxnSpPr>
            <a:cxnSpLocks/>
            <a:stCxn id="16" idx="3"/>
            <a:endCxn id="12" idx="1"/>
          </p:cNvCxnSpPr>
          <p:nvPr/>
        </p:nvCxnSpPr>
        <p:spPr>
          <a:xfrm flipV="1">
            <a:off x="2461021" y="4372909"/>
            <a:ext cx="974427" cy="1146092"/>
          </a:xfrm>
          <a:prstGeom prst="straightConnector1">
            <a:avLst/>
          </a:prstGeom>
          <a:ln w="952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F10E6FB2-AEDC-8617-DDCC-78DDE2280C56}"/>
              </a:ext>
            </a:extLst>
          </p:cNvPr>
          <p:cNvSpPr/>
          <p:nvPr/>
        </p:nvSpPr>
        <p:spPr>
          <a:xfrm>
            <a:off x="3468608" y="5914076"/>
            <a:ext cx="2255520" cy="53507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b="1" dirty="0">
                <a:solidFill>
                  <a:srgbClr val="002060"/>
                </a:solidFill>
              </a:rPr>
              <a:t>Navigation, suivit et collecte de coordonnées géographique en utilisant un SGNS</a:t>
            </a:r>
            <a:endParaRPr lang="fr-CH" sz="1100" dirty="0">
              <a:solidFill>
                <a:srgbClr val="002060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CE87F4A-DE58-FB5B-7E79-433CA6E3C9B1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 flipV="1">
            <a:off x="2461021" y="3401120"/>
            <a:ext cx="974427" cy="1190778"/>
          </a:xfrm>
          <a:prstGeom prst="straightConnector1">
            <a:avLst/>
          </a:prstGeom>
          <a:ln w="952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F6EB3C5-E468-F201-6CA2-CE24C5E46EF2}"/>
              </a:ext>
            </a:extLst>
          </p:cNvPr>
          <p:cNvCxnSpPr>
            <a:cxnSpLocks/>
            <a:stCxn id="16" idx="3"/>
            <a:endCxn id="28" idx="1"/>
          </p:cNvCxnSpPr>
          <p:nvPr/>
        </p:nvCxnSpPr>
        <p:spPr>
          <a:xfrm flipV="1">
            <a:off x="2461021" y="2528791"/>
            <a:ext cx="987691" cy="2990210"/>
          </a:xfrm>
          <a:prstGeom prst="straightConnector1">
            <a:avLst/>
          </a:prstGeom>
          <a:ln w="952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6ED7F2-D312-0A94-4710-47C0688D7ED0}"/>
              </a:ext>
            </a:extLst>
          </p:cNvPr>
          <p:cNvCxnSpPr>
            <a:cxnSpLocks/>
            <a:stCxn id="7" idx="3"/>
            <a:endCxn id="28" idx="1"/>
          </p:cNvCxnSpPr>
          <p:nvPr/>
        </p:nvCxnSpPr>
        <p:spPr>
          <a:xfrm flipV="1">
            <a:off x="2461021" y="2528791"/>
            <a:ext cx="987691" cy="198718"/>
          </a:xfrm>
          <a:prstGeom prst="straightConnector1">
            <a:avLst/>
          </a:prstGeom>
          <a:ln w="952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1304082A-D8D1-27CB-4BDF-8775FBBC3C8F}"/>
              </a:ext>
            </a:extLst>
          </p:cNvPr>
          <p:cNvSpPr/>
          <p:nvPr/>
        </p:nvSpPr>
        <p:spPr>
          <a:xfrm>
            <a:off x="6783915" y="2811239"/>
            <a:ext cx="2255520" cy="326247"/>
          </a:xfrm>
          <a:prstGeom prst="rect">
            <a:avLst/>
          </a:prstGeom>
          <a:noFill/>
          <a:ln w="190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/>
            <a:r>
              <a:rPr lang="fr-CH" sz="1100" dirty="0">
                <a:solidFill>
                  <a:srgbClr val="9966FF"/>
                </a:solidFill>
              </a:rPr>
              <a:t>6.3 Mauvaise planification et coordination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B5AFE35-DD7D-E365-0F71-1B3A00E7B968}"/>
              </a:ext>
            </a:extLst>
          </p:cNvPr>
          <p:cNvSpPr/>
          <p:nvPr/>
        </p:nvSpPr>
        <p:spPr>
          <a:xfrm>
            <a:off x="6777283" y="5806496"/>
            <a:ext cx="2255520" cy="50251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74" indent="-228574"/>
            <a:r>
              <a:rPr lang="fr-CH" sz="1100" dirty="0">
                <a:solidFill>
                  <a:schemeClr val="accent2">
                    <a:lumMod val="75000"/>
                  </a:schemeClr>
                </a:solidFill>
              </a:rPr>
              <a:t>8.5 Faible responsabilisation entre les différents niveaux du secteur  de la santé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F694F3B-F88D-1279-D221-850E233500BE}"/>
              </a:ext>
            </a:extLst>
          </p:cNvPr>
          <p:cNvSpPr/>
          <p:nvPr/>
        </p:nvSpPr>
        <p:spPr>
          <a:xfrm>
            <a:off x="6783915" y="1886795"/>
            <a:ext cx="2255520" cy="381000"/>
          </a:xfrm>
          <a:prstGeom prst="rect">
            <a:avLst/>
          </a:prstGeom>
          <a:noFill/>
          <a:ln w="190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74" indent="-228574"/>
            <a:r>
              <a:rPr lang="fr-CH" sz="1100" dirty="0">
                <a:solidFill>
                  <a:srgbClr val="9966FF"/>
                </a:solidFill>
              </a:rPr>
              <a:t>5.2 Inaccessibilité géographique aux soins</a:t>
            </a:r>
          </a:p>
        </p:txBody>
      </p:sp>
      <p:sp>
        <p:nvSpPr>
          <p:cNvPr id="10298" name="Rectangle 10297">
            <a:extLst>
              <a:ext uri="{FF2B5EF4-FFF2-40B4-BE49-F238E27FC236}">
                <a16:creationId xmlns:a16="http://schemas.microsoft.com/office/drawing/2014/main" id="{032F8E16-C81A-EF5E-144E-B5E27DA46239}"/>
              </a:ext>
            </a:extLst>
          </p:cNvPr>
          <p:cNvSpPr/>
          <p:nvPr/>
        </p:nvSpPr>
        <p:spPr>
          <a:xfrm>
            <a:off x="6783915" y="3560649"/>
            <a:ext cx="2255520" cy="381000"/>
          </a:xfrm>
          <a:prstGeom prst="rect">
            <a:avLst/>
          </a:pr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74" indent="-228574"/>
            <a:r>
              <a:rPr lang="fr-CH" sz="1100" dirty="0">
                <a:solidFill>
                  <a:schemeClr val="tx1"/>
                </a:solidFill>
              </a:rPr>
              <a:t>7.2 Manque d’efficacité dans l’attribution des ressources</a:t>
            </a:r>
          </a:p>
        </p:txBody>
      </p:sp>
      <p:sp>
        <p:nvSpPr>
          <p:cNvPr id="10299" name="Rectangle 10298">
            <a:extLst>
              <a:ext uri="{FF2B5EF4-FFF2-40B4-BE49-F238E27FC236}">
                <a16:creationId xmlns:a16="http://schemas.microsoft.com/office/drawing/2014/main" id="{2746B0B6-0651-256C-6C86-115E0D725B63}"/>
              </a:ext>
            </a:extLst>
          </p:cNvPr>
          <p:cNvSpPr/>
          <p:nvPr/>
        </p:nvSpPr>
        <p:spPr>
          <a:xfrm>
            <a:off x="6783915" y="1416889"/>
            <a:ext cx="2255520" cy="381000"/>
          </a:xfrm>
          <a:prstGeom prst="rect">
            <a:avLst/>
          </a:prstGeom>
          <a:noFill/>
          <a:ln w="190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74" indent="-228574"/>
            <a:r>
              <a:rPr lang="fr-CH" sz="1100" dirty="0">
                <a:solidFill>
                  <a:srgbClr val="9966FF"/>
                </a:solidFill>
              </a:rPr>
              <a:t>5.1 Faible demande de services par la population</a:t>
            </a:r>
          </a:p>
        </p:txBody>
      </p:sp>
      <p:sp>
        <p:nvSpPr>
          <p:cNvPr id="10300" name="Rectangle 10299">
            <a:extLst>
              <a:ext uri="{FF2B5EF4-FFF2-40B4-BE49-F238E27FC236}">
                <a16:creationId xmlns:a16="http://schemas.microsoft.com/office/drawing/2014/main" id="{A8BDF83F-E6B6-63F4-1485-DEDADB9A02D1}"/>
              </a:ext>
            </a:extLst>
          </p:cNvPr>
          <p:cNvSpPr/>
          <p:nvPr/>
        </p:nvSpPr>
        <p:spPr>
          <a:xfrm>
            <a:off x="6783915" y="2354157"/>
            <a:ext cx="2255520" cy="380760"/>
          </a:xfrm>
          <a:prstGeom prst="rect">
            <a:avLst/>
          </a:prstGeom>
          <a:noFill/>
          <a:ln w="190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82" indent="-228582"/>
            <a:r>
              <a:rPr lang="fr-CH" sz="1100" dirty="0">
                <a:solidFill>
                  <a:srgbClr val="9966FF"/>
                </a:solidFill>
              </a:rPr>
              <a:t>6.2 Manque, ou système de référence inapproprié</a:t>
            </a:r>
          </a:p>
        </p:txBody>
      </p:sp>
      <p:sp>
        <p:nvSpPr>
          <p:cNvPr id="10301" name="Rectangle 10300">
            <a:extLst>
              <a:ext uri="{FF2B5EF4-FFF2-40B4-BE49-F238E27FC236}">
                <a16:creationId xmlns:a16="http://schemas.microsoft.com/office/drawing/2014/main" id="{FEE86B34-D49A-9907-489D-8E0C752F6FAE}"/>
              </a:ext>
            </a:extLst>
          </p:cNvPr>
          <p:cNvSpPr/>
          <p:nvPr/>
        </p:nvSpPr>
        <p:spPr>
          <a:xfrm>
            <a:off x="6707715" y="1068903"/>
            <a:ext cx="1282700" cy="259080"/>
          </a:xfrm>
          <a:prstGeom prst="rect">
            <a:avLst/>
          </a:prstGeom>
          <a:solidFill>
            <a:srgbClr val="9966FF"/>
          </a:solidFill>
          <a:ln w="190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1100" dirty="0">
                <a:solidFill>
                  <a:schemeClr val="bg1"/>
                </a:solidFill>
              </a:rPr>
              <a:t>5 Utilisation</a:t>
            </a:r>
          </a:p>
        </p:txBody>
      </p:sp>
      <p:sp>
        <p:nvSpPr>
          <p:cNvPr id="10302" name="Rectangle 10301">
            <a:extLst>
              <a:ext uri="{FF2B5EF4-FFF2-40B4-BE49-F238E27FC236}">
                <a16:creationId xmlns:a16="http://schemas.microsoft.com/office/drawing/2014/main" id="{AF9DD4E8-8513-108E-54AA-C3B3FB7C6A65}"/>
              </a:ext>
            </a:extLst>
          </p:cNvPr>
          <p:cNvSpPr/>
          <p:nvPr/>
        </p:nvSpPr>
        <p:spPr>
          <a:xfrm>
            <a:off x="6707715" y="3220285"/>
            <a:ext cx="1282700" cy="25908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1100" dirty="0">
                <a:solidFill>
                  <a:schemeClr val="bg1"/>
                </a:solidFill>
              </a:rPr>
              <a:t>7 Coûts</a:t>
            </a:r>
          </a:p>
        </p:txBody>
      </p:sp>
      <p:sp>
        <p:nvSpPr>
          <p:cNvPr id="10303" name="Rectangle 10302">
            <a:extLst>
              <a:ext uri="{FF2B5EF4-FFF2-40B4-BE49-F238E27FC236}">
                <a16:creationId xmlns:a16="http://schemas.microsoft.com/office/drawing/2014/main" id="{F0018D5B-FA9F-2288-EE15-F26FEA4C0B63}"/>
              </a:ext>
            </a:extLst>
          </p:cNvPr>
          <p:cNvSpPr/>
          <p:nvPr/>
        </p:nvSpPr>
        <p:spPr>
          <a:xfrm>
            <a:off x="6707714" y="4045860"/>
            <a:ext cx="1392489" cy="25908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1100" dirty="0">
                <a:solidFill>
                  <a:schemeClr val="bg1"/>
                </a:solidFill>
              </a:rPr>
              <a:t>8 Responsabilisation</a:t>
            </a:r>
          </a:p>
        </p:txBody>
      </p:sp>
      <p:cxnSp>
        <p:nvCxnSpPr>
          <p:cNvPr id="10304" name="Straight Arrow Connector 10303">
            <a:extLst>
              <a:ext uri="{FF2B5EF4-FFF2-40B4-BE49-F238E27FC236}">
                <a16:creationId xmlns:a16="http://schemas.microsoft.com/office/drawing/2014/main" id="{245356A4-20CD-E0B9-C9AF-7365A1CC548B}"/>
              </a:ext>
            </a:extLst>
          </p:cNvPr>
          <p:cNvCxnSpPr>
            <a:cxnSpLocks/>
            <a:stCxn id="43" idx="1"/>
            <a:endCxn id="11" idx="3"/>
          </p:cNvCxnSpPr>
          <p:nvPr/>
        </p:nvCxnSpPr>
        <p:spPr>
          <a:xfrm flipH="1">
            <a:off x="5690968" y="2974363"/>
            <a:ext cx="1092947" cy="2343736"/>
          </a:xfrm>
          <a:prstGeom prst="straightConnector1">
            <a:avLst/>
          </a:prstGeom>
          <a:ln w="9525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5" name="Straight Arrow Connector 10304">
            <a:extLst>
              <a:ext uri="{FF2B5EF4-FFF2-40B4-BE49-F238E27FC236}">
                <a16:creationId xmlns:a16="http://schemas.microsoft.com/office/drawing/2014/main" id="{89562ADD-5075-6DA7-0DB9-C89BBA90BB39}"/>
              </a:ext>
            </a:extLst>
          </p:cNvPr>
          <p:cNvCxnSpPr>
            <a:cxnSpLocks/>
            <a:stCxn id="10299" idx="1"/>
            <a:endCxn id="12" idx="3"/>
          </p:cNvCxnSpPr>
          <p:nvPr/>
        </p:nvCxnSpPr>
        <p:spPr>
          <a:xfrm flipH="1">
            <a:off x="5690968" y="1607389"/>
            <a:ext cx="1092947" cy="2765520"/>
          </a:xfrm>
          <a:prstGeom prst="straightConnector1">
            <a:avLst/>
          </a:prstGeom>
          <a:ln w="9525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6" name="Straight Arrow Connector 10305">
            <a:extLst>
              <a:ext uri="{FF2B5EF4-FFF2-40B4-BE49-F238E27FC236}">
                <a16:creationId xmlns:a16="http://schemas.microsoft.com/office/drawing/2014/main" id="{E270DBA2-45F1-F6EE-DC64-8E1E76A07FB0}"/>
              </a:ext>
            </a:extLst>
          </p:cNvPr>
          <p:cNvCxnSpPr>
            <a:cxnSpLocks/>
            <a:stCxn id="45" idx="1"/>
            <a:endCxn id="12" idx="3"/>
          </p:cNvCxnSpPr>
          <p:nvPr/>
        </p:nvCxnSpPr>
        <p:spPr>
          <a:xfrm flipH="1">
            <a:off x="5690968" y="2077295"/>
            <a:ext cx="1092947" cy="2295614"/>
          </a:xfrm>
          <a:prstGeom prst="straightConnector1">
            <a:avLst/>
          </a:prstGeom>
          <a:ln w="9525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7" name="Straight Arrow Connector 10306">
            <a:extLst>
              <a:ext uri="{FF2B5EF4-FFF2-40B4-BE49-F238E27FC236}">
                <a16:creationId xmlns:a16="http://schemas.microsoft.com/office/drawing/2014/main" id="{6D51ED9F-D451-1A18-F2AB-E9809F81247C}"/>
              </a:ext>
            </a:extLst>
          </p:cNvPr>
          <p:cNvCxnSpPr>
            <a:cxnSpLocks/>
            <a:stCxn id="10298" idx="1"/>
            <a:endCxn id="12" idx="3"/>
          </p:cNvCxnSpPr>
          <p:nvPr/>
        </p:nvCxnSpPr>
        <p:spPr>
          <a:xfrm flipH="1">
            <a:off x="5690968" y="3751149"/>
            <a:ext cx="1092947" cy="621760"/>
          </a:xfrm>
          <a:prstGeom prst="straightConnector1">
            <a:avLst/>
          </a:prstGeom>
          <a:ln w="9525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8" name="Straight Arrow Connector 10307">
            <a:extLst>
              <a:ext uri="{FF2B5EF4-FFF2-40B4-BE49-F238E27FC236}">
                <a16:creationId xmlns:a16="http://schemas.microsoft.com/office/drawing/2014/main" id="{8AFB38AA-6A2E-8227-92CD-992609047A85}"/>
              </a:ext>
            </a:extLst>
          </p:cNvPr>
          <p:cNvCxnSpPr>
            <a:cxnSpLocks/>
            <a:stCxn id="10298" idx="1"/>
            <a:endCxn id="11" idx="3"/>
          </p:cNvCxnSpPr>
          <p:nvPr/>
        </p:nvCxnSpPr>
        <p:spPr>
          <a:xfrm flipH="1">
            <a:off x="5690968" y="3751149"/>
            <a:ext cx="1092947" cy="1566950"/>
          </a:xfrm>
          <a:prstGeom prst="straightConnector1">
            <a:avLst/>
          </a:prstGeom>
          <a:ln w="9525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9" name="Straight Arrow Connector 10308">
            <a:extLst>
              <a:ext uri="{FF2B5EF4-FFF2-40B4-BE49-F238E27FC236}">
                <a16:creationId xmlns:a16="http://schemas.microsoft.com/office/drawing/2014/main" id="{33A3F8E4-5B60-58BA-B3D4-BC7592B5CA81}"/>
              </a:ext>
            </a:extLst>
          </p:cNvPr>
          <p:cNvCxnSpPr>
            <a:cxnSpLocks/>
            <a:stCxn id="10299" idx="1"/>
            <a:endCxn id="11" idx="3"/>
          </p:cNvCxnSpPr>
          <p:nvPr/>
        </p:nvCxnSpPr>
        <p:spPr>
          <a:xfrm flipH="1">
            <a:off x="5690968" y="1607389"/>
            <a:ext cx="1092947" cy="3710710"/>
          </a:xfrm>
          <a:prstGeom prst="straightConnector1">
            <a:avLst/>
          </a:prstGeom>
          <a:ln w="9525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0" name="Straight Arrow Connector 10309">
            <a:extLst>
              <a:ext uri="{FF2B5EF4-FFF2-40B4-BE49-F238E27FC236}">
                <a16:creationId xmlns:a16="http://schemas.microsoft.com/office/drawing/2014/main" id="{20020768-D0AE-5CB8-31B2-11E691169986}"/>
              </a:ext>
            </a:extLst>
          </p:cNvPr>
          <p:cNvCxnSpPr>
            <a:cxnSpLocks/>
            <a:stCxn id="10300" idx="1"/>
            <a:endCxn id="12" idx="3"/>
          </p:cNvCxnSpPr>
          <p:nvPr/>
        </p:nvCxnSpPr>
        <p:spPr>
          <a:xfrm flipH="1">
            <a:off x="5690968" y="2544537"/>
            <a:ext cx="1092947" cy="1828372"/>
          </a:xfrm>
          <a:prstGeom prst="straightConnector1">
            <a:avLst/>
          </a:prstGeom>
          <a:ln w="9525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1" name="Straight Arrow Connector 10310">
            <a:extLst>
              <a:ext uri="{FF2B5EF4-FFF2-40B4-BE49-F238E27FC236}">
                <a16:creationId xmlns:a16="http://schemas.microsoft.com/office/drawing/2014/main" id="{D0631EC7-CBE6-D533-7B4F-9BCCED233F5E}"/>
              </a:ext>
            </a:extLst>
          </p:cNvPr>
          <p:cNvCxnSpPr>
            <a:cxnSpLocks/>
            <a:stCxn id="43" idx="1"/>
            <a:endCxn id="28" idx="3"/>
          </p:cNvCxnSpPr>
          <p:nvPr/>
        </p:nvCxnSpPr>
        <p:spPr>
          <a:xfrm flipH="1" flipV="1">
            <a:off x="5704232" y="2528791"/>
            <a:ext cx="1079683" cy="445572"/>
          </a:xfrm>
          <a:prstGeom prst="straightConnector1">
            <a:avLst/>
          </a:prstGeom>
          <a:ln w="9525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2" name="Straight Arrow Connector 10311">
            <a:extLst>
              <a:ext uri="{FF2B5EF4-FFF2-40B4-BE49-F238E27FC236}">
                <a16:creationId xmlns:a16="http://schemas.microsoft.com/office/drawing/2014/main" id="{61345DE3-808D-0E9C-648F-4FCB0DFFF083}"/>
              </a:ext>
            </a:extLst>
          </p:cNvPr>
          <p:cNvCxnSpPr>
            <a:cxnSpLocks/>
            <a:stCxn id="10298" idx="1"/>
            <a:endCxn id="28" idx="3"/>
          </p:cNvCxnSpPr>
          <p:nvPr/>
        </p:nvCxnSpPr>
        <p:spPr>
          <a:xfrm flipH="1" flipV="1">
            <a:off x="5704232" y="2528791"/>
            <a:ext cx="1079683" cy="1222358"/>
          </a:xfrm>
          <a:prstGeom prst="straightConnector1">
            <a:avLst/>
          </a:prstGeom>
          <a:ln w="9525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3" name="Rectangle 10312">
            <a:extLst>
              <a:ext uri="{FF2B5EF4-FFF2-40B4-BE49-F238E27FC236}">
                <a16:creationId xmlns:a16="http://schemas.microsoft.com/office/drawing/2014/main" id="{14202225-333F-ED2C-CA48-A1981AC04DD8}"/>
              </a:ext>
            </a:extLst>
          </p:cNvPr>
          <p:cNvSpPr/>
          <p:nvPr/>
        </p:nvSpPr>
        <p:spPr>
          <a:xfrm>
            <a:off x="6780598" y="5245103"/>
            <a:ext cx="2262153" cy="50493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74" indent="-228574"/>
            <a:r>
              <a:rPr lang="fr-CH" sz="1100" dirty="0">
                <a:solidFill>
                  <a:schemeClr val="accent2">
                    <a:lumMod val="75000"/>
                  </a:schemeClr>
                </a:solidFill>
              </a:rPr>
              <a:t>8.3 Absence d'un mécanisme de retour d’information communautaire</a:t>
            </a:r>
          </a:p>
        </p:txBody>
      </p:sp>
      <p:cxnSp>
        <p:nvCxnSpPr>
          <p:cNvPr id="10314" name="Straight Arrow Connector 10313">
            <a:extLst>
              <a:ext uri="{FF2B5EF4-FFF2-40B4-BE49-F238E27FC236}">
                <a16:creationId xmlns:a16="http://schemas.microsoft.com/office/drawing/2014/main" id="{99E575A9-996C-664F-DF4C-07710545F9D1}"/>
              </a:ext>
            </a:extLst>
          </p:cNvPr>
          <p:cNvCxnSpPr>
            <a:cxnSpLocks/>
            <a:stCxn id="10313" idx="1"/>
            <a:endCxn id="11" idx="3"/>
          </p:cNvCxnSpPr>
          <p:nvPr/>
        </p:nvCxnSpPr>
        <p:spPr>
          <a:xfrm flipH="1" flipV="1">
            <a:off x="5690968" y="5318099"/>
            <a:ext cx="1089630" cy="179469"/>
          </a:xfrm>
          <a:prstGeom prst="straightConnector1">
            <a:avLst/>
          </a:prstGeom>
          <a:ln w="95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5" name="Rectangle 10314">
            <a:extLst>
              <a:ext uri="{FF2B5EF4-FFF2-40B4-BE49-F238E27FC236}">
                <a16:creationId xmlns:a16="http://schemas.microsoft.com/office/drawing/2014/main" id="{D78CEFF6-4742-2926-3A08-678B8C0E95D4}"/>
              </a:ext>
            </a:extLst>
          </p:cNvPr>
          <p:cNvSpPr/>
          <p:nvPr/>
        </p:nvSpPr>
        <p:spPr>
          <a:xfrm>
            <a:off x="6783915" y="6356083"/>
            <a:ext cx="2255520" cy="38100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74" indent="-228574"/>
            <a:r>
              <a:rPr lang="fr-CH" sz="1100" dirty="0">
                <a:solidFill>
                  <a:schemeClr val="accent2">
                    <a:lumMod val="75000"/>
                  </a:schemeClr>
                </a:solidFill>
              </a:rPr>
              <a:t>8.6 Compréhension insuffisante de la population bénéficiaire</a:t>
            </a:r>
          </a:p>
        </p:txBody>
      </p:sp>
      <p:cxnSp>
        <p:nvCxnSpPr>
          <p:cNvPr id="10316" name="Straight Arrow Connector 10315">
            <a:extLst>
              <a:ext uri="{FF2B5EF4-FFF2-40B4-BE49-F238E27FC236}">
                <a16:creationId xmlns:a16="http://schemas.microsoft.com/office/drawing/2014/main" id="{E718A75D-10F1-7714-8AFE-F906D8DD78D2}"/>
              </a:ext>
            </a:extLst>
          </p:cNvPr>
          <p:cNvCxnSpPr>
            <a:cxnSpLocks/>
            <a:stCxn id="10315" idx="1"/>
            <a:endCxn id="11" idx="3"/>
          </p:cNvCxnSpPr>
          <p:nvPr/>
        </p:nvCxnSpPr>
        <p:spPr>
          <a:xfrm flipH="1" flipV="1">
            <a:off x="5690968" y="5318099"/>
            <a:ext cx="1092947" cy="1228484"/>
          </a:xfrm>
          <a:prstGeom prst="straightConnector1">
            <a:avLst/>
          </a:prstGeom>
          <a:ln w="95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7" name="Straight Arrow Connector 10316">
            <a:extLst>
              <a:ext uri="{FF2B5EF4-FFF2-40B4-BE49-F238E27FC236}">
                <a16:creationId xmlns:a16="http://schemas.microsoft.com/office/drawing/2014/main" id="{E2C56AFD-69B3-2767-CD8C-BE58DF65DDF6}"/>
              </a:ext>
            </a:extLst>
          </p:cNvPr>
          <p:cNvCxnSpPr>
            <a:cxnSpLocks/>
            <a:stCxn id="10315" idx="1"/>
            <a:endCxn id="12" idx="3"/>
          </p:cNvCxnSpPr>
          <p:nvPr/>
        </p:nvCxnSpPr>
        <p:spPr>
          <a:xfrm flipH="1" flipV="1">
            <a:off x="5690968" y="4372909"/>
            <a:ext cx="1092947" cy="2173674"/>
          </a:xfrm>
          <a:prstGeom prst="straightConnector1">
            <a:avLst/>
          </a:prstGeom>
          <a:ln w="95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8" name="Straight Arrow Connector 10317">
            <a:extLst>
              <a:ext uri="{FF2B5EF4-FFF2-40B4-BE49-F238E27FC236}">
                <a16:creationId xmlns:a16="http://schemas.microsoft.com/office/drawing/2014/main" id="{416206E4-540A-B714-64FF-B06DBEBABD18}"/>
              </a:ext>
            </a:extLst>
          </p:cNvPr>
          <p:cNvCxnSpPr>
            <a:cxnSpLocks/>
            <a:stCxn id="44" idx="1"/>
            <a:endCxn id="11" idx="3"/>
          </p:cNvCxnSpPr>
          <p:nvPr/>
        </p:nvCxnSpPr>
        <p:spPr>
          <a:xfrm flipH="1" flipV="1">
            <a:off x="5690968" y="5318099"/>
            <a:ext cx="1086315" cy="739653"/>
          </a:xfrm>
          <a:prstGeom prst="straightConnector1">
            <a:avLst/>
          </a:prstGeom>
          <a:ln w="95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9" name="Straight Arrow Connector 10318">
            <a:extLst>
              <a:ext uri="{FF2B5EF4-FFF2-40B4-BE49-F238E27FC236}">
                <a16:creationId xmlns:a16="http://schemas.microsoft.com/office/drawing/2014/main" id="{7018B9B0-5CB0-2F66-73FE-A7B147D2544B}"/>
              </a:ext>
            </a:extLst>
          </p:cNvPr>
          <p:cNvCxnSpPr>
            <a:cxnSpLocks/>
            <a:stCxn id="44" idx="1"/>
            <a:endCxn id="39" idx="3"/>
          </p:cNvCxnSpPr>
          <p:nvPr/>
        </p:nvCxnSpPr>
        <p:spPr>
          <a:xfrm flipH="1">
            <a:off x="5724128" y="6057752"/>
            <a:ext cx="1053155" cy="123859"/>
          </a:xfrm>
          <a:prstGeom prst="straightConnector1">
            <a:avLst/>
          </a:prstGeom>
          <a:ln w="95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0" name="Straight Arrow Connector 10319">
            <a:extLst>
              <a:ext uri="{FF2B5EF4-FFF2-40B4-BE49-F238E27FC236}">
                <a16:creationId xmlns:a16="http://schemas.microsoft.com/office/drawing/2014/main" id="{4A0B1F43-BD56-6EF2-F20C-86E02922A9D3}"/>
              </a:ext>
            </a:extLst>
          </p:cNvPr>
          <p:cNvCxnSpPr>
            <a:cxnSpLocks/>
            <a:stCxn id="45" idx="1"/>
            <a:endCxn id="10" idx="3"/>
          </p:cNvCxnSpPr>
          <p:nvPr/>
        </p:nvCxnSpPr>
        <p:spPr>
          <a:xfrm flipH="1">
            <a:off x="5690968" y="2077295"/>
            <a:ext cx="1092947" cy="1323825"/>
          </a:xfrm>
          <a:prstGeom prst="straightConnector1">
            <a:avLst/>
          </a:prstGeom>
          <a:ln w="9525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1" name="Straight Arrow Connector 10320">
            <a:extLst>
              <a:ext uri="{FF2B5EF4-FFF2-40B4-BE49-F238E27FC236}">
                <a16:creationId xmlns:a16="http://schemas.microsoft.com/office/drawing/2014/main" id="{F7D59A0C-2035-095B-04B8-BCAC726B4286}"/>
              </a:ext>
            </a:extLst>
          </p:cNvPr>
          <p:cNvCxnSpPr>
            <a:cxnSpLocks/>
            <a:stCxn id="45" idx="1"/>
            <a:endCxn id="11" idx="3"/>
          </p:cNvCxnSpPr>
          <p:nvPr/>
        </p:nvCxnSpPr>
        <p:spPr>
          <a:xfrm flipH="1">
            <a:off x="5690968" y="2077295"/>
            <a:ext cx="1092947" cy="3240804"/>
          </a:xfrm>
          <a:prstGeom prst="straightConnector1">
            <a:avLst/>
          </a:prstGeom>
          <a:ln w="9525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2" name="Straight Arrow Connector 10321">
            <a:extLst>
              <a:ext uri="{FF2B5EF4-FFF2-40B4-BE49-F238E27FC236}">
                <a16:creationId xmlns:a16="http://schemas.microsoft.com/office/drawing/2014/main" id="{60D731C3-ADF4-87EC-E522-69067B8F09EF}"/>
              </a:ext>
            </a:extLst>
          </p:cNvPr>
          <p:cNvCxnSpPr>
            <a:cxnSpLocks/>
            <a:stCxn id="10300" idx="1"/>
            <a:endCxn id="11" idx="3"/>
          </p:cNvCxnSpPr>
          <p:nvPr/>
        </p:nvCxnSpPr>
        <p:spPr>
          <a:xfrm flipH="1">
            <a:off x="5690968" y="2544537"/>
            <a:ext cx="1092947" cy="2773562"/>
          </a:xfrm>
          <a:prstGeom prst="straightConnector1">
            <a:avLst/>
          </a:prstGeom>
          <a:ln w="9525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3" name="Straight Arrow Connector 10322">
            <a:extLst>
              <a:ext uri="{FF2B5EF4-FFF2-40B4-BE49-F238E27FC236}">
                <a16:creationId xmlns:a16="http://schemas.microsoft.com/office/drawing/2014/main" id="{12B03674-B18D-FBE1-FF7A-E868E4840F53}"/>
              </a:ext>
            </a:extLst>
          </p:cNvPr>
          <p:cNvCxnSpPr>
            <a:cxnSpLocks/>
            <a:stCxn id="10298" idx="1"/>
            <a:endCxn id="10" idx="3"/>
          </p:cNvCxnSpPr>
          <p:nvPr/>
        </p:nvCxnSpPr>
        <p:spPr>
          <a:xfrm flipH="1" flipV="1">
            <a:off x="5690968" y="3401120"/>
            <a:ext cx="1092947" cy="350029"/>
          </a:xfrm>
          <a:prstGeom prst="straightConnector1">
            <a:avLst/>
          </a:prstGeom>
          <a:ln w="9525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4" name="Straight Arrow Connector 10323">
            <a:extLst>
              <a:ext uri="{FF2B5EF4-FFF2-40B4-BE49-F238E27FC236}">
                <a16:creationId xmlns:a16="http://schemas.microsoft.com/office/drawing/2014/main" id="{0F047C87-2677-0952-6B30-038E06B84DF9}"/>
              </a:ext>
            </a:extLst>
          </p:cNvPr>
          <p:cNvCxnSpPr>
            <a:cxnSpLocks/>
            <a:stCxn id="10315" idx="1"/>
            <a:endCxn id="10" idx="3"/>
          </p:cNvCxnSpPr>
          <p:nvPr/>
        </p:nvCxnSpPr>
        <p:spPr>
          <a:xfrm flipH="1" flipV="1">
            <a:off x="5690968" y="3401120"/>
            <a:ext cx="1092947" cy="3145463"/>
          </a:xfrm>
          <a:prstGeom prst="straightConnector1">
            <a:avLst/>
          </a:prstGeom>
          <a:ln w="95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5" name="Rectangle 10324">
            <a:extLst>
              <a:ext uri="{FF2B5EF4-FFF2-40B4-BE49-F238E27FC236}">
                <a16:creationId xmlns:a16="http://schemas.microsoft.com/office/drawing/2014/main" id="{52D23F4F-A437-25D2-0D91-F3009948CB31}"/>
              </a:ext>
            </a:extLst>
          </p:cNvPr>
          <p:cNvSpPr/>
          <p:nvPr/>
        </p:nvSpPr>
        <p:spPr>
          <a:xfrm>
            <a:off x="6777283" y="4365803"/>
            <a:ext cx="2255520" cy="38100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74" indent="-228574"/>
            <a:r>
              <a:rPr lang="fr-CH" sz="1100" dirty="0">
                <a:solidFill>
                  <a:schemeClr val="accent2">
                    <a:lumMod val="75000"/>
                  </a:schemeClr>
                </a:solidFill>
              </a:rPr>
              <a:t>1.2 Signalement tardifs des évènements</a:t>
            </a:r>
          </a:p>
        </p:txBody>
      </p:sp>
      <p:cxnSp>
        <p:nvCxnSpPr>
          <p:cNvPr id="10326" name="Straight Arrow Connector 10325">
            <a:extLst>
              <a:ext uri="{FF2B5EF4-FFF2-40B4-BE49-F238E27FC236}">
                <a16:creationId xmlns:a16="http://schemas.microsoft.com/office/drawing/2014/main" id="{CEA0959B-EE64-8146-B38E-D09AB16291CF}"/>
              </a:ext>
            </a:extLst>
          </p:cNvPr>
          <p:cNvCxnSpPr>
            <a:cxnSpLocks/>
            <a:stCxn id="10325" idx="1"/>
            <a:endCxn id="39" idx="3"/>
          </p:cNvCxnSpPr>
          <p:nvPr/>
        </p:nvCxnSpPr>
        <p:spPr>
          <a:xfrm flipH="1">
            <a:off x="5724128" y="4556303"/>
            <a:ext cx="1053155" cy="1625308"/>
          </a:xfrm>
          <a:prstGeom prst="straightConnector1">
            <a:avLst/>
          </a:prstGeom>
          <a:ln w="95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7" name="Rectangle 10326">
            <a:extLst>
              <a:ext uri="{FF2B5EF4-FFF2-40B4-BE49-F238E27FC236}">
                <a16:creationId xmlns:a16="http://schemas.microsoft.com/office/drawing/2014/main" id="{17370D2E-2255-B49E-0E93-D7B96CD6AE0D}"/>
              </a:ext>
            </a:extLst>
          </p:cNvPr>
          <p:cNvSpPr/>
          <p:nvPr/>
        </p:nvSpPr>
        <p:spPr>
          <a:xfrm>
            <a:off x="6777283" y="4805306"/>
            <a:ext cx="2255520" cy="38100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74" indent="-228574"/>
            <a:r>
              <a:rPr lang="fr-CH" sz="1100" dirty="0">
                <a:solidFill>
                  <a:schemeClr val="accent2">
                    <a:lumMod val="75000"/>
                  </a:schemeClr>
                </a:solidFill>
              </a:rPr>
              <a:t>1.5 Manque d’accès à l'informations ou aux données</a:t>
            </a:r>
          </a:p>
        </p:txBody>
      </p:sp>
      <p:cxnSp>
        <p:nvCxnSpPr>
          <p:cNvPr id="10328" name="Straight Arrow Connector 10327">
            <a:extLst>
              <a:ext uri="{FF2B5EF4-FFF2-40B4-BE49-F238E27FC236}">
                <a16:creationId xmlns:a16="http://schemas.microsoft.com/office/drawing/2014/main" id="{D627D803-B713-3E06-CB4A-EDABF3517AD7}"/>
              </a:ext>
            </a:extLst>
          </p:cNvPr>
          <p:cNvCxnSpPr>
            <a:cxnSpLocks/>
            <a:stCxn id="10327" idx="1"/>
            <a:endCxn id="39" idx="3"/>
          </p:cNvCxnSpPr>
          <p:nvPr/>
        </p:nvCxnSpPr>
        <p:spPr>
          <a:xfrm flipH="1">
            <a:off x="5724128" y="4995806"/>
            <a:ext cx="1053155" cy="1185805"/>
          </a:xfrm>
          <a:prstGeom prst="straightConnector1">
            <a:avLst/>
          </a:prstGeom>
          <a:ln w="95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9" name="TextBox 10328">
            <a:extLst>
              <a:ext uri="{FF2B5EF4-FFF2-40B4-BE49-F238E27FC236}">
                <a16:creationId xmlns:a16="http://schemas.microsoft.com/office/drawing/2014/main" id="{15BB24CD-10F2-760B-4BAD-79FDCD395B0D}"/>
              </a:ext>
            </a:extLst>
          </p:cNvPr>
          <p:cNvSpPr txBox="1"/>
          <p:nvPr/>
        </p:nvSpPr>
        <p:spPr>
          <a:xfrm>
            <a:off x="403525" y="932331"/>
            <a:ext cx="17107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100" b="1" i="0" dirty="0">
                <a:effectLst/>
                <a:latin typeface="Söhne"/>
              </a:rPr>
              <a:t>Défis du système de santé</a:t>
            </a:r>
          </a:p>
          <a:p>
            <a:pPr algn="ctr"/>
            <a:r>
              <a:rPr lang="fr-CH" sz="1100" b="1" dirty="0"/>
              <a:t>(Classification de l’OMS)</a:t>
            </a:r>
          </a:p>
        </p:txBody>
      </p:sp>
      <p:sp>
        <p:nvSpPr>
          <p:cNvPr id="10330" name="TextBox 10329">
            <a:extLst>
              <a:ext uri="{FF2B5EF4-FFF2-40B4-BE49-F238E27FC236}">
                <a16:creationId xmlns:a16="http://schemas.microsoft.com/office/drawing/2014/main" id="{5EBC2F32-55DC-9127-9D03-E23717D1A40C}"/>
              </a:ext>
            </a:extLst>
          </p:cNvPr>
          <p:cNvSpPr txBox="1"/>
          <p:nvPr/>
        </p:nvSpPr>
        <p:spPr>
          <a:xfrm>
            <a:off x="3502574" y="1773977"/>
            <a:ext cx="2147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100" b="1" dirty="0"/>
              <a:t>Application des données et technologies géospatiales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64240F-3545-2702-8AD0-05571DD7CB8D}"/>
              </a:ext>
            </a:extLst>
          </p:cNvPr>
          <p:cNvSpPr/>
          <p:nvPr/>
        </p:nvSpPr>
        <p:spPr>
          <a:xfrm>
            <a:off x="3456225" y="5114912"/>
            <a:ext cx="2234743" cy="4040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86DA237-7C90-6B0A-C40D-17814572704B}"/>
              </a:ext>
            </a:extLst>
          </p:cNvPr>
          <p:cNvSpPr/>
          <p:nvPr/>
        </p:nvSpPr>
        <p:spPr>
          <a:xfrm>
            <a:off x="3456225" y="5923867"/>
            <a:ext cx="2278670" cy="5393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13F9125-5D96-AF66-5E0E-A00947FEA8B9}"/>
              </a:ext>
            </a:extLst>
          </p:cNvPr>
          <p:cNvSpPr/>
          <p:nvPr/>
        </p:nvSpPr>
        <p:spPr>
          <a:xfrm>
            <a:off x="3476046" y="2286668"/>
            <a:ext cx="2255520" cy="5120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0E4BDFC-DA41-B722-74D1-42E1AA64C5D7}"/>
              </a:ext>
            </a:extLst>
          </p:cNvPr>
          <p:cNvSpPr txBox="1"/>
          <p:nvPr/>
        </p:nvSpPr>
        <p:spPr>
          <a:xfrm>
            <a:off x="3728224" y="6546583"/>
            <a:ext cx="1691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100" b="1" i="0" dirty="0">
                <a:solidFill>
                  <a:srgbClr val="FF0000"/>
                </a:solidFill>
                <a:effectLst/>
                <a:latin typeface="Söhne"/>
              </a:rPr>
              <a:t>Pratiqué pendant l’atelier</a:t>
            </a:r>
            <a:endParaRPr lang="fr-CH" sz="1100" b="1" dirty="0">
              <a:solidFill>
                <a:srgbClr val="FF0000"/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01B1D47-BFE3-ABFB-5FB8-0C1B91A90E61}"/>
              </a:ext>
            </a:extLst>
          </p:cNvPr>
          <p:cNvCxnSpPr>
            <a:cxnSpLocks/>
            <a:stCxn id="10327" idx="1"/>
            <a:endCxn id="47" idx="3"/>
          </p:cNvCxnSpPr>
          <p:nvPr/>
        </p:nvCxnSpPr>
        <p:spPr>
          <a:xfrm flipH="1" flipV="1">
            <a:off x="5731566" y="2542690"/>
            <a:ext cx="1045717" cy="2453116"/>
          </a:xfrm>
          <a:prstGeom prst="straightConnector1">
            <a:avLst/>
          </a:prstGeom>
          <a:ln w="95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9F5AD90-A7B4-86CD-AC0E-6FE224EC3CD8}"/>
              </a:ext>
            </a:extLst>
          </p:cNvPr>
          <p:cNvCxnSpPr>
            <a:cxnSpLocks/>
            <a:stCxn id="10299" idx="1"/>
            <a:endCxn id="10" idx="3"/>
          </p:cNvCxnSpPr>
          <p:nvPr/>
        </p:nvCxnSpPr>
        <p:spPr>
          <a:xfrm flipH="1">
            <a:off x="5690968" y="1607389"/>
            <a:ext cx="1092947" cy="1793731"/>
          </a:xfrm>
          <a:prstGeom prst="straightConnector1">
            <a:avLst/>
          </a:prstGeom>
          <a:ln w="9525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BDC9316-73A9-2D16-2A9F-B9D1BEBC5103}"/>
              </a:ext>
            </a:extLst>
          </p:cNvPr>
          <p:cNvCxnSpPr>
            <a:cxnSpLocks/>
            <a:stCxn id="16" idx="3"/>
            <a:endCxn id="10" idx="1"/>
          </p:cNvCxnSpPr>
          <p:nvPr/>
        </p:nvCxnSpPr>
        <p:spPr>
          <a:xfrm flipV="1">
            <a:off x="2461021" y="3401120"/>
            <a:ext cx="974427" cy="2117881"/>
          </a:xfrm>
          <a:prstGeom prst="straightConnector1">
            <a:avLst/>
          </a:prstGeom>
          <a:ln w="952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770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F929D2-280B-ED37-CA42-26E21D277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020" y="3860800"/>
            <a:ext cx="2987960" cy="2809702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107504" y="142975"/>
            <a:ext cx="8856984" cy="693737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altLang="en-US" sz="2700" b="1" dirty="0">
                <a:solidFill>
                  <a:schemeClr val="bg1"/>
                </a:solidFill>
                <a:latin typeface="+mn-lt"/>
              </a:rPr>
              <a:t>Potentiel des données et technologies géospatiales dans le domaine de la santé publique - Enquête préalable à l'atelier</a:t>
            </a:r>
            <a:endParaRPr lang="en-PH" altLang="en-US" sz="27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12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5A07A-2CBD-E8DF-3CC4-94CE1737A508}"/>
              </a:ext>
            </a:extLst>
          </p:cNvPr>
          <p:cNvSpPr txBox="1"/>
          <p:nvPr/>
        </p:nvSpPr>
        <p:spPr>
          <a:xfrm>
            <a:off x="251520" y="1705958"/>
            <a:ext cx="86409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i="0" u="sng" dirty="0">
                <a:solidFill>
                  <a:srgbClr val="202124"/>
                </a:solidFill>
                <a:effectLst/>
                <a:latin typeface="+mn-lt"/>
              </a:rPr>
              <a:t>Nombre de réponses: </a:t>
            </a:r>
            <a:r>
              <a:rPr lang="fr-FR" sz="2400" b="0" i="0" dirty="0">
                <a:solidFill>
                  <a:srgbClr val="202124"/>
                </a:solidFill>
                <a:effectLst/>
                <a:latin typeface="+mn-lt"/>
              </a:rPr>
              <a:t>29 (66%) pour les programmes ciblés (VIH, paludisme, tuberculose, système d’information sanitaire) + 3 personnes en dehors de ces programmes </a:t>
            </a:r>
          </a:p>
          <a:p>
            <a:endParaRPr lang="fr-FR" sz="2400" b="0" i="0" dirty="0">
              <a:solidFill>
                <a:srgbClr val="202124"/>
              </a:solidFill>
              <a:effectLst/>
              <a:latin typeface="+mn-lt"/>
            </a:endParaRPr>
          </a:p>
          <a:p>
            <a:r>
              <a:rPr lang="fr-FR" sz="2400" u="sng" dirty="0">
                <a:solidFill>
                  <a:srgbClr val="202124"/>
                </a:solidFill>
                <a:latin typeface="+mn-lt"/>
              </a:rPr>
              <a:t>Nombre de réponse par programme ciblé:</a:t>
            </a:r>
            <a:endParaRPr lang="en-PH" sz="2400" u="sng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02C8F3-9813-3F39-A3B8-1C546866F2CC}"/>
              </a:ext>
            </a:extLst>
          </p:cNvPr>
          <p:cNvSpPr txBox="1"/>
          <p:nvPr/>
        </p:nvSpPr>
        <p:spPr>
          <a:xfrm>
            <a:off x="212608" y="1028443"/>
            <a:ext cx="8352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0" i="0" dirty="0">
                <a:solidFill>
                  <a:srgbClr val="202124"/>
                </a:solidFill>
                <a:effectLst/>
                <a:latin typeface="+mn-lt"/>
              </a:rPr>
              <a:t>Enquête sur le niveau de géo-activation du SIS</a:t>
            </a:r>
          </a:p>
        </p:txBody>
      </p:sp>
      <p:pic>
        <p:nvPicPr>
          <p:cNvPr id="7" name="Picture 6" descr="A cartoon emoji with a thumbs up&#10;&#10;Description automatically generated">
            <a:extLst>
              <a:ext uri="{FF2B5EF4-FFF2-40B4-BE49-F238E27FC236}">
                <a16:creationId xmlns:a16="http://schemas.microsoft.com/office/drawing/2014/main" id="{F6991F57-3DFD-21EB-8168-483FF60B17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67400" y="3938922"/>
            <a:ext cx="1080120" cy="75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70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1B54642-5C85-C48A-E199-9D44162EA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794739"/>
            <a:ext cx="8784976" cy="3723707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107504" y="142975"/>
            <a:ext cx="8856984" cy="693737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altLang="en-US" sz="2700" b="1" dirty="0">
                <a:solidFill>
                  <a:schemeClr val="bg1"/>
                </a:solidFill>
                <a:latin typeface="+mn-lt"/>
              </a:rPr>
              <a:t>Potentiel des données et technologies géospatiales dans le domaine de la santé publique - Enquête préalable à l'atelier</a:t>
            </a:r>
            <a:endParaRPr lang="en-PH" altLang="en-US" sz="27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13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5A07A-2CBD-E8DF-3CC4-94CE1737A508}"/>
              </a:ext>
            </a:extLst>
          </p:cNvPr>
          <p:cNvSpPr txBox="1"/>
          <p:nvPr/>
        </p:nvSpPr>
        <p:spPr>
          <a:xfrm>
            <a:off x="251520" y="980728"/>
            <a:ext cx="8640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0" i="0" dirty="0">
                <a:solidFill>
                  <a:srgbClr val="202124"/>
                </a:solidFill>
                <a:effectLst/>
                <a:latin typeface="+mn-lt"/>
              </a:rPr>
              <a:t>Quels sont les défis rencontrés actuellement par votre département / unité durant ses opérations ? </a:t>
            </a:r>
            <a:endParaRPr lang="en-PH" sz="24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7540E-0642-36C4-4DE6-9B93EDA37323}"/>
              </a:ext>
            </a:extLst>
          </p:cNvPr>
          <p:cNvSpPr txBox="1"/>
          <p:nvPr/>
        </p:nvSpPr>
        <p:spPr>
          <a:xfrm>
            <a:off x="5867400" y="1480013"/>
            <a:ext cx="22058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0" i="0" dirty="0">
                <a:solidFill>
                  <a:srgbClr val="202124"/>
                </a:solidFill>
                <a:effectLst/>
                <a:latin typeface="+mn-lt"/>
              </a:rPr>
              <a:t>Nombre de réponses</a:t>
            </a:r>
            <a:endParaRPr lang="en-PH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628130-F572-179E-99CD-38D4BD3D7EE3}"/>
              </a:ext>
            </a:extLst>
          </p:cNvPr>
          <p:cNvSpPr/>
          <p:nvPr/>
        </p:nvSpPr>
        <p:spPr>
          <a:xfrm flipH="1" flipV="1">
            <a:off x="4355976" y="1807093"/>
            <a:ext cx="3888432" cy="2766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7EF7AB-BC0F-46BB-C258-45DDBF3C49AC}"/>
              </a:ext>
            </a:extLst>
          </p:cNvPr>
          <p:cNvSpPr txBox="1"/>
          <p:nvPr/>
        </p:nvSpPr>
        <p:spPr>
          <a:xfrm>
            <a:off x="962605" y="5572252"/>
            <a:ext cx="8172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0" i="0" dirty="0">
                <a:solidFill>
                  <a:srgbClr val="FF0000"/>
                </a:solidFill>
                <a:effectLst/>
                <a:latin typeface="+mn-lt"/>
              </a:rPr>
              <a:t>Justifie l’importance des pratiques à suivre pour obtenir des données de qualité</a:t>
            </a:r>
            <a:endParaRPr lang="en-PH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Right Arrow 14">
            <a:extLst>
              <a:ext uri="{FF2B5EF4-FFF2-40B4-BE49-F238E27FC236}">
                <a16:creationId xmlns:a16="http://schemas.microsoft.com/office/drawing/2014/main" id="{A9514F2C-4EE2-2CC0-45C4-BB27DFEAFB47}"/>
              </a:ext>
            </a:extLst>
          </p:cNvPr>
          <p:cNvSpPr/>
          <p:nvPr/>
        </p:nvSpPr>
        <p:spPr>
          <a:xfrm>
            <a:off x="530879" y="5568384"/>
            <a:ext cx="431726" cy="42188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2D6F3D-AF39-4128-1502-7804545B1525}"/>
              </a:ext>
            </a:extLst>
          </p:cNvPr>
          <p:cNvSpPr txBox="1"/>
          <p:nvPr/>
        </p:nvSpPr>
        <p:spPr>
          <a:xfrm>
            <a:off x="962605" y="6340192"/>
            <a:ext cx="81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0" i="0" dirty="0">
                <a:solidFill>
                  <a:srgbClr val="FF0000"/>
                </a:solidFill>
                <a:effectLst/>
                <a:latin typeface="+mn-lt"/>
              </a:rPr>
              <a:t>Thème central du cadre de géo-activation et de l’atelier</a:t>
            </a:r>
            <a:endParaRPr lang="en-PH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Right Arrow 14">
            <a:extLst>
              <a:ext uri="{FF2B5EF4-FFF2-40B4-BE49-F238E27FC236}">
                <a16:creationId xmlns:a16="http://schemas.microsoft.com/office/drawing/2014/main" id="{4CDDC9E2-D9A4-41E7-9CFA-9C9716F159C3}"/>
              </a:ext>
            </a:extLst>
          </p:cNvPr>
          <p:cNvSpPr/>
          <p:nvPr/>
        </p:nvSpPr>
        <p:spPr>
          <a:xfrm>
            <a:off x="530879" y="6336324"/>
            <a:ext cx="431726" cy="42188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1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107504" y="142975"/>
            <a:ext cx="8856984" cy="693737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altLang="en-US" sz="2700" b="1" dirty="0">
                <a:solidFill>
                  <a:schemeClr val="bg1"/>
                </a:solidFill>
                <a:latin typeface="+mn-lt"/>
              </a:rPr>
              <a:t>Potentiel des données et technologies géospatiales dans le domaine de la santé publique - Enquête préalable à l'atelier</a:t>
            </a:r>
            <a:endParaRPr lang="en-PH" altLang="en-US" sz="27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14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5A07A-2CBD-E8DF-3CC4-94CE1737A508}"/>
              </a:ext>
            </a:extLst>
          </p:cNvPr>
          <p:cNvSpPr txBox="1"/>
          <p:nvPr/>
        </p:nvSpPr>
        <p:spPr>
          <a:xfrm>
            <a:off x="251520" y="1108744"/>
            <a:ext cx="8640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0" i="0" dirty="0">
                <a:solidFill>
                  <a:srgbClr val="202124"/>
                </a:solidFill>
                <a:effectLst/>
                <a:latin typeface="+mn-lt"/>
              </a:rPr>
              <a:t>Classement des applications des données et technologies géospatiales pouvant répondre aux challenges identifiés</a:t>
            </a:r>
            <a:endParaRPr lang="en-PH" sz="24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7540E-0642-36C4-4DE6-9B93EDA37323}"/>
              </a:ext>
            </a:extLst>
          </p:cNvPr>
          <p:cNvSpPr txBox="1"/>
          <p:nvPr/>
        </p:nvSpPr>
        <p:spPr>
          <a:xfrm>
            <a:off x="3181036" y="5237423"/>
            <a:ext cx="22058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0" i="0" dirty="0">
                <a:solidFill>
                  <a:srgbClr val="202124"/>
                </a:solidFill>
                <a:effectLst/>
                <a:latin typeface="+mn-lt"/>
              </a:rPr>
              <a:t>Nombre de mentions</a:t>
            </a:r>
            <a:endParaRPr lang="en-PH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7EF7AB-BC0F-46BB-C258-45DDBF3C49AC}"/>
              </a:ext>
            </a:extLst>
          </p:cNvPr>
          <p:cNvSpPr txBox="1"/>
          <p:nvPr/>
        </p:nvSpPr>
        <p:spPr>
          <a:xfrm>
            <a:off x="6300192" y="2178077"/>
            <a:ext cx="28438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0" i="0" dirty="0">
                <a:solidFill>
                  <a:srgbClr val="FF0000"/>
                </a:solidFill>
                <a:effectLst/>
                <a:latin typeface="+mn-lt"/>
              </a:rPr>
              <a:t>Exercices jours 4 et 5</a:t>
            </a:r>
            <a:endParaRPr lang="en-PH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Right Arrow 14">
            <a:extLst>
              <a:ext uri="{FF2B5EF4-FFF2-40B4-BE49-F238E27FC236}">
                <a16:creationId xmlns:a16="http://schemas.microsoft.com/office/drawing/2014/main" id="{A9514F2C-4EE2-2CC0-45C4-BB27DFEAFB47}"/>
              </a:ext>
            </a:extLst>
          </p:cNvPr>
          <p:cNvSpPr/>
          <p:nvPr/>
        </p:nvSpPr>
        <p:spPr>
          <a:xfrm>
            <a:off x="5796136" y="2197968"/>
            <a:ext cx="431726" cy="42188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9B284E-FD3C-90DB-1BF9-64F4AF3B7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89137"/>
            <a:ext cx="5616624" cy="33297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5D9907-0319-4188-5481-64AE8EE7B4E4}"/>
              </a:ext>
            </a:extLst>
          </p:cNvPr>
          <p:cNvSpPr/>
          <p:nvPr/>
        </p:nvSpPr>
        <p:spPr>
          <a:xfrm flipH="1" flipV="1">
            <a:off x="2627784" y="2196208"/>
            <a:ext cx="2880320" cy="4407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E44AB8-F104-AC6F-CE6D-95C76A526A85}"/>
              </a:ext>
            </a:extLst>
          </p:cNvPr>
          <p:cNvSpPr/>
          <p:nvPr/>
        </p:nvSpPr>
        <p:spPr>
          <a:xfrm flipH="1" flipV="1">
            <a:off x="2627784" y="2738453"/>
            <a:ext cx="2205863" cy="44070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240BEE-2A0B-663C-7250-BF7DF996F763}"/>
              </a:ext>
            </a:extLst>
          </p:cNvPr>
          <p:cNvSpPr txBox="1"/>
          <p:nvPr/>
        </p:nvSpPr>
        <p:spPr>
          <a:xfrm>
            <a:off x="5675092" y="2722891"/>
            <a:ext cx="34689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0" i="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Composante clé du cadre de géo-activation du SIS</a:t>
            </a:r>
            <a:endParaRPr lang="en-PH" sz="2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Right Arrow 14">
            <a:extLst>
              <a:ext uri="{FF2B5EF4-FFF2-40B4-BE49-F238E27FC236}">
                <a16:creationId xmlns:a16="http://schemas.microsoft.com/office/drawing/2014/main" id="{C1D8D1B2-B91A-79AB-2F2F-33ED465B9094}"/>
              </a:ext>
            </a:extLst>
          </p:cNvPr>
          <p:cNvSpPr/>
          <p:nvPr/>
        </p:nvSpPr>
        <p:spPr>
          <a:xfrm>
            <a:off x="5038900" y="2757274"/>
            <a:ext cx="431726" cy="42188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A60B70-955C-7A26-E397-D32C043744D0}"/>
              </a:ext>
            </a:extLst>
          </p:cNvPr>
          <p:cNvSpPr/>
          <p:nvPr/>
        </p:nvSpPr>
        <p:spPr>
          <a:xfrm flipH="1" flipV="1">
            <a:off x="2627784" y="3348633"/>
            <a:ext cx="2205863" cy="440704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6" name="Right Arrow 14">
            <a:extLst>
              <a:ext uri="{FF2B5EF4-FFF2-40B4-BE49-F238E27FC236}">
                <a16:creationId xmlns:a16="http://schemas.microsoft.com/office/drawing/2014/main" id="{E44732BA-F94E-1F17-CC23-62DFBBB26AEC}"/>
              </a:ext>
            </a:extLst>
          </p:cNvPr>
          <p:cNvSpPr/>
          <p:nvPr/>
        </p:nvSpPr>
        <p:spPr>
          <a:xfrm>
            <a:off x="5043514" y="3568292"/>
            <a:ext cx="431726" cy="652737"/>
          </a:xfrm>
          <a:prstGeom prst="rightArrow">
            <a:avLst/>
          </a:prstGeom>
          <a:solidFill>
            <a:srgbClr val="D8A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C340B1-B950-FE91-BE18-BB05F9ECD597}"/>
              </a:ext>
            </a:extLst>
          </p:cNvPr>
          <p:cNvSpPr/>
          <p:nvPr/>
        </p:nvSpPr>
        <p:spPr>
          <a:xfrm flipH="1" flipV="1">
            <a:off x="2644839" y="3913091"/>
            <a:ext cx="2205863" cy="440704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F2A217-8309-38C1-A665-6DFFCE8DB49C}"/>
              </a:ext>
            </a:extLst>
          </p:cNvPr>
          <p:cNvSpPr txBox="1"/>
          <p:nvPr/>
        </p:nvSpPr>
        <p:spPr>
          <a:xfrm>
            <a:off x="5705262" y="3605408"/>
            <a:ext cx="34689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D8AA37"/>
                </a:solidFill>
                <a:latin typeface="+mn-lt"/>
              </a:rPr>
              <a:t>Applications d</a:t>
            </a:r>
            <a:r>
              <a:rPr lang="en-US" sz="2400" dirty="0" err="1">
                <a:solidFill>
                  <a:srgbClr val="D8AA37"/>
                </a:solidFill>
                <a:latin typeface="+mn-lt"/>
              </a:rPr>
              <a:t>éjà</a:t>
            </a:r>
            <a:r>
              <a:rPr lang="en-US" sz="2400" dirty="0">
                <a:solidFill>
                  <a:srgbClr val="D8AA37"/>
                </a:solidFill>
                <a:latin typeface="+mn-lt"/>
              </a:rPr>
              <a:t> </a:t>
            </a:r>
            <a:r>
              <a:rPr lang="fr-FR" sz="2400" dirty="0">
                <a:solidFill>
                  <a:srgbClr val="D8AA37"/>
                </a:solidFill>
                <a:latin typeface="+mn-lt"/>
              </a:rPr>
              <a:t>soutenues par le Fonds Mondial et autre partenaires (Séance 2)</a:t>
            </a:r>
            <a:endParaRPr lang="en-PH" sz="2400" dirty="0">
              <a:solidFill>
                <a:srgbClr val="D8AA37"/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6A087B-714D-7CD9-8776-2381A857F2C4}"/>
              </a:ext>
            </a:extLst>
          </p:cNvPr>
          <p:cNvSpPr txBox="1"/>
          <p:nvPr/>
        </p:nvSpPr>
        <p:spPr>
          <a:xfrm>
            <a:off x="699342" y="5616023"/>
            <a:ext cx="8172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0" i="0" dirty="0">
                <a:solidFill>
                  <a:srgbClr val="FF0000"/>
                </a:solidFill>
                <a:effectLst/>
                <a:latin typeface="+mn-lt"/>
              </a:rPr>
              <a:t>Justifie l'accent mis sur la création de bonne cartes thématiques pendant l’atelier et le rôle central que les listes maîtresses géoréférencées jouent dans la cadre de géo-activation</a:t>
            </a:r>
            <a:endParaRPr lang="en-PH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Right Arrow 14">
            <a:extLst>
              <a:ext uri="{FF2B5EF4-FFF2-40B4-BE49-F238E27FC236}">
                <a16:creationId xmlns:a16="http://schemas.microsoft.com/office/drawing/2014/main" id="{3763EF21-A4CF-066F-B097-1F252DE20669}"/>
              </a:ext>
            </a:extLst>
          </p:cNvPr>
          <p:cNvSpPr/>
          <p:nvPr/>
        </p:nvSpPr>
        <p:spPr>
          <a:xfrm>
            <a:off x="267616" y="5612155"/>
            <a:ext cx="431726" cy="42188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798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644C36-E476-DCB7-C0E5-06F2C01EC454}"/>
              </a:ext>
            </a:extLst>
          </p:cNvPr>
          <p:cNvSpPr txBox="1"/>
          <p:nvPr/>
        </p:nvSpPr>
        <p:spPr>
          <a:xfrm>
            <a:off x="372651" y="5614146"/>
            <a:ext cx="8398698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2300" dirty="0"/>
              <a:t>Listes maîtresses géoréférencées, cartographie thématique</a:t>
            </a:r>
          </a:p>
          <a:p>
            <a:pPr algn="ctr"/>
            <a:r>
              <a:rPr lang="fr-CH" sz="2300" dirty="0"/>
              <a:t>estimation de la population et sa distribution spatiale, modélisation de l’accessibilité géographique, SGNS navigation et suivi,…</a:t>
            </a:r>
          </a:p>
        </p:txBody>
      </p:sp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0" y="142975"/>
            <a:ext cx="9144000" cy="765745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altLang="en-US" sz="2400" b="1" dirty="0">
                <a:solidFill>
                  <a:schemeClr val="bg1"/>
                </a:solidFill>
                <a:latin typeface="+mn-lt"/>
              </a:rPr>
              <a:t>Les cas d'utilisation les plus importants pour l'application des données et des technologies géospatiales dans le domaine de la santé publique</a:t>
            </a:r>
            <a:endParaRPr lang="en-PH" alt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n-US" dirty="0">
                <a:solidFill>
                  <a:schemeClr val="tx1"/>
                </a:solidFill>
              </a:rPr>
              <a:t> </a:t>
            </a:r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15</a:t>
            </a:fld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E88BACA-235E-DD88-AF81-A5820E4FA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097142"/>
            <a:ext cx="892899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lvl="1" indent="-742950">
              <a:buFont typeface="+mj-lt"/>
              <a:buAutoNum type="arabicPeriod"/>
            </a:pPr>
            <a:r>
              <a:rPr lang="fr-CH" sz="2250" b="1" dirty="0"/>
              <a:t>Planification : </a:t>
            </a:r>
            <a:r>
              <a:rPr lang="fr-CH" sz="2250" dirty="0"/>
              <a:t>Estimation de la couverture de la population, expansion du réseau d'établissements de santé, optimisation des itinéraires </a:t>
            </a:r>
          </a:p>
          <a:p>
            <a:pPr marL="742950" lvl="1" indent="-742950">
              <a:buFont typeface="+mj-lt"/>
              <a:buAutoNum type="arabicPeriod"/>
            </a:pPr>
            <a:r>
              <a:rPr lang="fr-CH" sz="2250" b="1" dirty="0"/>
              <a:t>Maladies transmissibles/vectorielles:</a:t>
            </a:r>
            <a:r>
              <a:rPr lang="fr-CH" sz="2250" dirty="0"/>
              <a:t> Cartographie des risques, estimation des mouvements de population, identification des zones potentielles de réinfection, soutien à la surveillance et à l'investigation des foyers, gestion des épidémies localisées,...</a:t>
            </a:r>
          </a:p>
          <a:p>
            <a:pPr marL="742950" lvl="1" indent="-742950">
              <a:buFont typeface="+mj-lt"/>
              <a:buAutoNum type="arabicPeriod"/>
            </a:pPr>
            <a:r>
              <a:rPr lang="fr-CH" sz="2250" b="1" dirty="0"/>
              <a:t>Immunisation : </a:t>
            </a:r>
            <a:r>
              <a:rPr lang="fr-CH" sz="2250" dirty="0"/>
              <a:t>Micro planification, suivi des campagnes, surveillance des maladies, modélisation de la couverture vaccinale,...</a:t>
            </a:r>
          </a:p>
          <a:p>
            <a:pPr marL="742950" lvl="1" indent="-742950">
              <a:buFont typeface="+mj-lt"/>
              <a:buAutoNum type="arabicPeriod"/>
            </a:pPr>
            <a:r>
              <a:rPr lang="fr-CH" sz="2250" b="1" dirty="0"/>
              <a:t>Gestion des urgences: </a:t>
            </a:r>
            <a:r>
              <a:rPr lang="fr-CH" sz="2250" dirty="0"/>
              <a:t>Evaluation /réduction des aléas et risques, alerte précoce, évaluation initiale rapide, gestion de la réponse, planification de la reconstruction,...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3A0154B8-B167-F54B-0F38-7347CA9A003E}"/>
              </a:ext>
            </a:extLst>
          </p:cNvPr>
          <p:cNvSpPr/>
          <p:nvPr/>
        </p:nvSpPr>
        <p:spPr>
          <a:xfrm rot="16200000">
            <a:off x="4646950" y="1409835"/>
            <a:ext cx="365126" cy="8003858"/>
          </a:xfrm>
          <a:prstGeom prst="leftBrace">
            <a:avLst/>
          </a:prstGeom>
          <a:ln w="38100">
            <a:solidFill>
              <a:srgbClr val="4F8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271419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144000" cy="981074"/>
          </a:xfrm>
        </p:spPr>
        <p:txBody>
          <a:bodyPr/>
          <a:lstStyle/>
          <a:p>
            <a:pPr algn="ctr" eaLnBrk="1" hangingPunct="1">
              <a:defRPr/>
            </a:pPr>
            <a:r>
              <a:rPr lang="fr-CH" altLang="en-US" sz="3200" b="1">
                <a:solidFill>
                  <a:schemeClr val="bg1"/>
                </a:solidFill>
                <a:latin typeface="+mn-lt"/>
              </a:rPr>
              <a:t>Santé Publique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2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65918" y="1611957"/>
            <a:ext cx="84121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dirty="0"/>
              <a:t>«Toutes les mesures organisées (qu'elles soient publiques ou privées) visant à prévenir les maladies, à promouvoir la santé et à prolonger la vie au sein de l'ensemble de la population. »</a:t>
            </a:r>
            <a:r>
              <a:rPr lang="fr-FR" sz="2800" baseline="30000" dirty="0"/>
              <a:t>1</a:t>
            </a:r>
            <a:endParaRPr lang="en-US" altLang="en-US" sz="2800" baseline="30000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65917" y="3700189"/>
            <a:ext cx="84121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dirty="0"/>
              <a:t>“</a:t>
            </a:r>
            <a:r>
              <a:rPr lang="fr-FR" sz="2800" dirty="0"/>
              <a:t>L'art et la science de prévenir les maladies, de prolonger la vie et de promouvoir la santé à travers les efforts organisés de la société</a:t>
            </a:r>
            <a:r>
              <a:rPr lang="en-GB" sz="2800" dirty="0"/>
              <a:t>”</a:t>
            </a:r>
            <a:r>
              <a:rPr lang="en-US" sz="2800" dirty="0"/>
              <a:t> </a:t>
            </a:r>
            <a:r>
              <a:rPr lang="en-GB" sz="2800" baseline="30000" dirty="0"/>
              <a:t>2</a:t>
            </a:r>
            <a:endParaRPr lang="en-US" altLang="en-US" sz="2800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7504" y="6290156"/>
            <a:ext cx="87849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baseline="30000"/>
              <a:t>1</a:t>
            </a:r>
            <a:r>
              <a:rPr lang="en-US" altLang="en-US" sz="1400"/>
              <a:t> </a:t>
            </a:r>
            <a:r>
              <a:rPr lang="en-GB" sz="1400" u="sng">
                <a:hlinkClick r:id="rId3"/>
              </a:rPr>
              <a:t>http://www.euro.who.int/__data/assets/pdf_file/0007/152683/e95877.pdf</a:t>
            </a:r>
            <a:r>
              <a:rPr lang="en-GB" sz="1400" u="sng"/>
              <a:t> </a:t>
            </a:r>
          </a:p>
          <a:p>
            <a:r>
              <a:rPr lang="en-GB" baseline="30000"/>
              <a:t>2</a:t>
            </a:r>
            <a:r>
              <a:rPr lang="en-GB" sz="1400"/>
              <a:t> Acheson, 1988; WHO: </a:t>
            </a:r>
            <a:r>
              <a:rPr lang="en-US" sz="1400">
                <a:hlinkClick r:id="rId4"/>
              </a:rPr>
              <a:t>http://www.euro.who.int/en/health-topics/Health-systems/public-health-services</a:t>
            </a:r>
            <a:endParaRPr lang="en-GB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3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65918" y="1230426"/>
            <a:ext cx="8412163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spcAft>
                <a:spcPts val="1200"/>
              </a:spcAft>
            </a:pPr>
            <a:r>
              <a:rPr lang="fr-FR" sz="2400" dirty="0"/>
              <a:t>Les trois principales fonctions de la santé publique sont les suivantes :</a:t>
            </a:r>
          </a:p>
          <a:p>
            <a:pPr marL="809625" lvl="0" indent="-457200">
              <a:spcAft>
                <a:spcPts val="1200"/>
              </a:spcAft>
              <a:buFont typeface="+mj-lt"/>
              <a:buAutoNum type="arabicPeriod"/>
            </a:pPr>
            <a:r>
              <a:rPr lang="fr-FR" sz="2400" b="1" dirty="0"/>
              <a:t>Évaluation des risques</a:t>
            </a:r>
            <a:r>
              <a:rPr lang="fr-FR" sz="2400" dirty="0"/>
              <a:t> - L'évaluation et la surveillance de la santé des communautés et des populations à risque afin d'identifier les problèmes de santé et les priorités.</a:t>
            </a:r>
          </a:p>
          <a:p>
            <a:pPr marL="809625" indent="-457200">
              <a:spcAft>
                <a:spcPts val="1200"/>
              </a:spcAft>
              <a:buFont typeface="+mj-lt"/>
              <a:buAutoNum type="arabicPeriod"/>
            </a:pPr>
            <a:r>
              <a:rPr lang="fr-FR" sz="2400" b="1" dirty="0"/>
              <a:t>Garantir l'accès aux soins de santé </a:t>
            </a:r>
            <a:r>
              <a:rPr lang="fr-FR" sz="2400" dirty="0"/>
              <a:t>- S'assurer que toutes les populations ont accès à des soins de qualité, en temps opportun et rentables.</a:t>
            </a:r>
            <a:endParaRPr lang="en-US" sz="2400" dirty="0"/>
          </a:p>
          <a:p>
            <a:pPr marL="809625" lvl="0" indent="-457200">
              <a:spcAft>
                <a:spcPts val="1200"/>
              </a:spcAft>
              <a:buFont typeface="+mj-lt"/>
              <a:buAutoNum type="arabicPeriod"/>
            </a:pPr>
            <a:r>
              <a:rPr lang="fr-FR" sz="2400" b="1" dirty="0"/>
              <a:t>Formulation de politiques </a:t>
            </a:r>
            <a:r>
              <a:rPr lang="fr-FR" sz="2400" dirty="0"/>
              <a:t>- La formulation de politiques de santé publique conçues pour résoudre les problèmes de santé et les priorités identifiés.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DB658AC-5F91-A7E1-E193-4E8C21724B10}"/>
              </a:ext>
            </a:extLst>
          </p:cNvPr>
          <p:cNvSpPr txBox="1">
            <a:spLocks/>
          </p:cNvSpPr>
          <p:nvPr/>
        </p:nvSpPr>
        <p:spPr bwMode="auto">
          <a:xfrm>
            <a:off x="0" y="1"/>
            <a:ext cx="9144000" cy="98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CH" altLang="en-US" sz="3200" b="1">
                <a:solidFill>
                  <a:schemeClr val="bg1"/>
                </a:solidFill>
                <a:latin typeface="+mn-lt"/>
              </a:rPr>
              <a:t>Santé Publique</a:t>
            </a:r>
          </a:p>
        </p:txBody>
      </p:sp>
    </p:spTree>
    <p:extLst>
      <p:ext uri="{BB962C8B-B14F-4D97-AF65-F5344CB8AC3E}">
        <p14:creationId xmlns:p14="http://schemas.microsoft.com/office/powerpoint/2010/main" val="794320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628650" y="142975"/>
            <a:ext cx="7886700" cy="693737"/>
          </a:xfrm>
        </p:spPr>
        <p:txBody>
          <a:bodyPr/>
          <a:lstStyle/>
          <a:p>
            <a:pPr algn="ctr" eaLnBrk="1" hangingPunct="1">
              <a:defRPr/>
            </a:pPr>
            <a:r>
              <a:rPr lang="fr-CH" altLang="en-US" sz="3200" b="1" dirty="0">
                <a:solidFill>
                  <a:schemeClr val="bg1"/>
                </a:solidFill>
                <a:latin typeface="+mn-lt"/>
              </a:rPr>
              <a:t>Évaluation des risques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4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7213" y="1629023"/>
            <a:ext cx="1343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dirty="0"/>
              <a:t>Population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0477" y="2708920"/>
            <a:ext cx="1755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dirty="0"/>
              <a:t>Infrastructures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52120" y="3610352"/>
            <a:ext cx="1054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dirty="0"/>
              <a:t>Services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3723" y="1124744"/>
            <a:ext cx="1319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dirty="0"/>
              <a:t>Biologique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9627" y="1668647"/>
            <a:ext cx="1730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dirty="0"/>
              <a:t>Technologique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85691" y="2317017"/>
            <a:ext cx="984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dirty="0"/>
              <a:t>Naturel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29707" y="2820775"/>
            <a:ext cx="1017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dirty="0"/>
              <a:t>Sociétal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91055" y="4707706"/>
            <a:ext cx="8208929" cy="74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 sz="2400">
                <a:solidFill>
                  <a:srgbClr val="346667"/>
                </a:solidFill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+mn-lt"/>
                <a:cs typeface="+mn-c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fr-CH" dirty="0">
                <a:solidFill>
                  <a:schemeClr val="tx1"/>
                </a:solidFill>
              </a:rPr>
              <a:t>Les lieux les plus à risque sont ceux où l’aléa et la vulnérabilité sont les plus élevés et où les capacités sont les plus faibles. 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251520" y="4752000"/>
            <a:ext cx="432048" cy="449188"/>
          </a:xfrm>
          <a:prstGeom prst="rightArrow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685759" y="5838376"/>
            <a:ext cx="6527258" cy="74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 sz="2400">
                <a:solidFill>
                  <a:srgbClr val="346667"/>
                </a:solidFill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+mn-lt"/>
                <a:cs typeface="+mn-c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fr-FR" sz="2800" b="1" dirty="0">
                <a:solidFill>
                  <a:schemeClr val="tx1"/>
                </a:solidFill>
              </a:rPr>
              <a:t>Le risque et son évaluation ont une forte dimension géographique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1146223" y="5882670"/>
            <a:ext cx="432048" cy="449188"/>
          </a:xfrm>
          <a:prstGeom prst="rightArrow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1BD8BE-66C5-83BE-B898-5834040DA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861" y="1284197"/>
            <a:ext cx="3369609" cy="315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90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628650" y="142975"/>
            <a:ext cx="7886700" cy="693737"/>
          </a:xfrm>
        </p:spPr>
        <p:txBody>
          <a:bodyPr/>
          <a:lstStyle/>
          <a:p>
            <a:pPr algn="ctr" eaLnBrk="1" hangingPunct="1">
              <a:defRPr/>
            </a:pPr>
            <a:r>
              <a:rPr lang="fr-CH" altLang="en-US" sz="3200" b="1" dirty="0">
                <a:solidFill>
                  <a:schemeClr val="bg1"/>
                </a:solidFill>
                <a:latin typeface="+mn-lt"/>
              </a:rPr>
              <a:t>Évaluation des risques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5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98219" y="1002500"/>
            <a:ext cx="7687765" cy="74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 sz="2400">
                <a:solidFill>
                  <a:srgbClr val="346667"/>
                </a:solidFill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+mn-lt"/>
                <a:cs typeface="+mn-c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fr-CH" sz="2800" dirty="0">
                <a:solidFill>
                  <a:schemeClr val="tx1"/>
                </a:solidFill>
              </a:rPr>
              <a:t>A l’origine de l'épidémiologie moderne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358684" y="1046794"/>
            <a:ext cx="432048" cy="449188"/>
          </a:xfrm>
          <a:prstGeom prst="rightArrow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6377061"/>
            <a:ext cx="7687765" cy="37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 sz="2400">
                <a:solidFill>
                  <a:srgbClr val="346667"/>
                </a:solidFill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+mn-lt"/>
                <a:cs typeface="+mn-c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US" sz="1400" baseline="30000" dirty="0"/>
              <a:t>1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https://dictionnaire.lerobert.com/google-dictionnaire-fr?param=%C3%A9pid%C3%A9miologie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67544" y="1893505"/>
            <a:ext cx="52403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CH" sz="2400" dirty="0"/>
              <a:t>“</a:t>
            </a:r>
            <a:r>
              <a:rPr lang="fr-FR" sz="2400" dirty="0"/>
              <a:t>Étude des rapports entre les maladies et les facteurs susceptibles d'exercer une influence sur leur fréquence, </a:t>
            </a:r>
            <a:r>
              <a:rPr lang="fr-FR" sz="2400" b="1" dirty="0"/>
              <a:t>leur distribution</a:t>
            </a:r>
            <a:r>
              <a:rPr lang="fr-FR" sz="2400" dirty="0"/>
              <a:t>, leur évolution.</a:t>
            </a:r>
            <a:r>
              <a:rPr lang="fr-CH" sz="2400" dirty="0"/>
              <a:t> “ </a:t>
            </a:r>
            <a:r>
              <a:rPr lang="fr-CH" sz="2400" baseline="30000" dirty="0"/>
              <a:t>1</a:t>
            </a:r>
            <a:endParaRPr lang="fr-CH" altLang="en-US" sz="2400" dirty="0"/>
          </a:p>
        </p:txBody>
      </p:sp>
      <p:pic>
        <p:nvPicPr>
          <p:cNvPr id="21" name="Picture 2" descr="D:\GAIA-GEOSYSTEMS\PROJECTS\ADB\MEETINGS\UGM_2016\350px-Snow-cholera-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1792" y="1865410"/>
            <a:ext cx="1673790" cy="163559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7689512" y="2022796"/>
            <a:ext cx="1260942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b="1" dirty="0"/>
              <a:t>Carte originale de John Snow montrant les groupes de cas de choléra lors de l'épidémie de Londres de 1854.</a:t>
            </a:r>
            <a:endParaRPr lang="fr-CH" sz="1050" b="1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0C7C592-8E47-5786-160E-FB789AEC8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034" y="3807892"/>
            <a:ext cx="342808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CH" sz="2200" dirty="0"/>
              <a:t>L’évolution de la granularité géographique d’une intervention telle que l’élimination du paludisme démontre bien l’importance de cette dimension en épidémiologie</a:t>
            </a:r>
            <a:endParaRPr lang="fr-CH" alt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99F28A-6C80-C0E2-A647-62B0176A8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436" y="414538"/>
            <a:ext cx="833880" cy="1264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D1D90A-FC71-EAA0-3C51-FF57B5FE5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3818531"/>
            <a:ext cx="5240319" cy="24311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7C7A59-88E3-B1CB-98C1-ABE3877CC4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520" t="38265" r="10441" b="47050"/>
          <a:stretch/>
        </p:blipFill>
        <p:spPr>
          <a:xfrm>
            <a:off x="8585984" y="1366872"/>
            <a:ext cx="385738" cy="3476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E8DBC8-AF62-4753-54FD-AECD0111DEFE}"/>
              </a:ext>
            </a:extLst>
          </p:cNvPr>
          <p:cNvSpPr txBox="1"/>
          <p:nvPr/>
        </p:nvSpPr>
        <p:spPr>
          <a:xfrm>
            <a:off x="6814068" y="969223"/>
            <a:ext cx="115918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PH" sz="1000" dirty="0"/>
              <a:t>FR_WHO_manuel_lutte_Paludisme_2019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DED62BF-3D76-65ED-3BAA-3EB5E980844F}"/>
              </a:ext>
            </a:extLst>
          </p:cNvPr>
          <p:cNvSpPr/>
          <p:nvPr/>
        </p:nvSpPr>
        <p:spPr>
          <a:xfrm>
            <a:off x="8585984" y="260648"/>
            <a:ext cx="547133" cy="34763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FR</a:t>
            </a:r>
            <a:endParaRPr lang="en-PH" sz="1400" dirty="0"/>
          </a:p>
        </p:txBody>
      </p:sp>
    </p:spTree>
    <p:extLst>
      <p:ext uri="{BB962C8B-B14F-4D97-AF65-F5344CB8AC3E}">
        <p14:creationId xmlns:p14="http://schemas.microsoft.com/office/powerpoint/2010/main" val="1269668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628650" y="142975"/>
            <a:ext cx="7886700" cy="693737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altLang="en-US" sz="3200" b="1" dirty="0">
                <a:solidFill>
                  <a:schemeClr val="bg1"/>
                </a:solidFill>
                <a:latin typeface="+mn-lt"/>
              </a:rPr>
              <a:t>Accessibilité aux soins de santé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6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916" y="5726425"/>
            <a:ext cx="6280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Permet une approche plus globale et systémique de la couverture sanitaire universelle (CSU)</a:t>
            </a:r>
            <a:endParaRPr lang="en-US" sz="2400" dirty="0"/>
          </a:p>
        </p:txBody>
      </p:sp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3" cstate="print"/>
          <a:srcRect l="54922" t="50928" b="5501"/>
          <a:stretch>
            <a:fillRect/>
          </a:stretch>
        </p:blipFill>
        <p:spPr bwMode="auto">
          <a:xfrm>
            <a:off x="2772594" y="2132856"/>
            <a:ext cx="1802418" cy="13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7"/>
          <p:cNvPicPr>
            <a:picLocks noChangeAspect="1" noChangeArrowheads="1"/>
          </p:cNvPicPr>
          <p:nvPr/>
        </p:nvPicPr>
        <p:blipFill>
          <a:blip r:embed="rId3" cstate="print"/>
          <a:srcRect l="12097" t="12549" r="39166" b="58659"/>
          <a:stretch>
            <a:fillRect/>
          </a:stretch>
        </p:blipFill>
        <p:spPr bwMode="auto">
          <a:xfrm>
            <a:off x="686877" y="1052736"/>
            <a:ext cx="2228939" cy="105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8"/>
          <p:cNvPicPr>
            <a:picLocks noChangeAspect="1" noChangeArrowheads="1"/>
          </p:cNvPicPr>
          <p:nvPr/>
        </p:nvPicPr>
        <p:blipFill>
          <a:blip r:embed="rId3" cstate="print"/>
          <a:srcRect l="60834" t="14763" r="3737" b="57632"/>
          <a:stretch>
            <a:fillRect/>
          </a:stretch>
        </p:blipFill>
        <p:spPr bwMode="auto">
          <a:xfrm>
            <a:off x="2879946" y="1052736"/>
            <a:ext cx="1836070" cy="11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9"/>
          <p:cNvPicPr>
            <a:picLocks noChangeAspect="1" noChangeArrowheads="1"/>
          </p:cNvPicPr>
          <p:nvPr/>
        </p:nvPicPr>
        <p:blipFill>
          <a:blip r:embed="rId4" cstate="print"/>
          <a:srcRect l="11810" t="40608" r="44479" b="15105"/>
          <a:stretch>
            <a:fillRect/>
          </a:stretch>
        </p:blipFill>
        <p:spPr bwMode="auto">
          <a:xfrm>
            <a:off x="804484" y="2204864"/>
            <a:ext cx="1535268" cy="124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30"/>
          <p:cNvGrpSpPr>
            <a:grpSpLocks/>
          </p:cNvGrpSpPr>
          <p:nvPr/>
        </p:nvGrpSpPr>
        <p:grpSpPr bwMode="auto">
          <a:xfrm>
            <a:off x="5821896" y="1124744"/>
            <a:ext cx="2494520" cy="2225906"/>
            <a:chOff x="3742" y="2783"/>
            <a:chExt cx="1725" cy="1537"/>
          </a:xfrm>
        </p:grpSpPr>
        <p:pic>
          <p:nvPicPr>
            <p:cNvPr id="16" name="Picture 31"/>
            <p:cNvPicPr>
              <a:picLocks noChangeAspect="1" noChangeArrowheads="1"/>
            </p:cNvPicPr>
            <p:nvPr/>
          </p:nvPicPr>
          <p:blipFill>
            <a:blip r:embed="rId5" cstate="print"/>
            <a:srcRect l="44548" t="21750" b="13031"/>
            <a:stretch>
              <a:fillRect/>
            </a:stretch>
          </p:blipFill>
          <p:spPr bwMode="auto">
            <a:xfrm>
              <a:off x="3833" y="2783"/>
              <a:ext cx="1634" cy="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32"/>
            <p:cNvSpPr>
              <a:spLocks noChangeArrowheads="1"/>
            </p:cNvSpPr>
            <p:nvPr/>
          </p:nvSpPr>
          <p:spPr bwMode="auto">
            <a:xfrm>
              <a:off x="3742" y="3793"/>
              <a:ext cx="227" cy="5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H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Right Arrow 17"/>
          <p:cNvSpPr/>
          <p:nvPr/>
        </p:nvSpPr>
        <p:spPr>
          <a:xfrm>
            <a:off x="5113252" y="2106495"/>
            <a:ext cx="603496" cy="417642"/>
          </a:xfrm>
          <a:prstGeom prst="rightArrow">
            <a:avLst/>
          </a:prstGeom>
          <a:solidFill>
            <a:srgbClr val="D8A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91880" y="1949714"/>
            <a:ext cx="539451" cy="654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660232" y="1970922"/>
            <a:ext cx="1126409" cy="62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Geography</a:t>
            </a:r>
          </a:p>
        </p:txBody>
      </p:sp>
      <p:pic>
        <p:nvPicPr>
          <p:cNvPr id="21" name="Picture 20" descr="C:\Users\Samsung\AppData\Local\Microsoft\Windows\INetCache\Content.Word\KHM_Figure_18_final.jpg"/>
          <p:cNvPicPr/>
          <p:nvPr/>
        </p:nvPicPr>
        <p:blipFill>
          <a:blip r:embed="rId6" cstate="print"/>
          <a:srcRect l="7802" t="5572" r="7553" b="6136"/>
          <a:stretch>
            <a:fillRect/>
          </a:stretch>
        </p:blipFill>
        <p:spPr bwMode="auto">
          <a:xfrm>
            <a:off x="6782704" y="4468563"/>
            <a:ext cx="1733872" cy="13128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ight Arrow 21"/>
          <p:cNvSpPr/>
          <p:nvPr/>
        </p:nvSpPr>
        <p:spPr>
          <a:xfrm>
            <a:off x="179512" y="5733256"/>
            <a:ext cx="431726" cy="421882"/>
          </a:xfrm>
          <a:prstGeom prst="rightArrow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009" y="5118283"/>
            <a:ext cx="681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Une forte dimension géographique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33009" y="3573016"/>
            <a:ext cx="65904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L'accessibilité physique aux soins de santé est influencée par l'emplacement des services de santé, la répartition spatiale de la population et l'environnement entre les deux.</a:t>
            </a:r>
            <a:endParaRPr lang="en-US" sz="2400" dirty="0"/>
          </a:p>
        </p:txBody>
      </p:sp>
      <p:pic>
        <p:nvPicPr>
          <p:cNvPr id="26" name="Picture 2" descr="D:\GIS_Lab_brie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57705" y="3333121"/>
            <a:ext cx="1264113" cy="1569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Right Arrow 26"/>
          <p:cNvSpPr/>
          <p:nvPr/>
        </p:nvSpPr>
        <p:spPr>
          <a:xfrm>
            <a:off x="179512" y="5158393"/>
            <a:ext cx="431726" cy="421882"/>
          </a:xfrm>
          <a:prstGeom prst="rightArrow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179834" y="3581981"/>
            <a:ext cx="431726" cy="421882"/>
          </a:xfrm>
          <a:prstGeom prst="rightArrow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F222F2-E4F1-FB59-BD68-6E944D71C6C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0520" t="38265" r="10441" b="47050"/>
          <a:stretch/>
        </p:blipFill>
        <p:spPr>
          <a:xfrm>
            <a:off x="7265780" y="3994244"/>
            <a:ext cx="449580" cy="4051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FCFD5D-FE13-7C63-3370-5D34769A426C}"/>
              </a:ext>
            </a:extLst>
          </p:cNvPr>
          <p:cNvSpPr txBox="1"/>
          <p:nvPr/>
        </p:nvSpPr>
        <p:spPr>
          <a:xfrm>
            <a:off x="7586684" y="3153595"/>
            <a:ext cx="165604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1000" dirty="0" err="1"/>
              <a:t>EN_ADB_Geography_UHC</a:t>
            </a:r>
            <a:endParaRPr lang="en-PH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2E3456-9E2D-39BB-090F-C7DA498C4D8F}"/>
              </a:ext>
            </a:extLst>
          </p:cNvPr>
          <p:cNvSpPr txBox="1"/>
          <p:nvPr/>
        </p:nvSpPr>
        <p:spPr>
          <a:xfrm>
            <a:off x="116414" y="6562393"/>
            <a:ext cx="393227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1000" dirty="0"/>
              <a:t>APMEN tech talk </a:t>
            </a:r>
            <a:r>
              <a:rPr lang="en-PH" sz="1000" dirty="0">
                <a:hlinkClick r:id="rId9"/>
              </a:rPr>
              <a:t>https://www.youtube.com/watch?v=pTsJJKCkFJQ</a:t>
            </a:r>
            <a:r>
              <a:rPr lang="en-PH" sz="10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DECE0D-D95A-E8FA-6530-9E38139D38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0180" y="5439766"/>
            <a:ext cx="1876563" cy="10496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1962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7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68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en-US" sz="3200" b="1" dirty="0">
                <a:solidFill>
                  <a:schemeClr val="bg1"/>
                </a:solidFill>
                <a:latin typeface="+mn-lt"/>
              </a:rPr>
              <a:t>Accessibilité aux soins de santé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ight Arrow 65">
            <a:extLst>
              <a:ext uri="{FF2B5EF4-FFF2-40B4-BE49-F238E27FC236}">
                <a16:creationId xmlns:a16="http://schemas.microsoft.com/office/drawing/2014/main" id="{474EC2AB-9A7E-1907-86FA-89461B3071EC}"/>
              </a:ext>
            </a:extLst>
          </p:cNvPr>
          <p:cNvSpPr/>
          <p:nvPr/>
        </p:nvSpPr>
        <p:spPr>
          <a:xfrm>
            <a:off x="341359" y="2690918"/>
            <a:ext cx="323795" cy="316412"/>
          </a:xfrm>
          <a:prstGeom prst="rightArrow">
            <a:avLst/>
          </a:prstGeom>
          <a:solidFill>
            <a:srgbClr val="1B3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1BF9B-2F28-03F4-C79B-AB7F241926F8}"/>
              </a:ext>
            </a:extLst>
          </p:cNvPr>
          <p:cNvSpPr txBox="1"/>
          <p:nvPr/>
        </p:nvSpPr>
        <p:spPr>
          <a:xfrm>
            <a:off x="705528" y="2636912"/>
            <a:ext cx="47305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L'accès équitable à des soins de santé de qualité dépend d'un certain nombre de facteurs qui empêchent la population cible d'utiliser efficacement les services de santé.</a:t>
            </a:r>
            <a:endParaRPr lang="en-US" sz="2200" dirty="0"/>
          </a:p>
        </p:txBody>
      </p:sp>
      <p:sp>
        <p:nvSpPr>
          <p:cNvPr id="4" name="Right Arrow 68">
            <a:extLst>
              <a:ext uri="{FF2B5EF4-FFF2-40B4-BE49-F238E27FC236}">
                <a16:creationId xmlns:a16="http://schemas.microsoft.com/office/drawing/2014/main" id="{F2F4C8E0-82D3-5BAE-2D0E-276E64A9B54C}"/>
              </a:ext>
            </a:extLst>
          </p:cNvPr>
          <p:cNvSpPr/>
          <p:nvPr/>
        </p:nvSpPr>
        <p:spPr>
          <a:xfrm>
            <a:off x="341359" y="4388182"/>
            <a:ext cx="323795" cy="316412"/>
          </a:xfrm>
          <a:prstGeom prst="rightArrow">
            <a:avLst/>
          </a:prstGeom>
          <a:solidFill>
            <a:srgbClr val="1B3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9283FD-9F03-2739-1A8B-D369474E1F4E}"/>
              </a:ext>
            </a:extLst>
          </p:cNvPr>
          <p:cNvSpPr txBox="1"/>
          <p:nvPr/>
        </p:nvSpPr>
        <p:spPr>
          <a:xfrm>
            <a:off x="727550" y="4306402"/>
            <a:ext cx="44924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Le cadre de </a:t>
            </a:r>
            <a:r>
              <a:rPr lang="fr-FR" sz="2200" dirty="0" err="1"/>
              <a:t>Tanahashi</a:t>
            </a:r>
            <a:r>
              <a:rPr lang="fr-FR" sz="2200" dirty="0"/>
              <a:t> peut être utilisé pour mesurer la couverture effective</a:t>
            </a:r>
            <a:endParaRPr lang="en-US" sz="2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EF08D9F-25BB-5007-4B8E-E546ECE8370E}"/>
              </a:ext>
            </a:extLst>
          </p:cNvPr>
          <p:cNvSpPr txBox="1">
            <a:spLocks/>
          </p:cNvSpPr>
          <p:nvPr/>
        </p:nvSpPr>
        <p:spPr>
          <a:xfrm>
            <a:off x="321067" y="6554016"/>
            <a:ext cx="5765824" cy="28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 sz="2400">
                <a:solidFill>
                  <a:srgbClr val="346667"/>
                </a:solidFill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+mn-lt"/>
                <a:cs typeface="+mn-c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marL="257175" indent="-257175">
              <a:spcBef>
                <a:spcPct val="20000"/>
              </a:spcBef>
            </a:pPr>
            <a:r>
              <a:rPr lang="en-US" sz="1050" baseline="30000" dirty="0"/>
              <a:t>1 </a:t>
            </a:r>
            <a:r>
              <a:rPr lang="en-US" sz="10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050" dirty="0">
                <a:hlinkClick r:id="rId3"/>
              </a:rPr>
              <a:t>https://www.who.int/news-room/fact-sheets/detail/universal-health-coverage-(uhc)</a:t>
            </a:r>
            <a:endParaRPr lang="en-US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5C5A2F-8442-DB23-985B-A8D06D46FD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50" t="13654" r="35038" b="9293"/>
          <a:stretch/>
        </p:blipFill>
        <p:spPr>
          <a:xfrm>
            <a:off x="5364088" y="2641773"/>
            <a:ext cx="3647323" cy="35146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FABC01-6399-7510-0DA2-BA5776594114}"/>
              </a:ext>
            </a:extLst>
          </p:cNvPr>
          <p:cNvSpPr/>
          <p:nvPr/>
        </p:nvSpPr>
        <p:spPr>
          <a:xfrm flipH="1" flipV="1">
            <a:off x="5436096" y="5013211"/>
            <a:ext cx="3575314" cy="12003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724BB9-CE68-1ADB-8498-11F833CF0982}"/>
              </a:ext>
            </a:extLst>
          </p:cNvPr>
          <p:cNvSpPr txBox="1"/>
          <p:nvPr/>
        </p:nvSpPr>
        <p:spPr>
          <a:xfrm>
            <a:off x="544958" y="1052736"/>
            <a:ext cx="805408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/>
              <a:t>“</a:t>
            </a:r>
            <a:r>
              <a:rPr lang="fr-FR" sz="2300" dirty="0"/>
              <a:t>La couverture sanitaire universelle (CSU) signifie que tous les individus ont accès à l'ensemble des services de santé de qualité dont ils ont besoin, au moment et à l'endroit où ils en ont besoin, sans subir de difficultés financières</a:t>
            </a:r>
            <a:r>
              <a:rPr lang="en-US" sz="2300" dirty="0"/>
              <a:t>.”</a:t>
            </a:r>
            <a:r>
              <a:rPr lang="en-PH" sz="2300" baseline="30000" dirty="0"/>
              <a:t>1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A09A6EB-06A8-EE93-9C15-AC423D2DB8A9}"/>
              </a:ext>
            </a:extLst>
          </p:cNvPr>
          <p:cNvSpPr txBox="1">
            <a:spLocks/>
          </p:cNvSpPr>
          <p:nvPr/>
        </p:nvSpPr>
        <p:spPr>
          <a:xfrm>
            <a:off x="6009299" y="6222684"/>
            <a:ext cx="2424309" cy="29817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/>
          <a:p>
            <a:pPr algn="ctr" defTabSz="6858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050" dirty="0" err="1">
                <a:solidFill>
                  <a:srgbClr val="4F8CB5"/>
                </a:solidFill>
                <a:latin typeface="Arial" charset="0"/>
                <a:ea typeface="Arial" charset="0"/>
              </a:rPr>
              <a:t>Tanahashi</a:t>
            </a:r>
            <a:r>
              <a:rPr lang="en-US" sz="1050" dirty="0">
                <a:solidFill>
                  <a:srgbClr val="4F8CB5"/>
                </a:solidFill>
                <a:latin typeface="Arial" charset="0"/>
                <a:ea typeface="Arial" charset="0"/>
              </a:rPr>
              <a:t> framework (1978) </a:t>
            </a:r>
          </a:p>
        </p:txBody>
      </p:sp>
      <p:sp>
        <p:nvSpPr>
          <p:cNvPr id="13" name="Right Arrow 68">
            <a:extLst>
              <a:ext uri="{FF2B5EF4-FFF2-40B4-BE49-F238E27FC236}">
                <a16:creationId xmlns:a16="http://schemas.microsoft.com/office/drawing/2014/main" id="{69D14B12-C8C6-85C4-35B7-CFBC43670D21}"/>
              </a:ext>
            </a:extLst>
          </p:cNvPr>
          <p:cNvSpPr/>
          <p:nvPr/>
        </p:nvSpPr>
        <p:spPr>
          <a:xfrm>
            <a:off x="341358" y="5402510"/>
            <a:ext cx="323795" cy="316412"/>
          </a:xfrm>
          <a:prstGeom prst="rightArrow">
            <a:avLst/>
          </a:prstGeom>
          <a:solidFill>
            <a:srgbClr val="1B3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76B775-CBCF-C751-3276-3494BC564386}"/>
              </a:ext>
            </a:extLst>
          </p:cNvPr>
          <p:cNvSpPr txBox="1"/>
          <p:nvPr/>
        </p:nvSpPr>
        <p:spPr>
          <a:xfrm>
            <a:off x="705528" y="5342640"/>
            <a:ext cx="44924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Les trois premiers niveaux de ce cadre comportent une forte dimension géographique. </a:t>
            </a:r>
            <a:endParaRPr lang="en-US" sz="2200" dirty="0"/>
          </a:p>
        </p:txBody>
      </p:sp>
      <p:sp>
        <p:nvSpPr>
          <p:cNvPr id="15" name="Right Arrow 68">
            <a:extLst>
              <a:ext uri="{FF2B5EF4-FFF2-40B4-BE49-F238E27FC236}">
                <a16:creationId xmlns:a16="http://schemas.microsoft.com/office/drawing/2014/main" id="{2C4AD87E-FA5F-1FA1-614D-5B028541D037}"/>
              </a:ext>
            </a:extLst>
          </p:cNvPr>
          <p:cNvSpPr/>
          <p:nvPr/>
        </p:nvSpPr>
        <p:spPr>
          <a:xfrm>
            <a:off x="4666030" y="5769840"/>
            <a:ext cx="553953" cy="3256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16340C-7F28-4E80-54DE-C0A5A428F4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520" t="38265" r="10441" b="47050"/>
          <a:stretch/>
        </p:blipFill>
        <p:spPr>
          <a:xfrm>
            <a:off x="8149464" y="6285957"/>
            <a:ext cx="449580" cy="4051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9F68FAA-B9F0-D00C-63C8-7DD1D29A2A62}"/>
              </a:ext>
            </a:extLst>
          </p:cNvPr>
          <p:cNvSpPr txBox="1"/>
          <p:nvPr/>
        </p:nvSpPr>
        <p:spPr>
          <a:xfrm>
            <a:off x="6889031" y="6490546"/>
            <a:ext cx="132166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1000" dirty="0"/>
              <a:t>EN_Tanahashi_1978</a:t>
            </a:r>
          </a:p>
        </p:txBody>
      </p:sp>
    </p:spTree>
    <p:extLst>
      <p:ext uri="{BB962C8B-B14F-4D97-AF65-F5344CB8AC3E}">
        <p14:creationId xmlns:p14="http://schemas.microsoft.com/office/powerpoint/2010/main" val="3404278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628650" y="142975"/>
            <a:ext cx="7886700" cy="6937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altLang="en-US" sz="3200" b="1" dirty="0">
                <a:solidFill>
                  <a:schemeClr val="bg1"/>
                </a:solidFill>
                <a:latin typeface="+mn-lt"/>
              </a:rPr>
              <a:t>Formulation de politiques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8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4925181"/>
            <a:ext cx="853244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dirty="0"/>
              <a:t>Une carte est un outil puissant pour visualiser et analyser la distribution spatiale des problèmes de santé publique à tous les niveaux.</a:t>
            </a:r>
            <a:endParaRPr lang="en-US" sz="23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3200" y="6135687"/>
            <a:ext cx="72470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dirty="0"/>
              <a:t>Soutien la prise de décision et la formulation de politiques en </a:t>
            </a:r>
          </a:p>
          <a:p>
            <a:r>
              <a:rPr lang="fr-FR" sz="2200" dirty="0"/>
              <a:t>connaissance de cause</a:t>
            </a:r>
            <a:endParaRPr lang="en-US" sz="22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3219" t="26065" r="21932" b="8323"/>
          <a:stretch>
            <a:fillRect/>
          </a:stretch>
        </p:blipFill>
        <p:spPr bwMode="auto">
          <a:xfrm>
            <a:off x="7012638" y="1055413"/>
            <a:ext cx="1843330" cy="12972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 cstate="print"/>
          <a:srcRect l="20000" t="24614" r="18576" b="23522"/>
          <a:stretch>
            <a:fillRect/>
          </a:stretch>
        </p:blipFill>
        <p:spPr bwMode="auto">
          <a:xfrm>
            <a:off x="323849" y="1073453"/>
            <a:ext cx="2969581" cy="1347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 l="22125" t="19233" r="20000" b="26265"/>
          <a:stretch>
            <a:fillRect/>
          </a:stretch>
        </p:blipFill>
        <p:spPr bwMode="auto">
          <a:xfrm>
            <a:off x="827584" y="1628800"/>
            <a:ext cx="2845209" cy="1440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 l="7003" t="13953" r="7476" b="3410"/>
          <a:stretch>
            <a:fillRect/>
          </a:stretch>
        </p:blipFill>
        <p:spPr bwMode="auto">
          <a:xfrm>
            <a:off x="4283968" y="1076245"/>
            <a:ext cx="2592288" cy="13463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 cstate="print"/>
          <a:srcRect l="5197" t="16702" r="26764" b="7699"/>
          <a:stretch>
            <a:fillRect/>
          </a:stretch>
        </p:blipFill>
        <p:spPr bwMode="auto">
          <a:xfrm>
            <a:off x="5292824" y="1628800"/>
            <a:ext cx="3095600" cy="1848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C:\Users\Samsung\AppData\Local\Microsoft\Windows\INetCache\Content.Word\KHM_Figure_18_final.jpg"/>
          <p:cNvPicPr/>
          <p:nvPr/>
        </p:nvPicPr>
        <p:blipFill>
          <a:blip r:embed="rId8" cstate="print"/>
          <a:srcRect l="7802" t="5572" r="7553" b="6136"/>
          <a:stretch>
            <a:fillRect/>
          </a:stretch>
        </p:blipFill>
        <p:spPr bwMode="auto">
          <a:xfrm>
            <a:off x="4788024" y="2636912"/>
            <a:ext cx="2160240" cy="1800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Right Arrow 17"/>
          <p:cNvSpPr/>
          <p:nvPr/>
        </p:nvSpPr>
        <p:spPr>
          <a:xfrm>
            <a:off x="196924" y="4941168"/>
            <a:ext cx="431726" cy="421882"/>
          </a:xfrm>
          <a:prstGeom prst="rightArrow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11560" y="6136293"/>
            <a:ext cx="431726" cy="421882"/>
          </a:xfrm>
          <a:prstGeom prst="rightArrow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 descr="malaria_vector_asi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01532" y="2232248"/>
            <a:ext cx="2422396" cy="18448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 cstate="print"/>
          <a:srcRect l="21256" t="12879" r="19327" b="10795"/>
          <a:stretch>
            <a:fillRect/>
          </a:stretch>
        </p:blipFill>
        <p:spPr bwMode="auto">
          <a:xfrm>
            <a:off x="1921235" y="2744875"/>
            <a:ext cx="2650765" cy="17999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" descr="D:\GAIA-GEOSYSTEMS\PROJECTS\ADB\MEETINGS\UGM_2016\350px-Snow-cholera-map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15539" y="3140968"/>
            <a:ext cx="1656184" cy="161839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5345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628650" y="142975"/>
            <a:ext cx="7886700" cy="6937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altLang="en-US" sz="3200" b="1" dirty="0">
                <a:solidFill>
                  <a:schemeClr val="bg1"/>
                </a:solidFill>
                <a:latin typeface="+mn-lt"/>
              </a:rPr>
              <a:t>Formulation de politiques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9</a:t>
            </a:fld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0DC205-9456-3123-2323-1A17710819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38" t="15111" r="38975" b="3372"/>
          <a:stretch/>
        </p:blipFill>
        <p:spPr>
          <a:xfrm>
            <a:off x="3965456" y="2168790"/>
            <a:ext cx="1963259" cy="26849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6305578A-7B56-BEC9-0832-404BFA026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705" y="5122058"/>
            <a:ext cx="224344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05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 de la population à moins de 2 heures de temps de trajet de l'établissement de santé fonctionnel SONU le plus proche</a:t>
            </a:r>
            <a:endParaRPr lang="de-DE" sz="105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9A3E93-9492-F0DA-447D-77E0A68CEE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97" t="16531" r="32191" b="384"/>
          <a:stretch/>
        </p:blipFill>
        <p:spPr>
          <a:xfrm>
            <a:off x="1504553" y="1297722"/>
            <a:ext cx="1516484" cy="20148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CEDE44-1F8B-B422-F904-6BEF6AD9E2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495" t="12088" r="38608"/>
          <a:stretch/>
        </p:blipFill>
        <p:spPr>
          <a:xfrm>
            <a:off x="203958" y="2059940"/>
            <a:ext cx="1034126" cy="13612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723430-8C18-D953-C0E1-C7E4DD051A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125" t="16342" r="24024" b="2879"/>
          <a:stretch/>
        </p:blipFill>
        <p:spPr>
          <a:xfrm>
            <a:off x="5083963" y="3788632"/>
            <a:ext cx="914907" cy="15324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D7D7FD-971F-04B2-82CF-6775C5996B1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495" t="12088" r="38608"/>
          <a:stretch/>
        </p:blipFill>
        <p:spPr>
          <a:xfrm>
            <a:off x="195981" y="601437"/>
            <a:ext cx="1034126" cy="13612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977016-C6BC-B43C-8F84-46034EC409B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495" t="11996" r="38608" b="92"/>
          <a:stretch/>
        </p:blipFill>
        <p:spPr>
          <a:xfrm>
            <a:off x="195981" y="3518443"/>
            <a:ext cx="1034126" cy="13612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1981970-5AFD-1A52-6320-CCC3A99939F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5495" t="12087" r="38608" b="93"/>
          <a:stretch/>
        </p:blipFill>
        <p:spPr>
          <a:xfrm>
            <a:off x="177484" y="4970773"/>
            <a:ext cx="1034126" cy="13598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AutoShape 118">
            <a:extLst>
              <a:ext uri="{FF2B5EF4-FFF2-40B4-BE49-F238E27FC236}">
                <a16:creationId xmlns:a16="http://schemas.microsoft.com/office/drawing/2014/main" id="{4DFBC98B-146F-9658-CE99-F3D56D108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596" y="3318811"/>
            <a:ext cx="313931" cy="355145"/>
          </a:xfrm>
          <a:prstGeom prst="rightArrow">
            <a:avLst>
              <a:gd name="adj1" fmla="val 50000"/>
              <a:gd name="adj2" fmla="val 41575"/>
            </a:avLst>
          </a:prstGeom>
          <a:solidFill>
            <a:srgbClr val="253C88"/>
          </a:solidFill>
          <a:ln w="9525">
            <a:solidFill>
              <a:srgbClr val="34666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 dirty="0">
              <a:solidFill>
                <a:srgbClr val="2B6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6AE0615-0240-830C-0246-DB0FB068394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7207" t="12088" r="40155"/>
          <a:stretch/>
        </p:blipFill>
        <p:spPr>
          <a:xfrm>
            <a:off x="6553232" y="1712082"/>
            <a:ext cx="1639883" cy="237414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678C5C3-C610-651E-F6D5-22F949B63BA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8995" t="30616" r="41005" b="7959"/>
          <a:stretch/>
        </p:blipFill>
        <p:spPr>
          <a:xfrm>
            <a:off x="7287849" y="3024913"/>
            <a:ext cx="1838812" cy="202364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6AAED7C-B4B8-DABA-9497-E1C5A266273F}"/>
              </a:ext>
            </a:extLst>
          </p:cNvPr>
          <p:cNvSpPr/>
          <p:nvPr/>
        </p:nvSpPr>
        <p:spPr>
          <a:xfrm flipH="1" flipV="1">
            <a:off x="7287849" y="4210923"/>
            <a:ext cx="1776122" cy="3506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611BCB51-985C-D183-BDA5-46296BED9AB8}"/>
              </a:ext>
            </a:extLst>
          </p:cNvPr>
          <p:cNvCxnSpPr>
            <a:stCxn id="27" idx="3"/>
          </p:cNvCxnSpPr>
          <p:nvPr/>
        </p:nvCxnSpPr>
        <p:spPr>
          <a:xfrm rot="10800000" flipV="1">
            <a:off x="6971222" y="4386241"/>
            <a:ext cx="316627" cy="735817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utoShape 118">
            <a:extLst>
              <a:ext uri="{FF2B5EF4-FFF2-40B4-BE49-F238E27FC236}">
                <a16:creationId xmlns:a16="http://schemas.microsoft.com/office/drawing/2014/main" id="{F2A1864B-5D9A-43B1-B477-5519374EF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2107" y="3166656"/>
            <a:ext cx="313931" cy="355145"/>
          </a:xfrm>
          <a:prstGeom prst="rightArrow">
            <a:avLst>
              <a:gd name="adj1" fmla="val 50000"/>
              <a:gd name="adj2" fmla="val 41575"/>
            </a:avLst>
          </a:prstGeom>
          <a:solidFill>
            <a:srgbClr val="253C88"/>
          </a:solidFill>
          <a:ln w="9525">
            <a:solidFill>
              <a:srgbClr val="34666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 dirty="0">
              <a:solidFill>
                <a:srgbClr val="2B6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97D4E4-6DCC-73B4-4443-3EDEA40BEB0E}"/>
              </a:ext>
            </a:extLst>
          </p:cNvPr>
          <p:cNvSpPr txBox="1"/>
          <p:nvPr/>
        </p:nvSpPr>
        <p:spPr>
          <a:xfrm>
            <a:off x="2874891" y="6359045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L’analyse géospatiale soutient la formulation de politiques</a:t>
            </a:r>
            <a:endParaRPr lang="en-US" dirty="0"/>
          </a:p>
        </p:txBody>
      </p:sp>
      <p:sp>
        <p:nvSpPr>
          <p:cNvPr id="31" name="Right Arrow 18">
            <a:extLst>
              <a:ext uri="{FF2B5EF4-FFF2-40B4-BE49-F238E27FC236}">
                <a16:creationId xmlns:a16="http://schemas.microsoft.com/office/drawing/2014/main" id="{E0298605-00C7-273D-3E6A-EE5F71A3B7FA}"/>
              </a:ext>
            </a:extLst>
          </p:cNvPr>
          <p:cNvSpPr/>
          <p:nvPr/>
        </p:nvSpPr>
        <p:spPr>
          <a:xfrm>
            <a:off x="2411760" y="6359045"/>
            <a:ext cx="323795" cy="316412"/>
          </a:xfrm>
          <a:prstGeom prst="rightArrow">
            <a:avLst/>
          </a:prstGeom>
          <a:solidFill>
            <a:srgbClr val="253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C335EF0-2979-552D-C1B8-A89F8D269F4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0520" t="38265" r="10441" b="47050"/>
          <a:stretch/>
        </p:blipFill>
        <p:spPr>
          <a:xfrm>
            <a:off x="1018741" y="6065321"/>
            <a:ext cx="385738" cy="3476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FCC4B79-1540-5433-FA06-DE4CF14279E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0520" t="38265" r="10441" b="47050"/>
          <a:stretch/>
        </p:blipFill>
        <p:spPr>
          <a:xfrm>
            <a:off x="4571967" y="5040879"/>
            <a:ext cx="385738" cy="34763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EB11D48-D858-F29D-CA95-01AA47E9CBA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0520" t="38265" r="10441" b="47050"/>
          <a:stretch/>
        </p:blipFill>
        <p:spPr>
          <a:xfrm>
            <a:off x="1000718" y="4573249"/>
            <a:ext cx="385738" cy="3476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CECF30A-0F22-8C12-C1A1-00C9832D9F9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0520" t="38265" r="10441" b="47050"/>
          <a:stretch/>
        </p:blipFill>
        <p:spPr>
          <a:xfrm>
            <a:off x="979155" y="3202486"/>
            <a:ext cx="385738" cy="34763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9995D7A-B760-27EE-9243-18C5E67F7F1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0520" t="38265" r="10441" b="47050"/>
          <a:stretch/>
        </p:blipFill>
        <p:spPr>
          <a:xfrm>
            <a:off x="907774" y="1747889"/>
            <a:ext cx="385738" cy="3476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3BEFB3-1A0F-935D-08B5-E2832069EE9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0520" t="38265" r="10441" b="47050"/>
          <a:stretch/>
        </p:blipFill>
        <p:spPr>
          <a:xfrm>
            <a:off x="2860938" y="3104278"/>
            <a:ext cx="385738" cy="34763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591A38C-A8D2-6E07-AEDB-69C9EE7E4D7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0520" t="38265" r="10441" b="47050"/>
          <a:stretch/>
        </p:blipFill>
        <p:spPr>
          <a:xfrm>
            <a:off x="8274150" y="2655494"/>
            <a:ext cx="385738" cy="34763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50019D3-C500-45CF-D99E-8126654222BB}"/>
              </a:ext>
            </a:extLst>
          </p:cNvPr>
          <p:cNvSpPr txBox="1"/>
          <p:nvPr/>
        </p:nvSpPr>
        <p:spPr>
          <a:xfrm>
            <a:off x="3944557" y="5406229"/>
            <a:ext cx="20762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1000" dirty="0"/>
              <a:t>EN_Indicateur_Accessibilité_Ebener_et_al_2019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91B20E-6FB2-B3A1-5B57-6E5F52D7D321}"/>
              </a:ext>
            </a:extLst>
          </p:cNvPr>
          <p:cNvSpPr txBox="1"/>
          <p:nvPr/>
        </p:nvSpPr>
        <p:spPr>
          <a:xfrm>
            <a:off x="1497448" y="3368031"/>
            <a:ext cx="15344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1100" dirty="0"/>
              <a:t>EN_Ebener_et_al_2019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77C8314-8C17-4343-0801-278E3F18F5F8}"/>
              </a:ext>
            </a:extLst>
          </p:cNvPr>
          <p:cNvSpPr txBox="1"/>
          <p:nvPr/>
        </p:nvSpPr>
        <p:spPr>
          <a:xfrm>
            <a:off x="31365" y="6382786"/>
            <a:ext cx="14824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1000" dirty="0"/>
              <a:t>EN_MWI_WHO-HIS-HGF-GIS-2016.1,.2, .3, .4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FAE5040-F441-2495-8C94-1091B094D1E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17277" y="3714182"/>
            <a:ext cx="1554171" cy="20182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1624571-9E9B-15DC-F9EC-8502BFA526E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0520" t="38265" r="10441" b="47050"/>
          <a:stretch/>
        </p:blipFill>
        <p:spPr>
          <a:xfrm>
            <a:off x="2860938" y="5493557"/>
            <a:ext cx="385738" cy="34763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28FDAFE9-8E47-A22F-3780-D1A202184872}"/>
              </a:ext>
            </a:extLst>
          </p:cNvPr>
          <p:cNvSpPr txBox="1"/>
          <p:nvPr/>
        </p:nvSpPr>
        <p:spPr>
          <a:xfrm>
            <a:off x="1466031" y="5740552"/>
            <a:ext cx="16970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/>
              <a:t>FR_UNFPA_Manuel_de_mise_en_oeuvre_de_reseau_SONU_Sept_2020</a:t>
            </a:r>
            <a:endParaRPr lang="en-PH" sz="10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BA5B1B2-15DB-141A-ADCB-6A9FBD38C57C}"/>
              </a:ext>
            </a:extLst>
          </p:cNvPr>
          <p:cNvSpPr txBox="1"/>
          <p:nvPr/>
        </p:nvSpPr>
        <p:spPr>
          <a:xfrm>
            <a:off x="6522807" y="1448236"/>
            <a:ext cx="15782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1000" dirty="0"/>
              <a:t>EN_EPMM_brief-230921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B092312-8C3A-2625-1302-706E58872B56}"/>
              </a:ext>
            </a:extLst>
          </p:cNvPr>
          <p:cNvSpPr/>
          <p:nvPr/>
        </p:nvSpPr>
        <p:spPr>
          <a:xfrm>
            <a:off x="2850481" y="4970773"/>
            <a:ext cx="547133" cy="34763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FR</a:t>
            </a:r>
            <a:endParaRPr lang="en-PH" sz="1400" dirty="0"/>
          </a:p>
        </p:txBody>
      </p:sp>
    </p:spTree>
    <p:extLst>
      <p:ext uri="{BB962C8B-B14F-4D97-AF65-F5344CB8AC3E}">
        <p14:creationId xmlns:p14="http://schemas.microsoft.com/office/powerpoint/2010/main" val="3158795644"/>
      </p:ext>
    </p:extLst>
  </p:cSld>
  <p:clrMapOvr>
    <a:masterClrMapping/>
  </p:clrMapOvr>
</p:sld>
</file>

<file path=ppt/theme/theme1.xml><?xml version="1.0" encoding="utf-8"?>
<a:theme xmlns:a="http://schemas.openxmlformats.org/drawingml/2006/main" name="HGLC_HIS_Geo-enabling_course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U_Epi_template.potx" id="{C4C6975B-1ACD-426D-B7B7-6BADFDA88C4B}" vid="{8964BB0A-67A4-4C3D-BACD-1CA8771A41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15595</TotalTime>
  <Words>1436</Words>
  <Application>Microsoft Office PowerPoint</Application>
  <PresentationFormat>On-screen Show (4:3)</PresentationFormat>
  <Paragraphs>152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Söhne</vt:lpstr>
      <vt:lpstr>HGLC_HIS_Geo-enabling_course_template</vt:lpstr>
      <vt:lpstr>PowerPoint Presentation</vt:lpstr>
      <vt:lpstr>Santé Publique</vt:lpstr>
      <vt:lpstr>PowerPoint Presentation</vt:lpstr>
      <vt:lpstr>Évaluation des risques</vt:lpstr>
      <vt:lpstr>Évaluation des risques</vt:lpstr>
      <vt:lpstr>Accessibilité aux soins de santé</vt:lpstr>
      <vt:lpstr>PowerPoint Presentation</vt:lpstr>
      <vt:lpstr>Formulation de politiques</vt:lpstr>
      <vt:lpstr>Formulation de politiques</vt:lpstr>
      <vt:lpstr>Conclusions</vt:lpstr>
      <vt:lpstr>Potentiel des données et technologies géospatiales dans le domaine de la santé publique</vt:lpstr>
      <vt:lpstr>Potentiel des données et technologies géospatiales dans le domaine de la santé publique - Enquête préalable à l'atelier</vt:lpstr>
      <vt:lpstr>Potentiel des données et technologies géospatiales dans le domaine de la santé publique - Enquête préalable à l'atelier</vt:lpstr>
      <vt:lpstr>Potentiel des données et technologies géospatiales dans le domaine de la santé publique - Enquête préalable à l'atelier</vt:lpstr>
      <vt:lpstr>Les cas d'utilisation les plus importants pour l'application des données et des technologies géospatiales dans le domaine de la santé publique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Steeve Ebener</cp:lastModifiedBy>
  <cp:revision>144</cp:revision>
  <dcterms:created xsi:type="dcterms:W3CDTF">2018-03-06T13:12:55Z</dcterms:created>
  <dcterms:modified xsi:type="dcterms:W3CDTF">2023-11-07T07:27:34Z</dcterms:modified>
</cp:coreProperties>
</file>