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91" r:id="rId2"/>
    <p:sldId id="305" r:id="rId3"/>
    <p:sldId id="363" r:id="rId4"/>
    <p:sldId id="348" r:id="rId5"/>
    <p:sldId id="364" r:id="rId6"/>
    <p:sldId id="362" r:id="rId7"/>
    <p:sldId id="365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22" userDrawn="1">
          <p15:clr>
            <a:srgbClr val="A4A3A4"/>
          </p15:clr>
        </p15:guide>
        <p15:guide id="2" orient="horz" pos="618">
          <p15:clr>
            <a:srgbClr val="A4A3A4"/>
          </p15:clr>
        </p15:guide>
        <p15:guide id="3" orient="horz" pos="4065">
          <p15:clr>
            <a:srgbClr val="A4A3A4"/>
          </p15:clr>
        </p15:guide>
        <p15:guide id="4" orient="horz" pos="4320" userDrawn="1">
          <p15:clr>
            <a:srgbClr val="A4A3A4"/>
          </p15:clr>
        </p15:guide>
        <p15:guide id="5" orient="horz" pos="1298" userDrawn="1">
          <p15:clr>
            <a:srgbClr val="A4A3A4"/>
          </p15:clr>
        </p15:guide>
        <p15:guide id="6" orient="horz" pos="2432" userDrawn="1">
          <p15:clr>
            <a:srgbClr val="A4A3A4"/>
          </p15:clr>
        </p15:guide>
        <p15:guide id="7" pos="2880">
          <p15:clr>
            <a:srgbClr val="A4A3A4"/>
          </p15:clr>
        </p15:guide>
        <p15:guide id="8" pos="5239" userDrawn="1">
          <p15:clr>
            <a:srgbClr val="A4A3A4"/>
          </p15:clr>
        </p15:guide>
        <p15:guide id="9" pos="249" userDrawn="1">
          <p15:clr>
            <a:srgbClr val="A4A3A4"/>
          </p15:clr>
        </p15:guide>
        <p15:guide id="10" pos="3696" userDrawn="1">
          <p15:clr>
            <a:srgbClr val="A4A3A4"/>
          </p15:clr>
        </p15:guide>
        <p15:guide id="11" orient="horz" pos="1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AA37"/>
    <a:srgbClr val="4F8CB5"/>
    <a:srgbClr val="315A75"/>
    <a:srgbClr val="3398CC"/>
    <a:srgbClr val="346667"/>
    <a:srgbClr val="1B3163"/>
    <a:srgbClr val="001C54"/>
    <a:srgbClr val="253C88"/>
    <a:srgbClr val="2384C0"/>
    <a:srgbClr val="315A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5" autoAdjust="0"/>
    <p:restoredTop sz="86111" autoAdjust="0"/>
  </p:normalViewPr>
  <p:slideViewPr>
    <p:cSldViewPr showGuides="1">
      <p:cViewPr varScale="1">
        <p:scale>
          <a:sx n="67" d="100"/>
          <a:sy n="67" d="100"/>
        </p:scale>
        <p:origin x="1896" y="91"/>
      </p:cViewPr>
      <p:guideLst>
        <p:guide orient="horz" pos="3022"/>
        <p:guide orient="horz" pos="618"/>
        <p:guide orient="horz" pos="4065"/>
        <p:guide orient="horz" pos="4320"/>
        <p:guide orient="horz" pos="1298"/>
        <p:guide orient="horz" pos="2432"/>
        <p:guide pos="2880"/>
        <p:guide pos="5239"/>
        <p:guide pos="249"/>
        <p:guide pos="3696"/>
        <p:guide orient="horz" pos="18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PH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769B6999-3394-44CF-8F97-70A985E924E7}" type="datetimeFigureOut">
              <a:rPr lang="en-PH" altLang="en-US"/>
              <a:pPr>
                <a:defRPr/>
              </a:pPr>
              <a:t>06/11/2023</a:t>
            </a:fld>
            <a:endParaRPr lang="en-PH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PH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PH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PH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40189B38-87AB-431D-88EE-EB47DCC6C7B8}" type="slidenum">
              <a:rPr lang="en-PH" altLang="en-US"/>
              <a:pPr>
                <a:defRPr/>
              </a:pPr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10958349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189B38-87AB-431D-88EE-EB47DCC6C7B8}" type="slidenum">
              <a:rPr lang="en-PH" altLang="en-US" smtClean="0"/>
              <a:pPr>
                <a:defRPr/>
              </a:pPr>
              <a:t>1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1081147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189B38-87AB-431D-88EE-EB47DCC6C7B8}" type="slidenum">
              <a:rPr lang="en-PH" altLang="en-US" smtClean="0"/>
              <a:pPr>
                <a:defRPr/>
              </a:pPr>
              <a:t>2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1180815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189B38-87AB-431D-88EE-EB47DCC6C7B8}" type="slidenum">
              <a:rPr lang="en-PH" altLang="en-US" smtClean="0"/>
              <a:pPr>
                <a:defRPr/>
              </a:pPr>
              <a:t>3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1355510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189B38-87AB-431D-88EE-EB47DCC6C7B8}" type="slidenum">
              <a:rPr lang="en-PH" altLang="en-US" smtClean="0"/>
              <a:pPr>
                <a:defRPr/>
              </a:pPr>
              <a:t>4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1180815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189B38-87AB-431D-88EE-EB47DCC6C7B8}" type="slidenum">
              <a:rPr lang="en-PH" altLang="en-US" smtClean="0"/>
              <a:pPr>
                <a:defRPr/>
              </a:pPr>
              <a:t>5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23708434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189B38-87AB-431D-88EE-EB47DCC6C7B8}" type="slidenum">
              <a:rPr lang="en-PH" altLang="en-US" smtClean="0"/>
              <a:pPr>
                <a:defRPr/>
              </a:pPr>
              <a:t>6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580916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189B38-87AB-431D-88EE-EB47DCC6C7B8}" type="slidenum">
              <a:rPr lang="en-PH" altLang="en-US" smtClean="0"/>
              <a:pPr>
                <a:defRPr/>
              </a:pPr>
              <a:t>7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517143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490D6-8476-4F9A-9D29-0EC3740DF8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3974760-C982-0DE5-D4E6-552C34B2AE35}"/>
              </a:ext>
            </a:extLst>
          </p:cNvPr>
          <p:cNvSpPr/>
          <p:nvPr userDrawn="1"/>
        </p:nvSpPr>
        <p:spPr bwMode="auto">
          <a:xfrm>
            <a:off x="0" y="0"/>
            <a:ext cx="9144000" cy="981075"/>
          </a:xfrm>
          <a:prstGeom prst="rect">
            <a:avLst/>
          </a:prstGeom>
          <a:solidFill>
            <a:srgbClr val="001C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4726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490D6-8476-4F9A-9D29-0EC3740DF8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2" name="Title 1"/>
          <p:cNvSpPr txBox="1">
            <a:spLocks/>
          </p:cNvSpPr>
          <p:nvPr userDrawn="1"/>
        </p:nvSpPr>
        <p:spPr bwMode="auto">
          <a:xfrm>
            <a:off x="628650" y="142975"/>
            <a:ext cx="7886700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 eaLnBrk="1" hangingPunct="1">
              <a:defRPr/>
            </a:pPr>
            <a:endParaRPr lang="en-PH" altLang="en-US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C336BC-8EC1-510F-8FB6-3919EB038A6A}"/>
              </a:ext>
            </a:extLst>
          </p:cNvPr>
          <p:cNvSpPr/>
          <p:nvPr userDrawn="1"/>
        </p:nvSpPr>
        <p:spPr bwMode="auto">
          <a:xfrm>
            <a:off x="0" y="0"/>
            <a:ext cx="9144000" cy="981075"/>
          </a:xfrm>
          <a:prstGeom prst="rect">
            <a:avLst/>
          </a:prstGeom>
          <a:solidFill>
            <a:srgbClr val="001C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6689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AA824-617E-4130-BCBE-CB5F4C3745C0}" type="datetime1">
              <a:rPr lang="en-GB" altLang="en-US"/>
              <a:pPr>
                <a:defRPr/>
              </a:pPr>
              <a:t>06/11/2023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C5A72-0C49-4A36-9BEC-E859308CD9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803F7-177B-4147-92C4-4ACCAE866C46}" type="datetime1">
              <a:rPr lang="en-GB" altLang="en-US"/>
              <a:pPr>
                <a:defRPr/>
              </a:pPr>
              <a:t>06/11/2023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375C9-5D4F-414A-97D3-C0A057E90B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0E863-7868-429E-ADE6-3C1F5AEBE34B}" type="datetime1">
              <a:rPr lang="en-GB" altLang="en-US"/>
              <a:pPr>
                <a:defRPr/>
              </a:pPr>
              <a:t>06/11/2023</a:t>
            </a:fld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DDD1E-DF06-49C3-A8E9-3A92C7FD62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C089F-5A79-4EC3-9BA3-C0873C9777E6}" type="datetime1">
              <a:rPr lang="en-GB" altLang="en-US"/>
              <a:pPr>
                <a:defRPr/>
              </a:pPr>
              <a:t>06/11/2023</a:t>
            </a:fld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F16FC-F98C-4DE2-B866-A610A68458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2438E-748F-4703-B18B-B9486BE2BB71}" type="datetime1">
              <a:rPr lang="en-GB" altLang="en-US"/>
              <a:pPr>
                <a:defRPr/>
              </a:pPr>
              <a:t>06/11/2023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56065-FBFD-4591-9A24-E561AF3F8A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95D6E-B73B-4B7E-ABFC-8A088AD32B78}" type="datetime1">
              <a:rPr lang="en-GB" altLang="en-US"/>
              <a:pPr>
                <a:defRPr/>
              </a:pPr>
              <a:t>06/11/2023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34DB-9A3E-4C43-A0A4-114473BFEB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56C28-E446-463E-892A-1E8EBD66F402}" type="datetime1">
              <a:rPr lang="en-GB" altLang="en-US"/>
              <a:pPr>
                <a:defRPr/>
              </a:pPr>
              <a:t>06/11/2023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24E89-52C6-47CD-B590-C8A4170E4E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611F8-A1D8-411B-BA9E-5C4852D05D7B}" type="datetime1">
              <a:rPr lang="en-GB" altLang="en-US"/>
              <a:pPr>
                <a:defRPr/>
              </a:pPr>
              <a:t>06/11/2023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787E6-366B-4506-9337-18DC725D07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75856" y="4797425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41579" y="6472238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665C27BB-EC34-4711-8D50-B6E287C199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34" r:id="rId1"/>
    <p:sldLayoutId id="2147485335" r:id="rId2"/>
    <p:sldLayoutId id="2147485336" r:id="rId3"/>
    <p:sldLayoutId id="2147485341" r:id="rId4"/>
    <p:sldLayoutId id="2147485342" r:id="rId5"/>
    <p:sldLayoutId id="2147485343" r:id="rId6"/>
    <p:sldLayoutId id="2147485337" r:id="rId7"/>
    <p:sldLayoutId id="2147485338" r:id="rId8"/>
    <p:sldLayoutId id="2147485339" r:id="rId9"/>
    <p:sldLayoutId id="2147485344" r:id="rId10"/>
    <p:sldLayoutId id="2147485345" r:id="rId11"/>
    <p:sldLayoutId id="2147485346" r:id="rId12"/>
    <p:sldLayoutId id="2147485347" r:id="rId13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69DB235B-3CB3-D0EE-A43E-757E407920D3}"/>
              </a:ext>
            </a:extLst>
          </p:cNvPr>
          <p:cNvSpPr txBox="1"/>
          <p:nvPr/>
        </p:nvSpPr>
        <p:spPr>
          <a:xfrm>
            <a:off x="1666122" y="4561939"/>
            <a:ext cx="587496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CH" sz="2400" b="1" dirty="0">
                <a:effectLst/>
                <a:latin typeface="+mn-lt"/>
                <a:ea typeface="Helvetica Neue"/>
                <a:cs typeface="Helvetica Neue"/>
              </a:rPr>
              <a:t>6 novembre 2023</a:t>
            </a:r>
            <a:endParaRPr lang="en-PH" sz="2400" b="1" dirty="0">
              <a:effectLst/>
              <a:latin typeface="+mn-lt"/>
              <a:ea typeface="Times New Roman" panose="02020603050405020304" pitchFamily="18" charset="0"/>
            </a:endParaRPr>
          </a:p>
          <a:p>
            <a:pPr algn="ctr"/>
            <a:r>
              <a:rPr lang="fr-CH" sz="2400" b="1" dirty="0">
                <a:effectLst/>
                <a:latin typeface="+mn-lt"/>
                <a:ea typeface="Helvetica Neue"/>
                <a:cs typeface="Helvetica Neue"/>
              </a:rPr>
              <a:t>Saly, Sénégal</a:t>
            </a:r>
            <a:endParaRPr lang="en-PH" sz="2400" b="1" dirty="0"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3EB95E3-E71B-E034-EB68-4178130C4B43}"/>
              </a:ext>
            </a:extLst>
          </p:cNvPr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710E03-240A-10DE-98E7-F6AAAC239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08" y="395586"/>
            <a:ext cx="804227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fr-FR" altLang="en-US" sz="2800" b="1" dirty="0">
                <a:solidFill>
                  <a:schemeClr val="tx1"/>
                </a:solidFill>
                <a:latin typeface="+mn-lt"/>
                <a:ea typeface="Century Gothic" charset="0"/>
                <a:cs typeface="Century Gothic" charset="0"/>
              </a:rPr>
              <a:t>Atelier sur la Géo-activation du Système d'Information Sanitaire (SIS) et l'Utilisation des Systèmes d’Information Géographique (SIG) en Afrique Francophone</a:t>
            </a:r>
            <a:endParaRPr lang="en-US" altLang="en-US" sz="2800" dirty="0">
              <a:solidFill>
                <a:schemeClr val="tx1"/>
              </a:solidFill>
              <a:latin typeface="+mn-lt"/>
              <a:ea typeface="Century Gothic" charset="0"/>
              <a:cs typeface="Century Gothic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A23B60-E204-47A6-F847-917275AF6747}"/>
              </a:ext>
            </a:extLst>
          </p:cNvPr>
          <p:cNvSpPr txBox="1"/>
          <p:nvPr/>
        </p:nvSpPr>
        <p:spPr>
          <a:xfrm>
            <a:off x="1013165" y="2873470"/>
            <a:ext cx="712909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effectLst/>
                <a:latin typeface="+mn-lt"/>
                <a:ea typeface="Helvetica Neue"/>
                <a:cs typeface="Helvetica Neue"/>
              </a:rPr>
              <a:t>Séance 5 - </a:t>
            </a:r>
            <a:r>
              <a:rPr lang="fr-FR" sz="2400" b="1" dirty="0">
                <a:effectLst/>
                <a:latin typeface="+mn-lt"/>
                <a:ea typeface="Helvetica Neue"/>
                <a:cs typeface="Helvetica Neue"/>
              </a:rPr>
              <a:t>Niveau actuel de géo-activation dans les pays participants (résultats de l'enquête préalable à l'atelier)</a:t>
            </a:r>
            <a:endParaRPr lang="en-PH" sz="2400" b="1" dirty="0">
              <a:effectLst/>
              <a:latin typeface="+mn-lt"/>
              <a:ea typeface="Times New Roman" panose="02020603050405020304" pitchFamily="18" charset="0"/>
            </a:endParaRPr>
          </a:p>
        </p:txBody>
      </p:sp>
      <p:pic>
        <p:nvPicPr>
          <p:cNvPr id="2" name="Picture 1" descr="A logo with a swirl in the middle&#10;&#10;Description automatically generated">
            <a:extLst>
              <a:ext uri="{FF2B5EF4-FFF2-40B4-BE49-F238E27FC236}">
                <a16:creationId xmlns:a16="http://schemas.microsoft.com/office/drawing/2014/main" id="{94EDE599-6886-220B-2FE1-4ED6A904BA3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1" t="31499" r="2751" b="31076"/>
          <a:stretch/>
        </p:blipFill>
        <p:spPr>
          <a:xfrm>
            <a:off x="3995936" y="6230160"/>
            <a:ext cx="1133648" cy="439200"/>
          </a:xfrm>
          <a:prstGeom prst="rect">
            <a:avLst/>
          </a:prstGeom>
        </p:spPr>
      </p:pic>
      <p:pic>
        <p:nvPicPr>
          <p:cNvPr id="4" name="Picture 3" descr="A logo for a university&#10;&#10;Description automatically generated">
            <a:extLst>
              <a:ext uri="{FF2B5EF4-FFF2-40B4-BE49-F238E27FC236}">
                <a16:creationId xmlns:a16="http://schemas.microsoft.com/office/drawing/2014/main" id="{5979587E-B764-B964-05A0-7D99F15EB1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923" y="6124704"/>
            <a:ext cx="1275725" cy="649638"/>
          </a:xfrm>
          <a:prstGeom prst="rect">
            <a:avLst/>
          </a:prstGeom>
        </p:spPr>
      </p:pic>
      <p:pic>
        <p:nvPicPr>
          <p:cNvPr id="5" name="Picture 4" descr="A close-up of a logo&#10;&#10;Description automatically generated">
            <a:extLst>
              <a:ext uri="{FF2B5EF4-FFF2-40B4-BE49-F238E27FC236}">
                <a16:creationId xmlns:a16="http://schemas.microsoft.com/office/drawing/2014/main" id="{5E196AFB-490D-4747-0020-DF63B653A32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3120" y="6230160"/>
            <a:ext cx="1476385" cy="438727"/>
          </a:xfrm>
          <a:prstGeom prst="rect">
            <a:avLst/>
          </a:prstGeom>
        </p:spPr>
      </p:pic>
      <p:pic>
        <p:nvPicPr>
          <p:cNvPr id="7" name="Picture 6" descr="A logo with blue text and colorful dots&#10;&#10;Description automatically generated">
            <a:extLst>
              <a:ext uri="{FF2B5EF4-FFF2-40B4-BE49-F238E27FC236}">
                <a16:creationId xmlns:a16="http://schemas.microsoft.com/office/drawing/2014/main" id="{8F209F9E-9AD1-B236-9516-D894EA9DBA6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30" t="16391" b="13376"/>
          <a:stretch/>
        </p:blipFill>
        <p:spPr>
          <a:xfrm>
            <a:off x="520596" y="6234128"/>
            <a:ext cx="1112812" cy="438120"/>
          </a:xfrm>
          <a:prstGeom prst="rect">
            <a:avLst/>
          </a:prstGeom>
        </p:spPr>
      </p:pic>
      <p:pic>
        <p:nvPicPr>
          <p:cNvPr id="8" name="Picture 7" descr="A logo with blue text and colorful dots&#10;&#10;Description automatically generated">
            <a:extLst>
              <a:ext uri="{FF2B5EF4-FFF2-40B4-BE49-F238E27FC236}">
                <a16:creationId xmlns:a16="http://schemas.microsoft.com/office/drawing/2014/main" id="{CAAA34A8-4750-64EF-FDC9-A2240C09F72F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00" r="47187" b="11974"/>
          <a:stretch/>
        </p:blipFill>
        <p:spPr>
          <a:xfrm>
            <a:off x="2200786" y="6250408"/>
            <a:ext cx="1248033" cy="43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430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490D6-8476-4F9A-9D29-0EC3740DF8C6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-45021" y="20637"/>
            <a:ext cx="9144000" cy="1007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200" b="1">
                <a:solidFill>
                  <a:schemeClr val="bg1"/>
                </a:solidFill>
                <a:latin typeface="+mn-lt"/>
              </a:rPr>
              <a:t>Enquête sur le niveau de géo-activation du SIS</a:t>
            </a:r>
            <a:endParaRPr lang="fr-FR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AB4AE3-7765-3B11-E18B-6260221BA765}"/>
              </a:ext>
            </a:extLst>
          </p:cNvPr>
          <p:cNvSpPr txBox="1"/>
          <p:nvPr/>
        </p:nvSpPr>
        <p:spPr>
          <a:xfrm>
            <a:off x="251520" y="1106564"/>
            <a:ext cx="864096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i="0" u="sng" dirty="0">
                <a:solidFill>
                  <a:srgbClr val="202124"/>
                </a:solidFill>
                <a:effectLst/>
                <a:latin typeface="+mn-lt"/>
              </a:rPr>
              <a:t>Nombre de réponses prisent en compte ici: </a:t>
            </a:r>
            <a:r>
              <a:rPr lang="fr-FR" sz="2400" b="0" i="0" dirty="0">
                <a:solidFill>
                  <a:srgbClr val="202124"/>
                </a:solidFill>
                <a:effectLst/>
                <a:latin typeface="+mn-lt"/>
              </a:rPr>
              <a:t>29 pour les programmes ciblés (VIH, paludisme, tuberculose, système d’information sanitaire)</a:t>
            </a:r>
            <a:endParaRPr lang="fr-FR" sz="2400" dirty="0">
              <a:solidFill>
                <a:srgbClr val="202124"/>
              </a:solidFill>
              <a:latin typeface="+mn-lt"/>
            </a:endParaRPr>
          </a:p>
          <a:p>
            <a:endParaRPr lang="fr-FR" sz="2400" b="0" i="0" dirty="0">
              <a:solidFill>
                <a:srgbClr val="202124"/>
              </a:solidFill>
              <a:effectLst/>
              <a:latin typeface="+mn-lt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E102DA3-1228-CDEF-A699-1E1E7888FB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2987" y="2941969"/>
            <a:ext cx="5328592" cy="29845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2528759-2E76-413A-B9A8-4EC1CBBCCCF8}"/>
              </a:ext>
            </a:extLst>
          </p:cNvPr>
          <p:cNvSpPr txBox="1"/>
          <p:nvPr/>
        </p:nvSpPr>
        <p:spPr>
          <a:xfrm>
            <a:off x="271736" y="2480304"/>
            <a:ext cx="86409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i="0" u="sng" dirty="0">
                <a:solidFill>
                  <a:srgbClr val="202124"/>
                </a:solidFill>
                <a:effectLst/>
                <a:latin typeface="+mn-lt"/>
              </a:rPr>
              <a:t>Programmes inclus par pays</a:t>
            </a:r>
            <a:endParaRPr lang="fr-FR" sz="2400" b="0" i="0" dirty="0">
              <a:solidFill>
                <a:srgbClr val="202124"/>
              </a:solidFill>
              <a:effectLst/>
              <a:latin typeface="+mn-lt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EDBA634-0279-459D-AD82-56CE0A73C9FC}"/>
              </a:ext>
            </a:extLst>
          </p:cNvPr>
          <p:cNvSpPr txBox="1">
            <a:spLocks/>
          </p:cNvSpPr>
          <p:nvPr/>
        </p:nvSpPr>
        <p:spPr>
          <a:xfrm>
            <a:off x="899591" y="5951194"/>
            <a:ext cx="8199387" cy="40214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CH" sz="2400" dirty="0">
                <a:solidFill>
                  <a:srgbClr val="FF0000"/>
                </a:solidFill>
              </a:rPr>
              <a:t>Résultats préliminaires et souvent très certainement incomplets dans beaucoup de cas</a:t>
            </a:r>
          </a:p>
        </p:txBody>
      </p:sp>
      <p:sp>
        <p:nvSpPr>
          <p:cNvPr id="5" name="Google Shape;473;p45">
            <a:extLst>
              <a:ext uri="{FF2B5EF4-FFF2-40B4-BE49-F238E27FC236}">
                <a16:creationId xmlns:a16="http://schemas.microsoft.com/office/drawing/2014/main" id="{525F2EAE-9B24-1C9E-4521-E78FFF8ACD03}"/>
              </a:ext>
            </a:extLst>
          </p:cNvPr>
          <p:cNvSpPr/>
          <p:nvPr/>
        </p:nvSpPr>
        <p:spPr>
          <a:xfrm>
            <a:off x="447760" y="6002208"/>
            <a:ext cx="478200" cy="35113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SzPts val="1200"/>
            </a:pPr>
            <a:endParaRPr sz="12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7720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490D6-8476-4F9A-9D29-0EC3740DF8C6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0" y="142975"/>
            <a:ext cx="9144000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CH" sz="3200" b="1" dirty="0">
                <a:solidFill>
                  <a:schemeClr val="bg1"/>
                </a:solidFill>
                <a:latin typeface="+mn-lt"/>
              </a:rPr>
              <a:t>Niveau actuel de géo-activation dans les pays participants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49158B-9BF9-A97E-6BB4-319F38FE57F5}"/>
              </a:ext>
            </a:extLst>
          </p:cNvPr>
          <p:cNvSpPr txBox="1"/>
          <p:nvPr/>
        </p:nvSpPr>
        <p:spPr>
          <a:xfrm>
            <a:off x="185192" y="1130968"/>
            <a:ext cx="877361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0" i="0" dirty="0">
                <a:solidFill>
                  <a:srgbClr val="202124"/>
                </a:solidFill>
                <a:effectLst/>
                <a:latin typeface="+mn-lt"/>
              </a:rPr>
              <a:t>Les réponses au questionnaire sur le niveau actuel de géo-activation du SIS dans les pays ont été analysées afin de commencer à identifier où le pays se trouve actuellement pour les 9 éléments du cadre de géo-activation du SIS en se basant sur les critères de références établis dans la boîte à outils de géo-activation du SIS (Annexe 1)</a:t>
            </a:r>
            <a:endParaRPr lang="fr-FR" sz="2400" dirty="0">
              <a:solidFill>
                <a:srgbClr val="202124"/>
              </a:solidFill>
              <a:latin typeface="+mn-lt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B9DC415-16A0-9F16-4FD3-7F9F7F44F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92" y="3213984"/>
            <a:ext cx="8498593" cy="329369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1864F3E-10C5-7867-4C4C-4F0F284027A2}"/>
              </a:ext>
            </a:extLst>
          </p:cNvPr>
          <p:cNvSpPr txBox="1"/>
          <p:nvPr/>
        </p:nvSpPr>
        <p:spPr>
          <a:xfrm rot="19412580">
            <a:off x="2734762" y="4757227"/>
            <a:ext cx="367447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4400" b="0" i="0" dirty="0">
                <a:solidFill>
                  <a:srgbClr val="FF0000"/>
                </a:solidFill>
                <a:effectLst/>
                <a:latin typeface="+mn-lt"/>
              </a:rPr>
              <a:t>Préliminaire !</a:t>
            </a:r>
            <a:endParaRPr lang="en-PH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055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490D6-8476-4F9A-9D29-0EC3740DF8C6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0" y="142975"/>
            <a:ext cx="9144000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CH" sz="3200" b="1" dirty="0">
                <a:solidFill>
                  <a:schemeClr val="bg1"/>
                </a:solidFill>
                <a:latin typeface="+mn-lt"/>
              </a:rPr>
              <a:t>Niveau actuel de géo-activation dans les pays participants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C9E8B2-5127-94AA-4667-0EBE1536E1AD}"/>
              </a:ext>
            </a:extLst>
          </p:cNvPr>
          <p:cNvSpPr txBox="1"/>
          <p:nvPr/>
        </p:nvSpPr>
        <p:spPr>
          <a:xfrm>
            <a:off x="6418559" y="3762178"/>
            <a:ext cx="24300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PH" dirty="0"/>
              <a:t>https://bit.ly/47grUhi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D0A2C8-AD0B-18CD-9484-DE995CF0D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560" y="2060848"/>
            <a:ext cx="1646063" cy="163844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88B62E7-C899-801D-1A28-B6117224F25A}"/>
              </a:ext>
            </a:extLst>
          </p:cNvPr>
          <p:cNvSpPr txBox="1"/>
          <p:nvPr/>
        </p:nvSpPr>
        <p:spPr>
          <a:xfrm>
            <a:off x="70274" y="1196752"/>
            <a:ext cx="56109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0" i="0" dirty="0">
                <a:solidFill>
                  <a:srgbClr val="202124"/>
                </a:solidFill>
                <a:effectLst/>
                <a:latin typeface="+mn-lt"/>
              </a:rPr>
              <a:t>Nous allons passer au travers des résultats de l’analyse pour chaque élément</a:t>
            </a:r>
            <a:r>
              <a:rPr lang="fr-FR" sz="2400" dirty="0">
                <a:solidFill>
                  <a:srgbClr val="202124"/>
                </a:solidFill>
                <a:latin typeface="+mn-lt"/>
              </a:rPr>
              <a:t> du cadre de géo-activation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950313-BC95-C670-1A03-F11EC311DE0E}"/>
              </a:ext>
            </a:extLst>
          </p:cNvPr>
          <p:cNvSpPr txBox="1"/>
          <p:nvPr/>
        </p:nvSpPr>
        <p:spPr>
          <a:xfrm>
            <a:off x="727473" y="2708176"/>
            <a:ext cx="561094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0" i="0" dirty="0">
                <a:solidFill>
                  <a:srgbClr val="202124"/>
                </a:solidFill>
                <a:effectLst/>
                <a:latin typeface="+mn-lt"/>
              </a:rPr>
              <a:t>La situation reportée pour chaque pays est censée évoluer au fur et à mesure que les concepts derrière chacun des éléments sont clarifiés au cours de la semaine</a:t>
            </a:r>
            <a:endParaRPr lang="fr-FR" sz="2400" dirty="0">
              <a:solidFill>
                <a:srgbClr val="202124"/>
              </a:solidFill>
              <a:latin typeface="+mn-lt"/>
            </a:endParaRPr>
          </a:p>
        </p:txBody>
      </p:sp>
      <p:sp>
        <p:nvSpPr>
          <p:cNvPr id="7" name="Right Arrow 10">
            <a:extLst>
              <a:ext uri="{FF2B5EF4-FFF2-40B4-BE49-F238E27FC236}">
                <a16:creationId xmlns:a16="http://schemas.microsoft.com/office/drawing/2014/main" id="{B60A2FD5-29BC-DDE2-0412-B9D92DC6F301}"/>
              </a:ext>
            </a:extLst>
          </p:cNvPr>
          <p:cNvSpPr/>
          <p:nvPr/>
        </p:nvSpPr>
        <p:spPr>
          <a:xfrm>
            <a:off x="295425" y="2675032"/>
            <a:ext cx="432048" cy="537025"/>
          </a:xfrm>
          <a:prstGeom prst="rightArrow">
            <a:avLst/>
          </a:prstGeom>
          <a:solidFill>
            <a:srgbClr val="1B31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DA1202-BD17-9D8C-2C38-3D6D6186B05D}"/>
              </a:ext>
            </a:extLst>
          </p:cNvPr>
          <p:cNvSpPr txBox="1"/>
          <p:nvPr/>
        </p:nvSpPr>
        <p:spPr>
          <a:xfrm>
            <a:off x="727472" y="4731780"/>
            <a:ext cx="744492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0" i="0" dirty="0">
                <a:solidFill>
                  <a:srgbClr val="202124"/>
                </a:solidFill>
                <a:effectLst/>
                <a:latin typeface="+mn-lt"/>
              </a:rPr>
              <a:t>L’objectif est d’avoir l’image la plus claire possible de la situation actuelle d’ici la fin de la semaine afin de pouvoir utiliser cette information pour commencer à développer un plan d’action</a:t>
            </a:r>
            <a:endParaRPr lang="fr-FR" sz="2400" dirty="0">
              <a:solidFill>
                <a:srgbClr val="202124"/>
              </a:solidFill>
              <a:latin typeface="+mn-lt"/>
            </a:endParaRPr>
          </a:p>
        </p:txBody>
      </p:sp>
      <p:sp>
        <p:nvSpPr>
          <p:cNvPr id="9" name="Right Arrow 10">
            <a:extLst>
              <a:ext uri="{FF2B5EF4-FFF2-40B4-BE49-F238E27FC236}">
                <a16:creationId xmlns:a16="http://schemas.microsoft.com/office/drawing/2014/main" id="{5F591005-E5EF-5508-4862-482272707282}"/>
              </a:ext>
            </a:extLst>
          </p:cNvPr>
          <p:cNvSpPr/>
          <p:nvPr/>
        </p:nvSpPr>
        <p:spPr>
          <a:xfrm>
            <a:off x="295425" y="4698636"/>
            <a:ext cx="432048" cy="537025"/>
          </a:xfrm>
          <a:prstGeom prst="rightArrow">
            <a:avLst/>
          </a:prstGeom>
          <a:solidFill>
            <a:srgbClr val="1B31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F54341-A380-E421-D404-2DB794489145}"/>
              </a:ext>
            </a:extLst>
          </p:cNvPr>
          <p:cNvSpPr txBox="1"/>
          <p:nvPr/>
        </p:nvSpPr>
        <p:spPr>
          <a:xfrm>
            <a:off x="6361390" y="1606117"/>
            <a:ext cx="24300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H" dirty="0"/>
              <a:t>Feuille de calcul Google</a:t>
            </a:r>
          </a:p>
        </p:txBody>
      </p:sp>
    </p:spTree>
    <p:extLst>
      <p:ext uri="{BB962C8B-B14F-4D97-AF65-F5344CB8AC3E}">
        <p14:creationId xmlns:p14="http://schemas.microsoft.com/office/powerpoint/2010/main" val="4232850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490D6-8476-4F9A-9D29-0EC3740DF8C6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0" y="142975"/>
            <a:ext cx="9144000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CH" sz="3200" b="1" dirty="0">
                <a:solidFill>
                  <a:schemeClr val="bg1"/>
                </a:solidFill>
                <a:latin typeface="+mn-lt"/>
              </a:rPr>
              <a:t>Niveau actuel de géo-activation dans les pays participants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8B62E7-C899-801D-1A28-B6117224F25A}"/>
              </a:ext>
            </a:extLst>
          </p:cNvPr>
          <p:cNvSpPr txBox="1"/>
          <p:nvPr/>
        </p:nvSpPr>
        <p:spPr>
          <a:xfrm>
            <a:off x="70273" y="1196752"/>
            <a:ext cx="902870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200" b="0" i="0" dirty="0">
                <a:solidFill>
                  <a:srgbClr val="202124"/>
                </a:solidFill>
                <a:effectLst/>
                <a:latin typeface="+mn-lt"/>
              </a:rPr>
              <a:t>Process de validation et ajustement des informations reportées pour chaque élément dans la feuille de calcul Google:</a:t>
            </a:r>
            <a:endParaRPr lang="fr-FR" sz="2200" dirty="0">
              <a:solidFill>
                <a:srgbClr val="202124"/>
              </a:solidFill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950313-BC95-C670-1A03-F11EC311DE0E}"/>
              </a:ext>
            </a:extLst>
          </p:cNvPr>
          <p:cNvSpPr txBox="1"/>
          <p:nvPr/>
        </p:nvSpPr>
        <p:spPr>
          <a:xfrm>
            <a:off x="495464" y="1893148"/>
            <a:ext cx="602075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sz="2200" b="0" i="0" dirty="0">
                <a:solidFill>
                  <a:srgbClr val="202124"/>
                </a:solidFill>
                <a:effectLst/>
                <a:latin typeface="+mn-lt"/>
              </a:rPr>
              <a:t>Consultez avec vos collègues pour identifier si le niveau capturé dans la feuille de calcul correspond à la situation actuelle</a:t>
            </a:r>
            <a:endParaRPr lang="fr-FR" sz="2200" dirty="0">
              <a:solidFill>
                <a:srgbClr val="202124"/>
              </a:solidFill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4A4BC96-23C5-FEEF-C93E-964FD6A423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3151" y="1993578"/>
            <a:ext cx="2720576" cy="95258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3D66037-A440-C3F6-4473-6BC64D99942F}"/>
              </a:ext>
            </a:extLst>
          </p:cNvPr>
          <p:cNvSpPr txBox="1"/>
          <p:nvPr/>
        </p:nvSpPr>
        <p:spPr>
          <a:xfrm>
            <a:off x="92017" y="3856857"/>
            <a:ext cx="418166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200" b="0" i="0" dirty="0">
                <a:solidFill>
                  <a:srgbClr val="202124"/>
                </a:solidFill>
                <a:effectLst/>
                <a:latin typeface="+mn-lt"/>
              </a:rPr>
              <a:t>Si c’est le cas, mettr</a:t>
            </a:r>
            <a:r>
              <a:rPr lang="fr-FR" sz="2200" dirty="0">
                <a:solidFill>
                  <a:srgbClr val="202124"/>
                </a:solidFill>
                <a:latin typeface="+mn-lt"/>
              </a:rPr>
              <a:t>e la cellule correspondante en vert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07E89E9-6B1F-98F3-DCC1-8A26769CF3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295" y="4644554"/>
            <a:ext cx="2720576" cy="96782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8A4DD44-0E84-C192-2DA5-502382F13438}"/>
              </a:ext>
            </a:extLst>
          </p:cNvPr>
          <p:cNvSpPr txBox="1"/>
          <p:nvPr/>
        </p:nvSpPr>
        <p:spPr>
          <a:xfrm>
            <a:off x="4271872" y="3660935"/>
            <a:ext cx="298400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200" b="0" i="0" dirty="0">
                <a:solidFill>
                  <a:srgbClr val="202124"/>
                </a:solidFill>
                <a:effectLst/>
                <a:latin typeface="+mn-lt"/>
              </a:rPr>
              <a:t>Si c’est n’est pas le cas</a:t>
            </a:r>
            <a:endParaRPr lang="fr-FR" sz="2200" dirty="0">
              <a:solidFill>
                <a:srgbClr val="202124"/>
              </a:solidFill>
              <a:latin typeface="+mn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EA6F17-59E6-EEDE-F265-31CC153AD123}"/>
              </a:ext>
            </a:extLst>
          </p:cNvPr>
          <p:cNvSpPr txBox="1"/>
          <p:nvPr/>
        </p:nvSpPr>
        <p:spPr>
          <a:xfrm>
            <a:off x="4387325" y="4013082"/>
            <a:ext cx="470924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6088" indent="-446088"/>
            <a:r>
              <a:rPr lang="fr-FR" sz="2200" dirty="0">
                <a:solidFill>
                  <a:srgbClr val="202124"/>
                </a:solidFill>
                <a:latin typeface="+mn-lt"/>
              </a:rPr>
              <a:t>2</a:t>
            </a:r>
            <a:r>
              <a:rPr lang="fr-FR" sz="2200" b="0" i="0" dirty="0">
                <a:solidFill>
                  <a:srgbClr val="202124"/>
                </a:solidFill>
                <a:effectLst/>
                <a:latin typeface="+mn-lt"/>
              </a:rPr>
              <a:t>.a Mettre la bonne cellule en orange</a:t>
            </a:r>
            <a:endParaRPr lang="fr-FR" sz="2200" dirty="0">
              <a:solidFill>
                <a:srgbClr val="202124"/>
              </a:solidFill>
              <a:latin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3B83CAE-5C4B-51B7-DBCF-BB0032C191F5}"/>
              </a:ext>
            </a:extLst>
          </p:cNvPr>
          <p:cNvSpPr txBox="1"/>
          <p:nvPr/>
        </p:nvSpPr>
        <p:spPr>
          <a:xfrm>
            <a:off x="4427984" y="5438810"/>
            <a:ext cx="496855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6088" indent="-446088"/>
            <a:r>
              <a:rPr lang="fr-FR" sz="2200" b="0" i="0" dirty="0">
                <a:solidFill>
                  <a:srgbClr val="202124"/>
                </a:solidFill>
                <a:effectLst/>
                <a:latin typeface="+mn-lt"/>
              </a:rPr>
              <a:t>2.b Ajouter un commentaire justifiant le changement</a:t>
            </a:r>
            <a:endParaRPr lang="fr-FR" sz="2200" dirty="0">
              <a:solidFill>
                <a:srgbClr val="202124"/>
              </a:solidFill>
              <a:latin typeface="+mn-lt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C23FC314-2A79-BFBF-7234-7EF1FE7821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8602" y="4435304"/>
            <a:ext cx="2705334" cy="96782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1" name="Right Arrow 10">
            <a:extLst>
              <a:ext uri="{FF2B5EF4-FFF2-40B4-BE49-F238E27FC236}">
                <a16:creationId xmlns:a16="http://schemas.microsoft.com/office/drawing/2014/main" id="{9DF63A37-C727-A1DC-98CE-895B7F15ED28}"/>
              </a:ext>
            </a:extLst>
          </p:cNvPr>
          <p:cNvSpPr/>
          <p:nvPr/>
        </p:nvSpPr>
        <p:spPr>
          <a:xfrm rot="9268834">
            <a:off x="2363071" y="3206533"/>
            <a:ext cx="935926" cy="320199"/>
          </a:xfrm>
          <a:prstGeom prst="rightArrow">
            <a:avLst/>
          </a:prstGeom>
          <a:solidFill>
            <a:srgbClr val="1B31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Right Arrow 10">
            <a:extLst>
              <a:ext uri="{FF2B5EF4-FFF2-40B4-BE49-F238E27FC236}">
                <a16:creationId xmlns:a16="http://schemas.microsoft.com/office/drawing/2014/main" id="{A94A4CD4-6C28-FA70-D4F9-A2C6F87D208D}"/>
              </a:ext>
            </a:extLst>
          </p:cNvPr>
          <p:cNvSpPr/>
          <p:nvPr/>
        </p:nvSpPr>
        <p:spPr>
          <a:xfrm rot="2618628">
            <a:off x="4307952" y="3176582"/>
            <a:ext cx="935926" cy="320199"/>
          </a:xfrm>
          <a:prstGeom prst="rightArrow">
            <a:avLst/>
          </a:prstGeom>
          <a:solidFill>
            <a:srgbClr val="1B31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2690109D-CB87-83A4-9866-760C27D32B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65305" y="5861919"/>
            <a:ext cx="2214353" cy="941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421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490D6-8476-4F9A-9D29-0EC3740DF8C6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857903-3E89-E4E9-4803-FB1EA95A1B00}"/>
              </a:ext>
            </a:extLst>
          </p:cNvPr>
          <p:cNvSpPr txBox="1">
            <a:spLocks/>
          </p:cNvSpPr>
          <p:nvPr/>
        </p:nvSpPr>
        <p:spPr bwMode="auto">
          <a:xfrm>
            <a:off x="0" y="142975"/>
            <a:ext cx="9144000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CH" sz="3200" b="1" dirty="0">
                <a:solidFill>
                  <a:schemeClr val="bg1"/>
                </a:solidFill>
                <a:latin typeface="+mn-lt"/>
              </a:rPr>
              <a:t>Niveau actuel de géo-activation dans les pays participants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793042-26BC-A784-F675-7C6237B151DE}"/>
              </a:ext>
            </a:extLst>
          </p:cNvPr>
          <p:cNvSpPr txBox="1"/>
          <p:nvPr/>
        </p:nvSpPr>
        <p:spPr>
          <a:xfrm>
            <a:off x="251520" y="1124744"/>
            <a:ext cx="56886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0" i="0" dirty="0">
                <a:solidFill>
                  <a:srgbClr val="202124"/>
                </a:solidFill>
                <a:effectLst/>
                <a:latin typeface="+mn-lt"/>
              </a:rPr>
              <a:t>Résumé du niveau actuel de géo-activations</a:t>
            </a:r>
            <a:endParaRPr lang="en-PH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F9D694-EC61-E2D4-0258-7EFB706C92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586408"/>
            <a:ext cx="7921377" cy="383585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19DBE05-0040-5F2D-3599-A9A04173ED90}"/>
              </a:ext>
            </a:extLst>
          </p:cNvPr>
          <p:cNvSpPr txBox="1"/>
          <p:nvPr/>
        </p:nvSpPr>
        <p:spPr>
          <a:xfrm rot="19412580">
            <a:off x="2064802" y="2760221"/>
            <a:ext cx="367447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4400" b="0" i="0" dirty="0">
                <a:solidFill>
                  <a:srgbClr val="FF0000"/>
                </a:solidFill>
                <a:effectLst/>
                <a:latin typeface="+mn-lt"/>
              </a:rPr>
              <a:t>Préliminaire !</a:t>
            </a:r>
            <a:endParaRPr lang="en-PH" sz="4400" dirty="0">
              <a:solidFill>
                <a:srgbClr val="FF000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D3BD67B-2163-D9F9-1AA0-9EC81DAE89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073" y="5854943"/>
            <a:ext cx="7574280" cy="19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176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490D6-8476-4F9A-9D29-0EC3740DF8C6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857903-3E89-E4E9-4803-FB1EA95A1B00}"/>
              </a:ext>
            </a:extLst>
          </p:cNvPr>
          <p:cNvSpPr txBox="1">
            <a:spLocks/>
          </p:cNvSpPr>
          <p:nvPr/>
        </p:nvSpPr>
        <p:spPr bwMode="auto">
          <a:xfrm>
            <a:off x="0" y="142975"/>
            <a:ext cx="9144000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CH" sz="3200" b="1" dirty="0">
                <a:solidFill>
                  <a:schemeClr val="bg1"/>
                </a:solidFill>
                <a:latin typeface="+mn-lt"/>
              </a:rPr>
              <a:t>Niveau actuel de géo-activation dans les pays participants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793042-26BC-A784-F675-7C6237B151DE}"/>
              </a:ext>
            </a:extLst>
          </p:cNvPr>
          <p:cNvSpPr txBox="1"/>
          <p:nvPr/>
        </p:nvSpPr>
        <p:spPr>
          <a:xfrm>
            <a:off x="251520" y="1124744"/>
            <a:ext cx="56886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0" i="0" dirty="0">
                <a:solidFill>
                  <a:srgbClr val="202124"/>
                </a:solidFill>
                <a:effectLst/>
                <a:latin typeface="+mn-lt"/>
              </a:rPr>
              <a:t>Résumé du niveau actuel de géo-activations</a:t>
            </a:r>
            <a:endParaRPr lang="en-PH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6D10243-06EC-512C-D34D-34807E3B55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586409"/>
            <a:ext cx="7978140" cy="5173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1641AA2-29CB-07CA-D889-72C93F6A1574}"/>
              </a:ext>
            </a:extLst>
          </p:cNvPr>
          <p:cNvSpPr txBox="1"/>
          <p:nvPr/>
        </p:nvSpPr>
        <p:spPr>
          <a:xfrm rot="19412580">
            <a:off x="3486483" y="3947382"/>
            <a:ext cx="367447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4400" b="0" i="0" dirty="0">
                <a:solidFill>
                  <a:srgbClr val="FF0000"/>
                </a:solidFill>
                <a:effectLst/>
                <a:latin typeface="+mn-lt"/>
              </a:rPr>
              <a:t>Préliminaire !</a:t>
            </a:r>
            <a:endParaRPr lang="en-PH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317498"/>
      </p:ext>
    </p:extLst>
  </p:cSld>
  <p:clrMapOvr>
    <a:masterClrMapping/>
  </p:clrMapOvr>
</p:sld>
</file>

<file path=ppt/theme/theme1.xml><?xml version="1.0" encoding="utf-8"?>
<a:theme xmlns:a="http://schemas.openxmlformats.org/drawingml/2006/main" name="HGLC_HIS_Geo-enabling_course_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RU_Epi_template.potx" id="{C4C6975B-1ACD-426D-B7B7-6BADFDA88C4B}" vid="{8964BB0A-67A4-4C3D-BACD-1CA8771A41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14575</TotalTime>
  <Words>386</Words>
  <Application>Microsoft Office PowerPoint</Application>
  <PresentationFormat>On-screen Show (4:3)</PresentationFormat>
  <Paragraphs>43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HGLC_HIS_Geo-enabling_course_template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Steeve Ebener</cp:lastModifiedBy>
  <cp:revision>112</cp:revision>
  <dcterms:created xsi:type="dcterms:W3CDTF">2018-03-06T13:12:55Z</dcterms:created>
  <dcterms:modified xsi:type="dcterms:W3CDTF">2023-11-06T11:18:52Z</dcterms:modified>
</cp:coreProperties>
</file>