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1" r:id="rId2"/>
    <p:sldId id="289" r:id="rId3"/>
    <p:sldId id="290" r:id="rId4"/>
    <p:sldId id="761" r:id="rId5"/>
    <p:sldId id="763" r:id="rId6"/>
    <p:sldId id="764" r:id="rId7"/>
    <p:sldId id="292" r:id="rId8"/>
    <p:sldId id="767" r:id="rId9"/>
    <p:sldId id="299" r:id="rId10"/>
    <p:sldId id="304" r:id="rId11"/>
    <p:sldId id="302" r:id="rId12"/>
    <p:sldId id="303" r:id="rId13"/>
    <p:sldId id="305" r:id="rId14"/>
    <p:sldId id="759" r:id="rId15"/>
    <p:sldId id="758" r:id="rId16"/>
    <p:sldId id="771" r:id="rId17"/>
    <p:sldId id="765" r:id="rId18"/>
    <p:sldId id="766" r:id="rId19"/>
    <p:sldId id="768" r:id="rId20"/>
    <p:sldId id="769" r:id="rId21"/>
    <p:sldId id="772" r:id="rId22"/>
    <p:sldId id="294" r:id="rId23"/>
    <p:sldId id="773" r:id="rId24"/>
    <p:sldId id="774" r:id="rId25"/>
    <p:sldId id="775" r:id="rId26"/>
    <p:sldId id="776"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3339" userDrawn="1">
          <p15:clr>
            <a:srgbClr val="A4A3A4"/>
          </p15:clr>
        </p15:guide>
        <p15:guide id="3" orient="horz" pos="4065">
          <p15:clr>
            <a:srgbClr val="A4A3A4"/>
          </p15:clr>
        </p15:guide>
        <p15:guide id="4" orient="horz" pos="3929" userDrawn="1">
          <p15:clr>
            <a:srgbClr val="A4A3A4"/>
          </p15:clr>
        </p15:guide>
        <p15:guide id="5" orient="horz" pos="2704" userDrawn="1">
          <p15:clr>
            <a:srgbClr val="A4A3A4"/>
          </p15:clr>
        </p15:guide>
        <p15:guide id="6" orient="horz" pos="2432" userDrawn="1">
          <p15:clr>
            <a:srgbClr val="A4A3A4"/>
          </p15:clr>
        </p15:guide>
        <p15:guide id="7" pos="2880">
          <p15:clr>
            <a:srgbClr val="A4A3A4"/>
          </p15:clr>
        </p15:guide>
        <p15:guide id="8" pos="5103" userDrawn="1">
          <p15:clr>
            <a:srgbClr val="A4A3A4"/>
          </p15:clr>
        </p15:guide>
        <p15:guide id="9" pos="793">
          <p15:clr>
            <a:srgbClr val="A4A3A4"/>
          </p15:clr>
        </p15:guide>
        <p15:guide id="10" pos="3696" userDrawn="1">
          <p15:clr>
            <a:srgbClr val="A4A3A4"/>
          </p15:clr>
        </p15:guide>
        <p15:guide id="11" orient="horz" pos="1616" userDrawn="1">
          <p15:clr>
            <a:srgbClr val="A4A3A4"/>
          </p15:clr>
        </p15:guide>
        <p15:guide id="12" orient="horz" pos="3158" userDrawn="1">
          <p15:clr>
            <a:srgbClr val="A4A3A4"/>
          </p15:clr>
        </p15:guide>
        <p15:guide id="13" pos="295" userDrawn="1">
          <p15:clr>
            <a:srgbClr val="A4A3A4"/>
          </p15:clr>
        </p15:guide>
        <p15:guide id="14" orient="horz" pos="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1B3163"/>
    <a:srgbClr val="D8AA37"/>
    <a:srgbClr val="4F8CB5"/>
    <a:srgbClr val="315A75"/>
    <a:srgbClr val="3398CC"/>
    <a:srgbClr val="34666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741" autoAdjust="0"/>
  </p:normalViewPr>
  <p:slideViewPr>
    <p:cSldViewPr showGuides="1">
      <p:cViewPr varScale="1">
        <p:scale>
          <a:sx n="65" d="100"/>
          <a:sy n="65" d="100"/>
        </p:scale>
        <p:origin x="182" y="19"/>
      </p:cViewPr>
      <p:guideLst>
        <p:guide orient="horz" pos="3067"/>
        <p:guide orient="horz" pos="3339"/>
        <p:guide orient="horz" pos="4065"/>
        <p:guide orient="horz" pos="3929"/>
        <p:guide orient="horz" pos="2704"/>
        <p:guide orient="horz" pos="2432"/>
        <p:guide pos="2880"/>
        <p:guide pos="5103"/>
        <p:guide pos="793"/>
        <p:guide pos="3696"/>
        <p:guide orient="horz" pos="1616"/>
        <p:guide orient="horz" pos="3158"/>
        <p:guide pos="295"/>
        <p:guide orient="horz" pos="89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06/11/2023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54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986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16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59431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27091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52925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3340934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17070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138674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4038991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414598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346697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92286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216329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304551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98191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31070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64055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30694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422216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1"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301333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7D825-916E-CBEF-DED4-FE017CC00CF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Rectangle 5">
            <a:extLst>
              <a:ext uri="{FF2B5EF4-FFF2-40B4-BE49-F238E27FC236}">
                <a16:creationId xmlns:a16="http://schemas.microsoft.com/office/drawing/2014/main" id="{E68895E7-F979-6817-5CFA-EEACE7D59ECF}"/>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33921-5FC9-C711-80A2-0B82B0900910}"/>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2" name="Title 1"/>
          <p:cNvSpPr txBox="1">
            <a:spLocks/>
          </p:cNvSpPr>
          <p:nvPr userDrawn="1"/>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
        <p:nvSpPr>
          <p:cNvPr id="2" name="Rectangle 1">
            <a:extLst>
              <a:ext uri="{FF2B5EF4-FFF2-40B4-BE49-F238E27FC236}">
                <a16:creationId xmlns:a16="http://schemas.microsoft.com/office/drawing/2014/main" id="{8FC336BC-8EC1-510F-8FB6-3919EB038A6A}"/>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19184601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06/11/2023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
        <p:nvSpPr>
          <p:cNvPr id="8" name="Rectangle 7">
            <a:extLst>
              <a:ext uri="{FF2B5EF4-FFF2-40B4-BE49-F238E27FC236}">
                <a16:creationId xmlns:a16="http://schemas.microsoft.com/office/drawing/2014/main" id="{9FF4B986-E58B-BCC0-DE1C-CA1C634E09B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06/11/2023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
        <p:nvSpPr>
          <p:cNvPr id="10" name="Rectangle 9">
            <a:extLst>
              <a:ext uri="{FF2B5EF4-FFF2-40B4-BE49-F238E27FC236}">
                <a16:creationId xmlns:a16="http://schemas.microsoft.com/office/drawing/2014/main" id="{45DDCD14-DA73-0D11-3AF9-26D550E6B5E6}"/>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06/11/2023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
        <p:nvSpPr>
          <p:cNvPr id="6" name="Rectangle 5">
            <a:extLst>
              <a:ext uri="{FF2B5EF4-FFF2-40B4-BE49-F238E27FC236}">
                <a16:creationId xmlns:a16="http://schemas.microsoft.com/office/drawing/2014/main" id="{DAC92C42-8552-E3A7-5E6A-1701360D75E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06/11/2023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
        <p:nvSpPr>
          <p:cNvPr id="5" name="Rectangle 4">
            <a:extLst>
              <a:ext uri="{FF2B5EF4-FFF2-40B4-BE49-F238E27FC236}">
                <a16:creationId xmlns:a16="http://schemas.microsoft.com/office/drawing/2014/main" id="{63836EC3-B7BF-2EEB-5445-1EA4D9C766F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06/11/2023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
        <p:nvSpPr>
          <p:cNvPr id="8" name="Rectangle 7">
            <a:extLst>
              <a:ext uri="{FF2B5EF4-FFF2-40B4-BE49-F238E27FC236}">
                <a16:creationId xmlns:a16="http://schemas.microsoft.com/office/drawing/2014/main" id="{E5CA0C9C-21D2-C271-0F4A-805BB1546D64}"/>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06/11/2023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
        <p:nvSpPr>
          <p:cNvPr id="8" name="Rectangle 7">
            <a:extLst>
              <a:ext uri="{FF2B5EF4-FFF2-40B4-BE49-F238E27FC236}">
                <a16:creationId xmlns:a16="http://schemas.microsoft.com/office/drawing/2014/main" id="{543CB272-7CCB-B848-14E9-35E1972C78C8}"/>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
        <p:nvSpPr>
          <p:cNvPr id="7" name="Rectangle 6">
            <a:extLst>
              <a:ext uri="{FF2B5EF4-FFF2-40B4-BE49-F238E27FC236}">
                <a16:creationId xmlns:a16="http://schemas.microsoft.com/office/drawing/2014/main" id="{14C93148-C07A-C341-874F-0C125453EB8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
        <p:nvSpPr>
          <p:cNvPr id="7" name="Rectangle 6">
            <a:extLst>
              <a:ext uri="{FF2B5EF4-FFF2-40B4-BE49-F238E27FC236}">
                <a16:creationId xmlns:a16="http://schemas.microsoft.com/office/drawing/2014/main" id="{D8518E34-DBCB-4858-0C10-3BD2972FB4B7}"/>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 id="2147485347"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w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5619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6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873470"/>
            <a:ext cx="7129095" cy="1200329"/>
          </a:xfrm>
          <a:prstGeom prst="rect">
            <a:avLst/>
          </a:prstGeom>
          <a:noFill/>
        </p:spPr>
        <p:txBody>
          <a:bodyPr wrap="square">
            <a:spAutoFit/>
          </a:bodyPr>
          <a:lstStyle/>
          <a:p>
            <a:pPr algn="ctr"/>
            <a:r>
              <a:rPr lang="en-US" sz="2400" b="1" dirty="0">
                <a:effectLst/>
                <a:latin typeface="+mn-lt"/>
                <a:ea typeface="Helvetica Neue"/>
                <a:cs typeface="Helvetica Neue"/>
              </a:rPr>
              <a:t>Séance 7 - </a:t>
            </a:r>
            <a:r>
              <a:rPr lang="fr-FR" sz="2400" b="1" dirty="0">
                <a:effectLst/>
                <a:latin typeface="+mn-lt"/>
                <a:ea typeface="Helvetica Neue"/>
                <a:cs typeface="Helvetica Neue"/>
              </a:rPr>
              <a:t>Mise en œuvre du cycle de gestion des données géospatiales - Partie 1 : Documenter le processus et définir le besoin en données</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B17695D8-E1A9-57C5-BF50-1E68FCE2E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89C402A9-4330-A353-A5F3-405B56AC7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DDAD7C38-49BE-839D-8B03-02931B0ECF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211EBBB8-5675-7420-7BE1-D4421FDB65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A5F3A239-A934-DC90-0C93-FC8233C27E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10</a:t>
            </a:fld>
            <a:endParaRPr lang="en-GB" altLang="en-US"/>
          </a:p>
        </p:txBody>
      </p:sp>
      <p:sp>
        <p:nvSpPr>
          <p:cNvPr id="8" name="Rectangle 7"/>
          <p:cNvSpPr/>
          <p:nvPr/>
        </p:nvSpPr>
        <p:spPr>
          <a:xfrm>
            <a:off x="251520" y="1124744"/>
            <a:ext cx="8640960" cy="954107"/>
          </a:xfrm>
          <a:prstGeom prst="rect">
            <a:avLst/>
          </a:prstGeom>
        </p:spPr>
        <p:txBody>
          <a:bodyPr wrap="square">
            <a:spAutoFit/>
          </a:bodyPr>
          <a:lstStyle/>
          <a:p>
            <a:r>
              <a:rPr lang="fr-FR" sz="2800" dirty="0"/>
              <a:t>Chacun de ces modèles remplit une fonction différente et présente des caractéristiques différentes </a:t>
            </a:r>
            <a:r>
              <a:rPr lang="en-US" sz="2800" dirty="0"/>
              <a:t>:</a:t>
            </a:r>
          </a:p>
        </p:txBody>
      </p:sp>
      <p:graphicFrame>
        <p:nvGraphicFramePr>
          <p:cNvPr id="4" name="Table 3"/>
          <p:cNvGraphicFramePr>
            <a:graphicFrameLocks noGrp="1"/>
          </p:cNvGraphicFramePr>
          <p:nvPr>
            <p:extLst>
              <p:ext uri="{D42A27DB-BD31-4B8C-83A1-F6EECF244321}">
                <p14:modId xmlns:p14="http://schemas.microsoft.com/office/powerpoint/2010/main" val="3852150492"/>
              </p:ext>
            </p:extLst>
          </p:nvPr>
        </p:nvGraphicFramePr>
        <p:xfrm>
          <a:off x="1413344" y="2218684"/>
          <a:ext cx="6317312" cy="4234504"/>
        </p:xfrm>
        <a:graphic>
          <a:graphicData uri="http://schemas.openxmlformats.org/drawingml/2006/table">
            <a:tbl>
              <a:tblPr firstRow="1" firstCol="1" bandRow="1">
                <a:tableStyleId>{5940675A-B579-460E-94D1-54222C63F5DA}</a:tableStyleId>
              </a:tblPr>
              <a:tblGrid>
                <a:gridCol w="2334487">
                  <a:extLst>
                    <a:ext uri="{9D8B030D-6E8A-4147-A177-3AD203B41FA5}">
                      <a16:colId xmlns:a16="http://schemas.microsoft.com/office/drawing/2014/main" val="20000"/>
                    </a:ext>
                  </a:extLst>
                </a:gridCol>
                <a:gridCol w="1498489">
                  <a:extLst>
                    <a:ext uri="{9D8B030D-6E8A-4147-A177-3AD203B41FA5}">
                      <a16:colId xmlns:a16="http://schemas.microsoft.com/office/drawing/2014/main" val="20001"/>
                    </a:ext>
                  </a:extLst>
                </a:gridCol>
                <a:gridCol w="1242168">
                  <a:extLst>
                    <a:ext uri="{9D8B030D-6E8A-4147-A177-3AD203B41FA5}">
                      <a16:colId xmlns:a16="http://schemas.microsoft.com/office/drawing/2014/main" val="20002"/>
                    </a:ext>
                  </a:extLst>
                </a:gridCol>
                <a:gridCol w="1242168">
                  <a:extLst>
                    <a:ext uri="{9D8B030D-6E8A-4147-A177-3AD203B41FA5}">
                      <a16:colId xmlns:a16="http://schemas.microsoft.com/office/drawing/2014/main" val="20003"/>
                    </a:ext>
                  </a:extLst>
                </a:gridCol>
              </a:tblGrid>
              <a:tr h="392153">
                <a:tc rowSpan="2">
                  <a:txBody>
                    <a:bodyPr/>
                    <a:lstStyle/>
                    <a:p>
                      <a:pPr algn="ctr">
                        <a:spcAft>
                          <a:spcPts val="0"/>
                        </a:spcAft>
                      </a:pPr>
                      <a:r>
                        <a:rPr lang="fr-CH" sz="1800" b="1" noProof="0" dirty="0">
                          <a:solidFill>
                            <a:schemeClr val="tx1"/>
                          </a:solidFill>
                          <a:effectLst/>
                        </a:rPr>
                        <a:t>Caractéristiques incluses</a:t>
                      </a:r>
                      <a:endParaRPr lang="fr-CH" sz="1800" b="1" noProof="0" dirty="0">
                        <a:solidFill>
                          <a:schemeClr val="tx1"/>
                        </a:solidFill>
                        <a:effectLst/>
                        <a:latin typeface="Times New Roman"/>
                        <a:ea typeface="Times New Roman"/>
                      </a:endParaRPr>
                    </a:p>
                  </a:txBody>
                  <a:tcPr marL="68580" marR="68580" marT="0" marB="0" anchor="ctr"/>
                </a:tc>
                <a:tc gridSpan="3">
                  <a:txBody>
                    <a:bodyPr/>
                    <a:lstStyle/>
                    <a:p>
                      <a:pPr algn="ctr" eaLnBrk="1" hangingPunct="1">
                        <a:defRPr/>
                      </a:pPr>
                      <a:r>
                        <a:rPr lang="fr-CH" altLang="en-US" sz="1800" b="1" noProof="0" dirty="0">
                          <a:solidFill>
                            <a:schemeClr val="tx1"/>
                          </a:solidFill>
                        </a:rPr>
                        <a:t>Modèle de données</a:t>
                      </a:r>
                      <a:endParaRPr lang="fr-CH" altLang="en-US" sz="1800" b="1" noProof="0" dirty="0">
                        <a:solidFill>
                          <a:schemeClr val="tx1"/>
                        </a:solidFill>
                        <a:latin typeface="+mn-lt"/>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153">
                <a:tc vMerge="1">
                  <a:txBody>
                    <a:bodyPr/>
                    <a:lstStyle/>
                    <a:p>
                      <a:endParaRPr lang="en-US"/>
                    </a:p>
                  </a:txBody>
                  <a:tcPr/>
                </a:tc>
                <a:tc>
                  <a:txBody>
                    <a:bodyPr/>
                    <a:lstStyle/>
                    <a:p>
                      <a:pPr algn="ctr">
                        <a:spcAft>
                          <a:spcPts val="0"/>
                        </a:spcAft>
                      </a:pPr>
                      <a:r>
                        <a:rPr lang="fr-CH" sz="1800" b="1" noProof="0" dirty="0">
                          <a:solidFill>
                            <a:schemeClr val="tx1"/>
                          </a:solidFill>
                          <a:effectLst/>
                        </a:rPr>
                        <a:t>Conceptuel</a:t>
                      </a:r>
                      <a:endParaRPr lang="fr-CH" sz="1800" b="1"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1" noProof="0" dirty="0">
                          <a:solidFill>
                            <a:schemeClr val="tx1"/>
                          </a:solidFill>
                          <a:effectLst/>
                        </a:rPr>
                        <a:t>Logique</a:t>
                      </a:r>
                      <a:endParaRPr lang="fr-CH" sz="1800" b="1"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1" noProof="0" dirty="0">
                          <a:solidFill>
                            <a:schemeClr val="tx1"/>
                          </a:solidFill>
                          <a:effectLst/>
                        </a:rPr>
                        <a:t>Physique</a:t>
                      </a:r>
                      <a:endParaRPr lang="fr-CH" sz="1800" b="1"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r h="392153">
                <a:tc>
                  <a:txBody>
                    <a:bodyPr/>
                    <a:lstStyle/>
                    <a:p>
                      <a:pPr algn="just">
                        <a:spcAft>
                          <a:spcPts val="0"/>
                        </a:spcAft>
                      </a:pPr>
                      <a:r>
                        <a:rPr lang="fr-CH" sz="1800" b="0" noProof="0" dirty="0">
                          <a:solidFill>
                            <a:schemeClr val="tx1"/>
                          </a:solidFill>
                          <a:effectLst/>
                        </a:rPr>
                        <a:t>Noms des entités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2"/>
                  </a:ext>
                </a:extLst>
              </a:tr>
              <a:tr h="392153">
                <a:tc>
                  <a:txBody>
                    <a:bodyPr/>
                    <a:lstStyle/>
                    <a:p>
                      <a:pPr algn="just">
                        <a:spcAft>
                          <a:spcPts val="0"/>
                        </a:spcAft>
                      </a:pPr>
                      <a:r>
                        <a:rPr lang="fr-CH" sz="1800" b="0" noProof="0" dirty="0">
                          <a:solidFill>
                            <a:schemeClr val="tx1"/>
                          </a:solidFill>
                          <a:effectLst/>
                        </a:rPr>
                        <a:t>Relation entre les entités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3"/>
                  </a:ext>
                </a:extLst>
              </a:tr>
              <a:tr h="392153">
                <a:tc>
                  <a:txBody>
                    <a:bodyPr/>
                    <a:lstStyle/>
                    <a:p>
                      <a:pPr algn="just">
                        <a:spcAft>
                          <a:spcPts val="0"/>
                        </a:spcAft>
                      </a:pPr>
                      <a:r>
                        <a:rPr lang="fr-CH" sz="1800" b="0" noProof="0" dirty="0">
                          <a:solidFill>
                            <a:schemeClr val="tx1"/>
                          </a:solidFill>
                          <a:effectLst/>
                        </a:rPr>
                        <a:t>Attributs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4"/>
                  </a:ext>
                </a:extLst>
              </a:tr>
              <a:tr h="392153">
                <a:tc>
                  <a:txBody>
                    <a:bodyPr/>
                    <a:lstStyle/>
                    <a:p>
                      <a:pPr algn="just">
                        <a:spcAft>
                          <a:spcPts val="0"/>
                        </a:spcAft>
                      </a:pPr>
                      <a:r>
                        <a:rPr lang="fr-CH" sz="1800" b="0" noProof="0" dirty="0">
                          <a:solidFill>
                            <a:schemeClr val="tx1"/>
                          </a:solidFill>
                          <a:effectLst/>
                        </a:rPr>
                        <a:t>Clés primaires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5"/>
                  </a:ext>
                </a:extLst>
              </a:tr>
              <a:tr h="392153">
                <a:tc>
                  <a:txBody>
                    <a:bodyPr/>
                    <a:lstStyle/>
                    <a:p>
                      <a:pPr algn="just">
                        <a:spcAft>
                          <a:spcPts val="0"/>
                        </a:spcAft>
                      </a:pPr>
                      <a:r>
                        <a:rPr lang="fr-CH" sz="1800" b="0" noProof="0" dirty="0">
                          <a:solidFill>
                            <a:schemeClr val="tx1"/>
                          </a:solidFill>
                          <a:effectLst/>
                        </a:rPr>
                        <a:t>Clés étrangères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6"/>
                  </a:ext>
                </a:extLst>
              </a:tr>
              <a:tr h="392153">
                <a:tc>
                  <a:txBody>
                    <a:bodyPr/>
                    <a:lstStyle/>
                    <a:p>
                      <a:pPr algn="just">
                        <a:spcAft>
                          <a:spcPts val="0"/>
                        </a:spcAft>
                      </a:pPr>
                      <a:r>
                        <a:rPr lang="fr-CH" sz="1800" b="0" noProof="0" dirty="0">
                          <a:solidFill>
                            <a:schemeClr val="tx1"/>
                          </a:solidFill>
                          <a:effectLst/>
                        </a:rPr>
                        <a:t>Noms des tables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7"/>
                  </a:ext>
                </a:extLst>
              </a:tr>
              <a:tr h="392153">
                <a:tc>
                  <a:txBody>
                    <a:bodyPr/>
                    <a:lstStyle/>
                    <a:p>
                      <a:pPr algn="just">
                        <a:spcAft>
                          <a:spcPts val="0"/>
                        </a:spcAft>
                      </a:pPr>
                      <a:r>
                        <a:rPr lang="fr-CH" sz="1800" b="0" noProof="0" dirty="0">
                          <a:solidFill>
                            <a:schemeClr val="tx1"/>
                          </a:solidFill>
                          <a:effectLst/>
                        </a:rPr>
                        <a:t>Noms des colonnes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8"/>
                  </a:ext>
                </a:extLst>
              </a:tr>
              <a:tr h="392153">
                <a:tc>
                  <a:txBody>
                    <a:bodyPr/>
                    <a:lstStyle/>
                    <a:p>
                      <a:pPr algn="just">
                        <a:spcAft>
                          <a:spcPts val="0"/>
                        </a:spcAft>
                      </a:pPr>
                      <a:r>
                        <a:rPr lang="fr-CH" sz="1800" b="0" noProof="0" dirty="0">
                          <a:solidFill>
                            <a:schemeClr val="tx1"/>
                          </a:solidFill>
                          <a:effectLst/>
                        </a:rPr>
                        <a:t>Types de données des colonnes</a:t>
                      </a:r>
                      <a:endParaRPr lang="fr-CH" sz="1800" b="0" noProof="0" dirty="0">
                        <a:solidFill>
                          <a:schemeClr val="tx1"/>
                        </a:solidFill>
                        <a:effectLst/>
                        <a:latin typeface="+mn-lt"/>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 </a:t>
                      </a:r>
                      <a:endParaRPr lang="fr-CH" sz="1800" b="0" noProof="0" dirty="0">
                        <a:solidFill>
                          <a:schemeClr val="tx1"/>
                        </a:solidFill>
                        <a:effectLst/>
                        <a:latin typeface="Times New Roman"/>
                        <a:ea typeface="Times New Roman"/>
                      </a:endParaRPr>
                    </a:p>
                  </a:txBody>
                  <a:tcPr marL="68580" marR="68580" marT="0" marB="0"/>
                </a:tc>
                <a:tc>
                  <a:txBody>
                    <a:bodyPr/>
                    <a:lstStyle/>
                    <a:p>
                      <a:pPr algn="ctr">
                        <a:spcAft>
                          <a:spcPts val="0"/>
                        </a:spcAft>
                      </a:pPr>
                      <a:r>
                        <a:rPr lang="fr-CH" sz="1800" b="0" noProof="0" dirty="0">
                          <a:solidFill>
                            <a:schemeClr val="tx1"/>
                          </a:solidFill>
                          <a:effectLst/>
                        </a:rPr>
                        <a:t>X</a:t>
                      </a:r>
                      <a:endParaRPr lang="fr-CH" sz="1800" b="0" noProof="0" dirty="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5" name="Title 1">
            <a:extLst>
              <a:ext uri="{FF2B5EF4-FFF2-40B4-BE49-F238E27FC236}">
                <a16:creationId xmlns:a16="http://schemas.microsoft.com/office/drawing/2014/main" id="{EB1DE6C4-D285-D11B-4854-0439AAAACE1B}"/>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3200" b="1" dirty="0" err="1">
                <a:solidFill>
                  <a:schemeClr val="bg1"/>
                </a:solidFill>
                <a:latin typeface="+mn-lt"/>
              </a:rPr>
              <a:t>Modèle</a:t>
            </a:r>
            <a:r>
              <a:rPr lang="en-US" altLang="en-US" sz="3200" b="1" dirty="0">
                <a:solidFill>
                  <a:schemeClr val="bg1"/>
                </a:solidFill>
                <a:latin typeface="+mn-lt"/>
              </a:rPr>
              <a:t> de </a:t>
            </a:r>
            <a:r>
              <a:rPr lang="en-US" altLang="en-US" sz="3200" b="1" dirty="0" err="1">
                <a:solidFill>
                  <a:schemeClr val="bg1"/>
                </a:solidFill>
                <a:latin typeface="+mn-lt"/>
              </a:rPr>
              <a:t>données</a:t>
            </a:r>
            <a:endParaRPr lang="en-PH" altLang="en-US" sz="3200" b="1" dirty="0">
              <a:solidFill>
                <a:schemeClr val="bg1"/>
              </a:solidFill>
              <a:latin typeface="+mn-lt"/>
            </a:endParaRPr>
          </a:p>
        </p:txBody>
      </p:sp>
    </p:spTree>
    <p:extLst>
      <p:ext uri="{BB962C8B-B14F-4D97-AF65-F5344CB8AC3E}">
        <p14:creationId xmlns:p14="http://schemas.microsoft.com/office/powerpoint/2010/main" val="29943126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11</a:t>
            </a:fld>
            <a:endParaRPr lang="en-GB" altLang="en-US"/>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Modèle</a:t>
            </a:r>
            <a:r>
              <a:rPr lang="en-US" sz="3200" b="1" dirty="0">
                <a:solidFill>
                  <a:schemeClr val="bg1"/>
                </a:solidFill>
                <a:latin typeface="+mn-lt"/>
              </a:rPr>
              <a:t> </a:t>
            </a:r>
            <a:r>
              <a:rPr lang="en-US" sz="3200" b="1" dirty="0" err="1">
                <a:solidFill>
                  <a:schemeClr val="bg1"/>
                </a:solidFill>
                <a:latin typeface="+mn-lt"/>
              </a:rPr>
              <a:t>conceptuel</a:t>
            </a:r>
            <a:r>
              <a:rPr lang="en-US" sz="3200" b="1" dirty="0">
                <a:solidFill>
                  <a:schemeClr val="bg1"/>
                </a:solidFill>
                <a:latin typeface="+mn-lt"/>
              </a:rPr>
              <a:t> de </a:t>
            </a:r>
            <a:r>
              <a:rPr lang="en-US" sz="3200" b="1" dirty="0" err="1">
                <a:solidFill>
                  <a:schemeClr val="bg1"/>
                </a:solidFill>
                <a:latin typeface="+mn-lt"/>
              </a:rPr>
              <a:t>données</a:t>
            </a:r>
            <a:endParaRPr lang="en-PH" altLang="en-US" sz="3200" b="1" dirty="0">
              <a:solidFill>
                <a:schemeClr val="bg1"/>
              </a:solidFill>
              <a:latin typeface="+mn-lt"/>
            </a:endParaRPr>
          </a:p>
        </p:txBody>
      </p:sp>
      <p:sp>
        <p:nvSpPr>
          <p:cNvPr id="8" name="Rectangle 7"/>
          <p:cNvSpPr/>
          <p:nvPr/>
        </p:nvSpPr>
        <p:spPr>
          <a:xfrm>
            <a:off x="251520" y="980728"/>
            <a:ext cx="8640960" cy="430887"/>
          </a:xfrm>
          <a:prstGeom prst="rect">
            <a:avLst/>
          </a:prstGeom>
        </p:spPr>
        <p:txBody>
          <a:bodyPr wrap="square">
            <a:spAutoFit/>
          </a:bodyPr>
          <a:lstStyle/>
          <a:p>
            <a:pPr lvl="0"/>
            <a:r>
              <a:rPr lang="fr-FR" sz="2200" dirty="0"/>
              <a:t>Exemple de modèle conceptuel de données - Élimination du paludisme</a:t>
            </a:r>
            <a:endParaRPr lang="en-US"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62" y="1412875"/>
            <a:ext cx="6927676" cy="4928012"/>
          </a:xfrm>
          <a:prstGeom prst="rect">
            <a:avLst/>
          </a:prstGeom>
        </p:spPr>
      </p:pic>
      <p:pic>
        <p:nvPicPr>
          <p:cNvPr id="4" name="Picture 3">
            <a:extLst>
              <a:ext uri="{FF2B5EF4-FFF2-40B4-BE49-F238E27FC236}">
                <a16:creationId xmlns:a16="http://schemas.microsoft.com/office/drawing/2014/main" id="{01A18F94-CEB1-1C8E-43C8-EBA3EB7ADB01}"/>
              </a:ext>
            </a:extLst>
          </p:cNvPr>
          <p:cNvPicPr>
            <a:picLocks noChangeAspect="1"/>
          </p:cNvPicPr>
          <p:nvPr/>
        </p:nvPicPr>
        <p:blipFill rotWithShape="1">
          <a:blip r:embed="rId4"/>
          <a:srcRect l="80520" t="38265" r="10441" b="47050"/>
          <a:stretch/>
        </p:blipFill>
        <p:spPr>
          <a:xfrm>
            <a:off x="8405988" y="5847507"/>
            <a:ext cx="486492" cy="438434"/>
          </a:xfrm>
          <a:prstGeom prst="rect">
            <a:avLst/>
          </a:prstGeom>
        </p:spPr>
      </p:pic>
      <p:pic>
        <p:nvPicPr>
          <p:cNvPr id="6" name="Picture 5">
            <a:extLst>
              <a:ext uri="{FF2B5EF4-FFF2-40B4-BE49-F238E27FC236}">
                <a16:creationId xmlns:a16="http://schemas.microsoft.com/office/drawing/2014/main" id="{F8DF802F-AE5C-E931-41DF-A69F18660F79}"/>
              </a:ext>
            </a:extLst>
          </p:cNvPr>
          <p:cNvPicPr>
            <a:picLocks noChangeAspect="1"/>
          </p:cNvPicPr>
          <p:nvPr/>
        </p:nvPicPr>
        <p:blipFill>
          <a:blip r:embed="rId5"/>
          <a:stretch>
            <a:fillRect/>
          </a:stretch>
        </p:blipFill>
        <p:spPr>
          <a:xfrm>
            <a:off x="8225993" y="4600397"/>
            <a:ext cx="846482" cy="1201126"/>
          </a:xfrm>
          <a:prstGeom prst="rect">
            <a:avLst/>
          </a:prstGeom>
          <a:ln>
            <a:solidFill>
              <a:schemeClr val="tx1"/>
            </a:solidFill>
          </a:ln>
        </p:spPr>
      </p:pic>
      <p:sp>
        <p:nvSpPr>
          <p:cNvPr id="9" name="TextBox 8">
            <a:extLst>
              <a:ext uri="{FF2B5EF4-FFF2-40B4-BE49-F238E27FC236}">
                <a16:creationId xmlns:a16="http://schemas.microsoft.com/office/drawing/2014/main" id="{1BF8ACC9-C46C-F6B1-F92A-F572926748F4}"/>
              </a:ext>
            </a:extLst>
          </p:cNvPr>
          <p:cNvSpPr txBox="1"/>
          <p:nvPr/>
        </p:nvSpPr>
        <p:spPr>
          <a:xfrm>
            <a:off x="7619004" y="4364985"/>
            <a:ext cx="1646538" cy="246221"/>
          </a:xfrm>
          <a:prstGeom prst="rect">
            <a:avLst/>
          </a:prstGeom>
          <a:noFill/>
        </p:spPr>
        <p:txBody>
          <a:bodyPr wrap="square">
            <a:spAutoFit/>
          </a:bodyPr>
          <a:lstStyle/>
          <a:p>
            <a:r>
              <a:rPr lang="en-PH" sz="1000" dirty="0"/>
              <a:t>EN_Guide_HGLC_Part2_1</a:t>
            </a:r>
          </a:p>
        </p:txBody>
      </p:sp>
    </p:spTree>
    <p:extLst>
      <p:ext uri="{BB962C8B-B14F-4D97-AF65-F5344CB8AC3E}">
        <p14:creationId xmlns:p14="http://schemas.microsoft.com/office/powerpoint/2010/main" val="30047089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680" y="1772816"/>
            <a:ext cx="6992639" cy="48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12</a:t>
            </a:fld>
            <a:endParaRPr lang="en-GB" altLang="en-US"/>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Modèle</a:t>
            </a:r>
            <a:r>
              <a:rPr lang="en-US" sz="3200" b="1" dirty="0">
                <a:solidFill>
                  <a:schemeClr val="bg1"/>
                </a:solidFill>
                <a:latin typeface="+mn-lt"/>
              </a:rPr>
              <a:t> </a:t>
            </a:r>
            <a:r>
              <a:rPr lang="en-US" sz="3200" b="1" dirty="0" err="1">
                <a:solidFill>
                  <a:schemeClr val="bg1"/>
                </a:solidFill>
                <a:latin typeface="+mn-lt"/>
              </a:rPr>
              <a:t>logique</a:t>
            </a:r>
            <a:r>
              <a:rPr lang="en-US" sz="3200" b="1" dirty="0">
                <a:solidFill>
                  <a:schemeClr val="bg1"/>
                </a:solidFill>
                <a:latin typeface="+mn-lt"/>
              </a:rPr>
              <a:t> de </a:t>
            </a:r>
            <a:r>
              <a:rPr lang="en-US" sz="3200" b="1" dirty="0" err="1">
                <a:solidFill>
                  <a:schemeClr val="bg1"/>
                </a:solidFill>
                <a:latin typeface="+mn-lt"/>
              </a:rPr>
              <a:t>données</a:t>
            </a:r>
            <a:endParaRPr lang="en-PH" altLang="en-US" sz="3200" b="1" dirty="0">
              <a:solidFill>
                <a:schemeClr val="bg1"/>
              </a:solidFill>
              <a:latin typeface="+mn-lt"/>
            </a:endParaRPr>
          </a:p>
        </p:txBody>
      </p:sp>
      <p:sp>
        <p:nvSpPr>
          <p:cNvPr id="8" name="Rectangle 7"/>
          <p:cNvSpPr/>
          <p:nvPr/>
        </p:nvSpPr>
        <p:spPr>
          <a:xfrm>
            <a:off x="251520" y="980728"/>
            <a:ext cx="8640960" cy="830997"/>
          </a:xfrm>
          <a:prstGeom prst="rect">
            <a:avLst/>
          </a:prstGeom>
        </p:spPr>
        <p:txBody>
          <a:bodyPr wrap="square">
            <a:spAutoFit/>
          </a:bodyPr>
          <a:lstStyle/>
          <a:p>
            <a:pPr lvl="0"/>
            <a:r>
              <a:rPr lang="fr-FR" sz="2400" dirty="0"/>
              <a:t>Exemple de modèle logique de données - dérivé du modèle conceptuel de données pour l'élimination du paludisme</a:t>
            </a:r>
            <a:endParaRPr lang="en-US" sz="2400" dirty="0"/>
          </a:p>
        </p:txBody>
      </p:sp>
    </p:spTree>
    <p:extLst>
      <p:ext uri="{BB962C8B-B14F-4D97-AF65-F5344CB8AC3E}">
        <p14:creationId xmlns:p14="http://schemas.microsoft.com/office/powerpoint/2010/main" val="28521750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13</a:t>
            </a:fld>
            <a:endParaRPr lang="en-GB" altLang="en-US"/>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Modèle</a:t>
            </a:r>
            <a:r>
              <a:rPr lang="en-US" sz="3200" b="1" dirty="0">
                <a:solidFill>
                  <a:schemeClr val="bg1"/>
                </a:solidFill>
                <a:latin typeface="+mn-lt"/>
              </a:rPr>
              <a:t> Physique de </a:t>
            </a:r>
            <a:r>
              <a:rPr lang="en-US" sz="3200" b="1" dirty="0" err="1">
                <a:solidFill>
                  <a:schemeClr val="bg1"/>
                </a:solidFill>
                <a:latin typeface="+mn-lt"/>
              </a:rPr>
              <a:t>données</a:t>
            </a:r>
            <a:endParaRPr lang="en-PH" altLang="en-US" sz="3200" b="1" dirty="0">
              <a:solidFill>
                <a:schemeClr val="bg1"/>
              </a:solidFill>
              <a:latin typeface="+mn-lt"/>
            </a:endParaRPr>
          </a:p>
        </p:txBody>
      </p:sp>
      <p:sp>
        <p:nvSpPr>
          <p:cNvPr id="8" name="Rectangle 7"/>
          <p:cNvSpPr/>
          <p:nvPr/>
        </p:nvSpPr>
        <p:spPr>
          <a:xfrm>
            <a:off x="251520" y="980728"/>
            <a:ext cx="8640960" cy="830997"/>
          </a:xfrm>
          <a:prstGeom prst="rect">
            <a:avLst/>
          </a:prstGeom>
        </p:spPr>
        <p:txBody>
          <a:bodyPr wrap="square">
            <a:spAutoFit/>
          </a:bodyPr>
          <a:lstStyle/>
          <a:p>
            <a:pPr lvl="0"/>
            <a:r>
              <a:rPr lang="fr-FR" sz="2400" dirty="0"/>
              <a:t>Exemple de modèle de données physiques - Dérivé du modèle de données logiques de l'élimination du paludisme</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777702"/>
            <a:ext cx="75342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405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Google Shape;473;p45">
            <a:extLst>
              <a:ext uri="{FF2B5EF4-FFF2-40B4-BE49-F238E27FC236}">
                <a16:creationId xmlns:a16="http://schemas.microsoft.com/office/drawing/2014/main" id="{3CE45739-D9E8-14B5-8892-50EC33163BBF}"/>
              </a:ext>
            </a:extLst>
          </p:cNvPr>
          <p:cNvSpPr/>
          <p:nvPr/>
        </p:nvSpPr>
        <p:spPr>
          <a:xfrm>
            <a:off x="392618" y="5953768"/>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48" name="Content Placeholder 2">
            <a:extLst>
              <a:ext uri="{FF2B5EF4-FFF2-40B4-BE49-F238E27FC236}">
                <a16:creationId xmlns:a16="http://schemas.microsoft.com/office/drawing/2014/main" id="{FF51736A-66A0-C5A4-59EF-C7E0180F5EB6}"/>
              </a:ext>
            </a:extLst>
          </p:cNvPr>
          <p:cNvSpPr txBox="1">
            <a:spLocks/>
          </p:cNvSpPr>
          <p:nvPr/>
        </p:nvSpPr>
        <p:spPr>
          <a:xfrm>
            <a:off x="902242" y="5953769"/>
            <a:ext cx="7339515" cy="42755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575" dirty="0"/>
              <a:t>Objet géographique = </a:t>
            </a:r>
            <a:r>
              <a:rPr lang="fr-CH" sz="1575" dirty="0" err="1"/>
              <a:t>Egalement</a:t>
            </a:r>
            <a:r>
              <a:rPr lang="fr-CH" sz="1575" dirty="0"/>
              <a:t> appelé géo-objet, représentation informatique d'un élément géographique (par exemple, point, ligne, polygone).</a:t>
            </a:r>
          </a:p>
        </p:txBody>
      </p:sp>
      <p:sp>
        <p:nvSpPr>
          <p:cNvPr id="2" name="Content Placeholder 2">
            <a:extLst>
              <a:ext uri="{FF2B5EF4-FFF2-40B4-BE49-F238E27FC236}">
                <a16:creationId xmlns:a16="http://schemas.microsoft.com/office/drawing/2014/main" id="{E315DEDB-EEEC-665F-1599-5525C3F90651}"/>
              </a:ext>
            </a:extLst>
          </p:cNvPr>
          <p:cNvSpPr txBox="1">
            <a:spLocks/>
          </p:cNvSpPr>
          <p:nvPr/>
        </p:nvSpPr>
        <p:spPr>
          <a:xfrm>
            <a:off x="963047" y="5313095"/>
            <a:ext cx="7339515" cy="42755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575" dirty="0"/>
              <a:t>Entité géographique = Elément de la Terre créé naturellement ou par l'homme (par exemple, maison, route, établissement de santé, rivière, …)</a:t>
            </a:r>
          </a:p>
        </p:txBody>
      </p:sp>
      <p:sp>
        <p:nvSpPr>
          <p:cNvPr id="3" name="Google Shape;473;p45">
            <a:extLst>
              <a:ext uri="{FF2B5EF4-FFF2-40B4-BE49-F238E27FC236}">
                <a16:creationId xmlns:a16="http://schemas.microsoft.com/office/drawing/2014/main" id="{74BC4CE5-2815-37BE-FEDD-B00B8BAC918F}"/>
              </a:ext>
            </a:extLst>
          </p:cNvPr>
          <p:cNvSpPr/>
          <p:nvPr/>
        </p:nvSpPr>
        <p:spPr>
          <a:xfrm>
            <a:off x="392618" y="5323080"/>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4" name="Title 1">
            <a:extLst>
              <a:ext uri="{FF2B5EF4-FFF2-40B4-BE49-F238E27FC236}">
                <a16:creationId xmlns:a16="http://schemas.microsoft.com/office/drawing/2014/main" id="{D419ABCE-3538-1A26-28A4-DEF74E6F42A9}"/>
              </a:ext>
            </a:extLst>
          </p:cNvPr>
          <p:cNvSpPr txBox="1">
            <a:spLocks/>
          </p:cNvSpPr>
          <p:nvPr/>
        </p:nvSpPr>
        <p:spPr bwMode="auto">
          <a:xfrm>
            <a:off x="0" y="0"/>
            <a:ext cx="91440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a:solidFill>
                  <a:schemeClr val="bg1"/>
                </a:solidFill>
                <a:latin typeface="+mn-lt"/>
              </a:rPr>
              <a:t>Définir le besoin en données – Entités géographiques</a:t>
            </a:r>
            <a:endParaRPr lang="fr-CH" altLang="en-US" sz="3200" b="1">
              <a:solidFill>
                <a:schemeClr val="bg1"/>
              </a:solidFill>
              <a:latin typeface="+mn-lt"/>
            </a:endParaRPr>
          </a:p>
        </p:txBody>
      </p:sp>
      <p:pic>
        <p:nvPicPr>
          <p:cNvPr id="8" name="Picture 7">
            <a:extLst>
              <a:ext uri="{FF2B5EF4-FFF2-40B4-BE49-F238E27FC236}">
                <a16:creationId xmlns:a16="http://schemas.microsoft.com/office/drawing/2014/main" id="{90E8E160-BC53-3DED-3613-745D827FE3DE}"/>
              </a:ext>
            </a:extLst>
          </p:cNvPr>
          <p:cNvPicPr>
            <a:picLocks noChangeAspect="1"/>
          </p:cNvPicPr>
          <p:nvPr/>
        </p:nvPicPr>
        <p:blipFill>
          <a:blip r:embed="rId3"/>
          <a:stretch>
            <a:fillRect/>
          </a:stretch>
        </p:blipFill>
        <p:spPr>
          <a:xfrm>
            <a:off x="843413" y="1087216"/>
            <a:ext cx="7257599" cy="4161197"/>
          </a:xfrm>
          <a:prstGeom prst="rect">
            <a:avLst/>
          </a:prstGeom>
        </p:spPr>
      </p:pic>
      <p:sp>
        <p:nvSpPr>
          <p:cNvPr id="10" name="Slide Number Placeholder 3">
            <a:extLst>
              <a:ext uri="{FF2B5EF4-FFF2-40B4-BE49-F238E27FC236}">
                <a16:creationId xmlns:a16="http://schemas.microsoft.com/office/drawing/2014/main" id="{CB41CC76-E91B-FC09-2EED-C40143D54A01}"/>
              </a:ext>
            </a:extLst>
          </p:cNvPr>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14</a:t>
            </a:fld>
            <a:endParaRPr lang="en-GB" altLang="en-US"/>
          </a:p>
        </p:txBody>
      </p:sp>
    </p:spTree>
    <p:extLst>
      <p:ext uri="{BB962C8B-B14F-4D97-AF65-F5344CB8AC3E}">
        <p14:creationId xmlns:p14="http://schemas.microsoft.com/office/powerpoint/2010/main" val="341957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8984229-18E2-1684-BE46-C50A11C4383F}"/>
              </a:ext>
            </a:extLst>
          </p:cNvPr>
          <p:cNvSpPr txBox="1">
            <a:spLocks/>
          </p:cNvSpPr>
          <p:nvPr/>
        </p:nvSpPr>
        <p:spPr bwMode="auto">
          <a:xfrm>
            <a:off x="1520476" y="2603210"/>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sp>
        <p:nvSpPr>
          <p:cNvPr id="2" name="Rectangle 10">
            <a:extLst>
              <a:ext uri="{FF2B5EF4-FFF2-40B4-BE49-F238E27FC236}">
                <a16:creationId xmlns:a16="http://schemas.microsoft.com/office/drawing/2014/main" id="{AEBB9461-80CA-A2C3-7B57-183EE03FB2ED}"/>
              </a:ext>
            </a:extLst>
          </p:cNvPr>
          <p:cNvSpPr>
            <a:spLocks noChangeArrowheads="1"/>
          </p:cNvSpPr>
          <p:nvPr/>
        </p:nvSpPr>
        <p:spPr bwMode="auto">
          <a:xfrm>
            <a:off x="2448682" y="4159393"/>
            <a:ext cx="1331230" cy="48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500" dirty="0">
                <a:latin typeface="+mn-lt"/>
              </a:rPr>
              <a:t>Etablissement de santé</a:t>
            </a:r>
          </a:p>
        </p:txBody>
      </p:sp>
      <p:sp>
        <p:nvSpPr>
          <p:cNvPr id="3" name="Rectangle 10">
            <a:extLst>
              <a:ext uri="{FF2B5EF4-FFF2-40B4-BE49-F238E27FC236}">
                <a16:creationId xmlns:a16="http://schemas.microsoft.com/office/drawing/2014/main" id="{C8392294-CA50-CE1B-CD96-9CDC26EA1509}"/>
              </a:ext>
            </a:extLst>
          </p:cNvPr>
          <p:cNvSpPr>
            <a:spLocks noChangeArrowheads="1"/>
          </p:cNvSpPr>
          <p:nvPr/>
        </p:nvSpPr>
        <p:spPr bwMode="auto">
          <a:xfrm>
            <a:off x="2131010" y="3186470"/>
            <a:ext cx="1866900"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District</a:t>
            </a:r>
          </a:p>
        </p:txBody>
      </p:sp>
      <p:sp>
        <p:nvSpPr>
          <p:cNvPr id="4" name="Rectangle 10">
            <a:extLst>
              <a:ext uri="{FF2B5EF4-FFF2-40B4-BE49-F238E27FC236}">
                <a16:creationId xmlns:a16="http://schemas.microsoft.com/office/drawing/2014/main" id="{086985FC-7D6D-53BD-F2F6-74E564C6AA2F}"/>
              </a:ext>
            </a:extLst>
          </p:cNvPr>
          <p:cNvSpPr>
            <a:spLocks noChangeArrowheads="1"/>
          </p:cNvSpPr>
          <p:nvPr/>
        </p:nvSpPr>
        <p:spPr bwMode="auto">
          <a:xfrm>
            <a:off x="2154823" y="4775323"/>
            <a:ext cx="1859756"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Personne</a:t>
            </a:r>
          </a:p>
        </p:txBody>
      </p:sp>
      <p:sp>
        <p:nvSpPr>
          <p:cNvPr id="5" name="Rectangle 10">
            <a:extLst>
              <a:ext uri="{FF2B5EF4-FFF2-40B4-BE49-F238E27FC236}">
                <a16:creationId xmlns:a16="http://schemas.microsoft.com/office/drawing/2014/main" id="{2CB37C41-A881-85AF-BADF-EBCB815CDCAE}"/>
              </a:ext>
            </a:extLst>
          </p:cNvPr>
          <p:cNvSpPr>
            <a:spLocks noChangeArrowheads="1"/>
          </p:cNvSpPr>
          <p:nvPr/>
        </p:nvSpPr>
        <p:spPr bwMode="auto">
          <a:xfrm>
            <a:off x="2171491" y="2702549"/>
            <a:ext cx="1843088"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Province</a:t>
            </a:r>
          </a:p>
        </p:txBody>
      </p:sp>
      <p:sp>
        <p:nvSpPr>
          <p:cNvPr id="7" name="Rectangle 10">
            <a:extLst>
              <a:ext uri="{FF2B5EF4-FFF2-40B4-BE49-F238E27FC236}">
                <a16:creationId xmlns:a16="http://schemas.microsoft.com/office/drawing/2014/main" id="{D3B55900-C864-240F-8379-0E058E17EFF6}"/>
              </a:ext>
            </a:extLst>
          </p:cNvPr>
          <p:cNvSpPr>
            <a:spLocks noChangeArrowheads="1"/>
          </p:cNvSpPr>
          <p:nvPr/>
        </p:nvSpPr>
        <p:spPr bwMode="auto">
          <a:xfrm>
            <a:off x="546270" y="2639087"/>
            <a:ext cx="844049"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cxnSp>
        <p:nvCxnSpPr>
          <p:cNvPr id="8" name="Straight Arrow Connector 46">
            <a:extLst>
              <a:ext uri="{FF2B5EF4-FFF2-40B4-BE49-F238E27FC236}">
                <a16:creationId xmlns:a16="http://schemas.microsoft.com/office/drawing/2014/main" id="{0BFA8DBE-A2C3-B06F-5B9E-BEF41C3570B4}"/>
              </a:ext>
            </a:extLst>
          </p:cNvPr>
          <p:cNvCxnSpPr>
            <a:cxnSpLocks noChangeShapeType="1"/>
          </p:cNvCxnSpPr>
          <p:nvPr/>
        </p:nvCxnSpPr>
        <p:spPr bwMode="auto">
          <a:xfrm flipH="1">
            <a:off x="1666311" y="2838504"/>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10" name="Rectangle 10">
            <a:extLst>
              <a:ext uri="{FF2B5EF4-FFF2-40B4-BE49-F238E27FC236}">
                <a16:creationId xmlns:a16="http://schemas.microsoft.com/office/drawing/2014/main" id="{162D66AC-37AC-EEBA-61AD-B6A3F457A493}"/>
              </a:ext>
            </a:extLst>
          </p:cNvPr>
          <p:cNvSpPr>
            <a:spLocks noChangeArrowheads="1"/>
          </p:cNvSpPr>
          <p:nvPr/>
        </p:nvSpPr>
        <p:spPr bwMode="auto">
          <a:xfrm>
            <a:off x="2397077" y="2177576"/>
            <a:ext cx="1450356" cy="35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050" b="1" dirty="0">
                <a:latin typeface="+mn-lt"/>
              </a:rPr>
              <a:t>Entités/objets géographiques</a:t>
            </a:r>
          </a:p>
        </p:txBody>
      </p:sp>
      <p:pic>
        <p:nvPicPr>
          <p:cNvPr id="11" name="Picture 10" descr="C:\Users\Samsung\AppData\Local\Microsoft\Windows\INetCache\Content.Word\KHM_Figure_18_final.jpg">
            <a:extLst>
              <a:ext uri="{FF2B5EF4-FFF2-40B4-BE49-F238E27FC236}">
                <a16:creationId xmlns:a16="http://schemas.microsoft.com/office/drawing/2014/main" id="{4E5F2F5B-BEE2-0339-77B7-B5192A125686}"/>
              </a:ext>
            </a:extLst>
          </p:cNvPr>
          <p:cNvPicPr/>
          <p:nvPr/>
        </p:nvPicPr>
        <p:blipFill>
          <a:blip r:embed="rId3" cstate="print"/>
          <a:srcRect l="7802" t="5572" r="7553" b="6136"/>
          <a:stretch>
            <a:fillRect/>
          </a:stretch>
        </p:blipFill>
        <p:spPr bwMode="auto">
          <a:xfrm>
            <a:off x="4603214" y="3174028"/>
            <a:ext cx="1523932" cy="1076203"/>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3" name="Rectangle 10">
            <a:extLst>
              <a:ext uri="{FF2B5EF4-FFF2-40B4-BE49-F238E27FC236}">
                <a16:creationId xmlns:a16="http://schemas.microsoft.com/office/drawing/2014/main" id="{DFC89846-DBEA-593A-037E-7C945C505481}"/>
              </a:ext>
            </a:extLst>
          </p:cNvPr>
          <p:cNvSpPr>
            <a:spLocks noChangeArrowheads="1"/>
          </p:cNvSpPr>
          <p:nvPr/>
        </p:nvSpPr>
        <p:spPr bwMode="auto">
          <a:xfrm>
            <a:off x="4931299" y="2951615"/>
            <a:ext cx="887636" cy="2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gn="ctr">
              <a:lnSpc>
                <a:spcPct val="90000"/>
              </a:lnSpc>
            </a:pPr>
            <a:r>
              <a:rPr lang="fr-CH" sz="1050" b="1" dirty="0">
                <a:latin typeface="+mn-lt"/>
              </a:rPr>
              <a:t>Carte</a:t>
            </a:r>
          </a:p>
        </p:txBody>
      </p:sp>
      <p:pic>
        <p:nvPicPr>
          <p:cNvPr id="14" name="Picture 13">
            <a:extLst>
              <a:ext uri="{FF2B5EF4-FFF2-40B4-BE49-F238E27FC236}">
                <a16:creationId xmlns:a16="http://schemas.microsoft.com/office/drawing/2014/main" id="{896FA399-75FC-E0CD-4D15-C3BD6AE70FDD}"/>
              </a:ext>
            </a:extLst>
          </p:cNvPr>
          <p:cNvPicPr>
            <a:picLocks noChangeAspect="1" noChangeArrowheads="1"/>
          </p:cNvPicPr>
          <p:nvPr/>
        </p:nvPicPr>
        <p:blipFill>
          <a:blip r:embed="rId4" cstate="print"/>
          <a:srcRect l="18780" t="19149" r="34303" b="44901"/>
          <a:stretch>
            <a:fillRect/>
          </a:stretch>
        </p:blipFill>
        <p:spPr bwMode="auto">
          <a:xfrm>
            <a:off x="4899079" y="5179848"/>
            <a:ext cx="1518531" cy="625416"/>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pic>
        <p:nvPicPr>
          <p:cNvPr id="15" name="Picture 14">
            <a:extLst>
              <a:ext uri="{FF2B5EF4-FFF2-40B4-BE49-F238E27FC236}">
                <a16:creationId xmlns:a16="http://schemas.microsoft.com/office/drawing/2014/main" id="{FBDF7D48-B2D7-C91A-CFA4-BCBD73991FEE}"/>
              </a:ext>
            </a:extLst>
          </p:cNvPr>
          <p:cNvPicPr>
            <a:picLocks noChangeAspect="1" noChangeArrowheads="1"/>
          </p:cNvPicPr>
          <p:nvPr/>
        </p:nvPicPr>
        <p:blipFill>
          <a:blip r:embed="rId5" cstate="print"/>
          <a:srcRect l="18000" t="36279" r="40000" b="23721"/>
          <a:stretch>
            <a:fillRect/>
          </a:stretch>
        </p:blipFill>
        <p:spPr bwMode="auto">
          <a:xfrm>
            <a:off x="4574549" y="4697066"/>
            <a:ext cx="1553491" cy="79549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6" name="Rectangle 10">
            <a:extLst>
              <a:ext uri="{FF2B5EF4-FFF2-40B4-BE49-F238E27FC236}">
                <a16:creationId xmlns:a16="http://schemas.microsoft.com/office/drawing/2014/main" id="{32077C0A-8A09-1006-660A-BF32E10BB4C7}"/>
              </a:ext>
            </a:extLst>
          </p:cNvPr>
          <p:cNvSpPr>
            <a:spLocks noChangeArrowheads="1"/>
          </p:cNvSpPr>
          <p:nvPr/>
        </p:nvSpPr>
        <p:spPr bwMode="auto">
          <a:xfrm>
            <a:off x="4521287" y="4437298"/>
            <a:ext cx="1843088" cy="212750"/>
          </a:xfrm>
          <a:prstGeom prst="rect">
            <a:avLst/>
          </a:prstGeom>
          <a:noFill/>
          <a:ln w="12700">
            <a:noFill/>
            <a:miter lim="800000"/>
            <a:headEnd/>
            <a:tailEnd/>
          </a:ln>
        </p:spPr>
        <p:txBody>
          <a:bodyPr lIns="67866" tIns="33337" rIns="67866" bIns="33337">
            <a:spAutoFit/>
          </a:bodyPr>
          <a:lstStyle/>
          <a:p>
            <a:pPr marL="346454" indent="-346454" algn="ctr">
              <a:lnSpc>
                <a:spcPct val="90000"/>
              </a:lnSpc>
              <a:defRPr/>
            </a:pPr>
            <a:r>
              <a:rPr lang="fr-CH" sz="1050" b="1" dirty="0">
                <a:latin typeface="+mn-lt"/>
              </a:rPr>
              <a:t>Table/graphique</a:t>
            </a:r>
          </a:p>
        </p:txBody>
      </p:sp>
      <p:sp>
        <p:nvSpPr>
          <p:cNvPr id="17" name="Rectangle 10">
            <a:extLst>
              <a:ext uri="{FF2B5EF4-FFF2-40B4-BE49-F238E27FC236}">
                <a16:creationId xmlns:a16="http://schemas.microsoft.com/office/drawing/2014/main" id="{11DD5CB5-6159-0691-338F-5DD572607F17}"/>
              </a:ext>
            </a:extLst>
          </p:cNvPr>
          <p:cNvSpPr>
            <a:spLocks noChangeArrowheads="1"/>
          </p:cNvSpPr>
          <p:nvPr/>
        </p:nvSpPr>
        <p:spPr bwMode="auto">
          <a:xfrm>
            <a:off x="2349489" y="3683647"/>
            <a:ext cx="1429940" cy="2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7" rIns="67866" bIns="33337">
            <a:spAutoFit/>
          </a:bodyPr>
          <a:lstStyle/>
          <a:p>
            <a:pPr marL="346454" indent="-346454" algn="ctr">
              <a:lnSpc>
                <a:spcPct val="90000"/>
              </a:lnSpc>
            </a:pPr>
            <a:r>
              <a:rPr lang="fr-CH" sz="1500" dirty="0">
                <a:latin typeface="+mn-lt"/>
              </a:rPr>
              <a:t>Village</a:t>
            </a:r>
          </a:p>
        </p:txBody>
      </p:sp>
      <p:sp>
        <p:nvSpPr>
          <p:cNvPr id="20" name="Rectangle 10">
            <a:extLst>
              <a:ext uri="{FF2B5EF4-FFF2-40B4-BE49-F238E27FC236}">
                <a16:creationId xmlns:a16="http://schemas.microsoft.com/office/drawing/2014/main" id="{FF61DB18-D15E-607C-9796-0AA5E2C8713C}"/>
              </a:ext>
            </a:extLst>
          </p:cNvPr>
          <p:cNvSpPr>
            <a:spLocks noChangeArrowheads="1"/>
          </p:cNvSpPr>
          <p:nvPr/>
        </p:nvSpPr>
        <p:spPr bwMode="auto">
          <a:xfrm>
            <a:off x="547063" y="3121238"/>
            <a:ext cx="906909"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21" name="Rectangle 10">
            <a:extLst>
              <a:ext uri="{FF2B5EF4-FFF2-40B4-BE49-F238E27FC236}">
                <a16:creationId xmlns:a16="http://schemas.microsoft.com/office/drawing/2014/main" id="{37B50C75-30E3-A689-855A-8E2AAF738EEE}"/>
              </a:ext>
            </a:extLst>
          </p:cNvPr>
          <p:cNvSpPr>
            <a:spLocks noChangeArrowheads="1"/>
          </p:cNvSpPr>
          <p:nvPr/>
        </p:nvSpPr>
        <p:spPr bwMode="auto">
          <a:xfrm>
            <a:off x="554325" y="3636358"/>
            <a:ext cx="1198707"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22" name="Rectangle 10">
            <a:extLst>
              <a:ext uri="{FF2B5EF4-FFF2-40B4-BE49-F238E27FC236}">
                <a16:creationId xmlns:a16="http://schemas.microsoft.com/office/drawing/2014/main" id="{CBCFA6FA-2CC3-180B-9A4B-FCC9CB14C3F9}"/>
              </a:ext>
            </a:extLst>
          </p:cNvPr>
          <p:cNvSpPr>
            <a:spLocks noChangeArrowheads="1"/>
          </p:cNvSpPr>
          <p:nvPr/>
        </p:nvSpPr>
        <p:spPr bwMode="auto">
          <a:xfrm>
            <a:off x="547063" y="4224454"/>
            <a:ext cx="817801"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24" name="Rectangle 10">
            <a:extLst>
              <a:ext uri="{FF2B5EF4-FFF2-40B4-BE49-F238E27FC236}">
                <a16:creationId xmlns:a16="http://schemas.microsoft.com/office/drawing/2014/main" id="{A6F47EC4-5176-2F97-67D1-DA4BEA1A6A2B}"/>
              </a:ext>
            </a:extLst>
          </p:cNvPr>
          <p:cNvSpPr>
            <a:spLocks noChangeArrowheads="1"/>
          </p:cNvSpPr>
          <p:nvPr/>
        </p:nvSpPr>
        <p:spPr bwMode="auto">
          <a:xfrm>
            <a:off x="547062" y="4766827"/>
            <a:ext cx="1000602" cy="27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nSpc>
                <a:spcPct val="90000"/>
              </a:lnSpc>
            </a:pPr>
            <a:r>
              <a:rPr lang="fr-CH" sz="1502" dirty="0">
                <a:latin typeface="+mn-lt"/>
              </a:rPr>
              <a:t>Stat/Info</a:t>
            </a:r>
          </a:p>
        </p:txBody>
      </p:sp>
      <p:sp>
        <p:nvSpPr>
          <p:cNvPr id="38" name="Right Brace 37">
            <a:extLst>
              <a:ext uri="{FF2B5EF4-FFF2-40B4-BE49-F238E27FC236}">
                <a16:creationId xmlns:a16="http://schemas.microsoft.com/office/drawing/2014/main" id="{229A4D4A-DDF5-0AD5-E9BD-55A3D78CCD69}"/>
              </a:ext>
            </a:extLst>
          </p:cNvPr>
          <p:cNvSpPr/>
          <p:nvPr/>
        </p:nvSpPr>
        <p:spPr>
          <a:xfrm rot="5400000" flipH="1">
            <a:off x="2025219" y="208144"/>
            <a:ext cx="275261" cy="323316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sz="1050" dirty="0"/>
          </a:p>
        </p:txBody>
      </p:sp>
      <p:sp>
        <p:nvSpPr>
          <p:cNvPr id="39" name="Title 1">
            <a:extLst>
              <a:ext uri="{FF2B5EF4-FFF2-40B4-BE49-F238E27FC236}">
                <a16:creationId xmlns:a16="http://schemas.microsoft.com/office/drawing/2014/main" id="{D300BDD7-8F9B-A788-8C54-2B3CCAB032C9}"/>
              </a:ext>
            </a:extLst>
          </p:cNvPr>
          <p:cNvSpPr txBox="1">
            <a:spLocks/>
          </p:cNvSpPr>
          <p:nvPr/>
        </p:nvSpPr>
        <p:spPr bwMode="auto">
          <a:xfrm>
            <a:off x="1259632" y="1367990"/>
            <a:ext cx="1822016" cy="315547"/>
          </a:xfrm>
          <a:prstGeom prst="rect">
            <a:avLst/>
          </a:prstGeom>
          <a:noFill/>
          <a:ln w="9525">
            <a:noFill/>
            <a:miter lim="800000"/>
            <a:headEnd/>
            <a:tailEnd/>
          </a:ln>
        </p:spPr>
        <p:txBody>
          <a:bodyPr anchor="ctr"/>
          <a:lstStyle/>
          <a:p>
            <a:pPr algn="ctr">
              <a:lnSpc>
                <a:spcPct val="90000"/>
              </a:lnSpc>
              <a:defRPr/>
            </a:pPr>
            <a:r>
              <a:rPr lang="fr-CH" altLang="en-US" sz="1406" b="1" dirty="0">
                <a:latin typeface="+mn-lt"/>
                <a:ea typeface="+mj-ea"/>
                <a:cs typeface="+mj-cs"/>
              </a:rPr>
              <a:t>Données</a:t>
            </a:r>
          </a:p>
        </p:txBody>
      </p:sp>
      <p:sp>
        <p:nvSpPr>
          <p:cNvPr id="51" name="Title 1">
            <a:extLst>
              <a:ext uri="{FF2B5EF4-FFF2-40B4-BE49-F238E27FC236}">
                <a16:creationId xmlns:a16="http://schemas.microsoft.com/office/drawing/2014/main" id="{C1E6915A-707B-4292-FB06-1F00C93344BA}"/>
              </a:ext>
            </a:extLst>
          </p:cNvPr>
          <p:cNvSpPr txBox="1">
            <a:spLocks/>
          </p:cNvSpPr>
          <p:nvPr/>
        </p:nvSpPr>
        <p:spPr bwMode="auto">
          <a:xfrm>
            <a:off x="4454678" y="1385117"/>
            <a:ext cx="1822016" cy="315547"/>
          </a:xfrm>
          <a:prstGeom prst="rect">
            <a:avLst/>
          </a:prstGeom>
          <a:noFill/>
          <a:ln w="9525">
            <a:noFill/>
            <a:miter lim="800000"/>
            <a:headEnd/>
            <a:tailEnd/>
          </a:ln>
        </p:spPr>
        <p:txBody>
          <a:bodyPr anchor="ctr"/>
          <a:lstStyle/>
          <a:p>
            <a:pPr algn="ctr">
              <a:lnSpc>
                <a:spcPct val="90000"/>
              </a:lnSpc>
              <a:defRPr/>
            </a:pPr>
            <a:r>
              <a:rPr lang="fr-CH" altLang="en-US" sz="1406" b="1" dirty="0">
                <a:latin typeface="+mn-lt"/>
                <a:ea typeface="+mj-ea"/>
                <a:cs typeface="+mj-cs"/>
              </a:rPr>
              <a:t>Information</a:t>
            </a:r>
          </a:p>
        </p:txBody>
      </p:sp>
      <p:sp>
        <p:nvSpPr>
          <p:cNvPr id="52" name="Google Shape;473;p45">
            <a:extLst>
              <a:ext uri="{FF2B5EF4-FFF2-40B4-BE49-F238E27FC236}">
                <a16:creationId xmlns:a16="http://schemas.microsoft.com/office/drawing/2014/main" id="{83BD8275-6F8B-3234-D20E-381E33F48740}"/>
              </a:ext>
            </a:extLst>
          </p:cNvPr>
          <p:cNvSpPr/>
          <p:nvPr/>
        </p:nvSpPr>
        <p:spPr>
          <a:xfrm>
            <a:off x="3870619" y="2708468"/>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53" name="Google Shape;473;p45">
            <a:extLst>
              <a:ext uri="{FF2B5EF4-FFF2-40B4-BE49-F238E27FC236}">
                <a16:creationId xmlns:a16="http://schemas.microsoft.com/office/drawing/2014/main" id="{561208E9-A3A1-D906-CBA7-2EAD90ED8D0A}"/>
              </a:ext>
            </a:extLst>
          </p:cNvPr>
          <p:cNvSpPr/>
          <p:nvPr/>
        </p:nvSpPr>
        <p:spPr>
          <a:xfrm>
            <a:off x="3870619" y="3208489"/>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54" name="Google Shape;473;p45">
            <a:extLst>
              <a:ext uri="{FF2B5EF4-FFF2-40B4-BE49-F238E27FC236}">
                <a16:creationId xmlns:a16="http://schemas.microsoft.com/office/drawing/2014/main" id="{C8A0F387-22A6-1788-75AB-35ACE90B3D13}"/>
              </a:ext>
            </a:extLst>
          </p:cNvPr>
          <p:cNvSpPr/>
          <p:nvPr/>
        </p:nvSpPr>
        <p:spPr>
          <a:xfrm>
            <a:off x="3862533" y="3706783"/>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55" name="Google Shape;473;p45">
            <a:extLst>
              <a:ext uri="{FF2B5EF4-FFF2-40B4-BE49-F238E27FC236}">
                <a16:creationId xmlns:a16="http://schemas.microsoft.com/office/drawing/2014/main" id="{29CBE69A-5E65-3264-B338-E1BA6FE6B679}"/>
              </a:ext>
            </a:extLst>
          </p:cNvPr>
          <p:cNvSpPr/>
          <p:nvPr/>
        </p:nvSpPr>
        <p:spPr>
          <a:xfrm>
            <a:off x="3862533" y="4269785"/>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56" name="Google Shape;473;p45">
            <a:extLst>
              <a:ext uri="{FF2B5EF4-FFF2-40B4-BE49-F238E27FC236}">
                <a16:creationId xmlns:a16="http://schemas.microsoft.com/office/drawing/2014/main" id="{656B281F-E836-D8D0-47CB-F01C4C3862D0}"/>
              </a:ext>
            </a:extLst>
          </p:cNvPr>
          <p:cNvSpPr/>
          <p:nvPr/>
        </p:nvSpPr>
        <p:spPr>
          <a:xfrm>
            <a:off x="3870618" y="4776713"/>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60" name="Title 1">
            <a:extLst>
              <a:ext uri="{FF2B5EF4-FFF2-40B4-BE49-F238E27FC236}">
                <a16:creationId xmlns:a16="http://schemas.microsoft.com/office/drawing/2014/main" id="{15F6B221-D9DF-458D-1420-3A9F5B467666}"/>
              </a:ext>
            </a:extLst>
          </p:cNvPr>
          <p:cNvSpPr txBox="1">
            <a:spLocks/>
          </p:cNvSpPr>
          <p:nvPr/>
        </p:nvSpPr>
        <p:spPr bwMode="auto">
          <a:xfrm>
            <a:off x="7069296" y="1443837"/>
            <a:ext cx="1822016" cy="315547"/>
          </a:xfrm>
          <a:prstGeom prst="rect">
            <a:avLst/>
          </a:prstGeom>
          <a:noFill/>
          <a:ln w="9525">
            <a:noFill/>
            <a:miter lim="800000"/>
            <a:headEnd/>
            <a:tailEnd/>
          </a:ln>
        </p:spPr>
        <p:txBody>
          <a:bodyPr anchor="ctr"/>
          <a:lstStyle/>
          <a:p>
            <a:pPr algn="ctr">
              <a:lnSpc>
                <a:spcPct val="90000"/>
              </a:lnSpc>
              <a:defRPr/>
            </a:pPr>
            <a:r>
              <a:rPr lang="fr-CH" altLang="en-US" sz="1406" b="1" dirty="0">
                <a:latin typeface="+mn-lt"/>
                <a:ea typeface="+mj-ea"/>
                <a:cs typeface="+mj-cs"/>
              </a:rPr>
              <a:t>Produit d’information</a:t>
            </a:r>
          </a:p>
        </p:txBody>
      </p:sp>
      <p:sp>
        <p:nvSpPr>
          <p:cNvPr id="61" name="Google Shape;473;p45">
            <a:extLst>
              <a:ext uri="{FF2B5EF4-FFF2-40B4-BE49-F238E27FC236}">
                <a16:creationId xmlns:a16="http://schemas.microsoft.com/office/drawing/2014/main" id="{EFC5F655-D8CC-8C80-9575-CA9BC78A0C27}"/>
              </a:ext>
            </a:extLst>
          </p:cNvPr>
          <p:cNvSpPr/>
          <p:nvPr/>
        </p:nvSpPr>
        <p:spPr>
          <a:xfrm>
            <a:off x="6504047" y="2225225"/>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62" name="Google Shape;473;p45">
            <a:extLst>
              <a:ext uri="{FF2B5EF4-FFF2-40B4-BE49-F238E27FC236}">
                <a16:creationId xmlns:a16="http://schemas.microsoft.com/office/drawing/2014/main" id="{7ECD52A5-A890-2F7E-BD46-74801A81D1D7}"/>
              </a:ext>
            </a:extLst>
          </p:cNvPr>
          <p:cNvSpPr/>
          <p:nvPr/>
        </p:nvSpPr>
        <p:spPr>
          <a:xfrm>
            <a:off x="6488762" y="3582501"/>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pic>
        <p:nvPicPr>
          <p:cNvPr id="6" name="Picture 5" descr="A picture containing clipart, child art, drawing, sketch&#10;&#10;Description automatically generated">
            <a:extLst>
              <a:ext uri="{FF2B5EF4-FFF2-40B4-BE49-F238E27FC236}">
                <a16:creationId xmlns:a16="http://schemas.microsoft.com/office/drawing/2014/main" id="{45019CD4-FA29-A057-76A3-181D5F3C0B98}"/>
              </a:ext>
            </a:extLst>
          </p:cNvPr>
          <p:cNvPicPr>
            <a:picLocks noChangeAspect="1"/>
          </p:cNvPicPr>
          <p:nvPr/>
        </p:nvPicPr>
        <p:blipFill>
          <a:blip r:embed="rId6"/>
          <a:stretch>
            <a:fillRect/>
          </a:stretch>
        </p:blipFill>
        <p:spPr>
          <a:xfrm rot="5400000">
            <a:off x="4830664" y="2947942"/>
            <a:ext cx="1037480" cy="1523638"/>
          </a:xfrm>
          <a:prstGeom prst="rect">
            <a:avLst/>
          </a:prstGeom>
        </p:spPr>
      </p:pic>
      <p:sp>
        <p:nvSpPr>
          <p:cNvPr id="9" name="TextBox 8">
            <a:extLst>
              <a:ext uri="{FF2B5EF4-FFF2-40B4-BE49-F238E27FC236}">
                <a16:creationId xmlns:a16="http://schemas.microsoft.com/office/drawing/2014/main" id="{99B982FA-B001-9DD5-D7DC-16C970F03683}"/>
              </a:ext>
            </a:extLst>
          </p:cNvPr>
          <p:cNvSpPr txBox="1"/>
          <p:nvPr/>
        </p:nvSpPr>
        <p:spPr>
          <a:xfrm>
            <a:off x="4614756" y="1999501"/>
            <a:ext cx="1701545" cy="646331"/>
          </a:xfrm>
          <a:prstGeom prst="rect">
            <a:avLst/>
          </a:prstGeom>
          <a:noFill/>
        </p:spPr>
        <p:txBody>
          <a:bodyPr wrap="square">
            <a:spAutoFit/>
          </a:bodyPr>
          <a:lstStyle/>
          <a:p>
            <a:r>
              <a:rPr lang="en-PH" sz="900" dirty="0">
                <a:latin typeface="+mn-lt"/>
              </a:rPr>
              <a:t>According to the report from the district</a:t>
            </a:r>
            <a:r>
              <a:rPr lang="en-PH" sz="900" dirty="0">
                <a:solidFill>
                  <a:srgbClr val="000000"/>
                </a:solidFill>
                <a:latin typeface="+mn-lt"/>
              </a:rPr>
              <a:t>, the number of malaria cases has doubled over the past 6 months.</a:t>
            </a:r>
          </a:p>
        </p:txBody>
      </p:sp>
      <p:sp>
        <p:nvSpPr>
          <p:cNvPr id="19" name="Rectangle 10">
            <a:extLst>
              <a:ext uri="{FF2B5EF4-FFF2-40B4-BE49-F238E27FC236}">
                <a16:creationId xmlns:a16="http://schemas.microsoft.com/office/drawing/2014/main" id="{268C9593-C2F1-C004-3FFC-F019C97ECFDA}"/>
              </a:ext>
            </a:extLst>
          </p:cNvPr>
          <p:cNvSpPr>
            <a:spLocks noChangeArrowheads="1"/>
          </p:cNvSpPr>
          <p:nvPr/>
        </p:nvSpPr>
        <p:spPr bwMode="auto">
          <a:xfrm>
            <a:off x="4908070" y="1805033"/>
            <a:ext cx="887636" cy="2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marL="346454" indent="-346454" algn="ctr">
              <a:lnSpc>
                <a:spcPct val="90000"/>
              </a:lnSpc>
            </a:pPr>
            <a:r>
              <a:rPr lang="fr-CH" sz="1050" b="1" dirty="0">
                <a:latin typeface="+mn-lt"/>
              </a:rPr>
              <a:t>Texte</a:t>
            </a:r>
          </a:p>
        </p:txBody>
      </p:sp>
      <p:sp>
        <p:nvSpPr>
          <p:cNvPr id="33" name="Google Shape;473;p45">
            <a:extLst>
              <a:ext uri="{FF2B5EF4-FFF2-40B4-BE49-F238E27FC236}">
                <a16:creationId xmlns:a16="http://schemas.microsoft.com/office/drawing/2014/main" id="{FA5B2DB2-67B7-1211-F3B9-E93C3EF470C2}"/>
              </a:ext>
            </a:extLst>
          </p:cNvPr>
          <p:cNvSpPr/>
          <p:nvPr/>
        </p:nvSpPr>
        <p:spPr>
          <a:xfrm>
            <a:off x="6535056" y="4821127"/>
            <a:ext cx="563053" cy="273684"/>
          </a:xfrm>
          <a:prstGeom prst="rightArrow">
            <a:avLst>
              <a:gd name="adj1" fmla="val 50000"/>
              <a:gd name="adj2" fmla="val 50000"/>
            </a:avLst>
          </a:prstGeom>
          <a:solidFill>
            <a:srgbClr val="001C54"/>
          </a:solidFill>
          <a:ln>
            <a:noFill/>
          </a:ln>
        </p:spPr>
        <p:txBody>
          <a:bodyPr spcFirstLastPara="1" wrap="square" lIns="91425" tIns="45700" rIns="91425" bIns="45700" anchor="ctr" anchorCtr="0">
            <a:noAutofit/>
          </a:bodyPr>
          <a:lstStyle/>
          <a:p>
            <a:pPr>
              <a:buSzPts val="1200"/>
            </a:pPr>
            <a:endParaRPr lang="fr-CH" sz="1200" dirty="0">
              <a:latin typeface="+mn-lt"/>
            </a:endParaRPr>
          </a:p>
        </p:txBody>
      </p:sp>
      <p:sp>
        <p:nvSpPr>
          <p:cNvPr id="36" name="Title 1">
            <a:extLst>
              <a:ext uri="{FF2B5EF4-FFF2-40B4-BE49-F238E27FC236}">
                <a16:creationId xmlns:a16="http://schemas.microsoft.com/office/drawing/2014/main" id="{0722AFB5-E83A-0A1E-CA80-4CB6EEF0FE79}"/>
              </a:ext>
            </a:extLst>
          </p:cNvPr>
          <p:cNvSpPr txBox="1">
            <a:spLocks/>
          </p:cNvSpPr>
          <p:nvPr/>
        </p:nvSpPr>
        <p:spPr bwMode="auto">
          <a:xfrm>
            <a:off x="0" y="16806"/>
            <a:ext cx="9144000" cy="9499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a:solidFill>
                  <a:schemeClr val="bg1"/>
                </a:solidFill>
                <a:latin typeface="+mn-lt"/>
              </a:rPr>
              <a:t>Définir le besoin en données – L’importance des entités géographiques</a:t>
            </a:r>
            <a:endParaRPr lang="fr-CH" altLang="en-US" sz="3200" b="1">
              <a:solidFill>
                <a:schemeClr val="bg1"/>
              </a:solidFill>
              <a:latin typeface="+mn-lt"/>
            </a:endParaRPr>
          </a:p>
        </p:txBody>
      </p:sp>
      <p:sp>
        <p:nvSpPr>
          <p:cNvPr id="41" name="Content Placeholder 2">
            <a:extLst>
              <a:ext uri="{FF2B5EF4-FFF2-40B4-BE49-F238E27FC236}">
                <a16:creationId xmlns:a16="http://schemas.microsoft.com/office/drawing/2014/main" id="{7B61E604-69A2-59C9-A6AA-A9B031B74423}"/>
              </a:ext>
            </a:extLst>
          </p:cNvPr>
          <p:cNvSpPr txBox="1">
            <a:spLocks/>
          </p:cNvSpPr>
          <p:nvPr/>
        </p:nvSpPr>
        <p:spPr>
          <a:xfrm>
            <a:off x="851529" y="6021288"/>
            <a:ext cx="8164233" cy="42755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Mise en œuvre d’une approche orientée objet qui facilite la gestion des données et information au cours du temps</a:t>
            </a:r>
          </a:p>
        </p:txBody>
      </p:sp>
      <p:sp>
        <p:nvSpPr>
          <p:cNvPr id="42" name="Google Shape;473;p45">
            <a:extLst>
              <a:ext uri="{FF2B5EF4-FFF2-40B4-BE49-F238E27FC236}">
                <a16:creationId xmlns:a16="http://schemas.microsoft.com/office/drawing/2014/main" id="{C0C70579-45F1-0A33-C776-5B68C19085A4}"/>
              </a:ext>
            </a:extLst>
          </p:cNvPr>
          <p:cNvSpPr/>
          <p:nvPr/>
        </p:nvSpPr>
        <p:spPr>
          <a:xfrm>
            <a:off x="389550" y="6086417"/>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43" name="Title 1">
            <a:extLst>
              <a:ext uri="{FF2B5EF4-FFF2-40B4-BE49-F238E27FC236}">
                <a16:creationId xmlns:a16="http://schemas.microsoft.com/office/drawing/2014/main" id="{345CF76C-0836-16D9-0DA2-D9155B0AFF9F}"/>
              </a:ext>
            </a:extLst>
          </p:cNvPr>
          <p:cNvSpPr txBox="1">
            <a:spLocks/>
          </p:cNvSpPr>
          <p:nvPr/>
        </p:nvSpPr>
        <p:spPr bwMode="auto">
          <a:xfrm>
            <a:off x="1541793" y="3061575"/>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44" name="Straight Arrow Connector 46">
            <a:extLst>
              <a:ext uri="{FF2B5EF4-FFF2-40B4-BE49-F238E27FC236}">
                <a16:creationId xmlns:a16="http://schemas.microsoft.com/office/drawing/2014/main" id="{58DD6B60-CB80-8E9D-F707-231FCAF9F449}"/>
              </a:ext>
            </a:extLst>
          </p:cNvPr>
          <p:cNvCxnSpPr>
            <a:cxnSpLocks noChangeShapeType="1"/>
          </p:cNvCxnSpPr>
          <p:nvPr/>
        </p:nvCxnSpPr>
        <p:spPr bwMode="auto">
          <a:xfrm flipH="1">
            <a:off x="1687628" y="3296869"/>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45" name="Title 1">
            <a:extLst>
              <a:ext uri="{FF2B5EF4-FFF2-40B4-BE49-F238E27FC236}">
                <a16:creationId xmlns:a16="http://schemas.microsoft.com/office/drawing/2014/main" id="{1D1A8664-F21C-29BC-F694-61FA76346547}"/>
              </a:ext>
            </a:extLst>
          </p:cNvPr>
          <p:cNvSpPr txBox="1">
            <a:spLocks/>
          </p:cNvSpPr>
          <p:nvPr/>
        </p:nvSpPr>
        <p:spPr bwMode="auto">
          <a:xfrm>
            <a:off x="1551311" y="3644882"/>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46" name="Straight Arrow Connector 46">
            <a:extLst>
              <a:ext uri="{FF2B5EF4-FFF2-40B4-BE49-F238E27FC236}">
                <a16:creationId xmlns:a16="http://schemas.microsoft.com/office/drawing/2014/main" id="{753BB2C4-8FA1-BEFA-1D10-C00C0E520950}"/>
              </a:ext>
            </a:extLst>
          </p:cNvPr>
          <p:cNvCxnSpPr>
            <a:cxnSpLocks noChangeShapeType="1"/>
          </p:cNvCxnSpPr>
          <p:nvPr/>
        </p:nvCxnSpPr>
        <p:spPr bwMode="auto">
          <a:xfrm flipH="1">
            <a:off x="1697146" y="3880176"/>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47" name="Title 1">
            <a:extLst>
              <a:ext uri="{FF2B5EF4-FFF2-40B4-BE49-F238E27FC236}">
                <a16:creationId xmlns:a16="http://schemas.microsoft.com/office/drawing/2014/main" id="{A5F2C03E-B430-ED4A-C883-F2D21EDE33BE}"/>
              </a:ext>
            </a:extLst>
          </p:cNvPr>
          <p:cNvSpPr txBox="1">
            <a:spLocks/>
          </p:cNvSpPr>
          <p:nvPr/>
        </p:nvSpPr>
        <p:spPr bwMode="auto">
          <a:xfrm>
            <a:off x="1522592" y="4182931"/>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48" name="Straight Arrow Connector 46">
            <a:extLst>
              <a:ext uri="{FF2B5EF4-FFF2-40B4-BE49-F238E27FC236}">
                <a16:creationId xmlns:a16="http://schemas.microsoft.com/office/drawing/2014/main" id="{9FFF5B2F-5083-02F9-A99F-EEFABCE0AE71}"/>
              </a:ext>
            </a:extLst>
          </p:cNvPr>
          <p:cNvCxnSpPr>
            <a:cxnSpLocks noChangeShapeType="1"/>
          </p:cNvCxnSpPr>
          <p:nvPr/>
        </p:nvCxnSpPr>
        <p:spPr bwMode="auto">
          <a:xfrm flipH="1">
            <a:off x="1668427" y="4418225"/>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49" name="Title 1">
            <a:extLst>
              <a:ext uri="{FF2B5EF4-FFF2-40B4-BE49-F238E27FC236}">
                <a16:creationId xmlns:a16="http://schemas.microsoft.com/office/drawing/2014/main" id="{707069E7-EC02-58AD-F212-BC08E426D413}"/>
              </a:ext>
            </a:extLst>
          </p:cNvPr>
          <p:cNvSpPr txBox="1">
            <a:spLocks/>
          </p:cNvSpPr>
          <p:nvPr/>
        </p:nvSpPr>
        <p:spPr bwMode="auto">
          <a:xfrm>
            <a:off x="1514561" y="4679348"/>
            <a:ext cx="1024712" cy="219721"/>
          </a:xfrm>
          <a:prstGeom prst="rect">
            <a:avLst/>
          </a:prstGeom>
          <a:noFill/>
          <a:ln w="9525">
            <a:noFill/>
            <a:miter lim="800000"/>
            <a:headEnd/>
            <a:tailEnd/>
          </a:ln>
        </p:spPr>
        <p:txBody>
          <a:bodyPr anchor="ctr"/>
          <a:lstStyle/>
          <a:p>
            <a:pPr algn="ctr">
              <a:lnSpc>
                <a:spcPct val="90000"/>
              </a:lnSpc>
              <a:defRPr/>
            </a:pPr>
            <a:r>
              <a:rPr lang="fr-CH" altLang="en-US" sz="825" b="1" dirty="0">
                <a:solidFill>
                  <a:srgbClr val="7030A0"/>
                </a:solidFill>
                <a:latin typeface="+mn-lt"/>
                <a:ea typeface="+mj-ea"/>
                <a:cs typeface="+mj-cs"/>
              </a:rPr>
              <a:t>Identifiant unique</a:t>
            </a:r>
          </a:p>
        </p:txBody>
      </p:sp>
      <p:cxnSp>
        <p:nvCxnSpPr>
          <p:cNvPr id="50" name="Straight Arrow Connector 46">
            <a:extLst>
              <a:ext uri="{FF2B5EF4-FFF2-40B4-BE49-F238E27FC236}">
                <a16:creationId xmlns:a16="http://schemas.microsoft.com/office/drawing/2014/main" id="{32E053CF-2775-B9C2-08FD-240530749334}"/>
              </a:ext>
            </a:extLst>
          </p:cNvPr>
          <p:cNvCxnSpPr>
            <a:cxnSpLocks noChangeShapeType="1"/>
          </p:cNvCxnSpPr>
          <p:nvPr/>
        </p:nvCxnSpPr>
        <p:spPr bwMode="auto">
          <a:xfrm flipH="1">
            <a:off x="1660396" y="4914642"/>
            <a:ext cx="744864"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pic>
        <p:nvPicPr>
          <p:cNvPr id="63" name="Picture 62">
            <a:extLst>
              <a:ext uri="{FF2B5EF4-FFF2-40B4-BE49-F238E27FC236}">
                <a16:creationId xmlns:a16="http://schemas.microsoft.com/office/drawing/2014/main" id="{08DFA924-B5D1-46EF-FF98-AE61985FE290}"/>
              </a:ext>
            </a:extLst>
          </p:cNvPr>
          <p:cNvPicPr>
            <a:picLocks noChangeAspect="1"/>
          </p:cNvPicPr>
          <p:nvPr/>
        </p:nvPicPr>
        <p:blipFill rotWithShape="1">
          <a:blip r:embed="rId7"/>
          <a:srcRect l="44315" t="16450" r="29524" b="13473"/>
          <a:stretch/>
        </p:blipFill>
        <p:spPr>
          <a:xfrm>
            <a:off x="7209516" y="1872700"/>
            <a:ext cx="1090563" cy="1570127"/>
          </a:xfrm>
          <a:prstGeom prst="rect">
            <a:avLst/>
          </a:prstGeom>
          <a:ln>
            <a:solidFill>
              <a:schemeClr val="tx1"/>
            </a:solidFill>
          </a:ln>
        </p:spPr>
      </p:pic>
      <p:pic>
        <p:nvPicPr>
          <p:cNvPr id="64" name="Picture 63" descr="A map of the united states&#10;&#10;Description automatically generated with low confidence">
            <a:extLst>
              <a:ext uri="{FF2B5EF4-FFF2-40B4-BE49-F238E27FC236}">
                <a16:creationId xmlns:a16="http://schemas.microsoft.com/office/drawing/2014/main" id="{D17EAE38-A7A5-0326-BC7E-8F6463ED685B}"/>
              </a:ext>
            </a:extLst>
          </p:cNvPr>
          <p:cNvPicPr>
            <a:picLocks noChangeAspect="1"/>
          </p:cNvPicPr>
          <p:nvPr/>
        </p:nvPicPr>
        <p:blipFill>
          <a:blip r:embed="rId8"/>
          <a:stretch>
            <a:fillRect/>
          </a:stretch>
        </p:blipFill>
        <p:spPr>
          <a:xfrm>
            <a:off x="7224309" y="4488216"/>
            <a:ext cx="1558076" cy="1101782"/>
          </a:xfrm>
          <a:prstGeom prst="rect">
            <a:avLst/>
          </a:prstGeom>
          <a:ln>
            <a:solidFill>
              <a:schemeClr val="tx1"/>
            </a:solidFill>
          </a:ln>
        </p:spPr>
      </p:pic>
      <p:pic>
        <p:nvPicPr>
          <p:cNvPr id="65" name="Picture 64">
            <a:extLst>
              <a:ext uri="{FF2B5EF4-FFF2-40B4-BE49-F238E27FC236}">
                <a16:creationId xmlns:a16="http://schemas.microsoft.com/office/drawing/2014/main" id="{1D456B29-E609-9FB9-D065-BCB48BD298CD}"/>
              </a:ext>
            </a:extLst>
          </p:cNvPr>
          <p:cNvPicPr>
            <a:picLocks noChangeAspect="1"/>
          </p:cNvPicPr>
          <p:nvPr/>
        </p:nvPicPr>
        <p:blipFill rotWithShape="1">
          <a:blip r:embed="rId9"/>
          <a:srcRect l="43427" t="16133" r="28570" b="8947"/>
          <a:stretch/>
        </p:blipFill>
        <p:spPr>
          <a:xfrm>
            <a:off x="7579277" y="2237796"/>
            <a:ext cx="1084949" cy="1560230"/>
          </a:xfrm>
          <a:prstGeom prst="rect">
            <a:avLst/>
          </a:prstGeom>
          <a:ln>
            <a:solidFill>
              <a:schemeClr val="tx1"/>
            </a:solidFill>
          </a:ln>
        </p:spPr>
      </p:pic>
      <p:pic>
        <p:nvPicPr>
          <p:cNvPr id="66" name="Picture 65">
            <a:extLst>
              <a:ext uri="{FF2B5EF4-FFF2-40B4-BE49-F238E27FC236}">
                <a16:creationId xmlns:a16="http://schemas.microsoft.com/office/drawing/2014/main" id="{88EA7BC8-304A-904D-FF7E-823B3B9BED69}"/>
              </a:ext>
            </a:extLst>
          </p:cNvPr>
          <p:cNvPicPr>
            <a:picLocks noChangeAspect="1"/>
          </p:cNvPicPr>
          <p:nvPr/>
        </p:nvPicPr>
        <p:blipFill>
          <a:blip r:embed="rId10"/>
          <a:stretch>
            <a:fillRect/>
          </a:stretch>
        </p:blipFill>
        <p:spPr>
          <a:xfrm>
            <a:off x="7983005" y="2656653"/>
            <a:ext cx="1032757" cy="1560230"/>
          </a:xfrm>
          <a:prstGeom prst="rect">
            <a:avLst/>
          </a:prstGeom>
          <a:ln>
            <a:solidFill>
              <a:schemeClr val="tx1"/>
            </a:solidFill>
          </a:ln>
        </p:spPr>
      </p:pic>
      <p:sp>
        <p:nvSpPr>
          <p:cNvPr id="67" name="Slide Number Placeholder 3">
            <a:extLst>
              <a:ext uri="{FF2B5EF4-FFF2-40B4-BE49-F238E27FC236}">
                <a16:creationId xmlns:a16="http://schemas.microsoft.com/office/drawing/2014/main" id="{F0C650CD-36BF-DBF5-0945-1422A2E1AC5D}"/>
              </a:ext>
            </a:extLst>
          </p:cNvPr>
          <p:cNvSpPr txBox="1">
            <a:spLocks/>
          </p:cNvSpPr>
          <p:nvPr/>
        </p:nvSpPr>
        <p:spPr bwMode="auto">
          <a:xfrm>
            <a:off x="8300078" y="6453188"/>
            <a:ext cx="843921"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15</a:t>
            </a:fld>
            <a:endParaRPr lang="en-GB" altLang="en-US"/>
          </a:p>
        </p:txBody>
      </p:sp>
      <p:sp>
        <p:nvSpPr>
          <p:cNvPr id="68" name="Rectangle 10">
            <a:extLst>
              <a:ext uri="{FF2B5EF4-FFF2-40B4-BE49-F238E27FC236}">
                <a16:creationId xmlns:a16="http://schemas.microsoft.com/office/drawing/2014/main" id="{688B0FBC-51D4-7FD4-E009-2EACD8526315}"/>
              </a:ext>
            </a:extLst>
          </p:cNvPr>
          <p:cNvSpPr>
            <a:spLocks noChangeArrowheads="1"/>
          </p:cNvSpPr>
          <p:nvPr/>
        </p:nvSpPr>
        <p:spPr bwMode="auto">
          <a:xfrm>
            <a:off x="2344353" y="5427801"/>
            <a:ext cx="1450356" cy="51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fr-CH" sz="1600" b="1" dirty="0">
                <a:solidFill>
                  <a:srgbClr val="FF0000"/>
                </a:solidFill>
                <a:latin typeface="+mn-lt"/>
              </a:rPr>
              <a:t>Listes maîtresses</a:t>
            </a:r>
          </a:p>
        </p:txBody>
      </p:sp>
      <p:sp>
        <p:nvSpPr>
          <p:cNvPr id="69" name="Google Shape;473;p45">
            <a:extLst>
              <a:ext uri="{FF2B5EF4-FFF2-40B4-BE49-F238E27FC236}">
                <a16:creationId xmlns:a16="http://schemas.microsoft.com/office/drawing/2014/main" id="{92FDF80B-2724-4E02-2245-B564ED30AAB3}"/>
              </a:ext>
            </a:extLst>
          </p:cNvPr>
          <p:cNvSpPr/>
          <p:nvPr/>
        </p:nvSpPr>
        <p:spPr>
          <a:xfrm rot="5400000">
            <a:off x="2914828" y="5068874"/>
            <a:ext cx="299261" cy="351135"/>
          </a:xfrm>
          <a:prstGeom prst="rightArrow">
            <a:avLst>
              <a:gd name="adj1" fmla="val 50000"/>
              <a:gd name="adj2" fmla="val 50000"/>
            </a:avLst>
          </a:prstGeom>
          <a:solidFill>
            <a:srgbClr val="FF0000"/>
          </a:solidFill>
          <a:ln>
            <a:solidFill>
              <a:srgbClr val="FF0000"/>
            </a:solidFill>
          </a:ln>
        </p:spPr>
        <p:txBody>
          <a:bodyPr spcFirstLastPara="1" wrap="square" lIns="91425" tIns="45700" rIns="91425" bIns="45700" anchor="ctr" anchorCtr="0">
            <a:noAutofit/>
          </a:bodyPr>
          <a:lstStyle/>
          <a:p>
            <a:pPr>
              <a:buSzPts val="1200"/>
            </a:pPr>
            <a:endParaRPr sz="1200">
              <a:solidFill>
                <a:srgbClr val="FF0000"/>
              </a:solidFill>
              <a:latin typeface="+mj-lt"/>
            </a:endParaRPr>
          </a:p>
        </p:txBody>
      </p:sp>
    </p:spTree>
    <p:extLst>
      <p:ext uri="{BB962C8B-B14F-4D97-AF65-F5344CB8AC3E}">
        <p14:creationId xmlns:p14="http://schemas.microsoft.com/office/powerpoint/2010/main" val="152245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19ABCE-3538-1A26-28A4-DEF74E6F42A9}"/>
              </a:ext>
            </a:extLst>
          </p:cNvPr>
          <p:cNvSpPr txBox="1">
            <a:spLocks/>
          </p:cNvSpPr>
          <p:nvPr/>
        </p:nvSpPr>
        <p:spPr bwMode="auto">
          <a:xfrm>
            <a:off x="0" y="0"/>
            <a:ext cx="91440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Définir le besoin en données – Relations entre entités géographiques</a:t>
            </a:r>
            <a:endParaRPr lang="fr-CH" altLang="en-US" sz="3200" b="1" dirty="0">
              <a:solidFill>
                <a:schemeClr val="bg1"/>
              </a:solidFill>
              <a:latin typeface="+mn-lt"/>
            </a:endParaRPr>
          </a:p>
        </p:txBody>
      </p:sp>
      <p:pic>
        <p:nvPicPr>
          <p:cNvPr id="5" name="Picture 4">
            <a:extLst>
              <a:ext uri="{FF2B5EF4-FFF2-40B4-BE49-F238E27FC236}">
                <a16:creationId xmlns:a16="http://schemas.microsoft.com/office/drawing/2014/main" id="{A3CEB2AA-C08B-A705-487C-6B748716CA49}"/>
              </a:ext>
            </a:extLst>
          </p:cNvPr>
          <p:cNvPicPr>
            <a:picLocks noChangeAspect="1"/>
          </p:cNvPicPr>
          <p:nvPr/>
        </p:nvPicPr>
        <p:blipFill>
          <a:blip r:embed="rId3"/>
          <a:stretch>
            <a:fillRect/>
          </a:stretch>
        </p:blipFill>
        <p:spPr>
          <a:xfrm>
            <a:off x="4475269" y="1822665"/>
            <a:ext cx="4489069" cy="3180934"/>
          </a:xfrm>
          <a:prstGeom prst="rect">
            <a:avLst/>
          </a:prstGeom>
        </p:spPr>
      </p:pic>
      <p:sp>
        <p:nvSpPr>
          <p:cNvPr id="6" name="Content Placeholder 2">
            <a:extLst>
              <a:ext uri="{FF2B5EF4-FFF2-40B4-BE49-F238E27FC236}">
                <a16:creationId xmlns:a16="http://schemas.microsoft.com/office/drawing/2014/main" id="{39FACC9E-1033-075D-DC00-4B598084173A}"/>
              </a:ext>
            </a:extLst>
          </p:cNvPr>
          <p:cNvSpPr txBox="1">
            <a:spLocks/>
          </p:cNvSpPr>
          <p:nvPr/>
        </p:nvSpPr>
        <p:spPr>
          <a:xfrm>
            <a:off x="179512" y="1268760"/>
            <a:ext cx="4392488" cy="1152128"/>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fr-CH" sz="2400" dirty="0"/>
              <a:t>La relation entre les entités géographiques peut être de différents types. Par exemple: </a:t>
            </a:r>
          </a:p>
          <a:p>
            <a:pPr marL="0" indent="0">
              <a:buFont typeface="Arial" charset="0"/>
              <a:buNone/>
            </a:pPr>
            <a:endParaRPr lang="fr-CH" sz="100" dirty="0"/>
          </a:p>
          <a:p>
            <a:pPr marL="457200" indent="-457200">
              <a:buFont typeface="Arial" charset="0"/>
              <a:buAutoNum type="arabicPeriod"/>
            </a:pPr>
            <a:r>
              <a:rPr lang="fr-CH" sz="2400" dirty="0"/>
              <a:t>Géographique (…se situe à l’intérieur de..)</a:t>
            </a:r>
          </a:p>
          <a:p>
            <a:pPr marL="457200" indent="-457200">
              <a:buFont typeface="Arial" charset="0"/>
              <a:buAutoNum type="arabicPeriod"/>
            </a:pPr>
            <a:r>
              <a:rPr lang="fr-CH" sz="2400" dirty="0"/>
              <a:t>Sanitaire (…renvoies les patients vers…)</a:t>
            </a:r>
          </a:p>
          <a:p>
            <a:pPr marL="457200" indent="-457200">
              <a:buFont typeface="Arial" charset="0"/>
              <a:buAutoNum type="arabicPeriod"/>
            </a:pPr>
            <a:r>
              <a:rPr lang="fr-CH" sz="2400" dirty="0"/>
              <a:t>Administrative (…est administré par…)</a:t>
            </a:r>
          </a:p>
          <a:p>
            <a:pPr marL="457200" indent="-457200">
              <a:buFont typeface="Arial" charset="0"/>
              <a:buAutoNum type="arabicPeriod"/>
            </a:pPr>
            <a:r>
              <a:rPr lang="fr-CH" sz="2400" dirty="0"/>
              <a:t>Associative (…fait partie de…)</a:t>
            </a:r>
          </a:p>
        </p:txBody>
      </p:sp>
      <p:sp>
        <p:nvSpPr>
          <p:cNvPr id="7" name="Slide Number Placeholder 3">
            <a:extLst>
              <a:ext uri="{FF2B5EF4-FFF2-40B4-BE49-F238E27FC236}">
                <a16:creationId xmlns:a16="http://schemas.microsoft.com/office/drawing/2014/main" id="{FBF32AAD-08C0-CDCD-6362-9CE773511E6A}"/>
              </a:ext>
            </a:extLst>
          </p:cNvPr>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16</a:t>
            </a:fld>
            <a:endParaRPr lang="en-GB" altLang="en-US"/>
          </a:p>
        </p:txBody>
      </p:sp>
      <p:sp>
        <p:nvSpPr>
          <p:cNvPr id="9" name="Content Placeholder 2">
            <a:extLst>
              <a:ext uri="{FF2B5EF4-FFF2-40B4-BE49-F238E27FC236}">
                <a16:creationId xmlns:a16="http://schemas.microsoft.com/office/drawing/2014/main" id="{C904BED7-569F-2163-159C-F9D2C685812F}"/>
              </a:ext>
            </a:extLst>
          </p:cNvPr>
          <p:cNvSpPr txBox="1">
            <a:spLocks/>
          </p:cNvSpPr>
          <p:nvPr/>
        </p:nvSpPr>
        <p:spPr>
          <a:xfrm>
            <a:off x="707413" y="5451307"/>
            <a:ext cx="8330699" cy="80626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Identifier et capturer ces relations sous la forme de hiérarchies va influencer les informations qui devront être attachées à chaque entité géographique afin de pouvoir recréer ces hiérarchies</a:t>
            </a:r>
          </a:p>
        </p:txBody>
      </p:sp>
      <p:sp>
        <p:nvSpPr>
          <p:cNvPr id="10" name="Google Shape;473;p45">
            <a:extLst>
              <a:ext uri="{FF2B5EF4-FFF2-40B4-BE49-F238E27FC236}">
                <a16:creationId xmlns:a16="http://schemas.microsoft.com/office/drawing/2014/main" id="{D17A5551-2E39-65AD-2AEB-74A191346544}"/>
              </a:ext>
            </a:extLst>
          </p:cNvPr>
          <p:cNvSpPr/>
          <p:nvPr/>
        </p:nvSpPr>
        <p:spPr>
          <a:xfrm>
            <a:off x="229213" y="5544007"/>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Tree>
    <p:extLst>
      <p:ext uri="{BB962C8B-B14F-4D97-AF65-F5344CB8AC3E}">
        <p14:creationId xmlns:p14="http://schemas.microsoft.com/office/powerpoint/2010/main" val="308590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17</a:t>
            </a:fld>
            <a:endParaRPr lang="en-GB" altLang="en-US"/>
          </a:p>
        </p:txBody>
      </p:sp>
      <p:sp>
        <p:nvSpPr>
          <p:cNvPr id="3" name="Title 1"/>
          <p:cNvSpPr txBox="1">
            <a:spLocks/>
          </p:cNvSpPr>
          <p:nvPr/>
        </p:nvSpPr>
        <p:spPr bwMode="auto">
          <a:xfrm>
            <a:off x="0" y="0"/>
            <a:ext cx="9121688" cy="980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Comprendre et documenter le contexte géographique – Exemples </a:t>
            </a:r>
            <a:endParaRPr lang="fr-CH" altLang="en-US" sz="3200" b="1" dirty="0">
              <a:solidFill>
                <a:schemeClr val="bg1"/>
              </a:solidFill>
              <a:latin typeface="+mn-lt"/>
            </a:endParaRPr>
          </a:p>
        </p:txBody>
      </p:sp>
      <p:sp>
        <p:nvSpPr>
          <p:cNvPr id="7" name="Rectangle 3">
            <a:extLst>
              <a:ext uri="{FF2B5EF4-FFF2-40B4-BE49-F238E27FC236}">
                <a16:creationId xmlns:a16="http://schemas.microsoft.com/office/drawing/2014/main" id="{8229F6FC-E9B1-E74A-3EF1-67834D2B8811}"/>
              </a:ext>
            </a:extLst>
          </p:cNvPr>
          <p:cNvSpPr>
            <a:spLocks noChangeArrowheads="1"/>
          </p:cNvSpPr>
          <p:nvPr/>
        </p:nvSpPr>
        <p:spPr bwMode="auto">
          <a:xfrm>
            <a:off x="386205" y="1034074"/>
            <a:ext cx="5832648" cy="461665"/>
          </a:xfrm>
          <a:prstGeom prst="rect">
            <a:avLst/>
          </a:prstGeom>
          <a:noFill/>
          <a:ln w="9525">
            <a:noFill/>
            <a:miter lim="800000"/>
            <a:headEnd/>
            <a:tailEnd/>
          </a:ln>
        </p:spPr>
        <p:txBody>
          <a:bodyPr wrap="square">
            <a:spAutoFit/>
          </a:bodyPr>
          <a:lstStyle/>
          <a:p>
            <a:r>
              <a:rPr lang="fr-CH" sz="2400" u="sng" dirty="0"/>
              <a:t>Exemple 1</a:t>
            </a:r>
            <a:r>
              <a:rPr lang="fr-CH" sz="2400" dirty="0"/>
              <a:t>: Myanmar (vaccination)</a:t>
            </a:r>
          </a:p>
        </p:txBody>
      </p:sp>
      <p:sp>
        <p:nvSpPr>
          <p:cNvPr id="9" name="Rectangle 3">
            <a:extLst>
              <a:ext uri="{FF2B5EF4-FFF2-40B4-BE49-F238E27FC236}">
                <a16:creationId xmlns:a16="http://schemas.microsoft.com/office/drawing/2014/main" id="{ED59C341-7DEA-9A8B-2267-12C59CDC400E}"/>
              </a:ext>
            </a:extLst>
          </p:cNvPr>
          <p:cNvSpPr>
            <a:spLocks noChangeArrowheads="1"/>
          </p:cNvSpPr>
          <p:nvPr/>
        </p:nvSpPr>
        <p:spPr bwMode="auto">
          <a:xfrm>
            <a:off x="386205" y="1472664"/>
            <a:ext cx="6619056" cy="461665"/>
          </a:xfrm>
          <a:prstGeom prst="rect">
            <a:avLst/>
          </a:prstGeom>
          <a:noFill/>
          <a:ln w="9525">
            <a:noFill/>
            <a:miter lim="800000"/>
            <a:headEnd/>
            <a:tailEnd/>
          </a:ln>
        </p:spPr>
        <p:txBody>
          <a:bodyPr wrap="square">
            <a:spAutoFit/>
          </a:bodyPr>
          <a:lstStyle/>
          <a:p>
            <a:r>
              <a:rPr lang="fr-CH" sz="2400" u="sng" dirty="0"/>
              <a:t>Problématique</a:t>
            </a:r>
            <a:r>
              <a:rPr lang="fr-CH" sz="2400" dirty="0"/>
              <a:t>: Couvrir toute la population cible</a:t>
            </a:r>
          </a:p>
        </p:txBody>
      </p:sp>
      <p:pic>
        <p:nvPicPr>
          <p:cNvPr id="13" name="Picture 12">
            <a:extLst>
              <a:ext uri="{FF2B5EF4-FFF2-40B4-BE49-F238E27FC236}">
                <a16:creationId xmlns:a16="http://schemas.microsoft.com/office/drawing/2014/main" id="{0DF19154-B6B7-9AB3-2CDF-0A63F89CA20C}"/>
              </a:ext>
            </a:extLst>
          </p:cNvPr>
          <p:cNvPicPr>
            <a:picLocks noChangeAspect="1"/>
          </p:cNvPicPr>
          <p:nvPr/>
        </p:nvPicPr>
        <p:blipFill>
          <a:blip r:embed="rId3"/>
          <a:stretch>
            <a:fillRect/>
          </a:stretch>
        </p:blipFill>
        <p:spPr>
          <a:xfrm rot="18488745">
            <a:off x="180197" y="2883249"/>
            <a:ext cx="3740759" cy="2506248"/>
          </a:xfrm>
          <a:prstGeom prst="rect">
            <a:avLst/>
          </a:prstGeom>
        </p:spPr>
      </p:pic>
      <p:pic>
        <p:nvPicPr>
          <p:cNvPr id="15" name="Picture 14">
            <a:extLst>
              <a:ext uri="{FF2B5EF4-FFF2-40B4-BE49-F238E27FC236}">
                <a16:creationId xmlns:a16="http://schemas.microsoft.com/office/drawing/2014/main" id="{AF0CECEF-8FED-B794-D9CC-66FA15B8E1FD}"/>
              </a:ext>
            </a:extLst>
          </p:cNvPr>
          <p:cNvPicPr>
            <a:picLocks noChangeAspect="1"/>
          </p:cNvPicPr>
          <p:nvPr/>
        </p:nvPicPr>
        <p:blipFill>
          <a:blip r:embed="rId4"/>
          <a:stretch>
            <a:fillRect/>
          </a:stretch>
        </p:blipFill>
        <p:spPr>
          <a:xfrm>
            <a:off x="2991626" y="4592948"/>
            <a:ext cx="1431840" cy="858156"/>
          </a:xfrm>
          <a:prstGeom prst="rect">
            <a:avLst/>
          </a:prstGeom>
        </p:spPr>
      </p:pic>
      <p:pic>
        <p:nvPicPr>
          <p:cNvPr id="16" name="Picture 15">
            <a:extLst>
              <a:ext uri="{FF2B5EF4-FFF2-40B4-BE49-F238E27FC236}">
                <a16:creationId xmlns:a16="http://schemas.microsoft.com/office/drawing/2014/main" id="{1AD7F82C-BFD0-E5CB-3AE2-7FE34AB224D7}"/>
              </a:ext>
            </a:extLst>
          </p:cNvPr>
          <p:cNvPicPr>
            <a:picLocks noChangeAspect="1"/>
          </p:cNvPicPr>
          <p:nvPr/>
        </p:nvPicPr>
        <p:blipFill rotWithShape="1">
          <a:blip r:embed="rId5"/>
          <a:srcRect l="7236" t="28273" r="56179" b="11047"/>
          <a:stretch/>
        </p:blipFill>
        <p:spPr>
          <a:xfrm>
            <a:off x="5280430" y="3475138"/>
            <a:ext cx="3451603" cy="3083430"/>
          </a:xfrm>
          <a:prstGeom prst="rect">
            <a:avLst/>
          </a:prstGeom>
        </p:spPr>
      </p:pic>
      <p:sp>
        <p:nvSpPr>
          <p:cNvPr id="11" name="Rectangle 3">
            <a:extLst>
              <a:ext uri="{FF2B5EF4-FFF2-40B4-BE49-F238E27FC236}">
                <a16:creationId xmlns:a16="http://schemas.microsoft.com/office/drawing/2014/main" id="{D4F1FBA7-D38E-D57D-E926-4040BC65C208}"/>
              </a:ext>
            </a:extLst>
          </p:cNvPr>
          <p:cNvSpPr>
            <a:spLocks noChangeArrowheads="1"/>
          </p:cNvSpPr>
          <p:nvPr/>
        </p:nvSpPr>
        <p:spPr bwMode="auto">
          <a:xfrm>
            <a:off x="971600" y="2250188"/>
            <a:ext cx="1999134" cy="461665"/>
          </a:xfrm>
          <a:prstGeom prst="rect">
            <a:avLst/>
          </a:prstGeom>
          <a:noFill/>
          <a:ln w="9525">
            <a:noFill/>
            <a:miter lim="800000"/>
            <a:headEnd/>
            <a:tailEnd/>
          </a:ln>
        </p:spPr>
        <p:txBody>
          <a:bodyPr wrap="square">
            <a:spAutoFit/>
          </a:bodyPr>
          <a:lstStyle/>
          <a:p>
            <a:pPr algn="ctr"/>
            <a:r>
              <a:rPr lang="fr-CH" sz="2400" dirty="0"/>
              <a:t>Ecosystème</a:t>
            </a:r>
          </a:p>
        </p:txBody>
      </p:sp>
      <p:sp>
        <p:nvSpPr>
          <p:cNvPr id="18" name="TextBox 17">
            <a:extLst>
              <a:ext uri="{FF2B5EF4-FFF2-40B4-BE49-F238E27FC236}">
                <a16:creationId xmlns:a16="http://schemas.microsoft.com/office/drawing/2014/main" id="{57863C1F-AEC3-0FD0-275D-F9A932098BBB}"/>
              </a:ext>
            </a:extLst>
          </p:cNvPr>
          <p:cNvSpPr txBox="1"/>
          <p:nvPr/>
        </p:nvSpPr>
        <p:spPr>
          <a:xfrm>
            <a:off x="4810610" y="2242389"/>
            <a:ext cx="4320480" cy="461665"/>
          </a:xfrm>
          <a:prstGeom prst="rect">
            <a:avLst/>
          </a:prstGeom>
          <a:noFill/>
        </p:spPr>
        <p:txBody>
          <a:bodyPr wrap="square">
            <a:spAutoFit/>
          </a:bodyPr>
          <a:lstStyle/>
          <a:p>
            <a:r>
              <a:rPr lang="fr-CH" sz="2400" dirty="0"/>
              <a:t>Communauté épidémiologique?</a:t>
            </a:r>
            <a:endParaRPr lang="en-PH" sz="2400" dirty="0"/>
          </a:p>
        </p:txBody>
      </p:sp>
      <p:pic>
        <p:nvPicPr>
          <p:cNvPr id="19" name="Picture 18" descr="MCj04344110000[1]">
            <a:extLst>
              <a:ext uri="{FF2B5EF4-FFF2-40B4-BE49-F238E27FC236}">
                <a16:creationId xmlns:a16="http://schemas.microsoft.com/office/drawing/2014/main" id="{E4CC0413-2912-EE9E-D728-7339683734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2849" y="1433695"/>
            <a:ext cx="791229" cy="79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MCj04298270000[1]">
            <a:extLst>
              <a:ext uri="{FF2B5EF4-FFF2-40B4-BE49-F238E27FC236}">
                <a16:creationId xmlns:a16="http://schemas.microsoft.com/office/drawing/2014/main" id="{F116748B-64E9-8194-DD1E-79F40E1838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6216" y="5537369"/>
            <a:ext cx="836102" cy="102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7FF9EA1B-9DE4-866C-3DF4-2DBEFCE13813}"/>
              </a:ext>
            </a:extLst>
          </p:cNvPr>
          <p:cNvSpPr txBox="1"/>
          <p:nvPr/>
        </p:nvSpPr>
        <p:spPr>
          <a:xfrm>
            <a:off x="5052586" y="2693385"/>
            <a:ext cx="3924010" cy="646331"/>
          </a:xfrm>
          <a:prstGeom prst="rect">
            <a:avLst/>
          </a:prstGeom>
          <a:noFill/>
        </p:spPr>
        <p:txBody>
          <a:bodyPr wrap="square">
            <a:spAutoFit/>
          </a:bodyPr>
          <a:lstStyle/>
          <a:p>
            <a:r>
              <a:rPr lang="fr-CH" dirty="0"/>
              <a:t>Définition: </a:t>
            </a:r>
            <a:r>
              <a:rPr lang="fr-FR" dirty="0"/>
              <a:t> Lieu où les gens vivent en communauté</a:t>
            </a:r>
            <a:r>
              <a:rPr lang="fr-CH" dirty="0"/>
              <a:t> </a:t>
            </a:r>
            <a:endParaRPr lang="en-PH" dirty="0"/>
          </a:p>
        </p:txBody>
      </p:sp>
      <p:sp>
        <p:nvSpPr>
          <p:cNvPr id="22" name="Content Placeholder 2">
            <a:extLst>
              <a:ext uri="{FF2B5EF4-FFF2-40B4-BE49-F238E27FC236}">
                <a16:creationId xmlns:a16="http://schemas.microsoft.com/office/drawing/2014/main" id="{5CDE922D-0E8D-7AB8-F458-CFEEA45AE28D}"/>
              </a:ext>
            </a:extLst>
          </p:cNvPr>
          <p:cNvSpPr txBox="1">
            <a:spLocks/>
          </p:cNvSpPr>
          <p:nvPr/>
        </p:nvSpPr>
        <p:spPr>
          <a:xfrm>
            <a:off x="839157" y="5877272"/>
            <a:ext cx="4441273" cy="80626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000" dirty="0"/>
              <a:t>A permis d’identifier des communautés qui n’étaient pas encore couvertes par les campagnes the vaccination</a:t>
            </a:r>
          </a:p>
        </p:txBody>
      </p:sp>
      <p:sp>
        <p:nvSpPr>
          <p:cNvPr id="23" name="Google Shape;473;p45">
            <a:extLst>
              <a:ext uri="{FF2B5EF4-FFF2-40B4-BE49-F238E27FC236}">
                <a16:creationId xmlns:a16="http://schemas.microsoft.com/office/drawing/2014/main" id="{9308E10B-36F4-4101-BBC3-9DB6F7BD25BB}"/>
              </a:ext>
            </a:extLst>
          </p:cNvPr>
          <p:cNvSpPr/>
          <p:nvPr/>
        </p:nvSpPr>
        <p:spPr>
          <a:xfrm>
            <a:off x="314494" y="5877272"/>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Tree>
    <p:extLst>
      <p:ext uri="{BB962C8B-B14F-4D97-AF65-F5344CB8AC3E}">
        <p14:creationId xmlns:p14="http://schemas.microsoft.com/office/powerpoint/2010/main" val="42306886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18</a:t>
            </a:fld>
            <a:endParaRPr lang="en-GB" altLang="en-US"/>
          </a:p>
        </p:txBody>
      </p:sp>
      <p:sp>
        <p:nvSpPr>
          <p:cNvPr id="7" name="Rectangle 3">
            <a:extLst>
              <a:ext uri="{FF2B5EF4-FFF2-40B4-BE49-F238E27FC236}">
                <a16:creationId xmlns:a16="http://schemas.microsoft.com/office/drawing/2014/main" id="{8229F6FC-E9B1-E74A-3EF1-67834D2B8811}"/>
              </a:ext>
            </a:extLst>
          </p:cNvPr>
          <p:cNvSpPr>
            <a:spLocks noChangeArrowheads="1"/>
          </p:cNvSpPr>
          <p:nvPr/>
        </p:nvSpPr>
        <p:spPr bwMode="auto">
          <a:xfrm>
            <a:off x="376486" y="1036600"/>
            <a:ext cx="6480720" cy="461665"/>
          </a:xfrm>
          <a:prstGeom prst="rect">
            <a:avLst/>
          </a:prstGeom>
          <a:noFill/>
          <a:ln w="9525">
            <a:noFill/>
            <a:miter lim="800000"/>
            <a:headEnd/>
            <a:tailEnd/>
          </a:ln>
        </p:spPr>
        <p:txBody>
          <a:bodyPr wrap="square">
            <a:spAutoFit/>
          </a:bodyPr>
          <a:lstStyle/>
          <a:p>
            <a:r>
              <a:rPr lang="fr-CH" sz="2400" u="sng" dirty="0"/>
              <a:t>Exemple 2</a:t>
            </a:r>
            <a:r>
              <a:rPr lang="fr-CH" sz="2400" dirty="0"/>
              <a:t>: Mozambique (vaccination)</a:t>
            </a:r>
          </a:p>
        </p:txBody>
      </p:sp>
      <p:pic>
        <p:nvPicPr>
          <p:cNvPr id="4" name="Picture 3">
            <a:extLst>
              <a:ext uri="{FF2B5EF4-FFF2-40B4-BE49-F238E27FC236}">
                <a16:creationId xmlns:a16="http://schemas.microsoft.com/office/drawing/2014/main" id="{58CE41FB-E477-C21B-B031-946A47375115}"/>
              </a:ext>
            </a:extLst>
          </p:cNvPr>
          <p:cNvPicPr>
            <a:picLocks noChangeAspect="1"/>
          </p:cNvPicPr>
          <p:nvPr/>
        </p:nvPicPr>
        <p:blipFill rotWithShape="1">
          <a:blip r:embed="rId3"/>
          <a:srcRect l="24988" t="37132" r="8915" b="24158"/>
          <a:stretch/>
        </p:blipFill>
        <p:spPr>
          <a:xfrm>
            <a:off x="218338" y="3044354"/>
            <a:ext cx="8707323" cy="3057188"/>
          </a:xfrm>
          <a:prstGeom prst="rect">
            <a:avLst/>
          </a:prstGeom>
        </p:spPr>
      </p:pic>
      <p:sp>
        <p:nvSpPr>
          <p:cNvPr id="5" name="Title 1">
            <a:extLst>
              <a:ext uri="{FF2B5EF4-FFF2-40B4-BE49-F238E27FC236}">
                <a16:creationId xmlns:a16="http://schemas.microsoft.com/office/drawing/2014/main" id="{00097BFC-D05E-83D9-1852-7DCF7F792601}"/>
              </a:ext>
            </a:extLst>
          </p:cNvPr>
          <p:cNvSpPr txBox="1">
            <a:spLocks/>
          </p:cNvSpPr>
          <p:nvPr/>
        </p:nvSpPr>
        <p:spPr>
          <a:xfrm>
            <a:off x="7158608" y="1310999"/>
            <a:ext cx="8038339" cy="539392"/>
          </a:xfrm>
          <a:prstGeom prst="rect">
            <a:avLst/>
          </a:prstGeom>
        </p:spPr>
        <p:txBody>
          <a:bodyPr rtlCol="0">
            <a:noAutofit/>
          </a:bodyPr>
          <a:lstStyle/>
          <a:p>
            <a:pPr marR="0" lvl="0" eaLnBrk="1" hangingPunct="1">
              <a:lnSpc>
                <a:spcPct val="100000"/>
              </a:lnSpc>
              <a:spcBef>
                <a:spcPct val="20000"/>
              </a:spcBef>
              <a:buClrTx/>
              <a:buSzTx/>
              <a:tabLst/>
              <a:defRPr/>
            </a:pPr>
            <a:endParaRPr lang="fr-CH" sz="2400" dirty="0">
              <a:latin typeface="+mn-lt"/>
              <a:cs typeface="+mn-cs"/>
            </a:endParaRPr>
          </a:p>
        </p:txBody>
      </p:sp>
      <p:sp>
        <p:nvSpPr>
          <p:cNvPr id="9" name="Rectangle 3">
            <a:extLst>
              <a:ext uri="{FF2B5EF4-FFF2-40B4-BE49-F238E27FC236}">
                <a16:creationId xmlns:a16="http://schemas.microsoft.com/office/drawing/2014/main" id="{CFC676C3-AE77-AD40-D456-90C76CBCC957}"/>
              </a:ext>
            </a:extLst>
          </p:cNvPr>
          <p:cNvSpPr>
            <a:spLocks noChangeArrowheads="1"/>
          </p:cNvSpPr>
          <p:nvPr/>
        </p:nvSpPr>
        <p:spPr bwMode="auto">
          <a:xfrm>
            <a:off x="373224" y="1469690"/>
            <a:ext cx="8748464" cy="1200329"/>
          </a:xfrm>
          <a:prstGeom prst="rect">
            <a:avLst/>
          </a:prstGeom>
          <a:noFill/>
          <a:ln w="9525">
            <a:noFill/>
            <a:miter lim="800000"/>
            <a:headEnd/>
            <a:tailEnd/>
          </a:ln>
        </p:spPr>
        <p:txBody>
          <a:bodyPr wrap="square">
            <a:spAutoFit/>
          </a:bodyPr>
          <a:lstStyle/>
          <a:p>
            <a:r>
              <a:rPr lang="fr-CH" sz="2400" u="sng" dirty="0"/>
              <a:t>Problématique</a:t>
            </a:r>
            <a:r>
              <a:rPr lang="fr-CH" sz="2400" dirty="0"/>
              <a:t>: </a:t>
            </a:r>
            <a:r>
              <a:rPr lang="fr-FR" sz="2400" dirty="0"/>
              <a:t>Le formulaire the collecte de données combinait différent type d’entités géographiques qui n’étaient pas clairement définies (</a:t>
            </a:r>
            <a:r>
              <a:rPr lang="fr-FR" sz="2400" dirty="0" err="1"/>
              <a:t>povoados</a:t>
            </a:r>
            <a:r>
              <a:rPr lang="fr-FR" sz="2400" dirty="0"/>
              <a:t>, communauté)</a:t>
            </a:r>
          </a:p>
        </p:txBody>
      </p:sp>
      <p:sp>
        <p:nvSpPr>
          <p:cNvPr id="10" name="Title 1">
            <a:extLst>
              <a:ext uri="{FF2B5EF4-FFF2-40B4-BE49-F238E27FC236}">
                <a16:creationId xmlns:a16="http://schemas.microsoft.com/office/drawing/2014/main" id="{E7A70477-6BDE-E18D-43E2-EFB06D55FCD5}"/>
              </a:ext>
            </a:extLst>
          </p:cNvPr>
          <p:cNvSpPr txBox="1">
            <a:spLocks/>
          </p:cNvSpPr>
          <p:nvPr/>
        </p:nvSpPr>
        <p:spPr bwMode="auto">
          <a:xfrm>
            <a:off x="0" y="0"/>
            <a:ext cx="9121688" cy="980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Comprendre et documenter le contexte géographique – Exemples </a:t>
            </a:r>
            <a:endParaRPr lang="fr-CH" altLang="en-US" sz="3200" b="1" dirty="0">
              <a:solidFill>
                <a:schemeClr val="bg1"/>
              </a:solidFill>
              <a:latin typeface="+mn-lt"/>
            </a:endParaRPr>
          </a:p>
        </p:txBody>
      </p:sp>
      <p:pic>
        <p:nvPicPr>
          <p:cNvPr id="11" name="Picture 10" descr="MCj04344110000[1]">
            <a:extLst>
              <a:ext uri="{FF2B5EF4-FFF2-40B4-BE49-F238E27FC236}">
                <a16:creationId xmlns:a16="http://schemas.microsoft.com/office/drawing/2014/main" id="{DE6F7E92-C4EC-4B99-211B-ABB205B161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633" y="2648186"/>
            <a:ext cx="791229" cy="79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8677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19</a:t>
            </a:fld>
            <a:endParaRPr lang="en-GB" altLang="en-US"/>
          </a:p>
        </p:txBody>
      </p:sp>
      <p:sp>
        <p:nvSpPr>
          <p:cNvPr id="9" name="Rectangle 3">
            <a:extLst>
              <a:ext uri="{FF2B5EF4-FFF2-40B4-BE49-F238E27FC236}">
                <a16:creationId xmlns:a16="http://schemas.microsoft.com/office/drawing/2014/main" id="{AD36E7E9-91D6-B25C-A5B1-9E1241EF8921}"/>
              </a:ext>
            </a:extLst>
          </p:cNvPr>
          <p:cNvSpPr>
            <a:spLocks noChangeArrowheads="1"/>
          </p:cNvSpPr>
          <p:nvPr/>
        </p:nvSpPr>
        <p:spPr bwMode="auto">
          <a:xfrm>
            <a:off x="376486" y="1034074"/>
            <a:ext cx="6480720" cy="461665"/>
          </a:xfrm>
          <a:prstGeom prst="rect">
            <a:avLst/>
          </a:prstGeom>
          <a:noFill/>
          <a:ln w="9525">
            <a:noFill/>
            <a:miter lim="800000"/>
            <a:headEnd/>
            <a:tailEnd/>
          </a:ln>
        </p:spPr>
        <p:txBody>
          <a:bodyPr wrap="square">
            <a:spAutoFit/>
          </a:bodyPr>
          <a:lstStyle/>
          <a:p>
            <a:r>
              <a:rPr lang="fr-CH" sz="2400" u="sng" dirty="0"/>
              <a:t>Exemple 2</a:t>
            </a:r>
            <a:r>
              <a:rPr lang="fr-CH" sz="2400" dirty="0"/>
              <a:t>: Mozambique (vaccination)</a:t>
            </a:r>
          </a:p>
        </p:txBody>
      </p:sp>
      <p:sp>
        <p:nvSpPr>
          <p:cNvPr id="10" name="Title 1">
            <a:extLst>
              <a:ext uri="{FF2B5EF4-FFF2-40B4-BE49-F238E27FC236}">
                <a16:creationId xmlns:a16="http://schemas.microsoft.com/office/drawing/2014/main" id="{42A2E4D5-4B24-92DC-1D8F-B9284D60BC64}"/>
              </a:ext>
            </a:extLst>
          </p:cNvPr>
          <p:cNvSpPr txBox="1">
            <a:spLocks/>
          </p:cNvSpPr>
          <p:nvPr/>
        </p:nvSpPr>
        <p:spPr bwMode="auto">
          <a:xfrm>
            <a:off x="0" y="0"/>
            <a:ext cx="9121688" cy="980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Comprendre et documenter le contexte géographique – Exemples </a:t>
            </a:r>
            <a:endParaRPr lang="fr-CH" altLang="en-US" sz="3200" b="1" dirty="0">
              <a:solidFill>
                <a:schemeClr val="bg1"/>
              </a:solidFill>
              <a:latin typeface="+mn-lt"/>
            </a:endParaRPr>
          </a:p>
        </p:txBody>
      </p:sp>
      <p:pic>
        <p:nvPicPr>
          <p:cNvPr id="12" name="Picture 11">
            <a:extLst>
              <a:ext uri="{FF2B5EF4-FFF2-40B4-BE49-F238E27FC236}">
                <a16:creationId xmlns:a16="http://schemas.microsoft.com/office/drawing/2014/main" id="{A2F93989-DC8D-2DED-DBB5-09F6A372CF5A}"/>
              </a:ext>
            </a:extLst>
          </p:cNvPr>
          <p:cNvPicPr>
            <a:picLocks noChangeAspect="1"/>
          </p:cNvPicPr>
          <p:nvPr/>
        </p:nvPicPr>
        <p:blipFill>
          <a:blip r:embed="rId3"/>
          <a:stretch>
            <a:fillRect/>
          </a:stretch>
        </p:blipFill>
        <p:spPr>
          <a:xfrm>
            <a:off x="2411761" y="2270586"/>
            <a:ext cx="1436788" cy="3378392"/>
          </a:xfrm>
          <a:prstGeom prst="rect">
            <a:avLst/>
          </a:prstGeom>
        </p:spPr>
      </p:pic>
      <p:sp>
        <p:nvSpPr>
          <p:cNvPr id="13" name="Rectangle 3">
            <a:extLst>
              <a:ext uri="{FF2B5EF4-FFF2-40B4-BE49-F238E27FC236}">
                <a16:creationId xmlns:a16="http://schemas.microsoft.com/office/drawing/2014/main" id="{53817653-B10F-47A5-8862-A0E40635E8C2}"/>
              </a:ext>
            </a:extLst>
          </p:cNvPr>
          <p:cNvSpPr>
            <a:spLocks noChangeArrowheads="1"/>
          </p:cNvSpPr>
          <p:nvPr/>
        </p:nvSpPr>
        <p:spPr bwMode="auto">
          <a:xfrm>
            <a:off x="467544" y="1772816"/>
            <a:ext cx="5616624" cy="369332"/>
          </a:xfrm>
          <a:prstGeom prst="rect">
            <a:avLst/>
          </a:prstGeom>
          <a:noFill/>
          <a:ln w="9525">
            <a:noFill/>
            <a:miter lim="800000"/>
            <a:headEnd/>
            <a:tailEnd/>
          </a:ln>
        </p:spPr>
        <p:txBody>
          <a:bodyPr wrap="square">
            <a:spAutoFit/>
          </a:bodyPr>
          <a:lstStyle/>
          <a:p>
            <a:r>
              <a:rPr lang="fr-CH" dirty="0"/>
              <a:t>24 </a:t>
            </a:r>
            <a:r>
              <a:rPr lang="fr-CH" dirty="0" err="1"/>
              <a:t>aug</a:t>
            </a:r>
            <a:r>
              <a:rPr lang="fr-CH" dirty="0"/>
              <a:t> 2021	    21 sep 2021	       14 </a:t>
            </a:r>
            <a:r>
              <a:rPr lang="fr-CH" dirty="0" err="1"/>
              <a:t>oct</a:t>
            </a:r>
            <a:r>
              <a:rPr lang="fr-CH" dirty="0"/>
              <a:t> 2021</a:t>
            </a:r>
          </a:p>
        </p:txBody>
      </p:sp>
      <p:pic>
        <p:nvPicPr>
          <p:cNvPr id="17" name="Picture 16">
            <a:extLst>
              <a:ext uri="{FF2B5EF4-FFF2-40B4-BE49-F238E27FC236}">
                <a16:creationId xmlns:a16="http://schemas.microsoft.com/office/drawing/2014/main" id="{2D0BD0FE-ECE2-EF5D-5F2A-2CBE88458E79}"/>
              </a:ext>
            </a:extLst>
          </p:cNvPr>
          <p:cNvPicPr>
            <a:picLocks noChangeAspect="1"/>
          </p:cNvPicPr>
          <p:nvPr/>
        </p:nvPicPr>
        <p:blipFill>
          <a:blip r:embed="rId4"/>
          <a:stretch>
            <a:fillRect/>
          </a:stretch>
        </p:blipFill>
        <p:spPr>
          <a:xfrm>
            <a:off x="539552" y="2270585"/>
            <a:ext cx="1100107" cy="3378392"/>
          </a:xfrm>
          <a:prstGeom prst="rect">
            <a:avLst/>
          </a:prstGeom>
        </p:spPr>
      </p:pic>
      <p:pic>
        <p:nvPicPr>
          <p:cNvPr id="19" name="Picture 18">
            <a:extLst>
              <a:ext uri="{FF2B5EF4-FFF2-40B4-BE49-F238E27FC236}">
                <a16:creationId xmlns:a16="http://schemas.microsoft.com/office/drawing/2014/main" id="{EAB18E7E-8777-E638-9D5B-5CE98F414FCF}"/>
              </a:ext>
            </a:extLst>
          </p:cNvPr>
          <p:cNvPicPr>
            <a:picLocks noChangeAspect="1"/>
          </p:cNvPicPr>
          <p:nvPr/>
        </p:nvPicPr>
        <p:blipFill>
          <a:blip r:embed="rId5"/>
          <a:stretch>
            <a:fillRect/>
          </a:stretch>
        </p:blipFill>
        <p:spPr>
          <a:xfrm>
            <a:off x="4365501" y="2195130"/>
            <a:ext cx="1571844" cy="3467584"/>
          </a:xfrm>
          <a:prstGeom prst="rect">
            <a:avLst/>
          </a:prstGeom>
        </p:spPr>
      </p:pic>
      <p:sp>
        <p:nvSpPr>
          <p:cNvPr id="20" name="Content Placeholder 2">
            <a:extLst>
              <a:ext uri="{FF2B5EF4-FFF2-40B4-BE49-F238E27FC236}">
                <a16:creationId xmlns:a16="http://schemas.microsoft.com/office/drawing/2014/main" id="{EBD04C3A-5173-9828-CFA3-F0152B47DDBC}"/>
              </a:ext>
            </a:extLst>
          </p:cNvPr>
          <p:cNvSpPr txBox="1">
            <a:spLocks/>
          </p:cNvSpPr>
          <p:nvPr/>
        </p:nvSpPr>
        <p:spPr>
          <a:xfrm>
            <a:off x="6574391" y="4866708"/>
            <a:ext cx="2190293"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800" dirty="0"/>
              <a:t>Entité géographique non-officielle (pas de réglementation)</a:t>
            </a:r>
          </a:p>
        </p:txBody>
      </p:sp>
      <p:sp>
        <p:nvSpPr>
          <p:cNvPr id="21" name="Google Shape;473;p45">
            <a:extLst>
              <a:ext uri="{FF2B5EF4-FFF2-40B4-BE49-F238E27FC236}">
                <a16:creationId xmlns:a16="http://schemas.microsoft.com/office/drawing/2014/main" id="{DD0483D7-7F14-2789-DB4F-1ABFF21108C4}"/>
              </a:ext>
            </a:extLst>
          </p:cNvPr>
          <p:cNvSpPr/>
          <p:nvPr/>
        </p:nvSpPr>
        <p:spPr>
          <a:xfrm>
            <a:off x="6096191" y="5085184"/>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22" name="Content Placeholder 2">
            <a:extLst>
              <a:ext uri="{FF2B5EF4-FFF2-40B4-BE49-F238E27FC236}">
                <a16:creationId xmlns:a16="http://schemas.microsoft.com/office/drawing/2014/main" id="{C7929210-3860-A5D4-F6ED-617AFD5EF269}"/>
              </a:ext>
            </a:extLst>
          </p:cNvPr>
          <p:cNvSpPr txBox="1">
            <a:spLocks/>
          </p:cNvSpPr>
          <p:nvPr/>
        </p:nvSpPr>
        <p:spPr>
          <a:xfrm>
            <a:off x="6579463" y="3798133"/>
            <a:ext cx="2190293"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800" dirty="0"/>
              <a:t>Entité géographique sans administration (statistique)</a:t>
            </a:r>
          </a:p>
        </p:txBody>
      </p:sp>
      <p:sp>
        <p:nvSpPr>
          <p:cNvPr id="23" name="Google Shape;473;p45">
            <a:extLst>
              <a:ext uri="{FF2B5EF4-FFF2-40B4-BE49-F238E27FC236}">
                <a16:creationId xmlns:a16="http://schemas.microsoft.com/office/drawing/2014/main" id="{864603EB-F004-9350-5B9C-81C7DB95EE6C}"/>
              </a:ext>
            </a:extLst>
          </p:cNvPr>
          <p:cNvSpPr/>
          <p:nvPr/>
        </p:nvSpPr>
        <p:spPr>
          <a:xfrm>
            <a:off x="6101263" y="4016609"/>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24" name="Content Placeholder 2">
            <a:extLst>
              <a:ext uri="{FF2B5EF4-FFF2-40B4-BE49-F238E27FC236}">
                <a16:creationId xmlns:a16="http://schemas.microsoft.com/office/drawing/2014/main" id="{FEE50C13-74F1-D3A7-B98F-43996E7E5D76}"/>
              </a:ext>
            </a:extLst>
          </p:cNvPr>
          <p:cNvSpPr txBox="1">
            <a:spLocks/>
          </p:cNvSpPr>
          <p:nvPr/>
        </p:nvSpPr>
        <p:spPr>
          <a:xfrm>
            <a:off x="778652" y="5935096"/>
            <a:ext cx="7057528"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800" dirty="0"/>
              <a:t>Recommandation faite au Ministère de la Santé de gérer le micro-plan au niveau des postes de vaccination et d’utiliser les données géospatiales et les SIG pour estimer la population attachée à chaque poste</a:t>
            </a:r>
          </a:p>
        </p:txBody>
      </p:sp>
      <p:sp>
        <p:nvSpPr>
          <p:cNvPr id="25" name="Google Shape;473;p45">
            <a:extLst>
              <a:ext uri="{FF2B5EF4-FFF2-40B4-BE49-F238E27FC236}">
                <a16:creationId xmlns:a16="http://schemas.microsoft.com/office/drawing/2014/main" id="{A115287F-84B6-7A03-EA11-3C2A09500595}"/>
              </a:ext>
            </a:extLst>
          </p:cNvPr>
          <p:cNvSpPr/>
          <p:nvPr/>
        </p:nvSpPr>
        <p:spPr>
          <a:xfrm>
            <a:off x="300452" y="5986110"/>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pic>
        <p:nvPicPr>
          <p:cNvPr id="26" name="Picture 7" descr="MCj04298270000[1]">
            <a:extLst>
              <a:ext uri="{FF2B5EF4-FFF2-40B4-BE49-F238E27FC236}">
                <a16:creationId xmlns:a16="http://schemas.microsoft.com/office/drawing/2014/main" id="{E1CE103F-78E8-B02F-2B03-DB3B1C4AF8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9374" y="5805213"/>
            <a:ext cx="836102" cy="102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47A5BCA6-D5C0-CA58-6A98-2FC8DE5D8DED}"/>
              </a:ext>
            </a:extLst>
          </p:cNvPr>
          <p:cNvSpPr txBox="1">
            <a:spLocks/>
          </p:cNvSpPr>
          <p:nvPr/>
        </p:nvSpPr>
        <p:spPr>
          <a:xfrm>
            <a:off x="6857206" y="3322968"/>
            <a:ext cx="1440569" cy="362851"/>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800" b="1" dirty="0"/>
              <a:t>Conclusion:</a:t>
            </a:r>
          </a:p>
        </p:txBody>
      </p:sp>
    </p:spTree>
    <p:extLst>
      <p:ext uri="{BB962C8B-B14F-4D97-AF65-F5344CB8AC3E}">
        <p14:creationId xmlns:p14="http://schemas.microsoft.com/office/powerpoint/2010/main" val="19628352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494379-4A8B-DE93-9765-1795B607556D}"/>
              </a:ext>
            </a:extLst>
          </p:cNvPr>
          <p:cNvPicPr>
            <a:picLocks noChangeAspect="1"/>
          </p:cNvPicPr>
          <p:nvPr/>
        </p:nvPicPr>
        <p:blipFill>
          <a:blip r:embed="rId3"/>
          <a:stretch>
            <a:fillRect/>
          </a:stretch>
        </p:blipFill>
        <p:spPr>
          <a:xfrm>
            <a:off x="5788184" y="1298644"/>
            <a:ext cx="3075341" cy="3858547"/>
          </a:xfrm>
          <a:prstGeom prst="rect">
            <a:avLst/>
          </a:prstGeom>
        </p:spPr>
      </p:pic>
      <p:sp>
        <p:nvSpPr>
          <p:cNvPr id="4" name="Content Placeholder 2"/>
          <p:cNvSpPr txBox="1">
            <a:spLocks/>
          </p:cNvSpPr>
          <p:nvPr/>
        </p:nvSpPr>
        <p:spPr>
          <a:xfrm>
            <a:off x="235046" y="1166410"/>
            <a:ext cx="5338143" cy="170681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fr-FR" sz="2400" dirty="0"/>
              <a:t>Le cycle de gestion des données géospatiales comprend plusieurs étapes et la mise en œuvre de ces étapes peut prendre beaucoup de temps, impliquer différentes personnes et/ou devoir être répétée à l'avenir.</a:t>
            </a:r>
            <a:endParaRPr lang="en-US" sz="2400" dirty="0"/>
          </a:p>
        </p:txBody>
      </p:sp>
      <p:sp>
        <p:nvSpPr>
          <p:cNvPr id="5" name="Rectangle 4"/>
          <p:cNvSpPr/>
          <p:nvPr/>
        </p:nvSpPr>
        <p:spPr>
          <a:xfrm rot="5400000">
            <a:off x="4774243" y="1622726"/>
            <a:ext cx="4484350" cy="373670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a:xfrm>
            <a:off x="927245" y="3600816"/>
            <a:ext cx="4724875" cy="1345057"/>
          </a:xfrm>
          <a:prstGeom prst="rect">
            <a:avLst/>
          </a:prstGeom>
        </p:spPr>
        <p:txBody>
          <a:bodyPr rtlCol="0">
            <a:noAutofit/>
          </a:bodyPr>
          <a:lstStyle/>
          <a:p>
            <a:pPr marR="0" lvl="0" defTabSz="914400" latinLnBrk="0">
              <a:lnSpc>
                <a:spcPct val="90000"/>
              </a:lnSpc>
              <a:spcBef>
                <a:spcPts val="1000"/>
              </a:spcBef>
              <a:buClrTx/>
              <a:buSzTx/>
              <a:tabLst/>
              <a:defRPr/>
            </a:pPr>
            <a:r>
              <a:rPr lang="fr-FR" sz="2400" dirty="0">
                <a:latin typeface="+mn-lt"/>
                <a:cs typeface="+mn-cs"/>
              </a:rPr>
              <a:t>Le fait de documenter chaque étape depuis le début avec des détails aussi précis que possible garantit la reproduction du processus</a:t>
            </a:r>
            <a:endParaRPr lang="en-US" sz="2400" dirty="0">
              <a:latin typeface="+mn-lt"/>
              <a:cs typeface="+mn-cs"/>
            </a:endParaRPr>
          </a:p>
        </p:txBody>
      </p:sp>
      <p:sp>
        <p:nvSpPr>
          <p:cNvPr id="8" name="Right Arrow 7"/>
          <p:cNvSpPr/>
          <p:nvPr/>
        </p:nvSpPr>
        <p:spPr>
          <a:xfrm>
            <a:off x="440082" y="3600816"/>
            <a:ext cx="458605" cy="398533"/>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a:t>
            </a:fld>
            <a:endParaRPr lang="en-GB" altLang="en-US"/>
          </a:p>
        </p:txBody>
      </p:sp>
      <p:sp>
        <p:nvSpPr>
          <p:cNvPr id="15" name="Rectangle 14">
            <a:extLst>
              <a:ext uri="{FF2B5EF4-FFF2-40B4-BE49-F238E27FC236}">
                <a16:creationId xmlns:a16="http://schemas.microsoft.com/office/drawing/2014/main" id="{275BB38A-1D43-CD44-4D79-BB06AFDC603D}"/>
              </a:ext>
            </a:extLst>
          </p:cNvPr>
          <p:cNvSpPr/>
          <p:nvPr/>
        </p:nvSpPr>
        <p:spPr>
          <a:xfrm>
            <a:off x="8286940" y="1553973"/>
            <a:ext cx="239043" cy="33151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3" name="Content Placeholder 2">
            <a:extLst>
              <a:ext uri="{FF2B5EF4-FFF2-40B4-BE49-F238E27FC236}">
                <a16:creationId xmlns:a16="http://schemas.microsoft.com/office/drawing/2014/main" id="{1D6D0CB7-A481-49AC-B859-4AE30671C3AD}"/>
              </a:ext>
            </a:extLst>
          </p:cNvPr>
          <p:cNvSpPr txBox="1">
            <a:spLocks/>
          </p:cNvSpPr>
          <p:nvPr/>
        </p:nvSpPr>
        <p:spPr>
          <a:xfrm>
            <a:off x="197521" y="5292042"/>
            <a:ext cx="8256123" cy="170681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Certaines étapes peuvent nécessiter une simple description des choix qui ont été faits et pourquoi. D'autres étapes peuvent nécessiter une description plus longue (par exemple, la modification des données). </a:t>
            </a:r>
            <a:endParaRPr lang="en-US" sz="2000" dirty="0"/>
          </a:p>
        </p:txBody>
      </p:sp>
      <p:sp>
        <p:nvSpPr>
          <p:cNvPr id="3" name="Title 1">
            <a:extLst>
              <a:ext uri="{FF2B5EF4-FFF2-40B4-BE49-F238E27FC236}">
                <a16:creationId xmlns:a16="http://schemas.microsoft.com/office/drawing/2014/main" id="{2D5A3834-0672-759F-6E80-9BEEE0B489A2}"/>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Documenter le processus</a:t>
            </a:r>
            <a:endParaRPr lang="en-PH" altLang="en-US" sz="3200" b="1" dirty="0">
              <a:solidFill>
                <a:schemeClr val="bg1"/>
              </a:solidFill>
              <a:latin typeface="+mn-lt"/>
            </a:endParaRPr>
          </a:p>
        </p:txBody>
      </p:sp>
    </p:spTree>
    <p:extLst>
      <p:ext uri="{BB962C8B-B14F-4D97-AF65-F5344CB8AC3E}">
        <p14:creationId xmlns:p14="http://schemas.microsoft.com/office/powerpoint/2010/main" val="5137079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20</a:t>
            </a:fld>
            <a:endParaRPr lang="en-GB" altLang="en-US"/>
          </a:p>
        </p:txBody>
      </p:sp>
      <p:sp>
        <p:nvSpPr>
          <p:cNvPr id="9" name="Rectangle 3">
            <a:extLst>
              <a:ext uri="{FF2B5EF4-FFF2-40B4-BE49-F238E27FC236}">
                <a16:creationId xmlns:a16="http://schemas.microsoft.com/office/drawing/2014/main" id="{AD36E7E9-91D6-B25C-A5B1-9E1241EF8921}"/>
              </a:ext>
            </a:extLst>
          </p:cNvPr>
          <p:cNvSpPr>
            <a:spLocks noChangeArrowheads="1"/>
          </p:cNvSpPr>
          <p:nvPr/>
        </p:nvSpPr>
        <p:spPr bwMode="auto">
          <a:xfrm>
            <a:off x="376486" y="1189000"/>
            <a:ext cx="7057528" cy="461665"/>
          </a:xfrm>
          <a:prstGeom prst="rect">
            <a:avLst/>
          </a:prstGeom>
          <a:noFill/>
          <a:ln w="9525">
            <a:noFill/>
            <a:miter lim="800000"/>
            <a:headEnd/>
            <a:tailEnd/>
          </a:ln>
        </p:spPr>
        <p:txBody>
          <a:bodyPr wrap="square">
            <a:spAutoFit/>
          </a:bodyPr>
          <a:lstStyle/>
          <a:p>
            <a:r>
              <a:rPr lang="fr-CH" sz="2400" u="sng" dirty="0"/>
              <a:t>Exemple 3</a:t>
            </a:r>
            <a:r>
              <a:rPr lang="fr-CH" sz="2400" dirty="0"/>
              <a:t>: Types de zone</a:t>
            </a:r>
          </a:p>
        </p:txBody>
      </p:sp>
      <p:sp>
        <p:nvSpPr>
          <p:cNvPr id="10" name="Title 1">
            <a:extLst>
              <a:ext uri="{FF2B5EF4-FFF2-40B4-BE49-F238E27FC236}">
                <a16:creationId xmlns:a16="http://schemas.microsoft.com/office/drawing/2014/main" id="{42A2E4D5-4B24-92DC-1D8F-B9284D60BC64}"/>
              </a:ext>
            </a:extLst>
          </p:cNvPr>
          <p:cNvSpPr txBox="1">
            <a:spLocks/>
          </p:cNvSpPr>
          <p:nvPr/>
        </p:nvSpPr>
        <p:spPr bwMode="auto">
          <a:xfrm>
            <a:off x="0" y="0"/>
            <a:ext cx="9121688" cy="980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Comprendre et documenter le contexte géographique – Exemples </a:t>
            </a:r>
            <a:endParaRPr lang="fr-CH" altLang="en-US" sz="3200" b="1" dirty="0">
              <a:solidFill>
                <a:schemeClr val="bg1"/>
              </a:solidFill>
              <a:latin typeface="+mn-lt"/>
            </a:endParaRPr>
          </a:p>
        </p:txBody>
      </p:sp>
      <p:graphicFrame>
        <p:nvGraphicFramePr>
          <p:cNvPr id="54" name="Table 53">
            <a:extLst>
              <a:ext uri="{FF2B5EF4-FFF2-40B4-BE49-F238E27FC236}">
                <a16:creationId xmlns:a16="http://schemas.microsoft.com/office/drawing/2014/main" id="{676B9A36-DEF3-510E-E36D-B3B18722AECC}"/>
              </a:ext>
            </a:extLst>
          </p:cNvPr>
          <p:cNvGraphicFramePr>
            <a:graphicFrameLocks noGrp="1"/>
          </p:cNvGraphicFramePr>
          <p:nvPr>
            <p:extLst>
              <p:ext uri="{D42A27DB-BD31-4B8C-83A1-F6EECF244321}">
                <p14:modId xmlns:p14="http://schemas.microsoft.com/office/powerpoint/2010/main" val="2474400581"/>
              </p:ext>
            </p:extLst>
          </p:nvPr>
        </p:nvGraphicFramePr>
        <p:xfrm>
          <a:off x="468313" y="1774533"/>
          <a:ext cx="5255815" cy="4603844"/>
        </p:xfrm>
        <a:graphic>
          <a:graphicData uri="http://schemas.openxmlformats.org/drawingml/2006/table">
            <a:tbl>
              <a:tblPr firstRow="1" bandRow="1">
                <a:tableStyleId>{5940675A-B579-460E-94D1-54222C63F5DA}</a:tableStyleId>
              </a:tblPr>
              <a:tblGrid>
                <a:gridCol w="1367383">
                  <a:extLst>
                    <a:ext uri="{9D8B030D-6E8A-4147-A177-3AD203B41FA5}">
                      <a16:colId xmlns:a16="http://schemas.microsoft.com/office/drawing/2014/main" val="2675318559"/>
                    </a:ext>
                  </a:extLst>
                </a:gridCol>
                <a:gridCol w="3888432">
                  <a:extLst>
                    <a:ext uri="{9D8B030D-6E8A-4147-A177-3AD203B41FA5}">
                      <a16:colId xmlns:a16="http://schemas.microsoft.com/office/drawing/2014/main" val="528685877"/>
                    </a:ext>
                  </a:extLst>
                </a:gridCol>
              </a:tblGrid>
              <a:tr h="228998">
                <a:tc>
                  <a:txBody>
                    <a:bodyPr/>
                    <a:lstStyle/>
                    <a:p>
                      <a:pPr algn="ctr"/>
                      <a:r>
                        <a:rPr lang="fr-CH" sz="1500" b="1" noProof="0" dirty="0"/>
                        <a:t>Type</a:t>
                      </a:r>
                    </a:p>
                  </a:txBody>
                  <a:tcPr/>
                </a:tc>
                <a:tc>
                  <a:txBody>
                    <a:bodyPr/>
                    <a:lstStyle/>
                    <a:p>
                      <a:pPr algn="ctr"/>
                      <a:r>
                        <a:rPr lang="fr-CH" sz="1500" b="1" noProof="0" dirty="0"/>
                        <a:t>Définition</a:t>
                      </a:r>
                    </a:p>
                  </a:txBody>
                  <a:tcPr/>
                </a:tc>
                <a:extLst>
                  <a:ext uri="{0D108BD9-81ED-4DB2-BD59-A6C34878D82A}">
                    <a16:rowId xmlns:a16="http://schemas.microsoft.com/office/drawing/2014/main" val="1409101832"/>
                  </a:ext>
                </a:extLst>
              </a:tr>
              <a:tr h="809084">
                <a:tc>
                  <a:txBody>
                    <a:bodyPr/>
                    <a:lstStyle/>
                    <a:p>
                      <a:r>
                        <a:rPr lang="fr-CH" sz="1500" noProof="0" dirty="0"/>
                        <a:t>Zone de santé </a:t>
                      </a:r>
                    </a:p>
                  </a:txBody>
                  <a:tcPr/>
                </a:tc>
                <a:tc>
                  <a:txBody>
                    <a:bodyPr/>
                    <a:lstStyle/>
                    <a:p>
                      <a:r>
                        <a:rPr lang="fr-CH" sz="1500" noProof="0" dirty="0"/>
                        <a:t>Zone autour d'un établissement de santé définie à des fins de catalogage, de budgétisation et de gestion des ressources de santé</a:t>
                      </a:r>
                    </a:p>
                  </a:txBody>
                  <a:tcPr/>
                </a:tc>
                <a:extLst>
                  <a:ext uri="{0D108BD9-81ED-4DB2-BD59-A6C34878D82A}">
                    <a16:rowId xmlns:a16="http://schemas.microsoft.com/office/drawing/2014/main" val="2668209658"/>
                  </a:ext>
                </a:extLst>
              </a:tr>
              <a:tr h="809084">
                <a:tc>
                  <a:txBody>
                    <a:bodyPr/>
                    <a:lstStyle/>
                    <a:p>
                      <a:r>
                        <a:rPr lang="fr-CH" sz="1500" noProof="0" dirty="0"/>
                        <a:t>Basin de proximité</a:t>
                      </a:r>
                    </a:p>
                  </a:txBody>
                  <a:tcPr/>
                </a:tc>
                <a:tc>
                  <a:txBody>
                    <a:bodyPr/>
                    <a:lstStyle/>
                    <a:p>
                      <a:r>
                        <a:rPr lang="fr-CH" sz="1500" noProof="0" dirty="0"/>
                        <a:t>Zone autour d'un point de prestation de services définie de telle sorte que tout emplacement à l'intérieur de cette zone soit plus proche de ce point de prestation de services que de tout autre point de prestation de services.</a:t>
                      </a:r>
                    </a:p>
                  </a:txBody>
                  <a:tcPr/>
                </a:tc>
                <a:extLst>
                  <a:ext uri="{0D108BD9-81ED-4DB2-BD59-A6C34878D82A}">
                    <a16:rowId xmlns:a16="http://schemas.microsoft.com/office/drawing/2014/main" val="836917778"/>
                  </a:ext>
                </a:extLst>
              </a:tr>
              <a:tr h="809084">
                <a:tc>
                  <a:txBody>
                    <a:bodyPr/>
                    <a:lstStyle/>
                    <a:p>
                      <a:r>
                        <a:rPr lang="fr-CH" sz="1500" noProof="0" dirty="0"/>
                        <a:t>Zone de captage réelle</a:t>
                      </a:r>
                    </a:p>
                  </a:txBody>
                  <a:tcPr/>
                </a:tc>
                <a:tc>
                  <a:txBody>
                    <a:bodyPr/>
                    <a:lstStyle/>
                    <a:p>
                      <a:r>
                        <a:rPr lang="fr-FR" sz="1500" noProof="0" dirty="0"/>
                        <a:t>Zone autour d'un point de prestation de services en fonction du lieu de résidence du patient ayant reçu des soins à ce point de prestation de services</a:t>
                      </a:r>
                      <a:endParaRPr lang="fr-CH" sz="1500" noProof="0" dirty="0"/>
                    </a:p>
                  </a:txBody>
                  <a:tcPr/>
                </a:tc>
                <a:extLst>
                  <a:ext uri="{0D108BD9-81ED-4DB2-BD59-A6C34878D82A}">
                    <a16:rowId xmlns:a16="http://schemas.microsoft.com/office/drawing/2014/main" val="1607700656"/>
                  </a:ext>
                </a:extLst>
              </a:tr>
              <a:tr h="809084">
                <a:tc>
                  <a:txBody>
                    <a:bodyPr/>
                    <a:lstStyle/>
                    <a:p>
                      <a:r>
                        <a:rPr lang="fr-CH" sz="1500" noProof="0" dirty="0"/>
                        <a:t>Zone de captage modélisée</a:t>
                      </a:r>
                    </a:p>
                  </a:txBody>
                  <a:tcPr/>
                </a:tc>
                <a:tc>
                  <a:txBody>
                    <a:bodyPr/>
                    <a:lstStyle/>
                    <a:p>
                      <a:r>
                        <a:rPr lang="fr-CH" sz="1500" noProof="0" dirty="0"/>
                        <a:t>Zone de captage modélisée en se basant sur la distance (buffer), le temps de trajet, la population ou une combinaison de ces facteurs </a:t>
                      </a:r>
                    </a:p>
                  </a:txBody>
                  <a:tcPr/>
                </a:tc>
                <a:extLst>
                  <a:ext uri="{0D108BD9-81ED-4DB2-BD59-A6C34878D82A}">
                    <a16:rowId xmlns:a16="http://schemas.microsoft.com/office/drawing/2014/main" val="1033690571"/>
                  </a:ext>
                </a:extLst>
              </a:tr>
            </a:tbl>
          </a:graphicData>
        </a:graphic>
      </p:graphicFrame>
      <p:pic>
        <p:nvPicPr>
          <p:cNvPr id="56" name="Picture 55">
            <a:extLst>
              <a:ext uri="{FF2B5EF4-FFF2-40B4-BE49-F238E27FC236}">
                <a16:creationId xmlns:a16="http://schemas.microsoft.com/office/drawing/2014/main" id="{E04D45D0-96A6-FE5C-F6AE-43DEB18E5215}"/>
              </a:ext>
            </a:extLst>
          </p:cNvPr>
          <p:cNvPicPr>
            <a:picLocks noChangeAspect="1"/>
          </p:cNvPicPr>
          <p:nvPr/>
        </p:nvPicPr>
        <p:blipFill>
          <a:blip r:embed="rId3"/>
          <a:stretch>
            <a:fillRect/>
          </a:stretch>
        </p:blipFill>
        <p:spPr>
          <a:xfrm>
            <a:off x="5870443" y="1189001"/>
            <a:ext cx="1891292" cy="1620000"/>
          </a:xfrm>
          <a:prstGeom prst="rect">
            <a:avLst/>
          </a:prstGeom>
        </p:spPr>
      </p:pic>
      <p:pic>
        <p:nvPicPr>
          <p:cNvPr id="58" name="Picture 57">
            <a:extLst>
              <a:ext uri="{FF2B5EF4-FFF2-40B4-BE49-F238E27FC236}">
                <a16:creationId xmlns:a16="http://schemas.microsoft.com/office/drawing/2014/main" id="{55598F80-9944-64DB-6D9B-032272AC2163}"/>
              </a:ext>
            </a:extLst>
          </p:cNvPr>
          <p:cNvPicPr>
            <a:picLocks noChangeAspect="1"/>
          </p:cNvPicPr>
          <p:nvPr/>
        </p:nvPicPr>
        <p:blipFill>
          <a:blip r:embed="rId4"/>
          <a:stretch>
            <a:fillRect/>
          </a:stretch>
        </p:blipFill>
        <p:spPr>
          <a:xfrm>
            <a:off x="7039589" y="2564606"/>
            <a:ext cx="1892596" cy="1620000"/>
          </a:xfrm>
          <a:prstGeom prst="rect">
            <a:avLst/>
          </a:prstGeom>
        </p:spPr>
      </p:pic>
      <p:pic>
        <p:nvPicPr>
          <p:cNvPr id="60" name="Picture 59">
            <a:extLst>
              <a:ext uri="{FF2B5EF4-FFF2-40B4-BE49-F238E27FC236}">
                <a16:creationId xmlns:a16="http://schemas.microsoft.com/office/drawing/2014/main" id="{4B81D3DA-D13C-C723-2813-36755990D2AB}"/>
              </a:ext>
            </a:extLst>
          </p:cNvPr>
          <p:cNvPicPr>
            <a:picLocks noChangeAspect="1"/>
          </p:cNvPicPr>
          <p:nvPr/>
        </p:nvPicPr>
        <p:blipFill>
          <a:blip r:embed="rId5"/>
          <a:stretch>
            <a:fillRect/>
          </a:stretch>
        </p:blipFill>
        <p:spPr>
          <a:xfrm>
            <a:off x="5899522" y="3860800"/>
            <a:ext cx="1910971" cy="1620000"/>
          </a:xfrm>
          <a:prstGeom prst="rect">
            <a:avLst/>
          </a:prstGeom>
        </p:spPr>
      </p:pic>
      <p:pic>
        <p:nvPicPr>
          <p:cNvPr id="62" name="Picture 61">
            <a:extLst>
              <a:ext uri="{FF2B5EF4-FFF2-40B4-BE49-F238E27FC236}">
                <a16:creationId xmlns:a16="http://schemas.microsoft.com/office/drawing/2014/main" id="{D9118516-5953-6E1B-D29A-DC8F644AAE3C}"/>
              </a:ext>
            </a:extLst>
          </p:cNvPr>
          <p:cNvPicPr>
            <a:picLocks noChangeAspect="1"/>
          </p:cNvPicPr>
          <p:nvPr/>
        </p:nvPicPr>
        <p:blipFill>
          <a:blip r:embed="rId6"/>
          <a:stretch>
            <a:fillRect/>
          </a:stretch>
        </p:blipFill>
        <p:spPr>
          <a:xfrm>
            <a:off x="7006392" y="5172556"/>
            <a:ext cx="1896585" cy="1620000"/>
          </a:xfrm>
          <a:prstGeom prst="rect">
            <a:avLst/>
          </a:prstGeom>
        </p:spPr>
      </p:pic>
      <p:sp>
        <p:nvSpPr>
          <p:cNvPr id="64" name="TextBox 63">
            <a:extLst>
              <a:ext uri="{FF2B5EF4-FFF2-40B4-BE49-F238E27FC236}">
                <a16:creationId xmlns:a16="http://schemas.microsoft.com/office/drawing/2014/main" id="{E1F7F453-65DE-0876-B5E8-B7C681C6F3F9}"/>
              </a:ext>
            </a:extLst>
          </p:cNvPr>
          <p:cNvSpPr txBox="1"/>
          <p:nvPr/>
        </p:nvSpPr>
        <p:spPr>
          <a:xfrm>
            <a:off x="7755931" y="1912882"/>
            <a:ext cx="1121692" cy="523220"/>
          </a:xfrm>
          <a:prstGeom prst="rect">
            <a:avLst/>
          </a:prstGeom>
          <a:noFill/>
        </p:spPr>
        <p:txBody>
          <a:bodyPr wrap="square">
            <a:spAutoFit/>
          </a:bodyPr>
          <a:lstStyle/>
          <a:p>
            <a:r>
              <a:rPr lang="fr-CH" sz="1400" dirty="0"/>
              <a:t>Zones de santé</a:t>
            </a:r>
            <a:endParaRPr lang="en-PH" sz="1400" dirty="0"/>
          </a:p>
        </p:txBody>
      </p:sp>
      <p:sp>
        <p:nvSpPr>
          <p:cNvPr id="65" name="TextBox 64">
            <a:extLst>
              <a:ext uri="{FF2B5EF4-FFF2-40B4-BE49-F238E27FC236}">
                <a16:creationId xmlns:a16="http://schemas.microsoft.com/office/drawing/2014/main" id="{9D9F7835-9920-8036-21DD-840CD8FE5E58}"/>
              </a:ext>
            </a:extLst>
          </p:cNvPr>
          <p:cNvSpPr txBox="1"/>
          <p:nvPr/>
        </p:nvSpPr>
        <p:spPr>
          <a:xfrm>
            <a:off x="5922766" y="2888412"/>
            <a:ext cx="1121692" cy="954107"/>
          </a:xfrm>
          <a:prstGeom prst="rect">
            <a:avLst/>
          </a:prstGeom>
          <a:noFill/>
        </p:spPr>
        <p:txBody>
          <a:bodyPr wrap="square">
            <a:spAutoFit/>
          </a:bodyPr>
          <a:lstStyle/>
          <a:p>
            <a:pPr algn="r"/>
            <a:r>
              <a:rPr lang="fr-CH" sz="1400" dirty="0"/>
              <a:t>Basin de proximité (temps de trajet)</a:t>
            </a:r>
            <a:endParaRPr lang="en-PH" sz="1400" dirty="0"/>
          </a:p>
        </p:txBody>
      </p:sp>
      <p:sp>
        <p:nvSpPr>
          <p:cNvPr id="66" name="TextBox 65">
            <a:extLst>
              <a:ext uri="{FF2B5EF4-FFF2-40B4-BE49-F238E27FC236}">
                <a16:creationId xmlns:a16="http://schemas.microsoft.com/office/drawing/2014/main" id="{11C99C5B-A7B5-DF76-B552-CA8CB88C4863}"/>
              </a:ext>
            </a:extLst>
          </p:cNvPr>
          <p:cNvSpPr txBox="1"/>
          <p:nvPr/>
        </p:nvSpPr>
        <p:spPr>
          <a:xfrm>
            <a:off x="5799358" y="5767346"/>
            <a:ext cx="1121692" cy="954107"/>
          </a:xfrm>
          <a:prstGeom prst="rect">
            <a:avLst/>
          </a:prstGeom>
          <a:noFill/>
        </p:spPr>
        <p:txBody>
          <a:bodyPr wrap="square">
            <a:spAutoFit/>
          </a:bodyPr>
          <a:lstStyle/>
          <a:p>
            <a:pPr algn="r"/>
            <a:r>
              <a:rPr lang="fr-CH" sz="1400" dirty="0"/>
              <a:t>Zone de captage modélisée (distance)</a:t>
            </a:r>
            <a:endParaRPr lang="en-PH" sz="1400" dirty="0"/>
          </a:p>
        </p:txBody>
      </p:sp>
      <p:sp>
        <p:nvSpPr>
          <p:cNvPr id="67" name="TextBox 66">
            <a:extLst>
              <a:ext uri="{FF2B5EF4-FFF2-40B4-BE49-F238E27FC236}">
                <a16:creationId xmlns:a16="http://schemas.microsoft.com/office/drawing/2014/main" id="{E1B3726D-3FD1-C92E-0B8B-1FD66D7DDFFB}"/>
              </a:ext>
            </a:extLst>
          </p:cNvPr>
          <p:cNvSpPr txBox="1"/>
          <p:nvPr/>
        </p:nvSpPr>
        <p:spPr>
          <a:xfrm>
            <a:off x="7795889" y="4317030"/>
            <a:ext cx="1121692" cy="738664"/>
          </a:xfrm>
          <a:prstGeom prst="rect">
            <a:avLst/>
          </a:prstGeom>
          <a:noFill/>
        </p:spPr>
        <p:txBody>
          <a:bodyPr wrap="square">
            <a:spAutoFit/>
          </a:bodyPr>
          <a:lstStyle/>
          <a:p>
            <a:r>
              <a:rPr lang="fr-CH" sz="1400" dirty="0"/>
              <a:t>Zone de captage réelle</a:t>
            </a:r>
            <a:endParaRPr lang="en-PH" sz="1400" dirty="0"/>
          </a:p>
        </p:txBody>
      </p:sp>
      <p:sp>
        <p:nvSpPr>
          <p:cNvPr id="69" name="TextBox 68">
            <a:extLst>
              <a:ext uri="{FF2B5EF4-FFF2-40B4-BE49-F238E27FC236}">
                <a16:creationId xmlns:a16="http://schemas.microsoft.com/office/drawing/2014/main" id="{2D279AEE-10A1-DBCE-B63B-8B9214FF2645}"/>
              </a:ext>
            </a:extLst>
          </p:cNvPr>
          <p:cNvSpPr txBox="1"/>
          <p:nvPr/>
        </p:nvSpPr>
        <p:spPr>
          <a:xfrm>
            <a:off x="107504" y="6623349"/>
            <a:ext cx="3672003" cy="196208"/>
          </a:xfrm>
          <a:prstGeom prst="rect">
            <a:avLst/>
          </a:prstGeom>
          <a:noFill/>
        </p:spPr>
        <p:txBody>
          <a:bodyPr wrap="square">
            <a:spAutoFit/>
          </a:bodyPr>
          <a:lstStyle/>
          <a:p>
            <a:r>
              <a:rPr lang="en-PH" sz="675" dirty="0">
                <a:solidFill>
                  <a:srgbClr val="002147"/>
                </a:solidFill>
              </a:rPr>
              <a:t>https://drive.google.com/file/d/1jj779zww4herWOESAd9mXqVE1YfQehtH/view?usp=sharing  </a:t>
            </a:r>
          </a:p>
        </p:txBody>
      </p:sp>
      <p:pic>
        <p:nvPicPr>
          <p:cNvPr id="3" name="Picture 2">
            <a:extLst>
              <a:ext uri="{FF2B5EF4-FFF2-40B4-BE49-F238E27FC236}">
                <a16:creationId xmlns:a16="http://schemas.microsoft.com/office/drawing/2014/main" id="{7AA94BB2-38D5-96E4-5342-57806708EAB0}"/>
              </a:ext>
            </a:extLst>
          </p:cNvPr>
          <p:cNvPicPr>
            <a:picLocks noChangeAspect="1"/>
          </p:cNvPicPr>
          <p:nvPr/>
        </p:nvPicPr>
        <p:blipFill>
          <a:blip r:embed="rId7"/>
          <a:stretch>
            <a:fillRect/>
          </a:stretch>
        </p:blipFill>
        <p:spPr>
          <a:xfrm>
            <a:off x="8118598" y="348306"/>
            <a:ext cx="913703" cy="1290854"/>
          </a:xfrm>
          <a:prstGeom prst="rect">
            <a:avLst/>
          </a:prstGeom>
          <a:solidFill>
            <a:schemeClr val="accent2"/>
          </a:solidFill>
          <a:ln>
            <a:solidFill>
              <a:schemeClr val="tx1"/>
            </a:solidFill>
          </a:ln>
        </p:spPr>
      </p:pic>
      <p:pic>
        <p:nvPicPr>
          <p:cNvPr id="4" name="Picture 3">
            <a:extLst>
              <a:ext uri="{FF2B5EF4-FFF2-40B4-BE49-F238E27FC236}">
                <a16:creationId xmlns:a16="http://schemas.microsoft.com/office/drawing/2014/main" id="{824FE3D0-69C5-2903-6B69-6987006524BA}"/>
              </a:ext>
            </a:extLst>
          </p:cNvPr>
          <p:cNvPicPr>
            <a:picLocks noChangeAspect="1"/>
          </p:cNvPicPr>
          <p:nvPr/>
        </p:nvPicPr>
        <p:blipFill rotWithShape="1">
          <a:blip r:embed="rId8"/>
          <a:srcRect l="80520" t="38265" r="10441" b="47050"/>
          <a:stretch/>
        </p:blipFill>
        <p:spPr>
          <a:xfrm>
            <a:off x="8555276" y="1470294"/>
            <a:ext cx="486492" cy="438434"/>
          </a:xfrm>
          <a:prstGeom prst="rect">
            <a:avLst/>
          </a:prstGeom>
        </p:spPr>
      </p:pic>
    </p:spTree>
    <p:extLst>
      <p:ext uri="{BB962C8B-B14F-4D97-AF65-F5344CB8AC3E}">
        <p14:creationId xmlns:p14="http://schemas.microsoft.com/office/powerpoint/2010/main" val="20012332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21</a:t>
            </a:fld>
            <a:endParaRPr lang="en-GB" altLang="en-US"/>
          </a:p>
        </p:txBody>
      </p:sp>
      <p:sp>
        <p:nvSpPr>
          <p:cNvPr id="10" name="Title 1">
            <a:extLst>
              <a:ext uri="{FF2B5EF4-FFF2-40B4-BE49-F238E27FC236}">
                <a16:creationId xmlns:a16="http://schemas.microsoft.com/office/drawing/2014/main" id="{42A2E4D5-4B24-92DC-1D8F-B9284D60BC64}"/>
              </a:ext>
            </a:extLst>
          </p:cNvPr>
          <p:cNvSpPr txBox="1">
            <a:spLocks/>
          </p:cNvSpPr>
          <p:nvPr/>
        </p:nvSpPr>
        <p:spPr bwMode="auto">
          <a:xfrm>
            <a:off x="0" y="0"/>
            <a:ext cx="9121688" cy="980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Comprendre et documenter le contexte géographique</a:t>
            </a:r>
            <a:endParaRPr lang="fr-CH" altLang="en-US" sz="3200" b="1" dirty="0">
              <a:solidFill>
                <a:schemeClr val="bg1"/>
              </a:solidFill>
              <a:latin typeface="+mn-lt"/>
            </a:endParaRPr>
          </a:p>
        </p:txBody>
      </p:sp>
      <p:sp>
        <p:nvSpPr>
          <p:cNvPr id="3" name="Content Placeholder 2">
            <a:extLst>
              <a:ext uri="{FF2B5EF4-FFF2-40B4-BE49-F238E27FC236}">
                <a16:creationId xmlns:a16="http://schemas.microsoft.com/office/drawing/2014/main" id="{A1052772-AA54-B005-039C-C644B70F43AF}"/>
              </a:ext>
            </a:extLst>
          </p:cNvPr>
          <p:cNvSpPr txBox="1">
            <a:spLocks/>
          </p:cNvSpPr>
          <p:nvPr/>
        </p:nvSpPr>
        <p:spPr>
          <a:xfrm>
            <a:off x="252413" y="1206680"/>
            <a:ext cx="8496051" cy="222232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fr-CH" sz="2400" dirty="0"/>
              <a:t>Comprendre le contexte géographique demande d’avoir une bonne compréhension de la stratégie implémentée par le programme (e.g., vaccination à domicile), de la population cible (e.g., enfants non vaccinés) et de l’environnement que la population et/ou les services de santé vont devoir traverser pour obtenir/fournir les soins considérés.</a:t>
            </a:r>
          </a:p>
        </p:txBody>
      </p:sp>
      <p:sp>
        <p:nvSpPr>
          <p:cNvPr id="4" name="Content Placeholder 2">
            <a:extLst>
              <a:ext uri="{FF2B5EF4-FFF2-40B4-BE49-F238E27FC236}">
                <a16:creationId xmlns:a16="http://schemas.microsoft.com/office/drawing/2014/main" id="{4AAC5CF9-ED53-8EF8-E0D1-30C180E6827E}"/>
              </a:ext>
            </a:extLst>
          </p:cNvPr>
          <p:cNvSpPr txBox="1">
            <a:spLocks/>
          </p:cNvSpPr>
          <p:nvPr/>
        </p:nvSpPr>
        <p:spPr>
          <a:xfrm>
            <a:off x="1223106" y="5898266"/>
            <a:ext cx="7057528"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Exercice 1 que nous allons conduire demain matin</a:t>
            </a:r>
          </a:p>
        </p:txBody>
      </p:sp>
      <p:sp>
        <p:nvSpPr>
          <p:cNvPr id="5" name="Google Shape;473;p45">
            <a:extLst>
              <a:ext uri="{FF2B5EF4-FFF2-40B4-BE49-F238E27FC236}">
                <a16:creationId xmlns:a16="http://schemas.microsoft.com/office/drawing/2014/main" id="{10AEC251-DB1E-D91A-FFC8-7749BB26B7D2}"/>
              </a:ext>
            </a:extLst>
          </p:cNvPr>
          <p:cNvSpPr/>
          <p:nvPr/>
        </p:nvSpPr>
        <p:spPr>
          <a:xfrm>
            <a:off x="771274" y="5949280"/>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6" name="Content Placeholder 2">
            <a:extLst>
              <a:ext uri="{FF2B5EF4-FFF2-40B4-BE49-F238E27FC236}">
                <a16:creationId xmlns:a16="http://schemas.microsoft.com/office/drawing/2014/main" id="{BA8B6B9F-D2CC-93A3-50DD-4ACE5AF1C144}"/>
              </a:ext>
            </a:extLst>
          </p:cNvPr>
          <p:cNvSpPr txBox="1">
            <a:spLocks/>
          </p:cNvSpPr>
          <p:nvPr/>
        </p:nvSpPr>
        <p:spPr>
          <a:xfrm>
            <a:off x="1036742" y="3276778"/>
            <a:ext cx="7207666"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Important d’inclure toutes les parties prenantes dans la planification et l’implémentation du/des intervention(s) couvertes par la géo-activation   </a:t>
            </a:r>
          </a:p>
        </p:txBody>
      </p:sp>
      <p:sp>
        <p:nvSpPr>
          <p:cNvPr id="7" name="Google Shape;473;p45">
            <a:extLst>
              <a:ext uri="{FF2B5EF4-FFF2-40B4-BE49-F238E27FC236}">
                <a16:creationId xmlns:a16="http://schemas.microsoft.com/office/drawing/2014/main" id="{40B43933-85E7-4F3B-CCF6-5A62DD88026E}"/>
              </a:ext>
            </a:extLst>
          </p:cNvPr>
          <p:cNvSpPr/>
          <p:nvPr/>
        </p:nvSpPr>
        <p:spPr>
          <a:xfrm>
            <a:off x="584910" y="3327792"/>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8" name="Content Placeholder 2">
            <a:extLst>
              <a:ext uri="{FF2B5EF4-FFF2-40B4-BE49-F238E27FC236}">
                <a16:creationId xmlns:a16="http://schemas.microsoft.com/office/drawing/2014/main" id="{9139B5C1-EC60-D4D6-436C-43B820B155AF}"/>
              </a:ext>
            </a:extLst>
          </p:cNvPr>
          <p:cNvSpPr txBox="1">
            <a:spLocks/>
          </p:cNvSpPr>
          <p:nvPr/>
        </p:nvSpPr>
        <p:spPr>
          <a:xfrm>
            <a:off x="1010374" y="4463399"/>
            <a:ext cx="7378050"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Cela va directement influencer les données (listes maîtresses et données géospatiale) qui doivent être récoltées ainsi que leur contenu</a:t>
            </a:r>
          </a:p>
        </p:txBody>
      </p:sp>
      <p:sp>
        <p:nvSpPr>
          <p:cNvPr id="11" name="Google Shape;473;p45">
            <a:extLst>
              <a:ext uri="{FF2B5EF4-FFF2-40B4-BE49-F238E27FC236}">
                <a16:creationId xmlns:a16="http://schemas.microsoft.com/office/drawing/2014/main" id="{6B795F4F-F4B7-99E6-7F56-0318305B6747}"/>
              </a:ext>
            </a:extLst>
          </p:cNvPr>
          <p:cNvSpPr/>
          <p:nvPr/>
        </p:nvSpPr>
        <p:spPr>
          <a:xfrm>
            <a:off x="558542" y="4514413"/>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Tree>
    <p:extLst>
      <p:ext uri="{BB962C8B-B14F-4D97-AF65-F5344CB8AC3E}">
        <p14:creationId xmlns:p14="http://schemas.microsoft.com/office/powerpoint/2010/main" val="6971092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22</a:t>
            </a:fld>
            <a:endParaRPr lang="en-GB" altLang="en-US"/>
          </a:p>
        </p:txBody>
      </p:sp>
      <p:sp>
        <p:nvSpPr>
          <p:cNvPr id="3" name="Title 1"/>
          <p:cNvSpPr txBox="1">
            <a:spLocks/>
          </p:cNvSpPr>
          <p:nvPr/>
        </p:nvSpPr>
        <p:spPr bwMode="auto">
          <a:xfrm>
            <a:off x="0" y="0"/>
            <a:ext cx="9144000" cy="980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2800" b="1" dirty="0">
                <a:solidFill>
                  <a:schemeClr val="bg1"/>
                </a:solidFill>
                <a:latin typeface="+mn-lt"/>
              </a:rPr>
              <a:t>Caractériser les données et informations spécifiques aux applications des données et technologies géospatiales</a:t>
            </a:r>
          </a:p>
        </p:txBody>
      </p:sp>
      <p:sp>
        <p:nvSpPr>
          <p:cNvPr id="5" name="Content Placeholder 2"/>
          <p:cNvSpPr txBox="1">
            <a:spLocks/>
          </p:cNvSpPr>
          <p:nvPr/>
        </p:nvSpPr>
        <p:spPr>
          <a:xfrm>
            <a:off x="179512" y="1052736"/>
            <a:ext cx="8712968" cy="98072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100" dirty="0"/>
              <a:t>L'identification et la documentation du contexte géographique fourniront la liste des entités géographiques à prendre en compte ainsi que les relations qui existent entre elles.</a:t>
            </a:r>
            <a:endParaRPr lang="en-US" sz="2100" dirty="0"/>
          </a:p>
        </p:txBody>
      </p:sp>
      <p:sp>
        <p:nvSpPr>
          <p:cNvPr id="7" name="Content Placeholder 2">
            <a:extLst>
              <a:ext uri="{FF2B5EF4-FFF2-40B4-BE49-F238E27FC236}">
                <a16:creationId xmlns:a16="http://schemas.microsoft.com/office/drawing/2014/main" id="{D3FE78AB-18D6-FBB5-D9FD-3A67AF239BEC}"/>
              </a:ext>
            </a:extLst>
          </p:cNvPr>
          <p:cNvSpPr txBox="1">
            <a:spLocks/>
          </p:cNvSpPr>
          <p:nvPr/>
        </p:nvSpPr>
        <p:spPr>
          <a:xfrm>
            <a:off x="1377792" y="2018014"/>
            <a:ext cx="7082640"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100" dirty="0"/>
              <a:t>Listes maitresses qui devront être établies pour servir de référence au sol afin de garantir la qualité des données</a:t>
            </a:r>
            <a:endParaRPr lang="en-US" sz="2100" dirty="0"/>
          </a:p>
        </p:txBody>
      </p:sp>
      <p:sp>
        <p:nvSpPr>
          <p:cNvPr id="8" name="Google Shape;473;p45">
            <a:extLst>
              <a:ext uri="{FF2B5EF4-FFF2-40B4-BE49-F238E27FC236}">
                <a16:creationId xmlns:a16="http://schemas.microsoft.com/office/drawing/2014/main" id="{17926968-B124-49A3-3FFF-A5EEFDA4CD26}"/>
              </a:ext>
            </a:extLst>
          </p:cNvPr>
          <p:cNvSpPr/>
          <p:nvPr/>
        </p:nvSpPr>
        <p:spPr>
          <a:xfrm>
            <a:off x="899592" y="2069028"/>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lang="en-US" sz="2300" dirty="0">
              <a:latin typeface="+mj-lt"/>
            </a:endParaRPr>
          </a:p>
        </p:txBody>
      </p:sp>
      <p:sp>
        <p:nvSpPr>
          <p:cNvPr id="9" name="Content Placeholder 2">
            <a:extLst>
              <a:ext uri="{FF2B5EF4-FFF2-40B4-BE49-F238E27FC236}">
                <a16:creationId xmlns:a16="http://schemas.microsoft.com/office/drawing/2014/main" id="{43C8DA3D-5698-5091-F718-A03ED2064E8D}"/>
              </a:ext>
            </a:extLst>
          </p:cNvPr>
          <p:cNvSpPr txBox="1">
            <a:spLocks/>
          </p:cNvSpPr>
          <p:nvPr/>
        </p:nvSpPr>
        <p:spPr>
          <a:xfrm>
            <a:off x="1377792" y="2772159"/>
            <a:ext cx="7082640" cy="7852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100" dirty="0"/>
              <a:t>Données géospatiales qui devront être compilées, collectées et/ou extraites pour être utilisées dans un logiciel SIG.</a:t>
            </a:r>
            <a:endParaRPr lang="en-US" sz="2100" dirty="0"/>
          </a:p>
        </p:txBody>
      </p:sp>
      <p:sp>
        <p:nvSpPr>
          <p:cNvPr id="10" name="Google Shape;473;p45">
            <a:extLst>
              <a:ext uri="{FF2B5EF4-FFF2-40B4-BE49-F238E27FC236}">
                <a16:creationId xmlns:a16="http://schemas.microsoft.com/office/drawing/2014/main" id="{0419AB78-45FB-8FF7-5836-FCF2A6DED5F5}"/>
              </a:ext>
            </a:extLst>
          </p:cNvPr>
          <p:cNvSpPr/>
          <p:nvPr/>
        </p:nvSpPr>
        <p:spPr>
          <a:xfrm>
            <a:off x="899592" y="2823173"/>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lang="en-US" sz="2300" dirty="0">
              <a:latin typeface="+mj-lt"/>
            </a:endParaRPr>
          </a:p>
        </p:txBody>
      </p:sp>
      <p:sp>
        <p:nvSpPr>
          <p:cNvPr id="11" name="Content Placeholder 2">
            <a:extLst>
              <a:ext uri="{FF2B5EF4-FFF2-40B4-BE49-F238E27FC236}">
                <a16:creationId xmlns:a16="http://schemas.microsoft.com/office/drawing/2014/main" id="{F503CDCC-2BAE-49BE-7B1E-2E28532DC3C0}"/>
              </a:ext>
            </a:extLst>
          </p:cNvPr>
          <p:cNvSpPr txBox="1">
            <a:spLocks/>
          </p:cNvSpPr>
          <p:nvPr/>
        </p:nvSpPr>
        <p:spPr>
          <a:xfrm>
            <a:off x="1409550" y="3486337"/>
            <a:ext cx="7082640" cy="110138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100" dirty="0"/>
              <a:t>Informations à inclure dans la liste maîtresse et dans les données géospatiales, afin de recréer les relations existantes entre les entités géographiques.</a:t>
            </a:r>
            <a:endParaRPr lang="en-US" sz="2100" dirty="0"/>
          </a:p>
        </p:txBody>
      </p:sp>
      <p:sp>
        <p:nvSpPr>
          <p:cNvPr id="12" name="Google Shape;473;p45">
            <a:extLst>
              <a:ext uri="{FF2B5EF4-FFF2-40B4-BE49-F238E27FC236}">
                <a16:creationId xmlns:a16="http://schemas.microsoft.com/office/drawing/2014/main" id="{C7820590-7971-7026-BA79-3F71DD87F5DB}"/>
              </a:ext>
            </a:extLst>
          </p:cNvPr>
          <p:cNvSpPr/>
          <p:nvPr/>
        </p:nvSpPr>
        <p:spPr>
          <a:xfrm>
            <a:off x="931350" y="3537351"/>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lang="en-US" sz="2300" dirty="0">
              <a:latin typeface="+mj-lt"/>
            </a:endParaRPr>
          </a:p>
        </p:txBody>
      </p:sp>
      <p:sp>
        <p:nvSpPr>
          <p:cNvPr id="13" name="Content Placeholder 2">
            <a:extLst>
              <a:ext uri="{FF2B5EF4-FFF2-40B4-BE49-F238E27FC236}">
                <a16:creationId xmlns:a16="http://schemas.microsoft.com/office/drawing/2014/main" id="{EB0BBED3-E83C-6991-54ED-DB741BEC6989}"/>
              </a:ext>
            </a:extLst>
          </p:cNvPr>
          <p:cNvSpPr txBox="1">
            <a:spLocks/>
          </p:cNvSpPr>
          <p:nvPr/>
        </p:nvSpPr>
        <p:spPr>
          <a:xfrm>
            <a:off x="179512" y="4524178"/>
            <a:ext cx="8964488" cy="200934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100" dirty="0"/>
              <a:t>Des données et des informations supplémentaires doivent également être saisies pour rendre opérationnelle l'application pertinente des données et des technologies géospatiales (liste maîtresse géoréférencée, estimation de la population et distribution spatiale, accessibilité géographique, localisation des services et modélisation de l'optimisation des itinéraires, cartographie thématique, navigation et collecte de coordonnées géographiques à l'aide d'un GNSS).</a:t>
            </a:r>
            <a:endParaRPr lang="en-US" sz="2100" dirty="0"/>
          </a:p>
        </p:txBody>
      </p:sp>
    </p:spTree>
    <p:extLst>
      <p:ext uri="{BB962C8B-B14F-4D97-AF65-F5344CB8AC3E}">
        <p14:creationId xmlns:p14="http://schemas.microsoft.com/office/powerpoint/2010/main" val="35370384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23</a:t>
            </a:fld>
            <a:endParaRPr lang="en-GB" altLang="en-US"/>
          </a:p>
        </p:txBody>
      </p:sp>
      <p:sp>
        <p:nvSpPr>
          <p:cNvPr id="4" name="Content Placeholder 2">
            <a:extLst>
              <a:ext uri="{FF2B5EF4-FFF2-40B4-BE49-F238E27FC236}">
                <a16:creationId xmlns:a16="http://schemas.microsoft.com/office/drawing/2014/main" id="{AE209CD8-5341-8EB3-AFEF-5F688B99C524}"/>
              </a:ext>
            </a:extLst>
          </p:cNvPr>
          <p:cNvSpPr txBox="1">
            <a:spLocks/>
          </p:cNvSpPr>
          <p:nvPr/>
        </p:nvSpPr>
        <p:spPr>
          <a:xfrm>
            <a:off x="905889" y="6360957"/>
            <a:ext cx="7057528"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Couvert plus en détails pendant la Séance 8 de l’atelier</a:t>
            </a:r>
          </a:p>
        </p:txBody>
      </p:sp>
      <p:sp>
        <p:nvSpPr>
          <p:cNvPr id="6" name="Google Shape;473;p45">
            <a:extLst>
              <a:ext uri="{FF2B5EF4-FFF2-40B4-BE49-F238E27FC236}">
                <a16:creationId xmlns:a16="http://schemas.microsoft.com/office/drawing/2014/main" id="{0E103B0C-39C8-9C14-C02E-D1C30933AB92}"/>
              </a:ext>
            </a:extLst>
          </p:cNvPr>
          <p:cNvSpPr/>
          <p:nvPr/>
        </p:nvSpPr>
        <p:spPr>
          <a:xfrm>
            <a:off x="427689" y="6411102"/>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15" name="Title 1">
            <a:extLst>
              <a:ext uri="{FF2B5EF4-FFF2-40B4-BE49-F238E27FC236}">
                <a16:creationId xmlns:a16="http://schemas.microsoft.com/office/drawing/2014/main" id="{D2681408-A2A3-9EC7-8048-5497DF497372}"/>
              </a:ext>
            </a:extLst>
          </p:cNvPr>
          <p:cNvSpPr txBox="1">
            <a:spLocks/>
          </p:cNvSpPr>
          <p:nvPr/>
        </p:nvSpPr>
        <p:spPr bwMode="auto">
          <a:xfrm>
            <a:off x="0" y="0"/>
            <a:ext cx="9144000" cy="980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2800" b="1" dirty="0">
                <a:solidFill>
                  <a:schemeClr val="bg1"/>
                </a:solidFill>
                <a:latin typeface="+mn-lt"/>
              </a:rPr>
              <a:t>Caractériser les données et informations spécifiques aux applications des données et technologies géospatiales</a:t>
            </a:r>
          </a:p>
        </p:txBody>
      </p:sp>
      <p:sp>
        <p:nvSpPr>
          <p:cNvPr id="16" name="Rectangle 15">
            <a:extLst>
              <a:ext uri="{FF2B5EF4-FFF2-40B4-BE49-F238E27FC236}">
                <a16:creationId xmlns:a16="http://schemas.microsoft.com/office/drawing/2014/main" id="{4930C12C-0980-CA80-9954-CC9E381B4524}"/>
              </a:ext>
            </a:extLst>
          </p:cNvPr>
          <p:cNvSpPr/>
          <p:nvPr/>
        </p:nvSpPr>
        <p:spPr>
          <a:xfrm>
            <a:off x="251520" y="980728"/>
            <a:ext cx="8640960" cy="461665"/>
          </a:xfrm>
          <a:prstGeom prst="rect">
            <a:avLst/>
          </a:prstGeom>
        </p:spPr>
        <p:txBody>
          <a:bodyPr wrap="square">
            <a:spAutoFit/>
          </a:bodyPr>
          <a:lstStyle/>
          <a:p>
            <a:pPr lvl="0"/>
            <a:r>
              <a:rPr lang="en-US" sz="2400" dirty="0" err="1"/>
              <a:t>Liste</a:t>
            </a:r>
            <a:r>
              <a:rPr lang="en-US" sz="2400" dirty="0"/>
              <a:t> </a:t>
            </a:r>
            <a:r>
              <a:rPr lang="en-US" sz="2400" dirty="0" err="1"/>
              <a:t>maîtresse</a:t>
            </a:r>
            <a:r>
              <a:rPr lang="en-US" sz="2400" dirty="0"/>
              <a:t> </a:t>
            </a:r>
            <a:r>
              <a:rPr lang="en-US" sz="2400" dirty="0" err="1"/>
              <a:t>géoréférencée</a:t>
            </a:r>
            <a:endParaRPr lang="en-US" sz="2400" dirty="0"/>
          </a:p>
        </p:txBody>
      </p:sp>
      <p:sp>
        <p:nvSpPr>
          <p:cNvPr id="17" name="Google Shape;156;g74f4d1d32f_1_256">
            <a:extLst>
              <a:ext uri="{FF2B5EF4-FFF2-40B4-BE49-F238E27FC236}">
                <a16:creationId xmlns:a16="http://schemas.microsoft.com/office/drawing/2014/main" id="{F913E1FE-CE4E-C713-F42A-595D677719B7}"/>
              </a:ext>
            </a:extLst>
          </p:cNvPr>
          <p:cNvSpPr txBox="1"/>
          <p:nvPr/>
        </p:nvSpPr>
        <p:spPr>
          <a:xfrm>
            <a:off x="179512" y="1449259"/>
            <a:ext cx="4968552" cy="4800173"/>
          </a:xfrm>
          <a:prstGeom prst="rect">
            <a:avLst/>
          </a:prstGeom>
          <a:noFill/>
          <a:ln>
            <a:noFill/>
          </a:ln>
        </p:spPr>
        <p:txBody>
          <a:bodyPr spcFirstLastPara="1" wrap="square" lIns="121900" tIns="60933" rIns="121900" bIns="60933" anchor="t" anchorCtr="0">
            <a:noAutofit/>
          </a:bodyPr>
          <a:lstStyle/>
          <a:p>
            <a:pPr>
              <a:buSzPts val="1800"/>
            </a:pPr>
            <a:r>
              <a:rPr lang="fr-FR" sz="2000" dirty="0">
                <a:solidFill>
                  <a:schemeClr val="tx1"/>
                </a:solidFill>
                <a:latin typeface="+mn-lt"/>
                <a:ea typeface="Open Sans" panose="020B0604020202020204" charset="0"/>
                <a:cs typeface="Open Sans" panose="020B0604020202020204" charset="0"/>
                <a:sym typeface="Calibri"/>
              </a:rPr>
              <a:t>Les informations qui permettent d'effectuer les opérations suivantes pour chacune entité géographique incluse dans la liste </a:t>
            </a:r>
            <a:r>
              <a:rPr lang="en-US" sz="2000" dirty="0">
                <a:solidFill>
                  <a:schemeClr val="tx1"/>
                </a:solidFill>
                <a:latin typeface="+mn-lt"/>
                <a:ea typeface="Open Sans" panose="020B0604020202020204" charset="0"/>
                <a:cs typeface="Open Sans" panose="020B0604020202020204" charset="0"/>
                <a:sym typeface="Calibri"/>
              </a:rPr>
              <a:t>:</a:t>
            </a:r>
          </a:p>
          <a:p>
            <a:pPr>
              <a:buSzPts val="1800"/>
            </a:pPr>
            <a:endParaRPr lang="en-US" sz="2000" dirty="0">
              <a:solidFill>
                <a:schemeClr val="tx1"/>
              </a:solidFill>
              <a:latin typeface="+mn-lt"/>
              <a:ea typeface="Open Sans" panose="020B0604020202020204" charset="0"/>
              <a:cs typeface="Open Sans" panose="020B0604020202020204" charset="0"/>
              <a:sym typeface="Calibri"/>
            </a:endParaRPr>
          </a:p>
          <a:p>
            <a:pPr marL="833946" indent="-457189">
              <a:buSzPts val="1800"/>
              <a:buFont typeface="Arial" panose="020B0604020202020204" pitchFamily="34" charset="0"/>
              <a:buChar char="•"/>
            </a:pPr>
            <a:r>
              <a:rPr lang="fr-FR" sz="2000" dirty="0">
                <a:solidFill>
                  <a:schemeClr val="tx1"/>
                </a:solidFill>
                <a:latin typeface="+mn-lt"/>
                <a:ea typeface="Open Sans" panose="020B0604020202020204" charset="0"/>
                <a:cs typeface="Open Sans" panose="020B0604020202020204" charset="0"/>
              </a:rPr>
              <a:t>Identifier de manière unique (identifiant unique, nom)</a:t>
            </a:r>
          </a:p>
          <a:p>
            <a:pPr marL="376757">
              <a:buSzPts val="1800"/>
            </a:pPr>
            <a:endParaRPr lang="en-GB" sz="1100" dirty="0">
              <a:solidFill>
                <a:schemeClr val="tx1"/>
              </a:solidFill>
              <a:latin typeface="+mn-lt"/>
              <a:ea typeface="Open Sans" panose="020B0604020202020204" charset="0"/>
              <a:cs typeface="Open Sans" panose="020B0604020202020204" charset="0"/>
            </a:endParaRPr>
          </a:p>
          <a:p>
            <a:pPr marL="833946" indent="-457189">
              <a:buSzPts val="1800"/>
              <a:buFont typeface="Arial" panose="020B0604020202020204" pitchFamily="34" charset="0"/>
              <a:buChar char="•"/>
            </a:pPr>
            <a:r>
              <a:rPr lang="en-GB" sz="2000" dirty="0">
                <a:solidFill>
                  <a:schemeClr val="tx1"/>
                </a:solidFill>
                <a:latin typeface="+mn-lt"/>
                <a:ea typeface="Open Sans" panose="020B0604020202020204" charset="0"/>
                <a:cs typeface="Open Sans" panose="020B0604020202020204" charset="0"/>
              </a:rPr>
              <a:t>Classer (type, </a:t>
            </a:r>
            <a:r>
              <a:rPr lang="en-GB" sz="2000" dirty="0" err="1">
                <a:solidFill>
                  <a:schemeClr val="tx1"/>
                </a:solidFill>
                <a:latin typeface="+mn-lt"/>
                <a:ea typeface="Open Sans" panose="020B0604020202020204" charset="0"/>
                <a:cs typeface="Open Sans" panose="020B0604020202020204" charset="0"/>
              </a:rPr>
              <a:t>propriété</a:t>
            </a:r>
            <a:r>
              <a:rPr lang="en-GB" sz="2000" dirty="0">
                <a:solidFill>
                  <a:schemeClr val="tx1"/>
                </a:solidFill>
                <a:latin typeface="+mn-lt"/>
                <a:ea typeface="Open Sans" panose="020B0604020202020204" charset="0"/>
                <a:cs typeface="Open Sans" panose="020B0604020202020204" charset="0"/>
              </a:rPr>
              <a:t>,...)</a:t>
            </a:r>
          </a:p>
          <a:p>
            <a:pPr marL="833946" indent="-457189">
              <a:buSzPts val="1800"/>
              <a:buFont typeface="Arial" panose="020B0604020202020204" pitchFamily="34" charset="0"/>
              <a:buChar char="•"/>
            </a:pPr>
            <a:endParaRPr lang="en-GB" sz="1400" dirty="0">
              <a:solidFill>
                <a:schemeClr val="tx1"/>
              </a:solidFill>
              <a:latin typeface="+mn-lt"/>
              <a:ea typeface="Open Sans" panose="020B0604020202020204" charset="0"/>
              <a:cs typeface="Open Sans" panose="020B0604020202020204" charset="0"/>
            </a:endParaRPr>
          </a:p>
          <a:p>
            <a:pPr marL="833946" indent="-457189">
              <a:buSzPts val="1800"/>
              <a:buFont typeface="Arial" panose="020B0604020202020204" pitchFamily="34" charset="0"/>
              <a:buChar char="•"/>
            </a:pPr>
            <a:r>
              <a:rPr lang="fr-FR" sz="2000" dirty="0">
                <a:solidFill>
                  <a:schemeClr val="tx1"/>
                </a:solidFill>
                <a:latin typeface="+mn-lt"/>
                <a:ea typeface="Open Sans" panose="020B0604020202020204" charset="0"/>
                <a:cs typeface="Open Sans" panose="020B0604020202020204" charset="0"/>
              </a:rPr>
              <a:t>Localiser (adresse, unité administrative, coordonnées géographiques)</a:t>
            </a:r>
          </a:p>
          <a:p>
            <a:pPr marL="833946" indent="-457189">
              <a:buSzPts val="1800"/>
              <a:buFont typeface="Arial" panose="020B0604020202020204" pitchFamily="34" charset="0"/>
              <a:buChar char="•"/>
            </a:pPr>
            <a:endParaRPr lang="en-GB" sz="1400" dirty="0">
              <a:solidFill>
                <a:schemeClr val="tx1"/>
              </a:solidFill>
              <a:latin typeface="+mn-lt"/>
              <a:ea typeface="Open Sans" panose="020B0604020202020204" charset="0"/>
              <a:cs typeface="Open Sans" panose="020B0604020202020204" charset="0"/>
            </a:endParaRPr>
          </a:p>
          <a:p>
            <a:pPr marL="833946" indent="-457189">
              <a:buSzPts val="1800"/>
              <a:buFont typeface="Arial" panose="020B0604020202020204" pitchFamily="34" charset="0"/>
              <a:buChar char="•"/>
            </a:pPr>
            <a:r>
              <a:rPr lang="fr-FR" sz="2000" dirty="0">
                <a:solidFill>
                  <a:schemeClr val="tx1"/>
                </a:solidFill>
                <a:latin typeface="+mn-lt"/>
                <a:ea typeface="Open Sans" panose="020B0604020202020204" charset="0"/>
                <a:cs typeface="Open Sans" panose="020B0604020202020204" charset="0"/>
              </a:rPr>
              <a:t>Quand c’est applicable, contacter (nom du responsable, numéro de téléphone, adresse électronique,...)</a:t>
            </a:r>
            <a:endParaRPr sz="2000" dirty="0">
              <a:solidFill>
                <a:schemeClr val="tx1"/>
              </a:solidFill>
              <a:latin typeface="+mn-lt"/>
              <a:ea typeface="Open Sans" panose="020B0604020202020204" charset="0"/>
              <a:cs typeface="Open Sans" panose="020B0604020202020204" charset="0"/>
            </a:endParaRPr>
          </a:p>
        </p:txBody>
      </p:sp>
      <p:pic>
        <p:nvPicPr>
          <p:cNvPr id="18" name="Picture 17">
            <a:extLst>
              <a:ext uri="{FF2B5EF4-FFF2-40B4-BE49-F238E27FC236}">
                <a16:creationId xmlns:a16="http://schemas.microsoft.com/office/drawing/2014/main" id="{3FC74564-DF96-CA2C-FF21-EC0D915E417D}"/>
              </a:ext>
            </a:extLst>
          </p:cNvPr>
          <p:cNvPicPr>
            <a:picLocks noChangeAspect="1"/>
          </p:cNvPicPr>
          <p:nvPr/>
        </p:nvPicPr>
        <p:blipFill rotWithShape="1">
          <a:blip r:embed="rId3"/>
          <a:srcRect l="12391" t="53330" r="50000" b="32029"/>
          <a:stretch/>
        </p:blipFill>
        <p:spPr>
          <a:xfrm>
            <a:off x="5458662" y="2667373"/>
            <a:ext cx="3255871" cy="682732"/>
          </a:xfrm>
          <a:prstGeom prst="rect">
            <a:avLst/>
          </a:prstGeom>
        </p:spPr>
      </p:pic>
      <p:pic>
        <p:nvPicPr>
          <p:cNvPr id="19" name="Picture 18">
            <a:extLst>
              <a:ext uri="{FF2B5EF4-FFF2-40B4-BE49-F238E27FC236}">
                <a16:creationId xmlns:a16="http://schemas.microsoft.com/office/drawing/2014/main" id="{B6609079-5161-6001-D6DC-F65B48496C06}"/>
              </a:ext>
            </a:extLst>
          </p:cNvPr>
          <p:cNvPicPr>
            <a:picLocks noChangeAspect="1"/>
          </p:cNvPicPr>
          <p:nvPr/>
        </p:nvPicPr>
        <p:blipFill rotWithShape="1">
          <a:blip r:embed="rId3"/>
          <a:srcRect l="60008" t="53330" r="3134" b="32029"/>
          <a:stretch/>
        </p:blipFill>
        <p:spPr>
          <a:xfrm>
            <a:off x="5361467" y="3385872"/>
            <a:ext cx="3450263" cy="738261"/>
          </a:xfrm>
          <a:prstGeom prst="rect">
            <a:avLst/>
          </a:prstGeom>
        </p:spPr>
      </p:pic>
      <p:pic>
        <p:nvPicPr>
          <p:cNvPr id="20" name="Picture 19">
            <a:extLst>
              <a:ext uri="{FF2B5EF4-FFF2-40B4-BE49-F238E27FC236}">
                <a16:creationId xmlns:a16="http://schemas.microsoft.com/office/drawing/2014/main" id="{B7114C8E-A95D-7117-4162-EAD62E52A78E}"/>
              </a:ext>
            </a:extLst>
          </p:cNvPr>
          <p:cNvPicPr>
            <a:picLocks noChangeAspect="1"/>
          </p:cNvPicPr>
          <p:nvPr/>
        </p:nvPicPr>
        <p:blipFill rotWithShape="1">
          <a:blip r:embed="rId4"/>
          <a:srcRect l="13414" t="53934" r="23821" b="27651"/>
          <a:stretch/>
        </p:blipFill>
        <p:spPr>
          <a:xfrm>
            <a:off x="4964850" y="4196151"/>
            <a:ext cx="4134461" cy="653374"/>
          </a:xfrm>
          <a:prstGeom prst="rect">
            <a:avLst/>
          </a:prstGeom>
        </p:spPr>
      </p:pic>
      <p:sp>
        <p:nvSpPr>
          <p:cNvPr id="21" name="Rectangle 20">
            <a:extLst>
              <a:ext uri="{FF2B5EF4-FFF2-40B4-BE49-F238E27FC236}">
                <a16:creationId xmlns:a16="http://schemas.microsoft.com/office/drawing/2014/main" id="{EB9820B7-59DC-D726-03AA-DE341EC93285}"/>
              </a:ext>
            </a:extLst>
          </p:cNvPr>
          <p:cNvSpPr/>
          <p:nvPr/>
        </p:nvSpPr>
        <p:spPr>
          <a:xfrm>
            <a:off x="5076056" y="2213481"/>
            <a:ext cx="4023257" cy="338554"/>
          </a:xfrm>
          <a:prstGeom prst="rect">
            <a:avLst/>
          </a:prstGeom>
        </p:spPr>
        <p:txBody>
          <a:bodyPr wrap="square">
            <a:spAutoFit/>
          </a:bodyPr>
          <a:lstStyle/>
          <a:p>
            <a:pPr lvl="0">
              <a:buSzPts val="1800"/>
            </a:pPr>
            <a:r>
              <a:rPr lang="fr-FR" sz="1600" i="1" dirty="0">
                <a:solidFill>
                  <a:srgbClr val="4C3C65"/>
                </a:solidFill>
                <a:latin typeface="Open Sans" panose="020B0604020202020204" charset="0"/>
                <a:ea typeface="Open Sans" panose="020B0604020202020204" charset="0"/>
                <a:cs typeface="Open Sans" panose="020B0604020202020204" charset="0"/>
                <a:sym typeface="Calibri"/>
              </a:rPr>
              <a:t>Exemple pour les établissements de santé</a:t>
            </a:r>
            <a:endParaRPr lang="en-US" sz="1600" i="1" dirty="0">
              <a:solidFill>
                <a:srgbClr val="4C3C65"/>
              </a:solidFill>
              <a:latin typeface="Open Sans" panose="020B0604020202020204" charset="0"/>
              <a:ea typeface="Open Sans" panose="020B0604020202020204" charset="0"/>
              <a:cs typeface="Open Sans" panose="020B0604020202020204" charset="0"/>
              <a:sym typeface="Calibri"/>
            </a:endParaRPr>
          </a:p>
        </p:txBody>
      </p:sp>
      <p:pic>
        <p:nvPicPr>
          <p:cNvPr id="22" name="Picture 21">
            <a:extLst>
              <a:ext uri="{FF2B5EF4-FFF2-40B4-BE49-F238E27FC236}">
                <a16:creationId xmlns:a16="http://schemas.microsoft.com/office/drawing/2014/main" id="{7A8454AC-C322-96F7-6CDC-0A87D85B3864}"/>
              </a:ext>
            </a:extLst>
          </p:cNvPr>
          <p:cNvPicPr>
            <a:picLocks noChangeAspect="1"/>
          </p:cNvPicPr>
          <p:nvPr/>
        </p:nvPicPr>
        <p:blipFill rotWithShape="1">
          <a:blip r:embed="rId5"/>
          <a:srcRect l="24716" t="64953" r="31707" b="20544"/>
          <a:stretch/>
        </p:blipFill>
        <p:spPr>
          <a:xfrm>
            <a:off x="5271799" y="5335807"/>
            <a:ext cx="3520561" cy="631098"/>
          </a:xfrm>
          <a:prstGeom prst="rect">
            <a:avLst/>
          </a:prstGeom>
        </p:spPr>
      </p:pic>
    </p:spTree>
    <p:extLst>
      <p:ext uri="{BB962C8B-B14F-4D97-AF65-F5344CB8AC3E}">
        <p14:creationId xmlns:p14="http://schemas.microsoft.com/office/powerpoint/2010/main" val="20610485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24</a:t>
            </a:fld>
            <a:endParaRPr lang="en-GB" altLang="en-US"/>
          </a:p>
        </p:txBody>
      </p:sp>
      <p:sp>
        <p:nvSpPr>
          <p:cNvPr id="15" name="Title 1">
            <a:extLst>
              <a:ext uri="{FF2B5EF4-FFF2-40B4-BE49-F238E27FC236}">
                <a16:creationId xmlns:a16="http://schemas.microsoft.com/office/drawing/2014/main" id="{D2681408-A2A3-9EC7-8048-5497DF497372}"/>
              </a:ext>
            </a:extLst>
          </p:cNvPr>
          <p:cNvSpPr txBox="1">
            <a:spLocks/>
          </p:cNvSpPr>
          <p:nvPr/>
        </p:nvSpPr>
        <p:spPr bwMode="auto">
          <a:xfrm>
            <a:off x="0" y="0"/>
            <a:ext cx="9144000" cy="980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sz="2800" b="1" dirty="0">
                <a:solidFill>
                  <a:schemeClr val="bg1"/>
                </a:solidFill>
                <a:latin typeface="+mn-lt"/>
              </a:rPr>
              <a:t>Caractériser les données et informations spécifiques aux applications des données et technologies géospatiales</a:t>
            </a:r>
          </a:p>
        </p:txBody>
      </p:sp>
      <p:sp>
        <p:nvSpPr>
          <p:cNvPr id="16" name="Rectangle 15">
            <a:extLst>
              <a:ext uri="{FF2B5EF4-FFF2-40B4-BE49-F238E27FC236}">
                <a16:creationId xmlns:a16="http://schemas.microsoft.com/office/drawing/2014/main" id="{4930C12C-0980-CA80-9954-CC9E381B4524}"/>
              </a:ext>
            </a:extLst>
          </p:cNvPr>
          <p:cNvSpPr/>
          <p:nvPr/>
        </p:nvSpPr>
        <p:spPr>
          <a:xfrm>
            <a:off x="251520" y="980728"/>
            <a:ext cx="8640960" cy="461665"/>
          </a:xfrm>
          <a:prstGeom prst="rect">
            <a:avLst/>
          </a:prstGeom>
        </p:spPr>
        <p:txBody>
          <a:bodyPr wrap="square">
            <a:spAutoFit/>
          </a:bodyPr>
          <a:lstStyle/>
          <a:p>
            <a:pPr lvl="0"/>
            <a:r>
              <a:rPr lang="fr-CH" sz="2400"/>
              <a:t>Pour les autres applications (exemple):</a:t>
            </a:r>
          </a:p>
        </p:txBody>
      </p:sp>
      <p:sp>
        <p:nvSpPr>
          <p:cNvPr id="5" name="TextBox 4">
            <a:extLst>
              <a:ext uri="{FF2B5EF4-FFF2-40B4-BE49-F238E27FC236}">
                <a16:creationId xmlns:a16="http://schemas.microsoft.com/office/drawing/2014/main" id="{EBB3ED71-B4AC-1F6B-B17D-3EE5B2BCABBD}"/>
              </a:ext>
            </a:extLst>
          </p:cNvPr>
          <p:cNvSpPr txBox="1"/>
          <p:nvPr/>
        </p:nvSpPr>
        <p:spPr>
          <a:xfrm>
            <a:off x="107504" y="6623349"/>
            <a:ext cx="3672003" cy="196208"/>
          </a:xfrm>
          <a:prstGeom prst="rect">
            <a:avLst/>
          </a:prstGeom>
          <a:noFill/>
        </p:spPr>
        <p:txBody>
          <a:bodyPr wrap="square">
            <a:spAutoFit/>
          </a:bodyPr>
          <a:lstStyle/>
          <a:p>
            <a:r>
              <a:rPr lang="en-PH" sz="675" dirty="0">
                <a:solidFill>
                  <a:srgbClr val="002147"/>
                </a:solidFill>
              </a:rPr>
              <a:t>https://drive.google.com/file/d/1jj779zww4herWOESAd9mXqVE1YfQehtH/view?usp=sharing  </a:t>
            </a:r>
          </a:p>
        </p:txBody>
      </p:sp>
      <p:pic>
        <p:nvPicPr>
          <p:cNvPr id="8" name="Picture 7">
            <a:extLst>
              <a:ext uri="{FF2B5EF4-FFF2-40B4-BE49-F238E27FC236}">
                <a16:creationId xmlns:a16="http://schemas.microsoft.com/office/drawing/2014/main" id="{BF0FC4CA-462F-586A-098D-1D2EAB4C1B53}"/>
              </a:ext>
            </a:extLst>
          </p:cNvPr>
          <p:cNvPicPr>
            <a:picLocks noChangeAspect="1"/>
          </p:cNvPicPr>
          <p:nvPr/>
        </p:nvPicPr>
        <p:blipFill>
          <a:blip r:embed="rId3"/>
          <a:stretch>
            <a:fillRect/>
          </a:stretch>
        </p:blipFill>
        <p:spPr>
          <a:xfrm>
            <a:off x="1258888" y="1428639"/>
            <a:ext cx="6470510" cy="5082709"/>
          </a:xfrm>
          <a:prstGeom prst="rect">
            <a:avLst/>
          </a:prstGeom>
        </p:spPr>
      </p:pic>
      <p:pic>
        <p:nvPicPr>
          <p:cNvPr id="3" name="Picture 2">
            <a:extLst>
              <a:ext uri="{FF2B5EF4-FFF2-40B4-BE49-F238E27FC236}">
                <a16:creationId xmlns:a16="http://schemas.microsoft.com/office/drawing/2014/main" id="{417C927D-FB7E-5A16-D42C-AA3DC2D7C1FD}"/>
              </a:ext>
            </a:extLst>
          </p:cNvPr>
          <p:cNvPicPr>
            <a:picLocks noChangeAspect="1"/>
          </p:cNvPicPr>
          <p:nvPr/>
        </p:nvPicPr>
        <p:blipFill rotWithShape="1">
          <a:blip r:embed="rId4"/>
          <a:srcRect l="80520" t="38265" r="10441" b="47050"/>
          <a:stretch/>
        </p:blipFill>
        <p:spPr>
          <a:xfrm>
            <a:off x="7486152" y="6283019"/>
            <a:ext cx="486492" cy="438434"/>
          </a:xfrm>
          <a:prstGeom prst="rect">
            <a:avLst/>
          </a:prstGeom>
        </p:spPr>
      </p:pic>
      <p:sp>
        <p:nvSpPr>
          <p:cNvPr id="6" name="TextBox 5">
            <a:extLst>
              <a:ext uri="{FF2B5EF4-FFF2-40B4-BE49-F238E27FC236}">
                <a16:creationId xmlns:a16="http://schemas.microsoft.com/office/drawing/2014/main" id="{0484D399-EA74-3220-73F0-F3B758D50737}"/>
              </a:ext>
            </a:extLst>
          </p:cNvPr>
          <p:cNvSpPr txBox="1"/>
          <p:nvPr/>
        </p:nvSpPr>
        <p:spPr>
          <a:xfrm>
            <a:off x="5007957" y="6500238"/>
            <a:ext cx="2843064" cy="246221"/>
          </a:xfrm>
          <a:prstGeom prst="rect">
            <a:avLst/>
          </a:prstGeom>
          <a:noFill/>
        </p:spPr>
        <p:txBody>
          <a:bodyPr wrap="square">
            <a:spAutoFit/>
          </a:bodyPr>
          <a:lstStyle/>
          <a:p>
            <a:r>
              <a:rPr lang="en-PH" sz="1000" dirty="0" err="1"/>
              <a:t>EN_Geo-enabled_Microplanning_Handbook</a:t>
            </a:r>
            <a:endParaRPr lang="en-PH" sz="1000" dirty="0"/>
          </a:p>
        </p:txBody>
      </p:sp>
    </p:spTree>
    <p:extLst>
      <p:ext uri="{BB962C8B-B14F-4D97-AF65-F5344CB8AC3E}">
        <p14:creationId xmlns:p14="http://schemas.microsoft.com/office/powerpoint/2010/main" val="1113594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50862" y="105273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998319" y="3530620"/>
            <a:ext cx="7129095" cy="461665"/>
          </a:xfrm>
          <a:prstGeom prst="rect">
            <a:avLst/>
          </a:prstGeom>
          <a:noFill/>
        </p:spPr>
        <p:txBody>
          <a:bodyPr wrap="square">
            <a:spAutoFit/>
          </a:bodyPr>
          <a:lstStyle/>
          <a:p>
            <a:pPr algn="ctr"/>
            <a:r>
              <a:rPr lang="fr-CH" sz="2400" b="1" dirty="0">
                <a:effectLst/>
                <a:latin typeface="+mn-lt"/>
                <a:ea typeface="Helvetica Neue"/>
                <a:cs typeface="Helvetica Neue"/>
              </a:rPr>
              <a:t>Ordre du jour et objectifs du 2</a:t>
            </a:r>
            <a:r>
              <a:rPr lang="fr-CH" sz="2400" b="1" baseline="30000" dirty="0">
                <a:effectLst/>
                <a:latin typeface="+mn-lt"/>
                <a:ea typeface="Helvetica Neue"/>
                <a:cs typeface="Helvetica Neue"/>
              </a:rPr>
              <a:t>ème</a:t>
            </a:r>
            <a:r>
              <a:rPr lang="fr-CH" sz="2400" b="1" dirty="0">
                <a:effectLst/>
                <a:latin typeface="+mn-lt"/>
                <a:ea typeface="Helvetica Neue"/>
                <a:cs typeface="Helvetica Neue"/>
              </a:rPr>
              <a:t> jour</a:t>
            </a:r>
            <a:endParaRPr lang="fr-C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B17695D8-E1A9-57C5-BF50-1E68FCE2E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89C402A9-4330-A353-A5F3-405B56AC7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DDAD7C38-49BE-839D-8B03-02931B0ECF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211EBBB8-5675-7420-7BE1-D4421FDB65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A5F3A239-A934-DC90-0C93-FC8233C27E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560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26</a:t>
            </a:fld>
            <a:endParaRPr lang="en-GB" altLang="en-US"/>
          </a:p>
        </p:txBody>
      </p:sp>
      <p:sp>
        <p:nvSpPr>
          <p:cNvPr id="5" name="Title 4"/>
          <p:cNvSpPr>
            <a:spLocks noGrp="1"/>
          </p:cNvSpPr>
          <p:nvPr>
            <p:ph type="title" idx="4294967295"/>
          </p:nvPr>
        </p:nvSpPr>
        <p:spPr>
          <a:xfrm>
            <a:off x="628650" y="-171400"/>
            <a:ext cx="7886700" cy="1325563"/>
          </a:xfrm>
        </p:spPr>
        <p:txBody>
          <a:bodyPr/>
          <a:lstStyle/>
          <a:p>
            <a:pPr algn="ctr" eaLnBrk="1" hangingPunct="1"/>
            <a:r>
              <a:rPr lang="fr-CH" sz="3200" b="1" dirty="0">
                <a:solidFill>
                  <a:schemeClr val="bg1"/>
                </a:solidFill>
                <a:latin typeface="+mn-lt"/>
              </a:rPr>
              <a:t>Ordre du jour et objectifs du 2</a:t>
            </a:r>
            <a:r>
              <a:rPr lang="fr-CH" sz="3200" b="1" baseline="30000" dirty="0">
                <a:solidFill>
                  <a:schemeClr val="bg1"/>
                </a:solidFill>
                <a:latin typeface="+mn-lt"/>
              </a:rPr>
              <a:t>ème</a:t>
            </a:r>
            <a:r>
              <a:rPr lang="fr-CH" sz="3200" b="1" dirty="0">
                <a:solidFill>
                  <a:schemeClr val="bg1"/>
                </a:solidFill>
                <a:latin typeface="+mn-lt"/>
              </a:rPr>
              <a:t> jour</a:t>
            </a:r>
          </a:p>
        </p:txBody>
      </p:sp>
      <p:sp>
        <p:nvSpPr>
          <p:cNvPr id="7" name="TextBox 6">
            <a:extLst>
              <a:ext uri="{FF2B5EF4-FFF2-40B4-BE49-F238E27FC236}">
                <a16:creationId xmlns:a16="http://schemas.microsoft.com/office/drawing/2014/main" id="{59365CD5-9E84-439D-463E-9AAC4767D5D3}"/>
              </a:ext>
            </a:extLst>
          </p:cNvPr>
          <p:cNvSpPr txBox="1"/>
          <p:nvPr/>
        </p:nvSpPr>
        <p:spPr>
          <a:xfrm>
            <a:off x="-153040" y="3451742"/>
            <a:ext cx="2160240" cy="1323439"/>
          </a:xfrm>
          <a:prstGeom prst="rect">
            <a:avLst/>
          </a:prstGeom>
          <a:noFill/>
        </p:spPr>
        <p:txBody>
          <a:bodyPr wrap="square">
            <a:spAutoFit/>
          </a:bodyPr>
          <a:lstStyle/>
          <a:p>
            <a:pPr algn="r" fontAlgn="base"/>
            <a:r>
              <a:rPr lang="fr-FR" sz="2000" dirty="0"/>
              <a:t>Mise en œuvre du cycle de gestion des données géospatiales</a:t>
            </a:r>
          </a:p>
        </p:txBody>
      </p:sp>
      <p:sp>
        <p:nvSpPr>
          <p:cNvPr id="8" name="Left Brace 7">
            <a:extLst>
              <a:ext uri="{FF2B5EF4-FFF2-40B4-BE49-F238E27FC236}">
                <a16:creationId xmlns:a16="http://schemas.microsoft.com/office/drawing/2014/main" id="{F4521E88-5509-0F28-26E8-4A0EDAC334C8}"/>
              </a:ext>
            </a:extLst>
          </p:cNvPr>
          <p:cNvSpPr/>
          <p:nvPr/>
        </p:nvSpPr>
        <p:spPr>
          <a:xfrm>
            <a:off x="2007200" y="2330176"/>
            <a:ext cx="432048" cy="3403080"/>
          </a:xfrm>
          <a:prstGeom prst="leftBrace">
            <a:avLst/>
          </a:prstGeom>
          <a:noFill/>
          <a:ln w="38100">
            <a:solidFill>
              <a:srgbClr val="001C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dirty="0"/>
          </a:p>
        </p:txBody>
      </p:sp>
      <p:sp>
        <p:nvSpPr>
          <p:cNvPr id="4" name="Left Brace 3">
            <a:extLst>
              <a:ext uri="{FF2B5EF4-FFF2-40B4-BE49-F238E27FC236}">
                <a16:creationId xmlns:a16="http://schemas.microsoft.com/office/drawing/2014/main" id="{56039AEC-0C9F-778B-BD22-9BCAD9BE7469}"/>
              </a:ext>
            </a:extLst>
          </p:cNvPr>
          <p:cNvSpPr/>
          <p:nvPr/>
        </p:nvSpPr>
        <p:spPr>
          <a:xfrm>
            <a:off x="1996567" y="1685926"/>
            <a:ext cx="432048" cy="461665"/>
          </a:xfrm>
          <a:prstGeom prst="leftBrace">
            <a:avLst/>
          </a:prstGeom>
          <a:noFill/>
          <a:ln w="38100">
            <a:solidFill>
              <a:srgbClr val="001C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dirty="0"/>
          </a:p>
        </p:txBody>
      </p:sp>
      <p:sp>
        <p:nvSpPr>
          <p:cNvPr id="9" name="TextBox 8">
            <a:extLst>
              <a:ext uri="{FF2B5EF4-FFF2-40B4-BE49-F238E27FC236}">
                <a16:creationId xmlns:a16="http://schemas.microsoft.com/office/drawing/2014/main" id="{705EAF35-4794-AB2C-0A83-E9BFCA104A25}"/>
              </a:ext>
            </a:extLst>
          </p:cNvPr>
          <p:cNvSpPr txBox="1"/>
          <p:nvPr/>
        </p:nvSpPr>
        <p:spPr>
          <a:xfrm>
            <a:off x="-144239" y="1714733"/>
            <a:ext cx="2160240" cy="400110"/>
          </a:xfrm>
          <a:prstGeom prst="rect">
            <a:avLst/>
          </a:prstGeom>
          <a:noFill/>
        </p:spPr>
        <p:txBody>
          <a:bodyPr wrap="square">
            <a:spAutoFit/>
          </a:bodyPr>
          <a:lstStyle/>
          <a:p>
            <a:pPr algn="r" fontAlgn="base"/>
            <a:r>
              <a:rPr lang="fr-FR" sz="2000" dirty="0"/>
              <a:t>1</a:t>
            </a:r>
            <a:r>
              <a:rPr lang="fr-FR" sz="2000" baseline="30000" dirty="0"/>
              <a:t>er</a:t>
            </a:r>
            <a:r>
              <a:rPr lang="fr-FR" sz="2000" dirty="0"/>
              <a:t> exercice</a:t>
            </a:r>
          </a:p>
        </p:txBody>
      </p:sp>
      <p:sp>
        <p:nvSpPr>
          <p:cNvPr id="2" name="Content Placeholder 2">
            <a:extLst>
              <a:ext uri="{FF2B5EF4-FFF2-40B4-BE49-F238E27FC236}">
                <a16:creationId xmlns:a16="http://schemas.microsoft.com/office/drawing/2014/main" id="{1E48638F-A051-F618-D64E-2AED159ACF6A}"/>
              </a:ext>
            </a:extLst>
          </p:cNvPr>
          <p:cNvSpPr txBox="1">
            <a:spLocks/>
          </p:cNvSpPr>
          <p:nvPr/>
        </p:nvSpPr>
        <p:spPr>
          <a:xfrm>
            <a:off x="920145" y="6021711"/>
            <a:ext cx="7755542"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Couvrir la deuxième partie de la mise en œuvre du cycle de gestion des données géospatiales  </a:t>
            </a:r>
          </a:p>
        </p:txBody>
      </p:sp>
      <p:sp>
        <p:nvSpPr>
          <p:cNvPr id="6" name="Google Shape;473;p45">
            <a:extLst>
              <a:ext uri="{FF2B5EF4-FFF2-40B4-BE49-F238E27FC236}">
                <a16:creationId xmlns:a16="http://schemas.microsoft.com/office/drawing/2014/main" id="{401EC274-5728-AE60-F230-6A0025D94F67}"/>
              </a:ext>
            </a:extLst>
          </p:cNvPr>
          <p:cNvSpPr/>
          <p:nvPr/>
        </p:nvSpPr>
        <p:spPr>
          <a:xfrm>
            <a:off x="468313" y="6072725"/>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pic>
        <p:nvPicPr>
          <p:cNvPr id="12" name="Picture 11">
            <a:extLst>
              <a:ext uri="{FF2B5EF4-FFF2-40B4-BE49-F238E27FC236}">
                <a16:creationId xmlns:a16="http://schemas.microsoft.com/office/drawing/2014/main" id="{310886E8-8A79-196C-5167-87E104CBFCC1}"/>
              </a:ext>
            </a:extLst>
          </p:cNvPr>
          <p:cNvPicPr>
            <a:picLocks noChangeAspect="1"/>
          </p:cNvPicPr>
          <p:nvPr/>
        </p:nvPicPr>
        <p:blipFill>
          <a:blip r:embed="rId3"/>
          <a:stretch>
            <a:fillRect/>
          </a:stretch>
        </p:blipFill>
        <p:spPr>
          <a:xfrm>
            <a:off x="2502291" y="1154163"/>
            <a:ext cx="4661997" cy="4723109"/>
          </a:xfrm>
          <a:prstGeom prst="rect">
            <a:avLst/>
          </a:prstGeom>
        </p:spPr>
      </p:pic>
      <p:sp>
        <p:nvSpPr>
          <p:cNvPr id="10" name="TextBox 9">
            <a:extLst>
              <a:ext uri="{FF2B5EF4-FFF2-40B4-BE49-F238E27FC236}">
                <a16:creationId xmlns:a16="http://schemas.microsoft.com/office/drawing/2014/main" id="{81F11577-0FA7-5FD6-439C-F779B0FBBB3F}"/>
              </a:ext>
            </a:extLst>
          </p:cNvPr>
          <p:cNvSpPr txBox="1"/>
          <p:nvPr/>
        </p:nvSpPr>
        <p:spPr>
          <a:xfrm>
            <a:off x="7452320" y="1342059"/>
            <a:ext cx="1404664" cy="2062103"/>
          </a:xfrm>
          <a:prstGeom prst="rect">
            <a:avLst/>
          </a:prstGeom>
          <a:noFill/>
        </p:spPr>
        <p:txBody>
          <a:bodyPr wrap="square">
            <a:spAutoFit/>
          </a:bodyPr>
          <a:lstStyle/>
          <a:p>
            <a:pPr algn="ctr" fontAlgn="base"/>
            <a:r>
              <a:rPr lang="fr-FR" sz="1600" dirty="0">
                <a:solidFill>
                  <a:srgbClr val="FF0000"/>
                </a:solidFill>
              </a:rPr>
              <a:t>N’oubliez pas de travailler sur la validation de la situation actuelle de géo-activation de votre SIS</a:t>
            </a:r>
          </a:p>
        </p:txBody>
      </p:sp>
      <p:sp>
        <p:nvSpPr>
          <p:cNvPr id="11" name="TextBox 10">
            <a:extLst>
              <a:ext uri="{FF2B5EF4-FFF2-40B4-BE49-F238E27FC236}">
                <a16:creationId xmlns:a16="http://schemas.microsoft.com/office/drawing/2014/main" id="{1E281C16-50ED-535B-E7E8-71A46DEEB9DB}"/>
              </a:ext>
            </a:extLst>
          </p:cNvPr>
          <p:cNvSpPr txBox="1"/>
          <p:nvPr/>
        </p:nvSpPr>
        <p:spPr>
          <a:xfrm>
            <a:off x="7236296" y="4526003"/>
            <a:ext cx="1800200" cy="307777"/>
          </a:xfrm>
          <a:prstGeom prst="rect">
            <a:avLst/>
          </a:prstGeom>
          <a:noFill/>
        </p:spPr>
        <p:txBody>
          <a:bodyPr wrap="square">
            <a:spAutoFit/>
          </a:bodyPr>
          <a:lstStyle/>
          <a:p>
            <a:pPr algn="ctr"/>
            <a:r>
              <a:rPr lang="en-PH" sz="1400" dirty="0">
                <a:solidFill>
                  <a:srgbClr val="FF0000"/>
                </a:solidFill>
              </a:rPr>
              <a:t>https://bit.ly/47grUhi</a:t>
            </a:r>
          </a:p>
        </p:txBody>
      </p:sp>
      <p:pic>
        <p:nvPicPr>
          <p:cNvPr id="13" name="Picture 12">
            <a:extLst>
              <a:ext uri="{FF2B5EF4-FFF2-40B4-BE49-F238E27FC236}">
                <a16:creationId xmlns:a16="http://schemas.microsoft.com/office/drawing/2014/main" id="{F86740C3-BEDE-DF1F-C26C-BC828DFFAAFA}"/>
              </a:ext>
            </a:extLst>
          </p:cNvPr>
          <p:cNvPicPr>
            <a:picLocks noChangeAspect="1"/>
          </p:cNvPicPr>
          <p:nvPr/>
        </p:nvPicPr>
        <p:blipFill>
          <a:blip r:embed="rId4"/>
          <a:stretch>
            <a:fillRect/>
          </a:stretch>
        </p:blipFill>
        <p:spPr>
          <a:xfrm>
            <a:off x="7668344" y="3427398"/>
            <a:ext cx="1063558" cy="1058634"/>
          </a:xfrm>
          <a:prstGeom prst="rect">
            <a:avLst/>
          </a:prstGeom>
        </p:spPr>
      </p:pic>
    </p:spTree>
    <p:extLst>
      <p:ext uri="{BB962C8B-B14F-4D97-AF65-F5344CB8AC3E}">
        <p14:creationId xmlns:p14="http://schemas.microsoft.com/office/powerpoint/2010/main" val="176454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6DC1C-DE70-8A31-BF96-95FE92A96CA3}"/>
              </a:ext>
            </a:extLst>
          </p:cNvPr>
          <p:cNvPicPr>
            <a:picLocks noChangeAspect="1"/>
          </p:cNvPicPr>
          <p:nvPr/>
        </p:nvPicPr>
        <p:blipFill>
          <a:blip r:embed="rId3"/>
          <a:stretch>
            <a:fillRect/>
          </a:stretch>
        </p:blipFill>
        <p:spPr>
          <a:xfrm>
            <a:off x="6012160" y="2132856"/>
            <a:ext cx="2704284" cy="3783783"/>
          </a:xfrm>
          <a:prstGeom prst="rect">
            <a:avLst/>
          </a:prstGeom>
          <a:ln>
            <a:solidFill>
              <a:schemeClr val="tx1"/>
            </a:solidFill>
          </a:ln>
        </p:spPr>
      </p:pic>
      <p:sp>
        <p:nvSpPr>
          <p:cNvPr id="10" name="Content Placeholder 2"/>
          <p:cNvSpPr txBox="1">
            <a:spLocks/>
          </p:cNvSpPr>
          <p:nvPr/>
        </p:nvSpPr>
        <p:spPr>
          <a:xfrm>
            <a:off x="179512" y="1052736"/>
            <a:ext cx="8640960" cy="129614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cs typeface="Calibri" pitchFamily="34" charset="0"/>
              </a:rPr>
              <a:t>Le rapport de l'étude sur l'accessibilité physique aux services de santé réalisée pour le ministère de la santé de Vanuatu est un bon exemple de ce type de documentation.</a:t>
            </a:r>
            <a:endParaRPr lang="en-US" sz="2400" dirty="0"/>
          </a:p>
        </p:txBody>
      </p:sp>
      <p:sp>
        <p:nvSpPr>
          <p:cNvPr id="11" name="Content Placeholder 2"/>
          <p:cNvSpPr txBox="1">
            <a:spLocks/>
          </p:cNvSpPr>
          <p:nvPr/>
        </p:nvSpPr>
        <p:spPr>
          <a:xfrm>
            <a:off x="179512" y="2132856"/>
            <a:ext cx="5728620" cy="16088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a:t>Tous les éléments et processus impliqués (indicateurs, objectifs, hypothèses, outils, analyses, données et normes) sont entièrement documentés dans le rapport.</a:t>
            </a:r>
            <a:endParaRPr lang="en-US" sz="2400" dirty="0"/>
          </a:p>
        </p:txBody>
      </p:sp>
      <p:sp>
        <p:nvSpPr>
          <p:cNvPr id="13" name="Title 1"/>
          <p:cNvSpPr txBox="1">
            <a:spLocks/>
          </p:cNvSpPr>
          <p:nvPr/>
        </p:nvSpPr>
        <p:spPr>
          <a:xfrm>
            <a:off x="1011978" y="3681103"/>
            <a:ext cx="4660599" cy="1296144"/>
          </a:xfrm>
          <a:prstGeom prst="rect">
            <a:avLst/>
          </a:prstGeom>
        </p:spPr>
        <p:txBody>
          <a:bodyPr rtlCol="0">
            <a:noAutofit/>
          </a:bodyPr>
          <a:lstStyle/>
          <a:p>
            <a:pPr marR="0" lvl="0" eaLnBrk="1" hangingPunct="1">
              <a:lnSpc>
                <a:spcPct val="100000"/>
              </a:lnSpc>
              <a:spcBef>
                <a:spcPct val="20000"/>
              </a:spcBef>
              <a:buClrTx/>
              <a:buSzTx/>
              <a:tabLst/>
              <a:defRPr/>
            </a:pPr>
            <a:r>
              <a:rPr lang="fr-FR" sz="2400" dirty="0">
                <a:latin typeface="+mn-lt"/>
                <a:cs typeface="+mn-cs"/>
              </a:rPr>
              <a:t>Un tel document permettra à quelqu'un d'autre d'obtenir les mêmes résultats en appliquant les processus. </a:t>
            </a:r>
            <a:endParaRPr lang="en-US" sz="2400" dirty="0">
              <a:latin typeface="+mn-lt"/>
              <a:cs typeface="+mn-cs"/>
            </a:endParaRPr>
          </a:p>
        </p:txBody>
      </p:sp>
      <p:sp>
        <p:nvSpPr>
          <p:cNvPr id="15" name="Right Arrow 14"/>
          <p:cNvSpPr/>
          <p:nvPr/>
        </p:nvSpPr>
        <p:spPr>
          <a:xfrm>
            <a:off x="481365" y="3741659"/>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Rectangle 15"/>
          <p:cNvSpPr/>
          <p:nvPr/>
        </p:nvSpPr>
        <p:spPr>
          <a:xfrm>
            <a:off x="3805560" y="6525344"/>
            <a:ext cx="5086920" cy="276999"/>
          </a:xfrm>
          <a:prstGeom prst="rect">
            <a:avLst/>
          </a:prstGeom>
        </p:spPr>
        <p:txBody>
          <a:bodyPr wrap="square">
            <a:spAutoFit/>
          </a:bodyPr>
          <a:lstStyle/>
          <a:p>
            <a:r>
              <a:rPr lang="en-US" sz="1200" dirty="0"/>
              <a:t>https://healthgeolab.net/KNOW_REP/Acc_Analysis_VUT_050224_FINAL.pdf</a:t>
            </a:r>
          </a:p>
        </p:txBody>
      </p:sp>
      <p:sp>
        <p:nvSpPr>
          <p:cNvPr id="17"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a:t>
            </a:fld>
            <a:endParaRPr lang="en-GB" altLang="en-US"/>
          </a:p>
        </p:txBody>
      </p:sp>
      <p:sp>
        <p:nvSpPr>
          <p:cNvPr id="5" name="Title 1">
            <a:extLst>
              <a:ext uri="{FF2B5EF4-FFF2-40B4-BE49-F238E27FC236}">
                <a16:creationId xmlns:a16="http://schemas.microsoft.com/office/drawing/2014/main" id="{4303B7B1-70C8-E48D-C5BA-82EE6DEFE021}"/>
              </a:ext>
            </a:extLst>
          </p:cNvPr>
          <p:cNvSpPr txBox="1">
            <a:spLocks/>
          </p:cNvSpPr>
          <p:nvPr/>
        </p:nvSpPr>
        <p:spPr>
          <a:xfrm>
            <a:off x="1011978" y="5194183"/>
            <a:ext cx="4896154" cy="1105705"/>
          </a:xfrm>
          <a:prstGeom prst="rect">
            <a:avLst/>
          </a:prstGeom>
        </p:spPr>
        <p:txBody>
          <a:bodyPr rtlCol="0">
            <a:noAutofit/>
          </a:bodyPr>
          <a:lstStyle/>
          <a:p>
            <a:pPr marR="0" lvl="0" eaLnBrk="1" hangingPunct="1">
              <a:lnSpc>
                <a:spcPct val="100000"/>
              </a:lnSpc>
              <a:spcBef>
                <a:spcPct val="20000"/>
              </a:spcBef>
              <a:buClrTx/>
              <a:buSzTx/>
              <a:tabLst/>
              <a:defRPr/>
            </a:pPr>
            <a:r>
              <a:rPr lang="fr-FR" sz="2400" dirty="0">
                <a:latin typeface="+mn-lt"/>
                <a:cs typeface="+mn-cs"/>
              </a:rPr>
              <a:t>Ce niveau de détail est également utile lorsqu'il s'agit de publier scientifiquement les travaux réalisés</a:t>
            </a:r>
            <a:endParaRPr lang="en-US" sz="2400" dirty="0">
              <a:latin typeface="+mn-lt"/>
              <a:cs typeface="+mn-cs"/>
            </a:endParaRPr>
          </a:p>
        </p:txBody>
      </p:sp>
      <p:sp>
        <p:nvSpPr>
          <p:cNvPr id="6" name="Right Arrow 14">
            <a:extLst>
              <a:ext uri="{FF2B5EF4-FFF2-40B4-BE49-F238E27FC236}">
                <a16:creationId xmlns:a16="http://schemas.microsoft.com/office/drawing/2014/main" id="{AA736B2F-A2FE-F613-0D2E-1447A013F809}"/>
              </a:ext>
            </a:extLst>
          </p:cNvPr>
          <p:cNvSpPr/>
          <p:nvPr/>
        </p:nvSpPr>
        <p:spPr>
          <a:xfrm>
            <a:off x="481365" y="5198443"/>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7" name="Title 1">
            <a:extLst>
              <a:ext uri="{FF2B5EF4-FFF2-40B4-BE49-F238E27FC236}">
                <a16:creationId xmlns:a16="http://schemas.microsoft.com/office/drawing/2014/main" id="{CD5E9673-C4CC-7867-596C-429CBEF0B25A}"/>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Documenter le processus</a:t>
            </a:r>
            <a:endParaRPr lang="en-PH" altLang="en-US" sz="3200" b="1" dirty="0">
              <a:solidFill>
                <a:schemeClr val="bg1"/>
              </a:solidFill>
              <a:latin typeface="+mn-lt"/>
            </a:endParaRPr>
          </a:p>
        </p:txBody>
      </p:sp>
      <p:pic>
        <p:nvPicPr>
          <p:cNvPr id="2" name="Picture 1">
            <a:extLst>
              <a:ext uri="{FF2B5EF4-FFF2-40B4-BE49-F238E27FC236}">
                <a16:creationId xmlns:a16="http://schemas.microsoft.com/office/drawing/2014/main" id="{19A59DF6-3EF4-01C7-F498-C8E0D4255201}"/>
              </a:ext>
            </a:extLst>
          </p:cNvPr>
          <p:cNvPicPr>
            <a:picLocks noChangeAspect="1"/>
          </p:cNvPicPr>
          <p:nvPr/>
        </p:nvPicPr>
        <p:blipFill rotWithShape="1">
          <a:blip r:embed="rId4"/>
          <a:srcRect l="80520" t="38265" r="10441" b="47050"/>
          <a:stretch/>
        </p:blipFill>
        <p:spPr>
          <a:xfrm>
            <a:off x="8304991" y="5552091"/>
            <a:ext cx="608604" cy="548483"/>
          </a:xfrm>
          <a:prstGeom prst="rect">
            <a:avLst/>
          </a:prstGeom>
        </p:spPr>
      </p:pic>
      <p:sp>
        <p:nvSpPr>
          <p:cNvPr id="8" name="TextBox 7">
            <a:extLst>
              <a:ext uri="{FF2B5EF4-FFF2-40B4-BE49-F238E27FC236}">
                <a16:creationId xmlns:a16="http://schemas.microsoft.com/office/drawing/2014/main" id="{D26093CB-3F04-4E0A-2C20-41890F2F89C7}"/>
              </a:ext>
            </a:extLst>
          </p:cNvPr>
          <p:cNvSpPr txBox="1"/>
          <p:nvPr/>
        </p:nvSpPr>
        <p:spPr>
          <a:xfrm>
            <a:off x="6018991" y="5901340"/>
            <a:ext cx="2286000" cy="246221"/>
          </a:xfrm>
          <a:prstGeom prst="rect">
            <a:avLst/>
          </a:prstGeom>
          <a:noFill/>
        </p:spPr>
        <p:txBody>
          <a:bodyPr wrap="square">
            <a:spAutoFit/>
          </a:bodyPr>
          <a:lstStyle/>
          <a:p>
            <a:r>
              <a:rPr lang="en-PH" sz="1000" dirty="0" err="1"/>
              <a:t>EN_VUT_Acc_Analysis</a:t>
            </a:r>
            <a:endParaRPr lang="en-PH" sz="1000" dirty="0"/>
          </a:p>
        </p:txBody>
      </p:sp>
    </p:spTree>
    <p:extLst>
      <p:ext uri="{BB962C8B-B14F-4D97-AF65-F5344CB8AC3E}">
        <p14:creationId xmlns:p14="http://schemas.microsoft.com/office/powerpoint/2010/main" val="31538944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9512" y="1052736"/>
            <a:ext cx="8964488" cy="57606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cs typeface="Calibri" pitchFamily="34" charset="0"/>
              </a:rPr>
              <a:t>Éléments inclus dans ce rapport - Spécifications et limites des données</a:t>
            </a:r>
            <a:endParaRPr lang="en-US" sz="2400" dirty="0"/>
          </a:p>
        </p:txBody>
      </p:sp>
      <p:sp>
        <p:nvSpPr>
          <p:cNvPr id="16" name="Rectangle 15"/>
          <p:cNvSpPr/>
          <p:nvPr/>
        </p:nvSpPr>
        <p:spPr>
          <a:xfrm>
            <a:off x="55983" y="6581001"/>
            <a:ext cx="5086920" cy="276999"/>
          </a:xfrm>
          <a:prstGeom prst="rect">
            <a:avLst/>
          </a:prstGeom>
        </p:spPr>
        <p:txBody>
          <a:bodyPr wrap="square">
            <a:spAutoFit/>
          </a:bodyPr>
          <a:lstStyle/>
          <a:p>
            <a:r>
              <a:rPr lang="en-US" sz="1200" dirty="0"/>
              <a:t>https://healthgeolab.net/KNOW_REP/Acc_Analysis_VUT_050224_FINAL.pdf</a:t>
            </a:r>
          </a:p>
        </p:txBody>
      </p:sp>
      <p:sp>
        <p:nvSpPr>
          <p:cNvPr id="17"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4</a:t>
            </a:fld>
            <a:endParaRPr lang="en-GB" altLang="en-US"/>
          </a:p>
        </p:txBody>
      </p:sp>
      <p:pic>
        <p:nvPicPr>
          <p:cNvPr id="4" name="Picture 3">
            <a:extLst>
              <a:ext uri="{FF2B5EF4-FFF2-40B4-BE49-F238E27FC236}">
                <a16:creationId xmlns:a16="http://schemas.microsoft.com/office/drawing/2014/main" id="{056FE3A2-0441-ACB8-AD47-DF264D4B4CD0}"/>
              </a:ext>
            </a:extLst>
          </p:cNvPr>
          <p:cNvPicPr>
            <a:picLocks noChangeAspect="1"/>
          </p:cNvPicPr>
          <p:nvPr/>
        </p:nvPicPr>
        <p:blipFill>
          <a:blip r:embed="rId3"/>
          <a:stretch>
            <a:fillRect/>
          </a:stretch>
        </p:blipFill>
        <p:spPr>
          <a:xfrm>
            <a:off x="20486" y="1474971"/>
            <a:ext cx="4479506" cy="2499799"/>
          </a:xfrm>
          <a:prstGeom prst="rect">
            <a:avLst/>
          </a:prstGeom>
        </p:spPr>
      </p:pic>
      <p:pic>
        <p:nvPicPr>
          <p:cNvPr id="6" name="Picture 5">
            <a:extLst>
              <a:ext uri="{FF2B5EF4-FFF2-40B4-BE49-F238E27FC236}">
                <a16:creationId xmlns:a16="http://schemas.microsoft.com/office/drawing/2014/main" id="{F6A08977-12CE-2EDB-4B8A-7FAFCFC1BF13}"/>
              </a:ext>
            </a:extLst>
          </p:cNvPr>
          <p:cNvPicPr>
            <a:picLocks noChangeAspect="1"/>
          </p:cNvPicPr>
          <p:nvPr/>
        </p:nvPicPr>
        <p:blipFill>
          <a:blip r:embed="rId4"/>
          <a:stretch>
            <a:fillRect/>
          </a:stretch>
        </p:blipFill>
        <p:spPr>
          <a:xfrm>
            <a:off x="3563888" y="3442943"/>
            <a:ext cx="5382737" cy="2921284"/>
          </a:xfrm>
          <a:prstGeom prst="rect">
            <a:avLst/>
          </a:prstGeom>
        </p:spPr>
      </p:pic>
      <p:sp>
        <p:nvSpPr>
          <p:cNvPr id="11" name="Title 1">
            <a:extLst>
              <a:ext uri="{FF2B5EF4-FFF2-40B4-BE49-F238E27FC236}">
                <a16:creationId xmlns:a16="http://schemas.microsoft.com/office/drawing/2014/main" id="{DEC9710B-C3AC-2AF3-B6A7-CA2DA66DB6BC}"/>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Documenter le processus</a:t>
            </a:r>
            <a:endParaRPr lang="en-PH" altLang="en-US" sz="3200" b="1" dirty="0">
              <a:solidFill>
                <a:schemeClr val="bg1"/>
              </a:solidFill>
              <a:latin typeface="+mn-lt"/>
            </a:endParaRPr>
          </a:p>
        </p:txBody>
      </p:sp>
    </p:spTree>
    <p:extLst>
      <p:ext uri="{BB962C8B-B14F-4D97-AF65-F5344CB8AC3E}">
        <p14:creationId xmlns:p14="http://schemas.microsoft.com/office/powerpoint/2010/main" val="24775979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9512" y="1052736"/>
            <a:ext cx="8964488" cy="75679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cs typeface="Calibri" pitchFamily="34" charset="0"/>
              </a:rPr>
              <a:t>Éléments inclus dans ce rapport - Listes maitresses des objets géographiques considérés dans l'analyse, y compris l'identifiant unique.</a:t>
            </a:r>
            <a:endParaRPr lang="en-US" sz="2400" dirty="0"/>
          </a:p>
        </p:txBody>
      </p:sp>
      <p:sp>
        <p:nvSpPr>
          <p:cNvPr id="16" name="Rectangle 15"/>
          <p:cNvSpPr/>
          <p:nvPr/>
        </p:nvSpPr>
        <p:spPr>
          <a:xfrm>
            <a:off x="55983" y="6581001"/>
            <a:ext cx="5086920" cy="276999"/>
          </a:xfrm>
          <a:prstGeom prst="rect">
            <a:avLst/>
          </a:prstGeom>
        </p:spPr>
        <p:txBody>
          <a:bodyPr wrap="square">
            <a:spAutoFit/>
          </a:bodyPr>
          <a:lstStyle/>
          <a:p>
            <a:r>
              <a:rPr lang="en-US" sz="1200" dirty="0"/>
              <a:t>https://healthgeolab.net/KNOW_REP/Acc_Analysis_VUT_050224_FINAL.pdf</a:t>
            </a:r>
          </a:p>
        </p:txBody>
      </p:sp>
      <p:sp>
        <p:nvSpPr>
          <p:cNvPr id="17"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5</a:t>
            </a:fld>
            <a:endParaRPr lang="en-GB" altLang="en-US"/>
          </a:p>
        </p:txBody>
      </p:sp>
      <p:pic>
        <p:nvPicPr>
          <p:cNvPr id="5" name="Picture 4">
            <a:extLst>
              <a:ext uri="{FF2B5EF4-FFF2-40B4-BE49-F238E27FC236}">
                <a16:creationId xmlns:a16="http://schemas.microsoft.com/office/drawing/2014/main" id="{47F5A7EA-7395-1224-FFC4-19393C6C741D}"/>
              </a:ext>
            </a:extLst>
          </p:cNvPr>
          <p:cNvPicPr>
            <a:picLocks noChangeAspect="1"/>
          </p:cNvPicPr>
          <p:nvPr/>
        </p:nvPicPr>
        <p:blipFill rotWithShape="1">
          <a:blip r:embed="rId3"/>
          <a:srcRect b="95828"/>
          <a:stretch/>
        </p:blipFill>
        <p:spPr>
          <a:xfrm>
            <a:off x="302416" y="2132857"/>
            <a:ext cx="8809837" cy="236162"/>
          </a:xfrm>
          <a:prstGeom prst="rect">
            <a:avLst/>
          </a:prstGeom>
        </p:spPr>
      </p:pic>
      <p:sp>
        <p:nvSpPr>
          <p:cNvPr id="7" name="Title 1">
            <a:extLst>
              <a:ext uri="{FF2B5EF4-FFF2-40B4-BE49-F238E27FC236}">
                <a16:creationId xmlns:a16="http://schemas.microsoft.com/office/drawing/2014/main" id="{EDDB1F46-5DA2-06AE-87D0-9BE8F999FFEE}"/>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Documenter le processus</a:t>
            </a:r>
            <a:endParaRPr lang="en-PH" altLang="en-US" sz="3200" b="1" dirty="0">
              <a:solidFill>
                <a:schemeClr val="bg1"/>
              </a:solidFill>
              <a:latin typeface="+mn-lt"/>
            </a:endParaRPr>
          </a:p>
        </p:txBody>
      </p:sp>
      <p:pic>
        <p:nvPicPr>
          <p:cNvPr id="4" name="Picture 3">
            <a:extLst>
              <a:ext uri="{FF2B5EF4-FFF2-40B4-BE49-F238E27FC236}">
                <a16:creationId xmlns:a16="http://schemas.microsoft.com/office/drawing/2014/main" id="{D4C4EE07-B625-6C89-A966-51879BEB7070}"/>
              </a:ext>
            </a:extLst>
          </p:cNvPr>
          <p:cNvPicPr>
            <a:picLocks noChangeAspect="1"/>
          </p:cNvPicPr>
          <p:nvPr/>
        </p:nvPicPr>
        <p:blipFill>
          <a:blip r:embed="rId4"/>
          <a:stretch>
            <a:fillRect/>
          </a:stretch>
        </p:blipFill>
        <p:spPr>
          <a:xfrm>
            <a:off x="179512" y="2488968"/>
            <a:ext cx="8564735" cy="3316296"/>
          </a:xfrm>
          <a:prstGeom prst="rect">
            <a:avLst/>
          </a:prstGeom>
        </p:spPr>
      </p:pic>
    </p:spTree>
    <p:extLst>
      <p:ext uri="{BB962C8B-B14F-4D97-AF65-F5344CB8AC3E}">
        <p14:creationId xmlns:p14="http://schemas.microsoft.com/office/powerpoint/2010/main" val="38397085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Documenter le processus</a:t>
            </a:r>
            <a:endParaRPr lang="en-PH" altLang="en-US" sz="3200" b="1" dirty="0">
              <a:solidFill>
                <a:schemeClr val="bg1"/>
              </a:solidFill>
              <a:latin typeface="+mn-lt"/>
            </a:endParaRPr>
          </a:p>
        </p:txBody>
      </p:sp>
      <p:sp>
        <p:nvSpPr>
          <p:cNvPr id="10" name="Content Placeholder 2"/>
          <p:cNvSpPr txBox="1">
            <a:spLocks/>
          </p:cNvSpPr>
          <p:nvPr/>
        </p:nvSpPr>
        <p:spPr>
          <a:xfrm>
            <a:off x="179512" y="1052736"/>
            <a:ext cx="8964488" cy="576064"/>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cs typeface="Calibri" pitchFamily="34" charset="0"/>
              </a:rPr>
              <a:t>Éléments inclus dans ce rapport - Description détaillée de chaque jeu de données géospatiales utilisé et des modifications apportées.</a:t>
            </a:r>
            <a:endParaRPr lang="en-US" sz="2400" dirty="0"/>
          </a:p>
        </p:txBody>
      </p:sp>
      <p:sp>
        <p:nvSpPr>
          <p:cNvPr id="16" name="Rectangle 15"/>
          <p:cNvSpPr/>
          <p:nvPr/>
        </p:nvSpPr>
        <p:spPr>
          <a:xfrm>
            <a:off x="55983" y="6581001"/>
            <a:ext cx="5086920" cy="276999"/>
          </a:xfrm>
          <a:prstGeom prst="rect">
            <a:avLst/>
          </a:prstGeom>
        </p:spPr>
        <p:txBody>
          <a:bodyPr wrap="square">
            <a:spAutoFit/>
          </a:bodyPr>
          <a:lstStyle/>
          <a:p>
            <a:r>
              <a:rPr lang="en-US" sz="1200" dirty="0"/>
              <a:t>https://healthgeolab.net/KNOW_REP/Acc_Analysis_VUT_050224_FINAL.pdf</a:t>
            </a:r>
          </a:p>
        </p:txBody>
      </p:sp>
      <p:sp>
        <p:nvSpPr>
          <p:cNvPr id="17"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6</a:t>
            </a:fld>
            <a:endParaRPr lang="en-GB" altLang="en-US"/>
          </a:p>
        </p:txBody>
      </p:sp>
      <p:pic>
        <p:nvPicPr>
          <p:cNvPr id="4" name="Picture 3">
            <a:extLst>
              <a:ext uri="{FF2B5EF4-FFF2-40B4-BE49-F238E27FC236}">
                <a16:creationId xmlns:a16="http://schemas.microsoft.com/office/drawing/2014/main" id="{45AD8C79-2A4F-5EA4-D137-A63E9554F306}"/>
              </a:ext>
            </a:extLst>
          </p:cNvPr>
          <p:cNvPicPr>
            <a:picLocks noChangeAspect="1"/>
          </p:cNvPicPr>
          <p:nvPr/>
        </p:nvPicPr>
        <p:blipFill>
          <a:blip r:embed="rId3"/>
          <a:stretch>
            <a:fillRect/>
          </a:stretch>
        </p:blipFill>
        <p:spPr>
          <a:xfrm>
            <a:off x="323528" y="1866682"/>
            <a:ext cx="4170457" cy="2354406"/>
          </a:xfrm>
          <a:prstGeom prst="rect">
            <a:avLst/>
          </a:prstGeom>
        </p:spPr>
      </p:pic>
      <p:pic>
        <p:nvPicPr>
          <p:cNvPr id="7" name="Picture 6">
            <a:extLst>
              <a:ext uri="{FF2B5EF4-FFF2-40B4-BE49-F238E27FC236}">
                <a16:creationId xmlns:a16="http://schemas.microsoft.com/office/drawing/2014/main" id="{BDE84B9D-A661-BB6B-2F7A-ECA53035F9A7}"/>
              </a:ext>
            </a:extLst>
          </p:cNvPr>
          <p:cNvPicPr>
            <a:picLocks noChangeAspect="1"/>
          </p:cNvPicPr>
          <p:nvPr/>
        </p:nvPicPr>
        <p:blipFill rotWithShape="1">
          <a:blip r:embed="rId4"/>
          <a:srcRect t="-39" b="66275"/>
          <a:stretch/>
        </p:blipFill>
        <p:spPr>
          <a:xfrm>
            <a:off x="210686" y="4247673"/>
            <a:ext cx="4396139" cy="1937283"/>
          </a:xfrm>
          <a:prstGeom prst="rect">
            <a:avLst/>
          </a:prstGeom>
        </p:spPr>
      </p:pic>
      <p:pic>
        <p:nvPicPr>
          <p:cNvPr id="9" name="Picture 8">
            <a:extLst>
              <a:ext uri="{FF2B5EF4-FFF2-40B4-BE49-F238E27FC236}">
                <a16:creationId xmlns:a16="http://schemas.microsoft.com/office/drawing/2014/main" id="{589D4B3E-92C3-BA0C-8B8E-661DA07C3AAA}"/>
              </a:ext>
            </a:extLst>
          </p:cNvPr>
          <p:cNvPicPr>
            <a:picLocks noChangeAspect="1"/>
          </p:cNvPicPr>
          <p:nvPr/>
        </p:nvPicPr>
        <p:blipFill rotWithShape="1">
          <a:blip r:embed="rId4"/>
          <a:srcRect t="34250"/>
          <a:stretch/>
        </p:blipFill>
        <p:spPr>
          <a:xfrm>
            <a:off x="4685513" y="2204863"/>
            <a:ext cx="4176421" cy="3584049"/>
          </a:xfrm>
          <a:prstGeom prst="rect">
            <a:avLst/>
          </a:prstGeom>
        </p:spPr>
      </p:pic>
    </p:spTree>
    <p:extLst>
      <p:ext uri="{BB962C8B-B14F-4D97-AF65-F5344CB8AC3E}">
        <p14:creationId xmlns:p14="http://schemas.microsoft.com/office/powerpoint/2010/main" val="13809580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FE2313-5C60-8687-C47D-6655B2B78AE1}"/>
              </a:ext>
            </a:extLst>
          </p:cNvPr>
          <p:cNvPicPr>
            <a:picLocks noChangeAspect="1"/>
          </p:cNvPicPr>
          <p:nvPr/>
        </p:nvPicPr>
        <p:blipFill>
          <a:blip r:embed="rId3"/>
          <a:stretch>
            <a:fillRect/>
          </a:stretch>
        </p:blipFill>
        <p:spPr>
          <a:xfrm>
            <a:off x="5352581" y="1565361"/>
            <a:ext cx="3468038" cy="4351253"/>
          </a:xfrm>
          <a:prstGeom prst="rect">
            <a:avLst/>
          </a:prstGeom>
        </p:spPr>
      </p:pic>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7</a:t>
            </a:fld>
            <a:endParaRPr lang="en-GB" altLang="en-US"/>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a:solidFill>
                  <a:schemeClr val="bg1"/>
                </a:solidFill>
                <a:latin typeface="+mn-lt"/>
              </a:rPr>
              <a:t>Définir le besoin en données</a:t>
            </a:r>
            <a:endParaRPr lang="fr-CH" altLang="en-US" sz="3200" b="1">
              <a:solidFill>
                <a:schemeClr val="bg1"/>
              </a:solidFill>
              <a:latin typeface="+mn-lt"/>
            </a:endParaRPr>
          </a:p>
        </p:txBody>
      </p:sp>
      <p:sp>
        <p:nvSpPr>
          <p:cNvPr id="5" name="Content Placeholder 2"/>
          <p:cNvSpPr txBox="1">
            <a:spLocks/>
          </p:cNvSpPr>
          <p:nvPr/>
        </p:nvSpPr>
        <p:spPr>
          <a:xfrm>
            <a:off x="310038" y="1124744"/>
            <a:ext cx="5040560" cy="2082728"/>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fr-FR" sz="2400" dirty="0"/>
              <a:t>En gardant à l'esprit de documenter l'ensemble du cycle de gestion des données, le processus d'acquisition des données pour les produits de données peut commencer par la définition des besoins en données.</a:t>
            </a:r>
            <a:endParaRPr lang="en-US" sz="2400" dirty="0"/>
          </a:p>
        </p:txBody>
      </p:sp>
      <p:sp>
        <p:nvSpPr>
          <p:cNvPr id="6" name="Rectangle 5"/>
          <p:cNvSpPr/>
          <p:nvPr/>
        </p:nvSpPr>
        <p:spPr>
          <a:xfrm>
            <a:off x="6300192" y="5218641"/>
            <a:ext cx="1440160" cy="37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15ABD428-52B0-2898-08C1-8DAB8E66B49F}"/>
              </a:ext>
            </a:extLst>
          </p:cNvPr>
          <p:cNvSpPr>
            <a:spLocks noChangeArrowheads="1"/>
          </p:cNvSpPr>
          <p:nvPr/>
        </p:nvSpPr>
        <p:spPr bwMode="auto">
          <a:xfrm>
            <a:off x="500084" y="4017550"/>
            <a:ext cx="4719988" cy="2677656"/>
          </a:xfrm>
          <a:prstGeom prst="rect">
            <a:avLst/>
          </a:prstGeom>
          <a:noFill/>
          <a:ln w="9525">
            <a:noFill/>
            <a:miter lim="800000"/>
            <a:headEnd/>
            <a:tailEnd/>
          </a:ln>
        </p:spPr>
        <p:txBody>
          <a:bodyPr wrap="square">
            <a:spAutoFit/>
          </a:bodyPr>
          <a:lstStyle/>
          <a:p>
            <a:pPr marL="457200" indent="-457200">
              <a:buAutoNum type="arabicPeriod"/>
            </a:pPr>
            <a:r>
              <a:rPr lang="fr-CH" sz="2400" dirty="0"/>
              <a:t>Comprendre et documenter le contexte géographique (modèle de données)</a:t>
            </a:r>
          </a:p>
          <a:p>
            <a:pPr marL="457200" indent="-457200">
              <a:buAutoNum type="arabicPeriod"/>
            </a:pPr>
            <a:r>
              <a:rPr lang="fr-CH" altLang="en-US" sz="2400" dirty="0"/>
              <a:t>Caractériser les données et informations spécifiques aux applications des données et technologies géospatiales</a:t>
            </a:r>
          </a:p>
        </p:txBody>
      </p:sp>
      <p:sp>
        <p:nvSpPr>
          <p:cNvPr id="10" name="Title 1">
            <a:extLst>
              <a:ext uri="{FF2B5EF4-FFF2-40B4-BE49-F238E27FC236}">
                <a16:creationId xmlns:a16="http://schemas.microsoft.com/office/drawing/2014/main" id="{778BE05B-FE12-2714-8AB8-1D7ACC2BA6B8}"/>
              </a:ext>
            </a:extLst>
          </p:cNvPr>
          <p:cNvSpPr txBox="1">
            <a:spLocks/>
          </p:cNvSpPr>
          <p:nvPr/>
        </p:nvSpPr>
        <p:spPr>
          <a:xfrm>
            <a:off x="107504" y="3285272"/>
            <a:ext cx="5112568" cy="911433"/>
          </a:xfrm>
          <a:prstGeom prst="rect">
            <a:avLst/>
          </a:prstGeom>
        </p:spPr>
        <p:txBody>
          <a:bodyPr rtlCol="0">
            <a:noAutofit/>
          </a:bodyPr>
          <a:lstStyle/>
          <a:p>
            <a:pPr marR="0" lvl="0" algn="just" defTabSz="914400" latinLnBrk="0">
              <a:lnSpc>
                <a:spcPct val="90000"/>
              </a:lnSpc>
              <a:spcBef>
                <a:spcPts val="1000"/>
              </a:spcBef>
              <a:buClrTx/>
              <a:buSzTx/>
              <a:tabLst/>
              <a:defRPr/>
            </a:pPr>
            <a:r>
              <a:rPr lang="fr-CH" sz="2400" dirty="0">
                <a:latin typeface="+mn-lt"/>
                <a:cs typeface="+mn-cs"/>
              </a:rPr>
              <a:t>Deux activités importantes doivent être complétées pendant cette étape: </a:t>
            </a:r>
          </a:p>
        </p:txBody>
      </p:sp>
    </p:spTree>
    <p:extLst>
      <p:ext uri="{BB962C8B-B14F-4D97-AF65-F5344CB8AC3E}">
        <p14:creationId xmlns:p14="http://schemas.microsoft.com/office/powerpoint/2010/main" val="114927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276DE0F-792B-DBEB-4C69-26C5F45C5EB6}"/>
              </a:ext>
            </a:extLst>
          </p:cNvPr>
          <p:cNvPicPr>
            <a:picLocks noChangeAspect="1"/>
          </p:cNvPicPr>
          <p:nvPr/>
        </p:nvPicPr>
        <p:blipFill>
          <a:blip r:embed="rId3"/>
          <a:stretch>
            <a:fillRect/>
          </a:stretch>
        </p:blipFill>
        <p:spPr>
          <a:xfrm>
            <a:off x="5193028" y="1521867"/>
            <a:ext cx="3064512" cy="2371035"/>
          </a:xfrm>
          <a:prstGeom prst="rect">
            <a:avLst/>
          </a:prstGeom>
        </p:spPr>
      </p:pic>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8</a:t>
            </a:fld>
            <a:endParaRPr lang="en-GB" altLang="en-US"/>
          </a:p>
        </p:txBody>
      </p:sp>
      <p:sp>
        <p:nvSpPr>
          <p:cNvPr id="3" name="Title 1"/>
          <p:cNvSpPr txBox="1">
            <a:spLocks/>
          </p:cNvSpPr>
          <p:nvPr/>
        </p:nvSpPr>
        <p:spPr bwMode="auto">
          <a:xfrm>
            <a:off x="0" y="0"/>
            <a:ext cx="9144000" cy="10263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Définir le besoin en données - Comprendre et documenter le contexte géographique</a:t>
            </a:r>
            <a:endParaRPr lang="fr-CH" altLang="en-US" sz="3200" b="1" dirty="0">
              <a:solidFill>
                <a:schemeClr val="bg1"/>
              </a:solidFill>
              <a:latin typeface="+mn-lt"/>
            </a:endParaRPr>
          </a:p>
        </p:txBody>
      </p:sp>
      <p:sp>
        <p:nvSpPr>
          <p:cNvPr id="5" name="Rectangle 3">
            <a:extLst>
              <a:ext uri="{FF2B5EF4-FFF2-40B4-BE49-F238E27FC236}">
                <a16:creationId xmlns:a16="http://schemas.microsoft.com/office/drawing/2014/main" id="{87E6061E-945B-A4F3-5798-E105BC77EEDC}"/>
              </a:ext>
            </a:extLst>
          </p:cNvPr>
          <p:cNvSpPr>
            <a:spLocks noChangeArrowheads="1"/>
          </p:cNvSpPr>
          <p:nvPr/>
        </p:nvSpPr>
        <p:spPr bwMode="auto">
          <a:xfrm>
            <a:off x="214806" y="1711276"/>
            <a:ext cx="4357194" cy="3785652"/>
          </a:xfrm>
          <a:prstGeom prst="rect">
            <a:avLst/>
          </a:prstGeom>
          <a:noFill/>
          <a:ln w="9525">
            <a:noFill/>
            <a:miter lim="800000"/>
            <a:headEnd/>
            <a:tailEnd/>
          </a:ln>
        </p:spPr>
        <p:txBody>
          <a:bodyPr wrap="square">
            <a:spAutoFit/>
          </a:bodyPr>
          <a:lstStyle/>
          <a:p>
            <a:pPr marL="457200" indent="-457200">
              <a:buAutoNum type="arabicPeriod"/>
            </a:pPr>
            <a:r>
              <a:rPr lang="fr-CH" sz="2400" dirty="0"/>
              <a:t>Les entités géographiques qui sont centrales à l’implémentation du programme (liste et définition)</a:t>
            </a:r>
          </a:p>
          <a:p>
            <a:endParaRPr lang="fr-CH" sz="2400" dirty="0"/>
          </a:p>
          <a:p>
            <a:endParaRPr lang="fr-CH" sz="2400" dirty="0"/>
          </a:p>
          <a:p>
            <a:pPr marL="447675" indent="-447675"/>
            <a:r>
              <a:rPr lang="fr-CH" sz="2400" dirty="0"/>
              <a:t>2.   Les relations qui existent entre ces entités géographiques</a:t>
            </a:r>
          </a:p>
        </p:txBody>
      </p:sp>
      <p:sp>
        <p:nvSpPr>
          <p:cNvPr id="6" name="Rectangle 3">
            <a:extLst>
              <a:ext uri="{FF2B5EF4-FFF2-40B4-BE49-F238E27FC236}">
                <a16:creationId xmlns:a16="http://schemas.microsoft.com/office/drawing/2014/main" id="{C86148E8-D44A-27ED-C3CA-0C440746020F}"/>
              </a:ext>
            </a:extLst>
          </p:cNvPr>
          <p:cNvSpPr>
            <a:spLocks noChangeArrowheads="1"/>
          </p:cNvSpPr>
          <p:nvPr/>
        </p:nvSpPr>
        <p:spPr bwMode="auto">
          <a:xfrm>
            <a:off x="100607" y="1146371"/>
            <a:ext cx="9036496" cy="461665"/>
          </a:xfrm>
          <a:prstGeom prst="rect">
            <a:avLst/>
          </a:prstGeom>
          <a:noFill/>
          <a:ln w="9525">
            <a:noFill/>
            <a:miter lim="800000"/>
            <a:headEnd/>
            <a:tailEnd/>
          </a:ln>
        </p:spPr>
        <p:txBody>
          <a:bodyPr wrap="square">
            <a:spAutoFit/>
          </a:bodyPr>
          <a:lstStyle/>
          <a:p>
            <a:r>
              <a:rPr lang="fr-CH" sz="2400" dirty="0"/>
              <a:t>Cette compréhension est obtenue en identifiant et documentant:</a:t>
            </a:r>
          </a:p>
        </p:txBody>
      </p:sp>
      <p:pic>
        <p:nvPicPr>
          <p:cNvPr id="10" name="Picture 9">
            <a:extLst>
              <a:ext uri="{FF2B5EF4-FFF2-40B4-BE49-F238E27FC236}">
                <a16:creationId xmlns:a16="http://schemas.microsoft.com/office/drawing/2014/main" id="{302EE3AB-C7BF-1B0B-D5EC-408ED77FE4C2}"/>
              </a:ext>
            </a:extLst>
          </p:cNvPr>
          <p:cNvPicPr>
            <a:picLocks noChangeAspect="1"/>
          </p:cNvPicPr>
          <p:nvPr/>
        </p:nvPicPr>
        <p:blipFill>
          <a:blip r:embed="rId4"/>
          <a:stretch>
            <a:fillRect/>
          </a:stretch>
        </p:blipFill>
        <p:spPr>
          <a:xfrm>
            <a:off x="5092572" y="3996190"/>
            <a:ext cx="3248659" cy="2301985"/>
          </a:xfrm>
          <a:prstGeom prst="rect">
            <a:avLst/>
          </a:prstGeom>
        </p:spPr>
      </p:pic>
      <p:pic>
        <p:nvPicPr>
          <p:cNvPr id="11" name="Picture 10">
            <a:extLst>
              <a:ext uri="{FF2B5EF4-FFF2-40B4-BE49-F238E27FC236}">
                <a16:creationId xmlns:a16="http://schemas.microsoft.com/office/drawing/2014/main" id="{282F26F1-FDC0-3864-C078-1D11BB7BBF42}"/>
              </a:ext>
            </a:extLst>
          </p:cNvPr>
          <p:cNvPicPr>
            <a:picLocks noChangeAspect="1"/>
          </p:cNvPicPr>
          <p:nvPr/>
        </p:nvPicPr>
        <p:blipFill rotWithShape="1">
          <a:blip r:embed="rId5"/>
          <a:srcRect l="80520" t="38265" r="10441" b="47050"/>
          <a:stretch/>
        </p:blipFill>
        <p:spPr>
          <a:xfrm>
            <a:off x="8437847" y="2512917"/>
            <a:ext cx="486492" cy="438434"/>
          </a:xfrm>
          <a:prstGeom prst="rect">
            <a:avLst/>
          </a:prstGeom>
        </p:spPr>
      </p:pic>
      <p:pic>
        <p:nvPicPr>
          <p:cNvPr id="12" name="Picture 11">
            <a:extLst>
              <a:ext uri="{FF2B5EF4-FFF2-40B4-BE49-F238E27FC236}">
                <a16:creationId xmlns:a16="http://schemas.microsoft.com/office/drawing/2014/main" id="{A1EE3835-2A92-CB4E-84C2-B06E63D858D2}"/>
              </a:ext>
            </a:extLst>
          </p:cNvPr>
          <p:cNvPicPr>
            <a:picLocks noChangeAspect="1"/>
          </p:cNvPicPr>
          <p:nvPr/>
        </p:nvPicPr>
        <p:blipFill rotWithShape="1">
          <a:blip r:embed="rId5"/>
          <a:srcRect l="80520" t="38265" r="10441" b="47050"/>
          <a:stretch/>
        </p:blipFill>
        <p:spPr>
          <a:xfrm>
            <a:off x="8437847" y="5237394"/>
            <a:ext cx="486492" cy="438434"/>
          </a:xfrm>
          <a:prstGeom prst="rect">
            <a:avLst/>
          </a:prstGeom>
        </p:spPr>
      </p:pic>
      <p:sp>
        <p:nvSpPr>
          <p:cNvPr id="13" name="TextBox 12">
            <a:extLst>
              <a:ext uri="{FF2B5EF4-FFF2-40B4-BE49-F238E27FC236}">
                <a16:creationId xmlns:a16="http://schemas.microsoft.com/office/drawing/2014/main" id="{D03AD04E-55E1-FD04-FC2F-0F8323770027}"/>
              </a:ext>
            </a:extLst>
          </p:cNvPr>
          <p:cNvSpPr txBox="1"/>
          <p:nvPr/>
        </p:nvSpPr>
        <p:spPr>
          <a:xfrm>
            <a:off x="107909" y="6480369"/>
            <a:ext cx="6192121" cy="300082"/>
          </a:xfrm>
          <a:prstGeom prst="rect">
            <a:avLst/>
          </a:prstGeom>
          <a:noFill/>
        </p:spPr>
        <p:txBody>
          <a:bodyPr wrap="square">
            <a:spAutoFit/>
          </a:bodyPr>
          <a:lstStyle/>
          <a:p>
            <a:r>
              <a:rPr lang="en-PH" sz="675" dirty="0">
                <a:solidFill>
                  <a:srgbClr val="002147"/>
                </a:solidFill>
              </a:rPr>
              <a:t>https://www.unicef.org/media/58181/file</a:t>
            </a:r>
          </a:p>
          <a:p>
            <a:r>
              <a:rPr lang="en-PH" sz="675" dirty="0">
                <a:solidFill>
                  <a:srgbClr val="002147"/>
                </a:solidFill>
              </a:rPr>
              <a:t>https://drive.google.com/file/d/1jj779zww4herWOESAd9mXqVE1YfQehtH/view?usp=sharing  </a:t>
            </a:r>
          </a:p>
        </p:txBody>
      </p:sp>
      <p:sp>
        <p:nvSpPr>
          <p:cNvPr id="14" name="Title 1">
            <a:extLst>
              <a:ext uri="{FF2B5EF4-FFF2-40B4-BE49-F238E27FC236}">
                <a16:creationId xmlns:a16="http://schemas.microsoft.com/office/drawing/2014/main" id="{26E03766-B3EF-FCC6-CF16-0E3F80FC0DE7}"/>
              </a:ext>
            </a:extLst>
          </p:cNvPr>
          <p:cNvSpPr txBox="1">
            <a:spLocks/>
          </p:cNvSpPr>
          <p:nvPr/>
        </p:nvSpPr>
        <p:spPr>
          <a:xfrm>
            <a:off x="1653092" y="3584093"/>
            <a:ext cx="2518065" cy="654104"/>
          </a:xfrm>
          <a:prstGeom prst="rect">
            <a:avLst/>
          </a:prstGeom>
        </p:spPr>
        <p:txBody>
          <a:bodyPr rtlCol="0">
            <a:noAutofit/>
          </a:bodyPr>
          <a:lstStyle/>
          <a:p>
            <a:pPr marR="0" lvl="0" eaLnBrk="1" hangingPunct="1">
              <a:lnSpc>
                <a:spcPct val="100000"/>
              </a:lnSpc>
              <a:spcBef>
                <a:spcPct val="20000"/>
              </a:spcBef>
              <a:buClrTx/>
              <a:buSzTx/>
              <a:tabLst/>
              <a:defRPr/>
            </a:pPr>
            <a:r>
              <a:rPr lang="fr-CH" sz="2400" dirty="0">
                <a:latin typeface="+mn-lt"/>
                <a:cs typeface="+mn-cs"/>
              </a:rPr>
              <a:t>«Eco système»</a:t>
            </a:r>
          </a:p>
        </p:txBody>
      </p:sp>
      <p:sp>
        <p:nvSpPr>
          <p:cNvPr id="15" name="Right Arrow 14">
            <a:extLst>
              <a:ext uri="{FF2B5EF4-FFF2-40B4-BE49-F238E27FC236}">
                <a16:creationId xmlns:a16="http://schemas.microsoft.com/office/drawing/2014/main" id="{75361FE1-2307-A7AC-8A62-CB2C8AE90042}"/>
              </a:ext>
            </a:extLst>
          </p:cNvPr>
          <p:cNvSpPr/>
          <p:nvPr/>
        </p:nvSpPr>
        <p:spPr>
          <a:xfrm>
            <a:off x="1122479" y="3644649"/>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Title 1">
            <a:extLst>
              <a:ext uri="{FF2B5EF4-FFF2-40B4-BE49-F238E27FC236}">
                <a16:creationId xmlns:a16="http://schemas.microsoft.com/office/drawing/2014/main" id="{4D395BB9-FEFF-7EA6-7544-EF3920B8478D}"/>
              </a:ext>
            </a:extLst>
          </p:cNvPr>
          <p:cNvSpPr txBox="1">
            <a:spLocks/>
          </p:cNvSpPr>
          <p:nvPr/>
        </p:nvSpPr>
        <p:spPr>
          <a:xfrm>
            <a:off x="1653092" y="5401479"/>
            <a:ext cx="2518065" cy="654104"/>
          </a:xfrm>
          <a:prstGeom prst="rect">
            <a:avLst/>
          </a:prstGeom>
        </p:spPr>
        <p:txBody>
          <a:bodyPr rtlCol="0">
            <a:noAutofit/>
          </a:bodyPr>
          <a:lstStyle/>
          <a:p>
            <a:pPr marR="0" lvl="0" eaLnBrk="1" hangingPunct="1">
              <a:lnSpc>
                <a:spcPct val="100000"/>
              </a:lnSpc>
              <a:spcBef>
                <a:spcPct val="20000"/>
              </a:spcBef>
              <a:buClrTx/>
              <a:buSzTx/>
              <a:tabLst/>
              <a:defRPr/>
            </a:pPr>
            <a:r>
              <a:rPr lang="fr-CH" sz="2400" dirty="0">
                <a:latin typeface="+mn-lt"/>
                <a:cs typeface="+mn-cs"/>
              </a:rPr>
              <a:t>«Hiérarchies»</a:t>
            </a:r>
          </a:p>
        </p:txBody>
      </p:sp>
      <p:sp>
        <p:nvSpPr>
          <p:cNvPr id="17" name="Right Arrow 14">
            <a:extLst>
              <a:ext uri="{FF2B5EF4-FFF2-40B4-BE49-F238E27FC236}">
                <a16:creationId xmlns:a16="http://schemas.microsoft.com/office/drawing/2014/main" id="{2C176134-585C-5205-8367-C28117AE8F9F}"/>
              </a:ext>
            </a:extLst>
          </p:cNvPr>
          <p:cNvSpPr/>
          <p:nvPr/>
        </p:nvSpPr>
        <p:spPr>
          <a:xfrm>
            <a:off x="1122479" y="5462035"/>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8" name="Picture 17">
            <a:extLst>
              <a:ext uri="{FF2B5EF4-FFF2-40B4-BE49-F238E27FC236}">
                <a16:creationId xmlns:a16="http://schemas.microsoft.com/office/drawing/2014/main" id="{726FA2F2-AA5C-4114-553D-43703AC3E2DA}"/>
              </a:ext>
            </a:extLst>
          </p:cNvPr>
          <p:cNvPicPr>
            <a:picLocks noChangeAspect="1"/>
          </p:cNvPicPr>
          <p:nvPr/>
        </p:nvPicPr>
        <p:blipFill rotWithShape="1">
          <a:blip r:embed="rId6"/>
          <a:srcRect l="27217" t="13125" r="39999" b="34"/>
          <a:stretch/>
        </p:blipFill>
        <p:spPr>
          <a:xfrm>
            <a:off x="8422600" y="1750846"/>
            <a:ext cx="491432" cy="699700"/>
          </a:xfrm>
          <a:prstGeom prst="rect">
            <a:avLst/>
          </a:prstGeom>
          <a:ln>
            <a:solidFill>
              <a:schemeClr val="tx1"/>
            </a:solidFill>
          </a:ln>
        </p:spPr>
      </p:pic>
      <p:pic>
        <p:nvPicPr>
          <p:cNvPr id="19" name="Picture 18">
            <a:extLst>
              <a:ext uri="{FF2B5EF4-FFF2-40B4-BE49-F238E27FC236}">
                <a16:creationId xmlns:a16="http://schemas.microsoft.com/office/drawing/2014/main" id="{BAFE0660-2407-5ADC-18D0-7AF8A8EAC005}"/>
              </a:ext>
            </a:extLst>
          </p:cNvPr>
          <p:cNvPicPr>
            <a:picLocks noChangeAspect="1"/>
          </p:cNvPicPr>
          <p:nvPr/>
        </p:nvPicPr>
        <p:blipFill rotWithShape="1">
          <a:blip r:embed="rId7"/>
          <a:srcRect l="20659" t="20125" r="41274" b="4724"/>
          <a:stretch/>
        </p:blipFill>
        <p:spPr>
          <a:xfrm>
            <a:off x="8432993" y="4465591"/>
            <a:ext cx="496201" cy="695243"/>
          </a:xfrm>
          <a:prstGeom prst="rect">
            <a:avLst/>
          </a:prstGeom>
          <a:ln>
            <a:solidFill>
              <a:schemeClr val="tx1"/>
            </a:solidFill>
          </a:ln>
        </p:spPr>
      </p:pic>
      <p:sp>
        <p:nvSpPr>
          <p:cNvPr id="22" name="Title 1">
            <a:extLst>
              <a:ext uri="{FF2B5EF4-FFF2-40B4-BE49-F238E27FC236}">
                <a16:creationId xmlns:a16="http://schemas.microsoft.com/office/drawing/2014/main" id="{015742B7-B186-FF82-7099-FAA43A811FBD}"/>
              </a:ext>
            </a:extLst>
          </p:cNvPr>
          <p:cNvSpPr txBox="1">
            <a:spLocks/>
          </p:cNvSpPr>
          <p:nvPr/>
        </p:nvSpPr>
        <p:spPr>
          <a:xfrm>
            <a:off x="2551888" y="6000750"/>
            <a:ext cx="2943703" cy="654104"/>
          </a:xfrm>
          <a:prstGeom prst="rect">
            <a:avLst/>
          </a:prstGeom>
        </p:spPr>
        <p:txBody>
          <a:bodyPr rtlCol="0">
            <a:noAutofit/>
          </a:bodyPr>
          <a:lstStyle/>
          <a:p>
            <a:pPr marR="0" lvl="0" eaLnBrk="1" hangingPunct="1">
              <a:lnSpc>
                <a:spcPct val="100000"/>
              </a:lnSpc>
              <a:spcBef>
                <a:spcPct val="20000"/>
              </a:spcBef>
              <a:buClrTx/>
              <a:buSzTx/>
              <a:tabLst/>
              <a:defRPr/>
            </a:pPr>
            <a:r>
              <a:rPr lang="fr-CH" sz="2400" dirty="0">
                <a:latin typeface="+mn-lt"/>
                <a:cs typeface="+mn-cs"/>
              </a:rPr>
              <a:t>Modèle de données</a:t>
            </a:r>
          </a:p>
        </p:txBody>
      </p:sp>
      <p:sp>
        <p:nvSpPr>
          <p:cNvPr id="23" name="Right Arrow 14">
            <a:extLst>
              <a:ext uri="{FF2B5EF4-FFF2-40B4-BE49-F238E27FC236}">
                <a16:creationId xmlns:a16="http://schemas.microsoft.com/office/drawing/2014/main" id="{6EDAA405-8814-9C47-72A4-1616CB248899}"/>
              </a:ext>
            </a:extLst>
          </p:cNvPr>
          <p:cNvSpPr/>
          <p:nvPr/>
        </p:nvSpPr>
        <p:spPr>
          <a:xfrm>
            <a:off x="2021275" y="6061306"/>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39626048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9</a:t>
            </a:fld>
            <a:endParaRPr lang="en-GB" altLang="en-US"/>
          </a:p>
        </p:txBody>
      </p:sp>
      <p:sp>
        <p:nvSpPr>
          <p:cNvPr id="3"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a:solidFill>
                  <a:schemeClr val="bg1"/>
                </a:solidFill>
                <a:latin typeface="+mn-lt"/>
              </a:rPr>
              <a:t>Modèle de données</a:t>
            </a:r>
          </a:p>
        </p:txBody>
      </p:sp>
      <p:sp>
        <p:nvSpPr>
          <p:cNvPr id="8" name="Rectangle 7"/>
          <p:cNvSpPr/>
          <p:nvPr/>
        </p:nvSpPr>
        <p:spPr>
          <a:xfrm>
            <a:off x="251520" y="1239595"/>
            <a:ext cx="8465529" cy="1089529"/>
          </a:xfrm>
          <a:prstGeom prst="rect">
            <a:avLst/>
          </a:prstGeom>
        </p:spPr>
        <p:txBody>
          <a:bodyPr wrap="square">
            <a:spAutoFit/>
          </a:bodyPr>
          <a:lstStyle/>
          <a:p>
            <a:pPr algn="ctr">
              <a:lnSpc>
                <a:spcPct val="90000"/>
              </a:lnSpc>
              <a:spcBef>
                <a:spcPct val="20000"/>
              </a:spcBef>
            </a:pPr>
            <a:r>
              <a:rPr lang="fr-FR" sz="2400" dirty="0"/>
              <a:t>Un modèle de données est un modèle abstrait qui organise les éléments de données et standardise leurs relations les uns avec les autres et avec les propriétés du monde réel.</a:t>
            </a:r>
            <a:endParaRPr lang="en-US" altLang="zh-CN" sz="2400" dirty="0">
              <a:ea typeface="SimSun" pitchFamily="2" charset="-122"/>
            </a:endParaRPr>
          </a:p>
        </p:txBody>
      </p:sp>
      <p:sp>
        <p:nvSpPr>
          <p:cNvPr id="4" name="Rectangle 3">
            <a:extLst>
              <a:ext uri="{FF2B5EF4-FFF2-40B4-BE49-F238E27FC236}">
                <a16:creationId xmlns:a16="http://schemas.microsoft.com/office/drawing/2014/main" id="{C06B5C84-9443-9016-B3AA-990A220136D4}"/>
              </a:ext>
            </a:extLst>
          </p:cNvPr>
          <p:cNvSpPr/>
          <p:nvPr/>
        </p:nvSpPr>
        <p:spPr>
          <a:xfrm>
            <a:off x="251520" y="2443461"/>
            <a:ext cx="8352928" cy="830997"/>
          </a:xfrm>
          <a:prstGeom prst="rect">
            <a:avLst/>
          </a:prstGeom>
        </p:spPr>
        <p:txBody>
          <a:bodyPr wrap="square">
            <a:spAutoFit/>
          </a:bodyPr>
          <a:lstStyle/>
          <a:p>
            <a:pPr lvl="0"/>
            <a:r>
              <a:rPr lang="fr-FR" sz="2400" dirty="0"/>
              <a:t>Un modèle de données comporte trois (3) niveaux principaux</a:t>
            </a:r>
            <a:r>
              <a:rPr lang="en-US" sz="2400" baseline="30000" dirty="0"/>
              <a:t>1</a:t>
            </a:r>
            <a:r>
              <a:rPr lang="en-US" sz="2400" dirty="0"/>
              <a:t> </a:t>
            </a:r>
            <a:r>
              <a:rPr lang="fr-FR" sz="2400" dirty="0"/>
              <a:t>comme suit</a:t>
            </a:r>
            <a:r>
              <a:rPr lang="en-US" sz="2400" dirty="0"/>
              <a:t>:</a:t>
            </a:r>
          </a:p>
        </p:txBody>
      </p:sp>
      <p:sp>
        <p:nvSpPr>
          <p:cNvPr id="7" name="Rectangle 6">
            <a:extLst>
              <a:ext uri="{FF2B5EF4-FFF2-40B4-BE49-F238E27FC236}">
                <a16:creationId xmlns:a16="http://schemas.microsoft.com/office/drawing/2014/main" id="{C15741E9-9CC3-53B8-4981-FD83C4CCF034}"/>
              </a:ext>
            </a:extLst>
          </p:cNvPr>
          <p:cNvSpPr/>
          <p:nvPr/>
        </p:nvSpPr>
        <p:spPr>
          <a:xfrm>
            <a:off x="271318" y="3465614"/>
            <a:ext cx="8640960" cy="3046988"/>
          </a:xfrm>
          <a:prstGeom prst="rect">
            <a:avLst/>
          </a:prstGeom>
        </p:spPr>
        <p:txBody>
          <a:bodyPr wrap="square">
            <a:spAutoFit/>
          </a:bodyPr>
          <a:lstStyle/>
          <a:p>
            <a:pPr marL="361950" lvl="0" indent="-342900">
              <a:buFont typeface="+mj-lt"/>
              <a:buAutoNum type="arabicPeriod"/>
            </a:pPr>
            <a:r>
              <a:rPr lang="fr-FR" sz="2400" dirty="0"/>
              <a:t>Modèle conceptuel de données qui identifie les relations de plus haut niveau entre les différentes entités géographiques.</a:t>
            </a:r>
            <a:r>
              <a:rPr lang="en-US" sz="2400" dirty="0"/>
              <a:t> </a:t>
            </a:r>
          </a:p>
          <a:p>
            <a:pPr marL="361950" lvl="0" indent="-342900">
              <a:buFont typeface="+mj-lt"/>
              <a:buAutoNum type="arabicPeriod"/>
            </a:pPr>
            <a:r>
              <a:rPr lang="fr-FR" sz="2400" dirty="0"/>
              <a:t>Modèle logique de données qui décrit les données de la manière la plus détaillée possible, sans tenir compte de la manière dont elles seront physiquement mises en œuvre dans la base de données. </a:t>
            </a:r>
            <a:endParaRPr lang="en-US" sz="2400" dirty="0"/>
          </a:p>
          <a:p>
            <a:pPr marL="361950" lvl="0" indent="-342900">
              <a:buFont typeface="+mj-lt"/>
              <a:buAutoNum type="arabicPeriod"/>
            </a:pPr>
            <a:r>
              <a:rPr lang="fr-FR" sz="2400" dirty="0"/>
              <a:t>Modèle physique de données qui représente la façon dont le modèle sera construit dans la base de données.</a:t>
            </a:r>
            <a:endParaRPr lang="en-US" sz="2400" dirty="0"/>
          </a:p>
        </p:txBody>
      </p:sp>
      <p:sp>
        <p:nvSpPr>
          <p:cNvPr id="10" name="Title 1">
            <a:extLst>
              <a:ext uri="{FF2B5EF4-FFF2-40B4-BE49-F238E27FC236}">
                <a16:creationId xmlns:a16="http://schemas.microsoft.com/office/drawing/2014/main" id="{AAE27C0B-4567-D404-DCF8-ED0933D1C1EE}"/>
              </a:ext>
            </a:extLst>
          </p:cNvPr>
          <p:cNvSpPr txBox="1">
            <a:spLocks/>
          </p:cNvSpPr>
          <p:nvPr/>
        </p:nvSpPr>
        <p:spPr>
          <a:xfrm>
            <a:off x="24543" y="6525344"/>
            <a:ext cx="6793611" cy="292969"/>
          </a:xfrm>
          <a:prstGeom prst="rect">
            <a:avLst/>
          </a:prstGeom>
        </p:spPr>
        <p:txBody>
          <a:bodyPr vert="horz" lIns="91440" tIns="45720" rIns="91440" bIns="45720" rtlCol="0" anchor="t">
            <a:noAutofit/>
          </a:bodyPr>
          <a:lstStyle/>
          <a:p>
            <a:pPr lvl="0">
              <a:lnSpc>
                <a:spcPct val="90000"/>
              </a:lnSpc>
              <a:spcBef>
                <a:spcPct val="0"/>
              </a:spcBef>
              <a:defRPr/>
            </a:pPr>
            <a:r>
              <a:rPr lang="en-US" sz="1200" baseline="30000" dirty="0">
                <a:latin typeface="+mn-lt"/>
                <a:ea typeface="+mj-ea"/>
                <a:cs typeface="+mj-cs"/>
              </a:rPr>
              <a:t>1</a:t>
            </a:r>
            <a:endParaRPr lang="en-US" sz="1200" dirty="0">
              <a:latin typeface="+mn-lt"/>
              <a:ea typeface="+mj-ea"/>
              <a:cs typeface="+mj-cs"/>
            </a:endParaRPr>
          </a:p>
          <a:p>
            <a:pPr lvl="0">
              <a:lnSpc>
                <a:spcPct val="90000"/>
              </a:lnSpc>
              <a:spcBef>
                <a:spcPct val="0"/>
              </a:spcBef>
              <a:defRPr/>
            </a:pPr>
            <a:endParaRPr kumimoji="0" lang="en-US" sz="1400" b="0" i="0" u="none" strike="noStrike" kern="1200" cap="none" spc="0" normalizeH="0" baseline="0" dirty="0">
              <a:ln>
                <a:noFill/>
              </a:ln>
              <a:effectLst/>
              <a:uLnTx/>
              <a:uFillTx/>
              <a:latin typeface="+mn-lt"/>
              <a:ea typeface="+mj-ea"/>
              <a:cs typeface="+mj-cs"/>
            </a:endParaRPr>
          </a:p>
        </p:txBody>
      </p:sp>
    </p:spTree>
    <p:extLst>
      <p:ext uri="{BB962C8B-B14F-4D97-AF65-F5344CB8AC3E}">
        <p14:creationId xmlns:p14="http://schemas.microsoft.com/office/powerpoint/2010/main" val="770497993"/>
      </p:ext>
    </p:extLst>
  </p:cSld>
  <p:clrMapOvr>
    <a:masterClrMapping/>
  </p:clrMapOvr>
  <p:transition/>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15303</TotalTime>
  <Words>1955</Words>
  <Application>Microsoft Office PowerPoint</Application>
  <PresentationFormat>On-screen Show (4:3)</PresentationFormat>
  <Paragraphs>250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Open Sans</vt:lpstr>
      <vt:lpstr>Times New Roman</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Ordre du jour et objectifs du 2ème jour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180</cp:revision>
  <dcterms:created xsi:type="dcterms:W3CDTF">2018-03-06T13:12:55Z</dcterms:created>
  <dcterms:modified xsi:type="dcterms:W3CDTF">2023-11-06T19:20:33Z</dcterms:modified>
</cp:coreProperties>
</file>