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32" r:id="rId2"/>
    <p:sldId id="288" r:id="rId3"/>
    <p:sldId id="287" r:id="rId4"/>
    <p:sldId id="770" r:id="rId5"/>
    <p:sldId id="771" r:id="rId6"/>
    <p:sldId id="297" r:id="rId7"/>
    <p:sldId id="298" r:id="rId8"/>
    <p:sldId id="300" r:id="rId9"/>
    <p:sldId id="302" r:id="rId10"/>
    <p:sldId id="329" r:id="rId11"/>
    <p:sldId id="307" r:id="rId12"/>
    <p:sldId id="330" r:id="rId13"/>
    <p:sldId id="331" r:id="rId14"/>
    <p:sldId id="773" r:id="rId15"/>
    <p:sldId id="309" r:id="rId16"/>
    <p:sldId id="772" r:id="rId17"/>
    <p:sldId id="305"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067" userDrawn="1">
          <p15:clr>
            <a:srgbClr val="A4A3A4"/>
          </p15:clr>
        </p15:guide>
        <p15:guide id="2" orient="horz" pos="618">
          <p15:clr>
            <a:srgbClr val="A4A3A4"/>
          </p15:clr>
        </p15:guide>
        <p15:guide id="3" orient="horz" pos="4065">
          <p15:clr>
            <a:srgbClr val="A4A3A4"/>
          </p15:clr>
        </p15:guide>
        <p15:guide id="4" orient="horz" pos="3612" userDrawn="1">
          <p15:clr>
            <a:srgbClr val="A4A3A4"/>
          </p15:clr>
        </p15:guide>
        <p15:guide id="5" orient="horz" pos="1298" userDrawn="1">
          <p15:clr>
            <a:srgbClr val="A4A3A4"/>
          </p15:clr>
        </p15:guide>
        <p15:guide id="6" orient="horz" pos="2432" userDrawn="1">
          <p15:clr>
            <a:srgbClr val="A4A3A4"/>
          </p15:clr>
        </p15:guide>
        <p15:guide id="7" pos="2653" userDrawn="1">
          <p15:clr>
            <a:srgbClr val="A4A3A4"/>
          </p15:clr>
        </p15:guide>
        <p15:guide id="8" pos="5103" userDrawn="1">
          <p15:clr>
            <a:srgbClr val="A4A3A4"/>
          </p15:clr>
        </p15:guide>
        <p15:guide id="9" pos="748" userDrawn="1">
          <p15:clr>
            <a:srgbClr val="A4A3A4"/>
          </p15:clr>
        </p15:guide>
        <p15:guide id="10" pos="3696" userDrawn="1">
          <p15:clr>
            <a:srgbClr val="A4A3A4"/>
          </p15:clr>
        </p15:guide>
        <p15:guide id="11" orient="horz" pos="1888" userDrawn="1">
          <p15:clr>
            <a:srgbClr val="A4A3A4"/>
          </p15:clr>
        </p15:guide>
        <p15:guide id="12" orient="horz" pos="890" userDrawn="1">
          <p15:clr>
            <a:srgbClr val="A4A3A4"/>
          </p15:clr>
        </p15:guide>
        <p15:guide id="13" pos="56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54"/>
    <a:srgbClr val="D8AA37"/>
    <a:srgbClr val="4F8CB5"/>
    <a:srgbClr val="315A75"/>
    <a:srgbClr val="3398CC"/>
    <a:srgbClr val="346667"/>
    <a:srgbClr val="1B3163"/>
    <a:srgbClr val="253C88"/>
    <a:srgbClr val="2384C0"/>
    <a:srgbClr val="315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6247" autoAdjust="0"/>
  </p:normalViewPr>
  <p:slideViewPr>
    <p:cSldViewPr showGuides="1">
      <p:cViewPr varScale="1">
        <p:scale>
          <a:sx n="66" d="100"/>
          <a:sy n="66" d="100"/>
        </p:scale>
        <p:origin x="1332" y="32"/>
      </p:cViewPr>
      <p:guideLst>
        <p:guide orient="horz" pos="3067"/>
        <p:guide orient="horz" pos="618"/>
        <p:guide orient="horz" pos="4065"/>
        <p:guide orient="horz" pos="3612"/>
        <p:guide orient="horz" pos="1298"/>
        <p:guide orient="horz" pos="2432"/>
        <p:guide pos="2653"/>
        <p:guide pos="5103"/>
        <p:guide pos="748"/>
        <p:guide pos="3696"/>
        <p:guide orient="horz" pos="1888"/>
        <p:guide orient="horz" pos="890"/>
        <p:guide pos="560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07/11/2023</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1095834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337999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151106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2110136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2545963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2241676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4025324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17</a:t>
            </a:fld>
            <a:endParaRPr lang="en-PH" altLang="en-US"/>
          </a:p>
        </p:txBody>
      </p:sp>
    </p:spTree>
    <p:extLst>
      <p:ext uri="{BB962C8B-B14F-4D97-AF65-F5344CB8AC3E}">
        <p14:creationId xmlns:p14="http://schemas.microsoft.com/office/powerpoint/2010/main" val="2241676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a:t>
            </a:fld>
            <a:endParaRPr lang="en-PH" altLang="en-US"/>
          </a:p>
        </p:txBody>
      </p:sp>
    </p:spTree>
    <p:extLst>
      <p:ext uri="{BB962C8B-B14F-4D97-AF65-F5344CB8AC3E}">
        <p14:creationId xmlns:p14="http://schemas.microsoft.com/office/powerpoint/2010/main" val="1023661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a:p>
        </p:txBody>
      </p:sp>
    </p:spTree>
    <p:extLst>
      <p:ext uri="{BB962C8B-B14F-4D97-AF65-F5344CB8AC3E}">
        <p14:creationId xmlns:p14="http://schemas.microsoft.com/office/powerpoint/2010/main" val="257009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6</a:t>
            </a:fld>
            <a:endParaRPr lang="en-PH" altLang="en-US"/>
          </a:p>
        </p:txBody>
      </p:sp>
    </p:spTree>
    <p:extLst>
      <p:ext uri="{BB962C8B-B14F-4D97-AF65-F5344CB8AC3E}">
        <p14:creationId xmlns:p14="http://schemas.microsoft.com/office/powerpoint/2010/main" val="19041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a:p>
        </p:txBody>
      </p:sp>
    </p:spTree>
    <p:extLst>
      <p:ext uri="{BB962C8B-B14F-4D97-AF65-F5344CB8AC3E}">
        <p14:creationId xmlns:p14="http://schemas.microsoft.com/office/powerpoint/2010/main" val="319978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2548821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108600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2548489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224167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a:p>
        </p:txBody>
      </p:sp>
      <p:sp>
        <p:nvSpPr>
          <p:cNvPr id="2" name="Rectangle 1">
            <a:extLst>
              <a:ext uri="{FF2B5EF4-FFF2-40B4-BE49-F238E27FC236}">
                <a16:creationId xmlns:a16="http://schemas.microsoft.com/office/drawing/2014/main" id="{03974760-C982-0DE5-D4E6-552C34B2AE35}"/>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B7D825-916E-CBEF-DED4-FE017CC00CF3}"/>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Rectangle 5">
            <a:extLst>
              <a:ext uri="{FF2B5EF4-FFF2-40B4-BE49-F238E27FC236}">
                <a16:creationId xmlns:a16="http://schemas.microsoft.com/office/drawing/2014/main" id="{E68895E7-F979-6817-5CFA-EEACE7D59ECF}"/>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733921-5FC9-C711-80A2-0B82B0900910}"/>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07/11/2023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
        <p:nvSpPr>
          <p:cNvPr id="8" name="Rectangle 7">
            <a:extLst>
              <a:ext uri="{FF2B5EF4-FFF2-40B4-BE49-F238E27FC236}">
                <a16:creationId xmlns:a16="http://schemas.microsoft.com/office/drawing/2014/main" id="{9FF4B986-E58B-BCC0-DE1C-CA1C634E09B2}"/>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07/11/2023</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
        <p:nvSpPr>
          <p:cNvPr id="10" name="Rectangle 9">
            <a:extLst>
              <a:ext uri="{FF2B5EF4-FFF2-40B4-BE49-F238E27FC236}">
                <a16:creationId xmlns:a16="http://schemas.microsoft.com/office/drawing/2014/main" id="{45DDCD14-DA73-0D11-3AF9-26D550E6B5E6}"/>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07/11/2023</a:t>
            </a:fld>
            <a:endParaRPr lang="en-GB"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
        <p:nvSpPr>
          <p:cNvPr id="6" name="Rectangle 5">
            <a:extLst>
              <a:ext uri="{FF2B5EF4-FFF2-40B4-BE49-F238E27FC236}">
                <a16:creationId xmlns:a16="http://schemas.microsoft.com/office/drawing/2014/main" id="{DAC92C42-8552-E3A7-5E6A-1701360D75E2}"/>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07/11/2023</a:t>
            </a:fld>
            <a:endParaRPr lang="en-GB"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
        <p:nvSpPr>
          <p:cNvPr id="5" name="Rectangle 4">
            <a:extLst>
              <a:ext uri="{FF2B5EF4-FFF2-40B4-BE49-F238E27FC236}">
                <a16:creationId xmlns:a16="http://schemas.microsoft.com/office/drawing/2014/main" id="{63836EC3-B7BF-2EEB-5445-1EA4D9C766F5}"/>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07/11/2023</a:t>
            </a:fld>
            <a:endParaRPr lang="en-GB"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
        <p:nvSpPr>
          <p:cNvPr id="8" name="Rectangle 7">
            <a:extLst>
              <a:ext uri="{FF2B5EF4-FFF2-40B4-BE49-F238E27FC236}">
                <a16:creationId xmlns:a16="http://schemas.microsoft.com/office/drawing/2014/main" id="{E5CA0C9C-21D2-C271-0F4A-805BB1546D64}"/>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07/11/2023</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
        <p:nvSpPr>
          <p:cNvPr id="8" name="Rectangle 7">
            <a:extLst>
              <a:ext uri="{FF2B5EF4-FFF2-40B4-BE49-F238E27FC236}">
                <a16:creationId xmlns:a16="http://schemas.microsoft.com/office/drawing/2014/main" id="{543CB272-7CCB-B848-14E9-35E1972C78C8}"/>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07/11/2023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
        <p:nvSpPr>
          <p:cNvPr id="7" name="Rectangle 6">
            <a:extLst>
              <a:ext uri="{FF2B5EF4-FFF2-40B4-BE49-F238E27FC236}">
                <a16:creationId xmlns:a16="http://schemas.microsoft.com/office/drawing/2014/main" id="{14C93148-C07A-C341-874F-0C125453EB83}"/>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07/11/2023</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
        <p:nvSpPr>
          <p:cNvPr id="7" name="Rectangle 6">
            <a:extLst>
              <a:ext uri="{FF2B5EF4-FFF2-40B4-BE49-F238E27FC236}">
                <a16:creationId xmlns:a16="http://schemas.microsoft.com/office/drawing/2014/main" id="{D8518E34-DBCB-4858-0C10-3BD2972FB4B7}"/>
              </a:ext>
            </a:extLst>
          </p:cNvPr>
          <p:cNvSpPr/>
          <p:nvPr userDrawn="1"/>
        </p:nvSpPr>
        <p:spPr bwMode="auto">
          <a:xfrm>
            <a:off x="0" y="0"/>
            <a:ext cx="9144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275856" y="4797425"/>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GB" altLang="en-US" dirty="0"/>
          </a:p>
        </p:txBody>
      </p:sp>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34" r:id="rId1"/>
    <p:sldLayoutId id="2147485335" r:id="rId2"/>
    <p:sldLayoutId id="2147485336" r:id="rId3"/>
    <p:sldLayoutId id="2147485341" r:id="rId4"/>
    <p:sldLayoutId id="2147485342" r:id="rId5"/>
    <p:sldLayoutId id="2147485343" r:id="rId6"/>
    <p:sldLayoutId id="2147485337" r:id="rId7"/>
    <p:sldLayoutId id="2147485338" r:id="rId8"/>
    <p:sldLayoutId id="2147485339" r:id="rId9"/>
    <p:sldLayoutId id="2147485344" r:id="rId10"/>
    <p:sldLayoutId id="2147485345" r:id="rId11"/>
    <p:sldLayoutId id="2147485346"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e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cmr.earthdata.nasa.gov/search/concepts/C1214622194-SCIOPS" TargetMode="External"/><Relationship Id="rId7" Type="http://schemas.openxmlformats.org/officeDocument/2006/relationships/hyperlink" Target="https://sites.research.google/open-building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download.geofabrik.de/" TargetMode="External"/><Relationship Id="rId5" Type="http://schemas.openxmlformats.org/officeDocument/2006/relationships/hyperlink" Target="https://hub.worldpop.org/geodata/summary?id=50236" TargetMode="External"/><Relationship Id="rId4" Type="http://schemas.openxmlformats.org/officeDocument/2006/relationships/hyperlink" Target="https://land.copernicus.eu/global/products/l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9DB235B-3CB3-D0EE-A43E-757E407920D3}"/>
              </a:ext>
            </a:extLst>
          </p:cNvPr>
          <p:cNvSpPr txBox="1"/>
          <p:nvPr/>
        </p:nvSpPr>
        <p:spPr>
          <a:xfrm>
            <a:off x="1666122" y="4667339"/>
            <a:ext cx="5874963" cy="830997"/>
          </a:xfrm>
          <a:prstGeom prst="rect">
            <a:avLst/>
          </a:prstGeom>
          <a:noFill/>
        </p:spPr>
        <p:txBody>
          <a:bodyPr wrap="square">
            <a:spAutoFit/>
          </a:bodyPr>
          <a:lstStyle/>
          <a:p>
            <a:pPr algn="ctr"/>
            <a:r>
              <a:rPr lang="fr-CH" sz="2400" b="1" dirty="0">
                <a:effectLst/>
                <a:latin typeface="+mn-lt"/>
                <a:ea typeface="Helvetica Neue"/>
                <a:cs typeface="Helvetica Neue"/>
              </a:rPr>
              <a:t>7 novembre 2023</a:t>
            </a:r>
            <a:endParaRPr lang="en-PH" sz="2400" b="1" dirty="0">
              <a:effectLst/>
              <a:latin typeface="+mn-lt"/>
              <a:ea typeface="Times New Roman" panose="02020603050405020304" pitchFamily="18" charset="0"/>
            </a:endParaRPr>
          </a:p>
          <a:p>
            <a:pPr algn="ctr"/>
            <a:r>
              <a:rPr lang="fr-CH" sz="2400" b="1" dirty="0">
                <a:effectLst/>
                <a:latin typeface="+mn-lt"/>
                <a:ea typeface="Helvetica Neue"/>
                <a:cs typeface="Helvetica Neue"/>
              </a:rPr>
              <a:t>Saly, Sénégal</a:t>
            </a:r>
            <a:endParaRPr lang="en-PH" sz="2400" b="1" dirty="0">
              <a:effectLst/>
              <a:latin typeface="+mn-lt"/>
              <a:ea typeface="Times New Roman" panose="02020603050405020304" pitchFamily="18" charset="0"/>
            </a:endParaRPr>
          </a:p>
        </p:txBody>
      </p:sp>
      <p:sp>
        <p:nvSpPr>
          <p:cNvPr id="20" name="Rectangle 19">
            <a:extLst>
              <a:ext uri="{FF2B5EF4-FFF2-40B4-BE49-F238E27FC236}">
                <a16:creationId xmlns:a16="http://schemas.microsoft.com/office/drawing/2014/main" id="{B3EB95E3-E71B-E034-EB68-4178130C4B43}"/>
              </a:ext>
            </a:extLst>
          </p:cNvPr>
          <p:cNvSpPr/>
          <p:nvPr/>
        </p:nvSpPr>
        <p:spPr>
          <a:xfrm>
            <a:off x="0" y="0"/>
            <a:ext cx="9144000" cy="1340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a:extLst>
              <a:ext uri="{FF2B5EF4-FFF2-40B4-BE49-F238E27FC236}">
                <a16:creationId xmlns:a16="http://schemas.microsoft.com/office/drawing/2014/main" id="{44710E03-240A-10DE-98E7-F6AAAC239F5A}"/>
              </a:ext>
            </a:extLst>
          </p:cNvPr>
          <p:cNvSpPr txBox="1">
            <a:spLocks noChangeArrowheads="1"/>
          </p:cNvSpPr>
          <p:nvPr/>
        </p:nvSpPr>
        <p:spPr bwMode="auto">
          <a:xfrm>
            <a:off x="565708" y="395586"/>
            <a:ext cx="80422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fr-FR" altLang="en-US" sz="2800" b="1" dirty="0">
                <a:solidFill>
                  <a:schemeClr val="tx1"/>
                </a:solidFill>
                <a:latin typeface="+mn-lt"/>
                <a:ea typeface="Century Gothic" charset="0"/>
                <a:cs typeface="Century Gothic" charset="0"/>
              </a:rPr>
              <a:t>Atelier sur la Géo-activation du Système d'Information Sanitaire (SIS) et l'Utilisation des Systèmes d’Information Géographique (SIG) en Afrique Francophone</a:t>
            </a:r>
            <a:endParaRPr lang="en-US" altLang="en-US" sz="2800" dirty="0">
              <a:solidFill>
                <a:schemeClr val="tx1"/>
              </a:solidFill>
              <a:latin typeface="+mn-lt"/>
              <a:ea typeface="Century Gothic" charset="0"/>
              <a:cs typeface="Century Gothic" charset="0"/>
            </a:endParaRPr>
          </a:p>
        </p:txBody>
      </p:sp>
      <p:sp>
        <p:nvSpPr>
          <p:cNvPr id="3" name="TextBox 2">
            <a:extLst>
              <a:ext uri="{FF2B5EF4-FFF2-40B4-BE49-F238E27FC236}">
                <a16:creationId xmlns:a16="http://schemas.microsoft.com/office/drawing/2014/main" id="{32A23B60-E204-47A6-F847-917275AF6747}"/>
              </a:ext>
            </a:extLst>
          </p:cNvPr>
          <p:cNvSpPr txBox="1"/>
          <p:nvPr/>
        </p:nvSpPr>
        <p:spPr>
          <a:xfrm>
            <a:off x="1013165" y="2564904"/>
            <a:ext cx="7129095" cy="1569660"/>
          </a:xfrm>
          <a:prstGeom prst="rect">
            <a:avLst/>
          </a:prstGeom>
          <a:noFill/>
        </p:spPr>
        <p:txBody>
          <a:bodyPr wrap="square">
            <a:spAutoFit/>
          </a:bodyPr>
          <a:lstStyle/>
          <a:p>
            <a:pPr algn="ctr"/>
            <a:r>
              <a:rPr lang="en-US" sz="2400" b="1" dirty="0">
                <a:effectLst/>
                <a:latin typeface="+mn-lt"/>
                <a:ea typeface="Helvetica Neue"/>
                <a:cs typeface="Helvetica Neue"/>
              </a:rPr>
              <a:t>Séance </a:t>
            </a:r>
            <a:r>
              <a:rPr lang="en-US" sz="2400" b="1" dirty="0">
                <a:latin typeface="+mn-lt"/>
                <a:ea typeface="Helvetica Neue"/>
                <a:cs typeface="Helvetica Neue"/>
              </a:rPr>
              <a:t>10</a:t>
            </a:r>
            <a:r>
              <a:rPr lang="en-US" sz="2400" b="1" dirty="0">
                <a:effectLst/>
                <a:latin typeface="+mn-lt"/>
                <a:ea typeface="Helvetica Neue"/>
                <a:cs typeface="Helvetica Neue"/>
              </a:rPr>
              <a:t> - </a:t>
            </a:r>
            <a:r>
              <a:rPr lang="fr-FR" sz="2400" b="1" dirty="0">
                <a:effectLst/>
                <a:latin typeface="+mn-lt"/>
                <a:ea typeface="Helvetica Neue"/>
                <a:cs typeface="Helvetica Neue"/>
              </a:rPr>
              <a:t>Mise en œuvre du cycle de gestion des données géospatiales (Partie 4) : Compiler les données existantes et identifier les lacunes</a:t>
            </a:r>
          </a:p>
          <a:p>
            <a:pPr algn="ctr"/>
            <a:endParaRPr lang="en-PH" sz="2400" b="1" dirty="0">
              <a:effectLst/>
              <a:latin typeface="+mn-lt"/>
              <a:ea typeface="Times New Roman" panose="02020603050405020304" pitchFamily="18" charset="0"/>
            </a:endParaRPr>
          </a:p>
        </p:txBody>
      </p:sp>
      <p:pic>
        <p:nvPicPr>
          <p:cNvPr id="2" name="Picture 1" descr="A logo with a swirl in the middle&#10;&#10;Description automatically generated">
            <a:extLst>
              <a:ext uri="{FF2B5EF4-FFF2-40B4-BE49-F238E27FC236}">
                <a16:creationId xmlns:a16="http://schemas.microsoft.com/office/drawing/2014/main" id="{925AD0CA-150A-917A-0245-D19166D600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1" t="31499" r="2751" b="31076"/>
          <a:stretch/>
        </p:blipFill>
        <p:spPr>
          <a:xfrm>
            <a:off x="3995936" y="6230160"/>
            <a:ext cx="1133648" cy="439200"/>
          </a:xfrm>
          <a:prstGeom prst="rect">
            <a:avLst/>
          </a:prstGeom>
        </p:spPr>
      </p:pic>
      <p:pic>
        <p:nvPicPr>
          <p:cNvPr id="4" name="Picture 3" descr="A logo for a university&#10;&#10;Description automatically generated">
            <a:extLst>
              <a:ext uri="{FF2B5EF4-FFF2-40B4-BE49-F238E27FC236}">
                <a16:creationId xmlns:a16="http://schemas.microsoft.com/office/drawing/2014/main" id="{11C1A526-ED72-8F35-4BE0-04E30F69FB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6923" y="6124704"/>
            <a:ext cx="1275725" cy="649638"/>
          </a:xfrm>
          <a:prstGeom prst="rect">
            <a:avLst/>
          </a:prstGeom>
        </p:spPr>
      </p:pic>
      <p:pic>
        <p:nvPicPr>
          <p:cNvPr id="5" name="Picture 4" descr="A close-up of a logo&#10;&#10;Description automatically generated">
            <a:extLst>
              <a:ext uri="{FF2B5EF4-FFF2-40B4-BE49-F238E27FC236}">
                <a16:creationId xmlns:a16="http://schemas.microsoft.com/office/drawing/2014/main" id="{6655E9A8-A805-9310-1B2F-23D57AB4BA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120" y="6230160"/>
            <a:ext cx="1476385" cy="438727"/>
          </a:xfrm>
          <a:prstGeom prst="rect">
            <a:avLst/>
          </a:prstGeom>
        </p:spPr>
      </p:pic>
      <p:pic>
        <p:nvPicPr>
          <p:cNvPr id="7" name="Picture 6" descr="A logo with blue text and colorful dots&#10;&#10;Description automatically generated">
            <a:extLst>
              <a:ext uri="{FF2B5EF4-FFF2-40B4-BE49-F238E27FC236}">
                <a16:creationId xmlns:a16="http://schemas.microsoft.com/office/drawing/2014/main" id="{A8F6DB3B-E8E0-D938-4A6E-3AC4AC87C5B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30" t="16391" b="13376"/>
          <a:stretch/>
        </p:blipFill>
        <p:spPr>
          <a:xfrm>
            <a:off x="520596" y="6234128"/>
            <a:ext cx="1112812" cy="438120"/>
          </a:xfrm>
          <a:prstGeom prst="rect">
            <a:avLst/>
          </a:prstGeom>
        </p:spPr>
      </p:pic>
      <p:pic>
        <p:nvPicPr>
          <p:cNvPr id="8" name="Picture 7" descr="A logo with blue text and colorful dots&#10;&#10;Description automatically generated">
            <a:extLst>
              <a:ext uri="{FF2B5EF4-FFF2-40B4-BE49-F238E27FC236}">
                <a16:creationId xmlns:a16="http://schemas.microsoft.com/office/drawing/2014/main" id="{410598EB-E9E3-FC66-35B1-47C83824881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8500" r="47187" b="11974"/>
          <a:stretch/>
        </p:blipFill>
        <p:spPr>
          <a:xfrm>
            <a:off x="2200786" y="6250408"/>
            <a:ext cx="1248033" cy="438120"/>
          </a:xfrm>
          <a:prstGeom prst="rect">
            <a:avLst/>
          </a:prstGeom>
        </p:spPr>
      </p:pic>
    </p:spTree>
    <p:extLst>
      <p:ext uri="{BB962C8B-B14F-4D97-AF65-F5344CB8AC3E}">
        <p14:creationId xmlns:p14="http://schemas.microsoft.com/office/powerpoint/2010/main" val="452499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939712"/>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altLang="en-US" sz="3100" b="1" dirty="0">
                <a:solidFill>
                  <a:schemeClr val="bg1"/>
                </a:solidFill>
                <a:latin typeface="+mn-lt"/>
              </a:rPr>
              <a:t>Évaluer la qualité des données compilées – Listes et listes maîtresses</a:t>
            </a:r>
            <a:endParaRPr lang="en-PH" altLang="en-US" sz="3100" b="1" dirty="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10</a:t>
            </a:fld>
            <a:endParaRPr lang="en-GB" altLang="en-US"/>
          </a:p>
        </p:txBody>
      </p:sp>
      <p:sp>
        <p:nvSpPr>
          <p:cNvPr id="11" name="Title 1"/>
          <p:cNvSpPr txBox="1">
            <a:spLocks/>
          </p:cNvSpPr>
          <p:nvPr/>
        </p:nvSpPr>
        <p:spPr>
          <a:xfrm>
            <a:off x="-12533" y="998455"/>
            <a:ext cx="7992773" cy="1019865"/>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a:defRPr/>
            </a:pPr>
            <a:r>
              <a:rPr lang="fr-FR" sz="2400" dirty="0"/>
              <a:t>Questions pour évaluer la qualité de la liste maîtresse ou des listes à combiner pour les 6 dimensions de la qualité des données</a:t>
            </a:r>
            <a:endParaRPr lang="en-US" sz="2400" dirty="0"/>
          </a:p>
        </p:txBody>
      </p:sp>
      <p:pic>
        <p:nvPicPr>
          <p:cNvPr id="7" name="Picture 6">
            <a:extLst>
              <a:ext uri="{FF2B5EF4-FFF2-40B4-BE49-F238E27FC236}">
                <a16:creationId xmlns:a16="http://schemas.microsoft.com/office/drawing/2014/main" id="{BF97E7E9-9EED-6626-04CA-85E06BF5D746}"/>
              </a:ext>
            </a:extLst>
          </p:cNvPr>
          <p:cNvPicPr>
            <a:picLocks noChangeAspect="1"/>
          </p:cNvPicPr>
          <p:nvPr/>
        </p:nvPicPr>
        <p:blipFill>
          <a:blip r:embed="rId3"/>
          <a:stretch>
            <a:fillRect/>
          </a:stretch>
        </p:blipFill>
        <p:spPr>
          <a:xfrm>
            <a:off x="4738950" y="1892513"/>
            <a:ext cx="4104456" cy="4796306"/>
          </a:xfrm>
          <a:prstGeom prst="rect">
            <a:avLst/>
          </a:prstGeom>
        </p:spPr>
      </p:pic>
      <p:pic>
        <p:nvPicPr>
          <p:cNvPr id="8" name="Picture 7">
            <a:extLst>
              <a:ext uri="{FF2B5EF4-FFF2-40B4-BE49-F238E27FC236}">
                <a16:creationId xmlns:a16="http://schemas.microsoft.com/office/drawing/2014/main" id="{E7DA7B80-C170-4EEA-3F70-DD84D2F83B40}"/>
              </a:ext>
            </a:extLst>
          </p:cNvPr>
          <p:cNvPicPr>
            <a:picLocks noChangeAspect="1"/>
          </p:cNvPicPr>
          <p:nvPr/>
        </p:nvPicPr>
        <p:blipFill>
          <a:blip r:embed="rId4"/>
          <a:stretch>
            <a:fillRect/>
          </a:stretch>
        </p:blipFill>
        <p:spPr>
          <a:xfrm>
            <a:off x="7980240" y="618124"/>
            <a:ext cx="828600" cy="1173436"/>
          </a:xfrm>
          <a:prstGeom prst="rect">
            <a:avLst/>
          </a:prstGeom>
          <a:ln>
            <a:solidFill>
              <a:schemeClr val="tx1"/>
            </a:solidFill>
          </a:ln>
        </p:spPr>
      </p:pic>
      <p:pic>
        <p:nvPicPr>
          <p:cNvPr id="9" name="Picture 8">
            <a:extLst>
              <a:ext uri="{FF2B5EF4-FFF2-40B4-BE49-F238E27FC236}">
                <a16:creationId xmlns:a16="http://schemas.microsoft.com/office/drawing/2014/main" id="{6CEA3BF5-B658-1204-7FFC-D9CEE9CFDAB0}"/>
              </a:ext>
            </a:extLst>
          </p:cNvPr>
          <p:cNvPicPr>
            <a:picLocks noChangeAspect="1"/>
          </p:cNvPicPr>
          <p:nvPr/>
        </p:nvPicPr>
        <p:blipFill rotWithShape="1">
          <a:blip r:embed="rId5"/>
          <a:srcRect l="80520" t="38265" r="10441" b="47050"/>
          <a:stretch/>
        </p:blipFill>
        <p:spPr>
          <a:xfrm>
            <a:off x="8714739" y="1633264"/>
            <a:ext cx="303501" cy="273520"/>
          </a:xfrm>
          <a:prstGeom prst="rect">
            <a:avLst/>
          </a:prstGeom>
        </p:spPr>
      </p:pic>
      <p:sp>
        <p:nvSpPr>
          <p:cNvPr id="12" name="Title 1">
            <a:extLst>
              <a:ext uri="{FF2B5EF4-FFF2-40B4-BE49-F238E27FC236}">
                <a16:creationId xmlns:a16="http://schemas.microsoft.com/office/drawing/2014/main" id="{1D28B32C-05A3-D2E9-419E-4F223EE0F179}"/>
              </a:ext>
            </a:extLst>
          </p:cNvPr>
          <p:cNvSpPr txBox="1">
            <a:spLocks/>
          </p:cNvSpPr>
          <p:nvPr/>
        </p:nvSpPr>
        <p:spPr>
          <a:xfrm>
            <a:off x="149198" y="2060848"/>
            <a:ext cx="4393650" cy="4546405"/>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a:defRPr/>
            </a:pPr>
            <a:r>
              <a:rPr lang="fr-CH" sz="1800" dirty="0"/>
              <a:t>Plusieurs cas peuvent se présenter après avoir répondu à ces questions:</a:t>
            </a:r>
          </a:p>
          <a:p>
            <a:pPr>
              <a:defRPr/>
            </a:pPr>
            <a:endParaRPr lang="fr-CH" sz="1050" dirty="0"/>
          </a:p>
          <a:p>
            <a:pPr marL="342900" indent="-342900">
              <a:buFont typeface="+mj-lt"/>
              <a:buAutoNum type="arabicPeriod"/>
              <a:defRPr/>
            </a:pPr>
            <a:r>
              <a:rPr lang="fr-CH" sz="1800" dirty="0"/>
              <a:t>Aucune des listes ne contient d'informations considérées comme étant de qualité suffisante (trop vieilles, trop de lacunes, beaucoup de doublons, etc.).</a:t>
            </a:r>
          </a:p>
          <a:p>
            <a:pPr>
              <a:defRPr/>
            </a:pPr>
            <a:r>
              <a:rPr lang="fr-CH" sz="600" dirty="0"/>
              <a:t> </a:t>
            </a:r>
          </a:p>
          <a:p>
            <a:pPr marL="627063">
              <a:defRPr/>
            </a:pPr>
            <a:r>
              <a:rPr lang="fr-CH" sz="1800" dirty="0"/>
              <a:t>Créer la liste maîtresse à partir de zéro</a:t>
            </a:r>
          </a:p>
          <a:p>
            <a:pPr>
              <a:defRPr/>
            </a:pPr>
            <a:endParaRPr lang="fr-CH" sz="600" dirty="0"/>
          </a:p>
          <a:p>
            <a:pPr marL="342900" indent="-342900">
              <a:buFont typeface="+mj-lt"/>
              <a:buAutoNum type="arabicPeriod" startAt="2"/>
              <a:defRPr/>
            </a:pPr>
            <a:r>
              <a:rPr lang="fr-CH" sz="1800" dirty="0"/>
              <a:t>Seule une des listes contient des informations considérées comme étant de qualité suffisante. </a:t>
            </a:r>
          </a:p>
          <a:p>
            <a:pPr>
              <a:defRPr/>
            </a:pPr>
            <a:endParaRPr lang="fr-CH" sz="600" dirty="0"/>
          </a:p>
          <a:p>
            <a:pPr marL="627063">
              <a:defRPr/>
            </a:pPr>
            <a:r>
              <a:rPr lang="fr-CH" sz="1800" dirty="0"/>
              <a:t>Processus basé uniquement sur cette liste (aucune fusion n'est nécessaire).</a:t>
            </a:r>
          </a:p>
          <a:p>
            <a:pPr>
              <a:defRPr/>
            </a:pPr>
            <a:endParaRPr lang="fr-CH" sz="600" dirty="0"/>
          </a:p>
          <a:p>
            <a:pPr marL="342900" indent="-342900">
              <a:buFont typeface="+mj-lt"/>
              <a:buAutoNum type="arabicPeriod" startAt="3"/>
              <a:defRPr/>
            </a:pPr>
            <a:r>
              <a:rPr lang="fr-CH" sz="1800" b="0" i="0" u="none" strike="noStrike" baseline="0" dirty="0">
                <a:solidFill>
                  <a:srgbClr val="000000"/>
                </a:solidFill>
                <a:latin typeface="Univers LT Std 55"/>
              </a:rPr>
              <a:t>Plusieurs listes contiennent des informations considérées comme étant de qualité suffisante. </a:t>
            </a:r>
          </a:p>
          <a:p>
            <a:pPr>
              <a:defRPr/>
            </a:pPr>
            <a:endParaRPr lang="fr-CH" sz="600" dirty="0"/>
          </a:p>
          <a:p>
            <a:pPr marL="627063">
              <a:defRPr/>
            </a:pPr>
            <a:r>
              <a:rPr lang="fr-CH" sz="1800" dirty="0"/>
              <a:t>Fusion des différentes listes</a:t>
            </a:r>
          </a:p>
          <a:p>
            <a:pPr>
              <a:defRPr/>
            </a:pPr>
            <a:endParaRPr lang="fr-CH" sz="600" dirty="0"/>
          </a:p>
          <a:p>
            <a:pPr>
              <a:defRPr/>
            </a:pPr>
            <a:endParaRPr lang="fr-CH" sz="1800" dirty="0"/>
          </a:p>
        </p:txBody>
      </p:sp>
      <p:sp>
        <p:nvSpPr>
          <p:cNvPr id="14" name="Right Arrow 7">
            <a:extLst>
              <a:ext uri="{FF2B5EF4-FFF2-40B4-BE49-F238E27FC236}">
                <a16:creationId xmlns:a16="http://schemas.microsoft.com/office/drawing/2014/main" id="{29135FF5-454A-D9D6-16E6-EDFC53181F00}"/>
              </a:ext>
            </a:extLst>
          </p:cNvPr>
          <p:cNvSpPr/>
          <p:nvPr/>
        </p:nvSpPr>
        <p:spPr>
          <a:xfrm>
            <a:off x="417723" y="3772919"/>
            <a:ext cx="322915" cy="304153"/>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5" name="Right Arrow 7">
            <a:extLst>
              <a:ext uri="{FF2B5EF4-FFF2-40B4-BE49-F238E27FC236}">
                <a16:creationId xmlns:a16="http://schemas.microsoft.com/office/drawing/2014/main" id="{60478CCF-4040-0FE3-70F5-9F390C3CAFFF}"/>
              </a:ext>
            </a:extLst>
          </p:cNvPr>
          <p:cNvSpPr/>
          <p:nvPr/>
        </p:nvSpPr>
        <p:spPr>
          <a:xfrm>
            <a:off x="406798" y="4946586"/>
            <a:ext cx="322915" cy="304153"/>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6" name="Right Arrow 7">
            <a:extLst>
              <a:ext uri="{FF2B5EF4-FFF2-40B4-BE49-F238E27FC236}">
                <a16:creationId xmlns:a16="http://schemas.microsoft.com/office/drawing/2014/main" id="{FDC67038-0C5B-F416-9499-F56411BF7608}"/>
              </a:ext>
            </a:extLst>
          </p:cNvPr>
          <p:cNvSpPr/>
          <p:nvPr/>
        </p:nvSpPr>
        <p:spPr>
          <a:xfrm>
            <a:off x="406798" y="6329347"/>
            <a:ext cx="322915" cy="304153"/>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24121671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939712"/>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altLang="en-US" sz="3200" b="1" dirty="0">
                <a:solidFill>
                  <a:schemeClr val="bg1"/>
                </a:solidFill>
                <a:latin typeface="+mn-lt"/>
              </a:rPr>
              <a:t>Évaluer la qualité des données compilées –</a:t>
            </a:r>
          </a:p>
          <a:p>
            <a:pPr algn="ctr" eaLnBrk="1" hangingPunct="1">
              <a:defRPr/>
            </a:pPr>
            <a:r>
              <a:rPr lang="fr-FR" altLang="en-US" sz="3200" b="1" dirty="0">
                <a:solidFill>
                  <a:schemeClr val="bg1"/>
                </a:solidFill>
                <a:latin typeface="+mn-lt"/>
              </a:rPr>
              <a:t>Données géospatiale</a:t>
            </a:r>
          </a:p>
          <a:p>
            <a:pPr algn="ctr" eaLnBrk="1" hangingPunct="1">
              <a:defRPr/>
            </a:pPr>
            <a:endParaRPr lang="fr-FR" altLang="en-US" sz="3200" b="1" dirty="0">
              <a:solidFill>
                <a:schemeClr val="bg1"/>
              </a:solidFill>
              <a:latin typeface="+mn-lt"/>
            </a:endParaRPr>
          </a:p>
        </p:txBody>
      </p:sp>
      <p:sp>
        <p:nvSpPr>
          <p:cNvPr id="11" name="Title 1"/>
          <p:cNvSpPr txBox="1">
            <a:spLocks/>
          </p:cNvSpPr>
          <p:nvPr/>
        </p:nvSpPr>
        <p:spPr>
          <a:xfrm>
            <a:off x="178350" y="1061626"/>
            <a:ext cx="7314127" cy="576064"/>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a:defRPr/>
            </a:pPr>
            <a:r>
              <a:rPr lang="fr-FR" sz="2400" dirty="0"/>
              <a:t>Questions pour évaluer la qualité des données géospatiales compilées</a:t>
            </a:r>
            <a:endParaRPr lang="en-US" sz="2400" dirty="0"/>
          </a:p>
        </p:txBody>
      </p:sp>
      <p:pic>
        <p:nvPicPr>
          <p:cNvPr id="4" name="Picture 3">
            <a:extLst>
              <a:ext uri="{FF2B5EF4-FFF2-40B4-BE49-F238E27FC236}">
                <a16:creationId xmlns:a16="http://schemas.microsoft.com/office/drawing/2014/main" id="{62486871-6CD6-5C78-E88B-58286ADC70B6}"/>
              </a:ext>
            </a:extLst>
          </p:cNvPr>
          <p:cNvPicPr>
            <a:picLocks noChangeAspect="1"/>
          </p:cNvPicPr>
          <p:nvPr/>
        </p:nvPicPr>
        <p:blipFill>
          <a:blip r:embed="rId3"/>
          <a:stretch>
            <a:fillRect/>
          </a:stretch>
        </p:blipFill>
        <p:spPr>
          <a:xfrm>
            <a:off x="7679953" y="469857"/>
            <a:ext cx="892293" cy="1247570"/>
          </a:xfrm>
          <a:prstGeom prst="rect">
            <a:avLst/>
          </a:prstGeom>
          <a:ln>
            <a:solidFill>
              <a:schemeClr val="tx1"/>
            </a:solidFill>
          </a:ln>
        </p:spPr>
      </p:pic>
      <p:pic>
        <p:nvPicPr>
          <p:cNvPr id="5" name="Picture 4">
            <a:extLst>
              <a:ext uri="{FF2B5EF4-FFF2-40B4-BE49-F238E27FC236}">
                <a16:creationId xmlns:a16="http://schemas.microsoft.com/office/drawing/2014/main" id="{12551DE3-2C36-9A7E-ACD9-ACEBFAAF3AD3}"/>
              </a:ext>
            </a:extLst>
          </p:cNvPr>
          <p:cNvPicPr>
            <a:picLocks noChangeAspect="1"/>
          </p:cNvPicPr>
          <p:nvPr/>
        </p:nvPicPr>
        <p:blipFill rotWithShape="1">
          <a:blip r:embed="rId4"/>
          <a:srcRect l="80520" t="38265" r="10441" b="47050"/>
          <a:stretch/>
        </p:blipFill>
        <p:spPr>
          <a:xfrm>
            <a:off x="8354575" y="1455127"/>
            <a:ext cx="405147" cy="365125"/>
          </a:xfrm>
          <a:prstGeom prst="rect">
            <a:avLst/>
          </a:prstGeom>
        </p:spPr>
      </p:pic>
      <p:sp>
        <p:nvSpPr>
          <p:cNvPr id="3" name="Slide Number Placeholder 3"/>
          <p:cNvSpPr txBox="1">
            <a:spLocks/>
          </p:cNvSpPr>
          <p:nvPr/>
        </p:nvSpPr>
        <p:spPr bwMode="auto">
          <a:xfrm>
            <a:off x="6545536" y="1637689"/>
            <a:ext cx="1893881"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r>
              <a:rPr lang="en-US" sz="1050" dirty="0"/>
              <a:t>EN_Guide_HGLC_Part2_3</a:t>
            </a:r>
            <a:endParaRPr lang="en-GB" altLang="en-US" sz="1050" dirty="0"/>
          </a:p>
        </p:txBody>
      </p:sp>
      <p:sp>
        <p:nvSpPr>
          <p:cNvPr id="7" name="Rectangle 265">
            <a:extLst>
              <a:ext uri="{FF2B5EF4-FFF2-40B4-BE49-F238E27FC236}">
                <a16:creationId xmlns:a16="http://schemas.microsoft.com/office/drawing/2014/main" id="{BC31AD9D-D6D1-3531-E621-578013785DC4}"/>
              </a:ext>
            </a:extLst>
          </p:cNvPr>
          <p:cNvSpPr>
            <a:spLocks noChangeArrowheads="1"/>
          </p:cNvSpPr>
          <p:nvPr/>
        </p:nvSpPr>
        <p:spPr bwMode="auto">
          <a:xfrm>
            <a:off x="683568" y="6103605"/>
            <a:ext cx="8329020" cy="699166"/>
          </a:xfrm>
          <a:prstGeom prst="rect">
            <a:avLst/>
          </a:prstGeom>
          <a:noFill/>
          <a:ln w="12700">
            <a:noFill/>
            <a:miter lim="800000"/>
            <a:headEnd/>
            <a:tailEnd/>
          </a:ln>
        </p:spPr>
        <p:txBody>
          <a:bodyPr wrap="square" lIns="90488" tIns="44450" rIns="90488" bIns="44450">
            <a:spAutoFit/>
          </a:bodyPr>
          <a:lstStyle/>
          <a:p>
            <a:pPr>
              <a:lnSpc>
                <a:spcPct val="90000"/>
              </a:lnSpc>
              <a:defRPr/>
            </a:pPr>
            <a:r>
              <a:rPr lang="fr-FR" sz="2200" dirty="0">
                <a:cs typeface="Calibri" pitchFamily="34" charset="0"/>
              </a:rPr>
              <a:t>La cohérence est elle-même atteinte une fois que les critères de référence fixés pour les autres dimensions sont atteints</a:t>
            </a:r>
            <a:endParaRPr lang="en-US" sz="2200" dirty="0">
              <a:cs typeface="Calibri" pitchFamily="34" charset="0"/>
            </a:endParaRPr>
          </a:p>
        </p:txBody>
      </p:sp>
      <p:sp>
        <p:nvSpPr>
          <p:cNvPr id="8" name="Right Arrow 7">
            <a:extLst>
              <a:ext uri="{FF2B5EF4-FFF2-40B4-BE49-F238E27FC236}">
                <a16:creationId xmlns:a16="http://schemas.microsoft.com/office/drawing/2014/main" id="{73CA3877-0523-5FFD-5F8C-E14C2E358056}"/>
              </a:ext>
            </a:extLst>
          </p:cNvPr>
          <p:cNvSpPr/>
          <p:nvPr/>
        </p:nvSpPr>
        <p:spPr>
          <a:xfrm>
            <a:off x="227612" y="6088487"/>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9" name="Picture 8">
            <a:extLst>
              <a:ext uri="{FF2B5EF4-FFF2-40B4-BE49-F238E27FC236}">
                <a16:creationId xmlns:a16="http://schemas.microsoft.com/office/drawing/2014/main" id="{AC779D9A-188F-9203-7280-EF5E0A57812F}"/>
              </a:ext>
            </a:extLst>
          </p:cNvPr>
          <p:cNvPicPr>
            <a:picLocks noChangeAspect="1"/>
          </p:cNvPicPr>
          <p:nvPr/>
        </p:nvPicPr>
        <p:blipFill>
          <a:blip r:embed="rId5"/>
          <a:stretch>
            <a:fillRect/>
          </a:stretch>
        </p:blipFill>
        <p:spPr>
          <a:xfrm>
            <a:off x="149593" y="2051953"/>
            <a:ext cx="8743582" cy="3869089"/>
          </a:xfrm>
          <a:prstGeom prst="rect">
            <a:avLst/>
          </a:prstGeom>
        </p:spPr>
      </p:pic>
    </p:spTree>
    <p:extLst>
      <p:ext uri="{BB962C8B-B14F-4D97-AF65-F5344CB8AC3E}">
        <p14:creationId xmlns:p14="http://schemas.microsoft.com/office/powerpoint/2010/main" val="3083370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939712"/>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FR" altLang="en-US" sz="3200" b="1" dirty="0">
                <a:solidFill>
                  <a:schemeClr val="bg1"/>
                </a:solidFill>
                <a:latin typeface="+mn-lt"/>
              </a:rPr>
              <a:t>Évaluer la qualité des données compilées –</a:t>
            </a:r>
          </a:p>
          <a:p>
            <a:pPr algn="ctr" eaLnBrk="1" hangingPunct="1">
              <a:defRPr/>
            </a:pPr>
            <a:r>
              <a:rPr lang="fr-FR" altLang="en-US" sz="3200" b="1" dirty="0">
                <a:solidFill>
                  <a:schemeClr val="bg1"/>
                </a:solidFill>
                <a:latin typeface="+mn-lt"/>
              </a:rPr>
              <a:t>Donnée statistique</a:t>
            </a:r>
            <a:endParaRPr lang="en-PH" altLang="en-US" sz="3200" b="1" dirty="0">
              <a:solidFill>
                <a:schemeClr val="bg1"/>
              </a:solidFill>
              <a:latin typeface="+mn-lt"/>
            </a:endParaRPr>
          </a:p>
        </p:txBody>
      </p:sp>
      <p:sp>
        <p:nvSpPr>
          <p:cNvPr id="11" name="Title 1"/>
          <p:cNvSpPr txBox="1">
            <a:spLocks/>
          </p:cNvSpPr>
          <p:nvPr/>
        </p:nvSpPr>
        <p:spPr>
          <a:xfrm>
            <a:off x="149592" y="1088827"/>
            <a:ext cx="7530361" cy="1441883"/>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a:defRPr/>
            </a:pPr>
            <a:r>
              <a:rPr lang="fr-FR" sz="2200" dirty="0"/>
              <a:t>Lorsqu'il s'agit de données statistiques, les questions auxquelles il faut répondre sont principalement les suivantes du point de vue de leur utilisation dans une application géospatiale</a:t>
            </a:r>
            <a:r>
              <a:rPr lang="en-US" sz="2200" dirty="0"/>
              <a:t>:</a:t>
            </a:r>
          </a:p>
        </p:txBody>
      </p:sp>
      <p:pic>
        <p:nvPicPr>
          <p:cNvPr id="4" name="Picture 3">
            <a:extLst>
              <a:ext uri="{FF2B5EF4-FFF2-40B4-BE49-F238E27FC236}">
                <a16:creationId xmlns:a16="http://schemas.microsoft.com/office/drawing/2014/main" id="{62486871-6CD6-5C78-E88B-58286ADC70B6}"/>
              </a:ext>
            </a:extLst>
          </p:cNvPr>
          <p:cNvPicPr>
            <a:picLocks noChangeAspect="1"/>
          </p:cNvPicPr>
          <p:nvPr/>
        </p:nvPicPr>
        <p:blipFill>
          <a:blip r:embed="rId3"/>
          <a:stretch>
            <a:fillRect/>
          </a:stretch>
        </p:blipFill>
        <p:spPr>
          <a:xfrm>
            <a:off x="7679953" y="469857"/>
            <a:ext cx="892293" cy="1247570"/>
          </a:xfrm>
          <a:prstGeom prst="rect">
            <a:avLst/>
          </a:prstGeom>
          <a:ln>
            <a:solidFill>
              <a:schemeClr val="tx1"/>
            </a:solidFill>
          </a:ln>
        </p:spPr>
      </p:pic>
      <p:pic>
        <p:nvPicPr>
          <p:cNvPr id="5" name="Picture 4">
            <a:extLst>
              <a:ext uri="{FF2B5EF4-FFF2-40B4-BE49-F238E27FC236}">
                <a16:creationId xmlns:a16="http://schemas.microsoft.com/office/drawing/2014/main" id="{12551DE3-2C36-9A7E-ACD9-ACEBFAAF3AD3}"/>
              </a:ext>
            </a:extLst>
          </p:cNvPr>
          <p:cNvPicPr>
            <a:picLocks noChangeAspect="1"/>
          </p:cNvPicPr>
          <p:nvPr/>
        </p:nvPicPr>
        <p:blipFill rotWithShape="1">
          <a:blip r:embed="rId4"/>
          <a:srcRect l="80520" t="38265" r="10441" b="47050"/>
          <a:stretch/>
        </p:blipFill>
        <p:spPr>
          <a:xfrm>
            <a:off x="8354575" y="1455127"/>
            <a:ext cx="405147" cy="365125"/>
          </a:xfrm>
          <a:prstGeom prst="rect">
            <a:avLst/>
          </a:prstGeom>
        </p:spPr>
      </p:pic>
      <p:sp>
        <p:nvSpPr>
          <p:cNvPr id="9" name="Title 1">
            <a:extLst>
              <a:ext uri="{FF2B5EF4-FFF2-40B4-BE49-F238E27FC236}">
                <a16:creationId xmlns:a16="http://schemas.microsoft.com/office/drawing/2014/main" id="{C2A574DB-DEF9-CB59-406F-14925C4E0C5B}"/>
              </a:ext>
            </a:extLst>
          </p:cNvPr>
          <p:cNvSpPr txBox="1">
            <a:spLocks/>
          </p:cNvSpPr>
          <p:nvPr/>
        </p:nvSpPr>
        <p:spPr>
          <a:xfrm>
            <a:off x="149592" y="2108088"/>
            <a:ext cx="8994408" cy="4224463"/>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806450" indent="-342900">
              <a:buFont typeface="Arial" panose="020B0604020202020204" pitchFamily="34" charset="0"/>
              <a:buChar char="•"/>
              <a:defRPr/>
            </a:pPr>
            <a:r>
              <a:rPr lang="fr-FR" sz="2200" dirty="0"/>
              <a:t>Actualité : quelle est la validité temporelle des données statistiques</a:t>
            </a:r>
            <a:r>
              <a:rPr lang="en-US" sz="2200" dirty="0"/>
              <a:t>? </a:t>
            </a:r>
          </a:p>
          <a:p>
            <a:pPr marL="806450" indent="-342900">
              <a:buFont typeface="Arial" panose="020B0604020202020204" pitchFamily="34" charset="0"/>
              <a:buChar char="•"/>
              <a:defRPr/>
            </a:pPr>
            <a:r>
              <a:rPr lang="fr-FR" sz="2200" dirty="0"/>
              <a:t>Correspond-elle à la validité temporelle définie dans les spécifications des données</a:t>
            </a:r>
            <a:r>
              <a:rPr lang="en-US" sz="2200" dirty="0"/>
              <a:t>?</a:t>
            </a:r>
          </a:p>
          <a:p>
            <a:pPr marL="806450" indent="-342900">
              <a:buFont typeface="Arial" panose="020B0604020202020204" pitchFamily="34" charset="0"/>
              <a:buChar char="•"/>
              <a:defRPr/>
            </a:pPr>
            <a:r>
              <a:rPr lang="fr-FR" sz="2200" dirty="0"/>
              <a:t>Exhaustivité : une valeur est-elle disponible pour chacun des enregistrements capturés dans la liste maîtresse correspondante ?</a:t>
            </a:r>
          </a:p>
          <a:p>
            <a:pPr marL="806450" indent="-342900">
              <a:buFont typeface="Arial" panose="020B0604020202020204" pitchFamily="34" charset="0"/>
              <a:buChar char="•"/>
              <a:defRPr/>
            </a:pPr>
            <a:r>
              <a:rPr lang="fr-FR" sz="2200" dirty="0"/>
              <a:t>Unicité : l'ensemble de données contient-il des doublons ?</a:t>
            </a:r>
          </a:p>
          <a:p>
            <a:pPr marL="806450" indent="-342900">
              <a:buFont typeface="Arial" panose="020B0604020202020204" pitchFamily="34" charset="0"/>
              <a:buChar char="•"/>
              <a:defRPr/>
            </a:pPr>
            <a:r>
              <a:rPr lang="en-US" sz="2200" dirty="0" err="1"/>
              <a:t>Validité</a:t>
            </a:r>
            <a:r>
              <a:rPr lang="en-US" sz="2200" dirty="0"/>
              <a:t>:</a:t>
            </a:r>
          </a:p>
          <a:p>
            <a:pPr marL="1263650" lvl="1" indent="-342900">
              <a:buFont typeface="Arial" panose="020B0604020202020204" pitchFamily="34" charset="0"/>
              <a:buChar char="•"/>
              <a:defRPr/>
            </a:pPr>
            <a:r>
              <a:rPr lang="fr-FR" sz="2200" dirty="0"/>
              <a:t>L'ensemble de données est-il accompagné d'un dictionnaire de données et de métadonnées contenant toutes les informations nécessaires pour l'utiliser correctement</a:t>
            </a:r>
            <a:r>
              <a:rPr lang="en-US" sz="2200" dirty="0"/>
              <a:t>?</a:t>
            </a:r>
          </a:p>
          <a:p>
            <a:pPr marL="1263650" lvl="1" indent="-342900">
              <a:buFont typeface="Arial" panose="020B0604020202020204" pitchFamily="34" charset="0"/>
              <a:buChar char="•"/>
              <a:defRPr/>
            </a:pPr>
            <a:r>
              <a:rPr lang="fr-FR" sz="2200" dirty="0"/>
              <a:t>L'ensemble de données est-il disponible dans un format qui permet son utilisation ou pourrait être converti dans un tel format</a:t>
            </a:r>
            <a:r>
              <a:rPr lang="en-US" sz="2200" dirty="0"/>
              <a:t>?</a:t>
            </a:r>
          </a:p>
        </p:txBody>
      </p:sp>
      <p:sp>
        <p:nvSpPr>
          <p:cNvPr id="3" name="Rectangle 265">
            <a:extLst>
              <a:ext uri="{FF2B5EF4-FFF2-40B4-BE49-F238E27FC236}">
                <a16:creationId xmlns:a16="http://schemas.microsoft.com/office/drawing/2014/main" id="{C66B62C4-FB50-4388-EE9A-C41C66505A2C}"/>
              </a:ext>
            </a:extLst>
          </p:cNvPr>
          <p:cNvSpPr>
            <a:spLocks noChangeArrowheads="1"/>
          </p:cNvSpPr>
          <p:nvPr/>
        </p:nvSpPr>
        <p:spPr bwMode="auto">
          <a:xfrm>
            <a:off x="1187450" y="6402868"/>
            <a:ext cx="7777038" cy="366767"/>
          </a:xfrm>
          <a:prstGeom prst="rect">
            <a:avLst/>
          </a:prstGeom>
          <a:noFill/>
          <a:ln w="12700">
            <a:noFill/>
            <a:miter lim="800000"/>
            <a:headEnd/>
            <a:tailEnd/>
          </a:ln>
        </p:spPr>
        <p:txBody>
          <a:bodyPr wrap="square" lIns="90488" tIns="44450" rIns="90488" bIns="44450">
            <a:spAutoFit/>
          </a:bodyPr>
          <a:lstStyle/>
          <a:p>
            <a:pPr>
              <a:lnSpc>
                <a:spcPct val="90000"/>
              </a:lnSpc>
              <a:defRPr/>
            </a:pPr>
            <a:r>
              <a:rPr lang="fr-FR" sz="2000" dirty="0">
                <a:cs typeface="Calibri" pitchFamily="34" charset="0"/>
              </a:rPr>
              <a:t>Pratiqué lors de l’exercice 4 en relation avec la cartographie thématique</a:t>
            </a:r>
            <a:endParaRPr lang="en-US" sz="2000" dirty="0">
              <a:cs typeface="Calibri" pitchFamily="34" charset="0"/>
            </a:endParaRPr>
          </a:p>
        </p:txBody>
      </p:sp>
      <p:sp>
        <p:nvSpPr>
          <p:cNvPr id="6" name="Right Arrow 7">
            <a:extLst>
              <a:ext uri="{FF2B5EF4-FFF2-40B4-BE49-F238E27FC236}">
                <a16:creationId xmlns:a16="http://schemas.microsoft.com/office/drawing/2014/main" id="{EAEA3E74-3321-0E86-3321-65368CFFF72C}"/>
              </a:ext>
            </a:extLst>
          </p:cNvPr>
          <p:cNvSpPr/>
          <p:nvPr/>
        </p:nvSpPr>
        <p:spPr>
          <a:xfrm>
            <a:off x="611560" y="6347680"/>
            <a:ext cx="458605" cy="393759"/>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11587833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altLang="en-US" sz="3200" b="1" dirty="0">
                <a:solidFill>
                  <a:schemeClr val="bg1"/>
                </a:solidFill>
                <a:latin typeface="+mn-lt"/>
              </a:rPr>
              <a:t>Nettoyer et homogénéiser les données compilées – Listes et données géospatiales</a:t>
            </a:r>
          </a:p>
        </p:txBody>
      </p:sp>
      <p:sp>
        <p:nvSpPr>
          <p:cNvPr id="3" name="Slide Number Placeholder 3"/>
          <p:cNvSpPr txBox="1">
            <a:spLocks/>
          </p:cNvSpPr>
          <p:nvPr/>
        </p:nvSpPr>
        <p:spPr bwMode="auto">
          <a:xfrm>
            <a:off x="8555686" y="6453188"/>
            <a:ext cx="588314"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13</a:t>
            </a:fld>
            <a:endParaRPr lang="en-GB" altLang="en-US"/>
          </a:p>
        </p:txBody>
      </p:sp>
      <p:sp>
        <p:nvSpPr>
          <p:cNvPr id="11" name="Title 1"/>
          <p:cNvSpPr txBox="1">
            <a:spLocks/>
          </p:cNvSpPr>
          <p:nvPr/>
        </p:nvSpPr>
        <p:spPr>
          <a:xfrm>
            <a:off x="0" y="1014562"/>
            <a:ext cx="9144000" cy="811971"/>
          </a:xfrm>
          <a:prstGeom prst="rect">
            <a:avLst/>
          </a:prstGeom>
        </p:spPr>
        <p:txBody>
          <a:bodyPr anchor="t"/>
          <a:lstStyle/>
          <a:p>
            <a:pPr fontAlgn="auto">
              <a:lnSpc>
                <a:spcPct val="90000"/>
              </a:lnSpc>
              <a:spcAft>
                <a:spcPts val="0"/>
              </a:spcAft>
              <a:defRPr/>
            </a:pPr>
            <a:r>
              <a:rPr lang="fr-CH" sz="2100" dirty="0">
                <a:ea typeface="+mj-ea"/>
                <a:cs typeface="Calibri" pitchFamily="34" charset="0"/>
              </a:rPr>
              <a:t>Une fois organisées les données vont devoir être nettoyées et homogénéisées en termes de validité (format, structure) et d’unicité (doublon)</a:t>
            </a:r>
          </a:p>
        </p:txBody>
      </p:sp>
      <p:sp>
        <p:nvSpPr>
          <p:cNvPr id="4" name="Title 1">
            <a:extLst>
              <a:ext uri="{FF2B5EF4-FFF2-40B4-BE49-F238E27FC236}">
                <a16:creationId xmlns:a16="http://schemas.microsoft.com/office/drawing/2014/main" id="{D6789FE1-1E39-7412-AE14-2BDC07F50E92}"/>
              </a:ext>
            </a:extLst>
          </p:cNvPr>
          <p:cNvSpPr txBox="1">
            <a:spLocks/>
          </p:cNvSpPr>
          <p:nvPr/>
        </p:nvSpPr>
        <p:spPr>
          <a:xfrm>
            <a:off x="581564" y="1700807"/>
            <a:ext cx="2951674" cy="507885"/>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algn="ctr">
              <a:defRPr/>
            </a:pPr>
            <a:r>
              <a:rPr lang="fr-FR" sz="2400" dirty="0"/>
              <a:t>listes maîtresses</a:t>
            </a:r>
            <a:endParaRPr lang="en-US" sz="2400" dirty="0"/>
          </a:p>
        </p:txBody>
      </p:sp>
      <p:sp>
        <p:nvSpPr>
          <p:cNvPr id="5" name="Title 1">
            <a:extLst>
              <a:ext uri="{FF2B5EF4-FFF2-40B4-BE49-F238E27FC236}">
                <a16:creationId xmlns:a16="http://schemas.microsoft.com/office/drawing/2014/main" id="{498C78B7-DBE6-B401-85A2-4FF5091F43AC}"/>
              </a:ext>
            </a:extLst>
          </p:cNvPr>
          <p:cNvSpPr txBox="1">
            <a:spLocks/>
          </p:cNvSpPr>
          <p:nvPr/>
        </p:nvSpPr>
        <p:spPr>
          <a:xfrm>
            <a:off x="5236217" y="1690174"/>
            <a:ext cx="2951674" cy="507885"/>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algn="ctr">
              <a:defRPr/>
            </a:pPr>
            <a:r>
              <a:rPr lang="fr-FR" sz="2400" dirty="0"/>
              <a:t>Données géospatiales</a:t>
            </a:r>
            <a:endParaRPr lang="en-US" sz="2400" dirty="0"/>
          </a:p>
        </p:txBody>
      </p:sp>
      <p:cxnSp>
        <p:nvCxnSpPr>
          <p:cNvPr id="7" name="Straight Connector 6">
            <a:extLst>
              <a:ext uri="{FF2B5EF4-FFF2-40B4-BE49-F238E27FC236}">
                <a16:creationId xmlns:a16="http://schemas.microsoft.com/office/drawing/2014/main" id="{0CD622C1-A172-3B44-B909-CC861A7078AC}"/>
              </a:ext>
            </a:extLst>
          </p:cNvPr>
          <p:cNvCxnSpPr/>
          <p:nvPr/>
        </p:nvCxnSpPr>
        <p:spPr>
          <a:xfrm>
            <a:off x="4572000" y="1700807"/>
            <a:ext cx="0" cy="49349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3894D7E-41F2-1D29-6CB1-87F2A2E4949B}"/>
              </a:ext>
            </a:extLst>
          </p:cNvPr>
          <p:cNvPicPr>
            <a:picLocks noChangeAspect="1"/>
          </p:cNvPicPr>
          <p:nvPr/>
        </p:nvPicPr>
        <p:blipFill>
          <a:blip r:embed="rId3"/>
          <a:stretch>
            <a:fillRect/>
          </a:stretch>
        </p:blipFill>
        <p:spPr>
          <a:xfrm>
            <a:off x="164833" y="2556428"/>
            <a:ext cx="4071696" cy="2816075"/>
          </a:xfrm>
          <a:prstGeom prst="rect">
            <a:avLst/>
          </a:prstGeom>
        </p:spPr>
      </p:pic>
      <p:pic>
        <p:nvPicPr>
          <p:cNvPr id="9" name="Picture 8">
            <a:extLst>
              <a:ext uri="{FF2B5EF4-FFF2-40B4-BE49-F238E27FC236}">
                <a16:creationId xmlns:a16="http://schemas.microsoft.com/office/drawing/2014/main" id="{09A273E7-66C5-2DF1-EA58-04876906960B}"/>
              </a:ext>
            </a:extLst>
          </p:cNvPr>
          <p:cNvPicPr>
            <a:picLocks noChangeAspect="1"/>
          </p:cNvPicPr>
          <p:nvPr/>
        </p:nvPicPr>
        <p:blipFill>
          <a:blip r:embed="rId4"/>
          <a:stretch>
            <a:fillRect/>
          </a:stretch>
        </p:blipFill>
        <p:spPr>
          <a:xfrm>
            <a:off x="213968" y="1638258"/>
            <a:ext cx="536325" cy="753121"/>
          </a:xfrm>
          <a:prstGeom prst="rect">
            <a:avLst/>
          </a:prstGeom>
        </p:spPr>
      </p:pic>
      <p:sp>
        <p:nvSpPr>
          <p:cNvPr id="13" name="Title 1">
            <a:extLst>
              <a:ext uri="{FF2B5EF4-FFF2-40B4-BE49-F238E27FC236}">
                <a16:creationId xmlns:a16="http://schemas.microsoft.com/office/drawing/2014/main" id="{CFB0B4AF-CD32-5113-CD9E-2FCFC3206AA4}"/>
              </a:ext>
            </a:extLst>
          </p:cNvPr>
          <p:cNvSpPr txBox="1">
            <a:spLocks/>
          </p:cNvSpPr>
          <p:nvPr/>
        </p:nvSpPr>
        <p:spPr>
          <a:xfrm>
            <a:off x="184158" y="5443962"/>
            <a:ext cx="4419754" cy="605897"/>
          </a:xfrm>
          <a:prstGeom prst="rect">
            <a:avLst/>
          </a:prstGeom>
        </p:spPr>
        <p:txBody>
          <a:bodyPr anchor="t"/>
          <a:lstStyle/>
          <a:p>
            <a:pPr fontAlgn="auto">
              <a:lnSpc>
                <a:spcPct val="90000"/>
              </a:lnSpc>
              <a:spcAft>
                <a:spcPts val="0"/>
              </a:spcAft>
              <a:defRPr/>
            </a:pPr>
            <a:r>
              <a:rPr lang="fr-CH" dirty="0">
                <a:ea typeface="+mj-ea"/>
                <a:cs typeface="Calibri" pitchFamily="34" charset="0"/>
              </a:rPr>
              <a:t>Les listes vont ensuite pouvoir être fusionnées (lignes) et combinées (colonnes)</a:t>
            </a:r>
          </a:p>
        </p:txBody>
      </p:sp>
      <p:pic>
        <p:nvPicPr>
          <p:cNvPr id="14" name="Picture 13">
            <a:extLst>
              <a:ext uri="{FF2B5EF4-FFF2-40B4-BE49-F238E27FC236}">
                <a16:creationId xmlns:a16="http://schemas.microsoft.com/office/drawing/2014/main" id="{2ECEB3A8-8786-D587-C30A-0A156CC2F259}"/>
              </a:ext>
            </a:extLst>
          </p:cNvPr>
          <p:cNvPicPr>
            <a:picLocks noChangeAspect="1"/>
          </p:cNvPicPr>
          <p:nvPr/>
        </p:nvPicPr>
        <p:blipFill>
          <a:blip r:embed="rId5"/>
          <a:stretch>
            <a:fillRect/>
          </a:stretch>
        </p:blipFill>
        <p:spPr>
          <a:xfrm>
            <a:off x="4713122" y="2135677"/>
            <a:ext cx="750729" cy="986944"/>
          </a:xfrm>
          <a:prstGeom prst="rect">
            <a:avLst/>
          </a:prstGeom>
          <a:ln>
            <a:solidFill>
              <a:schemeClr val="tx1"/>
            </a:solidFill>
          </a:ln>
        </p:spPr>
      </p:pic>
      <p:pic>
        <p:nvPicPr>
          <p:cNvPr id="15" name="Picture 14">
            <a:extLst>
              <a:ext uri="{FF2B5EF4-FFF2-40B4-BE49-F238E27FC236}">
                <a16:creationId xmlns:a16="http://schemas.microsoft.com/office/drawing/2014/main" id="{407E1A38-BEC1-0AB3-8AEE-01878F44B357}"/>
              </a:ext>
            </a:extLst>
          </p:cNvPr>
          <p:cNvPicPr>
            <a:picLocks noChangeAspect="1"/>
          </p:cNvPicPr>
          <p:nvPr/>
        </p:nvPicPr>
        <p:blipFill rotWithShape="1">
          <a:blip r:embed="rId5"/>
          <a:srcRect l="1562" t="11684" r="20641" b="51561"/>
          <a:stretch/>
        </p:blipFill>
        <p:spPr>
          <a:xfrm>
            <a:off x="5802744" y="2391379"/>
            <a:ext cx="3341256" cy="2075242"/>
          </a:xfrm>
          <a:prstGeom prst="rect">
            <a:avLst/>
          </a:prstGeom>
          <a:ln>
            <a:noFill/>
          </a:ln>
        </p:spPr>
      </p:pic>
      <p:sp>
        <p:nvSpPr>
          <p:cNvPr id="17" name="TextBox 16">
            <a:extLst>
              <a:ext uri="{FF2B5EF4-FFF2-40B4-BE49-F238E27FC236}">
                <a16:creationId xmlns:a16="http://schemas.microsoft.com/office/drawing/2014/main" id="{B52837F5-A839-56C5-7EA2-A9F3A059A1EA}"/>
              </a:ext>
            </a:extLst>
          </p:cNvPr>
          <p:cNvSpPr txBox="1"/>
          <p:nvPr/>
        </p:nvSpPr>
        <p:spPr>
          <a:xfrm>
            <a:off x="4593704" y="3122621"/>
            <a:ext cx="989566" cy="415498"/>
          </a:xfrm>
          <a:prstGeom prst="rect">
            <a:avLst/>
          </a:prstGeom>
          <a:noFill/>
        </p:spPr>
        <p:txBody>
          <a:bodyPr wrap="square">
            <a:spAutoFit/>
          </a:bodyPr>
          <a:lstStyle/>
          <a:p>
            <a:pPr algn="ctr"/>
            <a:r>
              <a:rPr lang="fr-CH" sz="1050" dirty="0">
                <a:ea typeface="+mj-ea"/>
                <a:cs typeface="Calibri" pitchFamily="34" charset="0"/>
              </a:rPr>
              <a:t>Spécifications de données</a:t>
            </a:r>
            <a:endParaRPr lang="en-PH" sz="1050" dirty="0"/>
          </a:p>
        </p:txBody>
      </p:sp>
      <p:sp>
        <p:nvSpPr>
          <p:cNvPr id="18" name="Right Arrow 7">
            <a:extLst>
              <a:ext uri="{FF2B5EF4-FFF2-40B4-BE49-F238E27FC236}">
                <a16:creationId xmlns:a16="http://schemas.microsoft.com/office/drawing/2014/main" id="{3D222034-B7FC-6176-A271-70F9A131C84B}"/>
              </a:ext>
            </a:extLst>
          </p:cNvPr>
          <p:cNvSpPr/>
          <p:nvPr/>
        </p:nvSpPr>
        <p:spPr>
          <a:xfrm rot="1895536">
            <a:off x="5509588" y="2243393"/>
            <a:ext cx="386694" cy="283571"/>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19" name="Picture 18">
            <a:extLst>
              <a:ext uri="{FF2B5EF4-FFF2-40B4-BE49-F238E27FC236}">
                <a16:creationId xmlns:a16="http://schemas.microsoft.com/office/drawing/2014/main" id="{DE8DA793-B803-B232-566F-8D8935EE8F65}"/>
              </a:ext>
            </a:extLst>
          </p:cNvPr>
          <p:cNvPicPr>
            <a:picLocks noChangeAspect="1"/>
          </p:cNvPicPr>
          <p:nvPr/>
        </p:nvPicPr>
        <p:blipFill rotWithShape="1">
          <a:blip r:embed="rId6"/>
          <a:srcRect l="80520" t="38265" r="10441" b="47050"/>
          <a:stretch/>
        </p:blipFill>
        <p:spPr>
          <a:xfrm>
            <a:off x="623349" y="2210345"/>
            <a:ext cx="363045" cy="327182"/>
          </a:xfrm>
          <a:prstGeom prst="rect">
            <a:avLst/>
          </a:prstGeom>
        </p:spPr>
      </p:pic>
      <p:sp>
        <p:nvSpPr>
          <p:cNvPr id="20" name="Title 1">
            <a:extLst>
              <a:ext uri="{FF2B5EF4-FFF2-40B4-BE49-F238E27FC236}">
                <a16:creationId xmlns:a16="http://schemas.microsoft.com/office/drawing/2014/main" id="{70312CE4-FC09-D74F-4E33-61A1B4F7EAA1}"/>
              </a:ext>
            </a:extLst>
          </p:cNvPr>
          <p:cNvSpPr txBox="1">
            <a:spLocks/>
          </p:cNvSpPr>
          <p:nvPr/>
        </p:nvSpPr>
        <p:spPr>
          <a:xfrm>
            <a:off x="4810837" y="4657550"/>
            <a:ext cx="4297665" cy="1269069"/>
          </a:xfrm>
          <a:prstGeom prst="rect">
            <a:avLst/>
          </a:prstGeom>
        </p:spPr>
        <p:txBody>
          <a:bodyPr anchor="t"/>
          <a:lstStyle/>
          <a:p>
            <a:pPr fontAlgn="auto">
              <a:lnSpc>
                <a:spcPct val="90000"/>
              </a:lnSpc>
              <a:spcAft>
                <a:spcPts val="0"/>
              </a:spcAft>
              <a:defRPr/>
            </a:pPr>
            <a:r>
              <a:rPr lang="fr-CH" sz="2100" dirty="0">
                <a:ea typeface="+mj-ea"/>
                <a:cs typeface="Calibri" pitchFamily="34" charset="0"/>
              </a:rPr>
              <a:t>+  Quand c’est applicable, aligner la table d’attribut des données géospatiales avec le contenu de la liste maîtresse correspondante</a:t>
            </a:r>
          </a:p>
        </p:txBody>
      </p:sp>
      <p:sp>
        <p:nvSpPr>
          <p:cNvPr id="21" name="Rectangle 265">
            <a:extLst>
              <a:ext uri="{FF2B5EF4-FFF2-40B4-BE49-F238E27FC236}">
                <a16:creationId xmlns:a16="http://schemas.microsoft.com/office/drawing/2014/main" id="{48CBF54A-E947-AA99-81FC-B723C45F1547}"/>
              </a:ext>
            </a:extLst>
          </p:cNvPr>
          <p:cNvSpPr>
            <a:spLocks noChangeArrowheads="1"/>
          </p:cNvSpPr>
          <p:nvPr/>
        </p:nvSpPr>
        <p:spPr bwMode="auto">
          <a:xfrm>
            <a:off x="512089" y="6049859"/>
            <a:ext cx="3816424" cy="837665"/>
          </a:xfrm>
          <a:prstGeom prst="rect">
            <a:avLst/>
          </a:prstGeom>
          <a:noFill/>
          <a:ln w="12700">
            <a:noFill/>
            <a:miter lim="800000"/>
            <a:headEnd/>
            <a:tailEnd/>
          </a:ln>
        </p:spPr>
        <p:txBody>
          <a:bodyPr wrap="square" lIns="90488" tIns="44450" rIns="90488" bIns="44450">
            <a:spAutoFit/>
          </a:bodyPr>
          <a:lstStyle/>
          <a:p>
            <a:pPr>
              <a:lnSpc>
                <a:spcPct val="90000"/>
              </a:lnSpc>
              <a:defRPr/>
            </a:pPr>
            <a:r>
              <a:rPr lang="fr-FR" dirty="0">
                <a:cs typeface="Calibri" pitchFamily="34" charset="0"/>
              </a:rPr>
              <a:t>Premier brouillon de la liste maîtresse pour laquelle les lacunes peuvent être identifiées</a:t>
            </a:r>
            <a:endParaRPr lang="en-US" dirty="0">
              <a:cs typeface="Calibri" pitchFamily="34" charset="0"/>
            </a:endParaRPr>
          </a:p>
        </p:txBody>
      </p:sp>
      <p:sp>
        <p:nvSpPr>
          <p:cNvPr id="22" name="Right Arrow 7">
            <a:extLst>
              <a:ext uri="{FF2B5EF4-FFF2-40B4-BE49-F238E27FC236}">
                <a16:creationId xmlns:a16="http://schemas.microsoft.com/office/drawing/2014/main" id="{1DA85EFD-6306-B8B9-18E9-D110A9C4FE3D}"/>
              </a:ext>
            </a:extLst>
          </p:cNvPr>
          <p:cNvSpPr/>
          <p:nvPr/>
        </p:nvSpPr>
        <p:spPr>
          <a:xfrm>
            <a:off x="115051" y="6006881"/>
            <a:ext cx="458605" cy="393759"/>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23" name="Rectangle 265">
            <a:extLst>
              <a:ext uri="{FF2B5EF4-FFF2-40B4-BE49-F238E27FC236}">
                <a16:creationId xmlns:a16="http://schemas.microsoft.com/office/drawing/2014/main" id="{22990E2A-B960-EBDA-5368-F546F8C881B1}"/>
              </a:ext>
            </a:extLst>
          </p:cNvPr>
          <p:cNvSpPr>
            <a:spLocks noChangeArrowheads="1"/>
          </p:cNvSpPr>
          <p:nvPr/>
        </p:nvSpPr>
        <p:spPr bwMode="auto">
          <a:xfrm>
            <a:off x="5185814" y="6039061"/>
            <a:ext cx="3816424" cy="837665"/>
          </a:xfrm>
          <a:prstGeom prst="rect">
            <a:avLst/>
          </a:prstGeom>
          <a:noFill/>
          <a:ln w="12700">
            <a:noFill/>
            <a:miter lim="800000"/>
            <a:headEnd/>
            <a:tailEnd/>
          </a:ln>
        </p:spPr>
        <p:txBody>
          <a:bodyPr wrap="square" lIns="90488" tIns="44450" rIns="90488" bIns="44450">
            <a:spAutoFit/>
          </a:bodyPr>
          <a:lstStyle/>
          <a:p>
            <a:pPr>
              <a:lnSpc>
                <a:spcPct val="90000"/>
              </a:lnSpc>
              <a:defRPr/>
            </a:pPr>
            <a:r>
              <a:rPr lang="fr-FR" dirty="0">
                <a:cs typeface="Calibri" pitchFamily="34" charset="0"/>
              </a:rPr>
              <a:t>Jeux de données géospatiales pour lesquels les lacunes peuvent être identifiées  </a:t>
            </a:r>
            <a:endParaRPr lang="en-US" dirty="0">
              <a:cs typeface="Calibri" pitchFamily="34" charset="0"/>
            </a:endParaRPr>
          </a:p>
        </p:txBody>
      </p:sp>
      <p:sp>
        <p:nvSpPr>
          <p:cNvPr id="24" name="Right Arrow 7">
            <a:extLst>
              <a:ext uri="{FF2B5EF4-FFF2-40B4-BE49-F238E27FC236}">
                <a16:creationId xmlns:a16="http://schemas.microsoft.com/office/drawing/2014/main" id="{89CA9D9D-EAF3-8533-65D9-A3F826AD9EFC}"/>
              </a:ext>
            </a:extLst>
          </p:cNvPr>
          <p:cNvSpPr/>
          <p:nvPr/>
        </p:nvSpPr>
        <p:spPr>
          <a:xfrm>
            <a:off x="4796685" y="6002830"/>
            <a:ext cx="458605" cy="363844"/>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13460600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altLang="en-US" sz="3200" b="1" dirty="0">
                <a:solidFill>
                  <a:schemeClr val="bg1"/>
                </a:solidFill>
                <a:latin typeface="+mn-lt"/>
              </a:rPr>
              <a:t>Nettoyer et homogénéiser les données compilées – Utilisation d’Excel</a:t>
            </a:r>
          </a:p>
        </p:txBody>
      </p:sp>
      <p:sp>
        <p:nvSpPr>
          <p:cNvPr id="3" name="Slide Number Placeholder 3"/>
          <p:cNvSpPr txBox="1">
            <a:spLocks/>
          </p:cNvSpPr>
          <p:nvPr/>
        </p:nvSpPr>
        <p:spPr bwMode="auto">
          <a:xfrm>
            <a:off x="8555686" y="6453188"/>
            <a:ext cx="588314"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14</a:t>
            </a:fld>
            <a:endParaRPr lang="en-GB" altLang="en-US"/>
          </a:p>
        </p:txBody>
      </p:sp>
      <p:sp>
        <p:nvSpPr>
          <p:cNvPr id="11" name="Title 1"/>
          <p:cNvSpPr txBox="1">
            <a:spLocks/>
          </p:cNvSpPr>
          <p:nvPr/>
        </p:nvSpPr>
        <p:spPr>
          <a:xfrm>
            <a:off x="251520" y="1268760"/>
            <a:ext cx="5197196" cy="2016125"/>
          </a:xfrm>
          <a:prstGeom prst="rect">
            <a:avLst/>
          </a:prstGeom>
        </p:spPr>
        <p:txBody>
          <a:bodyPr anchor="t"/>
          <a:lstStyle/>
          <a:p>
            <a:pPr fontAlgn="auto">
              <a:lnSpc>
                <a:spcPct val="90000"/>
              </a:lnSpc>
              <a:spcAft>
                <a:spcPts val="0"/>
              </a:spcAft>
              <a:defRPr/>
            </a:pPr>
            <a:r>
              <a:rPr lang="fr-CH" sz="2400" dirty="0">
                <a:ea typeface="+mj-ea"/>
                <a:cs typeface="Calibri" pitchFamily="34" charset="0"/>
              </a:rPr>
              <a:t>Une grande partie du travail de nettoyage et d’homogénéisation des listes compilées se passe dans MS Excel avant que la première version de la liste maîtresse ne soit gérée dans un registre géographique commun</a:t>
            </a:r>
          </a:p>
        </p:txBody>
      </p:sp>
      <p:pic>
        <p:nvPicPr>
          <p:cNvPr id="8" name="Picture 7">
            <a:extLst>
              <a:ext uri="{FF2B5EF4-FFF2-40B4-BE49-F238E27FC236}">
                <a16:creationId xmlns:a16="http://schemas.microsoft.com/office/drawing/2014/main" id="{934BAA33-C95A-86B3-4547-7E3CD13DDB47}"/>
              </a:ext>
            </a:extLst>
          </p:cNvPr>
          <p:cNvPicPr>
            <a:picLocks noChangeAspect="1"/>
          </p:cNvPicPr>
          <p:nvPr/>
        </p:nvPicPr>
        <p:blipFill>
          <a:blip r:embed="rId3"/>
          <a:stretch>
            <a:fillRect/>
          </a:stretch>
        </p:blipFill>
        <p:spPr>
          <a:xfrm>
            <a:off x="5652120" y="1786260"/>
            <a:ext cx="3013298" cy="4149080"/>
          </a:xfrm>
          <a:prstGeom prst="rect">
            <a:avLst/>
          </a:prstGeom>
          <a:ln>
            <a:solidFill>
              <a:srgbClr val="001C54"/>
            </a:solidFill>
          </a:ln>
        </p:spPr>
      </p:pic>
      <p:pic>
        <p:nvPicPr>
          <p:cNvPr id="10" name="Picture 9">
            <a:extLst>
              <a:ext uri="{FF2B5EF4-FFF2-40B4-BE49-F238E27FC236}">
                <a16:creationId xmlns:a16="http://schemas.microsoft.com/office/drawing/2014/main" id="{5C33DD87-DD05-5713-49B3-9BAFFD0324DF}"/>
              </a:ext>
            </a:extLst>
          </p:cNvPr>
          <p:cNvPicPr>
            <a:picLocks noChangeAspect="1"/>
          </p:cNvPicPr>
          <p:nvPr/>
        </p:nvPicPr>
        <p:blipFill rotWithShape="1">
          <a:blip r:embed="rId4"/>
          <a:srcRect l="80520" t="38265" r="10441" b="47050"/>
          <a:stretch/>
        </p:blipFill>
        <p:spPr>
          <a:xfrm>
            <a:off x="8376555" y="5713520"/>
            <a:ext cx="492267" cy="443639"/>
          </a:xfrm>
          <a:prstGeom prst="rect">
            <a:avLst/>
          </a:prstGeom>
        </p:spPr>
      </p:pic>
      <p:sp>
        <p:nvSpPr>
          <p:cNvPr id="25" name="TextBox 24">
            <a:extLst>
              <a:ext uri="{FF2B5EF4-FFF2-40B4-BE49-F238E27FC236}">
                <a16:creationId xmlns:a16="http://schemas.microsoft.com/office/drawing/2014/main" id="{E201DFAF-67B0-6AD0-7C57-B1C09D2AE007}"/>
              </a:ext>
            </a:extLst>
          </p:cNvPr>
          <p:cNvSpPr txBox="1"/>
          <p:nvPr/>
        </p:nvSpPr>
        <p:spPr>
          <a:xfrm>
            <a:off x="5874078" y="5439756"/>
            <a:ext cx="2881064" cy="307777"/>
          </a:xfrm>
          <a:prstGeom prst="rect">
            <a:avLst/>
          </a:prstGeom>
          <a:noFill/>
        </p:spPr>
        <p:txBody>
          <a:bodyPr wrap="square">
            <a:spAutoFit/>
          </a:bodyPr>
          <a:lstStyle/>
          <a:p>
            <a:r>
              <a:rPr lang="en-PH" sz="1400" dirty="0"/>
              <a:t>EN_Guide_HGLC_Part2_5_2</a:t>
            </a:r>
          </a:p>
        </p:txBody>
      </p:sp>
      <p:sp>
        <p:nvSpPr>
          <p:cNvPr id="26" name="Title 1">
            <a:extLst>
              <a:ext uri="{FF2B5EF4-FFF2-40B4-BE49-F238E27FC236}">
                <a16:creationId xmlns:a16="http://schemas.microsoft.com/office/drawing/2014/main" id="{AC89DF8E-64DA-43FD-B6C3-DD620EE8DD3C}"/>
              </a:ext>
            </a:extLst>
          </p:cNvPr>
          <p:cNvSpPr txBox="1">
            <a:spLocks/>
          </p:cNvSpPr>
          <p:nvPr/>
        </p:nvSpPr>
        <p:spPr>
          <a:xfrm>
            <a:off x="827584" y="3572570"/>
            <a:ext cx="4536504" cy="1041876"/>
          </a:xfrm>
          <a:prstGeom prst="rect">
            <a:avLst/>
          </a:prstGeom>
        </p:spPr>
        <p:txBody>
          <a:bodyPr anchor="t"/>
          <a:lstStyle/>
          <a:p>
            <a:pPr fontAlgn="auto">
              <a:lnSpc>
                <a:spcPct val="90000"/>
              </a:lnSpc>
              <a:spcAft>
                <a:spcPts val="0"/>
              </a:spcAft>
              <a:defRPr/>
            </a:pPr>
            <a:r>
              <a:rPr lang="fr-CH" sz="2400" dirty="0">
                <a:ea typeface="+mj-ea"/>
                <a:cs typeface="Calibri" pitchFamily="34" charset="0"/>
              </a:rPr>
              <a:t>Il est important de savoir utiliser ces fonctions lorsque l’on manage et utilise les données géospatiales</a:t>
            </a:r>
          </a:p>
        </p:txBody>
      </p:sp>
      <p:sp>
        <p:nvSpPr>
          <p:cNvPr id="27" name="Right Arrow 7">
            <a:extLst>
              <a:ext uri="{FF2B5EF4-FFF2-40B4-BE49-F238E27FC236}">
                <a16:creationId xmlns:a16="http://schemas.microsoft.com/office/drawing/2014/main" id="{B666EF5C-5264-5847-4DDA-72AE93FFC1BF}"/>
              </a:ext>
            </a:extLst>
          </p:cNvPr>
          <p:cNvSpPr/>
          <p:nvPr/>
        </p:nvSpPr>
        <p:spPr>
          <a:xfrm>
            <a:off x="394877" y="3579411"/>
            <a:ext cx="458605" cy="393759"/>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28" name="Title 1">
            <a:extLst>
              <a:ext uri="{FF2B5EF4-FFF2-40B4-BE49-F238E27FC236}">
                <a16:creationId xmlns:a16="http://schemas.microsoft.com/office/drawing/2014/main" id="{1D6199D5-FA10-3893-46C3-ABE59BE71364}"/>
              </a:ext>
            </a:extLst>
          </p:cNvPr>
          <p:cNvSpPr txBox="1">
            <a:spLocks/>
          </p:cNvSpPr>
          <p:nvPr/>
        </p:nvSpPr>
        <p:spPr>
          <a:xfrm>
            <a:off x="857309" y="4862022"/>
            <a:ext cx="4536504" cy="1041876"/>
          </a:xfrm>
          <a:prstGeom prst="rect">
            <a:avLst/>
          </a:prstGeom>
        </p:spPr>
        <p:txBody>
          <a:bodyPr anchor="t"/>
          <a:lstStyle/>
          <a:p>
            <a:pPr fontAlgn="auto">
              <a:lnSpc>
                <a:spcPct val="90000"/>
              </a:lnSpc>
              <a:spcAft>
                <a:spcPts val="0"/>
              </a:spcAft>
              <a:defRPr/>
            </a:pPr>
            <a:r>
              <a:rPr lang="fr-CH" sz="2400" dirty="0">
                <a:ea typeface="+mj-ea"/>
                <a:cs typeface="Calibri" pitchFamily="34" charset="0"/>
              </a:rPr>
              <a:t>Sujet d’un des guides préparés par le Health GeoLab </a:t>
            </a:r>
          </a:p>
        </p:txBody>
      </p:sp>
      <p:sp>
        <p:nvSpPr>
          <p:cNvPr id="29" name="Right Arrow 7">
            <a:extLst>
              <a:ext uri="{FF2B5EF4-FFF2-40B4-BE49-F238E27FC236}">
                <a16:creationId xmlns:a16="http://schemas.microsoft.com/office/drawing/2014/main" id="{EED0AC1A-19B2-0A67-C0BB-A7E920CB6AF7}"/>
              </a:ext>
            </a:extLst>
          </p:cNvPr>
          <p:cNvSpPr/>
          <p:nvPr/>
        </p:nvSpPr>
        <p:spPr>
          <a:xfrm>
            <a:off x="424602" y="4868863"/>
            <a:ext cx="458605" cy="393759"/>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320775155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73923"/>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altLang="en-US" sz="3200" b="1">
                <a:solidFill>
                  <a:schemeClr val="bg1"/>
                </a:solidFill>
                <a:latin typeface="+mn-lt"/>
              </a:rPr>
              <a:t>Indentifer</a:t>
            </a:r>
            <a:r>
              <a:rPr lang="fr-CH" altLang="en-US" sz="3200" b="1" dirty="0">
                <a:solidFill>
                  <a:schemeClr val="bg1"/>
                </a:solidFill>
                <a:latin typeface="+mn-lt"/>
              </a:rPr>
              <a:t> les disparités temporelles </a:t>
            </a:r>
          </a:p>
        </p:txBody>
      </p:sp>
      <p:sp>
        <p:nvSpPr>
          <p:cNvPr id="3" name="Slide Number Placeholder 3"/>
          <p:cNvSpPr txBox="1">
            <a:spLocks/>
          </p:cNvSpPr>
          <p:nvPr/>
        </p:nvSpPr>
        <p:spPr bwMode="auto">
          <a:xfrm>
            <a:off x="8532440" y="6453188"/>
            <a:ext cx="61156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15</a:t>
            </a:fld>
            <a:endParaRPr lang="en-GB" altLang="en-US"/>
          </a:p>
        </p:txBody>
      </p:sp>
      <p:sp>
        <p:nvSpPr>
          <p:cNvPr id="11" name="Title 1"/>
          <p:cNvSpPr txBox="1">
            <a:spLocks/>
          </p:cNvSpPr>
          <p:nvPr/>
        </p:nvSpPr>
        <p:spPr>
          <a:xfrm>
            <a:off x="268470" y="1268760"/>
            <a:ext cx="8640960" cy="507928"/>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0" lvl="1" fontAlgn="auto">
              <a:lnSpc>
                <a:spcPct val="90000"/>
              </a:lnSpc>
              <a:spcAft>
                <a:spcPts val="0"/>
              </a:spcAft>
            </a:pPr>
            <a:r>
              <a:rPr lang="fr-FR" sz="2400" dirty="0">
                <a:ea typeface="+mj-ea"/>
                <a:cs typeface="+mj-cs"/>
              </a:rPr>
              <a:t>Données collectées, ou représentatives, à différents moments</a:t>
            </a:r>
            <a:r>
              <a:rPr lang="en-PH" sz="2400" dirty="0"/>
              <a:t> </a:t>
            </a:r>
            <a:endParaRPr lang="en-US" sz="2400" dirty="0"/>
          </a:p>
        </p:txBody>
      </p:sp>
      <p:sp>
        <p:nvSpPr>
          <p:cNvPr id="5" name="Title 1">
            <a:extLst>
              <a:ext uri="{FF2B5EF4-FFF2-40B4-BE49-F238E27FC236}">
                <a16:creationId xmlns:a16="http://schemas.microsoft.com/office/drawing/2014/main" id="{C48DE18B-6AA2-8AD6-2FAF-8404A73CDE90}"/>
              </a:ext>
            </a:extLst>
          </p:cNvPr>
          <p:cNvSpPr txBox="1">
            <a:spLocks/>
          </p:cNvSpPr>
          <p:nvPr/>
        </p:nvSpPr>
        <p:spPr>
          <a:xfrm>
            <a:off x="819661" y="5489408"/>
            <a:ext cx="6103730" cy="507928"/>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0" lvl="1" fontAlgn="auto">
              <a:lnSpc>
                <a:spcPct val="90000"/>
              </a:lnSpc>
              <a:spcAft>
                <a:spcPts val="0"/>
              </a:spcAft>
            </a:pPr>
            <a:r>
              <a:rPr lang="fr-FR" sz="2400" dirty="0">
                <a:ea typeface="+mj-ea"/>
                <a:cs typeface="+mj-cs"/>
              </a:rPr>
              <a:t>Le logiciel SIG ne signalera pas ce problème</a:t>
            </a:r>
            <a:endParaRPr lang="en-US" sz="2400" dirty="0"/>
          </a:p>
        </p:txBody>
      </p:sp>
      <p:sp>
        <p:nvSpPr>
          <p:cNvPr id="6" name="Title 1">
            <a:extLst>
              <a:ext uri="{FF2B5EF4-FFF2-40B4-BE49-F238E27FC236}">
                <a16:creationId xmlns:a16="http://schemas.microsoft.com/office/drawing/2014/main" id="{1ACAFDEA-3513-B3A1-BD10-1327884929A1}"/>
              </a:ext>
            </a:extLst>
          </p:cNvPr>
          <p:cNvSpPr txBox="1">
            <a:spLocks/>
          </p:cNvSpPr>
          <p:nvPr/>
        </p:nvSpPr>
        <p:spPr>
          <a:xfrm>
            <a:off x="940721" y="5957544"/>
            <a:ext cx="8046350" cy="507928"/>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0" lvl="1" fontAlgn="auto">
              <a:lnSpc>
                <a:spcPct val="90000"/>
              </a:lnSpc>
              <a:spcAft>
                <a:spcPts val="0"/>
              </a:spcAft>
            </a:pPr>
            <a:r>
              <a:rPr lang="fr-FR" sz="2400" dirty="0">
                <a:ea typeface="+mj-ea"/>
                <a:cs typeface="+mj-cs"/>
              </a:rPr>
              <a:t>Doit être identifié lors de l’évaluation de la qualité des données</a:t>
            </a:r>
            <a:endParaRPr lang="en-US" sz="2400" dirty="0"/>
          </a:p>
        </p:txBody>
      </p:sp>
      <p:sp>
        <p:nvSpPr>
          <p:cNvPr id="7" name="Right Arrow 6">
            <a:extLst>
              <a:ext uri="{FF2B5EF4-FFF2-40B4-BE49-F238E27FC236}">
                <a16:creationId xmlns:a16="http://schemas.microsoft.com/office/drawing/2014/main" id="{6183F51C-2F87-D3CB-3F68-B340DC95CC70}"/>
              </a:ext>
            </a:extLst>
          </p:cNvPr>
          <p:cNvSpPr/>
          <p:nvPr/>
        </p:nvSpPr>
        <p:spPr>
          <a:xfrm>
            <a:off x="361056" y="5489408"/>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8" name="Right Arrow 6">
            <a:extLst>
              <a:ext uri="{FF2B5EF4-FFF2-40B4-BE49-F238E27FC236}">
                <a16:creationId xmlns:a16="http://schemas.microsoft.com/office/drawing/2014/main" id="{B48597AD-5812-7623-A7FC-6BC97916202B}"/>
              </a:ext>
            </a:extLst>
          </p:cNvPr>
          <p:cNvSpPr/>
          <p:nvPr/>
        </p:nvSpPr>
        <p:spPr>
          <a:xfrm>
            <a:off x="473177" y="5951387"/>
            <a:ext cx="476182"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26" name="Picture 25">
            <a:extLst>
              <a:ext uri="{FF2B5EF4-FFF2-40B4-BE49-F238E27FC236}">
                <a16:creationId xmlns:a16="http://schemas.microsoft.com/office/drawing/2014/main" id="{D04C1A84-7C6D-37A1-BF9F-94347C99AA45}"/>
              </a:ext>
            </a:extLst>
          </p:cNvPr>
          <p:cNvPicPr>
            <a:picLocks noChangeAspect="1"/>
          </p:cNvPicPr>
          <p:nvPr/>
        </p:nvPicPr>
        <p:blipFill>
          <a:blip r:embed="rId3"/>
          <a:stretch>
            <a:fillRect/>
          </a:stretch>
        </p:blipFill>
        <p:spPr>
          <a:xfrm>
            <a:off x="1694806" y="1580811"/>
            <a:ext cx="2808312" cy="3873796"/>
          </a:xfrm>
          <a:prstGeom prst="rect">
            <a:avLst/>
          </a:prstGeom>
        </p:spPr>
      </p:pic>
      <p:sp>
        <p:nvSpPr>
          <p:cNvPr id="27" name="Title 1">
            <a:extLst>
              <a:ext uri="{FF2B5EF4-FFF2-40B4-BE49-F238E27FC236}">
                <a16:creationId xmlns:a16="http://schemas.microsoft.com/office/drawing/2014/main" id="{23FDF185-FD7E-01E1-0BE7-4E2AE715B221}"/>
              </a:ext>
            </a:extLst>
          </p:cNvPr>
          <p:cNvSpPr txBox="1">
            <a:spLocks/>
          </p:cNvSpPr>
          <p:nvPr/>
        </p:nvSpPr>
        <p:spPr>
          <a:xfrm>
            <a:off x="4503118" y="1909048"/>
            <a:ext cx="4640882" cy="507928"/>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0" lvl="1" fontAlgn="auto">
              <a:lnSpc>
                <a:spcPct val="90000"/>
              </a:lnSpc>
              <a:spcAft>
                <a:spcPts val="0"/>
              </a:spcAft>
            </a:pPr>
            <a:r>
              <a:rPr lang="en-US" sz="2400" dirty="0">
                <a:ea typeface="+mj-ea"/>
                <a:cs typeface="+mj-cs"/>
              </a:rPr>
              <a:t>Routes (2023)</a:t>
            </a:r>
          </a:p>
          <a:p>
            <a:pPr marL="0" lvl="1" fontAlgn="auto">
              <a:lnSpc>
                <a:spcPct val="90000"/>
              </a:lnSpc>
              <a:spcAft>
                <a:spcPts val="0"/>
              </a:spcAft>
            </a:pPr>
            <a:endParaRPr lang="en-US" sz="2400" dirty="0">
              <a:ea typeface="+mj-ea"/>
              <a:cs typeface="+mj-cs"/>
            </a:endParaRPr>
          </a:p>
          <a:p>
            <a:pPr marL="0" lvl="1" fontAlgn="auto">
              <a:lnSpc>
                <a:spcPct val="90000"/>
              </a:lnSpc>
              <a:spcAft>
                <a:spcPts val="0"/>
              </a:spcAft>
            </a:pPr>
            <a:r>
              <a:rPr lang="en-US" sz="2400" dirty="0">
                <a:ea typeface="+mj-ea"/>
                <a:cs typeface="+mj-cs"/>
              </a:rPr>
              <a:t>Couverture du sol (2000)</a:t>
            </a:r>
          </a:p>
          <a:p>
            <a:pPr marL="0" lvl="1" fontAlgn="auto">
              <a:lnSpc>
                <a:spcPct val="90000"/>
              </a:lnSpc>
              <a:spcAft>
                <a:spcPts val="0"/>
              </a:spcAft>
            </a:pPr>
            <a:endParaRPr lang="en-US" sz="1600" dirty="0">
              <a:ea typeface="+mj-ea"/>
              <a:cs typeface="+mj-cs"/>
            </a:endParaRPr>
          </a:p>
          <a:p>
            <a:pPr marL="0" lvl="1" fontAlgn="auto">
              <a:lnSpc>
                <a:spcPct val="90000"/>
              </a:lnSpc>
              <a:spcAft>
                <a:spcPts val="0"/>
              </a:spcAft>
            </a:pPr>
            <a:r>
              <a:rPr lang="en-US" sz="2400" dirty="0" err="1">
                <a:ea typeface="+mj-ea"/>
                <a:cs typeface="+mj-cs"/>
              </a:rPr>
              <a:t>Limites</a:t>
            </a:r>
            <a:r>
              <a:rPr lang="en-US" sz="2400" dirty="0">
                <a:ea typeface="+mj-ea"/>
                <a:cs typeface="+mj-cs"/>
              </a:rPr>
              <a:t> </a:t>
            </a:r>
            <a:r>
              <a:rPr lang="en-US" sz="2400" dirty="0" err="1">
                <a:ea typeface="+mj-ea"/>
                <a:cs typeface="+mj-cs"/>
              </a:rPr>
              <a:t>administratives</a:t>
            </a:r>
            <a:r>
              <a:rPr lang="en-US" sz="2400" dirty="0">
                <a:ea typeface="+mj-ea"/>
                <a:cs typeface="+mj-cs"/>
              </a:rPr>
              <a:t> (2015)</a:t>
            </a:r>
          </a:p>
          <a:p>
            <a:pPr marL="0" lvl="1" fontAlgn="auto">
              <a:lnSpc>
                <a:spcPct val="90000"/>
              </a:lnSpc>
              <a:spcAft>
                <a:spcPts val="0"/>
              </a:spcAft>
            </a:pPr>
            <a:endParaRPr lang="en-US" sz="1200" dirty="0">
              <a:ea typeface="+mj-ea"/>
              <a:cs typeface="+mj-cs"/>
            </a:endParaRPr>
          </a:p>
          <a:p>
            <a:pPr marL="0" lvl="1" fontAlgn="auto">
              <a:lnSpc>
                <a:spcPct val="90000"/>
              </a:lnSpc>
              <a:spcAft>
                <a:spcPts val="0"/>
              </a:spcAft>
            </a:pPr>
            <a:r>
              <a:rPr lang="en-US" sz="2400" dirty="0" err="1">
                <a:ea typeface="+mj-ea"/>
                <a:cs typeface="+mj-cs"/>
              </a:rPr>
              <a:t>Réseau</a:t>
            </a:r>
            <a:r>
              <a:rPr lang="en-US" sz="2400" dirty="0">
                <a:ea typeface="+mj-ea"/>
                <a:cs typeface="+mj-cs"/>
              </a:rPr>
              <a:t> </a:t>
            </a:r>
            <a:r>
              <a:rPr lang="en-US" sz="2400" dirty="0" err="1">
                <a:ea typeface="+mj-ea"/>
                <a:cs typeface="+mj-cs"/>
              </a:rPr>
              <a:t>hydrographique</a:t>
            </a:r>
            <a:r>
              <a:rPr lang="en-US" sz="2400" dirty="0">
                <a:ea typeface="+mj-ea"/>
                <a:cs typeface="+mj-cs"/>
              </a:rPr>
              <a:t> (2020)</a:t>
            </a:r>
          </a:p>
          <a:p>
            <a:pPr marL="0" lvl="1" fontAlgn="auto">
              <a:lnSpc>
                <a:spcPct val="90000"/>
              </a:lnSpc>
              <a:spcAft>
                <a:spcPts val="0"/>
              </a:spcAft>
            </a:pPr>
            <a:endParaRPr lang="en-US" sz="1500" dirty="0">
              <a:ea typeface="+mj-ea"/>
              <a:cs typeface="+mj-cs"/>
            </a:endParaRPr>
          </a:p>
          <a:p>
            <a:pPr marL="0" lvl="1" fontAlgn="auto">
              <a:lnSpc>
                <a:spcPct val="90000"/>
              </a:lnSpc>
              <a:spcAft>
                <a:spcPts val="0"/>
              </a:spcAft>
            </a:pPr>
            <a:r>
              <a:rPr lang="en-US" sz="2400" dirty="0">
                <a:ea typeface="+mj-ea"/>
                <a:cs typeface="+mj-cs"/>
              </a:rPr>
              <a:t>Population (2009)</a:t>
            </a:r>
          </a:p>
          <a:p>
            <a:pPr marL="0" lvl="1" fontAlgn="auto">
              <a:lnSpc>
                <a:spcPct val="90000"/>
              </a:lnSpc>
              <a:spcAft>
                <a:spcPts val="0"/>
              </a:spcAft>
            </a:pPr>
            <a:endParaRPr lang="en-US" sz="1600" dirty="0">
              <a:ea typeface="+mj-ea"/>
              <a:cs typeface="+mj-cs"/>
            </a:endParaRPr>
          </a:p>
          <a:p>
            <a:pPr marL="0" lvl="1" fontAlgn="auto">
              <a:lnSpc>
                <a:spcPct val="90000"/>
              </a:lnSpc>
              <a:spcAft>
                <a:spcPts val="0"/>
              </a:spcAft>
            </a:pPr>
            <a:r>
              <a:rPr lang="en-US" sz="2400" dirty="0" err="1">
                <a:ea typeface="+mj-ea"/>
                <a:cs typeface="+mj-cs"/>
              </a:rPr>
              <a:t>Imagerie</a:t>
            </a:r>
            <a:r>
              <a:rPr lang="en-US" sz="2400" dirty="0">
                <a:ea typeface="+mj-ea"/>
                <a:cs typeface="+mj-cs"/>
              </a:rPr>
              <a:t> </a:t>
            </a:r>
            <a:r>
              <a:rPr lang="en-US" sz="2400" dirty="0" err="1">
                <a:ea typeface="+mj-ea"/>
                <a:cs typeface="+mj-cs"/>
              </a:rPr>
              <a:t>satellittaire</a:t>
            </a:r>
            <a:r>
              <a:rPr lang="en-US" sz="2400" dirty="0">
                <a:ea typeface="+mj-ea"/>
                <a:cs typeface="+mj-cs"/>
              </a:rPr>
              <a:t> (2022) </a:t>
            </a:r>
            <a:endParaRPr lang="en-US" sz="2400" dirty="0"/>
          </a:p>
        </p:txBody>
      </p:sp>
      <p:sp>
        <p:nvSpPr>
          <p:cNvPr id="4" name="Title 1">
            <a:extLst>
              <a:ext uri="{FF2B5EF4-FFF2-40B4-BE49-F238E27FC236}">
                <a16:creationId xmlns:a16="http://schemas.microsoft.com/office/drawing/2014/main" id="{20C06904-2808-5E99-8F1F-AC5BC56CBCDD}"/>
              </a:ext>
            </a:extLst>
          </p:cNvPr>
          <p:cNvSpPr txBox="1">
            <a:spLocks/>
          </p:cNvSpPr>
          <p:nvPr/>
        </p:nvSpPr>
        <p:spPr>
          <a:xfrm>
            <a:off x="1178812" y="6410762"/>
            <a:ext cx="8046350" cy="507928"/>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0" lvl="1" fontAlgn="auto">
              <a:lnSpc>
                <a:spcPct val="90000"/>
              </a:lnSpc>
              <a:spcAft>
                <a:spcPts val="0"/>
              </a:spcAft>
            </a:pPr>
            <a:r>
              <a:rPr lang="fr-FR" sz="2400" dirty="0">
                <a:ea typeface="+mj-ea"/>
                <a:cs typeface="+mj-cs"/>
              </a:rPr>
              <a:t>Importance de la métadonnée</a:t>
            </a:r>
            <a:endParaRPr lang="en-US" sz="2400" dirty="0"/>
          </a:p>
        </p:txBody>
      </p:sp>
      <p:sp>
        <p:nvSpPr>
          <p:cNvPr id="9" name="Right Arrow 6">
            <a:extLst>
              <a:ext uri="{FF2B5EF4-FFF2-40B4-BE49-F238E27FC236}">
                <a16:creationId xmlns:a16="http://schemas.microsoft.com/office/drawing/2014/main" id="{D8BB61A4-7CE0-8EAA-6A89-CD0C6E740088}"/>
              </a:ext>
            </a:extLst>
          </p:cNvPr>
          <p:cNvSpPr/>
          <p:nvPr/>
        </p:nvSpPr>
        <p:spPr>
          <a:xfrm>
            <a:off x="711268" y="6404605"/>
            <a:ext cx="476182"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19148374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endParaRPr lang="fr-FR" altLang="en-US" sz="3200" b="1" dirty="0">
              <a:solidFill>
                <a:schemeClr val="bg1"/>
              </a:solidFill>
              <a:latin typeface="+mn-lt"/>
            </a:endParaRPr>
          </a:p>
          <a:p>
            <a:pPr algn="ctr" eaLnBrk="1" hangingPunct="1">
              <a:defRPr/>
            </a:pPr>
            <a:r>
              <a:rPr lang="fr-FR" altLang="en-US" sz="3200" b="1" dirty="0">
                <a:solidFill>
                  <a:schemeClr val="bg1"/>
                </a:solidFill>
                <a:latin typeface="+mn-lt"/>
              </a:rPr>
              <a:t>Identifier les lacunes dans les données</a:t>
            </a:r>
          </a:p>
          <a:p>
            <a:pPr algn="ctr" eaLnBrk="1" hangingPunct="1">
              <a:defRPr/>
            </a:pPr>
            <a:endParaRPr lang="fr-FR" altLang="en-US" sz="3200" b="1" dirty="0">
              <a:solidFill>
                <a:schemeClr val="bg1"/>
              </a:solidFill>
              <a:latin typeface="+mn-lt"/>
            </a:endParaRP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16</a:t>
            </a:fld>
            <a:endParaRPr lang="en-GB" altLang="en-US"/>
          </a:p>
        </p:txBody>
      </p:sp>
      <p:sp>
        <p:nvSpPr>
          <p:cNvPr id="4" name="Title 1"/>
          <p:cNvSpPr txBox="1">
            <a:spLocks/>
          </p:cNvSpPr>
          <p:nvPr/>
        </p:nvSpPr>
        <p:spPr>
          <a:xfrm>
            <a:off x="259189" y="1047024"/>
            <a:ext cx="8352928" cy="475130"/>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lvl="0"/>
            <a:r>
              <a:rPr lang="fr-FR" sz="2400" dirty="0"/>
              <a:t>Les lacunes dans les données peuvent être de deux types</a:t>
            </a:r>
            <a:r>
              <a:rPr lang="en-US" sz="2400" dirty="0"/>
              <a:t>:</a:t>
            </a:r>
          </a:p>
          <a:p>
            <a:endParaRPr lang="en-US" sz="2400" dirty="0"/>
          </a:p>
        </p:txBody>
      </p:sp>
      <p:sp>
        <p:nvSpPr>
          <p:cNvPr id="11" name="Title 1"/>
          <p:cNvSpPr txBox="1">
            <a:spLocks/>
          </p:cNvSpPr>
          <p:nvPr/>
        </p:nvSpPr>
        <p:spPr>
          <a:xfrm>
            <a:off x="288950" y="1522154"/>
            <a:ext cx="6155258" cy="763757"/>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447675" indent="-358775">
              <a:buAutoNum type="arabicPeriod"/>
            </a:pPr>
            <a:r>
              <a:rPr lang="fr-FR" sz="2400" dirty="0"/>
              <a:t>Aucune source n’est disponible, accessible et/ou utilisable (e.g. restriction d'utilisation)</a:t>
            </a:r>
            <a:endParaRPr lang="en-US" sz="2400" dirty="0"/>
          </a:p>
        </p:txBody>
      </p:sp>
      <p:sp>
        <p:nvSpPr>
          <p:cNvPr id="5" name="Title 1">
            <a:extLst>
              <a:ext uri="{FF2B5EF4-FFF2-40B4-BE49-F238E27FC236}">
                <a16:creationId xmlns:a16="http://schemas.microsoft.com/office/drawing/2014/main" id="{166A47F1-F153-543D-62C4-6786362192B2}"/>
              </a:ext>
            </a:extLst>
          </p:cNvPr>
          <p:cNvSpPr txBox="1">
            <a:spLocks/>
          </p:cNvSpPr>
          <p:nvPr/>
        </p:nvSpPr>
        <p:spPr>
          <a:xfrm>
            <a:off x="259188" y="2312573"/>
            <a:ext cx="8057228" cy="1116428"/>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447675" lvl="1" indent="-358775" fontAlgn="auto">
              <a:lnSpc>
                <a:spcPct val="90000"/>
              </a:lnSpc>
              <a:spcAft>
                <a:spcPts val="0"/>
              </a:spcAft>
              <a:buFont typeface="+mj-lt"/>
              <a:buAutoNum type="arabicPeriod" startAt="2"/>
            </a:pPr>
            <a:r>
              <a:rPr lang="fr-FR" sz="2300" dirty="0">
                <a:ea typeface="+mj-ea"/>
                <a:cs typeface="+mj-cs"/>
              </a:rPr>
              <a:t>Il y a des lacunes au niveau de la qualité requise parmi les six dimensions.</a:t>
            </a:r>
          </a:p>
          <a:p>
            <a:pPr marL="88900" lvl="1" fontAlgn="auto">
              <a:lnSpc>
                <a:spcPct val="90000"/>
              </a:lnSpc>
              <a:spcAft>
                <a:spcPts val="0"/>
              </a:spcAft>
            </a:pPr>
            <a:endParaRPr lang="fr-FR" sz="1200" dirty="0">
              <a:ea typeface="+mj-ea"/>
              <a:cs typeface="+mj-cs"/>
            </a:endParaRPr>
          </a:p>
          <a:p>
            <a:pPr marL="88900" lvl="1" fontAlgn="auto">
              <a:lnSpc>
                <a:spcPct val="90000"/>
              </a:lnSpc>
              <a:spcAft>
                <a:spcPts val="0"/>
              </a:spcAft>
            </a:pPr>
            <a:r>
              <a:rPr lang="fr-FR" sz="2300" dirty="0">
                <a:cs typeface="Calibri" pitchFamily="34" charset="0"/>
              </a:rPr>
              <a:t>Par exemple:</a:t>
            </a:r>
            <a:endParaRPr lang="en-US" sz="2300" dirty="0">
              <a:cs typeface="Calibri" pitchFamily="34" charset="0"/>
            </a:endParaRPr>
          </a:p>
        </p:txBody>
      </p:sp>
      <p:sp>
        <p:nvSpPr>
          <p:cNvPr id="8" name="Title 1">
            <a:extLst>
              <a:ext uri="{FF2B5EF4-FFF2-40B4-BE49-F238E27FC236}">
                <a16:creationId xmlns:a16="http://schemas.microsoft.com/office/drawing/2014/main" id="{916D2157-8054-22B5-1F99-47D97CF5BCAE}"/>
              </a:ext>
            </a:extLst>
          </p:cNvPr>
          <p:cNvSpPr txBox="1">
            <a:spLocks/>
          </p:cNvSpPr>
          <p:nvPr/>
        </p:nvSpPr>
        <p:spPr>
          <a:xfrm>
            <a:off x="189588" y="3498074"/>
            <a:ext cx="4230132" cy="507885"/>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algn="ctr">
              <a:defRPr/>
            </a:pPr>
            <a:r>
              <a:rPr lang="fr-FR" sz="2400" u="sng" dirty="0"/>
              <a:t>1</a:t>
            </a:r>
            <a:r>
              <a:rPr lang="fr-FR" sz="2400" u="sng" baseline="30000" dirty="0"/>
              <a:t>er</a:t>
            </a:r>
            <a:r>
              <a:rPr lang="fr-FR" sz="2400" u="sng" dirty="0"/>
              <a:t> brouillon de la liste maîtresse</a:t>
            </a:r>
            <a:endParaRPr lang="en-US" sz="2400" u="sng" dirty="0"/>
          </a:p>
        </p:txBody>
      </p:sp>
      <p:sp>
        <p:nvSpPr>
          <p:cNvPr id="13" name="Title 1">
            <a:extLst>
              <a:ext uri="{FF2B5EF4-FFF2-40B4-BE49-F238E27FC236}">
                <a16:creationId xmlns:a16="http://schemas.microsoft.com/office/drawing/2014/main" id="{BA5AB306-F517-2671-A926-F16FF7D8054B}"/>
              </a:ext>
            </a:extLst>
          </p:cNvPr>
          <p:cNvSpPr txBox="1">
            <a:spLocks/>
          </p:cNvSpPr>
          <p:nvPr/>
        </p:nvSpPr>
        <p:spPr>
          <a:xfrm>
            <a:off x="5205538" y="3557173"/>
            <a:ext cx="2951674" cy="507885"/>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algn="ctr">
              <a:defRPr/>
            </a:pPr>
            <a:r>
              <a:rPr lang="fr-FR" sz="2400" u="sng" dirty="0"/>
              <a:t>Données géospatiales</a:t>
            </a:r>
            <a:endParaRPr lang="en-US" sz="2400" u="sng" dirty="0"/>
          </a:p>
        </p:txBody>
      </p:sp>
      <p:cxnSp>
        <p:nvCxnSpPr>
          <p:cNvPr id="14" name="Straight Connector 13">
            <a:extLst>
              <a:ext uri="{FF2B5EF4-FFF2-40B4-BE49-F238E27FC236}">
                <a16:creationId xmlns:a16="http://schemas.microsoft.com/office/drawing/2014/main" id="{B895FA7C-1941-47B8-5B58-EC7A6297DC69}"/>
              </a:ext>
            </a:extLst>
          </p:cNvPr>
          <p:cNvCxnSpPr>
            <a:cxnSpLocks/>
          </p:cNvCxnSpPr>
          <p:nvPr/>
        </p:nvCxnSpPr>
        <p:spPr>
          <a:xfrm>
            <a:off x="4572000" y="4293096"/>
            <a:ext cx="0" cy="20513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4ABDC415-874A-7401-E78D-5A4B1C7FAD6B}"/>
              </a:ext>
            </a:extLst>
          </p:cNvPr>
          <p:cNvSpPr txBox="1">
            <a:spLocks/>
          </p:cNvSpPr>
          <p:nvPr/>
        </p:nvSpPr>
        <p:spPr>
          <a:xfrm>
            <a:off x="136790" y="4293096"/>
            <a:ext cx="4435209" cy="2525217"/>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342900" indent="-342900">
              <a:buFont typeface="Arial" panose="020B0604020202020204" pitchFamily="34" charset="0"/>
              <a:buChar char="•"/>
              <a:defRPr/>
            </a:pPr>
            <a:r>
              <a:rPr lang="fr-FR" sz="2200" dirty="0"/>
              <a:t>Absence de valeur/information pour certains éléments de donnée</a:t>
            </a:r>
          </a:p>
          <a:p>
            <a:pPr marL="342900" indent="-342900">
              <a:buFont typeface="Arial" panose="020B0604020202020204" pitchFamily="34" charset="0"/>
              <a:buChar char="•"/>
              <a:defRPr/>
            </a:pPr>
            <a:r>
              <a:rPr lang="fr-FR" sz="2200" dirty="0"/>
              <a:t>Incertitude quant aux valeurs/information saisie (y compris coordonnées géographiques) </a:t>
            </a:r>
          </a:p>
          <a:p>
            <a:pPr marL="342900" indent="-342900">
              <a:buFont typeface="Arial" panose="020B0604020202020204" pitchFamily="34" charset="0"/>
              <a:buChar char="•"/>
              <a:defRPr/>
            </a:pPr>
            <a:r>
              <a:rPr lang="fr-FR" sz="2200" dirty="0"/>
              <a:t>Informations périmées</a:t>
            </a:r>
          </a:p>
        </p:txBody>
      </p:sp>
      <p:sp>
        <p:nvSpPr>
          <p:cNvPr id="22" name="Title 1">
            <a:extLst>
              <a:ext uri="{FF2B5EF4-FFF2-40B4-BE49-F238E27FC236}">
                <a16:creationId xmlns:a16="http://schemas.microsoft.com/office/drawing/2014/main" id="{CE99D9A1-E3B7-0829-1CF3-ADDBFC002AA8}"/>
              </a:ext>
            </a:extLst>
          </p:cNvPr>
          <p:cNvSpPr txBox="1">
            <a:spLocks/>
          </p:cNvSpPr>
          <p:nvPr/>
        </p:nvSpPr>
        <p:spPr>
          <a:xfrm>
            <a:off x="4674538" y="4099919"/>
            <a:ext cx="4469462" cy="2525217"/>
          </a:xfrm>
          <a:prstGeom prst="rect">
            <a:avLst/>
          </a:prstGeom>
        </p:spPr>
        <p:txBody>
          <a:bodyPr anchor="t"/>
          <a:lstStyle>
            <a:defPPr>
              <a:defRPr lang="en-US"/>
            </a:defPPr>
            <a:lvl1pPr fontAlgn="auto">
              <a:lnSpc>
                <a:spcPct val="90000"/>
              </a:lnSpc>
              <a:spcAft>
                <a:spcPts val="0"/>
              </a:spcAft>
              <a:defRPr sz="2700">
                <a:ea typeface="+mj-ea"/>
                <a:cs typeface="+mj-cs"/>
              </a:defRPr>
            </a:lvl1pPr>
          </a:lstStyle>
          <a:p>
            <a:pPr marL="342900" indent="-342900">
              <a:buFont typeface="Arial" panose="020B0604020202020204" pitchFamily="34" charset="0"/>
              <a:buChar char="•"/>
              <a:defRPr/>
            </a:pPr>
            <a:r>
              <a:rPr lang="fr-FR" sz="2200" dirty="0"/>
              <a:t>Entités géographiques pas capturées ou manquantes</a:t>
            </a:r>
          </a:p>
          <a:p>
            <a:pPr marL="342900" indent="-342900">
              <a:buFont typeface="Arial" panose="020B0604020202020204" pitchFamily="34" charset="0"/>
              <a:buChar char="•"/>
              <a:defRPr/>
            </a:pPr>
            <a:r>
              <a:rPr lang="fr-FR" sz="2200" dirty="0"/>
              <a:t>Tracé des entités géographiques pas alignés avec l’imagerie satellitaire (exemple: routes)</a:t>
            </a:r>
          </a:p>
          <a:p>
            <a:pPr marL="342900" indent="-342900">
              <a:buFont typeface="Arial" panose="020B0604020202020204" pitchFamily="34" charset="0"/>
              <a:buChar char="•"/>
              <a:defRPr/>
            </a:pPr>
            <a:r>
              <a:rPr lang="fr-FR" sz="2200" dirty="0"/>
              <a:t>Incohérences entre les bases de données (limites administratives pas alignées avec le réseau hydrographique)</a:t>
            </a:r>
          </a:p>
        </p:txBody>
      </p:sp>
      <p:pic>
        <p:nvPicPr>
          <p:cNvPr id="24" name="Picture 23">
            <a:extLst>
              <a:ext uri="{FF2B5EF4-FFF2-40B4-BE49-F238E27FC236}">
                <a16:creationId xmlns:a16="http://schemas.microsoft.com/office/drawing/2014/main" id="{429241F6-3D4A-D246-1067-73394CEEB5FF}"/>
              </a:ext>
            </a:extLst>
          </p:cNvPr>
          <p:cNvPicPr>
            <a:picLocks noChangeAspect="1"/>
          </p:cNvPicPr>
          <p:nvPr/>
        </p:nvPicPr>
        <p:blipFill>
          <a:blip r:embed="rId3"/>
          <a:stretch>
            <a:fillRect/>
          </a:stretch>
        </p:blipFill>
        <p:spPr>
          <a:xfrm>
            <a:off x="6804248" y="1419038"/>
            <a:ext cx="970083" cy="910147"/>
          </a:xfrm>
          <a:prstGeom prst="rect">
            <a:avLst/>
          </a:prstGeom>
        </p:spPr>
      </p:pic>
    </p:spTree>
    <p:extLst>
      <p:ext uri="{BB962C8B-B14F-4D97-AF65-F5344CB8AC3E}">
        <p14:creationId xmlns:p14="http://schemas.microsoft.com/office/powerpoint/2010/main" val="28996904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17</a:t>
            </a:fld>
            <a:endParaRPr lang="en-GB" altLang="en-US"/>
          </a:p>
        </p:txBody>
      </p:sp>
      <p:sp>
        <p:nvSpPr>
          <p:cNvPr id="9" name="Rectangle 265">
            <a:extLst>
              <a:ext uri="{FF2B5EF4-FFF2-40B4-BE49-F238E27FC236}">
                <a16:creationId xmlns:a16="http://schemas.microsoft.com/office/drawing/2014/main" id="{F5E912C3-A884-D475-1034-02D605304912}"/>
              </a:ext>
            </a:extLst>
          </p:cNvPr>
          <p:cNvSpPr>
            <a:spLocks noChangeArrowheads="1"/>
          </p:cNvSpPr>
          <p:nvPr/>
        </p:nvSpPr>
        <p:spPr bwMode="auto">
          <a:xfrm>
            <a:off x="730411" y="1484784"/>
            <a:ext cx="5137733" cy="754566"/>
          </a:xfrm>
          <a:prstGeom prst="rect">
            <a:avLst/>
          </a:prstGeom>
          <a:noFill/>
          <a:ln w="12700">
            <a:noFill/>
            <a:miter lim="800000"/>
            <a:headEnd/>
            <a:tailEnd/>
          </a:ln>
        </p:spPr>
        <p:txBody>
          <a:bodyPr wrap="square" lIns="90488" tIns="44450" rIns="90488" bIns="44450">
            <a:spAutoFit/>
          </a:bodyPr>
          <a:lstStyle/>
          <a:p>
            <a:pPr>
              <a:lnSpc>
                <a:spcPct val="90000"/>
              </a:lnSpc>
              <a:defRPr/>
            </a:pPr>
            <a:r>
              <a:rPr lang="fr-CH" sz="2400" dirty="0">
                <a:cs typeface="Calibri" pitchFamily="34" charset="0"/>
              </a:rPr>
              <a:t>Ce sont des lacunes qui devraient être documentées et idéalement comblées.</a:t>
            </a:r>
          </a:p>
        </p:txBody>
      </p:sp>
      <p:sp>
        <p:nvSpPr>
          <p:cNvPr id="12" name="Right Arrow 6">
            <a:extLst>
              <a:ext uri="{FF2B5EF4-FFF2-40B4-BE49-F238E27FC236}">
                <a16:creationId xmlns:a16="http://schemas.microsoft.com/office/drawing/2014/main" id="{CA3AC4FB-E508-9555-FED9-82F23D4C8406}"/>
              </a:ext>
            </a:extLst>
          </p:cNvPr>
          <p:cNvSpPr/>
          <p:nvPr/>
        </p:nvSpPr>
        <p:spPr>
          <a:xfrm>
            <a:off x="210872" y="1477266"/>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15" name="TextBox 14">
            <a:extLst>
              <a:ext uri="{FF2B5EF4-FFF2-40B4-BE49-F238E27FC236}">
                <a16:creationId xmlns:a16="http://schemas.microsoft.com/office/drawing/2014/main" id="{E5FABD30-E500-B51C-F6B0-259575230EC9}"/>
              </a:ext>
            </a:extLst>
          </p:cNvPr>
          <p:cNvSpPr txBox="1"/>
          <p:nvPr/>
        </p:nvSpPr>
        <p:spPr>
          <a:xfrm>
            <a:off x="891066" y="2493761"/>
            <a:ext cx="5553142" cy="1421928"/>
          </a:xfrm>
          <a:prstGeom prst="rect">
            <a:avLst/>
          </a:prstGeom>
          <a:noFill/>
        </p:spPr>
        <p:txBody>
          <a:bodyPr wrap="square">
            <a:spAutoFit/>
          </a:bodyPr>
          <a:lstStyle/>
          <a:p>
            <a:pPr marL="0" lvl="1" fontAlgn="auto">
              <a:lnSpc>
                <a:spcPct val="90000"/>
              </a:lnSpc>
              <a:spcAft>
                <a:spcPts val="0"/>
              </a:spcAft>
            </a:pPr>
            <a:r>
              <a:rPr lang="fr-CH" sz="2400" dirty="0">
                <a:ea typeface="+mj-ea"/>
                <a:cs typeface="+mj-cs"/>
              </a:rPr>
              <a:t>Commencer par chercher des sources supplémentaires de données qui auraient pu être manquées lors du premier cycle de compilation des données.</a:t>
            </a:r>
          </a:p>
        </p:txBody>
      </p:sp>
      <p:sp>
        <p:nvSpPr>
          <p:cNvPr id="16" name="Right Arrow 6">
            <a:extLst>
              <a:ext uri="{FF2B5EF4-FFF2-40B4-BE49-F238E27FC236}">
                <a16:creationId xmlns:a16="http://schemas.microsoft.com/office/drawing/2014/main" id="{DB4497E1-C9F3-8D1D-5E22-B9472F080D49}"/>
              </a:ext>
            </a:extLst>
          </p:cNvPr>
          <p:cNvSpPr/>
          <p:nvPr/>
        </p:nvSpPr>
        <p:spPr>
          <a:xfrm>
            <a:off x="418539" y="2493761"/>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17" name="TextBox 16">
            <a:extLst>
              <a:ext uri="{FF2B5EF4-FFF2-40B4-BE49-F238E27FC236}">
                <a16:creationId xmlns:a16="http://schemas.microsoft.com/office/drawing/2014/main" id="{59AE42E9-C5F0-67CE-105D-AC453056C234}"/>
              </a:ext>
            </a:extLst>
          </p:cNvPr>
          <p:cNvSpPr txBox="1"/>
          <p:nvPr/>
        </p:nvSpPr>
        <p:spPr>
          <a:xfrm>
            <a:off x="1000035" y="4408401"/>
            <a:ext cx="8006740" cy="757130"/>
          </a:xfrm>
          <a:prstGeom prst="rect">
            <a:avLst/>
          </a:prstGeom>
          <a:noFill/>
        </p:spPr>
        <p:txBody>
          <a:bodyPr wrap="square">
            <a:spAutoFit/>
          </a:bodyPr>
          <a:lstStyle/>
          <a:p>
            <a:pPr marL="0" lvl="1" fontAlgn="auto">
              <a:lnSpc>
                <a:spcPct val="90000"/>
              </a:lnSpc>
              <a:spcAft>
                <a:spcPts val="0"/>
              </a:spcAft>
            </a:pPr>
            <a:r>
              <a:rPr lang="fr-CH" sz="2400" dirty="0">
                <a:ea typeface="+mj-ea"/>
                <a:cs typeface="+mj-cs"/>
              </a:rPr>
              <a:t>S’il n’y en a pas, il faut essayer de combler les lacunes qui ont été identifiées (prochaine session)</a:t>
            </a:r>
          </a:p>
        </p:txBody>
      </p:sp>
      <p:sp>
        <p:nvSpPr>
          <p:cNvPr id="18" name="Right Arrow 6">
            <a:extLst>
              <a:ext uri="{FF2B5EF4-FFF2-40B4-BE49-F238E27FC236}">
                <a16:creationId xmlns:a16="http://schemas.microsoft.com/office/drawing/2014/main" id="{92F5CDED-1BAB-DAA9-E8BC-67BCDC621AFC}"/>
              </a:ext>
            </a:extLst>
          </p:cNvPr>
          <p:cNvSpPr/>
          <p:nvPr/>
        </p:nvSpPr>
        <p:spPr>
          <a:xfrm>
            <a:off x="501108" y="4382841"/>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8" name="Title 1">
            <a:extLst>
              <a:ext uri="{FF2B5EF4-FFF2-40B4-BE49-F238E27FC236}">
                <a16:creationId xmlns:a16="http://schemas.microsoft.com/office/drawing/2014/main" id="{55DD565B-8550-F69F-B8D0-6610A6FEBDA1}"/>
              </a:ext>
            </a:extLst>
          </p:cNvPr>
          <p:cNvSpPr txBox="1">
            <a:spLocks/>
          </p:cNvSpPr>
          <p:nvPr/>
        </p:nvSpPr>
        <p:spPr>
          <a:xfrm>
            <a:off x="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endParaRPr lang="fr-FR" altLang="en-US" sz="3200" b="1" dirty="0">
              <a:solidFill>
                <a:schemeClr val="bg1"/>
              </a:solidFill>
              <a:latin typeface="+mn-lt"/>
            </a:endParaRPr>
          </a:p>
          <a:p>
            <a:pPr algn="ctr" eaLnBrk="1" hangingPunct="1">
              <a:defRPr/>
            </a:pPr>
            <a:r>
              <a:rPr lang="fr-FR" altLang="en-US" sz="3200" b="1" dirty="0">
                <a:solidFill>
                  <a:schemeClr val="bg1"/>
                </a:solidFill>
                <a:latin typeface="+mn-lt"/>
              </a:rPr>
              <a:t>Identifier les lacunes dans les données</a:t>
            </a:r>
          </a:p>
          <a:p>
            <a:pPr algn="ctr" eaLnBrk="1" hangingPunct="1">
              <a:defRPr/>
            </a:pPr>
            <a:endParaRPr lang="fr-FR" altLang="en-US" sz="3200" b="1" dirty="0">
              <a:solidFill>
                <a:schemeClr val="bg1"/>
              </a:solidFill>
              <a:latin typeface="+mn-lt"/>
            </a:endParaRPr>
          </a:p>
        </p:txBody>
      </p:sp>
      <p:pic>
        <p:nvPicPr>
          <p:cNvPr id="13" name="Picture 12">
            <a:extLst>
              <a:ext uri="{FF2B5EF4-FFF2-40B4-BE49-F238E27FC236}">
                <a16:creationId xmlns:a16="http://schemas.microsoft.com/office/drawing/2014/main" id="{46BF6C30-334F-8AA3-58B3-CBEEFB13FAE1}"/>
              </a:ext>
            </a:extLst>
          </p:cNvPr>
          <p:cNvPicPr>
            <a:picLocks noChangeAspect="1"/>
          </p:cNvPicPr>
          <p:nvPr/>
        </p:nvPicPr>
        <p:blipFill>
          <a:blip r:embed="rId3"/>
          <a:stretch>
            <a:fillRect/>
          </a:stretch>
        </p:blipFill>
        <p:spPr>
          <a:xfrm>
            <a:off x="6588224" y="1206764"/>
            <a:ext cx="2230149" cy="3016675"/>
          </a:xfrm>
          <a:prstGeom prst="rect">
            <a:avLst/>
          </a:prstGeom>
        </p:spPr>
      </p:pic>
    </p:spTree>
    <p:extLst>
      <p:ext uri="{BB962C8B-B14F-4D97-AF65-F5344CB8AC3E}">
        <p14:creationId xmlns:p14="http://schemas.microsoft.com/office/powerpoint/2010/main" val="17791308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B582DF-AB00-70D1-151C-EB97AA3DE7F6}"/>
              </a:ext>
            </a:extLst>
          </p:cNvPr>
          <p:cNvPicPr>
            <a:picLocks noChangeAspect="1"/>
          </p:cNvPicPr>
          <p:nvPr/>
        </p:nvPicPr>
        <p:blipFill>
          <a:blip r:embed="rId3"/>
          <a:stretch>
            <a:fillRect/>
          </a:stretch>
        </p:blipFill>
        <p:spPr>
          <a:xfrm>
            <a:off x="5805101" y="2118247"/>
            <a:ext cx="3226909" cy="3831033"/>
          </a:xfrm>
          <a:prstGeom prst="rect">
            <a:avLst/>
          </a:prstGeom>
        </p:spPr>
      </p:pic>
      <p:sp>
        <p:nvSpPr>
          <p:cNvPr id="2" name="Title 1"/>
          <p:cNvSpPr txBox="1">
            <a:spLocks/>
          </p:cNvSpPr>
          <p:nvPr/>
        </p:nvSpPr>
        <p:spPr>
          <a:xfrm>
            <a:off x="0" y="1"/>
            <a:ext cx="9144000" cy="981074"/>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altLang="en-US" sz="3200" b="1" dirty="0">
                <a:solidFill>
                  <a:schemeClr val="bg1"/>
                </a:solidFill>
                <a:latin typeface="+mn-lt"/>
              </a:rPr>
              <a:t>Compiler les données existantes et identifier les lacunes</a:t>
            </a: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smtClean="0"/>
              <a:pPr/>
              <a:t>2</a:t>
            </a:fld>
            <a:endParaRPr lang="en-GB" altLang="en-US"/>
          </a:p>
        </p:txBody>
      </p:sp>
      <p:sp>
        <p:nvSpPr>
          <p:cNvPr id="5" name="Rectangle 3"/>
          <p:cNvSpPr>
            <a:spLocks noChangeArrowheads="1"/>
          </p:cNvSpPr>
          <p:nvPr/>
        </p:nvSpPr>
        <p:spPr bwMode="auto">
          <a:xfrm>
            <a:off x="313574" y="1114323"/>
            <a:ext cx="5173348" cy="3744887"/>
          </a:xfrm>
          <a:prstGeom prst="rect">
            <a:avLst/>
          </a:prstGeom>
          <a:noFill/>
          <a:ln w="9525">
            <a:noFill/>
            <a:miter lim="800000"/>
            <a:headEnd/>
            <a:tailEnd/>
          </a:ln>
        </p:spPr>
        <p:txBody>
          <a:bodyPr lIns="0" tIns="0" rIns="0" bIns="0"/>
          <a:lstStyle/>
          <a:p>
            <a:pPr lvl="0">
              <a:spcBef>
                <a:spcPts val="0"/>
              </a:spcBef>
              <a:spcAft>
                <a:spcPts val="1200"/>
              </a:spcAft>
            </a:pPr>
            <a:r>
              <a:rPr lang="fr-FR" sz="2400" dirty="0"/>
              <a:t>Une fois les besoins en données identifiés et avant de collecter de nouvelles données, il est important de compiler et d'évaluer la qualité des données existantes afin d'identifier les lacunes potentielles.</a:t>
            </a:r>
          </a:p>
          <a:p>
            <a:pPr lvl="0"/>
            <a:r>
              <a:rPr lang="fr-FR" sz="2400" dirty="0"/>
              <a:t>Les spécifications de données et les références au sol sont utilisées pour évaluer cette qualité.</a:t>
            </a:r>
            <a:endParaRPr lang="en-US" sz="2400" dirty="0"/>
          </a:p>
        </p:txBody>
      </p:sp>
      <p:sp>
        <p:nvSpPr>
          <p:cNvPr id="7" name="Rectangle 6"/>
          <p:cNvSpPr/>
          <p:nvPr/>
        </p:nvSpPr>
        <p:spPr>
          <a:xfrm>
            <a:off x="6732240" y="3127808"/>
            <a:ext cx="1296144" cy="792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8" name="Rectangle 3"/>
          <p:cNvSpPr>
            <a:spLocks noChangeArrowheads="1"/>
          </p:cNvSpPr>
          <p:nvPr/>
        </p:nvSpPr>
        <p:spPr bwMode="auto">
          <a:xfrm>
            <a:off x="1051464" y="4724797"/>
            <a:ext cx="5464751" cy="1359768"/>
          </a:xfrm>
          <a:prstGeom prst="rect">
            <a:avLst/>
          </a:prstGeom>
          <a:noFill/>
          <a:ln w="9525">
            <a:noFill/>
            <a:miter lim="800000"/>
            <a:headEnd/>
            <a:tailEnd/>
          </a:ln>
        </p:spPr>
        <p:txBody>
          <a:bodyPr lIns="0" tIns="0" rIns="0" bIns="0"/>
          <a:lstStyle/>
          <a:p>
            <a:pPr lvl="0"/>
            <a:r>
              <a:rPr lang="fr-FR" sz="2500" dirty="0"/>
              <a:t>La compilation et l'évaluation de la qualité des données existantes évitent la duplication des efforts et permettent d'économiser du temps et de l'argent.</a:t>
            </a:r>
            <a:endParaRPr lang="en-US" sz="2500" dirty="0"/>
          </a:p>
        </p:txBody>
      </p:sp>
      <p:sp>
        <p:nvSpPr>
          <p:cNvPr id="9" name="Right Arrow 8"/>
          <p:cNvSpPr/>
          <p:nvPr/>
        </p:nvSpPr>
        <p:spPr>
          <a:xfrm>
            <a:off x="406889" y="4729729"/>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13" name="Picture 12">
            <a:extLst>
              <a:ext uri="{FF2B5EF4-FFF2-40B4-BE49-F238E27FC236}">
                <a16:creationId xmlns:a16="http://schemas.microsoft.com/office/drawing/2014/main" id="{47AD25A3-93AE-B6F3-3531-D43A12661919}"/>
              </a:ext>
            </a:extLst>
          </p:cNvPr>
          <p:cNvPicPr>
            <a:picLocks noChangeAspect="1"/>
          </p:cNvPicPr>
          <p:nvPr/>
        </p:nvPicPr>
        <p:blipFill>
          <a:blip r:embed="rId4"/>
          <a:stretch>
            <a:fillRect/>
          </a:stretch>
        </p:blipFill>
        <p:spPr>
          <a:xfrm>
            <a:off x="7928179" y="490538"/>
            <a:ext cx="892293" cy="1247570"/>
          </a:xfrm>
          <a:prstGeom prst="rect">
            <a:avLst/>
          </a:prstGeom>
          <a:ln>
            <a:solidFill>
              <a:schemeClr val="tx1"/>
            </a:solidFill>
          </a:ln>
        </p:spPr>
      </p:pic>
      <p:pic>
        <p:nvPicPr>
          <p:cNvPr id="14" name="Picture 13">
            <a:extLst>
              <a:ext uri="{FF2B5EF4-FFF2-40B4-BE49-F238E27FC236}">
                <a16:creationId xmlns:a16="http://schemas.microsoft.com/office/drawing/2014/main" id="{590C482E-3D66-DEF0-7F54-CFDEFE59F6D9}"/>
              </a:ext>
            </a:extLst>
          </p:cNvPr>
          <p:cNvPicPr>
            <a:picLocks noChangeAspect="1"/>
          </p:cNvPicPr>
          <p:nvPr/>
        </p:nvPicPr>
        <p:blipFill rotWithShape="1">
          <a:blip r:embed="rId5"/>
          <a:srcRect l="80520" t="38265" r="10441" b="47050"/>
          <a:stretch/>
        </p:blipFill>
        <p:spPr>
          <a:xfrm>
            <a:off x="8617898" y="1552929"/>
            <a:ext cx="405147" cy="365125"/>
          </a:xfrm>
          <a:prstGeom prst="rect">
            <a:avLst/>
          </a:prstGeom>
        </p:spPr>
      </p:pic>
      <p:sp>
        <p:nvSpPr>
          <p:cNvPr id="12" name="TextBox 11">
            <a:extLst>
              <a:ext uri="{FF2B5EF4-FFF2-40B4-BE49-F238E27FC236}">
                <a16:creationId xmlns:a16="http://schemas.microsoft.com/office/drawing/2014/main" id="{9A696E0A-0D3F-858E-CACC-8F4432710124}"/>
              </a:ext>
            </a:extLst>
          </p:cNvPr>
          <p:cNvSpPr txBox="1"/>
          <p:nvPr/>
        </p:nvSpPr>
        <p:spPr>
          <a:xfrm>
            <a:off x="6763235" y="1139633"/>
            <a:ext cx="1234536" cy="230832"/>
          </a:xfrm>
          <a:prstGeom prst="rect">
            <a:avLst/>
          </a:prstGeom>
          <a:noFill/>
        </p:spPr>
        <p:txBody>
          <a:bodyPr wrap="square">
            <a:spAutoFit/>
          </a:bodyPr>
          <a:lstStyle/>
          <a:p>
            <a:r>
              <a:rPr lang="en-US" sz="900" dirty="0"/>
              <a:t>Guide_HGLC_Part2_3</a:t>
            </a:r>
            <a:endParaRPr lang="en-PH" sz="900" dirty="0"/>
          </a:p>
        </p:txBody>
      </p:sp>
    </p:spTree>
    <p:extLst>
      <p:ext uri="{BB962C8B-B14F-4D97-AF65-F5344CB8AC3E}">
        <p14:creationId xmlns:p14="http://schemas.microsoft.com/office/powerpoint/2010/main" val="41626021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8072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altLang="en-US" sz="3200" b="1" dirty="0">
                <a:solidFill>
                  <a:schemeClr val="bg1"/>
                </a:solidFill>
                <a:latin typeface="+mn-lt"/>
              </a:rPr>
              <a:t>Qu’est-ce qui doit être compilé?</a:t>
            </a: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3</a:t>
            </a:fld>
            <a:endParaRPr lang="en-GB" altLang="en-US"/>
          </a:p>
        </p:txBody>
      </p:sp>
      <p:sp>
        <p:nvSpPr>
          <p:cNvPr id="5" name="Rectangle 3"/>
          <p:cNvSpPr>
            <a:spLocks noChangeArrowheads="1"/>
          </p:cNvSpPr>
          <p:nvPr/>
        </p:nvSpPr>
        <p:spPr bwMode="auto">
          <a:xfrm>
            <a:off x="323528" y="1087271"/>
            <a:ext cx="8424936" cy="432048"/>
          </a:xfrm>
          <a:prstGeom prst="rect">
            <a:avLst/>
          </a:prstGeom>
          <a:noFill/>
          <a:ln w="9525">
            <a:noFill/>
            <a:miter lim="800000"/>
            <a:headEnd/>
            <a:tailEnd/>
          </a:ln>
        </p:spPr>
        <p:txBody>
          <a:bodyPr lIns="0" tIns="0" rIns="0" bIns="0"/>
          <a:lstStyle/>
          <a:p>
            <a:pPr lvl="0"/>
            <a:r>
              <a:rPr lang="fr-CH" sz="2400" dirty="0"/>
              <a:t>Toutes les données définies au début du processus (voire Séance 7)</a:t>
            </a:r>
          </a:p>
          <a:p>
            <a:pPr lvl="0"/>
            <a:endParaRPr lang="fr-CH" sz="2400" dirty="0"/>
          </a:p>
          <a:p>
            <a:pPr lvl="0"/>
            <a:endParaRPr lang="fr-CH" sz="2400" dirty="0"/>
          </a:p>
        </p:txBody>
      </p:sp>
      <p:sp>
        <p:nvSpPr>
          <p:cNvPr id="6" name="TextBox 5">
            <a:extLst>
              <a:ext uri="{FF2B5EF4-FFF2-40B4-BE49-F238E27FC236}">
                <a16:creationId xmlns:a16="http://schemas.microsoft.com/office/drawing/2014/main" id="{CEA961C3-2DFE-7C82-CE8C-E72E2EBEB88C}"/>
              </a:ext>
            </a:extLst>
          </p:cNvPr>
          <p:cNvSpPr txBox="1"/>
          <p:nvPr/>
        </p:nvSpPr>
        <p:spPr>
          <a:xfrm>
            <a:off x="359532" y="2263696"/>
            <a:ext cx="8424936" cy="3816429"/>
          </a:xfrm>
          <a:prstGeom prst="rect">
            <a:avLst/>
          </a:prstGeom>
          <a:noFill/>
        </p:spPr>
        <p:txBody>
          <a:bodyPr wrap="square">
            <a:spAutoFit/>
          </a:bodyPr>
          <a:lstStyle/>
          <a:p>
            <a:pPr marL="711200" lvl="1" indent="-290513">
              <a:buFont typeface="Arial" pitchFamily="34" charset="0"/>
              <a:buChar char="•"/>
            </a:pPr>
            <a:r>
              <a:rPr lang="fr-CH" sz="2200" dirty="0"/>
              <a:t>Toutes les données et information qui pourraient être utilisées pour établir une, ou plusieurs, liste(s) maîtresses </a:t>
            </a:r>
          </a:p>
          <a:p>
            <a:pPr marL="711200" lvl="1" indent="-290513">
              <a:buFont typeface="Arial" pitchFamily="34" charset="0"/>
              <a:buChar char="•"/>
            </a:pPr>
            <a:r>
              <a:rPr lang="fr-CH" sz="2200" dirty="0"/>
              <a:t>Si elles existent déjà, la liste maîtresse pour toutes les entités géographiques incluses dans le model de données</a:t>
            </a:r>
          </a:p>
          <a:p>
            <a:pPr marL="711200" lvl="1" indent="-290513">
              <a:buFont typeface="Arial" pitchFamily="34" charset="0"/>
              <a:buChar char="•"/>
            </a:pPr>
            <a:r>
              <a:rPr lang="fr-CH" sz="2200" dirty="0"/>
              <a:t>Les données géospatiales contenant la localisation (point) ou extension (polygones, lignes) de ces mêmes entités géographiques</a:t>
            </a:r>
          </a:p>
          <a:p>
            <a:pPr marL="711200" lvl="1" indent="-290513">
              <a:buFont typeface="Arial" pitchFamily="34" charset="0"/>
              <a:buChar char="•"/>
            </a:pPr>
            <a:r>
              <a:rPr lang="fr-CH" sz="2200" dirty="0"/>
              <a:t>Les données statistiques qui vont soit être représentées sur les cartes thématique ou utilisées lors des analyses ou modélisation géospatiales</a:t>
            </a:r>
          </a:p>
          <a:p>
            <a:pPr marL="711200" lvl="1" indent="-290513">
              <a:buFont typeface="Arial" pitchFamily="34" charset="0"/>
              <a:buChar char="•"/>
            </a:pPr>
            <a:r>
              <a:rPr lang="fr-CH" sz="2200" dirty="0"/>
              <a:t>Les paramètres qui vont être utilisés durant certaines analyses (exemple: vitesse de déplacement)</a:t>
            </a:r>
          </a:p>
        </p:txBody>
      </p:sp>
      <p:sp>
        <p:nvSpPr>
          <p:cNvPr id="7" name="Rectangle 3">
            <a:extLst>
              <a:ext uri="{FF2B5EF4-FFF2-40B4-BE49-F238E27FC236}">
                <a16:creationId xmlns:a16="http://schemas.microsoft.com/office/drawing/2014/main" id="{069A4B63-0DF5-C36E-4EB3-E2E98AD214EA}"/>
              </a:ext>
            </a:extLst>
          </p:cNvPr>
          <p:cNvSpPr>
            <a:spLocks noChangeArrowheads="1"/>
          </p:cNvSpPr>
          <p:nvPr/>
        </p:nvSpPr>
        <p:spPr bwMode="auto">
          <a:xfrm>
            <a:off x="971600" y="1562948"/>
            <a:ext cx="7848872" cy="785932"/>
          </a:xfrm>
          <a:prstGeom prst="rect">
            <a:avLst/>
          </a:prstGeom>
          <a:noFill/>
          <a:ln w="9525">
            <a:noFill/>
            <a:miter lim="800000"/>
            <a:headEnd/>
            <a:tailEnd/>
          </a:ln>
        </p:spPr>
        <p:txBody>
          <a:bodyPr lIns="0" tIns="0" rIns="0" bIns="0"/>
          <a:lstStyle/>
          <a:p>
            <a:pPr lvl="0"/>
            <a:r>
              <a:rPr lang="fr-CH" sz="2400" dirty="0"/>
              <a:t>Suivant les applications des données et technologies géospatiales considérées, cela peut entre-autre inclure:</a:t>
            </a:r>
          </a:p>
        </p:txBody>
      </p:sp>
      <p:sp>
        <p:nvSpPr>
          <p:cNvPr id="10" name="Arrow: Right 9">
            <a:extLst>
              <a:ext uri="{FF2B5EF4-FFF2-40B4-BE49-F238E27FC236}">
                <a16:creationId xmlns:a16="http://schemas.microsoft.com/office/drawing/2014/main" id="{E1B69A9C-4A1E-F0BB-990D-7E28DB844BA8}"/>
              </a:ext>
            </a:extLst>
          </p:cNvPr>
          <p:cNvSpPr/>
          <p:nvPr/>
        </p:nvSpPr>
        <p:spPr>
          <a:xfrm>
            <a:off x="467544" y="1597483"/>
            <a:ext cx="432048" cy="316411"/>
          </a:xfrm>
          <a:prstGeom prst="rightArrow">
            <a:avLst/>
          </a:prstGeom>
          <a:solidFill>
            <a:srgbClr val="001C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Rectangle 265">
            <a:extLst>
              <a:ext uri="{FF2B5EF4-FFF2-40B4-BE49-F238E27FC236}">
                <a16:creationId xmlns:a16="http://schemas.microsoft.com/office/drawing/2014/main" id="{60930EBA-DFC6-D9DB-F000-9F2F12F7B456}"/>
              </a:ext>
            </a:extLst>
          </p:cNvPr>
          <p:cNvSpPr>
            <a:spLocks noChangeArrowheads="1"/>
          </p:cNvSpPr>
          <p:nvPr/>
        </p:nvSpPr>
        <p:spPr bwMode="auto">
          <a:xfrm>
            <a:off x="105405" y="6106718"/>
            <a:ext cx="7560840" cy="754566"/>
          </a:xfrm>
          <a:prstGeom prst="rect">
            <a:avLst/>
          </a:prstGeom>
          <a:noFill/>
          <a:ln w="12700">
            <a:noFill/>
            <a:miter lim="800000"/>
            <a:headEnd/>
            <a:tailEnd/>
          </a:ln>
        </p:spPr>
        <p:txBody>
          <a:bodyPr wrap="square" lIns="90488" tIns="44450" rIns="90488" bIns="44450">
            <a:spAutoFit/>
          </a:bodyPr>
          <a:lstStyle/>
          <a:p>
            <a:pPr>
              <a:lnSpc>
                <a:spcPct val="90000"/>
              </a:lnSpc>
            </a:pPr>
            <a:r>
              <a:rPr lang="fr-CH" sz="2400" dirty="0">
                <a:cs typeface="Calibri" pitchFamily="34" charset="0"/>
              </a:rPr>
              <a:t>Il est critique d’obtenir, et de conserver</a:t>
            </a:r>
            <a:r>
              <a:rPr lang="fr-CH" sz="2400">
                <a:cs typeface="Calibri" pitchFamily="34" charset="0"/>
              </a:rPr>
              <a:t>, les métadonnées </a:t>
            </a:r>
            <a:r>
              <a:rPr lang="fr-CH" sz="2400" dirty="0">
                <a:cs typeface="Calibri" pitchFamily="34" charset="0"/>
              </a:rPr>
              <a:t>pour toutes ces information et données   </a:t>
            </a:r>
          </a:p>
        </p:txBody>
      </p:sp>
      <p:pic>
        <p:nvPicPr>
          <p:cNvPr id="12" name="Picture 1" descr="C:\Users\Samsung\AppData\Local\Microsoft\Windows\INetCache\IE\3LEF0BVK\556px-Mauritius_Road_Signs_-_Warning_Sign_-_Other_dangers.svg[1].png">
            <a:extLst>
              <a:ext uri="{FF2B5EF4-FFF2-40B4-BE49-F238E27FC236}">
                <a16:creationId xmlns:a16="http://schemas.microsoft.com/office/drawing/2014/main" id="{DBD5EB1C-6A02-7F1C-F3A4-F2EB87495E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701" y="5770729"/>
            <a:ext cx="10525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5101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E3DBC1-A931-CB7C-C350-1AF3A7C801BC}"/>
              </a:ext>
            </a:extLst>
          </p:cNvPr>
          <p:cNvPicPr>
            <a:picLocks noChangeAspect="1"/>
          </p:cNvPicPr>
          <p:nvPr/>
        </p:nvPicPr>
        <p:blipFill>
          <a:blip r:embed="rId2"/>
          <a:stretch>
            <a:fillRect/>
          </a:stretch>
        </p:blipFill>
        <p:spPr>
          <a:xfrm>
            <a:off x="266979" y="1945283"/>
            <a:ext cx="3226909" cy="3831033"/>
          </a:xfrm>
          <a:prstGeom prst="rect">
            <a:avLst/>
          </a:prstGeom>
        </p:spPr>
      </p:pic>
      <p:pic>
        <p:nvPicPr>
          <p:cNvPr id="2" name="Picture 1">
            <a:extLst>
              <a:ext uri="{FF2B5EF4-FFF2-40B4-BE49-F238E27FC236}">
                <a16:creationId xmlns:a16="http://schemas.microsoft.com/office/drawing/2014/main" id="{DBF4A527-38FC-0012-CE5D-258E6A6E835E}"/>
              </a:ext>
            </a:extLst>
          </p:cNvPr>
          <p:cNvPicPr>
            <a:picLocks noChangeAspect="1"/>
          </p:cNvPicPr>
          <p:nvPr/>
        </p:nvPicPr>
        <p:blipFill>
          <a:blip r:embed="rId3"/>
          <a:stretch>
            <a:fillRect/>
          </a:stretch>
        </p:blipFill>
        <p:spPr>
          <a:xfrm>
            <a:off x="4602449" y="1656432"/>
            <a:ext cx="4091943" cy="4524191"/>
          </a:xfrm>
          <a:prstGeom prst="rect">
            <a:avLst/>
          </a:prstGeom>
        </p:spPr>
      </p:pic>
      <p:sp>
        <p:nvSpPr>
          <p:cNvPr id="13" name="Freeform: Shape 12">
            <a:extLst>
              <a:ext uri="{FF2B5EF4-FFF2-40B4-BE49-F238E27FC236}">
                <a16:creationId xmlns:a16="http://schemas.microsoft.com/office/drawing/2014/main" id="{1B0D465E-43D3-6394-A50F-7950D8C38FCE}"/>
              </a:ext>
            </a:extLst>
          </p:cNvPr>
          <p:cNvSpPr/>
          <p:nvPr/>
        </p:nvSpPr>
        <p:spPr>
          <a:xfrm>
            <a:off x="4619625" y="1428016"/>
            <a:ext cx="4048306" cy="3334867"/>
          </a:xfrm>
          <a:custGeom>
            <a:avLst/>
            <a:gdLst>
              <a:gd name="connsiteX0" fmla="*/ 9525 w 4152900"/>
              <a:gd name="connsiteY0" fmla="*/ 19050 h 3419475"/>
              <a:gd name="connsiteX1" fmla="*/ 0 w 4152900"/>
              <a:gd name="connsiteY1" fmla="*/ 2581275 h 3419475"/>
              <a:gd name="connsiteX2" fmla="*/ 1333500 w 4152900"/>
              <a:gd name="connsiteY2" fmla="*/ 2647950 h 3419475"/>
              <a:gd name="connsiteX3" fmla="*/ 1685925 w 4152900"/>
              <a:gd name="connsiteY3" fmla="*/ 3419475 h 3419475"/>
              <a:gd name="connsiteX4" fmla="*/ 4152900 w 4152900"/>
              <a:gd name="connsiteY4" fmla="*/ 3400425 h 3419475"/>
              <a:gd name="connsiteX5" fmla="*/ 4143375 w 4152900"/>
              <a:gd name="connsiteY5" fmla="*/ 0 h 3419475"/>
              <a:gd name="connsiteX6" fmla="*/ 9525 w 4152900"/>
              <a:gd name="connsiteY6" fmla="*/ 19050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2900" h="3419475">
                <a:moveTo>
                  <a:pt x="9525" y="19050"/>
                </a:moveTo>
                <a:lnTo>
                  <a:pt x="0" y="2581275"/>
                </a:lnTo>
                <a:lnTo>
                  <a:pt x="1333500" y="2647950"/>
                </a:lnTo>
                <a:lnTo>
                  <a:pt x="1685925" y="3419475"/>
                </a:lnTo>
                <a:lnTo>
                  <a:pt x="4152900" y="3400425"/>
                </a:lnTo>
                <a:lnTo>
                  <a:pt x="4143375" y="0"/>
                </a:lnTo>
                <a:lnTo>
                  <a:pt x="9525" y="19050"/>
                </a:lnTo>
                <a:close/>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Rectangle 19">
            <a:extLst>
              <a:ext uri="{FF2B5EF4-FFF2-40B4-BE49-F238E27FC236}">
                <a16:creationId xmlns:a16="http://schemas.microsoft.com/office/drawing/2014/main" id="{DDFA8AD6-ED5C-EEDB-172E-B227906F0158}"/>
              </a:ext>
            </a:extLst>
          </p:cNvPr>
          <p:cNvSpPr/>
          <p:nvPr/>
        </p:nvSpPr>
        <p:spPr>
          <a:xfrm>
            <a:off x="1187450" y="2924944"/>
            <a:ext cx="1296318" cy="792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4" name="Title 1">
            <a:extLst>
              <a:ext uri="{FF2B5EF4-FFF2-40B4-BE49-F238E27FC236}">
                <a16:creationId xmlns:a16="http://schemas.microsoft.com/office/drawing/2014/main" id="{90B72241-C96D-B4B4-6AA9-48CC1F6FD359}"/>
              </a:ext>
            </a:extLst>
          </p:cNvPr>
          <p:cNvSpPr txBox="1">
            <a:spLocks/>
          </p:cNvSpPr>
          <p:nvPr/>
        </p:nvSpPr>
        <p:spPr>
          <a:xfrm>
            <a:off x="0" y="1"/>
            <a:ext cx="9144000" cy="95156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Processus technique détaillé pour listes maîtresses</a:t>
            </a:r>
            <a:endParaRPr lang="fr-CH" altLang="en-US" sz="3200" b="1" dirty="0">
              <a:solidFill>
                <a:schemeClr val="bg1"/>
              </a:solidFill>
              <a:latin typeface="+mn-lt"/>
            </a:endParaRPr>
          </a:p>
        </p:txBody>
      </p:sp>
      <p:sp>
        <p:nvSpPr>
          <p:cNvPr id="8" name="Slide Number Placeholder 3">
            <a:extLst>
              <a:ext uri="{FF2B5EF4-FFF2-40B4-BE49-F238E27FC236}">
                <a16:creationId xmlns:a16="http://schemas.microsoft.com/office/drawing/2014/main" id="{AFBE5CD8-AE75-44A5-E6B8-4A91D8D390EB}"/>
              </a:ext>
            </a:extLst>
          </p:cNvPr>
          <p:cNvSpPr txBox="1">
            <a:spLocks/>
          </p:cNvSpPr>
          <p:nvPr/>
        </p:nvSpPr>
        <p:spPr bwMode="auto">
          <a:xfrm>
            <a:off x="6984574" y="6426441"/>
            <a:ext cx="2057400" cy="275076"/>
          </a:xfrm>
          <a:prstGeom prst="rect">
            <a:avLst/>
          </a:prstGeom>
          <a:noFill/>
          <a:ln>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r"/>
            <a:fld id="{1F1CFA5E-D7BE-45A1-BD59-8EBEFF519CD8}" type="slidenum">
              <a:rPr lang="en-GB" altLang="en-US" sz="1200" smtClean="0"/>
              <a:pPr algn="r"/>
              <a:t>4</a:t>
            </a:fld>
            <a:endParaRPr lang="en-GB" altLang="en-US" sz="1200"/>
          </a:p>
        </p:txBody>
      </p:sp>
      <p:cxnSp>
        <p:nvCxnSpPr>
          <p:cNvPr id="11" name="Straight Connector 10">
            <a:extLst>
              <a:ext uri="{FF2B5EF4-FFF2-40B4-BE49-F238E27FC236}">
                <a16:creationId xmlns:a16="http://schemas.microsoft.com/office/drawing/2014/main" id="{28C4CE27-2CFB-A111-82FA-B59699485B4D}"/>
              </a:ext>
            </a:extLst>
          </p:cNvPr>
          <p:cNvCxnSpPr>
            <a:cxnSpLocks/>
            <a:endCxn id="13" idx="0"/>
          </p:cNvCxnSpPr>
          <p:nvPr/>
        </p:nvCxnSpPr>
        <p:spPr>
          <a:xfrm flipV="1">
            <a:off x="2483768" y="1446595"/>
            <a:ext cx="2145142" cy="14215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73EF69F-3AC5-1281-6C14-FD604E64FD1C}"/>
              </a:ext>
            </a:extLst>
          </p:cNvPr>
          <p:cNvSpPr/>
          <p:nvPr/>
        </p:nvSpPr>
        <p:spPr>
          <a:xfrm>
            <a:off x="875576" y="6496077"/>
            <a:ext cx="648072" cy="23624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Rectangle 15">
            <a:extLst>
              <a:ext uri="{FF2B5EF4-FFF2-40B4-BE49-F238E27FC236}">
                <a16:creationId xmlns:a16="http://schemas.microsoft.com/office/drawing/2014/main" id="{B4F0300C-B24E-BDE4-3BC9-4409AD0C2917}"/>
              </a:ext>
            </a:extLst>
          </p:cNvPr>
          <p:cNvSpPr/>
          <p:nvPr/>
        </p:nvSpPr>
        <p:spPr>
          <a:xfrm>
            <a:off x="2459752" y="6479664"/>
            <a:ext cx="648073" cy="23624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sz="1050" dirty="0">
              <a:solidFill>
                <a:schemeClr val="tx1"/>
              </a:solidFill>
            </a:endParaRPr>
          </a:p>
        </p:txBody>
      </p:sp>
      <p:sp>
        <p:nvSpPr>
          <p:cNvPr id="17" name="Pentagon 16">
            <a:extLst>
              <a:ext uri="{FF2B5EF4-FFF2-40B4-BE49-F238E27FC236}">
                <a16:creationId xmlns:a16="http://schemas.microsoft.com/office/drawing/2014/main" id="{085D31D0-55B1-3DF7-8DFA-1FAB7052DCAB}"/>
              </a:ext>
            </a:extLst>
          </p:cNvPr>
          <p:cNvSpPr/>
          <p:nvPr/>
        </p:nvSpPr>
        <p:spPr>
          <a:xfrm>
            <a:off x="3796446" y="6465597"/>
            <a:ext cx="765055" cy="264823"/>
          </a:xfrm>
          <a:prstGeom prst="pentag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sz="1050" dirty="0">
              <a:solidFill>
                <a:schemeClr val="tx1"/>
              </a:solidFill>
            </a:endParaRPr>
          </a:p>
        </p:txBody>
      </p:sp>
      <p:sp>
        <p:nvSpPr>
          <p:cNvPr id="18" name="TextBox 17">
            <a:extLst>
              <a:ext uri="{FF2B5EF4-FFF2-40B4-BE49-F238E27FC236}">
                <a16:creationId xmlns:a16="http://schemas.microsoft.com/office/drawing/2014/main" id="{12343F18-A141-41F0-E303-44287E15502A}"/>
              </a:ext>
            </a:extLst>
          </p:cNvPr>
          <p:cNvSpPr txBox="1"/>
          <p:nvPr/>
        </p:nvSpPr>
        <p:spPr>
          <a:xfrm>
            <a:off x="1476400" y="6453336"/>
            <a:ext cx="4535760" cy="307777"/>
          </a:xfrm>
          <a:prstGeom prst="rect">
            <a:avLst/>
          </a:prstGeom>
          <a:noFill/>
        </p:spPr>
        <p:txBody>
          <a:bodyPr wrap="square">
            <a:spAutoFit/>
          </a:bodyPr>
          <a:lstStyle/>
          <a:p>
            <a:r>
              <a:rPr lang="fr-FR" sz="1400" dirty="0"/>
              <a:t>Donnée                          Action                         Outil</a:t>
            </a:r>
            <a:endParaRPr lang="en-PH" sz="1400" dirty="0"/>
          </a:p>
        </p:txBody>
      </p:sp>
      <p:cxnSp>
        <p:nvCxnSpPr>
          <p:cNvPr id="21" name="Straight Connector 20">
            <a:extLst>
              <a:ext uri="{FF2B5EF4-FFF2-40B4-BE49-F238E27FC236}">
                <a16:creationId xmlns:a16="http://schemas.microsoft.com/office/drawing/2014/main" id="{00F5FF49-D434-C7AC-4535-6847DD5EE5F4}"/>
              </a:ext>
            </a:extLst>
          </p:cNvPr>
          <p:cNvCxnSpPr>
            <a:cxnSpLocks/>
            <a:endCxn id="13" idx="1"/>
          </p:cNvCxnSpPr>
          <p:nvPr/>
        </p:nvCxnSpPr>
        <p:spPr>
          <a:xfrm>
            <a:off x="2483768" y="3660265"/>
            <a:ext cx="2135857" cy="28515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6102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578852-01BA-BA02-006D-A2CC372D4D94}"/>
              </a:ext>
            </a:extLst>
          </p:cNvPr>
          <p:cNvPicPr>
            <a:picLocks noChangeAspect="1"/>
          </p:cNvPicPr>
          <p:nvPr/>
        </p:nvPicPr>
        <p:blipFill>
          <a:blip r:embed="rId2"/>
          <a:stretch>
            <a:fillRect/>
          </a:stretch>
        </p:blipFill>
        <p:spPr>
          <a:xfrm>
            <a:off x="266979" y="1945283"/>
            <a:ext cx="3226909" cy="3831033"/>
          </a:xfrm>
          <a:prstGeom prst="rect">
            <a:avLst/>
          </a:prstGeom>
        </p:spPr>
      </p:pic>
      <p:pic>
        <p:nvPicPr>
          <p:cNvPr id="2" name="Picture 1">
            <a:extLst>
              <a:ext uri="{FF2B5EF4-FFF2-40B4-BE49-F238E27FC236}">
                <a16:creationId xmlns:a16="http://schemas.microsoft.com/office/drawing/2014/main" id="{571A2CEC-2BFC-EEEC-9AFE-1FF17D0B1A3E}"/>
              </a:ext>
            </a:extLst>
          </p:cNvPr>
          <p:cNvPicPr>
            <a:picLocks noChangeAspect="1"/>
          </p:cNvPicPr>
          <p:nvPr/>
        </p:nvPicPr>
        <p:blipFill>
          <a:blip r:embed="rId3"/>
          <a:stretch>
            <a:fillRect/>
          </a:stretch>
        </p:blipFill>
        <p:spPr>
          <a:xfrm>
            <a:off x="4258796" y="1433899"/>
            <a:ext cx="4535761" cy="4809690"/>
          </a:xfrm>
          <a:prstGeom prst="rect">
            <a:avLst/>
          </a:prstGeom>
        </p:spPr>
      </p:pic>
      <p:sp>
        <p:nvSpPr>
          <p:cNvPr id="4" name="Title 1">
            <a:extLst>
              <a:ext uri="{FF2B5EF4-FFF2-40B4-BE49-F238E27FC236}">
                <a16:creationId xmlns:a16="http://schemas.microsoft.com/office/drawing/2014/main" id="{90B72241-C96D-B4B4-6AA9-48CC1F6FD359}"/>
              </a:ext>
            </a:extLst>
          </p:cNvPr>
          <p:cNvSpPr txBox="1">
            <a:spLocks/>
          </p:cNvSpPr>
          <p:nvPr/>
        </p:nvSpPr>
        <p:spPr>
          <a:xfrm>
            <a:off x="0" y="1"/>
            <a:ext cx="9144000" cy="95156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sz="3200" b="1" dirty="0">
                <a:solidFill>
                  <a:schemeClr val="bg1"/>
                </a:solidFill>
                <a:latin typeface="+mn-lt"/>
              </a:rPr>
              <a:t>Processus technique détaillé pour les données géospatiales</a:t>
            </a:r>
            <a:endParaRPr lang="fr-CH" altLang="en-US" sz="3200" b="1" dirty="0">
              <a:solidFill>
                <a:schemeClr val="bg1"/>
              </a:solidFill>
              <a:latin typeface="+mn-lt"/>
            </a:endParaRPr>
          </a:p>
        </p:txBody>
      </p:sp>
      <p:sp>
        <p:nvSpPr>
          <p:cNvPr id="8" name="Slide Number Placeholder 3">
            <a:extLst>
              <a:ext uri="{FF2B5EF4-FFF2-40B4-BE49-F238E27FC236}">
                <a16:creationId xmlns:a16="http://schemas.microsoft.com/office/drawing/2014/main" id="{AFBE5CD8-AE75-44A5-E6B8-4A91D8D390EB}"/>
              </a:ext>
            </a:extLst>
          </p:cNvPr>
          <p:cNvSpPr txBox="1">
            <a:spLocks/>
          </p:cNvSpPr>
          <p:nvPr/>
        </p:nvSpPr>
        <p:spPr bwMode="auto">
          <a:xfrm>
            <a:off x="6984574" y="6426441"/>
            <a:ext cx="2057400" cy="275076"/>
          </a:xfrm>
          <a:prstGeom prst="rect">
            <a:avLst/>
          </a:prstGeom>
          <a:noFill/>
          <a:ln>
            <a:miter lim="800000"/>
            <a:headEnd/>
            <a:tailEnd/>
          </a:ln>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r"/>
            <a:fld id="{1F1CFA5E-D7BE-45A1-BD59-8EBEFF519CD8}" type="slidenum">
              <a:rPr lang="en-GB" altLang="en-US" sz="1200" smtClean="0"/>
              <a:pPr algn="r"/>
              <a:t>5</a:t>
            </a:fld>
            <a:endParaRPr lang="en-GB" altLang="en-US" sz="1200"/>
          </a:p>
        </p:txBody>
      </p:sp>
      <p:sp>
        <p:nvSpPr>
          <p:cNvPr id="5" name="Oval 4">
            <a:extLst>
              <a:ext uri="{FF2B5EF4-FFF2-40B4-BE49-F238E27FC236}">
                <a16:creationId xmlns:a16="http://schemas.microsoft.com/office/drawing/2014/main" id="{B8BFDC8A-59E0-1E9A-CD23-4779282253C9}"/>
              </a:ext>
            </a:extLst>
          </p:cNvPr>
          <p:cNvSpPr/>
          <p:nvPr/>
        </p:nvSpPr>
        <p:spPr>
          <a:xfrm>
            <a:off x="875576" y="6496077"/>
            <a:ext cx="648072" cy="23624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Rectangle 5">
            <a:extLst>
              <a:ext uri="{FF2B5EF4-FFF2-40B4-BE49-F238E27FC236}">
                <a16:creationId xmlns:a16="http://schemas.microsoft.com/office/drawing/2014/main" id="{980E0F5B-4CF8-031E-E4D2-A9B1529A26A9}"/>
              </a:ext>
            </a:extLst>
          </p:cNvPr>
          <p:cNvSpPr/>
          <p:nvPr/>
        </p:nvSpPr>
        <p:spPr>
          <a:xfrm>
            <a:off x="2459752" y="6479664"/>
            <a:ext cx="648073" cy="23624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sz="1050" dirty="0">
              <a:solidFill>
                <a:schemeClr val="tx1"/>
              </a:solidFill>
            </a:endParaRPr>
          </a:p>
        </p:txBody>
      </p:sp>
      <p:sp>
        <p:nvSpPr>
          <p:cNvPr id="9" name="Pentagon 8">
            <a:extLst>
              <a:ext uri="{FF2B5EF4-FFF2-40B4-BE49-F238E27FC236}">
                <a16:creationId xmlns:a16="http://schemas.microsoft.com/office/drawing/2014/main" id="{4690802E-F579-547F-6F69-F859DEEA41D4}"/>
              </a:ext>
            </a:extLst>
          </p:cNvPr>
          <p:cNvSpPr/>
          <p:nvPr/>
        </p:nvSpPr>
        <p:spPr>
          <a:xfrm>
            <a:off x="3796446" y="6465597"/>
            <a:ext cx="765055" cy="264823"/>
          </a:xfrm>
          <a:prstGeom prst="pentag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sz="1050" dirty="0">
              <a:solidFill>
                <a:schemeClr val="tx1"/>
              </a:solidFill>
            </a:endParaRPr>
          </a:p>
        </p:txBody>
      </p:sp>
      <p:sp>
        <p:nvSpPr>
          <p:cNvPr id="10" name="TextBox 9">
            <a:extLst>
              <a:ext uri="{FF2B5EF4-FFF2-40B4-BE49-F238E27FC236}">
                <a16:creationId xmlns:a16="http://schemas.microsoft.com/office/drawing/2014/main" id="{606BDB22-75FC-5E38-7276-1BB91FD4F565}"/>
              </a:ext>
            </a:extLst>
          </p:cNvPr>
          <p:cNvSpPr txBox="1"/>
          <p:nvPr/>
        </p:nvSpPr>
        <p:spPr>
          <a:xfrm>
            <a:off x="1476400" y="6453336"/>
            <a:ext cx="4535760" cy="307777"/>
          </a:xfrm>
          <a:prstGeom prst="rect">
            <a:avLst/>
          </a:prstGeom>
          <a:noFill/>
        </p:spPr>
        <p:txBody>
          <a:bodyPr wrap="square">
            <a:spAutoFit/>
          </a:bodyPr>
          <a:lstStyle/>
          <a:p>
            <a:r>
              <a:rPr lang="fr-FR" sz="1400" dirty="0"/>
              <a:t>Donnée                          Action                         Outil</a:t>
            </a:r>
            <a:endParaRPr lang="en-PH" sz="1400" dirty="0"/>
          </a:p>
        </p:txBody>
      </p:sp>
      <p:sp>
        <p:nvSpPr>
          <p:cNvPr id="17" name="Freeform: Shape 16">
            <a:extLst>
              <a:ext uri="{FF2B5EF4-FFF2-40B4-BE49-F238E27FC236}">
                <a16:creationId xmlns:a16="http://schemas.microsoft.com/office/drawing/2014/main" id="{F126BA9F-C86F-7417-ED10-C44E6AD651B4}"/>
              </a:ext>
            </a:extLst>
          </p:cNvPr>
          <p:cNvSpPr/>
          <p:nvPr/>
        </p:nvSpPr>
        <p:spPr>
          <a:xfrm>
            <a:off x="4200525" y="1409700"/>
            <a:ext cx="4705350" cy="2895600"/>
          </a:xfrm>
          <a:custGeom>
            <a:avLst/>
            <a:gdLst>
              <a:gd name="connsiteX0" fmla="*/ 0 w 4705350"/>
              <a:gd name="connsiteY0" fmla="*/ 0 h 2895600"/>
              <a:gd name="connsiteX1" fmla="*/ 4705350 w 4705350"/>
              <a:gd name="connsiteY1" fmla="*/ 9525 h 2895600"/>
              <a:gd name="connsiteX2" fmla="*/ 4695825 w 4705350"/>
              <a:gd name="connsiteY2" fmla="*/ 2028825 h 2895600"/>
              <a:gd name="connsiteX3" fmla="*/ 3429000 w 4705350"/>
              <a:gd name="connsiteY3" fmla="*/ 2028825 h 2895600"/>
              <a:gd name="connsiteX4" fmla="*/ 2895600 w 4705350"/>
              <a:gd name="connsiteY4" fmla="*/ 2895600 h 2895600"/>
              <a:gd name="connsiteX5" fmla="*/ 19050 w 4705350"/>
              <a:gd name="connsiteY5" fmla="*/ 2895600 h 2895600"/>
              <a:gd name="connsiteX6" fmla="*/ 0 w 4705350"/>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5350" h="2895600">
                <a:moveTo>
                  <a:pt x="0" y="0"/>
                </a:moveTo>
                <a:lnTo>
                  <a:pt x="4705350" y="9525"/>
                </a:lnTo>
                <a:lnTo>
                  <a:pt x="4695825" y="2028825"/>
                </a:lnTo>
                <a:lnTo>
                  <a:pt x="3429000" y="2028825"/>
                </a:lnTo>
                <a:lnTo>
                  <a:pt x="2895600" y="2895600"/>
                </a:lnTo>
                <a:lnTo>
                  <a:pt x="19050" y="2895600"/>
                </a:lnTo>
                <a:lnTo>
                  <a:pt x="0" y="0"/>
                </a:lnTo>
                <a:close/>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dirty="0"/>
          </a:p>
        </p:txBody>
      </p:sp>
      <p:cxnSp>
        <p:nvCxnSpPr>
          <p:cNvPr id="22" name="Straight Connector 21">
            <a:extLst>
              <a:ext uri="{FF2B5EF4-FFF2-40B4-BE49-F238E27FC236}">
                <a16:creationId xmlns:a16="http://schemas.microsoft.com/office/drawing/2014/main" id="{4727E3AF-06FD-CC2C-0AAA-7D4AF8833787}"/>
              </a:ext>
            </a:extLst>
          </p:cNvPr>
          <p:cNvCxnSpPr>
            <a:cxnSpLocks/>
            <a:endCxn id="17" idx="0"/>
          </p:cNvCxnSpPr>
          <p:nvPr/>
        </p:nvCxnSpPr>
        <p:spPr>
          <a:xfrm flipV="1">
            <a:off x="2483768" y="1409700"/>
            <a:ext cx="1716757" cy="151524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995FE4-7A31-44EB-11BC-D79253E67646}"/>
              </a:ext>
            </a:extLst>
          </p:cNvPr>
          <p:cNvCxnSpPr>
            <a:cxnSpLocks/>
            <a:endCxn id="17" idx="5"/>
          </p:cNvCxnSpPr>
          <p:nvPr/>
        </p:nvCxnSpPr>
        <p:spPr>
          <a:xfrm>
            <a:off x="2483768" y="3717032"/>
            <a:ext cx="1735807" cy="588268"/>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44809F38-6F2D-F577-EACF-87CA759E9170}"/>
              </a:ext>
            </a:extLst>
          </p:cNvPr>
          <p:cNvSpPr/>
          <p:nvPr/>
        </p:nvSpPr>
        <p:spPr>
          <a:xfrm>
            <a:off x="1187450" y="2924944"/>
            <a:ext cx="1296318" cy="792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Tree>
    <p:extLst>
      <p:ext uri="{BB962C8B-B14F-4D97-AF65-F5344CB8AC3E}">
        <p14:creationId xmlns:p14="http://schemas.microsoft.com/office/powerpoint/2010/main" val="34537318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8072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altLang="en-US" sz="3200" b="1" dirty="0">
                <a:solidFill>
                  <a:schemeClr val="bg1"/>
                </a:solidFill>
                <a:latin typeface="+mn-lt"/>
              </a:rPr>
              <a:t>Sources des données à compiler – </a:t>
            </a:r>
          </a:p>
          <a:p>
            <a:pPr algn="ctr" eaLnBrk="1" hangingPunct="1">
              <a:defRPr/>
            </a:pPr>
            <a:r>
              <a:rPr lang="fr-CH" altLang="en-US" sz="3200" b="1" dirty="0">
                <a:solidFill>
                  <a:schemeClr val="bg1"/>
                </a:solidFill>
                <a:latin typeface="+mn-lt"/>
              </a:rPr>
              <a:t>Listes maîtresses et données géospatiales</a:t>
            </a: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fr-CH" altLang="en-US" smtClean="0"/>
              <a:pPr/>
              <a:t>6</a:t>
            </a:fld>
            <a:endParaRPr lang="fr-CH" altLang="en-US" dirty="0"/>
          </a:p>
        </p:txBody>
      </p:sp>
      <p:sp>
        <p:nvSpPr>
          <p:cNvPr id="10" name="Title 1"/>
          <p:cNvSpPr txBox="1">
            <a:spLocks/>
          </p:cNvSpPr>
          <p:nvPr/>
        </p:nvSpPr>
        <p:spPr bwMode="auto">
          <a:xfrm>
            <a:off x="165719" y="1109864"/>
            <a:ext cx="3494212" cy="51717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sz="2200" dirty="0">
                <a:latin typeface="Calibri" pitchFamily="34" charset="0"/>
                <a:cs typeface="Calibri" pitchFamily="34" charset="0"/>
              </a:rPr>
              <a:t>Les listes maîtresses ne doivent provenir que d’entités gouvernementales qui ont un mandat officiel sur la ou les entités géographiques considérées.</a:t>
            </a:r>
          </a:p>
          <a:p>
            <a:endParaRPr lang="fr-CH" sz="2200" dirty="0">
              <a:latin typeface="Calibri" pitchFamily="34" charset="0"/>
              <a:cs typeface="Calibri" pitchFamily="34" charset="0"/>
            </a:endParaRPr>
          </a:p>
          <a:p>
            <a:r>
              <a:rPr lang="fr-CH" sz="2200" dirty="0">
                <a:latin typeface="Calibri" pitchFamily="34" charset="0"/>
                <a:cs typeface="Calibri" pitchFamily="34" charset="0"/>
              </a:rPr>
              <a:t>Ce tableau fournit la liste des entités gouvernementales généralement en charge de la liste maîtresse et des données géospatiales associées pour les caractéristiques géographiques les plus souvent utilisées en santé publique.</a:t>
            </a:r>
          </a:p>
        </p:txBody>
      </p:sp>
      <p:graphicFrame>
        <p:nvGraphicFramePr>
          <p:cNvPr id="7" name="Table 6"/>
          <p:cNvGraphicFramePr>
            <a:graphicFrameLocks noGrp="1"/>
          </p:cNvGraphicFramePr>
          <p:nvPr>
            <p:extLst>
              <p:ext uri="{D42A27DB-BD31-4B8C-83A1-F6EECF244321}">
                <p14:modId xmlns:p14="http://schemas.microsoft.com/office/powerpoint/2010/main" val="930955114"/>
              </p:ext>
            </p:extLst>
          </p:nvPr>
        </p:nvGraphicFramePr>
        <p:xfrm>
          <a:off x="3798686" y="1062634"/>
          <a:ext cx="5160541" cy="5343845"/>
        </p:xfrm>
        <a:graphic>
          <a:graphicData uri="http://schemas.openxmlformats.org/drawingml/2006/table">
            <a:tbl>
              <a:tblPr bandRow="1">
                <a:tableStyleId>{BDBED569-4797-4DF1-A0F4-6AAB3CD982D8}</a:tableStyleId>
              </a:tblPr>
              <a:tblGrid>
                <a:gridCol w="1182624">
                  <a:extLst>
                    <a:ext uri="{9D8B030D-6E8A-4147-A177-3AD203B41FA5}">
                      <a16:colId xmlns:a16="http://schemas.microsoft.com/office/drawing/2014/main" val="20000"/>
                    </a:ext>
                  </a:extLst>
                </a:gridCol>
                <a:gridCol w="860090">
                  <a:extLst>
                    <a:ext uri="{9D8B030D-6E8A-4147-A177-3AD203B41FA5}">
                      <a16:colId xmlns:a16="http://schemas.microsoft.com/office/drawing/2014/main" val="20001"/>
                    </a:ext>
                  </a:extLst>
                </a:gridCol>
                <a:gridCol w="967602">
                  <a:extLst>
                    <a:ext uri="{9D8B030D-6E8A-4147-A177-3AD203B41FA5}">
                      <a16:colId xmlns:a16="http://schemas.microsoft.com/office/drawing/2014/main" val="20002"/>
                    </a:ext>
                  </a:extLst>
                </a:gridCol>
                <a:gridCol w="2150225">
                  <a:extLst>
                    <a:ext uri="{9D8B030D-6E8A-4147-A177-3AD203B41FA5}">
                      <a16:colId xmlns:a16="http://schemas.microsoft.com/office/drawing/2014/main" val="20003"/>
                    </a:ext>
                  </a:extLst>
                </a:gridCol>
              </a:tblGrid>
              <a:tr h="371521">
                <a:tc>
                  <a:txBody>
                    <a:bodyPr/>
                    <a:lstStyle/>
                    <a:p>
                      <a:pPr algn="ctr">
                        <a:spcAft>
                          <a:spcPts val="0"/>
                        </a:spcAft>
                      </a:pPr>
                      <a:r>
                        <a:rPr lang="fr-CH" sz="1200" b="1" noProof="0" dirty="0">
                          <a:effectLst/>
                        </a:rPr>
                        <a:t>Entité géographique</a:t>
                      </a:r>
                      <a:endParaRPr lang="fr-CH" sz="1200" b="1" noProof="0" dirty="0">
                        <a:effectLst/>
                        <a:latin typeface="Times New Roman"/>
                        <a:ea typeface="Times New Roman"/>
                      </a:endParaRPr>
                    </a:p>
                  </a:txBody>
                  <a:tcPr marL="68580" marR="68580" marT="0" marB="0" anchor="ctr"/>
                </a:tc>
                <a:tc>
                  <a:txBody>
                    <a:bodyPr/>
                    <a:lstStyle/>
                    <a:p>
                      <a:pPr algn="ctr">
                        <a:spcAft>
                          <a:spcPts val="0"/>
                        </a:spcAft>
                      </a:pPr>
                      <a:r>
                        <a:rPr lang="fr-CH" sz="1200" b="1" noProof="0" dirty="0">
                          <a:latin typeface="Calibri" pitchFamily="34" charset="0"/>
                          <a:cs typeface="Calibri" pitchFamily="34" charset="0"/>
                        </a:rPr>
                        <a:t>liste maîtresse </a:t>
                      </a:r>
                      <a:endParaRPr lang="fr-CH" sz="1200" b="1" noProof="0" dirty="0">
                        <a:effectLst/>
                        <a:latin typeface="Times New Roman"/>
                        <a:ea typeface="Times New Roman"/>
                      </a:endParaRPr>
                    </a:p>
                  </a:txBody>
                  <a:tcPr marL="68580" marR="68580" marT="0" marB="0" anchor="ctr"/>
                </a:tc>
                <a:tc>
                  <a:txBody>
                    <a:bodyPr/>
                    <a:lstStyle/>
                    <a:p>
                      <a:pPr algn="ctr">
                        <a:spcAft>
                          <a:spcPts val="0"/>
                        </a:spcAft>
                      </a:pPr>
                      <a:r>
                        <a:rPr lang="fr-CH" sz="1200" b="1" noProof="0" dirty="0">
                          <a:effectLst/>
                        </a:rPr>
                        <a:t>Donnée géospatiale</a:t>
                      </a:r>
                      <a:endParaRPr lang="fr-CH" sz="1200" b="1" noProof="0" dirty="0">
                        <a:effectLst/>
                        <a:latin typeface="Times New Roman"/>
                        <a:ea typeface="Times New Roman"/>
                      </a:endParaRPr>
                    </a:p>
                  </a:txBody>
                  <a:tcPr marL="68580" marR="68580" marT="0" marB="0" anchor="ctr"/>
                </a:tc>
                <a:tc>
                  <a:txBody>
                    <a:bodyPr/>
                    <a:lstStyle/>
                    <a:p>
                      <a:pPr algn="ctr">
                        <a:spcAft>
                          <a:spcPts val="0"/>
                        </a:spcAft>
                      </a:pPr>
                      <a:r>
                        <a:rPr lang="fr-CH" sz="1200" b="1" noProof="0" dirty="0">
                          <a:effectLst/>
                        </a:rPr>
                        <a:t>Entité gouvernementale</a:t>
                      </a:r>
                      <a:endParaRPr lang="fr-CH" sz="1200" b="1" noProof="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1521">
                <a:tc>
                  <a:txBody>
                    <a:bodyPr/>
                    <a:lstStyle/>
                    <a:p>
                      <a:pPr>
                        <a:spcAft>
                          <a:spcPts val="0"/>
                        </a:spcAft>
                      </a:pPr>
                      <a:r>
                        <a:rPr lang="fr-CH" sz="1200" noProof="0" dirty="0">
                          <a:effectLst/>
                          <a:latin typeface="+mn-lt"/>
                        </a:rPr>
                        <a:t>Etablissement de santé</a:t>
                      </a:r>
                      <a:endParaRPr lang="fr-CH" sz="1200" noProof="0" dirty="0">
                        <a:effectLst/>
                        <a:latin typeface="+mn-lt"/>
                        <a:ea typeface="Times New Roman"/>
                      </a:endParaRPr>
                    </a:p>
                  </a:txBody>
                  <a:tcPr marL="68580" marR="68580" marT="0" marB="0" anchor="ctr"/>
                </a:tc>
                <a:tc>
                  <a:txBody>
                    <a:bodyPr/>
                    <a:lstStyle/>
                    <a:p>
                      <a:pPr algn="ctr">
                        <a:spcAft>
                          <a:spcPts val="0"/>
                        </a:spcAft>
                      </a:pPr>
                      <a:r>
                        <a:rPr lang="fr-CH" sz="1200" noProof="0" dirty="0">
                          <a:latin typeface="+mn-lt"/>
                        </a:rPr>
                        <a:t>✔</a:t>
                      </a:r>
                      <a:endParaRPr lang="fr-CH" sz="1200" noProof="0" dirty="0">
                        <a:effectLst/>
                        <a:latin typeface="+mn-lt"/>
                        <a:ea typeface="Times New Roman"/>
                      </a:endParaRPr>
                    </a:p>
                  </a:txBody>
                  <a:tcPr marL="68580" marR="68580" marT="0" marB="0" anchor="ctr"/>
                </a:tc>
                <a:tc>
                  <a:txBody>
                    <a:bodyPr/>
                    <a:lstStyle/>
                    <a:p>
                      <a:pPr algn="ctr">
                        <a:spcAft>
                          <a:spcPts val="0"/>
                        </a:spcAft>
                      </a:pPr>
                      <a:r>
                        <a:rPr lang="fr-CH" sz="1200" noProof="0" dirty="0">
                          <a:latin typeface="+mn-lt"/>
                        </a:rPr>
                        <a:t>✔</a:t>
                      </a:r>
                      <a:endParaRPr lang="fr-CH" sz="1200" noProof="0" dirty="0">
                        <a:effectLst/>
                        <a:latin typeface="+mn-lt"/>
                        <a:ea typeface="Times New Roman"/>
                      </a:endParaRPr>
                    </a:p>
                  </a:txBody>
                  <a:tcPr marL="68580" marR="68580" marT="0" marB="0" anchor="ctr"/>
                </a:tc>
                <a:tc>
                  <a:txBody>
                    <a:bodyPr/>
                    <a:lstStyle/>
                    <a:p>
                      <a:pPr>
                        <a:spcAft>
                          <a:spcPts val="0"/>
                        </a:spcAft>
                      </a:pPr>
                      <a:r>
                        <a:rPr lang="fr-CH" sz="1200" noProof="0" dirty="0">
                          <a:effectLst/>
                          <a:latin typeface="+mn-lt"/>
                        </a:rPr>
                        <a:t>Ministère de la santé</a:t>
                      </a:r>
                      <a:endParaRPr lang="fr-CH" sz="1200" noProof="0" dirty="0">
                        <a:effectLst/>
                        <a:latin typeface="+mn-lt"/>
                        <a:ea typeface="Times New Roman"/>
                      </a:endParaRPr>
                    </a:p>
                  </a:txBody>
                  <a:tcPr marL="68580" marR="68580" marT="0" marB="0" anchor="ctr"/>
                </a:tc>
                <a:extLst>
                  <a:ext uri="{0D108BD9-81ED-4DB2-BD59-A6C34878D82A}">
                    <a16:rowId xmlns:a16="http://schemas.microsoft.com/office/drawing/2014/main" val="10001"/>
                  </a:ext>
                </a:extLst>
              </a:tr>
              <a:tr h="743041">
                <a:tc>
                  <a:txBody>
                    <a:bodyPr/>
                    <a:lstStyle/>
                    <a:p>
                      <a:pPr>
                        <a:spcAft>
                          <a:spcPts val="0"/>
                        </a:spcAft>
                      </a:pPr>
                      <a:r>
                        <a:rPr lang="fr-CH" sz="1200" noProof="0" dirty="0">
                          <a:latin typeface="+mn-lt"/>
                        </a:rPr>
                        <a:t>Districts sanitaires</a:t>
                      </a:r>
                      <a:endParaRPr lang="fr-CH" sz="1200" noProof="0" dirty="0">
                        <a:effectLst/>
                        <a:latin typeface="+mn-lt"/>
                        <a:ea typeface="Times New Roman"/>
                      </a:endParaRPr>
                    </a:p>
                  </a:txBody>
                  <a:tcPr marL="68580" marR="68580" marT="0" marB="0" anchor="ctr"/>
                </a:tc>
                <a:tc>
                  <a:txBody>
                    <a:bodyPr/>
                    <a:lstStyle/>
                    <a:p>
                      <a:pPr algn="ctr">
                        <a:spcAft>
                          <a:spcPts val="0"/>
                        </a:spcAft>
                      </a:pPr>
                      <a:r>
                        <a:rPr lang="fr-CH" sz="1200" noProof="0" dirty="0">
                          <a:latin typeface="+mn-lt"/>
                        </a:rPr>
                        <a:t>✔</a:t>
                      </a:r>
                      <a:endParaRPr lang="fr-CH" sz="1200" noProof="0" dirty="0">
                        <a:effectLst/>
                        <a:latin typeface="+mn-lt"/>
                        <a:ea typeface="Times New Roman"/>
                      </a:endParaRPr>
                    </a:p>
                  </a:txBody>
                  <a:tcPr marL="68580" marR="68580" marT="0" marB="0" anchor="ctr"/>
                </a:tc>
                <a:tc>
                  <a:txBody>
                    <a:bodyPr/>
                    <a:lstStyle/>
                    <a:p>
                      <a:pPr algn="ctr">
                        <a:spcAft>
                          <a:spcPts val="0"/>
                        </a:spcAft>
                      </a:pPr>
                      <a:r>
                        <a:rPr lang="fr-CH" sz="1200" noProof="0" dirty="0">
                          <a:latin typeface="+mn-lt"/>
                        </a:rPr>
                        <a:t>✔</a:t>
                      </a:r>
                      <a:endParaRPr lang="fr-CH" sz="1200" noProof="0" dirty="0">
                        <a:effectLst/>
                        <a:latin typeface="+mn-lt"/>
                        <a:ea typeface="Times New Roman"/>
                      </a:endParaRPr>
                    </a:p>
                  </a:txBody>
                  <a:tcPr marL="68580" marR="68580" marT="0" marB="0" anchor="ctr"/>
                </a:tc>
                <a:tc>
                  <a:txBody>
                    <a:bodyPr/>
                    <a:lstStyle/>
                    <a:p>
                      <a:pPr>
                        <a:spcAft>
                          <a:spcPts val="0"/>
                        </a:spcAft>
                      </a:pPr>
                      <a:r>
                        <a:rPr lang="fr-CH" sz="1200" noProof="0" dirty="0">
                          <a:effectLst/>
                          <a:latin typeface="+mn-lt"/>
                        </a:rPr>
                        <a:t>Ministère de la santé</a:t>
                      </a:r>
                      <a:endParaRPr lang="fr-CH" sz="1200" noProof="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r h="743041">
                <a:tc>
                  <a:txBody>
                    <a:bodyPr/>
                    <a:lstStyle/>
                    <a:p>
                      <a:pPr>
                        <a:spcAft>
                          <a:spcPts val="0"/>
                        </a:spcAft>
                      </a:pPr>
                      <a:r>
                        <a:rPr lang="fr-CH" sz="1200" noProof="0" dirty="0">
                          <a:latin typeface="+mn-lt"/>
                        </a:rPr>
                        <a:t>Divisions administratives et villages</a:t>
                      </a:r>
                      <a:endParaRPr lang="fr-CH" sz="1200" noProof="0" dirty="0">
                        <a:effectLst/>
                        <a:latin typeface="+mn-lt"/>
                        <a:ea typeface="Times New Roman"/>
                      </a:endParaRPr>
                    </a:p>
                  </a:txBody>
                  <a:tcPr marL="68580" marR="68580" marT="0" marB="0" anchor="ctr"/>
                </a:tc>
                <a:tc>
                  <a:txBody>
                    <a:bodyPr/>
                    <a:lstStyle/>
                    <a:p>
                      <a:pPr algn="ctr">
                        <a:spcAft>
                          <a:spcPts val="0"/>
                        </a:spcAft>
                      </a:pPr>
                      <a:r>
                        <a:rPr lang="fr-CH" sz="1200" noProof="0" dirty="0">
                          <a:effectLst/>
                          <a:latin typeface="+mn-lt"/>
                        </a:rPr>
                        <a:t>✔</a:t>
                      </a:r>
                      <a:endParaRPr lang="fr-CH" sz="1200" noProof="0" dirty="0">
                        <a:effectLst/>
                        <a:latin typeface="+mn-lt"/>
                        <a:ea typeface="Times New Roman"/>
                      </a:endParaRPr>
                    </a:p>
                  </a:txBody>
                  <a:tcPr marL="68580" marR="68580" marT="0" marB="0" anchor="ctr"/>
                </a:tc>
                <a:tc>
                  <a:txBody>
                    <a:bodyPr/>
                    <a:lstStyle/>
                    <a:p>
                      <a:pPr algn="ctr">
                        <a:spcAft>
                          <a:spcPts val="0"/>
                        </a:spcAft>
                      </a:pPr>
                      <a:r>
                        <a:rPr lang="fr-CH" sz="1200" noProof="0" dirty="0">
                          <a:latin typeface="+mn-lt"/>
                        </a:rPr>
                        <a:t>✔</a:t>
                      </a:r>
                      <a:endParaRPr lang="fr-CH" sz="1200" noProof="0" dirty="0">
                        <a:effectLst/>
                        <a:latin typeface="+mn-lt"/>
                        <a:ea typeface="Times New Roman"/>
                      </a:endParaRPr>
                    </a:p>
                  </a:txBody>
                  <a:tcPr marL="68580" marR="68580" marT="0" marB="0" anchor="ctr"/>
                </a:tc>
                <a:tc>
                  <a:txBody>
                    <a:bodyPr/>
                    <a:lstStyle/>
                    <a:p>
                      <a:pPr>
                        <a:spcAft>
                          <a:spcPts val="0"/>
                        </a:spcAft>
                      </a:pPr>
                      <a:r>
                        <a:rPr lang="fr-CH" sz="1200" noProof="0" dirty="0">
                          <a:latin typeface="+mn-lt"/>
                        </a:rPr>
                        <a:t>Ministère de l'Intérieur, Agence Nationale de Statistique, Agence Nationale de Cartographie</a:t>
                      </a:r>
                      <a:endParaRPr lang="fr-CH" sz="1200" noProof="0" dirty="0">
                        <a:effectLst/>
                        <a:latin typeface="+mn-lt"/>
                        <a:ea typeface="Times New Roman"/>
                      </a:endParaRPr>
                    </a:p>
                  </a:txBody>
                  <a:tcPr marL="68580" marR="68580" marT="0" marB="0" anchor="ctr"/>
                </a:tc>
                <a:extLst>
                  <a:ext uri="{0D108BD9-81ED-4DB2-BD59-A6C34878D82A}">
                    <a16:rowId xmlns:a16="http://schemas.microsoft.com/office/drawing/2014/main" val="10003"/>
                  </a:ext>
                </a:extLst>
              </a:tr>
              <a:tr h="371521">
                <a:tc>
                  <a:txBody>
                    <a:bodyPr/>
                    <a:lstStyle/>
                    <a:p>
                      <a:pPr>
                        <a:spcAft>
                          <a:spcPts val="0"/>
                        </a:spcAft>
                      </a:pPr>
                      <a:r>
                        <a:rPr lang="fr-CH" sz="1200" noProof="0" dirty="0">
                          <a:effectLst/>
                          <a:latin typeface="+mn-lt"/>
                        </a:rPr>
                        <a:t>Réseau de transport</a:t>
                      </a:r>
                      <a:endParaRPr lang="fr-CH" sz="1200" noProof="0" dirty="0">
                        <a:effectLst/>
                        <a:latin typeface="+mn-lt"/>
                        <a:ea typeface="Times New Roman"/>
                      </a:endParaRPr>
                    </a:p>
                  </a:txBody>
                  <a:tcPr marL="68580" marR="68580" marT="0" marB="0" anchor="ctr"/>
                </a:tc>
                <a:tc>
                  <a:txBody>
                    <a:bodyPr/>
                    <a:lstStyle/>
                    <a:p>
                      <a:pPr algn="ctr">
                        <a:spcAft>
                          <a:spcPts val="0"/>
                        </a:spcAft>
                      </a:pPr>
                      <a:r>
                        <a:rPr lang="fr-CH" sz="1200" noProof="0" dirty="0">
                          <a:effectLst/>
                          <a:latin typeface="+mn-lt"/>
                        </a:rPr>
                        <a:t>Pas nécessaire</a:t>
                      </a:r>
                      <a:endParaRPr lang="fr-CH" sz="1200" noProof="0" dirty="0">
                        <a:effectLst/>
                        <a:latin typeface="+mn-lt"/>
                        <a:ea typeface="Times New Roman"/>
                      </a:endParaRPr>
                    </a:p>
                  </a:txBody>
                  <a:tcPr marL="68580" marR="68580" marT="0" marB="0" anchor="ctr"/>
                </a:tc>
                <a:tc>
                  <a:txBody>
                    <a:bodyPr/>
                    <a:lstStyle/>
                    <a:p>
                      <a:pPr algn="ctr">
                        <a:spcAft>
                          <a:spcPts val="0"/>
                        </a:spcAft>
                      </a:pPr>
                      <a:r>
                        <a:rPr lang="fr-CH" sz="1200" noProof="0" dirty="0">
                          <a:latin typeface="+mn-lt"/>
                        </a:rPr>
                        <a:t>✔</a:t>
                      </a:r>
                      <a:endParaRPr lang="fr-CH" sz="1200" noProof="0" dirty="0">
                        <a:effectLst/>
                        <a:latin typeface="+mn-lt"/>
                        <a:ea typeface="Times New Roman"/>
                      </a:endParaRPr>
                    </a:p>
                  </a:txBody>
                  <a:tcPr marL="68580" marR="68580" marT="0" marB="0" anchor="ctr"/>
                </a:tc>
                <a:tc>
                  <a:txBody>
                    <a:bodyPr/>
                    <a:lstStyle/>
                    <a:p>
                      <a:pPr>
                        <a:spcAft>
                          <a:spcPts val="0"/>
                        </a:spcAft>
                      </a:pPr>
                      <a:r>
                        <a:rPr lang="fr-CH" sz="1200" noProof="0" dirty="0">
                          <a:latin typeface="+mn-lt"/>
                        </a:rPr>
                        <a:t>Ministère des Travaux Publics, Ministère des Transports</a:t>
                      </a:r>
                      <a:endParaRPr lang="fr-CH" sz="1200" noProof="0" dirty="0">
                        <a:effectLst/>
                        <a:latin typeface="+mn-lt"/>
                        <a:ea typeface="Times New Roman"/>
                      </a:endParaRPr>
                    </a:p>
                  </a:txBody>
                  <a:tcPr marL="68580" marR="68580" marT="0" marB="0" anchor="ctr"/>
                </a:tc>
                <a:extLst>
                  <a:ext uri="{0D108BD9-81ED-4DB2-BD59-A6C34878D82A}">
                    <a16:rowId xmlns:a16="http://schemas.microsoft.com/office/drawing/2014/main" val="10004"/>
                  </a:ext>
                </a:extLst>
              </a:tr>
              <a:tr h="371521">
                <a:tc>
                  <a:txBody>
                    <a:bodyPr/>
                    <a:lstStyle/>
                    <a:p>
                      <a:pPr>
                        <a:spcAft>
                          <a:spcPts val="0"/>
                        </a:spcAft>
                      </a:pPr>
                      <a:r>
                        <a:rPr lang="fr-CH" sz="1200" noProof="0" dirty="0">
                          <a:effectLst/>
                          <a:latin typeface="+mn-lt"/>
                        </a:rPr>
                        <a:t>Réseau hydrographique</a:t>
                      </a:r>
                      <a:endParaRPr lang="fr-CH" sz="1200" noProof="0" dirty="0">
                        <a:effectLst/>
                        <a:latin typeface="+mn-lt"/>
                        <a:ea typeface="Times New Roman"/>
                      </a:endParaRPr>
                    </a:p>
                  </a:txBody>
                  <a:tcPr marL="68580" marR="68580" marT="0" marB="0" anchor="ctr"/>
                </a:tc>
                <a:tc>
                  <a:txBody>
                    <a:bodyPr/>
                    <a:lstStyle/>
                    <a:p>
                      <a:pPr algn="ctr">
                        <a:spcAft>
                          <a:spcPts val="0"/>
                        </a:spcAft>
                      </a:pPr>
                      <a:r>
                        <a:rPr lang="fr-CH" sz="1200" noProof="0" dirty="0">
                          <a:effectLst/>
                          <a:latin typeface="+mn-lt"/>
                        </a:rPr>
                        <a:t>Pas nécessaire</a:t>
                      </a:r>
                      <a:endParaRPr lang="fr-CH" sz="1200" noProof="0" dirty="0">
                        <a:effectLst/>
                        <a:latin typeface="+mn-lt"/>
                        <a:ea typeface="Times New Roman"/>
                      </a:endParaRPr>
                    </a:p>
                  </a:txBody>
                  <a:tcPr marL="68580" marR="68580" marT="0" marB="0" anchor="ctr"/>
                </a:tc>
                <a:tc>
                  <a:txBody>
                    <a:bodyPr/>
                    <a:lstStyle/>
                    <a:p>
                      <a:pPr algn="ctr">
                        <a:spcAft>
                          <a:spcPts val="0"/>
                        </a:spcAft>
                      </a:pPr>
                      <a:r>
                        <a:rPr lang="fr-CH" sz="1200" noProof="0" dirty="0">
                          <a:latin typeface="+mn-lt"/>
                        </a:rPr>
                        <a:t>✔</a:t>
                      </a:r>
                      <a:endParaRPr lang="fr-CH" sz="1200" noProof="0" dirty="0">
                        <a:effectLst/>
                        <a:latin typeface="+mn-lt"/>
                        <a:ea typeface="Times New Roman"/>
                      </a:endParaRPr>
                    </a:p>
                  </a:txBody>
                  <a:tcPr marL="68580" marR="68580" marT="0" marB="0" anchor="ctr"/>
                </a:tc>
                <a:tc>
                  <a:txBody>
                    <a:bodyPr/>
                    <a:lstStyle/>
                    <a:p>
                      <a:pPr>
                        <a:spcAft>
                          <a:spcPts val="0"/>
                        </a:spcAft>
                      </a:pPr>
                      <a:r>
                        <a:rPr lang="fr-CH" sz="1200" noProof="0" dirty="0">
                          <a:latin typeface="+mn-lt"/>
                        </a:rPr>
                        <a:t>Ministère de l'Environnement/de l'Agriculture</a:t>
                      </a:r>
                      <a:endParaRPr lang="fr-CH" sz="1200" noProof="0" dirty="0">
                        <a:effectLst/>
                        <a:latin typeface="+mn-lt"/>
                        <a:ea typeface="Times New Roman"/>
                      </a:endParaRPr>
                    </a:p>
                  </a:txBody>
                  <a:tcPr marL="68580" marR="68580" marT="0" marB="0" anchor="ctr"/>
                </a:tc>
                <a:extLst>
                  <a:ext uri="{0D108BD9-81ED-4DB2-BD59-A6C34878D82A}">
                    <a16:rowId xmlns:a16="http://schemas.microsoft.com/office/drawing/2014/main" val="10005"/>
                  </a:ext>
                </a:extLst>
              </a:tr>
              <a:tr h="743041">
                <a:tc>
                  <a:txBody>
                    <a:bodyPr/>
                    <a:lstStyle/>
                    <a:p>
                      <a:pPr>
                        <a:spcAft>
                          <a:spcPts val="0"/>
                        </a:spcAft>
                      </a:pPr>
                      <a:r>
                        <a:rPr lang="fr-CH" sz="1200" noProof="0" dirty="0">
                          <a:latin typeface="+mn-lt"/>
                        </a:rPr>
                        <a:t>Données climatiques (température, précipitations, etc.)</a:t>
                      </a:r>
                      <a:endParaRPr lang="fr-CH" sz="1200" noProof="0" dirty="0">
                        <a:effectLst/>
                        <a:latin typeface="+mn-lt"/>
                        <a:ea typeface="Times New Roman"/>
                      </a:endParaRPr>
                    </a:p>
                  </a:txBody>
                  <a:tcPr marL="68580" marR="68580" marT="0" marB="0" anchor="ctr"/>
                </a:tc>
                <a:tc>
                  <a:txBody>
                    <a:bodyPr/>
                    <a:lstStyle/>
                    <a:p>
                      <a:pPr algn="ctr">
                        <a:spcAft>
                          <a:spcPts val="0"/>
                        </a:spcAft>
                      </a:pPr>
                      <a:r>
                        <a:rPr lang="fr-CH" sz="1200" noProof="0" dirty="0">
                          <a:effectLst/>
                          <a:latin typeface="+mn-lt"/>
                          <a:ea typeface="Times New Roman"/>
                        </a:rPr>
                        <a:t>Pas</a:t>
                      </a:r>
                    </a:p>
                    <a:p>
                      <a:pPr algn="ctr">
                        <a:spcAft>
                          <a:spcPts val="0"/>
                        </a:spcAft>
                      </a:pPr>
                      <a:r>
                        <a:rPr lang="fr-CH" sz="1200" noProof="0" dirty="0">
                          <a:effectLst/>
                          <a:latin typeface="+mn-lt"/>
                          <a:ea typeface="Times New Roman"/>
                        </a:rPr>
                        <a:t>applicable</a:t>
                      </a:r>
                    </a:p>
                  </a:txBody>
                  <a:tcPr marL="68580" marR="68580" marT="0" marB="0" anchor="ctr"/>
                </a:tc>
                <a:tc>
                  <a:txBody>
                    <a:bodyPr/>
                    <a:lstStyle/>
                    <a:p>
                      <a:pPr algn="ctr">
                        <a:spcAft>
                          <a:spcPts val="0"/>
                        </a:spcAft>
                      </a:pPr>
                      <a:r>
                        <a:rPr lang="fr-CH" sz="1200" noProof="0" dirty="0">
                          <a:latin typeface="+mn-lt"/>
                        </a:rPr>
                        <a:t>✔</a:t>
                      </a:r>
                      <a:endParaRPr lang="fr-CH" sz="1200" noProof="0" dirty="0">
                        <a:effectLst/>
                        <a:latin typeface="+mn-lt"/>
                        <a:ea typeface="Times New Roman"/>
                      </a:endParaRPr>
                    </a:p>
                  </a:txBody>
                  <a:tcPr marL="68580" marR="68580" marT="0" marB="0" anchor="ctr"/>
                </a:tc>
                <a:tc>
                  <a:txBody>
                    <a:bodyPr/>
                    <a:lstStyle/>
                    <a:p>
                      <a:pPr>
                        <a:spcAft>
                          <a:spcPts val="0"/>
                        </a:spcAft>
                      </a:pPr>
                      <a:r>
                        <a:rPr lang="fr-CH" sz="1200" noProof="0" dirty="0">
                          <a:latin typeface="+mn-lt"/>
                        </a:rPr>
                        <a:t>Ministère de la Météorologie, Agence météorologique</a:t>
                      </a:r>
                      <a:endParaRPr lang="fr-CH" sz="1200" noProof="0" dirty="0">
                        <a:effectLst/>
                        <a:latin typeface="+mn-lt"/>
                        <a:ea typeface="Times New Roman"/>
                      </a:endParaRPr>
                    </a:p>
                  </a:txBody>
                  <a:tcPr marL="68580" marR="68580" marT="0" marB="0" anchor="ctr"/>
                </a:tc>
                <a:extLst>
                  <a:ext uri="{0D108BD9-81ED-4DB2-BD59-A6C34878D82A}">
                    <a16:rowId xmlns:a16="http://schemas.microsoft.com/office/drawing/2014/main" val="10006"/>
                  </a:ext>
                </a:extLst>
              </a:tr>
              <a:tr h="371521">
                <a:tc>
                  <a:txBody>
                    <a:bodyPr/>
                    <a:lstStyle/>
                    <a:p>
                      <a:pPr>
                        <a:spcAft>
                          <a:spcPts val="0"/>
                        </a:spcAft>
                      </a:pPr>
                      <a:r>
                        <a:rPr lang="fr-CH" sz="1200" noProof="0" dirty="0">
                          <a:latin typeface="+mn-lt"/>
                        </a:rPr>
                        <a:t>Modèle numérique d'élévation</a:t>
                      </a:r>
                      <a:endParaRPr lang="fr-CH" sz="1200" noProof="0" dirty="0">
                        <a:effectLst/>
                        <a:latin typeface="+mn-lt"/>
                        <a:ea typeface="Times New Roman"/>
                      </a:endParaRPr>
                    </a:p>
                  </a:txBody>
                  <a:tcPr marL="68580" marR="68580" marT="0" marB="0" anchor="ctr"/>
                </a:tc>
                <a:tc>
                  <a:txBody>
                    <a:bodyPr/>
                    <a:lstStyle/>
                    <a:p>
                      <a:pPr algn="ctr">
                        <a:spcAft>
                          <a:spcPts val="0"/>
                        </a:spcAft>
                      </a:pPr>
                      <a:r>
                        <a:rPr lang="fr-CH" sz="1200" noProof="0" dirty="0">
                          <a:effectLst/>
                          <a:latin typeface="+mn-lt"/>
                          <a:ea typeface="Times New Roman"/>
                        </a:rPr>
                        <a:t>Pas applicable</a:t>
                      </a:r>
                    </a:p>
                  </a:txBody>
                  <a:tcPr marL="68580" marR="68580" marT="0" marB="0" anchor="ctr"/>
                </a:tc>
                <a:tc>
                  <a:txBody>
                    <a:bodyPr/>
                    <a:lstStyle/>
                    <a:p>
                      <a:pPr algn="ctr">
                        <a:spcAft>
                          <a:spcPts val="0"/>
                        </a:spcAft>
                      </a:pPr>
                      <a:r>
                        <a:rPr lang="fr-CH" sz="1200" noProof="0" dirty="0">
                          <a:latin typeface="+mn-lt"/>
                        </a:rPr>
                        <a:t>✔</a:t>
                      </a:r>
                      <a:endParaRPr lang="fr-CH" sz="1200" noProof="0" dirty="0">
                        <a:effectLst/>
                        <a:latin typeface="+mn-lt"/>
                        <a:ea typeface="Times New Roman"/>
                      </a:endParaRPr>
                    </a:p>
                  </a:txBody>
                  <a:tcPr marL="68580" marR="68580" marT="0" marB="0" anchor="ctr"/>
                </a:tc>
                <a:tc>
                  <a:txBody>
                    <a:bodyPr/>
                    <a:lstStyle/>
                    <a:p>
                      <a:r>
                        <a:rPr lang="fr-CH" sz="1200" noProof="0" dirty="0">
                          <a:latin typeface="+mn-lt"/>
                        </a:rPr>
                        <a:t>Agence Nationale de Cartographie</a:t>
                      </a:r>
                    </a:p>
                  </a:txBody>
                  <a:tcPr marL="68580" marR="68580" marT="0" marB="0" anchor="ctr"/>
                </a:tc>
                <a:extLst>
                  <a:ext uri="{0D108BD9-81ED-4DB2-BD59-A6C34878D82A}">
                    <a16:rowId xmlns:a16="http://schemas.microsoft.com/office/drawing/2014/main" val="10007"/>
                  </a:ext>
                </a:extLst>
              </a:tr>
              <a:tr h="557281">
                <a:tc>
                  <a:txBody>
                    <a:bodyPr/>
                    <a:lstStyle/>
                    <a:p>
                      <a:pPr>
                        <a:spcAft>
                          <a:spcPts val="0"/>
                        </a:spcAft>
                      </a:pPr>
                      <a:r>
                        <a:rPr lang="fr-CH" sz="1200" noProof="0" dirty="0">
                          <a:effectLst/>
                          <a:latin typeface="+mn-lt"/>
                        </a:rPr>
                        <a:t>Couverture du sol</a:t>
                      </a:r>
                    </a:p>
                  </a:txBody>
                  <a:tcPr marL="68580" marR="68580" marT="0" marB="0" anchor="ctr"/>
                </a:tc>
                <a:tc>
                  <a:txBody>
                    <a:bodyPr/>
                    <a:lstStyle/>
                    <a:p>
                      <a:pPr algn="ctr">
                        <a:spcAft>
                          <a:spcPts val="0"/>
                        </a:spcAft>
                      </a:pPr>
                      <a:r>
                        <a:rPr lang="fr-CH" sz="1200" noProof="0" dirty="0">
                          <a:effectLst/>
                          <a:latin typeface="+mn-lt"/>
                          <a:ea typeface="Times New Roman"/>
                        </a:rPr>
                        <a:t>Pas</a:t>
                      </a:r>
                    </a:p>
                    <a:p>
                      <a:pPr algn="ctr">
                        <a:spcAft>
                          <a:spcPts val="0"/>
                        </a:spcAft>
                      </a:pPr>
                      <a:r>
                        <a:rPr lang="fr-CH" sz="1200" noProof="0" dirty="0">
                          <a:effectLst/>
                          <a:latin typeface="+mn-lt"/>
                          <a:ea typeface="Times New Roman"/>
                        </a:rPr>
                        <a:t>applicable</a:t>
                      </a:r>
                    </a:p>
                  </a:txBody>
                  <a:tcPr marL="68580" marR="68580" marT="0" marB="0" anchor="ctr"/>
                </a:tc>
                <a:tc>
                  <a:txBody>
                    <a:bodyPr/>
                    <a:lstStyle/>
                    <a:p>
                      <a:pPr algn="ctr">
                        <a:spcAft>
                          <a:spcPts val="0"/>
                        </a:spcAft>
                      </a:pPr>
                      <a:r>
                        <a:rPr lang="fr-CH" sz="1200" noProof="0" dirty="0">
                          <a:latin typeface="+mn-lt"/>
                        </a:rPr>
                        <a:t>✔</a:t>
                      </a:r>
                      <a:endParaRPr lang="fr-CH" sz="1200" noProof="0" dirty="0">
                        <a:effectLst/>
                        <a:latin typeface="+mn-lt"/>
                        <a:ea typeface="Times New Roman"/>
                      </a:endParaRPr>
                    </a:p>
                  </a:txBody>
                  <a:tcPr marL="68580" marR="68580" marT="0" marB="0" anchor="ctr"/>
                </a:tc>
                <a:tc>
                  <a:txBody>
                    <a:bodyPr/>
                    <a:lstStyle/>
                    <a:p>
                      <a:pPr>
                        <a:spcAft>
                          <a:spcPts val="0"/>
                        </a:spcAft>
                      </a:pPr>
                      <a:r>
                        <a:rPr lang="fr-CH" sz="1200" noProof="0" dirty="0">
                          <a:latin typeface="+mn-lt"/>
                        </a:rPr>
                        <a:t>Agence nationale de cartographie, ministère de l'Environnement/de l'Agriculture</a:t>
                      </a:r>
                      <a:endParaRPr lang="fr-CH" sz="1200" noProof="0" dirty="0">
                        <a:effectLst/>
                        <a:latin typeface="+mn-lt"/>
                        <a:ea typeface="Times New Roman"/>
                      </a:endParaRPr>
                    </a:p>
                  </a:txBody>
                  <a:tcPr marL="68580" marR="68580" marT="0" marB="0" anchor="ctr"/>
                </a:tc>
                <a:extLst>
                  <a:ext uri="{0D108BD9-81ED-4DB2-BD59-A6C34878D82A}">
                    <a16:rowId xmlns:a16="http://schemas.microsoft.com/office/drawing/2014/main" val="10008"/>
                  </a:ext>
                </a:extLst>
              </a:tr>
            </a:tbl>
          </a:graphicData>
        </a:graphic>
      </p:graphicFrame>
      <p:sp>
        <p:nvSpPr>
          <p:cNvPr id="4" name="Rectangle 3">
            <a:extLst>
              <a:ext uri="{FF2B5EF4-FFF2-40B4-BE49-F238E27FC236}">
                <a16:creationId xmlns:a16="http://schemas.microsoft.com/office/drawing/2014/main" id="{DB539AE5-2936-D8C8-D0AE-1ADD3317BF29}"/>
              </a:ext>
            </a:extLst>
          </p:cNvPr>
          <p:cNvSpPr>
            <a:spLocks noChangeArrowheads="1"/>
          </p:cNvSpPr>
          <p:nvPr/>
        </p:nvSpPr>
        <p:spPr bwMode="auto">
          <a:xfrm>
            <a:off x="1101517" y="6422568"/>
            <a:ext cx="7846633" cy="427587"/>
          </a:xfrm>
          <a:prstGeom prst="rect">
            <a:avLst/>
          </a:prstGeom>
          <a:noFill/>
          <a:ln w="9525">
            <a:noFill/>
            <a:miter lim="800000"/>
            <a:headEnd/>
            <a:tailEnd/>
          </a:ln>
        </p:spPr>
        <p:txBody>
          <a:bodyPr lIns="0" tIns="0" rIns="0" bIns="0"/>
          <a:lstStyle/>
          <a:p>
            <a:pPr lvl="0"/>
            <a:r>
              <a:rPr lang="fr-CH" sz="2200" dirty="0"/>
              <a:t>Liste maîtresse pas nécessaire pour certaines entités géographiques</a:t>
            </a:r>
          </a:p>
        </p:txBody>
      </p:sp>
      <p:sp>
        <p:nvSpPr>
          <p:cNvPr id="5" name="Right Arrow 8">
            <a:extLst>
              <a:ext uri="{FF2B5EF4-FFF2-40B4-BE49-F238E27FC236}">
                <a16:creationId xmlns:a16="http://schemas.microsoft.com/office/drawing/2014/main" id="{AA674495-FCB5-9B98-4C6D-103FA8FDAECF}"/>
              </a:ext>
            </a:extLst>
          </p:cNvPr>
          <p:cNvSpPr/>
          <p:nvPr/>
        </p:nvSpPr>
        <p:spPr>
          <a:xfrm>
            <a:off x="520495" y="6345132"/>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Tree>
    <p:extLst>
      <p:ext uri="{BB962C8B-B14F-4D97-AF65-F5344CB8AC3E}">
        <p14:creationId xmlns:p14="http://schemas.microsoft.com/office/powerpoint/2010/main" val="16197699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7</a:t>
            </a:fld>
            <a:endParaRPr lang="en-GB" altLang="en-US"/>
          </a:p>
        </p:txBody>
      </p:sp>
      <p:sp>
        <p:nvSpPr>
          <p:cNvPr id="10" name="Title 1"/>
          <p:cNvSpPr txBox="1">
            <a:spLocks/>
          </p:cNvSpPr>
          <p:nvPr/>
        </p:nvSpPr>
        <p:spPr bwMode="auto">
          <a:xfrm>
            <a:off x="357708" y="1099626"/>
            <a:ext cx="8822804" cy="1244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sz="2400" dirty="0">
                <a:latin typeface="Calibri" pitchFamily="34" charset="0"/>
                <a:cs typeface="Calibri" pitchFamily="34" charset="0"/>
              </a:rPr>
              <a:t>Des sources non gouvernementales de données géospatiales peuvent également être envisagées en fonction de la disponibilité, de la qualité et de l'accessibilité de ce type de données et des données gouvernementales.</a:t>
            </a:r>
          </a:p>
        </p:txBody>
      </p:sp>
      <p:sp>
        <p:nvSpPr>
          <p:cNvPr id="31" name="Title 1"/>
          <p:cNvSpPr txBox="1">
            <a:spLocks/>
          </p:cNvSpPr>
          <p:nvPr/>
        </p:nvSpPr>
        <p:spPr bwMode="auto">
          <a:xfrm>
            <a:off x="978451" y="5093895"/>
            <a:ext cx="7382644" cy="1057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lvl="0"/>
            <a:r>
              <a:rPr lang="fr-CH" sz="2400" dirty="0">
                <a:latin typeface="Calibri" pitchFamily="34" charset="0"/>
                <a:cs typeface="Calibri" pitchFamily="34" charset="0"/>
              </a:rPr>
              <a:t>La qualité et l'utilisabilité (par exemple, les droits d'utilisation et/ou de redistribution) de ces données devront d'abord être évaluée. </a:t>
            </a:r>
          </a:p>
        </p:txBody>
      </p:sp>
      <p:sp>
        <p:nvSpPr>
          <p:cNvPr id="32" name="Right Arrow 31"/>
          <p:cNvSpPr/>
          <p:nvPr/>
        </p:nvSpPr>
        <p:spPr>
          <a:xfrm>
            <a:off x="477982" y="5106277"/>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endParaRPr>
          </a:p>
        </p:txBody>
      </p:sp>
      <p:sp>
        <p:nvSpPr>
          <p:cNvPr id="4" name="Content Placeholder 2">
            <a:extLst>
              <a:ext uri="{FF2B5EF4-FFF2-40B4-BE49-F238E27FC236}">
                <a16:creationId xmlns:a16="http://schemas.microsoft.com/office/drawing/2014/main" id="{ED545BFC-9A4C-DF13-34D3-AAD680EF8293}"/>
              </a:ext>
            </a:extLst>
          </p:cNvPr>
          <p:cNvSpPr txBox="1">
            <a:spLocks/>
          </p:cNvSpPr>
          <p:nvPr/>
        </p:nvSpPr>
        <p:spPr bwMode="auto">
          <a:xfrm>
            <a:off x="707285" y="3178687"/>
            <a:ext cx="8113186" cy="1774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CH" sz="2000" b="1" dirty="0"/>
              <a:t>ONG (ONU,…) et groupes bénévoles (ex. SALB, OSM) </a:t>
            </a:r>
            <a:r>
              <a:rPr lang="fr-CH" sz="2000" dirty="0"/>
              <a:t>: limites administratives, réseau routier, réseau hydrographique, localités peuplées,…</a:t>
            </a:r>
          </a:p>
          <a:p>
            <a:pPr>
              <a:defRPr/>
            </a:pPr>
            <a:r>
              <a:rPr lang="fr-CH" sz="2000" dirty="0"/>
              <a:t>Groupes de </a:t>
            </a:r>
            <a:r>
              <a:rPr lang="fr-CH" sz="2000" b="1" dirty="0"/>
              <a:t>recherche/universités </a:t>
            </a:r>
            <a:r>
              <a:rPr lang="fr-CH" sz="2000" dirty="0"/>
              <a:t>: Grilles de répartition de la population, occupation du sol, MNE</a:t>
            </a:r>
          </a:p>
        </p:txBody>
      </p:sp>
      <p:sp>
        <p:nvSpPr>
          <p:cNvPr id="5" name="Title 1">
            <a:extLst>
              <a:ext uri="{FF2B5EF4-FFF2-40B4-BE49-F238E27FC236}">
                <a16:creationId xmlns:a16="http://schemas.microsoft.com/office/drawing/2014/main" id="{00D79526-73B6-53DD-2ED5-E47F56DA8E3A}"/>
              </a:ext>
            </a:extLst>
          </p:cNvPr>
          <p:cNvSpPr txBox="1">
            <a:spLocks/>
          </p:cNvSpPr>
          <p:nvPr/>
        </p:nvSpPr>
        <p:spPr bwMode="auto">
          <a:xfrm>
            <a:off x="360846" y="2713411"/>
            <a:ext cx="2702124" cy="427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fr-CH" sz="2400" dirty="0">
                <a:latin typeface="Calibri" pitchFamily="34" charset="0"/>
                <a:cs typeface="Calibri" pitchFamily="34" charset="0"/>
              </a:rPr>
              <a:t>Par exemple:</a:t>
            </a:r>
          </a:p>
        </p:txBody>
      </p:sp>
      <p:sp>
        <p:nvSpPr>
          <p:cNvPr id="6" name="Title 1">
            <a:extLst>
              <a:ext uri="{FF2B5EF4-FFF2-40B4-BE49-F238E27FC236}">
                <a16:creationId xmlns:a16="http://schemas.microsoft.com/office/drawing/2014/main" id="{C1BAF37F-2845-AC60-4F7C-7BA81121850E}"/>
              </a:ext>
            </a:extLst>
          </p:cNvPr>
          <p:cNvSpPr txBox="1">
            <a:spLocks/>
          </p:cNvSpPr>
          <p:nvPr/>
        </p:nvSpPr>
        <p:spPr>
          <a:xfrm>
            <a:off x="0" y="0"/>
            <a:ext cx="9144000" cy="98072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altLang="en-US" sz="3200" b="1" dirty="0">
                <a:solidFill>
                  <a:schemeClr val="bg1"/>
                </a:solidFill>
                <a:latin typeface="+mn-lt"/>
              </a:rPr>
              <a:t>Autres sources potentielles de données à compiler</a:t>
            </a:r>
          </a:p>
        </p:txBody>
      </p:sp>
    </p:spTree>
    <p:extLst>
      <p:ext uri="{BB962C8B-B14F-4D97-AF65-F5344CB8AC3E}">
        <p14:creationId xmlns:p14="http://schemas.microsoft.com/office/powerpoint/2010/main" val="57133394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8</a:t>
            </a:fld>
            <a:endParaRPr lang="en-GB" altLang="en-US"/>
          </a:p>
        </p:txBody>
      </p:sp>
      <p:sp>
        <p:nvSpPr>
          <p:cNvPr id="4" name="Title 1">
            <a:extLst>
              <a:ext uri="{FF2B5EF4-FFF2-40B4-BE49-F238E27FC236}">
                <a16:creationId xmlns:a16="http://schemas.microsoft.com/office/drawing/2014/main" id="{161BF4C5-3057-D31B-032D-7F07DCF5A418}"/>
              </a:ext>
            </a:extLst>
          </p:cNvPr>
          <p:cNvSpPr txBox="1">
            <a:spLocks/>
          </p:cNvSpPr>
          <p:nvPr/>
        </p:nvSpPr>
        <p:spPr>
          <a:xfrm>
            <a:off x="0" y="0"/>
            <a:ext cx="9144000" cy="98072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altLang="en-US" sz="3200" b="1" dirty="0">
                <a:solidFill>
                  <a:schemeClr val="bg1"/>
                </a:solidFill>
                <a:latin typeface="+mn-lt"/>
              </a:rPr>
              <a:t>Autres sources potentielles de données à compiler</a:t>
            </a:r>
          </a:p>
          <a:p>
            <a:pPr algn="ctr" eaLnBrk="1" hangingPunct="1">
              <a:defRPr/>
            </a:pPr>
            <a:r>
              <a:rPr lang="fr-CH" altLang="en-US" sz="3200" b="1" dirty="0">
                <a:solidFill>
                  <a:schemeClr val="bg1"/>
                </a:solidFill>
                <a:latin typeface="+mn-lt"/>
              </a:rPr>
              <a:t> – Exemples de données globales</a:t>
            </a:r>
          </a:p>
        </p:txBody>
      </p:sp>
      <p:graphicFrame>
        <p:nvGraphicFramePr>
          <p:cNvPr id="8" name="Table 7">
            <a:extLst>
              <a:ext uri="{FF2B5EF4-FFF2-40B4-BE49-F238E27FC236}">
                <a16:creationId xmlns:a16="http://schemas.microsoft.com/office/drawing/2014/main" id="{1351B284-7A8F-D241-E2DE-623EFBFC9616}"/>
              </a:ext>
            </a:extLst>
          </p:cNvPr>
          <p:cNvGraphicFramePr>
            <a:graphicFrameLocks noGrp="1"/>
          </p:cNvGraphicFramePr>
          <p:nvPr>
            <p:extLst>
              <p:ext uri="{D42A27DB-BD31-4B8C-83A1-F6EECF244321}">
                <p14:modId xmlns:p14="http://schemas.microsoft.com/office/powerpoint/2010/main" val="241815034"/>
              </p:ext>
            </p:extLst>
          </p:nvPr>
        </p:nvGraphicFramePr>
        <p:xfrm>
          <a:off x="179512" y="1124744"/>
          <a:ext cx="8856983" cy="5165209"/>
        </p:xfrm>
        <a:graphic>
          <a:graphicData uri="http://schemas.openxmlformats.org/drawingml/2006/table">
            <a:tbl>
              <a:tblPr>
                <a:tableStyleId>{5940675A-B579-460E-94D1-54222C63F5DA}</a:tableStyleId>
              </a:tblPr>
              <a:tblGrid>
                <a:gridCol w="1368152">
                  <a:extLst>
                    <a:ext uri="{9D8B030D-6E8A-4147-A177-3AD203B41FA5}">
                      <a16:colId xmlns:a16="http://schemas.microsoft.com/office/drawing/2014/main" val="3792402758"/>
                    </a:ext>
                  </a:extLst>
                </a:gridCol>
                <a:gridCol w="1368152">
                  <a:extLst>
                    <a:ext uri="{9D8B030D-6E8A-4147-A177-3AD203B41FA5}">
                      <a16:colId xmlns:a16="http://schemas.microsoft.com/office/drawing/2014/main" val="3845467693"/>
                    </a:ext>
                  </a:extLst>
                </a:gridCol>
                <a:gridCol w="1008112">
                  <a:extLst>
                    <a:ext uri="{9D8B030D-6E8A-4147-A177-3AD203B41FA5}">
                      <a16:colId xmlns:a16="http://schemas.microsoft.com/office/drawing/2014/main" val="2506588105"/>
                    </a:ext>
                  </a:extLst>
                </a:gridCol>
                <a:gridCol w="710920">
                  <a:extLst>
                    <a:ext uri="{9D8B030D-6E8A-4147-A177-3AD203B41FA5}">
                      <a16:colId xmlns:a16="http://schemas.microsoft.com/office/drawing/2014/main" val="4226541279"/>
                    </a:ext>
                  </a:extLst>
                </a:gridCol>
                <a:gridCol w="1737352">
                  <a:extLst>
                    <a:ext uri="{9D8B030D-6E8A-4147-A177-3AD203B41FA5}">
                      <a16:colId xmlns:a16="http://schemas.microsoft.com/office/drawing/2014/main" val="1696429910"/>
                    </a:ext>
                  </a:extLst>
                </a:gridCol>
                <a:gridCol w="648072">
                  <a:extLst>
                    <a:ext uri="{9D8B030D-6E8A-4147-A177-3AD203B41FA5}">
                      <a16:colId xmlns:a16="http://schemas.microsoft.com/office/drawing/2014/main" val="1936769511"/>
                    </a:ext>
                  </a:extLst>
                </a:gridCol>
                <a:gridCol w="1008112">
                  <a:extLst>
                    <a:ext uri="{9D8B030D-6E8A-4147-A177-3AD203B41FA5}">
                      <a16:colId xmlns:a16="http://schemas.microsoft.com/office/drawing/2014/main" val="3520209093"/>
                    </a:ext>
                  </a:extLst>
                </a:gridCol>
                <a:gridCol w="1008111">
                  <a:extLst>
                    <a:ext uri="{9D8B030D-6E8A-4147-A177-3AD203B41FA5}">
                      <a16:colId xmlns:a16="http://schemas.microsoft.com/office/drawing/2014/main" val="3489247524"/>
                    </a:ext>
                  </a:extLst>
                </a:gridCol>
              </a:tblGrid>
              <a:tr h="254684">
                <a:tc>
                  <a:txBody>
                    <a:bodyPr/>
                    <a:lstStyle/>
                    <a:p>
                      <a:pPr algn="ctr" fontAlgn="ctr"/>
                      <a:r>
                        <a:rPr lang="fr-CH" sz="1600" b="1" u="none" strike="noStrike" noProof="0" dirty="0">
                          <a:effectLst/>
                        </a:rPr>
                        <a:t>Entité géographique</a:t>
                      </a:r>
                      <a:endParaRPr lang="fr-CH" sz="1600" b="1"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b="1" u="none" strike="noStrike" noProof="0" dirty="0">
                          <a:effectLst/>
                        </a:rPr>
                        <a:t>Nom de la base de données</a:t>
                      </a:r>
                      <a:endParaRPr lang="fr-CH" sz="1600" b="1"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b="1" u="none" strike="noStrike" noProof="0" dirty="0">
                          <a:effectLst/>
                        </a:rPr>
                        <a:t>Validité temporelle/ dernière mise à jour</a:t>
                      </a:r>
                      <a:endParaRPr lang="fr-CH" sz="1600" b="1"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b="1" u="none" strike="noStrike" noProof="0" dirty="0">
                          <a:effectLst/>
                        </a:rPr>
                        <a:t>Format</a:t>
                      </a:r>
                      <a:endParaRPr lang="fr-CH" sz="1600" b="1"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b="1" u="none" strike="noStrike" noProof="0" dirty="0">
                          <a:effectLst/>
                        </a:rPr>
                        <a:t>Site internet</a:t>
                      </a:r>
                      <a:endParaRPr lang="fr-CH" sz="1600" b="1"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b="1" u="none" strike="noStrike" noProof="0" dirty="0">
                          <a:effectLst/>
                        </a:rPr>
                        <a:t>Droits d'accès</a:t>
                      </a:r>
                      <a:endParaRPr lang="fr-CH" sz="1600" b="1"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b="1" u="none" strike="noStrike" noProof="0" dirty="0">
                          <a:effectLst/>
                        </a:rPr>
                        <a:t>Restrictions d'utilisation</a:t>
                      </a:r>
                      <a:endParaRPr lang="fr-CH" sz="1600" b="1"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b="1" u="none" strike="noStrike" noProof="0" dirty="0">
                          <a:effectLst/>
                        </a:rPr>
                        <a:t>Restrictions de redistribution</a:t>
                      </a:r>
                      <a:endParaRPr lang="fr-CH" sz="1600" b="1" i="0" u="none" strike="noStrike" noProof="0" dirty="0">
                        <a:solidFill>
                          <a:srgbClr val="000000"/>
                        </a:solidFill>
                        <a:effectLst/>
                        <a:latin typeface="Calibri" panose="020F0502020204030204" pitchFamily="34" charset="0"/>
                      </a:endParaRPr>
                    </a:p>
                  </a:txBody>
                  <a:tcPr marL="6367" marR="6367" marT="6367" marB="0" anchor="ctr"/>
                </a:tc>
                <a:extLst>
                  <a:ext uri="{0D108BD9-81ED-4DB2-BD59-A6C34878D82A}">
                    <a16:rowId xmlns:a16="http://schemas.microsoft.com/office/drawing/2014/main" val="1616733640"/>
                  </a:ext>
                </a:extLst>
              </a:tr>
              <a:tr h="401127">
                <a:tc>
                  <a:txBody>
                    <a:bodyPr/>
                    <a:lstStyle/>
                    <a:p>
                      <a:pPr algn="l" fontAlgn="ctr"/>
                      <a:r>
                        <a:rPr lang="fr-CH" sz="1600" b="1" u="none" strike="noStrike" noProof="0" dirty="0">
                          <a:effectLst/>
                        </a:rPr>
                        <a:t>Model numérique d'altitude</a:t>
                      </a:r>
                      <a:endParaRPr lang="fr-CH" sz="1600" b="1"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l" fontAlgn="ctr"/>
                      <a:r>
                        <a:rPr lang="fr-CH" sz="1600" u="none" strike="noStrike" noProof="0" dirty="0">
                          <a:effectLst/>
                        </a:rPr>
                        <a:t>SRTM90</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2000</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Raster</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l" fontAlgn="ctr"/>
                      <a:r>
                        <a:rPr lang="fr-CH" sz="1600" u="sng" strike="noStrike" noProof="0" dirty="0">
                          <a:effectLst/>
                          <a:hlinkClick r:id="rId3"/>
                        </a:rPr>
                        <a:t>https://cmr.earthdata.nasa.gov/search/concepts/C1214622194-SCIOPS</a:t>
                      </a:r>
                      <a:endParaRPr lang="fr-CH" sz="1600" b="0" i="0" u="sng" strike="noStrike" noProof="0" dirty="0">
                        <a:solidFill>
                          <a:srgbClr val="0563C1"/>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Access ouvert</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450" u="none" strike="noStrike" noProof="0" dirty="0">
                          <a:effectLst/>
                        </a:rPr>
                        <a:t>Utilisation commerciale</a:t>
                      </a:r>
                      <a:endParaRPr lang="fr-CH" sz="145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450" u="none" strike="noStrike" noProof="0" dirty="0">
                          <a:effectLst/>
                        </a:rPr>
                        <a:t>Utilisation commerciale</a:t>
                      </a:r>
                      <a:endParaRPr lang="fr-CH" sz="1450" b="0" i="0" u="none" strike="noStrike" noProof="0" dirty="0">
                        <a:solidFill>
                          <a:srgbClr val="000000"/>
                        </a:solidFill>
                        <a:effectLst/>
                        <a:latin typeface="Calibri" panose="020F0502020204030204" pitchFamily="34" charset="0"/>
                      </a:endParaRPr>
                    </a:p>
                  </a:txBody>
                  <a:tcPr marL="6367" marR="6367" marT="6367" marB="0" anchor="ctr"/>
                </a:tc>
                <a:extLst>
                  <a:ext uri="{0D108BD9-81ED-4DB2-BD59-A6C34878D82A}">
                    <a16:rowId xmlns:a16="http://schemas.microsoft.com/office/drawing/2014/main" val="3338579188"/>
                  </a:ext>
                </a:extLst>
              </a:tr>
              <a:tr h="401127">
                <a:tc>
                  <a:txBody>
                    <a:bodyPr/>
                    <a:lstStyle/>
                    <a:p>
                      <a:pPr algn="l" fontAlgn="ctr"/>
                      <a:r>
                        <a:rPr lang="fr-CH" sz="1600" b="1" u="none" strike="noStrike" noProof="0" dirty="0">
                          <a:effectLst/>
                        </a:rPr>
                        <a:t>Couverture du sol</a:t>
                      </a:r>
                      <a:endParaRPr lang="fr-CH" sz="1600" b="1"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l" fontAlgn="ctr"/>
                      <a:r>
                        <a:rPr lang="fr-CH" sz="1600" u="none" strike="noStrike" noProof="0" dirty="0" err="1">
                          <a:effectLst/>
                        </a:rPr>
                        <a:t>Copernicus</a:t>
                      </a:r>
                      <a:r>
                        <a:rPr lang="fr-CH" sz="1600" u="none" strike="noStrike" noProof="0" dirty="0">
                          <a:effectLst/>
                        </a:rPr>
                        <a:t> Global Land Cover </a:t>
                      </a:r>
                      <a:r>
                        <a:rPr lang="fr-CH" sz="1600" u="none" strike="noStrike" noProof="0" dirty="0" err="1">
                          <a:effectLst/>
                        </a:rPr>
                        <a:t>Layers</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2015-2019</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Raster</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l" fontAlgn="ctr"/>
                      <a:r>
                        <a:rPr lang="fr-CH" sz="1600" u="sng" strike="noStrike" noProof="0" dirty="0">
                          <a:effectLst/>
                          <a:hlinkClick r:id="rId4"/>
                        </a:rPr>
                        <a:t>https://land.copernicus.eu/global/products/lc</a:t>
                      </a:r>
                      <a:endParaRPr lang="fr-CH" sz="1600" b="0" i="0" u="sng" strike="noStrike" noProof="0" dirty="0">
                        <a:solidFill>
                          <a:srgbClr val="0563C1"/>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Access ouvert</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Aucune</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Aucune</a:t>
                      </a:r>
                      <a:endParaRPr lang="fr-CH" sz="1600" b="0" i="0" u="none" strike="noStrike" noProof="0" dirty="0">
                        <a:solidFill>
                          <a:srgbClr val="000000"/>
                        </a:solidFill>
                        <a:effectLst/>
                        <a:latin typeface="Calibri" panose="020F0502020204030204" pitchFamily="34" charset="0"/>
                      </a:endParaRPr>
                    </a:p>
                  </a:txBody>
                  <a:tcPr marL="6367" marR="6367" marT="6367" marB="0" anchor="ctr"/>
                </a:tc>
                <a:extLst>
                  <a:ext uri="{0D108BD9-81ED-4DB2-BD59-A6C34878D82A}">
                    <a16:rowId xmlns:a16="http://schemas.microsoft.com/office/drawing/2014/main" val="1579570054"/>
                  </a:ext>
                </a:extLst>
              </a:tr>
              <a:tr h="401127">
                <a:tc>
                  <a:txBody>
                    <a:bodyPr/>
                    <a:lstStyle/>
                    <a:p>
                      <a:pPr algn="l" fontAlgn="ctr"/>
                      <a:r>
                        <a:rPr lang="fr-CH" sz="1600" b="1" u="none" strike="noStrike" noProof="0" dirty="0">
                          <a:effectLst/>
                        </a:rPr>
                        <a:t>Distribution de la population</a:t>
                      </a:r>
                      <a:endParaRPr lang="fr-CH" sz="1600" b="1"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l" fontAlgn="ctr"/>
                      <a:r>
                        <a:rPr lang="fr-CH" sz="1600" u="none" strike="noStrike" noProof="0" dirty="0" err="1">
                          <a:effectLst/>
                        </a:rPr>
                        <a:t>WorldPop</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2020</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Raster</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l" fontAlgn="ctr"/>
                      <a:r>
                        <a:rPr lang="fr-CH" sz="1600" u="sng" strike="noStrike" noProof="0" dirty="0">
                          <a:effectLst/>
                          <a:hlinkClick r:id="rId5"/>
                        </a:rPr>
                        <a:t>https://hub.worldpop.org/geodata/summary?id=50236</a:t>
                      </a:r>
                      <a:r>
                        <a:rPr lang="fr-CH" sz="1600" u="sng" strike="noStrike" noProof="0" dirty="0">
                          <a:effectLst/>
                        </a:rPr>
                        <a:t> </a:t>
                      </a:r>
                      <a:endParaRPr lang="fr-CH" sz="1600" b="0" i="0" u="sng" strike="noStrike" noProof="0" dirty="0">
                        <a:solidFill>
                          <a:srgbClr val="0563C1"/>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Access ouvert</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Aucune</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Aucune</a:t>
                      </a:r>
                      <a:endParaRPr lang="fr-CH" sz="1600" b="0" i="0" u="none" strike="noStrike" noProof="0" dirty="0">
                        <a:solidFill>
                          <a:srgbClr val="000000"/>
                        </a:solidFill>
                        <a:effectLst/>
                        <a:latin typeface="Calibri" panose="020F0502020204030204" pitchFamily="34" charset="0"/>
                      </a:endParaRPr>
                    </a:p>
                  </a:txBody>
                  <a:tcPr marL="6367" marR="6367" marT="6367" marB="0" anchor="ctr"/>
                </a:tc>
                <a:extLst>
                  <a:ext uri="{0D108BD9-81ED-4DB2-BD59-A6C34878D82A}">
                    <a16:rowId xmlns:a16="http://schemas.microsoft.com/office/drawing/2014/main" val="3814938228"/>
                  </a:ext>
                </a:extLst>
              </a:tr>
              <a:tr h="401127">
                <a:tc>
                  <a:txBody>
                    <a:bodyPr/>
                    <a:lstStyle/>
                    <a:p>
                      <a:pPr algn="l" fontAlgn="ctr"/>
                      <a:r>
                        <a:rPr lang="fr-CH" sz="1600" b="1" u="none" strike="noStrike" noProof="0" dirty="0">
                          <a:effectLst/>
                        </a:rPr>
                        <a:t>Réseau hydrographique</a:t>
                      </a:r>
                      <a:endParaRPr lang="fr-CH" sz="1600" b="1" i="0" u="none" strike="noStrike" noProof="0" dirty="0">
                        <a:solidFill>
                          <a:srgbClr val="000000"/>
                        </a:solidFill>
                        <a:effectLst/>
                        <a:latin typeface="Calibri" panose="020F0502020204030204" pitchFamily="34" charset="0"/>
                      </a:endParaRPr>
                    </a:p>
                  </a:txBody>
                  <a:tcPr marL="6367" marR="6367" marT="6367" marB="0" anchor="ctr"/>
                </a:tc>
                <a:tc rowSpan="2">
                  <a:txBody>
                    <a:bodyPr/>
                    <a:lstStyle/>
                    <a:p>
                      <a:pPr algn="l" fontAlgn="ctr"/>
                      <a:r>
                        <a:rPr lang="fr-CH" sz="1600" u="none" strike="noStrike" noProof="0" dirty="0" err="1">
                          <a:effectLst/>
                        </a:rPr>
                        <a:t>OpenStreetMap</a:t>
                      </a:r>
                      <a:r>
                        <a:rPr lang="fr-CH" sz="1600" u="none" strike="noStrike" noProof="0" dirty="0">
                          <a:effectLst/>
                        </a:rPr>
                        <a:t> (OSM)</a:t>
                      </a:r>
                    </a:p>
                  </a:txBody>
                  <a:tcPr marL="6367" marR="6367" marT="6367" marB="0" anchor="ctr"/>
                </a:tc>
                <a:tc rowSpan="2">
                  <a:txBody>
                    <a:bodyPr/>
                    <a:lstStyle/>
                    <a:p>
                      <a:pPr algn="ctr" fontAlgn="ctr"/>
                      <a:r>
                        <a:rPr lang="fr-CH" sz="1600" u="none" strike="noStrike" noProof="0" dirty="0">
                          <a:effectLst/>
                        </a:rPr>
                        <a:t>2023</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rowSpan="2">
                  <a:txBody>
                    <a:bodyPr/>
                    <a:lstStyle/>
                    <a:p>
                      <a:pPr algn="ctr" fontAlgn="ctr"/>
                      <a:r>
                        <a:rPr lang="fr-CH" sz="1600" u="none" strike="noStrike" noProof="0" dirty="0">
                          <a:effectLst/>
                        </a:rPr>
                        <a:t>Vecteur</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rowSpan="2">
                  <a:txBody>
                    <a:bodyPr/>
                    <a:lstStyle/>
                    <a:p>
                      <a:pPr algn="l" fontAlgn="ctr"/>
                      <a:r>
                        <a:rPr lang="fr-CH" sz="1600" u="sng" strike="noStrike" noProof="0" dirty="0">
                          <a:effectLst/>
                          <a:hlinkClick r:id="rId6"/>
                        </a:rPr>
                        <a:t>http://download.geofabrik.de/</a:t>
                      </a:r>
                      <a:endParaRPr lang="fr-CH" sz="1600" b="0" i="0" u="sng" strike="noStrike" noProof="0" dirty="0">
                        <a:solidFill>
                          <a:srgbClr val="0563C1"/>
                        </a:solidFill>
                        <a:effectLst/>
                        <a:latin typeface="Calibri" panose="020F0502020204030204" pitchFamily="34" charset="0"/>
                      </a:endParaRPr>
                    </a:p>
                  </a:txBody>
                  <a:tcPr marL="6367" marR="6367" marT="6367" marB="0" anchor="ctr"/>
                </a:tc>
                <a:tc rowSpan="2">
                  <a:txBody>
                    <a:bodyPr/>
                    <a:lstStyle/>
                    <a:p>
                      <a:pPr algn="ctr" fontAlgn="ctr"/>
                      <a:r>
                        <a:rPr lang="fr-CH" sz="1600" u="none" strike="noStrike" noProof="0" dirty="0">
                          <a:effectLst/>
                        </a:rPr>
                        <a:t>Access ouvert</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rowSpan="2">
                  <a:txBody>
                    <a:bodyPr/>
                    <a:lstStyle/>
                    <a:p>
                      <a:pPr algn="ctr" fontAlgn="ctr"/>
                      <a:r>
                        <a:rPr lang="fr-CH" sz="1600" u="none" strike="noStrike" noProof="0" dirty="0">
                          <a:effectLst/>
                        </a:rPr>
                        <a:t>Aucune</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rowSpan="2">
                  <a:txBody>
                    <a:bodyPr/>
                    <a:lstStyle/>
                    <a:p>
                      <a:pPr algn="ctr" fontAlgn="ctr"/>
                      <a:r>
                        <a:rPr lang="fr-CH" sz="1600" u="none" strike="noStrike" noProof="0" dirty="0">
                          <a:effectLst/>
                        </a:rPr>
                        <a:t>Aucune</a:t>
                      </a:r>
                      <a:endParaRPr lang="fr-CH" sz="1600" b="0" i="0" u="none" strike="noStrike" noProof="0" dirty="0">
                        <a:solidFill>
                          <a:srgbClr val="000000"/>
                        </a:solidFill>
                        <a:effectLst/>
                        <a:latin typeface="Calibri" panose="020F0502020204030204" pitchFamily="34" charset="0"/>
                      </a:endParaRPr>
                    </a:p>
                  </a:txBody>
                  <a:tcPr marL="6367" marR="6367" marT="6367" marB="0" anchor="ctr"/>
                </a:tc>
                <a:extLst>
                  <a:ext uri="{0D108BD9-81ED-4DB2-BD59-A6C34878D82A}">
                    <a16:rowId xmlns:a16="http://schemas.microsoft.com/office/drawing/2014/main" val="2002791898"/>
                  </a:ext>
                </a:extLst>
              </a:tr>
              <a:tr h="401127">
                <a:tc>
                  <a:txBody>
                    <a:bodyPr/>
                    <a:lstStyle/>
                    <a:p>
                      <a:pPr algn="l" fontAlgn="ctr"/>
                      <a:r>
                        <a:rPr lang="fr-CH" sz="1600" b="1" u="none" strike="noStrike" noProof="0" dirty="0">
                          <a:effectLst/>
                        </a:rPr>
                        <a:t>Réseau de transport</a:t>
                      </a:r>
                      <a:endParaRPr lang="fr-CH" sz="1600" b="1" i="0" u="none" strike="noStrike" noProof="0" dirty="0">
                        <a:solidFill>
                          <a:srgbClr val="000000"/>
                        </a:solidFill>
                        <a:effectLst/>
                        <a:latin typeface="Calibri" panose="020F0502020204030204" pitchFamily="34" charset="0"/>
                      </a:endParaRPr>
                    </a:p>
                  </a:txBody>
                  <a:tcPr marL="6367" marR="6367" marT="6367" marB="0" anchor="ctr"/>
                </a:tc>
                <a:tc vMerge="1">
                  <a:txBody>
                    <a:bodyPr/>
                    <a:lstStyle/>
                    <a:p>
                      <a:pPr algn="l" fontAlgn="ctr"/>
                      <a:r>
                        <a:rPr lang="fr-CH" sz="1600" u="none" strike="noStrike" noProof="0" dirty="0" err="1">
                          <a:effectLst/>
                        </a:rPr>
                        <a:t>OpenStreetMap</a:t>
                      </a:r>
                      <a:r>
                        <a:rPr lang="fr-CH" sz="1600" u="none" strike="noStrike" noProof="0" dirty="0">
                          <a:effectLst/>
                        </a:rPr>
                        <a:t> (OSM)</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vMerge="1">
                  <a:txBody>
                    <a:bodyPr/>
                    <a:lstStyle/>
                    <a:p>
                      <a:pPr algn="ctr" fontAlgn="ctr"/>
                      <a:endParaRPr lang="fr-CH" sz="1600" b="0" i="0" u="none" strike="noStrike" noProof="0" dirty="0">
                        <a:solidFill>
                          <a:srgbClr val="000000"/>
                        </a:solidFill>
                        <a:effectLst/>
                        <a:latin typeface="Calibri" panose="020F0502020204030204" pitchFamily="34" charset="0"/>
                      </a:endParaRPr>
                    </a:p>
                  </a:txBody>
                  <a:tcPr marL="6367" marR="6367" marT="6367" marB="0" anchor="ctr"/>
                </a:tc>
                <a:tc vMerge="1">
                  <a:txBody>
                    <a:bodyPr/>
                    <a:lstStyle/>
                    <a:p>
                      <a:pPr algn="ctr" fontAlgn="ctr"/>
                      <a:endParaRPr lang="fr-CH" sz="1600" b="0" i="0" u="none" strike="noStrike" noProof="0" dirty="0">
                        <a:solidFill>
                          <a:srgbClr val="000000"/>
                        </a:solidFill>
                        <a:effectLst/>
                        <a:latin typeface="Calibri" panose="020F0502020204030204" pitchFamily="34" charset="0"/>
                      </a:endParaRPr>
                    </a:p>
                  </a:txBody>
                  <a:tcPr marL="6367" marR="6367" marT="6367" marB="0" anchor="ctr"/>
                </a:tc>
                <a:tc vMerge="1">
                  <a:txBody>
                    <a:bodyPr/>
                    <a:lstStyle/>
                    <a:p>
                      <a:pPr algn="l" fontAlgn="ctr"/>
                      <a:endParaRPr lang="fr-CH" sz="1600" b="0" i="0" u="sng" strike="noStrike" noProof="0" dirty="0">
                        <a:solidFill>
                          <a:srgbClr val="0563C1"/>
                        </a:solidFill>
                        <a:effectLst/>
                        <a:latin typeface="Calibri" panose="020F0502020204030204" pitchFamily="34" charset="0"/>
                      </a:endParaRPr>
                    </a:p>
                  </a:txBody>
                  <a:tcPr marL="6367" marR="6367" marT="6367" marB="0" anchor="ctr"/>
                </a:tc>
                <a:tc vMerge="1">
                  <a:txBody>
                    <a:bodyPr/>
                    <a:lstStyle/>
                    <a:p>
                      <a:pPr algn="l" fontAlgn="ctr"/>
                      <a:endParaRPr lang="fr-CH" sz="1600" b="0" i="0" u="none" strike="noStrike" noProof="0" dirty="0">
                        <a:solidFill>
                          <a:srgbClr val="000000"/>
                        </a:solidFill>
                        <a:effectLst/>
                        <a:latin typeface="Calibri" panose="020F0502020204030204" pitchFamily="34" charset="0"/>
                      </a:endParaRPr>
                    </a:p>
                  </a:txBody>
                  <a:tcPr marL="6367" marR="6367" marT="6367" marB="0" anchor="ctr"/>
                </a:tc>
                <a:tc vMerge="1">
                  <a:txBody>
                    <a:bodyPr/>
                    <a:lstStyle/>
                    <a:p>
                      <a:pPr algn="ctr" fontAlgn="ctr"/>
                      <a:endParaRPr lang="fr-CH" sz="1600" b="0" i="0" u="none" strike="noStrike" noProof="0" dirty="0">
                        <a:solidFill>
                          <a:srgbClr val="000000"/>
                        </a:solidFill>
                        <a:effectLst/>
                        <a:latin typeface="Calibri" panose="020F0502020204030204" pitchFamily="34" charset="0"/>
                      </a:endParaRPr>
                    </a:p>
                  </a:txBody>
                  <a:tcPr marL="6367" marR="6367" marT="6367" marB="0" anchor="ctr"/>
                </a:tc>
                <a:tc vMerge="1">
                  <a:txBody>
                    <a:bodyPr/>
                    <a:lstStyle/>
                    <a:p>
                      <a:pPr algn="ctr" fontAlgn="ctr"/>
                      <a:endParaRPr lang="fr-CH" sz="1600" b="0" i="0" u="none" strike="noStrike" noProof="0" dirty="0">
                        <a:solidFill>
                          <a:srgbClr val="000000"/>
                        </a:solidFill>
                        <a:effectLst/>
                        <a:latin typeface="Calibri" panose="020F0502020204030204" pitchFamily="34" charset="0"/>
                      </a:endParaRPr>
                    </a:p>
                  </a:txBody>
                  <a:tcPr marL="6367" marR="6367" marT="6367" marB="0" anchor="ctr"/>
                </a:tc>
                <a:extLst>
                  <a:ext uri="{0D108BD9-81ED-4DB2-BD59-A6C34878D82A}">
                    <a16:rowId xmlns:a16="http://schemas.microsoft.com/office/drawing/2014/main" val="736195678"/>
                  </a:ext>
                </a:extLst>
              </a:tr>
              <a:tr h="401127">
                <a:tc>
                  <a:txBody>
                    <a:bodyPr/>
                    <a:lstStyle/>
                    <a:p>
                      <a:pPr algn="l" fontAlgn="ctr"/>
                      <a:r>
                        <a:rPr lang="fr-CH" sz="1600" b="1" u="none" strike="noStrike" noProof="0" dirty="0">
                          <a:effectLst/>
                        </a:rPr>
                        <a:t>Empreinte des bâtiments</a:t>
                      </a:r>
                      <a:endParaRPr lang="fr-CH" sz="1600" b="1"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l" fontAlgn="ctr"/>
                      <a:r>
                        <a:rPr lang="fr-CH" sz="1600" u="none" strike="noStrike" noProof="0" dirty="0">
                          <a:effectLst/>
                        </a:rPr>
                        <a:t>Google Open building</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2021-2023</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Vecteur</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l" fontAlgn="ctr"/>
                      <a:r>
                        <a:rPr lang="fr-CH" sz="1600" u="sng" strike="noStrike" noProof="0" dirty="0">
                          <a:effectLst/>
                          <a:hlinkClick r:id="rId7"/>
                        </a:rPr>
                        <a:t>https://sites.research.google/open-buildings/</a:t>
                      </a:r>
                      <a:endParaRPr lang="fr-CH" sz="1600" b="0" i="0" u="sng" strike="noStrike" noProof="0" dirty="0">
                        <a:solidFill>
                          <a:srgbClr val="0563C1"/>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Access ouvert</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Aucune</a:t>
                      </a:r>
                      <a:endParaRPr lang="fr-CH" sz="1600" b="0" i="0" u="none" strike="noStrike" noProof="0" dirty="0">
                        <a:solidFill>
                          <a:srgbClr val="000000"/>
                        </a:solidFill>
                        <a:effectLst/>
                        <a:latin typeface="Calibri" panose="020F0502020204030204" pitchFamily="34" charset="0"/>
                      </a:endParaRPr>
                    </a:p>
                  </a:txBody>
                  <a:tcPr marL="6367" marR="6367" marT="6367" marB="0" anchor="ctr"/>
                </a:tc>
                <a:tc>
                  <a:txBody>
                    <a:bodyPr/>
                    <a:lstStyle/>
                    <a:p>
                      <a:pPr algn="ctr" fontAlgn="ctr"/>
                      <a:r>
                        <a:rPr lang="fr-CH" sz="1600" u="none" strike="noStrike" noProof="0" dirty="0">
                          <a:effectLst/>
                        </a:rPr>
                        <a:t>Aucune</a:t>
                      </a:r>
                      <a:endParaRPr lang="fr-CH" sz="1600" b="0" i="0" u="none" strike="noStrike" noProof="0" dirty="0">
                        <a:solidFill>
                          <a:srgbClr val="000000"/>
                        </a:solidFill>
                        <a:effectLst/>
                        <a:latin typeface="Calibri" panose="020F0502020204030204" pitchFamily="34" charset="0"/>
                      </a:endParaRPr>
                    </a:p>
                  </a:txBody>
                  <a:tcPr marL="6367" marR="6367" marT="6367" marB="0" anchor="ctr"/>
                </a:tc>
                <a:extLst>
                  <a:ext uri="{0D108BD9-81ED-4DB2-BD59-A6C34878D82A}">
                    <a16:rowId xmlns:a16="http://schemas.microsoft.com/office/drawing/2014/main" val="4238772538"/>
                  </a:ext>
                </a:extLst>
              </a:tr>
            </a:tbl>
          </a:graphicData>
        </a:graphic>
      </p:graphicFrame>
    </p:spTree>
    <p:extLst>
      <p:ext uri="{BB962C8B-B14F-4D97-AF65-F5344CB8AC3E}">
        <p14:creationId xmlns:p14="http://schemas.microsoft.com/office/powerpoint/2010/main" val="42871310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fr-CH" altLang="en-US" sz="3200" b="1" dirty="0">
                <a:solidFill>
                  <a:schemeClr val="bg1"/>
                </a:solidFill>
                <a:latin typeface="+mn-lt"/>
              </a:rPr>
              <a:t>Organisation des données qui ont été compilées </a:t>
            </a:r>
          </a:p>
        </p:txBody>
      </p:sp>
      <p:sp>
        <p:nvSpPr>
          <p:cNvPr id="3" name="Slide Number Placeholder 3"/>
          <p:cNvSpPr txBox="1">
            <a:spLocks/>
          </p:cNvSpPr>
          <p:nvPr/>
        </p:nvSpPr>
        <p:spPr bwMode="auto">
          <a:xfrm>
            <a:off x="7086600" y="6453188"/>
            <a:ext cx="2057400"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algn="r" eaLnBrk="1" hangingPunct="1">
              <a:defRPr sz="1200"/>
            </a:lvl1pPr>
          </a:lstStyle>
          <a:p>
            <a:fld id="{1F1CFA5E-D7BE-45A1-BD59-8EBEFF519CD8}" type="slidenum">
              <a:rPr lang="en-GB" altLang="en-US"/>
              <a:pPr/>
              <a:t>9</a:t>
            </a:fld>
            <a:endParaRPr lang="en-GB" altLang="en-US"/>
          </a:p>
        </p:txBody>
      </p:sp>
      <p:sp>
        <p:nvSpPr>
          <p:cNvPr id="11" name="Title 1"/>
          <p:cNvSpPr txBox="1">
            <a:spLocks/>
          </p:cNvSpPr>
          <p:nvPr/>
        </p:nvSpPr>
        <p:spPr>
          <a:xfrm>
            <a:off x="180166" y="1014562"/>
            <a:ext cx="8963834" cy="811971"/>
          </a:xfrm>
          <a:prstGeom prst="rect">
            <a:avLst/>
          </a:prstGeom>
        </p:spPr>
        <p:txBody>
          <a:bodyPr anchor="t"/>
          <a:lstStyle/>
          <a:p>
            <a:pPr fontAlgn="auto">
              <a:lnSpc>
                <a:spcPct val="90000"/>
              </a:lnSpc>
              <a:spcAft>
                <a:spcPts val="0"/>
              </a:spcAft>
              <a:defRPr/>
            </a:pPr>
            <a:r>
              <a:rPr lang="en-US" sz="2100" dirty="0">
                <a:ea typeface="+mj-ea"/>
                <a:cs typeface="Calibri" pitchFamily="34" charset="0"/>
              </a:rPr>
              <a:t>I</a:t>
            </a:r>
            <a:r>
              <a:rPr lang="fr-FR" sz="2100" dirty="0"/>
              <a:t>I est important d'organiser les données compilées de manière à ce qu'elles puissent être facilement retrouvées, y compris par d'autres utilisateurs en cas de partage au sein d'un groupe.</a:t>
            </a:r>
            <a:endParaRPr lang="en-US" sz="2100" dirty="0">
              <a:ea typeface="+mj-ea"/>
              <a:cs typeface="Calibri" pitchFamily="34" charset="0"/>
            </a:endParaRPr>
          </a:p>
        </p:txBody>
      </p:sp>
      <p:sp>
        <p:nvSpPr>
          <p:cNvPr id="12" name="Title 1"/>
          <p:cNvSpPr txBox="1">
            <a:spLocks/>
          </p:cNvSpPr>
          <p:nvPr/>
        </p:nvSpPr>
        <p:spPr>
          <a:xfrm>
            <a:off x="368979" y="1988840"/>
            <a:ext cx="4698359" cy="4134913"/>
          </a:xfrm>
          <a:prstGeom prst="rect">
            <a:avLst/>
          </a:prstGeom>
        </p:spPr>
        <p:txBody>
          <a:bodyPr anchor="t"/>
          <a:lstStyle/>
          <a:p>
            <a:pPr fontAlgn="auto">
              <a:lnSpc>
                <a:spcPct val="90000"/>
              </a:lnSpc>
              <a:spcAft>
                <a:spcPts val="0"/>
              </a:spcAft>
              <a:defRPr/>
            </a:pPr>
            <a:r>
              <a:rPr lang="fr-CH" sz="1900" dirty="0">
                <a:ea typeface="+mj-ea"/>
                <a:cs typeface="+mj-cs"/>
              </a:rPr>
              <a:t>Exemple utilisant 3 niveaux de dossiers :</a:t>
            </a:r>
          </a:p>
          <a:p>
            <a:pPr fontAlgn="auto">
              <a:lnSpc>
                <a:spcPct val="90000"/>
              </a:lnSpc>
              <a:spcAft>
                <a:spcPts val="0"/>
              </a:spcAft>
              <a:defRPr/>
            </a:pPr>
            <a:endParaRPr lang="fr-CH" sz="1050" dirty="0">
              <a:ea typeface="+mj-ea"/>
              <a:cs typeface="+mj-cs"/>
            </a:endParaRPr>
          </a:p>
          <a:p>
            <a:pPr marL="268288" indent="-268288" fontAlgn="auto">
              <a:lnSpc>
                <a:spcPct val="90000"/>
              </a:lnSpc>
              <a:spcAft>
                <a:spcPts val="0"/>
              </a:spcAft>
              <a:buAutoNum type="arabicPeriod"/>
              <a:defRPr/>
            </a:pPr>
            <a:r>
              <a:rPr lang="fr-CH" sz="1900" u="sng" dirty="0">
                <a:ea typeface="+mj-ea"/>
                <a:cs typeface="+mj-cs"/>
              </a:rPr>
              <a:t>Catégorie de données </a:t>
            </a:r>
            <a:r>
              <a:rPr lang="fr-CH" sz="1900" dirty="0">
                <a:ea typeface="+mj-ea"/>
                <a:cs typeface="+mj-cs"/>
              </a:rPr>
              <a:t>correspondant aux caractéristiques géographiques (par exemple les divisions administratives)</a:t>
            </a:r>
          </a:p>
          <a:p>
            <a:pPr marL="263525" indent="-263525" fontAlgn="auto">
              <a:lnSpc>
                <a:spcPct val="90000"/>
              </a:lnSpc>
              <a:spcAft>
                <a:spcPts val="0"/>
              </a:spcAft>
              <a:defRPr/>
            </a:pPr>
            <a:r>
              <a:rPr lang="fr-CH" sz="1900" dirty="0">
                <a:ea typeface="+mj-ea"/>
                <a:cs typeface="+mj-cs"/>
              </a:rPr>
              <a:t>2. T</a:t>
            </a:r>
            <a:r>
              <a:rPr lang="fr-CH" sz="1900" u="sng" dirty="0">
                <a:ea typeface="+mj-ea"/>
                <a:cs typeface="+mj-cs"/>
              </a:rPr>
              <a:t>ype de données</a:t>
            </a:r>
            <a:r>
              <a:rPr lang="fr-CH" sz="1900" dirty="0">
                <a:ea typeface="+mj-ea"/>
                <a:cs typeface="+mj-cs"/>
              </a:rPr>
              <a:t>. Quatre types à considérer:</a:t>
            </a:r>
          </a:p>
          <a:p>
            <a:pPr marL="636588" indent="-188913" fontAlgn="auto">
              <a:lnSpc>
                <a:spcPct val="90000"/>
              </a:lnSpc>
              <a:spcAft>
                <a:spcPts val="0"/>
              </a:spcAft>
              <a:buFont typeface="Arial" panose="020B0604020202020204" pitchFamily="34" charset="0"/>
              <a:buChar char="•"/>
              <a:tabLst>
                <a:tab pos="179388" algn="l"/>
              </a:tabLst>
              <a:defRPr/>
            </a:pPr>
            <a:r>
              <a:rPr lang="fr-CH" sz="1900" i="1" dirty="0">
                <a:ea typeface="+mj-ea"/>
                <a:cs typeface="+mj-cs"/>
              </a:rPr>
              <a:t>DOCUMENTS</a:t>
            </a:r>
            <a:r>
              <a:rPr lang="fr-CH" sz="1900" dirty="0">
                <a:ea typeface="+mj-ea"/>
                <a:cs typeface="+mj-cs"/>
              </a:rPr>
              <a:t>: rapports, publication and autres documents narratifs</a:t>
            </a:r>
          </a:p>
          <a:p>
            <a:pPr marL="636588" indent="-188913" fontAlgn="auto">
              <a:lnSpc>
                <a:spcPct val="90000"/>
              </a:lnSpc>
              <a:spcAft>
                <a:spcPts val="0"/>
              </a:spcAft>
              <a:buFont typeface="Arial" panose="020B0604020202020204" pitchFamily="34" charset="0"/>
              <a:buChar char="•"/>
              <a:tabLst>
                <a:tab pos="179388" algn="l"/>
              </a:tabLst>
              <a:defRPr/>
            </a:pPr>
            <a:r>
              <a:rPr lang="fr-CH" sz="1900" i="1" dirty="0">
                <a:ea typeface="+mj-ea"/>
                <a:cs typeface="+mj-cs"/>
              </a:rPr>
              <a:t>SIG</a:t>
            </a:r>
            <a:r>
              <a:rPr lang="fr-CH" sz="1900" dirty="0">
                <a:ea typeface="+mj-ea"/>
                <a:cs typeface="+mj-cs"/>
              </a:rPr>
              <a:t>: pour les données géospatiales</a:t>
            </a:r>
          </a:p>
          <a:p>
            <a:pPr marL="636588" indent="-188913" fontAlgn="auto">
              <a:lnSpc>
                <a:spcPct val="90000"/>
              </a:lnSpc>
              <a:spcAft>
                <a:spcPts val="0"/>
              </a:spcAft>
              <a:buFont typeface="Arial" panose="020B0604020202020204" pitchFamily="34" charset="0"/>
              <a:buChar char="•"/>
              <a:tabLst>
                <a:tab pos="179388" algn="l"/>
              </a:tabLst>
              <a:defRPr/>
            </a:pPr>
            <a:r>
              <a:rPr lang="fr-CH" sz="1900" i="1" dirty="0">
                <a:ea typeface="+mj-ea"/>
                <a:cs typeface="+mj-cs"/>
              </a:rPr>
              <a:t>Cartes</a:t>
            </a:r>
            <a:r>
              <a:rPr lang="fr-CH" sz="1900" dirty="0">
                <a:ea typeface="+mj-ea"/>
                <a:cs typeface="+mj-cs"/>
              </a:rPr>
              <a:t>: pour les cartes sauvegardées en  PDF, MS Word, ou autres formats</a:t>
            </a:r>
          </a:p>
          <a:p>
            <a:pPr marL="636588" indent="-188913" fontAlgn="auto">
              <a:lnSpc>
                <a:spcPct val="90000"/>
              </a:lnSpc>
              <a:spcAft>
                <a:spcPts val="0"/>
              </a:spcAft>
              <a:buFont typeface="Arial" panose="020B0604020202020204" pitchFamily="34" charset="0"/>
              <a:buChar char="•"/>
              <a:tabLst>
                <a:tab pos="179388" algn="l"/>
              </a:tabLst>
              <a:defRPr/>
            </a:pPr>
            <a:r>
              <a:rPr lang="fr-CH" sz="1900" i="1" dirty="0">
                <a:ea typeface="+mj-ea"/>
                <a:cs typeface="+mj-cs"/>
              </a:rPr>
              <a:t>TABLES</a:t>
            </a:r>
            <a:r>
              <a:rPr lang="fr-CH" sz="1900" dirty="0">
                <a:ea typeface="+mj-ea"/>
                <a:cs typeface="+mj-cs"/>
              </a:rPr>
              <a:t>: Données enregistrées sous forme de tableau (Excel, csv, </a:t>
            </a:r>
            <a:r>
              <a:rPr lang="fr-CH" sz="1900" dirty="0" err="1">
                <a:ea typeface="+mj-ea"/>
                <a:cs typeface="+mj-cs"/>
              </a:rPr>
              <a:t>dbf</a:t>
            </a:r>
            <a:r>
              <a:rPr lang="fr-CH" sz="1900" dirty="0">
                <a:ea typeface="+mj-ea"/>
                <a:cs typeface="+mj-cs"/>
              </a:rPr>
              <a:t>,…)</a:t>
            </a:r>
          </a:p>
          <a:p>
            <a:pPr marL="268288" indent="-268288"/>
            <a:r>
              <a:rPr lang="fr-CH" sz="1900" dirty="0">
                <a:ea typeface="+mj-ea"/>
                <a:cs typeface="+mj-cs"/>
              </a:rPr>
              <a:t>3. </a:t>
            </a:r>
            <a:r>
              <a:rPr lang="fr-CH" sz="1900" u="sng" dirty="0"/>
              <a:t>Source des données </a:t>
            </a:r>
            <a:r>
              <a:rPr lang="fr-CH" sz="1900" dirty="0"/>
              <a:t>avec un dossier par source, y compris les métadonnées</a:t>
            </a:r>
            <a:endParaRPr lang="fr-CH" sz="1900" dirty="0">
              <a:ea typeface="+mj-ea"/>
              <a:cs typeface="+mj-cs"/>
            </a:endParaRPr>
          </a:p>
          <a:p>
            <a:pPr fontAlgn="auto">
              <a:lnSpc>
                <a:spcPct val="90000"/>
              </a:lnSpc>
              <a:spcAft>
                <a:spcPts val="0"/>
              </a:spcAft>
              <a:defRPr/>
            </a:pPr>
            <a:endParaRPr lang="fr-CH" dirty="0">
              <a:ea typeface="+mj-ea"/>
              <a:cs typeface="+mj-cs"/>
            </a:endParaRPr>
          </a:p>
          <a:p>
            <a:pPr fontAlgn="auto">
              <a:lnSpc>
                <a:spcPct val="90000"/>
              </a:lnSpc>
              <a:spcAft>
                <a:spcPts val="0"/>
              </a:spcAft>
              <a:defRPr/>
            </a:pPr>
            <a:endParaRPr lang="fr-CH" dirty="0">
              <a:ea typeface="+mj-ea"/>
              <a:cs typeface="+mj-cs"/>
            </a:endParaRPr>
          </a:p>
          <a:p>
            <a:pPr fontAlgn="auto">
              <a:lnSpc>
                <a:spcPct val="90000"/>
              </a:lnSpc>
              <a:spcAft>
                <a:spcPts val="0"/>
              </a:spcAft>
              <a:defRPr/>
            </a:pPr>
            <a:endParaRPr lang="fr-CH" dirty="0">
              <a:ea typeface="+mj-ea"/>
              <a:cs typeface="+mj-cs"/>
            </a:endParaRPr>
          </a:p>
        </p:txBody>
      </p:sp>
      <p:pic>
        <p:nvPicPr>
          <p:cNvPr id="13" name="Picture 12" descr="D:\Izay_Pantanilla\Pictures\hypersnap32\NoTemplate\Compile01.png"/>
          <p:cNvPicPr/>
          <p:nvPr/>
        </p:nvPicPr>
        <p:blipFill>
          <a:blip r:embed="rId3" cstate="print">
            <a:extLst>
              <a:ext uri="{28A0092B-C50C-407E-A947-70E740481C1C}">
                <a14:useLocalDpi xmlns:a14="http://schemas.microsoft.com/office/drawing/2010/main" val="0"/>
              </a:ext>
            </a:extLst>
          </a:blip>
          <a:srcRect b="30496"/>
          <a:stretch>
            <a:fillRect/>
          </a:stretch>
        </p:blipFill>
        <p:spPr bwMode="auto">
          <a:xfrm>
            <a:off x="5188804" y="2094872"/>
            <a:ext cx="3795591" cy="3111377"/>
          </a:xfrm>
          <a:prstGeom prst="rect">
            <a:avLst/>
          </a:prstGeom>
          <a:noFill/>
          <a:ln>
            <a:solidFill>
              <a:schemeClr val="tx1"/>
            </a:solidFill>
          </a:ln>
        </p:spPr>
      </p:pic>
      <p:sp>
        <p:nvSpPr>
          <p:cNvPr id="5" name="TextBox 4">
            <a:extLst>
              <a:ext uri="{FF2B5EF4-FFF2-40B4-BE49-F238E27FC236}">
                <a16:creationId xmlns:a16="http://schemas.microsoft.com/office/drawing/2014/main" id="{008C4060-A894-BDBD-55BC-F1125981FAAE}"/>
              </a:ext>
            </a:extLst>
          </p:cNvPr>
          <p:cNvSpPr txBox="1"/>
          <p:nvPr/>
        </p:nvSpPr>
        <p:spPr>
          <a:xfrm>
            <a:off x="827584" y="6146206"/>
            <a:ext cx="8316416" cy="707886"/>
          </a:xfrm>
          <a:prstGeom prst="rect">
            <a:avLst/>
          </a:prstGeom>
          <a:noFill/>
        </p:spPr>
        <p:txBody>
          <a:bodyPr wrap="square">
            <a:spAutoFit/>
          </a:bodyPr>
          <a:lstStyle/>
          <a:p>
            <a:r>
              <a:rPr lang="fr-FR" sz="2000" dirty="0"/>
              <a:t>Le fichier de données compilé est ensuite placé dans le sous-dossier correspondant</a:t>
            </a:r>
            <a:endParaRPr lang="en-PH" sz="2000" dirty="0"/>
          </a:p>
        </p:txBody>
      </p:sp>
      <p:sp>
        <p:nvSpPr>
          <p:cNvPr id="18" name="Right Arrow 7">
            <a:extLst>
              <a:ext uri="{FF2B5EF4-FFF2-40B4-BE49-F238E27FC236}">
                <a16:creationId xmlns:a16="http://schemas.microsoft.com/office/drawing/2014/main" id="{FFF54FF1-0D9B-609B-86DB-D96C5AA91498}"/>
              </a:ext>
            </a:extLst>
          </p:cNvPr>
          <p:cNvSpPr/>
          <p:nvPr/>
        </p:nvSpPr>
        <p:spPr>
          <a:xfrm>
            <a:off x="368979" y="6134094"/>
            <a:ext cx="458605" cy="427587"/>
          </a:xfrm>
          <a:prstGeom prst="rightArrow">
            <a:avLst/>
          </a:prstGeom>
          <a:solidFill>
            <a:srgbClr val="001C54"/>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4" name="TextBox 3">
            <a:extLst>
              <a:ext uri="{FF2B5EF4-FFF2-40B4-BE49-F238E27FC236}">
                <a16:creationId xmlns:a16="http://schemas.microsoft.com/office/drawing/2014/main" id="{E4F743C3-3CF0-E431-1C3C-0BF341F8B7E6}"/>
              </a:ext>
            </a:extLst>
          </p:cNvPr>
          <p:cNvSpPr txBox="1"/>
          <p:nvPr/>
        </p:nvSpPr>
        <p:spPr>
          <a:xfrm>
            <a:off x="7315699" y="2113111"/>
            <a:ext cx="1144733" cy="307777"/>
          </a:xfrm>
          <a:prstGeom prst="rect">
            <a:avLst/>
          </a:prstGeom>
          <a:solidFill>
            <a:schemeClr val="bg1"/>
          </a:solidFill>
        </p:spPr>
        <p:txBody>
          <a:bodyPr wrap="square" rtlCol="0">
            <a:spAutoFit/>
          </a:bodyPr>
          <a:lstStyle/>
          <a:p>
            <a:r>
              <a:rPr lang="fr-CH" sz="1400" i="1" dirty="0">
                <a:solidFill>
                  <a:srgbClr val="FF0000"/>
                </a:solidFill>
              </a:rPr>
              <a:t>Catégorie</a:t>
            </a:r>
          </a:p>
        </p:txBody>
      </p:sp>
      <p:sp>
        <p:nvSpPr>
          <p:cNvPr id="10" name="TextBox 9">
            <a:extLst>
              <a:ext uri="{FF2B5EF4-FFF2-40B4-BE49-F238E27FC236}">
                <a16:creationId xmlns:a16="http://schemas.microsoft.com/office/drawing/2014/main" id="{51A048AB-8C68-6E26-54D1-3B2BC4394A61}"/>
              </a:ext>
            </a:extLst>
          </p:cNvPr>
          <p:cNvSpPr txBox="1"/>
          <p:nvPr/>
        </p:nvSpPr>
        <p:spPr>
          <a:xfrm>
            <a:off x="6661266" y="2356821"/>
            <a:ext cx="1060122" cy="307777"/>
          </a:xfrm>
          <a:prstGeom prst="rect">
            <a:avLst/>
          </a:prstGeom>
          <a:solidFill>
            <a:schemeClr val="bg1"/>
          </a:solidFill>
        </p:spPr>
        <p:txBody>
          <a:bodyPr wrap="square" rtlCol="0">
            <a:spAutoFit/>
          </a:bodyPr>
          <a:lstStyle/>
          <a:p>
            <a:r>
              <a:rPr lang="fr-CH" sz="1400" i="1" dirty="0">
                <a:solidFill>
                  <a:srgbClr val="FF0000"/>
                </a:solidFill>
              </a:rPr>
              <a:t>   Type</a:t>
            </a:r>
          </a:p>
        </p:txBody>
      </p:sp>
      <p:sp>
        <p:nvSpPr>
          <p:cNvPr id="15" name="TextBox 14">
            <a:extLst>
              <a:ext uri="{FF2B5EF4-FFF2-40B4-BE49-F238E27FC236}">
                <a16:creationId xmlns:a16="http://schemas.microsoft.com/office/drawing/2014/main" id="{E592C2A8-BB73-6EDC-EAE0-6326C2C5C9CF}"/>
              </a:ext>
            </a:extLst>
          </p:cNvPr>
          <p:cNvSpPr txBox="1"/>
          <p:nvPr/>
        </p:nvSpPr>
        <p:spPr>
          <a:xfrm>
            <a:off x="6255577" y="4042386"/>
            <a:ext cx="1078565" cy="307777"/>
          </a:xfrm>
          <a:prstGeom prst="rect">
            <a:avLst/>
          </a:prstGeom>
          <a:solidFill>
            <a:schemeClr val="bg1"/>
          </a:solidFill>
        </p:spPr>
        <p:txBody>
          <a:bodyPr wrap="square" rtlCol="0">
            <a:spAutoFit/>
          </a:bodyPr>
          <a:lstStyle/>
          <a:p>
            <a:r>
              <a:rPr lang="fr-CH" sz="1400" i="1" dirty="0">
                <a:solidFill>
                  <a:srgbClr val="FF0000"/>
                </a:solidFill>
              </a:rPr>
              <a:t>   Type</a:t>
            </a:r>
          </a:p>
        </p:txBody>
      </p:sp>
      <p:sp>
        <p:nvSpPr>
          <p:cNvPr id="19" name="TextBox 18">
            <a:extLst>
              <a:ext uri="{FF2B5EF4-FFF2-40B4-BE49-F238E27FC236}">
                <a16:creationId xmlns:a16="http://schemas.microsoft.com/office/drawing/2014/main" id="{1D3DC1EB-BA19-3045-766F-F63E9F49E1FF}"/>
              </a:ext>
            </a:extLst>
          </p:cNvPr>
          <p:cNvSpPr txBox="1"/>
          <p:nvPr/>
        </p:nvSpPr>
        <p:spPr>
          <a:xfrm>
            <a:off x="6255577" y="4315109"/>
            <a:ext cx="1060122" cy="307777"/>
          </a:xfrm>
          <a:prstGeom prst="rect">
            <a:avLst/>
          </a:prstGeom>
          <a:solidFill>
            <a:schemeClr val="bg1"/>
          </a:solidFill>
        </p:spPr>
        <p:txBody>
          <a:bodyPr wrap="square" rtlCol="0">
            <a:spAutoFit/>
          </a:bodyPr>
          <a:lstStyle/>
          <a:p>
            <a:r>
              <a:rPr lang="fr-CH" sz="1400" i="1" dirty="0">
                <a:solidFill>
                  <a:srgbClr val="FF0000"/>
                </a:solidFill>
              </a:rPr>
              <a:t>   Type</a:t>
            </a:r>
          </a:p>
        </p:txBody>
      </p:sp>
      <p:sp>
        <p:nvSpPr>
          <p:cNvPr id="20" name="TextBox 19">
            <a:extLst>
              <a:ext uri="{FF2B5EF4-FFF2-40B4-BE49-F238E27FC236}">
                <a16:creationId xmlns:a16="http://schemas.microsoft.com/office/drawing/2014/main" id="{930A2925-FB15-6846-99B6-84206AA33878}"/>
              </a:ext>
            </a:extLst>
          </p:cNvPr>
          <p:cNvSpPr txBox="1"/>
          <p:nvPr/>
        </p:nvSpPr>
        <p:spPr>
          <a:xfrm>
            <a:off x="6948937" y="3527180"/>
            <a:ext cx="1060122" cy="307777"/>
          </a:xfrm>
          <a:prstGeom prst="rect">
            <a:avLst/>
          </a:prstGeom>
          <a:solidFill>
            <a:schemeClr val="bg1"/>
          </a:solidFill>
        </p:spPr>
        <p:txBody>
          <a:bodyPr wrap="square" rtlCol="0">
            <a:spAutoFit/>
          </a:bodyPr>
          <a:lstStyle/>
          <a:p>
            <a:r>
              <a:rPr lang="fr-CH" sz="1400" i="1" dirty="0">
                <a:solidFill>
                  <a:srgbClr val="FF0000"/>
                </a:solidFill>
              </a:rPr>
              <a:t>   Source</a:t>
            </a:r>
          </a:p>
        </p:txBody>
      </p:sp>
      <p:sp>
        <p:nvSpPr>
          <p:cNvPr id="21" name="TextBox 20">
            <a:extLst>
              <a:ext uri="{FF2B5EF4-FFF2-40B4-BE49-F238E27FC236}">
                <a16:creationId xmlns:a16="http://schemas.microsoft.com/office/drawing/2014/main" id="{0D7251CB-1381-7582-03AC-60F7C6909A53}"/>
              </a:ext>
            </a:extLst>
          </p:cNvPr>
          <p:cNvSpPr txBox="1"/>
          <p:nvPr/>
        </p:nvSpPr>
        <p:spPr>
          <a:xfrm>
            <a:off x="6808503" y="4715641"/>
            <a:ext cx="1060122" cy="307777"/>
          </a:xfrm>
          <a:prstGeom prst="rect">
            <a:avLst/>
          </a:prstGeom>
          <a:solidFill>
            <a:schemeClr val="bg1"/>
          </a:solidFill>
        </p:spPr>
        <p:txBody>
          <a:bodyPr wrap="square" rtlCol="0">
            <a:spAutoFit/>
          </a:bodyPr>
          <a:lstStyle/>
          <a:p>
            <a:r>
              <a:rPr lang="fr-CH" sz="1400" i="1" dirty="0">
                <a:solidFill>
                  <a:srgbClr val="FF0000"/>
                </a:solidFill>
              </a:rPr>
              <a:t>   Source</a:t>
            </a:r>
          </a:p>
        </p:txBody>
      </p:sp>
      <p:sp>
        <p:nvSpPr>
          <p:cNvPr id="22" name="TextBox 21">
            <a:extLst>
              <a:ext uri="{FF2B5EF4-FFF2-40B4-BE49-F238E27FC236}">
                <a16:creationId xmlns:a16="http://schemas.microsoft.com/office/drawing/2014/main" id="{855231F1-22E3-5483-FD69-6BA912768FBA}"/>
              </a:ext>
            </a:extLst>
          </p:cNvPr>
          <p:cNvSpPr txBox="1"/>
          <p:nvPr/>
        </p:nvSpPr>
        <p:spPr>
          <a:xfrm>
            <a:off x="6328326" y="2633398"/>
            <a:ext cx="1060122" cy="307777"/>
          </a:xfrm>
          <a:prstGeom prst="rect">
            <a:avLst/>
          </a:prstGeom>
          <a:solidFill>
            <a:schemeClr val="bg1"/>
          </a:solidFill>
        </p:spPr>
        <p:txBody>
          <a:bodyPr wrap="square" rtlCol="0">
            <a:spAutoFit/>
          </a:bodyPr>
          <a:lstStyle/>
          <a:p>
            <a:r>
              <a:rPr lang="fr-CH" sz="1400" i="1" dirty="0">
                <a:solidFill>
                  <a:srgbClr val="FF0000"/>
                </a:solidFill>
              </a:rPr>
              <a:t>   Source</a:t>
            </a:r>
          </a:p>
        </p:txBody>
      </p:sp>
      <p:sp>
        <p:nvSpPr>
          <p:cNvPr id="23" name="TextBox 22">
            <a:extLst>
              <a:ext uri="{FF2B5EF4-FFF2-40B4-BE49-F238E27FC236}">
                <a16:creationId xmlns:a16="http://schemas.microsoft.com/office/drawing/2014/main" id="{A9ECF6BE-022D-0D09-EA95-BA65C5523BD0}"/>
              </a:ext>
            </a:extLst>
          </p:cNvPr>
          <p:cNvSpPr txBox="1"/>
          <p:nvPr/>
        </p:nvSpPr>
        <p:spPr>
          <a:xfrm>
            <a:off x="6114808" y="2926202"/>
            <a:ext cx="1060122" cy="307777"/>
          </a:xfrm>
          <a:prstGeom prst="rect">
            <a:avLst/>
          </a:prstGeom>
          <a:solidFill>
            <a:schemeClr val="bg1"/>
          </a:solidFill>
        </p:spPr>
        <p:txBody>
          <a:bodyPr wrap="square" rtlCol="0">
            <a:spAutoFit/>
          </a:bodyPr>
          <a:lstStyle/>
          <a:p>
            <a:r>
              <a:rPr lang="fr-CH" sz="1400" i="1" dirty="0">
                <a:solidFill>
                  <a:srgbClr val="FF0000"/>
                </a:solidFill>
              </a:rPr>
              <a:t>   Type</a:t>
            </a:r>
          </a:p>
        </p:txBody>
      </p:sp>
      <p:sp>
        <p:nvSpPr>
          <p:cNvPr id="6" name="Rectangle 5">
            <a:extLst>
              <a:ext uri="{FF2B5EF4-FFF2-40B4-BE49-F238E27FC236}">
                <a16:creationId xmlns:a16="http://schemas.microsoft.com/office/drawing/2014/main" id="{6B390E2D-8CD8-E4F2-1065-539FFC89395D}"/>
              </a:ext>
            </a:extLst>
          </p:cNvPr>
          <p:cNvSpPr/>
          <p:nvPr/>
        </p:nvSpPr>
        <p:spPr>
          <a:xfrm>
            <a:off x="5654188" y="2398271"/>
            <a:ext cx="2014156" cy="26473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7" name="Rectangle 6">
            <a:extLst>
              <a:ext uri="{FF2B5EF4-FFF2-40B4-BE49-F238E27FC236}">
                <a16:creationId xmlns:a16="http://schemas.microsoft.com/office/drawing/2014/main" id="{9CC866BD-930D-0A0C-4F6C-4E0E01C2FD2A}"/>
              </a:ext>
            </a:extLst>
          </p:cNvPr>
          <p:cNvSpPr/>
          <p:nvPr/>
        </p:nvSpPr>
        <p:spPr>
          <a:xfrm>
            <a:off x="5654188" y="2924944"/>
            <a:ext cx="2014156" cy="31412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8" name="Rectangle 7">
            <a:extLst>
              <a:ext uri="{FF2B5EF4-FFF2-40B4-BE49-F238E27FC236}">
                <a16:creationId xmlns:a16="http://schemas.microsoft.com/office/drawing/2014/main" id="{B7C2D140-708D-43F2-7EFA-4B3BB5A660EE}"/>
              </a:ext>
            </a:extLst>
          </p:cNvPr>
          <p:cNvSpPr/>
          <p:nvPr/>
        </p:nvSpPr>
        <p:spPr>
          <a:xfrm>
            <a:off x="5647002" y="4077072"/>
            <a:ext cx="2014156" cy="57606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9" name="Rectangle 8">
            <a:extLst>
              <a:ext uri="{FF2B5EF4-FFF2-40B4-BE49-F238E27FC236}">
                <a16:creationId xmlns:a16="http://schemas.microsoft.com/office/drawing/2014/main" id="{93EC0FE2-A7BF-F0BC-6C20-28488913F5D9}"/>
              </a:ext>
            </a:extLst>
          </p:cNvPr>
          <p:cNvSpPr/>
          <p:nvPr/>
        </p:nvSpPr>
        <p:spPr>
          <a:xfrm>
            <a:off x="5743201" y="2682831"/>
            <a:ext cx="2092061" cy="242114"/>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16" name="Rectangle 15">
            <a:extLst>
              <a:ext uri="{FF2B5EF4-FFF2-40B4-BE49-F238E27FC236}">
                <a16:creationId xmlns:a16="http://schemas.microsoft.com/office/drawing/2014/main" id="{355C2D04-EC55-0F58-96D6-CC87B94ED4B2}"/>
              </a:ext>
            </a:extLst>
          </p:cNvPr>
          <p:cNvSpPr/>
          <p:nvPr/>
        </p:nvSpPr>
        <p:spPr>
          <a:xfrm>
            <a:off x="5743200" y="3248554"/>
            <a:ext cx="2084876" cy="828518"/>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17" name="Rectangle 16">
            <a:extLst>
              <a:ext uri="{FF2B5EF4-FFF2-40B4-BE49-F238E27FC236}">
                <a16:creationId xmlns:a16="http://schemas.microsoft.com/office/drawing/2014/main" id="{86D39CD9-569B-A27F-6FA5-0017A002C1D7}"/>
              </a:ext>
            </a:extLst>
          </p:cNvPr>
          <p:cNvSpPr/>
          <p:nvPr/>
        </p:nvSpPr>
        <p:spPr>
          <a:xfrm>
            <a:off x="5745089" y="4656093"/>
            <a:ext cx="2139279" cy="50863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14" name="Rectangle 13"/>
          <p:cNvSpPr/>
          <p:nvPr/>
        </p:nvSpPr>
        <p:spPr>
          <a:xfrm>
            <a:off x="5562182" y="2084148"/>
            <a:ext cx="2806244" cy="31412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24" name="Rectangle 23">
            <a:extLst>
              <a:ext uri="{FF2B5EF4-FFF2-40B4-BE49-F238E27FC236}">
                <a16:creationId xmlns:a16="http://schemas.microsoft.com/office/drawing/2014/main" id="{4EB63A30-F8D1-D63A-3A02-25751BABA530}"/>
              </a:ext>
            </a:extLst>
          </p:cNvPr>
          <p:cNvSpPr/>
          <p:nvPr/>
        </p:nvSpPr>
        <p:spPr>
          <a:xfrm>
            <a:off x="683568" y="2398271"/>
            <a:ext cx="2232248" cy="284560"/>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4354396-EEF2-9E2D-71F3-6DFAC8FA574C}"/>
              </a:ext>
            </a:extLst>
          </p:cNvPr>
          <p:cNvSpPr/>
          <p:nvPr/>
        </p:nvSpPr>
        <p:spPr>
          <a:xfrm>
            <a:off x="683568" y="3208616"/>
            <a:ext cx="1728192" cy="3185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48EA7B4-F633-AD94-9C73-8A046B3A3024}"/>
              </a:ext>
            </a:extLst>
          </p:cNvPr>
          <p:cNvSpPr/>
          <p:nvPr/>
        </p:nvSpPr>
        <p:spPr>
          <a:xfrm>
            <a:off x="683568" y="5589239"/>
            <a:ext cx="2016224" cy="249993"/>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551325"/>
      </p:ext>
    </p:extLst>
  </p:cSld>
  <p:clrMapOvr>
    <a:masterClrMapping/>
  </p:clrMapOvr>
  <p:transition/>
</p:sld>
</file>

<file path=ppt/theme/theme1.xml><?xml version="1.0" encoding="utf-8"?>
<a:theme xmlns:a="http://schemas.openxmlformats.org/drawingml/2006/main" name="HGLC_HIS_Geo-enabling_course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15672</TotalTime>
  <Words>1693</Words>
  <Application>Microsoft Office PowerPoint</Application>
  <PresentationFormat>On-screen Show (4:3)</PresentationFormat>
  <Paragraphs>254</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Univers LT Std 55</vt:lpstr>
      <vt:lpstr>HGLC_HIS_Geo-enabling_course_template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Abdoul Bassit Sawadogo</cp:lastModifiedBy>
  <cp:revision>174</cp:revision>
  <dcterms:created xsi:type="dcterms:W3CDTF">2018-03-06T13:12:55Z</dcterms:created>
  <dcterms:modified xsi:type="dcterms:W3CDTF">2023-11-07T16:38:22Z</dcterms:modified>
</cp:coreProperties>
</file>