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1" r:id="rId2"/>
    <p:sldId id="298" r:id="rId3"/>
    <p:sldId id="790" r:id="rId4"/>
    <p:sldId id="789" r:id="rId5"/>
    <p:sldId id="802" r:id="rId6"/>
    <p:sldId id="795" r:id="rId7"/>
    <p:sldId id="796" r:id="rId8"/>
    <p:sldId id="799" r:id="rId9"/>
    <p:sldId id="797" r:id="rId10"/>
    <p:sldId id="801" r:id="rId11"/>
    <p:sldId id="800" r:id="rId12"/>
    <p:sldId id="791" r:id="rId13"/>
    <p:sldId id="798" r:id="rId14"/>
    <p:sldId id="290" r:id="rId15"/>
    <p:sldId id="775" r:id="rId16"/>
    <p:sldId id="77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709" userDrawn="1">
          <p15:clr>
            <a:srgbClr val="A4A3A4"/>
          </p15:clr>
        </p15:guide>
        <p15:guide id="3" orient="horz" pos="3974" userDrawn="1">
          <p15:clr>
            <a:srgbClr val="A4A3A4"/>
          </p15:clr>
        </p15:guide>
        <p15:guide id="4" orient="horz" pos="3612" userDrawn="1">
          <p15:clr>
            <a:srgbClr val="A4A3A4"/>
          </p15:clr>
        </p15:guide>
        <p15:guide id="5" orient="horz" pos="1434" userDrawn="1">
          <p15:clr>
            <a:srgbClr val="A4A3A4"/>
          </p15:clr>
        </p15:guide>
        <p15:guide id="6" orient="horz" pos="2432" userDrawn="1">
          <p15:clr>
            <a:srgbClr val="A4A3A4"/>
          </p15:clr>
        </p15:guide>
        <p15:guide id="7" pos="3334" userDrawn="1">
          <p15:clr>
            <a:srgbClr val="A4A3A4"/>
          </p15:clr>
        </p15:guide>
        <p15:guide id="8" pos="5511" userDrawn="1">
          <p15:clr>
            <a:srgbClr val="A4A3A4"/>
          </p15:clr>
        </p15:guide>
        <p15:guide id="9" pos="1156" userDrawn="1">
          <p15:clr>
            <a:srgbClr val="A4A3A4"/>
          </p15:clr>
        </p15:guide>
        <p15:guide id="10" pos="3923" userDrawn="1">
          <p15:clr>
            <a:srgbClr val="A4A3A4"/>
          </p15:clr>
        </p15:guide>
        <p15:guide id="11" orient="horz" pos="1888" userDrawn="1">
          <p15:clr>
            <a:srgbClr val="A4A3A4"/>
          </p15:clr>
        </p15:guide>
        <p15:guide id="12" pos="4830" userDrawn="1">
          <p15:clr>
            <a:srgbClr val="A4A3A4"/>
          </p15:clr>
        </p15:guide>
        <p15:guide id="13" orient="horz" pos="572" userDrawn="1">
          <p15:clr>
            <a:srgbClr val="A4A3A4"/>
          </p15:clr>
        </p15:guide>
        <p15:guide id="14" pos="113" userDrawn="1">
          <p15:clr>
            <a:srgbClr val="A4A3A4"/>
          </p15:clr>
        </p15:guide>
        <p15:guide id="15" pos="40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253C88"/>
    <a:srgbClr val="D8AA37"/>
    <a:srgbClr val="4F8CB5"/>
    <a:srgbClr val="315A75"/>
    <a:srgbClr val="3398CC"/>
    <a:srgbClr val="346667"/>
    <a:srgbClr val="1B3163"/>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3741" autoAdjust="0"/>
  </p:normalViewPr>
  <p:slideViewPr>
    <p:cSldViewPr showGuides="1">
      <p:cViewPr varScale="1">
        <p:scale>
          <a:sx n="80" d="100"/>
          <a:sy n="80" d="100"/>
        </p:scale>
        <p:origin x="2352" y="78"/>
      </p:cViewPr>
      <p:guideLst>
        <p:guide orient="horz" pos="3067"/>
        <p:guide orient="horz" pos="709"/>
        <p:guide orient="horz" pos="3974"/>
        <p:guide orient="horz" pos="3612"/>
        <p:guide orient="horz" pos="1434"/>
        <p:guide orient="horz" pos="2432"/>
        <p:guide pos="3334"/>
        <p:guide pos="5511"/>
        <p:guide pos="1156"/>
        <p:guide pos="3923"/>
        <p:guide orient="horz" pos="1888"/>
        <p:guide pos="4830"/>
        <p:guide orient="horz" pos="572"/>
        <p:guide pos="113"/>
        <p:guide pos="401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11/02/2024</a:t>
            </a:fld>
            <a:endParaRPr lang="en-PH"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dirty="0"/>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dirty="0"/>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dirty="0"/>
          </a:p>
        </p:txBody>
      </p:sp>
    </p:spTree>
    <p:extLst>
      <p:ext uri="{BB962C8B-B14F-4D97-AF65-F5344CB8AC3E}">
        <p14:creationId xmlns:p14="http://schemas.microsoft.com/office/powerpoint/2010/main" val="95711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dirty="0"/>
          </a:p>
        </p:txBody>
      </p:sp>
    </p:spTree>
    <p:extLst>
      <p:ext uri="{BB962C8B-B14F-4D97-AF65-F5344CB8AC3E}">
        <p14:creationId xmlns:p14="http://schemas.microsoft.com/office/powerpoint/2010/main" val="40061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dirty="0"/>
          </a:p>
        </p:txBody>
      </p:sp>
    </p:spTree>
    <p:extLst>
      <p:ext uri="{BB962C8B-B14F-4D97-AF65-F5344CB8AC3E}">
        <p14:creationId xmlns:p14="http://schemas.microsoft.com/office/powerpoint/2010/main" val="235386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dirty="0"/>
          </a:p>
        </p:txBody>
      </p:sp>
    </p:spTree>
    <p:extLst>
      <p:ext uri="{BB962C8B-B14F-4D97-AF65-F5344CB8AC3E}">
        <p14:creationId xmlns:p14="http://schemas.microsoft.com/office/powerpoint/2010/main" val="37011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91982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92286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21632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dirty="0"/>
          </a:p>
        </p:txBody>
      </p:sp>
    </p:spTree>
    <p:extLst>
      <p:ext uri="{BB962C8B-B14F-4D97-AF65-F5344CB8AC3E}">
        <p14:creationId xmlns:p14="http://schemas.microsoft.com/office/powerpoint/2010/main" val="102366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dirty="0"/>
          </a:p>
        </p:txBody>
      </p:sp>
    </p:spTree>
    <p:extLst>
      <p:ext uri="{BB962C8B-B14F-4D97-AF65-F5344CB8AC3E}">
        <p14:creationId xmlns:p14="http://schemas.microsoft.com/office/powerpoint/2010/main" val="38752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81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301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dirty="0"/>
          </a:p>
        </p:txBody>
      </p:sp>
    </p:spTree>
    <p:extLst>
      <p:ext uri="{BB962C8B-B14F-4D97-AF65-F5344CB8AC3E}">
        <p14:creationId xmlns:p14="http://schemas.microsoft.com/office/powerpoint/2010/main" val="32660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dirty="0"/>
          </a:p>
        </p:txBody>
      </p:sp>
    </p:spTree>
    <p:extLst>
      <p:ext uri="{BB962C8B-B14F-4D97-AF65-F5344CB8AC3E}">
        <p14:creationId xmlns:p14="http://schemas.microsoft.com/office/powerpoint/2010/main" val="251964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dirty="0"/>
          </a:p>
        </p:txBody>
      </p:sp>
    </p:spTree>
    <p:extLst>
      <p:ext uri="{BB962C8B-B14F-4D97-AF65-F5344CB8AC3E}">
        <p14:creationId xmlns:p14="http://schemas.microsoft.com/office/powerpoint/2010/main" val="245268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dirty="0"/>
          </a:p>
        </p:txBody>
      </p:sp>
    </p:spTree>
    <p:extLst>
      <p:ext uri="{BB962C8B-B14F-4D97-AF65-F5344CB8AC3E}">
        <p14:creationId xmlns:p14="http://schemas.microsoft.com/office/powerpoint/2010/main" val="410845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dirty="0"/>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7D825-916E-CBEF-DED4-FE017CC00CF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Rectangle 5">
            <a:extLst>
              <a:ext uri="{FF2B5EF4-FFF2-40B4-BE49-F238E27FC236}">
                <a16:creationId xmlns:a16="http://schemas.microsoft.com/office/drawing/2014/main" id="{E68895E7-F979-6817-5CFA-EEACE7D59ECF}"/>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33921-5FC9-C711-80A2-0B82B0900910}"/>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dirty="0"/>
          </a:p>
        </p:txBody>
      </p:sp>
      <p:sp>
        <p:nvSpPr>
          <p:cNvPr id="22" name="Title 1"/>
          <p:cNvSpPr txBox="1">
            <a:spLocks/>
          </p:cNvSpPr>
          <p:nvPr userDrawn="1"/>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
        <p:nvSpPr>
          <p:cNvPr id="2" name="Rectangle 1">
            <a:extLst>
              <a:ext uri="{FF2B5EF4-FFF2-40B4-BE49-F238E27FC236}">
                <a16:creationId xmlns:a16="http://schemas.microsoft.com/office/drawing/2014/main" id="{8FC336BC-8EC1-510F-8FB6-3919EB038A6A}"/>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extLst>
      <p:ext uri="{BB962C8B-B14F-4D97-AF65-F5344CB8AC3E}">
        <p14:creationId xmlns:p14="http://schemas.microsoft.com/office/powerpoint/2010/main" val="16006606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11/02/2024</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dirty="0"/>
          </a:p>
        </p:txBody>
      </p:sp>
      <p:sp>
        <p:nvSpPr>
          <p:cNvPr id="8" name="Rectangle 7">
            <a:extLst>
              <a:ext uri="{FF2B5EF4-FFF2-40B4-BE49-F238E27FC236}">
                <a16:creationId xmlns:a16="http://schemas.microsoft.com/office/drawing/2014/main" id="{9FF4B986-E58B-BCC0-DE1C-CA1C634E09B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11/02/2024</a:t>
            </a:fld>
            <a:endParaRPr lang="en-GB" altLang="en-US" dirty="0"/>
          </a:p>
        </p:txBody>
      </p:sp>
      <p:sp>
        <p:nvSpPr>
          <p:cNvPr id="8" name="Footer Placeholder 4"/>
          <p:cNvSpPr>
            <a:spLocks noGrp="1"/>
          </p:cNvSpPr>
          <p:nvPr>
            <p:ph type="ftr" sz="quarter" idx="11"/>
          </p:nvPr>
        </p:nvSpPr>
        <p:spPr/>
        <p:txBody>
          <a:bodyPr/>
          <a:lstStyle>
            <a:lvl1pPr>
              <a:defRPr/>
            </a:lvl1pPr>
          </a:lstStyle>
          <a:p>
            <a:pPr>
              <a:defRPr/>
            </a:pPr>
            <a:endParaRPr lang="en-GB" altLang="en-US" dirty="0"/>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dirty="0"/>
          </a:p>
        </p:txBody>
      </p:sp>
      <p:sp>
        <p:nvSpPr>
          <p:cNvPr id="10" name="Rectangle 9">
            <a:extLst>
              <a:ext uri="{FF2B5EF4-FFF2-40B4-BE49-F238E27FC236}">
                <a16:creationId xmlns:a16="http://schemas.microsoft.com/office/drawing/2014/main" id="{45DDCD14-DA73-0D11-3AF9-26D550E6B5E6}"/>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11/02/2024</a:t>
            </a:fld>
            <a:endParaRPr lang="en-GB" altLang="en-US" dirty="0"/>
          </a:p>
        </p:txBody>
      </p:sp>
      <p:sp>
        <p:nvSpPr>
          <p:cNvPr id="4" name="Footer Placeholder 3"/>
          <p:cNvSpPr>
            <a:spLocks noGrp="1"/>
          </p:cNvSpPr>
          <p:nvPr>
            <p:ph type="ftr" sz="quarter" idx="11"/>
          </p:nvPr>
        </p:nvSpPr>
        <p:spPr/>
        <p:txBody>
          <a:bodyPr/>
          <a:lstStyle>
            <a:lvl1pPr>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dirty="0"/>
          </a:p>
        </p:txBody>
      </p:sp>
      <p:sp>
        <p:nvSpPr>
          <p:cNvPr id="6" name="Rectangle 5">
            <a:extLst>
              <a:ext uri="{FF2B5EF4-FFF2-40B4-BE49-F238E27FC236}">
                <a16:creationId xmlns:a16="http://schemas.microsoft.com/office/drawing/2014/main" id="{DAC92C42-8552-E3A7-5E6A-1701360D75E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11/02/2024</a:t>
            </a:fld>
            <a:endParaRPr lang="en-GB" altLang="en-US" dirty="0"/>
          </a:p>
        </p:txBody>
      </p:sp>
      <p:sp>
        <p:nvSpPr>
          <p:cNvPr id="3" name="Footer Placeholder 2"/>
          <p:cNvSpPr>
            <a:spLocks noGrp="1"/>
          </p:cNvSpPr>
          <p:nvPr>
            <p:ph type="ftr" sz="quarter" idx="11"/>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dirty="0"/>
          </a:p>
        </p:txBody>
      </p:sp>
      <p:sp>
        <p:nvSpPr>
          <p:cNvPr id="5" name="Rectangle 4">
            <a:extLst>
              <a:ext uri="{FF2B5EF4-FFF2-40B4-BE49-F238E27FC236}">
                <a16:creationId xmlns:a16="http://schemas.microsoft.com/office/drawing/2014/main" id="{63836EC3-B7BF-2EEB-5445-1EA4D9C766F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11/02/2024</a:t>
            </a:fld>
            <a:endParaRPr lang="en-GB"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dirty="0"/>
          </a:p>
        </p:txBody>
      </p:sp>
      <p:sp>
        <p:nvSpPr>
          <p:cNvPr id="8" name="Rectangle 7">
            <a:extLst>
              <a:ext uri="{FF2B5EF4-FFF2-40B4-BE49-F238E27FC236}">
                <a16:creationId xmlns:a16="http://schemas.microsoft.com/office/drawing/2014/main" id="{E5CA0C9C-21D2-C271-0F4A-805BB1546D64}"/>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11/02/2024</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dirty="0"/>
          </a:p>
        </p:txBody>
      </p:sp>
      <p:sp>
        <p:nvSpPr>
          <p:cNvPr id="8" name="Rectangle 7">
            <a:extLst>
              <a:ext uri="{FF2B5EF4-FFF2-40B4-BE49-F238E27FC236}">
                <a16:creationId xmlns:a16="http://schemas.microsoft.com/office/drawing/2014/main" id="{543CB272-7CCB-B848-14E9-35E1972C78C8}"/>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11/02/2024</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dirty="0"/>
          </a:p>
        </p:txBody>
      </p:sp>
      <p:sp>
        <p:nvSpPr>
          <p:cNvPr id="7" name="Rectangle 6">
            <a:extLst>
              <a:ext uri="{FF2B5EF4-FFF2-40B4-BE49-F238E27FC236}">
                <a16:creationId xmlns:a16="http://schemas.microsoft.com/office/drawing/2014/main" id="{14C93148-C07A-C341-874F-0C125453EB8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11/02/2024</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dirty="0"/>
          </a:p>
        </p:txBody>
      </p:sp>
      <p:sp>
        <p:nvSpPr>
          <p:cNvPr id="7" name="Rectangle 6">
            <a:extLst>
              <a:ext uri="{FF2B5EF4-FFF2-40B4-BE49-F238E27FC236}">
                <a16:creationId xmlns:a16="http://schemas.microsoft.com/office/drawing/2014/main" id="{D8518E34-DBCB-4858-0C10-3BD2972FB4B7}"/>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 id="2147485347"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nhfr.doh.gov.ph/Hom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6673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7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564904"/>
            <a:ext cx="7129095" cy="1200329"/>
          </a:xfrm>
          <a:prstGeom prst="rect">
            <a:avLst/>
          </a:prstGeom>
          <a:noFill/>
        </p:spPr>
        <p:txBody>
          <a:bodyPr wrap="square">
            <a:spAutoFit/>
          </a:bodyPr>
          <a:lstStyle/>
          <a:p>
            <a:pPr algn="ctr"/>
            <a:r>
              <a:rPr lang="en-US" sz="2400" b="1" dirty="0">
                <a:effectLst/>
                <a:latin typeface="+mn-lt"/>
                <a:ea typeface="Helvetica Neue"/>
                <a:cs typeface="Helvetica Neue"/>
              </a:rPr>
              <a:t>Séance 12 - </a:t>
            </a:r>
            <a:r>
              <a:rPr lang="fr-FR" sz="2400" b="1" dirty="0">
                <a:effectLst/>
                <a:latin typeface="+mn-lt"/>
                <a:ea typeface="Helvetica Neue"/>
                <a:cs typeface="Helvetica Neue"/>
              </a:rPr>
              <a:t>Mise en œuvre du cycle de gestion des données géospatiales (Partie 6) : Héberger, maintenir, partager, utiliser et mettre à jour les données</a:t>
            </a:r>
            <a:endParaRPr lang="en-PH" sz="2400" b="1" dirty="0">
              <a:effectLst/>
              <a:latin typeface="+mn-lt"/>
              <a:ea typeface="Times New Roman" panose="02020603050405020304" pitchFamily="18" charset="0"/>
            </a:endParaRPr>
          </a:p>
        </p:txBody>
      </p:sp>
      <p:pic>
        <p:nvPicPr>
          <p:cNvPr id="9" name="Picture 8" descr="A logo with a swirl in the middle&#10;&#10;Description automatically generated">
            <a:extLst>
              <a:ext uri="{FF2B5EF4-FFF2-40B4-BE49-F238E27FC236}">
                <a16:creationId xmlns:a16="http://schemas.microsoft.com/office/drawing/2014/main" id="{271177FD-89D6-5633-E423-8CD4071802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10" name="Picture 9" descr="A logo for a university&#10;&#10;Description automatically generated">
            <a:extLst>
              <a:ext uri="{FF2B5EF4-FFF2-40B4-BE49-F238E27FC236}">
                <a16:creationId xmlns:a16="http://schemas.microsoft.com/office/drawing/2014/main" id="{8DC03DDC-AD8E-C855-485A-56EE505FC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12" name="Picture 11" descr="A close-up of a logo&#10;&#10;Description automatically generated">
            <a:extLst>
              <a:ext uri="{FF2B5EF4-FFF2-40B4-BE49-F238E27FC236}">
                <a16:creationId xmlns:a16="http://schemas.microsoft.com/office/drawing/2014/main" id="{2DEF1ACE-9859-A1E7-C92C-4C11325198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14" name="Picture 13" descr="A logo with blue text and colorful dots&#10;&#10;Description automatically generated">
            <a:extLst>
              <a:ext uri="{FF2B5EF4-FFF2-40B4-BE49-F238E27FC236}">
                <a16:creationId xmlns:a16="http://schemas.microsoft.com/office/drawing/2014/main" id="{35386CD1-F30F-E405-5F77-8370C0D776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16" name="Picture 15" descr="A logo with blue text and colorful dots&#10;&#10;Description automatically generated">
            <a:extLst>
              <a:ext uri="{FF2B5EF4-FFF2-40B4-BE49-F238E27FC236}">
                <a16:creationId xmlns:a16="http://schemas.microsoft.com/office/drawing/2014/main" id="{DC65B3A5-DB60-95E5-4F29-FA79B576CF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10</a:t>
            </a:fld>
            <a:endParaRPr lang="en-GB" altLang="en-US" dirty="0"/>
          </a:p>
        </p:txBody>
      </p:sp>
      <p:sp>
        <p:nvSpPr>
          <p:cNvPr id="58" name="Title 1">
            <a:extLst>
              <a:ext uri="{FF2B5EF4-FFF2-40B4-BE49-F238E27FC236}">
                <a16:creationId xmlns:a16="http://schemas.microsoft.com/office/drawing/2014/main" id="{063E2BF4-7B8E-4509-C6E6-ABC519A31C19}"/>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Définir les exigence métier (quoi, pourquoi) d’un registre</a:t>
            </a:r>
          </a:p>
          <a:p>
            <a:pPr algn="ctr" eaLnBrk="1" hangingPunct="1">
              <a:defRPr/>
            </a:pPr>
            <a:r>
              <a:rPr lang="fr-FR" altLang="en-US" sz="2400" b="1" dirty="0">
                <a:solidFill>
                  <a:schemeClr val="bg1"/>
                </a:solidFill>
                <a:latin typeface="+mn-lt"/>
              </a:rPr>
              <a:t>(exemple: Registre pour la liste maîtresse des établissements de santé)  </a:t>
            </a:r>
            <a:endParaRPr lang="en-PH" altLang="en-US" sz="2400" b="1" dirty="0">
              <a:solidFill>
                <a:schemeClr val="bg1"/>
              </a:solidFill>
              <a:latin typeface="+mn-lt"/>
            </a:endParaRPr>
          </a:p>
        </p:txBody>
      </p:sp>
      <p:graphicFrame>
        <p:nvGraphicFramePr>
          <p:cNvPr id="2" name="Table 1">
            <a:extLst>
              <a:ext uri="{FF2B5EF4-FFF2-40B4-BE49-F238E27FC236}">
                <a16:creationId xmlns:a16="http://schemas.microsoft.com/office/drawing/2014/main" id="{282F98F2-AD8C-2622-7F56-0E7E9F384891}"/>
              </a:ext>
            </a:extLst>
          </p:cNvPr>
          <p:cNvGraphicFramePr>
            <a:graphicFrameLocks noGrp="1"/>
          </p:cNvGraphicFramePr>
          <p:nvPr>
            <p:extLst>
              <p:ext uri="{D42A27DB-BD31-4B8C-83A1-F6EECF244321}">
                <p14:modId xmlns:p14="http://schemas.microsoft.com/office/powerpoint/2010/main" val="181397647"/>
              </p:ext>
            </p:extLst>
          </p:nvPr>
        </p:nvGraphicFramePr>
        <p:xfrm>
          <a:off x="189037" y="1165992"/>
          <a:ext cx="8614448" cy="4197699"/>
        </p:xfrm>
        <a:graphic>
          <a:graphicData uri="http://schemas.openxmlformats.org/drawingml/2006/table">
            <a:tbl>
              <a:tblPr>
                <a:tableStyleId>{616DA210-FB5B-4158-B5E0-FEB733F419BA}</a:tableStyleId>
              </a:tblPr>
              <a:tblGrid>
                <a:gridCol w="1701432">
                  <a:extLst>
                    <a:ext uri="{9D8B030D-6E8A-4147-A177-3AD203B41FA5}">
                      <a16:colId xmlns:a16="http://schemas.microsoft.com/office/drawing/2014/main" val="3551524076"/>
                    </a:ext>
                  </a:extLst>
                </a:gridCol>
                <a:gridCol w="3312368">
                  <a:extLst>
                    <a:ext uri="{9D8B030D-6E8A-4147-A177-3AD203B41FA5}">
                      <a16:colId xmlns:a16="http://schemas.microsoft.com/office/drawing/2014/main" val="786916628"/>
                    </a:ext>
                  </a:extLst>
                </a:gridCol>
                <a:gridCol w="3600648">
                  <a:extLst>
                    <a:ext uri="{9D8B030D-6E8A-4147-A177-3AD203B41FA5}">
                      <a16:colId xmlns:a16="http://schemas.microsoft.com/office/drawing/2014/main" val="4129704489"/>
                    </a:ext>
                  </a:extLst>
                </a:gridCol>
              </a:tblGrid>
              <a:tr h="171154">
                <a:tc>
                  <a:txBody>
                    <a:bodyPr/>
                    <a:lstStyle/>
                    <a:p>
                      <a:pPr algn="ctr" fontAlgn="ctr"/>
                      <a:r>
                        <a:rPr lang="en-PH" sz="1050" u="none" strike="noStrike">
                          <a:effectLst/>
                        </a:rPr>
                        <a:t>Domaine</a:t>
                      </a:r>
                      <a:endParaRPr lang="en-PH" sz="1050" b="1" i="0" u="none" strike="noStrike">
                        <a:solidFill>
                          <a:srgbClr val="000000"/>
                        </a:solidFill>
                        <a:effectLst/>
                        <a:latin typeface="Calibri" panose="020F0502020204030204" pitchFamily="34" charset="0"/>
                      </a:endParaRPr>
                    </a:p>
                  </a:txBody>
                  <a:tcPr marL="6967" marR="6967" marT="6967" marB="0" anchor="ctr"/>
                </a:tc>
                <a:tc>
                  <a:txBody>
                    <a:bodyPr/>
                    <a:lstStyle/>
                    <a:p>
                      <a:pPr algn="ctr" fontAlgn="ctr"/>
                      <a:r>
                        <a:rPr lang="en-PH" sz="1050" u="none" strike="noStrike">
                          <a:effectLst/>
                        </a:rPr>
                        <a:t>Exigence</a:t>
                      </a:r>
                      <a:endParaRPr lang="en-PH" sz="1050" b="1" i="0" u="none" strike="noStrike">
                        <a:solidFill>
                          <a:srgbClr val="000000"/>
                        </a:solidFill>
                        <a:effectLst/>
                        <a:latin typeface="Calibri" panose="020F0502020204030204" pitchFamily="34" charset="0"/>
                      </a:endParaRPr>
                    </a:p>
                  </a:txBody>
                  <a:tcPr marL="6967" marR="6967" marT="6967" marB="0" anchor="ctr"/>
                </a:tc>
                <a:tc>
                  <a:txBody>
                    <a:bodyPr/>
                    <a:lstStyle/>
                    <a:p>
                      <a:pPr algn="ctr" fontAlgn="ctr"/>
                      <a:r>
                        <a:rPr lang="en-PH" sz="1050" u="none" strike="noStrike">
                          <a:effectLst/>
                        </a:rPr>
                        <a:t>Raisonnement</a:t>
                      </a:r>
                      <a:endParaRPr lang="en-PH" sz="1050" b="1" i="0" u="none" strike="noStrike">
                        <a:solidFill>
                          <a:srgbClr val="000000"/>
                        </a:solidFill>
                        <a:effectLst/>
                        <a:latin typeface="Calibri" panose="020F0502020204030204" pitchFamily="34" charset="0"/>
                      </a:endParaRPr>
                    </a:p>
                  </a:txBody>
                  <a:tcPr marL="6967" marR="6967" marT="6967" marB="0" anchor="ctr"/>
                </a:tc>
                <a:extLst>
                  <a:ext uri="{0D108BD9-81ED-4DB2-BD59-A6C34878D82A}">
                    <a16:rowId xmlns:a16="http://schemas.microsoft.com/office/drawing/2014/main" val="697112818"/>
                  </a:ext>
                </a:extLst>
              </a:tr>
              <a:tr h="513463">
                <a:tc>
                  <a:txBody>
                    <a:bodyPr/>
                    <a:lstStyle/>
                    <a:p>
                      <a:pPr algn="l" fontAlgn="ctr"/>
                      <a:r>
                        <a:rPr lang="en-PH" sz="1050" b="0" i="0" u="none" strike="noStrike">
                          <a:solidFill>
                            <a:srgbClr val="000000"/>
                          </a:solidFill>
                          <a:effectLst/>
                          <a:latin typeface="Calibri" panose="020F0502020204030204" pitchFamily="34" charset="0"/>
                        </a:rPr>
                        <a:t>Contrôle d'accès des utilisateurs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Définir les rôles et autorisations des utilisateurs, en accordant l'accès en fonction des responsabilités professionnelles de l'utilisateur et en garantissant que les utilisateurs non autorisés ne peuvent pas modifier ou accéder aux données sensibles.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Le contrôle de l'accès aux données empêche les modifications non autorisées et maintient l'intégrité des données.</a:t>
                      </a:r>
                    </a:p>
                  </a:txBody>
                  <a:tcPr marL="9525" marR="9525" marT="9525" marB="0" anchor="ctr"/>
                </a:tc>
                <a:extLst>
                  <a:ext uri="{0D108BD9-81ED-4DB2-BD59-A6C34878D82A}">
                    <a16:rowId xmlns:a16="http://schemas.microsoft.com/office/drawing/2014/main" val="1422713826"/>
                  </a:ext>
                </a:extLst>
              </a:tr>
              <a:tr h="513463">
                <a:tc>
                  <a:txBody>
                    <a:bodyPr/>
                    <a:lstStyle/>
                    <a:p>
                      <a:pPr algn="l" fontAlgn="ctr"/>
                      <a:r>
                        <a:rPr lang="en-PH" sz="1050" b="0" i="0" u="none" strike="noStrike">
                          <a:solidFill>
                            <a:srgbClr val="000000"/>
                          </a:solidFill>
                          <a:effectLst/>
                          <a:latin typeface="Calibri" panose="020F0502020204030204" pitchFamily="34" charset="0"/>
                        </a:rPr>
                        <a:t>Interface conviviale</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Fournir une interface intuitive et conviviale qui permet aux utilisateurs autorisés de rechercher, mettre à jour et accéder facilement aux informations sur les établissements de santé</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Un système convivial favorise une utilisation efficace et réduit le temps de formation des utilisateurs</a:t>
                      </a:r>
                    </a:p>
                  </a:txBody>
                  <a:tcPr marL="9525" marR="9525" marT="9525" marB="0" anchor="ctr"/>
                </a:tc>
                <a:extLst>
                  <a:ext uri="{0D108BD9-81ED-4DB2-BD59-A6C34878D82A}">
                    <a16:rowId xmlns:a16="http://schemas.microsoft.com/office/drawing/2014/main" val="1154383865"/>
                  </a:ext>
                </a:extLst>
              </a:tr>
              <a:tr h="513463">
                <a:tc>
                  <a:txBody>
                    <a:bodyPr/>
                    <a:lstStyle/>
                    <a:p>
                      <a:pPr algn="l" fontAlgn="ctr"/>
                      <a:r>
                        <a:rPr lang="en-PH" sz="1050" b="0" i="0" u="none" strike="noStrike">
                          <a:solidFill>
                            <a:srgbClr val="000000"/>
                          </a:solidFill>
                          <a:effectLst/>
                          <a:latin typeface="Calibri" panose="020F0502020204030204" pitchFamily="34" charset="0"/>
                        </a:rPr>
                        <a:t>Piste d'audit et journalisation</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Tenir des journaux détaillés des modifications de données et des activités des utilisateurs à des fins d'audit, de surveillance et de responsabilité.</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L'audit aide à identifier et à traiter les activités non autorisées ou malveillantes au sein du système</a:t>
                      </a:r>
                    </a:p>
                  </a:txBody>
                  <a:tcPr marL="9525" marR="9525" marT="9525" marB="0" anchor="ctr"/>
                </a:tc>
                <a:extLst>
                  <a:ext uri="{0D108BD9-81ED-4DB2-BD59-A6C34878D82A}">
                    <a16:rowId xmlns:a16="http://schemas.microsoft.com/office/drawing/2014/main" val="1246130039"/>
                  </a:ext>
                </a:extLst>
              </a:tr>
              <a:tr h="513463">
                <a:tc>
                  <a:txBody>
                    <a:bodyPr/>
                    <a:lstStyle/>
                    <a:p>
                      <a:pPr algn="l" fontAlgn="ctr"/>
                      <a:r>
                        <a:rPr lang="fr-FR" sz="1050" b="0" i="0" u="none" strike="noStrike">
                          <a:solidFill>
                            <a:srgbClr val="000000"/>
                          </a:solidFill>
                          <a:effectLst/>
                          <a:latin typeface="Calibri" panose="020F0502020204030204" pitchFamily="34" charset="0"/>
                        </a:rPr>
                        <a:t>Sauvegarde et récupération de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Sauvegardez régulièrement les données et établissez des protocoles robustes de reprise après sinistre pour minimiser la perte de données en cas de panne du système.</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La perte de données peut être catastrophique et compromettre les soins aux patients et les efforts de santé publique</a:t>
                      </a:r>
                    </a:p>
                  </a:txBody>
                  <a:tcPr marL="9525" marR="9525" marT="9525" marB="0" anchor="ctr"/>
                </a:tc>
                <a:extLst>
                  <a:ext uri="{0D108BD9-81ED-4DB2-BD59-A6C34878D82A}">
                    <a16:rowId xmlns:a16="http://schemas.microsoft.com/office/drawing/2014/main" val="197818709"/>
                  </a:ext>
                </a:extLst>
              </a:tr>
              <a:tr h="513463">
                <a:tc>
                  <a:txBody>
                    <a:bodyPr/>
                    <a:lstStyle/>
                    <a:p>
                      <a:pPr algn="l" fontAlgn="ctr"/>
                      <a:r>
                        <a:rPr lang="en-PH" sz="1050" b="0" i="0" u="none" strike="noStrike">
                          <a:solidFill>
                            <a:srgbClr val="000000"/>
                          </a:solidFill>
                          <a:effectLst/>
                          <a:latin typeface="Calibri" panose="020F0502020204030204" pitchFamily="34" charset="0"/>
                        </a:rPr>
                        <a:t>Rapports et analyses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Fournir des fonctionnalités de reporting et d'analyse pour soutenir la prise de décision, l'analyse des tendances et la recherche sur les soins de santé</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Les informations basées sur les données sont essentielles pour optimiser l'allocation des ressources de santé et améliorer les services.</a:t>
                      </a:r>
                    </a:p>
                  </a:txBody>
                  <a:tcPr marL="9525" marR="9525" marT="9525" marB="0" anchor="ctr"/>
                </a:tc>
                <a:extLst>
                  <a:ext uri="{0D108BD9-81ED-4DB2-BD59-A6C34878D82A}">
                    <a16:rowId xmlns:a16="http://schemas.microsoft.com/office/drawing/2014/main" val="4115572408"/>
                  </a:ext>
                </a:extLst>
              </a:tr>
              <a:tr h="513463">
                <a:tc>
                  <a:txBody>
                    <a:bodyPr/>
                    <a:lstStyle/>
                    <a:p>
                      <a:pPr algn="l" fontAlgn="ctr"/>
                      <a:r>
                        <a:rPr lang="fr-FR" sz="1050" b="0" i="0" u="none" strike="noStrike">
                          <a:solidFill>
                            <a:srgbClr val="000000"/>
                          </a:solidFill>
                          <a:effectLst/>
                          <a:latin typeface="Calibri" panose="020F0502020204030204" pitchFamily="34" charset="0"/>
                        </a:rPr>
                        <a:t>Formation et assistance des utilisateurs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Fournir du matériel de formation et un support technique continu aux utilisateurs pour garantir qu'ils peuvent utiliser efficacement le système</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Une formation et un soutien adéquats améliorent l’adoption du système et la qualité des données</a:t>
                      </a:r>
                    </a:p>
                  </a:txBody>
                  <a:tcPr marL="9525" marR="9525" marT="9525" marB="0" anchor="ctr"/>
                </a:tc>
                <a:extLst>
                  <a:ext uri="{0D108BD9-81ED-4DB2-BD59-A6C34878D82A}">
                    <a16:rowId xmlns:a16="http://schemas.microsoft.com/office/drawing/2014/main" val="4038519744"/>
                  </a:ext>
                </a:extLst>
              </a:tr>
              <a:tr h="513463">
                <a:tc>
                  <a:txBody>
                    <a:bodyPr/>
                    <a:lstStyle/>
                    <a:p>
                      <a:pPr algn="l" fontAlgn="ctr"/>
                      <a:r>
                        <a:rPr lang="en-PH" sz="1050" b="0" i="0" u="none" strike="noStrike">
                          <a:solidFill>
                            <a:srgbClr val="000000"/>
                          </a:solidFill>
                          <a:effectLst/>
                          <a:latin typeface="Calibri" panose="020F0502020204030204" pitchFamily="34" charset="0"/>
                        </a:rPr>
                        <a:t>Entretien rentable</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Faciliter la maintenance et les mises à jour rentables du système, en tenant compte de facteurs tels que les licences logicielles, les exigences matérielles et les coûts de personnel</a:t>
                      </a:r>
                    </a:p>
                  </a:txBody>
                  <a:tcPr marL="9525" marR="9525" marT="9525" marB="0" anchor="ctr"/>
                </a:tc>
                <a:tc>
                  <a:txBody>
                    <a:bodyPr/>
                    <a:lstStyle/>
                    <a:p>
                      <a:pPr algn="l" fontAlgn="ctr"/>
                      <a:r>
                        <a:rPr lang="fr-FR" sz="1050" b="0" i="0" u="none" strike="noStrike" dirty="0">
                          <a:solidFill>
                            <a:srgbClr val="000000"/>
                          </a:solidFill>
                          <a:effectLst/>
                          <a:latin typeface="Calibri" panose="020F0502020204030204" pitchFamily="34" charset="0"/>
                        </a:rPr>
                        <a:t>La durabilité à long terme dépend d’une gestion efficace des coûts de maintenance</a:t>
                      </a:r>
                    </a:p>
                  </a:txBody>
                  <a:tcPr marL="9525" marR="9525" marT="9525" marB="0" anchor="ctr"/>
                </a:tc>
                <a:extLst>
                  <a:ext uri="{0D108BD9-81ED-4DB2-BD59-A6C34878D82A}">
                    <a16:rowId xmlns:a16="http://schemas.microsoft.com/office/drawing/2014/main" val="3730919792"/>
                  </a:ext>
                </a:extLst>
              </a:tr>
            </a:tbl>
          </a:graphicData>
        </a:graphic>
      </p:graphicFrame>
      <p:sp>
        <p:nvSpPr>
          <p:cNvPr id="6" name="Google Shape;461;p44">
            <a:extLst>
              <a:ext uri="{FF2B5EF4-FFF2-40B4-BE49-F238E27FC236}">
                <a16:creationId xmlns:a16="http://schemas.microsoft.com/office/drawing/2014/main" id="{8EB77276-FA39-E25C-58E2-877926A5F6D5}"/>
              </a:ext>
            </a:extLst>
          </p:cNvPr>
          <p:cNvSpPr/>
          <p:nvPr/>
        </p:nvSpPr>
        <p:spPr>
          <a:xfrm>
            <a:off x="179388" y="5649139"/>
            <a:ext cx="478200"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lang="fr-CH" sz="2400" dirty="0">
              <a:latin typeface="+mn-lt"/>
            </a:endParaRPr>
          </a:p>
        </p:txBody>
      </p:sp>
      <p:sp>
        <p:nvSpPr>
          <p:cNvPr id="7" name="Google Shape;460;p44">
            <a:extLst>
              <a:ext uri="{FF2B5EF4-FFF2-40B4-BE49-F238E27FC236}">
                <a16:creationId xmlns:a16="http://schemas.microsoft.com/office/drawing/2014/main" id="{7E164B8E-B86F-7E8A-C229-2A508C22A887}"/>
              </a:ext>
            </a:extLst>
          </p:cNvPr>
          <p:cNvSpPr txBox="1"/>
          <p:nvPr/>
        </p:nvSpPr>
        <p:spPr>
          <a:xfrm>
            <a:off x="631469" y="5614992"/>
            <a:ext cx="4588604" cy="1342400"/>
          </a:xfrm>
          <a:prstGeom prst="rect">
            <a:avLst/>
          </a:prstGeom>
          <a:noFill/>
          <a:ln>
            <a:noFill/>
          </a:ln>
        </p:spPr>
        <p:txBody>
          <a:bodyPr spcFirstLastPara="1" wrap="square" lIns="91425" tIns="91425" rIns="91425" bIns="91425" anchor="t" anchorCtr="0">
            <a:noAutofit/>
          </a:bodyPr>
          <a:lstStyle/>
          <a:p>
            <a:pPr>
              <a:spcAft>
                <a:spcPts val="0"/>
              </a:spcAft>
              <a:buClr>
                <a:schemeClr val="dk2"/>
              </a:buClr>
              <a:buSzPts val="1800"/>
            </a:pPr>
            <a:r>
              <a:rPr lang="fr-CH" sz="2200" dirty="0">
                <a:latin typeface="+mn-lt"/>
                <a:ea typeface="Open Sans"/>
                <a:cs typeface="Open Sans"/>
                <a:sym typeface="Open Sans"/>
              </a:rPr>
              <a:t>Faisons l’exercice d’identifier quelle exigences métier sont importante d’après vous</a:t>
            </a:r>
            <a:endParaRPr lang="fr-CH" sz="2200" dirty="0">
              <a:latin typeface="+mn-lt"/>
            </a:endParaRPr>
          </a:p>
        </p:txBody>
      </p:sp>
      <p:sp>
        <p:nvSpPr>
          <p:cNvPr id="9" name="TextBox 8">
            <a:extLst>
              <a:ext uri="{FF2B5EF4-FFF2-40B4-BE49-F238E27FC236}">
                <a16:creationId xmlns:a16="http://schemas.microsoft.com/office/drawing/2014/main" id="{2F8BC449-1302-90C2-D5E6-DBFC90E12D89}"/>
              </a:ext>
            </a:extLst>
          </p:cNvPr>
          <p:cNvSpPr txBox="1"/>
          <p:nvPr/>
        </p:nvSpPr>
        <p:spPr>
          <a:xfrm>
            <a:off x="6282341" y="6071549"/>
            <a:ext cx="2376512" cy="369332"/>
          </a:xfrm>
          <a:prstGeom prst="rect">
            <a:avLst/>
          </a:prstGeom>
          <a:noFill/>
        </p:spPr>
        <p:txBody>
          <a:bodyPr wrap="square">
            <a:spAutoFit/>
          </a:bodyPr>
          <a:lstStyle/>
          <a:p>
            <a:r>
              <a:rPr lang="en-PH" dirty="0"/>
              <a:t>https://bit.ly/3sa5CPn</a:t>
            </a:r>
          </a:p>
        </p:txBody>
      </p:sp>
      <p:pic>
        <p:nvPicPr>
          <p:cNvPr id="11" name="Picture 10">
            <a:extLst>
              <a:ext uri="{FF2B5EF4-FFF2-40B4-BE49-F238E27FC236}">
                <a16:creationId xmlns:a16="http://schemas.microsoft.com/office/drawing/2014/main" id="{F50350DA-0218-F62A-17E0-E85DFD061905}"/>
              </a:ext>
            </a:extLst>
          </p:cNvPr>
          <p:cNvPicPr>
            <a:picLocks noChangeAspect="1"/>
          </p:cNvPicPr>
          <p:nvPr/>
        </p:nvPicPr>
        <p:blipFill>
          <a:blip r:embed="rId3"/>
          <a:stretch>
            <a:fillRect/>
          </a:stretch>
        </p:blipFill>
        <p:spPr>
          <a:xfrm>
            <a:off x="5220074" y="5667503"/>
            <a:ext cx="1063830" cy="1073866"/>
          </a:xfrm>
          <a:prstGeom prst="rect">
            <a:avLst/>
          </a:prstGeom>
        </p:spPr>
      </p:pic>
    </p:spTree>
    <p:extLst>
      <p:ext uri="{BB962C8B-B14F-4D97-AF65-F5344CB8AC3E}">
        <p14:creationId xmlns:p14="http://schemas.microsoft.com/office/powerpoint/2010/main" val="52688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11</a:t>
            </a:fld>
            <a:endParaRPr lang="en-GB" altLang="en-US"/>
          </a:p>
        </p:txBody>
      </p:sp>
      <p:sp>
        <p:nvSpPr>
          <p:cNvPr id="58" name="Title 1">
            <a:extLst>
              <a:ext uri="{FF2B5EF4-FFF2-40B4-BE49-F238E27FC236}">
                <a16:creationId xmlns:a16="http://schemas.microsoft.com/office/drawing/2014/main" id="{063E2BF4-7B8E-4509-C6E6-ABC519A31C19}"/>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Définir les exigences fonctionnelles (comment) d’un registre</a:t>
            </a:r>
          </a:p>
          <a:p>
            <a:pPr algn="ctr" eaLnBrk="1" hangingPunct="1">
              <a:defRPr/>
            </a:pPr>
            <a:r>
              <a:rPr lang="fr-FR" altLang="en-US" sz="2400" b="1" dirty="0">
                <a:solidFill>
                  <a:schemeClr val="bg1"/>
                </a:solidFill>
                <a:latin typeface="+mn-lt"/>
              </a:rPr>
              <a:t>(exemple: Registre pour la liste maîtresse des établissements de santé)   </a:t>
            </a:r>
            <a:endParaRPr lang="en-PH" altLang="en-US" sz="2400" b="1" dirty="0">
              <a:solidFill>
                <a:schemeClr val="bg1"/>
              </a:solidFill>
              <a:latin typeface="+mn-lt"/>
            </a:endParaRPr>
          </a:p>
        </p:txBody>
      </p:sp>
      <p:sp>
        <p:nvSpPr>
          <p:cNvPr id="5" name="TextBox 4">
            <a:extLst>
              <a:ext uri="{FF2B5EF4-FFF2-40B4-BE49-F238E27FC236}">
                <a16:creationId xmlns:a16="http://schemas.microsoft.com/office/drawing/2014/main" id="{14BD52EB-6FF1-BB70-3922-EE038418D43D}"/>
              </a:ext>
            </a:extLst>
          </p:cNvPr>
          <p:cNvSpPr txBox="1"/>
          <p:nvPr/>
        </p:nvSpPr>
        <p:spPr>
          <a:xfrm>
            <a:off x="6262017" y="6072823"/>
            <a:ext cx="2592288" cy="369332"/>
          </a:xfrm>
          <a:prstGeom prst="rect">
            <a:avLst/>
          </a:prstGeom>
          <a:noFill/>
        </p:spPr>
        <p:txBody>
          <a:bodyPr wrap="square">
            <a:spAutoFit/>
          </a:bodyPr>
          <a:lstStyle/>
          <a:p>
            <a:r>
              <a:rPr lang="en-PH" dirty="0"/>
              <a:t>https://bit.ly/3Mm0u1A</a:t>
            </a:r>
          </a:p>
        </p:txBody>
      </p:sp>
      <p:pic>
        <p:nvPicPr>
          <p:cNvPr id="7" name="Picture 6">
            <a:extLst>
              <a:ext uri="{FF2B5EF4-FFF2-40B4-BE49-F238E27FC236}">
                <a16:creationId xmlns:a16="http://schemas.microsoft.com/office/drawing/2014/main" id="{EF1F6A9A-1236-8D8E-2B46-1E5BFD8D82C6}"/>
              </a:ext>
            </a:extLst>
          </p:cNvPr>
          <p:cNvPicPr>
            <a:picLocks noChangeAspect="1"/>
          </p:cNvPicPr>
          <p:nvPr/>
        </p:nvPicPr>
        <p:blipFill>
          <a:blip r:embed="rId3"/>
          <a:stretch>
            <a:fillRect/>
          </a:stretch>
        </p:blipFill>
        <p:spPr>
          <a:xfrm>
            <a:off x="5253905" y="5727154"/>
            <a:ext cx="1008112" cy="998601"/>
          </a:xfrm>
          <a:prstGeom prst="rect">
            <a:avLst/>
          </a:prstGeom>
        </p:spPr>
      </p:pic>
      <p:sp>
        <p:nvSpPr>
          <p:cNvPr id="8" name="TextBox 7">
            <a:extLst>
              <a:ext uri="{FF2B5EF4-FFF2-40B4-BE49-F238E27FC236}">
                <a16:creationId xmlns:a16="http://schemas.microsoft.com/office/drawing/2014/main" id="{A9D03C89-5FDA-C8AC-23A3-73B181160C07}"/>
              </a:ext>
            </a:extLst>
          </p:cNvPr>
          <p:cNvSpPr txBox="1"/>
          <p:nvPr/>
        </p:nvSpPr>
        <p:spPr>
          <a:xfrm>
            <a:off x="255861" y="1049346"/>
            <a:ext cx="8064896" cy="430887"/>
          </a:xfrm>
          <a:prstGeom prst="rect">
            <a:avLst/>
          </a:prstGeom>
          <a:noFill/>
        </p:spPr>
        <p:txBody>
          <a:bodyPr wrap="square">
            <a:spAutoFit/>
          </a:bodyPr>
          <a:lstStyle/>
          <a:p>
            <a:r>
              <a:rPr lang="fr-CH" sz="2200" dirty="0">
                <a:latin typeface="+mn-lt"/>
              </a:rPr>
              <a:t>Quelques exemples (la liste complète contient 37 exigences):</a:t>
            </a:r>
          </a:p>
        </p:txBody>
      </p:sp>
      <p:sp>
        <p:nvSpPr>
          <p:cNvPr id="9" name="TextBox 8">
            <a:extLst>
              <a:ext uri="{FF2B5EF4-FFF2-40B4-BE49-F238E27FC236}">
                <a16:creationId xmlns:a16="http://schemas.microsoft.com/office/drawing/2014/main" id="{5DAFD2AC-5CD5-200D-F6A2-492BFAD852A9}"/>
              </a:ext>
            </a:extLst>
          </p:cNvPr>
          <p:cNvSpPr txBox="1"/>
          <p:nvPr/>
        </p:nvSpPr>
        <p:spPr>
          <a:xfrm>
            <a:off x="508595" y="1480233"/>
            <a:ext cx="8379543" cy="4524315"/>
          </a:xfrm>
          <a:prstGeom prst="rect">
            <a:avLst/>
          </a:prstGeom>
          <a:noFill/>
        </p:spPr>
        <p:txBody>
          <a:bodyPr wrap="square">
            <a:spAutoFit/>
          </a:bodyPr>
          <a:lstStyle/>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Validation des données : Mettre en œuvre des contrôles de validation des données pour garantir que les données saisies respectent les normes définies, empêchant ainsi la saisie d'informations inexactes ou incomplètes</a:t>
            </a:r>
            <a:endParaRPr lang="fr-CH" sz="2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Cartographie géospatiale : Intégrez des capacités de cartographie géospatiale pour représenter visuellement l'emplacement des établissements de santé sur des cartes et permettre des requêtes basées sur la localisation</a:t>
            </a:r>
            <a:endParaRPr lang="fr-CH" sz="2200" dirty="0">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Références croisées et liens : Permettre des références croisées et des liens entre la liste maîtresse des établissements de santé et d’autres liste maîtresse (par exemple, unités administratives, villages,... ).</a:t>
            </a:r>
            <a:endParaRPr lang="en-P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Interface conviviale : Créer une interface intuitive et conviviale qui permet aux utilisateurs de naviguer facilement dans le système et d'effectuer des tâches efficacement.</a:t>
            </a:r>
            <a:endParaRPr lang="en-P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Création de rôles utilisateur : Prendre en charge la possibilité de créer des rôles et d'attribuer des autorisations aux rôles. Des exemples de rôles seraient l'administrateur principal, le conservateur des données, le responsable de la santé.</a:t>
            </a:r>
            <a:endParaRPr lang="en-P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461;p44">
            <a:extLst>
              <a:ext uri="{FF2B5EF4-FFF2-40B4-BE49-F238E27FC236}">
                <a16:creationId xmlns:a16="http://schemas.microsoft.com/office/drawing/2014/main" id="{9A479197-DA61-52E7-AF91-A222961E744F}"/>
              </a:ext>
            </a:extLst>
          </p:cNvPr>
          <p:cNvSpPr/>
          <p:nvPr/>
        </p:nvSpPr>
        <p:spPr>
          <a:xfrm>
            <a:off x="179388" y="5649139"/>
            <a:ext cx="478200"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lang="fr-CH" sz="2400" dirty="0">
              <a:latin typeface="+mn-lt"/>
            </a:endParaRPr>
          </a:p>
        </p:txBody>
      </p:sp>
      <p:sp>
        <p:nvSpPr>
          <p:cNvPr id="11" name="Google Shape;460;p44">
            <a:extLst>
              <a:ext uri="{FF2B5EF4-FFF2-40B4-BE49-F238E27FC236}">
                <a16:creationId xmlns:a16="http://schemas.microsoft.com/office/drawing/2014/main" id="{8227F2F9-34F8-4C09-EDA8-099AF4BF9750}"/>
              </a:ext>
            </a:extLst>
          </p:cNvPr>
          <p:cNvSpPr txBox="1"/>
          <p:nvPr/>
        </p:nvSpPr>
        <p:spPr>
          <a:xfrm>
            <a:off x="631469" y="5614992"/>
            <a:ext cx="4588604" cy="1342400"/>
          </a:xfrm>
          <a:prstGeom prst="rect">
            <a:avLst/>
          </a:prstGeom>
          <a:noFill/>
          <a:ln>
            <a:noFill/>
          </a:ln>
        </p:spPr>
        <p:txBody>
          <a:bodyPr spcFirstLastPara="1" wrap="square" lIns="91425" tIns="91425" rIns="91425" bIns="91425" anchor="t" anchorCtr="0">
            <a:noAutofit/>
          </a:bodyPr>
          <a:lstStyle/>
          <a:p>
            <a:pPr>
              <a:spcAft>
                <a:spcPts val="0"/>
              </a:spcAft>
              <a:buClr>
                <a:schemeClr val="dk2"/>
              </a:buClr>
              <a:buSzPts val="1800"/>
            </a:pPr>
            <a:r>
              <a:rPr lang="fr-CH" sz="2200" dirty="0">
                <a:latin typeface="+mn-lt"/>
                <a:ea typeface="Open Sans"/>
                <a:cs typeface="Open Sans"/>
                <a:sym typeface="Open Sans"/>
              </a:rPr>
              <a:t>Faisons l’exercice d’identifier le niveau d’importance de ces exigences fonctionnelles</a:t>
            </a:r>
            <a:endParaRPr lang="fr-CH" sz="2200" dirty="0">
              <a:latin typeface="+mn-lt"/>
            </a:endParaRPr>
          </a:p>
        </p:txBody>
      </p:sp>
    </p:spTree>
    <p:extLst>
      <p:ext uri="{BB962C8B-B14F-4D97-AF65-F5344CB8AC3E}">
        <p14:creationId xmlns:p14="http://schemas.microsoft.com/office/powerpoint/2010/main" val="427052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E8895E-B4FD-2301-923E-B1822F2D3D4B}"/>
              </a:ext>
            </a:extLst>
          </p:cNvPr>
          <p:cNvPicPr>
            <a:picLocks noChangeAspect="1"/>
          </p:cNvPicPr>
          <p:nvPr/>
        </p:nvPicPr>
        <p:blipFill>
          <a:blip r:embed="rId3"/>
          <a:stretch>
            <a:fillRect/>
          </a:stretch>
        </p:blipFill>
        <p:spPr>
          <a:xfrm>
            <a:off x="965489" y="2432631"/>
            <a:ext cx="7061239" cy="4203119"/>
          </a:xfrm>
          <a:prstGeom prst="rect">
            <a:avLst/>
          </a:prstGeom>
        </p:spPr>
      </p:pic>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2400" b="1" dirty="0">
                <a:solidFill>
                  <a:schemeClr val="bg1"/>
                </a:solidFill>
                <a:latin typeface="+mn-lt"/>
              </a:rPr>
              <a:t>L’environnement de soutien</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12</a:t>
            </a:fld>
            <a:endParaRPr lang="en-GB" altLang="en-US" dirty="0"/>
          </a:p>
        </p:txBody>
      </p:sp>
      <p:sp>
        <p:nvSpPr>
          <p:cNvPr id="8" name="Trapezoid 7">
            <a:extLst>
              <a:ext uri="{FF2B5EF4-FFF2-40B4-BE49-F238E27FC236}">
                <a16:creationId xmlns:a16="http://schemas.microsoft.com/office/drawing/2014/main" id="{D0242B3F-18CC-87E2-1E7B-A2BA5295184B}"/>
              </a:ext>
            </a:extLst>
          </p:cNvPr>
          <p:cNvSpPr/>
          <p:nvPr/>
        </p:nvSpPr>
        <p:spPr>
          <a:xfrm>
            <a:off x="2233864" y="4771396"/>
            <a:ext cx="5501561" cy="1794388"/>
          </a:xfrm>
          <a:prstGeom prst="trapezoid">
            <a:avLst>
              <a:gd name="adj" fmla="val 44988"/>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Google Shape;459;p44">
            <a:extLst>
              <a:ext uri="{FF2B5EF4-FFF2-40B4-BE49-F238E27FC236}">
                <a16:creationId xmlns:a16="http://schemas.microsoft.com/office/drawing/2014/main" id="{622B2B7B-E7DB-2166-085A-0486499060A7}"/>
              </a:ext>
            </a:extLst>
          </p:cNvPr>
          <p:cNvSpPr txBox="1">
            <a:spLocks/>
          </p:cNvSpPr>
          <p:nvPr/>
        </p:nvSpPr>
        <p:spPr>
          <a:xfrm>
            <a:off x="107504" y="981075"/>
            <a:ext cx="8709483" cy="981074"/>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fr-FR" sz="2400" dirty="0"/>
              <a:t>Quel que soit la/les solutions informatiques choisies comme registre(s), l’environnement de soutien nécessaire serra constitué par les deux premiers niveaux du cadre de géo-activation du SIS   </a:t>
            </a:r>
            <a:endParaRPr lang="en-PH" sz="2400" dirty="0"/>
          </a:p>
        </p:txBody>
      </p:sp>
    </p:spTree>
    <p:extLst>
      <p:ext uri="{BB962C8B-B14F-4D97-AF65-F5344CB8AC3E}">
        <p14:creationId xmlns:p14="http://schemas.microsoft.com/office/powerpoint/2010/main" val="26138115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2400" b="1" dirty="0">
                <a:solidFill>
                  <a:schemeClr val="bg1"/>
                </a:solidFill>
                <a:latin typeface="+mn-lt"/>
              </a:rPr>
              <a:t>Rôle de environnement de soutien pour </a:t>
            </a:r>
            <a:r>
              <a:rPr lang="fr-FR" altLang="en-US" sz="2400" b="1" dirty="0">
                <a:solidFill>
                  <a:schemeClr val="bg1"/>
                </a:solidFill>
                <a:latin typeface="+mn-lt"/>
              </a:rPr>
              <a:t>héberger, maintenir, partager et mettre à jour les données</a:t>
            </a:r>
            <a:r>
              <a:rPr lang="fr-CH" altLang="en-US" sz="2400" b="1" dirty="0">
                <a:solidFill>
                  <a:schemeClr val="bg1"/>
                </a:solidFill>
                <a:latin typeface="+mn-lt"/>
              </a:rPr>
              <a:t> </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13</a:t>
            </a:fld>
            <a:endParaRPr lang="en-GB" altLang="en-US" dirty="0"/>
          </a:p>
        </p:txBody>
      </p:sp>
      <p:sp>
        <p:nvSpPr>
          <p:cNvPr id="5" name="Google Shape;459;p44">
            <a:extLst>
              <a:ext uri="{FF2B5EF4-FFF2-40B4-BE49-F238E27FC236}">
                <a16:creationId xmlns:a16="http://schemas.microsoft.com/office/drawing/2014/main" id="{622B2B7B-E7DB-2166-085A-0486499060A7}"/>
              </a:ext>
            </a:extLst>
          </p:cNvPr>
          <p:cNvSpPr txBox="1">
            <a:spLocks/>
          </p:cNvSpPr>
          <p:nvPr/>
        </p:nvSpPr>
        <p:spPr>
          <a:xfrm>
            <a:off x="107505" y="981075"/>
            <a:ext cx="7416824" cy="4968206"/>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charset="0"/>
              <a:buNone/>
            </a:pPr>
            <a:r>
              <a:rPr lang="fr-CH" sz="2200" dirty="0"/>
              <a:t>Dans ce contexte, le mécanisme de gouvernance joue un rôle central afin de :</a:t>
            </a:r>
          </a:p>
          <a:p>
            <a:pPr marL="714375" indent="-352425">
              <a:lnSpc>
                <a:spcPct val="100000"/>
              </a:lnSpc>
              <a:spcBef>
                <a:spcPts val="0"/>
              </a:spcBef>
              <a:buFont typeface="+mj-lt"/>
              <a:buAutoNum type="arabicPeriod"/>
            </a:pPr>
            <a:r>
              <a:rPr lang="fr-CH" sz="2200" dirty="0"/>
              <a:t>Définir les cas d’utilisations ainsi que les exigences métier et fonctionnelle pour le(s) registre(s)</a:t>
            </a:r>
          </a:p>
          <a:p>
            <a:pPr marL="714375" indent="-352425">
              <a:lnSpc>
                <a:spcPct val="100000"/>
              </a:lnSpc>
              <a:spcBef>
                <a:spcPts val="0"/>
              </a:spcBef>
              <a:buFont typeface="+mj-lt"/>
              <a:buAutoNum type="arabicPeriod"/>
            </a:pPr>
            <a:r>
              <a:rPr lang="fr-CH" sz="2200" dirty="0"/>
              <a:t>Choisir la/les solutions informatique qui va/vont servir de registre(s)</a:t>
            </a:r>
          </a:p>
          <a:p>
            <a:pPr marL="714375" indent="-352425">
              <a:lnSpc>
                <a:spcPct val="100000"/>
              </a:lnSpc>
              <a:spcBef>
                <a:spcPts val="0"/>
              </a:spcBef>
              <a:buFont typeface="+mj-lt"/>
              <a:buAutoNum type="arabicPeriod"/>
            </a:pPr>
            <a:r>
              <a:rPr lang="fr-CH" sz="2200" dirty="0"/>
              <a:t>Définir et opérationnaliser le mécanisme de mise à jour des données</a:t>
            </a:r>
          </a:p>
          <a:p>
            <a:pPr marL="714375" indent="-352425">
              <a:lnSpc>
                <a:spcPct val="100000"/>
              </a:lnSpc>
              <a:spcBef>
                <a:spcPts val="0"/>
              </a:spcBef>
              <a:buFont typeface="+mj-lt"/>
              <a:buAutoNum type="arabicPeriod"/>
            </a:pPr>
            <a:r>
              <a:rPr lang="fr-CH" sz="2200" dirty="0"/>
              <a:t>Soutenir une culture d’utilisation des données</a:t>
            </a:r>
          </a:p>
          <a:p>
            <a:pPr marL="714375" indent="-352425">
              <a:lnSpc>
                <a:spcPct val="100000"/>
              </a:lnSpc>
              <a:spcBef>
                <a:spcPts val="0"/>
              </a:spcBef>
              <a:buFont typeface="+mj-lt"/>
              <a:buAutoNum type="arabicPeriod"/>
            </a:pPr>
            <a:r>
              <a:rPr lang="fr-CH" sz="2200" dirty="0"/>
              <a:t>Définir et mettre en œuvre un mécanisme et une politique de partage des données</a:t>
            </a:r>
          </a:p>
          <a:p>
            <a:pPr marL="714375" indent="-352425">
              <a:lnSpc>
                <a:spcPct val="100000"/>
              </a:lnSpc>
              <a:spcBef>
                <a:spcPts val="0"/>
              </a:spcBef>
              <a:buFont typeface="+mj-lt"/>
              <a:buAutoNum type="arabicPeriod"/>
            </a:pPr>
            <a:r>
              <a:rPr lang="fr-CH" sz="2200" dirty="0"/>
              <a:t>Identifier les ressources nécessaires pour assurer le maintien et la mise à jour du/des registre(s) et de son/leur contenu</a:t>
            </a:r>
          </a:p>
        </p:txBody>
      </p:sp>
      <p:pic>
        <p:nvPicPr>
          <p:cNvPr id="6" name="Picture 5">
            <a:extLst>
              <a:ext uri="{FF2B5EF4-FFF2-40B4-BE49-F238E27FC236}">
                <a16:creationId xmlns:a16="http://schemas.microsoft.com/office/drawing/2014/main" id="{9596F6A1-D113-4877-FE26-5CEE862467E8}"/>
              </a:ext>
            </a:extLst>
          </p:cNvPr>
          <p:cNvPicPr>
            <a:picLocks noChangeAspect="1"/>
          </p:cNvPicPr>
          <p:nvPr/>
        </p:nvPicPr>
        <p:blipFill>
          <a:blip r:embed="rId3"/>
          <a:stretch>
            <a:fillRect/>
          </a:stretch>
        </p:blipFill>
        <p:spPr>
          <a:xfrm>
            <a:off x="7837571" y="1457010"/>
            <a:ext cx="913687" cy="1290634"/>
          </a:xfrm>
          <a:prstGeom prst="rect">
            <a:avLst/>
          </a:prstGeom>
          <a:ln>
            <a:solidFill>
              <a:schemeClr val="tx1"/>
            </a:solidFill>
          </a:ln>
        </p:spPr>
      </p:pic>
      <p:pic>
        <p:nvPicPr>
          <p:cNvPr id="4" name="Picture 3">
            <a:extLst>
              <a:ext uri="{FF2B5EF4-FFF2-40B4-BE49-F238E27FC236}">
                <a16:creationId xmlns:a16="http://schemas.microsoft.com/office/drawing/2014/main" id="{DF8C12AA-F2F4-A5B9-3346-8A45A45C34CB}"/>
              </a:ext>
            </a:extLst>
          </p:cNvPr>
          <p:cNvPicPr>
            <a:picLocks noChangeAspect="1"/>
          </p:cNvPicPr>
          <p:nvPr/>
        </p:nvPicPr>
        <p:blipFill>
          <a:blip r:embed="rId4"/>
          <a:stretch>
            <a:fillRect/>
          </a:stretch>
        </p:blipFill>
        <p:spPr>
          <a:xfrm>
            <a:off x="7849904" y="4209630"/>
            <a:ext cx="921674" cy="1191360"/>
          </a:xfrm>
          <a:prstGeom prst="rect">
            <a:avLst/>
          </a:prstGeom>
          <a:ln>
            <a:solidFill>
              <a:schemeClr val="tx1"/>
            </a:solidFill>
          </a:ln>
        </p:spPr>
      </p:pic>
      <p:pic>
        <p:nvPicPr>
          <p:cNvPr id="8" name="Picture 7">
            <a:extLst>
              <a:ext uri="{FF2B5EF4-FFF2-40B4-BE49-F238E27FC236}">
                <a16:creationId xmlns:a16="http://schemas.microsoft.com/office/drawing/2014/main" id="{ADAF7F7B-2691-E4F8-3BCE-893846F54BA4}"/>
              </a:ext>
            </a:extLst>
          </p:cNvPr>
          <p:cNvPicPr>
            <a:picLocks noChangeAspect="1"/>
          </p:cNvPicPr>
          <p:nvPr/>
        </p:nvPicPr>
        <p:blipFill rotWithShape="1">
          <a:blip r:embed="rId5"/>
          <a:srcRect l="20659" t="20125" r="41274" b="4724"/>
          <a:stretch/>
        </p:blipFill>
        <p:spPr>
          <a:xfrm>
            <a:off x="7842664" y="2830163"/>
            <a:ext cx="913687" cy="1280194"/>
          </a:xfrm>
          <a:prstGeom prst="rect">
            <a:avLst/>
          </a:prstGeom>
          <a:ln>
            <a:solidFill>
              <a:schemeClr val="tx1"/>
            </a:solidFill>
          </a:ln>
        </p:spPr>
      </p:pic>
      <p:pic>
        <p:nvPicPr>
          <p:cNvPr id="9" name="Picture 8">
            <a:extLst>
              <a:ext uri="{FF2B5EF4-FFF2-40B4-BE49-F238E27FC236}">
                <a16:creationId xmlns:a16="http://schemas.microsoft.com/office/drawing/2014/main" id="{DE233EFD-BD86-DAE2-C7FF-A7BE636A04A1}"/>
              </a:ext>
            </a:extLst>
          </p:cNvPr>
          <p:cNvPicPr>
            <a:picLocks noChangeAspect="1"/>
          </p:cNvPicPr>
          <p:nvPr/>
        </p:nvPicPr>
        <p:blipFill>
          <a:blip r:embed="rId6"/>
          <a:stretch>
            <a:fillRect/>
          </a:stretch>
        </p:blipFill>
        <p:spPr>
          <a:xfrm>
            <a:off x="7863921" y="5528773"/>
            <a:ext cx="907657" cy="1177914"/>
          </a:xfrm>
          <a:prstGeom prst="rect">
            <a:avLst/>
          </a:prstGeom>
          <a:ln>
            <a:solidFill>
              <a:schemeClr val="tx1"/>
            </a:solidFill>
          </a:ln>
        </p:spPr>
      </p:pic>
      <p:pic>
        <p:nvPicPr>
          <p:cNvPr id="10" name="Picture 9">
            <a:extLst>
              <a:ext uri="{FF2B5EF4-FFF2-40B4-BE49-F238E27FC236}">
                <a16:creationId xmlns:a16="http://schemas.microsoft.com/office/drawing/2014/main" id="{53D9AA1D-EF98-58EE-BC93-48FCA48B6BAF}"/>
              </a:ext>
            </a:extLst>
          </p:cNvPr>
          <p:cNvPicPr>
            <a:picLocks noChangeAspect="1"/>
          </p:cNvPicPr>
          <p:nvPr/>
        </p:nvPicPr>
        <p:blipFill rotWithShape="1">
          <a:blip r:embed="rId7"/>
          <a:srcRect l="80520" t="38265" r="10441" b="47050"/>
          <a:stretch/>
        </p:blipFill>
        <p:spPr>
          <a:xfrm>
            <a:off x="8608274" y="4038797"/>
            <a:ext cx="486492" cy="438434"/>
          </a:xfrm>
          <a:prstGeom prst="rect">
            <a:avLst/>
          </a:prstGeom>
        </p:spPr>
      </p:pic>
      <p:pic>
        <p:nvPicPr>
          <p:cNvPr id="7" name="Picture 6">
            <a:extLst>
              <a:ext uri="{FF2B5EF4-FFF2-40B4-BE49-F238E27FC236}">
                <a16:creationId xmlns:a16="http://schemas.microsoft.com/office/drawing/2014/main" id="{C9D44F6D-6C07-1EA1-FDB9-0F8B2E0EF960}"/>
              </a:ext>
            </a:extLst>
          </p:cNvPr>
          <p:cNvPicPr>
            <a:picLocks noChangeAspect="1"/>
          </p:cNvPicPr>
          <p:nvPr/>
        </p:nvPicPr>
        <p:blipFill rotWithShape="1">
          <a:blip r:embed="rId7"/>
          <a:srcRect l="80520" t="38265" r="10441" b="47050"/>
          <a:stretch/>
        </p:blipFill>
        <p:spPr>
          <a:xfrm>
            <a:off x="8588617" y="2588082"/>
            <a:ext cx="486492" cy="438434"/>
          </a:xfrm>
          <a:prstGeom prst="rect">
            <a:avLst/>
          </a:prstGeom>
        </p:spPr>
      </p:pic>
      <p:pic>
        <p:nvPicPr>
          <p:cNvPr id="11" name="Picture 10">
            <a:extLst>
              <a:ext uri="{FF2B5EF4-FFF2-40B4-BE49-F238E27FC236}">
                <a16:creationId xmlns:a16="http://schemas.microsoft.com/office/drawing/2014/main" id="{DEE82E54-E52A-0F34-D453-03DCB12ECD98}"/>
              </a:ext>
            </a:extLst>
          </p:cNvPr>
          <p:cNvPicPr>
            <a:picLocks noChangeAspect="1"/>
          </p:cNvPicPr>
          <p:nvPr/>
        </p:nvPicPr>
        <p:blipFill rotWithShape="1">
          <a:blip r:embed="rId7"/>
          <a:srcRect l="80520" t="38265" r="10441" b="47050"/>
          <a:stretch/>
        </p:blipFill>
        <p:spPr>
          <a:xfrm>
            <a:off x="8594898" y="5197930"/>
            <a:ext cx="486492" cy="438434"/>
          </a:xfrm>
          <a:prstGeom prst="rect">
            <a:avLst/>
          </a:prstGeom>
        </p:spPr>
      </p:pic>
    </p:spTree>
    <p:extLst>
      <p:ext uri="{BB962C8B-B14F-4D97-AF65-F5344CB8AC3E}">
        <p14:creationId xmlns:p14="http://schemas.microsoft.com/office/powerpoint/2010/main" val="5735772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
            <a:ext cx="9143999" cy="981074"/>
          </a:xfrm>
        </p:spPr>
        <p:txBody>
          <a:bodyPr/>
          <a:lstStyle/>
          <a:p>
            <a:pPr algn="ctr" eaLnBrk="1" hangingPunct="1">
              <a:defRPr/>
            </a:pPr>
            <a:r>
              <a:rPr lang="fr-FR" altLang="en-US" sz="2800" b="1" dirty="0">
                <a:solidFill>
                  <a:schemeClr val="bg1"/>
                </a:solidFill>
                <a:latin typeface="+mn-lt"/>
              </a:rPr>
              <a:t>Utiliser les données</a:t>
            </a:r>
            <a:endParaRPr lang="en-PH" altLang="en-US" sz="2800" b="1" dirty="0">
              <a:solidFill>
                <a:schemeClr val="bg1"/>
              </a:solidFill>
              <a:latin typeface="+mn-lt"/>
            </a:endParaRPr>
          </a:p>
        </p:txBody>
      </p:sp>
      <p:pic>
        <p:nvPicPr>
          <p:cNvPr id="2" name="Picture 1">
            <a:extLst>
              <a:ext uri="{FF2B5EF4-FFF2-40B4-BE49-F238E27FC236}">
                <a16:creationId xmlns:a16="http://schemas.microsoft.com/office/drawing/2014/main" id="{FB19AD70-4508-30CF-A8A4-7C40966E5D44}"/>
              </a:ext>
            </a:extLst>
          </p:cNvPr>
          <p:cNvPicPr>
            <a:picLocks noChangeAspect="1"/>
          </p:cNvPicPr>
          <p:nvPr/>
        </p:nvPicPr>
        <p:blipFill rotWithShape="1">
          <a:blip r:embed="rId3"/>
          <a:srcRect l="26191" t="14494" r="39285" b="2289"/>
          <a:stretch/>
        </p:blipFill>
        <p:spPr>
          <a:xfrm>
            <a:off x="4729171" y="908720"/>
            <a:ext cx="629905" cy="814533"/>
          </a:xfrm>
          <a:prstGeom prst="rect">
            <a:avLst/>
          </a:prstGeom>
          <a:ln>
            <a:solidFill>
              <a:schemeClr val="tx1"/>
            </a:solidFill>
          </a:ln>
        </p:spPr>
      </p:pic>
      <p:pic>
        <p:nvPicPr>
          <p:cNvPr id="3" name="Picture 2">
            <a:extLst>
              <a:ext uri="{FF2B5EF4-FFF2-40B4-BE49-F238E27FC236}">
                <a16:creationId xmlns:a16="http://schemas.microsoft.com/office/drawing/2014/main" id="{BC954DCE-F647-33CA-CB8C-1CA40D7DCFB7}"/>
              </a:ext>
            </a:extLst>
          </p:cNvPr>
          <p:cNvPicPr>
            <a:picLocks noChangeAspect="1"/>
          </p:cNvPicPr>
          <p:nvPr/>
        </p:nvPicPr>
        <p:blipFill rotWithShape="1">
          <a:blip r:embed="rId4"/>
          <a:srcRect l="20659" t="20125" r="41274" b="4724"/>
          <a:stretch/>
        </p:blipFill>
        <p:spPr>
          <a:xfrm>
            <a:off x="3754745" y="934133"/>
            <a:ext cx="568800" cy="796963"/>
          </a:xfrm>
          <a:prstGeom prst="rect">
            <a:avLst/>
          </a:prstGeom>
          <a:ln>
            <a:solidFill>
              <a:schemeClr val="tx1"/>
            </a:solidFill>
          </a:ln>
        </p:spPr>
      </p:pic>
      <p:sp>
        <p:nvSpPr>
          <p:cNvPr id="4" name="Rectangle 3">
            <a:extLst>
              <a:ext uri="{FF2B5EF4-FFF2-40B4-BE49-F238E27FC236}">
                <a16:creationId xmlns:a16="http://schemas.microsoft.com/office/drawing/2014/main" id="{F48585E5-2E72-8093-754B-5A1D6926FBB7}"/>
              </a:ext>
            </a:extLst>
          </p:cNvPr>
          <p:cNvSpPr/>
          <p:nvPr/>
        </p:nvSpPr>
        <p:spPr>
          <a:xfrm>
            <a:off x="205501" y="1739748"/>
            <a:ext cx="2255520" cy="321279"/>
          </a:xfrm>
          <a:prstGeom prst="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accent4">
                    <a:lumMod val="50000"/>
                  </a:schemeClr>
                </a:solidFill>
              </a:rPr>
              <a:t>1.1 Absence de dénominateur de population</a:t>
            </a:r>
          </a:p>
        </p:txBody>
      </p:sp>
      <p:sp>
        <p:nvSpPr>
          <p:cNvPr id="5" name="Rectangle 4">
            <a:extLst>
              <a:ext uri="{FF2B5EF4-FFF2-40B4-BE49-F238E27FC236}">
                <a16:creationId xmlns:a16="http://schemas.microsoft.com/office/drawing/2014/main" id="{EDBA734F-DAB0-F5B8-10EC-3AB57811E109}"/>
              </a:ext>
            </a:extLst>
          </p:cNvPr>
          <p:cNvSpPr/>
          <p:nvPr/>
        </p:nvSpPr>
        <p:spPr>
          <a:xfrm>
            <a:off x="205501" y="2136443"/>
            <a:ext cx="2255520" cy="328908"/>
          </a:xfrm>
          <a:prstGeom prst="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accent4">
                    <a:lumMod val="50000"/>
                  </a:schemeClr>
                </a:solidFill>
              </a:rPr>
              <a:t>1.3 Manque de données de qualité / fiables</a:t>
            </a:r>
          </a:p>
        </p:txBody>
      </p:sp>
      <p:sp>
        <p:nvSpPr>
          <p:cNvPr id="7" name="Rectangle 6">
            <a:extLst>
              <a:ext uri="{FF2B5EF4-FFF2-40B4-BE49-F238E27FC236}">
                <a16:creationId xmlns:a16="http://schemas.microsoft.com/office/drawing/2014/main" id="{0EFCADF5-E29A-25F9-16BD-FD956D812A2D}"/>
              </a:ext>
            </a:extLst>
          </p:cNvPr>
          <p:cNvSpPr/>
          <p:nvPr/>
        </p:nvSpPr>
        <p:spPr>
          <a:xfrm>
            <a:off x="205501" y="2537009"/>
            <a:ext cx="2255520" cy="381000"/>
          </a:xfrm>
          <a:prstGeom prst="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4">
                    <a:lumMod val="50000"/>
                  </a:schemeClr>
                </a:solidFill>
              </a:rPr>
              <a:t>1.6 Utilisation insuffisante des données et des informations</a:t>
            </a:r>
          </a:p>
        </p:txBody>
      </p:sp>
      <p:sp>
        <p:nvSpPr>
          <p:cNvPr id="8" name="Rectangle 7">
            <a:extLst>
              <a:ext uri="{FF2B5EF4-FFF2-40B4-BE49-F238E27FC236}">
                <a16:creationId xmlns:a16="http://schemas.microsoft.com/office/drawing/2014/main" id="{DF475F44-B3D6-C2FA-D1B6-B2FC03E6E62A}"/>
              </a:ext>
            </a:extLst>
          </p:cNvPr>
          <p:cNvSpPr/>
          <p:nvPr/>
        </p:nvSpPr>
        <p:spPr>
          <a:xfrm>
            <a:off x="205501" y="4401398"/>
            <a:ext cx="2255520" cy="381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6">
                    <a:lumMod val="75000"/>
                  </a:schemeClr>
                </a:solidFill>
              </a:rPr>
              <a:t>2.2 Offre de services insuffisante</a:t>
            </a:r>
          </a:p>
        </p:txBody>
      </p:sp>
      <p:sp>
        <p:nvSpPr>
          <p:cNvPr id="9" name="Rectangle 8">
            <a:extLst>
              <a:ext uri="{FF2B5EF4-FFF2-40B4-BE49-F238E27FC236}">
                <a16:creationId xmlns:a16="http://schemas.microsoft.com/office/drawing/2014/main" id="{39B08432-CA7A-66E3-3D8F-F2A350C540E8}"/>
              </a:ext>
            </a:extLst>
          </p:cNvPr>
          <p:cNvSpPr/>
          <p:nvPr/>
        </p:nvSpPr>
        <p:spPr>
          <a:xfrm>
            <a:off x="205501" y="6225750"/>
            <a:ext cx="2255520" cy="38100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1">
                    <a:lumMod val="75000"/>
                  </a:schemeClr>
                </a:solidFill>
              </a:rPr>
              <a:t>3.6 Supervision de soutien inadéquate</a:t>
            </a:r>
          </a:p>
        </p:txBody>
      </p:sp>
      <p:sp>
        <p:nvSpPr>
          <p:cNvPr id="10" name="Rectangle 9">
            <a:extLst>
              <a:ext uri="{FF2B5EF4-FFF2-40B4-BE49-F238E27FC236}">
                <a16:creationId xmlns:a16="http://schemas.microsoft.com/office/drawing/2014/main" id="{C06F7B3E-A9BC-6451-1B42-F1442EFC20A4}"/>
              </a:ext>
            </a:extLst>
          </p:cNvPr>
          <p:cNvSpPr/>
          <p:nvPr/>
        </p:nvSpPr>
        <p:spPr>
          <a:xfrm>
            <a:off x="3435448" y="3193787"/>
            <a:ext cx="2255520" cy="4146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solidFill>
                  <a:srgbClr val="002060"/>
                </a:solidFill>
              </a:rPr>
              <a:t>Estimation de la population et sa distribution spatiale</a:t>
            </a:r>
          </a:p>
        </p:txBody>
      </p:sp>
      <p:sp>
        <p:nvSpPr>
          <p:cNvPr id="11" name="Rectangle 10">
            <a:extLst>
              <a:ext uri="{FF2B5EF4-FFF2-40B4-BE49-F238E27FC236}">
                <a16:creationId xmlns:a16="http://schemas.microsoft.com/office/drawing/2014/main" id="{66829499-5E07-B18C-EF21-204F60EF3279}"/>
              </a:ext>
            </a:extLst>
          </p:cNvPr>
          <p:cNvSpPr/>
          <p:nvPr/>
        </p:nvSpPr>
        <p:spPr>
          <a:xfrm>
            <a:off x="3435448" y="5127599"/>
            <a:ext cx="225552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solidFill>
                  <a:srgbClr val="002060"/>
                </a:solidFill>
              </a:rPr>
              <a:t>Cartographie thématique</a:t>
            </a:r>
          </a:p>
        </p:txBody>
      </p:sp>
      <p:sp>
        <p:nvSpPr>
          <p:cNvPr id="12" name="Rectangle 11">
            <a:extLst>
              <a:ext uri="{FF2B5EF4-FFF2-40B4-BE49-F238E27FC236}">
                <a16:creationId xmlns:a16="http://schemas.microsoft.com/office/drawing/2014/main" id="{44FCD1DC-20A2-768B-708B-85403A900785}"/>
              </a:ext>
            </a:extLst>
          </p:cNvPr>
          <p:cNvSpPr/>
          <p:nvPr/>
        </p:nvSpPr>
        <p:spPr>
          <a:xfrm>
            <a:off x="3435448" y="4006775"/>
            <a:ext cx="2255520" cy="7322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solidFill>
                  <a:srgbClr val="002060"/>
                </a:solidFill>
              </a:rPr>
              <a:t>Accessibilité géographique, localisation de services et modélisation de l’optimisation des itinéraires</a:t>
            </a:r>
          </a:p>
        </p:txBody>
      </p:sp>
      <p:sp>
        <p:nvSpPr>
          <p:cNvPr id="13" name="Rectangle 12">
            <a:extLst>
              <a:ext uri="{FF2B5EF4-FFF2-40B4-BE49-F238E27FC236}">
                <a16:creationId xmlns:a16="http://schemas.microsoft.com/office/drawing/2014/main" id="{255345DD-D9A7-B2F9-C5FE-F07913FBB05D}"/>
              </a:ext>
            </a:extLst>
          </p:cNvPr>
          <p:cNvSpPr/>
          <p:nvPr/>
        </p:nvSpPr>
        <p:spPr>
          <a:xfrm>
            <a:off x="205501" y="3013126"/>
            <a:ext cx="2255520" cy="381000"/>
          </a:xfrm>
          <a:prstGeom prst="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4">
                    <a:lumMod val="50000"/>
                  </a:schemeClr>
                </a:solidFill>
              </a:rPr>
              <a:t>1.7 Absence d’un identifiant unique</a:t>
            </a:r>
          </a:p>
        </p:txBody>
      </p:sp>
      <p:sp>
        <p:nvSpPr>
          <p:cNvPr id="14" name="Rectangle 13">
            <a:extLst>
              <a:ext uri="{FF2B5EF4-FFF2-40B4-BE49-F238E27FC236}">
                <a16:creationId xmlns:a16="http://schemas.microsoft.com/office/drawing/2014/main" id="{1F1CD981-EEA8-8066-51B9-F0F0BC75A249}"/>
              </a:ext>
            </a:extLst>
          </p:cNvPr>
          <p:cNvSpPr/>
          <p:nvPr/>
        </p:nvSpPr>
        <p:spPr>
          <a:xfrm>
            <a:off x="205501" y="3931500"/>
            <a:ext cx="2255520" cy="381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6">
                    <a:lumMod val="75000"/>
                  </a:schemeClr>
                </a:solidFill>
              </a:rPr>
              <a:t>2.1 Approvisionnement insuffisant en produits de base</a:t>
            </a:r>
          </a:p>
        </p:txBody>
      </p:sp>
      <p:sp>
        <p:nvSpPr>
          <p:cNvPr id="15" name="Rectangle 14">
            <a:extLst>
              <a:ext uri="{FF2B5EF4-FFF2-40B4-BE49-F238E27FC236}">
                <a16:creationId xmlns:a16="http://schemas.microsoft.com/office/drawing/2014/main" id="{55289783-B892-9718-79B1-FD9F70CF5583}"/>
              </a:ext>
            </a:extLst>
          </p:cNvPr>
          <p:cNvSpPr/>
          <p:nvPr/>
        </p:nvSpPr>
        <p:spPr>
          <a:xfrm>
            <a:off x="205501" y="4871288"/>
            <a:ext cx="2255520" cy="381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6">
                    <a:lumMod val="75000"/>
                  </a:schemeClr>
                </a:solidFill>
              </a:rPr>
              <a:t>2.3 Approvisionnement insuffisant en équipements</a:t>
            </a:r>
          </a:p>
        </p:txBody>
      </p:sp>
      <p:sp>
        <p:nvSpPr>
          <p:cNvPr id="16" name="Rectangle 15">
            <a:extLst>
              <a:ext uri="{FF2B5EF4-FFF2-40B4-BE49-F238E27FC236}">
                <a16:creationId xmlns:a16="http://schemas.microsoft.com/office/drawing/2014/main" id="{E373D79D-AE4F-D780-CFF0-24EDBEE9B16B}"/>
              </a:ext>
            </a:extLst>
          </p:cNvPr>
          <p:cNvSpPr/>
          <p:nvPr/>
        </p:nvSpPr>
        <p:spPr>
          <a:xfrm>
            <a:off x="205501" y="5328501"/>
            <a:ext cx="2255520" cy="381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6">
                    <a:lumMod val="75000"/>
                  </a:schemeClr>
                </a:solidFill>
              </a:rPr>
              <a:t>2.4 Offre insuffisante d'agents de santé qualifiés</a:t>
            </a:r>
          </a:p>
        </p:txBody>
      </p:sp>
      <p:sp>
        <p:nvSpPr>
          <p:cNvPr id="17" name="Rectangle 16">
            <a:extLst>
              <a:ext uri="{FF2B5EF4-FFF2-40B4-BE49-F238E27FC236}">
                <a16:creationId xmlns:a16="http://schemas.microsoft.com/office/drawing/2014/main" id="{D7ACA5CF-C1F9-55C7-391C-325E287206A9}"/>
              </a:ext>
            </a:extLst>
          </p:cNvPr>
          <p:cNvSpPr/>
          <p:nvPr/>
        </p:nvSpPr>
        <p:spPr>
          <a:xfrm>
            <a:off x="129301" y="1411559"/>
            <a:ext cx="1282700" cy="259080"/>
          </a:xfrm>
          <a:prstGeom prst="rect">
            <a:avLst/>
          </a:prstGeom>
          <a:solidFill>
            <a:schemeClr val="accent4">
              <a:lumMod val="75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bg1"/>
                </a:solidFill>
              </a:rPr>
              <a:t>1 Information</a:t>
            </a:r>
          </a:p>
        </p:txBody>
      </p:sp>
      <p:sp>
        <p:nvSpPr>
          <p:cNvPr id="18" name="Rectangle 17">
            <a:extLst>
              <a:ext uri="{FF2B5EF4-FFF2-40B4-BE49-F238E27FC236}">
                <a16:creationId xmlns:a16="http://schemas.microsoft.com/office/drawing/2014/main" id="{0A413AC9-A887-25DF-57C6-FD17A4A90DF9}"/>
              </a:ext>
            </a:extLst>
          </p:cNvPr>
          <p:cNvSpPr/>
          <p:nvPr/>
        </p:nvSpPr>
        <p:spPr>
          <a:xfrm>
            <a:off x="129301" y="3569274"/>
            <a:ext cx="1282700" cy="259080"/>
          </a:xfrm>
          <a:prstGeom prst="rect">
            <a:avLst/>
          </a:prstGeom>
          <a:solidFill>
            <a:schemeClr val="accent6">
              <a:lumMod val="75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bg1"/>
                </a:solidFill>
              </a:rPr>
              <a:t>2 Disponibilité</a:t>
            </a:r>
          </a:p>
        </p:txBody>
      </p:sp>
      <p:sp>
        <p:nvSpPr>
          <p:cNvPr id="19" name="Rectangle 18">
            <a:extLst>
              <a:ext uri="{FF2B5EF4-FFF2-40B4-BE49-F238E27FC236}">
                <a16:creationId xmlns:a16="http://schemas.microsoft.com/office/drawing/2014/main" id="{7E5C9FE7-4F01-E2CB-DFD4-1440B9DA24FD}"/>
              </a:ext>
            </a:extLst>
          </p:cNvPr>
          <p:cNvSpPr/>
          <p:nvPr/>
        </p:nvSpPr>
        <p:spPr>
          <a:xfrm>
            <a:off x="129301" y="5885410"/>
            <a:ext cx="1282700" cy="25908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bg1"/>
                </a:solidFill>
              </a:rPr>
              <a:t>3 Qualité</a:t>
            </a:r>
          </a:p>
        </p:txBody>
      </p:sp>
      <p:cxnSp>
        <p:nvCxnSpPr>
          <p:cNvPr id="20" name="Straight Arrow Connector 19">
            <a:extLst>
              <a:ext uri="{FF2B5EF4-FFF2-40B4-BE49-F238E27FC236}">
                <a16:creationId xmlns:a16="http://schemas.microsoft.com/office/drawing/2014/main" id="{9E623C03-4816-9737-9AD5-F6E0800C59A2}"/>
              </a:ext>
            </a:extLst>
          </p:cNvPr>
          <p:cNvCxnSpPr>
            <a:cxnSpLocks/>
            <a:stCxn id="4" idx="3"/>
            <a:endCxn id="10" idx="1"/>
          </p:cNvCxnSpPr>
          <p:nvPr/>
        </p:nvCxnSpPr>
        <p:spPr>
          <a:xfrm>
            <a:off x="2461021" y="1900388"/>
            <a:ext cx="974427" cy="1500732"/>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AD2975-6F2C-8BE9-1CE4-7440368E3ACB}"/>
              </a:ext>
            </a:extLst>
          </p:cNvPr>
          <p:cNvCxnSpPr>
            <a:cxnSpLocks/>
            <a:stCxn id="5" idx="3"/>
            <a:endCxn id="10" idx="1"/>
          </p:cNvCxnSpPr>
          <p:nvPr/>
        </p:nvCxnSpPr>
        <p:spPr>
          <a:xfrm>
            <a:off x="2461021" y="2300897"/>
            <a:ext cx="974427" cy="1100223"/>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621302-B72E-00DF-246D-8A324A66F65A}"/>
              </a:ext>
            </a:extLst>
          </p:cNvPr>
          <p:cNvCxnSpPr>
            <a:cxnSpLocks/>
            <a:stCxn id="5" idx="3"/>
            <a:endCxn id="28" idx="1"/>
          </p:cNvCxnSpPr>
          <p:nvPr/>
        </p:nvCxnSpPr>
        <p:spPr>
          <a:xfrm>
            <a:off x="2461021" y="2300897"/>
            <a:ext cx="987691" cy="227894"/>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4F4E80-8D5C-1BB8-E3B2-750E9FD21F63}"/>
              </a:ext>
            </a:extLst>
          </p:cNvPr>
          <p:cNvCxnSpPr>
            <a:cxnSpLocks/>
            <a:stCxn id="13" idx="3"/>
            <a:endCxn id="28" idx="1"/>
          </p:cNvCxnSpPr>
          <p:nvPr/>
        </p:nvCxnSpPr>
        <p:spPr>
          <a:xfrm flipV="1">
            <a:off x="2461021" y="2528791"/>
            <a:ext cx="987691" cy="674835"/>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17B7916-EBB8-80FA-1F2E-587234366174}"/>
              </a:ext>
            </a:extLst>
          </p:cNvPr>
          <p:cNvCxnSpPr>
            <a:cxnSpLocks/>
            <a:stCxn id="7" idx="3"/>
            <a:endCxn id="11" idx="1"/>
          </p:cNvCxnSpPr>
          <p:nvPr/>
        </p:nvCxnSpPr>
        <p:spPr>
          <a:xfrm>
            <a:off x="2461021" y="2727509"/>
            <a:ext cx="974427" cy="2590590"/>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BF2797-0D9D-7FB6-B35A-458AB4205099}"/>
              </a:ext>
            </a:extLst>
          </p:cNvPr>
          <p:cNvCxnSpPr>
            <a:cxnSpLocks/>
            <a:stCxn id="14" idx="3"/>
            <a:endCxn id="11" idx="1"/>
          </p:cNvCxnSpPr>
          <p:nvPr/>
        </p:nvCxnSpPr>
        <p:spPr>
          <a:xfrm>
            <a:off x="2461021" y="4122000"/>
            <a:ext cx="974427" cy="1196099"/>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418B79D-B418-BEC4-B647-733013610672}"/>
              </a:ext>
            </a:extLst>
          </p:cNvPr>
          <p:cNvCxnSpPr>
            <a:cxnSpLocks/>
            <a:stCxn id="16" idx="3"/>
            <a:endCxn id="11" idx="1"/>
          </p:cNvCxnSpPr>
          <p:nvPr/>
        </p:nvCxnSpPr>
        <p:spPr>
          <a:xfrm flipV="1">
            <a:off x="2461021" y="5318099"/>
            <a:ext cx="974427" cy="200902"/>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8DE412-1281-D1F4-AA39-7B517D4061D3}"/>
              </a:ext>
            </a:extLst>
          </p:cNvPr>
          <p:cNvCxnSpPr>
            <a:cxnSpLocks/>
            <a:stCxn id="15" idx="3"/>
            <a:endCxn id="11" idx="1"/>
          </p:cNvCxnSpPr>
          <p:nvPr/>
        </p:nvCxnSpPr>
        <p:spPr>
          <a:xfrm>
            <a:off x="2461021" y="5061788"/>
            <a:ext cx="974427" cy="256311"/>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BA35369-0BDA-CB7A-7873-B4F2B0B6F5BA}"/>
              </a:ext>
            </a:extLst>
          </p:cNvPr>
          <p:cNvSpPr/>
          <p:nvPr/>
        </p:nvSpPr>
        <p:spPr>
          <a:xfrm>
            <a:off x="3448712" y="2276872"/>
            <a:ext cx="2255520" cy="50383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solidFill>
                  <a:srgbClr val="002060"/>
                </a:solidFill>
              </a:rPr>
              <a:t>Liste maîtresse géoréférencée</a:t>
            </a:r>
          </a:p>
        </p:txBody>
      </p:sp>
      <p:cxnSp>
        <p:nvCxnSpPr>
          <p:cNvPr id="29" name="Straight Arrow Connector 28">
            <a:extLst>
              <a:ext uri="{FF2B5EF4-FFF2-40B4-BE49-F238E27FC236}">
                <a16:creationId xmlns:a16="http://schemas.microsoft.com/office/drawing/2014/main" id="{F68371BA-3E0B-C99E-FF4E-7BD105F4E0AC}"/>
              </a:ext>
            </a:extLst>
          </p:cNvPr>
          <p:cNvCxnSpPr>
            <a:cxnSpLocks/>
            <a:stCxn id="4" idx="3"/>
            <a:endCxn id="28" idx="1"/>
          </p:cNvCxnSpPr>
          <p:nvPr/>
        </p:nvCxnSpPr>
        <p:spPr>
          <a:xfrm>
            <a:off x="2461021" y="1900388"/>
            <a:ext cx="987691" cy="628403"/>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8EC227-8AAB-54D8-28EB-12DB4AEC8064}"/>
              </a:ext>
            </a:extLst>
          </p:cNvPr>
          <p:cNvCxnSpPr>
            <a:cxnSpLocks/>
            <a:stCxn id="8" idx="3"/>
            <a:endCxn id="11" idx="1"/>
          </p:cNvCxnSpPr>
          <p:nvPr/>
        </p:nvCxnSpPr>
        <p:spPr>
          <a:xfrm>
            <a:off x="2461021" y="4591898"/>
            <a:ext cx="974427" cy="726201"/>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4A25B49-ABBA-DFE1-B2CA-E126A46052FB}"/>
              </a:ext>
            </a:extLst>
          </p:cNvPr>
          <p:cNvCxnSpPr>
            <a:cxnSpLocks/>
            <a:stCxn id="14" idx="3"/>
            <a:endCxn id="28" idx="1"/>
          </p:cNvCxnSpPr>
          <p:nvPr/>
        </p:nvCxnSpPr>
        <p:spPr>
          <a:xfrm flipV="1">
            <a:off x="2461021" y="2528791"/>
            <a:ext cx="987691" cy="1593209"/>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AAEC08-C17F-6594-ADB3-0E026E0284B0}"/>
              </a:ext>
            </a:extLst>
          </p:cNvPr>
          <p:cNvCxnSpPr>
            <a:cxnSpLocks/>
            <a:stCxn id="8" idx="3"/>
            <a:endCxn id="28" idx="1"/>
          </p:cNvCxnSpPr>
          <p:nvPr/>
        </p:nvCxnSpPr>
        <p:spPr>
          <a:xfrm flipV="1">
            <a:off x="2461021" y="2528791"/>
            <a:ext cx="987691" cy="2063107"/>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88A3CAE-BD0B-BD99-767A-81D2E0EA3860}"/>
              </a:ext>
            </a:extLst>
          </p:cNvPr>
          <p:cNvCxnSpPr>
            <a:cxnSpLocks/>
            <a:stCxn id="9" idx="3"/>
            <a:endCxn id="39" idx="1"/>
          </p:cNvCxnSpPr>
          <p:nvPr/>
        </p:nvCxnSpPr>
        <p:spPr>
          <a:xfrm flipV="1">
            <a:off x="2461021" y="6181611"/>
            <a:ext cx="1007587" cy="234639"/>
          </a:xfrm>
          <a:prstGeom prst="straightConnector1">
            <a:avLst/>
          </a:prstGeom>
          <a:ln w="95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154E1EA-FA9D-0B07-9383-65103B082B6A}"/>
              </a:ext>
            </a:extLst>
          </p:cNvPr>
          <p:cNvCxnSpPr>
            <a:cxnSpLocks/>
            <a:stCxn id="15" idx="3"/>
            <a:endCxn id="12" idx="1"/>
          </p:cNvCxnSpPr>
          <p:nvPr/>
        </p:nvCxnSpPr>
        <p:spPr>
          <a:xfrm flipV="1">
            <a:off x="2461021" y="4372909"/>
            <a:ext cx="974427" cy="688879"/>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6E0710E-C0CA-6C40-4D20-2608C1B22693}"/>
              </a:ext>
            </a:extLst>
          </p:cNvPr>
          <p:cNvCxnSpPr>
            <a:cxnSpLocks/>
            <a:stCxn id="8" idx="3"/>
            <a:endCxn id="12" idx="1"/>
          </p:cNvCxnSpPr>
          <p:nvPr/>
        </p:nvCxnSpPr>
        <p:spPr>
          <a:xfrm flipV="1">
            <a:off x="2461021" y="4372909"/>
            <a:ext cx="974427" cy="218989"/>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EDF176-79BF-844F-E73F-4DEFE6D40FE2}"/>
              </a:ext>
            </a:extLst>
          </p:cNvPr>
          <p:cNvCxnSpPr>
            <a:cxnSpLocks/>
            <a:stCxn id="14" idx="3"/>
            <a:endCxn id="12" idx="1"/>
          </p:cNvCxnSpPr>
          <p:nvPr/>
        </p:nvCxnSpPr>
        <p:spPr>
          <a:xfrm>
            <a:off x="2461021" y="4122000"/>
            <a:ext cx="974427" cy="250909"/>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8BA28E-2EE5-3885-08C8-97BEB24BE96D}"/>
              </a:ext>
            </a:extLst>
          </p:cNvPr>
          <p:cNvCxnSpPr>
            <a:cxnSpLocks/>
            <a:stCxn id="15" idx="3"/>
            <a:endCxn id="28" idx="1"/>
          </p:cNvCxnSpPr>
          <p:nvPr/>
        </p:nvCxnSpPr>
        <p:spPr>
          <a:xfrm flipV="1">
            <a:off x="2461021" y="2528791"/>
            <a:ext cx="987691" cy="2532997"/>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6C3F24-C278-77A6-5DFD-855623D23611}"/>
              </a:ext>
            </a:extLst>
          </p:cNvPr>
          <p:cNvCxnSpPr>
            <a:cxnSpLocks/>
            <a:stCxn id="16" idx="3"/>
            <a:endCxn id="12" idx="1"/>
          </p:cNvCxnSpPr>
          <p:nvPr/>
        </p:nvCxnSpPr>
        <p:spPr>
          <a:xfrm flipV="1">
            <a:off x="2461021" y="4372909"/>
            <a:ext cx="974427" cy="1146092"/>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10E6FB2-AEDC-8617-DDCC-78DDE2280C56}"/>
              </a:ext>
            </a:extLst>
          </p:cNvPr>
          <p:cNvSpPr/>
          <p:nvPr/>
        </p:nvSpPr>
        <p:spPr>
          <a:xfrm>
            <a:off x="3468608" y="5914076"/>
            <a:ext cx="2255520" cy="5350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solidFill>
                  <a:srgbClr val="002060"/>
                </a:solidFill>
              </a:rPr>
              <a:t>Navigation, suivi et collecte de coordonnées géographique en utilisant un SGNS</a:t>
            </a:r>
            <a:endParaRPr lang="fr-CH" sz="1100" dirty="0">
              <a:solidFill>
                <a:srgbClr val="002060"/>
              </a:solidFill>
            </a:endParaRPr>
          </a:p>
        </p:txBody>
      </p:sp>
      <p:cxnSp>
        <p:nvCxnSpPr>
          <p:cNvPr id="40" name="Straight Arrow Connector 39">
            <a:extLst>
              <a:ext uri="{FF2B5EF4-FFF2-40B4-BE49-F238E27FC236}">
                <a16:creationId xmlns:a16="http://schemas.microsoft.com/office/drawing/2014/main" id="{0CE87F4A-DE58-FB5B-7E79-433CA6E3C9B1}"/>
              </a:ext>
            </a:extLst>
          </p:cNvPr>
          <p:cNvCxnSpPr>
            <a:cxnSpLocks/>
            <a:stCxn id="8" idx="3"/>
            <a:endCxn id="10" idx="1"/>
          </p:cNvCxnSpPr>
          <p:nvPr/>
        </p:nvCxnSpPr>
        <p:spPr>
          <a:xfrm flipV="1">
            <a:off x="2461021" y="3401120"/>
            <a:ext cx="974427" cy="1190778"/>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6EB3C5-E468-F201-6CA2-CE24C5E46EF2}"/>
              </a:ext>
            </a:extLst>
          </p:cNvPr>
          <p:cNvCxnSpPr>
            <a:cxnSpLocks/>
            <a:stCxn id="16" idx="3"/>
            <a:endCxn id="28" idx="1"/>
          </p:cNvCxnSpPr>
          <p:nvPr/>
        </p:nvCxnSpPr>
        <p:spPr>
          <a:xfrm flipV="1">
            <a:off x="2461021" y="2528791"/>
            <a:ext cx="987691" cy="2990210"/>
          </a:xfrm>
          <a:prstGeom prst="straightConnector1">
            <a:avLst/>
          </a:prstGeom>
          <a:ln w="95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6ED7F2-D312-0A94-4710-47C0688D7ED0}"/>
              </a:ext>
            </a:extLst>
          </p:cNvPr>
          <p:cNvCxnSpPr>
            <a:cxnSpLocks/>
            <a:stCxn id="7" idx="3"/>
            <a:endCxn id="28" idx="1"/>
          </p:cNvCxnSpPr>
          <p:nvPr/>
        </p:nvCxnSpPr>
        <p:spPr>
          <a:xfrm flipV="1">
            <a:off x="2461021" y="2528791"/>
            <a:ext cx="987691" cy="198718"/>
          </a:xfrm>
          <a:prstGeom prst="straightConnector1">
            <a:avLst/>
          </a:prstGeom>
          <a:ln w="95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304082A-D8D1-27CB-4BDF-8775FBBC3C8F}"/>
              </a:ext>
            </a:extLst>
          </p:cNvPr>
          <p:cNvSpPr/>
          <p:nvPr/>
        </p:nvSpPr>
        <p:spPr>
          <a:xfrm>
            <a:off x="6783915" y="2811239"/>
            <a:ext cx="2255520" cy="326247"/>
          </a:xfrm>
          <a:prstGeom prst="rect">
            <a:avLst/>
          </a:prstGeom>
          <a:no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rgbClr val="9966FF"/>
                </a:solidFill>
              </a:rPr>
              <a:t>6.3 Mauvaise planification et coordination</a:t>
            </a:r>
          </a:p>
        </p:txBody>
      </p:sp>
      <p:sp>
        <p:nvSpPr>
          <p:cNvPr id="44" name="Rectangle 43">
            <a:extLst>
              <a:ext uri="{FF2B5EF4-FFF2-40B4-BE49-F238E27FC236}">
                <a16:creationId xmlns:a16="http://schemas.microsoft.com/office/drawing/2014/main" id="{FB5AFE35-DD7D-E365-0F71-1B3A00E7B968}"/>
              </a:ext>
            </a:extLst>
          </p:cNvPr>
          <p:cNvSpPr/>
          <p:nvPr/>
        </p:nvSpPr>
        <p:spPr>
          <a:xfrm>
            <a:off x="6777283" y="5806496"/>
            <a:ext cx="2255520" cy="502512"/>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2">
                    <a:lumMod val="75000"/>
                  </a:schemeClr>
                </a:solidFill>
              </a:rPr>
              <a:t>8.5 Faible responsabilisation entre les différents niveaux du secteur  de la santé</a:t>
            </a:r>
          </a:p>
        </p:txBody>
      </p:sp>
      <p:sp>
        <p:nvSpPr>
          <p:cNvPr id="45" name="Rectangle 44">
            <a:extLst>
              <a:ext uri="{FF2B5EF4-FFF2-40B4-BE49-F238E27FC236}">
                <a16:creationId xmlns:a16="http://schemas.microsoft.com/office/drawing/2014/main" id="{6F694F3B-F88D-1279-D221-850E233500BE}"/>
              </a:ext>
            </a:extLst>
          </p:cNvPr>
          <p:cNvSpPr/>
          <p:nvPr/>
        </p:nvSpPr>
        <p:spPr>
          <a:xfrm>
            <a:off x="6783915" y="1886795"/>
            <a:ext cx="2255520" cy="381000"/>
          </a:xfrm>
          <a:prstGeom prst="rect">
            <a:avLst/>
          </a:prstGeom>
          <a:no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rgbClr val="9966FF"/>
                </a:solidFill>
              </a:rPr>
              <a:t>5.2 Inaccessibilité géographique aux soins</a:t>
            </a:r>
          </a:p>
        </p:txBody>
      </p:sp>
      <p:sp>
        <p:nvSpPr>
          <p:cNvPr id="10298" name="Rectangle 10297">
            <a:extLst>
              <a:ext uri="{FF2B5EF4-FFF2-40B4-BE49-F238E27FC236}">
                <a16:creationId xmlns:a16="http://schemas.microsoft.com/office/drawing/2014/main" id="{032F8E16-C81A-EF5E-144E-B5E27DA46239}"/>
              </a:ext>
            </a:extLst>
          </p:cNvPr>
          <p:cNvSpPr/>
          <p:nvPr/>
        </p:nvSpPr>
        <p:spPr>
          <a:xfrm>
            <a:off x="6783915" y="3560649"/>
            <a:ext cx="2255520" cy="381000"/>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tx1"/>
                </a:solidFill>
              </a:rPr>
              <a:t>7.2 Manque d’efficacité dans l’attribution des ressources</a:t>
            </a:r>
          </a:p>
        </p:txBody>
      </p:sp>
      <p:sp>
        <p:nvSpPr>
          <p:cNvPr id="10299" name="Rectangle 10298">
            <a:extLst>
              <a:ext uri="{FF2B5EF4-FFF2-40B4-BE49-F238E27FC236}">
                <a16:creationId xmlns:a16="http://schemas.microsoft.com/office/drawing/2014/main" id="{2746B0B6-0651-256C-6C86-115E0D725B63}"/>
              </a:ext>
            </a:extLst>
          </p:cNvPr>
          <p:cNvSpPr/>
          <p:nvPr/>
        </p:nvSpPr>
        <p:spPr>
          <a:xfrm>
            <a:off x="6783915" y="1416889"/>
            <a:ext cx="2255520" cy="381000"/>
          </a:xfrm>
          <a:prstGeom prst="rect">
            <a:avLst/>
          </a:prstGeom>
          <a:no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rgbClr val="9966FF"/>
                </a:solidFill>
              </a:rPr>
              <a:t>5.1 Faible demande de services par la population</a:t>
            </a:r>
          </a:p>
        </p:txBody>
      </p:sp>
      <p:sp>
        <p:nvSpPr>
          <p:cNvPr id="10300" name="Rectangle 10299">
            <a:extLst>
              <a:ext uri="{FF2B5EF4-FFF2-40B4-BE49-F238E27FC236}">
                <a16:creationId xmlns:a16="http://schemas.microsoft.com/office/drawing/2014/main" id="{A8BDF83F-E6B6-63F4-1485-DEDADB9A02D1}"/>
              </a:ext>
            </a:extLst>
          </p:cNvPr>
          <p:cNvSpPr/>
          <p:nvPr/>
        </p:nvSpPr>
        <p:spPr>
          <a:xfrm>
            <a:off x="6783915" y="2354157"/>
            <a:ext cx="2255520" cy="380760"/>
          </a:xfrm>
          <a:prstGeom prst="rect">
            <a:avLst/>
          </a:prstGeom>
          <a:no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82" indent="-228582"/>
            <a:r>
              <a:rPr lang="fr-CH" sz="1100" dirty="0">
                <a:solidFill>
                  <a:srgbClr val="9966FF"/>
                </a:solidFill>
              </a:rPr>
              <a:t>6.2 Manque, ou système de référence inapproprié</a:t>
            </a:r>
          </a:p>
        </p:txBody>
      </p:sp>
      <p:sp>
        <p:nvSpPr>
          <p:cNvPr id="10301" name="Rectangle 10300">
            <a:extLst>
              <a:ext uri="{FF2B5EF4-FFF2-40B4-BE49-F238E27FC236}">
                <a16:creationId xmlns:a16="http://schemas.microsoft.com/office/drawing/2014/main" id="{FEE86B34-D49A-9907-489D-8E0C752F6FAE}"/>
              </a:ext>
            </a:extLst>
          </p:cNvPr>
          <p:cNvSpPr/>
          <p:nvPr/>
        </p:nvSpPr>
        <p:spPr>
          <a:xfrm>
            <a:off x="6707715" y="1068903"/>
            <a:ext cx="1282700" cy="259080"/>
          </a:xfrm>
          <a:prstGeom prst="rect">
            <a:avLst/>
          </a:prstGeom>
          <a:solidFill>
            <a:srgbClr val="9966FF"/>
          </a:solid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bg1"/>
                </a:solidFill>
              </a:rPr>
              <a:t>5 Utilisation</a:t>
            </a:r>
          </a:p>
        </p:txBody>
      </p:sp>
      <p:sp>
        <p:nvSpPr>
          <p:cNvPr id="10302" name="Rectangle 10301">
            <a:extLst>
              <a:ext uri="{FF2B5EF4-FFF2-40B4-BE49-F238E27FC236}">
                <a16:creationId xmlns:a16="http://schemas.microsoft.com/office/drawing/2014/main" id="{AF9DD4E8-8513-108E-54AA-C3B3FB7C6A65}"/>
              </a:ext>
            </a:extLst>
          </p:cNvPr>
          <p:cNvSpPr/>
          <p:nvPr/>
        </p:nvSpPr>
        <p:spPr>
          <a:xfrm>
            <a:off x="6707715" y="3220285"/>
            <a:ext cx="1282700" cy="259080"/>
          </a:xfrm>
          <a:prstGeom prst="rect">
            <a:avLst/>
          </a:prstGeom>
          <a:solidFill>
            <a:schemeClr val="bg1">
              <a:lumMod val="65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bg1"/>
                </a:solidFill>
              </a:rPr>
              <a:t>7 Coûts</a:t>
            </a:r>
          </a:p>
        </p:txBody>
      </p:sp>
      <p:sp>
        <p:nvSpPr>
          <p:cNvPr id="10303" name="Rectangle 10302">
            <a:extLst>
              <a:ext uri="{FF2B5EF4-FFF2-40B4-BE49-F238E27FC236}">
                <a16:creationId xmlns:a16="http://schemas.microsoft.com/office/drawing/2014/main" id="{F0018D5B-FA9F-2288-EE15-F26FEA4C0B63}"/>
              </a:ext>
            </a:extLst>
          </p:cNvPr>
          <p:cNvSpPr/>
          <p:nvPr/>
        </p:nvSpPr>
        <p:spPr>
          <a:xfrm>
            <a:off x="6707714" y="4045860"/>
            <a:ext cx="1392489" cy="259080"/>
          </a:xfrm>
          <a:prstGeom prst="rect">
            <a:avLst/>
          </a:prstGeom>
          <a:solidFill>
            <a:schemeClr val="accent2">
              <a:lumMod val="7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dirty="0">
                <a:solidFill>
                  <a:schemeClr val="bg1"/>
                </a:solidFill>
              </a:rPr>
              <a:t>8 Responsabilisation</a:t>
            </a:r>
          </a:p>
        </p:txBody>
      </p:sp>
      <p:cxnSp>
        <p:nvCxnSpPr>
          <p:cNvPr id="10304" name="Straight Arrow Connector 10303">
            <a:extLst>
              <a:ext uri="{FF2B5EF4-FFF2-40B4-BE49-F238E27FC236}">
                <a16:creationId xmlns:a16="http://schemas.microsoft.com/office/drawing/2014/main" id="{245356A4-20CD-E0B9-C9AF-7365A1CC548B}"/>
              </a:ext>
            </a:extLst>
          </p:cNvPr>
          <p:cNvCxnSpPr>
            <a:cxnSpLocks/>
            <a:stCxn id="43" idx="1"/>
            <a:endCxn id="11" idx="3"/>
          </p:cNvCxnSpPr>
          <p:nvPr/>
        </p:nvCxnSpPr>
        <p:spPr>
          <a:xfrm flipH="1">
            <a:off x="5690968" y="2974363"/>
            <a:ext cx="1092947" cy="2343736"/>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05" name="Straight Arrow Connector 10304">
            <a:extLst>
              <a:ext uri="{FF2B5EF4-FFF2-40B4-BE49-F238E27FC236}">
                <a16:creationId xmlns:a16="http://schemas.microsoft.com/office/drawing/2014/main" id="{89562ADD-5075-6DA7-0DB9-C89BBA90BB39}"/>
              </a:ext>
            </a:extLst>
          </p:cNvPr>
          <p:cNvCxnSpPr>
            <a:cxnSpLocks/>
            <a:stCxn id="10299" idx="1"/>
            <a:endCxn id="12" idx="3"/>
          </p:cNvCxnSpPr>
          <p:nvPr/>
        </p:nvCxnSpPr>
        <p:spPr>
          <a:xfrm flipH="1">
            <a:off x="5690968" y="1607389"/>
            <a:ext cx="1092947" cy="2765520"/>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06" name="Straight Arrow Connector 10305">
            <a:extLst>
              <a:ext uri="{FF2B5EF4-FFF2-40B4-BE49-F238E27FC236}">
                <a16:creationId xmlns:a16="http://schemas.microsoft.com/office/drawing/2014/main" id="{E270DBA2-45F1-F6EE-DC64-8E1E76A07FB0}"/>
              </a:ext>
            </a:extLst>
          </p:cNvPr>
          <p:cNvCxnSpPr>
            <a:cxnSpLocks/>
            <a:stCxn id="45" idx="1"/>
            <a:endCxn id="12" idx="3"/>
          </p:cNvCxnSpPr>
          <p:nvPr/>
        </p:nvCxnSpPr>
        <p:spPr>
          <a:xfrm flipH="1">
            <a:off x="5690968" y="2077295"/>
            <a:ext cx="1092947" cy="2295614"/>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07" name="Straight Arrow Connector 10306">
            <a:extLst>
              <a:ext uri="{FF2B5EF4-FFF2-40B4-BE49-F238E27FC236}">
                <a16:creationId xmlns:a16="http://schemas.microsoft.com/office/drawing/2014/main" id="{6D51ED9F-D451-1A18-F2AB-E9809F81247C}"/>
              </a:ext>
            </a:extLst>
          </p:cNvPr>
          <p:cNvCxnSpPr>
            <a:cxnSpLocks/>
            <a:stCxn id="10298" idx="1"/>
            <a:endCxn id="12" idx="3"/>
          </p:cNvCxnSpPr>
          <p:nvPr/>
        </p:nvCxnSpPr>
        <p:spPr>
          <a:xfrm flipH="1">
            <a:off x="5690968" y="3751149"/>
            <a:ext cx="1092947" cy="621760"/>
          </a:xfrm>
          <a:prstGeom prst="straightConnector1">
            <a:avLst/>
          </a:prstGeom>
          <a:ln w="952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08" name="Straight Arrow Connector 10307">
            <a:extLst>
              <a:ext uri="{FF2B5EF4-FFF2-40B4-BE49-F238E27FC236}">
                <a16:creationId xmlns:a16="http://schemas.microsoft.com/office/drawing/2014/main" id="{8AFB38AA-6A2E-8227-92CD-992609047A85}"/>
              </a:ext>
            </a:extLst>
          </p:cNvPr>
          <p:cNvCxnSpPr>
            <a:cxnSpLocks/>
            <a:stCxn id="10298" idx="1"/>
            <a:endCxn id="11" idx="3"/>
          </p:cNvCxnSpPr>
          <p:nvPr/>
        </p:nvCxnSpPr>
        <p:spPr>
          <a:xfrm flipH="1">
            <a:off x="5690968" y="3751149"/>
            <a:ext cx="1092947" cy="1566950"/>
          </a:xfrm>
          <a:prstGeom prst="straightConnector1">
            <a:avLst/>
          </a:prstGeom>
          <a:ln w="952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09" name="Straight Arrow Connector 10308">
            <a:extLst>
              <a:ext uri="{FF2B5EF4-FFF2-40B4-BE49-F238E27FC236}">
                <a16:creationId xmlns:a16="http://schemas.microsoft.com/office/drawing/2014/main" id="{33A3F8E4-5B60-58BA-B3D4-BC7592B5CA81}"/>
              </a:ext>
            </a:extLst>
          </p:cNvPr>
          <p:cNvCxnSpPr>
            <a:cxnSpLocks/>
            <a:stCxn id="10299" idx="1"/>
            <a:endCxn id="11" idx="3"/>
          </p:cNvCxnSpPr>
          <p:nvPr/>
        </p:nvCxnSpPr>
        <p:spPr>
          <a:xfrm flipH="1">
            <a:off x="5690968" y="1607389"/>
            <a:ext cx="1092947" cy="3710710"/>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10" name="Straight Arrow Connector 10309">
            <a:extLst>
              <a:ext uri="{FF2B5EF4-FFF2-40B4-BE49-F238E27FC236}">
                <a16:creationId xmlns:a16="http://schemas.microsoft.com/office/drawing/2014/main" id="{20020768-D0AE-5CB8-31B2-11E691169986}"/>
              </a:ext>
            </a:extLst>
          </p:cNvPr>
          <p:cNvCxnSpPr>
            <a:cxnSpLocks/>
            <a:stCxn id="10300" idx="1"/>
            <a:endCxn id="12" idx="3"/>
          </p:cNvCxnSpPr>
          <p:nvPr/>
        </p:nvCxnSpPr>
        <p:spPr>
          <a:xfrm flipH="1">
            <a:off x="5690968" y="2544537"/>
            <a:ext cx="1092947" cy="1828372"/>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11" name="Straight Arrow Connector 10310">
            <a:extLst>
              <a:ext uri="{FF2B5EF4-FFF2-40B4-BE49-F238E27FC236}">
                <a16:creationId xmlns:a16="http://schemas.microsoft.com/office/drawing/2014/main" id="{D0631EC7-CBE6-D533-7B4F-9BCCED233F5E}"/>
              </a:ext>
            </a:extLst>
          </p:cNvPr>
          <p:cNvCxnSpPr>
            <a:cxnSpLocks/>
            <a:stCxn id="43" idx="1"/>
            <a:endCxn id="28" idx="3"/>
          </p:cNvCxnSpPr>
          <p:nvPr/>
        </p:nvCxnSpPr>
        <p:spPr>
          <a:xfrm flipH="1" flipV="1">
            <a:off x="5704232" y="2528791"/>
            <a:ext cx="1079683" cy="445572"/>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12" name="Straight Arrow Connector 10311">
            <a:extLst>
              <a:ext uri="{FF2B5EF4-FFF2-40B4-BE49-F238E27FC236}">
                <a16:creationId xmlns:a16="http://schemas.microsoft.com/office/drawing/2014/main" id="{61345DE3-808D-0E9C-648F-4FCB0DFFF083}"/>
              </a:ext>
            </a:extLst>
          </p:cNvPr>
          <p:cNvCxnSpPr>
            <a:cxnSpLocks/>
            <a:stCxn id="10298" idx="1"/>
            <a:endCxn id="28" idx="3"/>
          </p:cNvCxnSpPr>
          <p:nvPr/>
        </p:nvCxnSpPr>
        <p:spPr>
          <a:xfrm flipH="1" flipV="1">
            <a:off x="5704232" y="2528791"/>
            <a:ext cx="1079683" cy="1222358"/>
          </a:xfrm>
          <a:prstGeom prst="straightConnector1">
            <a:avLst/>
          </a:prstGeom>
          <a:ln w="952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13" name="Rectangle 10312">
            <a:extLst>
              <a:ext uri="{FF2B5EF4-FFF2-40B4-BE49-F238E27FC236}">
                <a16:creationId xmlns:a16="http://schemas.microsoft.com/office/drawing/2014/main" id="{14202225-333F-ED2C-CA48-A1981AC04DD8}"/>
              </a:ext>
            </a:extLst>
          </p:cNvPr>
          <p:cNvSpPr/>
          <p:nvPr/>
        </p:nvSpPr>
        <p:spPr>
          <a:xfrm>
            <a:off x="6780598" y="5245103"/>
            <a:ext cx="2262153" cy="50493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2">
                    <a:lumMod val="75000"/>
                  </a:schemeClr>
                </a:solidFill>
              </a:rPr>
              <a:t>8.3 Absence d'un mécanisme de retour d’information communautaire</a:t>
            </a:r>
          </a:p>
        </p:txBody>
      </p:sp>
      <p:cxnSp>
        <p:nvCxnSpPr>
          <p:cNvPr id="10314" name="Straight Arrow Connector 10313">
            <a:extLst>
              <a:ext uri="{FF2B5EF4-FFF2-40B4-BE49-F238E27FC236}">
                <a16:creationId xmlns:a16="http://schemas.microsoft.com/office/drawing/2014/main" id="{99E575A9-996C-664F-DF4C-07710545F9D1}"/>
              </a:ext>
            </a:extLst>
          </p:cNvPr>
          <p:cNvCxnSpPr>
            <a:cxnSpLocks/>
            <a:stCxn id="10313" idx="1"/>
            <a:endCxn id="11" idx="3"/>
          </p:cNvCxnSpPr>
          <p:nvPr/>
        </p:nvCxnSpPr>
        <p:spPr>
          <a:xfrm flipH="1" flipV="1">
            <a:off x="5690968" y="5318099"/>
            <a:ext cx="1089630" cy="179469"/>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15" name="Rectangle 10314">
            <a:extLst>
              <a:ext uri="{FF2B5EF4-FFF2-40B4-BE49-F238E27FC236}">
                <a16:creationId xmlns:a16="http://schemas.microsoft.com/office/drawing/2014/main" id="{D78CEFF6-4742-2926-3A08-678B8C0E95D4}"/>
              </a:ext>
            </a:extLst>
          </p:cNvPr>
          <p:cNvSpPr/>
          <p:nvPr/>
        </p:nvSpPr>
        <p:spPr>
          <a:xfrm>
            <a:off x="6783915" y="6356083"/>
            <a:ext cx="2255520" cy="3810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2">
                    <a:lumMod val="75000"/>
                  </a:schemeClr>
                </a:solidFill>
              </a:rPr>
              <a:t>8.6 Compréhension insuffisante de la population bénéficiaire</a:t>
            </a:r>
          </a:p>
        </p:txBody>
      </p:sp>
      <p:cxnSp>
        <p:nvCxnSpPr>
          <p:cNvPr id="10316" name="Straight Arrow Connector 10315">
            <a:extLst>
              <a:ext uri="{FF2B5EF4-FFF2-40B4-BE49-F238E27FC236}">
                <a16:creationId xmlns:a16="http://schemas.microsoft.com/office/drawing/2014/main" id="{E718A75D-10F1-7714-8AFE-F906D8DD78D2}"/>
              </a:ext>
            </a:extLst>
          </p:cNvPr>
          <p:cNvCxnSpPr>
            <a:cxnSpLocks/>
            <a:stCxn id="10315" idx="1"/>
            <a:endCxn id="11" idx="3"/>
          </p:cNvCxnSpPr>
          <p:nvPr/>
        </p:nvCxnSpPr>
        <p:spPr>
          <a:xfrm flipH="1" flipV="1">
            <a:off x="5690968" y="5318099"/>
            <a:ext cx="1092947" cy="1228484"/>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17" name="Straight Arrow Connector 10316">
            <a:extLst>
              <a:ext uri="{FF2B5EF4-FFF2-40B4-BE49-F238E27FC236}">
                <a16:creationId xmlns:a16="http://schemas.microsoft.com/office/drawing/2014/main" id="{E2C56AFD-69B3-2767-CD8C-BE58DF65DDF6}"/>
              </a:ext>
            </a:extLst>
          </p:cNvPr>
          <p:cNvCxnSpPr>
            <a:cxnSpLocks/>
            <a:stCxn id="10315" idx="1"/>
            <a:endCxn id="12" idx="3"/>
          </p:cNvCxnSpPr>
          <p:nvPr/>
        </p:nvCxnSpPr>
        <p:spPr>
          <a:xfrm flipH="1" flipV="1">
            <a:off x="5690968" y="4372909"/>
            <a:ext cx="1092947" cy="2173674"/>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18" name="Straight Arrow Connector 10317">
            <a:extLst>
              <a:ext uri="{FF2B5EF4-FFF2-40B4-BE49-F238E27FC236}">
                <a16:creationId xmlns:a16="http://schemas.microsoft.com/office/drawing/2014/main" id="{416206E4-540A-B714-64FF-B06DBEBABD18}"/>
              </a:ext>
            </a:extLst>
          </p:cNvPr>
          <p:cNvCxnSpPr>
            <a:cxnSpLocks/>
            <a:stCxn id="44" idx="1"/>
            <a:endCxn id="11" idx="3"/>
          </p:cNvCxnSpPr>
          <p:nvPr/>
        </p:nvCxnSpPr>
        <p:spPr>
          <a:xfrm flipH="1" flipV="1">
            <a:off x="5690968" y="5318099"/>
            <a:ext cx="1086315" cy="739653"/>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19" name="Straight Arrow Connector 10318">
            <a:extLst>
              <a:ext uri="{FF2B5EF4-FFF2-40B4-BE49-F238E27FC236}">
                <a16:creationId xmlns:a16="http://schemas.microsoft.com/office/drawing/2014/main" id="{7018B9B0-5CB0-2F66-73FE-A7B147D2544B}"/>
              </a:ext>
            </a:extLst>
          </p:cNvPr>
          <p:cNvCxnSpPr>
            <a:cxnSpLocks/>
            <a:stCxn id="44" idx="1"/>
            <a:endCxn id="39" idx="3"/>
          </p:cNvCxnSpPr>
          <p:nvPr/>
        </p:nvCxnSpPr>
        <p:spPr>
          <a:xfrm flipH="1">
            <a:off x="5724128" y="6057752"/>
            <a:ext cx="1053155" cy="123859"/>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20" name="Straight Arrow Connector 10319">
            <a:extLst>
              <a:ext uri="{FF2B5EF4-FFF2-40B4-BE49-F238E27FC236}">
                <a16:creationId xmlns:a16="http://schemas.microsoft.com/office/drawing/2014/main" id="{4A0B1F43-BD56-6EF2-F20C-86E02922A9D3}"/>
              </a:ext>
            </a:extLst>
          </p:cNvPr>
          <p:cNvCxnSpPr>
            <a:cxnSpLocks/>
            <a:stCxn id="45" idx="1"/>
            <a:endCxn id="10" idx="3"/>
          </p:cNvCxnSpPr>
          <p:nvPr/>
        </p:nvCxnSpPr>
        <p:spPr>
          <a:xfrm flipH="1">
            <a:off x="5690968" y="2077295"/>
            <a:ext cx="1092947" cy="1323825"/>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21" name="Straight Arrow Connector 10320">
            <a:extLst>
              <a:ext uri="{FF2B5EF4-FFF2-40B4-BE49-F238E27FC236}">
                <a16:creationId xmlns:a16="http://schemas.microsoft.com/office/drawing/2014/main" id="{F7D59A0C-2035-095B-04B8-BCAC726B4286}"/>
              </a:ext>
            </a:extLst>
          </p:cNvPr>
          <p:cNvCxnSpPr>
            <a:cxnSpLocks/>
            <a:stCxn id="45" idx="1"/>
            <a:endCxn id="11" idx="3"/>
          </p:cNvCxnSpPr>
          <p:nvPr/>
        </p:nvCxnSpPr>
        <p:spPr>
          <a:xfrm flipH="1">
            <a:off x="5690968" y="2077295"/>
            <a:ext cx="1092947" cy="3240804"/>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22" name="Straight Arrow Connector 10321">
            <a:extLst>
              <a:ext uri="{FF2B5EF4-FFF2-40B4-BE49-F238E27FC236}">
                <a16:creationId xmlns:a16="http://schemas.microsoft.com/office/drawing/2014/main" id="{60D731C3-ADF4-87EC-E522-69067B8F09EF}"/>
              </a:ext>
            </a:extLst>
          </p:cNvPr>
          <p:cNvCxnSpPr>
            <a:cxnSpLocks/>
            <a:stCxn id="10300" idx="1"/>
            <a:endCxn id="11" idx="3"/>
          </p:cNvCxnSpPr>
          <p:nvPr/>
        </p:nvCxnSpPr>
        <p:spPr>
          <a:xfrm flipH="1">
            <a:off x="5690968" y="2544537"/>
            <a:ext cx="1092947" cy="2773562"/>
          </a:xfrm>
          <a:prstGeom prst="straightConnector1">
            <a:avLst/>
          </a:prstGeom>
          <a:ln w="9525">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0323" name="Straight Arrow Connector 10322">
            <a:extLst>
              <a:ext uri="{FF2B5EF4-FFF2-40B4-BE49-F238E27FC236}">
                <a16:creationId xmlns:a16="http://schemas.microsoft.com/office/drawing/2014/main" id="{12B03674-B18D-FBE1-FF7A-E868E4840F53}"/>
              </a:ext>
            </a:extLst>
          </p:cNvPr>
          <p:cNvCxnSpPr>
            <a:cxnSpLocks/>
            <a:stCxn id="10298" idx="1"/>
            <a:endCxn id="10" idx="3"/>
          </p:cNvCxnSpPr>
          <p:nvPr/>
        </p:nvCxnSpPr>
        <p:spPr>
          <a:xfrm flipH="1" flipV="1">
            <a:off x="5690968" y="3401120"/>
            <a:ext cx="1092947" cy="350029"/>
          </a:xfrm>
          <a:prstGeom prst="straightConnector1">
            <a:avLst/>
          </a:prstGeom>
          <a:ln w="952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24" name="Straight Arrow Connector 10323">
            <a:extLst>
              <a:ext uri="{FF2B5EF4-FFF2-40B4-BE49-F238E27FC236}">
                <a16:creationId xmlns:a16="http://schemas.microsoft.com/office/drawing/2014/main" id="{0F047C87-2677-0952-6B30-038E06B84DF9}"/>
              </a:ext>
            </a:extLst>
          </p:cNvPr>
          <p:cNvCxnSpPr>
            <a:cxnSpLocks/>
            <a:stCxn id="10315" idx="1"/>
            <a:endCxn id="10" idx="3"/>
          </p:cNvCxnSpPr>
          <p:nvPr/>
        </p:nvCxnSpPr>
        <p:spPr>
          <a:xfrm flipH="1" flipV="1">
            <a:off x="5690968" y="3401120"/>
            <a:ext cx="1092947" cy="3145463"/>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25" name="Rectangle 10324">
            <a:extLst>
              <a:ext uri="{FF2B5EF4-FFF2-40B4-BE49-F238E27FC236}">
                <a16:creationId xmlns:a16="http://schemas.microsoft.com/office/drawing/2014/main" id="{52D23F4F-A437-25D2-0D91-F3009948CB31}"/>
              </a:ext>
            </a:extLst>
          </p:cNvPr>
          <p:cNvSpPr/>
          <p:nvPr/>
        </p:nvSpPr>
        <p:spPr>
          <a:xfrm>
            <a:off x="6777283" y="4365803"/>
            <a:ext cx="2255520" cy="3810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2">
                    <a:lumMod val="75000"/>
                  </a:schemeClr>
                </a:solidFill>
              </a:rPr>
              <a:t>1.2 Signalement tardifs des évènements</a:t>
            </a:r>
          </a:p>
        </p:txBody>
      </p:sp>
      <p:cxnSp>
        <p:nvCxnSpPr>
          <p:cNvPr id="10326" name="Straight Arrow Connector 10325">
            <a:extLst>
              <a:ext uri="{FF2B5EF4-FFF2-40B4-BE49-F238E27FC236}">
                <a16:creationId xmlns:a16="http://schemas.microsoft.com/office/drawing/2014/main" id="{CEA0959B-EE64-8146-B38E-D09AB16291CF}"/>
              </a:ext>
            </a:extLst>
          </p:cNvPr>
          <p:cNvCxnSpPr>
            <a:cxnSpLocks/>
            <a:stCxn id="10325" idx="1"/>
            <a:endCxn id="39" idx="3"/>
          </p:cNvCxnSpPr>
          <p:nvPr/>
        </p:nvCxnSpPr>
        <p:spPr>
          <a:xfrm flipH="1">
            <a:off x="5724128" y="4556303"/>
            <a:ext cx="1053155" cy="1625308"/>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27" name="Rectangle 10326">
            <a:extLst>
              <a:ext uri="{FF2B5EF4-FFF2-40B4-BE49-F238E27FC236}">
                <a16:creationId xmlns:a16="http://schemas.microsoft.com/office/drawing/2014/main" id="{17370D2E-2255-B49E-0E93-D7B96CD6AE0D}"/>
              </a:ext>
            </a:extLst>
          </p:cNvPr>
          <p:cNvSpPr/>
          <p:nvPr/>
        </p:nvSpPr>
        <p:spPr>
          <a:xfrm>
            <a:off x="6777283" y="4805306"/>
            <a:ext cx="2255520" cy="3810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74" indent="-228574"/>
            <a:r>
              <a:rPr lang="fr-CH" sz="1100" dirty="0">
                <a:solidFill>
                  <a:schemeClr val="accent2">
                    <a:lumMod val="75000"/>
                  </a:schemeClr>
                </a:solidFill>
              </a:rPr>
              <a:t>1.5 Manque d’accès à l'informations ou aux données</a:t>
            </a:r>
          </a:p>
        </p:txBody>
      </p:sp>
      <p:cxnSp>
        <p:nvCxnSpPr>
          <p:cNvPr id="10328" name="Straight Arrow Connector 10327">
            <a:extLst>
              <a:ext uri="{FF2B5EF4-FFF2-40B4-BE49-F238E27FC236}">
                <a16:creationId xmlns:a16="http://schemas.microsoft.com/office/drawing/2014/main" id="{D627D803-B713-3E06-CB4A-EDABF3517AD7}"/>
              </a:ext>
            </a:extLst>
          </p:cNvPr>
          <p:cNvCxnSpPr>
            <a:cxnSpLocks/>
            <a:stCxn id="10327" idx="1"/>
            <a:endCxn id="39" idx="3"/>
          </p:cNvCxnSpPr>
          <p:nvPr/>
        </p:nvCxnSpPr>
        <p:spPr>
          <a:xfrm flipH="1">
            <a:off x="5724128" y="4995806"/>
            <a:ext cx="1053155" cy="1185805"/>
          </a:xfrm>
          <a:prstGeom prst="straightConnector1">
            <a:avLst/>
          </a:prstGeom>
          <a:ln w="95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29" name="TextBox 10328">
            <a:extLst>
              <a:ext uri="{FF2B5EF4-FFF2-40B4-BE49-F238E27FC236}">
                <a16:creationId xmlns:a16="http://schemas.microsoft.com/office/drawing/2014/main" id="{15BB24CD-10F2-760B-4BAD-79FDCD395B0D}"/>
              </a:ext>
            </a:extLst>
          </p:cNvPr>
          <p:cNvSpPr txBox="1"/>
          <p:nvPr/>
        </p:nvSpPr>
        <p:spPr>
          <a:xfrm>
            <a:off x="403525" y="932331"/>
            <a:ext cx="1710726" cy="430887"/>
          </a:xfrm>
          <a:prstGeom prst="rect">
            <a:avLst/>
          </a:prstGeom>
          <a:noFill/>
        </p:spPr>
        <p:txBody>
          <a:bodyPr wrap="none" rtlCol="0">
            <a:spAutoFit/>
          </a:bodyPr>
          <a:lstStyle/>
          <a:p>
            <a:pPr algn="ctr"/>
            <a:r>
              <a:rPr lang="fr-CH" sz="1100" b="1" i="0" dirty="0">
                <a:effectLst/>
                <a:latin typeface="Söhne"/>
              </a:rPr>
              <a:t>Défis du système de santé</a:t>
            </a:r>
          </a:p>
          <a:p>
            <a:pPr algn="ctr"/>
            <a:r>
              <a:rPr lang="fr-CH" sz="1100" b="1" dirty="0"/>
              <a:t>(Classification de l’OMS)</a:t>
            </a:r>
          </a:p>
        </p:txBody>
      </p:sp>
      <p:sp>
        <p:nvSpPr>
          <p:cNvPr id="10330" name="TextBox 10329">
            <a:extLst>
              <a:ext uri="{FF2B5EF4-FFF2-40B4-BE49-F238E27FC236}">
                <a16:creationId xmlns:a16="http://schemas.microsoft.com/office/drawing/2014/main" id="{5EBC2F32-55DC-9127-9D03-E23717D1A40C}"/>
              </a:ext>
            </a:extLst>
          </p:cNvPr>
          <p:cNvSpPr txBox="1"/>
          <p:nvPr/>
        </p:nvSpPr>
        <p:spPr>
          <a:xfrm>
            <a:off x="3502574" y="1773977"/>
            <a:ext cx="2147796" cy="430887"/>
          </a:xfrm>
          <a:prstGeom prst="rect">
            <a:avLst/>
          </a:prstGeom>
          <a:noFill/>
        </p:spPr>
        <p:txBody>
          <a:bodyPr wrap="square" rtlCol="0">
            <a:spAutoFit/>
          </a:bodyPr>
          <a:lstStyle/>
          <a:p>
            <a:pPr algn="ctr"/>
            <a:r>
              <a:rPr lang="fr-CH" sz="1100" b="1" dirty="0"/>
              <a:t>Application des données et technologies géospatiales</a:t>
            </a:r>
          </a:p>
        </p:txBody>
      </p:sp>
      <p:sp>
        <p:nvSpPr>
          <p:cNvPr id="6" name="Rectangle 5">
            <a:extLst>
              <a:ext uri="{FF2B5EF4-FFF2-40B4-BE49-F238E27FC236}">
                <a16:creationId xmlns:a16="http://schemas.microsoft.com/office/drawing/2014/main" id="{EF2D4C95-72B0-3DDB-3EE4-DED23DBDE668}"/>
              </a:ext>
            </a:extLst>
          </p:cNvPr>
          <p:cNvSpPr/>
          <p:nvPr/>
        </p:nvSpPr>
        <p:spPr>
          <a:xfrm>
            <a:off x="3456225" y="5114912"/>
            <a:ext cx="2234743" cy="40408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Rectangle 45">
            <a:extLst>
              <a:ext uri="{FF2B5EF4-FFF2-40B4-BE49-F238E27FC236}">
                <a16:creationId xmlns:a16="http://schemas.microsoft.com/office/drawing/2014/main" id="{D0F0105A-AD1F-DD0E-56E8-5C330C5D3CA2}"/>
              </a:ext>
            </a:extLst>
          </p:cNvPr>
          <p:cNvSpPr/>
          <p:nvPr/>
        </p:nvSpPr>
        <p:spPr>
          <a:xfrm>
            <a:off x="3456225" y="5923867"/>
            <a:ext cx="2278670" cy="5393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Rectangle 46">
            <a:extLst>
              <a:ext uri="{FF2B5EF4-FFF2-40B4-BE49-F238E27FC236}">
                <a16:creationId xmlns:a16="http://schemas.microsoft.com/office/drawing/2014/main" id="{862A09A5-AD40-6079-8F03-087FDB62B094}"/>
              </a:ext>
            </a:extLst>
          </p:cNvPr>
          <p:cNvSpPr/>
          <p:nvPr/>
        </p:nvSpPr>
        <p:spPr>
          <a:xfrm>
            <a:off x="3476046" y="2286668"/>
            <a:ext cx="2255520" cy="5120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TextBox 47">
            <a:extLst>
              <a:ext uri="{FF2B5EF4-FFF2-40B4-BE49-F238E27FC236}">
                <a16:creationId xmlns:a16="http://schemas.microsoft.com/office/drawing/2014/main" id="{7A52D76C-FB48-0CC7-98B4-4AAC7B72ED0D}"/>
              </a:ext>
            </a:extLst>
          </p:cNvPr>
          <p:cNvSpPr txBox="1"/>
          <p:nvPr/>
        </p:nvSpPr>
        <p:spPr>
          <a:xfrm>
            <a:off x="3728224" y="6546583"/>
            <a:ext cx="1691489" cy="261610"/>
          </a:xfrm>
          <a:prstGeom prst="rect">
            <a:avLst/>
          </a:prstGeom>
          <a:noFill/>
        </p:spPr>
        <p:txBody>
          <a:bodyPr wrap="none" rtlCol="0">
            <a:spAutoFit/>
          </a:bodyPr>
          <a:lstStyle/>
          <a:p>
            <a:pPr algn="ctr"/>
            <a:r>
              <a:rPr lang="fr-CH" sz="1100" b="1" i="0" dirty="0">
                <a:solidFill>
                  <a:srgbClr val="FF0000"/>
                </a:solidFill>
                <a:effectLst/>
                <a:latin typeface="Söhne"/>
              </a:rPr>
              <a:t>Pratiqué pendant l’atelier</a:t>
            </a:r>
            <a:endParaRPr lang="fr-CH" sz="1100" b="1" dirty="0">
              <a:solidFill>
                <a:srgbClr val="FF0000"/>
              </a:solidFill>
            </a:endParaRPr>
          </a:p>
        </p:txBody>
      </p:sp>
    </p:spTree>
    <p:extLst>
      <p:ext uri="{BB962C8B-B14F-4D97-AF65-F5344CB8AC3E}">
        <p14:creationId xmlns:p14="http://schemas.microsoft.com/office/powerpoint/2010/main" val="249077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50862" y="105273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998319" y="3530620"/>
            <a:ext cx="7129095" cy="461665"/>
          </a:xfrm>
          <a:prstGeom prst="rect">
            <a:avLst/>
          </a:prstGeom>
          <a:noFill/>
        </p:spPr>
        <p:txBody>
          <a:bodyPr wrap="square">
            <a:spAutoFit/>
          </a:bodyPr>
          <a:lstStyle/>
          <a:p>
            <a:pPr algn="ctr"/>
            <a:r>
              <a:rPr lang="fr-CH" sz="2400" b="1" dirty="0">
                <a:effectLst/>
                <a:latin typeface="+mn-lt"/>
                <a:ea typeface="Helvetica Neue"/>
                <a:cs typeface="Helvetica Neue"/>
              </a:rPr>
              <a:t>Ordre du jour et objectifs du 3</a:t>
            </a:r>
            <a:r>
              <a:rPr lang="fr-CH" sz="2400" b="1" baseline="30000" dirty="0">
                <a:effectLst/>
                <a:latin typeface="+mn-lt"/>
                <a:ea typeface="Helvetica Neue"/>
                <a:cs typeface="Helvetica Neue"/>
              </a:rPr>
              <a:t>ème</a:t>
            </a:r>
            <a:r>
              <a:rPr lang="fr-CH" sz="2400" b="1" dirty="0">
                <a:effectLst/>
                <a:latin typeface="+mn-lt"/>
                <a:ea typeface="Helvetica Neue"/>
                <a:cs typeface="Helvetica Neue"/>
              </a:rPr>
              <a:t> jour</a:t>
            </a:r>
            <a:endParaRPr lang="fr-C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B17695D8-E1A9-57C5-BF50-1E68FCE2E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89C402A9-4330-A353-A5F3-405B56AC7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DDAD7C38-49BE-839D-8B03-02931B0ECF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211EBBB8-5675-7420-7BE1-D4421FDB65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A5F3A239-A934-DC90-0C93-FC8233C27E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560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16</a:t>
            </a:fld>
            <a:endParaRPr lang="en-GB" altLang="en-US"/>
          </a:p>
        </p:txBody>
      </p:sp>
      <p:sp>
        <p:nvSpPr>
          <p:cNvPr id="5" name="Title 4"/>
          <p:cNvSpPr>
            <a:spLocks noGrp="1"/>
          </p:cNvSpPr>
          <p:nvPr>
            <p:ph type="title" idx="4294967295"/>
          </p:nvPr>
        </p:nvSpPr>
        <p:spPr>
          <a:xfrm>
            <a:off x="628650" y="-171400"/>
            <a:ext cx="7886700" cy="1325563"/>
          </a:xfrm>
        </p:spPr>
        <p:txBody>
          <a:bodyPr/>
          <a:lstStyle/>
          <a:p>
            <a:pPr algn="ctr" eaLnBrk="1" hangingPunct="1"/>
            <a:r>
              <a:rPr lang="fr-CH" sz="3200" b="1" dirty="0">
                <a:solidFill>
                  <a:schemeClr val="bg1"/>
                </a:solidFill>
                <a:latin typeface="+mn-lt"/>
              </a:rPr>
              <a:t>Ordre du jour et objectifs du 3</a:t>
            </a:r>
            <a:r>
              <a:rPr lang="fr-CH" sz="3200" b="1" baseline="30000" dirty="0">
                <a:solidFill>
                  <a:schemeClr val="bg1"/>
                </a:solidFill>
                <a:latin typeface="+mn-lt"/>
              </a:rPr>
              <a:t>ème</a:t>
            </a:r>
            <a:r>
              <a:rPr lang="fr-CH" sz="3200" b="1" dirty="0">
                <a:solidFill>
                  <a:schemeClr val="bg1"/>
                </a:solidFill>
                <a:latin typeface="+mn-lt"/>
              </a:rPr>
              <a:t> jour</a:t>
            </a:r>
          </a:p>
        </p:txBody>
      </p:sp>
      <p:sp>
        <p:nvSpPr>
          <p:cNvPr id="4" name="Left Brace 3">
            <a:extLst>
              <a:ext uri="{FF2B5EF4-FFF2-40B4-BE49-F238E27FC236}">
                <a16:creationId xmlns:a16="http://schemas.microsoft.com/office/drawing/2014/main" id="{56039AEC-0C9F-778B-BD22-9BCAD9BE7469}"/>
              </a:ext>
            </a:extLst>
          </p:cNvPr>
          <p:cNvSpPr/>
          <p:nvPr/>
        </p:nvSpPr>
        <p:spPr>
          <a:xfrm>
            <a:off x="3201646" y="1999288"/>
            <a:ext cx="432048" cy="326399"/>
          </a:xfrm>
          <a:prstGeom prst="leftBrace">
            <a:avLst/>
          </a:prstGeom>
          <a:noFill/>
          <a:ln w="38100">
            <a:solidFill>
              <a:srgbClr val="001C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dirty="0"/>
          </a:p>
        </p:txBody>
      </p:sp>
      <p:sp>
        <p:nvSpPr>
          <p:cNvPr id="2" name="Content Placeholder 2">
            <a:extLst>
              <a:ext uri="{FF2B5EF4-FFF2-40B4-BE49-F238E27FC236}">
                <a16:creationId xmlns:a16="http://schemas.microsoft.com/office/drawing/2014/main" id="{1E48638F-A051-F618-D64E-2AED159ACF6A}"/>
              </a:ext>
            </a:extLst>
          </p:cNvPr>
          <p:cNvSpPr txBox="1">
            <a:spLocks/>
          </p:cNvSpPr>
          <p:nvPr/>
        </p:nvSpPr>
        <p:spPr>
          <a:xfrm>
            <a:off x="920145" y="5951194"/>
            <a:ext cx="7755542"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Introduction aux technologies spatiales avec un focus particulier sur les SGNS et les SIG</a:t>
            </a:r>
          </a:p>
        </p:txBody>
      </p:sp>
      <p:sp>
        <p:nvSpPr>
          <p:cNvPr id="6" name="Google Shape;473;p45">
            <a:extLst>
              <a:ext uri="{FF2B5EF4-FFF2-40B4-BE49-F238E27FC236}">
                <a16:creationId xmlns:a16="http://schemas.microsoft.com/office/drawing/2014/main" id="{401EC274-5728-AE60-F230-6A0025D94F67}"/>
              </a:ext>
            </a:extLst>
          </p:cNvPr>
          <p:cNvSpPr/>
          <p:nvPr/>
        </p:nvSpPr>
        <p:spPr>
          <a:xfrm>
            <a:off x="468313" y="6002208"/>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12" name="TextBox 11">
            <a:extLst>
              <a:ext uri="{FF2B5EF4-FFF2-40B4-BE49-F238E27FC236}">
                <a16:creationId xmlns:a16="http://schemas.microsoft.com/office/drawing/2014/main" id="{65737403-662F-D6B5-5F6C-DEF06096353D}"/>
              </a:ext>
            </a:extLst>
          </p:cNvPr>
          <p:cNvSpPr txBox="1"/>
          <p:nvPr/>
        </p:nvSpPr>
        <p:spPr>
          <a:xfrm>
            <a:off x="0" y="1751706"/>
            <a:ext cx="3184451" cy="707886"/>
          </a:xfrm>
          <a:prstGeom prst="rect">
            <a:avLst/>
          </a:prstGeom>
          <a:noFill/>
        </p:spPr>
        <p:txBody>
          <a:bodyPr wrap="square">
            <a:spAutoFit/>
          </a:bodyPr>
          <a:lstStyle/>
          <a:p>
            <a:pPr algn="r" fontAlgn="base"/>
            <a:r>
              <a:rPr lang="fr-FR" sz="2000" dirty="0"/>
              <a:t>Introduction technologies géospatiales</a:t>
            </a:r>
          </a:p>
        </p:txBody>
      </p:sp>
      <p:sp>
        <p:nvSpPr>
          <p:cNvPr id="13" name="TextBox 12">
            <a:extLst>
              <a:ext uri="{FF2B5EF4-FFF2-40B4-BE49-F238E27FC236}">
                <a16:creationId xmlns:a16="http://schemas.microsoft.com/office/drawing/2014/main" id="{A892D54E-77A7-6998-E04C-5A4C3453A0A3}"/>
              </a:ext>
            </a:extLst>
          </p:cNvPr>
          <p:cNvSpPr txBox="1"/>
          <p:nvPr/>
        </p:nvSpPr>
        <p:spPr>
          <a:xfrm>
            <a:off x="1181546" y="4445549"/>
            <a:ext cx="2002905" cy="707886"/>
          </a:xfrm>
          <a:prstGeom prst="rect">
            <a:avLst/>
          </a:prstGeom>
          <a:noFill/>
        </p:spPr>
        <p:txBody>
          <a:bodyPr wrap="square">
            <a:spAutoFit/>
          </a:bodyPr>
          <a:lstStyle/>
          <a:p>
            <a:pPr algn="r" fontAlgn="base"/>
            <a:r>
              <a:rPr lang="fr-FR" sz="2000" dirty="0"/>
              <a:t>Introduction aux SIG et ressources</a:t>
            </a:r>
          </a:p>
        </p:txBody>
      </p:sp>
      <p:sp>
        <p:nvSpPr>
          <p:cNvPr id="14" name="Left Brace 13">
            <a:extLst>
              <a:ext uri="{FF2B5EF4-FFF2-40B4-BE49-F238E27FC236}">
                <a16:creationId xmlns:a16="http://schemas.microsoft.com/office/drawing/2014/main" id="{DA58FE73-EB81-3A4C-A32A-89FFBDE3668C}"/>
              </a:ext>
            </a:extLst>
          </p:cNvPr>
          <p:cNvSpPr/>
          <p:nvPr/>
        </p:nvSpPr>
        <p:spPr>
          <a:xfrm>
            <a:off x="3184451" y="3707360"/>
            <a:ext cx="432048" cy="1809872"/>
          </a:xfrm>
          <a:prstGeom prst="leftBrace">
            <a:avLst/>
          </a:prstGeom>
          <a:noFill/>
          <a:ln w="38100">
            <a:solidFill>
              <a:srgbClr val="001C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dirty="0"/>
          </a:p>
        </p:txBody>
      </p:sp>
      <p:sp>
        <p:nvSpPr>
          <p:cNvPr id="15" name="TextBox 14">
            <a:extLst>
              <a:ext uri="{FF2B5EF4-FFF2-40B4-BE49-F238E27FC236}">
                <a16:creationId xmlns:a16="http://schemas.microsoft.com/office/drawing/2014/main" id="{3398F8D2-08AE-95B6-7A89-1C7C03944E8C}"/>
              </a:ext>
            </a:extLst>
          </p:cNvPr>
          <p:cNvSpPr txBox="1"/>
          <p:nvPr/>
        </p:nvSpPr>
        <p:spPr>
          <a:xfrm>
            <a:off x="1024211" y="2644254"/>
            <a:ext cx="2160240" cy="1015663"/>
          </a:xfrm>
          <a:prstGeom prst="rect">
            <a:avLst/>
          </a:prstGeom>
          <a:noFill/>
        </p:spPr>
        <p:txBody>
          <a:bodyPr wrap="square">
            <a:spAutoFit/>
          </a:bodyPr>
          <a:lstStyle/>
          <a:p>
            <a:pPr algn="r" fontAlgn="base"/>
            <a:r>
              <a:rPr lang="fr-FR" sz="2000" dirty="0"/>
              <a:t>SGNS et collecte de coordonnées géographiques</a:t>
            </a:r>
          </a:p>
        </p:txBody>
      </p:sp>
      <p:sp>
        <p:nvSpPr>
          <p:cNvPr id="16" name="Left Brace 15">
            <a:extLst>
              <a:ext uri="{FF2B5EF4-FFF2-40B4-BE49-F238E27FC236}">
                <a16:creationId xmlns:a16="http://schemas.microsoft.com/office/drawing/2014/main" id="{71D040E0-17C0-6025-2032-35AB71D48A3C}"/>
              </a:ext>
            </a:extLst>
          </p:cNvPr>
          <p:cNvSpPr/>
          <p:nvPr/>
        </p:nvSpPr>
        <p:spPr>
          <a:xfrm>
            <a:off x="3184451" y="2369163"/>
            <a:ext cx="432048" cy="1312700"/>
          </a:xfrm>
          <a:prstGeom prst="leftBrace">
            <a:avLst/>
          </a:prstGeom>
          <a:noFill/>
          <a:ln w="38100">
            <a:solidFill>
              <a:srgbClr val="001C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dirty="0"/>
          </a:p>
        </p:txBody>
      </p:sp>
      <p:pic>
        <p:nvPicPr>
          <p:cNvPr id="9" name="Picture 8">
            <a:extLst>
              <a:ext uri="{FF2B5EF4-FFF2-40B4-BE49-F238E27FC236}">
                <a16:creationId xmlns:a16="http://schemas.microsoft.com/office/drawing/2014/main" id="{48AB2645-EB42-1402-06E8-F6075EA9F577}"/>
              </a:ext>
            </a:extLst>
          </p:cNvPr>
          <p:cNvPicPr>
            <a:picLocks noChangeAspect="1"/>
          </p:cNvPicPr>
          <p:nvPr/>
        </p:nvPicPr>
        <p:blipFill>
          <a:blip r:embed="rId3"/>
          <a:stretch>
            <a:fillRect/>
          </a:stretch>
        </p:blipFill>
        <p:spPr>
          <a:xfrm>
            <a:off x="3616499" y="1193760"/>
            <a:ext cx="5132214" cy="4540289"/>
          </a:xfrm>
          <a:prstGeom prst="rect">
            <a:avLst/>
          </a:prstGeom>
        </p:spPr>
      </p:pic>
    </p:spTree>
    <p:extLst>
      <p:ext uri="{BB962C8B-B14F-4D97-AF65-F5344CB8AC3E}">
        <p14:creationId xmlns:p14="http://schemas.microsoft.com/office/powerpoint/2010/main" val="176454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C879D9-2F59-A887-486B-FBA38BE6AFE8}"/>
              </a:ext>
            </a:extLst>
          </p:cNvPr>
          <p:cNvPicPr>
            <a:picLocks noChangeAspect="1"/>
          </p:cNvPicPr>
          <p:nvPr/>
        </p:nvPicPr>
        <p:blipFill>
          <a:blip r:embed="rId3"/>
          <a:stretch>
            <a:fillRect/>
          </a:stretch>
        </p:blipFill>
        <p:spPr>
          <a:xfrm>
            <a:off x="5645479" y="1668786"/>
            <a:ext cx="3510004" cy="4173627"/>
          </a:xfrm>
          <a:prstGeom prst="rect">
            <a:avLst/>
          </a:prstGeom>
        </p:spPr>
      </p:pic>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Héberger, maintenir, partager, utiliser et mettre à jour les données</a:t>
            </a:r>
            <a:endParaRPr lang="en-PH" altLang="en-US" sz="24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a:t>
            </a:fld>
            <a:endParaRPr lang="en-GB" altLang="en-US" dirty="0"/>
          </a:p>
        </p:txBody>
      </p:sp>
      <p:sp>
        <p:nvSpPr>
          <p:cNvPr id="5" name="Rectangle 3"/>
          <p:cNvSpPr>
            <a:spLocks noChangeArrowheads="1"/>
          </p:cNvSpPr>
          <p:nvPr/>
        </p:nvSpPr>
        <p:spPr bwMode="auto">
          <a:xfrm>
            <a:off x="323527" y="1268760"/>
            <a:ext cx="5135557" cy="3312368"/>
          </a:xfrm>
          <a:prstGeom prst="rect">
            <a:avLst/>
          </a:prstGeom>
          <a:noFill/>
          <a:ln w="9525">
            <a:noFill/>
            <a:miter lim="800000"/>
            <a:headEnd/>
            <a:tailEnd/>
          </a:ln>
        </p:spPr>
        <p:txBody>
          <a:bodyPr lIns="0" tIns="0" rIns="0" bIns="0"/>
          <a:lstStyle/>
          <a:p>
            <a:r>
              <a:rPr lang="fr-CH" sz="2400" dirty="0"/>
              <a:t>Une fois que les lacunes dans les données, au moins la majorité d’entre-elles, ont été comblées dans le cadre de la géo-activation du SIS il est non-seulement possible de les utiliser mais il est également important de s’assurer de la façon appropriée de les héberger, maintenir, partager et mettre à jour.   </a:t>
            </a:r>
          </a:p>
          <a:p>
            <a:pPr lvl="0"/>
            <a:endParaRPr lang="fr-CH" sz="2400" dirty="0"/>
          </a:p>
        </p:txBody>
      </p:sp>
      <p:sp>
        <p:nvSpPr>
          <p:cNvPr id="7" name="Rectangle 6"/>
          <p:cNvSpPr/>
          <p:nvPr/>
        </p:nvSpPr>
        <p:spPr>
          <a:xfrm>
            <a:off x="6609889" y="1763850"/>
            <a:ext cx="1380852" cy="495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4FBC2590-6923-D5BE-55AA-8F2974F8659E}"/>
              </a:ext>
            </a:extLst>
          </p:cNvPr>
          <p:cNvSpPr txBox="1"/>
          <p:nvPr/>
        </p:nvSpPr>
        <p:spPr>
          <a:xfrm>
            <a:off x="179512" y="5842413"/>
            <a:ext cx="8640960" cy="830997"/>
          </a:xfrm>
          <a:prstGeom prst="rect">
            <a:avLst/>
          </a:prstGeom>
          <a:noFill/>
        </p:spPr>
        <p:txBody>
          <a:bodyPr wrap="square">
            <a:spAutoFit/>
          </a:bodyPr>
          <a:lstStyle/>
          <a:p>
            <a:r>
              <a:rPr lang="fr-CH" sz="2400" dirty="0"/>
              <a:t>La même chose s’applique aux informations et produits d’information générés sur la base de ces données (pas couvert ici).</a:t>
            </a:r>
          </a:p>
        </p:txBody>
      </p:sp>
      <p:sp>
        <p:nvSpPr>
          <p:cNvPr id="12" name="Google Shape;462;p44">
            <a:extLst>
              <a:ext uri="{FF2B5EF4-FFF2-40B4-BE49-F238E27FC236}">
                <a16:creationId xmlns:a16="http://schemas.microsoft.com/office/drawing/2014/main" id="{825D499D-1E8C-33B3-9ACC-27A6DF84EE1C}"/>
              </a:ext>
            </a:extLst>
          </p:cNvPr>
          <p:cNvSpPr/>
          <p:nvPr/>
        </p:nvSpPr>
        <p:spPr>
          <a:xfrm>
            <a:off x="844349" y="4425345"/>
            <a:ext cx="5455844" cy="1092086"/>
          </a:xfrm>
          <a:prstGeom prst="rect">
            <a:avLst/>
          </a:prstGeom>
          <a:noFill/>
          <a:ln>
            <a:noFill/>
          </a:ln>
        </p:spPr>
        <p:txBody>
          <a:bodyPr spcFirstLastPara="1" wrap="square" lIns="67850" tIns="33325" rIns="67850" bIns="33325" anchor="t" anchorCtr="0">
            <a:noAutofit/>
          </a:bodyPr>
          <a:lstStyle/>
          <a:p>
            <a:pPr>
              <a:lnSpc>
                <a:spcPct val="90000"/>
              </a:lnSpc>
              <a:buSzPts val="1800"/>
            </a:pPr>
            <a:r>
              <a:rPr lang="fr-CH" sz="2400" dirty="0">
                <a:latin typeface="+mn-lt"/>
                <a:ea typeface="Open Sans"/>
                <a:cs typeface="Open Sans"/>
                <a:sym typeface="Open Sans"/>
              </a:rPr>
              <a:t>Demande pour qu’une solution informatique soit déployée et pour que l’environnement de soutien nécessaire soit mis en place</a:t>
            </a:r>
            <a:endParaRPr lang="fr-CH" sz="2400" dirty="0">
              <a:latin typeface="+mn-lt"/>
            </a:endParaRPr>
          </a:p>
        </p:txBody>
      </p:sp>
      <p:sp>
        <p:nvSpPr>
          <p:cNvPr id="13" name="Google Shape;463;p44">
            <a:extLst>
              <a:ext uri="{FF2B5EF4-FFF2-40B4-BE49-F238E27FC236}">
                <a16:creationId xmlns:a16="http://schemas.microsoft.com/office/drawing/2014/main" id="{8821412A-853E-4907-C637-4A6B78020E98}"/>
              </a:ext>
            </a:extLst>
          </p:cNvPr>
          <p:cNvSpPr/>
          <p:nvPr/>
        </p:nvSpPr>
        <p:spPr>
          <a:xfrm>
            <a:off x="323527" y="4396710"/>
            <a:ext cx="478200"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sz="2400" dirty="0">
              <a:latin typeface="+mn-lt"/>
            </a:endParaRPr>
          </a:p>
        </p:txBody>
      </p:sp>
      <p:sp>
        <p:nvSpPr>
          <p:cNvPr id="14" name="Rectangle 13">
            <a:extLst>
              <a:ext uri="{FF2B5EF4-FFF2-40B4-BE49-F238E27FC236}">
                <a16:creationId xmlns:a16="http://schemas.microsoft.com/office/drawing/2014/main" id="{3EE99B1A-341F-0369-F1E4-F592002917A2}"/>
              </a:ext>
            </a:extLst>
          </p:cNvPr>
          <p:cNvSpPr/>
          <p:nvPr/>
        </p:nvSpPr>
        <p:spPr>
          <a:xfrm>
            <a:off x="5723092" y="2006708"/>
            <a:ext cx="407684" cy="10920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50000"/>
                </a:schemeClr>
              </a:solidFill>
            </a:endParaRPr>
          </a:p>
        </p:txBody>
      </p:sp>
    </p:spTree>
    <p:extLst>
      <p:ext uri="{BB962C8B-B14F-4D97-AF65-F5344CB8AC3E}">
        <p14:creationId xmlns:p14="http://schemas.microsoft.com/office/powerpoint/2010/main" val="7165320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Solution informatique pour stocker, maintenir, partager et mettre à jour les données (listes maîtresses, hiérarchies, données géospatiales</a:t>
            </a:r>
            <a:endParaRPr lang="en-PH" altLang="en-US" sz="24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fr-CH" altLang="en-US" smtClean="0"/>
              <a:pPr/>
              <a:t>3</a:t>
            </a:fld>
            <a:endParaRPr lang="fr-CH" altLang="en-US" dirty="0"/>
          </a:p>
        </p:txBody>
      </p:sp>
      <p:sp>
        <p:nvSpPr>
          <p:cNvPr id="11" name="Google Shape;459;p44">
            <a:extLst>
              <a:ext uri="{FF2B5EF4-FFF2-40B4-BE49-F238E27FC236}">
                <a16:creationId xmlns:a16="http://schemas.microsoft.com/office/drawing/2014/main" id="{2AF19705-0B83-723F-0ADD-0671BCC03EC3}"/>
              </a:ext>
            </a:extLst>
          </p:cNvPr>
          <p:cNvSpPr txBox="1">
            <a:spLocks/>
          </p:cNvSpPr>
          <p:nvPr/>
        </p:nvSpPr>
        <p:spPr>
          <a:xfrm>
            <a:off x="242021" y="1492559"/>
            <a:ext cx="6922267" cy="756506"/>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fr-CH" sz="2400" dirty="0"/>
              <a:t>Solution informatique permettant de stocker, maintenir, valider, mettre à jour et partager une liste maîtresse.</a:t>
            </a:r>
          </a:p>
        </p:txBody>
      </p:sp>
      <p:sp>
        <p:nvSpPr>
          <p:cNvPr id="12" name="Google Shape;461;p44">
            <a:extLst>
              <a:ext uri="{FF2B5EF4-FFF2-40B4-BE49-F238E27FC236}">
                <a16:creationId xmlns:a16="http://schemas.microsoft.com/office/drawing/2014/main" id="{729905A0-4A21-4BA6-0282-C921765B1807}"/>
              </a:ext>
            </a:extLst>
          </p:cNvPr>
          <p:cNvSpPr/>
          <p:nvPr/>
        </p:nvSpPr>
        <p:spPr>
          <a:xfrm>
            <a:off x="323850" y="2757329"/>
            <a:ext cx="478200"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lang="fr-CH" sz="2400" dirty="0">
              <a:latin typeface="+mn-lt"/>
            </a:endParaRPr>
          </a:p>
        </p:txBody>
      </p:sp>
      <p:sp>
        <p:nvSpPr>
          <p:cNvPr id="13" name="Google Shape;462;p44">
            <a:extLst>
              <a:ext uri="{FF2B5EF4-FFF2-40B4-BE49-F238E27FC236}">
                <a16:creationId xmlns:a16="http://schemas.microsoft.com/office/drawing/2014/main" id="{55782C79-59CB-0000-4423-1BEE0E34E007}"/>
              </a:ext>
            </a:extLst>
          </p:cNvPr>
          <p:cNvSpPr/>
          <p:nvPr/>
        </p:nvSpPr>
        <p:spPr>
          <a:xfrm>
            <a:off x="1211122" y="4143493"/>
            <a:ext cx="7549990" cy="316500"/>
          </a:xfrm>
          <a:prstGeom prst="rect">
            <a:avLst/>
          </a:prstGeom>
          <a:noFill/>
          <a:ln>
            <a:noFill/>
          </a:ln>
        </p:spPr>
        <p:txBody>
          <a:bodyPr spcFirstLastPara="1" wrap="square" lIns="67850" tIns="33325" rIns="67850" bIns="33325" anchor="t" anchorCtr="0">
            <a:noAutofit/>
          </a:bodyPr>
          <a:lstStyle/>
          <a:p>
            <a:pPr>
              <a:lnSpc>
                <a:spcPct val="90000"/>
              </a:lnSpc>
              <a:buSzPts val="1800"/>
            </a:pPr>
            <a:r>
              <a:rPr lang="fr-FR" sz="2400" dirty="0">
                <a:latin typeface="+mn-lt"/>
                <a:ea typeface="Open Sans"/>
                <a:cs typeface="Open Sans"/>
                <a:sym typeface="Open Sans"/>
              </a:rPr>
              <a:t>Conteneur qui gère une seule liste maîtresse…</a:t>
            </a:r>
            <a:endParaRPr lang="fr-CH" sz="2400" dirty="0">
              <a:latin typeface="+mn-lt"/>
            </a:endParaRPr>
          </a:p>
        </p:txBody>
      </p:sp>
      <p:sp>
        <p:nvSpPr>
          <p:cNvPr id="14" name="Google Shape;463;p44">
            <a:extLst>
              <a:ext uri="{FF2B5EF4-FFF2-40B4-BE49-F238E27FC236}">
                <a16:creationId xmlns:a16="http://schemas.microsoft.com/office/drawing/2014/main" id="{7EE05AB5-E64D-B7D8-A7B8-E719F5DB796A}"/>
              </a:ext>
            </a:extLst>
          </p:cNvPr>
          <p:cNvSpPr/>
          <p:nvPr/>
        </p:nvSpPr>
        <p:spPr>
          <a:xfrm>
            <a:off x="690300" y="4114857"/>
            <a:ext cx="478200"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lang="fr-CH" sz="2400" dirty="0">
              <a:latin typeface="+mn-lt"/>
            </a:endParaRPr>
          </a:p>
        </p:txBody>
      </p:sp>
      <p:sp>
        <p:nvSpPr>
          <p:cNvPr id="15" name="Title 1">
            <a:extLst>
              <a:ext uri="{FF2B5EF4-FFF2-40B4-BE49-F238E27FC236}">
                <a16:creationId xmlns:a16="http://schemas.microsoft.com/office/drawing/2014/main" id="{FEBA0D4B-E77D-9ED2-186C-BD465344643B}"/>
              </a:ext>
            </a:extLst>
          </p:cNvPr>
          <p:cNvSpPr txBox="1">
            <a:spLocks/>
          </p:cNvSpPr>
          <p:nvPr/>
        </p:nvSpPr>
        <p:spPr>
          <a:xfrm>
            <a:off x="242021" y="1122894"/>
            <a:ext cx="8898757"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H" altLang="en-US" sz="2400" b="1" dirty="0">
                <a:latin typeface="+mn-lt"/>
              </a:rPr>
              <a:t>Le concept de registre</a:t>
            </a:r>
          </a:p>
        </p:txBody>
      </p:sp>
      <p:sp>
        <p:nvSpPr>
          <p:cNvPr id="16" name="Google Shape;460;p44">
            <a:extLst>
              <a:ext uri="{FF2B5EF4-FFF2-40B4-BE49-F238E27FC236}">
                <a16:creationId xmlns:a16="http://schemas.microsoft.com/office/drawing/2014/main" id="{C3F05079-BC57-ACE6-9A5D-7A77759A2E4E}"/>
              </a:ext>
            </a:extLst>
          </p:cNvPr>
          <p:cNvSpPr txBox="1"/>
          <p:nvPr/>
        </p:nvSpPr>
        <p:spPr>
          <a:xfrm>
            <a:off x="929400" y="2642208"/>
            <a:ext cx="8214600" cy="90960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Clr>
                <a:schemeClr val="dk2"/>
              </a:buClr>
              <a:buSzPts val="1800"/>
            </a:pPr>
            <a:r>
              <a:rPr lang="fr-CH" sz="2400" dirty="0">
                <a:latin typeface="+mn-lt"/>
                <a:ea typeface="Open Sans"/>
                <a:cs typeface="Open Sans"/>
                <a:sym typeface="Open Sans"/>
              </a:rPr>
              <a:t>Exemple du registre national des établissement de santé du Département de la santé des Philippines: </a:t>
            </a:r>
            <a:r>
              <a:rPr lang="fr-CH" sz="2400" dirty="0">
                <a:latin typeface="+mn-lt"/>
                <a:ea typeface="Open Sans"/>
                <a:cs typeface="Open Sans"/>
                <a:sym typeface="Open Sans"/>
                <a:hlinkClick r:id="rId3"/>
              </a:rPr>
              <a:t>https://nhfr.doh.gov.ph/Home</a:t>
            </a:r>
            <a:r>
              <a:rPr lang="fr-CH" sz="2400" dirty="0">
                <a:latin typeface="+mn-lt"/>
                <a:ea typeface="Open Sans"/>
                <a:cs typeface="Open Sans"/>
                <a:sym typeface="Open Sans"/>
              </a:rPr>
              <a:t>)   </a:t>
            </a:r>
            <a:endParaRPr lang="fr-CH" sz="2400" dirty="0">
              <a:latin typeface="+mn-lt"/>
            </a:endParaRPr>
          </a:p>
        </p:txBody>
      </p:sp>
      <p:sp>
        <p:nvSpPr>
          <p:cNvPr id="17" name="Google Shape;464;p44">
            <a:extLst>
              <a:ext uri="{FF2B5EF4-FFF2-40B4-BE49-F238E27FC236}">
                <a16:creationId xmlns:a16="http://schemas.microsoft.com/office/drawing/2014/main" id="{26684F66-4B88-7903-A0E5-3D4E36C42E55}"/>
              </a:ext>
            </a:extLst>
          </p:cNvPr>
          <p:cNvSpPr/>
          <p:nvPr/>
        </p:nvSpPr>
        <p:spPr>
          <a:xfrm>
            <a:off x="317127" y="4886665"/>
            <a:ext cx="8820150" cy="1313700"/>
          </a:xfrm>
          <a:prstGeom prst="rect">
            <a:avLst/>
          </a:prstGeom>
          <a:noFill/>
          <a:ln>
            <a:noFill/>
          </a:ln>
        </p:spPr>
        <p:txBody>
          <a:bodyPr spcFirstLastPara="1" wrap="square" lIns="67850" tIns="33325" rIns="67850" bIns="33325" anchor="t" anchorCtr="0">
            <a:noAutofit/>
          </a:bodyPr>
          <a:lstStyle/>
          <a:p>
            <a:pPr>
              <a:lnSpc>
                <a:spcPct val="90000"/>
              </a:lnSpc>
              <a:buSzPts val="1800"/>
            </a:pPr>
            <a:r>
              <a:rPr lang="fr-FR" sz="2400" dirty="0">
                <a:latin typeface="+mn-lt"/>
                <a:ea typeface="Open Sans"/>
                <a:cs typeface="Open Sans"/>
                <a:sym typeface="Open Sans"/>
              </a:rPr>
              <a:t>…mais la Santé Publique nécessite de considérer plusieurs types d’Entités Géographiques à la fois (établissements de santé, unités administratives, villages,…) et ces entités sont reliées entre elles par différents types de relations (géographiques, administratives, de référence, …) et tout cela change au cours du temps….</a:t>
            </a:r>
            <a:endParaRPr lang="fr-CH" sz="2400" dirty="0">
              <a:latin typeface="+mn-lt"/>
              <a:ea typeface="Open Sans"/>
              <a:cs typeface="Open Sans"/>
              <a:sym typeface="Open Sans"/>
            </a:endParaRPr>
          </a:p>
        </p:txBody>
      </p:sp>
      <p:pic>
        <p:nvPicPr>
          <p:cNvPr id="5" name="Picture 4">
            <a:extLst>
              <a:ext uri="{FF2B5EF4-FFF2-40B4-BE49-F238E27FC236}">
                <a16:creationId xmlns:a16="http://schemas.microsoft.com/office/drawing/2014/main" id="{56602833-A05F-B44E-4D7A-6CE23C571BFA}"/>
              </a:ext>
            </a:extLst>
          </p:cNvPr>
          <p:cNvPicPr>
            <a:picLocks noChangeAspect="1"/>
          </p:cNvPicPr>
          <p:nvPr/>
        </p:nvPicPr>
        <p:blipFill>
          <a:blip r:embed="rId4"/>
          <a:stretch>
            <a:fillRect/>
          </a:stretch>
        </p:blipFill>
        <p:spPr>
          <a:xfrm>
            <a:off x="7668344" y="899602"/>
            <a:ext cx="1092768" cy="1412517"/>
          </a:xfrm>
          <a:prstGeom prst="rect">
            <a:avLst/>
          </a:prstGeom>
        </p:spPr>
      </p:pic>
      <p:pic>
        <p:nvPicPr>
          <p:cNvPr id="6" name="Picture 5">
            <a:extLst>
              <a:ext uri="{FF2B5EF4-FFF2-40B4-BE49-F238E27FC236}">
                <a16:creationId xmlns:a16="http://schemas.microsoft.com/office/drawing/2014/main" id="{BDCE9406-8631-1214-4D57-9561AA255F4E}"/>
              </a:ext>
            </a:extLst>
          </p:cNvPr>
          <p:cNvPicPr>
            <a:picLocks noChangeAspect="1"/>
          </p:cNvPicPr>
          <p:nvPr/>
        </p:nvPicPr>
        <p:blipFill rotWithShape="1">
          <a:blip r:embed="rId5"/>
          <a:srcRect l="80520" t="38265" r="10441" b="47050"/>
          <a:stretch/>
        </p:blipFill>
        <p:spPr>
          <a:xfrm>
            <a:off x="8534887" y="2164603"/>
            <a:ext cx="486492" cy="438434"/>
          </a:xfrm>
          <a:prstGeom prst="rect">
            <a:avLst/>
          </a:prstGeom>
        </p:spPr>
      </p:pic>
    </p:spTree>
    <p:extLst>
      <p:ext uri="{BB962C8B-B14F-4D97-AF65-F5344CB8AC3E}">
        <p14:creationId xmlns:p14="http://schemas.microsoft.com/office/powerpoint/2010/main" val="34668514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D715703-0AC9-E26B-B4A3-AF63AD29E847}"/>
              </a:ext>
            </a:extLst>
          </p:cNvPr>
          <p:cNvSpPr txBox="1">
            <a:spLocks/>
          </p:cNvSpPr>
          <p:nvPr/>
        </p:nvSpPr>
        <p:spPr>
          <a:xfrm>
            <a:off x="7079877" y="5668053"/>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fr-CH" sz="1200" smtClean="0"/>
              <a:pPr/>
              <a:t>4</a:t>
            </a:fld>
            <a:endParaRPr lang="fr-CH" sz="1200" dirty="0"/>
          </a:p>
        </p:txBody>
      </p:sp>
      <p:sp>
        <p:nvSpPr>
          <p:cNvPr id="5" name="Slide Number Placeholder 3">
            <a:extLst>
              <a:ext uri="{FF2B5EF4-FFF2-40B4-BE49-F238E27FC236}">
                <a16:creationId xmlns:a16="http://schemas.microsoft.com/office/drawing/2014/main" id="{C7A4B1F9-2098-1C3F-7AA2-2656CEC8913A}"/>
              </a:ext>
            </a:extLst>
          </p:cNvPr>
          <p:cNvSpPr>
            <a:spLocks noGrp="1"/>
          </p:cNvSpPr>
          <p:nvPr>
            <p:ph type="sldNum" sz="quarter" idx="12"/>
          </p:nvPr>
        </p:nvSpPr>
        <p:spPr bwMode="auto">
          <a:xfrm>
            <a:off x="11743268" y="6419583"/>
            <a:ext cx="448732"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9pPr>
          </a:lstStyle>
          <a:p>
            <a:pPr algn="r">
              <a:defRPr/>
            </a:pPr>
            <a:fld id="{8C5490D6-8476-4F9A-9D29-0EC3740DF8C6}" type="slidenum">
              <a:rPr lang="en-GB" altLang="en-US" smtClean="0"/>
              <a:pPr algn="r">
                <a:defRPr/>
              </a:pPr>
              <a:t>4</a:t>
            </a:fld>
            <a:endParaRPr lang="en-GB" altLang="en-US" dirty="0">
              <a:solidFill>
                <a:schemeClr val="tx1"/>
              </a:solidFill>
            </a:endParaRPr>
          </a:p>
        </p:txBody>
      </p:sp>
      <p:sp>
        <p:nvSpPr>
          <p:cNvPr id="15" name="Slide Number Placeholder 3">
            <a:extLst>
              <a:ext uri="{FF2B5EF4-FFF2-40B4-BE49-F238E27FC236}">
                <a16:creationId xmlns:a16="http://schemas.microsoft.com/office/drawing/2014/main" id="{209B6518-FDB2-AF4B-0F26-D489A8D432F4}"/>
              </a:ext>
            </a:extLst>
          </p:cNvPr>
          <p:cNvSpPr txBox="1">
            <a:spLocks/>
          </p:cNvSpPr>
          <p:nvPr/>
        </p:nvSpPr>
        <p:spPr bwMode="auto">
          <a:xfrm>
            <a:off x="8619330" y="6453188"/>
            <a:ext cx="52467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fr-CH" altLang="en-US" smtClean="0"/>
              <a:pPr/>
              <a:t>4</a:t>
            </a:fld>
            <a:endParaRPr lang="fr-CH" altLang="en-US" dirty="0"/>
          </a:p>
        </p:txBody>
      </p:sp>
      <p:sp>
        <p:nvSpPr>
          <p:cNvPr id="2" name="Google Shape;471;p45">
            <a:extLst>
              <a:ext uri="{FF2B5EF4-FFF2-40B4-BE49-F238E27FC236}">
                <a16:creationId xmlns:a16="http://schemas.microsoft.com/office/drawing/2014/main" id="{31323199-7C3A-4C96-B2EA-5AC13660AE41}"/>
              </a:ext>
            </a:extLst>
          </p:cNvPr>
          <p:cNvSpPr txBox="1">
            <a:spLocks/>
          </p:cNvSpPr>
          <p:nvPr/>
        </p:nvSpPr>
        <p:spPr>
          <a:xfrm>
            <a:off x="0" y="1385881"/>
            <a:ext cx="7819377" cy="11349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600"/>
              </a:spcAft>
              <a:buFont typeface="Arial" charset="0"/>
              <a:buNone/>
            </a:pPr>
            <a:r>
              <a:rPr lang="fr-FR" sz="2200" dirty="0">
                <a:ea typeface="Open Sans"/>
                <a:cs typeface="Open Sans"/>
                <a:sym typeface="Open Sans"/>
              </a:rPr>
              <a:t>Solution informatique permettant l'hébergement, la gestion, la mise à jour régulière et le partage simultanés des listes maîtresses ainsi que des hiérarchies et données géospatiales associées pour les objets géographiques au cœur du développement en général et de la santé publique en particulier.</a:t>
            </a:r>
            <a:r>
              <a:rPr lang="fr-CH" sz="2200" dirty="0"/>
              <a:t> </a:t>
            </a:r>
          </a:p>
        </p:txBody>
      </p:sp>
      <p:sp>
        <p:nvSpPr>
          <p:cNvPr id="4" name="Google Shape;472;p45">
            <a:extLst>
              <a:ext uri="{FF2B5EF4-FFF2-40B4-BE49-F238E27FC236}">
                <a16:creationId xmlns:a16="http://schemas.microsoft.com/office/drawing/2014/main" id="{D29F3B00-2130-CEE2-1A2E-8B0C3A06C067}"/>
              </a:ext>
            </a:extLst>
          </p:cNvPr>
          <p:cNvSpPr/>
          <p:nvPr/>
        </p:nvSpPr>
        <p:spPr>
          <a:xfrm>
            <a:off x="683442" y="3305121"/>
            <a:ext cx="8209038" cy="421697"/>
          </a:xfrm>
          <a:prstGeom prst="rect">
            <a:avLst/>
          </a:prstGeom>
          <a:noFill/>
          <a:ln>
            <a:noFill/>
          </a:ln>
        </p:spPr>
        <p:txBody>
          <a:bodyPr spcFirstLastPara="1" wrap="square" lIns="67850" tIns="33325" rIns="67850" bIns="33325" anchor="t" anchorCtr="0">
            <a:noAutofit/>
          </a:bodyPr>
          <a:lstStyle/>
          <a:p>
            <a:pPr>
              <a:lnSpc>
                <a:spcPct val="90000"/>
              </a:lnSpc>
              <a:buSzPts val="1800"/>
            </a:pPr>
            <a:r>
              <a:rPr lang="fr-FR" sz="2200" dirty="0">
                <a:latin typeface="+mn-lt"/>
                <a:ea typeface="Open Sans"/>
                <a:cs typeface="Open Sans"/>
                <a:sym typeface="Open Sans"/>
              </a:rPr>
              <a:t>Conteneur qui gère en même temps plusieurs listes maîtresses ainsi que les hiérarchies et les données géospatiales qui leur sont associées</a:t>
            </a:r>
            <a:r>
              <a:rPr lang="fr-CH" sz="2200" dirty="0">
                <a:latin typeface="+mn-lt"/>
                <a:ea typeface="Open Sans"/>
                <a:cs typeface="Open Sans"/>
                <a:sym typeface="Open Sans"/>
              </a:rPr>
              <a:t>:</a:t>
            </a:r>
            <a:endParaRPr lang="fr-CH" sz="2200" dirty="0">
              <a:latin typeface="+mn-lt"/>
            </a:endParaRPr>
          </a:p>
        </p:txBody>
      </p:sp>
      <p:sp>
        <p:nvSpPr>
          <p:cNvPr id="6" name="Google Shape;473;p45">
            <a:extLst>
              <a:ext uri="{FF2B5EF4-FFF2-40B4-BE49-F238E27FC236}">
                <a16:creationId xmlns:a16="http://schemas.microsoft.com/office/drawing/2014/main" id="{8DC5EBC5-80F7-92BD-72ED-A1DA974B184B}"/>
              </a:ext>
            </a:extLst>
          </p:cNvPr>
          <p:cNvSpPr/>
          <p:nvPr/>
        </p:nvSpPr>
        <p:spPr>
          <a:xfrm>
            <a:off x="189273" y="3269261"/>
            <a:ext cx="500092"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lang="fr-CH" sz="2200" dirty="0">
              <a:latin typeface="+mn-lt"/>
            </a:endParaRPr>
          </a:p>
        </p:txBody>
      </p:sp>
      <p:sp>
        <p:nvSpPr>
          <p:cNvPr id="8" name="Google Shape;474;p45">
            <a:extLst>
              <a:ext uri="{FF2B5EF4-FFF2-40B4-BE49-F238E27FC236}">
                <a16:creationId xmlns:a16="http://schemas.microsoft.com/office/drawing/2014/main" id="{774DF29C-6511-F406-F31D-CD0272D03EF1}"/>
              </a:ext>
            </a:extLst>
          </p:cNvPr>
          <p:cNvSpPr/>
          <p:nvPr/>
        </p:nvSpPr>
        <p:spPr>
          <a:xfrm>
            <a:off x="683442" y="4081950"/>
            <a:ext cx="8371320" cy="2573051"/>
          </a:xfrm>
          <a:prstGeom prst="rect">
            <a:avLst/>
          </a:prstGeom>
          <a:noFill/>
          <a:ln>
            <a:noFill/>
          </a:ln>
        </p:spPr>
        <p:txBody>
          <a:bodyPr spcFirstLastPara="1" wrap="square" lIns="67850" tIns="33325" rIns="67850" bIns="33325" anchor="t" anchorCtr="0">
            <a:noAutofit/>
          </a:bodyPr>
          <a:lstStyle/>
          <a:p>
            <a:pPr marL="285743" indent="-285743">
              <a:lnSpc>
                <a:spcPct val="90000"/>
              </a:lnSpc>
              <a:buSzPts val="1800"/>
              <a:buFont typeface="Arial"/>
              <a:buChar char="•"/>
            </a:pPr>
            <a:r>
              <a:rPr lang="fr-FR" sz="2200" dirty="0">
                <a:latin typeface="+mn-lt"/>
                <a:ea typeface="Open Sans"/>
                <a:cs typeface="Open Sans"/>
                <a:sym typeface="Open Sans"/>
              </a:rPr>
              <a:t>Peut couvrir toutes les entités géographiques au cœur du développement en général et de la santé publique en particulier (établissements, départements administratifs. Départements rattachés, villages,…)</a:t>
            </a:r>
          </a:p>
          <a:p>
            <a:pPr marL="285743" indent="-285743">
              <a:lnSpc>
                <a:spcPct val="90000"/>
              </a:lnSpc>
              <a:buSzPts val="1800"/>
              <a:buFont typeface="Arial"/>
              <a:buChar char="•"/>
            </a:pPr>
            <a:r>
              <a:rPr lang="fr-FR" sz="2200" dirty="0">
                <a:latin typeface="+mn-lt"/>
                <a:ea typeface="Open Sans"/>
                <a:cs typeface="Open Sans"/>
                <a:sym typeface="Open Sans"/>
              </a:rPr>
              <a:t>Gère différentes hiérarchies</a:t>
            </a:r>
          </a:p>
          <a:p>
            <a:pPr marL="285743" indent="-285743">
              <a:lnSpc>
                <a:spcPct val="90000"/>
              </a:lnSpc>
              <a:buSzPts val="1800"/>
              <a:buFont typeface="Arial"/>
              <a:buChar char="•"/>
            </a:pPr>
            <a:r>
              <a:rPr lang="fr-FR" sz="2200" dirty="0">
                <a:latin typeface="+mn-lt"/>
                <a:ea typeface="Open Sans"/>
                <a:cs typeface="Open Sans"/>
                <a:sym typeface="Open Sans"/>
              </a:rPr>
              <a:t>Gère les changements au fil du temps</a:t>
            </a:r>
          </a:p>
          <a:p>
            <a:pPr marL="285743" indent="-285743">
              <a:lnSpc>
                <a:spcPct val="90000"/>
              </a:lnSpc>
              <a:buSzPts val="1800"/>
              <a:buFont typeface="Arial"/>
              <a:buChar char="•"/>
            </a:pPr>
            <a:r>
              <a:rPr lang="fr-FR" sz="2200" dirty="0">
                <a:latin typeface="+mn-lt"/>
                <a:ea typeface="Open Sans"/>
                <a:cs typeface="Open Sans"/>
                <a:sym typeface="Open Sans"/>
              </a:rPr>
              <a:t>Couvre différents types d'utilisateurs</a:t>
            </a:r>
          </a:p>
          <a:p>
            <a:pPr marL="285743" indent="-285743">
              <a:lnSpc>
                <a:spcPct val="90000"/>
              </a:lnSpc>
              <a:buSzPts val="1800"/>
              <a:buFont typeface="Arial"/>
              <a:buChar char="•"/>
            </a:pPr>
            <a:r>
              <a:rPr lang="fr-FR" sz="2200" dirty="0">
                <a:latin typeface="+mn-lt"/>
                <a:ea typeface="Open Sans"/>
                <a:cs typeface="Open Sans"/>
                <a:sym typeface="Open Sans"/>
              </a:rPr>
              <a:t>Accessible par tout système faisant partie du ou extérieur au SIS</a:t>
            </a:r>
            <a:endParaRPr lang="fr-CH" sz="2200" dirty="0">
              <a:latin typeface="+mn-lt"/>
            </a:endParaRPr>
          </a:p>
        </p:txBody>
      </p:sp>
      <p:sp>
        <p:nvSpPr>
          <p:cNvPr id="9" name="Title 1">
            <a:extLst>
              <a:ext uri="{FF2B5EF4-FFF2-40B4-BE49-F238E27FC236}">
                <a16:creationId xmlns:a16="http://schemas.microsoft.com/office/drawing/2014/main" id="{022743B7-0DD4-72F2-9D09-217B17214E34}"/>
              </a:ext>
            </a:extLst>
          </p:cNvPr>
          <p:cNvSpPr txBox="1">
            <a:spLocks/>
          </p:cNvSpPr>
          <p:nvPr/>
        </p:nvSpPr>
        <p:spPr>
          <a:xfrm>
            <a:off x="233057" y="1121872"/>
            <a:ext cx="8898757"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H" altLang="en-US" sz="2400" b="1" dirty="0">
                <a:latin typeface="+mn-lt"/>
              </a:rPr>
              <a:t>Le Concept de Registre Géographique Commun (CGR) </a:t>
            </a:r>
            <a:r>
              <a:rPr lang="fr-CH" altLang="en-US" sz="2400" b="1" baseline="30000" dirty="0">
                <a:latin typeface="+mn-lt"/>
              </a:rPr>
              <a:t>1</a:t>
            </a:r>
          </a:p>
        </p:txBody>
      </p:sp>
      <p:sp>
        <p:nvSpPr>
          <p:cNvPr id="11" name="Title 1">
            <a:extLst>
              <a:ext uri="{FF2B5EF4-FFF2-40B4-BE49-F238E27FC236}">
                <a16:creationId xmlns:a16="http://schemas.microsoft.com/office/drawing/2014/main" id="{3ECFEE5D-7125-9BBF-36E1-7A3B6244910F}"/>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Solution informatique pour stocker, maintenir, partager et mettre à jour les données (listes maîtresses, hiérarchies, données géospatiales</a:t>
            </a:r>
            <a:endParaRPr lang="en-PH" altLang="en-US" sz="2400" b="1" dirty="0">
              <a:solidFill>
                <a:schemeClr val="bg1"/>
              </a:solidFill>
              <a:latin typeface="+mn-lt"/>
            </a:endParaRPr>
          </a:p>
        </p:txBody>
      </p:sp>
      <p:pic>
        <p:nvPicPr>
          <p:cNvPr id="12" name="Picture 11">
            <a:extLst>
              <a:ext uri="{FF2B5EF4-FFF2-40B4-BE49-F238E27FC236}">
                <a16:creationId xmlns:a16="http://schemas.microsoft.com/office/drawing/2014/main" id="{4B1EC3C5-159C-9A8F-F463-E16A7FD51013}"/>
              </a:ext>
            </a:extLst>
          </p:cNvPr>
          <p:cNvPicPr>
            <a:picLocks noChangeAspect="1"/>
          </p:cNvPicPr>
          <p:nvPr/>
        </p:nvPicPr>
        <p:blipFill>
          <a:blip r:embed="rId3"/>
          <a:stretch>
            <a:fillRect/>
          </a:stretch>
        </p:blipFill>
        <p:spPr>
          <a:xfrm>
            <a:off x="7819377" y="928248"/>
            <a:ext cx="955186" cy="1236355"/>
          </a:xfrm>
          <a:prstGeom prst="rect">
            <a:avLst/>
          </a:prstGeom>
          <a:ln>
            <a:solidFill>
              <a:schemeClr val="tx1"/>
            </a:solidFill>
          </a:ln>
        </p:spPr>
      </p:pic>
      <p:pic>
        <p:nvPicPr>
          <p:cNvPr id="13" name="Picture 12">
            <a:extLst>
              <a:ext uri="{FF2B5EF4-FFF2-40B4-BE49-F238E27FC236}">
                <a16:creationId xmlns:a16="http://schemas.microsoft.com/office/drawing/2014/main" id="{85C6CCA9-8BC9-F5B7-A47E-0796F0E3DE56}"/>
              </a:ext>
            </a:extLst>
          </p:cNvPr>
          <p:cNvPicPr>
            <a:picLocks noChangeAspect="1"/>
          </p:cNvPicPr>
          <p:nvPr/>
        </p:nvPicPr>
        <p:blipFill rotWithShape="1">
          <a:blip r:embed="rId4"/>
          <a:srcRect l="80520" t="38265" r="10441" b="47050"/>
          <a:stretch/>
        </p:blipFill>
        <p:spPr>
          <a:xfrm>
            <a:off x="8534887" y="2164603"/>
            <a:ext cx="486492" cy="438434"/>
          </a:xfrm>
          <a:prstGeom prst="rect">
            <a:avLst/>
          </a:prstGeom>
        </p:spPr>
      </p:pic>
      <p:sp>
        <p:nvSpPr>
          <p:cNvPr id="14" name="TextBox 13">
            <a:extLst>
              <a:ext uri="{FF2B5EF4-FFF2-40B4-BE49-F238E27FC236}">
                <a16:creationId xmlns:a16="http://schemas.microsoft.com/office/drawing/2014/main" id="{55D6122D-199E-C6D3-CBD9-B8DE560A7BE1}"/>
              </a:ext>
            </a:extLst>
          </p:cNvPr>
          <p:cNvSpPr txBox="1"/>
          <p:nvPr/>
        </p:nvSpPr>
        <p:spPr>
          <a:xfrm>
            <a:off x="7650601" y="2164058"/>
            <a:ext cx="961801" cy="553998"/>
          </a:xfrm>
          <a:prstGeom prst="rect">
            <a:avLst/>
          </a:prstGeom>
          <a:noFill/>
        </p:spPr>
        <p:txBody>
          <a:bodyPr wrap="square">
            <a:spAutoFit/>
          </a:bodyPr>
          <a:lstStyle/>
          <a:p>
            <a:r>
              <a:rPr lang="en-PH" sz="1000" dirty="0"/>
              <a:t>EN_Guidance_Common_Geo-registry_Ve2</a:t>
            </a:r>
          </a:p>
        </p:txBody>
      </p:sp>
    </p:spTree>
    <p:extLst>
      <p:ext uri="{BB962C8B-B14F-4D97-AF65-F5344CB8AC3E}">
        <p14:creationId xmlns:p14="http://schemas.microsoft.com/office/powerpoint/2010/main" val="30327719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D715703-0AC9-E26B-B4A3-AF63AD29E847}"/>
              </a:ext>
            </a:extLst>
          </p:cNvPr>
          <p:cNvSpPr txBox="1">
            <a:spLocks/>
          </p:cNvSpPr>
          <p:nvPr/>
        </p:nvSpPr>
        <p:spPr>
          <a:xfrm>
            <a:off x="7079877" y="6037058"/>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fr-CH" sz="1200" smtClean="0"/>
              <a:pPr/>
              <a:t>5</a:t>
            </a:fld>
            <a:endParaRPr lang="fr-CH" sz="1200" dirty="0"/>
          </a:p>
        </p:txBody>
      </p:sp>
      <p:sp>
        <p:nvSpPr>
          <p:cNvPr id="5" name="Slide Number Placeholder 3">
            <a:extLst>
              <a:ext uri="{FF2B5EF4-FFF2-40B4-BE49-F238E27FC236}">
                <a16:creationId xmlns:a16="http://schemas.microsoft.com/office/drawing/2014/main" id="{C7A4B1F9-2098-1C3F-7AA2-2656CEC8913A}"/>
              </a:ext>
            </a:extLst>
          </p:cNvPr>
          <p:cNvSpPr>
            <a:spLocks noGrp="1"/>
          </p:cNvSpPr>
          <p:nvPr>
            <p:ph type="sldNum" sz="quarter" idx="12"/>
          </p:nvPr>
        </p:nvSpPr>
        <p:spPr bwMode="auto">
          <a:xfrm>
            <a:off x="11743268" y="6419583"/>
            <a:ext cx="448732"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800" b="0" i="0" u="none" strike="noStrike" cap="none">
                <a:solidFill>
                  <a:schemeClr val="lt1"/>
                </a:solidFill>
                <a:latin typeface="Calibri"/>
                <a:ea typeface="Calibri"/>
                <a:cs typeface="Calibri"/>
                <a:sym typeface="Calibri"/>
              </a:defRPr>
            </a:lvl9pPr>
          </a:lstStyle>
          <a:p>
            <a:pPr algn="r">
              <a:defRPr/>
            </a:pPr>
            <a:fld id="{8C5490D6-8476-4F9A-9D29-0EC3740DF8C6}" type="slidenum">
              <a:rPr lang="en-GB" altLang="en-US" smtClean="0"/>
              <a:pPr algn="r">
                <a:defRPr/>
              </a:pPr>
              <a:t>5</a:t>
            </a:fld>
            <a:endParaRPr lang="en-GB" altLang="en-US" dirty="0">
              <a:solidFill>
                <a:schemeClr val="tx1"/>
              </a:solidFill>
            </a:endParaRPr>
          </a:p>
        </p:txBody>
      </p:sp>
      <p:sp>
        <p:nvSpPr>
          <p:cNvPr id="15" name="Slide Number Placeholder 3">
            <a:extLst>
              <a:ext uri="{FF2B5EF4-FFF2-40B4-BE49-F238E27FC236}">
                <a16:creationId xmlns:a16="http://schemas.microsoft.com/office/drawing/2014/main" id="{209B6518-FDB2-AF4B-0F26-D489A8D432F4}"/>
              </a:ext>
            </a:extLst>
          </p:cNvPr>
          <p:cNvSpPr txBox="1">
            <a:spLocks/>
          </p:cNvSpPr>
          <p:nvPr/>
        </p:nvSpPr>
        <p:spPr bwMode="auto">
          <a:xfrm>
            <a:off x="8619330" y="6453188"/>
            <a:ext cx="52467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5</a:t>
            </a:fld>
            <a:endParaRPr lang="en-GB" altLang="en-US"/>
          </a:p>
        </p:txBody>
      </p:sp>
      <p:pic>
        <p:nvPicPr>
          <p:cNvPr id="2" name="Google Shape;251;g74f4d1d32f_1_438">
            <a:extLst>
              <a:ext uri="{FF2B5EF4-FFF2-40B4-BE49-F238E27FC236}">
                <a16:creationId xmlns:a16="http://schemas.microsoft.com/office/drawing/2014/main" id="{172E2E1F-21D9-7117-53A1-13119E3C1BDE}"/>
              </a:ext>
            </a:extLst>
          </p:cNvPr>
          <p:cNvPicPr preferRelativeResize="0"/>
          <p:nvPr/>
        </p:nvPicPr>
        <p:blipFill rotWithShape="1">
          <a:blip r:embed="rId3">
            <a:alphaModFix/>
          </a:blip>
          <a:srcRect l="14910" t="32279" r="18105" b="28572"/>
          <a:stretch/>
        </p:blipFill>
        <p:spPr>
          <a:xfrm>
            <a:off x="327233" y="3478248"/>
            <a:ext cx="2877117" cy="1589841"/>
          </a:xfrm>
          <a:prstGeom prst="rect">
            <a:avLst/>
          </a:prstGeom>
          <a:noFill/>
          <a:ln>
            <a:noFill/>
          </a:ln>
        </p:spPr>
      </p:pic>
      <p:pic>
        <p:nvPicPr>
          <p:cNvPr id="4" name="Google Shape;251;g74f4d1d32f_1_438">
            <a:extLst>
              <a:ext uri="{FF2B5EF4-FFF2-40B4-BE49-F238E27FC236}">
                <a16:creationId xmlns:a16="http://schemas.microsoft.com/office/drawing/2014/main" id="{F22F458F-F367-733C-3146-0D043C94D514}"/>
              </a:ext>
            </a:extLst>
          </p:cNvPr>
          <p:cNvPicPr preferRelativeResize="0"/>
          <p:nvPr/>
        </p:nvPicPr>
        <p:blipFill rotWithShape="1">
          <a:blip r:embed="rId3">
            <a:alphaModFix/>
          </a:blip>
          <a:srcRect l="8979" t="1139" r="60300" b="74436"/>
          <a:stretch/>
        </p:blipFill>
        <p:spPr>
          <a:xfrm>
            <a:off x="6313535" y="1488266"/>
            <a:ext cx="1282269" cy="880598"/>
          </a:xfrm>
          <a:prstGeom prst="rect">
            <a:avLst/>
          </a:prstGeom>
          <a:noFill/>
          <a:ln>
            <a:noFill/>
          </a:ln>
        </p:spPr>
      </p:pic>
      <p:pic>
        <p:nvPicPr>
          <p:cNvPr id="6" name="Google Shape;251;g74f4d1d32f_1_438">
            <a:extLst>
              <a:ext uri="{FF2B5EF4-FFF2-40B4-BE49-F238E27FC236}">
                <a16:creationId xmlns:a16="http://schemas.microsoft.com/office/drawing/2014/main" id="{2CA3CBA5-8817-98BF-5A25-9BAC7C5D829A}"/>
              </a:ext>
            </a:extLst>
          </p:cNvPr>
          <p:cNvPicPr preferRelativeResize="0"/>
          <p:nvPr/>
        </p:nvPicPr>
        <p:blipFill rotWithShape="1">
          <a:blip r:embed="rId3">
            <a:alphaModFix/>
          </a:blip>
          <a:srcRect l="58331" t="1022" r="7011" b="73835"/>
          <a:stretch/>
        </p:blipFill>
        <p:spPr>
          <a:xfrm>
            <a:off x="7415989" y="2427246"/>
            <a:ext cx="1423886" cy="880598"/>
          </a:xfrm>
          <a:prstGeom prst="rect">
            <a:avLst/>
          </a:prstGeom>
          <a:noFill/>
          <a:ln>
            <a:noFill/>
          </a:ln>
        </p:spPr>
      </p:pic>
      <p:sp>
        <p:nvSpPr>
          <p:cNvPr id="8" name="Rectangle 7">
            <a:extLst>
              <a:ext uri="{FF2B5EF4-FFF2-40B4-BE49-F238E27FC236}">
                <a16:creationId xmlns:a16="http://schemas.microsoft.com/office/drawing/2014/main" id="{3D82BBD3-EA2E-15D6-2DD1-623249170620}"/>
              </a:ext>
            </a:extLst>
          </p:cNvPr>
          <p:cNvSpPr/>
          <p:nvPr/>
        </p:nvSpPr>
        <p:spPr>
          <a:xfrm>
            <a:off x="2405917" y="3153303"/>
            <a:ext cx="652346"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Rectangle 8">
            <a:extLst>
              <a:ext uri="{FF2B5EF4-FFF2-40B4-BE49-F238E27FC236}">
                <a16:creationId xmlns:a16="http://schemas.microsoft.com/office/drawing/2014/main" id="{21B21B20-311B-A103-DC81-447ADDF0556E}"/>
              </a:ext>
            </a:extLst>
          </p:cNvPr>
          <p:cNvSpPr/>
          <p:nvPr/>
        </p:nvSpPr>
        <p:spPr>
          <a:xfrm>
            <a:off x="373639" y="3168978"/>
            <a:ext cx="652346"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0" name="Picture 9" descr="Doctor Symbol Caduceus PNG Transparent Images | PNG All">
            <a:extLst>
              <a:ext uri="{FF2B5EF4-FFF2-40B4-BE49-F238E27FC236}">
                <a16:creationId xmlns:a16="http://schemas.microsoft.com/office/drawing/2014/main" id="{7ADCA5C5-35ED-0A6A-A805-AA88AAAE8EA0}"/>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61800" y="2040492"/>
            <a:ext cx="517286" cy="517286"/>
          </a:xfrm>
          <a:prstGeom prst="rect">
            <a:avLst/>
          </a:prstGeom>
        </p:spPr>
      </p:pic>
      <p:sp>
        <p:nvSpPr>
          <p:cNvPr id="11" name="TextBox 10">
            <a:extLst>
              <a:ext uri="{FF2B5EF4-FFF2-40B4-BE49-F238E27FC236}">
                <a16:creationId xmlns:a16="http://schemas.microsoft.com/office/drawing/2014/main" id="{45B3EC29-150A-6BC1-E95C-6845023643B9}"/>
              </a:ext>
            </a:extLst>
          </p:cNvPr>
          <p:cNvSpPr txBox="1"/>
          <p:nvPr/>
        </p:nvSpPr>
        <p:spPr>
          <a:xfrm>
            <a:off x="5470972" y="2203866"/>
            <a:ext cx="800100" cy="369332"/>
          </a:xfrm>
          <a:prstGeom prst="rect">
            <a:avLst/>
          </a:prstGeom>
          <a:noFill/>
        </p:spPr>
        <p:txBody>
          <a:bodyPr wrap="square" rtlCol="0">
            <a:spAutoFit/>
          </a:bodyPr>
          <a:lstStyle/>
          <a:p>
            <a:pPr algn="ctr"/>
            <a:r>
              <a:rPr lang="fr-CH" sz="900" b="1" dirty="0">
                <a:solidFill>
                  <a:schemeClr val="accent3">
                    <a:lumMod val="50000"/>
                  </a:schemeClr>
                </a:solidFill>
                <a:cs typeface="Calibri" panose="020F0502020204030204" pitchFamily="34" charset="0"/>
              </a:rPr>
              <a:t>Ministère de la santé</a:t>
            </a:r>
          </a:p>
        </p:txBody>
      </p:sp>
      <p:pic>
        <p:nvPicPr>
          <p:cNvPr id="12" name="Picture 11" descr="Signing on to civil society request to make public government data “license free” in the U.S ...">
            <a:extLst>
              <a:ext uri="{FF2B5EF4-FFF2-40B4-BE49-F238E27FC236}">
                <a16:creationId xmlns:a16="http://schemas.microsoft.com/office/drawing/2014/main" id="{F422F895-4FAF-916D-4272-1C2C0515B7E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07109" y="3797270"/>
            <a:ext cx="485212" cy="485212"/>
          </a:xfrm>
          <a:prstGeom prst="rect">
            <a:avLst/>
          </a:prstGeom>
        </p:spPr>
      </p:pic>
      <p:sp>
        <p:nvSpPr>
          <p:cNvPr id="13" name="TextBox 12">
            <a:extLst>
              <a:ext uri="{FF2B5EF4-FFF2-40B4-BE49-F238E27FC236}">
                <a16:creationId xmlns:a16="http://schemas.microsoft.com/office/drawing/2014/main" id="{9868182A-9580-48C1-4291-2CA620DA099A}"/>
              </a:ext>
            </a:extLst>
          </p:cNvPr>
          <p:cNvSpPr txBox="1"/>
          <p:nvPr/>
        </p:nvSpPr>
        <p:spPr>
          <a:xfrm>
            <a:off x="6288524" y="3936232"/>
            <a:ext cx="729096" cy="507831"/>
          </a:xfrm>
          <a:prstGeom prst="rect">
            <a:avLst/>
          </a:prstGeom>
          <a:noFill/>
        </p:spPr>
        <p:txBody>
          <a:bodyPr wrap="square" rtlCol="0">
            <a:spAutoFit/>
          </a:bodyPr>
          <a:lstStyle/>
          <a:p>
            <a:pPr algn="ctr"/>
            <a:r>
              <a:rPr lang="fr-CH" sz="900" b="1" dirty="0">
                <a:solidFill>
                  <a:schemeClr val="accent3">
                    <a:lumMod val="50000"/>
                  </a:schemeClr>
                </a:solidFill>
                <a:cs typeface="Calibri" panose="020F0502020204030204" pitchFamily="34" charset="0"/>
              </a:rPr>
              <a:t>Ministère de l’intérieur</a:t>
            </a:r>
          </a:p>
        </p:txBody>
      </p:sp>
      <p:pic>
        <p:nvPicPr>
          <p:cNvPr id="14" name="Picture 13">
            <a:extLst>
              <a:ext uri="{FF2B5EF4-FFF2-40B4-BE49-F238E27FC236}">
                <a16:creationId xmlns:a16="http://schemas.microsoft.com/office/drawing/2014/main" id="{5549EBAD-F9EF-C187-D371-02ADC0BA1387}"/>
              </a:ext>
            </a:extLst>
          </p:cNvPr>
          <p:cNvPicPr>
            <a:picLocks noChangeAspect="1"/>
          </p:cNvPicPr>
          <p:nvPr/>
        </p:nvPicPr>
        <p:blipFill rotWithShape="1">
          <a:blip r:embed="rId6"/>
          <a:srcRect l="7620" t="39854" r="53161" b="23438"/>
          <a:stretch/>
        </p:blipFill>
        <p:spPr>
          <a:xfrm>
            <a:off x="5538587" y="2883037"/>
            <a:ext cx="685019" cy="421695"/>
          </a:xfrm>
          <a:prstGeom prst="rect">
            <a:avLst/>
          </a:prstGeom>
        </p:spPr>
      </p:pic>
      <p:sp>
        <p:nvSpPr>
          <p:cNvPr id="16" name="TextBox 15">
            <a:extLst>
              <a:ext uri="{FF2B5EF4-FFF2-40B4-BE49-F238E27FC236}">
                <a16:creationId xmlns:a16="http://schemas.microsoft.com/office/drawing/2014/main" id="{0B9FD90B-7883-41D8-166B-1A4F72F5A561}"/>
              </a:ext>
            </a:extLst>
          </p:cNvPr>
          <p:cNvSpPr txBox="1"/>
          <p:nvPr/>
        </p:nvSpPr>
        <p:spPr>
          <a:xfrm>
            <a:off x="6142642" y="2916061"/>
            <a:ext cx="729096" cy="507831"/>
          </a:xfrm>
          <a:prstGeom prst="rect">
            <a:avLst/>
          </a:prstGeom>
          <a:noFill/>
        </p:spPr>
        <p:txBody>
          <a:bodyPr wrap="square" rtlCol="0">
            <a:spAutoFit/>
          </a:bodyPr>
          <a:lstStyle/>
          <a:p>
            <a:pPr algn="ctr"/>
            <a:r>
              <a:rPr lang="fr-CH" sz="900" b="1" dirty="0">
                <a:solidFill>
                  <a:schemeClr val="accent3">
                    <a:lumMod val="50000"/>
                  </a:schemeClr>
                </a:solidFill>
                <a:cs typeface="Calibri" panose="020F0502020204030204" pitchFamily="34" charset="0"/>
              </a:rPr>
              <a:t>Ministère de l’éducation</a:t>
            </a:r>
          </a:p>
        </p:txBody>
      </p:sp>
      <p:pic>
        <p:nvPicPr>
          <p:cNvPr id="17" name="Picture 16" descr="InaSAFE concepts — InaSAFE Documentation Project 3.0.0 documentation">
            <a:extLst>
              <a:ext uri="{FF2B5EF4-FFF2-40B4-BE49-F238E27FC236}">
                <a16:creationId xmlns:a16="http://schemas.microsoft.com/office/drawing/2014/main" id="{179CC376-2FEE-76D1-D321-D8A0E5E05E0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16076" y="4895217"/>
            <a:ext cx="460654" cy="457013"/>
          </a:xfrm>
          <a:prstGeom prst="rect">
            <a:avLst/>
          </a:prstGeom>
        </p:spPr>
      </p:pic>
      <p:sp>
        <p:nvSpPr>
          <p:cNvPr id="18" name="TextBox 17">
            <a:extLst>
              <a:ext uri="{FF2B5EF4-FFF2-40B4-BE49-F238E27FC236}">
                <a16:creationId xmlns:a16="http://schemas.microsoft.com/office/drawing/2014/main" id="{0E285EC6-DB5F-244D-BD6D-435341A52CAD}"/>
              </a:ext>
            </a:extLst>
          </p:cNvPr>
          <p:cNvSpPr txBox="1"/>
          <p:nvPr/>
        </p:nvSpPr>
        <p:spPr>
          <a:xfrm>
            <a:off x="5864652" y="4892155"/>
            <a:ext cx="809156" cy="369332"/>
          </a:xfrm>
          <a:prstGeom prst="rect">
            <a:avLst/>
          </a:prstGeom>
          <a:noFill/>
        </p:spPr>
        <p:txBody>
          <a:bodyPr wrap="square" rtlCol="0">
            <a:spAutoFit/>
          </a:bodyPr>
          <a:lstStyle/>
          <a:p>
            <a:pPr algn="r"/>
            <a:r>
              <a:rPr lang="fr-CH" sz="900" b="1" dirty="0">
                <a:solidFill>
                  <a:schemeClr val="accent3">
                    <a:lumMod val="50000"/>
                  </a:schemeClr>
                </a:solidFill>
                <a:cs typeface="Calibri" panose="020F0502020204030204" pitchFamily="34" charset="0"/>
              </a:rPr>
              <a:t>Bureau de statistiques</a:t>
            </a:r>
          </a:p>
        </p:txBody>
      </p:sp>
      <p:pic>
        <p:nvPicPr>
          <p:cNvPr id="19" name="Google Shape;251;g74f4d1d32f_1_438">
            <a:extLst>
              <a:ext uri="{FF2B5EF4-FFF2-40B4-BE49-F238E27FC236}">
                <a16:creationId xmlns:a16="http://schemas.microsoft.com/office/drawing/2014/main" id="{8A025C5C-382F-E960-838A-8A4E445CA0FD}"/>
              </a:ext>
            </a:extLst>
          </p:cNvPr>
          <p:cNvPicPr preferRelativeResize="0"/>
          <p:nvPr/>
        </p:nvPicPr>
        <p:blipFill rotWithShape="1">
          <a:blip r:embed="rId3">
            <a:alphaModFix/>
          </a:blip>
          <a:srcRect l="64879" t="78265"/>
          <a:stretch/>
        </p:blipFill>
        <p:spPr>
          <a:xfrm>
            <a:off x="6770347" y="5498678"/>
            <a:ext cx="1508502" cy="882650"/>
          </a:xfrm>
          <a:prstGeom prst="rect">
            <a:avLst/>
          </a:prstGeom>
          <a:noFill/>
          <a:ln>
            <a:noFill/>
          </a:ln>
        </p:spPr>
      </p:pic>
      <p:pic>
        <p:nvPicPr>
          <p:cNvPr id="20" name="Google Shape;251;g74f4d1d32f_1_438">
            <a:extLst>
              <a:ext uri="{FF2B5EF4-FFF2-40B4-BE49-F238E27FC236}">
                <a16:creationId xmlns:a16="http://schemas.microsoft.com/office/drawing/2014/main" id="{8A8787F1-B142-05EB-86F5-BC8896AD4DC5}"/>
              </a:ext>
            </a:extLst>
          </p:cNvPr>
          <p:cNvPicPr preferRelativeResize="0"/>
          <p:nvPr/>
        </p:nvPicPr>
        <p:blipFill rotWithShape="1">
          <a:blip r:embed="rId3">
            <a:alphaModFix/>
          </a:blip>
          <a:srcRect l="37275" t="78265" r="36380"/>
          <a:stretch/>
        </p:blipFill>
        <p:spPr>
          <a:xfrm>
            <a:off x="7442131" y="4425006"/>
            <a:ext cx="1131570" cy="882650"/>
          </a:xfrm>
          <a:prstGeom prst="rect">
            <a:avLst/>
          </a:prstGeom>
          <a:noFill/>
          <a:ln>
            <a:noFill/>
          </a:ln>
        </p:spPr>
      </p:pic>
      <p:pic>
        <p:nvPicPr>
          <p:cNvPr id="21" name="Google Shape;251;g74f4d1d32f_1_438">
            <a:extLst>
              <a:ext uri="{FF2B5EF4-FFF2-40B4-BE49-F238E27FC236}">
                <a16:creationId xmlns:a16="http://schemas.microsoft.com/office/drawing/2014/main" id="{7C271293-F0B8-DD09-9CA2-2AC1E0E4AC31}"/>
              </a:ext>
            </a:extLst>
          </p:cNvPr>
          <p:cNvPicPr preferRelativeResize="0"/>
          <p:nvPr/>
        </p:nvPicPr>
        <p:blipFill rotWithShape="1">
          <a:blip r:embed="rId3">
            <a:alphaModFix/>
          </a:blip>
          <a:srcRect l="6688" t="78265" r="66967"/>
          <a:stretch/>
        </p:blipFill>
        <p:spPr>
          <a:xfrm>
            <a:off x="7922192" y="3489984"/>
            <a:ext cx="1131571" cy="882650"/>
          </a:xfrm>
          <a:prstGeom prst="rect">
            <a:avLst/>
          </a:prstGeom>
          <a:noFill/>
          <a:ln>
            <a:noFill/>
          </a:ln>
        </p:spPr>
      </p:pic>
      <p:pic>
        <p:nvPicPr>
          <p:cNvPr id="22" name="Picture 21">
            <a:extLst>
              <a:ext uri="{FF2B5EF4-FFF2-40B4-BE49-F238E27FC236}">
                <a16:creationId xmlns:a16="http://schemas.microsoft.com/office/drawing/2014/main" id="{3834FE24-9A48-BD3C-7A2A-C649DC33C91B}"/>
              </a:ext>
            </a:extLst>
          </p:cNvPr>
          <p:cNvPicPr>
            <a:picLocks noChangeAspect="1"/>
          </p:cNvPicPr>
          <p:nvPr/>
        </p:nvPicPr>
        <p:blipFill rotWithShape="1">
          <a:blip r:embed="rId8"/>
          <a:srcRect l="64845" t="35300" r="9040" b="25666"/>
          <a:stretch/>
        </p:blipFill>
        <p:spPr>
          <a:xfrm>
            <a:off x="1241533" y="2301688"/>
            <a:ext cx="489024" cy="480744"/>
          </a:xfrm>
          <a:prstGeom prst="rect">
            <a:avLst/>
          </a:prstGeom>
        </p:spPr>
      </p:pic>
      <p:sp>
        <p:nvSpPr>
          <p:cNvPr id="23" name="TextBox 22">
            <a:extLst>
              <a:ext uri="{FF2B5EF4-FFF2-40B4-BE49-F238E27FC236}">
                <a16:creationId xmlns:a16="http://schemas.microsoft.com/office/drawing/2014/main" id="{904B4F78-51EF-D38A-4FBE-F5C9DD0C7037}"/>
              </a:ext>
            </a:extLst>
          </p:cNvPr>
          <p:cNvSpPr txBox="1"/>
          <p:nvPr/>
        </p:nvSpPr>
        <p:spPr>
          <a:xfrm>
            <a:off x="559685" y="2265264"/>
            <a:ext cx="762087" cy="438582"/>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Agence nationale de cartographie </a:t>
            </a:r>
          </a:p>
        </p:txBody>
      </p:sp>
      <p:pic>
        <p:nvPicPr>
          <p:cNvPr id="24" name="Picture 23" descr="Doctor Symbol Caduceus PNG Transparent Images | PNG All">
            <a:extLst>
              <a:ext uri="{FF2B5EF4-FFF2-40B4-BE49-F238E27FC236}">
                <a16:creationId xmlns:a16="http://schemas.microsoft.com/office/drawing/2014/main" id="{0A74B356-8B42-CD0B-4C29-07DE72678C7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66624" y="2269316"/>
            <a:ext cx="517286" cy="517286"/>
          </a:xfrm>
          <a:prstGeom prst="rect">
            <a:avLst/>
          </a:prstGeom>
        </p:spPr>
      </p:pic>
      <p:sp>
        <p:nvSpPr>
          <p:cNvPr id="25" name="TextBox 24">
            <a:extLst>
              <a:ext uri="{FF2B5EF4-FFF2-40B4-BE49-F238E27FC236}">
                <a16:creationId xmlns:a16="http://schemas.microsoft.com/office/drawing/2014/main" id="{2E560C6F-4E5E-1422-E8B2-60D141ED4F1D}"/>
              </a:ext>
            </a:extLst>
          </p:cNvPr>
          <p:cNvSpPr txBox="1"/>
          <p:nvPr/>
        </p:nvSpPr>
        <p:spPr>
          <a:xfrm>
            <a:off x="2147398" y="2441261"/>
            <a:ext cx="800100" cy="323165"/>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Ministère de la santé</a:t>
            </a:r>
          </a:p>
        </p:txBody>
      </p:sp>
      <p:pic>
        <p:nvPicPr>
          <p:cNvPr id="26" name="Picture 25">
            <a:extLst>
              <a:ext uri="{FF2B5EF4-FFF2-40B4-BE49-F238E27FC236}">
                <a16:creationId xmlns:a16="http://schemas.microsoft.com/office/drawing/2014/main" id="{12E7C229-1D20-9D2B-284C-CDE225C24285}"/>
              </a:ext>
            </a:extLst>
          </p:cNvPr>
          <p:cNvPicPr>
            <a:picLocks noChangeAspect="1"/>
          </p:cNvPicPr>
          <p:nvPr/>
        </p:nvPicPr>
        <p:blipFill rotWithShape="1">
          <a:blip r:embed="rId6"/>
          <a:srcRect l="7620" t="39854" r="53161" b="23438"/>
          <a:stretch/>
        </p:blipFill>
        <p:spPr>
          <a:xfrm>
            <a:off x="2405917" y="2834548"/>
            <a:ext cx="611083" cy="376181"/>
          </a:xfrm>
          <a:prstGeom prst="rect">
            <a:avLst/>
          </a:prstGeom>
        </p:spPr>
      </p:pic>
      <p:sp>
        <p:nvSpPr>
          <p:cNvPr id="27" name="TextBox 26">
            <a:extLst>
              <a:ext uri="{FF2B5EF4-FFF2-40B4-BE49-F238E27FC236}">
                <a16:creationId xmlns:a16="http://schemas.microsoft.com/office/drawing/2014/main" id="{071F029F-D684-ED5A-2ADB-F20567D991F6}"/>
              </a:ext>
            </a:extLst>
          </p:cNvPr>
          <p:cNvSpPr txBox="1"/>
          <p:nvPr/>
        </p:nvSpPr>
        <p:spPr>
          <a:xfrm>
            <a:off x="2921669" y="2901483"/>
            <a:ext cx="729096" cy="323165"/>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Ministère de l’éducation</a:t>
            </a:r>
          </a:p>
        </p:txBody>
      </p:sp>
      <p:pic>
        <p:nvPicPr>
          <p:cNvPr id="28" name="Picture 27" descr="Signing on to civil society request to make public government data “license free” in the U.S ...">
            <a:extLst>
              <a:ext uri="{FF2B5EF4-FFF2-40B4-BE49-F238E27FC236}">
                <a16:creationId xmlns:a16="http://schemas.microsoft.com/office/drawing/2014/main" id="{C75D5B75-7B48-46FC-CADB-32FFFE13D4E4}"/>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4078" y="2782201"/>
            <a:ext cx="449195" cy="449195"/>
          </a:xfrm>
          <a:prstGeom prst="rect">
            <a:avLst/>
          </a:prstGeom>
        </p:spPr>
      </p:pic>
      <p:sp>
        <p:nvSpPr>
          <p:cNvPr id="29" name="TextBox 28">
            <a:extLst>
              <a:ext uri="{FF2B5EF4-FFF2-40B4-BE49-F238E27FC236}">
                <a16:creationId xmlns:a16="http://schemas.microsoft.com/office/drawing/2014/main" id="{17CE96CF-05A3-B901-5FE1-065B1DA7ED02}"/>
              </a:ext>
            </a:extLst>
          </p:cNvPr>
          <p:cNvSpPr txBox="1"/>
          <p:nvPr/>
        </p:nvSpPr>
        <p:spPr>
          <a:xfrm>
            <a:off x="-62342" y="2836328"/>
            <a:ext cx="729096" cy="323165"/>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Ministère de l’intérieur</a:t>
            </a:r>
          </a:p>
        </p:txBody>
      </p:sp>
      <p:sp>
        <p:nvSpPr>
          <p:cNvPr id="30" name="Arrow: Right 29">
            <a:extLst>
              <a:ext uri="{FF2B5EF4-FFF2-40B4-BE49-F238E27FC236}">
                <a16:creationId xmlns:a16="http://schemas.microsoft.com/office/drawing/2014/main" id="{21D352CB-9249-3AA6-8F05-BBD07131028D}"/>
              </a:ext>
            </a:extLst>
          </p:cNvPr>
          <p:cNvSpPr/>
          <p:nvPr/>
        </p:nvSpPr>
        <p:spPr>
          <a:xfrm rot="2546659">
            <a:off x="783752" y="3266184"/>
            <a:ext cx="294933" cy="192512"/>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31" name="Arrow: Right 30">
            <a:extLst>
              <a:ext uri="{FF2B5EF4-FFF2-40B4-BE49-F238E27FC236}">
                <a16:creationId xmlns:a16="http://schemas.microsoft.com/office/drawing/2014/main" id="{CF43C4E1-8A7F-37BC-C0B9-B3A4AD641F53}"/>
              </a:ext>
            </a:extLst>
          </p:cNvPr>
          <p:cNvSpPr/>
          <p:nvPr/>
        </p:nvSpPr>
        <p:spPr>
          <a:xfrm rot="4714121">
            <a:off x="1348361" y="2996019"/>
            <a:ext cx="294933" cy="192512"/>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32" name="Arrow: Right 31">
            <a:extLst>
              <a:ext uri="{FF2B5EF4-FFF2-40B4-BE49-F238E27FC236}">
                <a16:creationId xmlns:a16="http://schemas.microsoft.com/office/drawing/2014/main" id="{C791DAF7-5B0D-904F-549F-E7DCBC5FA60B}"/>
              </a:ext>
            </a:extLst>
          </p:cNvPr>
          <p:cNvSpPr/>
          <p:nvPr/>
        </p:nvSpPr>
        <p:spPr>
          <a:xfrm rot="6346220">
            <a:off x="1876763" y="2983578"/>
            <a:ext cx="294933" cy="192512"/>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33" name="Arrow: Right 32">
            <a:extLst>
              <a:ext uri="{FF2B5EF4-FFF2-40B4-BE49-F238E27FC236}">
                <a16:creationId xmlns:a16="http://schemas.microsoft.com/office/drawing/2014/main" id="{D88268AC-B2DD-C14E-4BCD-6BB45A98BE40}"/>
              </a:ext>
            </a:extLst>
          </p:cNvPr>
          <p:cNvSpPr/>
          <p:nvPr/>
        </p:nvSpPr>
        <p:spPr>
          <a:xfrm rot="8271062">
            <a:off x="2524388" y="3268542"/>
            <a:ext cx="294933" cy="192512"/>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graphicFrame>
        <p:nvGraphicFramePr>
          <p:cNvPr id="34" name="Table 33">
            <a:extLst>
              <a:ext uri="{FF2B5EF4-FFF2-40B4-BE49-F238E27FC236}">
                <a16:creationId xmlns:a16="http://schemas.microsoft.com/office/drawing/2014/main" id="{C35A3455-3E5F-33F5-64D4-59D377F5C1EC}"/>
              </a:ext>
            </a:extLst>
          </p:cNvPr>
          <p:cNvGraphicFramePr>
            <a:graphicFrameLocks noGrp="1"/>
          </p:cNvGraphicFramePr>
          <p:nvPr/>
        </p:nvGraphicFramePr>
        <p:xfrm>
          <a:off x="3616691" y="3098503"/>
          <a:ext cx="1185417" cy="617220"/>
        </p:xfrm>
        <a:graphic>
          <a:graphicData uri="http://schemas.openxmlformats.org/drawingml/2006/table">
            <a:tbl>
              <a:tblPr firstRow="1" bandRow="1"/>
              <a:tblGrid>
                <a:gridCol w="408018">
                  <a:extLst>
                    <a:ext uri="{9D8B030D-6E8A-4147-A177-3AD203B41FA5}">
                      <a16:colId xmlns:a16="http://schemas.microsoft.com/office/drawing/2014/main" val="4212502068"/>
                    </a:ext>
                  </a:extLst>
                </a:gridCol>
                <a:gridCol w="777399">
                  <a:extLst>
                    <a:ext uri="{9D8B030D-6E8A-4147-A177-3AD203B41FA5}">
                      <a16:colId xmlns:a16="http://schemas.microsoft.com/office/drawing/2014/main" val="357499110"/>
                    </a:ext>
                  </a:extLst>
                </a:gridCol>
              </a:tblGrid>
              <a:tr h="205740">
                <a:tc>
                  <a:txBody>
                    <a:bodyPr/>
                    <a:lstStyle/>
                    <a:p>
                      <a:r>
                        <a:rPr lang="en-US" sz="900" b="1" dirty="0">
                          <a:latin typeface="Calibri" panose="020F0502020204030204" pitchFamily="34" charset="0"/>
                          <a:cs typeface="Calibri" panose="020F0502020204030204" pitchFamily="34" charset="0"/>
                        </a:rPr>
                        <a:t>ID</a:t>
                      </a:r>
                    </a:p>
                  </a:txBody>
                  <a:tcPr marL="68580" marR="68580" marT="34290" marB="34290">
                    <a:solidFill>
                      <a:schemeClr val="accent1">
                        <a:lumMod val="75000"/>
                      </a:schemeClr>
                    </a:solidFill>
                  </a:tcPr>
                </a:tc>
                <a:tc>
                  <a:txBody>
                    <a:bodyPr/>
                    <a:lstStyle/>
                    <a:p>
                      <a:r>
                        <a:rPr lang="en-US" sz="900" b="1" dirty="0">
                          <a:latin typeface="Calibri" panose="020F0502020204030204" pitchFamily="34" charset="0"/>
                          <a:cs typeface="Calibri" panose="020F0502020204030204" pitchFamily="34" charset="0"/>
                        </a:rPr>
                        <a:t>Name</a:t>
                      </a:r>
                    </a:p>
                  </a:txBody>
                  <a:tcPr marL="68580" marR="68580" marT="34290" marB="34290">
                    <a:solidFill>
                      <a:schemeClr val="accent1">
                        <a:lumMod val="75000"/>
                      </a:schemeClr>
                    </a:solidFill>
                  </a:tcPr>
                </a:tc>
                <a:extLst>
                  <a:ext uri="{0D108BD9-81ED-4DB2-BD59-A6C34878D82A}">
                    <a16:rowId xmlns:a16="http://schemas.microsoft.com/office/drawing/2014/main" val="2082884769"/>
                  </a:ext>
                </a:extLst>
              </a:tr>
              <a:tr h="205740">
                <a:tc>
                  <a:txBody>
                    <a:bodyPr/>
                    <a:lstStyle/>
                    <a:p>
                      <a:r>
                        <a:rPr lang="en-US" sz="900" dirty="0">
                          <a:latin typeface="Calibri" panose="020F0502020204030204" pitchFamily="34" charset="0"/>
                          <a:cs typeface="Calibri" panose="020F0502020204030204" pitchFamily="34" charset="0"/>
                        </a:rPr>
                        <a:t>910</a:t>
                      </a:r>
                    </a:p>
                  </a:txBody>
                  <a:tcPr marL="68580" marR="68580" marT="34290" marB="34290">
                    <a:solidFill>
                      <a:schemeClr val="bg1"/>
                    </a:solidFill>
                  </a:tcPr>
                </a:tc>
                <a:tc>
                  <a:txBody>
                    <a:bodyPr/>
                    <a:lstStyle/>
                    <a:p>
                      <a:r>
                        <a:rPr lang="en-US" sz="900" dirty="0" err="1">
                          <a:latin typeface="Calibri" panose="020F0502020204030204" pitchFamily="34" charset="0"/>
                          <a:cs typeface="Calibri" panose="020F0502020204030204" pitchFamily="34" charset="0"/>
                        </a:rPr>
                        <a:t>Thantoxaly</a:t>
                      </a:r>
                      <a:endParaRPr lang="en-US" sz="900" dirty="0">
                        <a:latin typeface="Calibri" panose="020F0502020204030204" pitchFamily="34" charset="0"/>
                        <a:cs typeface="Calibri" panose="020F0502020204030204" pitchFamily="34" charset="0"/>
                      </a:endParaRPr>
                    </a:p>
                  </a:txBody>
                  <a:tcPr marL="68580" marR="68580" marT="34290" marB="34290">
                    <a:solidFill>
                      <a:schemeClr val="bg1"/>
                    </a:solidFill>
                  </a:tcPr>
                </a:tc>
                <a:extLst>
                  <a:ext uri="{0D108BD9-81ED-4DB2-BD59-A6C34878D82A}">
                    <a16:rowId xmlns:a16="http://schemas.microsoft.com/office/drawing/2014/main" val="4039457453"/>
                  </a:ext>
                </a:extLst>
              </a:tr>
              <a:tr h="205740">
                <a:tc>
                  <a:txBody>
                    <a:bodyPr/>
                    <a:lstStyle/>
                    <a:p>
                      <a:r>
                        <a:rPr lang="en-US" sz="900" dirty="0">
                          <a:latin typeface="Calibri" panose="020F0502020204030204" pitchFamily="34" charset="0"/>
                          <a:cs typeface="Calibri" panose="020F0502020204030204" pitchFamily="34" charset="0"/>
                        </a:rPr>
                        <a:t>920</a:t>
                      </a:r>
                    </a:p>
                  </a:txBody>
                  <a:tcPr marL="68580" marR="68580" marT="34290" marB="3429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latin typeface="Calibri" panose="020F0502020204030204" pitchFamily="34" charset="0"/>
                          <a:cs typeface="Calibri" panose="020F0502020204030204" pitchFamily="34" charset="0"/>
                        </a:rPr>
                        <a:t>Pientiaver</a:t>
                      </a:r>
                      <a:endParaRPr lang="en-US" sz="900" dirty="0">
                        <a:latin typeface="Calibri" panose="020F0502020204030204" pitchFamily="34" charset="0"/>
                        <a:cs typeface="Calibri" panose="020F0502020204030204" pitchFamily="34" charset="0"/>
                      </a:endParaRPr>
                    </a:p>
                  </a:txBody>
                  <a:tcPr marL="68580" marR="68580" marT="34290" marB="34290">
                    <a:solidFill>
                      <a:schemeClr val="bg1"/>
                    </a:solidFill>
                  </a:tcPr>
                </a:tc>
                <a:extLst>
                  <a:ext uri="{0D108BD9-81ED-4DB2-BD59-A6C34878D82A}">
                    <a16:rowId xmlns:a16="http://schemas.microsoft.com/office/drawing/2014/main" val="803444610"/>
                  </a:ext>
                </a:extLst>
              </a:tr>
            </a:tbl>
          </a:graphicData>
        </a:graphic>
      </p:graphicFrame>
      <p:pic>
        <p:nvPicPr>
          <p:cNvPr id="35" name="Picture 34">
            <a:extLst>
              <a:ext uri="{FF2B5EF4-FFF2-40B4-BE49-F238E27FC236}">
                <a16:creationId xmlns:a16="http://schemas.microsoft.com/office/drawing/2014/main" id="{975AEB95-928D-9257-D466-0B78EDCDB190}"/>
              </a:ext>
            </a:extLst>
          </p:cNvPr>
          <p:cNvPicPr>
            <a:picLocks noChangeAspect="1"/>
          </p:cNvPicPr>
          <p:nvPr/>
        </p:nvPicPr>
        <p:blipFill rotWithShape="1">
          <a:blip r:embed="rId10"/>
          <a:srcRect l="21833" t="30738" r="18166" b="11398"/>
          <a:stretch/>
        </p:blipFill>
        <p:spPr>
          <a:xfrm rot="21266227">
            <a:off x="3475624" y="3821553"/>
            <a:ext cx="1523663" cy="843783"/>
          </a:xfrm>
          <a:prstGeom prst="rect">
            <a:avLst/>
          </a:prstGeom>
        </p:spPr>
      </p:pic>
      <p:sp>
        <p:nvSpPr>
          <p:cNvPr id="36" name="Rectangle 35">
            <a:extLst>
              <a:ext uri="{FF2B5EF4-FFF2-40B4-BE49-F238E27FC236}">
                <a16:creationId xmlns:a16="http://schemas.microsoft.com/office/drawing/2014/main" id="{526C45AE-FC0A-ABBF-B851-9E7454800655}"/>
              </a:ext>
            </a:extLst>
          </p:cNvPr>
          <p:cNvSpPr/>
          <p:nvPr/>
        </p:nvSpPr>
        <p:spPr>
          <a:xfrm>
            <a:off x="93271" y="1963326"/>
            <a:ext cx="3841691" cy="276999"/>
          </a:xfrm>
          <a:prstGeom prst="rect">
            <a:avLst/>
          </a:prstGeom>
        </p:spPr>
        <p:txBody>
          <a:bodyPr wrap="square">
            <a:spAutoFit/>
          </a:bodyPr>
          <a:lstStyle/>
          <a:p>
            <a:pPr marL="180971" indent="-180971"/>
            <a:r>
              <a:rPr lang="fr-CH" sz="1200" b="1" dirty="0">
                <a:solidFill>
                  <a:srgbClr val="346667"/>
                </a:solidFill>
                <a:latin typeface="Roboto" panose="02000000000000000000" pitchFamily="2" charset="0"/>
                <a:ea typeface="Roboto" panose="02000000000000000000" pitchFamily="2" charset="0"/>
              </a:rPr>
              <a:t>1. Institution gouvernementales mandatées </a:t>
            </a:r>
          </a:p>
        </p:txBody>
      </p:sp>
      <p:sp>
        <p:nvSpPr>
          <p:cNvPr id="37" name="Rectangle 36">
            <a:extLst>
              <a:ext uri="{FF2B5EF4-FFF2-40B4-BE49-F238E27FC236}">
                <a16:creationId xmlns:a16="http://schemas.microsoft.com/office/drawing/2014/main" id="{EEC1C463-FD10-DC0F-30E1-0FCB3102F8B5}"/>
              </a:ext>
            </a:extLst>
          </p:cNvPr>
          <p:cNvSpPr/>
          <p:nvPr/>
        </p:nvSpPr>
        <p:spPr>
          <a:xfrm>
            <a:off x="523605" y="5112254"/>
            <a:ext cx="1513871" cy="646331"/>
          </a:xfrm>
          <a:prstGeom prst="rect">
            <a:avLst/>
          </a:prstGeom>
        </p:spPr>
        <p:txBody>
          <a:bodyPr wrap="square">
            <a:spAutoFit/>
          </a:bodyPr>
          <a:lstStyle/>
          <a:p>
            <a:pPr algn="l"/>
            <a:r>
              <a:rPr lang="fr-CH" sz="1200" b="1" dirty="0">
                <a:solidFill>
                  <a:srgbClr val="346667"/>
                </a:solidFill>
                <a:latin typeface="Roboto" panose="02000000000000000000" pitchFamily="2" charset="0"/>
                <a:ea typeface="Roboto" panose="02000000000000000000" pitchFamily="2" charset="0"/>
              </a:rPr>
              <a:t>2. Hébergement, gestion, mise à jour, partage</a:t>
            </a:r>
          </a:p>
        </p:txBody>
      </p:sp>
      <p:sp>
        <p:nvSpPr>
          <p:cNvPr id="38" name="Arrow: Right 37">
            <a:extLst>
              <a:ext uri="{FF2B5EF4-FFF2-40B4-BE49-F238E27FC236}">
                <a16:creationId xmlns:a16="http://schemas.microsoft.com/office/drawing/2014/main" id="{91B14E01-9609-940D-795F-4F6982E1C1D1}"/>
              </a:ext>
            </a:extLst>
          </p:cNvPr>
          <p:cNvSpPr/>
          <p:nvPr/>
        </p:nvSpPr>
        <p:spPr>
          <a:xfrm rot="19070552">
            <a:off x="4790790" y="2640994"/>
            <a:ext cx="533126"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39" name="Rectangle 38">
            <a:extLst>
              <a:ext uri="{FF2B5EF4-FFF2-40B4-BE49-F238E27FC236}">
                <a16:creationId xmlns:a16="http://schemas.microsoft.com/office/drawing/2014/main" id="{D8513D0D-5759-4013-0D90-90ECE2242D28}"/>
              </a:ext>
            </a:extLst>
          </p:cNvPr>
          <p:cNvSpPr/>
          <p:nvPr/>
        </p:nvSpPr>
        <p:spPr>
          <a:xfrm>
            <a:off x="3388247" y="4688112"/>
            <a:ext cx="1709563" cy="830997"/>
          </a:xfrm>
          <a:prstGeom prst="rect">
            <a:avLst/>
          </a:prstGeom>
        </p:spPr>
        <p:txBody>
          <a:bodyPr wrap="square">
            <a:spAutoFit/>
          </a:bodyPr>
          <a:lstStyle/>
          <a:p>
            <a:pPr algn="ctr"/>
            <a:r>
              <a:rPr lang="fr-CH" sz="1200" b="1" dirty="0">
                <a:solidFill>
                  <a:srgbClr val="346667"/>
                </a:solidFill>
                <a:latin typeface="Roboto" panose="02000000000000000000" pitchFamily="2" charset="0"/>
                <a:ea typeface="Roboto" panose="02000000000000000000" pitchFamily="2" charset="0"/>
              </a:rPr>
              <a:t>3. Géographie commune et officielles au cours du temps</a:t>
            </a:r>
          </a:p>
        </p:txBody>
      </p:sp>
      <p:sp>
        <p:nvSpPr>
          <p:cNvPr id="40" name="Arrow: Right 39">
            <a:extLst>
              <a:ext uri="{FF2B5EF4-FFF2-40B4-BE49-F238E27FC236}">
                <a16:creationId xmlns:a16="http://schemas.microsoft.com/office/drawing/2014/main" id="{BF9E12D1-8752-8583-EBDF-820FA8A8D8AC}"/>
              </a:ext>
            </a:extLst>
          </p:cNvPr>
          <p:cNvSpPr/>
          <p:nvPr/>
        </p:nvSpPr>
        <p:spPr>
          <a:xfrm rot="19745411">
            <a:off x="4922710" y="3269719"/>
            <a:ext cx="533126"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1" name="Arrow: Right 40">
            <a:extLst>
              <a:ext uri="{FF2B5EF4-FFF2-40B4-BE49-F238E27FC236}">
                <a16:creationId xmlns:a16="http://schemas.microsoft.com/office/drawing/2014/main" id="{4BE0DE2E-D4C4-ABF1-55A5-BBF3205C7C6D}"/>
              </a:ext>
            </a:extLst>
          </p:cNvPr>
          <p:cNvSpPr/>
          <p:nvPr/>
        </p:nvSpPr>
        <p:spPr>
          <a:xfrm rot="405025">
            <a:off x="5066827" y="3965749"/>
            <a:ext cx="533126"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2" name="Arrow: Right 41">
            <a:extLst>
              <a:ext uri="{FF2B5EF4-FFF2-40B4-BE49-F238E27FC236}">
                <a16:creationId xmlns:a16="http://schemas.microsoft.com/office/drawing/2014/main" id="{2A9E8744-95F6-9FC9-AA21-3FD1C636F3E9}"/>
              </a:ext>
            </a:extLst>
          </p:cNvPr>
          <p:cNvSpPr/>
          <p:nvPr/>
        </p:nvSpPr>
        <p:spPr>
          <a:xfrm rot="2296773">
            <a:off x="5034622" y="4645868"/>
            <a:ext cx="533126"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3" name="Arrow: Right 42">
            <a:extLst>
              <a:ext uri="{FF2B5EF4-FFF2-40B4-BE49-F238E27FC236}">
                <a16:creationId xmlns:a16="http://schemas.microsoft.com/office/drawing/2014/main" id="{2AC6953E-7417-12C7-7F53-65BB717C9A98}"/>
              </a:ext>
            </a:extLst>
          </p:cNvPr>
          <p:cNvSpPr/>
          <p:nvPr/>
        </p:nvSpPr>
        <p:spPr>
          <a:xfrm rot="19745411">
            <a:off x="6133449" y="1877584"/>
            <a:ext cx="333158"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4" name="Arrow: Right 43">
            <a:extLst>
              <a:ext uri="{FF2B5EF4-FFF2-40B4-BE49-F238E27FC236}">
                <a16:creationId xmlns:a16="http://schemas.microsoft.com/office/drawing/2014/main" id="{ADE6603E-8820-83AC-FEB5-3ADA2FE6E957}"/>
              </a:ext>
            </a:extLst>
          </p:cNvPr>
          <p:cNvSpPr/>
          <p:nvPr/>
        </p:nvSpPr>
        <p:spPr>
          <a:xfrm rot="20467055">
            <a:off x="7001590" y="2754628"/>
            <a:ext cx="333158"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5" name="Arrow: Right 44">
            <a:extLst>
              <a:ext uri="{FF2B5EF4-FFF2-40B4-BE49-F238E27FC236}">
                <a16:creationId xmlns:a16="http://schemas.microsoft.com/office/drawing/2014/main" id="{C9D353C9-8921-8919-5FEF-9A3468CAC9BF}"/>
              </a:ext>
            </a:extLst>
          </p:cNvPr>
          <p:cNvSpPr/>
          <p:nvPr/>
        </p:nvSpPr>
        <p:spPr>
          <a:xfrm rot="172290">
            <a:off x="7192383" y="3708982"/>
            <a:ext cx="333158"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6" name="Arrow: Right 45">
            <a:extLst>
              <a:ext uri="{FF2B5EF4-FFF2-40B4-BE49-F238E27FC236}">
                <a16:creationId xmlns:a16="http://schemas.microsoft.com/office/drawing/2014/main" id="{42ECCBDB-E7CD-78AE-20DC-BF8413415DE3}"/>
              </a:ext>
            </a:extLst>
          </p:cNvPr>
          <p:cNvSpPr/>
          <p:nvPr/>
        </p:nvSpPr>
        <p:spPr>
          <a:xfrm rot="2081538">
            <a:off x="7095535" y="4318306"/>
            <a:ext cx="333158"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7" name="Arrow: Right 46">
            <a:extLst>
              <a:ext uri="{FF2B5EF4-FFF2-40B4-BE49-F238E27FC236}">
                <a16:creationId xmlns:a16="http://schemas.microsoft.com/office/drawing/2014/main" id="{6B66A1DE-8156-DD04-904B-27CA56BB4214}"/>
              </a:ext>
            </a:extLst>
          </p:cNvPr>
          <p:cNvSpPr/>
          <p:nvPr/>
        </p:nvSpPr>
        <p:spPr>
          <a:xfrm rot="2081538">
            <a:off x="6731665" y="5191542"/>
            <a:ext cx="333158" cy="250595"/>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48" name="Rectangle 47">
            <a:extLst>
              <a:ext uri="{FF2B5EF4-FFF2-40B4-BE49-F238E27FC236}">
                <a16:creationId xmlns:a16="http://schemas.microsoft.com/office/drawing/2014/main" id="{307DF0FF-AFAB-9E74-B380-AAFD57E20C47}"/>
              </a:ext>
            </a:extLst>
          </p:cNvPr>
          <p:cNvSpPr/>
          <p:nvPr/>
        </p:nvSpPr>
        <p:spPr>
          <a:xfrm>
            <a:off x="5097809" y="5448634"/>
            <a:ext cx="1508502" cy="276999"/>
          </a:xfrm>
          <a:prstGeom prst="rect">
            <a:avLst/>
          </a:prstGeom>
        </p:spPr>
        <p:txBody>
          <a:bodyPr wrap="square">
            <a:spAutoFit/>
          </a:bodyPr>
          <a:lstStyle/>
          <a:p>
            <a:pPr algn="ctr"/>
            <a:r>
              <a:rPr lang="fr-CH" sz="1200" b="1" dirty="0">
                <a:solidFill>
                  <a:srgbClr val="346667"/>
                </a:solidFill>
                <a:latin typeface="Roboto" panose="02000000000000000000" pitchFamily="2" charset="0"/>
                <a:ea typeface="Roboto" panose="02000000000000000000" pitchFamily="2" charset="0"/>
              </a:rPr>
              <a:t>4. Utilisateurs</a:t>
            </a:r>
          </a:p>
        </p:txBody>
      </p:sp>
      <p:sp>
        <p:nvSpPr>
          <p:cNvPr id="49" name="Rectangle 48">
            <a:extLst>
              <a:ext uri="{FF2B5EF4-FFF2-40B4-BE49-F238E27FC236}">
                <a16:creationId xmlns:a16="http://schemas.microsoft.com/office/drawing/2014/main" id="{2524F8C6-7CE9-A295-35D6-2AA19EBDE301}"/>
              </a:ext>
            </a:extLst>
          </p:cNvPr>
          <p:cNvSpPr/>
          <p:nvPr/>
        </p:nvSpPr>
        <p:spPr>
          <a:xfrm>
            <a:off x="7595803" y="1756359"/>
            <a:ext cx="1508502" cy="461665"/>
          </a:xfrm>
          <a:prstGeom prst="rect">
            <a:avLst/>
          </a:prstGeom>
        </p:spPr>
        <p:txBody>
          <a:bodyPr wrap="square">
            <a:spAutoFit/>
          </a:bodyPr>
          <a:lstStyle/>
          <a:p>
            <a:pPr algn="ctr"/>
            <a:r>
              <a:rPr lang="fr-CH" sz="1200" b="1" dirty="0">
                <a:solidFill>
                  <a:srgbClr val="346667"/>
                </a:solidFill>
                <a:latin typeface="Roboto" panose="02000000000000000000" pitchFamily="2" charset="0"/>
                <a:ea typeface="Roboto" panose="02000000000000000000" pitchFamily="2" charset="0"/>
              </a:rPr>
              <a:t>5. Applications «géo-activées»</a:t>
            </a:r>
          </a:p>
        </p:txBody>
      </p:sp>
      <p:sp>
        <p:nvSpPr>
          <p:cNvPr id="50" name="Arrow: Right 49">
            <a:extLst>
              <a:ext uri="{FF2B5EF4-FFF2-40B4-BE49-F238E27FC236}">
                <a16:creationId xmlns:a16="http://schemas.microsoft.com/office/drawing/2014/main" id="{F082784E-6108-EFDD-DDF7-8B6E1F40600B}"/>
              </a:ext>
            </a:extLst>
          </p:cNvPr>
          <p:cNvSpPr/>
          <p:nvPr/>
        </p:nvSpPr>
        <p:spPr>
          <a:xfrm>
            <a:off x="3246347" y="3930993"/>
            <a:ext cx="294933" cy="192512"/>
          </a:xfrm>
          <a:prstGeom prst="rightArrow">
            <a:avLst/>
          </a:prstGeom>
          <a:solidFill>
            <a:srgbClr val="002060"/>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51" name="Rectangle 50">
            <a:extLst>
              <a:ext uri="{FF2B5EF4-FFF2-40B4-BE49-F238E27FC236}">
                <a16:creationId xmlns:a16="http://schemas.microsoft.com/office/drawing/2014/main" id="{7B08ED6B-67CF-3894-EA76-D6113D318DB0}"/>
              </a:ext>
            </a:extLst>
          </p:cNvPr>
          <p:cNvSpPr/>
          <p:nvPr/>
        </p:nvSpPr>
        <p:spPr>
          <a:xfrm>
            <a:off x="2539201" y="4646651"/>
            <a:ext cx="98235"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6" name="Title 1">
            <a:extLst>
              <a:ext uri="{FF2B5EF4-FFF2-40B4-BE49-F238E27FC236}">
                <a16:creationId xmlns:a16="http://schemas.microsoft.com/office/drawing/2014/main" id="{C1A255F6-FEBA-2BE6-34CD-875D6653A2BC}"/>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Solution informatique pour héberger, maintenir, partager et mettre à jour les données (listes maîtresses, hiérarchies, données géospatiales</a:t>
            </a:r>
            <a:endParaRPr lang="en-PH" altLang="en-US" sz="2400" b="1" dirty="0">
              <a:solidFill>
                <a:schemeClr val="bg1"/>
              </a:solidFill>
              <a:latin typeface="+mn-lt"/>
            </a:endParaRPr>
          </a:p>
        </p:txBody>
      </p:sp>
      <p:sp>
        <p:nvSpPr>
          <p:cNvPr id="7" name="Title 1">
            <a:extLst>
              <a:ext uri="{FF2B5EF4-FFF2-40B4-BE49-F238E27FC236}">
                <a16:creationId xmlns:a16="http://schemas.microsoft.com/office/drawing/2014/main" id="{153FE175-933F-5443-8714-1FEDC6BD4C30}"/>
              </a:ext>
            </a:extLst>
          </p:cNvPr>
          <p:cNvSpPr txBox="1">
            <a:spLocks/>
          </p:cNvSpPr>
          <p:nvPr/>
        </p:nvSpPr>
        <p:spPr>
          <a:xfrm>
            <a:off x="233057" y="1121872"/>
            <a:ext cx="8898757"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H" altLang="en-US" sz="2400" b="1" dirty="0">
                <a:latin typeface="+mn-lt"/>
              </a:rPr>
              <a:t>Le concept de Registre Géographique Commun (CGR) </a:t>
            </a:r>
            <a:r>
              <a:rPr lang="fr-CH" altLang="en-US" sz="2400" b="1" baseline="30000" dirty="0">
                <a:latin typeface="+mn-lt"/>
              </a:rPr>
              <a:t>1</a:t>
            </a:r>
          </a:p>
        </p:txBody>
      </p:sp>
      <p:sp>
        <p:nvSpPr>
          <p:cNvPr id="54" name="Rectangle 53">
            <a:extLst>
              <a:ext uri="{FF2B5EF4-FFF2-40B4-BE49-F238E27FC236}">
                <a16:creationId xmlns:a16="http://schemas.microsoft.com/office/drawing/2014/main" id="{5D4C23E7-5F61-9FB4-6154-604430C0896D}"/>
              </a:ext>
            </a:extLst>
          </p:cNvPr>
          <p:cNvSpPr/>
          <p:nvPr/>
        </p:nvSpPr>
        <p:spPr>
          <a:xfrm>
            <a:off x="1025985" y="3300059"/>
            <a:ext cx="1597487" cy="184666"/>
          </a:xfrm>
          <a:prstGeom prst="rect">
            <a:avLst/>
          </a:prstGeom>
        </p:spPr>
        <p:txBody>
          <a:bodyPr wrap="square">
            <a:spAutoFit/>
          </a:bodyPr>
          <a:lstStyle/>
          <a:p>
            <a:pPr marL="180971" indent="-180971"/>
            <a:r>
              <a:rPr lang="fr-CH" sz="600" b="1" dirty="0">
                <a:solidFill>
                  <a:srgbClr val="346667"/>
                </a:solidFill>
                <a:latin typeface="Roboto" panose="02000000000000000000" pitchFamily="2" charset="0"/>
                <a:ea typeface="Roboto" panose="02000000000000000000" pitchFamily="2" charset="0"/>
              </a:rPr>
              <a:t>Registre Géographique Commun (RGC)</a:t>
            </a:r>
          </a:p>
        </p:txBody>
      </p:sp>
      <p:sp>
        <p:nvSpPr>
          <p:cNvPr id="57" name="Rectangle 56">
            <a:extLst>
              <a:ext uri="{FF2B5EF4-FFF2-40B4-BE49-F238E27FC236}">
                <a16:creationId xmlns:a16="http://schemas.microsoft.com/office/drawing/2014/main" id="{056524A1-5903-15AC-1C5B-536C532D16C3}"/>
              </a:ext>
            </a:extLst>
          </p:cNvPr>
          <p:cNvSpPr/>
          <p:nvPr/>
        </p:nvSpPr>
        <p:spPr>
          <a:xfrm>
            <a:off x="1025985" y="3532992"/>
            <a:ext cx="462813"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Rectangle 57">
            <a:extLst>
              <a:ext uri="{FF2B5EF4-FFF2-40B4-BE49-F238E27FC236}">
                <a16:creationId xmlns:a16="http://schemas.microsoft.com/office/drawing/2014/main" id="{16FC8F6F-60C8-C73B-5F9D-43B8E4787D60}"/>
              </a:ext>
            </a:extLst>
          </p:cNvPr>
          <p:cNvSpPr/>
          <p:nvPr/>
        </p:nvSpPr>
        <p:spPr>
          <a:xfrm>
            <a:off x="2250498" y="3548884"/>
            <a:ext cx="671171"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Rectangle 58">
            <a:extLst>
              <a:ext uri="{FF2B5EF4-FFF2-40B4-BE49-F238E27FC236}">
                <a16:creationId xmlns:a16="http://schemas.microsoft.com/office/drawing/2014/main" id="{0C013764-698D-9D3E-63B6-30200DB89DE8}"/>
              </a:ext>
            </a:extLst>
          </p:cNvPr>
          <p:cNvSpPr/>
          <p:nvPr/>
        </p:nvSpPr>
        <p:spPr>
          <a:xfrm>
            <a:off x="2497929" y="4691149"/>
            <a:ext cx="551714"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Rectangle 59">
            <a:extLst>
              <a:ext uri="{FF2B5EF4-FFF2-40B4-BE49-F238E27FC236}">
                <a16:creationId xmlns:a16="http://schemas.microsoft.com/office/drawing/2014/main" id="{9CAE9FC3-FCB2-4B8B-7CC2-DF6CB13648EB}"/>
              </a:ext>
            </a:extLst>
          </p:cNvPr>
          <p:cNvSpPr/>
          <p:nvPr/>
        </p:nvSpPr>
        <p:spPr>
          <a:xfrm>
            <a:off x="981533" y="4942159"/>
            <a:ext cx="909983"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Rectangle 54">
            <a:extLst>
              <a:ext uri="{FF2B5EF4-FFF2-40B4-BE49-F238E27FC236}">
                <a16:creationId xmlns:a16="http://schemas.microsoft.com/office/drawing/2014/main" id="{0795DD4E-695B-B407-94A6-E260824E422D}"/>
              </a:ext>
            </a:extLst>
          </p:cNvPr>
          <p:cNvSpPr/>
          <p:nvPr/>
        </p:nvSpPr>
        <p:spPr>
          <a:xfrm>
            <a:off x="908518" y="3492101"/>
            <a:ext cx="892372" cy="184666"/>
          </a:xfrm>
          <a:prstGeom prst="rect">
            <a:avLst/>
          </a:prstGeom>
        </p:spPr>
        <p:txBody>
          <a:bodyPr wrap="square">
            <a:spAutoFit/>
          </a:bodyPr>
          <a:lstStyle/>
          <a:p>
            <a:pPr marL="180971" indent="-180971"/>
            <a:r>
              <a:rPr lang="fr-CH" sz="600" b="1" dirty="0">
                <a:latin typeface="Roboto" panose="02000000000000000000" pitchFamily="2" charset="0"/>
                <a:ea typeface="Roboto" panose="02000000000000000000" pitchFamily="2" charset="0"/>
              </a:rPr>
              <a:t>Listes maîtresses</a:t>
            </a:r>
          </a:p>
        </p:txBody>
      </p:sp>
      <p:sp>
        <p:nvSpPr>
          <p:cNvPr id="61" name="Rectangle 60">
            <a:extLst>
              <a:ext uri="{FF2B5EF4-FFF2-40B4-BE49-F238E27FC236}">
                <a16:creationId xmlns:a16="http://schemas.microsoft.com/office/drawing/2014/main" id="{0189E378-1A97-078A-B477-D3BDC9871C02}"/>
              </a:ext>
            </a:extLst>
          </p:cNvPr>
          <p:cNvSpPr/>
          <p:nvPr/>
        </p:nvSpPr>
        <p:spPr>
          <a:xfrm>
            <a:off x="2182310" y="3502180"/>
            <a:ext cx="1058604" cy="184666"/>
          </a:xfrm>
          <a:prstGeom prst="rect">
            <a:avLst/>
          </a:prstGeom>
        </p:spPr>
        <p:txBody>
          <a:bodyPr wrap="square">
            <a:spAutoFit/>
          </a:bodyPr>
          <a:lstStyle/>
          <a:p>
            <a:pPr marL="180971" indent="-180971"/>
            <a:r>
              <a:rPr lang="fr-CH" sz="600" b="1" dirty="0">
                <a:latin typeface="Roboto" panose="02000000000000000000" pitchFamily="2" charset="0"/>
                <a:ea typeface="Roboto" panose="02000000000000000000" pitchFamily="2" charset="0"/>
              </a:rPr>
              <a:t>Listes opérationnelles</a:t>
            </a:r>
          </a:p>
        </p:txBody>
      </p:sp>
      <p:sp>
        <p:nvSpPr>
          <p:cNvPr id="62" name="Rectangle 61">
            <a:extLst>
              <a:ext uri="{FF2B5EF4-FFF2-40B4-BE49-F238E27FC236}">
                <a16:creationId xmlns:a16="http://schemas.microsoft.com/office/drawing/2014/main" id="{C353AD6B-E5D3-00BC-F888-319840F26313}"/>
              </a:ext>
            </a:extLst>
          </p:cNvPr>
          <p:cNvSpPr/>
          <p:nvPr/>
        </p:nvSpPr>
        <p:spPr>
          <a:xfrm>
            <a:off x="873305" y="4890779"/>
            <a:ext cx="1058604" cy="184666"/>
          </a:xfrm>
          <a:prstGeom prst="rect">
            <a:avLst/>
          </a:prstGeom>
        </p:spPr>
        <p:txBody>
          <a:bodyPr wrap="square">
            <a:spAutoFit/>
          </a:bodyPr>
          <a:lstStyle/>
          <a:p>
            <a:pPr marL="180971" indent="-180971"/>
            <a:r>
              <a:rPr lang="fr-CH" sz="600" b="1" dirty="0">
                <a:latin typeface="Roboto" panose="02000000000000000000" pitchFamily="2" charset="0"/>
                <a:ea typeface="Roboto" panose="02000000000000000000" pitchFamily="2" charset="0"/>
              </a:rPr>
              <a:t>Données géospatiales</a:t>
            </a:r>
          </a:p>
        </p:txBody>
      </p:sp>
      <p:sp>
        <p:nvSpPr>
          <p:cNvPr id="63" name="Rectangle 62">
            <a:extLst>
              <a:ext uri="{FF2B5EF4-FFF2-40B4-BE49-F238E27FC236}">
                <a16:creationId xmlns:a16="http://schemas.microsoft.com/office/drawing/2014/main" id="{31C8C1ED-6325-2DC8-7759-E47ED05D6CA8}"/>
              </a:ext>
            </a:extLst>
          </p:cNvPr>
          <p:cNvSpPr/>
          <p:nvPr/>
        </p:nvSpPr>
        <p:spPr>
          <a:xfrm>
            <a:off x="2520341" y="4621653"/>
            <a:ext cx="671753" cy="184666"/>
          </a:xfrm>
          <a:prstGeom prst="rect">
            <a:avLst/>
          </a:prstGeom>
        </p:spPr>
        <p:txBody>
          <a:bodyPr wrap="square">
            <a:spAutoFit/>
          </a:bodyPr>
          <a:lstStyle/>
          <a:p>
            <a:pPr marL="180971" indent="-180971"/>
            <a:r>
              <a:rPr lang="fr-CH" sz="600" b="1" dirty="0">
                <a:latin typeface="Roboto" panose="02000000000000000000" pitchFamily="2" charset="0"/>
                <a:ea typeface="Roboto" panose="02000000000000000000" pitchFamily="2" charset="0"/>
              </a:rPr>
              <a:t>Hiérarchies</a:t>
            </a:r>
          </a:p>
        </p:txBody>
      </p:sp>
      <p:pic>
        <p:nvPicPr>
          <p:cNvPr id="65" name="Picture 64">
            <a:extLst>
              <a:ext uri="{FF2B5EF4-FFF2-40B4-BE49-F238E27FC236}">
                <a16:creationId xmlns:a16="http://schemas.microsoft.com/office/drawing/2014/main" id="{BE72C944-D72B-0057-0D6A-895544E77CFC}"/>
              </a:ext>
            </a:extLst>
          </p:cNvPr>
          <p:cNvPicPr>
            <a:picLocks noChangeAspect="1"/>
          </p:cNvPicPr>
          <p:nvPr/>
        </p:nvPicPr>
        <p:blipFill>
          <a:blip r:embed="rId11"/>
          <a:stretch>
            <a:fillRect/>
          </a:stretch>
        </p:blipFill>
        <p:spPr>
          <a:xfrm>
            <a:off x="1810486" y="5309356"/>
            <a:ext cx="1513759" cy="875951"/>
          </a:xfrm>
          <a:prstGeom prst="rect">
            <a:avLst/>
          </a:prstGeom>
        </p:spPr>
      </p:pic>
      <p:sp>
        <p:nvSpPr>
          <p:cNvPr id="66" name="TextBox 65">
            <a:extLst>
              <a:ext uri="{FF2B5EF4-FFF2-40B4-BE49-F238E27FC236}">
                <a16:creationId xmlns:a16="http://schemas.microsoft.com/office/drawing/2014/main" id="{9D3A62E2-6A49-0F3F-C161-34DB43994378}"/>
              </a:ext>
            </a:extLst>
          </p:cNvPr>
          <p:cNvSpPr txBox="1"/>
          <p:nvPr/>
        </p:nvSpPr>
        <p:spPr>
          <a:xfrm>
            <a:off x="6304957" y="1433478"/>
            <a:ext cx="1973892" cy="276999"/>
          </a:xfrm>
          <a:prstGeom prst="rect">
            <a:avLst/>
          </a:prstGeom>
          <a:solidFill>
            <a:schemeClr val="bg1"/>
          </a:solidFill>
        </p:spPr>
        <p:txBody>
          <a:bodyPr wrap="square">
            <a:spAutoFit/>
          </a:bodyPr>
          <a:lstStyle/>
          <a:p>
            <a:pPr marL="92075" indent="-92075"/>
            <a:r>
              <a:rPr lang="fr-CH" sz="600" dirty="0"/>
              <a:t>1. Contextualiser les données provenant de différentes sources dans l’espace et dans le temps</a:t>
            </a:r>
          </a:p>
        </p:txBody>
      </p:sp>
      <p:sp>
        <p:nvSpPr>
          <p:cNvPr id="67" name="TextBox 66">
            <a:extLst>
              <a:ext uri="{FF2B5EF4-FFF2-40B4-BE49-F238E27FC236}">
                <a16:creationId xmlns:a16="http://schemas.microsoft.com/office/drawing/2014/main" id="{FFFFE4B3-50C7-80CE-2A1D-1BACA234D1AB}"/>
              </a:ext>
            </a:extLst>
          </p:cNvPr>
          <p:cNvSpPr txBox="1"/>
          <p:nvPr/>
        </p:nvSpPr>
        <p:spPr>
          <a:xfrm>
            <a:off x="7335693" y="2392488"/>
            <a:ext cx="1562499" cy="276999"/>
          </a:xfrm>
          <a:prstGeom prst="rect">
            <a:avLst/>
          </a:prstGeom>
          <a:solidFill>
            <a:schemeClr val="bg1"/>
          </a:solidFill>
          <a:ln>
            <a:solidFill>
              <a:schemeClr val="bg1"/>
            </a:solidFill>
          </a:ln>
        </p:spPr>
        <p:txBody>
          <a:bodyPr wrap="square">
            <a:spAutoFit/>
          </a:bodyPr>
          <a:lstStyle/>
          <a:p>
            <a:pPr marL="92075" indent="-92075"/>
            <a:r>
              <a:rPr lang="fr-FR" sz="600" dirty="0"/>
              <a:t>2. Utiliser les entités géographiques comme lien commun entre sources de données</a:t>
            </a:r>
            <a:endParaRPr lang="fr-CH" sz="600" dirty="0"/>
          </a:p>
        </p:txBody>
      </p:sp>
      <p:sp>
        <p:nvSpPr>
          <p:cNvPr id="68" name="TextBox 67">
            <a:extLst>
              <a:ext uri="{FF2B5EF4-FFF2-40B4-BE49-F238E27FC236}">
                <a16:creationId xmlns:a16="http://schemas.microsoft.com/office/drawing/2014/main" id="{AB7B55C3-5ADB-6D26-D347-D7265B6C96AE}"/>
              </a:ext>
            </a:extLst>
          </p:cNvPr>
          <p:cNvSpPr txBox="1"/>
          <p:nvPr/>
        </p:nvSpPr>
        <p:spPr>
          <a:xfrm>
            <a:off x="7829883" y="4065688"/>
            <a:ext cx="1314117" cy="184666"/>
          </a:xfrm>
          <a:prstGeom prst="rect">
            <a:avLst/>
          </a:prstGeom>
          <a:solidFill>
            <a:schemeClr val="bg1"/>
          </a:solidFill>
          <a:ln>
            <a:solidFill>
              <a:schemeClr val="bg1"/>
            </a:solidFill>
          </a:ln>
        </p:spPr>
        <p:txBody>
          <a:bodyPr wrap="square">
            <a:spAutoFit/>
          </a:bodyPr>
          <a:lstStyle/>
          <a:p>
            <a:r>
              <a:rPr lang="fr-FR" sz="600" dirty="0"/>
              <a:t>3. Faciliter l’analyse des tendances</a:t>
            </a:r>
            <a:endParaRPr lang="fr-CH" sz="600" dirty="0"/>
          </a:p>
        </p:txBody>
      </p:sp>
      <p:sp>
        <p:nvSpPr>
          <p:cNvPr id="69" name="TextBox 68">
            <a:extLst>
              <a:ext uri="{FF2B5EF4-FFF2-40B4-BE49-F238E27FC236}">
                <a16:creationId xmlns:a16="http://schemas.microsoft.com/office/drawing/2014/main" id="{1FC6115A-5987-B97A-1AC1-E4051C79D7FB}"/>
              </a:ext>
            </a:extLst>
          </p:cNvPr>
          <p:cNvSpPr txBox="1"/>
          <p:nvPr/>
        </p:nvSpPr>
        <p:spPr>
          <a:xfrm>
            <a:off x="7366334" y="5075445"/>
            <a:ext cx="1314117" cy="276999"/>
          </a:xfrm>
          <a:prstGeom prst="rect">
            <a:avLst/>
          </a:prstGeom>
          <a:solidFill>
            <a:schemeClr val="bg1"/>
          </a:solidFill>
          <a:ln>
            <a:solidFill>
              <a:schemeClr val="bg1"/>
            </a:solidFill>
          </a:ln>
        </p:spPr>
        <p:txBody>
          <a:bodyPr wrap="square">
            <a:spAutoFit/>
          </a:bodyPr>
          <a:lstStyle/>
          <a:p>
            <a:r>
              <a:rPr lang="fr-FR" sz="600" dirty="0"/>
              <a:t>4. Agréger les données selon des hiérarchies différentes</a:t>
            </a:r>
            <a:endParaRPr lang="fr-CH" sz="600" dirty="0"/>
          </a:p>
        </p:txBody>
      </p:sp>
      <p:sp>
        <p:nvSpPr>
          <p:cNvPr id="70" name="TextBox 69">
            <a:extLst>
              <a:ext uri="{FF2B5EF4-FFF2-40B4-BE49-F238E27FC236}">
                <a16:creationId xmlns:a16="http://schemas.microsoft.com/office/drawing/2014/main" id="{5EBAEF3A-AE0A-AC0F-34C9-38F59F309230}"/>
              </a:ext>
            </a:extLst>
          </p:cNvPr>
          <p:cNvSpPr txBox="1"/>
          <p:nvPr/>
        </p:nvSpPr>
        <p:spPr>
          <a:xfrm>
            <a:off x="6615802" y="6061681"/>
            <a:ext cx="1960001" cy="369332"/>
          </a:xfrm>
          <a:prstGeom prst="rect">
            <a:avLst/>
          </a:prstGeom>
          <a:solidFill>
            <a:schemeClr val="bg1"/>
          </a:solidFill>
          <a:ln>
            <a:solidFill>
              <a:schemeClr val="bg1"/>
            </a:solidFill>
          </a:ln>
        </p:spPr>
        <p:txBody>
          <a:bodyPr wrap="square">
            <a:spAutoFit/>
          </a:bodyPr>
          <a:lstStyle/>
          <a:p>
            <a:pPr marL="92075" indent="-92075"/>
            <a:r>
              <a:rPr lang="fr-FR" sz="600" dirty="0"/>
              <a:t>5. Utiliser un SIG pour créer des cartes thématiques, effectuer des analyses spatiales ou appliquer des modèles distribués spatialement</a:t>
            </a:r>
            <a:endParaRPr lang="fr-CH" sz="600" dirty="0"/>
          </a:p>
        </p:txBody>
      </p:sp>
    </p:spTree>
    <p:extLst>
      <p:ext uri="{BB962C8B-B14F-4D97-AF65-F5344CB8AC3E}">
        <p14:creationId xmlns:p14="http://schemas.microsoft.com/office/powerpoint/2010/main" val="2245820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6" grpId="0"/>
      <p:bldP spid="18" grpId="0"/>
      <p:bldP spid="23" grpId="0"/>
      <p:bldP spid="25" grpId="0"/>
      <p:bldP spid="27" grpId="0"/>
      <p:bldP spid="29" grpId="0"/>
      <p:bldP spid="30" grpId="0" animBg="1"/>
      <p:bldP spid="31" grpId="0" animBg="1"/>
      <p:bldP spid="32" grpId="0" animBg="1"/>
      <p:bldP spid="33" grpId="0" animBg="1"/>
      <p:bldP spid="36" grpId="0"/>
      <p:bldP spid="37" grpId="0"/>
      <p:bldP spid="38" grpId="0" animBg="1"/>
      <p:bldP spid="39" grpId="0"/>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animBg="1"/>
      <p:bldP spid="54" grpId="0"/>
      <p:bldP spid="55" grpId="0"/>
      <p:bldP spid="61" grpId="0"/>
      <p:bldP spid="62" grpId="0"/>
      <p:bldP spid="63" grpId="0"/>
      <p:bldP spid="66" grpId="0" animBg="1"/>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DB392CC-58A5-5021-D0BD-656CFFD6DEED}"/>
              </a:ext>
            </a:extLst>
          </p:cNvPr>
          <p:cNvPicPr>
            <a:picLocks noChangeAspect="1"/>
          </p:cNvPicPr>
          <p:nvPr/>
        </p:nvPicPr>
        <p:blipFill>
          <a:blip r:embed="rId3"/>
          <a:stretch>
            <a:fillRect/>
          </a:stretch>
        </p:blipFill>
        <p:spPr>
          <a:xfrm>
            <a:off x="0" y="1551524"/>
            <a:ext cx="9144000" cy="3754951"/>
          </a:xfrm>
          <a:prstGeom prst="rect">
            <a:avLst/>
          </a:prstGeom>
        </p:spPr>
      </p:pic>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6</a:t>
            </a:fld>
            <a:endParaRPr lang="en-GB" altLang="en-US"/>
          </a:p>
        </p:txBody>
      </p:sp>
      <p:sp>
        <p:nvSpPr>
          <p:cNvPr id="14" name="Google Shape;323;p3">
            <a:extLst>
              <a:ext uri="{FF2B5EF4-FFF2-40B4-BE49-F238E27FC236}">
                <a16:creationId xmlns:a16="http://schemas.microsoft.com/office/drawing/2014/main" id="{BB8F4ABA-4722-94A5-64E1-3133DCD8AAED}"/>
              </a:ext>
            </a:extLst>
          </p:cNvPr>
          <p:cNvSpPr txBox="1"/>
          <p:nvPr/>
        </p:nvSpPr>
        <p:spPr>
          <a:xfrm>
            <a:off x="0" y="5450635"/>
            <a:ext cx="2627784" cy="767930"/>
          </a:xfrm>
          <a:prstGeom prst="rect">
            <a:avLst/>
          </a:prstGeom>
          <a:noFill/>
          <a:ln>
            <a:noFill/>
          </a:ln>
        </p:spPr>
        <p:txBody>
          <a:bodyPr spcFirstLastPara="1" wrap="square" lIns="68569" tIns="34275" rIns="68569" bIns="34275" anchor="t" anchorCtr="0">
            <a:noAutofit/>
          </a:bodyPr>
          <a:lstStyle/>
          <a:p>
            <a:pPr algn="ctr">
              <a:lnSpc>
                <a:spcPct val="90000"/>
              </a:lnSpc>
              <a:spcBef>
                <a:spcPts val="0"/>
              </a:spcBef>
              <a:spcAft>
                <a:spcPts val="0"/>
              </a:spcAft>
              <a:buClr>
                <a:srgbClr val="000000"/>
              </a:buClr>
              <a:buSzPts val="1050"/>
            </a:pPr>
            <a:r>
              <a:rPr lang="fr-FR" sz="1050" dirty="0">
                <a:latin typeface="Open Sans"/>
                <a:ea typeface="Open Sans"/>
                <a:cs typeface="Open Sans"/>
                <a:sym typeface="Open Sans"/>
              </a:rPr>
              <a:t>Un registre séparé pour chaque entité géographique. Chaque registre maintien sa propre liste, ses propre hiérarchies et données géospatiales. Les registres doivent être connectés entre eux pour assurer consistance et chaque système d’information doit se connecter à chacun des registres</a:t>
            </a:r>
            <a:endParaRPr sz="1050" dirty="0">
              <a:latin typeface="Arial"/>
              <a:ea typeface="Arial"/>
              <a:cs typeface="Arial"/>
              <a:sym typeface="Arial"/>
            </a:endParaRPr>
          </a:p>
        </p:txBody>
      </p:sp>
      <p:sp>
        <p:nvSpPr>
          <p:cNvPr id="58" name="Title 1">
            <a:extLst>
              <a:ext uri="{FF2B5EF4-FFF2-40B4-BE49-F238E27FC236}">
                <a16:creationId xmlns:a16="http://schemas.microsoft.com/office/drawing/2014/main" id="{063E2BF4-7B8E-4509-C6E6-ABC519A31C19}"/>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Solution informatique pour héberger, maintenir, partager et mettre à jour les données (listes maîtresses, hiérarchies, données géospatiales)</a:t>
            </a:r>
            <a:endParaRPr lang="en-PH" altLang="en-US" sz="2400" b="1" dirty="0">
              <a:solidFill>
                <a:schemeClr val="bg1"/>
              </a:solidFill>
              <a:latin typeface="+mn-lt"/>
            </a:endParaRPr>
          </a:p>
        </p:txBody>
      </p:sp>
      <p:sp>
        <p:nvSpPr>
          <p:cNvPr id="59" name="Google Shape;323;p3">
            <a:extLst>
              <a:ext uri="{FF2B5EF4-FFF2-40B4-BE49-F238E27FC236}">
                <a16:creationId xmlns:a16="http://schemas.microsoft.com/office/drawing/2014/main" id="{A1D44534-2AB4-0760-4955-436CF087CF48}"/>
              </a:ext>
            </a:extLst>
          </p:cNvPr>
          <p:cNvSpPr txBox="1"/>
          <p:nvPr/>
        </p:nvSpPr>
        <p:spPr>
          <a:xfrm>
            <a:off x="327053" y="1090848"/>
            <a:ext cx="1994769" cy="806333"/>
          </a:xfrm>
          <a:prstGeom prst="rect">
            <a:avLst/>
          </a:prstGeom>
          <a:noFill/>
          <a:ln>
            <a:noFill/>
          </a:ln>
        </p:spPr>
        <p:txBody>
          <a:bodyPr spcFirstLastPara="1" wrap="square" lIns="68569" tIns="34275" rIns="68569" bIns="34275" anchor="t" anchorCtr="0">
            <a:noAutofit/>
          </a:bodyPr>
          <a:lstStyle/>
          <a:p>
            <a:pPr algn="ctr">
              <a:lnSpc>
                <a:spcPct val="90000"/>
              </a:lnSpc>
              <a:spcBef>
                <a:spcPts val="0"/>
              </a:spcBef>
              <a:spcAft>
                <a:spcPts val="0"/>
              </a:spcAft>
              <a:buClr>
                <a:srgbClr val="000000"/>
              </a:buClr>
              <a:buSzPts val="1050"/>
            </a:pPr>
            <a:r>
              <a:rPr lang="fr-FR" sz="1200" dirty="0">
                <a:latin typeface="Open Sans"/>
                <a:ea typeface="Open Sans"/>
                <a:cs typeface="Open Sans"/>
                <a:sym typeface="Open Sans"/>
              </a:rPr>
              <a:t>Un registre séparé pour chaque entité géographique sans couche d’interopérabilité</a:t>
            </a:r>
            <a:endParaRPr sz="1200" dirty="0">
              <a:latin typeface="Arial"/>
              <a:ea typeface="Arial"/>
              <a:cs typeface="Arial"/>
              <a:sym typeface="Arial"/>
            </a:endParaRPr>
          </a:p>
        </p:txBody>
      </p:sp>
      <p:sp>
        <p:nvSpPr>
          <p:cNvPr id="60" name="Google Shape;323;p3">
            <a:extLst>
              <a:ext uri="{FF2B5EF4-FFF2-40B4-BE49-F238E27FC236}">
                <a16:creationId xmlns:a16="http://schemas.microsoft.com/office/drawing/2014/main" id="{B9348F39-CAF8-F58B-2937-20803FED28FC}"/>
              </a:ext>
            </a:extLst>
          </p:cNvPr>
          <p:cNvSpPr txBox="1"/>
          <p:nvPr/>
        </p:nvSpPr>
        <p:spPr>
          <a:xfrm>
            <a:off x="6660232" y="1102384"/>
            <a:ext cx="1825926" cy="609959"/>
          </a:xfrm>
          <a:prstGeom prst="rect">
            <a:avLst/>
          </a:prstGeom>
          <a:noFill/>
          <a:ln>
            <a:noFill/>
          </a:ln>
        </p:spPr>
        <p:txBody>
          <a:bodyPr spcFirstLastPara="1" wrap="square" lIns="68569" tIns="34275" rIns="68569" bIns="34275" anchor="t" anchorCtr="0">
            <a:noAutofit/>
          </a:bodyPr>
          <a:lstStyle/>
          <a:p>
            <a:pPr algn="ctr">
              <a:lnSpc>
                <a:spcPct val="90000"/>
              </a:lnSpc>
              <a:spcBef>
                <a:spcPts val="0"/>
              </a:spcBef>
              <a:spcAft>
                <a:spcPts val="0"/>
              </a:spcAft>
              <a:buClr>
                <a:srgbClr val="000000"/>
              </a:buClr>
              <a:buSzPts val="1050"/>
            </a:pPr>
            <a:r>
              <a:rPr lang="fr-FR" sz="1200" dirty="0">
                <a:latin typeface="Open Sans"/>
                <a:ea typeface="Open Sans"/>
                <a:cs typeface="Open Sans"/>
                <a:sym typeface="Open Sans"/>
              </a:rPr>
              <a:t>Un seul registre gérant toutes les entités géographiques </a:t>
            </a:r>
            <a:endParaRPr sz="1200" dirty="0">
              <a:latin typeface="Arial"/>
              <a:ea typeface="Arial"/>
              <a:cs typeface="Arial"/>
              <a:sym typeface="Arial"/>
            </a:endParaRPr>
          </a:p>
        </p:txBody>
      </p:sp>
      <p:sp>
        <p:nvSpPr>
          <p:cNvPr id="2" name="Google Shape;462;p44">
            <a:extLst>
              <a:ext uri="{FF2B5EF4-FFF2-40B4-BE49-F238E27FC236}">
                <a16:creationId xmlns:a16="http://schemas.microsoft.com/office/drawing/2014/main" id="{79904C0F-95E0-3A92-3A59-339F955532E6}"/>
              </a:ext>
            </a:extLst>
          </p:cNvPr>
          <p:cNvSpPr/>
          <p:nvPr/>
        </p:nvSpPr>
        <p:spPr>
          <a:xfrm>
            <a:off x="6040959" y="6147990"/>
            <a:ext cx="2840182" cy="316500"/>
          </a:xfrm>
          <a:prstGeom prst="rect">
            <a:avLst/>
          </a:prstGeom>
          <a:noFill/>
          <a:ln>
            <a:noFill/>
          </a:ln>
        </p:spPr>
        <p:txBody>
          <a:bodyPr spcFirstLastPara="1" wrap="square" lIns="67850" tIns="33325" rIns="67850" bIns="33325" anchor="t" anchorCtr="0">
            <a:noAutofit/>
          </a:bodyPr>
          <a:lstStyle/>
          <a:p>
            <a:pPr algn="ctr">
              <a:lnSpc>
                <a:spcPct val="90000"/>
              </a:lnSpc>
              <a:buSzPts val="1800"/>
            </a:pPr>
            <a:r>
              <a:rPr lang="fr-CH" sz="1600" dirty="0">
                <a:latin typeface="+mn-lt"/>
                <a:ea typeface="Open Sans"/>
                <a:cs typeface="Open Sans"/>
                <a:sym typeface="Open Sans"/>
              </a:rPr>
              <a:t>Préférence pour la géo-activation du SIS</a:t>
            </a:r>
            <a:endParaRPr lang="fr-CH" sz="1600" dirty="0">
              <a:latin typeface="+mn-lt"/>
            </a:endParaRPr>
          </a:p>
        </p:txBody>
      </p:sp>
      <p:sp>
        <p:nvSpPr>
          <p:cNvPr id="4" name="Google Shape;463;p44">
            <a:extLst>
              <a:ext uri="{FF2B5EF4-FFF2-40B4-BE49-F238E27FC236}">
                <a16:creationId xmlns:a16="http://schemas.microsoft.com/office/drawing/2014/main" id="{C14010B5-C836-236C-CBAF-E6F304D9D90A}"/>
              </a:ext>
            </a:extLst>
          </p:cNvPr>
          <p:cNvSpPr/>
          <p:nvPr/>
        </p:nvSpPr>
        <p:spPr>
          <a:xfrm rot="5400000">
            <a:off x="7278488" y="5763077"/>
            <a:ext cx="365125" cy="4047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a:buSzPts val="1200"/>
            </a:pPr>
            <a:endParaRPr sz="2400">
              <a:latin typeface="+mn-lt"/>
            </a:endParaRPr>
          </a:p>
        </p:txBody>
      </p:sp>
      <p:sp>
        <p:nvSpPr>
          <p:cNvPr id="6" name="Google Shape;323;p3">
            <a:extLst>
              <a:ext uri="{FF2B5EF4-FFF2-40B4-BE49-F238E27FC236}">
                <a16:creationId xmlns:a16="http://schemas.microsoft.com/office/drawing/2014/main" id="{86D912AE-ED65-F80F-FC18-3147CC18DF53}"/>
              </a:ext>
            </a:extLst>
          </p:cNvPr>
          <p:cNvSpPr txBox="1"/>
          <p:nvPr/>
        </p:nvSpPr>
        <p:spPr>
          <a:xfrm>
            <a:off x="3005754" y="1090848"/>
            <a:ext cx="1994769" cy="806333"/>
          </a:xfrm>
          <a:prstGeom prst="rect">
            <a:avLst/>
          </a:prstGeom>
          <a:noFill/>
          <a:ln>
            <a:noFill/>
          </a:ln>
        </p:spPr>
        <p:txBody>
          <a:bodyPr spcFirstLastPara="1" wrap="square" lIns="68569" tIns="34275" rIns="68569" bIns="34275" anchor="t" anchorCtr="0">
            <a:noAutofit/>
          </a:bodyPr>
          <a:lstStyle/>
          <a:p>
            <a:pPr algn="ctr">
              <a:lnSpc>
                <a:spcPct val="90000"/>
              </a:lnSpc>
              <a:spcBef>
                <a:spcPts val="0"/>
              </a:spcBef>
              <a:spcAft>
                <a:spcPts val="0"/>
              </a:spcAft>
              <a:buClr>
                <a:srgbClr val="000000"/>
              </a:buClr>
              <a:buSzPts val="1050"/>
            </a:pPr>
            <a:r>
              <a:rPr lang="fr-FR" sz="1200" dirty="0">
                <a:latin typeface="Open Sans"/>
                <a:ea typeface="Open Sans"/>
                <a:cs typeface="Open Sans"/>
                <a:sym typeface="Open Sans"/>
              </a:rPr>
              <a:t>Un registre séparé pour chaque entité géographique avec couche d’interopérabilité</a:t>
            </a:r>
            <a:endParaRPr sz="1200" dirty="0">
              <a:latin typeface="Arial"/>
              <a:ea typeface="Arial"/>
              <a:cs typeface="Arial"/>
              <a:sym typeface="Arial"/>
            </a:endParaRPr>
          </a:p>
        </p:txBody>
      </p:sp>
      <p:sp>
        <p:nvSpPr>
          <p:cNvPr id="13" name="Google Shape;322;p3">
            <a:extLst>
              <a:ext uri="{FF2B5EF4-FFF2-40B4-BE49-F238E27FC236}">
                <a16:creationId xmlns:a16="http://schemas.microsoft.com/office/drawing/2014/main" id="{633D997B-2628-6BB6-05A2-9AA5155712B7}"/>
              </a:ext>
            </a:extLst>
          </p:cNvPr>
          <p:cNvSpPr txBox="1"/>
          <p:nvPr/>
        </p:nvSpPr>
        <p:spPr>
          <a:xfrm>
            <a:off x="5823123" y="4677293"/>
            <a:ext cx="3275856" cy="767931"/>
          </a:xfrm>
          <a:prstGeom prst="rect">
            <a:avLst/>
          </a:prstGeom>
          <a:noFill/>
          <a:ln>
            <a:noFill/>
          </a:ln>
        </p:spPr>
        <p:txBody>
          <a:bodyPr spcFirstLastPara="1" wrap="square" lIns="68569" tIns="34275" rIns="68569" bIns="34275" anchor="t" anchorCtr="0">
            <a:noAutofit/>
          </a:bodyPr>
          <a:lstStyle/>
          <a:p>
            <a:pPr algn="ctr">
              <a:lnSpc>
                <a:spcPct val="90000"/>
              </a:lnSpc>
              <a:spcBef>
                <a:spcPts val="0"/>
              </a:spcBef>
              <a:spcAft>
                <a:spcPts val="0"/>
              </a:spcAft>
              <a:buClr>
                <a:srgbClr val="000000"/>
              </a:buClr>
              <a:buSzPts val="1050"/>
            </a:pPr>
            <a:r>
              <a:rPr lang="fr-FR" sz="1050" dirty="0">
                <a:latin typeface="Open Sans"/>
                <a:ea typeface="Open Sans"/>
                <a:cs typeface="Open Sans"/>
                <a:sym typeface="Open Sans"/>
              </a:rPr>
              <a:t>Un seul registre est maintenu pour toutes les entités géographiques. Le registre géographique commun maintient toutes les listes, les hiérarchies et données géospatiales. Chaque système d’information à besoin de se connecter qu’à un seul registre pour obtenir toutes les données et informations</a:t>
            </a:r>
            <a:endParaRPr sz="1050" dirty="0">
              <a:latin typeface="Arial"/>
              <a:ea typeface="Arial"/>
              <a:cs typeface="Arial"/>
              <a:sym typeface="Arial"/>
            </a:endParaRPr>
          </a:p>
        </p:txBody>
      </p:sp>
      <p:sp>
        <p:nvSpPr>
          <p:cNvPr id="11" name="Google Shape;323;p3">
            <a:extLst>
              <a:ext uri="{FF2B5EF4-FFF2-40B4-BE49-F238E27FC236}">
                <a16:creationId xmlns:a16="http://schemas.microsoft.com/office/drawing/2014/main" id="{06EB43C5-8701-3BFF-8860-56F8EB15D600}"/>
              </a:ext>
            </a:extLst>
          </p:cNvPr>
          <p:cNvSpPr txBox="1"/>
          <p:nvPr/>
        </p:nvSpPr>
        <p:spPr>
          <a:xfrm>
            <a:off x="2911561" y="5003668"/>
            <a:ext cx="2627784" cy="1305652"/>
          </a:xfrm>
          <a:prstGeom prst="rect">
            <a:avLst/>
          </a:prstGeom>
          <a:noFill/>
          <a:ln>
            <a:noFill/>
          </a:ln>
        </p:spPr>
        <p:txBody>
          <a:bodyPr spcFirstLastPara="1" wrap="square" lIns="68569" tIns="34275" rIns="68569" bIns="34275" anchor="t" anchorCtr="0">
            <a:noAutofit/>
          </a:bodyPr>
          <a:lstStyle/>
          <a:p>
            <a:pPr algn="ctr">
              <a:lnSpc>
                <a:spcPct val="90000"/>
              </a:lnSpc>
              <a:spcBef>
                <a:spcPts val="0"/>
              </a:spcBef>
              <a:spcAft>
                <a:spcPts val="0"/>
              </a:spcAft>
              <a:buClr>
                <a:srgbClr val="000000"/>
              </a:buClr>
              <a:buSzPts val="1050"/>
            </a:pPr>
            <a:r>
              <a:rPr lang="fr-FR" sz="1050" dirty="0">
                <a:latin typeface="Open Sans"/>
                <a:ea typeface="Open Sans"/>
                <a:cs typeface="Open Sans"/>
                <a:sym typeface="Open Sans"/>
              </a:rPr>
              <a:t>Un registre séparé pour chaque entité géographique. Chaque registre maintien sa propre liste, ses propre hiérarchies et données géospatiales. Les systèmes  sont connectés aux registres au travers de la couche d’</a:t>
            </a:r>
            <a:r>
              <a:rPr lang="fr-FR" sz="1050" dirty="0" err="1">
                <a:latin typeface="Open Sans"/>
                <a:ea typeface="Open Sans"/>
                <a:cs typeface="Open Sans"/>
                <a:sym typeface="Open Sans"/>
              </a:rPr>
              <a:t>intéroperabilité</a:t>
            </a:r>
            <a:r>
              <a:rPr lang="fr-FR" sz="1050" dirty="0">
                <a:latin typeface="Open Sans"/>
                <a:ea typeface="Open Sans"/>
                <a:cs typeface="Open Sans"/>
                <a:sym typeface="Open Sans"/>
              </a:rPr>
              <a:t>  pour assurer la consistance de chaque système</a:t>
            </a:r>
            <a:endParaRPr sz="1050" dirty="0">
              <a:latin typeface="Arial"/>
              <a:ea typeface="Arial"/>
              <a:cs typeface="Arial"/>
              <a:sym typeface="Arial"/>
            </a:endParaRPr>
          </a:p>
        </p:txBody>
      </p:sp>
    </p:spTree>
    <p:extLst>
      <p:ext uri="{BB962C8B-B14F-4D97-AF65-F5344CB8AC3E}">
        <p14:creationId xmlns:p14="http://schemas.microsoft.com/office/powerpoint/2010/main" val="15260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7</a:t>
            </a:fld>
            <a:endParaRPr lang="en-GB" altLang="en-US"/>
          </a:p>
        </p:txBody>
      </p:sp>
      <p:sp>
        <p:nvSpPr>
          <p:cNvPr id="58" name="Title 1">
            <a:extLst>
              <a:ext uri="{FF2B5EF4-FFF2-40B4-BE49-F238E27FC236}">
                <a16:creationId xmlns:a16="http://schemas.microsoft.com/office/drawing/2014/main" id="{063E2BF4-7B8E-4509-C6E6-ABC519A31C19}"/>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Processus pour l’identification, le déploiement </a:t>
            </a:r>
          </a:p>
          <a:p>
            <a:pPr algn="ctr" eaLnBrk="1" hangingPunct="1">
              <a:defRPr/>
            </a:pPr>
            <a:r>
              <a:rPr lang="fr-FR" altLang="en-US" sz="2400" b="1" dirty="0">
                <a:solidFill>
                  <a:schemeClr val="bg1"/>
                </a:solidFill>
                <a:latin typeface="+mn-lt"/>
              </a:rPr>
              <a:t>et la maintenance d’un registre </a:t>
            </a:r>
            <a:endParaRPr lang="en-PH" altLang="en-US" sz="2400" b="1" dirty="0">
              <a:solidFill>
                <a:schemeClr val="bg1"/>
              </a:solidFill>
              <a:latin typeface="+mn-lt"/>
            </a:endParaRPr>
          </a:p>
        </p:txBody>
      </p:sp>
      <p:sp>
        <p:nvSpPr>
          <p:cNvPr id="7" name="TextBox 6">
            <a:extLst>
              <a:ext uri="{FF2B5EF4-FFF2-40B4-BE49-F238E27FC236}">
                <a16:creationId xmlns:a16="http://schemas.microsoft.com/office/drawing/2014/main" id="{CC6E6D7E-3D31-74FE-D3F2-E69075B08948}"/>
              </a:ext>
            </a:extLst>
          </p:cNvPr>
          <p:cNvSpPr txBox="1"/>
          <p:nvPr/>
        </p:nvSpPr>
        <p:spPr>
          <a:xfrm>
            <a:off x="402785" y="1106200"/>
            <a:ext cx="7264839" cy="5586145"/>
          </a:xfrm>
          <a:prstGeom prst="rect">
            <a:avLst/>
          </a:prstGeom>
          <a:noFill/>
        </p:spPr>
        <p:txBody>
          <a:bodyPr wrap="square">
            <a:spAutoFit/>
          </a:bodyPr>
          <a:lstStyle/>
          <a:p>
            <a:pPr marL="342900" indent="-342900">
              <a:buFont typeface="+mj-lt"/>
              <a:buAutoNum type="arabicPeriod"/>
            </a:pPr>
            <a:r>
              <a:rPr lang="fr-CH" sz="2100" i="0" u="none" strike="noStrike" baseline="0" dirty="0">
                <a:latin typeface="+mn-lt"/>
              </a:rPr>
              <a:t>Documenter les cas d’utilisation justifiant le </a:t>
            </a:r>
          </a:p>
          <a:p>
            <a:pPr marL="361950"/>
            <a:r>
              <a:rPr lang="fr-CH" sz="2100" i="0" u="none" strike="noStrike" baseline="0" dirty="0">
                <a:latin typeface="+mn-lt"/>
              </a:rPr>
              <a:t>déploiement d’un registre</a:t>
            </a:r>
          </a:p>
          <a:p>
            <a:r>
              <a:rPr lang="fr-CH" sz="2100" i="0" u="none" strike="noStrike" baseline="0" dirty="0">
                <a:latin typeface="+mn-lt"/>
              </a:rPr>
              <a:t>2.   Définir les exigences métier du registre</a:t>
            </a:r>
          </a:p>
          <a:p>
            <a:r>
              <a:rPr lang="fr-CH" sz="2100" i="0" u="none" strike="noStrike" baseline="0" dirty="0">
                <a:latin typeface="+mn-lt"/>
              </a:rPr>
              <a:t>3.   Définir et prioriser les exigences fonctionnelles </a:t>
            </a:r>
          </a:p>
          <a:p>
            <a:pPr marL="361950"/>
            <a:r>
              <a:rPr lang="fr-CH" sz="2100" i="0" u="none" strike="noStrike" baseline="0" dirty="0">
                <a:latin typeface="+mn-lt"/>
              </a:rPr>
              <a:t>du registre</a:t>
            </a:r>
          </a:p>
          <a:p>
            <a:pPr marL="457200" indent="-457200">
              <a:buFont typeface="+mj-lt"/>
              <a:buAutoNum type="arabicPeriod" startAt="4"/>
            </a:pPr>
            <a:r>
              <a:rPr lang="fr-CH" sz="2100" i="0" u="none" strike="noStrike" baseline="0" dirty="0">
                <a:latin typeface="+mn-lt"/>
              </a:rPr>
              <a:t>Identifier les solutions informatiques qui correspondent aux exigences qui ont été définies</a:t>
            </a:r>
          </a:p>
          <a:p>
            <a:pPr marL="342900" indent="-342900">
              <a:buFont typeface="+mj-lt"/>
              <a:buAutoNum type="arabicPeriod" startAt="4"/>
            </a:pPr>
            <a:r>
              <a:rPr lang="fr-CH" sz="2100" dirty="0">
                <a:latin typeface="+mn-lt"/>
              </a:rPr>
              <a:t>Sélectionnez la solution la plus appropriée</a:t>
            </a:r>
          </a:p>
          <a:p>
            <a:pPr marL="342900" indent="-342900">
              <a:buFont typeface="+mj-lt"/>
              <a:buAutoNum type="arabicPeriod" startAt="4"/>
            </a:pPr>
            <a:r>
              <a:rPr lang="fr-CH" sz="2100" dirty="0">
                <a:latin typeface="+mn-lt"/>
              </a:rPr>
              <a:t>Déployer la solution informatique sélectionnée pour servir de registre (planification, mise en place, configuration (e.g.: langue, rôles), assurance qualité)</a:t>
            </a:r>
          </a:p>
          <a:p>
            <a:pPr marL="342900" indent="-342900">
              <a:buFont typeface="+mj-lt"/>
              <a:buAutoNum type="arabicPeriod" startAt="4"/>
            </a:pPr>
            <a:r>
              <a:rPr lang="fr-CH" sz="2100" dirty="0">
                <a:latin typeface="+mn-lt"/>
              </a:rPr>
              <a:t>Télécharger la version actuelle de la liste, ou des listes maîtresses avec les hiérarchies et données géospatiales associées dans le registre</a:t>
            </a:r>
          </a:p>
          <a:p>
            <a:pPr marL="342900" indent="-342900">
              <a:buFont typeface="+mj-lt"/>
              <a:buAutoNum type="arabicPeriod" startAt="4"/>
            </a:pPr>
            <a:r>
              <a:rPr lang="fr-CH" sz="2100" dirty="0">
                <a:latin typeface="+mn-lt"/>
              </a:rPr>
              <a:t>Tester, et si besoin est, ajuster les fonctions du registre</a:t>
            </a:r>
          </a:p>
          <a:p>
            <a:pPr marL="342900" indent="-342900">
              <a:buFont typeface="+mj-lt"/>
              <a:buAutoNum type="arabicPeriod" startAt="4"/>
            </a:pPr>
            <a:r>
              <a:rPr lang="fr-CH" sz="2100" dirty="0">
                <a:latin typeface="+mn-lt"/>
              </a:rPr>
              <a:t>Mettre en service le registre (formation du gestionnaire et des utilisateurs, soutient opérationnel, </a:t>
            </a:r>
            <a:r>
              <a:rPr lang="fr-CH" sz="2100" dirty="0">
                <a:solidFill>
                  <a:srgbClr val="000000"/>
                </a:solidFill>
                <a:latin typeface="+mn-lt"/>
              </a:rPr>
              <a:t>m</a:t>
            </a:r>
            <a:r>
              <a:rPr lang="fr-CH" sz="2100" b="0" i="0" u="none" strike="noStrike" baseline="0" dirty="0">
                <a:solidFill>
                  <a:srgbClr val="000000"/>
                </a:solidFill>
                <a:latin typeface="+mn-lt"/>
              </a:rPr>
              <a:t>onitoring en continu,…) </a:t>
            </a:r>
            <a:r>
              <a:rPr lang="fr-CH" sz="2100" dirty="0">
                <a:latin typeface="+mn-lt"/>
              </a:rPr>
              <a:t> </a:t>
            </a:r>
          </a:p>
        </p:txBody>
      </p:sp>
      <p:pic>
        <p:nvPicPr>
          <p:cNvPr id="9" name="Picture 8">
            <a:extLst>
              <a:ext uri="{FF2B5EF4-FFF2-40B4-BE49-F238E27FC236}">
                <a16:creationId xmlns:a16="http://schemas.microsoft.com/office/drawing/2014/main" id="{A6FFB2C2-4CED-E280-1B6F-32227BE9B041}"/>
              </a:ext>
            </a:extLst>
          </p:cNvPr>
          <p:cNvPicPr>
            <a:picLocks noChangeAspect="1"/>
          </p:cNvPicPr>
          <p:nvPr/>
        </p:nvPicPr>
        <p:blipFill>
          <a:blip r:embed="rId3"/>
          <a:stretch>
            <a:fillRect/>
          </a:stretch>
        </p:blipFill>
        <p:spPr>
          <a:xfrm>
            <a:off x="7827527" y="2663924"/>
            <a:ext cx="913687" cy="1290634"/>
          </a:xfrm>
          <a:prstGeom prst="rect">
            <a:avLst/>
          </a:prstGeom>
          <a:ln>
            <a:solidFill>
              <a:schemeClr val="tx1"/>
            </a:solidFill>
          </a:ln>
        </p:spPr>
      </p:pic>
      <p:pic>
        <p:nvPicPr>
          <p:cNvPr id="10" name="Picture 9">
            <a:extLst>
              <a:ext uri="{FF2B5EF4-FFF2-40B4-BE49-F238E27FC236}">
                <a16:creationId xmlns:a16="http://schemas.microsoft.com/office/drawing/2014/main" id="{6B9AEFFF-3B4D-944F-A010-8C9D966B81DF}"/>
              </a:ext>
            </a:extLst>
          </p:cNvPr>
          <p:cNvPicPr>
            <a:picLocks noChangeAspect="1"/>
          </p:cNvPicPr>
          <p:nvPr/>
        </p:nvPicPr>
        <p:blipFill>
          <a:blip r:embed="rId4"/>
          <a:stretch>
            <a:fillRect/>
          </a:stretch>
        </p:blipFill>
        <p:spPr>
          <a:xfrm>
            <a:off x="7823533" y="4089654"/>
            <a:ext cx="921674" cy="1191360"/>
          </a:xfrm>
          <a:prstGeom prst="rect">
            <a:avLst/>
          </a:prstGeom>
          <a:ln>
            <a:solidFill>
              <a:schemeClr val="tx1"/>
            </a:solidFill>
          </a:ln>
        </p:spPr>
      </p:pic>
      <p:pic>
        <p:nvPicPr>
          <p:cNvPr id="12" name="Picture 11">
            <a:extLst>
              <a:ext uri="{FF2B5EF4-FFF2-40B4-BE49-F238E27FC236}">
                <a16:creationId xmlns:a16="http://schemas.microsoft.com/office/drawing/2014/main" id="{F9D19A8A-FFF3-0E11-57C8-079D0767055F}"/>
              </a:ext>
            </a:extLst>
          </p:cNvPr>
          <p:cNvPicPr>
            <a:picLocks noChangeAspect="1"/>
          </p:cNvPicPr>
          <p:nvPr/>
        </p:nvPicPr>
        <p:blipFill>
          <a:blip r:embed="rId5"/>
          <a:stretch>
            <a:fillRect/>
          </a:stretch>
        </p:blipFill>
        <p:spPr>
          <a:xfrm>
            <a:off x="7820029" y="5452748"/>
            <a:ext cx="928684" cy="1202052"/>
          </a:xfrm>
          <a:prstGeom prst="rect">
            <a:avLst/>
          </a:prstGeom>
          <a:ln>
            <a:solidFill>
              <a:schemeClr val="tx1"/>
            </a:solidFill>
          </a:ln>
        </p:spPr>
      </p:pic>
      <p:pic>
        <p:nvPicPr>
          <p:cNvPr id="15" name="Picture 14">
            <a:extLst>
              <a:ext uri="{FF2B5EF4-FFF2-40B4-BE49-F238E27FC236}">
                <a16:creationId xmlns:a16="http://schemas.microsoft.com/office/drawing/2014/main" id="{5F544EBE-0048-AB7D-A847-72FE307730BB}"/>
              </a:ext>
            </a:extLst>
          </p:cNvPr>
          <p:cNvPicPr>
            <a:picLocks noChangeAspect="1"/>
          </p:cNvPicPr>
          <p:nvPr/>
        </p:nvPicPr>
        <p:blipFill rotWithShape="1">
          <a:blip r:embed="rId6"/>
          <a:srcRect l="20659" t="20125" r="41274" b="4724"/>
          <a:stretch/>
        </p:blipFill>
        <p:spPr>
          <a:xfrm>
            <a:off x="7835026" y="1207389"/>
            <a:ext cx="913687" cy="1280194"/>
          </a:xfrm>
          <a:prstGeom prst="rect">
            <a:avLst/>
          </a:prstGeom>
          <a:ln>
            <a:solidFill>
              <a:schemeClr val="tx1"/>
            </a:solidFill>
          </a:ln>
        </p:spPr>
      </p:pic>
      <p:pic>
        <p:nvPicPr>
          <p:cNvPr id="16" name="Picture 15">
            <a:extLst>
              <a:ext uri="{FF2B5EF4-FFF2-40B4-BE49-F238E27FC236}">
                <a16:creationId xmlns:a16="http://schemas.microsoft.com/office/drawing/2014/main" id="{DBF5A271-F52E-D38D-81C1-9940799F3EC9}"/>
              </a:ext>
            </a:extLst>
          </p:cNvPr>
          <p:cNvPicPr>
            <a:picLocks noChangeAspect="1"/>
          </p:cNvPicPr>
          <p:nvPr/>
        </p:nvPicPr>
        <p:blipFill rotWithShape="1">
          <a:blip r:embed="rId7"/>
          <a:srcRect l="80520" t="38265" r="10441" b="47050"/>
          <a:stretch/>
        </p:blipFill>
        <p:spPr>
          <a:xfrm>
            <a:off x="8583554" y="3821208"/>
            <a:ext cx="486492" cy="438434"/>
          </a:xfrm>
          <a:prstGeom prst="rect">
            <a:avLst/>
          </a:prstGeom>
        </p:spPr>
      </p:pic>
      <p:pic>
        <p:nvPicPr>
          <p:cNvPr id="17" name="Picture 16">
            <a:extLst>
              <a:ext uri="{FF2B5EF4-FFF2-40B4-BE49-F238E27FC236}">
                <a16:creationId xmlns:a16="http://schemas.microsoft.com/office/drawing/2014/main" id="{98486E6E-AAAA-C839-F533-5928B3C75406}"/>
              </a:ext>
            </a:extLst>
          </p:cNvPr>
          <p:cNvPicPr>
            <a:picLocks noChangeAspect="1"/>
          </p:cNvPicPr>
          <p:nvPr/>
        </p:nvPicPr>
        <p:blipFill rotWithShape="1">
          <a:blip r:embed="rId7"/>
          <a:srcRect l="80520" t="38265" r="10441" b="47050"/>
          <a:stretch/>
        </p:blipFill>
        <p:spPr>
          <a:xfrm>
            <a:off x="8569625" y="2370552"/>
            <a:ext cx="486492" cy="438434"/>
          </a:xfrm>
          <a:prstGeom prst="rect">
            <a:avLst/>
          </a:prstGeom>
        </p:spPr>
      </p:pic>
      <p:pic>
        <p:nvPicPr>
          <p:cNvPr id="18" name="Picture 17">
            <a:extLst>
              <a:ext uri="{FF2B5EF4-FFF2-40B4-BE49-F238E27FC236}">
                <a16:creationId xmlns:a16="http://schemas.microsoft.com/office/drawing/2014/main" id="{182FA0A5-7E26-98A4-0B1A-AC2FD29FD45A}"/>
              </a:ext>
            </a:extLst>
          </p:cNvPr>
          <p:cNvPicPr>
            <a:picLocks noChangeAspect="1"/>
          </p:cNvPicPr>
          <p:nvPr/>
        </p:nvPicPr>
        <p:blipFill rotWithShape="1">
          <a:blip r:embed="rId7"/>
          <a:srcRect l="80520" t="38265" r="10441" b="47050"/>
          <a:stretch/>
        </p:blipFill>
        <p:spPr>
          <a:xfrm>
            <a:off x="8596041" y="5153079"/>
            <a:ext cx="486492" cy="438434"/>
          </a:xfrm>
          <a:prstGeom prst="rect">
            <a:avLst/>
          </a:prstGeom>
        </p:spPr>
      </p:pic>
      <p:sp>
        <p:nvSpPr>
          <p:cNvPr id="19" name="Rectangle 18">
            <a:extLst>
              <a:ext uri="{FF2B5EF4-FFF2-40B4-BE49-F238E27FC236}">
                <a16:creationId xmlns:a16="http://schemas.microsoft.com/office/drawing/2014/main" id="{87FAD712-B6EA-3727-BB86-74B82F727322}"/>
              </a:ext>
            </a:extLst>
          </p:cNvPr>
          <p:cNvSpPr/>
          <p:nvPr/>
        </p:nvSpPr>
        <p:spPr>
          <a:xfrm>
            <a:off x="395287" y="1106200"/>
            <a:ext cx="6082625" cy="17027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TextBox 20">
            <a:extLst>
              <a:ext uri="{FF2B5EF4-FFF2-40B4-BE49-F238E27FC236}">
                <a16:creationId xmlns:a16="http://schemas.microsoft.com/office/drawing/2014/main" id="{CEBE2895-DE5A-9DCD-7A3B-790E10AAAF99}"/>
              </a:ext>
            </a:extLst>
          </p:cNvPr>
          <p:cNvSpPr txBox="1"/>
          <p:nvPr/>
        </p:nvSpPr>
        <p:spPr>
          <a:xfrm>
            <a:off x="6477912" y="1616413"/>
            <a:ext cx="1049710" cy="646331"/>
          </a:xfrm>
          <a:prstGeom prst="rect">
            <a:avLst/>
          </a:prstGeom>
          <a:noFill/>
        </p:spPr>
        <p:txBody>
          <a:bodyPr wrap="square">
            <a:spAutoFit/>
          </a:bodyPr>
          <a:lstStyle/>
          <a:p>
            <a:pPr algn="ctr"/>
            <a:r>
              <a:rPr lang="fr-CH" sz="1800" i="0" u="none" strike="noStrike" baseline="0" dirty="0">
                <a:solidFill>
                  <a:srgbClr val="FF0000"/>
                </a:solidFill>
                <a:latin typeface="+mn-lt"/>
              </a:rPr>
              <a:t>Etapes critiques</a:t>
            </a:r>
            <a:endParaRPr lang="en-PH" dirty="0">
              <a:solidFill>
                <a:srgbClr val="FF0000"/>
              </a:solidFill>
            </a:endParaRPr>
          </a:p>
        </p:txBody>
      </p:sp>
      <p:pic>
        <p:nvPicPr>
          <p:cNvPr id="22" name="Picture 1" descr="C:\Users\Samsung\AppData\Local\Microsoft\Windows\INetCache\IE\3LEF0BVK\556px-Mauritius_Road_Signs_-_Warning_Sign_-_Other_dangers.svg[1].png">
            <a:extLst>
              <a:ext uri="{FF2B5EF4-FFF2-40B4-BE49-F238E27FC236}">
                <a16:creationId xmlns:a16="http://schemas.microsoft.com/office/drawing/2014/main" id="{51A0DEFA-F2EB-5AE5-AEE3-63580A6CDA79}"/>
              </a:ext>
            </a:extLst>
          </p:cNvPr>
          <p:cNvPicPr>
            <a:picLocks noChangeAspect="1" noChangeArrowheads="1"/>
          </p:cNvPicPr>
          <p:nvPr/>
        </p:nvPicPr>
        <p:blipFill>
          <a:blip r:embed="rId8" cstate="print"/>
          <a:srcRect/>
          <a:stretch>
            <a:fillRect/>
          </a:stretch>
        </p:blipFill>
        <p:spPr bwMode="auto">
          <a:xfrm>
            <a:off x="6648826" y="1053740"/>
            <a:ext cx="637834" cy="562673"/>
          </a:xfrm>
          <a:prstGeom prst="rect">
            <a:avLst/>
          </a:prstGeom>
          <a:noFill/>
          <a:ln w="9525">
            <a:noFill/>
            <a:miter lim="800000"/>
            <a:headEnd/>
            <a:tailEnd/>
          </a:ln>
        </p:spPr>
      </p:pic>
    </p:spTree>
    <p:extLst>
      <p:ext uri="{BB962C8B-B14F-4D97-AF65-F5344CB8AC3E}">
        <p14:creationId xmlns:p14="http://schemas.microsoft.com/office/powerpoint/2010/main" val="105713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8</a:t>
            </a:fld>
            <a:endParaRPr lang="en-GB" altLang="en-US"/>
          </a:p>
        </p:txBody>
      </p:sp>
      <p:sp>
        <p:nvSpPr>
          <p:cNvPr id="2" name="Title 1">
            <a:extLst>
              <a:ext uri="{FF2B5EF4-FFF2-40B4-BE49-F238E27FC236}">
                <a16:creationId xmlns:a16="http://schemas.microsoft.com/office/drawing/2014/main" id="{69C436A2-5F07-61B3-C9DB-19567204A219}"/>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Définir les cas d’utilisation d’un registre </a:t>
            </a:r>
          </a:p>
          <a:p>
            <a:pPr algn="ctr" eaLnBrk="1" hangingPunct="1">
              <a:defRPr/>
            </a:pPr>
            <a:r>
              <a:rPr lang="fr-FR" altLang="en-US" sz="2400" b="1" dirty="0">
                <a:solidFill>
                  <a:schemeClr val="bg1"/>
                </a:solidFill>
                <a:latin typeface="+mn-lt"/>
              </a:rPr>
              <a:t>(exemple: Registre pour la liste maîtresse des établissements de santé)  </a:t>
            </a:r>
            <a:endParaRPr lang="en-PH" altLang="en-US" sz="2400" b="1" dirty="0">
              <a:solidFill>
                <a:schemeClr val="bg1"/>
              </a:solidFill>
              <a:latin typeface="+mn-lt"/>
            </a:endParaRPr>
          </a:p>
        </p:txBody>
      </p:sp>
      <p:sp>
        <p:nvSpPr>
          <p:cNvPr id="6" name="TextBox 5">
            <a:extLst>
              <a:ext uri="{FF2B5EF4-FFF2-40B4-BE49-F238E27FC236}">
                <a16:creationId xmlns:a16="http://schemas.microsoft.com/office/drawing/2014/main" id="{555652DE-98A9-0788-DFDF-68AAC99FAC99}"/>
              </a:ext>
            </a:extLst>
          </p:cNvPr>
          <p:cNvSpPr txBox="1"/>
          <p:nvPr/>
        </p:nvSpPr>
        <p:spPr>
          <a:xfrm>
            <a:off x="107505" y="1091194"/>
            <a:ext cx="8784975" cy="567892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Optimisation des ressources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Réduit la duplication des efforts et économise les ressources grâce à la gestion centralisée et à la mise à jour régulière de la liste maîtresse.</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Standardisation et qualité des données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Assure la standardisation des données et, en tant que telle, la qualité des informations collectées et stockées dans la liste maîtresse.</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Contrôle d'accès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Met en œuvre des contrôles d'accès des utilisateurs pour garantir que seul le personnel autorisé peut mettre à jour et accéder à la liste maîtresse. </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Recherche et découverte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Permet aux utilisateurs de rechercher facilement des établissements de santé par type, emplacement ou toute autre information stockée dans la liste maîtresse. </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Cartographie</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 Peut fournir des fonctionnalités de cartographie pour visualiser l'emplacement des établissements de santé dans le temps  et permettre des requêtes basées sur la location. </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Rapports</a:t>
            </a:r>
            <a:r>
              <a:rPr lang="fr-FR" sz="17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Génère des rapports sur le nombre et la répartition des établissements de santé au fil du temps pour éclairer la prise de décision. </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Interopérabilité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Permet l'interopérabilité des données entre les systèmes d'information, en collectant, en gérant et/ou en analysant les données et les informations au niveau des installations. </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Accès en ligne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Facilite l'utilisation en ligne des informations contenues dans la liste maîtresse, y compris, le cas échéant, la création d'un portail public. </a:t>
            </a:r>
          </a:p>
          <a:p>
            <a:pPr marL="342900" lvl="0" indent="-342900">
              <a:lnSpc>
                <a:spcPct val="107000"/>
              </a:lnSpc>
              <a:buFont typeface="Symbol" panose="05050102010706020507" pitchFamily="18" charset="2"/>
              <a:buChar char=""/>
            </a:pPr>
            <a:r>
              <a:rPr lang="fr-FR" sz="1700" b="1" u="sng" kern="100" dirty="0">
                <a:effectLst/>
                <a:latin typeface="Calibri" panose="020F0502020204030204" pitchFamily="34" charset="0"/>
                <a:ea typeface="Calibri" panose="020F0502020204030204" pitchFamily="34" charset="0"/>
                <a:cs typeface="Times New Roman" panose="02020603050405020304" pitchFamily="18" charset="0"/>
              </a:rPr>
              <a:t>Evolutivité </a:t>
            </a:r>
            <a:r>
              <a:rPr lang="fr-FR" sz="1700" kern="100" dirty="0">
                <a:effectLst/>
                <a:latin typeface="Calibri" panose="020F0502020204030204" pitchFamily="34" charset="0"/>
                <a:ea typeface="Calibri" panose="020F0502020204030204" pitchFamily="34" charset="0"/>
                <a:cs typeface="Times New Roman" panose="02020603050405020304" pitchFamily="18" charset="0"/>
              </a:rPr>
              <a:t>: Facilite la gestion de la liste maîtresse à mesure que le réseau de prestation de soins de santé évolue au fil du temps.</a:t>
            </a:r>
            <a:endParaRPr lang="en-PH"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0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9</a:t>
            </a:fld>
            <a:endParaRPr lang="en-GB" altLang="en-US"/>
          </a:p>
        </p:txBody>
      </p:sp>
      <p:sp>
        <p:nvSpPr>
          <p:cNvPr id="58" name="Title 1">
            <a:extLst>
              <a:ext uri="{FF2B5EF4-FFF2-40B4-BE49-F238E27FC236}">
                <a16:creationId xmlns:a16="http://schemas.microsoft.com/office/drawing/2014/main" id="{063E2BF4-7B8E-4509-C6E6-ABC519A31C19}"/>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2400" b="1" dirty="0">
                <a:solidFill>
                  <a:schemeClr val="bg1"/>
                </a:solidFill>
                <a:latin typeface="+mn-lt"/>
              </a:rPr>
              <a:t>Définir les exigence métier (quoi, pourquoi) d’un registre</a:t>
            </a:r>
          </a:p>
          <a:p>
            <a:pPr algn="ctr" eaLnBrk="1" hangingPunct="1">
              <a:defRPr/>
            </a:pPr>
            <a:r>
              <a:rPr lang="fr-FR" altLang="en-US" sz="2400" b="1" dirty="0">
                <a:solidFill>
                  <a:schemeClr val="bg1"/>
                </a:solidFill>
                <a:latin typeface="+mn-lt"/>
              </a:rPr>
              <a:t>(exemple: Registre pour la liste maîtresse des établissements de santé)  </a:t>
            </a:r>
            <a:endParaRPr lang="en-PH" altLang="en-US" sz="2400" b="1" dirty="0">
              <a:solidFill>
                <a:schemeClr val="bg1"/>
              </a:solidFill>
              <a:latin typeface="+mn-lt"/>
            </a:endParaRPr>
          </a:p>
        </p:txBody>
      </p:sp>
      <p:graphicFrame>
        <p:nvGraphicFramePr>
          <p:cNvPr id="6" name="Table 5">
            <a:extLst>
              <a:ext uri="{FF2B5EF4-FFF2-40B4-BE49-F238E27FC236}">
                <a16:creationId xmlns:a16="http://schemas.microsoft.com/office/drawing/2014/main" id="{1C99D976-4B8A-36B4-6D48-55F16B9BDAA9}"/>
              </a:ext>
            </a:extLst>
          </p:cNvPr>
          <p:cNvGraphicFramePr>
            <a:graphicFrameLocks noGrp="1"/>
          </p:cNvGraphicFramePr>
          <p:nvPr>
            <p:extLst>
              <p:ext uri="{D42A27DB-BD31-4B8C-83A1-F6EECF244321}">
                <p14:modId xmlns:p14="http://schemas.microsoft.com/office/powerpoint/2010/main" val="3717034062"/>
              </p:ext>
            </p:extLst>
          </p:nvPr>
        </p:nvGraphicFramePr>
        <p:xfrm>
          <a:off x="183578" y="1124744"/>
          <a:ext cx="8565135" cy="5261624"/>
        </p:xfrm>
        <a:graphic>
          <a:graphicData uri="http://schemas.openxmlformats.org/drawingml/2006/table">
            <a:tbl>
              <a:tblPr>
                <a:tableStyleId>{616DA210-FB5B-4158-B5E0-FEB733F419BA}</a:tableStyleId>
              </a:tblPr>
              <a:tblGrid>
                <a:gridCol w="1652118">
                  <a:extLst>
                    <a:ext uri="{9D8B030D-6E8A-4147-A177-3AD203B41FA5}">
                      <a16:colId xmlns:a16="http://schemas.microsoft.com/office/drawing/2014/main" val="2190030559"/>
                    </a:ext>
                  </a:extLst>
                </a:gridCol>
                <a:gridCol w="3312368">
                  <a:extLst>
                    <a:ext uri="{9D8B030D-6E8A-4147-A177-3AD203B41FA5}">
                      <a16:colId xmlns:a16="http://schemas.microsoft.com/office/drawing/2014/main" val="2741758737"/>
                    </a:ext>
                  </a:extLst>
                </a:gridCol>
                <a:gridCol w="3600649">
                  <a:extLst>
                    <a:ext uri="{9D8B030D-6E8A-4147-A177-3AD203B41FA5}">
                      <a16:colId xmlns:a16="http://schemas.microsoft.com/office/drawing/2014/main" val="1860547461"/>
                    </a:ext>
                  </a:extLst>
                </a:gridCol>
              </a:tblGrid>
              <a:tr h="168357">
                <a:tc>
                  <a:txBody>
                    <a:bodyPr/>
                    <a:lstStyle/>
                    <a:p>
                      <a:pPr algn="ctr" fontAlgn="ctr"/>
                      <a:r>
                        <a:rPr lang="en-PH" sz="1050" u="none" strike="noStrike" dirty="0">
                          <a:effectLst/>
                        </a:rPr>
                        <a:t>Domaine</a:t>
                      </a:r>
                      <a:endParaRPr lang="en-PH" sz="1050" b="1" i="0" u="none" strike="noStrike" dirty="0">
                        <a:solidFill>
                          <a:srgbClr val="000000"/>
                        </a:solidFill>
                        <a:effectLst/>
                        <a:latin typeface="Calibri" panose="020F0502020204030204" pitchFamily="34" charset="0"/>
                      </a:endParaRPr>
                    </a:p>
                  </a:txBody>
                  <a:tcPr marL="6967" marR="6967" marT="6967" marB="0" anchor="ctr"/>
                </a:tc>
                <a:tc>
                  <a:txBody>
                    <a:bodyPr/>
                    <a:lstStyle/>
                    <a:p>
                      <a:pPr algn="ctr" fontAlgn="ctr"/>
                      <a:r>
                        <a:rPr lang="en-PH" sz="1050" u="none" strike="noStrike">
                          <a:effectLst/>
                        </a:rPr>
                        <a:t>Exigence</a:t>
                      </a:r>
                      <a:endParaRPr lang="en-PH" sz="1050" b="1" i="0" u="none" strike="noStrike">
                        <a:solidFill>
                          <a:srgbClr val="000000"/>
                        </a:solidFill>
                        <a:effectLst/>
                        <a:latin typeface="Calibri" panose="020F0502020204030204" pitchFamily="34" charset="0"/>
                      </a:endParaRPr>
                    </a:p>
                  </a:txBody>
                  <a:tcPr marL="6967" marR="6967" marT="6967" marB="0" anchor="ctr"/>
                </a:tc>
                <a:tc>
                  <a:txBody>
                    <a:bodyPr/>
                    <a:lstStyle/>
                    <a:p>
                      <a:pPr algn="ctr" fontAlgn="ctr"/>
                      <a:r>
                        <a:rPr lang="en-PH" sz="1050" u="none" strike="noStrike">
                          <a:effectLst/>
                        </a:rPr>
                        <a:t>Raisonnement</a:t>
                      </a:r>
                      <a:endParaRPr lang="en-PH" sz="1050" b="1" i="0" u="none" strike="noStrike">
                        <a:solidFill>
                          <a:srgbClr val="000000"/>
                        </a:solidFill>
                        <a:effectLst/>
                        <a:latin typeface="Calibri" panose="020F0502020204030204" pitchFamily="34" charset="0"/>
                      </a:endParaRPr>
                    </a:p>
                  </a:txBody>
                  <a:tcPr marL="6967" marR="6967" marT="6967" marB="0" anchor="ctr"/>
                </a:tc>
                <a:extLst>
                  <a:ext uri="{0D108BD9-81ED-4DB2-BD59-A6C34878D82A}">
                    <a16:rowId xmlns:a16="http://schemas.microsoft.com/office/drawing/2014/main" val="298065389"/>
                  </a:ext>
                </a:extLst>
              </a:tr>
              <a:tr h="505072">
                <a:tc>
                  <a:txBody>
                    <a:bodyPr/>
                    <a:lstStyle/>
                    <a:p>
                      <a:pPr algn="l" fontAlgn="ctr"/>
                      <a:r>
                        <a:rPr lang="fr-FR" sz="1050" b="0" i="0" u="none" strike="noStrike">
                          <a:solidFill>
                            <a:srgbClr val="000000"/>
                          </a:solidFill>
                          <a:effectLst/>
                          <a:latin typeface="Calibri" panose="020F0502020204030204" pitchFamily="34" charset="0"/>
                        </a:rPr>
                        <a:t>Exactitude et intégrité des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Maintenir des informations précises et à jour sur les établissements de santé, y compris leur emplacement, leurs services, leurs coordonnées et leur statut de certification.</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Des données inexactes ou obsolètes peuvent entraîner des erreurs dans les références des patients, l'allocation des ressources et les interventions d'urgence.</a:t>
                      </a:r>
                    </a:p>
                  </a:txBody>
                  <a:tcPr marL="9525" marR="9525" marT="9525" marB="0" anchor="ctr"/>
                </a:tc>
                <a:extLst>
                  <a:ext uri="{0D108BD9-81ED-4DB2-BD59-A6C34878D82A}">
                    <a16:rowId xmlns:a16="http://schemas.microsoft.com/office/drawing/2014/main" val="1918105380"/>
                  </a:ext>
                </a:extLst>
              </a:tr>
              <a:tr h="505072">
                <a:tc>
                  <a:txBody>
                    <a:bodyPr/>
                    <a:lstStyle/>
                    <a:p>
                      <a:pPr algn="l" fontAlgn="ctr"/>
                      <a:r>
                        <a:rPr lang="en-PH" sz="1050" b="0" i="0" u="none" strike="noStrike">
                          <a:solidFill>
                            <a:srgbClr val="000000"/>
                          </a:solidFill>
                          <a:effectLst/>
                          <a:latin typeface="Calibri" panose="020F0502020204030204" pitchFamily="34" charset="0"/>
                        </a:rPr>
                        <a:t>Standardisation des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Mettre en œuvre des formats de données standardisés pour assurer la cohérence dans la saisie et l'échange de données (par exemple, HL7 FHIR).</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Les données standardisées permettent l'interopérabilité entre les différents systèmes de santé et facilitent le partage des données.</a:t>
                      </a:r>
                    </a:p>
                  </a:txBody>
                  <a:tcPr marL="9525" marR="9525" marT="9525" marB="0" anchor="ctr"/>
                </a:tc>
                <a:extLst>
                  <a:ext uri="{0D108BD9-81ED-4DB2-BD59-A6C34878D82A}">
                    <a16:rowId xmlns:a16="http://schemas.microsoft.com/office/drawing/2014/main" val="3084680200"/>
                  </a:ext>
                </a:extLst>
              </a:tr>
              <a:tr h="505072">
                <a:tc>
                  <a:txBody>
                    <a:bodyPr/>
                    <a:lstStyle/>
                    <a:p>
                      <a:pPr algn="l" fontAlgn="ctr"/>
                      <a:r>
                        <a:rPr lang="fr-FR" sz="1050" b="0" i="0" u="none" strike="noStrike">
                          <a:solidFill>
                            <a:srgbClr val="000000"/>
                          </a:solidFill>
                          <a:effectLst/>
                          <a:latin typeface="Calibri" panose="020F0502020204030204" pitchFamily="34" charset="0"/>
                        </a:rPr>
                        <a:t>Sécurité et confidentialité des données</a:t>
                      </a:r>
                    </a:p>
                  </a:txBody>
                  <a:tcPr marL="9525" marR="9525" marT="9525" marB="0" anchor="ctr"/>
                </a:tc>
                <a:tc>
                  <a:txBody>
                    <a:bodyPr/>
                    <a:lstStyle/>
                    <a:p>
                      <a:pPr algn="l" fontAlgn="ctr"/>
                      <a:r>
                        <a:rPr lang="fr-FR" sz="1050" b="0" i="0" u="none" strike="noStrike" dirty="0">
                          <a:solidFill>
                            <a:srgbClr val="000000"/>
                          </a:solidFill>
                          <a:effectLst/>
                          <a:latin typeface="Calibri" panose="020F0502020204030204" pitchFamily="34" charset="0"/>
                        </a:rPr>
                        <a:t>Mettre en œuvre des mesures de sécurité robustes pour protéger les données qui pourraient être stockées dans la liste maîtresse (par exemple, les informations de contact)</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Les données des établissements de santé peuvent contenir des informations sensibles et les violations peuvent avoir de graves conséquences juridiques.</a:t>
                      </a:r>
                    </a:p>
                  </a:txBody>
                  <a:tcPr marL="9525" marR="9525" marT="9525" marB="0" anchor="ctr"/>
                </a:tc>
                <a:extLst>
                  <a:ext uri="{0D108BD9-81ED-4DB2-BD59-A6C34878D82A}">
                    <a16:rowId xmlns:a16="http://schemas.microsoft.com/office/drawing/2014/main" val="3215383344"/>
                  </a:ext>
                </a:extLst>
              </a:tr>
              <a:tr h="611943">
                <a:tc>
                  <a:txBody>
                    <a:bodyPr/>
                    <a:lstStyle/>
                    <a:p>
                      <a:pPr algn="l" fontAlgn="ctr"/>
                      <a:r>
                        <a:rPr lang="en-PH" sz="1050" b="0" i="0" u="none" strike="noStrike">
                          <a:solidFill>
                            <a:srgbClr val="000000"/>
                          </a:solidFill>
                          <a:effectLst/>
                          <a:latin typeface="Calibri" panose="020F0502020204030204" pitchFamily="34" charset="0"/>
                        </a:rPr>
                        <a:t>Évolutivité des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S'adapter à l'ajout de nouveaux établissements de santé et à l'éventuelle expansion du dictionnaire de données sans perturbations majeures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Les infrastructures de santé évoluent et le système doit s'adapter aux changements du nombre et des types d'établissements</a:t>
                      </a:r>
                    </a:p>
                  </a:txBody>
                  <a:tcPr marL="9525" marR="9525" marT="9525" marB="0" anchor="ctr"/>
                </a:tc>
                <a:extLst>
                  <a:ext uri="{0D108BD9-81ED-4DB2-BD59-A6C34878D82A}">
                    <a16:rowId xmlns:a16="http://schemas.microsoft.com/office/drawing/2014/main" val="3602532269"/>
                  </a:ext>
                </a:extLst>
              </a:tr>
              <a:tr h="505072">
                <a:tc>
                  <a:txBody>
                    <a:bodyPr/>
                    <a:lstStyle/>
                    <a:p>
                      <a:pPr algn="l" fontAlgn="ctr"/>
                      <a:r>
                        <a:rPr lang="fr-FR" sz="1050" b="0" i="0" u="none" strike="noStrike">
                          <a:solidFill>
                            <a:srgbClr val="000000"/>
                          </a:solidFill>
                          <a:effectLst/>
                          <a:latin typeface="Calibri" panose="020F0502020204030204" pitchFamily="34" charset="0"/>
                        </a:rPr>
                        <a:t>Gestion complète du temps et préservation des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Fournir des fonctionnalités complètes de gestion du temps et de préservation des données, y compris la conservation des données historiques, la gestion des versions, la datation efficace et la création de rapports temporels.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Une gestion efficace de la dimension temporelle au sein du registre est essentielle pour maintenir un historique complet des données des établissements de santé. Ces fonctionnalités permettent de suivre l'évolution des établissements de santé, le respect des réglementations historiques et la capacité d'analyser les tendances et les changements au fil du temps.</a:t>
                      </a:r>
                    </a:p>
                  </a:txBody>
                  <a:tcPr marL="9525" marR="9525" marT="9525" marB="0" anchor="ctr"/>
                </a:tc>
                <a:extLst>
                  <a:ext uri="{0D108BD9-81ED-4DB2-BD59-A6C34878D82A}">
                    <a16:rowId xmlns:a16="http://schemas.microsoft.com/office/drawing/2014/main" val="3431990816"/>
                  </a:ext>
                </a:extLst>
              </a:tr>
              <a:tr h="673429">
                <a:tc>
                  <a:txBody>
                    <a:bodyPr/>
                    <a:lstStyle/>
                    <a:p>
                      <a:pPr algn="l" fontAlgn="ctr"/>
                      <a:r>
                        <a:rPr lang="en-PH" sz="1050" b="0" i="0" u="none" strike="noStrike">
                          <a:solidFill>
                            <a:srgbClr val="000000"/>
                          </a:solidFill>
                          <a:effectLst/>
                          <a:latin typeface="Calibri" panose="020F0502020204030204" pitchFamily="34" charset="0"/>
                        </a:rPr>
                        <a:t>Intégration de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Prise en charge de l'intégration avec d'autres systèmes de santé, bases de données et dossiers de santé électroniques (DSE) pour faciliter le partage et la coordination des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Un échange de données fluide est essentiel pour une prestation de soins de santé efficace et des initiatives de santé publique.</a:t>
                      </a:r>
                    </a:p>
                  </a:txBody>
                  <a:tcPr marL="9525" marR="9525" marT="9525" marB="0" anchor="ctr"/>
                </a:tc>
                <a:extLst>
                  <a:ext uri="{0D108BD9-81ED-4DB2-BD59-A6C34878D82A}">
                    <a16:rowId xmlns:a16="http://schemas.microsoft.com/office/drawing/2014/main" val="2839936266"/>
                  </a:ext>
                </a:extLst>
              </a:tr>
              <a:tr h="505072">
                <a:tc>
                  <a:txBody>
                    <a:bodyPr/>
                    <a:lstStyle/>
                    <a:p>
                      <a:pPr algn="l" fontAlgn="ctr"/>
                      <a:r>
                        <a:rPr lang="fr-FR" sz="1050" b="0" i="0" u="none" strike="noStrike">
                          <a:solidFill>
                            <a:srgbClr val="000000"/>
                          </a:solidFill>
                          <a:effectLst/>
                          <a:latin typeface="Calibri" panose="020F0502020204030204" pitchFamily="34" charset="0"/>
                        </a:rPr>
                        <a:t>Validation et vérification des données</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Mettre en œuvre des contrôles de validation pour garantir que les données saisies dans le système répondent aux critères prédéfinis et vérifier périodiquement les données auprès de sources faisant autorité.</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Garantir l’exactitude des données est crucial pour une prise de décision fiable</a:t>
                      </a:r>
                    </a:p>
                  </a:txBody>
                  <a:tcPr marL="9525" marR="9525" marT="9525" marB="0" anchor="ctr"/>
                </a:tc>
                <a:extLst>
                  <a:ext uri="{0D108BD9-81ED-4DB2-BD59-A6C34878D82A}">
                    <a16:rowId xmlns:a16="http://schemas.microsoft.com/office/drawing/2014/main" val="4030139495"/>
                  </a:ext>
                </a:extLst>
              </a:tr>
              <a:tr h="673429">
                <a:tc>
                  <a:txBody>
                    <a:bodyPr/>
                    <a:lstStyle/>
                    <a:p>
                      <a:pPr algn="l" fontAlgn="ctr"/>
                      <a:r>
                        <a:rPr lang="en-PH" sz="1050" b="0" i="0" u="none" strike="noStrike">
                          <a:solidFill>
                            <a:srgbClr val="000000"/>
                          </a:solidFill>
                          <a:effectLst/>
                          <a:latin typeface="Calibri" panose="020F0502020204030204" pitchFamily="34" charset="0"/>
                        </a:rPr>
                        <a:t>Intégration géospatiale</a:t>
                      </a:r>
                    </a:p>
                  </a:txBody>
                  <a:tcPr marL="9525" marR="9525" marT="9525" marB="0" anchor="ctr"/>
                </a:tc>
                <a:tc>
                  <a:txBody>
                    <a:bodyPr/>
                    <a:lstStyle/>
                    <a:p>
                      <a:pPr algn="l" fontAlgn="ctr"/>
                      <a:r>
                        <a:rPr lang="fr-FR" sz="1050" b="0" i="0" u="none" strike="noStrike">
                          <a:solidFill>
                            <a:srgbClr val="000000"/>
                          </a:solidFill>
                          <a:effectLst/>
                          <a:latin typeface="Calibri" panose="020F0502020204030204" pitchFamily="34" charset="0"/>
                        </a:rPr>
                        <a:t>Incorporer des fonctionnalités géospatiales pour cartographier les emplacements des établissements de santé et permettre une analyse spatiale</a:t>
                      </a:r>
                    </a:p>
                  </a:txBody>
                  <a:tcPr marL="9525" marR="9525" marT="9525" marB="0" anchor="ctr"/>
                </a:tc>
                <a:tc>
                  <a:txBody>
                    <a:bodyPr/>
                    <a:lstStyle/>
                    <a:p>
                      <a:pPr algn="l" fontAlgn="ctr"/>
                      <a:r>
                        <a:rPr lang="fr-FR" sz="1050" b="0" i="0" u="none" strike="noStrike" dirty="0">
                          <a:solidFill>
                            <a:srgbClr val="000000"/>
                          </a:solidFill>
                          <a:effectLst/>
                          <a:latin typeface="Calibri" panose="020F0502020204030204" pitchFamily="34" charset="0"/>
                        </a:rPr>
                        <a:t>Les données géolocalisées sont essentielles à la planification des soins de santé et à la prise de décision</a:t>
                      </a:r>
                    </a:p>
                  </a:txBody>
                  <a:tcPr marL="9525" marR="9525" marT="9525" marB="0" anchor="ctr"/>
                </a:tc>
                <a:extLst>
                  <a:ext uri="{0D108BD9-81ED-4DB2-BD59-A6C34878D82A}">
                    <a16:rowId xmlns:a16="http://schemas.microsoft.com/office/drawing/2014/main" val="3864049135"/>
                  </a:ext>
                </a:extLst>
              </a:tr>
            </a:tbl>
          </a:graphicData>
        </a:graphic>
      </p:graphicFrame>
    </p:spTree>
    <p:extLst>
      <p:ext uri="{BB962C8B-B14F-4D97-AF65-F5344CB8AC3E}">
        <p14:creationId xmlns:p14="http://schemas.microsoft.com/office/powerpoint/2010/main" val="567085046"/>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16181</TotalTime>
  <Words>2755</Words>
  <Application>Microsoft Office PowerPoint</Application>
  <PresentationFormat>On-screen Show (4:3)</PresentationFormat>
  <Paragraphs>240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Open Sans</vt:lpstr>
      <vt:lpstr>Roboto</vt:lpstr>
      <vt:lpstr>Söhne</vt:lpstr>
      <vt:lpstr>Symbol</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Utiliser les données</vt:lpstr>
      <vt:lpstr>PowerPoint Presentation</vt:lpstr>
      <vt:lpstr>Ordre du jour et objectifs du 3ème jour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188</cp:revision>
  <dcterms:created xsi:type="dcterms:W3CDTF">2018-03-06T13:12:55Z</dcterms:created>
  <dcterms:modified xsi:type="dcterms:W3CDTF">2024-02-11T00:05:12Z</dcterms:modified>
</cp:coreProperties>
</file>