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91" r:id="rId2"/>
    <p:sldId id="287" r:id="rId3"/>
    <p:sldId id="755" r:id="rId4"/>
    <p:sldId id="757" r:id="rId5"/>
    <p:sldId id="760" r:id="rId6"/>
    <p:sldId id="778" r:id="rId7"/>
    <p:sldId id="762" r:id="rId8"/>
    <p:sldId id="763" r:id="rId9"/>
    <p:sldId id="362" r:id="rId10"/>
    <p:sldId id="785" r:id="rId11"/>
    <p:sldId id="314" r:id="rId12"/>
    <p:sldId id="324" r:id="rId13"/>
    <p:sldId id="266" r:id="rId14"/>
    <p:sldId id="782" r:id="rId15"/>
    <p:sldId id="303" r:id="rId16"/>
    <p:sldId id="780" r:id="rId17"/>
    <p:sldId id="781" r:id="rId18"/>
    <p:sldId id="784" r:id="rId19"/>
    <p:sldId id="304" r:id="rId20"/>
    <p:sldId id="294" r:id="rId2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3067" userDrawn="1">
          <p15:clr>
            <a:srgbClr val="A4A3A4"/>
          </p15:clr>
        </p15:guide>
        <p15:guide id="2" orient="horz" pos="3612" userDrawn="1">
          <p15:clr>
            <a:srgbClr val="A4A3A4"/>
          </p15:clr>
        </p15:guide>
        <p15:guide id="3" orient="horz" pos="4065">
          <p15:clr>
            <a:srgbClr val="A4A3A4"/>
          </p15:clr>
        </p15:guide>
        <p15:guide id="5" orient="horz" pos="1344" userDrawn="1">
          <p15:clr>
            <a:srgbClr val="A4A3A4"/>
          </p15:clr>
        </p15:guide>
        <p15:guide id="6" orient="horz" pos="2432" userDrawn="1">
          <p15:clr>
            <a:srgbClr val="A4A3A4"/>
          </p15:clr>
        </p15:guide>
        <p15:guide id="7" pos="2880">
          <p15:clr>
            <a:srgbClr val="A4A3A4"/>
          </p15:clr>
        </p15:guide>
        <p15:guide id="8" pos="5103" userDrawn="1">
          <p15:clr>
            <a:srgbClr val="A4A3A4"/>
          </p15:clr>
        </p15:guide>
        <p15:guide id="9" pos="793">
          <p15:clr>
            <a:srgbClr val="A4A3A4"/>
          </p15:clr>
        </p15:guide>
        <p15:guide id="10" pos="3696" userDrawn="1">
          <p15:clr>
            <a:srgbClr val="A4A3A4"/>
          </p15:clr>
        </p15:guide>
        <p15:guide id="11" orient="horz" pos="1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3C88"/>
    <a:srgbClr val="D8AA37"/>
    <a:srgbClr val="4F8CB5"/>
    <a:srgbClr val="315A75"/>
    <a:srgbClr val="3398CC"/>
    <a:srgbClr val="346667"/>
    <a:srgbClr val="1B3163"/>
    <a:srgbClr val="001C54"/>
    <a:srgbClr val="2384C0"/>
    <a:srgbClr val="315A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5" autoAdjust="0"/>
    <p:restoredTop sz="91269" autoAdjust="0"/>
  </p:normalViewPr>
  <p:slideViewPr>
    <p:cSldViewPr showGuides="1">
      <p:cViewPr varScale="1">
        <p:scale>
          <a:sx n="72" d="100"/>
          <a:sy n="72" d="100"/>
        </p:scale>
        <p:origin x="1752" y="53"/>
      </p:cViewPr>
      <p:guideLst>
        <p:guide orient="horz" pos="3067"/>
        <p:guide orient="horz" pos="3612"/>
        <p:guide orient="horz" pos="4065"/>
        <p:guide orient="horz" pos="1344"/>
        <p:guide orient="horz" pos="2432"/>
        <p:guide pos="2880"/>
        <p:guide pos="5103"/>
        <p:guide pos="793"/>
        <p:guide pos="3696"/>
        <p:guide orient="horz" pos="1888"/>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cs typeface="Arial" charset="0"/>
              </a:defRPr>
            </a:lvl1pPr>
          </a:lstStyle>
          <a:p>
            <a:pPr>
              <a:defRPr/>
            </a:pPr>
            <a:endParaRPr lang="en-PH"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cs typeface="Arial" charset="0"/>
              </a:defRPr>
            </a:lvl1pPr>
          </a:lstStyle>
          <a:p>
            <a:pPr>
              <a:defRPr/>
            </a:pPr>
            <a:fld id="{769B6999-3394-44CF-8F97-70A985E924E7}" type="datetimeFigureOut">
              <a:rPr lang="en-PH" altLang="en-US"/>
              <a:pPr>
                <a:defRPr/>
              </a:pPr>
              <a:t>08/11/2023</a:t>
            </a:fld>
            <a:endParaRPr lang="en-PH"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PH"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PH"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cs typeface="Arial" charset="0"/>
              </a:defRPr>
            </a:lvl1pPr>
          </a:lstStyle>
          <a:p>
            <a:pPr>
              <a:defRPr/>
            </a:pPr>
            <a:endParaRPr lang="en-PH"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Arial" charset="0"/>
              </a:defRPr>
            </a:lvl1pPr>
          </a:lstStyle>
          <a:p>
            <a:pPr>
              <a:defRPr/>
            </a:pPr>
            <a:fld id="{40189B38-87AB-431D-88EE-EB47DCC6C7B8}" type="slidenum">
              <a:rPr lang="en-PH" altLang="en-US"/>
              <a:pPr>
                <a:defRPr/>
              </a:pPr>
              <a:t>‹#›</a:t>
            </a:fld>
            <a:endParaRPr lang="en-PH" altLang="en-US"/>
          </a:p>
        </p:txBody>
      </p:sp>
    </p:spTree>
    <p:extLst>
      <p:ext uri="{BB962C8B-B14F-4D97-AF65-F5344CB8AC3E}">
        <p14:creationId xmlns:p14="http://schemas.microsoft.com/office/powerpoint/2010/main" val="10958349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pPr>
              <a:defRPr/>
            </a:pPr>
            <a:fld id="{40189B38-87AB-431D-88EE-EB47DCC6C7B8}" type="slidenum">
              <a:rPr lang="en-PH" altLang="en-US" smtClean="0"/>
              <a:pPr>
                <a:defRPr/>
              </a:pPr>
              <a:t>1</a:t>
            </a:fld>
            <a:endParaRPr lang="en-PH" altLang="en-US"/>
          </a:p>
        </p:txBody>
      </p:sp>
    </p:spTree>
    <p:extLst>
      <p:ext uri="{BB962C8B-B14F-4D97-AF65-F5344CB8AC3E}">
        <p14:creationId xmlns:p14="http://schemas.microsoft.com/office/powerpoint/2010/main" val="1081147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PH" baseline="0" dirty="0"/>
          </a:p>
          <a:p>
            <a:endParaRPr lang="en-US" dirty="0"/>
          </a:p>
        </p:txBody>
      </p:sp>
      <p:sp>
        <p:nvSpPr>
          <p:cNvPr id="4" name="Slide Number Placeholder 3"/>
          <p:cNvSpPr>
            <a:spLocks noGrp="1"/>
          </p:cNvSpPr>
          <p:nvPr>
            <p:ph type="sldNum" sz="quarter" idx="10"/>
          </p:nvPr>
        </p:nvSpPr>
        <p:spPr/>
        <p:txBody>
          <a:bodyPr/>
          <a:lstStyle/>
          <a:p>
            <a:fld id="{C03FA89B-C398-4580-AF4B-810F2252F209}" type="slidenum">
              <a:rPr lang="en-US" smtClean="0"/>
              <a:pPr/>
              <a:t>13</a:t>
            </a:fld>
            <a:endParaRPr lang="en-US"/>
          </a:p>
        </p:txBody>
      </p:sp>
    </p:spTree>
    <p:extLst>
      <p:ext uri="{BB962C8B-B14F-4D97-AF65-F5344CB8AC3E}">
        <p14:creationId xmlns:p14="http://schemas.microsoft.com/office/powerpoint/2010/main" val="4030008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20</a:t>
            </a:fld>
            <a:endParaRPr lang="en-PH" altLang="en-US"/>
          </a:p>
        </p:txBody>
      </p:sp>
    </p:spTree>
    <p:extLst>
      <p:ext uri="{BB962C8B-B14F-4D97-AF65-F5344CB8AC3E}">
        <p14:creationId xmlns:p14="http://schemas.microsoft.com/office/powerpoint/2010/main" val="2010303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a:t>
            </a:fld>
            <a:endParaRPr lang="en-PH" altLang="en-US"/>
          </a:p>
        </p:txBody>
      </p:sp>
    </p:spTree>
    <p:extLst>
      <p:ext uri="{BB962C8B-B14F-4D97-AF65-F5344CB8AC3E}">
        <p14:creationId xmlns:p14="http://schemas.microsoft.com/office/powerpoint/2010/main" val="4078983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a:t>
            </a:fld>
            <a:endParaRPr lang="en-PH" altLang="en-US"/>
          </a:p>
        </p:txBody>
      </p:sp>
    </p:spTree>
    <p:extLst>
      <p:ext uri="{BB962C8B-B14F-4D97-AF65-F5344CB8AC3E}">
        <p14:creationId xmlns:p14="http://schemas.microsoft.com/office/powerpoint/2010/main" val="2010303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CA35FFAE-FD5C-4660-8FE7-A3AC433FDEFA}" type="slidenum">
              <a:rPr lang="en-US" smtClean="0"/>
              <a:t>4</a:t>
            </a:fld>
            <a:endParaRPr lang="en-US"/>
          </a:p>
        </p:txBody>
      </p:sp>
    </p:spTree>
    <p:extLst>
      <p:ext uri="{BB962C8B-B14F-4D97-AF65-F5344CB8AC3E}">
        <p14:creationId xmlns:p14="http://schemas.microsoft.com/office/powerpoint/2010/main" val="3315599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CA35FFAE-FD5C-4660-8FE7-A3AC433FDEFA}" type="slidenum">
              <a:rPr lang="en-US" smtClean="0"/>
              <a:t>6</a:t>
            </a:fld>
            <a:endParaRPr lang="en-US"/>
          </a:p>
        </p:txBody>
      </p:sp>
    </p:spTree>
    <p:extLst>
      <p:ext uri="{BB962C8B-B14F-4D97-AF65-F5344CB8AC3E}">
        <p14:creationId xmlns:p14="http://schemas.microsoft.com/office/powerpoint/2010/main" val="2998283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CA35FFAE-FD5C-4660-8FE7-A3AC433FDEFA}" type="slidenum">
              <a:rPr lang="en-US" smtClean="0"/>
              <a:t>9</a:t>
            </a:fld>
            <a:endParaRPr lang="en-US"/>
          </a:p>
        </p:txBody>
      </p:sp>
    </p:spTree>
    <p:extLst>
      <p:ext uri="{BB962C8B-B14F-4D97-AF65-F5344CB8AC3E}">
        <p14:creationId xmlns:p14="http://schemas.microsoft.com/office/powerpoint/2010/main" val="2599116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CA35FFAE-FD5C-4660-8FE7-A3AC433FDEFA}" type="slidenum">
              <a:rPr lang="en-US" smtClean="0"/>
              <a:t>10</a:t>
            </a:fld>
            <a:endParaRPr lang="en-US"/>
          </a:p>
        </p:txBody>
      </p:sp>
    </p:spTree>
    <p:extLst>
      <p:ext uri="{BB962C8B-B14F-4D97-AF65-F5344CB8AC3E}">
        <p14:creationId xmlns:p14="http://schemas.microsoft.com/office/powerpoint/2010/main" val="771483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11</a:t>
            </a:fld>
            <a:endParaRPr lang="en-PH" altLang="en-US"/>
          </a:p>
        </p:txBody>
      </p:sp>
    </p:spTree>
    <p:extLst>
      <p:ext uri="{BB962C8B-B14F-4D97-AF65-F5344CB8AC3E}">
        <p14:creationId xmlns:p14="http://schemas.microsoft.com/office/powerpoint/2010/main" val="2034803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12</a:t>
            </a:fld>
            <a:endParaRPr lang="en-PH" altLang="en-US"/>
          </a:p>
        </p:txBody>
      </p:sp>
    </p:spTree>
    <p:extLst>
      <p:ext uri="{BB962C8B-B14F-4D97-AF65-F5344CB8AC3E}">
        <p14:creationId xmlns:p14="http://schemas.microsoft.com/office/powerpoint/2010/main" val="4028052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vl1pPr>
          </a:lstStyle>
          <a:p>
            <a:pPr>
              <a:defRPr/>
            </a:pPr>
            <a:fld id="{8C5490D6-8476-4F9A-9D29-0EC3740DF8C6}" type="slidenum">
              <a:rPr lang="en-GB" altLang="en-US"/>
              <a:pPr>
                <a:defRPr/>
              </a:pPr>
              <a:t>‹#›</a:t>
            </a:fld>
            <a:endParaRPr lang="en-GB" altLang="en-US"/>
          </a:p>
        </p:txBody>
      </p:sp>
      <p:sp>
        <p:nvSpPr>
          <p:cNvPr id="2" name="Rectangle 1">
            <a:extLst>
              <a:ext uri="{FF2B5EF4-FFF2-40B4-BE49-F238E27FC236}">
                <a16:creationId xmlns:a16="http://schemas.microsoft.com/office/drawing/2014/main" id="{03974760-C982-0DE5-D4E6-552C34B2AE35}"/>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B7D825-916E-CBEF-DED4-FE017CC00CF3}"/>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fr-CH"/>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Rectangle 5">
            <a:extLst>
              <a:ext uri="{FF2B5EF4-FFF2-40B4-BE49-F238E27FC236}">
                <a16:creationId xmlns:a16="http://schemas.microsoft.com/office/drawing/2014/main" id="{E68895E7-F979-6817-5CFA-EEACE7D59ECF}"/>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733921-5FC9-C711-80A2-0B82B0900910}"/>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8C5490D6-8476-4F9A-9D29-0EC3740DF8C6}" type="slidenum">
              <a:rPr lang="en-GB" altLang="en-US"/>
              <a:pPr>
                <a:defRPr/>
              </a:pPr>
              <a:t>‹#›</a:t>
            </a:fld>
            <a:endParaRPr lang="en-GB" altLang="en-US"/>
          </a:p>
        </p:txBody>
      </p:sp>
      <p:sp>
        <p:nvSpPr>
          <p:cNvPr id="2" name="Rectangle 1">
            <a:extLst>
              <a:ext uri="{FF2B5EF4-FFF2-40B4-BE49-F238E27FC236}">
                <a16:creationId xmlns:a16="http://schemas.microsoft.com/office/drawing/2014/main" id="{85DCCF6D-6040-7458-7A17-84F41A8DDD81}"/>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extLst>
      <p:ext uri="{BB962C8B-B14F-4D97-AF65-F5344CB8AC3E}">
        <p14:creationId xmlns:p14="http://schemas.microsoft.com/office/powerpoint/2010/main" val="4137611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71F4C2-F4B3-4C41-B560-896DFFE15441}"/>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CCB00C0-CA4E-F524-CE3A-4CDB79372D03}"/>
              </a:ext>
            </a:extLst>
          </p:cNvPr>
          <p:cNvSpPr>
            <a:spLocks noGrp="1"/>
          </p:cNvSpPr>
          <p:nvPr>
            <p:ph type="sldNum" sz="quarter" idx="12"/>
          </p:nvPr>
        </p:nvSpPr>
        <p:spPr>
          <a:xfrm>
            <a:off x="8689019" y="6414406"/>
            <a:ext cx="454981" cy="365125"/>
          </a:xfrm>
          <a:prstGeom prst="rect">
            <a:avLst/>
          </a:prstGeom>
        </p:spPr>
        <p:txBody>
          <a:bodyPr/>
          <a:lstStyle>
            <a:lvl1pPr algn="r">
              <a:defRPr>
                <a:solidFill>
                  <a:schemeClr val="bg1"/>
                </a:solidFill>
              </a:defRPr>
            </a:lvl1pPr>
          </a:lstStyle>
          <a:p>
            <a:fld id="{4D309488-8EB1-4662-952E-D6A73107E6C0}" type="slidenum">
              <a:rPr lang="en-US" smtClean="0"/>
              <a:pPr/>
              <a:t>‹#›</a:t>
            </a:fld>
            <a:endParaRPr lang="en-US" dirty="0"/>
          </a:p>
        </p:txBody>
      </p:sp>
      <p:sp>
        <p:nvSpPr>
          <p:cNvPr id="14" name="Title 1">
            <a:extLst>
              <a:ext uri="{FF2B5EF4-FFF2-40B4-BE49-F238E27FC236}">
                <a16:creationId xmlns:a16="http://schemas.microsoft.com/office/drawing/2014/main" id="{50B285FE-927D-0FFE-8969-FEE801E71ED0}"/>
              </a:ext>
            </a:extLst>
          </p:cNvPr>
          <p:cNvSpPr txBox="1">
            <a:spLocks/>
          </p:cNvSpPr>
          <p:nvPr userDrawn="1"/>
        </p:nvSpPr>
        <p:spPr bwMode="auto">
          <a:xfrm>
            <a:off x="0" y="152401"/>
            <a:ext cx="9144000" cy="693737"/>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marL="269081" eaLnBrk="1" hangingPunct="1">
              <a:defRPr/>
            </a:pPr>
            <a:endParaRPr lang="en-PH" altLang="en-US" sz="2400" b="1" cap="small" baseline="0" dirty="0">
              <a:solidFill>
                <a:srgbClr val="4F8CB5"/>
              </a:solidFill>
              <a:latin typeface="+mn-lt"/>
            </a:endParaRPr>
          </a:p>
        </p:txBody>
      </p:sp>
    </p:spTree>
    <p:extLst>
      <p:ext uri="{BB962C8B-B14F-4D97-AF65-F5344CB8AC3E}">
        <p14:creationId xmlns:p14="http://schemas.microsoft.com/office/powerpoint/2010/main" val="1387815168"/>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71F4C2-F4B3-4C41-B560-896DFFE15441}"/>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CCB00C0-CA4E-F524-CE3A-4CDB79372D03}"/>
              </a:ext>
            </a:extLst>
          </p:cNvPr>
          <p:cNvSpPr>
            <a:spLocks noGrp="1"/>
          </p:cNvSpPr>
          <p:nvPr>
            <p:ph type="sldNum" sz="quarter" idx="12"/>
          </p:nvPr>
        </p:nvSpPr>
        <p:spPr>
          <a:xfrm>
            <a:off x="8689019" y="6414406"/>
            <a:ext cx="454981" cy="365125"/>
          </a:xfrm>
          <a:prstGeom prst="rect">
            <a:avLst/>
          </a:prstGeom>
        </p:spPr>
        <p:txBody>
          <a:bodyPr/>
          <a:lstStyle>
            <a:lvl1pPr algn="r">
              <a:defRPr>
                <a:solidFill>
                  <a:schemeClr val="bg1"/>
                </a:solidFill>
              </a:defRPr>
            </a:lvl1pPr>
          </a:lstStyle>
          <a:p>
            <a:fld id="{4D309488-8EB1-4662-952E-D6A73107E6C0}" type="slidenum">
              <a:rPr lang="en-US" smtClean="0"/>
              <a:pPr/>
              <a:t>‹#›</a:t>
            </a:fld>
            <a:endParaRPr lang="en-US" dirty="0"/>
          </a:p>
        </p:txBody>
      </p:sp>
      <p:sp>
        <p:nvSpPr>
          <p:cNvPr id="14" name="Title 1">
            <a:extLst>
              <a:ext uri="{FF2B5EF4-FFF2-40B4-BE49-F238E27FC236}">
                <a16:creationId xmlns:a16="http://schemas.microsoft.com/office/drawing/2014/main" id="{50B285FE-927D-0FFE-8969-FEE801E71ED0}"/>
              </a:ext>
            </a:extLst>
          </p:cNvPr>
          <p:cNvSpPr txBox="1">
            <a:spLocks/>
          </p:cNvSpPr>
          <p:nvPr userDrawn="1"/>
        </p:nvSpPr>
        <p:spPr bwMode="auto">
          <a:xfrm>
            <a:off x="0" y="152401"/>
            <a:ext cx="9144000" cy="693737"/>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marL="269081" eaLnBrk="1" hangingPunct="1">
              <a:defRPr/>
            </a:pPr>
            <a:endParaRPr lang="en-PH" altLang="en-US" sz="2400" b="1" cap="small" baseline="0" dirty="0">
              <a:solidFill>
                <a:srgbClr val="4F8CB5"/>
              </a:solidFill>
              <a:latin typeface="+mn-lt"/>
            </a:endParaRPr>
          </a:p>
        </p:txBody>
      </p:sp>
    </p:spTree>
    <p:extLst>
      <p:ext uri="{BB962C8B-B14F-4D97-AF65-F5344CB8AC3E}">
        <p14:creationId xmlns:p14="http://schemas.microsoft.com/office/powerpoint/2010/main" val="50723093"/>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71F4C2-F4B3-4C41-B560-896DFFE15441}"/>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CCB00C0-CA4E-F524-CE3A-4CDB79372D03}"/>
              </a:ext>
            </a:extLst>
          </p:cNvPr>
          <p:cNvSpPr>
            <a:spLocks noGrp="1"/>
          </p:cNvSpPr>
          <p:nvPr>
            <p:ph type="sldNum" sz="quarter" idx="12"/>
          </p:nvPr>
        </p:nvSpPr>
        <p:spPr>
          <a:xfrm>
            <a:off x="8689019" y="6414406"/>
            <a:ext cx="454981" cy="365125"/>
          </a:xfrm>
          <a:prstGeom prst="rect">
            <a:avLst/>
          </a:prstGeom>
        </p:spPr>
        <p:txBody>
          <a:bodyPr/>
          <a:lstStyle>
            <a:lvl1pPr algn="r">
              <a:defRPr>
                <a:solidFill>
                  <a:schemeClr val="bg1"/>
                </a:solidFill>
              </a:defRPr>
            </a:lvl1pPr>
          </a:lstStyle>
          <a:p>
            <a:fld id="{4D309488-8EB1-4662-952E-D6A73107E6C0}" type="slidenum">
              <a:rPr lang="en-US" smtClean="0"/>
              <a:pPr/>
              <a:t>‹#›</a:t>
            </a:fld>
            <a:endParaRPr lang="en-US" dirty="0"/>
          </a:p>
        </p:txBody>
      </p:sp>
      <p:sp>
        <p:nvSpPr>
          <p:cNvPr id="14" name="Title 1">
            <a:extLst>
              <a:ext uri="{FF2B5EF4-FFF2-40B4-BE49-F238E27FC236}">
                <a16:creationId xmlns:a16="http://schemas.microsoft.com/office/drawing/2014/main" id="{50B285FE-927D-0FFE-8969-FEE801E71ED0}"/>
              </a:ext>
            </a:extLst>
          </p:cNvPr>
          <p:cNvSpPr txBox="1">
            <a:spLocks/>
          </p:cNvSpPr>
          <p:nvPr userDrawn="1"/>
        </p:nvSpPr>
        <p:spPr bwMode="auto">
          <a:xfrm>
            <a:off x="0" y="152401"/>
            <a:ext cx="9144000" cy="693737"/>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marL="269081" eaLnBrk="1" hangingPunct="1">
              <a:defRPr/>
            </a:pPr>
            <a:endParaRPr lang="en-PH" altLang="en-US" sz="2400" b="1" cap="small" baseline="0" dirty="0">
              <a:solidFill>
                <a:srgbClr val="4F8CB5"/>
              </a:solidFill>
              <a:latin typeface="+mn-lt"/>
            </a:endParaRPr>
          </a:p>
        </p:txBody>
      </p:sp>
    </p:spTree>
    <p:extLst>
      <p:ext uri="{BB962C8B-B14F-4D97-AF65-F5344CB8AC3E}">
        <p14:creationId xmlns:p14="http://schemas.microsoft.com/office/powerpoint/2010/main" val="3900997460"/>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965AA824-617E-4130-BCBE-CB5F4C3745C0}" type="datetime1">
              <a:rPr lang="en-GB" altLang="en-US"/>
              <a:pPr>
                <a:defRPr/>
              </a:pPr>
              <a:t>08/11/2023</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p:txBody>
          <a:bodyPr/>
          <a:lstStyle>
            <a:lvl1pPr>
              <a:defRPr/>
            </a:lvl1pPr>
          </a:lstStyle>
          <a:p>
            <a:pPr>
              <a:defRPr/>
            </a:pPr>
            <a:fld id="{2E1C5A72-0C49-4A36-9BEC-E859308CD92D}" type="slidenum">
              <a:rPr lang="en-GB" altLang="en-US"/>
              <a:pPr>
                <a:defRPr/>
              </a:pPr>
              <a:t>‹#›</a:t>
            </a:fld>
            <a:endParaRPr lang="en-GB" altLang="en-US"/>
          </a:p>
        </p:txBody>
      </p:sp>
      <p:sp>
        <p:nvSpPr>
          <p:cNvPr id="8" name="Rectangle 7">
            <a:extLst>
              <a:ext uri="{FF2B5EF4-FFF2-40B4-BE49-F238E27FC236}">
                <a16:creationId xmlns:a16="http://schemas.microsoft.com/office/drawing/2014/main" id="{9FF4B986-E58B-BCC0-DE1C-CA1C634E09B2}"/>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324803F7-177B-4147-92C4-4ACCAE866C46}" type="datetime1">
              <a:rPr lang="en-GB" altLang="en-US"/>
              <a:pPr>
                <a:defRPr/>
              </a:pPr>
              <a:t>08/11/2023</a:t>
            </a:fld>
            <a:endParaRPr lang="en-GB" altLang="en-US"/>
          </a:p>
        </p:txBody>
      </p:sp>
      <p:sp>
        <p:nvSpPr>
          <p:cNvPr id="8" name="Footer Placeholder 4"/>
          <p:cNvSpPr>
            <a:spLocks noGrp="1"/>
          </p:cNvSpPr>
          <p:nvPr>
            <p:ph type="ftr" sz="quarter" idx="11"/>
          </p:nvPr>
        </p:nvSpPr>
        <p:spPr/>
        <p:txBody>
          <a:bodyPr/>
          <a:lstStyle>
            <a:lvl1pPr>
              <a:defRPr/>
            </a:lvl1pPr>
          </a:lstStyle>
          <a:p>
            <a:pPr>
              <a:defRPr/>
            </a:pPr>
            <a:endParaRPr lang="en-GB" altLang="en-US"/>
          </a:p>
        </p:txBody>
      </p:sp>
      <p:sp>
        <p:nvSpPr>
          <p:cNvPr id="9" name="Slide Number Placeholder 5"/>
          <p:cNvSpPr>
            <a:spLocks noGrp="1"/>
          </p:cNvSpPr>
          <p:nvPr>
            <p:ph type="sldNum" sz="quarter" idx="12"/>
          </p:nvPr>
        </p:nvSpPr>
        <p:spPr/>
        <p:txBody>
          <a:bodyPr/>
          <a:lstStyle>
            <a:lvl1pPr>
              <a:defRPr/>
            </a:lvl1pPr>
          </a:lstStyle>
          <a:p>
            <a:pPr>
              <a:defRPr/>
            </a:pPr>
            <a:fld id="{88D375C9-5D4F-414A-97D3-C0A057E90B5F}" type="slidenum">
              <a:rPr lang="en-GB" altLang="en-US"/>
              <a:pPr>
                <a:defRPr/>
              </a:pPr>
              <a:t>‹#›</a:t>
            </a:fld>
            <a:endParaRPr lang="en-GB" altLang="en-US"/>
          </a:p>
        </p:txBody>
      </p:sp>
      <p:sp>
        <p:nvSpPr>
          <p:cNvPr id="10" name="Rectangle 9">
            <a:extLst>
              <a:ext uri="{FF2B5EF4-FFF2-40B4-BE49-F238E27FC236}">
                <a16:creationId xmlns:a16="http://schemas.microsoft.com/office/drawing/2014/main" id="{45DDCD14-DA73-0D11-3AF9-26D550E6B5E6}"/>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0"/>
            <a:ext cx="2057400" cy="365125"/>
          </a:xfrm>
          <a:prstGeom prst="rect">
            <a:avLst/>
          </a:prstGeom>
        </p:spPr>
        <p:txBody>
          <a:bodyPr/>
          <a:lstStyle>
            <a:lvl1pPr>
              <a:defRPr/>
            </a:lvl1pPr>
          </a:lstStyle>
          <a:p>
            <a:pPr>
              <a:defRPr/>
            </a:pPr>
            <a:fld id="{8390E863-7868-429E-ADE6-3C1F5AEBE34B}" type="datetime1">
              <a:rPr lang="en-GB" altLang="en-US"/>
              <a:pPr>
                <a:defRPr/>
              </a:pPr>
              <a:t>08/11/2023</a:t>
            </a:fld>
            <a:endParaRPr lang="en-GB"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292DDD1E-DF06-49C3-A8E9-3A92C7FD62B2}" type="slidenum">
              <a:rPr lang="en-GB" altLang="en-US"/>
              <a:pPr>
                <a:defRPr/>
              </a:pPr>
              <a:t>‹#›</a:t>
            </a:fld>
            <a:endParaRPr lang="en-GB" altLang="en-US"/>
          </a:p>
        </p:txBody>
      </p:sp>
      <p:sp>
        <p:nvSpPr>
          <p:cNvPr id="6" name="Rectangle 5">
            <a:extLst>
              <a:ext uri="{FF2B5EF4-FFF2-40B4-BE49-F238E27FC236}">
                <a16:creationId xmlns:a16="http://schemas.microsoft.com/office/drawing/2014/main" id="{DAC92C42-8552-E3A7-5E6A-1701360D75E2}"/>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lvl1pPr>
              <a:defRPr/>
            </a:lvl1pPr>
          </a:lstStyle>
          <a:p>
            <a:pPr>
              <a:defRPr/>
            </a:pPr>
            <a:fld id="{89CC089F-5A79-4EC3-9BA3-C0873C9777E6}" type="datetime1">
              <a:rPr lang="en-GB" altLang="en-US"/>
              <a:pPr>
                <a:defRPr/>
              </a:pPr>
              <a:t>08/11/2023</a:t>
            </a:fld>
            <a:endParaRPr lang="en-GB" altLang="en-US"/>
          </a:p>
        </p:txBody>
      </p:sp>
      <p:sp>
        <p:nvSpPr>
          <p:cNvPr id="3" name="Footer Placeholder 2"/>
          <p:cNvSpPr>
            <a:spLocks noGrp="1"/>
          </p:cNvSpPr>
          <p:nvPr>
            <p:ph type="ftr" sz="quarter" idx="11"/>
          </p:nvPr>
        </p:nvSpPr>
        <p:spPr/>
        <p:txBody>
          <a:bodyPr/>
          <a:lstStyle>
            <a:lvl1pPr>
              <a:defRPr/>
            </a:lvl1pPr>
          </a:lstStyle>
          <a:p>
            <a:pPr>
              <a:defRPr/>
            </a:pPr>
            <a:endParaRPr lang="en-US" altLang="en-US"/>
          </a:p>
        </p:txBody>
      </p:sp>
      <p:sp>
        <p:nvSpPr>
          <p:cNvPr id="4" name="Slide Number Placeholder 3"/>
          <p:cNvSpPr>
            <a:spLocks noGrp="1"/>
          </p:cNvSpPr>
          <p:nvPr>
            <p:ph type="sldNum" sz="quarter" idx="12"/>
          </p:nvPr>
        </p:nvSpPr>
        <p:spPr/>
        <p:txBody>
          <a:bodyPr/>
          <a:lstStyle>
            <a:lvl1pPr>
              <a:defRPr/>
            </a:lvl1pPr>
          </a:lstStyle>
          <a:p>
            <a:pPr>
              <a:defRPr/>
            </a:pPr>
            <a:fld id="{667F16FC-F98C-4DE2-B866-A610A6845811}" type="slidenum">
              <a:rPr lang="en-GB" altLang="en-US"/>
              <a:pPr>
                <a:defRPr/>
              </a:pPr>
              <a:t>‹#›</a:t>
            </a:fld>
            <a:endParaRPr lang="en-GB" altLang="en-US"/>
          </a:p>
        </p:txBody>
      </p:sp>
      <p:sp>
        <p:nvSpPr>
          <p:cNvPr id="5" name="Rectangle 4">
            <a:extLst>
              <a:ext uri="{FF2B5EF4-FFF2-40B4-BE49-F238E27FC236}">
                <a16:creationId xmlns:a16="http://schemas.microsoft.com/office/drawing/2014/main" id="{63836EC3-B7BF-2EEB-5445-1EA4D9C766F5}"/>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a:defRPr/>
            </a:lvl1pPr>
          </a:lstStyle>
          <a:p>
            <a:pPr>
              <a:defRPr/>
            </a:pPr>
            <a:fld id="{0952438E-748F-4703-B18B-B9486BE2BB71}" type="datetime1">
              <a:rPr lang="en-GB" altLang="en-US"/>
              <a:pPr>
                <a:defRPr/>
              </a:pPr>
              <a:t>08/11/2023</a:t>
            </a:fld>
            <a:endParaRPr lang="en-GB"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23056065-FBFD-4591-9A24-E561AF3F8A8E}" type="slidenum">
              <a:rPr lang="en-GB" altLang="en-US"/>
              <a:pPr>
                <a:defRPr/>
              </a:pPr>
              <a:t>‹#›</a:t>
            </a:fld>
            <a:endParaRPr lang="en-GB" altLang="en-US"/>
          </a:p>
        </p:txBody>
      </p:sp>
      <p:sp>
        <p:nvSpPr>
          <p:cNvPr id="8" name="Rectangle 7">
            <a:extLst>
              <a:ext uri="{FF2B5EF4-FFF2-40B4-BE49-F238E27FC236}">
                <a16:creationId xmlns:a16="http://schemas.microsoft.com/office/drawing/2014/main" id="{E5CA0C9C-21D2-C271-0F4A-805BB1546D64}"/>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01895D6E-B73B-4B7E-ABFC-8A088AD32B78}" type="datetime1">
              <a:rPr lang="en-GB" altLang="en-US"/>
              <a:pPr>
                <a:defRPr/>
              </a:pPr>
              <a:t>08/11/2023</a:t>
            </a:fld>
            <a:endParaRPr lang="en-GB" altLang="en-US"/>
          </a:p>
        </p:txBody>
      </p:sp>
      <p:sp>
        <p:nvSpPr>
          <p:cNvPr id="6" name="Footer Placeholder 4"/>
          <p:cNvSpPr>
            <a:spLocks noGrp="1"/>
          </p:cNvSpPr>
          <p:nvPr>
            <p:ph type="ftr" sz="quarter" idx="11"/>
          </p:nvPr>
        </p:nvSpPr>
        <p:spPr/>
        <p:txBody>
          <a:bodyPr/>
          <a:lstStyle>
            <a:lvl1pPr>
              <a:defRPr/>
            </a:lvl1pPr>
          </a:lstStyle>
          <a:p>
            <a:pPr>
              <a:defRPr/>
            </a:pPr>
            <a:endParaRPr lang="en-GB" altLang="en-US"/>
          </a:p>
        </p:txBody>
      </p:sp>
      <p:sp>
        <p:nvSpPr>
          <p:cNvPr id="7" name="Slide Number Placeholder 5"/>
          <p:cNvSpPr>
            <a:spLocks noGrp="1"/>
          </p:cNvSpPr>
          <p:nvPr>
            <p:ph type="sldNum" sz="quarter" idx="12"/>
          </p:nvPr>
        </p:nvSpPr>
        <p:spPr/>
        <p:txBody>
          <a:bodyPr/>
          <a:lstStyle>
            <a:lvl1pPr>
              <a:defRPr/>
            </a:lvl1pPr>
          </a:lstStyle>
          <a:p>
            <a:pPr>
              <a:defRPr/>
            </a:pPr>
            <a:fld id="{36C634DB-9A3E-4C43-A0A4-114473BFEB68}" type="slidenum">
              <a:rPr lang="en-GB" altLang="en-US"/>
              <a:pPr>
                <a:defRPr/>
              </a:pPr>
              <a:t>‹#›</a:t>
            </a:fld>
            <a:endParaRPr lang="en-GB" altLang="en-US"/>
          </a:p>
        </p:txBody>
      </p:sp>
      <p:sp>
        <p:nvSpPr>
          <p:cNvPr id="8" name="Rectangle 7">
            <a:extLst>
              <a:ext uri="{FF2B5EF4-FFF2-40B4-BE49-F238E27FC236}">
                <a16:creationId xmlns:a16="http://schemas.microsoft.com/office/drawing/2014/main" id="{543CB272-7CCB-B848-14E9-35E1972C78C8}"/>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24656C28-E446-463E-892A-1E8EBD66F402}" type="datetime1">
              <a:rPr lang="en-GB" altLang="en-US"/>
              <a:pPr>
                <a:defRPr/>
              </a:pPr>
              <a:t>08/11/2023</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B4024E89-52C6-47CD-B590-C8A4170E4EE8}" type="slidenum">
              <a:rPr lang="en-GB" altLang="en-US"/>
              <a:pPr>
                <a:defRPr/>
              </a:pPr>
              <a:t>‹#›</a:t>
            </a:fld>
            <a:endParaRPr lang="en-GB" altLang="en-US"/>
          </a:p>
        </p:txBody>
      </p:sp>
      <p:sp>
        <p:nvSpPr>
          <p:cNvPr id="7" name="Rectangle 6">
            <a:extLst>
              <a:ext uri="{FF2B5EF4-FFF2-40B4-BE49-F238E27FC236}">
                <a16:creationId xmlns:a16="http://schemas.microsoft.com/office/drawing/2014/main" id="{14C93148-C07A-C341-874F-0C125453EB83}"/>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a:defRPr/>
            </a:pPr>
            <a:fld id="{4F9611F8-A1D8-411B-BA9E-5C4852D05D7B}" type="datetime1">
              <a:rPr lang="en-GB" altLang="en-US"/>
              <a:pPr>
                <a:defRPr/>
              </a:pPr>
              <a:t>08/11/2023</a:t>
            </a:fld>
            <a:endParaRPr lang="en-GB" altLang="en-US"/>
          </a:p>
        </p:txBody>
      </p:sp>
      <p:sp>
        <p:nvSpPr>
          <p:cNvPr id="5" name="Footer Placeholder 4"/>
          <p:cNvSpPr>
            <a:spLocks noGrp="1"/>
          </p:cNvSpPr>
          <p:nvPr>
            <p:ph type="ftr" sz="quarter" idx="11"/>
          </p:nvPr>
        </p:nvSpPr>
        <p:spPr/>
        <p:txBody>
          <a:bodyPr/>
          <a:lstStyle>
            <a:lvl1pPr>
              <a:defRPr/>
            </a:lvl1pPr>
          </a:lstStyle>
          <a:p>
            <a:pPr>
              <a:defRPr/>
            </a:pPr>
            <a:endParaRPr lang="en-GB" altLang="en-US"/>
          </a:p>
        </p:txBody>
      </p:sp>
      <p:sp>
        <p:nvSpPr>
          <p:cNvPr id="6" name="Slide Number Placeholder 5"/>
          <p:cNvSpPr>
            <a:spLocks noGrp="1"/>
          </p:cNvSpPr>
          <p:nvPr>
            <p:ph type="sldNum" sz="quarter" idx="12"/>
          </p:nvPr>
        </p:nvSpPr>
        <p:spPr/>
        <p:txBody>
          <a:bodyPr/>
          <a:lstStyle>
            <a:lvl1pPr>
              <a:defRPr/>
            </a:lvl1pPr>
          </a:lstStyle>
          <a:p>
            <a:pPr>
              <a:defRPr/>
            </a:pPr>
            <a:fld id="{4C0787E6-366B-4506-9337-18DC725D07E7}" type="slidenum">
              <a:rPr lang="en-GB" altLang="en-US"/>
              <a:pPr>
                <a:defRPr/>
              </a:pPr>
              <a:t>‹#›</a:t>
            </a:fld>
            <a:endParaRPr lang="en-GB" altLang="en-US"/>
          </a:p>
        </p:txBody>
      </p:sp>
      <p:sp>
        <p:nvSpPr>
          <p:cNvPr id="7" name="Rectangle 6">
            <a:extLst>
              <a:ext uri="{FF2B5EF4-FFF2-40B4-BE49-F238E27FC236}">
                <a16:creationId xmlns:a16="http://schemas.microsoft.com/office/drawing/2014/main" id="{D8518E34-DBCB-4858-0C10-3BD2972FB4B7}"/>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3275856" y="4797425"/>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cs typeface="Arial" charset="0"/>
              </a:defRPr>
            </a:lvl1pPr>
          </a:lstStyle>
          <a:p>
            <a:pPr>
              <a:defRPr/>
            </a:pPr>
            <a:endParaRPr lang="en-GB" altLang="en-US" dirty="0"/>
          </a:p>
        </p:txBody>
      </p:sp>
      <p:sp>
        <p:nvSpPr>
          <p:cNvPr id="6" name="Slide Number Placeholder 5"/>
          <p:cNvSpPr>
            <a:spLocks noGrp="1"/>
          </p:cNvSpPr>
          <p:nvPr>
            <p:ph type="sldNum" sz="quarter" idx="4"/>
          </p:nvPr>
        </p:nvSpPr>
        <p:spPr>
          <a:xfrm>
            <a:off x="7041579" y="6472238"/>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charset="0"/>
              </a:defRPr>
            </a:lvl1pPr>
          </a:lstStyle>
          <a:p>
            <a:pPr>
              <a:defRPr/>
            </a:pPr>
            <a:fld id="{665C27BB-EC34-4711-8D50-B6E287C1995C}" type="slidenum">
              <a:rPr lang="en-GB" altLang="en-US"/>
              <a:pPr>
                <a:defRPr/>
              </a:pPr>
              <a:t>‹#›</a:t>
            </a:fld>
            <a:endParaRPr lang="en-GB" altLang="en-US"/>
          </a:p>
        </p:txBody>
      </p:sp>
      <p:sp>
        <p:nvSpPr>
          <p:cNvPr id="2" name="Rectangle 1">
            <a:extLst>
              <a:ext uri="{FF2B5EF4-FFF2-40B4-BE49-F238E27FC236}">
                <a16:creationId xmlns:a16="http://schemas.microsoft.com/office/drawing/2014/main" id="{3EB108CE-4E12-1C92-D988-322DF30905D0}"/>
              </a:ext>
            </a:extLst>
          </p:cNvPr>
          <p:cNvSpPr/>
          <p:nvPr userDrawn="1"/>
        </p:nvSpPr>
        <p:spPr bwMode="auto">
          <a:xfrm>
            <a:off x="0" y="0"/>
            <a:ext cx="9144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Tree>
  </p:cSld>
  <p:clrMap bg1="lt1" tx1="dk1" bg2="lt2" tx2="dk2" accent1="accent1" accent2="accent2" accent3="accent3" accent4="accent4" accent5="accent5" accent6="accent6" hlink="hlink" folHlink="folHlink"/>
  <p:sldLayoutIdLst>
    <p:sldLayoutId id="2147485334" r:id="rId1"/>
    <p:sldLayoutId id="2147485335" r:id="rId2"/>
    <p:sldLayoutId id="2147485336" r:id="rId3"/>
    <p:sldLayoutId id="2147485341" r:id="rId4"/>
    <p:sldLayoutId id="2147485342" r:id="rId5"/>
    <p:sldLayoutId id="2147485343" r:id="rId6"/>
    <p:sldLayoutId id="2147485337" r:id="rId7"/>
    <p:sldLayoutId id="2147485338" r:id="rId8"/>
    <p:sldLayoutId id="2147485339" r:id="rId9"/>
    <p:sldLayoutId id="2147485344" r:id="rId10"/>
    <p:sldLayoutId id="2147485345" r:id="rId11"/>
    <p:sldLayoutId id="2147485346" r:id="rId12"/>
    <p:sldLayoutId id="2147485347" r:id="rId13"/>
    <p:sldLayoutId id="2147485349" r:id="rId14"/>
    <p:sldLayoutId id="2147485350" r:id="rId15"/>
    <p:sldLayoutId id="2147485351" r:id="rId16"/>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www.esri.com/" TargetMode="External"/><Relationship Id="rId7" Type="http://schemas.openxmlformats.org/officeDocument/2006/relationships/image" Target="../media/image42.jpeg"/><Relationship Id="rId12"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hyperlink" Target="http://www.qgis.org/" TargetMode="External"/><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emf"/><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image" Target="../media/image29.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hyperlink" Target="https://support.esri.com/fr-fr/gis-dictionary/geospatial-technology"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8.jpe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35.jpeg"/><Relationship Id="rId7"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12.jpeg"/><Relationship Id="rId4" Type="http://schemas.openxmlformats.org/officeDocument/2006/relationships/image" Target="../media/image11.pn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9DB235B-3CB3-D0EE-A43E-757E407920D3}"/>
              </a:ext>
            </a:extLst>
          </p:cNvPr>
          <p:cNvSpPr txBox="1"/>
          <p:nvPr/>
        </p:nvSpPr>
        <p:spPr>
          <a:xfrm>
            <a:off x="1666122" y="4667339"/>
            <a:ext cx="5874963" cy="830997"/>
          </a:xfrm>
          <a:prstGeom prst="rect">
            <a:avLst/>
          </a:prstGeom>
          <a:noFill/>
        </p:spPr>
        <p:txBody>
          <a:bodyPr wrap="square">
            <a:spAutoFit/>
          </a:bodyPr>
          <a:lstStyle/>
          <a:p>
            <a:pPr algn="ctr"/>
            <a:r>
              <a:rPr lang="fr-CH" sz="2400" b="1" dirty="0">
                <a:effectLst/>
                <a:latin typeface="+mn-lt"/>
                <a:ea typeface="Helvetica Neue"/>
                <a:cs typeface="Helvetica Neue"/>
              </a:rPr>
              <a:t>8 novembre 2023</a:t>
            </a:r>
            <a:endParaRPr lang="en-PH" sz="2400" b="1" dirty="0">
              <a:effectLst/>
              <a:latin typeface="+mn-lt"/>
              <a:ea typeface="Times New Roman" panose="02020603050405020304" pitchFamily="18" charset="0"/>
            </a:endParaRPr>
          </a:p>
          <a:p>
            <a:pPr algn="ctr"/>
            <a:r>
              <a:rPr lang="fr-CH" sz="2400" b="1" dirty="0">
                <a:effectLst/>
                <a:latin typeface="+mn-lt"/>
                <a:ea typeface="Helvetica Neue"/>
                <a:cs typeface="Helvetica Neue"/>
              </a:rPr>
              <a:t>Saly, Sénégal</a:t>
            </a:r>
            <a:endParaRPr lang="en-PH" sz="2400" b="1" dirty="0">
              <a:effectLst/>
              <a:latin typeface="+mn-lt"/>
              <a:ea typeface="Times New Roman" panose="02020603050405020304" pitchFamily="18" charset="0"/>
            </a:endParaRPr>
          </a:p>
        </p:txBody>
      </p:sp>
      <p:sp>
        <p:nvSpPr>
          <p:cNvPr id="20" name="Rectangle 19">
            <a:extLst>
              <a:ext uri="{FF2B5EF4-FFF2-40B4-BE49-F238E27FC236}">
                <a16:creationId xmlns:a16="http://schemas.microsoft.com/office/drawing/2014/main" id="{B3EB95E3-E71B-E034-EB68-4178130C4B43}"/>
              </a:ext>
            </a:extLst>
          </p:cNvPr>
          <p:cNvSpPr/>
          <p:nvPr/>
        </p:nvSpPr>
        <p:spPr>
          <a:xfrm>
            <a:off x="0" y="0"/>
            <a:ext cx="9144000" cy="13407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 name="TextBox 5">
            <a:extLst>
              <a:ext uri="{FF2B5EF4-FFF2-40B4-BE49-F238E27FC236}">
                <a16:creationId xmlns:a16="http://schemas.microsoft.com/office/drawing/2014/main" id="{44710E03-240A-10DE-98E7-F6AAAC239F5A}"/>
              </a:ext>
            </a:extLst>
          </p:cNvPr>
          <p:cNvSpPr txBox="1">
            <a:spLocks noChangeArrowheads="1"/>
          </p:cNvSpPr>
          <p:nvPr/>
        </p:nvSpPr>
        <p:spPr bwMode="auto">
          <a:xfrm>
            <a:off x="565708" y="395586"/>
            <a:ext cx="80422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fr-FR" altLang="en-US" sz="2800" b="1" dirty="0">
                <a:solidFill>
                  <a:schemeClr val="tx1"/>
                </a:solidFill>
                <a:latin typeface="+mn-lt"/>
                <a:ea typeface="Century Gothic" charset="0"/>
                <a:cs typeface="Century Gothic" charset="0"/>
              </a:rPr>
              <a:t>Atelier sur la Géo-activation du Système d'Information Sanitaire (SIS) et l'Utilisation des Systèmes d’Information Géographique (SIG) en Afrique Francophone</a:t>
            </a:r>
            <a:endParaRPr lang="en-US" altLang="en-US" sz="2800" dirty="0">
              <a:solidFill>
                <a:schemeClr val="tx1"/>
              </a:solidFill>
              <a:latin typeface="+mn-lt"/>
              <a:ea typeface="Century Gothic" charset="0"/>
              <a:cs typeface="Century Gothic" charset="0"/>
            </a:endParaRPr>
          </a:p>
        </p:txBody>
      </p:sp>
      <p:sp>
        <p:nvSpPr>
          <p:cNvPr id="3" name="TextBox 2">
            <a:extLst>
              <a:ext uri="{FF2B5EF4-FFF2-40B4-BE49-F238E27FC236}">
                <a16:creationId xmlns:a16="http://schemas.microsoft.com/office/drawing/2014/main" id="{32A23B60-E204-47A6-F847-917275AF6747}"/>
              </a:ext>
            </a:extLst>
          </p:cNvPr>
          <p:cNvSpPr txBox="1"/>
          <p:nvPr/>
        </p:nvSpPr>
        <p:spPr>
          <a:xfrm>
            <a:off x="1007452" y="2872837"/>
            <a:ext cx="7129095" cy="461665"/>
          </a:xfrm>
          <a:prstGeom prst="rect">
            <a:avLst/>
          </a:prstGeom>
          <a:noFill/>
        </p:spPr>
        <p:txBody>
          <a:bodyPr wrap="square">
            <a:spAutoFit/>
          </a:bodyPr>
          <a:lstStyle/>
          <a:p>
            <a:pPr algn="ctr"/>
            <a:r>
              <a:rPr lang="en-US" sz="2400" b="1" dirty="0">
                <a:effectLst/>
                <a:latin typeface="+mn-lt"/>
                <a:ea typeface="Helvetica Neue"/>
                <a:cs typeface="Helvetica Neue"/>
              </a:rPr>
              <a:t>Séance 13 - </a:t>
            </a:r>
            <a:r>
              <a:rPr lang="fr-FR" sz="2400" b="1" dirty="0">
                <a:effectLst/>
                <a:latin typeface="+mn-lt"/>
                <a:ea typeface="Helvetica Neue"/>
                <a:cs typeface="Helvetica Neue"/>
              </a:rPr>
              <a:t>Introduction aux technologies géospatiales</a:t>
            </a:r>
            <a:endParaRPr lang="en-PH" sz="2400" b="1" dirty="0">
              <a:effectLst/>
              <a:latin typeface="+mn-lt"/>
              <a:ea typeface="Times New Roman" panose="02020603050405020304" pitchFamily="18" charset="0"/>
            </a:endParaRPr>
          </a:p>
        </p:txBody>
      </p:sp>
      <p:pic>
        <p:nvPicPr>
          <p:cNvPr id="2" name="Picture 1" descr="A logo with a swirl in the middle&#10;&#10;Description automatically generated">
            <a:extLst>
              <a:ext uri="{FF2B5EF4-FFF2-40B4-BE49-F238E27FC236}">
                <a16:creationId xmlns:a16="http://schemas.microsoft.com/office/drawing/2014/main" id="{0DE6FAB2-6EFA-82B5-83D9-B5B5FC10DC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1" t="31499" r="2751" b="31076"/>
          <a:stretch/>
        </p:blipFill>
        <p:spPr>
          <a:xfrm>
            <a:off x="3995936" y="6230160"/>
            <a:ext cx="1133648" cy="439200"/>
          </a:xfrm>
          <a:prstGeom prst="rect">
            <a:avLst/>
          </a:prstGeom>
        </p:spPr>
      </p:pic>
      <p:pic>
        <p:nvPicPr>
          <p:cNvPr id="4" name="Picture 3" descr="A logo for a university&#10;&#10;Description automatically generated">
            <a:extLst>
              <a:ext uri="{FF2B5EF4-FFF2-40B4-BE49-F238E27FC236}">
                <a16:creationId xmlns:a16="http://schemas.microsoft.com/office/drawing/2014/main" id="{F7A56FD8-7D6A-ADE6-B36B-393D4B31AE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6923" y="6124704"/>
            <a:ext cx="1275725" cy="649638"/>
          </a:xfrm>
          <a:prstGeom prst="rect">
            <a:avLst/>
          </a:prstGeom>
        </p:spPr>
      </p:pic>
      <p:pic>
        <p:nvPicPr>
          <p:cNvPr id="5" name="Picture 4" descr="A close-up of a logo&#10;&#10;Description automatically generated">
            <a:extLst>
              <a:ext uri="{FF2B5EF4-FFF2-40B4-BE49-F238E27FC236}">
                <a16:creationId xmlns:a16="http://schemas.microsoft.com/office/drawing/2014/main" id="{A0FF3CE4-FEA8-8275-6E53-90A1DC3E04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3120" y="6230160"/>
            <a:ext cx="1476385" cy="438727"/>
          </a:xfrm>
          <a:prstGeom prst="rect">
            <a:avLst/>
          </a:prstGeom>
        </p:spPr>
      </p:pic>
      <p:pic>
        <p:nvPicPr>
          <p:cNvPr id="7" name="Picture 6" descr="A logo with blue text and colorful dots&#10;&#10;Description automatically generated">
            <a:extLst>
              <a:ext uri="{FF2B5EF4-FFF2-40B4-BE49-F238E27FC236}">
                <a16:creationId xmlns:a16="http://schemas.microsoft.com/office/drawing/2014/main" id="{7F84E429-07A5-97DE-645B-D7DE06DD8C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430" t="16391" b="13376"/>
          <a:stretch/>
        </p:blipFill>
        <p:spPr>
          <a:xfrm>
            <a:off x="520596" y="6234128"/>
            <a:ext cx="1112812" cy="438120"/>
          </a:xfrm>
          <a:prstGeom prst="rect">
            <a:avLst/>
          </a:prstGeom>
        </p:spPr>
      </p:pic>
      <p:pic>
        <p:nvPicPr>
          <p:cNvPr id="8" name="Picture 7" descr="A logo with blue text and colorful dots&#10;&#10;Description automatically generated">
            <a:extLst>
              <a:ext uri="{FF2B5EF4-FFF2-40B4-BE49-F238E27FC236}">
                <a16:creationId xmlns:a16="http://schemas.microsoft.com/office/drawing/2014/main" id="{01F9864E-CCAE-5091-D112-A92FE701A5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8500" r="47187" b="11974"/>
          <a:stretch/>
        </p:blipFill>
        <p:spPr>
          <a:xfrm>
            <a:off x="2200786" y="6250408"/>
            <a:ext cx="1248033" cy="438120"/>
          </a:xfrm>
          <a:prstGeom prst="rect">
            <a:avLst/>
          </a:prstGeom>
        </p:spPr>
      </p:pic>
    </p:spTree>
    <p:extLst>
      <p:ext uri="{BB962C8B-B14F-4D97-AF65-F5344CB8AC3E}">
        <p14:creationId xmlns:p14="http://schemas.microsoft.com/office/powerpoint/2010/main" val="3133430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1C59649-1C85-6D4F-BCE1-3E04673EBBD6}"/>
              </a:ext>
            </a:extLst>
          </p:cNvPr>
          <p:cNvSpPr txBox="1">
            <a:spLocks/>
          </p:cNvSpPr>
          <p:nvPr/>
        </p:nvSpPr>
        <p:spPr bwMode="auto">
          <a:xfrm>
            <a:off x="0" y="1"/>
            <a:ext cx="9144000" cy="981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sz="3200" b="1" dirty="0">
                <a:solidFill>
                  <a:schemeClr val="bg1"/>
                </a:solidFill>
                <a:latin typeface="+mn-lt"/>
              </a:rPr>
              <a:t>Technologies géospatiales – </a:t>
            </a:r>
            <a:r>
              <a:rPr lang="fr-FR" sz="3200" b="1" dirty="0">
                <a:solidFill>
                  <a:schemeClr val="bg1"/>
                </a:solidFill>
                <a:latin typeface="+mn-lt"/>
              </a:rPr>
              <a:t>Systèmes Globaux de Navigation par Satellite (GNSS</a:t>
            </a:r>
            <a:endParaRPr lang="fr-CH" altLang="en-US" sz="3200" b="1" dirty="0">
              <a:solidFill>
                <a:schemeClr val="bg1"/>
              </a:solidFill>
              <a:latin typeface="+mn-lt"/>
            </a:endParaRPr>
          </a:p>
        </p:txBody>
      </p:sp>
      <p:sp>
        <p:nvSpPr>
          <p:cNvPr id="18" name="Slide Number Placeholder 2">
            <a:extLst>
              <a:ext uri="{FF2B5EF4-FFF2-40B4-BE49-F238E27FC236}">
                <a16:creationId xmlns:a16="http://schemas.microsoft.com/office/drawing/2014/main" id="{3788FB83-1029-86F5-7E70-1B99A5C98FB8}"/>
              </a:ext>
            </a:extLst>
          </p:cNvPr>
          <p:cNvSpPr txBox="1">
            <a:spLocks/>
          </p:cNvSpPr>
          <p:nvPr/>
        </p:nvSpPr>
        <p:spPr>
          <a:xfrm>
            <a:off x="7041579" y="6472238"/>
            <a:ext cx="20574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8C5490D6-8476-4F9A-9D29-0EC3740DF8C6}" type="slidenum">
              <a:rPr lang="fr-CH" altLang="en-US" smtClean="0">
                <a:solidFill>
                  <a:schemeClr val="tx1"/>
                </a:solidFill>
              </a:rPr>
              <a:pPr>
                <a:defRPr/>
              </a:pPr>
              <a:t>10</a:t>
            </a:fld>
            <a:endParaRPr lang="fr-CH" altLang="en-US" dirty="0">
              <a:solidFill>
                <a:schemeClr val="tx1"/>
              </a:solidFill>
            </a:endParaRPr>
          </a:p>
        </p:txBody>
      </p:sp>
      <p:sp>
        <p:nvSpPr>
          <p:cNvPr id="20" name="TextBox 19">
            <a:extLst>
              <a:ext uri="{FF2B5EF4-FFF2-40B4-BE49-F238E27FC236}">
                <a16:creationId xmlns:a16="http://schemas.microsoft.com/office/drawing/2014/main" id="{0118C143-C48A-CF1E-83C2-1C837CA31A8C}"/>
              </a:ext>
            </a:extLst>
          </p:cNvPr>
          <p:cNvSpPr txBox="1"/>
          <p:nvPr/>
        </p:nvSpPr>
        <p:spPr>
          <a:xfrm>
            <a:off x="395535" y="1597883"/>
            <a:ext cx="3066983" cy="3785652"/>
          </a:xfrm>
          <a:prstGeom prst="rect">
            <a:avLst/>
          </a:prstGeom>
          <a:noFill/>
        </p:spPr>
        <p:txBody>
          <a:bodyPr wrap="square">
            <a:spAutoFit/>
          </a:bodyPr>
          <a:lstStyle/>
          <a:p>
            <a:pPr>
              <a:spcBef>
                <a:spcPts val="0"/>
              </a:spcBef>
            </a:pPr>
            <a:r>
              <a:rPr lang="fr-FR" sz="2000" b="0" i="0" dirty="0">
                <a:solidFill>
                  <a:srgbClr val="1F1F1F"/>
                </a:solidFill>
                <a:effectLst/>
                <a:latin typeface="Google Sans"/>
              </a:rPr>
              <a:t>Consiste à utiliser un appareil de poche qui envoie une position à une fréquence donnée pour suivre l’implémentation « en direct » d’un véhicule ou de personnes sur le terrain (campagne de vaccination ou de distribution de moustiquaires par exemple)</a:t>
            </a:r>
            <a:endParaRPr lang="en-PH" sz="2000" b="1" dirty="0">
              <a:ea typeface="SimSun" pitchFamily="2" charset="-122"/>
            </a:endParaRPr>
          </a:p>
        </p:txBody>
      </p:sp>
      <p:pic>
        <p:nvPicPr>
          <p:cNvPr id="22" name="Picture 21">
            <a:extLst>
              <a:ext uri="{FF2B5EF4-FFF2-40B4-BE49-F238E27FC236}">
                <a16:creationId xmlns:a16="http://schemas.microsoft.com/office/drawing/2014/main" id="{3DE85C0D-34F9-F5E8-3D49-9BE7014599E0}"/>
              </a:ext>
            </a:extLst>
          </p:cNvPr>
          <p:cNvPicPr>
            <a:picLocks noChangeAspect="1"/>
          </p:cNvPicPr>
          <p:nvPr/>
        </p:nvPicPr>
        <p:blipFill>
          <a:blip r:embed="rId3"/>
          <a:stretch>
            <a:fillRect/>
          </a:stretch>
        </p:blipFill>
        <p:spPr>
          <a:xfrm>
            <a:off x="3779912" y="1582809"/>
            <a:ext cx="4752122" cy="4267374"/>
          </a:xfrm>
          <a:prstGeom prst="rect">
            <a:avLst/>
          </a:prstGeom>
        </p:spPr>
      </p:pic>
      <p:sp>
        <p:nvSpPr>
          <p:cNvPr id="24" name="TextBox 23">
            <a:extLst>
              <a:ext uri="{FF2B5EF4-FFF2-40B4-BE49-F238E27FC236}">
                <a16:creationId xmlns:a16="http://schemas.microsoft.com/office/drawing/2014/main" id="{5D51C4B0-0051-E6A7-D0A8-411A231EF576}"/>
              </a:ext>
            </a:extLst>
          </p:cNvPr>
          <p:cNvSpPr txBox="1"/>
          <p:nvPr/>
        </p:nvSpPr>
        <p:spPr>
          <a:xfrm>
            <a:off x="7358970" y="6499071"/>
            <a:ext cx="1422616" cy="255748"/>
          </a:xfrm>
          <a:prstGeom prst="rect">
            <a:avLst/>
          </a:prstGeom>
          <a:noFill/>
        </p:spPr>
        <p:txBody>
          <a:bodyPr wrap="square">
            <a:spAutoFit/>
          </a:bodyPr>
          <a:lstStyle/>
          <a:p>
            <a:r>
              <a:rPr lang="en-PH" sz="1000" dirty="0"/>
              <a:t>EN_Barau_et_al_2014</a:t>
            </a:r>
          </a:p>
        </p:txBody>
      </p:sp>
      <p:pic>
        <p:nvPicPr>
          <p:cNvPr id="26" name="Picture 25">
            <a:extLst>
              <a:ext uri="{FF2B5EF4-FFF2-40B4-BE49-F238E27FC236}">
                <a16:creationId xmlns:a16="http://schemas.microsoft.com/office/drawing/2014/main" id="{F7E15CFB-641A-D4A2-ED7B-0F8065082EED}"/>
              </a:ext>
            </a:extLst>
          </p:cNvPr>
          <p:cNvPicPr>
            <a:picLocks noChangeAspect="1"/>
          </p:cNvPicPr>
          <p:nvPr/>
        </p:nvPicPr>
        <p:blipFill>
          <a:blip r:embed="rId4"/>
          <a:stretch>
            <a:fillRect/>
          </a:stretch>
        </p:blipFill>
        <p:spPr>
          <a:xfrm>
            <a:off x="7358971" y="4561161"/>
            <a:ext cx="1422615" cy="1911077"/>
          </a:xfrm>
          <a:prstGeom prst="rect">
            <a:avLst/>
          </a:prstGeom>
          <a:ln>
            <a:solidFill>
              <a:schemeClr val="tx1"/>
            </a:solidFill>
          </a:ln>
        </p:spPr>
      </p:pic>
      <p:pic>
        <p:nvPicPr>
          <p:cNvPr id="27" name="Picture 26">
            <a:extLst>
              <a:ext uri="{FF2B5EF4-FFF2-40B4-BE49-F238E27FC236}">
                <a16:creationId xmlns:a16="http://schemas.microsoft.com/office/drawing/2014/main" id="{6D557927-BA85-B77F-C000-2FF1BE8C7EA2}"/>
              </a:ext>
            </a:extLst>
          </p:cNvPr>
          <p:cNvPicPr>
            <a:picLocks noChangeAspect="1"/>
          </p:cNvPicPr>
          <p:nvPr/>
        </p:nvPicPr>
        <p:blipFill rotWithShape="1">
          <a:blip r:embed="rId5"/>
          <a:srcRect l="80520" t="38265" r="10441" b="47050"/>
          <a:stretch/>
        </p:blipFill>
        <p:spPr>
          <a:xfrm>
            <a:off x="6785375" y="5957631"/>
            <a:ext cx="414900" cy="373914"/>
          </a:xfrm>
          <a:prstGeom prst="rect">
            <a:avLst/>
          </a:prstGeom>
        </p:spPr>
      </p:pic>
    </p:spTree>
    <p:extLst>
      <p:ext uri="{BB962C8B-B14F-4D97-AF65-F5344CB8AC3E}">
        <p14:creationId xmlns:p14="http://schemas.microsoft.com/office/powerpoint/2010/main" val="364787819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53A6ECC-34A8-2590-92BF-5467C7B50887}"/>
              </a:ext>
            </a:extLst>
          </p:cNvPr>
          <p:cNvSpPr txBox="1">
            <a:spLocks/>
          </p:cNvSpPr>
          <p:nvPr/>
        </p:nvSpPr>
        <p:spPr bwMode="auto">
          <a:xfrm>
            <a:off x="0" y="1"/>
            <a:ext cx="9144000" cy="981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sz="3200" b="1" dirty="0">
                <a:solidFill>
                  <a:schemeClr val="bg1"/>
                </a:solidFill>
                <a:latin typeface="+mn-lt"/>
              </a:rPr>
              <a:t>Technologies géospatiales – Systèmes d’Information Géographique (SIG)</a:t>
            </a:r>
            <a:endParaRPr lang="fr-CH" altLang="en-US" sz="3200" b="1" dirty="0">
              <a:solidFill>
                <a:schemeClr val="bg1"/>
              </a:solidFill>
              <a:latin typeface="+mn-lt"/>
            </a:endParaRPr>
          </a:p>
        </p:txBody>
      </p:sp>
      <p:sp>
        <p:nvSpPr>
          <p:cNvPr id="9" name="TextBox 8">
            <a:extLst>
              <a:ext uri="{FF2B5EF4-FFF2-40B4-BE49-F238E27FC236}">
                <a16:creationId xmlns:a16="http://schemas.microsoft.com/office/drawing/2014/main" id="{14B5A1F3-95BD-E778-4DA8-366ECD93201D}"/>
              </a:ext>
            </a:extLst>
          </p:cNvPr>
          <p:cNvSpPr txBox="1"/>
          <p:nvPr/>
        </p:nvSpPr>
        <p:spPr>
          <a:xfrm>
            <a:off x="1854940" y="3838704"/>
            <a:ext cx="7147932" cy="646331"/>
          </a:xfrm>
          <a:prstGeom prst="rect">
            <a:avLst/>
          </a:prstGeom>
          <a:noFill/>
        </p:spPr>
        <p:txBody>
          <a:bodyPr wrap="square">
            <a:spAutoFit/>
          </a:bodyPr>
          <a:lstStyle/>
          <a:p>
            <a:r>
              <a:rPr lang="fr-CH" dirty="0">
                <a:latin typeface="+mn-lt"/>
              </a:rPr>
              <a:t>“</a:t>
            </a:r>
            <a:r>
              <a:rPr lang="fr-CH" b="1" dirty="0">
                <a:latin typeface="+mn-lt"/>
              </a:rPr>
              <a:t>Système d'information </a:t>
            </a:r>
            <a:r>
              <a:rPr lang="fr-CH" dirty="0">
                <a:latin typeface="+mn-lt"/>
              </a:rPr>
              <a:t>conçu pour recueillir, stocker, traiter, analyser, gérer et présenter tous les types de données spatiales et géographiques”</a:t>
            </a:r>
          </a:p>
        </p:txBody>
      </p:sp>
      <p:sp>
        <p:nvSpPr>
          <p:cNvPr id="12" name="TextBox 11">
            <a:extLst>
              <a:ext uri="{FF2B5EF4-FFF2-40B4-BE49-F238E27FC236}">
                <a16:creationId xmlns:a16="http://schemas.microsoft.com/office/drawing/2014/main" id="{AA25795A-7209-877F-A269-9BFD7D1AB541}"/>
              </a:ext>
            </a:extLst>
          </p:cNvPr>
          <p:cNvSpPr txBox="1"/>
          <p:nvPr/>
        </p:nvSpPr>
        <p:spPr>
          <a:xfrm>
            <a:off x="1934295" y="1705864"/>
            <a:ext cx="7147932" cy="646331"/>
          </a:xfrm>
          <a:prstGeom prst="rect">
            <a:avLst/>
          </a:prstGeom>
          <a:noFill/>
        </p:spPr>
        <p:txBody>
          <a:bodyPr wrap="square">
            <a:spAutoFit/>
          </a:bodyPr>
          <a:lstStyle/>
          <a:p>
            <a:pPr algn="ctr"/>
            <a:r>
              <a:rPr lang="fr-CH" dirty="0">
                <a:latin typeface="+mn-lt"/>
              </a:rPr>
              <a:t>“Matériel </a:t>
            </a:r>
            <a:r>
              <a:rPr lang="fr-CH" b="1" dirty="0">
                <a:latin typeface="+mn-lt"/>
              </a:rPr>
              <a:t>informatique et logiciels </a:t>
            </a:r>
            <a:r>
              <a:rPr lang="fr-CH" dirty="0">
                <a:latin typeface="+mn-lt"/>
              </a:rPr>
              <a:t>intégrés qui stockent, gèrent, analysent, éditent, produisent et visualisent des données géographiques”</a:t>
            </a:r>
          </a:p>
        </p:txBody>
      </p:sp>
      <p:sp>
        <p:nvSpPr>
          <p:cNvPr id="14" name="TextBox 13">
            <a:extLst>
              <a:ext uri="{FF2B5EF4-FFF2-40B4-BE49-F238E27FC236}">
                <a16:creationId xmlns:a16="http://schemas.microsoft.com/office/drawing/2014/main" id="{63DBE796-E01E-7FC8-0807-E71CE1B5F2C5}"/>
              </a:ext>
            </a:extLst>
          </p:cNvPr>
          <p:cNvSpPr txBox="1"/>
          <p:nvPr/>
        </p:nvSpPr>
        <p:spPr>
          <a:xfrm>
            <a:off x="19700" y="2387231"/>
            <a:ext cx="7704856" cy="646331"/>
          </a:xfrm>
          <a:prstGeom prst="rect">
            <a:avLst/>
          </a:prstGeom>
          <a:noFill/>
        </p:spPr>
        <p:txBody>
          <a:bodyPr wrap="square">
            <a:spAutoFit/>
          </a:bodyPr>
          <a:lstStyle/>
          <a:p>
            <a:pPr algn="ctr"/>
            <a:r>
              <a:rPr lang="fr-CH" dirty="0">
                <a:latin typeface="+mn-lt"/>
              </a:rPr>
              <a:t>“ </a:t>
            </a:r>
            <a:r>
              <a:rPr lang="fr-CH" b="1" i="0" dirty="0">
                <a:solidFill>
                  <a:srgbClr val="000000"/>
                </a:solidFill>
                <a:effectLst/>
                <a:latin typeface="+mn-lt"/>
              </a:rPr>
              <a:t>Outil informatique </a:t>
            </a:r>
            <a:r>
              <a:rPr lang="fr-CH" b="0" i="0" dirty="0">
                <a:solidFill>
                  <a:srgbClr val="000000"/>
                </a:solidFill>
                <a:effectLst/>
                <a:latin typeface="+mn-lt"/>
              </a:rPr>
              <a:t>permettant de représenter et d’analyser toutes les choses qui existent sur terre ainsi que tous les événements qui s’y produisent</a:t>
            </a:r>
            <a:r>
              <a:rPr lang="fr-CH" dirty="0">
                <a:latin typeface="+mn-lt"/>
              </a:rPr>
              <a:t> “</a:t>
            </a:r>
          </a:p>
        </p:txBody>
      </p:sp>
      <p:sp>
        <p:nvSpPr>
          <p:cNvPr id="16" name="TextBox 15">
            <a:extLst>
              <a:ext uri="{FF2B5EF4-FFF2-40B4-BE49-F238E27FC236}">
                <a16:creationId xmlns:a16="http://schemas.microsoft.com/office/drawing/2014/main" id="{B7EB0BD1-2B8C-5448-FCA0-9691EC1DD93C}"/>
              </a:ext>
            </a:extLst>
          </p:cNvPr>
          <p:cNvSpPr txBox="1"/>
          <p:nvPr/>
        </p:nvSpPr>
        <p:spPr>
          <a:xfrm>
            <a:off x="-32751" y="4544751"/>
            <a:ext cx="7147932" cy="923330"/>
          </a:xfrm>
          <a:prstGeom prst="rect">
            <a:avLst/>
          </a:prstGeom>
          <a:noFill/>
        </p:spPr>
        <p:txBody>
          <a:bodyPr wrap="square">
            <a:spAutoFit/>
          </a:bodyPr>
          <a:lstStyle/>
          <a:p>
            <a:pPr algn="ctr"/>
            <a:r>
              <a:rPr lang="fr-CH" dirty="0">
                <a:latin typeface="+mn-lt"/>
              </a:rPr>
              <a:t>“ </a:t>
            </a:r>
            <a:r>
              <a:rPr lang="fr-CH" b="1" i="0" dirty="0">
                <a:solidFill>
                  <a:srgbClr val="000000"/>
                </a:solidFill>
                <a:effectLst/>
                <a:latin typeface="+mn-lt"/>
              </a:rPr>
              <a:t>Système d'information </a:t>
            </a:r>
            <a:r>
              <a:rPr lang="fr-CH" b="0" i="0" dirty="0">
                <a:solidFill>
                  <a:srgbClr val="000000"/>
                </a:solidFill>
                <a:effectLst/>
                <a:latin typeface="+mn-lt"/>
              </a:rPr>
              <a:t>mis en place par une organisation pour décrire les objets, phénomènes et processus spatiaux qui sont nécessaires à son action</a:t>
            </a:r>
            <a:r>
              <a:rPr lang="fr-CH" dirty="0">
                <a:latin typeface="+mn-lt"/>
              </a:rPr>
              <a:t> “</a:t>
            </a:r>
            <a:r>
              <a:rPr lang="fr-CH" b="0" i="0" dirty="0">
                <a:solidFill>
                  <a:srgbClr val="000000"/>
                </a:solidFill>
                <a:effectLst/>
                <a:latin typeface="+mn-lt"/>
              </a:rPr>
              <a:t> </a:t>
            </a:r>
            <a:endParaRPr lang="fr-CH" baseline="30000" dirty="0">
              <a:latin typeface="+mn-lt"/>
            </a:endParaRPr>
          </a:p>
        </p:txBody>
      </p:sp>
      <p:sp>
        <p:nvSpPr>
          <p:cNvPr id="19" name="Rectangle 18">
            <a:extLst>
              <a:ext uri="{FF2B5EF4-FFF2-40B4-BE49-F238E27FC236}">
                <a16:creationId xmlns:a16="http://schemas.microsoft.com/office/drawing/2014/main" id="{89721859-B2DC-3448-8FAF-BCDE3C710734}"/>
              </a:ext>
            </a:extLst>
          </p:cNvPr>
          <p:cNvSpPr>
            <a:spLocks noChangeArrowheads="1"/>
          </p:cNvSpPr>
          <p:nvPr/>
        </p:nvSpPr>
        <p:spPr bwMode="auto">
          <a:xfrm>
            <a:off x="234812" y="1144091"/>
            <a:ext cx="8229050" cy="461665"/>
          </a:xfrm>
          <a:prstGeom prst="rect">
            <a:avLst/>
          </a:prstGeom>
          <a:noFill/>
          <a:ln w="9525">
            <a:noFill/>
            <a:miter lim="800000"/>
            <a:headEnd/>
            <a:tailEnd/>
          </a:ln>
        </p:spPr>
        <p:txBody>
          <a:bodyPr wrap="square">
            <a:spAutoFit/>
          </a:bodyPr>
          <a:lstStyle/>
          <a:p>
            <a:pPr>
              <a:spcBef>
                <a:spcPts val="0"/>
              </a:spcBef>
            </a:pPr>
            <a:r>
              <a:rPr lang="fr-CH" sz="2400" b="0" i="0" dirty="0">
                <a:solidFill>
                  <a:srgbClr val="1F1F1F"/>
                </a:solidFill>
                <a:effectLst/>
                <a:latin typeface="Google Sans"/>
              </a:rPr>
              <a:t>Deux groupes de définitions</a:t>
            </a:r>
            <a:endParaRPr lang="fr-CH" sz="2400" b="1" dirty="0">
              <a:ea typeface="SimSun" pitchFamily="2" charset="-122"/>
            </a:endParaRPr>
          </a:p>
        </p:txBody>
      </p:sp>
      <p:sp>
        <p:nvSpPr>
          <p:cNvPr id="20" name="Rectangle 19">
            <a:extLst>
              <a:ext uri="{FF2B5EF4-FFF2-40B4-BE49-F238E27FC236}">
                <a16:creationId xmlns:a16="http://schemas.microsoft.com/office/drawing/2014/main" id="{28FC7A95-257F-EC00-B68D-AFBC7B4CC4DD}"/>
              </a:ext>
            </a:extLst>
          </p:cNvPr>
          <p:cNvSpPr>
            <a:spLocks noChangeArrowheads="1"/>
          </p:cNvSpPr>
          <p:nvPr/>
        </p:nvSpPr>
        <p:spPr bwMode="auto">
          <a:xfrm>
            <a:off x="577605" y="3231095"/>
            <a:ext cx="8357347" cy="430887"/>
          </a:xfrm>
          <a:prstGeom prst="rect">
            <a:avLst/>
          </a:prstGeom>
          <a:noFill/>
          <a:ln w="9525">
            <a:noFill/>
            <a:miter lim="800000"/>
            <a:headEnd/>
            <a:tailEnd/>
          </a:ln>
        </p:spPr>
        <p:txBody>
          <a:bodyPr wrap="square">
            <a:spAutoFit/>
          </a:bodyPr>
          <a:lstStyle/>
          <a:p>
            <a:pPr>
              <a:spcBef>
                <a:spcPts val="0"/>
              </a:spcBef>
            </a:pPr>
            <a:r>
              <a:rPr lang="fr-CH" sz="2200" dirty="0">
                <a:ea typeface="SimSun" pitchFamily="2" charset="-122"/>
              </a:rPr>
              <a:t>SIG en tant que technologies géospatiale - logiciel (cette Séance)</a:t>
            </a:r>
            <a:endParaRPr lang="fr-CH" sz="2200" b="1" dirty="0">
              <a:ea typeface="SimSun" pitchFamily="2" charset="-122"/>
            </a:endParaRPr>
          </a:p>
        </p:txBody>
      </p:sp>
      <p:sp>
        <p:nvSpPr>
          <p:cNvPr id="21" name="AutoShape 32">
            <a:extLst>
              <a:ext uri="{FF2B5EF4-FFF2-40B4-BE49-F238E27FC236}">
                <a16:creationId xmlns:a16="http://schemas.microsoft.com/office/drawing/2014/main" id="{BB25B49B-9FE4-1E0D-F21B-2694EB109E87}"/>
              </a:ext>
            </a:extLst>
          </p:cNvPr>
          <p:cNvSpPr>
            <a:spLocks noChangeArrowheads="1"/>
          </p:cNvSpPr>
          <p:nvPr/>
        </p:nvSpPr>
        <p:spPr bwMode="auto">
          <a:xfrm>
            <a:off x="199563" y="3283361"/>
            <a:ext cx="378042" cy="320613"/>
          </a:xfrm>
          <a:prstGeom prst="rightArrow">
            <a:avLst>
              <a:gd name="adj1" fmla="val 50000"/>
              <a:gd name="adj2" fmla="val 53571"/>
            </a:avLst>
          </a:prstGeom>
          <a:solidFill>
            <a:srgbClr val="253C88"/>
          </a:solidFill>
          <a:ln w="9525">
            <a:solidFill>
              <a:schemeClr val="tx1"/>
            </a:solidFill>
            <a:miter lim="800000"/>
            <a:headEnd/>
            <a:tailEnd/>
          </a:ln>
          <a:effectLst/>
        </p:spPr>
        <p:txBody>
          <a:bodyPr wrap="none" lIns="69056" tIns="34529" rIns="69056" bIns="34529" anchor="ctr"/>
          <a:lstStyle/>
          <a:p>
            <a:pPr>
              <a:defRPr/>
            </a:pPr>
            <a:endParaRPr lang="fr-CH" dirty="0">
              <a:latin typeface="+mn-lt"/>
              <a:cs typeface="Arial" charset="0"/>
            </a:endParaRPr>
          </a:p>
        </p:txBody>
      </p:sp>
      <p:sp>
        <p:nvSpPr>
          <p:cNvPr id="22" name="Rectangle 21">
            <a:extLst>
              <a:ext uri="{FF2B5EF4-FFF2-40B4-BE49-F238E27FC236}">
                <a16:creationId xmlns:a16="http://schemas.microsoft.com/office/drawing/2014/main" id="{F15EC8BE-5133-D472-0739-1B6356DE0E36}"/>
              </a:ext>
            </a:extLst>
          </p:cNvPr>
          <p:cNvSpPr>
            <a:spLocks noChangeArrowheads="1"/>
          </p:cNvSpPr>
          <p:nvPr/>
        </p:nvSpPr>
        <p:spPr bwMode="auto">
          <a:xfrm>
            <a:off x="645525" y="5542143"/>
            <a:ext cx="8357347" cy="430887"/>
          </a:xfrm>
          <a:prstGeom prst="rect">
            <a:avLst/>
          </a:prstGeom>
          <a:noFill/>
          <a:ln w="9525">
            <a:noFill/>
            <a:miter lim="800000"/>
            <a:headEnd/>
            <a:tailEnd/>
          </a:ln>
        </p:spPr>
        <p:txBody>
          <a:bodyPr wrap="square">
            <a:spAutoFit/>
          </a:bodyPr>
          <a:lstStyle/>
          <a:p>
            <a:pPr>
              <a:spcBef>
                <a:spcPts val="0"/>
              </a:spcBef>
            </a:pPr>
            <a:r>
              <a:rPr lang="fr-CH" sz="2200" dirty="0">
                <a:ea typeface="SimSun" pitchFamily="2" charset="-122"/>
              </a:rPr>
              <a:t>SIG en tant que système d’information (Séance 15)</a:t>
            </a:r>
            <a:endParaRPr lang="fr-CH" sz="2200" b="1" dirty="0">
              <a:ea typeface="SimSun" pitchFamily="2" charset="-122"/>
            </a:endParaRPr>
          </a:p>
        </p:txBody>
      </p:sp>
      <p:sp>
        <p:nvSpPr>
          <p:cNvPr id="23" name="AutoShape 32">
            <a:extLst>
              <a:ext uri="{FF2B5EF4-FFF2-40B4-BE49-F238E27FC236}">
                <a16:creationId xmlns:a16="http://schemas.microsoft.com/office/drawing/2014/main" id="{95238F9F-BF10-7B00-DD9A-40876FE1F66C}"/>
              </a:ext>
            </a:extLst>
          </p:cNvPr>
          <p:cNvSpPr>
            <a:spLocks noChangeArrowheads="1"/>
          </p:cNvSpPr>
          <p:nvPr/>
        </p:nvSpPr>
        <p:spPr bwMode="auto">
          <a:xfrm>
            <a:off x="267483" y="5594409"/>
            <a:ext cx="378042" cy="320613"/>
          </a:xfrm>
          <a:prstGeom prst="rightArrow">
            <a:avLst>
              <a:gd name="adj1" fmla="val 50000"/>
              <a:gd name="adj2" fmla="val 53571"/>
            </a:avLst>
          </a:prstGeom>
          <a:solidFill>
            <a:srgbClr val="253C88"/>
          </a:solidFill>
          <a:ln w="9525">
            <a:solidFill>
              <a:schemeClr val="tx1"/>
            </a:solidFill>
            <a:miter lim="800000"/>
            <a:headEnd/>
            <a:tailEnd/>
          </a:ln>
          <a:effectLst/>
        </p:spPr>
        <p:txBody>
          <a:bodyPr wrap="none" lIns="69056" tIns="34529" rIns="69056" bIns="34529" anchor="ctr"/>
          <a:lstStyle/>
          <a:p>
            <a:pPr>
              <a:defRPr/>
            </a:pPr>
            <a:endParaRPr lang="fr-CH" dirty="0">
              <a:latin typeface="+mn-lt"/>
              <a:cs typeface="Arial" charset="0"/>
            </a:endParaRPr>
          </a:p>
        </p:txBody>
      </p:sp>
      <p:sp>
        <p:nvSpPr>
          <p:cNvPr id="24" name="Rectangle 23">
            <a:extLst>
              <a:ext uri="{FF2B5EF4-FFF2-40B4-BE49-F238E27FC236}">
                <a16:creationId xmlns:a16="http://schemas.microsoft.com/office/drawing/2014/main" id="{B4F29DB4-EC6C-651E-D3A1-A8C483A1F226}"/>
              </a:ext>
            </a:extLst>
          </p:cNvPr>
          <p:cNvSpPr>
            <a:spLocks noChangeArrowheads="1"/>
          </p:cNvSpPr>
          <p:nvPr/>
        </p:nvSpPr>
        <p:spPr bwMode="auto">
          <a:xfrm>
            <a:off x="1364231" y="6069266"/>
            <a:ext cx="5862852" cy="430887"/>
          </a:xfrm>
          <a:prstGeom prst="rect">
            <a:avLst/>
          </a:prstGeom>
          <a:noFill/>
          <a:ln w="9525">
            <a:noFill/>
            <a:miter lim="800000"/>
            <a:headEnd/>
            <a:tailEnd/>
          </a:ln>
        </p:spPr>
        <p:txBody>
          <a:bodyPr wrap="square">
            <a:spAutoFit/>
          </a:bodyPr>
          <a:lstStyle/>
          <a:p>
            <a:pPr>
              <a:spcBef>
                <a:spcPts val="0"/>
              </a:spcBef>
            </a:pPr>
            <a:r>
              <a:rPr lang="fr-CH" sz="2200" dirty="0">
                <a:ea typeface="SimSun" pitchFamily="2" charset="-122"/>
              </a:rPr>
              <a:t>Souvent une source de confusion</a:t>
            </a:r>
            <a:endParaRPr lang="fr-CH" sz="2200" b="1" dirty="0">
              <a:ea typeface="SimSun" pitchFamily="2" charset="-122"/>
            </a:endParaRPr>
          </a:p>
        </p:txBody>
      </p:sp>
      <p:sp>
        <p:nvSpPr>
          <p:cNvPr id="25" name="AutoShape 32">
            <a:extLst>
              <a:ext uri="{FF2B5EF4-FFF2-40B4-BE49-F238E27FC236}">
                <a16:creationId xmlns:a16="http://schemas.microsoft.com/office/drawing/2014/main" id="{E40522EC-9469-B4F2-0339-0B3FCA4DA9BF}"/>
              </a:ext>
            </a:extLst>
          </p:cNvPr>
          <p:cNvSpPr>
            <a:spLocks noChangeArrowheads="1"/>
          </p:cNvSpPr>
          <p:nvPr/>
        </p:nvSpPr>
        <p:spPr bwMode="auto">
          <a:xfrm>
            <a:off x="973791" y="6149448"/>
            <a:ext cx="378042" cy="320613"/>
          </a:xfrm>
          <a:prstGeom prst="rightArrow">
            <a:avLst>
              <a:gd name="adj1" fmla="val 50000"/>
              <a:gd name="adj2" fmla="val 53571"/>
            </a:avLst>
          </a:prstGeom>
          <a:solidFill>
            <a:srgbClr val="253C88"/>
          </a:solidFill>
          <a:ln w="9525">
            <a:solidFill>
              <a:schemeClr val="tx1"/>
            </a:solidFill>
            <a:miter lim="800000"/>
            <a:headEnd/>
            <a:tailEnd/>
          </a:ln>
          <a:effectLst/>
        </p:spPr>
        <p:txBody>
          <a:bodyPr wrap="none" lIns="69056" tIns="34529" rIns="69056" bIns="34529" anchor="ctr"/>
          <a:lstStyle/>
          <a:p>
            <a:pPr>
              <a:defRPr/>
            </a:pPr>
            <a:endParaRPr lang="fr-CH" dirty="0">
              <a:latin typeface="+mn-lt"/>
              <a:cs typeface="Arial" charset="0"/>
            </a:endParaRPr>
          </a:p>
        </p:txBody>
      </p:sp>
      <p:sp>
        <p:nvSpPr>
          <p:cNvPr id="26" name="Slide Number Placeholder 2">
            <a:extLst>
              <a:ext uri="{FF2B5EF4-FFF2-40B4-BE49-F238E27FC236}">
                <a16:creationId xmlns:a16="http://schemas.microsoft.com/office/drawing/2014/main" id="{A209DA54-64E9-7664-0D05-8D82A59A075F}"/>
              </a:ext>
            </a:extLst>
          </p:cNvPr>
          <p:cNvSpPr txBox="1">
            <a:spLocks/>
          </p:cNvSpPr>
          <p:nvPr/>
        </p:nvSpPr>
        <p:spPr>
          <a:xfrm>
            <a:off x="7041579" y="6472238"/>
            <a:ext cx="20574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8C5490D6-8476-4F9A-9D29-0EC3740DF8C6}" type="slidenum">
              <a:rPr lang="fr-CH" altLang="en-US" smtClean="0">
                <a:solidFill>
                  <a:schemeClr val="tx1"/>
                </a:solidFill>
              </a:rPr>
              <a:pPr>
                <a:defRPr/>
              </a:pPr>
              <a:t>11</a:t>
            </a:fld>
            <a:endParaRPr lang="fr-CH" altLang="en-US" dirty="0">
              <a:solidFill>
                <a:schemeClr val="tx1"/>
              </a:solidFill>
            </a:endParaRPr>
          </a:p>
        </p:txBody>
      </p:sp>
    </p:spTree>
    <p:extLst>
      <p:ext uri="{BB962C8B-B14F-4D97-AF65-F5344CB8AC3E}">
        <p14:creationId xmlns:p14="http://schemas.microsoft.com/office/powerpoint/2010/main" val="153425804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58"/>
          <p:cNvGrpSpPr>
            <a:grpSpLocks/>
          </p:cNvGrpSpPr>
          <p:nvPr/>
        </p:nvGrpSpPr>
        <p:grpSpPr bwMode="auto">
          <a:xfrm>
            <a:off x="4889897" y="1912637"/>
            <a:ext cx="1262063" cy="2859771"/>
            <a:chOff x="4207" y="525"/>
            <a:chExt cx="991" cy="2182"/>
          </a:xfrm>
        </p:grpSpPr>
        <p:sp>
          <p:nvSpPr>
            <p:cNvPr id="25619" name="AutoShape 59"/>
            <p:cNvSpPr>
              <a:spLocks noChangeArrowheads="1"/>
            </p:cNvSpPr>
            <p:nvPr/>
          </p:nvSpPr>
          <p:spPr bwMode="auto">
            <a:xfrm rot="10800000">
              <a:off x="4468" y="802"/>
              <a:ext cx="473" cy="1905"/>
            </a:xfrm>
            <a:prstGeom prst="triangle">
              <a:avLst>
                <a:gd name="adj" fmla="val 50000"/>
              </a:avLst>
            </a:prstGeom>
            <a:solidFill>
              <a:srgbClr val="99CCFF"/>
            </a:solidFill>
            <a:ln w="9525">
              <a:solidFill>
                <a:schemeClr val="tx1"/>
              </a:solidFill>
              <a:miter lim="800000"/>
              <a:headEnd/>
              <a:tailEnd/>
            </a:ln>
          </p:spPr>
          <p:txBody>
            <a:bodyPr wrap="none" anchor="ctr"/>
            <a:lstStyle/>
            <a:p>
              <a:pPr>
                <a:defRPr/>
              </a:pPr>
              <a:endParaRPr lang="fr-CH" dirty="0">
                <a:latin typeface="+mn-lt"/>
              </a:endParaRPr>
            </a:p>
          </p:txBody>
        </p:sp>
        <p:sp>
          <p:nvSpPr>
            <p:cNvPr id="25620" name="Text Box 60"/>
            <p:cNvSpPr txBox="1">
              <a:spLocks noChangeArrowheads="1"/>
            </p:cNvSpPr>
            <p:nvPr/>
          </p:nvSpPr>
          <p:spPr bwMode="auto">
            <a:xfrm>
              <a:off x="4207" y="525"/>
              <a:ext cx="991" cy="194"/>
            </a:xfrm>
            <a:prstGeom prst="rect">
              <a:avLst/>
            </a:prstGeom>
            <a:noFill/>
            <a:ln w="12700">
              <a:noFill/>
              <a:miter lim="800000"/>
              <a:headEnd/>
              <a:tailEnd/>
            </a:ln>
          </p:spPr>
          <p:txBody>
            <a:bodyPr anchor="ctr">
              <a:spAutoFit/>
            </a:bodyPr>
            <a:lstStyle/>
            <a:p>
              <a:pPr algn="ctr" eaLnBrk="0" hangingPunct="0">
                <a:defRPr/>
              </a:pPr>
              <a:r>
                <a:rPr lang="fr-CH" sz="1050" i="1" dirty="0">
                  <a:latin typeface="+mn-lt"/>
                  <a:cs typeface="Tahoma" pitchFamily="34" charset="0"/>
                </a:rPr>
                <a:t>Data </a:t>
              </a:r>
              <a:r>
                <a:rPr lang="fr-CH" sz="1050" i="1" dirty="0" err="1">
                  <a:latin typeface="+mn-lt"/>
                  <a:cs typeface="Tahoma" pitchFamily="34" charset="0"/>
                </a:rPr>
                <a:t>Quality</a:t>
              </a:r>
              <a:endParaRPr lang="fr-CH" sz="1050" i="1" dirty="0">
                <a:latin typeface="+mn-lt"/>
                <a:cs typeface="Tahoma" pitchFamily="34" charset="0"/>
              </a:endParaRPr>
            </a:p>
          </p:txBody>
        </p:sp>
      </p:grpSp>
      <p:grpSp>
        <p:nvGrpSpPr>
          <p:cNvPr id="24579" name="Group 69"/>
          <p:cNvGrpSpPr>
            <a:grpSpLocks/>
          </p:cNvGrpSpPr>
          <p:nvPr/>
        </p:nvGrpSpPr>
        <p:grpSpPr bwMode="auto">
          <a:xfrm>
            <a:off x="6316266" y="1916100"/>
            <a:ext cx="1262063" cy="2815828"/>
            <a:chOff x="4560" y="1286"/>
            <a:chExt cx="1060" cy="2365"/>
          </a:xfrm>
        </p:grpSpPr>
        <p:sp>
          <p:nvSpPr>
            <p:cNvPr id="25617" name="AutoShape 65"/>
            <p:cNvSpPr>
              <a:spLocks noChangeArrowheads="1"/>
            </p:cNvSpPr>
            <p:nvPr/>
          </p:nvSpPr>
          <p:spPr bwMode="auto">
            <a:xfrm>
              <a:off x="4835" y="1554"/>
              <a:ext cx="506" cy="2097"/>
            </a:xfrm>
            <a:prstGeom prst="triangle">
              <a:avLst>
                <a:gd name="adj" fmla="val 50000"/>
              </a:avLst>
            </a:prstGeom>
            <a:solidFill>
              <a:schemeClr val="accent1"/>
            </a:solidFill>
            <a:ln w="9525">
              <a:solidFill>
                <a:schemeClr val="tx1"/>
              </a:solidFill>
              <a:miter lim="800000"/>
              <a:headEnd/>
              <a:tailEnd/>
            </a:ln>
          </p:spPr>
          <p:txBody>
            <a:bodyPr wrap="none" anchor="ctr"/>
            <a:lstStyle/>
            <a:p>
              <a:pPr>
                <a:defRPr/>
              </a:pPr>
              <a:endParaRPr lang="fr-CH" dirty="0">
                <a:latin typeface="+mn-lt"/>
              </a:endParaRPr>
            </a:p>
          </p:txBody>
        </p:sp>
        <p:sp>
          <p:nvSpPr>
            <p:cNvPr id="25618" name="Text Box 66"/>
            <p:cNvSpPr txBox="1">
              <a:spLocks noChangeArrowheads="1"/>
            </p:cNvSpPr>
            <p:nvPr/>
          </p:nvSpPr>
          <p:spPr bwMode="auto">
            <a:xfrm>
              <a:off x="4560" y="1286"/>
              <a:ext cx="1060" cy="213"/>
            </a:xfrm>
            <a:prstGeom prst="rect">
              <a:avLst/>
            </a:prstGeom>
            <a:noFill/>
            <a:ln w="12700">
              <a:noFill/>
              <a:miter lim="800000"/>
              <a:headEnd/>
              <a:tailEnd/>
            </a:ln>
          </p:spPr>
          <p:txBody>
            <a:bodyPr anchor="ctr">
              <a:spAutoFit/>
            </a:bodyPr>
            <a:lstStyle/>
            <a:p>
              <a:pPr algn="ctr" eaLnBrk="0" hangingPunct="0">
                <a:defRPr/>
              </a:pPr>
              <a:r>
                <a:rPr lang="fr-CH" sz="1050" i="1" dirty="0">
                  <a:latin typeface="+mn-lt"/>
                  <a:cs typeface="Tahoma" pitchFamily="34" charset="0"/>
                </a:rPr>
                <a:t>Nbr of </a:t>
              </a:r>
              <a:r>
                <a:rPr lang="fr-CH" sz="1050" i="1" dirty="0" err="1">
                  <a:latin typeface="+mn-lt"/>
                  <a:cs typeface="Tahoma" pitchFamily="34" charset="0"/>
                </a:rPr>
                <a:t>users</a:t>
              </a:r>
              <a:endParaRPr lang="fr-CH" sz="1050" i="1" dirty="0">
                <a:latin typeface="+mn-lt"/>
                <a:cs typeface="Tahoma" pitchFamily="34" charset="0"/>
              </a:endParaRPr>
            </a:p>
          </p:txBody>
        </p:sp>
      </p:grpSp>
      <p:grpSp>
        <p:nvGrpSpPr>
          <p:cNvPr id="24580" name="Group 61"/>
          <p:cNvGrpSpPr>
            <a:grpSpLocks/>
          </p:cNvGrpSpPr>
          <p:nvPr/>
        </p:nvGrpSpPr>
        <p:grpSpPr bwMode="auto">
          <a:xfrm>
            <a:off x="3719482" y="1891492"/>
            <a:ext cx="787072" cy="2803527"/>
            <a:chOff x="3486" y="524"/>
            <a:chExt cx="550" cy="2192"/>
          </a:xfrm>
        </p:grpSpPr>
        <p:sp>
          <p:nvSpPr>
            <p:cNvPr id="25615" name="AutoShape 62"/>
            <p:cNvSpPr>
              <a:spLocks noChangeArrowheads="1"/>
            </p:cNvSpPr>
            <p:nvPr/>
          </p:nvSpPr>
          <p:spPr bwMode="auto">
            <a:xfrm rot="10800000">
              <a:off x="3515" y="811"/>
              <a:ext cx="473" cy="1905"/>
            </a:xfrm>
            <a:prstGeom prst="triangle">
              <a:avLst>
                <a:gd name="adj" fmla="val 50000"/>
              </a:avLst>
            </a:prstGeom>
            <a:solidFill>
              <a:srgbClr val="99CCFF"/>
            </a:solidFill>
            <a:ln w="9525">
              <a:solidFill>
                <a:schemeClr val="tx1"/>
              </a:solidFill>
              <a:miter lim="800000"/>
              <a:headEnd/>
              <a:tailEnd/>
            </a:ln>
          </p:spPr>
          <p:txBody>
            <a:bodyPr wrap="none" anchor="ctr"/>
            <a:lstStyle/>
            <a:p>
              <a:pPr>
                <a:defRPr/>
              </a:pPr>
              <a:endParaRPr lang="fr-CH" dirty="0">
                <a:latin typeface="+mn-lt"/>
              </a:endParaRPr>
            </a:p>
          </p:txBody>
        </p:sp>
        <p:sp>
          <p:nvSpPr>
            <p:cNvPr id="25616" name="Text Box 63"/>
            <p:cNvSpPr txBox="1">
              <a:spLocks noChangeArrowheads="1"/>
            </p:cNvSpPr>
            <p:nvPr/>
          </p:nvSpPr>
          <p:spPr bwMode="auto">
            <a:xfrm>
              <a:off x="3486" y="524"/>
              <a:ext cx="550" cy="199"/>
            </a:xfrm>
            <a:prstGeom prst="rect">
              <a:avLst/>
            </a:prstGeom>
            <a:noFill/>
            <a:ln w="12700">
              <a:noFill/>
              <a:miter lim="800000"/>
              <a:headEnd/>
              <a:tailEnd/>
            </a:ln>
          </p:spPr>
          <p:txBody>
            <a:bodyPr wrap="none" anchor="ctr">
              <a:spAutoFit/>
            </a:bodyPr>
            <a:lstStyle/>
            <a:p>
              <a:pPr algn="ctr" eaLnBrk="0" hangingPunct="0">
                <a:defRPr/>
              </a:pPr>
              <a:r>
                <a:rPr lang="fr-CH" sz="1050" i="1" dirty="0" err="1">
                  <a:latin typeface="+mn-lt"/>
                  <a:cs typeface="Tahoma" pitchFamily="34" charset="0"/>
                </a:rPr>
                <a:t>Complexity</a:t>
              </a:r>
              <a:endParaRPr lang="fr-CH" sz="1050" i="1" dirty="0">
                <a:latin typeface="+mn-lt"/>
                <a:cs typeface="Tahoma" pitchFamily="34" charset="0"/>
              </a:endParaRPr>
            </a:p>
          </p:txBody>
        </p:sp>
      </p:grpSp>
      <p:sp>
        <p:nvSpPr>
          <p:cNvPr id="25605" name="Rectangle 51"/>
          <p:cNvSpPr>
            <a:spLocks noChangeArrowheads="1"/>
          </p:cNvSpPr>
          <p:nvPr/>
        </p:nvSpPr>
        <p:spPr bwMode="auto">
          <a:xfrm>
            <a:off x="2588419" y="5087294"/>
            <a:ext cx="2699147" cy="649025"/>
          </a:xfrm>
          <a:prstGeom prst="rect">
            <a:avLst/>
          </a:prstGeom>
          <a:noFill/>
          <a:ln w="12700">
            <a:noFill/>
            <a:miter lim="800000"/>
            <a:headEnd/>
            <a:tailEnd/>
          </a:ln>
        </p:spPr>
        <p:txBody>
          <a:bodyPr wrap="square" lIns="67866" tIns="33338" rIns="67866" bIns="33338">
            <a:spAutoFit/>
          </a:bodyPr>
          <a:lstStyle/>
          <a:p>
            <a:pPr algn="ctr">
              <a:lnSpc>
                <a:spcPct val="90000"/>
              </a:lnSpc>
              <a:defRPr/>
            </a:pPr>
            <a:r>
              <a:rPr lang="fr-CH" sz="2100" dirty="0">
                <a:latin typeface="+mn-lt"/>
              </a:rPr>
              <a:t>Création/gestion de données géospatiales</a:t>
            </a:r>
          </a:p>
        </p:txBody>
      </p:sp>
      <p:sp>
        <p:nvSpPr>
          <p:cNvPr id="25606" name="Rectangle 51"/>
          <p:cNvSpPr>
            <a:spLocks noChangeArrowheads="1"/>
          </p:cNvSpPr>
          <p:nvPr/>
        </p:nvSpPr>
        <p:spPr bwMode="auto">
          <a:xfrm>
            <a:off x="2101455" y="4978948"/>
            <a:ext cx="540544" cy="898324"/>
          </a:xfrm>
          <a:prstGeom prst="rect">
            <a:avLst/>
          </a:prstGeom>
          <a:noFill/>
          <a:ln w="12700">
            <a:noFill/>
            <a:miter lim="800000"/>
            <a:headEnd/>
            <a:tailEnd/>
          </a:ln>
        </p:spPr>
        <p:txBody>
          <a:bodyPr wrap="square" lIns="67866" tIns="33338" rIns="67866" bIns="33338">
            <a:spAutoFit/>
          </a:bodyPr>
          <a:lstStyle/>
          <a:p>
            <a:pPr algn="ctr">
              <a:lnSpc>
                <a:spcPct val="90000"/>
              </a:lnSpc>
              <a:defRPr/>
            </a:pPr>
            <a:r>
              <a:rPr lang="fr-CH" sz="6000" dirty="0">
                <a:latin typeface="+mn-lt"/>
              </a:rPr>
              <a:t>+</a:t>
            </a:r>
          </a:p>
        </p:txBody>
      </p:sp>
      <p:cxnSp>
        <p:nvCxnSpPr>
          <p:cNvPr id="20" name="Shape 19"/>
          <p:cNvCxnSpPr>
            <a:endCxn id="25615" idx="5"/>
          </p:cNvCxnSpPr>
          <p:nvPr/>
        </p:nvCxnSpPr>
        <p:spPr>
          <a:xfrm rot="5400000" flipH="1" flipV="1">
            <a:off x="2905722" y="3807407"/>
            <a:ext cx="1354931" cy="694134"/>
          </a:xfrm>
          <a:prstGeom prst="bentConnector2">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1" name="Shape 20"/>
          <p:cNvCxnSpPr>
            <a:endCxn id="25619" idx="4"/>
          </p:cNvCxnSpPr>
          <p:nvPr/>
        </p:nvCxnSpPr>
        <p:spPr>
          <a:xfrm rot="5400000" flipH="1" flipV="1">
            <a:off x="3623074" y="3184115"/>
            <a:ext cx="2507456" cy="690563"/>
          </a:xfrm>
          <a:prstGeom prst="bentConnector3">
            <a:avLst>
              <a:gd name="adj1" fmla="val 99892"/>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Shape 23"/>
          <p:cNvCxnSpPr>
            <a:cxnSpLocks/>
            <a:stCxn id="25605" idx="3"/>
            <a:endCxn id="25617" idx="1"/>
          </p:cNvCxnSpPr>
          <p:nvPr/>
        </p:nvCxnSpPr>
        <p:spPr>
          <a:xfrm flipV="1">
            <a:off x="5287566" y="3483558"/>
            <a:ext cx="1506736" cy="1928249"/>
          </a:xfrm>
          <a:prstGeom prst="bentConnector3">
            <a:avLst>
              <a:gd name="adj1" fmla="val 50000"/>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5610" name="Rectangle 50"/>
          <p:cNvSpPr>
            <a:spLocks noChangeArrowheads="1"/>
          </p:cNvSpPr>
          <p:nvPr/>
        </p:nvSpPr>
        <p:spPr bwMode="auto">
          <a:xfrm>
            <a:off x="1115616" y="4410950"/>
            <a:ext cx="2057400" cy="649025"/>
          </a:xfrm>
          <a:prstGeom prst="rect">
            <a:avLst/>
          </a:prstGeom>
          <a:noFill/>
          <a:ln w="12700">
            <a:noFill/>
            <a:miter lim="800000"/>
            <a:headEnd/>
            <a:tailEnd/>
          </a:ln>
        </p:spPr>
        <p:txBody>
          <a:bodyPr wrap="square" lIns="67866" tIns="33338" rIns="67866" bIns="33338">
            <a:spAutoFit/>
          </a:bodyPr>
          <a:lstStyle/>
          <a:p>
            <a:pPr algn="ctr">
              <a:lnSpc>
                <a:spcPct val="90000"/>
              </a:lnSpc>
              <a:defRPr/>
            </a:pPr>
            <a:r>
              <a:rPr lang="fr-CH" sz="2100" dirty="0">
                <a:latin typeface="+mn-lt"/>
              </a:rPr>
              <a:t>Cartographie thématique</a:t>
            </a:r>
          </a:p>
        </p:txBody>
      </p:sp>
      <p:sp>
        <p:nvSpPr>
          <p:cNvPr id="25611" name="Rectangle 51"/>
          <p:cNvSpPr>
            <a:spLocks noChangeArrowheads="1"/>
          </p:cNvSpPr>
          <p:nvPr/>
        </p:nvSpPr>
        <p:spPr bwMode="auto">
          <a:xfrm>
            <a:off x="1115616" y="3224670"/>
            <a:ext cx="2057400" cy="358176"/>
          </a:xfrm>
          <a:prstGeom prst="rect">
            <a:avLst/>
          </a:prstGeom>
          <a:noFill/>
          <a:ln w="12700">
            <a:noFill/>
            <a:miter lim="800000"/>
            <a:headEnd/>
            <a:tailEnd/>
          </a:ln>
        </p:spPr>
        <p:txBody>
          <a:bodyPr wrap="square" lIns="67866" tIns="33338" rIns="67866" bIns="33338">
            <a:spAutoFit/>
          </a:bodyPr>
          <a:lstStyle/>
          <a:p>
            <a:pPr algn="ctr">
              <a:lnSpc>
                <a:spcPct val="90000"/>
              </a:lnSpc>
              <a:defRPr/>
            </a:pPr>
            <a:r>
              <a:rPr lang="fr-CH" sz="2100" dirty="0">
                <a:latin typeface="+mn-lt"/>
              </a:rPr>
              <a:t>Analyse spatiale</a:t>
            </a:r>
          </a:p>
        </p:txBody>
      </p:sp>
      <p:sp>
        <p:nvSpPr>
          <p:cNvPr id="25612" name="Rectangle 52"/>
          <p:cNvSpPr>
            <a:spLocks noChangeArrowheads="1"/>
          </p:cNvSpPr>
          <p:nvPr/>
        </p:nvSpPr>
        <p:spPr bwMode="auto">
          <a:xfrm>
            <a:off x="539552" y="2195969"/>
            <a:ext cx="2633464" cy="358176"/>
          </a:xfrm>
          <a:prstGeom prst="rect">
            <a:avLst/>
          </a:prstGeom>
          <a:noFill/>
          <a:ln w="12700">
            <a:noFill/>
            <a:miter lim="800000"/>
            <a:headEnd/>
            <a:tailEnd/>
          </a:ln>
        </p:spPr>
        <p:txBody>
          <a:bodyPr wrap="square" lIns="67866" tIns="33338" rIns="67866" bIns="33338">
            <a:spAutoFit/>
          </a:bodyPr>
          <a:lstStyle/>
          <a:p>
            <a:pPr algn="ctr">
              <a:lnSpc>
                <a:spcPct val="90000"/>
              </a:lnSpc>
              <a:defRPr/>
            </a:pPr>
            <a:r>
              <a:rPr lang="fr-CH" sz="2100" dirty="0">
                <a:latin typeface="+mn-lt"/>
              </a:rPr>
              <a:t>Modélisation spatiale</a:t>
            </a:r>
          </a:p>
        </p:txBody>
      </p:sp>
      <p:sp>
        <p:nvSpPr>
          <p:cNvPr id="4" name="Title 1">
            <a:extLst>
              <a:ext uri="{FF2B5EF4-FFF2-40B4-BE49-F238E27FC236}">
                <a16:creationId xmlns:a16="http://schemas.microsoft.com/office/drawing/2014/main" id="{A249B70E-4429-1FE9-15EF-8D95A261DD9F}"/>
              </a:ext>
            </a:extLst>
          </p:cNvPr>
          <p:cNvSpPr txBox="1">
            <a:spLocks/>
          </p:cNvSpPr>
          <p:nvPr/>
        </p:nvSpPr>
        <p:spPr bwMode="auto">
          <a:xfrm>
            <a:off x="0" y="1"/>
            <a:ext cx="9144000" cy="981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sz="3200" b="1" dirty="0">
                <a:solidFill>
                  <a:schemeClr val="bg1"/>
                </a:solidFill>
                <a:latin typeface="+mn-lt"/>
              </a:rPr>
              <a:t>Technologies géospatiales – Systèmes d’Information Géographique (SIG)</a:t>
            </a:r>
            <a:endParaRPr lang="fr-CH" altLang="en-US" sz="3200" b="1" dirty="0">
              <a:solidFill>
                <a:schemeClr val="bg1"/>
              </a:solidFill>
              <a:latin typeface="+mn-lt"/>
            </a:endParaRPr>
          </a:p>
        </p:txBody>
      </p:sp>
      <p:sp>
        <p:nvSpPr>
          <p:cNvPr id="5" name="Rectangle 4">
            <a:extLst>
              <a:ext uri="{FF2B5EF4-FFF2-40B4-BE49-F238E27FC236}">
                <a16:creationId xmlns:a16="http://schemas.microsoft.com/office/drawing/2014/main" id="{23E429A7-1E4D-8168-1AB5-041AAD30200C}"/>
              </a:ext>
            </a:extLst>
          </p:cNvPr>
          <p:cNvSpPr>
            <a:spLocks noChangeArrowheads="1"/>
          </p:cNvSpPr>
          <p:nvPr/>
        </p:nvSpPr>
        <p:spPr bwMode="auto">
          <a:xfrm>
            <a:off x="240881" y="1077180"/>
            <a:ext cx="8229050" cy="461665"/>
          </a:xfrm>
          <a:prstGeom prst="rect">
            <a:avLst/>
          </a:prstGeom>
          <a:noFill/>
          <a:ln w="9525">
            <a:noFill/>
            <a:miter lim="800000"/>
            <a:headEnd/>
            <a:tailEnd/>
          </a:ln>
        </p:spPr>
        <p:txBody>
          <a:bodyPr wrap="square">
            <a:spAutoFit/>
          </a:bodyPr>
          <a:lstStyle/>
          <a:p>
            <a:pPr>
              <a:spcBef>
                <a:spcPts val="0"/>
              </a:spcBef>
            </a:pPr>
            <a:r>
              <a:rPr lang="fr-CH" sz="2400" b="0" i="0" dirty="0">
                <a:solidFill>
                  <a:srgbClr val="1F1F1F"/>
                </a:solidFill>
                <a:effectLst/>
                <a:latin typeface="Google Sans"/>
              </a:rPr>
              <a:t>Ce qu’un logiciel SIG permet de faire</a:t>
            </a:r>
            <a:endParaRPr lang="fr-CH" sz="2400" b="1" dirty="0">
              <a:ea typeface="SimSun" pitchFamily="2" charset="-122"/>
            </a:endParaRPr>
          </a:p>
        </p:txBody>
      </p:sp>
      <p:sp>
        <p:nvSpPr>
          <p:cNvPr id="6" name="Slide Number Placeholder 2">
            <a:extLst>
              <a:ext uri="{FF2B5EF4-FFF2-40B4-BE49-F238E27FC236}">
                <a16:creationId xmlns:a16="http://schemas.microsoft.com/office/drawing/2014/main" id="{3F572560-354F-95EC-F8A9-4F04FD66C890}"/>
              </a:ext>
            </a:extLst>
          </p:cNvPr>
          <p:cNvSpPr txBox="1">
            <a:spLocks/>
          </p:cNvSpPr>
          <p:nvPr/>
        </p:nvSpPr>
        <p:spPr>
          <a:xfrm>
            <a:off x="7041579" y="6472238"/>
            <a:ext cx="20574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8C5490D6-8476-4F9A-9D29-0EC3740DF8C6}" type="slidenum">
              <a:rPr lang="fr-CH" altLang="en-US" smtClean="0">
                <a:solidFill>
                  <a:schemeClr val="tx1"/>
                </a:solidFill>
              </a:rPr>
              <a:pPr>
                <a:defRPr/>
              </a:pPr>
              <a:t>12</a:t>
            </a:fld>
            <a:endParaRPr lang="fr-CH" altLang="en-US" dirty="0">
              <a:solidFill>
                <a:schemeClr val="tx1"/>
              </a:solidFill>
            </a:endParaRPr>
          </a:p>
        </p:txBody>
      </p:sp>
      <p:sp>
        <p:nvSpPr>
          <p:cNvPr id="7" name="Rectangle 6">
            <a:extLst>
              <a:ext uri="{FF2B5EF4-FFF2-40B4-BE49-F238E27FC236}">
                <a16:creationId xmlns:a16="http://schemas.microsoft.com/office/drawing/2014/main" id="{5C627B2E-F546-D1F3-73F6-3FF7A16E1B02}"/>
              </a:ext>
            </a:extLst>
          </p:cNvPr>
          <p:cNvSpPr>
            <a:spLocks noChangeArrowheads="1"/>
          </p:cNvSpPr>
          <p:nvPr/>
        </p:nvSpPr>
        <p:spPr bwMode="auto">
          <a:xfrm>
            <a:off x="775372" y="5969288"/>
            <a:ext cx="8229050" cy="830997"/>
          </a:xfrm>
          <a:prstGeom prst="rect">
            <a:avLst/>
          </a:prstGeom>
          <a:noFill/>
          <a:ln w="9525">
            <a:noFill/>
            <a:miter lim="800000"/>
            <a:headEnd/>
            <a:tailEnd/>
          </a:ln>
        </p:spPr>
        <p:txBody>
          <a:bodyPr wrap="square">
            <a:spAutoFit/>
          </a:bodyPr>
          <a:lstStyle/>
          <a:p>
            <a:pPr>
              <a:spcBef>
                <a:spcPts val="0"/>
              </a:spcBef>
            </a:pPr>
            <a:r>
              <a:rPr lang="fr-CH" sz="2400" b="0" i="0" dirty="0">
                <a:solidFill>
                  <a:srgbClr val="1F1F1F"/>
                </a:solidFill>
                <a:effectLst/>
                <a:latin typeface="Google Sans"/>
              </a:rPr>
              <a:t>Seulement les logiciels fournissant toutes ces fonctionnalités sont à considérer comme étant des logiciels SIG</a:t>
            </a:r>
            <a:endParaRPr lang="fr-CH" sz="2400" b="1" dirty="0">
              <a:ea typeface="SimSun" pitchFamily="2" charset="-122"/>
            </a:endParaRPr>
          </a:p>
        </p:txBody>
      </p:sp>
      <p:sp>
        <p:nvSpPr>
          <p:cNvPr id="8" name="AutoShape 32">
            <a:extLst>
              <a:ext uri="{FF2B5EF4-FFF2-40B4-BE49-F238E27FC236}">
                <a16:creationId xmlns:a16="http://schemas.microsoft.com/office/drawing/2014/main" id="{587DE1AC-E5F7-200C-0DE5-908C05BCAEA0}"/>
              </a:ext>
            </a:extLst>
          </p:cNvPr>
          <p:cNvSpPr>
            <a:spLocks noChangeArrowheads="1"/>
          </p:cNvSpPr>
          <p:nvPr/>
        </p:nvSpPr>
        <p:spPr bwMode="auto">
          <a:xfrm>
            <a:off x="350531" y="6035449"/>
            <a:ext cx="378042" cy="320613"/>
          </a:xfrm>
          <a:prstGeom prst="rightArrow">
            <a:avLst>
              <a:gd name="adj1" fmla="val 50000"/>
              <a:gd name="adj2" fmla="val 53571"/>
            </a:avLst>
          </a:prstGeom>
          <a:solidFill>
            <a:srgbClr val="253C88"/>
          </a:solidFill>
          <a:ln w="9525">
            <a:solidFill>
              <a:schemeClr val="tx1"/>
            </a:solidFill>
            <a:miter lim="800000"/>
            <a:headEnd/>
            <a:tailEnd/>
          </a:ln>
          <a:effectLst/>
        </p:spPr>
        <p:txBody>
          <a:bodyPr wrap="none" lIns="69056" tIns="34529" rIns="69056" bIns="34529" anchor="ctr"/>
          <a:lstStyle/>
          <a:p>
            <a:pPr>
              <a:defRPr/>
            </a:pPr>
            <a:endParaRPr lang="fr-CH" dirty="0">
              <a:latin typeface="+mn-lt"/>
              <a:cs typeface="Arial" charset="0"/>
            </a:endParaRPr>
          </a:p>
        </p:txBody>
      </p:sp>
    </p:spTree>
    <p:extLst>
      <p:ext uri="{BB962C8B-B14F-4D97-AF65-F5344CB8AC3E}">
        <p14:creationId xmlns:p14="http://schemas.microsoft.com/office/powerpoint/2010/main" val="371829815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4294967295"/>
          </p:nvPr>
        </p:nvSpPr>
        <p:spPr>
          <a:xfrm>
            <a:off x="2602631" y="4120406"/>
            <a:ext cx="6182594" cy="2620962"/>
          </a:xfrm>
        </p:spPr>
        <p:txBody>
          <a:bodyPr>
            <a:normAutofit fontScale="92500" lnSpcReduction="10000"/>
          </a:bodyPr>
          <a:lstStyle/>
          <a:p>
            <a:r>
              <a:rPr lang="en-US" sz="1800" dirty="0"/>
              <a:t>ArcGIS </a:t>
            </a:r>
            <a:r>
              <a:rPr lang="en-US" sz="1800" dirty="0">
                <a:hlinkClick r:id="rId3"/>
              </a:rPr>
              <a:t>www.esri.com</a:t>
            </a:r>
            <a:r>
              <a:rPr lang="en-US" sz="1800" dirty="0"/>
              <a:t> </a:t>
            </a:r>
          </a:p>
          <a:p>
            <a:pPr lvl="1"/>
            <a:r>
              <a:rPr lang="fr-FR" sz="1600" dirty="0"/>
              <a:t>Le plus complet et le plus polyvalent</a:t>
            </a:r>
          </a:p>
          <a:p>
            <a:pPr lvl="1"/>
            <a:r>
              <a:rPr lang="fr-FR" sz="1600" dirty="0"/>
              <a:t>Écosystème SIG complet </a:t>
            </a:r>
          </a:p>
          <a:p>
            <a:pPr lvl="1"/>
            <a:r>
              <a:rPr lang="fr-FR" sz="1600" dirty="0"/>
              <a:t>Support technique</a:t>
            </a:r>
          </a:p>
          <a:p>
            <a:pPr lvl="1"/>
            <a:r>
              <a:rPr lang="fr-FR" sz="1600" dirty="0"/>
              <a:t>Propriétaire (licences gratuite/à cout réduit pour le secteur santé) </a:t>
            </a:r>
            <a:endParaRPr lang="en-US" sz="1600" dirty="0"/>
          </a:p>
          <a:p>
            <a:r>
              <a:rPr lang="en-US" sz="1800" dirty="0"/>
              <a:t>QGIS </a:t>
            </a:r>
            <a:r>
              <a:rPr lang="en-US" sz="1800" dirty="0">
                <a:hlinkClick r:id="rId4"/>
              </a:rPr>
              <a:t>www.qgis.org</a:t>
            </a:r>
            <a:r>
              <a:rPr lang="en-US" sz="1800" dirty="0"/>
              <a:t> </a:t>
            </a:r>
          </a:p>
          <a:p>
            <a:pPr lvl="1"/>
            <a:r>
              <a:rPr lang="fr-FR" sz="1600" dirty="0"/>
              <a:t>Très bon pour la cartographie thématique, des fois limité pour d’autres fonctionnalités mais constamment amélioré</a:t>
            </a:r>
          </a:p>
          <a:p>
            <a:pPr lvl="1"/>
            <a:r>
              <a:rPr lang="fr-FR" sz="1600" dirty="0"/>
              <a:t>Open Source, support technique limité</a:t>
            </a:r>
          </a:p>
          <a:p>
            <a:pPr lvl="1"/>
            <a:r>
              <a:rPr lang="fr-FR" sz="1600" dirty="0"/>
              <a:t>Gratuit</a:t>
            </a:r>
          </a:p>
          <a:p>
            <a:pPr lvl="1"/>
            <a:endParaRPr lang="fr-FR" sz="1600" dirty="0"/>
          </a:p>
        </p:txBody>
      </p:sp>
      <p:pic>
        <p:nvPicPr>
          <p:cNvPr id="11270" name="Picture 6" descr="https://lh3.googleusercontent.com/MOf9Kxxkj7GvyZlTZOnUzuYv0JAweEhlxJX6gslQvbvlhLK5_bSTK6duxY2xfbBsj43H=w300"/>
          <p:cNvPicPr>
            <a:picLocks noChangeAspect="1" noChangeArrowheads="1"/>
          </p:cNvPicPr>
          <p:nvPr/>
        </p:nvPicPr>
        <p:blipFill>
          <a:blip r:embed="rId5" cstate="print"/>
          <a:srcRect/>
          <a:stretch>
            <a:fillRect/>
          </a:stretch>
        </p:blipFill>
        <p:spPr bwMode="auto">
          <a:xfrm>
            <a:off x="436640" y="2473201"/>
            <a:ext cx="620712" cy="620713"/>
          </a:xfrm>
          <a:prstGeom prst="rect">
            <a:avLst/>
          </a:prstGeom>
          <a:ln>
            <a:noFill/>
          </a:ln>
          <a:effectLst>
            <a:outerShdw blurRad="190500" algn="tl" rotWithShape="0">
              <a:srgbClr val="000000">
                <a:alpha val="70000"/>
              </a:srgbClr>
            </a:outerShdw>
          </a:effectLst>
        </p:spPr>
      </p:pic>
      <p:sp>
        <p:nvSpPr>
          <p:cNvPr id="13" name="Title 1"/>
          <p:cNvSpPr txBox="1">
            <a:spLocks/>
          </p:cNvSpPr>
          <p:nvPr/>
        </p:nvSpPr>
        <p:spPr>
          <a:xfrm>
            <a:off x="2217830" y="1340523"/>
            <a:ext cx="7342187" cy="576262"/>
          </a:xfrm>
          <a:prstGeom prst="rect">
            <a:avLst/>
          </a:prstGeom>
        </p:spPr>
        <p:txBody>
          <a:bodyPr anchor="ctr"/>
          <a:lstStyle/>
          <a:p>
            <a:pPr fontAlgn="auto">
              <a:lnSpc>
                <a:spcPct val="90000"/>
              </a:lnSpc>
              <a:spcAft>
                <a:spcPts val="0"/>
              </a:spcAft>
              <a:defRPr/>
            </a:pPr>
            <a:r>
              <a:rPr lang="fr-FR" sz="2000" dirty="0">
                <a:latin typeface="+mn-lt"/>
                <a:ea typeface="+mj-ea"/>
                <a:cs typeface="+mj-cs"/>
              </a:rPr>
              <a:t>Gestionnaires de bases de données avec une interface de cartographie thématique</a:t>
            </a:r>
            <a:endParaRPr lang="en-US" sz="2000" dirty="0">
              <a:latin typeface="+mn-lt"/>
              <a:ea typeface="+mj-ea"/>
              <a:cs typeface="+mj-cs"/>
            </a:endParaRPr>
          </a:p>
        </p:txBody>
      </p:sp>
      <p:pic>
        <p:nvPicPr>
          <p:cNvPr id="28682" name="Picture 15" descr="DHIS 2.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5750" y="1301964"/>
            <a:ext cx="116205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txBox="1">
            <a:spLocks/>
          </p:cNvSpPr>
          <p:nvPr/>
        </p:nvSpPr>
        <p:spPr>
          <a:xfrm>
            <a:off x="2249488" y="2575645"/>
            <a:ext cx="6106449" cy="354012"/>
          </a:xfrm>
          <a:prstGeom prst="rect">
            <a:avLst/>
          </a:prstGeom>
        </p:spPr>
        <p:txBody>
          <a:bodyPr anchor="ctr"/>
          <a:lstStyle/>
          <a:p>
            <a:pPr fontAlgn="auto">
              <a:lnSpc>
                <a:spcPct val="90000"/>
              </a:lnSpc>
              <a:spcAft>
                <a:spcPts val="0"/>
              </a:spcAft>
              <a:defRPr/>
            </a:pPr>
            <a:r>
              <a:rPr lang="en-US" sz="2000" dirty="0" err="1">
                <a:latin typeface="+mn-lt"/>
                <a:ea typeface="+mj-ea"/>
                <a:cs typeface="+mj-cs"/>
              </a:rPr>
              <a:t>Platformes</a:t>
            </a:r>
            <a:r>
              <a:rPr lang="en-US" sz="2000" dirty="0">
                <a:latin typeface="+mn-lt"/>
                <a:ea typeface="+mj-ea"/>
                <a:cs typeface="+mj-cs"/>
              </a:rPr>
              <a:t> de </a:t>
            </a:r>
            <a:r>
              <a:rPr lang="en-US" sz="2000" dirty="0" err="1">
                <a:latin typeface="+mn-lt"/>
                <a:ea typeface="+mj-ea"/>
                <a:cs typeface="+mj-cs"/>
              </a:rPr>
              <a:t>cartographie</a:t>
            </a:r>
            <a:r>
              <a:rPr lang="en-US" sz="2000" dirty="0">
                <a:latin typeface="+mn-lt"/>
                <a:ea typeface="+mj-ea"/>
                <a:cs typeface="+mj-cs"/>
              </a:rPr>
              <a:t> </a:t>
            </a:r>
            <a:r>
              <a:rPr lang="en-US" sz="2000" dirty="0" err="1">
                <a:latin typeface="+mn-lt"/>
                <a:ea typeface="+mj-ea"/>
                <a:cs typeface="+mj-cs"/>
              </a:rPr>
              <a:t>en</a:t>
            </a:r>
            <a:r>
              <a:rPr lang="en-US" sz="2000" dirty="0">
                <a:latin typeface="+mn-lt"/>
                <a:ea typeface="+mj-ea"/>
                <a:cs typeface="+mj-cs"/>
              </a:rPr>
              <a:t> </a:t>
            </a:r>
            <a:r>
              <a:rPr lang="en-US" sz="2000" dirty="0" err="1">
                <a:latin typeface="+mn-lt"/>
                <a:ea typeface="+mj-ea"/>
                <a:cs typeface="+mj-cs"/>
              </a:rPr>
              <a:t>ligne</a:t>
            </a:r>
            <a:r>
              <a:rPr lang="en-US" sz="2000" dirty="0">
                <a:latin typeface="+mn-lt"/>
                <a:ea typeface="+mj-ea"/>
                <a:cs typeface="+mj-cs"/>
              </a:rPr>
              <a:t> </a:t>
            </a:r>
          </a:p>
        </p:txBody>
      </p:sp>
      <p:sp>
        <p:nvSpPr>
          <p:cNvPr id="18" name="Title 1"/>
          <p:cNvSpPr txBox="1">
            <a:spLocks/>
          </p:cNvSpPr>
          <p:nvPr/>
        </p:nvSpPr>
        <p:spPr>
          <a:xfrm>
            <a:off x="746996" y="3526965"/>
            <a:ext cx="4284663" cy="685800"/>
          </a:xfrm>
          <a:prstGeom prst="rect">
            <a:avLst/>
          </a:prstGeom>
        </p:spPr>
        <p:txBody>
          <a:bodyPr anchor="ctr"/>
          <a:lstStyle/>
          <a:p>
            <a:pPr fontAlgn="auto">
              <a:lnSpc>
                <a:spcPct val="90000"/>
              </a:lnSpc>
              <a:spcAft>
                <a:spcPts val="0"/>
              </a:spcAft>
              <a:defRPr/>
            </a:pPr>
            <a:r>
              <a:rPr lang="fr-FR" sz="2800" dirty="0">
                <a:latin typeface="+mn-lt"/>
                <a:ea typeface="+mj-ea"/>
                <a:cs typeface="+mj-cs"/>
              </a:rPr>
              <a:t>« Vrais » logiciels SIG</a:t>
            </a:r>
            <a:endParaRPr lang="en-US" sz="2800" dirty="0">
              <a:latin typeface="+mn-lt"/>
              <a:ea typeface="+mj-ea"/>
              <a:cs typeface="+mj-cs"/>
            </a:endParaRPr>
          </a:p>
        </p:txBody>
      </p:sp>
      <p:pic>
        <p:nvPicPr>
          <p:cNvPr id="22" name="Picture 21" descr="bingmap.jpg"/>
          <p:cNvPicPr>
            <a:picLocks noChangeAspect="1"/>
          </p:cNvPicPr>
          <p:nvPr/>
        </p:nvPicPr>
        <p:blipFill>
          <a:blip r:embed="rId7" cstate="print"/>
          <a:stretch>
            <a:fillRect/>
          </a:stretch>
        </p:blipFill>
        <p:spPr>
          <a:xfrm>
            <a:off x="777952" y="2890714"/>
            <a:ext cx="1165225" cy="322262"/>
          </a:xfrm>
          <a:prstGeom prst="rect">
            <a:avLst/>
          </a:prstGeom>
          <a:ln>
            <a:noFill/>
          </a:ln>
          <a:effectLst>
            <a:outerShdw blurRad="190500" algn="tl" rotWithShape="0">
              <a:srgbClr val="000000">
                <a:alpha val="70000"/>
              </a:srgbClr>
            </a:outerShdw>
          </a:effectLst>
        </p:spPr>
      </p:pic>
      <p:pic>
        <p:nvPicPr>
          <p:cNvPr id="19" name="Picture 2" descr="D:\GAIA-GEOSYSTEMS\DROPBOX\Dropbox (Personal)\AeHIN_GIS_Lab\ADVOCACY\LOGOS\Tableau.jpg"/>
          <p:cNvPicPr>
            <a:picLocks noChangeAspect="1" noChangeArrowheads="1"/>
          </p:cNvPicPr>
          <p:nvPr/>
        </p:nvPicPr>
        <p:blipFill>
          <a:blip r:embed="rId8" cstate="print"/>
          <a:srcRect/>
          <a:stretch>
            <a:fillRect/>
          </a:stretch>
        </p:blipFill>
        <p:spPr bwMode="auto">
          <a:xfrm>
            <a:off x="1360564" y="1509267"/>
            <a:ext cx="576263" cy="576263"/>
          </a:xfrm>
          <a:prstGeom prst="rect">
            <a:avLst/>
          </a:prstGeom>
          <a:ln>
            <a:noFill/>
          </a:ln>
          <a:effectLst>
            <a:outerShdw blurRad="190500" algn="tl" rotWithShape="0">
              <a:srgbClr val="000000">
                <a:alpha val="70000"/>
              </a:srgbClr>
            </a:outerShdw>
          </a:effectLst>
        </p:spPr>
      </p:pic>
      <p:sp>
        <p:nvSpPr>
          <p:cNvPr id="28" name="Title 1"/>
          <p:cNvSpPr txBox="1">
            <a:spLocks/>
          </p:cNvSpPr>
          <p:nvPr/>
        </p:nvSpPr>
        <p:spPr bwMode="auto">
          <a:xfrm>
            <a:off x="628650" y="142975"/>
            <a:ext cx="78867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FR" sz="3200" b="1" dirty="0">
                <a:solidFill>
                  <a:schemeClr val="bg1"/>
                </a:solidFill>
                <a:latin typeface="+mn-lt"/>
              </a:rPr>
              <a:t>Tout n'est pas un logiciel SIG</a:t>
            </a:r>
            <a:r>
              <a:rPr lang="en-US" sz="3200" b="1" dirty="0">
                <a:solidFill>
                  <a:schemeClr val="bg1"/>
                </a:solidFill>
                <a:latin typeface="+mn-lt"/>
              </a:rPr>
              <a:t>!</a:t>
            </a:r>
            <a:endParaRPr lang="en-PH" altLang="en-US" sz="3200" b="1" dirty="0">
              <a:solidFill>
                <a:schemeClr val="bg1"/>
              </a:solidFill>
              <a:latin typeface="+mn-lt"/>
            </a:endParaRPr>
          </a:p>
        </p:txBody>
      </p:sp>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1186" y="5651450"/>
            <a:ext cx="925264" cy="848159"/>
          </a:xfrm>
          <a:prstGeom prst="rect">
            <a:avLst/>
          </a:prstGeom>
        </p:spPr>
      </p:pic>
      <p:sp>
        <p:nvSpPr>
          <p:cNvPr id="30" name="Slide Number Placeholder 5"/>
          <p:cNvSpPr>
            <a:spLocks noGrp="1"/>
          </p:cNvSpPr>
          <p:nvPr>
            <p:ph type="sldNum" sz="quarter" idx="12"/>
          </p:nvPr>
        </p:nvSpPr>
        <p:spPr>
          <a:xfrm>
            <a:off x="7041579" y="6472238"/>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C5490D6-8476-4F9A-9D29-0EC3740DF8C6}" type="slidenum">
              <a:rPr lang="en-GB" altLang="en-US" smtClean="0"/>
              <a:pPr>
                <a:defRPr/>
              </a:pPr>
              <a:t>13</a:t>
            </a:fld>
            <a:endParaRPr lang="en-GB" altLang="en-US" dirty="0"/>
          </a:p>
        </p:txBody>
      </p:sp>
      <p:pic>
        <p:nvPicPr>
          <p:cNvPr id="3" name="Picture 2">
            <a:extLst>
              <a:ext uri="{FF2B5EF4-FFF2-40B4-BE49-F238E27FC236}">
                <a16:creationId xmlns:a16="http://schemas.microsoft.com/office/drawing/2014/main" id="{700CB6C2-BC17-B6A0-AD4E-3AED403255EB}"/>
              </a:ext>
            </a:extLst>
          </p:cNvPr>
          <p:cNvPicPr>
            <a:picLocks noChangeAspect="1"/>
          </p:cNvPicPr>
          <p:nvPr/>
        </p:nvPicPr>
        <p:blipFill>
          <a:blip r:embed="rId10"/>
          <a:stretch>
            <a:fillRect/>
          </a:stretch>
        </p:blipFill>
        <p:spPr>
          <a:xfrm>
            <a:off x="946267" y="4243062"/>
            <a:ext cx="1429132" cy="851056"/>
          </a:xfrm>
          <a:prstGeom prst="rect">
            <a:avLst/>
          </a:prstGeom>
          <a:ln>
            <a:solidFill>
              <a:schemeClr val="tx1"/>
            </a:solidFill>
          </a:ln>
        </p:spPr>
      </p:pic>
      <p:pic>
        <p:nvPicPr>
          <p:cNvPr id="5" name="Picture 4">
            <a:extLst>
              <a:ext uri="{FF2B5EF4-FFF2-40B4-BE49-F238E27FC236}">
                <a16:creationId xmlns:a16="http://schemas.microsoft.com/office/drawing/2014/main" id="{76C9CC84-2435-48B8-20F4-D71E982AD78A}"/>
              </a:ext>
            </a:extLst>
          </p:cNvPr>
          <p:cNvPicPr>
            <a:picLocks noChangeAspect="1"/>
          </p:cNvPicPr>
          <p:nvPr/>
        </p:nvPicPr>
        <p:blipFill>
          <a:blip r:embed="rId11"/>
          <a:stretch>
            <a:fillRect/>
          </a:stretch>
        </p:blipFill>
        <p:spPr>
          <a:xfrm>
            <a:off x="1512980" y="4852615"/>
            <a:ext cx="704850" cy="704850"/>
          </a:xfrm>
          <a:prstGeom prst="rect">
            <a:avLst/>
          </a:prstGeom>
        </p:spPr>
      </p:pic>
      <p:pic>
        <p:nvPicPr>
          <p:cNvPr id="7" name="Picture 6">
            <a:extLst>
              <a:ext uri="{FF2B5EF4-FFF2-40B4-BE49-F238E27FC236}">
                <a16:creationId xmlns:a16="http://schemas.microsoft.com/office/drawing/2014/main" id="{69A764B1-2AFF-4D8C-149E-4FA8B70E6AD8}"/>
              </a:ext>
            </a:extLst>
          </p:cNvPr>
          <p:cNvPicPr>
            <a:picLocks noChangeAspect="1"/>
          </p:cNvPicPr>
          <p:nvPr/>
        </p:nvPicPr>
        <p:blipFill>
          <a:blip r:embed="rId12"/>
          <a:stretch>
            <a:fillRect/>
          </a:stretch>
        </p:blipFill>
        <p:spPr>
          <a:xfrm>
            <a:off x="608970" y="4764879"/>
            <a:ext cx="711610" cy="805054"/>
          </a:xfrm>
          <a:prstGeom prst="rect">
            <a:avLst/>
          </a:prstGeom>
        </p:spPr>
      </p:pic>
      <p:sp>
        <p:nvSpPr>
          <p:cNvPr id="8" name="AutoShape 32">
            <a:extLst>
              <a:ext uri="{FF2B5EF4-FFF2-40B4-BE49-F238E27FC236}">
                <a16:creationId xmlns:a16="http://schemas.microsoft.com/office/drawing/2014/main" id="{5156667E-3C5C-D242-4576-6056B5FA949A}"/>
              </a:ext>
            </a:extLst>
          </p:cNvPr>
          <p:cNvSpPr>
            <a:spLocks noChangeArrowheads="1"/>
          </p:cNvSpPr>
          <p:nvPr/>
        </p:nvSpPr>
        <p:spPr bwMode="auto">
          <a:xfrm>
            <a:off x="210368" y="3709558"/>
            <a:ext cx="378042" cy="320613"/>
          </a:xfrm>
          <a:prstGeom prst="rightArrow">
            <a:avLst>
              <a:gd name="adj1" fmla="val 50000"/>
              <a:gd name="adj2" fmla="val 53571"/>
            </a:avLst>
          </a:prstGeom>
          <a:solidFill>
            <a:srgbClr val="253C88"/>
          </a:solidFill>
          <a:ln w="9525">
            <a:solidFill>
              <a:schemeClr val="tx1"/>
            </a:solidFill>
            <a:miter lim="800000"/>
            <a:headEnd/>
            <a:tailEnd/>
          </a:ln>
          <a:effectLst/>
        </p:spPr>
        <p:txBody>
          <a:bodyPr wrap="none" lIns="69056" tIns="34529" rIns="69056" bIns="34529" anchor="ctr"/>
          <a:lstStyle/>
          <a:p>
            <a:pPr>
              <a:defRPr/>
            </a:pPr>
            <a:endParaRPr lang="fr-CH" dirty="0">
              <a:latin typeface="+mn-lt"/>
              <a:cs typeface="Arial" charset="0"/>
            </a:endParaRPr>
          </a:p>
        </p:txBody>
      </p:sp>
      <p:sp>
        <p:nvSpPr>
          <p:cNvPr id="9" name="Title 1">
            <a:extLst>
              <a:ext uri="{FF2B5EF4-FFF2-40B4-BE49-F238E27FC236}">
                <a16:creationId xmlns:a16="http://schemas.microsoft.com/office/drawing/2014/main" id="{0E3B1EF7-68FE-32D1-6EB8-5B435C47F757}"/>
              </a:ext>
            </a:extLst>
          </p:cNvPr>
          <p:cNvSpPr txBox="1">
            <a:spLocks/>
          </p:cNvSpPr>
          <p:nvPr/>
        </p:nvSpPr>
        <p:spPr>
          <a:xfrm>
            <a:off x="3415641" y="1903315"/>
            <a:ext cx="5133133" cy="685800"/>
          </a:xfrm>
          <a:prstGeom prst="rect">
            <a:avLst/>
          </a:prstGeom>
        </p:spPr>
        <p:txBody>
          <a:bodyPr anchor="ctr"/>
          <a:lstStyle/>
          <a:p>
            <a:pPr fontAlgn="auto">
              <a:lnSpc>
                <a:spcPct val="90000"/>
              </a:lnSpc>
              <a:spcAft>
                <a:spcPts val="0"/>
              </a:spcAft>
              <a:defRPr/>
            </a:pPr>
            <a:r>
              <a:rPr lang="fr-FR" dirty="0">
                <a:latin typeface="+mn-lt"/>
                <a:ea typeface="+mj-ea"/>
                <a:cs typeface="+mj-cs"/>
              </a:rPr>
              <a:t>«Ponts» avec un logiciel SIG existant ou en cours de </a:t>
            </a:r>
            <a:r>
              <a:rPr lang="fr-FR" dirty="0" err="1">
                <a:latin typeface="+mn-lt"/>
                <a:ea typeface="+mj-ea"/>
                <a:cs typeface="+mj-cs"/>
              </a:rPr>
              <a:t>dévelopement</a:t>
            </a:r>
            <a:r>
              <a:rPr lang="fr-FR" dirty="0">
                <a:latin typeface="+mn-lt"/>
                <a:ea typeface="+mj-ea"/>
                <a:cs typeface="+mj-cs"/>
              </a:rPr>
              <a:t> </a:t>
            </a:r>
            <a:endParaRPr lang="en-US" dirty="0">
              <a:latin typeface="+mn-lt"/>
              <a:ea typeface="+mj-ea"/>
              <a:cs typeface="+mj-cs"/>
            </a:endParaRPr>
          </a:p>
        </p:txBody>
      </p:sp>
      <p:sp>
        <p:nvSpPr>
          <p:cNvPr id="10" name="AutoShape 32">
            <a:extLst>
              <a:ext uri="{FF2B5EF4-FFF2-40B4-BE49-F238E27FC236}">
                <a16:creationId xmlns:a16="http://schemas.microsoft.com/office/drawing/2014/main" id="{724A4CD2-F14D-6853-94A9-C24E38E2093E}"/>
              </a:ext>
            </a:extLst>
          </p:cNvPr>
          <p:cNvSpPr>
            <a:spLocks noChangeArrowheads="1"/>
          </p:cNvSpPr>
          <p:nvPr/>
        </p:nvSpPr>
        <p:spPr bwMode="auto">
          <a:xfrm>
            <a:off x="3037599" y="1975370"/>
            <a:ext cx="378042" cy="320613"/>
          </a:xfrm>
          <a:prstGeom prst="rightArrow">
            <a:avLst>
              <a:gd name="adj1" fmla="val 50000"/>
              <a:gd name="adj2" fmla="val 53571"/>
            </a:avLst>
          </a:prstGeom>
          <a:solidFill>
            <a:srgbClr val="253C88"/>
          </a:solidFill>
          <a:ln w="9525">
            <a:solidFill>
              <a:schemeClr val="tx1"/>
            </a:solidFill>
            <a:miter lim="800000"/>
            <a:headEnd/>
            <a:tailEnd/>
          </a:ln>
          <a:effectLst/>
        </p:spPr>
        <p:txBody>
          <a:bodyPr wrap="none" lIns="69056" tIns="34529" rIns="69056" bIns="34529" anchor="ctr"/>
          <a:lstStyle/>
          <a:p>
            <a:pPr>
              <a:defRPr/>
            </a:pPr>
            <a:endParaRPr lang="fr-CH" dirty="0">
              <a:latin typeface="+mn-lt"/>
              <a:cs typeface="Arial" charset="0"/>
            </a:endParaRPr>
          </a:p>
        </p:txBody>
      </p:sp>
    </p:spTree>
    <p:extLst>
      <p:ext uri="{BB962C8B-B14F-4D97-AF65-F5344CB8AC3E}">
        <p14:creationId xmlns:p14="http://schemas.microsoft.com/office/powerpoint/2010/main" val="57182941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0EE740B-59CB-E38F-1EB8-2E0E02A412D9}"/>
              </a:ext>
            </a:extLst>
          </p:cNvPr>
          <p:cNvSpPr txBox="1">
            <a:spLocks/>
          </p:cNvSpPr>
          <p:nvPr/>
        </p:nvSpPr>
        <p:spPr bwMode="auto">
          <a:xfrm>
            <a:off x="0" y="1"/>
            <a:ext cx="9144000" cy="981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altLang="en-US" sz="3200" b="1" dirty="0">
                <a:solidFill>
                  <a:schemeClr val="bg1"/>
                </a:solidFill>
                <a:latin typeface="+mn-lt"/>
              </a:rPr>
              <a:t>Distinction entre différent types d’outils SIG</a:t>
            </a:r>
          </a:p>
        </p:txBody>
      </p:sp>
      <p:sp>
        <p:nvSpPr>
          <p:cNvPr id="8" name="Slide Number Placeholder 5">
            <a:extLst>
              <a:ext uri="{FF2B5EF4-FFF2-40B4-BE49-F238E27FC236}">
                <a16:creationId xmlns:a16="http://schemas.microsoft.com/office/drawing/2014/main" id="{32A39209-0D23-4907-BB0F-35B5E23D7486}"/>
              </a:ext>
            </a:extLst>
          </p:cNvPr>
          <p:cNvSpPr>
            <a:spLocks noGrp="1"/>
          </p:cNvSpPr>
          <p:nvPr>
            <p:ph type="sldNum" sz="quarter" idx="12"/>
          </p:nvPr>
        </p:nvSpPr>
        <p:spPr>
          <a:xfrm>
            <a:off x="7041579" y="6472238"/>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C5490D6-8476-4F9A-9D29-0EC3740DF8C6}" type="slidenum">
              <a:rPr lang="en-GB" altLang="en-US" smtClean="0"/>
              <a:pPr>
                <a:defRPr/>
              </a:pPr>
              <a:t>14</a:t>
            </a:fld>
            <a:endParaRPr lang="en-GB" altLang="en-US" dirty="0"/>
          </a:p>
        </p:txBody>
      </p:sp>
      <p:sp>
        <p:nvSpPr>
          <p:cNvPr id="3" name="TextBox 2">
            <a:extLst>
              <a:ext uri="{FF2B5EF4-FFF2-40B4-BE49-F238E27FC236}">
                <a16:creationId xmlns:a16="http://schemas.microsoft.com/office/drawing/2014/main" id="{016D3AE2-ACED-56EC-2CCC-A0BBB33B7B72}"/>
              </a:ext>
            </a:extLst>
          </p:cNvPr>
          <p:cNvSpPr txBox="1"/>
          <p:nvPr/>
        </p:nvSpPr>
        <p:spPr>
          <a:xfrm>
            <a:off x="179512" y="1144961"/>
            <a:ext cx="8712968" cy="5632311"/>
          </a:xfrm>
          <a:prstGeom prst="rect">
            <a:avLst/>
          </a:prstGeom>
          <a:noFill/>
        </p:spPr>
        <p:txBody>
          <a:bodyPr wrap="square">
            <a:spAutoFit/>
          </a:bodyPr>
          <a:lstStyle/>
          <a:p>
            <a:pPr rtl="0"/>
            <a:r>
              <a:rPr lang="fr-CH" b="1" u="sng" dirty="0">
                <a:solidFill>
                  <a:srgbClr val="3C4043"/>
                </a:solidFill>
                <a:effectLst/>
              </a:rPr>
              <a:t>Logiciels SIG de bureau :</a:t>
            </a:r>
          </a:p>
          <a:p>
            <a:pPr marL="285750" indent="-285750">
              <a:buFont typeface="Arial" panose="020B0604020202020204" pitchFamily="34" charset="0"/>
              <a:buChar char="•"/>
            </a:pPr>
            <a:r>
              <a:rPr lang="fr-CH" dirty="0"/>
              <a:t>Type d’outil le plus utilisé et fournissant le nombre le plus large de fonctionnalités. Les plus utilisés étant QGIS et </a:t>
            </a:r>
            <a:r>
              <a:rPr lang="fr-CH" dirty="0" err="1"/>
              <a:t>ArcMap</a:t>
            </a:r>
            <a:r>
              <a:rPr lang="fr-CH" dirty="0"/>
              <a:t>/ArcGIS Pro</a:t>
            </a:r>
          </a:p>
          <a:p>
            <a:r>
              <a:rPr lang="fr-CH" sz="1800" b="1" i="0" u="sng" strike="noStrike" baseline="0" dirty="0">
                <a:solidFill>
                  <a:srgbClr val="000000"/>
                </a:solidFill>
                <a:latin typeface="Source Sans Variable"/>
              </a:rPr>
              <a:t>Programmes SIG en ligne:</a:t>
            </a:r>
          </a:p>
          <a:p>
            <a:pPr marL="285750" indent="-285750">
              <a:buFont typeface="Arial" panose="020B0604020202020204" pitchFamily="34" charset="0"/>
              <a:buChar char="•"/>
            </a:pPr>
            <a:r>
              <a:rPr lang="fr-FR" sz="1800" b="0" i="0" strike="noStrike" baseline="0" dirty="0">
                <a:solidFill>
                  <a:srgbClr val="000000"/>
                </a:solidFill>
                <a:latin typeface="Source Sans Variable"/>
              </a:rPr>
              <a:t>Pas aussi rapides </a:t>
            </a:r>
            <a:r>
              <a:rPr lang="fr-FR" dirty="0">
                <a:solidFill>
                  <a:srgbClr val="000000"/>
                </a:solidFill>
                <a:latin typeface="Source Sans Variable"/>
              </a:rPr>
              <a:t>et </a:t>
            </a:r>
            <a:r>
              <a:rPr lang="fr-FR" sz="1800" b="0" i="0" strike="noStrike" baseline="0" dirty="0">
                <a:solidFill>
                  <a:srgbClr val="000000"/>
                </a:solidFill>
                <a:latin typeface="Source Sans Variable"/>
              </a:rPr>
              <a:t>n'offrant pas autant de fonctionnalités que les programmes SIG de bureau mais fournissant tout de même une grande partie des mêmes fonctionnalités (exemples: ArcGIS Online (propriétaire) ou </a:t>
            </a:r>
            <a:r>
              <a:rPr lang="fr-FR" sz="1800" b="0" i="0" strike="noStrike" baseline="0" dirty="0" err="1">
                <a:solidFill>
                  <a:srgbClr val="000000"/>
                </a:solidFill>
                <a:latin typeface="Source Sans Variable"/>
              </a:rPr>
              <a:t>GeoNode</a:t>
            </a:r>
            <a:r>
              <a:rPr lang="fr-FR" sz="1800" b="0" i="0" strike="noStrike" baseline="0" dirty="0">
                <a:solidFill>
                  <a:srgbClr val="000000"/>
                </a:solidFill>
                <a:latin typeface="Source Sans Variable"/>
              </a:rPr>
              <a:t> (open source) )</a:t>
            </a:r>
          </a:p>
          <a:p>
            <a:pPr marL="285750" indent="-285750">
              <a:buFont typeface="Arial" panose="020B0604020202020204" pitchFamily="34" charset="0"/>
              <a:buChar char="•"/>
            </a:pPr>
            <a:r>
              <a:rPr lang="fr-FR" sz="1800" b="0" i="0" strike="noStrike" baseline="0" dirty="0">
                <a:solidFill>
                  <a:srgbClr val="000000"/>
                </a:solidFill>
                <a:latin typeface="Source Sans Variable"/>
              </a:rPr>
              <a:t>Peuvent constituer une passerelle pratique entre le travail sur ordinateur et </a:t>
            </a:r>
            <a:r>
              <a:rPr lang="fr-FR" dirty="0">
                <a:solidFill>
                  <a:srgbClr val="000000"/>
                </a:solidFill>
                <a:latin typeface="Source Sans Variable"/>
              </a:rPr>
              <a:t>un environnement de </a:t>
            </a:r>
            <a:r>
              <a:rPr lang="fr-FR" sz="1800" b="0" i="0" strike="noStrike" baseline="0" dirty="0">
                <a:solidFill>
                  <a:srgbClr val="000000"/>
                </a:solidFill>
                <a:latin typeface="Source Sans Variable"/>
              </a:rPr>
              <a:t>travail mobile</a:t>
            </a:r>
          </a:p>
          <a:p>
            <a:pPr marL="285750" indent="-285750">
              <a:buFont typeface="Arial" panose="020B0604020202020204" pitchFamily="34" charset="0"/>
              <a:buChar char="•"/>
            </a:pPr>
            <a:r>
              <a:rPr lang="fr-FR" sz="1800" b="0" i="0" strike="noStrike" baseline="0" dirty="0">
                <a:solidFill>
                  <a:srgbClr val="000000"/>
                </a:solidFill>
                <a:latin typeface="Source Sans Variable"/>
              </a:rPr>
              <a:t>Déployés soit sur le cloud, soit sur un serveur local, chacun d'eux ayant un coût</a:t>
            </a:r>
          </a:p>
          <a:p>
            <a:r>
              <a:rPr lang="fr-FR" b="1" u="sng" dirty="0"/>
              <a:t>Extensions SIG et outils externes </a:t>
            </a:r>
            <a:r>
              <a:rPr lang="fr-FR" dirty="0"/>
              <a:t>: </a:t>
            </a:r>
          </a:p>
          <a:p>
            <a:pPr marL="285750" indent="-285750">
              <a:buFont typeface="Arial" panose="020B0604020202020204" pitchFamily="34" charset="0"/>
              <a:buChar char="•"/>
            </a:pPr>
            <a:r>
              <a:rPr lang="fr-FR" dirty="0"/>
              <a:t>Outils supplémentaires nécessaires pour opérationnaliser certaines applications et/ou pas disponibles par défaut dans les logiciels SIG de bureau ou en ligne</a:t>
            </a:r>
          </a:p>
          <a:p>
            <a:pPr marL="285750" indent="-285750">
              <a:buFont typeface="Arial" panose="020B0604020202020204" pitchFamily="34" charset="0"/>
              <a:buChar char="•"/>
            </a:pPr>
            <a:r>
              <a:rPr lang="fr-FR" dirty="0"/>
              <a:t>Disponibles sous forme d'extensions (exemple: l'extension d'analyste spatial ArcGIS), d'outils autonomes qui s'exécutent sur un ordinateur de bureau (exemple: </a:t>
            </a:r>
            <a:r>
              <a:rPr lang="fr-FR" dirty="0" err="1"/>
              <a:t>AccessMod</a:t>
            </a:r>
            <a:r>
              <a:rPr lang="fr-FR" dirty="0"/>
              <a:t>) ou sous forme d'environnements en ligne (exemple: </a:t>
            </a:r>
            <a:r>
              <a:rPr lang="fr-FR" dirty="0" err="1"/>
              <a:t>MapBox</a:t>
            </a:r>
            <a:r>
              <a:rPr lang="fr-FR" dirty="0"/>
              <a:t>)</a:t>
            </a:r>
          </a:p>
          <a:p>
            <a:pPr rtl="0"/>
            <a:r>
              <a:rPr lang="fr-FR" b="1" u="sng" dirty="0">
                <a:solidFill>
                  <a:srgbClr val="3C4043"/>
                </a:solidFill>
                <a:effectLst/>
              </a:rPr>
              <a:t>Outils de cartographie en ligne : </a:t>
            </a:r>
          </a:p>
          <a:p>
            <a:pPr marL="285750" indent="-285750" rtl="0">
              <a:buFont typeface="Arial" panose="020B0604020202020204" pitchFamily="34" charset="0"/>
              <a:buChar char="•"/>
            </a:pPr>
            <a:r>
              <a:rPr lang="fr-FR" dirty="0">
                <a:solidFill>
                  <a:srgbClr val="3C4043"/>
                </a:solidFill>
                <a:effectLst/>
              </a:rPr>
              <a:t>Outils en ligne présentant des capacités analytiques limitées et principalement utilisés pour générer et partager des cartes thématiques en ligne, y compris sous la forme de tableau de bord (exemples: Google </a:t>
            </a:r>
            <a:r>
              <a:rPr lang="fr-FR" dirty="0" err="1">
                <a:solidFill>
                  <a:srgbClr val="3C4043"/>
                </a:solidFill>
                <a:effectLst/>
              </a:rPr>
              <a:t>Maps</a:t>
            </a:r>
            <a:r>
              <a:rPr lang="fr-FR" dirty="0">
                <a:solidFill>
                  <a:srgbClr val="3C4043"/>
                </a:solidFill>
                <a:effectLst/>
              </a:rPr>
              <a:t>, ArcGIS Online, DHIS2).</a:t>
            </a:r>
            <a:endParaRPr lang="fr-FR" dirty="0"/>
          </a:p>
        </p:txBody>
      </p:sp>
      <p:pic>
        <p:nvPicPr>
          <p:cNvPr id="4" name="Picture 3">
            <a:extLst>
              <a:ext uri="{FF2B5EF4-FFF2-40B4-BE49-F238E27FC236}">
                <a16:creationId xmlns:a16="http://schemas.microsoft.com/office/drawing/2014/main" id="{A68F985D-CA6F-A44B-8E20-ACB7F6AD2F1B}"/>
              </a:ext>
            </a:extLst>
          </p:cNvPr>
          <p:cNvPicPr>
            <a:picLocks noChangeAspect="1"/>
          </p:cNvPicPr>
          <p:nvPr/>
        </p:nvPicPr>
        <p:blipFill rotWithShape="1">
          <a:blip r:embed="rId2"/>
          <a:srcRect l="20659" t="20125" r="41274" b="4724"/>
          <a:stretch/>
        </p:blipFill>
        <p:spPr>
          <a:xfrm>
            <a:off x="8310631" y="310435"/>
            <a:ext cx="788348" cy="1104579"/>
          </a:xfrm>
          <a:prstGeom prst="rect">
            <a:avLst/>
          </a:prstGeom>
          <a:ln>
            <a:solidFill>
              <a:schemeClr val="tx1"/>
            </a:solidFill>
          </a:ln>
        </p:spPr>
      </p:pic>
      <p:pic>
        <p:nvPicPr>
          <p:cNvPr id="5" name="Picture 4">
            <a:extLst>
              <a:ext uri="{FF2B5EF4-FFF2-40B4-BE49-F238E27FC236}">
                <a16:creationId xmlns:a16="http://schemas.microsoft.com/office/drawing/2014/main" id="{8DA19794-85BF-476E-8080-7A4E6004016E}"/>
              </a:ext>
            </a:extLst>
          </p:cNvPr>
          <p:cNvPicPr>
            <a:picLocks noChangeAspect="1"/>
          </p:cNvPicPr>
          <p:nvPr/>
        </p:nvPicPr>
        <p:blipFill rotWithShape="1">
          <a:blip r:embed="rId3"/>
          <a:srcRect l="80520" t="38265" r="10441" b="47050"/>
          <a:stretch/>
        </p:blipFill>
        <p:spPr>
          <a:xfrm>
            <a:off x="8022364" y="1072292"/>
            <a:ext cx="486492" cy="438434"/>
          </a:xfrm>
          <a:prstGeom prst="rect">
            <a:avLst/>
          </a:prstGeom>
        </p:spPr>
      </p:pic>
    </p:spTree>
    <p:extLst>
      <p:ext uri="{BB962C8B-B14F-4D97-AF65-F5344CB8AC3E}">
        <p14:creationId xmlns:p14="http://schemas.microsoft.com/office/powerpoint/2010/main" val="2876684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0EE740B-59CB-E38F-1EB8-2E0E02A412D9}"/>
              </a:ext>
            </a:extLst>
          </p:cNvPr>
          <p:cNvSpPr txBox="1">
            <a:spLocks/>
          </p:cNvSpPr>
          <p:nvPr/>
        </p:nvSpPr>
        <p:spPr bwMode="auto">
          <a:xfrm>
            <a:off x="0" y="1"/>
            <a:ext cx="9144000" cy="981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sz="3200" b="1" dirty="0">
                <a:solidFill>
                  <a:schemeClr val="bg1"/>
                </a:solidFill>
                <a:latin typeface="+mn-lt"/>
              </a:rPr>
              <a:t>Système d’Information Géographique (SIG) – </a:t>
            </a:r>
          </a:p>
          <a:p>
            <a:pPr algn="ctr" eaLnBrk="1" hangingPunct="1">
              <a:defRPr/>
            </a:pPr>
            <a:r>
              <a:rPr lang="fr-CH" sz="3200" b="1" dirty="0">
                <a:solidFill>
                  <a:schemeClr val="bg1"/>
                </a:solidFill>
                <a:latin typeface="+mn-lt"/>
              </a:rPr>
              <a:t>Open source vs Propriétaire</a:t>
            </a:r>
            <a:endParaRPr lang="fr-CH" altLang="en-US" sz="3200" b="1" dirty="0">
              <a:solidFill>
                <a:schemeClr val="bg1"/>
              </a:solidFill>
              <a:latin typeface="+mn-lt"/>
            </a:endParaRPr>
          </a:p>
        </p:txBody>
      </p:sp>
      <p:sp>
        <p:nvSpPr>
          <p:cNvPr id="8" name="Slide Number Placeholder 5">
            <a:extLst>
              <a:ext uri="{FF2B5EF4-FFF2-40B4-BE49-F238E27FC236}">
                <a16:creationId xmlns:a16="http://schemas.microsoft.com/office/drawing/2014/main" id="{32A39209-0D23-4907-BB0F-35B5E23D7486}"/>
              </a:ext>
            </a:extLst>
          </p:cNvPr>
          <p:cNvSpPr>
            <a:spLocks noGrp="1"/>
          </p:cNvSpPr>
          <p:nvPr>
            <p:ph type="sldNum" sz="quarter" idx="12"/>
          </p:nvPr>
        </p:nvSpPr>
        <p:spPr>
          <a:xfrm>
            <a:off x="7041579" y="6472238"/>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C5490D6-8476-4F9A-9D29-0EC3740DF8C6}" type="slidenum">
              <a:rPr lang="en-GB" altLang="en-US" smtClean="0"/>
              <a:pPr>
                <a:defRPr/>
              </a:pPr>
              <a:t>15</a:t>
            </a:fld>
            <a:endParaRPr lang="en-GB" altLang="en-US" dirty="0"/>
          </a:p>
        </p:txBody>
      </p:sp>
      <p:sp>
        <p:nvSpPr>
          <p:cNvPr id="10" name="Rectangle 9">
            <a:extLst>
              <a:ext uri="{FF2B5EF4-FFF2-40B4-BE49-F238E27FC236}">
                <a16:creationId xmlns:a16="http://schemas.microsoft.com/office/drawing/2014/main" id="{E2E8609D-AFEE-E007-9077-9E994F519DDA}"/>
              </a:ext>
            </a:extLst>
          </p:cNvPr>
          <p:cNvSpPr>
            <a:spLocks noChangeArrowheads="1"/>
          </p:cNvSpPr>
          <p:nvPr/>
        </p:nvSpPr>
        <p:spPr bwMode="auto">
          <a:xfrm>
            <a:off x="532345" y="5113076"/>
            <a:ext cx="8229050" cy="461665"/>
          </a:xfrm>
          <a:prstGeom prst="rect">
            <a:avLst/>
          </a:prstGeom>
          <a:noFill/>
          <a:ln w="9525">
            <a:noFill/>
            <a:miter lim="800000"/>
            <a:headEnd/>
            <a:tailEnd/>
          </a:ln>
        </p:spPr>
        <p:txBody>
          <a:bodyPr wrap="square">
            <a:spAutoFit/>
          </a:bodyPr>
          <a:lstStyle/>
          <a:p>
            <a:pPr>
              <a:spcBef>
                <a:spcPts val="0"/>
              </a:spcBef>
            </a:pPr>
            <a:r>
              <a:rPr lang="fr-CH" sz="2400" b="0" i="0" dirty="0">
                <a:solidFill>
                  <a:srgbClr val="1F1F1F"/>
                </a:solidFill>
                <a:effectLst/>
                <a:latin typeface="Google Sans"/>
              </a:rPr>
              <a:t>Très souvent, la solution est une combinaison entre les deux </a:t>
            </a:r>
            <a:endParaRPr lang="fr-CH" sz="2400" b="1" dirty="0">
              <a:ea typeface="SimSun" pitchFamily="2" charset="-122"/>
            </a:endParaRPr>
          </a:p>
        </p:txBody>
      </p:sp>
      <p:sp>
        <p:nvSpPr>
          <p:cNvPr id="11" name="AutoShape 32">
            <a:extLst>
              <a:ext uri="{FF2B5EF4-FFF2-40B4-BE49-F238E27FC236}">
                <a16:creationId xmlns:a16="http://schemas.microsoft.com/office/drawing/2014/main" id="{4ADB9C2F-DE7A-E555-2CF2-433C7C11982D}"/>
              </a:ext>
            </a:extLst>
          </p:cNvPr>
          <p:cNvSpPr>
            <a:spLocks noChangeArrowheads="1"/>
          </p:cNvSpPr>
          <p:nvPr/>
        </p:nvSpPr>
        <p:spPr bwMode="auto">
          <a:xfrm>
            <a:off x="107504" y="5179237"/>
            <a:ext cx="378042" cy="320613"/>
          </a:xfrm>
          <a:prstGeom prst="rightArrow">
            <a:avLst>
              <a:gd name="adj1" fmla="val 50000"/>
              <a:gd name="adj2" fmla="val 53571"/>
            </a:avLst>
          </a:prstGeom>
          <a:solidFill>
            <a:srgbClr val="253C88"/>
          </a:solidFill>
          <a:ln w="9525">
            <a:solidFill>
              <a:schemeClr val="tx1"/>
            </a:solidFill>
            <a:miter lim="800000"/>
            <a:headEnd/>
            <a:tailEnd/>
          </a:ln>
          <a:effectLst/>
        </p:spPr>
        <p:txBody>
          <a:bodyPr wrap="none" lIns="69056" tIns="34529" rIns="69056" bIns="34529" anchor="ctr"/>
          <a:lstStyle/>
          <a:p>
            <a:pPr>
              <a:defRPr/>
            </a:pPr>
            <a:endParaRPr lang="fr-CH" dirty="0">
              <a:latin typeface="+mn-lt"/>
              <a:cs typeface="Arial" charset="0"/>
            </a:endParaRPr>
          </a:p>
        </p:txBody>
      </p:sp>
      <p:sp>
        <p:nvSpPr>
          <p:cNvPr id="14" name="TextBox 13">
            <a:extLst>
              <a:ext uri="{FF2B5EF4-FFF2-40B4-BE49-F238E27FC236}">
                <a16:creationId xmlns:a16="http://schemas.microsoft.com/office/drawing/2014/main" id="{72641BC9-B0A5-870A-2D78-3B34DFC0B10F}"/>
              </a:ext>
            </a:extLst>
          </p:cNvPr>
          <p:cNvSpPr txBox="1"/>
          <p:nvPr/>
        </p:nvSpPr>
        <p:spPr>
          <a:xfrm>
            <a:off x="322529" y="1037689"/>
            <a:ext cx="8397934" cy="830997"/>
          </a:xfrm>
          <a:prstGeom prst="rect">
            <a:avLst/>
          </a:prstGeom>
          <a:noFill/>
        </p:spPr>
        <p:txBody>
          <a:bodyPr wrap="square">
            <a:spAutoFit/>
          </a:bodyPr>
          <a:lstStyle/>
          <a:p>
            <a:r>
              <a:rPr lang="fr-FR" sz="2400" dirty="0"/>
              <a:t>Le choix entre les deux dois être basé sur le contexte, les besoins et les ressources à disposition</a:t>
            </a:r>
            <a:endParaRPr lang="en-PH" sz="2400" dirty="0"/>
          </a:p>
        </p:txBody>
      </p:sp>
      <p:sp>
        <p:nvSpPr>
          <p:cNvPr id="17" name="TextBox 16">
            <a:extLst>
              <a:ext uri="{FF2B5EF4-FFF2-40B4-BE49-F238E27FC236}">
                <a16:creationId xmlns:a16="http://schemas.microsoft.com/office/drawing/2014/main" id="{BC319A64-BFDB-B9E6-626C-82698D28E23E}"/>
              </a:ext>
            </a:extLst>
          </p:cNvPr>
          <p:cNvSpPr txBox="1"/>
          <p:nvPr/>
        </p:nvSpPr>
        <p:spPr>
          <a:xfrm>
            <a:off x="322529" y="1868686"/>
            <a:ext cx="2881319" cy="461665"/>
          </a:xfrm>
          <a:prstGeom prst="rect">
            <a:avLst/>
          </a:prstGeom>
          <a:noFill/>
        </p:spPr>
        <p:txBody>
          <a:bodyPr wrap="square">
            <a:spAutoFit/>
          </a:bodyPr>
          <a:lstStyle/>
          <a:p>
            <a:r>
              <a:rPr lang="fr-FR" sz="2400" dirty="0"/>
              <a:t>Quelques exemples:</a:t>
            </a:r>
            <a:endParaRPr lang="en-PH" sz="2400" dirty="0"/>
          </a:p>
        </p:txBody>
      </p:sp>
      <p:sp>
        <p:nvSpPr>
          <p:cNvPr id="18" name="Rectangle 17">
            <a:extLst>
              <a:ext uri="{FF2B5EF4-FFF2-40B4-BE49-F238E27FC236}">
                <a16:creationId xmlns:a16="http://schemas.microsoft.com/office/drawing/2014/main" id="{F09D0098-7136-C147-080B-82E63E939D39}"/>
              </a:ext>
            </a:extLst>
          </p:cNvPr>
          <p:cNvSpPr>
            <a:spLocks noChangeArrowheads="1"/>
          </p:cNvSpPr>
          <p:nvPr/>
        </p:nvSpPr>
        <p:spPr bwMode="auto">
          <a:xfrm>
            <a:off x="532345" y="5627454"/>
            <a:ext cx="8229050" cy="1200329"/>
          </a:xfrm>
          <a:prstGeom prst="rect">
            <a:avLst/>
          </a:prstGeom>
          <a:noFill/>
          <a:ln w="9525">
            <a:noFill/>
            <a:miter lim="800000"/>
            <a:headEnd/>
            <a:tailEnd/>
          </a:ln>
        </p:spPr>
        <p:txBody>
          <a:bodyPr wrap="square">
            <a:spAutoFit/>
          </a:bodyPr>
          <a:lstStyle/>
          <a:p>
            <a:pPr>
              <a:spcBef>
                <a:spcPts val="0"/>
              </a:spcBef>
            </a:pPr>
            <a:r>
              <a:rPr lang="fr-CH" sz="2400" b="0" i="0" dirty="0">
                <a:solidFill>
                  <a:srgbClr val="1F1F1F"/>
                </a:solidFill>
                <a:effectLst/>
                <a:latin typeface="Google Sans"/>
              </a:rPr>
              <a:t>Le plus important </a:t>
            </a:r>
            <a:r>
              <a:rPr lang="fr-CH" sz="2400" dirty="0">
                <a:solidFill>
                  <a:srgbClr val="1F1F1F"/>
                </a:solidFill>
                <a:latin typeface="Google Sans"/>
              </a:rPr>
              <a:t>reste d’</a:t>
            </a:r>
            <a:r>
              <a:rPr lang="fr-CH" sz="2400" b="0" i="0" dirty="0">
                <a:solidFill>
                  <a:srgbClr val="1F1F1F"/>
                </a:solidFill>
                <a:effectLst/>
                <a:latin typeface="Google Sans"/>
              </a:rPr>
              <a:t>avoir accès à des données de qualité et du personnel qualifié et de faire en sorte que le travail effectué soit basé sur des processus solides et documentés </a:t>
            </a:r>
            <a:endParaRPr lang="fr-CH" sz="2400" b="1" dirty="0">
              <a:ea typeface="SimSun" pitchFamily="2" charset="-122"/>
            </a:endParaRPr>
          </a:p>
        </p:txBody>
      </p:sp>
      <p:sp>
        <p:nvSpPr>
          <p:cNvPr id="19" name="AutoShape 32">
            <a:extLst>
              <a:ext uri="{FF2B5EF4-FFF2-40B4-BE49-F238E27FC236}">
                <a16:creationId xmlns:a16="http://schemas.microsoft.com/office/drawing/2014/main" id="{ED59924C-AAD5-0175-16C8-D644680A1E8C}"/>
              </a:ext>
            </a:extLst>
          </p:cNvPr>
          <p:cNvSpPr>
            <a:spLocks noChangeArrowheads="1"/>
          </p:cNvSpPr>
          <p:nvPr/>
        </p:nvSpPr>
        <p:spPr bwMode="auto">
          <a:xfrm>
            <a:off x="107504" y="5693615"/>
            <a:ext cx="378042" cy="320613"/>
          </a:xfrm>
          <a:prstGeom prst="rightArrow">
            <a:avLst>
              <a:gd name="adj1" fmla="val 50000"/>
              <a:gd name="adj2" fmla="val 53571"/>
            </a:avLst>
          </a:prstGeom>
          <a:solidFill>
            <a:srgbClr val="253C88"/>
          </a:solidFill>
          <a:ln w="9525">
            <a:solidFill>
              <a:schemeClr val="tx1"/>
            </a:solidFill>
            <a:miter lim="800000"/>
            <a:headEnd/>
            <a:tailEnd/>
          </a:ln>
          <a:effectLst/>
        </p:spPr>
        <p:txBody>
          <a:bodyPr wrap="none" lIns="69056" tIns="34529" rIns="69056" bIns="34529" anchor="ctr"/>
          <a:lstStyle/>
          <a:p>
            <a:pPr>
              <a:defRPr/>
            </a:pPr>
            <a:endParaRPr lang="fr-CH" dirty="0">
              <a:latin typeface="+mn-lt"/>
              <a:cs typeface="Arial" charset="0"/>
            </a:endParaRPr>
          </a:p>
        </p:txBody>
      </p:sp>
      <p:graphicFrame>
        <p:nvGraphicFramePr>
          <p:cNvPr id="21" name="Table 20">
            <a:extLst>
              <a:ext uri="{FF2B5EF4-FFF2-40B4-BE49-F238E27FC236}">
                <a16:creationId xmlns:a16="http://schemas.microsoft.com/office/drawing/2014/main" id="{CF6963BF-75BD-7D6D-D616-B099578E71F7}"/>
              </a:ext>
            </a:extLst>
          </p:cNvPr>
          <p:cNvGraphicFramePr>
            <a:graphicFrameLocks noGrp="1"/>
          </p:cNvGraphicFramePr>
          <p:nvPr>
            <p:extLst>
              <p:ext uri="{D42A27DB-BD31-4B8C-83A1-F6EECF244321}">
                <p14:modId xmlns:p14="http://schemas.microsoft.com/office/powerpoint/2010/main" val="1480763168"/>
              </p:ext>
            </p:extLst>
          </p:nvPr>
        </p:nvGraphicFramePr>
        <p:xfrm>
          <a:off x="477941" y="2318472"/>
          <a:ext cx="8188118" cy="2667000"/>
        </p:xfrm>
        <a:graphic>
          <a:graphicData uri="http://schemas.openxmlformats.org/drawingml/2006/table">
            <a:tbl>
              <a:tblPr firstRow="1" bandRow="1">
                <a:tableStyleId>{5940675A-B579-460E-94D1-54222C63F5DA}</a:tableStyleId>
              </a:tblPr>
              <a:tblGrid>
                <a:gridCol w="5390203">
                  <a:extLst>
                    <a:ext uri="{9D8B030D-6E8A-4147-A177-3AD203B41FA5}">
                      <a16:colId xmlns:a16="http://schemas.microsoft.com/office/drawing/2014/main" val="2296914184"/>
                    </a:ext>
                  </a:extLst>
                </a:gridCol>
                <a:gridCol w="1360547">
                  <a:extLst>
                    <a:ext uri="{9D8B030D-6E8A-4147-A177-3AD203B41FA5}">
                      <a16:colId xmlns:a16="http://schemas.microsoft.com/office/drawing/2014/main" val="3264628783"/>
                    </a:ext>
                  </a:extLst>
                </a:gridCol>
                <a:gridCol w="1437368">
                  <a:extLst>
                    <a:ext uri="{9D8B030D-6E8A-4147-A177-3AD203B41FA5}">
                      <a16:colId xmlns:a16="http://schemas.microsoft.com/office/drawing/2014/main" val="2794553350"/>
                    </a:ext>
                  </a:extLst>
                </a:gridCol>
              </a:tblGrid>
              <a:tr h="370840">
                <a:tc>
                  <a:txBody>
                    <a:bodyPr/>
                    <a:lstStyle/>
                    <a:p>
                      <a:pPr algn="ctr"/>
                      <a:r>
                        <a:rPr lang="fr-CH" noProof="0" dirty="0"/>
                        <a:t>Utilisation</a:t>
                      </a:r>
                    </a:p>
                  </a:txBody>
                  <a:tcPr/>
                </a:tc>
                <a:tc>
                  <a:txBody>
                    <a:bodyPr/>
                    <a:lstStyle/>
                    <a:p>
                      <a:pPr algn="ctr"/>
                      <a:r>
                        <a:rPr lang="fr-CH" noProof="0" dirty="0"/>
                        <a:t>Open source</a:t>
                      </a:r>
                    </a:p>
                  </a:txBody>
                  <a:tcPr/>
                </a:tc>
                <a:tc>
                  <a:txBody>
                    <a:bodyPr/>
                    <a:lstStyle/>
                    <a:p>
                      <a:pPr algn="ctr"/>
                      <a:r>
                        <a:rPr lang="fr-CH" noProof="0" dirty="0"/>
                        <a:t>Propriétaire</a:t>
                      </a:r>
                    </a:p>
                  </a:txBody>
                  <a:tcPr/>
                </a:tc>
                <a:extLst>
                  <a:ext uri="{0D108BD9-81ED-4DB2-BD59-A6C34878D82A}">
                    <a16:rowId xmlns:a16="http://schemas.microsoft.com/office/drawing/2014/main" val="7542070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800" noProof="0" dirty="0"/>
                        <a:t>Création de carte thématique de façon sporadique</a:t>
                      </a:r>
                    </a:p>
                  </a:txBody>
                  <a:tcPr/>
                </a:tc>
                <a:tc>
                  <a:txBody>
                    <a:bodyPr/>
                    <a:lstStyle/>
                    <a:p>
                      <a:pPr algn="ctr"/>
                      <a:r>
                        <a:rPr lang="fr-CH" noProof="0" dirty="0"/>
                        <a:t>X</a:t>
                      </a:r>
                    </a:p>
                  </a:txBody>
                  <a:tcPr anchor="ctr"/>
                </a:tc>
                <a:tc>
                  <a:txBody>
                    <a:bodyPr/>
                    <a:lstStyle/>
                    <a:p>
                      <a:pPr algn="ctr"/>
                      <a:endParaRPr lang="fr-CH" noProof="0" dirty="0"/>
                    </a:p>
                  </a:txBody>
                  <a:tcPr anchor="ctr"/>
                </a:tc>
                <a:extLst>
                  <a:ext uri="{0D108BD9-81ED-4DB2-BD59-A6C34878D82A}">
                    <a16:rowId xmlns:a16="http://schemas.microsoft.com/office/drawing/2014/main" val="1112755555"/>
                  </a:ext>
                </a:extLst>
              </a:tr>
              <a:tr h="370840">
                <a:tc>
                  <a:txBody>
                    <a:bodyPr/>
                    <a:lstStyle/>
                    <a:p>
                      <a:r>
                        <a:rPr lang="fr-CH" noProof="0" dirty="0"/>
                        <a:t>Création et gestion de données géospatiales de qualité</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H" noProof="0" dirty="0"/>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H" noProof="0" dirty="0"/>
                        <a:t>X</a:t>
                      </a:r>
                    </a:p>
                  </a:txBody>
                  <a:tcPr anchor="ctr"/>
                </a:tc>
                <a:extLst>
                  <a:ext uri="{0D108BD9-81ED-4DB2-BD59-A6C34878D82A}">
                    <a16:rowId xmlns:a16="http://schemas.microsoft.com/office/drawing/2014/main" val="734309889"/>
                  </a:ext>
                </a:extLst>
              </a:tr>
              <a:tr h="320040">
                <a:tc>
                  <a:txBody>
                    <a:bodyPr/>
                    <a:lstStyle/>
                    <a:p>
                      <a:r>
                        <a:rPr lang="fr-CH" noProof="0" dirty="0"/>
                        <a:t>Soutient cartographique dans un centre d’opération d’urgence </a:t>
                      </a:r>
                    </a:p>
                  </a:txBody>
                  <a:tcPr/>
                </a:tc>
                <a:tc>
                  <a:txBody>
                    <a:bodyPr/>
                    <a:lstStyle/>
                    <a:p>
                      <a:pPr algn="ctr"/>
                      <a:endParaRPr lang="fr-CH" noProof="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H" noProof="0" dirty="0"/>
                        <a:t>X</a:t>
                      </a:r>
                    </a:p>
                  </a:txBody>
                  <a:tcPr anchor="ctr"/>
                </a:tc>
                <a:extLst>
                  <a:ext uri="{0D108BD9-81ED-4DB2-BD59-A6C34878D82A}">
                    <a16:rowId xmlns:a16="http://schemas.microsoft.com/office/drawing/2014/main" val="3189349505"/>
                  </a:ext>
                </a:extLst>
              </a:tr>
              <a:tr h="320040">
                <a:tc>
                  <a:txBody>
                    <a:bodyPr/>
                    <a:lstStyle/>
                    <a:p>
                      <a:r>
                        <a:rPr lang="fr-CH" noProof="0" dirty="0"/>
                        <a:t>Besoin de pouvoir directement passer de la collecte de données sur le terrain à une solution en ligne et desktop </a:t>
                      </a:r>
                    </a:p>
                  </a:txBody>
                  <a:tcPr/>
                </a:tc>
                <a:tc>
                  <a:txBody>
                    <a:bodyPr/>
                    <a:lstStyle/>
                    <a:p>
                      <a:pPr algn="ctr"/>
                      <a:endParaRPr lang="fr-CH" noProof="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H" noProof="0" dirty="0"/>
                        <a:t>X</a:t>
                      </a:r>
                    </a:p>
                  </a:txBody>
                  <a:tcPr anchor="ctr"/>
                </a:tc>
                <a:extLst>
                  <a:ext uri="{0D108BD9-81ED-4DB2-BD59-A6C34878D82A}">
                    <a16:rowId xmlns:a16="http://schemas.microsoft.com/office/drawing/2014/main" val="4289811924"/>
                  </a:ext>
                </a:extLst>
              </a:tr>
            </a:tbl>
          </a:graphicData>
        </a:graphic>
      </p:graphicFrame>
    </p:spTree>
    <p:extLst>
      <p:ext uri="{BB962C8B-B14F-4D97-AF65-F5344CB8AC3E}">
        <p14:creationId xmlns:p14="http://schemas.microsoft.com/office/powerpoint/2010/main" val="2483850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0EE740B-59CB-E38F-1EB8-2E0E02A412D9}"/>
              </a:ext>
            </a:extLst>
          </p:cNvPr>
          <p:cNvSpPr txBox="1">
            <a:spLocks/>
          </p:cNvSpPr>
          <p:nvPr/>
        </p:nvSpPr>
        <p:spPr bwMode="auto">
          <a:xfrm>
            <a:off x="0" y="1"/>
            <a:ext cx="9144000" cy="981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sz="3200" b="1" dirty="0">
                <a:solidFill>
                  <a:schemeClr val="bg1"/>
                </a:solidFill>
                <a:latin typeface="+mn-lt"/>
              </a:rPr>
              <a:t>Technologies géospatiales – Equipment</a:t>
            </a:r>
            <a:endParaRPr lang="fr-CH" altLang="en-US" sz="3200" b="1" dirty="0">
              <a:solidFill>
                <a:schemeClr val="bg1"/>
              </a:solidFill>
              <a:latin typeface="+mn-lt"/>
            </a:endParaRPr>
          </a:p>
        </p:txBody>
      </p:sp>
      <p:sp>
        <p:nvSpPr>
          <p:cNvPr id="8" name="Slide Number Placeholder 5">
            <a:extLst>
              <a:ext uri="{FF2B5EF4-FFF2-40B4-BE49-F238E27FC236}">
                <a16:creationId xmlns:a16="http://schemas.microsoft.com/office/drawing/2014/main" id="{32A39209-0D23-4907-BB0F-35B5E23D7486}"/>
              </a:ext>
            </a:extLst>
          </p:cNvPr>
          <p:cNvSpPr>
            <a:spLocks noGrp="1"/>
          </p:cNvSpPr>
          <p:nvPr>
            <p:ph type="sldNum" sz="quarter" idx="12"/>
          </p:nvPr>
        </p:nvSpPr>
        <p:spPr>
          <a:xfrm>
            <a:off x="7041579" y="6472238"/>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C5490D6-8476-4F9A-9D29-0EC3740DF8C6}" type="slidenum">
              <a:rPr lang="en-GB" altLang="en-US" smtClean="0"/>
              <a:pPr>
                <a:defRPr/>
              </a:pPr>
              <a:t>16</a:t>
            </a:fld>
            <a:endParaRPr lang="en-GB" altLang="en-US" dirty="0"/>
          </a:p>
        </p:txBody>
      </p:sp>
      <p:sp>
        <p:nvSpPr>
          <p:cNvPr id="3" name="TextBox 2">
            <a:extLst>
              <a:ext uri="{FF2B5EF4-FFF2-40B4-BE49-F238E27FC236}">
                <a16:creationId xmlns:a16="http://schemas.microsoft.com/office/drawing/2014/main" id="{016D3AE2-ACED-56EC-2CCC-A0BBB33B7B72}"/>
              </a:ext>
            </a:extLst>
          </p:cNvPr>
          <p:cNvSpPr txBox="1"/>
          <p:nvPr/>
        </p:nvSpPr>
        <p:spPr>
          <a:xfrm>
            <a:off x="179512" y="1144961"/>
            <a:ext cx="8712968" cy="5909310"/>
          </a:xfrm>
          <a:prstGeom prst="rect">
            <a:avLst/>
          </a:prstGeom>
          <a:noFill/>
        </p:spPr>
        <p:txBody>
          <a:bodyPr wrap="square">
            <a:spAutoFit/>
          </a:bodyPr>
          <a:lstStyle/>
          <a:p>
            <a:r>
              <a:rPr lang="fr-CH" b="1" u="sng" dirty="0"/>
              <a:t>Appareils compatibles GNSS </a:t>
            </a:r>
            <a:r>
              <a:rPr lang="fr-CH" dirty="0"/>
              <a:t>: </a:t>
            </a:r>
          </a:p>
          <a:p>
            <a:pPr marL="285750" indent="-285750">
              <a:buFont typeface="Arial" panose="020B0604020202020204" pitchFamily="34" charset="0"/>
              <a:buChar char="•"/>
            </a:pPr>
            <a:r>
              <a:rPr lang="fr-CH" dirty="0"/>
              <a:t>Les tablettes et smartphones équipés d'un récepteur GNSS sont devenus les principaux outils de collecte de coordonnées géographiques sur le terrain car moins cher que les appareils dédié (e.g., Garmin) et peuvent être utilisé à d’autres fins (autre app, SMS,…)</a:t>
            </a:r>
          </a:p>
          <a:p>
            <a:r>
              <a:rPr lang="fr-FR" sz="1800" b="1" i="0" u="sng" strike="noStrike" baseline="0" dirty="0">
                <a:solidFill>
                  <a:srgbClr val="000000"/>
                </a:solidFill>
                <a:latin typeface="Source Sans Variable"/>
              </a:rPr>
              <a:t>Ordinateur portable ou de bureau :</a:t>
            </a:r>
          </a:p>
          <a:p>
            <a:pPr marL="285750" indent="-285750">
              <a:buFont typeface="Arial" panose="020B0604020202020204" pitchFamily="34" charset="0"/>
              <a:buChar char="•"/>
            </a:pPr>
            <a:r>
              <a:rPr lang="fr-FR" sz="1800" b="0" i="0" strike="noStrike" baseline="0" dirty="0">
                <a:solidFill>
                  <a:srgbClr val="000000"/>
                </a:solidFill>
                <a:latin typeface="Source Sans Variable"/>
              </a:rPr>
              <a:t>Le choix entre les deux options dépend principalement de l’usage et du contexte. </a:t>
            </a:r>
          </a:p>
          <a:p>
            <a:pPr marL="285750" indent="-285750">
              <a:buFont typeface="Arial" panose="020B0604020202020204" pitchFamily="34" charset="0"/>
              <a:buChar char="•"/>
            </a:pPr>
            <a:r>
              <a:rPr lang="fr-FR" sz="1800" b="0" i="0" strike="noStrike" baseline="0" dirty="0">
                <a:solidFill>
                  <a:srgbClr val="000000"/>
                </a:solidFill>
                <a:latin typeface="Source Sans Variable"/>
              </a:rPr>
              <a:t>Il est important de s'assurer que l'ordinateur sélectionné répond aux spécifications minimales recommandées pour les logiciels qui seront utilisés, notamment pour les logiciels SIG.</a:t>
            </a:r>
          </a:p>
          <a:p>
            <a:r>
              <a:rPr lang="fr-FR" b="1" u="sng" dirty="0"/>
              <a:t>Écran de grande taille ou configuration à deux écrans : </a:t>
            </a:r>
          </a:p>
          <a:p>
            <a:pPr marL="285750" indent="-285750">
              <a:buFont typeface="Arial" panose="020B0604020202020204" pitchFamily="34" charset="0"/>
              <a:buChar char="•"/>
            </a:pPr>
            <a:r>
              <a:rPr lang="fr-FR" dirty="0"/>
              <a:t>L'utilisation d'un écran d'ordinateur de grande taille (au-dessus21 pouces/53 centimètres) ou une configuration à deux écrans peut améliorer considérablement le travail du technicien SIG</a:t>
            </a:r>
          </a:p>
          <a:p>
            <a:r>
              <a:rPr lang="fr-FR" b="1" u="sng" dirty="0"/>
              <a:t>Imprimante ou traceur </a:t>
            </a:r>
            <a:r>
              <a:rPr lang="fr-FR" b="1" dirty="0"/>
              <a:t>: </a:t>
            </a:r>
          </a:p>
          <a:p>
            <a:pPr marL="285750" indent="-285750">
              <a:buFont typeface="Arial" panose="020B0604020202020204" pitchFamily="34" charset="0"/>
              <a:buChar char="•"/>
            </a:pPr>
            <a:r>
              <a:rPr lang="fr-FR" dirty="0"/>
              <a:t>Les petites imprimantes (A4/A3) sont utiles dans toutes les applications, les grandes imprimantes ou traceurs (A2 à A0) sont utiles lorsqu'il est nécessaire d'imprimer des cartes thématiques de grande taille. </a:t>
            </a:r>
          </a:p>
          <a:p>
            <a:pPr marL="285750" indent="-285750">
              <a:buFont typeface="Arial" panose="020B0604020202020204" pitchFamily="34" charset="0"/>
              <a:buChar char="•"/>
            </a:pPr>
            <a:r>
              <a:rPr lang="fr-FR" dirty="0"/>
              <a:t>Les imprimantes à jet d'encre couleur sont généralement préférées aux traceurs car elles sont moins chères et plus rapides. Penser aux types d’encre et de papier les plus faciles à trouver localement.</a:t>
            </a:r>
          </a:p>
          <a:p>
            <a:pPr marL="285750" indent="-285750">
              <a:buFont typeface="Arial" panose="020B0604020202020204" pitchFamily="34" charset="0"/>
              <a:buChar char="•"/>
            </a:pPr>
            <a:endParaRPr lang="fr-CH" dirty="0"/>
          </a:p>
        </p:txBody>
      </p:sp>
      <p:pic>
        <p:nvPicPr>
          <p:cNvPr id="4" name="Picture 3">
            <a:extLst>
              <a:ext uri="{FF2B5EF4-FFF2-40B4-BE49-F238E27FC236}">
                <a16:creationId xmlns:a16="http://schemas.microsoft.com/office/drawing/2014/main" id="{A68F985D-CA6F-A44B-8E20-ACB7F6AD2F1B}"/>
              </a:ext>
            </a:extLst>
          </p:cNvPr>
          <p:cNvPicPr>
            <a:picLocks noChangeAspect="1"/>
          </p:cNvPicPr>
          <p:nvPr/>
        </p:nvPicPr>
        <p:blipFill rotWithShape="1">
          <a:blip r:embed="rId2"/>
          <a:srcRect l="20659" t="20125" r="41274" b="4724"/>
          <a:stretch/>
        </p:blipFill>
        <p:spPr>
          <a:xfrm>
            <a:off x="8212990" y="236189"/>
            <a:ext cx="788348" cy="1104579"/>
          </a:xfrm>
          <a:prstGeom prst="rect">
            <a:avLst/>
          </a:prstGeom>
          <a:ln>
            <a:solidFill>
              <a:schemeClr val="tx1"/>
            </a:solidFill>
          </a:ln>
        </p:spPr>
      </p:pic>
      <p:pic>
        <p:nvPicPr>
          <p:cNvPr id="5" name="Picture 4">
            <a:extLst>
              <a:ext uri="{FF2B5EF4-FFF2-40B4-BE49-F238E27FC236}">
                <a16:creationId xmlns:a16="http://schemas.microsoft.com/office/drawing/2014/main" id="{8DA19794-85BF-476E-8080-7A4E6004016E}"/>
              </a:ext>
            </a:extLst>
          </p:cNvPr>
          <p:cNvPicPr>
            <a:picLocks noChangeAspect="1"/>
          </p:cNvPicPr>
          <p:nvPr/>
        </p:nvPicPr>
        <p:blipFill rotWithShape="1">
          <a:blip r:embed="rId3"/>
          <a:srcRect l="80520" t="38265" r="10441" b="47050"/>
          <a:stretch/>
        </p:blipFill>
        <p:spPr>
          <a:xfrm>
            <a:off x="7969744" y="1003150"/>
            <a:ext cx="486492" cy="438434"/>
          </a:xfrm>
          <a:prstGeom prst="rect">
            <a:avLst/>
          </a:prstGeom>
        </p:spPr>
      </p:pic>
    </p:spTree>
    <p:extLst>
      <p:ext uri="{BB962C8B-B14F-4D97-AF65-F5344CB8AC3E}">
        <p14:creationId xmlns:p14="http://schemas.microsoft.com/office/powerpoint/2010/main" val="815979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0EE740B-59CB-E38F-1EB8-2E0E02A412D9}"/>
              </a:ext>
            </a:extLst>
          </p:cNvPr>
          <p:cNvSpPr txBox="1">
            <a:spLocks/>
          </p:cNvSpPr>
          <p:nvPr/>
        </p:nvSpPr>
        <p:spPr bwMode="auto">
          <a:xfrm>
            <a:off x="0" y="1"/>
            <a:ext cx="9144000" cy="981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sz="3200" b="1" dirty="0">
                <a:solidFill>
                  <a:schemeClr val="bg1"/>
                </a:solidFill>
                <a:latin typeface="+mn-lt"/>
              </a:rPr>
              <a:t>Technologies géospatiales – Equipment</a:t>
            </a:r>
            <a:endParaRPr lang="fr-CH" altLang="en-US" sz="3200" b="1" dirty="0">
              <a:solidFill>
                <a:schemeClr val="bg1"/>
              </a:solidFill>
              <a:latin typeface="+mn-lt"/>
            </a:endParaRPr>
          </a:p>
        </p:txBody>
      </p:sp>
      <p:sp>
        <p:nvSpPr>
          <p:cNvPr id="8" name="Slide Number Placeholder 5">
            <a:extLst>
              <a:ext uri="{FF2B5EF4-FFF2-40B4-BE49-F238E27FC236}">
                <a16:creationId xmlns:a16="http://schemas.microsoft.com/office/drawing/2014/main" id="{32A39209-0D23-4907-BB0F-35B5E23D7486}"/>
              </a:ext>
            </a:extLst>
          </p:cNvPr>
          <p:cNvSpPr>
            <a:spLocks noGrp="1"/>
          </p:cNvSpPr>
          <p:nvPr>
            <p:ph type="sldNum" sz="quarter" idx="12"/>
          </p:nvPr>
        </p:nvSpPr>
        <p:spPr>
          <a:xfrm>
            <a:off x="7041579" y="6472238"/>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C5490D6-8476-4F9A-9D29-0EC3740DF8C6}" type="slidenum">
              <a:rPr lang="en-GB" altLang="en-US" smtClean="0"/>
              <a:pPr>
                <a:defRPr/>
              </a:pPr>
              <a:t>17</a:t>
            </a:fld>
            <a:endParaRPr lang="en-GB" altLang="en-US" dirty="0"/>
          </a:p>
        </p:txBody>
      </p:sp>
      <p:sp>
        <p:nvSpPr>
          <p:cNvPr id="3" name="TextBox 2">
            <a:extLst>
              <a:ext uri="{FF2B5EF4-FFF2-40B4-BE49-F238E27FC236}">
                <a16:creationId xmlns:a16="http://schemas.microsoft.com/office/drawing/2014/main" id="{016D3AE2-ACED-56EC-2CCC-A0BBB33B7B72}"/>
              </a:ext>
            </a:extLst>
          </p:cNvPr>
          <p:cNvSpPr txBox="1"/>
          <p:nvPr/>
        </p:nvSpPr>
        <p:spPr>
          <a:xfrm>
            <a:off x="179512" y="1144961"/>
            <a:ext cx="8712968" cy="4801314"/>
          </a:xfrm>
          <a:prstGeom prst="rect">
            <a:avLst/>
          </a:prstGeom>
          <a:noFill/>
        </p:spPr>
        <p:txBody>
          <a:bodyPr wrap="square">
            <a:spAutoFit/>
          </a:bodyPr>
          <a:lstStyle/>
          <a:p>
            <a:r>
              <a:rPr lang="fr-FR" b="1" u="sng" dirty="0"/>
              <a:t>Disque dur externe : </a:t>
            </a:r>
          </a:p>
          <a:p>
            <a:pPr marL="285750" indent="-285750">
              <a:buFont typeface="Arial" panose="020B0604020202020204" pitchFamily="34" charset="0"/>
              <a:buChar char="•"/>
            </a:pPr>
            <a:r>
              <a:rPr lang="fr-FR" dirty="0"/>
              <a:t>Utiliser les technologies géospatiales peut générer un volume important de fichiers informatiques, qui doivent être sauvegardés sur un disque dur externe pour se protéger d'une panne ou d'une corruption informatique et/</a:t>
            </a:r>
            <a:r>
              <a:rPr lang="fr-FR" dirty="0" err="1"/>
              <a:t>oude</a:t>
            </a:r>
            <a:r>
              <a:rPr lang="fr-FR" dirty="0"/>
              <a:t> transférer facilement des fichiers de données volumineux d'un ordinateur à un autre. Lorsque cela est possible, envisagez d'avoir un disque externe supplémentaire pour effectuer une double sauvegarde. </a:t>
            </a:r>
          </a:p>
          <a:p>
            <a:r>
              <a:rPr lang="fr-FR" b="1" u="sng" dirty="0"/>
              <a:t>Espace de travail en ligne </a:t>
            </a:r>
            <a:r>
              <a:rPr lang="fr-FR" b="1" dirty="0"/>
              <a:t>: </a:t>
            </a:r>
          </a:p>
          <a:p>
            <a:pPr marL="285750" indent="-285750">
              <a:buFont typeface="Arial" panose="020B0604020202020204" pitchFamily="34" charset="0"/>
              <a:buChar char="•"/>
            </a:pPr>
            <a:r>
              <a:rPr lang="fr-FR" dirty="0"/>
              <a:t>Google Drive ou Dropbox sont utile pour travailler en collaboration, notamment en l'absence de réseau privé interne. </a:t>
            </a:r>
          </a:p>
          <a:p>
            <a:pPr marL="285750" indent="-285750">
              <a:buFont typeface="Arial" panose="020B0604020202020204" pitchFamily="34" charset="0"/>
              <a:buChar char="•"/>
            </a:pPr>
            <a:r>
              <a:rPr lang="fr-FR" dirty="0"/>
              <a:t>Google Drive est gratuit et permet de collaborer sur un document mais ne permet pas d'ouvrir directement des fichiers dans un programme SIG à partir du Drive. Cependant, Dropbox offre ces deux fonctionnalités, mais nécessite un abonnement payant.</a:t>
            </a:r>
          </a:p>
          <a:p>
            <a:r>
              <a:rPr lang="fr-FR" b="1" u="sng" dirty="0"/>
              <a:t>Accès Internet : </a:t>
            </a:r>
          </a:p>
          <a:p>
            <a:pPr marL="285750" indent="-285750">
              <a:buFont typeface="Arial" panose="020B0604020202020204" pitchFamily="34" charset="0"/>
              <a:buChar char="•"/>
            </a:pPr>
            <a:r>
              <a:rPr lang="fr-FR" dirty="0"/>
              <a:t>Une connexion Internet haut débit stable est essentielle. </a:t>
            </a:r>
          </a:p>
          <a:p>
            <a:pPr marL="285750" indent="-285750">
              <a:buFont typeface="Arial" panose="020B0604020202020204" pitchFamily="34" charset="0"/>
              <a:buChar char="•"/>
            </a:pPr>
            <a:r>
              <a:rPr lang="fr-FR" dirty="0"/>
              <a:t>Dans les zones reculée, ou en cas d'urgence, un hotspot dédié ou même un hotspot 3G+ sur smartphone peut suffire.</a:t>
            </a:r>
            <a:endParaRPr lang="fr-CH" dirty="0"/>
          </a:p>
        </p:txBody>
      </p:sp>
    </p:spTree>
    <p:extLst>
      <p:ext uri="{BB962C8B-B14F-4D97-AF65-F5344CB8AC3E}">
        <p14:creationId xmlns:p14="http://schemas.microsoft.com/office/powerpoint/2010/main" val="646462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0EE740B-59CB-E38F-1EB8-2E0E02A412D9}"/>
              </a:ext>
            </a:extLst>
          </p:cNvPr>
          <p:cNvSpPr txBox="1">
            <a:spLocks/>
          </p:cNvSpPr>
          <p:nvPr/>
        </p:nvSpPr>
        <p:spPr bwMode="auto">
          <a:xfrm>
            <a:off x="0" y="1"/>
            <a:ext cx="9144000" cy="981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sz="3200" b="1" dirty="0">
                <a:solidFill>
                  <a:schemeClr val="bg1"/>
                </a:solidFill>
                <a:latin typeface="+mn-lt"/>
              </a:rPr>
              <a:t>Technologies géospatiales – Equipment</a:t>
            </a:r>
            <a:endParaRPr lang="fr-CH" altLang="en-US" sz="3200" b="1" dirty="0">
              <a:solidFill>
                <a:schemeClr val="bg1"/>
              </a:solidFill>
              <a:latin typeface="+mn-lt"/>
            </a:endParaRPr>
          </a:p>
        </p:txBody>
      </p:sp>
      <p:sp>
        <p:nvSpPr>
          <p:cNvPr id="8" name="Slide Number Placeholder 5">
            <a:extLst>
              <a:ext uri="{FF2B5EF4-FFF2-40B4-BE49-F238E27FC236}">
                <a16:creationId xmlns:a16="http://schemas.microsoft.com/office/drawing/2014/main" id="{32A39209-0D23-4907-BB0F-35B5E23D7486}"/>
              </a:ext>
            </a:extLst>
          </p:cNvPr>
          <p:cNvSpPr>
            <a:spLocks noGrp="1"/>
          </p:cNvSpPr>
          <p:nvPr>
            <p:ph type="sldNum" sz="quarter" idx="12"/>
          </p:nvPr>
        </p:nvSpPr>
        <p:spPr>
          <a:xfrm>
            <a:off x="7041579" y="6472238"/>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C5490D6-8476-4F9A-9D29-0EC3740DF8C6}" type="slidenum">
              <a:rPr lang="en-GB" altLang="en-US" smtClean="0"/>
              <a:pPr>
                <a:defRPr/>
              </a:pPr>
              <a:t>18</a:t>
            </a:fld>
            <a:endParaRPr lang="en-GB" altLang="en-US" dirty="0"/>
          </a:p>
        </p:txBody>
      </p:sp>
      <p:pic>
        <p:nvPicPr>
          <p:cNvPr id="2" name="Picture 1">
            <a:extLst>
              <a:ext uri="{FF2B5EF4-FFF2-40B4-BE49-F238E27FC236}">
                <a16:creationId xmlns:a16="http://schemas.microsoft.com/office/drawing/2014/main" id="{C05388FE-6DD3-F8BB-C4FA-8EBBA98D5FC5}"/>
              </a:ext>
            </a:extLst>
          </p:cNvPr>
          <p:cNvPicPr>
            <a:picLocks noChangeAspect="1"/>
          </p:cNvPicPr>
          <p:nvPr/>
        </p:nvPicPr>
        <p:blipFill>
          <a:blip r:embed="rId2"/>
          <a:stretch>
            <a:fillRect/>
          </a:stretch>
        </p:blipFill>
        <p:spPr>
          <a:xfrm>
            <a:off x="449796" y="1305085"/>
            <a:ext cx="8244408" cy="5271971"/>
          </a:xfrm>
          <a:prstGeom prst="rect">
            <a:avLst/>
          </a:prstGeom>
        </p:spPr>
      </p:pic>
      <p:pic>
        <p:nvPicPr>
          <p:cNvPr id="5" name="Picture 4">
            <a:extLst>
              <a:ext uri="{FF2B5EF4-FFF2-40B4-BE49-F238E27FC236}">
                <a16:creationId xmlns:a16="http://schemas.microsoft.com/office/drawing/2014/main" id="{BA0CDD28-FBB3-4CE9-B173-3627CA42E7E0}"/>
              </a:ext>
            </a:extLst>
          </p:cNvPr>
          <p:cNvPicPr>
            <a:picLocks noChangeAspect="1"/>
          </p:cNvPicPr>
          <p:nvPr/>
        </p:nvPicPr>
        <p:blipFill rotWithShape="1">
          <a:blip r:embed="rId3"/>
          <a:srcRect l="20659" t="20125" r="41274" b="4724"/>
          <a:stretch/>
        </p:blipFill>
        <p:spPr>
          <a:xfrm>
            <a:off x="251520" y="428785"/>
            <a:ext cx="788348" cy="1104579"/>
          </a:xfrm>
          <a:prstGeom prst="rect">
            <a:avLst/>
          </a:prstGeom>
          <a:ln>
            <a:solidFill>
              <a:schemeClr val="tx1"/>
            </a:solidFill>
          </a:ln>
        </p:spPr>
      </p:pic>
      <p:pic>
        <p:nvPicPr>
          <p:cNvPr id="6" name="Picture 5">
            <a:extLst>
              <a:ext uri="{FF2B5EF4-FFF2-40B4-BE49-F238E27FC236}">
                <a16:creationId xmlns:a16="http://schemas.microsoft.com/office/drawing/2014/main" id="{88963431-DD43-E33C-61F2-6FF7FF26D95A}"/>
              </a:ext>
            </a:extLst>
          </p:cNvPr>
          <p:cNvPicPr>
            <a:picLocks noChangeAspect="1"/>
          </p:cNvPicPr>
          <p:nvPr/>
        </p:nvPicPr>
        <p:blipFill rotWithShape="1">
          <a:blip r:embed="rId4"/>
          <a:srcRect l="80520" t="38265" r="10441" b="47050"/>
          <a:stretch/>
        </p:blipFill>
        <p:spPr>
          <a:xfrm>
            <a:off x="778274" y="1366345"/>
            <a:ext cx="486492" cy="438434"/>
          </a:xfrm>
          <a:prstGeom prst="rect">
            <a:avLst/>
          </a:prstGeom>
        </p:spPr>
      </p:pic>
    </p:spTree>
    <p:extLst>
      <p:ext uri="{BB962C8B-B14F-4D97-AF65-F5344CB8AC3E}">
        <p14:creationId xmlns:p14="http://schemas.microsoft.com/office/powerpoint/2010/main" val="1944534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255FDF-9A96-DF61-91F9-1331A8EE8E74}"/>
              </a:ext>
            </a:extLst>
          </p:cNvPr>
          <p:cNvSpPr/>
          <p:nvPr/>
        </p:nvSpPr>
        <p:spPr>
          <a:xfrm>
            <a:off x="411273" y="1219769"/>
            <a:ext cx="8241904" cy="1200329"/>
          </a:xfrm>
          <a:prstGeom prst="rect">
            <a:avLst/>
          </a:prstGeom>
        </p:spPr>
        <p:txBody>
          <a:bodyPr wrap="square">
            <a:spAutoFit/>
          </a:bodyPr>
          <a:lstStyle/>
          <a:p>
            <a:pPr algn="ctr">
              <a:lnSpc>
                <a:spcPct val="90000"/>
              </a:lnSpc>
              <a:spcBef>
                <a:spcPts val="0"/>
              </a:spcBef>
            </a:pPr>
            <a:r>
              <a:rPr lang="fr-FR" sz="2000" dirty="0">
                <a:ea typeface="Open Sans"/>
                <a:cs typeface="Open Sans"/>
                <a:sym typeface="Open Sans"/>
              </a:rPr>
              <a:t>Solution informatique permettant l'hébergement, la gestion, la mise à jour régulière et le partage simultanés des listes maîtres ainsi que des hiérarchies et données géospatiales associées pour les objets géographiques au cœur du développement en général et de la santé publique en particulier.</a:t>
            </a:r>
            <a:r>
              <a:rPr lang="fr-CH" sz="2000" dirty="0"/>
              <a:t> </a:t>
            </a:r>
          </a:p>
        </p:txBody>
      </p:sp>
      <p:pic>
        <p:nvPicPr>
          <p:cNvPr id="10" name="Picture 9">
            <a:extLst>
              <a:ext uri="{FF2B5EF4-FFF2-40B4-BE49-F238E27FC236}">
                <a16:creationId xmlns:a16="http://schemas.microsoft.com/office/drawing/2014/main" id="{4EEB3CF6-4116-A089-8A49-77035FDD2F78}"/>
              </a:ext>
            </a:extLst>
          </p:cNvPr>
          <p:cNvPicPr>
            <a:picLocks noChangeAspect="1"/>
          </p:cNvPicPr>
          <p:nvPr/>
        </p:nvPicPr>
        <p:blipFill>
          <a:blip r:embed="rId2"/>
          <a:stretch>
            <a:fillRect/>
          </a:stretch>
        </p:blipFill>
        <p:spPr>
          <a:xfrm rot="5400000">
            <a:off x="5149380" y="3183425"/>
            <a:ext cx="1602495" cy="1238482"/>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pic>
        <p:nvPicPr>
          <p:cNvPr id="12" name="Picture 11">
            <a:extLst>
              <a:ext uri="{FF2B5EF4-FFF2-40B4-BE49-F238E27FC236}">
                <a16:creationId xmlns:a16="http://schemas.microsoft.com/office/drawing/2014/main" id="{F90BADD4-6397-1C57-136E-A0A9DC89A7CE}"/>
              </a:ext>
            </a:extLst>
          </p:cNvPr>
          <p:cNvPicPr>
            <a:picLocks noChangeAspect="1"/>
          </p:cNvPicPr>
          <p:nvPr/>
        </p:nvPicPr>
        <p:blipFill>
          <a:blip r:embed="rId3"/>
          <a:stretch>
            <a:fillRect/>
          </a:stretch>
        </p:blipFill>
        <p:spPr>
          <a:xfrm>
            <a:off x="6725939" y="3023709"/>
            <a:ext cx="2034442" cy="1355648"/>
          </a:xfrm>
          <a:prstGeom prst="rect">
            <a:avLst/>
          </a:prstGeom>
        </p:spPr>
      </p:pic>
      <p:sp>
        <p:nvSpPr>
          <p:cNvPr id="5" name="Rectangle 6">
            <a:extLst>
              <a:ext uri="{FF2B5EF4-FFF2-40B4-BE49-F238E27FC236}">
                <a16:creationId xmlns:a16="http://schemas.microsoft.com/office/drawing/2014/main" id="{2ACB7EC8-4AFA-174F-8B82-481D35F9870F}"/>
              </a:ext>
            </a:extLst>
          </p:cNvPr>
          <p:cNvSpPr>
            <a:spLocks noChangeArrowheads="1"/>
          </p:cNvSpPr>
          <p:nvPr/>
        </p:nvSpPr>
        <p:spPr bwMode="auto">
          <a:xfrm>
            <a:off x="5133712" y="4778670"/>
            <a:ext cx="1670399" cy="33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788" dirty="0"/>
              <a:t>EM_Guidance_Common_Geo-registry_Ve2</a:t>
            </a:r>
          </a:p>
        </p:txBody>
      </p:sp>
      <p:pic>
        <p:nvPicPr>
          <p:cNvPr id="13" name="Picture 12">
            <a:extLst>
              <a:ext uri="{FF2B5EF4-FFF2-40B4-BE49-F238E27FC236}">
                <a16:creationId xmlns:a16="http://schemas.microsoft.com/office/drawing/2014/main" id="{D511AE9E-F048-F4C0-A0FC-DBA9D8206619}"/>
              </a:ext>
            </a:extLst>
          </p:cNvPr>
          <p:cNvPicPr>
            <a:picLocks noChangeAspect="1"/>
          </p:cNvPicPr>
          <p:nvPr/>
        </p:nvPicPr>
        <p:blipFill rotWithShape="1">
          <a:blip r:embed="rId4"/>
          <a:srcRect t="12338" r="335" b="16667"/>
          <a:stretch/>
        </p:blipFill>
        <p:spPr>
          <a:xfrm>
            <a:off x="6804111" y="4603913"/>
            <a:ext cx="1974517" cy="1224023"/>
          </a:xfrm>
          <a:prstGeom prst="rect">
            <a:avLst/>
          </a:prstGeom>
          <a:ln>
            <a:solidFill>
              <a:schemeClr val="tx1"/>
            </a:solidFill>
          </a:ln>
        </p:spPr>
      </p:pic>
      <p:sp>
        <p:nvSpPr>
          <p:cNvPr id="16" name="TextBox 15">
            <a:extLst>
              <a:ext uri="{FF2B5EF4-FFF2-40B4-BE49-F238E27FC236}">
                <a16:creationId xmlns:a16="http://schemas.microsoft.com/office/drawing/2014/main" id="{4497F55A-E032-DB12-8C83-5387C17BA01E}"/>
              </a:ext>
            </a:extLst>
          </p:cNvPr>
          <p:cNvSpPr txBox="1"/>
          <p:nvPr/>
        </p:nvSpPr>
        <p:spPr>
          <a:xfrm>
            <a:off x="6778979" y="5847655"/>
            <a:ext cx="2113501" cy="276999"/>
          </a:xfrm>
          <a:prstGeom prst="rect">
            <a:avLst/>
          </a:prstGeom>
          <a:noFill/>
        </p:spPr>
        <p:txBody>
          <a:bodyPr wrap="square">
            <a:spAutoFit/>
          </a:bodyPr>
          <a:lstStyle/>
          <a:p>
            <a:r>
              <a:rPr lang="en-PH" sz="1200" dirty="0"/>
              <a:t>https://geoprismregistry.com/</a:t>
            </a:r>
          </a:p>
        </p:txBody>
      </p:sp>
      <p:sp>
        <p:nvSpPr>
          <p:cNvPr id="9" name="TextBox 8">
            <a:extLst>
              <a:ext uri="{FF2B5EF4-FFF2-40B4-BE49-F238E27FC236}">
                <a16:creationId xmlns:a16="http://schemas.microsoft.com/office/drawing/2014/main" id="{2CF04BD9-0403-6F91-94EC-367FE0F76C3B}"/>
              </a:ext>
            </a:extLst>
          </p:cNvPr>
          <p:cNvSpPr txBox="1"/>
          <p:nvPr/>
        </p:nvSpPr>
        <p:spPr>
          <a:xfrm>
            <a:off x="773031" y="2602722"/>
            <a:ext cx="4502846" cy="1089529"/>
          </a:xfrm>
          <a:prstGeom prst="rect">
            <a:avLst/>
          </a:prstGeom>
          <a:noFill/>
        </p:spPr>
        <p:txBody>
          <a:bodyPr wrap="square">
            <a:spAutoFit/>
          </a:bodyPr>
          <a:lstStyle/>
          <a:p>
            <a:pPr>
              <a:lnSpc>
                <a:spcPct val="90000"/>
              </a:lnSpc>
              <a:spcBef>
                <a:spcPts val="0"/>
              </a:spcBef>
              <a:spcAft>
                <a:spcPts val="0"/>
              </a:spcAft>
              <a:buClr>
                <a:srgbClr val="000000"/>
              </a:buClr>
              <a:buSzPts val="1050"/>
            </a:pPr>
            <a:r>
              <a:rPr lang="fr-FR" sz="1800" dirty="0">
                <a:latin typeface="+mn-lt"/>
                <a:ea typeface="Open Sans"/>
                <a:cs typeface="Open Sans"/>
                <a:sym typeface="Open Sans"/>
              </a:rPr>
              <a:t>Conteneur qui gère en même temps plusieurs listes maîtresses ainsi que les hiérarchies et les données géospatiales qui leur sont associées</a:t>
            </a:r>
            <a:endParaRPr lang="en-US" sz="1650" dirty="0">
              <a:ea typeface="Arial"/>
              <a:cs typeface="Arial"/>
              <a:sym typeface="Arial"/>
            </a:endParaRPr>
          </a:p>
        </p:txBody>
      </p:sp>
      <p:sp>
        <p:nvSpPr>
          <p:cNvPr id="11" name="AutoShape 32">
            <a:extLst>
              <a:ext uri="{FF2B5EF4-FFF2-40B4-BE49-F238E27FC236}">
                <a16:creationId xmlns:a16="http://schemas.microsoft.com/office/drawing/2014/main" id="{3ECE664A-C8E6-942C-C203-A378ABC264C1}"/>
              </a:ext>
            </a:extLst>
          </p:cNvPr>
          <p:cNvSpPr>
            <a:spLocks noChangeArrowheads="1"/>
          </p:cNvSpPr>
          <p:nvPr/>
        </p:nvSpPr>
        <p:spPr bwMode="auto">
          <a:xfrm>
            <a:off x="360509" y="2579380"/>
            <a:ext cx="378042" cy="320613"/>
          </a:xfrm>
          <a:prstGeom prst="rightArrow">
            <a:avLst>
              <a:gd name="adj1" fmla="val 50000"/>
              <a:gd name="adj2" fmla="val 53571"/>
            </a:avLst>
          </a:prstGeom>
          <a:solidFill>
            <a:srgbClr val="253C88"/>
          </a:solidFill>
          <a:ln w="9525">
            <a:solidFill>
              <a:srgbClr val="253C88"/>
            </a:solidFill>
            <a:miter lim="800000"/>
            <a:headEnd/>
            <a:tailEnd/>
          </a:ln>
          <a:effectLst/>
        </p:spPr>
        <p:txBody>
          <a:bodyPr wrap="none" lIns="69056" tIns="34529" rIns="69056" bIns="34529" anchor="ctr"/>
          <a:lstStyle/>
          <a:p>
            <a:pPr>
              <a:defRPr/>
            </a:pPr>
            <a:endParaRPr lang="en-US">
              <a:latin typeface="+mn-lt"/>
              <a:cs typeface="Arial" charset="0"/>
            </a:endParaRPr>
          </a:p>
        </p:txBody>
      </p:sp>
      <p:pic>
        <p:nvPicPr>
          <p:cNvPr id="2" name="Picture 1">
            <a:extLst>
              <a:ext uri="{FF2B5EF4-FFF2-40B4-BE49-F238E27FC236}">
                <a16:creationId xmlns:a16="http://schemas.microsoft.com/office/drawing/2014/main" id="{BA01496C-4A67-0789-0E44-87FFBC41E54B}"/>
              </a:ext>
            </a:extLst>
          </p:cNvPr>
          <p:cNvPicPr>
            <a:picLocks noChangeAspect="1"/>
          </p:cNvPicPr>
          <p:nvPr/>
        </p:nvPicPr>
        <p:blipFill rotWithShape="1">
          <a:blip r:embed="rId5"/>
          <a:srcRect l="80520" t="38265" r="10441" b="47050"/>
          <a:stretch/>
        </p:blipFill>
        <p:spPr>
          <a:xfrm>
            <a:off x="6340201" y="4377015"/>
            <a:ext cx="385738" cy="347633"/>
          </a:xfrm>
          <a:prstGeom prst="rect">
            <a:avLst/>
          </a:prstGeom>
        </p:spPr>
      </p:pic>
      <p:sp>
        <p:nvSpPr>
          <p:cNvPr id="3" name="Title 1">
            <a:extLst>
              <a:ext uri="{FF2B5EF4-FFF2-40B4-BE49-F238E27FC236}">
                <a16:creationId xmlns:a16="http://schemas.microsoft.com/office/drawing/2014/main" id="{92936A59-3135-9E53-05E1-45E0F6E2093A}"/>
              </a:ext>
            </a:extLst>
          </p:cNvPr>
          <p:cNvSpPr txBox="1">
            <a:spLocks/>
          </p:cNvSpPr>
          <p:nvPr/>
        </p:nvSpPr>
        <p:spPr bwMode="auto">
          <a:xfrm>
            <a:off x="0" y="1"/>
            <a:ext cx="9144000" cy="981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sz="3200" b="1" dirty="0">
                <a:solidFill>
                  <a:schemeClr val="bg1"/>
                </a:solidFill>
                <a:latin typeface="+mn-lt"/>
              </a:rPr>
              <a:t>Technologies géospatiales – Registre Géographique Commun (RGC)</a:t>
            </a:r>
            <a:endParaRPr lang="fr-CH" altLang="en-US" sz="3200" b="1" dirty="0">
              <a:solidFill>
                <a:schemeClr val="bg1"/>
              </a:solidFill>
              <a:latin typeface="+mn-lt"/>
            </a:endParaRPr>
          </a:p>
        </p:txBody>
      </p:sp>
      <p:pic>
        <p:nvPicPr>
          <p:cNvPr id="19" name="Picture 18">
            <a:extLst>
              <a:ext uri="{FF2B5EF4-FFF2-40B4-BE49-F238E27FC236}">
                <a16:creationId xmlns:a16="http://schemas.microsoft.com/office/drawing/2014/main" id="{CFD5D6F8-7E6B-FB54-58A7-3A7FE679F8CA}"/>
              </a:ext>
            </a:extLst>
          </p:cNvPr>
          <p:cNvPicPr>
            <a:picLocks noChangeAspect="1"/>
          </p:cNvPicPr>
          <p:nvPr/>
        </p:nvPicPr>
        <p:blipFill rotWithShape="1">
          <a:blip r:embed="rId6"/>
          <a:srcRect l="61812" t="18710" b="24753"/>
          <a:stretch/>
        </p:blipFill>
        <p:spPr>
          <a:xfrm>
            <a:off x="846278" y="4136128"/>
            <a:ext cx="3929880" cy="2389215"/>
          </a:xfrm>
          <a:prstGeom prst="rect">
            <a:avLst/>
          </a:prstGeom>
        </p:spPr>
      </p:pic>
      <p:sp>
        <p:nvSpPr>
          <p:cNvPr id="20" name="TextBox 19">
            <a:extLst>
              <a:ext uri="{FF2B5EF4-FFF2-40B4-BE49-F238E27FC236}">
                <a16:creationId xmlns:a16="http://schemas.microsoft.com/office/drawing/2014/main" id="{FC3B6D2D-CA1D-E3C9-A365-7E300955C4AF}"/>
              </a:ext>
            </a:extLst>
          </p:cNvPr>
          <p:cNvSpPr txBox="1"/>
          <p:nvPr/>
        </p:nvSpPr>
        <p:spPr>
          <a:xfrm>
            <a:off x="742814" y="3769615"/>
            <a:ext cx="4502846" cy="341632"/>
          </a:xfrm>
          <a:prstGeom prst="rect">
            <a:avLst/>
          </a:prstGeom>
          <a:noFill/>
        </p:spPr>
        <p:txBody>
          <a:bodyPr wrap="square">
            <a:spAutoFit/>
          </a:bodyPr>
          <a:lstStyle/>
          <a:p>
            <a:pPr>
              <a:lnSpc>
                <a:spcPct val="90000"/>
              </a:lnSpc>
              <a:spcBef>
                <a:spcPts val="0"/>
              </a:spcBef>
              <a:spcAft>
                <a:spcPts val="0"/>
              </a:spcAft>
              <a:buClr>
                <a:srgbClr val="000000"/>
              </a:buClr>
              <a:buSzPts val="1050"/>
            </a:pPr>
            <a:r>
              <a:rPr lang="fr-FR" sz="1800" dirty="0">
                <a:latin typeface="+mn-lt"/>
                <a:ea typeface="Open Sans"/>
                <a:cs typeface="Open Sans"/>
                <a:sym typeface="Open Sans"/>
              </a:rPr>
              <a:t>Couvert plus en détail pendant la Séance 12</a:t>
            </a:r>
            <a:endParaRPr lang="en-US" sz="1650" dirty="0">
              <a:ea typeface="Arial"/>
              <a:cs typeface="Arial"/>
              <a:sym typeface="Arial"/>
            </a:endParaRPr>
          </a:p>
        </p:txBody>
      </p:sp>
      <p:sp>
        <p:nvSpPr>
          <p:cNvPr id="21" name="AutoShape 32">
            <a:extLst>
              <a:ext uri="{FF2B5EF4-FFF2-40B4-BE49-F238E27FC236}">
                <a16:creationId xmlns:a16="http://schemas.microsoft.com/office/drawing/2014/main" id="{EC556EE3-9694-F4FB-FD5F-D362EB61D6F1}"/>
              </a:ext>
            </a:extLst>
          </p:cNvPr>
          <p:cNvSpPr>
            <a:spLocks noChangeArrowheads="1"/>
          </p:cNvSpPr>
          <p:nvPr/>
        </p:nvSpPr>
        <p:spPr bwMode="auto">
          <a:xfrm>
            <a:off x="330292" y="3746273"/>
            <a:ext cx="378042" cy="320613"/>
          </a:xfrm>
          <a:prstGeom prst="rightArrow">
            <a:avLst>
              <a:gd name="adj1" fmla="val 50000"/>
              <a:gd name="adj2" fmla="val 53571"/>
            </a:avLst>
          </a:prstGeom>
          <a:solidFill>
            <a:srgbClr val="253C88"/>
          </a:solidFill>
          <a:ln w="9525">
            <a:solidFill>
              <a:srgbClr val="253C88"/>
            </a:solidFill>
            <a:miter lim="800000"/>
            <a:headEnd/>
            <a:tailEnd/>
          </a:ln>
          <a:effectLst/>
        </p:spPr>
        <p:txBody>
          <a:bodyPr wrap="none" lIns="69056" tIns="34529" rIns="69056" bIns="34529" anchor="ctr"/>
          <a:lstStyle/>
          <a:p>
            <a:pPr>
              <a:defRPr/>
            </a:pPr>
            <a:endParaRPr lang="en-US">
              <a:latin typeface="+mn-lt"/>
              <a:cs typeface="Arial" charset="0"/>
            </a:endParaRPr>
          </a:p>
        </p:txBody>
      </p:sp>
    </p:spTree>
    <p:extLst>
      <p:ext uri="{BB962C8B-B14F-4D97-AF65-F5344CB8AC3E}">
        <p14:creationId xmlns:p14="http://schemas.microsoft.com/office/powerpoint/2010/main" val="3250204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28650" y="142975"/>
            <a:ext cx="78867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sz="3200" b="1" dirty="0">
                <a:solidFill>
                  <a:schemeClr val="bg1"/>
                </a:solidFill>
                <a:latin typeface="+mn-lt"/>
              </a:rPr>
              <a:t>Technologies géospatiales - Définition </a:t>
            </a:r>
            <a:endParaRPr lang="fr-CH" altLang="en-US" sz="3200" b="1" dirty="0">
              <a:solidFill>
                <a:schemeClr val="bg1"/>
              </a:solidFill>
              <a:latin typeface="+mn-lt"/>
            </a:endParaRPr>
          </a:p>
        </p:txBody>
      </p:sp>
      <p:sp>
        <p:nvSpPr>
          <p:cNvPr id="6" name="Rectangle 5"/>
          <p:cNvSpPr>
            <a:spLocks noChangeArrowheads="1"/>
          </p:cNvSpPr>
          <p:nvPr/>
        </p:nvSpPr>
        <p:spPr bwMode="auto">
          <a:xfrm>
            <a:off x="365918" y="1340768"/>
            <a:ext cx="8412163" cy="2677656"/>
          </a:xfrm>
          <a:prstGeom prst="rect">
            <a:avLst/>
          </a:prstGeom>
          <a:noFill/>
          <a:ln w="9525">
            <a:noFill/>
            <a:miter lim="800000"/>
            <a:headEnd/>
            <a:tailEnd/>
          </a:ln>
        </p:spPr>
        <p:txBody>
          <a:bodyPr>
            <a:spAutoFit/>
          </a:bodyPr>
          <a:lstStyle/>
          <a:p>
            <a:pPr algn="ctr">
              <a:spcBef>
                <a:spcPts val="0"/>
              </a:spcBef>
            </a:pPr>
            <a:r>
              <a:rPr lang="fr-FR" sz="2800" b="0" i="0" dirty="0">
                <a:solidFill>
                  <a:srgbClr val="151515"/>
                </a:solidFill>
                <a:effectLst/>
                <a:latin typeface="Avenir Next"/>
              </a:rPr>
              <a:t>Ensemble d’approches technologiques comme les Système d’</a:t>
            </a:r>
            <a:r>
              <a:rPr lang="fr-FR" sz="2800" dirty="0">
                <a:solidFill>
                  <a:srgbClr val="151515"/>
                </a:solidFill>
                <a:latin typeface="Avenir Next"/>
              </a:rPr>
              <a:t>Information Géographique (SIG)</a:t>
            </a:r>
            <a:r>
              <a:rPr lang="fr-FR" sz="2800" b="0" i="0" dirty="0">
                <a:solidFill>
                  <a:srgbClr val="151515"/>
                </a:solidFill>
                <a:effectLst/>
                <a:latin typeface="Avenir Next"/>
              </a:rPr>
              <a:t>, les Systèmes Globaux de Navigation par Satellite (GNSS), la photogrammétrie et la télédétection (RS), utilisées dans le cadre de l’acquisition et de la manipulation des données géographiques.</a:t>
            </a:r>
            <a:r>
              <a:rPr lang="fr-FR" sz="2800" b="0" i="0" baseline="30000" dirty="0">
                <a:solidFill>
                  <a:srgbClr val="151515"/>
                </a:solidFill>
                <a:effectLst/>
                <a:latin typeface="Avenir Next"/>
              </a:rPr>
              <a:t>1</a:t>
            </a:r>
            <a:endParaRPr lang="fr-CH" sz="2800" baseline="30000" dirty="0">
              <a:ea typeface="SimSun" pitchFamily="2" charset="-122"/>
            </a:endParaRPr>
          </a:p>
        </p:txBody>
      </p:sp>
      <p:sp>
        <p:nvSpPr>
          <p:cNvPr id="7" name="Rectangle 11"/>
          <p:cNvSpPr>
            <a:spLocks noChangeArrowheads="1"/>
          </p:cNvSpPr>
          <p:nvPr/>
        </p:nvSpPr>
        <p:spPr bwMode="auto">
          <a:xfrm>
            <a:off x="45021" y="6494642"/>
            <a:ext cx="77438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H" sz="1200" baseline="30000" dirty="0"/>
              <a:t>1 </a:t>
            </a:r>
            <a:r>
              <a:rPr lang="fr-CH" sz="1200" dirty="0"/>
              <a:t>modifié de: </a:t>
            </a:r>
            <a:r>
              <a:rPr lang="fr-CH" sz="1200" dirty="0">
                <a:hlinkClick r:id="rId3"/>
              </a:rPr>
              <a:t>https://support.esri.com/fr-fr/gis-dictionary/geospatial-technology</a:t>
            </a:r>
            <a:r>
              <a:rPr lang="fr-CH" sz="1200" dirty="0"/>
              <a:t> </a:t>
            </a:r>
          </a:p>
        </p:txBody>
      </p:sp>
      <p:sp>
        <p:nvSpPr>
          <p:cNvPr id="2" name="TextBox 1">
            <a:extLst>
              <a:ext uri="{FF2B5EF4-FFF2-40B4-BE49-F238E27FC236}">
                <a16:creationId xmlns:a16="http://schemas.microsoft.com/office/drawing/2014/main" id="{76E50042-FB23-0B13-B98C-3DD5D09025A3}"/>
              </a:ext>
            </a:extLst>
          </p:cNvPr>
          <p:cNvSpPr txBox="1"/>
          <p:nvPr/>
        </p:nvSpPr>
        <p:spPr>
          <a:xfrm>
            <a:off x="1199266" y="4660543"/>
            <a:ext cx="6840760" cy="1200329"/>
          </a:xfrm>
          <a:prstGeom prst="rect">
            <a:avLst/>
          </a:prstGeom>
          <a:noFill/>
        </p:spPr>
        <p:txBody>
          <a:bodyPr wrap="square">
            <a:spAutoFit/>
          </a:bodyPr>
          <a:lstStyle/>
          <a:p>
            <a:pPr algn="ctr"/>
            <a:r>
              <a:rPr lang="fr-CH" sz="2400" dirty="0">
                <a:latin typeface="+mn-lt"/>
              </a:rPr>
              <a:t>Cela comprend aussi de nouvelles technologies qui commencent à être déployées (e.g., Registre Géographique Commun (RGC))</a:t>
            </a:r>
          </a:p>
        </p:txBody>
      </p:sp>
      <p:sp>
        <p:nvSpPr>
          <p:cNvPr id="5" name="Slide Number Placeholder 2">
            <a:extLst>
              <a:ext uri="{FF2B5EF4-FFF2-40B4-BE49-F238E27FC236}">
                <a16:creationId xmlns:a16="http://schemas.microsoft.com/office/drawing/2014/main" id="{8695A94D-8173-8B10-48CE-F959DAC2DEAA}"/>
              </a:ext>
            </a:extLst>
          </p:cNvPr>
          <p:cNvSpPr txBox="1">
            <a:spLocks/>
          </p:cNvSpPr>
          <p:nvPr/>
        </p:nvSpPr>
        <p:spPr>
          <a:xfrm>
            <a:off x="7041579" y="6472238"/>
            <a:ext cx="20574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8C5490D6-8476-4F9A-9D29-0EC3740DF8C6}" type="slidenum">
              <a:rPr lang="fr-CH" altLang="en-US" smtClean="0">
                <a:solidFill>
                  <a:schemeClr val="tx1"/>
                </a:solidFill>
              </a:rPr>
              <a:pPr>
                <a:defRPr/>
              </a:pPr>
              <a:t>2</a:t>
            </a:fld>
            <a:endParaRPr lang="fr-CH" altLang="en-US" dirty="0">
              <a:solidFill>
                <a:schemeClr val="tx1"/>
              </a:solidFill>
            </a:endParaRPr>
          </a:p>
        </p:txBody>
      </p:sp>
    </p:spTree>
    <p:extLst>
      <p:ext uri="{BB962C8B-B14F-4D97-AF65-F5344CB8AC3E}">
        <p14:creationId xmlns:p14="http://schemas.microsoft.com/office/powerpoint/2010/main" val="4009024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C5490D6-8476-4F9A-9D29-0EC3740DF8C6}" type="slidenum">
              <a:rPr lang="en-GB" altLang="en-US" smtClean="0"/>
              <a:pPr>
                <a:defRPr/>
              </a:pPr>
              <a:t>20</a:t>
            </a:fld>
            <a:endParaRPr lang="en-GB" altLang="en-US"/>
          </a:p>
        </p:txBody>
      </p:sp>
      <p:sp>
        <p:nvSpPr>
          <p:cNvPr id="4" name="Title 1"/>
          <p:cNvSpPr txBox="1">
            <a:spLocks/>
          </p:cNvSpPr>
          <p:nvPr/>
        </p:nvSpPr>
        <p:spPr bwMode="auto">
          <a:xfrm>
            <a:off x="628650" y="142975"/>
            <a:ext cx="78867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en-US" sz="3200" b="1" dirty="0">
                <a:solidFill>
                  <a:schemeClr val="bg1"/>
                </a:solidFill>
                <a:latin typeface="+mn-lt"/>
              </a:rPr>
              <a:t>…et à la fin</a:t>
            </a:r>
            <a:endParaRPr lang="en-PH" altLang="en-US" sz="3200" b="1" dirty="0">
              <a:solidFill>
                <a:schemeClr val="bg1"/>
              </a:solidFill>
              <a:latin typeface="+mn-lt"/>
            </a:endParaRPr>
          </a:p>
        </p:txBody>
      </p:sp>
      <p:sp>
        <p:nvSpPr>
          <p:cNvPr id="10" name="Rectangle 9"/>
          <p:cNvSpPr>
            <a:spLocks noChangeArrowheads="1"/>
          </p:cNvSpPr>
          <p:nvPr/>
        </p:nvSpPr>
        <p:spPr bwMode="auto">
          <a:xfrm>
            <a:off x="323528" y="1124744"/>
            <a:ext cx="8496944" cy="5047536"/>
          </a:xfrm>
          <a:prstGeom prst="rect">
            <a:avLst/>
          </a:prstGeom>
          <a:noFill/>
          <a:ln w="9525">
            <a:noFill/>
            <a:miter lim="800000"/>
            <a:headEnd/>
            <a:tailEnd/>
          </a:ln>
        </p:spPr>
        <p:txBody>
          <a:bodyPr wrap="square">
            <a:spAutoFit/>
          </a:bodyPr>
          <a:lstStyle/>
          <a:p>
            <a:pPr lvl="0"/>
            <a:r>
              <a:rPr lang="fr-CH" sz="2600" dirty="0"/>
              <a:t>Rappelez-vous que:</a:t>
            </a:r>
          </a:p>
          <a:p>
            <a:pPr lvl="0"/>
            <a:endParaRPr lang="fr-CH" sz="2600" dirty="0"/>
          </a:p>
          <a:p>
            <a:pPr marL="457200" lvl="0" indent="-457200">
              <a:buFont typeface="Arial" panose="020B0604020202020204" pitchFamily="34" charset="0"/>
              <a:buChar char="•"/>
            </a:pPr>
            <a:r>
              <a:rPr lang="fr-CH" sz="2600" dirty="0"/>
              <a:t>La technologie n’est pas supposée guider le processus mais le soutenir</a:t>
            </a:r>
          </a:p>
          <a:p>
            <a:pPr marL="457200" lvl="0" indent="-457200">
              <a:buFont typeface="Arial" panose="020B0604020202020204" pitchFamily="34" charset="0"/>
              <a:buChar char="•"/>
            </a:pPr>
            <a:r>
              <a:rPr lang="fr-CH" sz="2600" dirty="0"/>
              <a:t>Le choix de(s) technologie(s) doit se baser sur des besoins clairement définis</a:t>
            </a:r>
          </a:p>
          <a:p>
            <a:pPr lvl="0"/>
            <a:endParaRPr lang="fr-CH" sz="2600" dirty="0"/>
          </a:p>
          <a:p>
            <a:pPr lvl="0"/>
            <a:endParaRPr lang="fr-CH" sz="3600" dirty="0"/>
          </a:p>
          <a:p>
            <a:pPr marL="457200" lvl="0" indent="-457200">
              <a:buFont typeface="Arial" panose="020B0604020202020204" pitchFamily="34" charset="0"/>
              <a:buChar char="•"/>
            </a:pPr>
            <a:r>
              <a:rPr lang="fr-CH" sz="2600" dirty="0"/>
              <a:t>Si cela ne marche pas sur un support papier il y a bien des chances que cela ne va pas marcher dans une application informatique</a:t>
            </a:r>
          </a:p>
          <a:p>
            <a:pPr marL="457200" lvl="0" indent="-457200">
              <a:buFont typeface="Arial" panose="020B0604020202020204" pitchFamily="34" charset="0"/>
              <a:buChar char="•"/>
            </a:pPr>
            <a:r>
              <a:rPr lang="fr-FR" sz="2600" dirty="0"/>
              <a:t>Déchets à l’entrée –  Déchets à la sortie !</a:t>
            </a:r>
            <a:endParaRPr lang="fr-CH" sz="2600" dirty="0"/>
          </a:p>
        </p:txBody>
      </p:sp>
      <p:sp>
        <p:nvSpPr>
          <p:cNvPr id="5" name="TextBox 4">
            <a:extLst>
              <a:ext uri="{FF2B5EF4-FFF2-40B4-BE49-F238E27FC236}">
                <a16:creationId xmlns:a16="http://schemas.microsoft.com/office/drawing/2014/main" id="{8938F0C9-D061-B850-8BA2-36F1CCE99032}"/>
              </a:ext>
            </a:extLst>
          </p:cNvPr>
          <p:cNvSpPr txBox="1"/>
          <p:nvPr/>
        </p:nvSpPr>
        <p:spPr>
          <a:xfrm>
            <a:off x="1394123" y="3631785"/>
            <a:ext cx="7704856" cy="892552"/>
          </a:xfrm>
          <a:prstGeom prst="rect">
            <a:avLst/>
          </a:prstGeom>
          <a:noFill/>
        </p:spPr>
        <p:txBody>
          <a:bodyPr wrap="square">
            <a:spAutoFit/>
          </a:bodyPr>
          <a:lstStyle/>
          <a:p>
            <a:r>
              <a:rPr lang="fr-CH" sz="2600" dirty="0"/>
              <a:t>Choisir la/les technologie(s) n’est pas le point de départ du processus </a:t>
            </a:r>
            <a:endParaRPr lang="en-PH" sz="2600" dirty="0"/>
          </a:p>
        </p:txBody>
      </p:sp>
      <p:sp>
        <p:nvSpPr>
          <p:cNvPr id="6" name="AutoShape 32">
            <a:extLst>
              <a:ext uri="{FF2B5EF4-FFF2-40B4-BE49-F238E27FC236}">
                <a16:creationId xmlns:a16="http://schemas.microsoft.com/office/drawing/2014/main" id="{20A11931-ABFE-BF8F-7467-2F979178DFE5}"/>
              </a:ext>
            </a:extLst>
          </p:cNvPr>
          <p:cNvSpPr>
            <a:spLocks noChangeArrowheads="1"/>
          </p:cNvSpPr>
          <p:nvPr/>
        </p:nvSpPr>
        <p:spPr bwMode="auto">
          <a:xfrm>
            <a:off x="982350" y="3729998"/>
            <a:ext cx="378042" cy="320613"/>
          </a:xfrm>
          <a:prstGeom prst="rightArrow">
            <a:avLst>
              <a:gd name="adj1" fmla="val 50000"/>
              <a:gd name="adj2" fmla="val 53571"/>
            </a:avLst>
          </a:prstGeom>
          <a:solidFill>
            <a:srgbClr val="253C88"/>
          </a:solidFill>
          <a:ln w="9525">
            <a:solidFill>
              <a:schemeClr val="tx1"/>
            </a:solidFill>
            <a:miter lim="800000"/>
            <a:headEnd/>
            <a:tailEnd/>
          </a:ln>
          <a:effectLst/>
        </p:spPr>
        <p:txBody>
          <a:bodyPr wrap="none" lIns="69056" tIns="34529" rIns="69056" bIns="34529" anchor="ctr"/>
          <a:lstStyle/>
          <a:p>
            <a:pPr>
              <a:defRPr/>
            </a:pPr>
            <a:endParaRPr lang="fr-CH" dirty="0">
              <a:latin typeface="+mn-lt"/>
              <a:cs typeface="Arial" charset="0"/>
            </a:endParaRPr>
          </a:p>
        </p:txBody>
      </p:sp>
    </p:spTree>
    <p:extLst>
      <p:ext uri="{BB962C8B-B14F-4D97-AF65-F5344CB8AC3E}">
        <p14:creationId xmlns:p14="http://schemas.microsoft.com/office/powerpoint/2010/main" val="3180117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31328" y="5747444"/>
            <a:ext cx="1543050" cy="273844"/>
          </a:xfrm>
        </p:spPr>
        <p:txBody>
          <a:bodyPr vert="horz" wrap="square" lIns="68580" tIns="34290" rIns="68580" bIns="34290" numCol="1" anchor="ctr" anchorCtr="0" compatLnSpc="1">
            <a:prstTxWarp prst="textNoShape">
              <a:avLst/>
            </a:prstTxWarp>
          </a:bodyPr>
          <a:lstStyle/>
          <a:p>
            <a:fld id="{8C5490D6-8476-4F9A-9D29-0EC3740DF8C6}" type="slidenum">
              <a:rPr lang="en-GB" altLang="en-US"/>
              <a:pPr/>
              <a:t>3</a:t>
            </a:fld>
            <a:endParaRPr lang="en-GB" altLang="en-US"/>
          </a:p>
        </p:txBody>
      </p:sp>
      <p:sp>
        <p:nvSpPr>
          <p:cNvPr id="5" name="Rectangle 4"/>
          <p:cNvSpPr>
            <a:spLocks noChangeArrowheads="1"/>
          </p:cNvSpPr>
          <p:nvPr/>
        </p:nvSpPr>
        <p:spPr bwMode="auto">
          <a:xfrm>
            <a:off x="148567" y="1135028"/>
            <a:ext cx="8880050" cy="830997"/>
          </a:xfrm>
          <a:prstGeom prst="rect">
            <a:avLst/>
          </a:prstGeom>
          <a:noFill/>
          <a:ln w="9525">
            <a:noFill/>
            <a:miter lim="800000"/>
            <a:headEnd/>
            <a:tailEnd/>
          </a:ln>
        </p:spPr>
        <p:txBody>
          <a:bodyPr wrap="square">
            <a:spAutoFit/>
          </a:bodyPr>
          <a:lstStyle/>
          <a:p>
            <a:pPr lvl="0"/>
            <a:r>
              <a:rPr lang="fr-FR" sz="2400" dirty="0"/>
              <a:t>Ces technologies ont beaucoup évolué énormément au cours des 50 dernières années</a:t>
            </a:r>
            <a:endParaRPr lang="en-US" sz="2400" dirty="0"/>
          </a:p>
        </p:txBody>
      </p:sp>
      <p:pic>
        <p:nvPicPr>
          <p:cNvPr id="10" name="Picture 2" descr="D:\GAIA-GEOSYSTEMS\DROPBOX\Dropbox (Personal)\HEALTH_GEOLAB\MEETINGS\RMTF_workshop_Dec_2017\BEST_PRACTICE_WORKSHOP\GIS_60s.png"/>
          <p:cNvPicPr>
            <a:picLocks noChangeAspect="1" noChangeArrowheads="1"/>
          </p:cNvPicPr>
          <p:nvPr/>
        </p:nvPicPr>
        <p:blipFill>
          <a:blip r:embed="rId3" cstate="print"/>
          <a:srcRect l="7601" r="3534"/>
          <a:stretch>
            <a:fillRect/>
          </a:stretch>
        </p:blipFill>
        <p:spPr bwMode="auto">
          <a:xfrm>
            <a:off x="2126686" y="2639602"/>
            <a:ext cx="1741835" cy="1556260"/>
          </a:xfrm>
          <a:prstGeom prst="rect">
            <a:avLst/>
          </a:prstGeom>
          <a:noFill/>
        </p:spPr>
      </p:pic>
      <p:sp>
        <p:nvSpPr>
          <p:cNvPr id="11" name="Title 1"/>
          <p:cNvSpPr txBox="1">
            <a:spLocks/>
          </p:cNvSpPr>
          <p:nvPr/>
        </p:nvSpPr>
        <p:spPr>
          <a:xfrm>
            <a:off x="1158866" y="3274447"/>
            <a:ext cx="883789" cy="326941"/>
          </a:xfrm>
          <a:prstGeom prst="rect">
            <a:avLst/>
          </a:prstGeom>
        </p:spPr>
        <p:txBody>
          <a:bodyPr vert="horz" lIns="68580" tIns="34290" rIns="68580" bIns="34290" rtlCol="0" anchor="b">
            <a:noAutofit/>
          </a:bodyPr>
          <a:lstStyle/>
          <a:p>
            <a:pPr algn="ctr">
              <a:lnSpc>
                <a:spcPct val="90000"/>
              </a:lnSpc>
              <a:spcBef>
                <a:spcPct val="0"/>
              </a:spcBef>
              <a:defRPr/>
            </a:pPr>
            <a:r>
              <a:rPr lang="en-US" dirty="0">
                <a:latin typeface="Arial" charset="0"/>
                <a:ea typeface="Arial" charset="0"/>
              </a:rPr>
              <a:t>1970s</a:t>
            </a:r>
          </a:p>
        </p:txBody>
      </p:sp>
      <p:pic>
        <p:nvPicPr>
          <p:cNvPr id="12" name="Picture 3" descr="D:\GAIA-GEOSYSTEMS\DROPBOX\Dropbox (Personal)\HEALTH_GEOLAB\MEETINGS\RMTF_workshop_Dec_2017\BEST_PRACTICE_WORKSHOP\69297_EsriRoadMapforUtilitiesandTelecom1.jpg"/>
          <p:cNvPicPr>
            <a:picLocks noChangeAspect="1" noChangeArrowheads="1"/>
          </p:cNvPicPr>
          <p:nvPr/>
        </p:nvPicPr>
        <p:blipFill>
          <a:blip r:embed="rId4" cstate="print"/>
          <a:srcRect/>
          <a:stretch>
            <a:fillRect/>
          </a:stretch>
        </p:blipFill>
        <p:spPr bwMode="auto">
          <a:xfrm>
            <a:off x="2126686" y="4368028"/>
            <a:ext cx="1741835" cy="1556260"/>
          </a:xfrm>
          <a:prstGeom prst="rect">
            <a:avLst/>
          </a:prstGeom>
          <a:noFill/>
        </p:spPr>
      </p:pic>
      <p:sp>
        <p:nvSpPr>
          <p:cNvPr id="13" name="Title 1"/>
          <p:cNvSpPr txBox="1">
            <a:spLocks/>
          </p:cNvSpPr>
          <p:nvPr/>
        </p:nvSpPr>
        <p:spPr>
          <a:xfrm>
            <a:off x="1324198" y="4903950"/>
            <a:ext cx="718457" cy="326941"/>
          </a:xfrm>
          <a:prstGeom prst="rect">
            <a:avLst/>
          </a:prstGeom>
        </p:spPr>
        <p:txBody>
          <a:bodyPr vert="horz" lIns="68580" tIns="34290" rIns="68580" bIns="34290" rtlCol="0" anchor="b">
            <a:noAutofit/>
          </a:bodyPr>
          <a:lstStyle/>
          <a:p>
            <a:pPr>
              <a:lnSpc>
                <a:spcPct val="90000"/>
              </a:lnSpc>
              <a:spcBef>
                <a:spcPct val="0"/>
              </a:spcBef>
              <a:defRPr/>
            </a:pPr>
            <a:r>
              <a:rPr lang="en-US" dirty="0">
                <a:latin typeface="Arial" charset="0"/>
                <a:ea typeface="Arial" charset="0"/>
              </a:rPr>
              <a:t>2023</a:t>
            </a:r>
          </a:p>
        </p:txBody>
      </p:sp>
      <p:sp>
        <p:nvSpPr>
          <p:cNvPr id="14" name="Title 1"/>
          <p:cNvSpPr txBox="1">
            <a:spLocks/>
          </p:cNvSpPr>
          <p:nvPr/>
        </p:nvSpPr>
        <p:spPr>
          <a:xfrm>
            <a:off x="2639675" y="2294874"/>
            <a:ext cx="718457" cy="326941"/>
          </a:xfrm>
          <a:prstGeom prst="rect">
            <a:avLst/>
          </a:prstGeom>
        </p:spPr>
        <p:txBody>
          <a:bodyPr vert="horz" lIns="68580" tIns="34290" rIns="68580" bIns="34290" rtlCol="0" anchor="b">
            <a:noAutofit/>
          </a:bodyPr>
          <a:lstStyle/>
          <a:p>
            <a:pPr algn="ctr">
              <a:lnSpc>
                <a:spcPct val="90000"/>
              </a:lnSpc>
              <a:spcBef>
                <a:spcPct val="0"/>
              </a:spcBef>
              <a:defRPr/>
            </a:pPr>
            <a:r>
              <a:rPr lang="en-US" dirty="0">
                <a:latin typeface="Arial" charset="0"/>
                <a:ea typeface="Arial" charset="0"/>
              </a:rPr>
              <a:t>SIG</a:t>
            </a:r>
          </a:p>
        </p:txBody>
      </p:sp>
      <p:sp>
        <p:nvSpPr>
          <p:cNvPr id="15" name="Title 1"/>
          <p:cNvSpPr txBox="1">
            <a:spLocks/>
          </p:cNvSpPr>
          <p:nvPr/>
        </p:nvSpPr>
        <p:spPr>
          <a:xfrm>
            <a:off x="4538880" y="2294874"/>
            <a:ext cx="797004" cy="329256"/>
          </a:xfrm>
          <a:prstGeom prst="rect">
            <a:avLst/>
          </a:prstGeom>
        </p:spPr>
        <p:txBody>
          <a:bodyPr vert="horz" lIns="68580" tIns="34290" rIns="68580" bIns="34290" rtlCol="0" anchor="b">
            <a:noAutofit/>
          </a:bodyPr>
          <a:lstStyle/>
          <a:p>
            <a:pPr algn="ctr">
              <a:lnSpc>
                <a:spcPct val="90000"/>
              </a:lnSpc>
              <a:spcBef>
                <a:spcPct val="0"/>
              </a:spcBef>
              <a:defRPr/>
            </a:pPr>
            <a:r>
              <a:rPr lang="en-US" dirty="0">
                <a:latin typeface="Arial" charset="0"/>
                <a:ea typeface="Arial" charset="0"/>
              </a:rPr>
              <a:t>GNSS</a:t>
            </a:r>
          </a:p>
        </p:txBody>
      </p:sp>
      <p:sp>
        <p:nvSpPr>
          <p:cNvPr id="16" name="Title 1"/>
          <p:cNvSpPr txBox="1">
            <a:spLocks/>
          </p:cNvSpPr>
          <p:nvPr/>
        </p:nvSpPr>
        <p:spPr>
          <a:xfrm>
            <a:off x="5722036" y="2313999"/>
            <a:ext cx="2199363" cy="326941"/>
          </a:xfrm>
          <a:prstGeom prst="rect">
            <a:avLst/>
          </a:prstGeom>
        </p:spPr>
        <p:txBody>
          <a:bodyPr vert="horz" lIns="68580" tIns="34290" rIns="68580" bIns="34290" rtlCol="0" anchor="b">
            <a:noAutofit/>
          </a:bodyPr>
          <a:lstStyle/>
          <a:p>
            <a:pPr algn="ctr">
              <a:lnSpc>
                <a:spcPct val="90000"/>
              </a:lnSpc>
              <a:spcBef>
                <a:spcPct val="0"/>
              </a:spcBef>
              <a:defRPr/>
            </a:pPr>
            <a:r>
              <a:rPr lang="en-US" dirty="0" err="1">
                <a:latin typeface="Arial" charset="0"/>
                <a:ea typeface="Arial" charset="0"/>
              </a:rPr>
              <a:t>Télédetection</a:t>
            </a:r>
            <a:endParaRPr lang="en-US" dirty="0">
              <a:latin typeface="Arial" charset="0"/>
              <a:ea typeface="Arial" charset="0"/>
            </a:endParaRPr>
          </a:p>
        </p:txBody>
      </p:sp>
      <p:pic>
        <p:nvPicPr>
          <p:cNvPr id="17" name="Picture 5"/>
          <p:cNvPicPr>
            <a:picLocks noChangeAspect="1" noChangeArrowheads="1"/>
          </p:cNvPicPr>
          <p:nvPr/>
        </p:nvPicPr>
        <p:blipFill>
          <a:blip r:embed="rId5" cstate="print"/>
          <a:srcRect l="2757" t="19481" r="47111" b="10121"/>
          <a:stretch>
            <a:fillRect/>
          </a:stretch>
        </p:blipFill>
        <p:spPr bwMode="auto">
          <a:xfrm>
            <a:off x="6034886" y="2622012"/>
            <a:ext cx="1573664" cy="1583705"/>
          </a:xfrm>
          <a:prstGeom prst="rect">
            <a:avLst/>
          </a:prstGeom>
          <a:noFill/>
          <a:ln w="9525">
            <a:noFill/>
            <a:miter lim="800000"/>
            <a:headEnd/>
            <a:tailEnd/>
          </a:ln>
        </p:spPr>
      </p:pic>
      <p:pic>
        <p:nvPicPr>
          <p:cNvPr id="18" name="Picture 6"/>
          <p:cNvPicPr>
            <a:picLocks noChangeAspect="1" noChangeArrowheads="1"/>
          </p:cNvPicPr>
          <p:nvPr/>
        </p:nvPicPr>
        <p:blipFill>
          <a:blip r:embed="rId6" cstate="print"/>
          <a:srcRect l="60603" t="50266" r="7786" b="5615"/>
          <a:stretch>
            <a:fillRect/>
          </a:stretch>
        </p:blipFill>
        <p:spPr bwMode="auto">
          <a:xfrm>
            <a:off x="6028762" y="4359861"/>
            <a:ext cx="1573664" cy="1574048"/>
          </a:xfrm>
          <a:prstGeom prst="rect">
            <a:avLst/>
          </a:prstGeom>
          <a:noFill/>
          <a:ln w="9525">
            <a:noFill/>
            <a:miter lim="800000"/>
            <a:headEnd/>
            <a:tailEnd/>
          </a:ln>
        </p:spPr>
      </p:pic>
      <p:pic>
        <p:nvPicPr>
          <p:cNvPr id="19" name="Picture 7" descr="D:\GPS.gif"/>
          <p:cNvPicPr>
            <a:picLocks noChangeAspect="1" noChangeArrowheads="1"/>
          </p:cNvPicPr>
          <p:nvPr/>
        </p:nvPicPr>
        <p:blipFill>
          <a:blip r:embed="rId7" cstate="print"/>
          <a:srcRect/>
          <a:stretch>
            <a:fillRect/>
          </a:stretch>
        </p:blipFill>
        <p:spPr bwMode="auto">
          <a:xfrm>
            <a:off x="3976997" y="4701296"/>
            <a:ext cx="525870" cy="682869"/>
          </a:xfrm>
          <a:prstGeom prst="rect">
            <a:avLst/>
          </a:prstGeom>
          <a:noFill/>
        </p:spPr>
      </p:pic>
      <p:pic>
        <p:nvPicPr>
          <p:cNvPr id="20" name="Picture 19" descr="Galileo_logo.svg.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19865" y="4368026"/>
            <a:ext cx="497799" cy="663732"/>
          </a:xfrm>
          <a:prstGeom prst="rect">
            <a:avLst/>
          </a:prstGeom>
        </p:spPr>
      </p:pic>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35884" y="4730187"/>
            <a:ext cx="490485" cy="653980"/>
          </a:xfrm>
          <a:prstGeom prst="rect">
            <a:avLst/>
          </a:prstGeom>
        </p:spPr>
      </p:pic>
      <p:pic>
        <p:nvPicPr>
          <p:cNvPr id="22" name="Picture 7" descr="D:\GPS.gif"/>
          <p:cNvPicPr>
            <a:picLocks noChangeAspect="1" noChangeArrowheads="1"/>
          </p:cNvPicPr>
          <p:nvPr/>
        </p:nvPicPr>
        <p:blipFill>
          <a:blip r:embed="rId7" cstate="print"/>
          <a:srcRect/>
          <a:stretch>
            <a:fillRect/>
          </a:stretch>
        </p:blipFill>
        <p:spPr bwMode="auto">
          <a:xfrm>
            <a:off x="4588592" y="2840246"/>
            <a:ext cx="668745" cy="868400"/>
          </a:xfrm>
          <a:prstGeom prst="rect">
            <a:avLst/>
          </a:prstGeom>
          <a:noFill/>
        </p:spPr>
      </p:pic>
      <p:pic>
        <p:nvPicPr>
          <p:cNvPr id="23" name="Picture 8" descr="D:\GLONASS.jpg"/>
          <p:cNvPicPr>
            <a:picLocks noChangeAspect="1" noChangeArrowheads="1"/>
          </p:cNvPicPr>
          <p:nvPr/>
        </p:nvPicPr>
        <p:blipFill>
          <a:blip r:embed="rId10" cstate="print"/>
          <a:srcRect/>
          <a:stretch>
            <a:fillRect/>
          </a:stretch>
        </p:blipFill>
        <p:spPr bwMode="auto">
          <a:xfrm>
            <a:off x="4538881" y="5230889"/>
            <a:ext cx="678784" cy="607767"/>
          </a:xfrm>
          <a:prstGeom prst="rect">
            <a:avLst/>
          </a:prstGeom>
          <a:noFill/>
        </p:spPr>
      </p:pic>
      <p:sp>
        <p:nvSpPr>
          <p:cNvPr id="7" name="Title 1">
            <a:extLst>
              <a:ext uri="{FF2B5EF4-FFF2-40B4-BE49-F238E27FC236}">
                <a16:creationId xmlns:a16="http://schemas.microsoft.com/office/drawing/2014/main" id="{4CF4A9E9-3D7D-DF6D-6255-2E1F44B099F4}"/>
              </a:ext>
            </a:extLst>
          </p:cNvPr>
          <p:cNvSpPr txBox="1">
            <a:spLocks/>
          </p:cNvSpPr>
          <p:nvPr/>
        </p:nvSpPr>
        <p:spPr bwMode="auto">
          <a:xfrm>
            <a:off x="0" y="1"/>
            <a:ext cx="9144000" cy="981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sz="3200" b="1" dirty="0">
                <a:solidFill>
                  <a:schemeClr val="bg1"/>
                </a:solidFill>
                <a:latin typeface="+mn-lt"/>
              </a:rPr>
              <a:t>Technologies géospatiales – Evolution au cours du temps</a:t>
            </a:r>
            <a:endParaRPr lang="fr-CH" altLang="en-US" sz="3200" b="1" dirty="0">
              <a:solidFill>
                <a:schemeClr val="bg1"/>
              </a:solidFill>
              <a:latin typeface="+mn-lt"/>
            </a:endParaRPr>
          </a:p>
        </p:txBody>
      </p:sp>
      <p:sp>
        <p:nvSpPr>
          <p:cNvPr id="2" name="Slide Number Placeholder 2">
            <a:extLst>
              <a:ext uri="{FF2B5EF4-FFF2-40B4-BE49-F238E27FC236}">
                <a16:creationId xmlns:a16="http://schemas.microsoft.com/office/drawing/2014/main" id="{0BE0537A-FD7D-5CBF-7EA2-ADF1D98B895C}"/>
              </a:ext>
            </a:extLst>
          </p:cNvPr>
          <p:cNvSpPr txBox="1">
            <a:spLocks/>
          </p:cNvSpPr>
          <p:nvPr/>
        </p:nvSpPr>
        <p:spPr>
          <a:xfrm>
            <a:off x="7041579" y="6472238"/>
            <a:ext cx="20574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8C5490D6-8476-4F9A-9D29-0EC3740DF8C6}" type="slidenum">
              <a:rPr lang="fr-CH" altLang="en-US" smtClean="0">
                <a:solidFill>
                  <a:schemeClr val="tx1"/>
                </a:solidFill>
              </a:rPr>
              <a:pPr>
                <a:defRPr/>
              </a:pPr>
              <a:t>3</a:t>
            </a:fld>
            <a:endParaRPr lang="fr-CH" altLang="en-US" dirty="0">
              <a:solidFill>
                <a:schemeClr val="tx1"/>
              </a:solidFill>
            </a:endParaRPr>
          </a:p>
        </p:txBody>
      </p:sp>
    </p:spTree>
    <p:extLst>
      <p:ext uri="{BB962C8B-B14F-4D97-AF65-F5344CB8AC3E}">
        <p14:creationId xmlns:p14="http://schemas.microsoft.com/office/powerpoint/2010/main" val="402499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74C00A-79C1-2D07-C6DD-16AF3097791F}"/>
              </a:ext>
            </a:extLst>
          </p:cNvPr>
          <p:cNvSpPr txBox="1"/>
          <p:nvPr/>
        </p:nvSpPr>
        <p:spPr>
          <a:xfrm>
            <a:off x="999684" y="2634946"/>
            <a:ext cx="3068260" cy="1323439"/>
          </a:xfrm>
          <a:prstGeom prst="rect">
            <a:avLst/>
          </a:prstGeom>
          <a:noFill/>
        </p:spPr>
        <p:txBody>
          <a:bodyPr wrap="square">
            <a:spAutoFit/>
          </a:bodyPr>
          <a:lstStyle/>
          <a:p>
            <a:r>
              <a:rPr lang="fr-FR" sz="2000" dirty="0">
                <a:solidFill>
                  <a:srgbClr val="1F1F1F"/>
                </a:solidFill>
              </a:rPr>
              <a:t>Un censeur fixé sur un objet volant (satellite, avion, drone) capte les rayonnements en question</a:t>
            </a:r>
            <a:endParaRPr lang="en-PH" sz="2000" dirty="0"/>
          </a:p>
        </p:txBody>
      </p:sp>
      <p:pic>
        <p:nvPicPr>
          <p:cNvPr id="13" name="Picture 12">
            <a:extLst>
              <a:ext uri="{FF2B5EF4-FFF2-40B4-BE49-F238E27FC236}">
                <a16:creationId xmlns:a16="http://schemas.microsoft.com/office/drawing/2014/main" id="{2A499F20-3E58-7F7A-B31F-5B2E92A67F14}"/>
              </a:ext>
            </a:extLst>
          </p:cNvPr>
          <p:cNvPicPr>
            <a:picLocks noChangeAspect="1"/>
          </p:cNvPicPr>
          <p:nvPr/>
        </p:nvPicPr>
        <p:blipFill rotWithShape="1">
          <a:blip r:embed="rId3"/>
          <a:srcRect l="21418" t="30616" r="41778" b="33527"/>
          <a:stretch/>
        </p:blipFill>
        <p:spPr>
          <a:xfrm>
            <a:off x="4400307" y="2478318"/>
            <a:ext cx="3744009" cy="1960601"/>
          </a:xfrm>
          <a:prstGeom prst="rect">
            <a:avLst/>
          </a:prstGeom>
        </p:spPr>
      </p:pic>
      <p:pic>
        <p:nvPicPr>
          <p:cNvPr id="1026" name="Picture 2" descr="Satellite image over Hawaii">
            <a:extLst>
              <a:ext uri="{FF2B5EF4-FFF2-40B4-BE49-F238E27FC236}">
                <a16:creationId xmlns:a16="http://schemas.microsoft.com/office/drawing/2014/main" id="{1DBE6E3F-6E34-3C20-9C5E-00C90BE3948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5605"/>
          <a:stretch/>
        </p:blipFill>
        <p:spPr bwMode="auto">
          <a:xfrm>
            <a:off x="3899773" y="4770516"/>
            <a:ext cx="1462954" cy="1327046"/>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32">
            <a:extLst>
              <a:ext uri="{FF2B5EF4-FFF2-40B4-BE49-F238E27FC236}">
                <a16:creationId xmlns:a16="http://schemas.microsoft.com/office/drawing/2014/main" id="{6BD83AF3-CDC9-A718-F798-298AE1864AA9}"/>
              </a:ext>
            </a:extLst>
          </p:cNvPr>
          <p:cNvSpPr>
            <a:spLocks noChangeArrowheads="1"/>
          </p:cNvSpPr>
          <p:nvPr/>
        </p:nvSpPr>
        <p:spPr bwMode="auto">
          <a:xfrm>
            <a:off x="621642" y="2634946"/>
            <a:ext cx="378042" cy="320613"/>
          </a:xfrm>
          <a:prstGeom prst="rightArrow">
            <a:avLst>
              <a:gd name="adj1" fmla="val 50000"/>
              <a:gd name="adj2" fmla="val 53571"/>
            </a:avLst>
          </a:prstGeom>
          <a:solidFill>
            <a:srgbClr val="253C88"/>
          </a:solidFill>
          <a:ln w="9525">
            <a:solidFill>
              <a:srgbClr val="253C88"/>
            </a:solidFill>
            <a:miter lim="800000"/>
            <a:headEnd/>
            <a:tailEnd/>
          </a:ln>
          <a:effectLst/>
        </p:spPr>
        <p:txBody>
          <a:bodyPr wrap="none" lIns="69056" tIns="34529" rIns="69056" bIns="34529" anchor="ctr"/>
          <a:lstStyle/>
          <a:p>
            <a:pPr>
              <a:defRPr/>
            </a:pPr>
            <a:endParaRPr lang="en-US">
              <a:latin typeface="+mn-lt"/>
              <a:cs typeface="Arial" charset="0"/>
            </a:endParaRPr>
          </a:p>
        </p:txBody>
      </p:sp>
      <p:pic>
        <p:nvPicPr>
          <p:cNvPr id="17" name="Picture 16">
            <a:extLst>
              <a:ext uri="{FF2B5EF4-FFF2-40B4-BE49-F238E27FC236}">
                <a16:creationId xmlns:a16="http://schemas.microsoft.com/office/drawing/2014/main" id="{66435B3B-D0EE-82C7-D7EA-CDADD63ADDA6}"/>
              </a:ext>
            </a:extLst>
          </p:cNvPr>
          <p:cNvPicPr>
            <a:picLocks noChangeAspect="1"/>
          </p:cNvPicPr>
          <p:nvPr/>
        </p:nvPicPr>
        <p:blipFill rotWithShape="1">
          <a:blip r:embed="rId5"/>
          <a:srcRect l="23892" t="26876" r="50000" b="29062"/>
          <a:stretch/>
        </p:blipFill>
        <p:spPr>
          <a:xfrm>
            <a:off x="5603811" y="4770516"/>
            <a:ext cx="1462954" cy="1327045"/>
          </a:xfrm>
          <a:prstGeom prst="rect">
            <a:avLst/>
          </a:prstGeom>
        </p:spPr>
      </p:pic>
      <p:sp>
        <p:nvSpPr>
          <p:cNvPr id="19" name="TextBox 18">
            <a:extLst>
              <a:ext uri="{FF2B5EF4-FFF2-40B4-BE49-F238E27FC236}">
                <a16:creationId xmlns:a16="http://schemas.microsoft.com/office/drawing/2014/main" id="{C680271A-6B50-3179-9424-C66A84534F6C}"/>
              </a:ext>
            </a:extLst>
          </p:cNvPr>
          <p:cNvSpPr txBox="1"/>
          <p:nvPr/>
        </p:nvSpPr>
        <p:spPr>
          <a:xfrm>
            <a:off x="2195737" y="6081246"/>
            <a:ext cx="6768752" cy="300082"/>
          </a:xfrm>
          <a:prstGeom prst="rect">
            <a:avLst/>
          </a:prstGeom>
          <a:noFill/>
        </p:spPr>
        <p:txBody>
          <a:bodyPr wrap="square">
            <a:spAutoFit/>
          </a:bodyPr>
          <a:lstStyle/>
          <a:p>
            <a:pPr marL="216694"/>
            <a:r>
              <a:rPr lang="fr-CH" sz="1350" dirty="0">
                <a:solidFill>
                  <a:srgbClr val="1F1F1F"/>
                </a:solidFill>
              </a:rPr>
              <a:t>Altitude                                  Images	                Couverture du sol                   Température</a:t>
            </a:r>
            <a:endParaRPr lang="fr-CH" sz="1350" dirty="0"/>
          </a:p>
        </p:txBody>
      </p:sp>
      <p:sp>
        <p:nvSpPr>
          <p:cNvPr id="20" name="AutoShape 32">
            <a:extLst>
              <a:ext uri="{FF2B5EF4-FFF2-40B4-BE49-F238E27FC236}">
                <a16:creationId xmlns:a16="http://schemas.microsoft.com/office/drawing/2014/main" id="{C52ADA64-BEBA-11A3-2912-DCA74F939575}"/>
              </a:ext>
            </a:extLst>
          </p:cNvPr>
          <p:cNvSpPr>
            <a:spLocks noChangeArrowheads="1"/>
          </p:cNvSpPr>
          <p:nvPr/>
        </p:nvSpPr>
        <p:spPr bwMode="auto">
          <a:xfrm>
            <a:off x="251520" y="5013176"/>
            <a:ext cx="378042" cy="320613"/>
          </a:xfrm>
          <a:prstGeom prst="rightArrow">
            <a:avLst>
              <a:gd name="adj1" fmla="val 50000"/>
              <a:gd name="adj2" fmla="val 53571"/>
            </a:avLst>
          </a:prstGeom>
          <a:solidFill>
            <a:srgbClr val="253C88"/>
          </a:solidFill>
          <a:ln w="9525">
            <a:solidFill>
              <a:srgbClr val="253C88"/>
            </a:solidFill>
            <a:miter lim="800000"/>
            <a:headEnd/>
            <a:tailEnd/>
          </a:ln>
          <a:effectLst/>
        </p:spPr>
        <p:txBody>
          <a:bodyPr wrap="none" lIns="69056" tIns="34529" rIns="69056" bIns="34529" anchor="ctr"/>
          <a:lstStyle/>
          <a:p>
            <a:pPr>
              <a:defRPr/>
            </a:pPr>
            <a:endParaRPr lang="en-US">
              <a:latin typeface="+mn-lt"/>
              <a:cs typeface="Arial" charset="0"/>
            </a:endParaRPr>
          </a:p>
        </p:txBody>
      </p:sp>
      <p:sp>
        <p:nvSpPr>
          <p:cNvPr id="21" name="TextBox 20">
            <a:extLst>
              <a:ext uri="{FF2B5EF4-FFF2-40B4-BE49-F238E27FC236}">
                <a16:creationId xmlns:a16="http://schemas.microsoft.com/office/drawing/2014/main" id="{3E03295D-9C23-E351-FFDC-2CA552BCCAD4}"/>
              </a:ext>
            </a:extLst>
          </p:cNvPr>
          <p:cNvSpPr txBox="1"/>
          <p:nvPr/>
        </p:nvSpPr>
        <p:spPr>
          <a:xfrm>
            <a:off x="664087" y="4987535"/>
            <a:ext cx="1647546" cy="1015663"/>
          </a:xfrm>
          <a:prstGeom prst="rect">
            <a:avLst/>
          </a:prstGeom>
          <a:noFill/>
        </p:spPr>
        <p:txBody>
          <a:bodyPr wrap="square">
            <a:spAutoFit/>
          </a:bodyPr>
          <a:lstStyle/>
          <a:p>
            <a:r>
              <a:rPr lang="fr-CH" sz="2000" dirty="0">
                <a:solidFill>
                  <a:srgbClr val="1F1F1F"/>
                </a:solidFill>
              </a:rPr>
              <a:t>Exemples de données dérivées</a:t>
            </a:r>
            <a:endParaRPr lang="fr-CH" sz="2000" dirty="0"/>
          </a:p>
        </p:txBody>
      </p:sp>
      <p:sp>
        <p:nvSpPr>
          <p:cNvPr id="22" name="AutoShape 32">
            <a:extLst>
              <a:ext uri="{FF2B5EF4-FFF2-40B4-BE49-F238E27FC236}">
                <a16:creationId xmlns:a16="http://schemas.microsoft.com/office/drawing/2014/main" id="{0DCF069C-1FD1-669D-5CB5-BC3E0930A4EB}"/>
              </a:ext>
            </a:extLst>
          </p:cNvPr>
          <p:cNvSpPr>
            <a:spLocks noChangeArrowheads="1"/>
          </p:cNvSpPr>
          <p:nvPr/>
        </p:nvSpPr>
        <p:spPr bwMode="auto">
          <a:xfrm rot="7768954">
            <a:off x="4618796" y="4400796"/>
            <a:ext cx="378042" cy="320613"/>
          </a:xfrm>
          <a:prstGeom prst="rightArrow">
            <a:avLst>
              <a:gd name="adj1" fmla="val 50000"/>
              <a:gd name="adj2" fmla="val 53571"/>
            </a:avLst>
          </a:prstGeom>
          <a:solidFill>
            <a:srgbClr val="253C88"/>
          </a:solidFill>
          <a:ln w="9525">
            <a:solidFill>
              <a:srgbClr val="253C88"/>
            </a:solidFill>
            <a:miter lim="800000"/>
            <a:headEnd/>
            <a:tailEnd/>
          </a:ln>
          <a:effectLst/>
        </p:spPr>
        <p:txBody>
          <a:bodyPr wrap="none" lIns="69056" tIns="34529" rIns="69056" bIns="34529" anchor="ctr"/>
          <a:lstStyle/>
          <a:p>
            <a:pPr>
              <a:defRPr/>
            </a:pPr>
            <a:endParaRPr lang="en-US">
              <a:latin typeface="+mn-lt"/>
              <a:cs typeface="Arial" charset="0"/>
            </a:endParaRPr>
          </a:p>
        </p:txBody>
      </p:sp>
      <p:sp>
        <p:nvSpPr>
          <p:cNvPr id="23" name="AutoShape 32">
            <a:extLst>
              <a:ext uri="{FF2B5EF4-FFF2-40B4-BE49-F238E27FC236}">
                <a16:creationId xmlns:a16="http://schemas.microsoft.com/office/drawing/2014/main" id="{F7463748-6D86-4276-F18B-27984EA1371F}"/>
              </a:ext>
            </a:extLst>
          </p:cNvPr>
          <p:cNvSpPr>
            <a:spLocks noChangeArrowheads="1"/>
          </p:cNvSpPr>
          <p:nvPr/>
        </p:nvSpPr>
        <p:spPr bwMode="auto">
          <a:xfrm rot="5400000">
            <a:off x="5937659" y="4457497"/>
            <a:ext cx="378042" cy="320613"/>
          </a:xfrm>
          <a:prstGeom prst="rightArrow">
            <a:avLst>
              <a:gd name="adj1" fmla="val 50000"/>
              <a:gd name="adj2" fmla="val 53571"/>
            </a:avLst>
          </a:prstGeom>
          <a:solidFill>
            <a:srgbClr val="253C88"/>
          </a:solidFill>
          <a:ln w="9525">
            <a:solidFill>
              <a:srgbClr val="253C88"/>
            </a:solidFill>
            <a:miter lim="800000"/>
            <a:headEnd/>
            <a:tailEnd/>
          </a:ln>
          <a:effectLst/>
        </p:spPr>
        <p:txBody>
          <a:bodyPr wrap="none" lIns="69056" tIns="34529" rIns="69056" bIns="34529" anchor="ctr"/>
          <a:lstStyle/>
          <a:p>
            <a:pPr>
              <a:defRPr/>
            </a:pPr>
            <a:endParaRPr lang="en-US">
              <a:latin typeface="+mn-lt"/>
              <a:cs typeface="Arial" charset="0"/>
            </a:endParaRPr>
          </a:p>
        </p:txBody>
      </p:sp>
      <p:sp>
        <p:nvSpPr>
          <p:cNvPr id="24" name="AutoShape 32">
            <a:extLst>
              <a:ext uri="{FF2B5EF4-FFF2-40B4-BE49-F238E27FC236}">
                <a16:creationId xmlns:a16="http://schemas.microsoft.com/office/drawing/2014/main" id="{7C7C2FC7-97DC-19F4-2C67-8DBC0DF9E20E}"/>
              </a:ext>
            </a:extLst>
          </p:cNvPr>
          <p:cNvSpPr>
            <a:spLocks noChangeArrowheads="1"/>
          </p:cNvSpPr>
          <p:nvPr/>
        </p:nvSpPr>
        <p:spPr bwMode="auto">
          <a:xfrm rot="2738152">
            <a:off x="7373244" y="4435598"/>
            <a:ext cx="378042" cy="320613"/>
          </a:xfrm>
          <a:prstGeom prst="rightArrow">
            <a:avLst>
              <a:gd name="adj1" fmla="val 50000"/>
              <a:gd name="adj2" fmla="val 53571"/>
            </a:avLst>
          </a:prstGeom>
          <a:solidFill>
            <a:srgbClr val="253C88"/>
          </a:solidFill>
          <a:ln w="9525">
            <a:solidFill>
              <a:srgbClr val="253C88"/>
            </a:solidFill>
            <a:miter lim="800000"/>
            <a:headEnd/>
            <a:tailEnd/>
          </a:ln>
          <a:effectLst/>
        </p:spPr>
        <p:txBody>
          <a:bodyPr wrap="none" lIns="69056" tIns="34529" rIns="69056" bIns="34529" anchor="ctr"/>
          <a:lstStyle/>
          <a:p>
            <a:pPr>
              <a:defRPr/>
            </a:pPr>
            <a:endParaRPr lang="en-US">
              <a:latin typeface="+mn-lt"/>
              <a:cs typeface="Arial" charset="0"/>
            </a:endParaRPr>
          </a:p>
        </p:txBody>
      </p:sp>
      <p:sp>
        <p:nvSpPr>
          <p:cNvPr id="3" name="Title 1">
            <a:extLst>
              <a:ext uri="{FF2B5EF4-FFF2-40B4-BE49-F238E27FC236}">
                <a16:creationId xmlns:a16="http://schemas.microsoft.com/office/drawing/2014/main" id="{0FA49059-1BF4-8EF2-B4FE-CFD264C64611}"/>
              </a:ext>
            </a:extLst>
          </p:cNvPr>
          <p:cNvSpPr txBox="1">
            <a:spLocks/>
          </p:cNvSpPr>
          <p:nvPr/>
        </p:nvSpPr>
        <p:spPr bwMode="auto">
          <a:xfrm>
            <a:off x="0" y="1"/>
            <a:ext cx="9144000" cy="981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sz="3200" b="1" dirty="0">
                <a:solidFill>
                  <a:schemeClr val="bg1"/>
                </a:solidFill>
                <a:latin typeface="+mn-lt"/>
              </a:rPr>
              <a:t>Technologies géospatiales – Télédétection (RS) et Photogrammétrie</a:t>
            </a:r>
            <a:endParaRPr lang="fr-CH" altLang="en-US" sz="3200" b="1" dirty="0">
              <a:solidFill>
                <a:schemeClr val="bg1"/>
              </a:solidFill>
              <a:latin typeface="+mn-lt"/>
            </a:endParaRPr>
          </a:p>
        </p:txBody>
      </p:sp>
      <p:pic>
        <p:nvPicPr>
          <p:cNvPr id="8" name="Picture 7">
            <a:extLst>
              <a:ext uri="{FF2B5EF4-FFF2-40B4-BE49-F238E27FC236}">
                <a16:creationId xmlns:a16="http://schemas.microsoft.com/office/drawing/2014/main" id="{4187C122-D2B7-6C36-B18D-462D0EFA22DC}"/>
              </a:ext>
            </a:extLst>
          </p:cNvPr>
          <p:cNvPicPr>
            <a:picLocks noChangeAspect="1"/>
          </p:cNvPicPr>
          <p:nvPr/>
        </p:nvPicPr>
        <p:blipFill rotWithShape="1">
          <a:blip r:embed="rId6"/>
          <a:srcRect b="4817"/>
          <a:stretch/>
        </p:blipFill>
        <p:spPr>
          <a:xfrm>
            <a:off x="7322107" y="4772585"/>
            <a:ext cx="1434818" cy="1338606"/>
          </a:xfrm>
          <a:prstGeom prst="rect">
            <a:avLst/>
          </a:prstGeom>
        </p:spPr>
      </p:pic>
      <p:pic>
        <p:nvPicPr>
          <p:cNvPr id="10" name="Picture 14">
            <a:extLst>
              <a:ext uri="{FF2B5EF4-FFF2-40B4-BE49-F238E27FC236}">
                <a16:creationId xmlns:a16="http://schemas.microsoft.com/office/drawing/2014/main" id="{624E3440-AA45-5298-448F-39BBC665ABD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5736" y="4770516"/>
            <a:ext cx="1462954" cy="132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32">
            <a:extLst>
              <a:ext uri="{FF2B5EF4-FFF2-40B4-BE49-F238E27FC236}">
                <a16:creationId xmlns:a16="http://schemas.microsoft.com/office/drawing/2014/main" id="{78602BC0-B7E9-A309-3FF5-E18787299195}"/>
              </a:ext>
            </a:extLst>
          </p:cNvPr>
          <p:cNvSpPr>
            <a:spLocks noChangeArrowheads="1"/>
          </p:cNvSpPr>
          <p:nvPr/>
        </p:nvSpPr>
        <p:spPr bwMode="auto">
          <a:xfrm rot="8822458">
            <a:off x="3222307" y="4228142"/>
            <a:ext cx="1003031" cy="320613"/>
          </a:xfrm>
          <a:prstGeom prst="rightArrow">
            <a:avLst>
              <a:gd name="adj1" fmla="val 50000"/>
              <a:gd name="adj2" fmla="val 53571"/>
            </a:avLst>
          </a:prstGeom>
          <a:solidFill>
            <a:srgbClr val="253C88"/>
          </a:solidFill>
          <a:ln w="9525">
            <a:solidFill>
              <a:srgbClr val="253C88"/>
            </a:solidFill>
            <a:miter lim="800000"/>
            <a:headEnd/>
            <a:tailEnd/>
          </a:ln>
          <a:effectLst/>
        </p:spPr>
        <p:txBody>
          <a:bodyPr wrap="none" lIns="69056" tIns="34529" rIns="69056" bIns="34529" anchor="ctr"/>
          <a:lstStyle/>
          <a:p>
            <a:pPr>
              <a:defRPr/>
            </a:pPr>
            <a:endParaRPr lang="en-US">
              <a:latin typeface="+mn-lt"/>
              <a:cs typeface="Arial" charset="0"/>
            </a:endParaRPr>
          </a:p>
        </p:txBody>
      </p:sp>
      <p:sp>
        <p:nvSpPr>
          <p:cNvPr id="7" name="TextBox 6">
            <a:extLst>
              <a:ext uri="{FF2B5EF4-FFF2-40B4-BE49-F238E27FC236}">
                <a16:creationId xmlns:a16="http://schemas.microsoft.com/office/drawing/2014/main" id="{08173D08-26F5-0520-35D3-EAB3A06019B2}"/>
              </a:ext>
            </a:extLst>
          </p:cNvPr>
          <p:cNvSpPr txBox="1"/>
          <p:nvPr/>
        </p:nvSpPr>
        <p:spPr>
          <a:xfrm>
            <a:off x="92543" y="1129532"/>
            <a:ext cx="8958914" cy="1569660"/>
          </a:xfrm>
          <a:prstGeom prst="rect">
            <a:avLst/>
          </a:prstGeom>
          <a:noFill/>
        </p:spPr>
        <p:txBody>
          <a:bodyPr wrap="square">
            <a:spAutoFit/>
          </a:bodyPr>
          <a:lstStyle/>
          <a:p>
            <a:pPr algn="ctr"/>
            <a:r>
              <a:rPr lang="fr-FR" sz="2400" dirty="0">
                <a:solidFill>
                  <a:srgbClr val="040C28"/>
                </a:solidFill>
              </a:rPr>
              <a:t>Télédétection: Processus de détection et de surveillance des caractéristiques physiques d'une zone en mesurant son rayonnement réfléchi et émis à distance (généralement depuis un satellite ou un avion)</a:t>
            </a:r>
            <a:endParaRPr lang="en-PH" sz="2400" dirty="0"/>
          </a:p>
        </p:txBody>
      </p:sp>
      <p:sp>
        <p:nvSpPr>
          <p:cNvPr id="12" name="Slide Number Placeholder 2">
            <a:extLst>
              <a:ext uri="{FF2B5EF4-FFF2-40B4-BE49-F238E27FC236}">
                <a16:creationId xmlns:a16="http://schemas.microsoft.com/office/drawing/2014/main" id="{85B35654-F4BE-E777-4A62-2B24A09A73D4}"/>
              </a:ext>
            </a:extLst>
          </p:cNvPr>
          <p:cNvSpPr txBox="1">
            <a:spLocks/>
          </p:cNvSpPr>
          <p:nvPr/>
        </p:nvSpPr>
        <p:spPr>
          <a:xfrm>
            <a:off x="7041579" y="6472238"/>
            <a:ext cx="20574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8C5490D6-8476-4F9A-9D29-0EC3740DF8C6}" type="slidenum">
              <a:rPr lang="fr-CH" altLang="en-US" smtClean="0">
                <a:solidFill>
                  <a:schemeClr val="tx1"/>
                </a:solidFill>
              </a:rPr>
              <a:pPr>
                <a:defRPr/>
              </a:pPr>
              <a:t>4</a:t>
            </a:fld>
            <a:endParaRPr lang="fr-CH" altLang="en-US" dirty="0">
              <a:solidFill>
                <a:schemeClr val="tx1"/>
              </a:solidFill>
            </a:endParaRPr>
          </a:p>
        </p:txBody>
      </p:sp>
    </p:spTree>
    <p:extLst>
      <p:ext uri="{BB962C8B-B14F-4D97-AF65-F5344CB8AC3E}">
        <p14:creationId xmlns:p14="http://schemas.microsoft.com/office/powerpoint/2010/main" val="409598549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8696A10-D204-B052-FE42-845FE3FC90E7}"/>
              </a:ext>
            </a:extLst>
          </p:cNvPr>
          <p:cNvPicPr>
            <a:picLocks noChangeAspect="1"/>
          </p:cNvPicPr>
          <p:nvPr/>
        </p:nvPicPr>
        <p:blipFill>
          <a:blip r:embed="rId2"/>
          <a:stretch>
            <a:fillRect/>
          </a:stretch>
        </p:blipFill>
        <p:spPr>
          <a:xfrm>
            <a:off x="3507168" y="1124744"/>
            <a:ext cx="5329100" cy="3004936"/>
          </a:xfrm>
          <a:prstGeom prst="rect">
            <a:avLst/>
          </a:prstGeom>
        </p:spPr>
      </p:pic>
      <p:pic>
        <p:nvPicPr>
          <p:cNvPr id="12" name="Picture 11">
            <a:extLst>
              <a:ext uri="{FF2B5EF4-FFF2-40B4-BE49-F238E27FC236}">
                <a16:creationId xmlns:a16="http://schemas.microsoft.com/office/drawing/2014/main" id="{793CCCB8-AACE-A475-4818-9EBBFDFF1BED}"/>
              </a:ext>
            </a:extLst>
          </p:cNvPr>
          <p:cNvPicPr>
            <a:picLocks noChangeAspect="1"/>
          </p:cNvPicPr>
          <p:nvPr/>
        </p:nvPicPr>
        <p:blipFill>
          <a:blip r:embed="rId3"/>
          <a:stretch>
            <a:fillRect/>
          </a:stretch>
        </p:blipFill>
        <p:spPr>
          <a:xfrm>
            <a:off x="12205" y="3832427"/>
            <a:ext cx="6911752" cy="3004936"/>
          </a:xfrm>
          <a:prstGeom prst="rect">
            <a:avLst/>
          </a:prstGeom>
        </p:spPr>
      </p:pic>
      <p:sp>
        <p:nvSpPr>
          <p:cNvPr id="14" name="TextBox 13">
            <a:extLst>
              <a:ext uri="{FF2B5EF4-FFF2-40B4-BE49-F238E27FC236}">
                <a16:creationId xmlns:a16="http://schemas.microsoft.com/office/drawing/2014/main" id="{45BC5AD5-0B22-F9C5-0CAC-3716CCE4DEF2}"/>
              </a:ext>
            </a:extLst>
          </p:cNvPr>
          <p:cNvSpPr txBox="1"/>
          <p:nvPr/>
        </p:nvSpPr>
        <p:spPr>
          <a:xfrm>
            <a:off x="107504" y="1201484"/>
            <a:ext cx="2952328" cy="400110"/>
          </a:xfrm>
          <a:prstGeom prst="rect">
            <a:avLst/>
          </a:prstGeom>
          <a:noFill/>
        </p:spPr>
        <p:txBody>
          <a:bodyPr wrap="square">
            <a:spAutoFit/>
          </a:bodyPr>
          <a:lstStyle/>
          <a:p>
            <a:r>
              <a:rPr lang="fr-FR" sz="2000" dirty="0">
                <a:solidFill>
                  <a:srgbClr val="040C28"/>
                </a:solidFill>
              </a:rPr>
              <a:t>….et il y en a des satellites!</a:t>
            </a:r>
            <a:endParaRPr lang="en-PH" sz="2000" dirty="0"/>
          </a:p>
        </p:txBody>
      </p:sp>
      <p:pic>
        <p:nvPicPr>
          <p:cNvPr id="16" name="Picture 15">
            <a:extLst>
              <a:ext uri="{FF2B5EF4-FFF2-40B4-BE49-F238E27FC236}">
                <a16:creationId xmlns:a16="http://schemas.microsoft.com/office/drawing/2014/main" id="{91FE3D4B-01AF-5348-A5D1-0F2B7EC8708A}"/>
              </a:ext>
            </a:extLst>
          </p:cNvPr>
          <p:cNvPicPr>
            <a:picLocks noChangeAspect="1"/>
          </p:cNvPicPr>
          <p:nvPr/>
        </p:nvPicPr>
        <p:blipFill>
          <a:blip r:embed="rId4"/>
          <a:stretch>
            <a:fillRect/>
          </a:stretch>
        </p:blipFill>
        <p:spPr>
          <a:xfrm>
            <a:off x="5710953" y="4078410"/>
            <a:ext cx="921530" cy="389878"/>
          </a:xfrm>
          <a:prstGeom prst="rect">
            <a:avLst/>
          </a:prstGeom>
        </p:spPr>
      </p:pic>
      <p:sp>
        <p:nvSpPr>
          <p:cNvPr id="17" name="TextBox 16">
            <a:extLst>
              <a:ext uri="{FF2B5EF4-FFF2-40B4-BE49-F238E27FC236}">
                <a16:creationId xmlns:a16="http://schemas.microsoft.com/office/drawing/2014/main" id="{6BC47221-9312-7572-A3F6-2C6AEAB7EED3}"/>
              </a:ext>
            </a:extLst>
          </p:cNvPr>
          <p:cNvSpPr txBox="1"/>
          <p:nvPr/>
        </p:nvSpPr>
        <p:spPr>
          <a:xfrm>
            <a:off x="276418" y="2196245"/>
            <a:ext cx="2952328" cy="1015663"/>
          </a:xfrm>
          <a:prstGeom prst="rect">
            <a:avLst/>
          </a:prstGeom>
          <a:noFill/>
        </p:spPr>
        <p:txBody>
          <a:bodyPr wrap="square">
            <a:spAutoFit/>
          </a:bodyPr>
          <a:lstStyle/>
          <a:p>
            <a:r>
              <a:rPr lang="fr-FR" sz="2000" dirty="0">
                <a:solidFill>
                  <a:srgbClr val="040C28"/>
                </a:solidFill>
              </a:rPr>
              <a:t>Seulement ceux de la NASA et d’ESA représenté ici</a:t>
            </a:r>
            <a:endParaRPr lang="en-PH" sz="2000" dirty="0"/>
          </a:p>
        </p:txBody>
      </p:sp>
      <p:sp>
        <p:nvSpPr>
          <p:cNvPr id="2" name="Title 1">
            <a:extLst>
              <a:ext uri="{FF2B5EF4-FFF2-40B4-BE49-F238E27FC236}">
                <a16:creationId xmlns:a16="http://schemas.microsoft.com/office/drawing/2014/main" id="{1D48545C-7012-4EE4-DF84-71B7A604A249}"/>
              </a:ext>
            </a:extLst>
          </p:cNvPr>
          <p:cNvSpPr txBox="1">
            <a:spLocks/>
          </p:cNvSpPr>
          <p:nvPr/>
        </p:nvSpPr>
        <p:spPr bwMode="auto">
          <a:xfrm>
            <a:off x="0" y="1"/>
            <a:ext cx="9144000" cy="981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sz="3200" b="1" dirty="0">
                <a:solidFill>
                  <a:schemeClr val="bg1"/>
                </a:solidFill>
                <a:latin typeface="+mn-lt"/>
              </a:rPr>
              <a:t>Technologies géospatiales – Télédétection (RS) et Photogrammétrie</a:t>
            </a:r>
            <a:endParaRPr lang="fr-CH" altLang="en-US" sz="3200" b="1" dirty="0">
              <a:solidFill>
                <a:schemeClr val="bg1"/>
              </a:solidFill>
              <a:latin typeface="+mn-lt"/>
            </a:endParaRPr>
          </a:p>
        </p:txBody>
      </p:sp>
      <p:sp>
        <p:nvSpPr>
          <p:cNvPr id="4" name="Slide Number Placeholder 2">
            <a:extLst>
              <a:ext uri="{FF2B5EF4-FFF2-40B4-BE49-F238E27FC236}">
                <a16:creationId xmlns:a16="http://schemas.microsoft.com/office/drawing/2014/main" id="{E6DF9E48-7C1B-6B77-39E4-CB9C497E0161}"/>
              </a:ext>
            </a:extLst>
          </p:cNvPr>
          <p:cNvSpPr txBox="1">
            <a:spLocks/>
          </p:cNvSpPr>
          <p:nvPr/>
        </p:nvSpPr>
        <p:spPr>
          <a:xfrm>
            <a:off x="7041579" y="6472238"/>
            <a:ext cx="20574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8C5490D6-8476-4F9A-9D29-0EC3740DF8C6}" type="slidenum">
              <a:rPr lang="fr-CH" altLang="en-US" smtClean="0">
                <a:solidFill>
                  <a:schemeClr val="tx1"/>
                </a:solidFill>
              </a:rPr>
              <a:pPr>
                <a:defRPr/>
              </a:pPr>
              <a:t>5</a:t>
            </a:fld>
            <a:endParaRPr lang="fr-CH" altLang="en-US" dirty="0">
              <a:solidFill>
                <a:schemeClr val="tx1"/>
              </a:solidFill>
            </a:endParaRPr>
          </a:p>
        </p:txBody>
      </p:sp>
    </p:spTree>
    <p:extLst>
      <p:ext uri="{BB962C8B-B14F-4D97-AF65-F5344CB8AC3E}">
        <p14:creationId xmlns:p14="http://schemas.microsoft.com/office/powerpoint/2010/main" val="1332759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74C00A-79C1-2D07-C6DD-16AF3097791F}"/>
              </a:ext>
            </a:extLst>
          </p:cNvPr>
          <p:cNvSpPr txBox="1"/>
          <p:nvPr/>
        </p:nvSpPr>
        <p:spPr>
          <a:xfrm>
            <a:off x="1005452" y="2547483"/>
            <a:ext cx="3428300" cy="1015663"/>
          </a:xfrm>
          <a:prstGeom prst="rect">
            <a:avLst/>
          </a:prstGeom>
          <a:noFill/>
        </p:spPr>
        <p:txBody>
          <a:bodyPr wrap="square">
            <a:spAutoFit/>
          </a:bodyPr>
          <a:lstStyle/>
          <a:p>
            <a:r>
              <a:rPr lang="fr-FR" sz="2000" dirty="0">
                <a:solidFill>
                  <a:srgbClr val="1F1F1F"/>
                </a:solidFill>
              </a:rPr>
              <a:t>Un appareil photographique est fixé sur un objet volant ou au sol</a:t>
            </a:r>
            <a:endParaRPr lang="en-PH" sz="2000" dirty="0"/>
          </a:p>
        </p:txBody>
      </p:sp>
      <p:sp>
        <p:nvSpPr>
          <p:cNvPr id="7" name="TextBox 6">
            <a:extLst>
              <a:ext uri="{FF2B5EF4-FFF2-40B4-BE49-F238E27FC236}">
                <a16:creationId xmlns:a16="http://schemas.microsoft.com/office/drawing/2014/main" id="{08173D08-26F5-0520-35D3-EAB3A06019B2}"/>
              </a:ext>
            </a:extLst>
          </p:cNvPr>
          <p:cNvSpPr txBox="1"/>
          <p:nvPr/>
        </p:nvSpPr>
        <p:spPr>
          <a:xfrm>
            <a:off x="92543" y="1129532"/>
            <a:ext cx="8958914" cy="1200329"/>
          </a:xfrm>
          <a:prstGeom prst="rect">
            <a:avLst/>
          </a:prstGeom>
          <a:noFill/>
        </p:spPr>
        <p:txBody>
          <a:bodyPr wrap="square">
            <a:spAutoFit/>
          </a:bodyPr>
          <a:lstStyle/>
          <a:p>
            <a:pPr algn="ctr"/>
            <a:r>
              <a:rPr lang="fr-FR" sz="2400" dirty="0">
                <a:solidFill>
                  <a:srgbClr val="040C28"/>
                </a:solidFill>
              </a:rPr>
              <a:t>Photogrammétrie: Détermination de la dimension des objets, au moyen de mesures faites sur des perspectives photographiques de ces objets.</a:t>
            </a:r>
            <a:endParaRPr lang="en-PH" sz="2400" dirty="0"/>
          </a:p>
        </p:txBody>
      </p:sp>
      <p:sp>
        <p:nvSpPr>
          <p:cNvPr id="15" name="AutoShape 32">
            <a:extLst>
              <a:ext uri="{FF2B5EF4-FFF2-40B4-BE49-F238E27FC236}">
                <a16:creationId xmlns:a16="http://schemas.microsoft.com/office/drawing/2014/main" id="{6BD83AF3-CDC9-A718-F798-298AE1864AA9}"/>
              </a:ext>
            </a:extLst>
          </p:cNvPr>
          <p:cNvSpPr>
            <a:spLocks noChangeArrowheads="1"/>
          </p:cNvSpPr>
          <p:nvPr/>
        </p:nvSpPr>
        <p:spPr bwMode="auto">
          <a:xfrm>
            <a:off x="627410" y="2547483"/>
            <a:ext cx="378042" cy="320613"/>
          </a:xfrm>
          <a:prstGeom prst="rightArrow">
            <a:avLst>
              <a:gd name="adj1" fmla="val 50000"/>
              <a:gd name="adj2" fmla="val 53571"/>
            </a:avLst>
          </a:prstGeom>
          <a:solidFill>
            <a:srgbClr val="253C88"/>
          </a:solidFill>
          <a:ln w="9525">
            <a:solidFill>
              <a:srgbClr val="253C88"/>
            </a:solidFill>
            <a:miter lim="800000"/>
            <a:headEnd/>
            <a:tailEnd/>
          </a:ln>
          <a:effectLst/>
        </p:spPr>
        <p:txBody>
          <a:bodyPr wrap="none" lIns="69056" tIns="34529" rIns="69056" bIns="34529" anchor="ctr"/>
          <a:lstStyle/>
          <a:p>
            <a:pPr>
              <a:defRPr/>
            </a:pPr>
            <a:endParaRPr lang="en-US">
              <a:latin typeface="+mn-lt"/>
              <a:cs typeface="Arial" charset="0"/>
            </a:endParaRPr>
          </a:p>
        </p:txBody>
      </p:sp>
      <p:sp>
        <p:nvSpPr>
          <p:cNvPr id="19" name="TextBox 18">
            <a:extLst>
              <a:ext uri="{FF2B5EF4-FFF2-40B4-BE49-F238E27FC236}">
                <a16:creationId xmlns:a16="http://schemas.microsoft.com/office/drawing/2014/main" id="{C680271A-6B50-3179-9424-C66A84534F6C}"/>
              </a:ext>
            </a:extLst>
          </p:cNvPr>
          <p:cNvSpPr txBox="1"/>
          <p:nvPr/>
        </p:nvSpPr>
        <p:spPr>
          <a:xfrm>
            <a:off x="4852418" y="6241594"/>
            <a:ext cx="3222819" cy="300082"/>
          </a:xfrm>
          <a:prstGeom prst="rect">
            <a:avLst/>
          </a:prstGeom>
          <a:noFill/>
        </p:spPr>
        <p:txBody>
          <a:bodyPr wrap="square">
            <a:spAutoFit/>
          </a:bodyPr>
          <a:lstStyle/>
          <a:p>
            <a:pPr marL="216694"/>
            <a:r>
              <a:rPr lang="fr-CH" sz="1350" dirty="0">
                <a:solidFill>
                  <a:srgbClr val="1F1F1F"/>
                </a:solidFill>
              </a:rPr>
              <a:t>Topographie                          Vues 3D</a:t>
            </a:r>
            <a:endParaRPr lang="fr-CH" sz="1350" dirty="0"/>
          </a:p>
        </p:txBody>
      </p:sp>
      <p:sp>
        <p:nvSpPr>
          <p:cNvPr id="20" name="AutoShape 32">
            <a:extLst>
              <a:ext uri="{FF2B5EF4-FFF2-40B4-BE49-F238E27FC236}">
                <a16:creationId xmlns:a16="http://schemas.microsoft.com/office/drawing/2014/main" id="{C52ADA64-BEBA-11A3-2912-DCA74F939575}"/>
              </a:ext>
            </a:extLst>
          </p:cNvPr>
          <p:cNvSpPr>
            <a:spLocks noChangeArrowheads="1"/>
          </p:cNvSpPr>
          <p:nvPr/>
        </p:nvSpPr>
        <p:spPr bwMode="auto">
          <a:xfrm>
            <a:off x="2737151" y="5135445"/>
            <a:ext cx="378042" cy="320613"/>
          </a:xfrm>
          <a:prstGeom prst="rightArrow">
            <a:avLst>
              <a:gd name="adj1" fmla="val 50000"/>
              <a:gd name="adj2" fmla="val 53571"/>
            </a:avLst>
          </a:prstGeom>
          <a:solidFill>
            <a:srgbClr val="253C88"/>
          </a:solidFill>
          <a:ln w="9525">
            <a:solidFill>
              <a:srgbClr val="253C88"/>
            </a:solidFill>
            <a:miter lim="800000"/>
            <a:headEnd/>
            <a:tailEnd/>
          </a:ln>
          <a:effectLst/>
        </p:spPr>
        <p:txBody>
          <a:bodyPr wrap="none" lIns="69056" tIns="34529" rIns="69056" bIns="34529" anchor="ctr"/>
          <a:lstStyle/>
          <a:p>
            <a:pPr>
              <a:defRPr/>
            </a:pPr>
            <a:endParaRPr lang="en-US">
              <a:latin typeface="+mn-lt"/>
              <a:cs typeface="Arial" charset="0"/>
            </a:endParaRPr>
          </a:p>
        </p:txBody>
      </p:sp>
      <p:sp>
        <p:nvSpPr>
          <p:cNvPr id="21" name="TextBox 20">
            <a:extLst>
              <a:ext uri="{FF2B5EF4-FFF2-40B4-BE49-F238E27FC236}">
                <a16:creationId xmlns:a16="http://schemas.microsoft.com/office/drawing/2014/main" id="{3E03295D-9C23-E351-FFDC-2CA552BCCAD4}"/>
              </a:ext>
            </a:extLst>
          </p:cNvPr>
          <p:cNvSpPr txBox="1"/>
          <p:nvPr/>
        </p:nvSpPr>
        <p:spPr>
          <a:xfrm>
            <a:off x="3149718" y="5109804"/>
            <a:ext cx="1647546" cy="1015663"/>
          </a:xfrm>
          <a:prstGeom prst="rect">
            <a:avLst/>
          </a:prstGeom>
          <a:noFill/>
        </p:spPr>
        <p:txBody>
          <a:bodyPr wrap="square">
            <a:spAutoFit/>
          </a:bodyPr>
          <a:lstStyle/>
          <a:p>
            <a:r>
              <a:rPr lang="fr-CH" sz="2000" dirty="0">
                <a:solidFill>
                  <a:srgbClr val="1F1F1F"/>
                </a:solidFill>
              </a:rPr>
              <a:t>Exemples de données dérivées</a:t>
            </a:r>
            <a:endParaRPr lang="fr-CH" sz="2000" dirty="0"/>
          </a:p>
        </p:txBody>
      </p:sp>
      <p:sp>
        <p:nvSpPr>
          <p:cNvPr id="23" name="AutoShape 32">
            <a:extLst>
              <a:ext uri="{FF2B5EF4-FFF2-40B4-BE49-F238E27FC236}">
                <a16:creationId xmlns:a16="http://schemas.microsoft.com/office/drawing/2014/main" id="{F7463748-6D86-4276-F18B-27984EA1371F}"/>
              </a:ext>
            </a:extLst>
          </p:cNvPr>
          <p:cNvSpPr>
            <a:spLocks noChangeArrowheads="1"/>
          </p:cNvSpPr>
          <p:nvPr/>
        </p:nvSpPr>
        <p:spPr bwMode="auto">
          <a:xfrm rot="7839709">
            <a:off x="5536171" y="4253892"/>
            <a:ext cx="378042" cy="320613"/>
          </a:xfrm>
          <a:prstGeom prst="rightArrow">
            <a:avLst>
              <a:gd name="adj1" fmla="val 50000"/>
              <a:gd name="adj2" fmla="val 53571"/>
            </a:avLst>
          </a:prstGeom>
          <a:solidFill>
            <a:srgbClr val="253C88"/>
          </a:solidFill>
          <a:ln w="9525">
            <a:solidFill>
              <a:srgbClr val="253C88"/>
            </a:solidFill>
            <a:miter lim="800000"/>
            <a:headEnd/>
            <a:tailEnd/>
          </a:ln>
          <a:effectLst/>
        </p:spPr>
        <p:txBody>
          <a:bodyPr wrap="none" lIns="69056" tIns="34529" rIns="69056" bIns="34529" anchor="ctr"/>
          <a:lstStyle/>
          <a:p>
            <a:pPr>
              <a:defRPr/>
            </a:pPr>
            <a:endParaRPr lang="en-US">
              <a:latin typeface="+mn-lt"/>
              <a:cs typeface="Arial" charset="0"/>
            </a:endParaRPr>
          </a:p>
        </p:txBody>
      </p:sp>
      <p:sp>
        <p:nvSpPr>
          <p:cNvPr id="24" name="AutoShape 32">
            <a:extLst>
              <a:ext uri="{FF2B5EF4-FFF2-40B4-BE49-F238E27FC236}">
                <a16:creationId xmlns:a16="http://schemas.microsoft.com/office/drawing/2014/main" id="{7C7C2FC7-97DC-19F4-2C67-8DBC0DF9E20E}"/>
              </a:ext>
            </a:extLst>
          </p:cNvPr>
          <p:cNvSpPr>
            <a:spLocks noChangeArrowheads="1"/>
          </p:cNvSpPr>
          <p:nvPr/>
        </p:nvSpPr>
        <p:spPr bwMode="auto">
          <a:xfrm rot="2738152">
            <a:off x="7373244" y="4435598"/>
            <a:ext cx="378042" cy="320613"/>
          </a:xfrm>
          <a:prstGeom prst="rightArrow">
            <a:avLst>
              <a:gd name="adj1" fmla="val 50000"/>
              <a:gd name="adj2" fmla="val 53571"/>
            </a:avLst>
          </a:prstGeom>
          <a:solidFill>
            <a:srgbClr val="253C88"/>
          </a:solidFill>
          <a:ln w="9525">
            <a:solidFill>
              <a:srgbClr val="253C88"/>
            </a:solidFill>
            <a:miter lim="800000"/>
            <a:headEnd/>
            <a:tailEnd/>
          </a:ln>
          <a:effectLst/>
        </p:spPr>
        <p:txBody>
          <a:bodyPr wrap="none" lIns="69056" tIns="34529" rIns="69056" bIns="34529" anchor="ctr"/>
          <a:lstStyle/>
          <a:p>
            <a:pPr>
              <a:defRPr/>
            </a:pPr>
            <a:endParaRPr lang="en-US">
              <a:latin typeface="+mn-lt"/>
              <a:cs typeface="Arial" charset="0"/>
            </a:endParaRPr>
          </a:p>
        </p:txBody>
      </p:sp>
      <p:sp>
        <p:nvSpPr>
          <p:cNvPr id="3" name="Title 1">
            <a:extLst>
              <a:ext uri="{FF2B5EF4-FFF2-40B4-BE49-F238E27FC236}">
                <a16:creationId xmlns:a16="http://schemas.microsoft.com/office/drawing/2014/main" id="{0FA49059-1BF4-8EF2-B4FE-CFD264C64611}"/>
              </a:ext>
            </a:extLst>
          </p:cNvPr>
          <p:cNvSpPr txBox="1">
            <a:spLocks/>
          </p:cNvSpPr>
          <p:nvPr/>
        </p:nvSpPr>
        <p:spPr bwMode="auto">
          <a:xfrm>
            <a:off x="0" y="1"/>
            <a:ext cx="9144000" cy="981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sz="3200" b="1" dirty="0">
                <a:solidFill>
                  <a:schemeClr val="bg1"/>
                </a:solidFill>
                <a:latin typeface="+mn-lt"/>
              </a:rPr>
              <a:t>Technologies géospatiales – Télédétection (RS) et Photogrammétrie</a:t>
            </a:r>
            <a:endParaRPr lang="fr-CH" altLang="en-US" sz="3200" b="1" dirty="0">
              <a:solidFill>
                <a:schemeClr val="bg1"/>
              </a:solidFill>
              <a:latin typeface="+mn-lt"/>
            </a:endParaRPr>
          </a:p>
        </p:txBody>
      </p:sp>
      <p:pic>
        <p:nvPicPr>
          <p:cNvPr id="4" name="Picture 3">
            <a:extLst>
              <a:ext uri="{FF2B5EF4-FFF2-40B4-BE49-F238E27FC236}">
                <a16:creationId xmlns:a16="http://schemas.microsoft.com/office/drawing/2014/main" id="{97F06ADE-B1D0-74A6-926F-BA0FC11BB645}"/>
              </a:ext>
            </a:extLst>
          </p:cNvPr>
          <p:cNvPicPr>
            <a:picLocks noChangeAspect="1"/>
          </p:cNvPicPr>
          <p:nvPr/>
        </p:nvPicPr>
        <p:blipFill>
          <a:blip r:embed="rId3"/>
          <a:stretch>
            <a:fillRect/>
          </a:stretch>
        </p:blipFill>
        <p:spPr>
          <a:xfrm>
            <a:off x="6555748" y="4806825"/>
            <a:ext cx="1519489" cy="1374776"/>
          </a:xfrm>
          <a:prstGeom prst="rect">
            <a:avLst/>
          </a:prstGeom>
        </p:spPr>
      </p:pic>
      <p:pic>
        <p:nvPicPr>
          <p:cNvPr id="12" name="Picture 11">
            <a:extLst>
              <a:ext uri="{FF2B5EF4-FFF2-40B4-BE49-F238E27FC236}">
                <a16:creationId xmlns:a16="http://schemas.microsoft.com/office/drawing/2014/main" id="{76244965-9393-9266-DE7E-A197197CEDD9}"/>
              </a:ext>
            </a:extLst>
          </p:cNvPr>
          <p:cNvPicPr>
            <a:picLocks noChangeAspect="1"/>
          </p:cNvPicPr>
          <p:nvPr/>
        </p:nvPicPr>
        <p:blipFill>
          <a:blip r:embed="rId4"/>
          <a:stretch>
            <a:fillRect/>
          </a:stretch>
        </p:blipFill>
        <p:spPr>
          <a:xfrm>
            <a:off x="4512738" y="2343887"/>
            <a:ext cx="3000394" cy="1661022"/>
          </a:xfrm>
          <a:prstGeom prst="rect">
            <a:avLst/>
          </a:prstGeom>
        </p:spPr>
      </p:pic>
      <p:pic>
        <p:nvPicPr>
          <p:cNvPr id="18" name="Picture 17">
            <a:extLst>
              <a:ext uri="{FF2B5EF4-FFF2-40B4-BE49-F238E27FC236}">
                <a16:creationId xmlns:a16="http://schemas.microsoft.com/office/drawing/2014/main" id="{6AF4BF66-0428-035C-5721-6B2C98B80380}"/>
              </a:ext>
            </a:extLst>
          </p:cNvPr>
          <p:cNvPicPr>
            <a:picLocks noChangeAspect="1"/>
          </p:cNvPicPr>
          <p:nvPr/>
        </p:nvPicPr>
        <p:blipFill>
          <a:blip r:embed="rId5"/>
          <a:stretch>
            <a:fillRect/>
          </a:stretch>
        </p:blipFill>
        <p:spPr>
          <a:xfrm>
            <a:off x="6686961" y="2769127"/>
            <a:ext cx="2244151" cy="1579555"/>
          </a:xfrm>
          <a:prstGeom prst="rect">
            <a:avLst/>
          </a:prstGeom>
        </p:spPr>
      </p:pic>
      <p:pic>
        <p:nvPicPr>
          <p:cNvPr id="26" name="Picture 25">
            <a:extLst>
              <a:ext uri="{FF2B5EF4-FFF2-40B4-BE49-F238E27FC236}">
                <a16:creationId xmlns:a16="http://schemas.microsoft.com/office/drawing/2014/main" id="{79A3A6C4-9854-04B5-8CC3-27D4558D94B8}"/>
              </a:ext>
            </a:extLst>
          </p:cNvPr>
          <p:cNvPicPr>
            <a:picLocks noChangeAspect="1"/>
          </p:cNvPicPr>
          <p:nvPr/>
        </p:nvPicPr>
        <p:blipFill>
          <a:blip r:embed="rId6"/>
          <a:stretch>
            <a:fillRect/>
          </a:stretch>
        </p:blipFill>
        <p:spPr>
          <a:xfrm>
            <a:off x="4793569" y="4789258"/>
            <a:ext cx="1519489" cy="1409910"/>
          </a:xfrm>
          <a:prstGeom prst="rect">
            <a:avLst/>
          </a:prstGeom>
        </p:spPr>
      </p:pic>
      <p:sp>
        <p:nvSpPr>
          <p:cNvPr id="27" name="Slide Number Placeholder 2">
            <a:extLst>
              <a:ext uri="{FF2B5EF4-FFF2-40B4-BE49-F238E27FC236}">
                <a16:creationId xmlns:a16="http://schemas.microsoft.com/office/drawing/2014/main" id="{1028F8C8-E4A9-8E89-5461-B3C1212CF065}"/>
              </a:ext>
            </a:extLst>
          </p:cNvPr>
          <p:cNvSpPr txBox="1">
            <a:spLocks/>
          </p:cNvSpPr>
          <p:nvPr/>
        </p:nvSpPr>
        <p:spPr>
          <a:xfrm>
            <a:off x="7041579" y="6472238"/>
            <a:ext cx="20574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8C5490D6-8476-4F9A-9D29-0EC3740DF8C6}" type="slidenum">
              <a:rPr lang="fr-CH" altLang="en-US" smtClean="0">
                <a:solidFill>
                  <a:schemeClr val="tx1"/>
                </a:solidFill>
              </a:rPr>
              <a:pPr>
                <a:defRPr/>
              </a:pPr>
              <a:t>6</a:t>
            </a:fld>
            <a:endParaRPr lang="fr-CH" altLang="en-US" dirty="0">
              <a:solidFill>
                <a:schemeClr val="tx1"/>
              </a:solidFill>
            </a:endParaRPr>
          </a:p>
        </p:txBody>
      </p:sp>
    </p:spTree>
    <p:extLst>
      <p:ext uri="{BB962C8B-B14F-4D97-AF65-F5344CB8AC3E}">
        <p14:creationId xmlns:p14="http://schemas.microsoft.com/office/powerpoint/2010/main" val="405530797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5BCBF32-6C56-5B06-76CB-CC3DDAA44EB6}"/>
              </a:ext>
            </a:extLst>
          </p:cNvPr>
          <p:cNvSpPr txBox="1">
            <a:spLocks/>
          </p:cNvSpPr>
          <p:nvPr/>
        </p:nvSpPr>
        <p:spPr bwMode="auto">
          <a:xfrm>
            <a:off x="0" y="1"/>
            <a:ext cx="9144000" cy="981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sz="3200" b="1" dirty="0">
                <a:solidFill>
                  <a:schemeClr val="bg1"/>
                </a:solidFill>
                <a:latin typeface="+mn-lt"/>
              </a:rPr>
              <a:t>Utilisation de la télédétection pour la lutte contre le paludisme</a:t>
            </a:r>
            <a:endParaRPr lang="fr-CH" altLang="en-US" sz="3200" b="1" dirty="0">
              <a:solidFill>
                <a:schemeClr val="bg1"/>
              </a:solidFill>
              <a:latin typeface="+mn-lt"/>
            </a:endParaRPr>
          </a:p>
        </p:txBody>
      </p:sp>
      <p:pic>
        <p:nvPicPr>
          <p:cNvPr id="6" name="Picture 5">
            <a:extLst>
              <a:ext uri="{FF2B5EF4-FFF2-40B4-BE49-F238E27FC236}">
                <a16:creationId xmlns:a16="http://schemas.microsoft.com/office/drawing/2014/main" id="{5D3D11D6-76A5-4AD4-38FD-F5FC3193A0A7}"/>
              </a:ext>
            </a:extLst>
          </p:cNvPr>
          <p:cNvPicPr>
            <a:picLocks noChangeAspect="1"/>
          </p:cNvPicPr>
          <p:nvPr/>
        </p:nvPicPr>
        <p:blipFill>
          <a:blip r:embed="rId2"/>
          <a:stretch>
            <a:fillRect/>
          </a:stretch>
        </p:blipFill>
        <p:spPr>
          <a:xfrm>
            <a:off x="323528" y="1124744"/>
            <a:ext cx="3600400" cy="3983874"/>
          </a:xfrm>
          <a:prstGeom prst="rect">
            <a:avLst/>
          </a:prstGeom>
          <a:solidFill>
            <a:srgbClr val="253C88"/>
          </a:solidFill>
          <a:ln>
            <a:solidFill>
              <a:schemeClr val="tx1"/>
            </a:solidFill>
          </a:ln>
        </p:spPr>
      </p:pic>
      <p:sp>
        <p:nvSpPr>
          <p:cNvPr id="10" name="TextBox 9">
            <a:extLst>
              <a:ext uri="{FF2B5EF4-FFF2-40B4-BE49-F238E27FC236}">
                <a16:creationId xmlns:a16="http://schemas.microsoft.com/office/drawing/2014/main" id="{7EDECDEC-2DC4-E9DB-1177-5ADE0DE5250F}"/>
              </a:ext>
            </a:extLst>
          </p:cNvPr>
          <p:cNvSpPr txBox="1"/>
          <p:nvPr/>
        </p:nvSpPr>
        <p:spPr>
          <a:xfrm>
            <a:off x="834380" y="1524225"/>
            <a:ext cx="849015" cy="369332"/>
          </a:xfrm>
          <a:prstGeom prst="rect">
            <a:avLst/>
          </a:prstGeom>
          <a:noFill/>
        </p:spPr>
        <p:txBody>
          <a:bodyPr wrap="square">
            <a:spAutoFit/>
          </a:bodyPr>
          <a:lstStyle/>
          <a:p>
            <a:r>
              <a:rPr lang="fr-FR" sz="1800" b="1" dirty="0">
                <a:solidFill>
                  <a:srgbClr val="FF0000"/>
                </a:solidFill>
              </a:rPr>
              <a:t>1999</a:t>
            </a:r>
            <a:endParaRPr lang="en-PH" b="1" dirty="0">
              <a:solidFill>
                <a:srgbClr val="FF0000"/>
              </a:solidFill>
            </a:endParaRPr>
          </a:p>
        </p:txBody>
      </p:sp>
      <p:pic>
        <p:nvPicPr>
          <p:cNvPr id="12" name="Picture 11">
            <a:extLst>
              <a:ext uri="{FF2B5EF4-FFF2-40B4-BE49-F238E27FC236}">
                <a16:creationId xmlns:a16="http://schemas.microsoft.com/office/drawing/2014/main" id="{1F483231-0D11-D98C-1651-E9EFC48F00C9}"/>
              </a:ext>
            </a:extLst>
          </p:cNvPr>
          <p:cNvPicPr>
            <a:picLocks noChangeAspect="1"/>
          </p:cNvPicPr>
          <p:nvPr/>
        </p:nvPicPr>
        <p:blipFill>
          <a:blip r:embed="rId3"/>
          <a:stretch>
            <a:fillRect/>
          </a:stretch>
        </p:blipFill>
        <p:spPr>
          <a:xfrm>
            <a:off x="2411760" y="2420888"/>
            <a:ext cx="3930894" cy="3429942"/>
          </a:xfrm>
          <a:prstGeom prst="rect">
            <a:avLst/>
          </a:prstGeom>
          <a:solidFill>
            <a:srgbClr val="253C88"/>
          </a:solidFill>
          <a:ln>
            <a:solidFill>
              <a:schemeClr val="tx1"/>
            </a:solidFill>
          </a:ln>
        </p:spPr>
      </p:pic>
      <p:sp>
        <p:nvSpPr>
          <p:cNvPr id="14" name="TextBox 13">
            <a:extLst>
              <a:ext uri="{FF2B5EF4-FFF2-40B4-BE49-F238E27FC236}">
                <a16:creationId xmlns:a16="http://schemas.microsoft.com/office/drawing/2014/main" id="{E2D8C316-8D91-1F33-0C4A-71B063DD5933}"/>
              </a:ext>
            </a:extLst>
          </p:cNvPr>
          <p:cNvSpPr txBox="1"/>
          <p:nvPr/>
        </p:nvSpPr>
        <p:spPr>
          <a:xfrm>
            <a:off x="2936116" y="5882013"/>
            <a:ext cx="1635884" cy="246221"/>
          </a:xfrm>
          <a:prstGeom prst="rect">
            <a:avLst/>
          </a:prstGeom>
          <a:noFill/>
        </p:spPr>
        <p:txBody>
          <a:bodyPr wrap="square">
            <a:spAutoFit/>
          </a:bodyPr>
          <a:lstStyle/>
          <a:p>
            <a:r>
              <a:rPr lang="en-PH" sz="1000" dirty="0"/>
              <a:t>FR_Machault_et_al_2009</a:t>
            </a:r>
          </a:p>
        </p:txBody>
      </p:sp>
      <p:sp>
        <p:nvSpPr>
          <p:cNvPr id="15" name="TextBox 14">
            <a:extLst>
              <a:ext uri="{FF2B5EF4-FFF2-40B4-BE49-F238E27FC236}">
                <a16:creationId xmlns:a16="http://schemas.microsoft.com/office/drawing/2014/main" id="{149C8D33-9F13-3823-2D66-1F9F53573E36}"/>
              </a:ext>
            </a:extLst>
          </p:cNvPr>
          <p:cNvSpPr txBox="1"/>
          <p:nvPr/>
        </p:nvSpPr>
        <p:spPr>
          <a:xfrm>
            <a:off x="2627784" y="2743902"/>
            <a:ext cx="849015" cy="369332"/>
          </a:xfrm>
          <a:prstGeom prst="rect">
            <a:avLst/>
          </a:prstGeom>
          <a:noFill/>
        </p:spPr>
        <p:txBody>
          <a:bodyPr wrap="square">
            <a:spAutoFit/>
          </a:bodyPr>
          <a:lstStyle/>
          <a:p>
            <a:r>
              <a:rPr lang="fr-FR" sz="1800" b="1" dirty="0">
                <a:solidFill>
                  <a:srgbClr val="FF0000"/>
                </a:solidFill>
              </a:rPr>
              <a:t>2009</a:t>
            </a:r>
            <a:endParaRPr lang="en-PH" b="1" dirty="0">
              <a:solidFill>
                <a:srgbClr val="FF0000"/>
              </a:solidFill>
            </a:endParaRPr>
          </a:p>
        </p:txBody>
      </p:sp>
      <p:pic>
        <p:nvPicPr>
          <p:cNvPr id="17" name="Picture 16">
            <a:extLst>
              <a:ext uri="{FF2B5EF4-FFF2-40B4-BE49-F238E27FC236}">
                <a16:creationId xmlns:a16="http://schemas.microsoft.com/office/drawing/2014/main" id="{C14D6FAE-0212-108E-7B2C-EC5CCA4CB791}"/>
              </a:ext>
            </a:extLst>
          </p:cNvPr>
          <p:cNvPicPr>
            <a:picLocks noChangeAspect="1"/>
          </p:cNvPicPr>
          <p:nvPr/>
        </p:nvPicPr>
        <p:blipFill>
          <a:blip r:embed="rId4"/>
          <a:stretch>
            <a:fillRect/>
          </a:stretch>
        </p:blipFill>
        <p:spPr>
          <a:xfrm>
            <a:off x="5589548" y="3167653"/>
            <a:ext cx="3230924" cy="3549834"/>
          </a:xfrm>
          <a:prstGeom prst="rect">
            <a:avLst/>
          </a:prstGeom>
          <a:ln>
            <a:solidFill>
              <a:schemeClr val="tx1"/>
            </a:solidFill>
          </a:ln>
        </p:spPr>
      </p:pic>
      <p:sp>
        <p:nvSpPr>
          <p:cNvPr id="18" name="TextBox 17">
            <a:extLst>
              <a:ext uri="{FF2B5EF4-FFF2-40B4-BE49-F238E27FC236}">
                <a16:creationId xmlns:a16="http://schemas.microsoft.com/office/drawing/2014/main" id="{4A5D0163-931E-0680-6372-62452C0BE3BA}"/>
              </a:ext>
            </a:extLst>
          </p:cNvPr>
          <p:cNvSpPr txBox="1"/>
          <p:nvPr/>
        </p:nvSpPr>
        <p:spPr>
          <a:xfrm>
            <a:off x="6012160" y="3645024"/>
            <a:ext cx="849015" cy="369332"/>
          </a:xfrm>
          <a:prstGeom prst="rect">
            <a:avLst/>
          </a:prstGeom>
          <a:noFill/>
        </p:spPr>
        <p:txBody>
          <a:bodyPr wrap="square">
            <a:spAutoFit/>
          </a:bodyPr>
          <a:lstStyle/>
          <a:p>
            <a:r>
              <a:rPr lang="fr-FR" sz="1800" b="1" dirty="0">
                <a:solidFill>
                  <a:srgbClr val="FF0000"/>
                </a:solidFill>
              </a:rPr>
              <a:t>2022</a:t>
            </a:r>
            <a:endParaRPr lang="en-PH" b="1" dirty="0">
              <a:solidFill>
                <a:srgbClr val="FF0000"/>
              </a:solidFill>
            </a:endParaRPr>
          </a:p>
        </p:txBody>
      </p:sp>
      <p:pic>
        <p:nvPicPr>
          <p:cNvPr id="19" name="Picture 18">
            <a:extLst>
              <a:ext uri="{FF2B5EF4-FFF2-40B4-BE49-F238E27FC236}">
                <a16:creationId xmlns:a16="http://schemas.microsoft.com/office/drawing/2014/main" id="{9AF0FA1C-9092-DDBA-4684-014FD0061E02}"/>
              </a:ext>
            </a:extLst>
          </p:cNvPr>
          <p:cNvPicPr>
            <a:picLocks noChangeAspect="1"/>
          </p:cNvPicPr>
          <p:nvPr/>
        </p:nvPicPr>
        <p:blipFill rotWithShape="1">
          <a:blip r:embed="rId5"/>
          <a:srcRect l="80520" t="38265" r="10441" b="47050"/>
          <a:stretch/>
        </p:blipFill>
        <p:spPr>
          <a:xfrm>
            <a:off x="2170944" y="5723287"/>
            <a:ext cx="414900" cy="373914"/>
          </a:xfrm>
          <a:prstGeom prst="rect">
            <a:avLst/>
          </a:prstGeom>
        </p:spPr>
      </p:pic>
      <p:sp>
        <p:nvSpPr>
          <p:cNvPr id="5" name="TextBox 4">
            <a:extLst>
              <a:ext uri="{FF2B5EF4-FFF2-40B4-BE49-F238E27FC236}">
                <a16:creationId xmlns:a16="http://schemas.microsoft.com/office/drawing/2014/main" id="{575AFA0A-2929-F578-33F8-603DC0B0B41D}"/>
              </a:ext>
            </a:extLst>
          </p:cNvPr>
          <p:cNvSpPr txBox="1"/>
          <p:nvPr/>
        </p:nvSpPr>
        <p:spPr>
          <a:xfrm>
            <a:off x="4149320" y="1136294"/>
            <a:ext cx="4893922" cy="1200329"/>
          </a:xfrm>
          <a:prstGeom prst="rect">
            <a:avLst/>
          </a:prstGeom>
          <a:noFill/>
        </p:spPr>
        <p:txBody>
          <a:bodyPr wrap="square">
            <a:spAutoFit/>
          </a:bodyPr>
          <a:lstStyle/>
          <a:p>
            <a:r>
              <a:rPr lang="fr-FR" sz="1800" b="0" i="0" dirty="0">
                <a:solidFill>
                  <a:srgbClr val="151515"/>
                </a:solidFill>
                <a:effectLst/>
                <a:latin typeface="Avenir Next"/>
              </a:rPr>
              <a:t>Une utilisation qui a débuté il y a bien longtemps et qui continue à soutenir les programmes de luttes contre les maladies à transmission vectorielle en particulier</a:t>
            </a:r>
            <a:endParaRPr lang="en-PH" dirty="0"/>
          </a:p>
        </p:txBody>
      </p:sp>
      <p:sp>
        <p:nvSpPr>
          <p:cNvPr id="7" name="Slide Number Placeholder 2">
            <a:extLst>
              <a:ext uri="{FF2B5EF4-FFF2-40B4-BE49-F238E27FC236}">
                <a16:creationId xmlns:a16="http://schemas.microsoft.com/office/drawing/2014/main" id="{C3D81B47-05A1-DB4C-5948-ED702558F21D}"/>
              </a:ext>
            </a:extLst>
          </p:cNvPr>
          <p:cNvSpPr txBox="1">
            <a:spLocks/>
          </p:cNvSpPr>
          <p:nvPr/>
        </p:nvSpPr>
        <p:spPr>
          <a:xfrm>
            <a:off x="7041579" y="6472238"/>
            <a:ext cx="20574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defRPr/>
            </a:pPr>
            <a:fld id="{8C5490D6-8476-4F9A-9D29-0EC3740DF8C6}" type="slidenum">
              <a:rPr lang="fr-CH" altLang="en-US" smtClean="0">
                <a:solidFill>
                  <a:schemeClr val="tx1"/>
                </a:solidFill>
              </a:rPr>
              <a:pPr>
                <a:defRPr/>
              </a:pPr>
              <a:t>7</a:t>
            </a:fld>
            <a:endParaRPr lang="fr-CH" altLang="en-US" dirty="0">
              <a:solidFill>
                <a:schemeClr val="tx1"/>
              </a:solidFill>
            </a:endParaRPr>
          </a:p>
        </p:txBody>
      </p:sp>
    </p:spTree>
    <p:extLst>
      <p:ext uri="{BB962C8B-B14F-4D97-AF65-F5344CB8AC3E}">
        <p14:creationId xmlns:p14="http://schemas.microsoft.com/office/powerpoint/2010/main" val="1355901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1D1BCA-5E97-4DA7-9DB1-DE77F4388662}"/>
              </a:ext>
            </a:extLst>
          </p:cNvPr>
          <p:cNvSpPr>
            <a:spLocks noGrp="1"/>
          </p:cNvSpPr>
          <p:nvPr>
            <p:ph type="sldNum" sz="quarter" idx="12"/>
          </p:nvPr>
        </p:nvSpPr>
        <p:spPr/>
        <p:txBody>
          <a:bodyPr/>
          <a:lstStyle/>
          <a:p>
            <a:pPr>
              <a:defRPr/>
            </a:pPr>
            <a:fld id="{8C5490D6-8476-4F9A-9D29-0EC3740DF8C6}" type="slidenum">
              <a:rPr lang="en-GB" altLang="en-US" smtClean="0"/>
              <a:pPr>
                <a:defRPr/>
              </a:pPr>
              <a:t>8</a:t>
            </a:fld>
            <a:endParaRPr lang="en-GB" altLang="en-US"/>
          </a:p>
        </p:txBody>
      </p:sp>
      <p:sp>
        <p:nvSpPr>
          <p:cNvPr id="4" name="Title 1">
            <a:extLst>
              <a:ext uri="{FF2B5EF4-FFF2-40B4-BE49-F238E27FC236}">
                <a16:creationId xmlns:a16="http://schemas.microsoft.com/office/drawing/2014/main" id="{75BCBF32-6C56-5B06-76CB-CC3DDAA44EB6}"/>
              </a:ext>
            </a:extLst>
          </p:cNvPr>
          <p:cNvSpPr txBox="1">
            <a:spLocks/>
          </p:cNvSpPr>
          <p:nvPr/>
        </p:nvSpPr>
        <p:spPr bwMode="auto">
          <a:xfrm>
            <a:off x="0" y="1"/>
            <a:ext cx="9144000" cy="981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sz="3200" b="1" dirty="0">
                <a:solidFill>
                  <a:schemeClr val="bg1"/>
                </a:solidFill>
                <a:latin typeface="+mn-lt"/>
              </a:rPr>
              <a:t>Utilisation de la télédétection et photogrammétrie pour d’autre applications</a:t>
            </a:r>
            <a:endParaRPr lang="fr-CH" altLang="en-US" sz="3200" b="1" dirty="0">
              <a:solidFill>
                <a:schemeClr val="bg1"/>
              </a:solidFill>
              <a:latin typeface="+mn-lt"/>
            </a:endParaRPr>
          </a:p>
        </p:txBody>
      </p:sp>
      <p:pic>
        <p:nvPicPr>
          <p:cNvPr id="2" name="Picture 1">
            <a:extLst>
              <a:ext uri="{FF2B5EF4-FFF2-40B4-BE49-F238E27FC236}">
                <a16:creationId xmlns:a16="http://schemas.microsoft.com/office/drawing/2014/main" id="{BC75C61F-8BEC-10A4-D629-4DB2217FFE33}"/>
              </a:ext>
            </a:extLst>
          </p:cNvPr>
          <p:cNvPicPr>
            <a:picLocks noChangeAspect="1"/>
          </p:cNvPicPr>
          <p:nvPr/>
        </p:nvPicPr>
        <p:blipFill>
          <a:blip r:embed="rId2"/>
          <a:stretch>
            <a:fillRect/>
          </a:stretch>
        </p:blipFill>
        <p:spPr>
          <a:xfrm>
            <a:off x="4170669" y="2783423"/>
            <a:ext cx="2242826" cy="1685200"/>
          </a:xfrm>
          <a:prstGeom prst="rect">
            <a:avLst/>
          </a:prstGeom>
        </p:spPr>
      </p:pic>
      <p:pic>
        <p:nvPicPr>
          <p:cNvPr id="5" name="Picture 4">
            <a:extLst>
              <a:ext uri="{FF2B5EF4-FFF2-40B4-BE49-F238E27FC236}">
                <a16:creationId xmlns:a16="http://schemas.microsoft.com/office/drawing/2014/main" id="{900D6ED6-14F8-37AC-2196-AF9805AF67EB}"/>
              </a:ext>
            </a:extLst>
          </p:cNvPr>
          <p:cNvPicPr>
            <a:picLocks noChangeAspect="1"/>
          </p:cNvPicPr>
          <p:nvPr/>
        </p:nvPicPr>
        <p:blipFill>
          <a:blip r:embed="rId3"/>
          <a:stretch>
            <a:fillRect/>
          </a:stretch>
        </p:blipFill>
        <p:spPr>
          <a:xfrm>
            <a:off x="5619302" y="3056233"/>
            <a:ext cx="2743357" cy="1801299"/>
          </a:xfrm>
          <a:prstGeom prst="rect">
            <a:avLst/>
          </a:prstGeom>
        </p:spPr>
      </p:pic>
      <p:sp>
        <p:nvSpPr>
          <p:cNvPr id="7" name="TextBox 6">
            <a:extLst>
              <a:ext uri="{FF2B5EF4-FFF2-40B4-BE49-F238E27FC236}">
                <a16:creationId xmlns:a16="http://schemas.microsoft.com/office/drawing/2014/main" id="{F9604D39-D001-4DDA-F1D7-ACCDA32C7E83}"/>
              </a:ext>
            </a:extLst>
          </p:cNvPr>
          <p:cNvSpPr txBox="1"/>
          <p:nvPr/>
        </p:nvSpPr>
        <p:spPr>
          <a:xfrm>
            <a:off x="262695" y="2845107"/>
            <a:ext cx="3816424" cy="1631216"/>
          </a:xfrm>
          <a:prstGeom prst="rect">
            <a:avLst/>
          </a:prstGeom>
          <a:noFill/>
        </p:spPr>
        <p:txBody>
          <a:bodyPr wrap="square">
            <a:spAutoFit/>
          </a:bodyPr>
          <a:lstStyle/>
          <a:p>
            <a:pPr algn="r"/>
            <a:r>
              <a:rPr lang="fr-FR" sz="2000" dirty="0">
                <a:solidFill>
                  <a:srgbClr val="1F1F1F"/>
                </a:solidFill>
              </a:rPr>
              <a:t>Utilisation de l’imagerie satellitaire (ou autre) comme référence au sol pour évaluer et améliorer la qualité des données géospatiales (Séance 11) </a:t>
            </a:r>
            <a:endParaRPr lang="en-PH" sz="2000" dirty="0"/>
          </a:p>
        </p:txBody>
      </p:sp>
      <p:sp>
        <p:nvSpPr>
          <p:cNvPr id="8" name="TextBox 7">
            <a:extLst>
              <a:ext uri="{FF2B5EF4-FFF2-40B4-BE49-F238E27FC236}">
                <a16:creationId xmlns:a16="http://schemas.microsoft.com/office/drawing/2014/main" id="{E0B9DDAF-0E47-A601-48BE-31D14FE3A189}"/>
              </a:ext>
            </a:extLst>
          </p:cNvPr>
          <p:cNvSpPr txBox="1"/>
          <p:nvPr/>
        </p:nvSpPr>
        <p:spPr>
          <a:xfrm>
            <a:off x="4904935" y="5130510"/>
            <a:ext cx="3528392" cy="1323439"/>
          </a:xfrm>
          <a:prstGeom prst="rect">
            <a:avLst/>
          </a:prstGeom>
          <a:noFill/>
        </p:spPr>
        <p:txBody>
          <a:bodyPr wrap="square">
            <a:spAutoFit/>
          </a:bodyPr>
          <a:lstStyle/>
          <a:p>
            <a:r>
              <a:rPr lang="fr-FR" sz="2000" dirty="0">
                <a:solidFill>
                  <a:srgbClr val="1F1F1F"/>
                </a:solidFill>
              </a:rPr>
              <a:t>Utilisation du modèle numérique d’altitude et de la couverture du sol pour analyser l’accessibilité aux soins</a:t>
            </a:r>
            <a:endParaRPr lang="en-PH" sz="2000" dirty="0"/>
          </a:p>
        </p:txBody>
      </p:sp>
      <p:sp>
        <p:nvSpPr>
          <p:cNvPr id="9" name="TextBox 8">
            <a:extLst>
              <a:ext uri="{FF2B5EF4-FFF2-40B4-BE49-F238E27FC236}">
                <a16:creationId xmlns:a16="http://schemas.microsoft.com/office/drawing/2014/main" id="{B6FF3E78-EF53-BBAC-DEDA-96506377CD33}"/>
              </a:ext>
            </a:extLst>
          </p:cNvPr>
          <p:cNvSpPr txBox="1"/>
          <p:nvPr/>
        </p:nvSpPr>
        <p:spPr>
          <a:xfrm>
            <a:off x="3617672" y="1244405"/>
            <a:ext cx="4104456" cy="1323439"/>
          </a:xfrm>
          <a:prstGeom prst="rect">
            <a:avLst/>
          </a:prstGeom>
          <a:noFill/>
        </p:spPr>
        <p:txBody>
          <a:bodyPr wrap="square">
            <a:spAutoFit/>
          </a:bodyPr>
          <a:lstStyle/>
          <a:p>
            <a:r>
              <a:rPr lang="fr-FR" sz="2000" dirty="0">
                <a:solidFill>
                  <a:srgbClr val="1F1F1F"/>
                </a:solidFill>
              </a:rPr>
              <a:t>Extraction automatique, ou semi-automatique, d’entités géographiques visibles sur l’imagerie satellitaire (ou autre) (Séance 11) </a:t>
            </a:r>
            <a:endParaRPr lang="en-PH" sz="2000" dirty="0"/>
          </a:p>
        </p:txBody>
      </p:sp>
      <p:pic>
        <p:nvPicPr>
          <p:cNvPr id="11" name="Picture 10">
            <a:extLst>
              <a:ext uri="{FF2B5EF4-FFF2-40B4-BE49-F238E27FC236}">
                <a16:creationId xmlns:a16="http://schemas.microsoft.com/office/drawing/2014/main" id="{B6CDD416-DBF9-E1F6-3F3F-43122E45D6C7}"/>
              </a:ext>
            </a:extLst>
          </p:cNvPr>
          <p:cNvPicPr>
            <a:picLocks noChangeAspect="1"/>
          </p:cNvPicPr>
          <p:nvPr/>
        </p:nvPicPr>
        <p:blipFill>
          <a:blip r:embed="rId4"/>
          <a:stretch>
            <a:fillRect/>
          </a:stretch>
        </p:blipFill>
        <p:spPr>
          <a:xfrm>
            <a:off x="964997" y="1069796"/>
            <a:ext cx="2310859" cy="1549930"/>
          </a:xfrm>
          <a:prstGeom prst="rect">
            <a:avLst/>
          </a:prstGeom>
        </p:spPr>
      </p:pic>
      <p:pic>
        <p:nvPicPr>
          <p:cNvPr id="21" name="Picture 20">
            <a:extLst>
              <a:ext uri="{FF2B5EF4-FFF2-40B4-BE49-F238E27FC236}">
                <a16:creationId xmlns:a16="http://schemas.microsoft.com/office/drawing/2014/main" id="{6EB609F3-A41D-E7DA-C635-42F526987324}"/>
              </a:ext>
            </a:extLst>
          </p:cNvPr>
          <p:cNvPicPr>
            <a:picLocks noChangeAspect="1"/>
          </p:cNvPicPr>
          <p:nvPr/>
        </p:nvPicPr>
        <p:blipFill>
          <a:blip r:embed="rId5"/>
          <a:stretch>
            <a:fillRect/>
          </a:stretch>
        </p:blipFill>
        <p:spPr>
          <a:xfrm>
            <a:off x="1117590" y="5013789"/>
            <a:ext cx="1357552" cy="1327046"/>
          </a:xfrm>
          <a:prstGeom prst="rect">
            <a:avLst/>
          </a:prstGeom>
        </p:spPr>
      </p:pic>
      <p:pic>
        <p:nvPicPr>
          <p:cNvPr id="23" name="Picture 22">
            <a:extLst>
              <a:ext uri="{FF2B5EF4-FFF2-40B4-BE49-F238E27FC236}">
                <a16:creationId xmlns:a16="http://schemas.microsoft.com/office/drawing/2014/main" id="{9316C9C9-F91F-7E06-2942-9C3AF49CAEB8}"/>
              </a:ext>
            </a:extLst>
          </p:cNvPr>
          <p:cNvPicPr>
            <a:picLocks noChangeAspect="1"/>
          </p:cNvPicPr>
          <p:nvPr/>
        </p:nvPicPr>
        <p:blipFill>
          <a:blip r:embed="rId6"/>
          <a:stretch>
            <a:fillRect/>
          </a:stretch>
        </p:blipFill>
        <p:spPr>
          <a:xfrm>
            <a:off x="2918761" y="4985214"/>
            <a:ext cx="1397821" cy="1327046"/>
          </a:xfrm>
          <a:prstGeom prst="rect">
            <a:avLst/>
          </a:prstGeom>
        </p:spPr>
      </p:pic>
      <p:pic>
        <p:nvPicPr>
          <p:cNvPr id="24" name="Picture 14">
            <a:extLst>
              <a:ext uri="{FF2B5EF4-FFF2-40B4-BE49-F238E27FC236}">
                <a16:creationId xmlns:a16="http://schemas.microsoft.com/office/drawing/2014/main" id="{9CE8174F-551A-21E8-777C-D8B99B3A97B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001"/>
          <a:stretch/>
        </p:blipFill>
        <p:spPr bwMode="auto">
          <a:xfrm>
            <a:off x="359057" y="4509120"/>
            <a:ext cx="1375181" cy="132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32">
            <a:extLst>
              <a:ext uri="{FF2B5EF4-FFF2-40B4-BE49-F238E27FC236}">
                <a16:creationId xmlns:a16="http://schemas.microsoft.com/office/drawing/2014/main" id="{AD24BA85-E499-F763-692E-6412BA0E76FD}"/>
              </a:ext>
            </a:extLst>
          </p:cNvPr>
          <p:cNvSpPr>
            <a:spLocks noChangeArrowheads="1"/>
          </p:cNvSpPr>
          <p:nvPr/>
        </p:nvSpPr>
        <p:spPr bwMode="auto">
          <a:xfrm>
            <a:off x="233288" y="6497879"/>
            <a:ext cx="419744" cy="320613"/>
          </a:xfrm>
          <a:prstGeom prst="rightArrow">
            <a:avLst>
              <a:gd name="adj1" fmla="val 50000"/>
              <a:gd name="adj2" fmla="val 53571"/>
            </a:avLst>
          </a:prstGeom>
          <a:solidFill>
            <a:srgbClr val="253C88"/>
          </a:solidFill>
          <a:ln w="9525">
            <a:solidFill>
              <a:srgbClr val="253C88"/>
            </a:solidFill>
            <a:miter lim="800000"/>
            <a:headEnd/>
            <a:tailEnd/>
          </a:ln>
          <a:effectLst/>
        </p:spPr>
        <p:txBody>
          <a:bodyPr wrap="none" lIns="69056" tIns="34529" rIns="69056" bIns="34529" anchor="ctr"/>
          <a:lstStyle/>
          <a:p>
            <a:pPr>
              <a:defRPr/>
            </a:pPr>
            <a:endParaRPr lang="en-US">
              <a:latin typeface="+mn-lt"/>
              <a:cs typeface="Arial" charset="0"/>
            </a:endParaRPr>
          </a:p>
        </p:txBody>
      </p:sp>
      <p:sp>
        <p:nvSpPr>
          <p:cNvPr id="26" name="TextBox 25">
            <a:extLst>
              <a:ext uri="{FF2B5EF4-FFF2-40B4-BE49-F238E27FC236}">
                <a16:creationId xmlns:a16="http://schemas.microsoft.com/office/drawing/2014/main" id="{8994393C-1EA0-2B64-2E04-EF14F35AEFD9}"/>
              </a:ext>
            </a:extLst>
          </p:cNvPr>
          <p:cNvSpPr txBox="1"/>
          <p:nvPr/>
        </p:nvSpPr>
        <p:spPr>
          <a:xfrm>
            <a:off x="645854" y="6472238"/>
            <a:ext cx="9144000" cy="400110"/>
          </a:xfrm>
          <a:prstGeom prst="rect">
            <a:avLst/>
          </a:prstGeom>
          <a:noFill/>
        </p:spPr>
        <p:txBody>
          <a:bodyPr wrap="square">
            <a:spAutoFit/>
          </a:bodyPr>
          <a:lstStyle/>
          <a:p>
            <a:r>
              <a:rPr lang="fr-CH" sz="2000" dirty="0">
                <a:solidFill>
                  <a:srgbClr val="1F1F1F"/>
                </a:solidFill>
              </a:rPr>
              <a:t>Télédétection et photogrammétrie sont des outils importants</a:t>
            </a:r>
            <a:endParaRPr lang="fr-CH" sz="2000" dirty="0"/>
          </a:p>
        </p:txBody>
      </p:sp>
      <p:sp>
        <p:nvSpPr>
          <p:cNvPr id="6" name="AutoShape 32">
            <a:extLst>
              <a:ext uri="{FF2B5EF4-FFF2-40B4-BE49-F238E27FC236}">
                <a16:creationId xmlns:a16="http://schemas.microsoft.com/office/drawing/2014/main" id="{5B9DED81-FEFD-3311-256F-D08B6A67686D}"/>
              </a:ext>
            </a:extLst>
          </p:cNvPr>
          <p:cNvSpPr>
            <a:spLocks noChangeArrowheads="1"/>
          </p:cNvSpPr>
          <p:nvPr/>
        </p:nvSpPr>
        <p:spPr bwMode="auto">
          <a:xfrm>
            <a:off x="2414713" y="5517005"/>
            <a:ext cx="419744" cy="320613"/>
          </a:xfrm>
          <a:prstGeom prst="rightArrow">
            <a:avLst>
              <a:gd name="adj1" fmla="val 50000"/>
              <a:gd name="adj2" fmla="val 53571"/>
            </a:avLst>
          </a:prstGeom>
          <a:solidFill>
            <a:srgbClr val="253C88"/>
          </a:solidFill>
          <a:ln w="9525">
            <a:solidFill>
              <a:srgbClr val="253C88"/>
            </a:solidFill>
            <a:miter lim="800000"/>
            <a:headEnd/>
            <a:tailEnd/>
          </a:ln>
          <a:effectLst/>
        </p:spPr>
        <p:txBody>
          <a:bodyPr wrap="none" lIns="69056" tIns="34529" rIns="69056" bIns="34529" anchor="ctr"/>
          <a:lstStyle/>
          <a:p>
            <a:pPr>
              <a:defRPr/>
            </a:pPr>
            <a:endParaRPr lang="en-US">
              <a:latin typeface="+mn-lt"/>
              <a:cs typeface="Arial" charset="0"/>
            </a:endParaRPr>
          </a:p>
        </p:txBody>
      </p:sp>
    </p:spTree>
    <p:extLst>
      <p:ext uri="{BB962C8B-B14F-4D97-AF65-F5344CB8AC3E}">
        <p14:creationId xmlns:p14="http://schemas.microsoft.com/office/powerpoint/2010/main" val="2176378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87EE8D-540D-5C4E-09B2-344FEB7BCD1B}"/>
              </a:ext>
            </a:extLst>
          </p:cNvPr>
          <p:cNvSpPr>
            <a:spLocks noChangeArrowheads="1"/>
          </p:cNvSpPr>
          <p:nvPr/>
        </p:nvSpPr>
        <p:spPr bwMode="auto">
          <a:xfrm>
            <a:off x="648990" y="2145838"/>
            <a:ext cx="8357347" cy="1107996"/>
          </a:xfrm>
          <a:prstGeom prst="rect">
            <a:avLst/>
          </a:prstGeom>
          <a:noFill/>
          <a:ln w="9525">
            <a:noFill/>
            <a:miter lim="800000"/>
            <a:headEnd/>
            <a:tailEnd/>
          </a:ln>
        </p:spPr>
        <p:txBody>
          <a:bodyPr wrap="square">
            <a:spAutoFit/>
          </a:bodyPr>
          <a:lstStyle/>
          <a:p>
            <a:pPr>
              <a:spcBef>
                <a:spcPts val="0"/>
              </a:spcBef>
            </a:pPr>
            <a:r>
              <a:rPr lang="fr-FR" sz="2200" dirty="0">
                <a:ea typeface="SimSun" pitchFamily="2" charset="-122"/>
              </a:rPr>
              <a:t>Il existe actuellement quatre systèmes de navigation par satellite différents offrant un positionnement géospatial autonome : </a:t>
            </a:r>
            <a:r>
              <a:rPr lang="en-PH" sz="2200" b="1" dirty="0">
                <a:ea typeface="SimSun" pitchFamily="2" charset="-122"/>
              </a:rPr>
              <a:t>GPS, GLONASS, </a:t>
            </a:r>
            <a:r>
              <a:rPr lang="en-PH" sz="2200" b="1" dirty="0" err="1">
                <a:ea typeface="SimSun" pitchFamily="2" charset="-122"/>
              </a:rPr>
              <a:t>BeiDou</a:t>
            </a:r>
            <a:r>
              <a:rPr lang="en-PH" sz="2200" b="1" dirty="0">
                <a:ea typeface="SimSun" pitchFamily="2" charset="-122"/>
              </a:rPr>
              <a:t>, and Galileo</a:t>
            </a:r>
          </a:p>
        </p:txBody>
      </p:sp>
      <p:pic>
        <p:nvPicPr>
          <p:cNvPr id="10" name="Picture 9" descr="GPS-glonass.jpg">
            <a:extLst>
              <a:ext uri="{FF2B5EF4-FFF2-40B4-BE49-F238E27FC236}">
                <a16:creationId xmlns:a16="http://schemas.microsoft.com/office/drawing/2014/main" id="{CD909C66-A702-DF60-61BA-4BAD13C738E1}"/>
              </a:ext>
            </a:extLst>
          </p:cNvPr>
          <p:cNvPicPr>
            <a:picLocks noChangeAspect="1"/>
          </p:cNvPicPr>
          <p:nvPr/>
        </p:nvPicPr>
        <p:blipFill>
          <a:blip r:embed="rId3"/>
          <a:stretch>
            <a:fillRect/>
          </a:stretch>
        </p:blipFill>
        <p:spPr>
          <a:xfrm>
            <a:off x="1879183" y="3458223"/>
            <a:ext cx="2761656" cy="2071242"/>
          </a:xfrm>
          <a:prstGeom prst="rect">
            <a:avLst/>
          </a:prstGeom>
          <a:ln>
            <a:noFill/>
          </a:ln>
          <a:effectLst>
            <a:outerShdw blurRad="190500" algn="tl" rotWithShape="0">
              <a:srgbClr val="000000">
                <a:alpha val="70000"/>
              </a:srgbClr>
            </a:outerShdw>
          </a:effectLst>
        </p:spPr>
      </p:pic>
      <p:pic>
        <p:nvPicPr>
          <p:cNvPr id="12" name="Picture 12" descr="Galileo_logo.svg.png">
            <a:extLst>
              <a:ext uri="{FF2B5EF4-FFF2-40B4-BE49-F238E27FC236}">
                <a16:creationId xmlns:a16="http://schemas.microsoft.com/office/drawing/2014/main" id="{478083FB-8DE9-259B-F902-FABF556BD9F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3974511"/>
            <a:ext cx="595809" cy="59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a:extLst>
              <a:ext uri="{FF2B5EF4-FFF2-40B4-BE49-F238E27FC236}">
                <a16:creationId xmlns:a16="http://schemas.microsoft.com/office/drawing/2014/main" id="{7242A8A0-2D69-4841-789F-06934C7ACD3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0546" y="5065440"/>
            <a:ext cx="595808" cy="59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CA89E87-AAA7-A5E2-0C55-D4CD2D47915E}"/>
              </a:ext>
            </a:extLst>
          </p:cNvPr>
          <p:cNvSpPr>
            <a:spLocks noChangeArrowheads="1"/>
          </p:cNvSpPr>
          <p:nvPr/>
        </p:nvSpPr>
        <p:spPr bwMode="auto">
          <a:xfrm>
            <a:off x="459969" y="1172679"/>
            <a:ext cx="8229050" cy="830997"/>
          </a:xfrm>
          <a:prstGeom prst="rect">
            <a:avLst/>
          </a:prstGeom>
          <a:noFill/>
          <a:ln w="9525">
            <a:noFill/>
            <a:miter lim="800000"/>
            <a:headEnd/>
            <a:tailEnd/>
          </a:ln>
        </p:spPr>
        <p:txBody>
          <a:bodyPr wrap="square">
            <a:spAutoFit/>
          </a:bodyPr>
          <a:lstStyle/>
          <a:p>
            <a:pPr algn="ctr">
              <a:spcBef>
                <a:spcPts val="0"/>
              </a:spcBef>
            </a:pPr>
            <a:r>
              <a:rPr lang="fr-FR" sz="2400" b="0" i="0" dirty="0">
                <a:solidFill>
                  <a:srgbClr val="1F1F1F"/>
                </a:solidFill>
                <a:effectLst/>
                <a:latin typeface="Google Sans"/>
              </a:rPr>
              <a:t>Un système de navigation par satellite avec une couverture mondiale</a:t>
            </a:r>
            <a:endParaRPr lang="en-PH" sz="2400" b="1" dirty="0">
              <a:ea typeface="SimSun" pitchFamily="2" charset="-122"/>
            </a:endParaRPr>
          </a:p>
        </p:txBody>
      </p:sp>
      <p:sp>
        <p:nvSpPr>
          <p:cNvPr id="6" name="AutoShape 32">
            <a:extLst>
              <a:ext uri="{FF2B5EF4-FFF2-40B4-BE49-F238E27FC236}">
                <a16:creationId xmlns:a16="http://schemas.microsoft.com/office/drawing/2014/main" id="{A2FD2626-4A6B-3A9E-4BA4-6C8AEB6E52FB}"/>
              </a:ext>
            </a:extLst>
          </p:cNvPr>
          <p:cNvSpPr>
            <a:spLocks noChangeArrowheads="1"/>
          </p:cNvSpPr>
          <p:nvPr/>
        </p:nvSpPr>
        <p:spPr bwMode="auto">
          <a:xfrm>
            <a:off x="270948" y="2198104"/>
            <a:ext cx="378042" cy="320613"/>
          </a:xfrm>
          <a:prstGeom prst="rightArrow">
            <a:avLst>
              <a:gd name="adj1" fmla="val 50000"/>
              <a:gd name="adj2" fmla="val 53571"/>
            </a:avLst>
          </a:prstGeom>
          <a:solidFill>
            <a:srgbClr val="253C88"/>
          </a:solidFill>
          <a:ln w="9525">
            <a:solidFill>
              <a:schemeClr val="tx1"/>
            </a:solidFill>
            <a:miter lim="800000"/>
            <a:headEnd/>
            <a:tailEnd/>
          </a:ln>
          <a:effectLst/>
        </p:spPr>
        <p:txBody>
          <a:bodyPr wrap="none" lIns="69056" tIns="34529" rIns="69056" bIns="34529" anchor="ctr"/>
          <a:lstStyle/>
          <a:p>
            <a:pPr>
              <a:defRPr/>
            </a:pPr>
            <a:endParaRPr lang="en-US">
              <a:latin typeface="+mn-lt"/>
              <a:cs typeface="Arial" charset="0"/>
            </a:endParaRPr>
          </a:p>
        </p:txBody>
      </p:sp>
      <p:pic>
        <p:nvPicPr>
          <p:cNvPr id="7" name="Picture 7">
            <a:extLst>
              <a:ext uri="{FF2B5EF4-FFF2-40B4-BE49-F238E27FC236}">
                <a16:creationId xmlns:a16="http://schemas.microsoft.com/office/drawing/2014/main" id="{CF5F1564-537D-D53F-145E-3D9332622C9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3873" y="3330699"/>
            <a:ext cx="2771775" cy="1734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9F8FD5CD-D17A-08A4-F76F-C9E9C20BED0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20457" y="4558725"/>
            <a:ext cx="253603"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D:\GPS.gif">
            <a:extLst>
              <a:ext uri="{FF2B5EF4-FFF2-40B4-BE49-F238E27FC236}">
                <a16:creationId xmlns:a16="http://schemas.microsoft.com/office/drawing/2014/main" id="{8F053F2B-60AE-ABEB-9D9C-5347152DC39C}"/>
              </a:ext>
            </a:extLst>
          </p:cNvPr>
          <p:cNvPicPr>
            <a:picLocks noChangeAspect="1" noChangeArrowheads="1"/>
          </p:cNvPicPr>
          <p:nvPr/>
        </p:nvPicPr>
        <p:blipFill>
          <a:blip r:embed="rId8" cstate="print"/>
          <a:srcRect/>
          <a:stretch>
            <a:fillRect/>
          </a:stretch>
        </p:blipFill>
        <p:spPr bwMode="auto">
          <a:xfrm>
            <a:off x="1191426" y="3526422"/>
            <a:ext cx="525870" cy="682869"/>
          </a:xfrm>
          <a:prstGeom prst="rect">
            <a:avLst/>
          </a:prstGeom>
          <a:noFill/>
        </p:spPr>
      </p:pic>
      <p:pic>
        <p:nvPicPr>
          <p:cNvPr id="14" name="Picture 8" descr="D:\GLONASS.jpg">
            <a:extLst>
              <a:ext uri="{FF2B5EF4-FFF2-40B4-BE49-F238E27FC236}">
                <a16:creationId xmlns:a16="http://schemas.microsoft.com/office/drawing/2014/main" id="{ABB1CF8F-874D-D5C9-873E-2F882470CB5B}"/>
              </a:ext>
            </a:extLst>
          </p:cNvPr>
          <p:cNvPicPr>
            <a:picLocks noChangeAspect="1" noChangeArrowheads="1"/>
          </p:cNvPicPr>
          <p:nvPr/>
        </p:nvPicPr>
        <p:blipFill rotWithShape="1">
          <a:blip r:embed="rId9" cstate="print"/>
          <a:srcRect l="14204" r="11037"/>
          <a:stretch/>
        </p:blipFill>
        <p:spPr bwMode="auto">
          <a:xfrm>
            <a:off x="1173153" y="4461533"/>
            <a:ext cx="616778" cy="607767"/>
          </a:xfrm>
          <a:prstGeom prst="rect">
            <a:avLst/>
          </a:prstGeom>
          <a:noFill/>
        </p:spPr>
      </p:pic>
      <p:sp>
        <p:nvSpPr>
          <p:cNvPr id="15" name="Google Shape;220;p38">
            <a:extLst>
              <a:ext uri="{FF2B5EF4-FFF2-40B4-BE49-F238E27FC236}">
                <a16:creationId xmlns:a16="http://schemas.microsoft.com/office/drawing/2014/main" id="{58FC8CD7-826E-EE63-2E2F-6D87E2F509E4}"/>
              </a:ext>
            </a:extLst>
          </p:cNvPr>
          <p:cNvSpPr/>
          <p:nvPr/>
        </p:nvSpPr>
        <p:spPr>
          <a:xfrm>
            <a:off x="743655" y="6369428"/>
            <a:ext cx="8276052" cy="303608"/>
          </a:xfrm>
          <a:prstGeom prst="rect">
            <a:avLst/>
          </a:prstGeom>
          <a:noFill/>
          <a:ln>
            <a:noFill/>
          </a:ln>
        </p:spPr>
        <p:txBody>
          <a:bodyPr spcFirstLastPara="1" wrap="square" lIns="50888" tIns="24994" rIns="50888" bIns="24994" anchor="t" anchorCtr="0">
            <a:noAutofit/>
          </a:bodyPr>
          <a:lstStyle/>
          <a:p>
            <a:pPr lvl="0">
              <a:lnSpc>
                <a:spcPct val="90000"/>
              </a:lnSpc>
            </a:pPr>
            <a:r>
              <a:rPr lang="fr-CH" sz="2200" dirty="0"/>
              <a:t>Cette technologie sera couverte plus en détail dans la prochaine Séance </a:t>
            </a:r>
          </a:p>
        </p:txBody>
      </p:sp>
      <p:sp>
        <p:nvSpPr>
          <p:cNvPr id="16" name="Google Shape;221;p38">
            <a:extLst>
              <a:ext uri="{FF2B5EF4-FFF2-40B4-BE49-F238E27FC236}">
                <a16:creationId xmlns:a16="http://schemas.microsoft.com/office/drawing/2014/main" id="{8F26E6FE-71A6-8C47-A40D-238CB33FA4DD}"/>
              </a:ext>
            </a:extLst>
          </p:cNvPr>
          <p:cNvSpPr/>
          <p:nvPr/>
        </p:nvSpPr>
        <p:spPr>
          <a:xfrm>
            <a:off x="123997" y="6306907"/>
            <a:ext cx="595808" cy="428651"/>
          </a:xfrm>
          <a:prstGeom prst="rightArrow">
            <a:avLst>
              <a:gd name="adj1" fmla="val 50000"/>
              <a:gd name="adj2" fmla="val 50000"/>
            </a:avLst>
          </a:prstGeom>
          <a:solidFill>
            <a:srgbClr val="253C88"/>
          </a:solidFill>
          <a:ln>
            <a:solidFill>
              <a:schemeClr val="tx1"/>
            </a:solidFill>
          </a:ln>
        </p:spPr>
        <p:txBody>
          <a:bodyPr spcFirstLastPara="1" wrap="square" lIns="68569" tIns="34275" rIns="68569" bIns="34275" anchor="ctr" anchorCtr="0">
            <a:noAutofit/>
          </a:bodyPr>
          <a:lstStyle/>
          <a:p>
            <a:pPr>
              <a:spcBef>
                <a:spcPts val="0"/>
              </a:spcBef>
              <a:spcAft>
                <a:spcPts val="0"/>
              </a:spcAft>
            </a:pPr>
            <a:endParaRPr sz="900">
              <a:ea typeface="Arial"/>
              <a:cs typeface="Arial"/>
              <a:sym typeface="Arial"/>
            </a:endParaRPr>
          </a:p>
        </p:txBody>
      </p:sp>
      <p:sp>
        <p:nvSpPr>
          <p:cNvPr id="11" name="Title 1">
            <a:extLst>
              <a:ext uri="{FF2B5EF4-FFF2-40B4-BE49-F238E27FC236}">
                <a16:creationId xmlns:a16="http://schemas.microsoft.com/office/drawing/2014/main" id="{B1C59649-1C85-6D4F-BCE1-3E04673EBBD6}"/>
              </a:ext>
            </a:extLst>
          </p:cNvPr>
          <p:cNvSpPr txBox="1">
            <a:spLocks/>
          </p:cNvSpPr>
          <p:nvPr/>
        </p:nvSpPr>
        <p:spPr bwMode="auto">
          <a:xfrm>
            <a:off x="0" y="1"/>
            <a:ext cx="9144000" cy="98107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fr-CH" sz="3200" b="1" dirty="0">
                <a:solidFill>
                  <a:schemeClr val="bg1"/>
                </a:solidFill>
                <a:latin typeface="+mn-lt"/>
              </a:rPr>
              <a:t>Technologies géospatiales – </a:t>
            </a:r>
            <a:r>
              <a:rPr lang="fr-FR" sz="3200" b="1" dirty="0">
                <a:solidFill>
                  <a:schemeClr val="bg1"/>
                </a:solidFill>
                <a:latin typeface="+mn-lt"/>
              </a:rPr>
              <a:t>Systèmes Globaux de Navigation par Satellite (GNSS</a:t>
            </a:r>
            <a:endParaRPr lang="fr-CH" altLang="en-US" sz="3200" b="1" dirty="0">
              <a:solidFill>
                <a:schemeClr val="bg1"/>
              </a:solidFill>
              <a:latin typeface="+mn-lt"/>
            </a:endParaRPr>
          </a:p>
        </p:txBody>
      </p:sp>
      <p:sp>
        <p:nvSpPr>
          <p:cNvPr id="2" name="Google Shape;220;p38">
            <a:extLst>
              <a:ext uri="{FF2B5EF4-FFF2-40B4-BE49-F238E27FC236}">
                <a16:creationId xmlns:a16="http://schemas.microsoft.com/office/drawing/2014/main" id="{21B7D87D-4A50-785F-827E-D888132A6BD9}"/>
              </a:ext>
            </a:extLst>
          </p:cNvPr>
          <p:cNvSpPr/>
          <p:nvPr/>
        </p:nvSpPr>
        <p:spPr>
          <a:xfrm>
            <a:off x="737960" y="5832273"/>
            <a:ext cx="8276052" cy="303608"/>
          </a:xfrm>
          <a:prstGeom prst="rect">
            <a:avLst/>
          </a:prstGeom>
          <a:noFill/>
          <a:ln>
            <a:noFill/>
          </a:ln>
        </p:spPr>
        <p:txBody>
          <a:bodyPr spcFirstLastPara="1" wrap="square" lIns="50888" tIns="24994" rIns="50888" bIns="24994" anchor="t" anchorCtr="0">
            <a:noAutofit/>
          </a:bodyPr>
          <a:lstStyle/>
          <a:p>
            <a:pPr lvl="0">
              <a:lnSpc>
                <a:spcPct val="90000"/>
              </a:lnSpc>
            </a:pPr>
            <a:r>
              <a:rPr lang="fr-CH" sz="2200" dirty="0"/>
              <a:t>Utilisés dans de nombreuses applications de collecte de données</a:t>
            </a:r>
          </a:p>
        </p:txBody>
      </p:sp>
      <p:sp>
        <p:nvSpPr>
          <p:cNvPr id="4" name="Google Shape;221;p38">
            <a:extLst>
              <a:ext uri="{FF2B5EF4-FFF2-40B4-BE49-F238E27FC236}">
                <a16:creationId xmlns:a16="http://schemas.microsoft.com/office/drawing/2014/main" id="{547FF453-17CA-D76D-5D1E-B96492026CD8}"/>
              </a:ext>
            </a:extLst>
          </p:cNvPr>
          <p:cNvSpPr/>
          <p:nvPr/>
        </p:nvSpPr>
        <p:spPr>
          <a:xfrm>
            <a:off x="118302" y="5769752"/>
            <a:ext cx="595808" cy="428651"/>
          </a:xfrm>
          <a:prstGeom prst="rightArrow">
            <a:avLst>
              <a:gd name="adj1" fmla="val 50000"/>
              <a:gd name="adj2" fmla="val 50000"/>
            </a:avLst>
          </a:prstGeom>
          <a:solidFill>
            <a:srgbClr val="253C88"/>
          </a:solidFill>
          <a:ln>
            <a:solidFill>
              <a:schemeClr val="tx1"/>
            </a:solidFill>
          </a:ln>
        </p:spPr>
        <p:txBody>
          <a:bodyPr spcFirstLastPara="1" wrap="square" lIns="68569" tIns="34275" rIns="68569" bIns="34275" anchor="ctr" anchorCtr="0">
            <a:noAutofit/>
          </a:bodyPr>
          <a:lstStyle/>
          <a:p>
            <a:pPr>
              <a:spcBef>
                <a:spcPts val="0"/>
              </a:spcBef>
              <a:spcAft>
                <a:spcPts val="0"/>
              </a:spcAft>
            </a:pPr>
            <a:endParaRPr sz="900">
              <a:ea typeface="Arial"/>
              <a:cs typeface="Arial"/>
              <a:sym typeface="Arial"/>
            </a:endParaRPr>
          </a:p>
        </p:txBody>
      </p:sp>
    </p:spTree>
    <p:extLst>
      <p:ext uri="{BB962C8B-B14F-4D97-AF65-F5344CB8AC3E}">
        <p14:creationId xmlns:p14="http://schemas.microsoft.com/office/powerpoint/2010/main" val="2741578419"/>
      </p:ext>
    </p:extLst>
  </p:cSld>
  <p:clrMapOvr>
    <a:masterClrMapping/>
  </p:clrMapOvr>
  <p:transition/>
</p:sld>
</file>

<file path=ppt/theme/theme1.xml><?xml version="1.0" encoding="utf-8"?>
<a:theme xmlns:a="http://schemas.openxmlformats.org/drawingml/2006/main" name="HGLC_HIS_Geo-enabling_course_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RU_Epi_template.potx" id="{C4C6975B-1ACD-426D-B7B7-6BADFDA88C4B}" vid="{8964BB0A-67A4-4C3D-BACD-1CA8771A41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14881</TotalTime>
  <Words>1801</Words>
  <Application>Microsoft Office PowerPoint</Application>
  <PresentationFormat>On-screen Show (4:3)</PresentationFormat>
  <Paragraphs>177</Paragraphs>
  <Slides>20</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Avenir Next</vt:lpstr>
      <vt:lpstr>Calibri</vt:lpstr>
      <vt:lpstr>Calibri Light</vt:lpstr>
      <vt:lpstr>Google Sans</vt:lpstr>
      <vt:lpstr>Source Sans Variable</vt:lpstr>
      <vt:lpstr>HGLC_HIS_Geo-enabling_course_template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Steeve Ebener</cp:lastModifiedBy>
  <cp:revision>150</cp:revision>
  <dcterms:created xsi:type="dcterms:W3CDTF">2018-03-06T13:12:55Z</dcterms:created>
  <dcterms:modified xsi:type="dcterms:W3CDTF">2023-11-08T10:22:20Z</dcterms:modified>
</cp:coreProperties>
</file>