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1" r:id="rId2"/>
    <p:sldId id="305" r:id="rId3"/>
    <p:sldId id="306" r:id="rId4"/>
    <p:sldId id="286" r:id="rId5"/>
    <p:sldId id="307" r:id="rId6"/>
    <p:sldId id="288" r:id="rId7"/>
    <p:sldId id="289" r:id="rId8"/>
    <p:sldId id="290" r:id="rId9"/>
    <p:sldId id="308" r:id="rId10"/>
    <p:sldId id="292" r:id="rId11"/>
    <p:sldId id="293" r:id="rId12"/>
    <p:sldId id="294" r:id="rId13"/>
    <p:sldId id="297" r:id="rId14"/>
    <p:sldId id="295" r:id="rId15"/>
    <p:sldId id="296" r:id="rId16"/>
    <p:sldId id="298" r:id="rId17"/>
    <p:sldId id="299" r:id="rId18"/>
    <p:sldId id="300" r:id="rId19"/>
    <p:sldId id="302" r:id="rId20"/>
    <p:sldId id="301" r:id="rId21"/>
    <p:sldId id="30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243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pos="431" userDrawn="1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D8AA37"/>
    <a:srgbClr val="4F8CB5"/>
    <a:srgbClr val="315A75"/>
    <a:srgbClr val="3398CC"/>
    <a:srgbClr val="346667"/>
    <a:srgbClr val="1B3163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3741" autoAdjust="0"/>
  </p:normalViewPr>
  <p:slideViewPr>
    <p:cSldViewPr showGuides="1">
      <p:cViewPr varScale="1">
        <p:scale>
          <a:sx n="79" d="100"/>
          <a:sy n="79" d="100"/>
        </p:scale>
        <p:origin x="1560" y="72"/>
      </p:cViewPr>
      <p:guideLst>
        <p:guide orient="horz" pos="3067"/>
        <p:guide orient="horz" pos="618"/>
        <p:guide orient="horz" pos="4065"/>
        <p:guide orient="horz" pos="3612"/>
        <p:guide orient="horz" pos="1071"/>
        <p:guide orient="horz" pos="2432"/>
        <p:guide pos="2880"/>
        <p:guide pos="5103"/>
        <p:guide pos="431"/>
        <p:guide pos="3696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314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04/11/2023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3296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3724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0284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4290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16430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8452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988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72241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29792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0440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657068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2460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7798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65706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5176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0640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92081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50080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4992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79531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7D825-916E-CBEF-DED4-FE017CC00CF3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895E7-F979-6817-5CFA-EEACE7D59ECF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33921-5FC9-C711-80A2-0B82B0900910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4B986-E58B-BCC0-DE1C-CA1C634E09B2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DDCD14-DA73-0D11-3AF9-26D550E6B5E6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92C42-8552-E3A7-5E6A-1701360D75E2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36EC3-B7BF-2EEB-5445-1EA4D9C766F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A0C9C-21D2-C271-0F4A-805BB1546D64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CB272-7CCB-B848-14E9-35E1972C78C8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93148-C07A-C341-874F-0C125453EB83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04/11/2023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18E34-DBCB-4858-0C10-3BD2972FB4B7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41" r:id="rId4"/>
    <p:sldLayoutId id="2147485342" r:id="rId5"/>
    <p:sldLayoutId id="2147485343" r:id="rId6"/>
    <p:sldLayoutId id="2147485337" r:id="rId7"/>
    <p:sldLayoutId id="2147485338" r:id="rId8"/>
    <p:sldLayoutId id="2147485339" r:id="rId9"/>
    <p:sldLayoutId id="2147485344" r:id="rId10"/>
    <p:sldLayoutId id="2147485345" r:id="rId11"/>
    <p:sldLayoutId id="2147485346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Satellite_of_GDAL.sv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freestockphotos.biz/stockphoto/1689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6673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8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07452" y="2872837"/>
            <a:ext cx="7129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+mn-lt"/>
                <a:ea typeface="Helvetica Neue"/>
                <a:cs typeface="Helvetica Neue"/>
              </a:rPr>
              <a:t>Séance 14 - </a:t>
            </a:r>
            <a:r>
              <a:rPr lang="fr-FR" sz="2400" b="1" dirty="0">
                <a:effectLst/>
                <a:latin typeface="+mn-lt"/>
                <a:ea typeface="Helvetica Neue"/>
                <a:cs typeface="Helvetica Neue"/>
              </a:rPr>
              <a:t>Introduction au Système Global de Navigation par Satellite (GNSS)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3728EFB7-E5C5-1073-4776-651968888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1341978E-A161-75D7-5E13-2764C5593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A8BCE05-ADD4-4E54-5836-08E8C57C9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8A0DFDF0-23E5-0239-6C82-FD4D7409F2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0F9C1E5E-E0C0-0B2A-A271-04703DA733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10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Source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d'erreurs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de signal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6" name="Picture 11" descr="montain_buid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412776"/>
            <a:ext cx="72390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2" descr="eTrexBi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12" y="4653451"/>
            <a:ext cx="196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46821"/>
              </p:ext>
            </p:extLst>
          </p:nvPr>
        </p:nvGraphicFramePr>
        <p:xfrm>
          <a:off x="7253224" y="3050076"/>
          <a:ext cx="4429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487863" imgH="3116263" progId="">
                  <p:embed/>
                </p:oleObj>
              </mc:Choice>
              <mc:Fallback>
                <p:oleObj name="Clip" r:id="rId5" imgW="4487863" imgH="3116263" progId="">
                  <p:embed/>
                  <p:pic>
                    <p:nvPicPr>
                      <p:cNvPr id="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24" y="3050076"/>
                        <a:ext cx="44291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13463"/>
              </p:ext>
            </p:extLst>
          </p:nvPr>
        </p:nvGraphicFramePr>
        <p:xfrm>
          <a:off x="2743137" y="2138851"/>
          <a:ext cx="889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487863" imgH="3116263" progId="">
                  <p:embed/>
                </p:oleObj>
              </mc:Choice>
              <mc:Fallback>
                <p:oleObj name="Clip" r:id="rId7" imgW="4487863" imgH="3116263" progId="">
                  <p:embed/>
                  <p:pic>
                    <p:nvPicPr>
                      <p:cNvPr id="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137" y="2138851"/>
                        <a:ext cx="889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55540"/>
              </p:ext>
            </p:extLst>
          </p:nvPr>
        </p:nvGraphicFramePr>
        <p:xfrm>
          <a:off x="4571937" y="2215051"/>
          <a:ext cx="7556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487863" imgH="3116263" progId="">
                  <p:embed/>
                </p:oleObj>
              </mc:Choice>
              <mc:Fallback>
                <p:oleObj name="Clip" r:id="rId8" imgW="4487863" imgH="3116263" progId="">
                  <p:embed/>
                  <p:pic>
                    <p:nvPicPr>
                      <p:cNvPr id="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37" y="2215051"/>
                        <a:ext cx="7556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58522"/>
              </p:ext>
            </p:extLst>
          </p:nvPr>
        </p:nvGraphicFramePr>
        <p:xfrm>
          <a:off x="1600137" y="3205651"/>
          <a:ext cx="4429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487863" imgH="3116263" progId="">
                  <p:embed/>
                </p:oleObj>
              </mc:Choice>
              <mc:Fallback>
                <p:oleObj name="Clip" r:id="rId9" imgW="4487863" imgH="3116263" progId="">
                  <p:embed/>
                  <p:pic>
                    <p:nvPicPr>
                      <p:cNvPr id="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37" y="3205651"/>
                        <a:ext cx="44291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Line 18"/>
          <p:cNvSpPr>
            <a:spLocks noChangeShapeType="1"/>
          </p:cNvSpPr>
          <p:nvPr/>
        </p:nvSpPr>
        <p:spPr bwMode="auto">
          <a:xfrm>
            <a:off x="1828737" y="3434251"/>
            <a:ext cx="609600" cy="4572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solidFill>
                <a:srgbClr val="000078"/>
              </a:solidFill>
            </a:endParaRPr>
          </a:p>
        </p:txBody>
      </p:sp>
      <p:sp>
        <p:nvSpPr>
          <p:cNvPr id="123" name="Line 21"/>
          <p:cNvSpPr>
            <a:spLocks noChangeShapeType="1"/>
          </p:cNvSpPr>
          <p:nvPr/>
        </p:nvSpPr>
        <p:spPr bwMode="auto">
          <a:xfrm flipH="1">
            <a:off x="6705537" y="3281851"/>
            <a:ext cx="609600" cy="3048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solidFill>
                <a:srgbClr val="000078"/>
              </a:solidFill>
            </a:endParaRPr>
          </a:p>
        </p:txBody>
      </p:sp>
      <p:sp>
        <p:nvSpPr>
          <p:cNvPr id="124" name="Freeform 24"/>
          <p:cNvSpPr>
            <a:spLocks/>
          </p:cNvSpPr>
          <p:nvPr/>
        </p:nvSpPr>
        <p:spPr bwMode="auto">
          <a:xfrm>
            <a:off x="3276537" y="2672251"/>
            <a:ext cx="914400" cy="1828800"/>
          </a:xfrm>
          <a:custGeom>
            <a:avLst/>
            <a:gdLst>
              <a:gd name="T0" fmla="*/ 0 w 576"/>
              <a:gd name="T1" fmla="*/ 0 h 1152"/>
              <a:gd name="T2" fmla="*/ 2147483647 w 576"/>
              <a:gd name="T3" fmla="*/ 2147483647 h 1152"/>
              <a:gd name="T4" fmla="*/ 2147483647 w 576"/>
              <a:gd name="T5" fmla="*/ 2147483647 h 1152"/>
              <a:gd name="T6" fmla="*/ 2147483647 w 576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52"/>
              <a:gd name="T14" fmla="*/ 576 w 57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52">
                <a:moveTo>
                  <a:pt x="0" y="0"/>
                </a:moveTo>
                <a:lnTo>
                  <a:pt x="192" y="432"/>
                </a:lnTo>
                <a:lnTo>
                  <a:pt x="192" y="336"/>
                </a:lnTo>
                <a:lnTo>
                  <a:pt x="576" y="1152"/>
                </a:lnTo>
              </a:path>
            </a:pathLst>
          </a:custGeom>
          <a:noFill/>
          <a:ln w="12700" cap="flat" cmpd="sng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78"/>
              </a:solidFill>
            </a:endParaRPr>
          </a:p>
        </p:txBody>
      </p:sp>
      <p:sp>
        <p:nvSpPr>
          <p:cNvPr id="125" name="Freeform 25"/>
          <p:cNvSpPr>
            <a:spLocks/>
          </p:cNvSpPr>
          <p:nvPr/>
        </p:nvSpPr>
        <p:spPr bwMode="auto">
          <a:xfrm rot="2183567">
            <a:off x="4281424" y="2702414"/>
            <a:ext cx="762000" cy="1828800"/>
          </a:xfrm>
          <a:custGeom>
            <a:avLst/>
            <a:gdLst>
              <a:gd name="T0" fmla="*/ 0 w 576"/>
              <a:gd name="T1" fmla="*/ 0 h 1152"/>
              <a:gd name="T2" fmla="*/ 2147483647 w 576"/>
              <a:gd name="T3" fmla="*/ 2147483647 h 1152"/>
              <a:gd name="T4" fmla="*/ 2147483647 w 576"/>
              <a:gd name="T5" fmla="*/ 2147483647 h 1152"/>
              <a:gd name="T6" fmla="*/ 2147483647 w 576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52"/>
              <a:gd name="T14" fmla="*/ 576 w 57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52">
                <a:moveTo>
                  <a:pt x="0" y="0"/>
                </a:moveTo>
                <a:lnTo>
                  <a:pt x="192" y="432"/>
                </a:lnTo>
                <a:lnTo>
                  <a:pt x="192" y="336"/>
                </a:lnTo>
                <a:lnTo>
                  <a:pt x="576" y="1152"/>
                </a:lnTo>
              </a:path>
            </a:pathLst>
          </a:custGeom>
          <a:noFill/>
          <a:ln w="12700" cap="flat" cmpd="sng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7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64A9D-539D-FE4F-445A-F8C190AE3526}"/>
              </a:ext>
            </a:extLst>
          </p:cNvPr>
          <p:cNvSpPr txBox="1">
            <a:spLocks/>
          </p:cNvSpPr>
          <p:nvPr/>
        </p:nvSpPr>
        <p:spPr bwMode="auto">
          <a:xfrm>
            <a:off x="568295" y="1277387"/>
            <a:ext cx="60919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CH" sz="2800" dirty="0">
                <a:ea typeface="SimSun" pitchFamily="2" charset="-122"/>
              </a:rPr>
              <a:t>Barrières naturelles ou artificielles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AE7E80A8-3A0D-3157-813B-672EB00F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50" y="5572968"/>
            <a:ext cx="830191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400" dirty="0">
                <a:latin typeface="+mn-lt"/>
              </a:rPr>
              <a:t>Important de se trouver dans l’ espace le plus ouvert possible lors de la collecte de coordonnées géographiques</a:t>
            </a:r>
            <a:endParaRPr lang="en-GB" sz="2400" dirty="0">
              <a:latin typeface="+mn-lt"/>
            </a:endParaRPr>
          </a:p>
        </p:txBody>
      </p:sp>
      <p:sp>
        <p:nvSpPr>
          <p:cNvPr id="4" name="Right Arrow 13">
            <a:extLst>
              <a:ext uri="{FF2B5EF4-FFF2-40B4-BE49-F238E27FC236}">
                <a16:creationId xmlns:a16="http://schemas.microsoft.com/office/drawing/2014/main" id="{1230C7B1-A98C-24F5-1326-32124CF9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71" y="5581551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11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>
                <a:solidFill>
                  <a:schemeClr val="bg1"/>
                </a:solidFill>
                <a:latin typeface="+mn-lt"/>
              </a:rPr>
              <a:t>Source d'erreurs de signal</a:t>
            </a:r>
            <a:endParaRPr lang="fr-CH" altLang="en-US" sz="3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87939" y="1329720"/>
            <a:ext cx="431733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2800" b="1" dirty="0" err="1">
                <a:latin typeface="+mn-lt"/>
              </a:rPr>
              <a:t>Trajets</a:t>
            </a:r>
            <a:r>
              <a:rPr lang="en-GB" sz="2800" b="1" dirty="0">
                <a:latin typeface="+mn-lt"/>
              </a:rPr>
              <a:t> multiples de </a:t>
            </a:r>
            <a:r>
              <a:rPr lang="en-GB" sz="2800" b="1" dirty="0" err="1">
                <a:latin typeface="+mn-lt"/>
              </a:rPr>
              <a:t>signaux</a:t>
            </a:r>
            <a:endParaRPr lang="en-GB" sz="2800" b="1" dirty="0">
              <a:latin typeface="+mn-lt"/>
            </a:endParaRPr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4803701" y="1988741"/>
            <a:ext cx="3817938" cy="2592387"/>
            <a:chOff x="3264" y="1487"/>
            <a:chExt cx="2405" cy="1633"/>
          </a:xfrm>
        </p:grpSpPr>
        <p:pic>
          <p:nvPicPr>
            <p:cNvPr id="16" name="Picture 14" descr="mountain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583"/>
              <a:ext cx="2405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 descr="eTrexBi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" y="2687"/>
              <a:ext cx="12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4396" y="2255"/>
              <a:ext cx="24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3928" y="1535"/>
              <a:ext cx="400" cy="1152"/>
              <a:chOff x="3680" y="1440"/>
              <a:chExt cx="400" cy="1152"/>
            </a:xfrm>
          </p:grpSpPr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3744" y="1440"/>
                <a:ext cx="336" cy="11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>
                  <a:solidFill>
                    <a:srgbClr val="000078"/>
                  </a:solidFill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3680" y="1632"/>
                <a:ext cx="160" cy="1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000" b="1">
                    <a:solidFill>
                      <a:srgbClr val="000078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20" name="Group 33"/>
            <p:cNvGrpSpPr>
              <a:grpSpLocks/>
            </p:cNvGrpSpPr>
            <p:nvPr/>
          </p:nvGrpSpPr>
          <p:grpSpPr bwMode="auto">
            <a:xfrm>
              <a:off x="4060" y="1487"/>
              <a:ext cx="576" cy="768"/>
              <a:chOff x="3812" y="1392"/>
              <a:chExt cx="576" cy="768"/>
            </a:xfrm>
          </p:grpSpPr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3812" y="1392"/>
                <a:ext cx="576" cy="76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>
                  <a:solidFill>
                    <a:srgbClr val="000078"/>
                  </a:solidFill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4016" y="1584"/>
                <a:ext cx="160" cy="1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000" b="1">
                    <a:solidFill>
                      <a:srgbClr val="000078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755576" y="2141141"/>
            <a:ext cx="3819525" cy="2438400"/>
            <a:chOff x="714" y="1583"/>
            <a:chExt cx="2406" cy="1536"/>
          </a:xfrm>
        </p:grpSpPr>
        <p:pic>
          <p:nvPicPr>
            <p:cNvPr id="26" name="Picture 13" descr="building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" y="1583"/>
              <a:ext cx="2406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" descr="eTrexBi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" y="2639"/>
              <a:ext cx="12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H="1">
              <a:off x="1598" y="2111"/>
              <a:ext cx="624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1598" y="2447"/>
              <a:ext cx="24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  <p:grpSp>
          <p:nvGrpSpPr>
            <p:cNvPr id="30" name="Group 30"/>
            <p:cNvGrpSpPr>
              <a:grpSpLocks/>
            </p:cNvGrpSpPr>
            <p:nvPr/>
          </p:nvGrpSpPr>
          <p:grpSpPr bwMode="auto">
            <a:xfrm>
              <a:off x="1434" y="1583"/>
              <a:ext cx="384" cy="1056"/>
              <a:chOff x="1008" y="1488"/>
              <a:chExt cx="384" cy="1056"/>
            </a:xfrm>
          </p:grpSpPr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1104" y="1488"/>
                <a:ext cx="288" cy="105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>
                  <a:solidFill>
                    <a:srgbClr val="000078"/>
                  </a:solidFill>
                </a:endParaRPr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1008" y="1632"/>
                <a:ext cx="160" cy="1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000" b="1">
                    <a:solidFill>
                      <a:srgbClr val="000078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1454" y="1631"/>
              <a:ext cx="768" cy="480"/>
              <a:chOff x="1028" y="1536"/>
              <a:chExt cx="768" cy="480"/>
            </a:xfrm>
          </p:grpSpPr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1028" y="1536"/>
                <a:ext cx="768" cy="48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>
                  <a:solidFill>
                    <a:srgbClr val="000078"/>
                  </a:solidFill>
                </a:endParaRP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1344" y="1584"/>
                <a:ext cx="160" cy="1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000" b="1">
                    <a:solidFill>
                      <a:srgbClr val="000078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2" name="Text Box 18">
            <a:extLst>
              <a:ext uri="{FF2B5EF4-FFF2-40B4-BE49-F238E27FC236}">
                <a16:creationId xmlns:a16="http://schemas.microsoft.com/office/drawing/2014/main" id="{D5AC7969-DCD4-D3ED-B07F-3338A3D6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50" y="5572968"/>
            <a:ext cx="830191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400" dirty="0">
                <a:latin typeface="+mn-lt"/>
              </a:rPr>
              <a:t>Important de se trouver dans l’ espace le plus ouvert possible lors de la collecte de coordonnées géographiques</a:t>
            </a:r>
            <a:endParaRPr lang="en-GB" sz="2400" dirty="0">
              <a:latin typeface="+mn-lt"/>
            </a:endParaRPr>
          </a:p>
        </p:txBody>
      </p:sp>
      <p:sp>
        <p:nvSpPr>
          <p:cNvPr id="3" name="Right Arrow 13">
            <a:extLst>
              <a:ext uri="{FF2B5EF4-FFF2-40B4-BE49-F238E27FC236}">
                <a16:creationId xmlns:a16="http://schemas.microsoft.com/office/drawing/2014/main" id="{2B937C71-6D15-7626-FED8-5A31EBD6A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71" y="5581551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8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12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Quel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appareil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utiliser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tangle 265"/>
          <p:cNvSpPr>
            <a:spLocks noChangeArrowheads="1"/>
          </p:cNvSpPr>
          <p:nvPr/>
        </p:nvSpPr>
        <p:spPr bwMode="auto">
          <a:xfrm>
            <a:off x="4591050" y="1628800"/>
            <a:ext cx="43434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CH" sz="2800">
                <a:latin typeface="+mn-lt"/>
              </a:rPr>
              <a:t>Exigences minimales:</a:t>
            </a:r>
          </a:p>
        </p:txBody>
      </p:sp>
      <p:sp>
        <p:nvSpPr>
          <p:cNvPr id="39" name="Rectangle 265"/>
          <p:cNvSpPr>
            <a:spLocks noChangeArrowheads="1"/>
          </p:cNvSpPr>
          <p:nvPr/>
        </p:nvSpPr>
        <p:spPr bwMode="auto">
          <a:xfrm>
            <a:off x="4529872" y="2060848"/>
            <a:ext cx="4515704" cy="479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1. Permet d'être configuré comme suit:</a:t>
            </a:r>
          </a:p>
          <a:p>
            <a:pPr lvl="1"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a. Format (</a:t>
            </a:r>
            <a:r>
              <a:rPr lang="fr-CH" sz="2000" dirty="0" err="1">
                <a:latin typeface="+mn-lt"/>
              </a:rPr>
              <a:t>degés</a:t>
            </a:r>
            <a:r>
              <a:rPr lang="fr-CH" sz="2000" dirty="0">
                <a:latin typeface="+mn-lt"/>
              </a:rPr>
              <a:t> décimaux: </a:t>
            </a:r>
            <a:r>
              <a:rPr lang="fr-CH" sz="2000" dirty="0" err="1">
                <a:latin typeface="+mn-lt"/>
              </a:rPr>
              <a:t>hddd.ddddd</a:t>
            </a:r>
            <a:endParaRPr lang="fr-CH" sz="2000" dirty="0">
              <a:latin typeface="+mn-lt"/>
            </a:endParaRPr>
          </a:p>
          <a:p>
            <a:pPr lvl="1"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b. Système de référence cartographique: WGS84</a:t>
            </a:r>
          </a:p>
          <a:p>
            <a:pPr lvl="1"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c. Sphéroïde de la carte: WGS84</a:t>
            </a:r>
          </a:p>
          <a:p>
            <a:pPr lvl="1"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d. Distance et vitesse: Mètre</a:t>
            </a:r>
          </a:p>
          <a:p>
            <a:pPr marL="290513" indent="-290513"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2. Fournir une lecture avec au moins 5 décimales après la virgule pour atteindre un niveau de précision au mètre près</a:t>
            </a:r>
          </a:p>
          <a:p>
            <a:pPr marL="290513" indent="-290513"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3. Affichez les informations suivantes:</a:t>
            </a:r>
          </a:p>
          <a:p>
            <a:pPr marL="739775" lvl="1" indent="-282575"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a. Nombre de signaux satellites reçus</a:t>
            </a:r>
          </a:p>
          <a:p>
            <a:pPr lvl="1"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b. Mesure d’exactitude</a:t>
            </a:r>
          </a:p>
          <a:p>
            <a:pPr>
              <a:lnSpc>
                <a:spcPct val="90000"/>
              </a:lnSpc>
              <a:defRPr/>
            </a:pPr>
            <a:r>
              <a:rPr lang="fr-CH" sz="2000" dirty="0">
                <a:latin typeface="+mn-lt"/>
              </a:rPr>
              <a:t>4. L'accès aux constellations GPS et GLONASS (Galileo et Bei Dou est un grand plus)</a:t>
            </a: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1700213"/>
            <a:ext cx="1089446" cy="262890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09963"/>
            <a:ext cx="1202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65"/>
          <p:cNvSpPr>
            <a:spLocks noChangeArrowheads="1"/>
          </p:cNvSpPr>
          <p:nvPr/>
        </p:nvSpPr>
        <p:spPr bwMode="auto">
          <a:xfrm>
            <a:off x="4466034" y="1124744"/>
            <a:ext cx="4589463" cy="4775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CH" sz="2800" dirty="0">
                <a:latin typeface="+mn-lt"/>
              </a:rPr>
              <a:t>Grand choix / Prix différent!</a:t>
            </a:r>
            <a:endParaRPr lang="en-US" sz="2800" dirty="0">
              <a:latin typeface="+mn-lt"/>
            </a:endParaRPr>
          </a:p>
        </p:txBody>
      </p:sp>
      <p:pic>
        <p:nvPicPr>
          <p:cNvPr id="43" name="Picture 7" descr="D:\GAIA-GEOSYSTEMS\PROJECTS\ADB\MEETINGS\DATA_MANAGERS_NOV_2015\PRESENTATION\GPS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1025859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D:\GAIA-GEOSYSTEMS\PROJECTS\ADB\MEETINGS\DATA_MANAGERS_NOV_2015\PRESENTATION\GPS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23" y="1484313"/>
            <a:ext cx="108944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D:\GAIA-GEOSYSTEMS\PROJECTS\ADB\MEETINGS\DATA_MANAGERS_NOV_2015\PRESENTATION\GPS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32" y="3517900"/>
            <a:ext cx="115303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 descr="D:\GAIA-GEOSYSTEMS\PROJECTS\ADB\MEETINGS\DATA_MANAGERS_NOV_2015\PRESENTATION\GPS_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115303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D:\GAIA-GEOSYSTEMS\PROJECTS\ADB\MEETINGS\DATA_MANAGERS_NOV_2015\PRESENTATION\IPh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08300"/>
            <a:ext cx="1025859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 descr="table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945063"/>
            <a:ext cx="189911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 descr="D:\GAIA-GEOSYSTEMS\PROJECTS\ADB\MEETINGS\DATA_MANAGERS_NOV_2015\PRESENTATION\GPS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933825"/>
            <a:ext cx="1169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ight Arrow 13"/>
          <p:cNvSpPr>
            <a:spLocks noChangeArrowheads="1"/>
          </p:cNvSpPr>
          <p:nvPr/>
        </p:nvSpPr>
        <p:spPr bwMode="auto">
          <a:xfrm>
            <a:off x="3995936" y="1154113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53C88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5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13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Paramétrage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l'unité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4138"/>
            <a:ext cx="27241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4138"/>
            <a:ext cx="2819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65"/>
          <p:cNvSpPr>
            <a:spLocks noChangeArrowheads="1"/>
          </p:cNvSpPr>
          <p:nvPr/>
        </p:nvSpPr>
        <p:spPr bwMode="auto">
          <a:xfrm>
            <a:off x="6477000" y="1743075"/>
            <a:ext cx="2667000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dirty="0">
                <a:solidFill>
                  <a:srgbClr val="FF0000"/>
                </a:solidFill>
                <a:latin typeface="+mn-lt"/>
              </a:rPr>
              <a:t>Doit correspondre aux spécifications des données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019800" y="1743075"/>
            <a:ext cx="457200" cy="419100"/>
          </a:xfrm>
          <a:prstGeom prst="rightArrow">
            <a:avLst/>
          </a:prstGeom>
          <a:solidFill>
            <a:srgbClr val="FF0000"/>
          </a:solidFill>
          <a:ln w="317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Rectangle 265"/>
          <p:cNvSpPr>
            <a:spLocks noChangeArrowheads="1"/>
          </p:cNvSpPr>
          <p:nvPr/>
        </p:nvSpPr>
        <p:spPr bwMode="auto">
          <a:xfrm>
            <a:off x="228600" y="2830513"/>
            <a:ext cx="55626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</a:rPr>
              <a:t>Prendre </a:t>
            </a:r>
            <a:r>
              <a:rPr lang="en-US" sz="2400" dirty="0" err="1">
                <a:latin typeface="+mn-lt"/>
              </a:rPr>
              <a:t>connaissance</a:t>
            </a:r>
            <a:endParaRPr lang="en-US" sz="2400" dirty="0">
              <a:latin typeface="+mn-lt"/>
            </a:endParaRPr>
          </a:p>
        </p:txBody>
      </p:sp>
      <p:pic>
        <p:nvPicPr>
          <p:cNvPr id="21" name="Picture 3" descr="garmin_etrex10_page-satelliten_f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101975"/>
            <a:ext cx="22733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1000" y="3868529"/>
            <a:ext cx="22098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GPS et GLONASS </a:t>
            </a:r>
            <a:r>
              <a:rPr lang="en-US" sz="1600" b="1" dirty="0" err="1">
                <a:latin typeface="+mn-lt"/>
              </a:rPr>
              <a:t>activé</a:t>
            </a:r>
            <a:endParaRPr lang="en-US" sz="1600" b="1" dirty="0">
              <a:latin typeface="+mn-lt"/>
            </a:endParaRP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381000" y="4468813"/>
            <a:ext cx="22098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Valeur </a:t>
            </a:r>
            <a:r>
              <a:rPr lang="en-US" sz="1600" b="1" dirty="0" err="1">
                <a:latin typeface="+mn-lt"/>
              </a:rPr>
              <a:t>d’exactitude</a:t>
            </a:r>
            <a:endParaRPr lang="en-US" sz="1600" b="1" dirty="0">
              <a:latin typeface="+mn-lt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4800" y="5116513"/>
            <a:ext cx="220980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+mn-lt"/>
              </a:rPr>
              <a:t>Nombre de signaux satellites reçus</a:t>
            </a:r>
            <a:endParaRPr lang="en-US" sz="1600" b="1" dirty="0">
              <a:latin typeface="+mn-lt"/>
            </a:endParaRPr>
          </a:p>
        </p:txBody>
      </p:sp>
      <p:cxnSp>
        <p:nvCxnSpPr>
          <p:cNvPr id="25" name="Straight Connector 24"/>
          <p:cNvCxnSpPr>
            <a:stCxn id="22" idx="3"/>
          </p:cNvCxnSpPr>
          <p:nvPr/>
        </p:nvCxnSpPr>
        <p:spPr>
          <a:xfrm flipV="1">
            <a:off x="2590800" y="3949700"/>
            <a:ext cx="457200" cy="881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62200" y="4232275"/>
            <a:ext cx="609600" cy="317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38400" y="5040313"/>
            <a:ext cx="609600" cy="317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533400" y="3335338"/>
            <a:ext cx="22098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Coordonnées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90800" y="3363913"/>
            <a:ext cx="457200" cy="88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92725" y="4292600"/>
            <a:ext cx="358775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r="33847" b="7744"/>
          <a:stretch>
            <a:fillRect/>
          </a:stretch>
        </p:blipFill>
        <p:spPr bwMode="auto">
          <a:xfrm>
            <a:off x="6011863" y="2882900"/>
            <a:ext cx="26638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3492500" y="5949950"/>
            <a:ext cx="15843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ea typeface="SimSun" pitchFamily="2" charset="-122"/>
              </a:rPr>
              <a:t>Appareil</a:t>
            </a:r>
            <a:r>
              <a:rPr lang="en-US" dirty="0">
                <a:ea typeface="SimSun" pitchFamily="2" charset="-122"/>
              </a:rPr>
              <a:t> GNSS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6732588" y="5949950"/>
            <a:ext cx="22669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ea typeface="SimSun" pitchFamily="2" charset="-122"/>
              </a:rPr>
              <a:t>Téléphone</a:t>
            </a:r>
            <a:r>
              <a:rPr lang="en-US" dirty="0">
                <a:ea typeface="SimSun" pitchFamily="2" charset="-122"/>
              </a:rPr>
              <a:t> mobile + application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5076825" y="4652676"/>
            <a:ext cx="22098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Position du </a:t>
            </a:r>
          </a:p>
          <a:p>
            <a:pPr algn="ctr">
              <a:defRPr/>
            </a:pPr>
            <a:r>
              <a:rPr lang="en-US" sz="1600" b="1" dirty="0">
                <a:latin typeface="+mn-lt"/>
              </a:rPr>
              <a:t>satellite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588125" y="5084763"/>
            <a:ext cx="431800" cy="144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37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14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</a:rPr>
              <a:t>Pourquoi utiliser la latitude et la longitude (degrés décimaux)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?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2400" y="1772816"/>
            <a:ext cx="4635624" cy="46085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méthode de géoréférencement la plus facile à utiliser</a:t>
            </a:r>
            <a:endParaRPr lang="en-US" dirty="0"/>
          </a:p>
          <a:p>
            <a:pPr lvl="1"/>
            <a:r>
              <a:rPr lang="fr-FR" dirty="0"/>
              <a:t>Standardisée, stable, unique, exactitude très fine</a:t>
            </a:r>
            <a:endParaRPr lang="en-US" dirty="0"/>
          </a:p>
          <a:p>
            <a:r>
              <a:rPr lang="fr-FR" dirty="0"/>
              <a:t>Utilise un cadre de référence bien défini et fixe</a:t>
            </a:r>
            <a:endParaRPr lang="en-US" dirty="0"/>
          </a:p>
          <a:p>
            <a:pPr lvl="1"/>
            <a:r>
              <a:rPr lang="fr-FR" dirty="0"/>
              <a:t>Basé sur le méridien de Greenwich (premier) et l'équateur</a:t>
            </a:r>
            <a:endParaRPr lang="en-US" dirty="0"/>
          </a:p>
          <a:p>
            <a:r>
              <a:rPr lang="fr-FR" dirty="0"/>
              <a:t>Les plus utilisés dans les technologies géospatiales</a:t>
            </a:r>
            <a:endParaRPr lang="en-GB" dirty="0"/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6580"/>
          <a:stretch>
            <a:fillRect/>
          </a:stretch>
        </p:blipFill>
        <p:spPr bwMode="auto">
          <a:xfrm>
            <a:off x="4894832" y="1533178"/>
            <a:ext cx="4141664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304953"/>
            <a:ext cx="2787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115300" y="4746278"/>
            <a:ext cx="152400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1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15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Échelle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, exactitude et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précision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752850"/>
            <a:ext cx="8610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1875" y="2817783"/>
            <a:ext cx="1867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 err="1">
                <a:solidFill>
                  <a:srgbClr val="FF0000"/>
                </a:solidFill>
                <a:latin typeface="Arial" charset="0"/>
              </a:rPr>
              <a:t>Recommandé</a:t>
            </a:r>
            <a:endParaRPr lang="en-GB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361950" y="5727700"/>
            <a:ext cx="8455025" cy="419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454848" y="1774168"/>
            <a:ext cx="558800" cy="4191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6667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093023" y="1797981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  <a:latin typeface="Arial" charset="0"/>
              </a:rPr>
              <a:t>15 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477E7-B976-909E-A4B4-C080E2E0F061}"/>
              </a:ext>
            </a:extLst>
          </p:cNvPr>
          <p:cNvSpPr/>
          <p:nvPr/>
        </p:nvSpPr>
        <p:spPr>
          <a:xfrm>
            <a:off x="453204" y="3907432"/>
            <a:ext cx="2185573" cy="57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E88F2-BA5A-6114-4D74-41B4F8A42700}"/>
              </a:ext>
            </a:extLst>
          </p:cNvPr>
          <p:cNvSpPr/>
          <p:nvPr/>
        </p:nvSpPr>
        <p:spPr>
          <a:xfrm>
            <a:off x="2888553" y="3907432"/>
            <a:ext cx="1557915" cy="57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CD4A8-2AD8-2568-6EFB-E330BC529B76}"/>
              </a:ext>
            </a:extLst>
          </p:cNvPr>
          <p:cNvSpPr/>
          <p:nvPr/>
        </p:nvSpPr>
        <p:spPr>
          <a:xfrm>
            <a:off x="7038442" y="3893948"/>
            <a:ext cx="1557915" cy="57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DCDA5-18CF-B37C-ED89-BE0DD2633B7C}"/>
              </a:ext>
            </a:extLst>
          </p:cNvPr>
          <p:cNvSpPr/>
          <p:nvPr/>
        </p:nvSpPr>
        <p:spPr>
          <a:xfrm>
            <a:off x="4660146" y="3888931"/>
            <a:ext cx="2185573" cy="57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FF844-1BFE-8253-914E-EBF938445485}"/>
              </a:ext>
            </a:extLst>
          </p:cNvPr>
          <p:cNvSpPr txBox="1"/>
          <p:nvPr/>
        </p:nvSpPr>
        <p:spPr>
          <a:xfrm>
            <a:off x="284162" y="3823285"/>
            <a:ext cx="2562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N</a:t>
            </a:r>
            <a:r>
              <a:rPr lang="fr-FR" sz="1800" dirty="0"/>
              <a:t>ombre de décimales</a:t>
            </a:r>
          </a:p>
          <a:p>
            <a:pPr algn="ctr"/>
            <a:r>
              <a:rPr lang="fr-FR" sz="1800" dirty="0"/>
              <a:t>après la virgule</a:t>
            </a:r>
            <a:endParaRPr lang="en-P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C4E6F3-2363-9257-58A2-C6B4609099BB}"/>
              </a:ext>
            </a:extLst>
          </p:cNvPr>
          <p:cNvSpPr txBox="1"/>
          <p:nvPr/>
        </p:nvSpPr>
        <p:spPr>
          <a:xfrm>
            <a:off x="7038442" y="3817176"/>
            <a:ext cx="1568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800" dirty="0"/>
              <a:t>Niveau de précision</a:t>
            </a:r>
            <a:endParaRPr lang="en-P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9F7E9-C09B-89D4-C112-5590AD7856F3}"/>
              </a:ext>
            </a:extLst>
          </p:cNvPr>
          <p:cNvSpPr txBox="1"/>
          <p:nvPr/>
        </p:nvSpPr>
        <p:spPr>
          <a:xfrm>
            <a:off x="2868598" y="3872266"/>
            <a:ext cx="1589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800" dirty="0"/>
              <a:t>Exemple</a:t>
            </a:r>
          </a:p>
          <a:p>
            <a:pPr algn="ctr"/>
            <a:r>
              <a:rPr lang="fr-CH" dirty="0"/>
              <a:t>(Longitude)</a:t>
            </a:r>
            <a:endParaRPr lang="en-P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454D5-5D16-B629-66B7-69CD0639AFBC}"/>
              </a:ext>
            </a:extLst>
          </p:cNvPr>
          <p:cNvSpPr txBox="1"/>
          <p:nvPr/>
        </p:nvSpPr>
        <p:spPr>
          <a:xfrm>
            <a:off x="4849751" y="3858782"/>
            <a:ext cx="1751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800" dirty="0"/>
              <a:t>Erreur maximale potentielle</a:t>
            </a:r>
            <a:endParaRPr lang="en-PH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F3E224-2D28-5941-C7A6-7778BB4CC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49" y="1196792"/>
            <a:ext cx="5115919" cy="2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6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735417-381E-A716-60B2-81BB5712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7" y="2007928"/>
            <a:ext cx="8354471" cy="424832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16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>
                <a:solidFill>
                  <a:schemeClr val="bg1"/>
                </a:solidFill>
                <a:latin typeface="+mn-lt"/>
              </a:rPr>
              <a:t>Méthodes de collecte de données</a:t>
            </a:r>
            <a:endParaRPr lang="fr-CH" altLang="en-US" sz="3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1423166" y="2528823"/>
            <a:ext cx="1636665" cy="2328912"/>
          </a:xfrm>
          <a:prstGeom prst="rect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CH" dirty="0">
              <a:solidFill>
                <a:srgbClr val="346667"/>
              </a:solidFill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4380992" y="6402814"/>
            <a:ext cx="1901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CH" sz="1400" b="1" dirty="0">
                <a:solidFill>
                  <a:srgbClr val="CC0099"/>
                </a:solidFill>
                <a:latin typeface="Arial" charset="0"/>
              </a:rPr>
              <a:t>Avec appareil GNSS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072533" y="2528823"/>
            <a:ext cx="153920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H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Sans appareil GNSS</a:t>
            </a:r>
          </a:p>
          <a:p>
            <a:pPr>
              <a:defRPr/>
            </a:pPr>
            <a:endParaRPr lang="fr-CH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3058150" y="3141150"/>
            <a:ext cx="5504770" cy="3135424"/>
          </a:xfrm>
          <a:prstGeom prst="rect">
            <a:avLst/>
          </a:prstGeom>
          <a:noFill/>
          <a:ln w="57150" algn="ctr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 dirty="0">
              <a:solidFill>
                <a:srgbClr val="346667"/>
              </a:solidFill>
            </a:endParaRP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4730746" y="3135455"/>
            <a:ext cx="1929486" cy="879659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 dirty="0">
              <a:solidFill>
                <a:srgbClr val="346667"/>
              </a:solidFill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4644008" y="2615083"/>
            <a:ext cx="223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CH" sz="1400" b="1" dirty="0">
                <a:solidFill>
                  <a:srgbClr val="FF0000"/>
                </a:solidFill>
                <a:latin typeface="Arial" charset="0"/>
              </a:rPr>
              <a:t>Méthode utilisée pendant l’exercice 2</a:t>
            </a:r>
          </a:p>
        </p:txBody>
      </p:sp>
      <p:pic>
        <p:nvPicPr>
          <p:cNvPr id="6146" name="Picture 2" descr="D:\Izay_Pantanilla\Pictures\hypersnap32\Course\2.4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4414" y="493130"/>
            <a:ext cx="1342349" cy="94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01B45-2575-98A3-AF68-93E7C1BF6C7B}"/>
              </a:ext>
            </a:extLst>
          </p:cNvPr>
          <p:cNvSpPr txBox="1"/>
          <p:nvPr/>
        </p:nvSpPr>
        <p:spPr>
          <a:xfrm>
            <a:off x="7601691" y="1717863"/>
            <a:ext cx="15127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Guide_HGLC_Part2_4_2</a:t>
            </a:r>
            <a:endParaRPr lang="en-PH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4E894-D27E-25EA-3C30-B42D1DFA70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7691926" y="1228641"/>
            <a:ext cx="466527" cy="4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7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17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1"/>
            <a:ext cx="9144000" cy="96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</a:rPr>
              <a:t>Importance de la Procédure Opérationnelle Standard (POS) et de la formation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265"/>
          <p:cNvSpPr>
            <a:spLocks noChangeArrowheads="1"/>
          </p:cNvSpPr>
          <p:nvPr/>
        </p:nvSpPr>
        <p:spPr bwMode="auto">
          <a:xfrm>
            <a:off x="3923928" y="2056526"/>
            <a:ext cx="5018087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fr-CH" sz="2000">
                <a:latin typeface="+mn-lt"/>
              </a:rPr>
              <a:t>Description de ‘l’appareil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fr-CH" sz="2000" dirty="0">
                <a:latin typeface="+mn-lt"/>
              </a:rPr>
              <a:t>Comment utiliser l'appareil (boutons, fonctions,...)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fr-CH" sz="2000" dirty="0">
                <a:latin typeface="+mn-lt"/>
              </a:rPr>
              <a:t>Comment le configurer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fr-CH" sz="2000" dirty="0">
                <a:latin typeface="+mn-lt"/>
              </a:rPr>
              <a:t>Procédure de collecte des données étape par étape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655" y="3631503"/>
            <a:ext cx="291782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D:\Izay_Pantanilla\Pictures\hypersnap32\Course\2.4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060" y="2584775"/>
            <a:ext cx="3848101" cy="272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1938" y="3758332"/>
            <a:ext cx="30480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65"/>
          <p:cNvSpPr>
            <a:spLocks noChangeArrowheads="1"/>
          </p:cNvSpPr>
          <p:nvPr/>
        </p:nvSpPr>
        <p:spPr bwMode="auto">
          <a:xfrm>
            <a:off x="107504" y="1196752"/>
            <a:ext cx="8784976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dirty="0">
                <a:latin typeface="+mn-lt"/>
              </a:rPr>
              <a:t>Il est important d'avoir et de suivre une Procédure Opérationnelle Standard (POS) et de se former à l'utilisation de l'appareil.</a:t>
            </a:r>
            <a:endParaRPr lang="en-US" sz="24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03400-930A-A5C0-6B2E-3C6711DE7F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8196" r="7127" b="10543"/>
          <a:stretch/>
        </p:blipFill>
        <p:spPr bwMode="auto">
          <a:xfrm>
            <a:off x="5522861" y="5383265"/>
            <a:ext cx="2117592" cy="1339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644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18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</a:rPr>
              <a:t>Un petit rappel…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damaged batte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44415"/>
            <a:ext cx="192087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 bwMode="auto">
          <a:xfrm>
            <a:off x="1524000" y="3749823"/>
            <a:ext cx="762000" cy="419100"/>
          </a:xfrm>
          <a:prstGeom prst="rightArrow">
            <a:avLst/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16175" y="3527564"/>
            <a:ext cx="2492862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 dirty="0">
                <a:latin typeface="+mn-lt"/>
              </a:rPr>
              <a:t>Retirer les piles </a:t>
            </a:r>
          </a:p>
          <a:p>
            <a:pPr>
              <a:defRPr/>
            </a:pPr>
            <a:r>
              <a:rPr lang="fr-FR" sz="2800" dirty="0">
                <a:latin typeface="+mn-lt"/>
              </a:rPr>
              <a:t>de l'appareil</a:t>
            </a:r>
            <a:endParaRPr lang="en-GB" sz="2800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524000" y="5242148"/>
            <a:ext cx="762000" cy="419100"/>
          </a:xfrm>
          <a:prstGeom prst="rightArrow">
            <a:avLst/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438400" y="5135701"/>
            <a:ext cx="3181833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800" dirty="0">
                <a:latin typeface="+mn-lt"/>
              </a:rPr>
              <a:t>Conservez l'appareil </a:t>
            </a:r>
          </a:p>
          <a:p>
            <a:pPr>
              <a:defRPr/>
            </a:pPr>
            <a:r>
              <a:rPr lang="fr-FR" sz="2800" dirty="0">
                <a:latin typeface="+mn-lt"/>
              </a:rPr>
              <a:t>Dans un endroit sec</a:t>
            </a:r>
            <a:endParaRPr lang="en-GB" sz="2800" dirty="0">
              <a:latin typeface="+mn-lt"/>
            </a:endParaRPr>
          </a:p>
        </p:txBody>
      </p:sp>
      <p:pic>
        <p:nvPicPr>
          <p:cNvPr id="20" name="Picture 19" descr="wet stor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026173"/>
            <a:ext cx="1905000" cy="142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304800" y="1906736"/>
            <a:ext cx="6019800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fr-FR" sz="2800" dirty="0">
                <a:latin typeface="+mn-lt"/>
              </a:rPr>
              <a:t>Sur place, entre les points de collecte des données</a:t>
            </a:r>
            <a:endParaRPr lang="en-GB" sz="2800" dirty="0">
              <a:latin typeface="+mn-lt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6804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477000" y="2106190"/>
            <a:ext cx="762000" cy="533400"/>
          </a:xfrm>
          <a:prstGeom prst="rightArrow">
            <a:avLst/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46667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321464" y="3004344"/>
            <a:ext cx="468352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 </a:t>
            </a:r>
            <a:r>
              <a:rPr lang="fr-FR" sz="2800" dirty="0">
                <a:latin typeface="+mn-lt"/>
              </a:rPr>
              <a:t>Pour une période plus longue</a:t>
            </a:r>
            <a:endParaRPr lang="en-GB" sz="2800" dirty="0">
              <a:latin typeface="+mn-lt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36525" y="1197123"/>
            <a:ext cx="9007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ea typeface="SimSun" pitchFamily="2" charset="-122"/>
              </a:rPr>
              <a:t>Si vous utilisez un appareil autonome et que vous n'en avez plus besoin pour la journée</a:t>
            </a:r>
            <a:endParaRPr lang="en-US" sz="280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91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19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Résumé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8931" y="1060620"/>
            <a:ext cx="8805069" cy="540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sz="2600" dirty="0"/>
              <a:t>En résumé :</a:t>
            </a:r>
            <a:endParaRPr lang="en-US" sz="2600" dirty="0"/>
          </a:p>
          <a:p>
            <a:pPr marL="540000" indent="-252000">
              <a:spcBef>
                <a:spcPts val="0"/>
              </a:spcBef>
              <a:spcAft>
                <a:spcPts val="600"/>
              </a:spcAft>
            </a:pPr>
            <a:r>
              <a:rPr lang="fr-FR" sz="2600" dirty="0"/>
              <a:t>Choisir l'appareil et la méthode appropriée</a:t>
            </a:r>
          </a:p>
          <a:p>
            <a:pPr marL="540000" indent="-252000">
              <a:spcBef>
                <a:spcPts val="0"/>
              </a:spcBef>
              <a:spcAft>
                <a:spcPts val="600"/>
              </a:spcAft>
            </a:pPr>
            <a:r>
              <a:rPr lang="fr-FR" sz="2600" dirty="0"/>
              <a:t>Régler l’appareil en fonction des spécifications des données</a:t>
            </a:r>
          </a:p>
          <a:p>
            <a:pPr marL="540000" indent="-252000">
              <a:spcBef>
                <a:spcPts val="0"/>
              </a:spcBef>
              <a:spcAft>
                <a:spcPts val="600"/>
              </a:spcAft>
            </a:pPr>
            <a:r>
              <a:rPr lang="fr-FR" sz="2600" dirty="0"/>
              <a:t>Utiliser une procédure opérationnelle standard</a:t>
            </a:r>
          </a:p>
          <a:p>
            <a:pPr marL="540000" indent="-252000">
              <a:spcBef>
                <a:spcPts val="0"/>
              </a:spcBef>
              <a:spcAft>
                <a:spcPts val="600"/>
              </a:spcAft>
            </a:pPr>
            <a:r>
              <a:rPr lang="fr-FR" sz="2600" dirty="0"/>
              <a:t>Le signal se perd à l'intérieur et est réfléchi par les bâtiments et autres objets proches =&gt; choisir un espace ouvert pour prendre la mesure</a:t>
            </a:r>
          </a:p>
          <a:p>
            <a:pPr marL="540000" indent="-252000">
              <a:spcBef>
                <a:spcPts val="0"/>
              </a:spcBef>
              <a:spcAft>
                <a:spcPts val="600"/>
              </a:spcAft>
            </a:pPr>
            <a:r>
              <a:rPr lang="fr-FR" sz="2600" dirty="0"/>
              <a:t>Il faut du temps pour calibrer et obtenir une lecture précise - attendre 1 minute pour finaliser les coordonnées</a:t>
            </a:r>
          </a:p>
          <a:p>
            <a:pPr marL="540000" indent="-252000">
              <a:spcBef>
                <a:spcPts val="0"/>
              </a:spcBef>
              <a:spcAft>
                <a:spcPts val="600"/>
              </a:spcAft>
            </a:pPr>
            <a:r>
              <a:rPr lang="fr-FR" sz="2600" dirty="0"/>
              <a:t>Recevoir les signaux d’au moins 4 satellites</a:t>
            </a:r>
          </a:p>
          <a:p>
            <a:pPr marL="540000" indent="-252000">
              <a:spcBef>
                <a:spcPts val="0"/>
              </a:spcBef>
              <a:spcAft>
                <a:spcPts val="600"/>
              </a:spcAft>
            </a:pPr>
            <a:r>
              <a:rPr lang="fr-FR" sz="2600" dirty="0"/>
              <a:t>Recueillir les coordonnées avec 5 décimales après la virgule.</a:t>
            </a:r>
          </a:p>
          <a:p>
            <a:pPr marL="540000" indent="-252000">
              <a:spcBef>
                <a:spcPts val="0"/>
              </a:spcBef>
              <a:spcAft>
                <a:spcPts val="600"/>
              </a:spcAft>
            </a:pPr>
            <a:r>
              <a:rPr lang="fr-FR" sz="2600" dirty="0"/>
              <a:t>Faire attention aux questions d’éthique lors de la cartographie des ménages ou du suivi par GPS </a:t>
            </a:r>
            <a:r>
              <a:rPr lang="en-US" sz="26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98177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</a:rPr>
              <a:t>Systèmes globaux de navigation par satellite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(GNSS)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A6F2CAB-A2F5-4458-A153-7FAA50929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1536" y="3960440"/>
            <a:ext cx="2780928" cy="278092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F3EC7D-4A54-4922-B935-12F4F7CA4ACB}"/>
              </a:ext>
            </a:extLst>
          </p:cNvPr>
          <p:cNvCxnSpPr>
            <a:cxnSpLocks/>
          </p:cNvCxnSpPr>
          <p:nvPr/>
        </p:nvCxnSpPr>
        <p:spPr>
          <a:xfrm>
            <a:off x="1907704" y="5169264"/>
            <a:ext cx="2664296" cy="27176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8D170E6-A025-4A18-9BF7-28AF36ECD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755386">
            <a:off x="6952235" y="4155549"/>
            <a:ext cx="1559822" cy="127332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6F7D28D-A78A-4684-A01D-ADE0F2A78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7922659">
            <a:off x="2138959" y="2702090"/>
            <a:ext cx="1559822" cy="127332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A7CBFB95-9BCA-49C3-A5D3-077E95A68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98577">
            <a:off x="5399028" y="2617117"/>
            <a:ext cx="1559822" cy="12733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3EC7D-4A54-4922-B935-12F4F7CA4ACB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239852" y="3955694"/>
            <a:ext cx="1044436" cy="14336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9084FF-0904-4678-8DE2-E7B4579C7ABB}"/>
              </a:ext>
            </a:extLst>
          </p:cNvPr>
          <p:cNvCxnSpPr>
            <a:cxnSpLocks/>
          </p:cNvCxnSpPr>
          <p:nvPr/>
        </p:nvCxnSpPr>
        <p:spPr>
          <a:xfrm flipH="1">
            <a:off x="4598842" y="3789040"/>
            <a:ext cx="1266368" cy="16519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E1A16C-EA6B-4693-AE72-14F0711362FB}"/>
              </a:ext>
            </a:extLst>
          </p:cNvPr>
          <p:cNvCxnSpPr>
            <a:cxnSpLocks/>
          </p:cNvCxnSpPr>
          <p:nvPr/>
        </p:nvCxnSpPr>
        <p:spPr>
          <a:xfrm flipH="1">
            <a:off x="4665204" y="4949216"/>
            <a:ext cx="2400012" cy="4400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79372622-122B-4D6D-858B-3DBE90A5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88" y="4898986"/>
            <a:ext cx="575424" cy="9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1F07D5-D3ED-41CF-A070-93DD04402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016405"/>
            <a:ext cx="87906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400" dirty="0">
                <a:ea typeface="SimSun" pitchFamily="2" charset="-122"/>
              </a:rPr>
              <a:t>Constellation de satellites émettant des signaux depuis l'espace qui transmettent des données de positionnement et de synchronisation aux récepteurs GNSS. Les récepteurs utilisent ensuite ces données pour déterminer l'emplacement</a:t>
            </a:r>
            <a:endParaRPr lang="en-US" sz="2400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06F7D28D-A78A-4684-A01D-ADE0F2A78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364051">
            <a:off x="519056" y="4341935"/>
            <a:ext cx="1559822" cy="12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20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</a:rPr>
              <a:t>Appareils Android et GPS Essentials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9738" y="1412876"/>
            <a:ext cx="5211762" cy="3536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cs typeface="Calibri" pitchFamily="34" charset="0"/>
              </a:rPr>
              <a:t>GPS Essentials est une application gratuite disponible pour les appareils Android dotés d'un récepteur GNSS intégré.</a:t>
            </a:r>
          </a:p>
          <a:p>
            <a:r>
              <a:rPr lang="fr-FR" sz="2400" dirty="0">
                <a:cs typeface="Calibri" pitchFamily="34" charset="0"/>
              </a:rPr>
              <a:t>Il peut être utilisé comme alternative aux dispositifs GPS dédiés lors de la collecte de coordonnées géographiques car il est conforme aux spécifications discutées dans les diapositives précédentes.</a:t>
            </a:r>
            <a:endParaRPr lang="en-US" sz="2400" dirty="0"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7738" y="1188467"/>
            <a:ext cx="1990047" cy="353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0E516A-A63A-884C-4250-D26D77488F0A}"/>
              </a:ext>
            </a:extLst>
          </p:cNvPr>
          <p:cNvSpPr txBox="1"/>
          <p:nvPr/>
        </p:nvSpPr>
        <p:spPr>
          <a:xfrm>
            <a:off x="453589" y="5064053"/>
            <a:ext cx="7647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cs typeface="Calibri" pitchFamily="34" charset="0"/>
              </a:rPr>
              <a:t>Les utilisateur d’un iPhone peuvent utiliser l’application gratuite « </a:t>
            </a:r>
            <a:r>
              <a:rPr lang="fr-FR" sz="2400" dirty="0" err="1">
                <a:cs typeface="Calibri" pitchFamily="34" charset="0"/>
              </a:rPr>
              <a:t>My</a:t>
            </a:r>
            <a:r>
              <a:rPr lang="fr-FR" sz="2400" dirty="0">
                <a:cs typeface="Calibri" pitchFamily="34" charset="0"/>
              </a:rPr>
              <a:t> GPS </a:t>
            </a:r>
            <a:r>
              <a:rPr lang="fr-FR" sz="2400" dirty="0" err="1">
                <a:cs typeface="Calibri" pitchFamily="34" charset="0"/>
              </a:rPr>
              <a:t>coordinates</a:t>
            </a:r>
            <a:r>
              <a:rPr lang="fr-FR" sz="2400" dirty="0">
                <a:cs typeface="Calibri" pitchFamily="34" charset="0"/>
              </a:rPr>
              <a:t> » </a:t>
            </a:r>
            <a:endParaRPr lang="en-PH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3153C-F36C-B085-38B7-02CD625E6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24271" r="9523" b="53348"/>
          <a:stretch/>
        </p:blipFill>
        <p:spPr>
          <a:xfrm>
            <a:off x="4924167" y="5523182"/>
            <a:ext cx="1886465" cy="1111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79C023-2046-F00B-1BA3-114324B079C8}"/>
              </a:ext>
            </a:extLst>
          </p:cNvPr>
          <p:cNvSpPr txBox="1"/>
          <p:nvPr/>
        </p:nvSpPr>
        <p:spPr>
          <a:xfrm>
            <a:off x="701074" y="6016775"/>
            <a:ext cx="4176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cs typeface="Calibri" pitchFamily="34" charset="0"/>
              </a:rPr>
              <a:t>A installer depuis le Apple Store</a:t>
            </a:r>
            <a:endParaRPr lang="en-PH" sz="2400" dirty="0"/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95A3B2B3-1096-A285-D8AF-7394CF0AB58F}"/>
              </a:ext>
            </a:extLst>
          </p:cNvPr>
          <p:cNvSpPr/>
          <p:nvPr/>
        </p:nvSpPr>
        <p:spPr bwMode="auto">
          <a:xfrm>
            <a:off x="323528" y="6037506"/>
            <a:ext cx="378229" cy="392906"/>
          </a:xfrm>
          <a:prstGeom prst="rightArrow">
            <a:avLst/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92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21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>
                <a:solidFill>
                  <a:schemeClr val="bg1"/>
                </a:solidFill>
                <a:latin typeface="+mn-lt"/>
              </a:rPr>
              <a:t>Préparation de l'exercice 2</a:t>
            </a:r>
            <a:endParaRPr lang="fr-CH" altLang="en-US" sz="3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749" y="1484313"/>
            <a:ext cx="4533409" cy="34575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lvl="1">
              <a:buFont typeface="Arial" charset="0"/>
              <a:buNone/>
            </a:pPr>
            <a:r>
              <a:rPr lang="fr-CH" dirty="0">
                <a:cs typeface="Calibri" pitchFamily="34" charset="0"/>
              </a:rPr>
              <a:t>Document séparé </a:t>
            </a:r>
            <a:endParaRPr lang="en-US" dirty="0">
              <a:cs typeface="Calibri" pitchFamily="34" charset="0"/>
            </a:endParaRPr>
          </a:p>
          <a:p>
            <a:pPr marL="360000" lvl="1"/>
            <a:r>
              <a:rPr lang="fr-FR" dirty="0">
                <a:cs typeface="Calibri" pitchFamily="34" charset="0"/>
              </a:rPr>
              <a:t>Guide d'installation du GPS Essentials</a:t>
            </a:r>
          </a:p>
          <a:p>
            <a:pPr marL="360000" lvl="1"/>
            <a:r>
              <a:rPr lang="fr-FR" dirty="0">
                <a:cs typeface="Calibri" pitchFamily="34" charset="0"/>
              </a:rPr>
              <a:t>POS à suivre et formulaire de collecte de données à utiliser lors de la collecte de coordonnées géographiques à l'aide d'un téléphone Android et du GPS Essentials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10902" y="4745435"/>
            <a:ext cx="546621" cy="392906"/>
          </a:xfrm>
          <a:prstGeom prst="rightArrow">
            <a:avLst/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43869" y="4694897"/>
            <a:ext cx="4040058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CH" sz="2400" dirty="0">
                <a:latin typeface="+mn-lt"/>
              </a:rPr>
              <a:t>On va pouvoir passer à l'exercice 2 si tout le monde à installer GPS Essentials sur son téléphone portable 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70267" y="5485892"/>
            <a:ext cx="30683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1000" dirty="0">
                <a:latin typeface="+mn-lt"/>
              </a:rPr>
              <a:t>FR_GPS_Essentials_guide_installation_et_SOP_231023</a:t>
            </a:r>
            <a:endParaRPr lang="en-GB" sz="10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2ED3F-3DCE-FF76-B196-1D3FD43FA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119" y="1860896"/>
            <a:ext cx="2774181" cy="3568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AD25C8-070E-1AB4-E8BD-DE071634C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5073159" y="5269205"/>
            <a:ext cx="466527" cy="4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</a:rPr>
              <a:t>Systèmes globaux de navigation par satellite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(GNSS)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8309" y="980728"/>
            <a:ext cx="84121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fr-FR" sz="2600" dirty="0">
                <a:ea typeface="SimSun" pitchFamily="2" charset="-122"/>
              </a:rPr>
              <a:t>Il existe actuellement quatre différents systèmes de navigation par satellite permettant un positionnement géospatial autonome </a:t>
            </a:r>
            <a:r>
              <a:rPr lang="fr-FR" sz="2600" b="1" dirty="0">
                <a:ea typeface="SimSun" pitchFamily="2" charset="-122"/>
              </a:rPr>
              <a:t>GPS (USA), GLONASS (Russie), </a:t>
            </a:r>
            <a:r>
              <a:rPr lang="fr-FR" sz="2600" b="1" dirty="0" err="1">
                <a:ea typeface="SimSun" pitchFamily="2" charset="-122"/>
              </a:rPr>
              <a:t>BeiDou</a:t>
            </a:r>
            <a:r>
              <a:rPr lang="fr-FR" sz="2600" b="1" dirty="0">
                <a:ea typeface="SimSun" pitchFamily="2" charset="-122"/>
              </a:rPr>
              <a:t> (Chine) et Galileo (UE).</a:t>
            </a:r>
          </a:p>
        </p:txBody>
      </p:sp>
      <p:pic>
        <p:nvPicPr>
          <p:cNvPr id="6" name="Picture 5" descr="GPS-glon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2" y="4054281"/>
            <a:ext cx="3543914" cy="2657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7" descr="D:\GPS.gif">
            <a:extLst>
              <a:ext uri="{FF2B5EF4-FFF2-40B4-BE49-F238E27FC236}">
                <a16:creationId xmlns:a16="http://schemas.microsoft.com/office/drawing/2014/main" id="{63D3606D-9050-64C7-87E7-52CCAD96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6361" y="2843225"/>
            <a:ext cx="712030" cy="924607"/>
          </a:xfrm>
          <a:prstGeom prst="rect">
            <a:avLst/>
          </a:prstGeom>
          <a:noFill/>
        </p:spPr>
      </p:pic>
      <p:pic>
        <p:nvPicPr>
          <p:cNvPr id="10" name="Picture 9" descr="Galileo_logo.svg.png">
            <a:extLst>
              <a:ext uri="{FF2B5EF4-FFF2-40B4-BE49-F238E27FC236}">
                <a16:creationId xmlns:a16="http://schemas.microsoft.com/office/drawing/2014/main" id="{8498DC42-A88A-4B84-EEE5-257A71A1E3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16" y="2864185"/>
            <a:ext cx="617190" cy="822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9251A4-C03A-BF65-4D59-895B021311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43225"/>
            <a:ext cx="664119" cy="822920"/>
          </a:xfrm>
          <a:prstGeom prst="rect">
            <a:avLst/>
          </a:prstGeom>
        </p:spPr>
      </p:pic>
      <p:pic>
        <p:nvPicPr>
          <p:cNvPr id="12" name="Picture 8" descr="D:\GLONASS.jpg">
            <a:extLst>
              <a:ext uri="{FF2B5EF4-FFF2-40B4-BE49-F238E27FC236}">
                <a16:creationId xmlns:a16="http://schemas.microsoft.com/office/drawing/2014/main" id="{49231591-9DDC-8AFD-1165-67C11C55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6768" y="2843225"/>
            <a:ext cx="919077" cy="82292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41A03-BACC-65C8-D298-721AE0EFA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4801" y="4296441"/>
            <a:ext cx="5076056" cy="22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5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4</a:t>
            </a:fld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7" name="Picture 31" descr="radio_sig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59" y="1620069"/>
            <a:ext cx="52578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6096639" y="4009850"/>
            <a:ext cx="3023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CH" dirty="0">
                <a:latin typeface="Arial" charset="0"/>
              </a:rPr>
              <a:t>1. Identifiant unique</a:t>
            </a:r>
          </a:p>
        </p:txBody>
      </p:sp>
      <p:sp>
        <p:nvSpPr>
          <p:cNvPr id="14" name="Freeform 37"/>
          <p:cNvSpPr>
            <a:spLocks/>
          </p:cNvSpPr>
          <p:nvPr/>
        </p:nvSpPr>
        <p:spPr bwMode="auto">
          <a:xfrm>
            <a:off x="4211960" y="3071812"/>
            <a:ext cx="1092200" cy="996949"/>
          </a:xfrm>
          <a:custGeom>
            <a:avLst/>
            <a:gdLst>
              <a:gd name="T0" fmla="*/ 0 w 576"/>
              <a:gd name="T1" fmla="*/ 135763 h 528"/>
              <a:gd name="T2" fmla="*/ 70960 w 576"/>
              <a:gd name="T3" fmla="*/ 74192 h 528"/>
              <a:gd name="T4" fmla="*/ 70960 w 576"/>
              <a:gd name="T5" fmla="*/ 86493 h 528"/>
              <a:gd name="T6" fmla="*/ 155656 w 576"/>
              <a:gd name="T7" fmla="*/ 12441 h 528"/>
              <a:gd name="T8" fmla="*/ 169677 w 576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528"/>
              <a:gd name="T17" fmla="*/ 576 w 576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528">
                <a:moveTo>
                  <a:pt x="0" y="528"/>
                </a:moveTo>
                <a:lnTo>
                  <a:pt x="240" y="288"/>
                </a:lnTo>
                <a:lnTo>
                  <a:pt x="240" y="336"/>
                </a:lnTo>
                <a:lnTo>
                  <a:pt x="528" y="48"/>
                </a:lnTo>
                <a:lnTo>
                  <a:pt x="576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 sz="2000" dirty="0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6096639" y="4406099"/>
            <a:ext cx="271747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82563" indent="-182563">
              <a:defRPr/>
            </a:pPr>
            <a:r>
              <a:rPr lang="fr-CH" dirty="0">
                <a:latin typeface="Arial" charset="0"/>
              </a:rPr>
              <a:t>2. Données d’</a:t>
            </a:r>
            <a:r>
              <a:rPr lang="fr-CH" dirty="0" err="1">
                <a:latin typeface="Arial" charset="0"/>
              </a:rPr>
              <a:t>Almanac</a:t>
            </a:r>
            <a:r>
              <a:rPr lang="fr-CH" dirty="0">
                <a:latin typeface="Arial" charset="0"/>
              </a:rPr>
              <a:t> </a:t>
            </a:r>
          </a:p>
          <a:p>
            <a:pPr marL="263525" indent="-263525">
              <a:defRPr/>
            </a:pPr>
            <a:r>
              <a:rPr lang="fr-CH" sz="1200" dirty="0">
                <a:latin typeface="Arial" charset="0"/>
              </a:rPr>
              <a:t>	(l'état et les informations orbitales pour calculer quels satellites sont visibles)</a:t>
            </a:r>
          </a:p>
        </p:txBody>
      </p:sp>
      <p:sp>
        <p:nvSpPr>
          <p:cNvPr id="17" name="Freeform 38"/>
          <p:cNvSpPr>
            <a:spLocks/>
          </p:cNvSpPr>
          <p:nvPr/>
        </p:nvSpPr>
        <p:spPr bwMode="auto">
          <a:xfrm>
            <a:off x="4424685" y="3452817"/>
            <a:ext cx="1090612" cy="996951"/>
          </a:xfrm>
          <a:custGeom>
            <a:avLst/>
            <a:gdLst>
              <a:gd name="T0" fmla="*/ 0 w 576"/>
              <a:gd name="T1" fmla="*/ 135763 h 528"/>
              <a:gd name="T2" fmla="*/ 67294 w 576"/>
              <a:gd name="T3" fmla="*/ 74192 h 528"/>
              <a:gd name="T4" fmla="*/ 67294 w 576"/>
              <a:gd name="T5" fmla="*/ 86493 h 528"/>
              <a:gd name="T6" fmla="*/ 148578 w 576"/>
              <a:gd name="T7" fmla="*/ 12441 h 528"/>
              <a:gd name="T8" fmla="*/ 162034 w 576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528"/>
              <a:gd name="T17" fmla="*/ 576 w 576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528">
                <a:moveTo>
                  <a:pt x="0" y="528"/>
                </a:moveTo>
                <a:lnTo>
                  <a:pt x="240" y="288"/>
                </a:lnTo>
                <a:lnTo>
                  <a:pt x="240" y="336"/>
                </a:lnTo>
                <a:lnTo>
                  <a:pt x="528" y="48"/>
                </a:lnTo>
                <a:lnTo>
                  <a:pt x="576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 sz="2000" dirty="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6014469" y="5283450"/>
            <a:ext cx="305879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63525" indent="-263525">
              <a:defRPr/>
            </a:pPr>
            <a:r>
              <a:rPr lang="fr-CH" sz="2000" dirty="0">
                <a:latin typeface="Arial" charset="0"/>
              </a:rPr>
              <a:t>3. Données éphémères</a:t>
            </a:r>
            <a:r>
              <a:rPr lang="fr-CH" sz="1400" dirty="0">
                <a:latin typeface="Arial" charset="0"/>
              </a:rPr>
              <a:t>            </a:t>
            </a:r>
            <a:r>
              <a:rPr lang="fr-CH" sz="1200" dirty="0">
                <a:latin typeface="Arial" charset="0"/>
              </a:rPr>
              <a:t>(des informations orbitales précises pour calculer la position des satellites)</a:t>
            </a:r>
            <a:endParaRPr lang="fr-CH" sz="1400" dirty="0">
              <a:latin typeface="Arial" charset="0"/>
            </a:endParaRPr>
          </a:p>
        </p:txBody>
      </p:sp>
      <p:sp>
        <p:nvSpPr>
          <p:cNvPr id="20" name="Freeform 39"/>
          <p:cNvSpPr>
            <a:spLocks/>
          </p:cNvSpPr>
          <p:nvPr/>
        </p:nvSpPr>
        <p:spPr bwMode="auto">
          <a:xfrm>
            <a:off x="4592960" y="3833807"/>
            <a:ext cx="1092200" cy="996948"/>
          </a:xfrm>
          <a:custGeom>
            <a:avLst/>
            <a:gdLst>
              <a:gd name="T0" fmla="*/ 0 w 576"/>
              <a:gd name="T1" fmla="*/ 135763 h 528"/>
              <a:gd name="T2" fmla="*/ 70960 w 576"/>
              <a:gd name="T3" fmla="*/ 74192 h 528"/>
              <a:gd name="T4" fmla="*/ 70960 w 576"/>
              <a:gd name="T5" fmla="*/ 86493 h 528"/>
              <a:gd name="T6" fmla="*/ 155656 w 576"/>
              <a:gd name="T7" fmla="*/ 12441 h 528"/>
              <a:gd name="T8" fmla="*/ 169677 w 576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528"/>
              <a:gd name="T17" fmla="*/ 576 w 576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528">
                <a:moveTo>
                  <a:pt x="0" y="528"/>
                </a:moveTo>
                <a:lnTo>
                  <a:pt x="240" y="288"/>
                </a:lnTo>
                <a:lnTo>
                  <a:pt x="240" y="336"/>
                </a:lnTo>
                <a:lnTo>
                  <a:pt x="528" y="48"/>
                </a:lnTo>
                <a:lnTo>
                  <a:pt x="576" y="0"/>
                </a:ln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 sz="2000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20069"/>
            <a:ext cx="36957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28" y="4773207"/>
            <a:ext cx="7651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0968"/>
            <a:ext cx="3381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 rot="20558010">
            <a:off x="-15307" y="4289456"/>
            <a:ext cx="2952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CH" sz="2800" dirty="0">
                <a:solidFill>
                  <a:srgbClr val="FF0000"/>
                </a:solidFill>
                <a:ea typeface="SimSun" pitchFamily="2" charset="-122"/>
              </a:rPr>
              <a:t>Pas besoin d'internet !!!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FC4FB-2003-A2A5-9996-D9F94148C26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chemeClr val="bg1"/>
                </a:solidFill>
                <a:latin typeface="+mn-lt"/>
              </a:rPr>
              <a:t>Comment ça fonctionne?</a:t>
            </a:r>
            <a:endParaRPr lang="fr-C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7DEED-728D-FE42-E704-3B7C282E5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1414" y="4818510"/>
            <a:ext cx="637422" cy="12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5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238500" y="3838575"/>
            <a:ext cx="838200" cy="12192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solidFill>
                <a:srgbClr val="000078"/>
              </a:solidFill>
            </a:endParaRPr>
          </a:p>
        </p:txBody>
      </p:sp>
      <p:pic>
        <p:nvPicPr>
          <p:cNvPr id="25" name="Picture 10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0" y="48291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3608388" y="3281363"/>
          <a:ext cx="11541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487863" imgH="3116263" progId="">
                  <p:embed/>
                </p:oleObj>
              </mc:Choice>
              <mc:Fallback>
                <p:oleObj name="Clip" r:id="rId4" imgW="4487863" imgH="3116263" progId="">
                  <p:embed/>
                  <p:pic>
                    <p:nvPicPr>
                      <p:cNvPr id="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3281363"/>
                        <a:ext cx="115411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2400300" y="1781175"/>
          <a:ext cx="38449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2261616" imgH="2419350" progId="Word.Document.8">
                  <p:embed/>
                </p:oleObj>
              </mc:Choice>
              <mc:Fallback>
                <p:oleObj name="Document" r:id="rId6" imgW="2261616" imgH="2419350" progId="Word.Document.8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781175"/>
                        <a:ext cx="38449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0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0" y="49053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7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100" y="26193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0" y="46767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2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700" y="19335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36099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5170488" y="3457575"/>
            <a:ext cx="377825" cy="571500"/>
            <a:chOff x="3569" y="2256"/>
            <a:chExt cx="238" cy="360"/>
          </a:xfrm>
        </p:grpSpPr>
        <p:pic>
          <p:nvPicPr>
            <p:cNvPr id="34" name="Picture 31" descr="eTrexBi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256"/>
              <a:ext cx="1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569" y="2457"/>
              <a:ext cx="238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19" y="36"/>
                </a:cxn>
                <a:cxn ang="0">
                  <a:pos x="207" y="16"/>
                </a:cxn>
                <a:cxn ang="0">
                  <a:pos x="238" y="0"/>
                </a:cxn>
              </a:cxnLst>
              <a:rect l="0" t="0" r="r" b="b"/>
              <a:pathLst>
                <a:path w="238" h="62">
                  <a:moveTo>
                    <a:pt x="0" y="62"/>
                  </a:moveTo>
                  <a:cubicBezTo>
                    <a:pt x="30" y="52"/>
                    <a:pt x="86" y="41"/>
                    <a:pt x="119" y="36"/>
                  </a:cubicBezTo>
                  <a:cubicBezTo>
                    <a:pt x="148" y="26"/>
                    <a:pt x="178" y="26"/>
                    <a:pt x="207" y="16"/>
                  </a:cubicBezTo>
                  <a:cubicBezTo>
                    <a:pt x="218" y="12"/>
                    <a:pt x="238" y="0"/>
                    <a:pt x="238" y="0"/>
                  </a:cubicBezTo>
                </a:path>
              </a:pathLst>
            </a:custGeom>
            <a:noFill/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3355975" y="2381250"/>
            <a:ext cx="344488" cy="581025"/>
            <a:chOff x="2426" y="1578"/>
            <a:chExt cx="217" cy="366"/>
          </a:xfrm>
        </p:grpSpPr>
        <p:pic>
          <p:nvPicPr>
            <p:cNvPr id="37" name="Picture 28" descr="eTrexBi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584"/>
              <a:ext cx="1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441" y="1578"/>
              <a:ext cx="19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0"/>
                </a:cxn>
                <a:cxn ang="0">
                  <a:pos x="197" y="31"/>
                </a:cxn>
              </a:cxnLst>
              <a:rect l="0" t="0" r="r" b="b"/>
              <a:pathLst>
                <a:path w="197" h="31">
                  <a:moveTo>
                    <a:pt x="0" y="0"/>
                  </a:moveTo>
                  <a:cubicBezTo>
                    <a:pt x="31" y="4"/>
                    <a:pt x="62" y="4"/>
                    <a:pt x="93" y="10"/>
                  </a:cubicBezTo>
                  <a:cubicBezTo>
                    <a:pt x="129" y="17"/>
                    <a:pt x="160" y="31"/>
                    <a:pt x="197" y="31"/>
                  </a:cubicBezTo>
                </a:path>
              </a:pathLst>
            </a:custGeom>
            <a:noFill/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426" y="1878"/>
              <a:ext cx="217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26"/>
                </a:cxn>
                <a:cxn ang="0">
                  <a:pos x="217" y="36"/>
                </a:cxn>
              </a:cxnLst>
              <a:rect l="0" t="0" r="r" b="b"/>
              <a:pathLst>
                <a:path w="217" h="36">
                  <a:moveTo>
                    <a:pt x="0" y="0"/>
                  </a:moveTo>
                  <a:cubicBezTo>
                    <a:pt x="52" y="8"/>
                    <a:pt x="96" y="21"/>
                    <a:pt x="150" y="26"/>
                  </a:cubicBezTo>
                  <a:cubicBezTo>
                    <a:pt x="171" y="33"/>
                    <a:pt x="217" y="36"/>
                    <a:pt x="217" y="36"/>
                  </a:cubicBezTo>
                </a:path>
              </a:pathLst>
            </a:custGeom>
            <a:noFill/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</p:grpSp>
      <p:grpSp>
        <p:nvGrpSpPr>
          <p:cNvPr id="40" name="Group 48"/>
          <p:cNvGrpSpPr>
            <a:grpSpLocks/>
          </p:cNvGrpSpPr>
          <p:nvPr/>
        </p:nvGrpSpPr>
        <p:grpSpPr bwMode="auto">
          <a:xfrm>
            <a:off x="2628900" y="1600200"/>
            <a:ext cx="3605213" cy="3381375"/>
            <a:chOff x="1968" y="1086"/>
            <a:chExt cx="2271" cy="2130"/>
          </a:xfrm>
        </p:grpSpPr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2463" y="2966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3600" y="2832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968" y="2160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2322" y="1359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3244" y="1086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479" y="2036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3807" y="1521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 bwMode="auto">
          <a:xfrm>
            <a:off x="573088" y="1268413"/>
            <a:ext cx="7886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a typeface="SimSun" pitchFamily="2" charset="-122"/>
              </a:rPr>
              <a:t>Avec un seul signal</a:t>
            </a:r>
            <a:endParaRPr lang="en-PH" sz="2800" dirty="0">
              <a:ea typeface="SimSun" pitchFamily="2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B14296-7EAF-26BD-2A13-67DDE6D18DC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chemeClr val="bg1"/>
                </a:solidFill>
                <a:latin typeface="+mn-lt"/>
              </a:rPr>
              <a:t>Comment ça fonctionne?</a:t>
            </a:r>
            <a:endParaRPr lang="fr-C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78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6</a:t>
            </a:fld>
            <a:endParaRPr lang="en-GB" altLang="en-US">
              <a:solidFill>
                <a:schemeClr val="tx1"/>
              </a:solidFill>
            </a:endParaRP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1371600" y="1905000"/>
          <a:ext cx="61722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01566" imgH="2496671" progId="Word.Document.8">
                  <p:embed/>
                </p:oleObj>
              </mc:Choice>
              <mc:Fallback>
                <p:oleObj name="Document" r:id="rId3" imgW="3501566" imgH="2496671" progId="Word.Document.8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1722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0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813" y="34480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0670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8384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9908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3718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88" y="3789363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1338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7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1338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8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688" y="38290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3657600" y="2624138"/>
            <a:ext cx="963613" cy="1631950"/>
            <a:chOff x="2304" y="1737"/>
            <a:chExt cx="607" cy="1028"/>
          </a:xfrm>
        </p:grpSpPr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2640" y="1824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2400" y="187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496" y="1737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736" y="211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2304" y="2160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2736" y="235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2440" y="239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2513" y="259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573088" y="1268413"/>
            <a:ext cx="7886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CH" sz="2800" dirty="0">
                <a:ea typeface="SimSun" pitchFamily="2" charset="-122"/>
              </a:rPr>
              <a:t>Si on a seulement 2 signaux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0BD20-7E73-DE04-79A2-E7679A0D71A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chemeClr val="bg1"/>
                </a:solidFill>
                <a:latin typeface="+mn-lt"/>
              </a:rPr>
              <a:t>Comment ça fonctionne?</a:t>
            </a:r>
            <a:endParaRPr lang="fr-C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16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7</a:t>
            </a:fld>
            <a:endParaRPr lang="en-GB" alt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2346325" y="1340768"/>
          <a:ext cx="4459288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039362" imgH="3603498" progId="Word.Document.8">
                  <p:embed/>
                </p:oleObj>
              </mc:Choice>
              <mc:Fallback>
                <p:oleObj name="Document" r:id="rId3" imgW="4039362" imgH="3603498" progId="Word.Document.8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1340768"/>
                        <a:ext cx="4459288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4419600" y="2574255"/>
            <a:ext cx="276225" cy="876300"/>
            <a:chOff x="2784" y="2016"/>
            <a:chExt cx="174" cy="552"/>
          </a:xfrm>
        </p:grpSpPr>
        <p:pic>
          <p:nvPicPr>
            <p:cNvPr id="26" name="Picture 9" descr="eTrexBi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00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eTrexBi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16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4479925" y="3099718"/>
            <a:ext cx="1387475" cy="846137"/>
            <a:chOff x="2822" y="2347"/>
            <a:chExt cx="874" cy="533"/>
          </a:xfrm>
        </p:grpSpPr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2822" y="2347"/>
              <a:ext cx="192" cy="28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49" name="AutoShape 14"/>
            <p:cNvSpPr>
              <a:spLocks noChangeArrowheads="1"/>
            </p:cNvSpPr>
            <p:nvPr/>
          </p:nvSpPr>
          <p:spPr bwMode="auto">
            <a:xfrm rot="1847419">
              <a:off x="3024" y="2688"/>
              <a:ext cx="672" cy="192"/>
            </a:xfrm>
            <a:prstGeom prst="leftArrow">
              <a:avLst>
                <a:gd name="adj1" fmla="val 50000"/>
                <a:gd name="adj2" fmla="val 875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</p:grpSp>
      <p:sp>
        <p:nvSpPr>
          <p:cNvPr id="50" name="Right Arrow 13"/>
          <p:cNvSpPr>
            <a:spLocks noChangeArrowheads="1"/>
          </p:cNvSpPr>
          <p:nvPr/>
        </p:nvSpPr>
        <p:spPr bwMode="auto">
          <a:xfrm>
            <a:off x="342771" y="5403180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53C88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846827" y="5386938"/>
            <a:ext cx="777666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400" dirty="0">
                <a:latin typeface="+mn-lt"/>
              </a:rPr>
              <a:t>Raison pour laquelle vous avez besoin d'au moins 4 signaux satellites pour obtenir une bonne lecture</a:t>
            </a:r>
            <a:endParaRPr lang="en-GB" sz="2400" dirty="0">
              <a:latin typeface="+mn-lt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568295" y="1277387"/>
            <a:ext cx="419899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ea typeface="SimSun" pitchFamily="2" charset="-122"/>
              </a:rPr>
              <a:t>Dès</a:t>
            </a:r>
            <a:r>
              <a:rPr lang="en-US" sz="2800" dirty="0">
                <a:ea typeface="SimSun" pitchFamily="2" charset="-122"/>
              </a:rPr>
              <a:t> que </a:t>
            </a:r>
            <a:r>
              <a:rPr lang="en-US" sz="2800" dirty="0" err="1">
                <a:ea typeface="SimSun" pitchFamily="2" charset="-122"/>
              </a:rPr>
              <a:t>l’on</a:t>
            </a:r>
            <a:r>
              <a:rPr lang="en-US" sz="2800" dirty="0">
                <a:ea typeface="SimSun" pitchFamily="2" charset="-122"/>
              </a:rPr>
              <a:t> a 3 </a:t>
            </a:r>
            <a:r>
              <a:rPr lang="en-US" sz="2800" dirty="0" err="1">
                <a:ea typeface="SimSun" pitchFamily="2" charset="-122"/>
              </a:rPr>
              <a:t>signaux</a:t>
            </a:r>
            <a:endParaRPr lang="en-PH" sz="2800" dirty="0">
              <a:ea typeface="SimSun" pitchFamily="2" charset="-122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5940425" y="3814093"/>
            <a:ext cx="2663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a typeface="SimSun" pitchFamily="2" charset="-122"/>
              </a:rPr>
              <a:t>Avec 4 </a:t>
            </a:r>
            <a:r>
              <a:rPr lang="en-US" sz="2800" dirty="0" err="1">
                <a:ea typeface="SimSun" pitchFamily="2" charset="-122"/>
              </a:rPr>
              <a:t>signaux</a:t>
            </a:r>
            <a:endParaRPr lang="en-PH" sz="2800" dirty="0">
              <a:ea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91C00-E694-7623-F588-BB328AED7F8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chemeClr val="bg1"/>
                </a:solidFill>
                <a:latin typeface="+mn-lt"/>
              </a:rPr>
              <a:t>Comment ça fonctionne?</a:t>
            </a:r>
            <a:endParaRPr lang="fr-C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ight Arrow 13">
            <a:extLst>
              <a:ext uri="{FF2B5EF4-FFF2-40B4-BE49-F238E27FC236}">
                <a16:creationId xmlns:a16="http://schemas.microsoft.com/office/drawing/2014/main" id="{3DF4B43D-50E6-F12C-4124-6D9374EF8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71" y="6243638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53C88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1553DC6C-9341-C8D3-35C3-AA5FDA93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82" y="6201013"/>
            <a:ext cx="85140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400" dirty="0">
                <a:latin typeface="+mn-lt"/>
              </a:rPr>
              <a:t>Facilité par l’existence des 4 constellations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84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8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Source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d'erreurs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de signal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Oval 12"/>
          <p:cNvSpPr>
            <a:spLocks noChangeAspect="1" noChangeArrowheads="1"/>
          </p:cNvSpPr>
          <p:nvPr/>
        </p:nvSpPr>
        <p:spPr bwMode="auto">
          <a:xfrm>
            <a:off x="5137150" y="1499394"/>
            <a:ext cx="1905000" cy="2035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16" name="Oval 13"/>
          <p:cNvSpPr>
            <a:spLocks noChangeAspect="1" noChangeArrowheads="1"/>
          </p:cNvSpPr>
          <p:nvPr/>
        </p:nvSpPr>
        <p:spPr bwMode="auto">
          <a:xfrm>
            <a:off x="5441950" y="1124744"/>
            <a:ext cx="1905000" cy="2035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17" name="Oval 14"/>
          <p:cNvSpPr>
            <a:spLocks noChangeAspect="1" noChangeArrowheads="1"/>
          </p:cNvSpPr>
          <p:nvPr/>
        </p:nvSpPr>
        <p:spPr bwMode="auto">
          <a:xfrm>
            <a:off x="6127750" y="1277144"/>
            <a:ext cx="1905000" cy="2035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18" name="Oval 15"/>
          <p:cNvSpPr>
            <a:spLocks noChangeAspect="1" noChangeArrowheads="1"/>
          </p:cNvSpPr>
          <p:nvPr/>
        </p:nvSpPr>
        <p:spPr bwMode="auto">
          <a:xfrm>
            <a:off x="6508750" y="1375569"/>
            <a:ext cx="1905000" cy="2035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19" name="Oval 16"/>
          <p:cNvSpPr>
            <a:spLocks noChangeAspect="1" noChangeArrowheads="1"/>
          </p:cNvSpPr>
          <p:nvPr/>
        </p:nvSpPr>
        <p:spPr bwMode="auto">
          <a:xfrm>
            <a:off x="3062288" y="3126582"/>
            <a:ext cx="2476500" cy="26463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20" name="Oval 17"/>
          <p:cNvSpPr>
            <a:spLocks noChangeAspect="1" noChangeArrowheads="1"/>
          </p:cNvSpPr>
          <p:nvPr/>
        </p:nvSpPr>
        <p:spPr bwMode="auto">
          <a:xfrm>
            <a:off x="2414588" y="2191544"/>
            <a:ext cx="2476500" cy="26463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21" name="Oval 18"/>
          <p:cNvSpPr>
            <a:spLocks noChangeAspect="1" noChangeArrowheads="1"/>
          </p:cNvSpPr>
          <p:nvPr/>
        </p:nvSpPr>
        <p:spPr bwMode="auto">
          <a:xfrm>
            <a:off x="1157288" y="2267744"/>
            <a:ext cx="2476500" cy="26463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22" name="Oval 19"/>
          <p:cNvSpPr>
            <a:spLocks noChangeAspect="1" noChangeArrowheads="1"/>
          </p:cNvSpPr>
          <p:nvPr/>
        </p:nvSpPr>
        <p:spPr bwMode="auto">
          <a:xfrm>
            <a:off x="609600" y="3234532"/>
            <a:ext cx="2476500" cy="26463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570663" y="3005932"/>
            <a:ext cx="457200" cy="317500"/>
          </a:xfrm>
          <a:custGeom>
            <a:avLst/>
            <a:gdLst/>
            <a:ahLst/>
            <a:cxnLst>
              <a:cxn ang="0">
                <a:pos x="114" y="153"/>
              </a:cxn>
              <a:cxn ang="0">
                <a:pos x="51" y="123"/>
              </a:cxn>
              <a:cxn ang="0">
                <a:pos x="42" y="117"/>
              </a:cxn>
              <a:cxn ang="0">
                <a:pos x="33" y="114"/>
              </a:cxn>
              <a:cxn ang="0">
                <a:pos x="15" y="102"/>
              </a:cxn>
              <a:cxn ang="0">
                <a:pos x="9" y="93"/>
              </a:cxn>
              <a:cxn ang="0">
                <a:pos x="0" y="90"/>
              </a:cxn>
              <a:cxn ang="0">
                <a:pos x="36" y="75"/>
              </a:cxn>
              <a:cxn ang="0">
                <a:pos x="114" y="48"/>
              </a:cxn>
              <a:cxn ang="0">
                <a:pos x="156" y="36"/>
              </a:cxn>
              <a:cxn ang="0">
                <a:pos x="192" y="18"/>
              </a:cxn>
              <a:cxn ang="0">
                <a:pos x="210" y="6"/>
              </a:cxn>
              <a:cxn ang="0">
                <a:pos x="219" y="0"/>
              </a:cxn>
              <a:cxn ang="0">
                <a:pos x="204" y="24"/>
              </a:cxn>
              <a:cxn ang="0">
                <a:pos x="159" y="93"/>
              </a:cxn>
              <a:cxn ang="0">
                <a:pos x="243" y="150"/>
              </a:cxn>
              <a:cxn ang="0">
                <a:pos x="270" y="171"/>
              </a:cxn>
              <a:cxn ang="0">
                <a:pos x="288" y="183"/>
              </a:cxn>
              <a:cxn ang="0">
                <a:pos x="171" y="165"/>
              </a:cxn>
              <a:cxn ang="0">
                <a:pos x="114" y="153"/>
              </a:cxn>
            </a:cxnLst>
            <a:rect l="0" t="0" r="r" b="b"/>
            <a:pathLst>
              <a:path w="288" h="200">
                <a:moveTo>
                  <a:pt x="114" y="153"/>
                </a:moveTo>
                <a:cubicBezTo>
                  <a:pt x="89" y="145"/>
                  <a:pt x="73" y="138"/>
                  <a:pt x="51" y="123"/>
                </a:cubicBezTo>
                <a:cubicBezTo>
                  <a:pt x="48" y="121"/>
                  <a:pt x="45" y="118"/>
                  <a:pt x="42" y="117"/>
                </a:cubicBezTo>
                <a:cubicBezTo>
                  <a:pt x="39" y="116"/>
                  <a:pt x="36" y="116"/>
                  <a:pt x="33" y="114"/>
                </a:cubicBezTo>
                <a:cubicBezTo>
                  <a:pt x="27" y="110"/>
                  <a:pt x="15" y="102"/>
                  <a:pt x="15" y="102"/>
                </a:cubicBezTo>
                <a:cubicBezTo>
                  <a:pt x="13" y="99"/>
                  <a:pt x="12" y="95"/>
                  <a:pt x="9" y="93"/>
                </a:cubicBezTo>
                <a:cubicBezTo>
                  <a:pt x="7" y="91"/>
                  <a:pt x="0" y="93"/>
                  <a:pt x="0" y="90"/>
                </a:cubicBezTo>
                <a:cubicBezTo>
                  <a:pt x="0" y="86"/>
                  <a:pt x="30" y="77"/>
                  <a:pt x="36" y="75"/>
                </a:cubicBezTo>
                <a:cubicBezTo>
                  <a:pt x="62" y="66"/>
                  <a:pt x="88" y="57"/>
                  <a:pt x="114" y="48"/>
                </a:cubicBezTo>
                <a:cubicBezTo>
                  <a:pt x="127" y="44"/>
                  <a:pt x="144" y="44"/>
                  <a:pt x="156" y="36"/>
                </a:cubicBezTo>
                <a:cubicBezTo>
                  <a:pt x="167" y="28"/>
                  <a:pt x="180" y="25"/>
                  <a:pt x="192" y="18"/>
                </a:cubicBezTo>
                <a:cubicBezTo>
                  <a:pt x="198" y="14"/>
                  <a:pt x="204" y="10"/>
                  <a:pt x="210" y="6"/>
                </a:cubicBezTo>
                <a:cubicBezTo>
                  <a:pt x="213" y="4"/>
                  <a:pt x="219" y="0"/>
                  <a:pt x="219" y="0"/>
                </a:cubicBezTo>
                <a:cubicBezTo>
                  <a:pt x="212" y="21"/>
                  <a:pt x="218" y="14"/>
                  <a:pt x="204" y="24"/>
                </a:cubicBezTo>
                <a:cubicBezTo>
                  <a:pt x="198" y="42"/>
                  <a:pt x="176" y="82"/>
                  <a:pt x="159" y="93"/>
                </a:cubicBezTo>
                <a:cubicBezTo>
                  <a:pt x="168" y="120"/>
                  <a:pt x="216" y="141"/>
                  <a:pt x="243" y="150"/>
                </a:cubicBezTo>
                <a:cubicBezTo>
                  <a:pt x="257" y="164"/>
                  <a:pt x="248" y="157"/>
                  <a:pt x="270" y="171"/>
                </a:cubicBezTo>
                <a:cubicBezTo>
                  <a:pt x="276" y="175"/>
                  <a:pt x="288" y="183"/>
                  <a:pt x="288" y="183"/>
                </a:cubicBezTo>
                <a:cubicBezTo>
                  <a:pt x="253" y="200"/>
                  <a:pt x="206" y="177"/>
                  <a:pt x="171" y="165"/>
                </a:cubicBezTo>
                <a:cubicBezTo>
                  <a:pt x="168" y="164"/>
                  <a:pt x="101" y="140"/>
                  <a:pt x="114" y="153"/>
                </a:cubicBezTo>
                <a:close/>
              </a:path>
            </a:pathLst>
          </a:custGeom>
          <a:solidFill>
            <a:srgbClr val="FF33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latin typeface="+mj-lt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3046413" y="4645819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1370013" y="3198019"/>
            <a:ext cx="3343275" cy="1600200"/>
            <a:chOff x="614" y="2006"/>
            <a:chExt cx="2106" cy="1008"/>
          </a:xfrm>
        </p:grpSpPr>
        <p:graphicFrame>
          <p:nvGraphicFramePr>
            <p:cNvPr id="29" name="Object 25"/>
            <p:cNvGraphicFramePr>
              <a:graphicFrameLocks noChangeAspect="1"/>
            </p:cNvGraphicFramePr>
            <p:nvPr/>
          </p:nvGraphicFramePr>
          <p:xfrm>
            <a:off x="1730" y="2006"/>
            <a:ext cx="560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4487863" imgH="3116263" progId="">
                    <p:embed/>
                  </p:oleObj>
                </mc:Choice>
                <mc:Fallback>
                  <p:oleObj name="Clip" r:id="rId3" imgW="4487863" imgH="3116263" progId="">
                    <p:embed/>
                    <p:pic>
                      <p:nvPicPr>
                        <p:cNvPr id="29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" y="2006"/>
                          <a:ext cx="560" cy="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2160" y="2524"/>
            <a:ext cx="560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4487863" imgH="3116263" progId="">
                    <p:embed/>
                  </p:oleObj>
                </mc:Choice>
                <mc:Fallback>
                  <p:oleObj name="Clip" r:id="rId5" imgW="4487863" imgH="3116263" progId="">
                    <p:embed/>
                    <p:pic>
                      <p:nvPicPr>
                        <p:cNvPr id="3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524"/>
                          <a:ext cx="560" cy="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7"/>
            <p:cNvGraphicFramePr>
              <a:graphicFrameLocks noChangeAspect="1"/>
            </p:cNvGraphicFramePr>
            <p:nvPr/>
          </p:nvGraphicFramePr>
          <p:xfrm>
            <a:off x="614" y="2625"/>
            <a:ext cx="560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4487863" imgH="3116263" progId="">
                    <p:embed/>
                  </p:oleObj>
                </mc:Choice>
                <mc:Fallback>
                  <p:oleObj name="Clip" r:id="rId6" imgW="4487863" imgH="3116263" progId="">
                    <p:embed/>
                    <p:pic>
                      <p:nvPicPr>
                        <p:cNvPr id="31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" y="2625"/>
                          <a:ext cx="560" cy="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8"/>
            <p:cNvGraphicFramePr>
              <a:graphicFrameLocks noChangeAspect="1"/>
            </p:cNvGraphicFramePr>
            <p:nvPr/>
          </p:nvGraphicFramePr>
          <p:xfrm>
            <a:off x="940" y="2039"/>
            <a:ext cx="560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4487863" imgH="3116263" progId="">
                    <p:embed/>
                  </p:oleObj>
                </mc:Choice>
                <mc:Fallback>
                  <p:oleObj name="Clip" r:id="rId7" imgW="4487863" imgH="3116263" progId="">
                    <p:embed/>
                    <p:pic>
                      <p:nvPicPr>
                        <p:cNvPr id="32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" y="2039"/>
                          <a:ext cx="560" cy="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7"/>
          <p:cNvGrpSpPr>
            <a:grpSpLocks/>
          </p:cNvGrpSpPr>
          <p:nvPr/>
        </p:nvGrpSpPr>
        <p:grpSpPr bwMode="auto">
          <a:xfrm>
            <a:off x="5837238" y="1818482"/>
            <a:ext cx="1717675" cy="833437"/>
            <a:chOff x="3945" y="1733"/>
            <a:chExt cx="1082" cy="525"/>
          </a:xfrm>
        </p:grpSpPr>
        <p:graphicFrame>
          <p:nvGraphicFramePr>
            <p:cNvPr id="34" name="Object 31"/>
            <p:cNvGraphicFramePr>
              <a:graphicFrameLocks noChangeAspect="1"/>
            </p:cNvGraphicFramePr>
            <p:nvPr/>
          </p:nvGraphicFramePr>
          <p:xfrm>
            <a:off x="4608" y="1872"/>
            <a:ext cx="419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4487863" imgH="3116263" progId="">
                    <p:embed/>
                  </p:oleObj>
                </mc:Choice>
                <mc:Fallback>
                  <p:oleObj name="Clip" r:id="rId8" imgW="4487863" imgH="3116263" progId="">
                    <p:embed/>
                    <p:pic>
                      <p:nvPicPr>
                        <p:cNvPr id="34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1872"/>
                          <a:ext cx="419" cy="2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2"/>
            <p:cNvGraphicFramePr>
              <a:graphicFrameLocks noChangeAspect="1"/>
            </p:cNvGraphicFramePr>
            <p:nvPr/>
          </p:nvGraphicFramePr>
          <p:xfrm>
            <a:off x="3961" y="1733"/>
            <a:ext cx="560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4487863" imgH="3116263" progId="">
                    <p:embed/>
                  </p:oleObj>
                </mc:Choice>
                <mc:Fallback>
                  <p:oleObj name="Clip" r:id="rId9" imgW="4487863" imgH="3116263" progId="">
                    <p:embed/>
                    <p:pic>
                      <p:nvPicPr>
                        <p:cNvPr id="35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1733"/>
                          <a:ext cx="560" cy="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3"/>
            <p:cNvGraphicFramePr>
              <a:graphicFrameLocks noChangeAspect="1"/>
            </p:cNvGraphicFramePr>
            <p:nvPr/>
          </p:nvGraphicFramePr>
          <p:xfrm>
            <a:off x="4314" y="1776"/>
            <a:ext cx="476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487863" imgH="3116263" progId="">
                    <p:embed/>
                  </p:oleObj>
                </mc:Choice>
                <mc:Fallback>
                  <p:oleObj name="Clip" r:id="rId10" imgW="4487863" imgH="3116263" progId="">
                    <p:embed/>
                    <p:pic>
                      <p:nvPicPr>
                        <p:cNvPr id="36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4" y="1776"/>
                          <a:ext cx="476" cy="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4"/>
            <p:cNvGraphicFramePr>
              <a:graphicFrameLocks noChangeAspect="1"/>
            </p:cNvGraphicFramePr>
            <p:nvPr/>
          </p:nvGraphicFramePr>
          <p:xfrm>
            <a:off x="3945" y="2064"/>
            <a:ext cx="279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4487863" imgH="3116263" progId="">
                    <p:embed/>
                  </p:oleObj>
                </mc:Choice>
                <mc:Fallback>
                  <p:oleObj name="Clip" r:id="rId11" imgW="4487863" imgH="3116263" progId="">
                    <p:embed/>
                    <p:pic>
                      <p:nvPicPr>
                        <p:cNvPr id="37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5" y="2064"/>
                          <a:ext cx="279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594350" y="4492110"/>
            <a:ext cx="13388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800" b="1" dirty="0">
                <a:latin typeface="+mj-lt"/>
              </a:rPr>
              <a:t>Bonne PDOP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159500" y="3561835"/>
            <a:ext cx="128612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b="1" dirty="0" err="1">
                <a:latin typeface="+mj-lt"/>
              </a:rPr>
              <a:t>Faible</a:t>
            </a:r>
            <a:r>
              <a:rPr lang="en-GB" b="1" dirty="0">
                <a:latin typeface="+mj-lt"/>
              </a:rPr>
              <a:t> PDOP</a:t>
            </a:r>
            <a:endParaRPr lang="en-GB" sz="1800" b="1" dirty="0">
              <a:latin typeface="+mj-lt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595313" y="1459370"/>
            <a:ext cx="4029949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latin typeface="+mn-lt"/>
              </a:rPr>
              <a:t>PDOP : Dilution positionnelle de l’exactitude</a:t>
            </a:r>
            <a:endParaRPr lang="en-US" sz="1600" b="1" dirty="0">
              <a:latin typeface="+mn-lt"/>
            </a:endParaRPr>
          </a:p>
        </p:txBody>
      </p:sp>
      <p:sp>
        <p:nvSpPr>
          <p:cNvPr id="2" name="Right Arrow 13">
            <a:extLst>
              <a:ext uri="{FF2B5EF4-FFF2-40B4-BE49-F238E27FC236}">
                <a16:creationId xmlns:a16="http://schemas.microsoft.com/office/drawing/2014/main" id="{A9ED8334-E0E9-6F84-A9C3-91FE3D50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71" y="6044813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BE673119-E9A1-843C-CCD8-CDE8E6798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82" y="6016347"/>
            <a:ext cx="851404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400" dirty="0">
                <a:latin typeface="+mn-lt"/>
              </a:rPr>
              <a:t>Facilité par l’existence des 4 constellations…pour autant que votre appareil puisse en recevoir le signal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7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8" grpId="0" autoUpdateAnimBg="0"/>
      <p:bldP spid="39" grpId="0" autoUpdateAnimBg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9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Source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d'erreurs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de signal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26250" y="5444183"/>
            <a:ext cx="830191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400" dirty="0">
                <a:latin typeface="+mn-lt"/>
              </a:rPr>
              <a:t>Il est préférable d'avoir une bonne dispersion et de regarder la mesure d’exactitude donnée par l'appareil</a:t>
            </a:r>
            <a:endParaRPr lang="en-GB" sz="2400" dirty="0">
              <a:latin typeface="+mn-lt"/>
            </a:endParaRPr>
          </a:p>
        </p:txBody>
      </p:sp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1111551" y="1310774"/>
            <a:ext cx="6938662" cy="3957454"/>
            <a:chOff x="816" y="1344"/>
            <a:chExt cx="4080" cy="2352"/>
          </a:xfrm>
        </p:grpSpPr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816" y="1344"/>
              <a:ext cx="4080" cy="235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346667"/>
                </a:solidFill>
              </a:endParaRPr>
            </a:p>
          </p:txBody>
        </p:sp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1010" y="1500"/>
              <a:ext cx="720" cy="720"/>
              <a:chOff x="505" y="1490"/>
              <a:chExt cx="720" cy="720"/>
            </a:xfrm>
          </p:grpSpPr>
          <p:sp>
            <p:nvSpPr>
              <p:cNvPr id="112" name="Oval 8"/>
              <p:cNvSpPr>
                <a:spLocks noChangeArrowheads="1"/>
              </p:cNvSpPr>
              <p:nvPr/>
            </p:nvSpPr>
            <p:spPr bwMode="auto">
              <a:xfrm>
                <a:off x="505" y="1490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13" name="Oval 9"/>
              <p:cNvSpPr>
                <a:spLocks noChangeArrowheads="1"/>
              </p:cNvSpPr>
              <p:nvPr/>
            </p:nvSpPr>
            <p:spPr bwMode="auto">
              <a:xfrm>
                <a:off x="672" y="1660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14" name="Oval 10"/>
              <p:cNvSpPr>
                <a:spLocks noChangeArrowheads="1"/>
              </p:cNvSpPr>
              <p:nvPr/>
            </p:nvSpPr>
            <p:spPr bwMode="auto">
              <a:xfrm>
                <a:off x="851" y="1849"/>
                <a:ext cx="23" cy="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</p:grpSp>
        <p:grpSp>
          <p:nvGrpSpPr>
            <p:cNvPr id="46" name="Group 11"/>
            <p:cNvGrpSpPr>
              <a:grpSpLocks/>
            </p:cNvGrpSpPr>
            <p:nvPr/>
          </p:nvGrpSpPr>
          <p:grpSpPr bwMode="auto">
            <a:xfrm>
              <a:off x="3961" y="1508"/>
              <a:ext cx="720" cy="720"/>
              <a:chOff x="505" y="1490"/>
              <a:chExt cx="720" cy="720"/>
            </a:xfrm>
          </p:grpSpPr>
          <p:sp>
            <p:nvSpPr>
              <p:cNvPr id="109" name="Oval 12"/>
              <p:cNvSpPr>
                <a:spLocks noChangeArrowheads="1"/>
              </p:cNvSpPr>
              <p:nvPr/>
            </p:nvSpPr>
            <p:spPr bwMode="auto">
              <a:xfrm>
                <a:off x="505" y="1490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10" name="Oval 13"/>
              <p:cNvSpPr>
                <a:spLocks noChangeArrowheads="1"/>
              </p:cNvSpPr>
              <p:nvPr/>
            </p:nvSpPr>
            <p:spPr bwMode="auto">
              <a:xfrm>
                <a:off x="672" y="1660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11" name="Oval 14"/>
              <p:cNvSpPr>
                <a:spLocks noChangeArrowheads="1"/>
              </p:cNvSpPr>
              <p:nvPr/>
            </p:nvSpPr>
            <p:spPr bwMode="auto">
              <a:xfrm>
                <a:off x="851" y="1849"/>
                <a:ext cx="23" cy="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</p:grpSp>
        <p:grpSp>
          <p:nvGrpSpPr>
            <p:cNvPr id="47" name="Group 15"/>
            <p:cNvGrpSpPr>
              <a:grpSpLocks/>
            </p:cNvGrpSpPr>
            <p:nvPr/>
          </p:nvGrpSpPr>
          <p:grpSpPr bwMode="auto">
            <a:xfrm>
              <a:off x="1988" y="2592"/>
              <a:ext cx="720" cy="720"/>
              <a:chOff x="505" y="1490"/>
              <a:chExt cx="720" cy="720"/>
            </a:xfrm>
          </p:grpSpPr>
          <p:sp>
            <p:nvSpPr>
              <p:cNvPr id="106" name="Oval 16"/>
              <p:cNvSpPr>
                <a:spLocks noChangeArrowheads="1"/>
              </p:cNvSpPr>
              <p:nvPr/>
            </p:nvSpPr>
            <p:spPr bwMode="auto">
              <a:xfrm>
                <a:off x="505" y="1490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07" name="Oval 17"/>
              <p:cNvSpPr>
                <a:spLocks noChangeArrowheads="1"/>
              </p:cNvSpPr>
              <p:nvPr/>
            </p:nvSpPr>
            <p:spPr bwMode="auto">
              <a:xfrm>
                <a:off x="672" y="1660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08" name="Oval 18"/>
              <p:cNvSpPr>
                <a:spLocks noChangeArrowheads="1"/>
              </p:cNvSpPr>
              <p:nvPr/>
            </p:nvSpPr>
            <p:spPr bwMode="auto">
              <a:xfrm>
                <a:off x="851" y="1849"/>
                <a:ext cx="23" cy="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</p:grpSp>
        <p:grpSp>
          <p:nvGrpSpPr>
            <p:cNvPr id="48" name="Group 19"/>
            <p:cNvGrpSpPr>
              <a:grpSpLocks/>
            </p:cNvGrpSpPr>
            <p:nvPr/>
          </p:nvGrpSpPr>
          <p:grpSpPr bwMode="auto">
            <a:xfrm>
              <a:off x="1993" y="1503"/>
              <a:ext cx="720" cy="720"/>
              <a:chOff x="505" y="1490"/>
              <a:chExt cx="720" cy="720"/>
            </a:xfrm>
          </p:grpSpPr>
          <p:sp>
            <p:nvSpPr>
              <p:cNvPr id="103" name="Oval 20"/>
              <p:cNvSpPr>
                <a:spLocks noChangeArrowheads="1"/>
              </p:cNvSpPr>
              <p:nvPr/>
            </p:nvSpPr>
            <p:spPr bwMode="auto">
              <a:xfrm>
                <a:off x="505" y="1490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04" name="Oval 21"/>
              <p:cNvSpPr>
                <a:spLocks noChangeArrowheads="1"/>
              </p:cNvSpPr>
              <p:nvPr/>
            </p:nvSpPr>
            <p:spPr bwMode="auto">
              <a:xfrm>
                <a:off x="672" y="1660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05" name="Oval 22"/>
              <p:cNvSpPr>
                <a:spLocks noChangeArrowheads="1"/>
              </p:cNvSpPr>
              <p:nvPr/>
            </p:nvSpPr>
            <p:spPr bwMode="auto">
              <a:xfrm>
                <a:off x="851" y="1849"/>
                <a:ext cx="23" cy="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</p:grp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>
              <a:off x="2962" y="1506"/>
              <a:ext cx="720" cy="720"/>
              <a:chOff x="505" y="1490"/>
              <a:chExt cx="720" cy="720"/>
            </a:xfrm>
          </p:grpSpPr>
          <p:sp>
            <p:nvSpPr>
              <p:cNvPr id="100" name="Oval 24"/>
              <p:cNvSpPr>
                <a:spLocks noChangeArrowheads="1"/>
              </p:cNvSpPr>
              <p:nvPr/>
            </p:nvSpPr>
            <p:spPr bwMode="auto">
              <a:xfrm>
                <a:off x="505" y="1490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01" name="Oval 25"/>
              <p:cNvSpPr>
                <a:spLocks noChangeArrowheads="1"/>
              </p:cNvSpPr>
              <p:nvPr/>
            </p:nvSpPr>
            <p:spPr bwMode="auto">
              <a:xfrm>
                <a:off x="672" y="1660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102" name="Oval 26"/>
              <p:cNvSpPr>
                <a:spLocks noChangeArrowheads="1"/>
              </p:cNvSpPr>
              <p:nvPr/>
            </p:nvSpPr>
            <p:spPr bwMode="auto">
              <a:xfrm>
                <a:off x="851" y="1849"/>
                <a:ext cx="23" cy="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</p:grpSp>
        <p:grpSp>
          <p:nvGrpSpPr>
            <p:cNvPr id="50" name="Group 27"/>
            <p:cNvGrpSpPr>
              <a:grpSpLocks/>
            </p:cNvGrpSpPr>
            <p:nvPr/>
          </p:nvGrpSpPr>
          <p:grpSpPr bwMode="auto">
            <a:xfrm>
              <a:off x="1010" y="2592"/>
              <a:ext cx="720" cy="720"/>
              <a:chOff x="505" y="1490"/>
              <a:chExt cx="720" cy="720"/>
            </a:xfrm>
          </p:grpSpPr>
          <p:sp>
            <p:nvSpPr>
              <p:cNvPr id="97" name="Oval 28"/>
              <p:cNvSpPr>
                <a:spLocks noChangeArrowheads="1"/>
              </p:cNvSpPr>
              <p:nvPr/>
            </p:nvSpPr>
            <p:spPr bwMode="auto">
              <a:xfrm>
                <a:off x="505" y="1490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98" name="Oval 29"/>
              <p:cNvSpPr>
                <a:spLocks noChangeArrowheads="1"/>
              </p:cNvSpPr>
              <p:nvPr/>
            </p:nvSpPr>
            <p:spPr bwMode="auto">
              <a:xfrm>
                <a:off x="672" y="1660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99" name="Oval 30"/>
              <p:cNvSpPr>
                <a:spLocks noChangeArrowheads="1"/>
              </p:cNvSpPr>
              <p:nvPr/>
            </p:nvSpPr>
            <p:spPr bwMode="auto">
              <a:xfrm>
                <a:off x="851" y="1849"/>
                <a:ext cx="23" cy="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</p:grpSp>
        <p:grpSp>
          <p:nvGrpSpPr>
            <p:cNvPr id="51" name="Group 31"/>
            <p:cNvGrpSpPr>
              <a:grpSpLocks/>
            </p:cNvGrpSpPr>
            <p:nvPr/>
          </p:nvGrpSpPr>
          <p:grpSpPr bwMode="auto">
            <a:xfrm>
              <a:off x="2953" y="2592"/>
              <a:ext cx="720" cy="720"/>
              <a:chOff x="505" y="1490"/>
              <a:chExt cx="720" cy="720"/>
            </a:xfrm>
          </p:grpSpPr>
          <p:sp>
            <p:nvSpPr>
              <p:cNvPr id="94" name="Oval 32"/>
              <p:cNvSpPr>
                <a:spLocks noChangeArrowheads="1"/>
              </p:cNvSpPr>
              <p:nvPr/>
            </p:nvSpPr>
            <p:spPr bwMode="auto">
              <a:xfrm>
                <a:off x="505" y="1490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95" name="Oval 33"/>
              <p:cNvSpPr>
                <a:spLocks noChangeArrowheads="1"/>
              </p:cNvSpPr>
              <p:nvPr/>
            </p:nvSpPr>
            <p:spPr bwMode="auto">
              <a:xfrm>
                <a:off x="672" y="1660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96" name="Oval 34"/>
              <p:cNvSpPr>
                <a:spLocks noChangeArrowheads="1"/>
              </p:cNvSpPr>
              <p:nvPr/>
            </p:nvSpPr>
            <p:spPr bwMode="auto">
              <a:xfrm>
                <a:off x="851" y="1849"/>
                <a:ext cx="23" cy="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</p:grpSp>
        <p:grpSp>
          <p:nvGrpSpPr>
            <p:cNvPr id="52" name="Group 35"/>
            <p:cNvGrpSpPr>
              <a:grpSpLocks/>
            </p:cNvGrpSpPr>
            <p:nvPr/>
          </p:nvGrpSpPr>
          <p:grpSpPr bwMode="auto">
            <a:xfrm>
              <a:off x="3986" y="2592"/>
              <a:ext cx="720" cy="720"/>
              <a:chOff x="505" y="1490"/>
              <a:chExt cx="720" cy="720"/>
            </a:xfrm>
          </p:grpSpPr>
          <p:sp>
            <p:nvSpPr>
              <p:cNvPr id="91" name="Oval 36"/>
              <p:cNvSpPr>
                <a:spLocks noChangeArrowheads="1"/>
              </p:cNvSpPr>
              <p:nvPr/>
            </p:nvSpPr>
            <p:spPr bwMode="auto">
              <a:xfrm>
                <a:off x="505" y="1490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92" name="Oval 37"/>
              <p:cNvSpPr>
                <a:spLocks noChangeArrowheads="1"/>
              </p:cNvSpPr>
              <p:nvPr/>
            </p:nvSpPr>
            <p:spPr bwMode="auto">
              <a:xfrm>
                <a:off x="672" y="1660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  <p:sp>
            <p:nvSpPr>
              <p:cNvPr id="93" name="Oval 38"/>
              <p:cNvSpPr>
                <a:spLocks noChangeArrowheads="1"/>
              </p:cNvSpPr>
              <p:nvPr/>
            </p:nvSpPr>
            <p:spPr bwMode="auto">
              <a:xfrm>
                <a:off x="851" y="1849"/>
                <a:ext cx="23" cy="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H">
                  <a:solidFill>
                    <a:srgbClr val="346667"/>
                  </a:solidFill>
                </a:endParaRPr>
              </a:p>
            </p:txBody>
          </p:sp>
        </p:grpSp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>
              <a:off x="1334" y="1821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1200" y="1872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55" name="Rectangle 41"/>
            <p:cNvSpPr>
              <a:spLocks noChangeArrowheads="1"/>
            </p:cNvSpPr>
            <p:nvPr/>
          </p:nvSpPr>
          <p:spPr bwMode="auto">
            <a:xfrm>
              <a:off x="1647" y="1913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2246" y="1711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2208" y="1758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58" name="Rectangle 44"/>
            <p:cNvSpPr>
              <a:spLocks noChangeArrowheads="1"/>
            </p:cNvSpPr>
            <p:nvPr/>
          </p:nvSpPr>
          <p:spPr bwMode="auto">
            <a:xfrm>
              <a:off x="2180" y="1736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59" name="Rectangle 45"/>
            <p:cNvSpPr>
              <a:spLocks noChangeArrowheads="1"/>
            </p:cNvSpPr>
            <p:nvPr/>
          </p:nvSpPr>
          <p:spPr bwMode="auto">
            <a:xfrm>
              <a:off x="2410" y="1756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60" name="Rectangle 46"/>
            <p:cNvSpPr>
              <a:spLocks noChangeArrowheads="1"/>
            </p:cNvSpPr>
            <p:nvPr/>
          </p:nvSpPr>
          <p:spPr bwMode="auto">
            <a:xfrm>
              <a:off x="2448" y="1721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61" name="Rectangle 47"/>
            <p:cNvSpPr>
              <a:spLocks noChangeArrowheads="1"/>
            </p:cNvSpPr>
            <p:nvPr/>
          </p:nvSpPr>
          <p:spPr bwMode="auto">
            <a:xfrm>
              <a:off x="3312" y="1781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62" name="Text Box 48"/>
            <p:cNvSpPr txBox="1">
              <a:spLocks noChangeArrowheads="1"/>
            </p:cNvSpPr>
            <p:nvPr/>
          </p:nvSpPr>
          <p:spPr bwMode="auto">
            <a:xfrm>
              <a:off x="1051" y="2256"/>
              <a:ext cx="7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346667"/>
                  </a:solidFill>
                  <a:latin typeface="Arial" charset="0"/>
                </a:rPr>
                <a:t>Accuracy: 69 m</a:t>
              </a:r>
            </a:p>
          </p:txBody>
        </p:sp>
        <p:sp>
          <p:nvSpPr>
            <p:cNvPr id="63" name="Text Box 49"/>
            <p:cNvSpPr txBox="1">
              <a:spLocks noChangeArrowheads="1"/>
            </p:cNvSpPr>
            <p:nvPr/>
          </p:nvSpPr>
          <p:spPr bwMode="auto">
            <a:xfrm>
              <a:off x="2016" y="2256"/>
              <a:ext cx="7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346667"/>
                  </a:solidFill>
                  <a:latin typeface="Arial" charset="0"/>
                </a:rPr>
                <a:t>Accuracy: 46 m</a:t>
              </a:r>
            </a:p>
          </p:txBody>
        </p:sp>
        <p:sp>
          <p:nvSpPr>
            <p:cNvPr id="64" name="Text Box 50"/>
            <p:cNvSpPr txBox="1">
              <a:spLocks noChangeArrowheads="1"/>
            </p:cNvSpPr>
            <p:nvPr/>
          </p:nvSpPr>
          <p:spPr bwMode="auto">
            <a:xfrm>
              <a:off x="2976" y="2256"/>
              <a:ext cx="7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346667"/>
                  </a:solidFill>
                  <a:latin typeface="Arial" charset="0"/>
                </a:rPr>
                <a:t>Accuracy: 44 m</a:t>
              </a:r>
            </a:p>
          </p:txBody>
        </p:sp>
        <p:sp>
          <p:nvSpPr>
            <p:cNvPr id="65" name="Rectangle 51"/>
            <p:cNvSpPr>
              <a:spLocks noChangeArrowheads="1"/>
            </p:cNvSpPr>
            <p:nvPr/>
          </p:nvSpPr>
          <p:spPr bwMode="auto">
            <a:xfrm>
              <a:off x="3246" y="1842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66" name="Rectangle 52"/>
            <p:cNvSpPr>
              <a:spLocks noChangeArrowheads="1"/>
            </p:cNvSpPr>
            <p:nvPr/>
          </p:nvSpPr>
          <p:spPr bwMode="auto">
            <a:xfrm>
              <a:off x="3004" y="1816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67" name="Rectangle 53"/>
            <p:cNvSpPr>
              <a:spLocks noChangeArrowheads="1"/>
            </p:cNvSpPr>
            <p:nvPr/>
          </p:nvSpPr>
          <p:spPr bwMode="auto">
            <a:xfrm>
              <a:off x="4272" y="1829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68" name="Rectangle 54"/>
            <p:cNvSpPr>
              <a:spLocks noChangeArrowheads="1"/>
            </p:cNvSpPr>
            <p:nvPr/>
          </p:nvSpPr>
          <p:spPr bwMode="auto">
            <a:xfrm>
              <a:off x="4416" y="1584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69" name="Rectangle 55"/>
            <p:cNvSpPr>
              <a:spLocks noChangeArrowheads="1"/>
            </p:cNvSpPr>
            <p:nvPr/>
          </p:nvSpPr>
          <p:spPr bwMode="auto">
            <a:xfrm>
              <a:off x="4464" y="2064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70" name="Text Box 56"/>
            <p:cNvSpPr txBox="1">
              <a:spLocks noChangeArrowheads="1"/>
            </p:cNvSpPr>
            <p:nvPr/>
          </p:nvSpPr>
          <p:spPr bwMode="auto">
            <a:xfrm>
              <a:off x="4000" y="2256"/>
              <a:ext cx="7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346667"/>
                  </a:solidFill>
                  <a:latin typeface="Arial" charset="0"/>
                </a:rPr>
                <a:t>Accuracy: 19 m</a:t>
              </a:r>
            </a:p>
          </p:txBody>
        </p:sp>
        <p:sp>
          <p:nvSpPr>
            <p:cNvPr id="71" name="Rectangle 57"/>
            <p:cNvSpPr>
              <a:spLocks noChangeArrowheads="1"/>
            </p:cNvSpPr>
            <p:nvPr/>
          </p:nvSpPr>
          <p:spPr bwMode="auto">
            <a:xfrm>
              <a:off x="1392" y="2928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72" name="Rectangle 58"/>
            <p:cNvSpPr>
              <a:spLocks noChangeArrowheads="1"/>
            </p:cNvSpPr>
            <p:nvPr/>
          </p:nvSpPr>
          <p:spPr bwMode="auto">
            <a:xfrm>
              <a:off x="1632" y="2832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73" name="Rectangle 59"/>
            <p:cNvSpPr>
              <a:spLocks noChangeArrowheads="1"/>
            </p:cNvSpPr>
            <p:nvPr/>
          </p:nvSpPr>
          <p:spPr bwMode="auto">
            <a:xfrm>
              <a:off x="1344" y="3216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74" name="Rectangle 60"/>
            <p:cNvSpPr>
              <a:spLocks noChangeArrowheads="1"/>
            </p:cNvSpPr>
            <p:nvPr/>
          </p:nvSpPr>
          <p:spPr bwMode="auto">
            <a:xfrm>
              <a:off x="2208" y="2832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2112" y="3072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76" name="Rectangle 62"/>
            <p:cNvSpPr>
              <a:spLocks noChangeArrowheads="1"/>
            </p:cNvSpPr>
            <p:nvPr/>
          </p:nvSpPr>
          <p:spPr bwMode="auto">
            <a:xfrm>
              <a:off x="2448" y="2880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77" name="Text Box 63"/>
            <p:cNvSpPr txBox="1">
              <a:spLocks noChangeArrowheads="1"/>
            </p:cNvSpPr>
            <p:nvPr/>
          </p:nvSpPr>
          <p:spPr bwMode="auto">
            <a:xfrm>
              <a:off x="1024" y="3350"/>
              <a:ext cx="7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346667"/>
                  </a:solidFill>
                  <a:latin typeface="Arial" charset="0"/>
                </a:rPr>
                <a:t>Accuracy: 14 m</a:t>
              </a:r>
            </a:p>
          </p:txBody>
        </p:sp>
        <p:sp>
          <p:nvSpPr>
            <p:cNvPr id="78" name="Text Box 64"/>
            <p:cNvSpPr txBox="1">
              <a:spLocks noChangeArrowheads="1"/>
            </p:cNvSpPr>
            <p:nvPr/>
          </p:nvSpPr>
          <p:spPr bwMode="auto">
            <a:xfrm>
              <a:off x="2016" y="3350"/>
              <a:ext cx="7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346667"/>
                  </a:solidFill>
                  <a:latin typeface="Arial" charset="0"/>
                </a:rPr>
                <a:t>Accuracy: 12 m</a:t>
              </a:r>
            </a:p>
          </p:txBody>
        </p:sp>
        <p:sp>
          <p:nvSpPr>
            <p:cNvPr id="79" name="Text Box 65"/>
            <p:cNvSpPr txBox="1">
              <a:spLocks noChangeArrowheads="1"/>
            </p:cNvSpPr>
            <p:nvPr/>
          </p:nvSpPr>
          <p:spPr bwMode="auto">
            <a:xfrm>
              <a:off x="2976" y="3350"/>
              <a:ext cx="7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346667"/>
                  </a:solidFill>
                  <a:latin typeface="Arial" charset="0"/>
                </a:rPr>
                <a:t>Accuracy: 12 m</a:t>
              </a:r>
            </a:p>
          </p:txBody>
        </p:sp>
        <p:sp>
          <p:nvSpPr>
            <p:cNvPr id="80" name="Rectangle 66"/>
            <p:cNvSpPr>
              <a:spLocks noChangeArrowheads="1"/>
            </p:cNvSpPr>
            <p:nvPr/>
          </p:nvSpPr>
          <p:spPr bwMode="auto">
            <a:xfrm>
              <a:off x="3264" y="2837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1" name="Rectangle 67"/>
            <p:cNvSpPr>
              <a:spLocks noChangeArrowheads="1"/>
            </p:cNvSpPr>
            <p:nvPr/>
          </p:nvSpPr>
          <p:spPr bwMode="auto">
            <a:xfrm>
              <a:off x="3072" y="2592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2" name="Rectangle 68"/>
            <p:cNvSpPr>
              <a:spLocks noChangeArrowheads="1"/>
            </p:cNvSpPr>
            <p:nvPr/>
          </p:nvSpPr>
          <p:spPr bwMode="auto">
            <a:xfrm>
              <a:off x="3408" y="2663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3" name="Rectangle 69"/>
            <p:cNvSpPr>
              <a:spLocks noChangeArrowheads="1"/>
            </p:cNvSpPr>
            <p:nvPr/>
          </p:nvSpPr>
          <p:spPr bwMode="auto">
            <a:xfrm>
              <a:off x="3479" y="3168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4" name="Rectangle 70"/>
            <p:cNvSpPr>
              <a:spLocks noChangeArrowheads="1"/>
            </p:cNvSpPr>
            <p:nvPr/>
          </p:nvSpPr>
          <p:spPr bwMode="auto">
            <a:xfrm>
              <a:off x="4176" y="2976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5" name="Rectangle 71"/>
            <p:cNvSpPr>
              <a:spLocks noChangeArrowheads="1"/>
            </p:cNvSpPr>
            <p:nvPr/>
          </p:nvSpPr>
          <p:spPr bwMode="auto">
            <a:xfrm>
              <a:off x="4176" y="2784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6" name="Rectangle 72"/>
            <p:cNvSpPr>
              <a:spLocks noChangeArrowheads="1"/>
            </p:cNvSpPr>
            <p:nvPr/>
          </p:nvSpPr>
          <p:spPr bwMode="auto">
            <a:xfrm>
              <a:off x="4128" y="2832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7" name="Rectangle 73"/>
            <p:cNvSpPr>
              <a:spLocks noChangeArrowheads="1"/>
            </p:cNvSpPr>
            <p:nvPr/>
          </p:nvSpPr>
          <p:spPr bwMode="auto">
            <a:xfrm>
              <a:off x="4464" y="2736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8" name="Rectangle 74"/>
            <p:cNvSpPr>
              <a:spLocks noChangeArrowheads="1"/>
            </p:cNvSpPr>
            <p:nvPr/>
          </p:nvSpPr>
          <p:spPr bwMode="auto">
            <a:xfrm>
              <a:off x="4416" y="2784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89" name="Rectangle 75"/>
            <p:cNvSpPr>
              <a:spLocks noChangeArrowheads="1"/>
            </p:cNvSpPr>
            <p:nvPr/>
          </p:nvSpPr>
          <p:spPr bwMode="auto">
            <a:xfrm>
              <a:off x="4464" y="3029"/>
              <a:ext cx="91" cy="91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90" name="Text Box 76"/>
            <p:cNvSpPr txBox="1">
              <a:spLocks noChangeArrowheads="1"/>
            </p:cNvSpPr>
            <p:nvPr/>
          </p:nvSpPr>
          <p:spPr bwMode="auto">
            <a:xfrm>
              <a:off x="4022" y="3350"/>
              <a:ext cx="6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346667"/>
                  </a:solidFill>
                  <a:latin typeface="Arial" charset="0"/>
                </a:rPr>
                <a:t>Accuracy: 7 m</a:t>
              </a:r>
            </a:p>
          </p:txBody>
        </p:sp>
      </p:grpSp>
      <p:sp>
        <p:nvSpPr>
          <p:cNvPr id="115" name="Right Arrow 13"/>
          <p:cNvSpPr>
            <a:spLocks noChangeArrowheads="1"/>
          </p:cNvSpPr>
          <p:nvPr/>
        </p:nvSpPr>
        <p:spPr bwMode="auto">
          <a:xfrm>
            <a:off x="322287" y="5539593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2" name="Right Arrow 13">
            <a:extLst>
              <a:ext uri="{FF2B5EF4-FFF2-40B4-BE49-F238E27FC236}">
                <a16:creationId xmlns:a16="http://schemas.microsoft.com/office/drawing/2014/main" id="{3C00129C-FD4E-DD99-33D6-562378DA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34" y="6201013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1C54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6F776049-3505-9372-3B43-3DF59AB3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82" y="6201013"/>
            <a:ext cx="85140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400" dirty="0">
                <a:latin typeface="+mn-lt"/>
              </a:rPr>
              <a:t>Facilité par l’existence des 4 constellations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731829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14411</TotalTime>
  <Words>1020</Words>
  <Application>Microsoft Office PowerPoint</Application>
  <PresentationFormat>On-screen Show (4:3)</PresentationFormat>
  <Paragraphs>184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HGLC_HIS_Geo-enabling_course_template</vt:lpstr>
      <vt:lpstr>Clip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133</cp:revision>
  <dcterms:created xsi:type="dcterms:W3CDTF">2018-03-06T13:12:55Z</dcterms:created>
  <dcterms:modified xsi:type="dcterms:W3CDTF">2023-11-04T20:11:45Z</dcterms:modified>
</cp:coreProperties>
</file>