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1" r:id="rId2"/>
    <p:sldId id="310" r:id="rId3"/>
    <p:sldId id="311" r:id="rId4"/>
    <p:sldId id="312" r:id="rId5"/>
    <p:sldId id="2689" r:id="rId6"/>
    <p:sldId id="2690" r:id="rId7"/>
    <p:sldId id="290" r:id="rId8"/>
    <p:sldId id="2694" r:id="rId9"/>
    <p:sldId id="2695" r:id="rId10"/>
    <p:sldId id="2696" r:id="rId11"/>
    <p:sldId id="2697" r:id="rId12"/>
    <p:sldId id="2698" r:id="rId13"/>
    <p:sldId id="2699" r:id="rId14"/>
    <p:sldId id="2691" r:id="rId15"/>
    <p:sldId id="313" r:id="rId16"/>
    <p:sldId id="292" r:id="rId17"/>
    <p:sldId id="293" r:id="rId18"/>
    <p:sldId id="31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3612" userDrawn="1">
          <p15:clr>
            <a:srgbClr val="A4A3A4"/>
          </p15:clr>
        </p15:guide>
        <p15:guide id="5" orient="horz" pos="1298"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9" pos="793">
          <p15:clr>
            <a:srgbClr val="A4A3A4"/>
          </p15:clr>
        </p15:guide>
        <p15:guide id="10" pos="3696" userDrawn="1">
          <p15:clr>
            <a:srgbClr val="A4A3A4"/>
          </p15:clr>
        </p15:guide>
        <p15:guide id="11" orient="horz" pos="1888" userDrawn="1">
          <p15:clr>
            <a:srgbClr val="A4A3A4"/>
          </p15:clr>
        </p15:guide>
        <p15:guide id="1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63"/>
    <a:srgbClr val="001C54"/>
    <a:srgbClr val="D8AA37"/>
    <a:srgbClr val="4F8CB5"/>
    <a:srgbClr val="315A75"/>
    <a:srgbClr val="3398CC"/>
    <a:srgbClr val="34666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3741" autoAdjust="0"/>
  </p:normalViewPr>
  <p:slideViewPr>
    <p:cSldViewPr showGuides="1">
      <p:cViewPr varScale="1">
        <p:scale>
          <a:sx n="70" d="100"/>
          <a:sy n="70" d="100"/>
        </p:scale>
        <p:origin x="442" y="62"/>
      </p:cViewPr>
      <p:guideLst>
        <p:guide orient="horz" pos="3067"/>
        <p:guide orient="horz" pos="618"/>
        <p:guide orient="horz" pos="4065"/>
        <p:guide orient="horz" pos="3612"/>
        <p:guide orient="horz" pos="1298"/>
        <p:guide orient="horz" pos="2432"/>
        <p:guide pos="2880"/>
        <p:guide pos="5103"/>
        <p:guide pos="793"/>
        <p:guide pos="3696"/>
        <p:guide orient="horz" pos="1888"/>
        <p:guide pos="2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09/11/2023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aseline="0" dirty="0"/>
          </a:p>
          <a:p>
            <a:pPr marL="171450" indent="-171450">
              <a:buFont typeface="Arial" pitchFamily="34" charset="0"/>
              <a:buChar char="•"/>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85868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37672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aseline="0" dirty="0"/>
          </a:p>
          <a:p>
            <a:pPr marL="0" indent="0">
              <a:buFont typeface="Arial" pitchFamily="34" charset="0"/>
              <a:buNone/>
            </a:pPr>
            <a:endParaRPr lang="en-PH" baseline="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39231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65937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50425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9400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54547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78225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86532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218130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4211292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2227794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3258349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aseline="0" dirty="0"/>
              <a:t>s.</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43515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428750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580486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3848996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1356347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3821425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29</a:t>
            </a:fld>
            <a:endParaRPr lang="en-PH" altLang="en-US"/>
          </a:p>
        </p:txBody>
      </p:sp>
    </p:spTree>
    <p:extLst>
      <p:ext uri="{BB962C8B-B14F-4D97-AF65-F5344CB8AC3E}">
        <p14:creationId xmlns:p14="http://schemas.microsoft.com/office/powerpoint/2010/main" val="55161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33423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2052604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31</a:t>
            </a:fld>
            <a:endParaRPr lang="en-PH" altLang="en-US"/>
          </a:p>
        </p:txBody>
      </p:sp>
    </p:spTree>
    <p:extLst>
      <p:ext uri="{BB962C8B-B14F-4D97-AF65-F5344CB8AC3E}">
        <p14:creationId xmlns:p14="http://schemas.microsoft.com/office/powerpoint/2010/main" val="2728454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32</a:t>
            </a:fld>
            <a:endParaRPr lang="en-PH" altLang="en-US"/>
          </a:p>
        </p:txBody>
      </p:sp>
    </p:spTree>
    <p:extLst>
      <p:ext uri="{BB962C8B-B14F-4D97-AF65-F5344CB8AC3E}">
        <p14:creationId xmlns:p14="http://schemas.microsoft.com/office/powerpoint/2010/main" val="4156680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33</a:t>
            </a:fld>
            <a:endParaRPr lang="en-PH" altLang="en-US"/>
          </a:p>
        </p:txBody>
      </p:sp>
    </p:spTree>
    <p:extLst>
      <p:ext uri="{BB962C8B-B14F-4D97-AF65-F5344CB8AC3E}">
        <p14:creationId xmlns:p14="http://schemas.microsoft.com/office/powerpoint/2010/main" val="393855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1419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106783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5565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5059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83519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37907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09/11/2023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09/11/2023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09/11/2023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09/11/2023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09/11/2023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09/11/2023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09/11/2023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09/11/2023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6673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9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07452" y="2872837"/>
            <a:ext cx="7129095" cy="830997"/>
          </a:xfrm>
          <a:prstGeom prst="rect">
            <a:avLst/>
          </a:prstGeom>
          <a:noFill/>
        </p:spPr>
        <p:txBody>
          <a:bodyPr wrap="square">
            <a:spAutoFit/>
          </a:bodyPr>
          <a:lstStyle/>
          <a:p>
            <a:pPr algn="ctr"/>
            <a:r>
              <a:rPr lang="en-US" sz="2400" b="1" dirty="0">
                <a:effectLst/>
                <a:latin typeface="+mn-lt"/>
                <a:ea typeface="Helvetica Neue"/>
                <a:cs typeface="Helvetica Neue"/>
              </a:rPr>
              <a:t>Séance 17 – </a:t>
            </a:r>
            <a:r>
              <a:rPr lang="fr-FR" sz="2400" b="1" dirty="0">
                <a:effectLst/>
                <a:latin typeface="+mn-lt"/>
                <a:ea typeface="Helvetica Neue"/>
                <a:cs typeface="Helvetica Neue"/>
              </a:rPr>
              <a:t>Contenu et processus </a:t>
            </a:r>
            <a:r>
              <a:rPr lang="fr-FR" sz="2400" b="1" dirty="0">
                <a:latin typeface="+mn-lt"/>
                <a:ea typeface="Helvetica Neue"/>
                <a:cs typeface="Helvetica Neue"/>
              </a:rPr>
              <a:t>derrière une </a:t>
            </a:r>
            <a:r>
              <a:rPr lang="fr-FR" sz="2400" b="1" dirty="0">
                <a:effectLst/>
                <a:latin typeface="+mn-lt"/>
                <a:ea typeface="Helvetica Neue"/>
                <a:cs typeface="Helvetica Neue"/>
              </a:rPr>
              <a:t>bonne carte thématique</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6542F2D4-B722-5278-7D11-723B69C3DC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FA549633-D10E-78A0-ED8A-0485E1BC1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42834095-5B1A-6547-BBEB-3305A0074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0B08968E-2171-5E86-760E-49BE953EA0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B8F1ADA5-4AD6-343D-8AC0-C2A245279B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S'agit-il d'une bonne carte thématique</a:t>
            </a:r>
            <a:r>
              <a:rPr lang="en-US" sz="3200" b="1" dirty="0">
                <a:solidFill>
                  <a:schemeClr val="bg1"/>
                </a:solidFill>
                <a:latin typeface="+mn-lt"/>
              </a:rPr>
              <a:t>?</a:t>
            </a:r>
            <a:endParaRPr lang="en-PH" altLang="en-US" sz="3200" b="1" dirty="0">
              <a:solidFill>
                <a:schemeClr val="bg1"/>
              </a:solidFill>
              <a:latin typeface="+mn-lt"/>
            </a:endParaRPr>
          </a:p>
        </p:txBody>
      </p:sp>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3770" y="1076458"/>
            <a:ext cx="4320678" cy="5592902"/>
          </a:xfrm>
          <a:prstGeom prst="rect">
            <a:avLst/>
          </a:prstGeom>
        </p:spPr>
      </p:pic>
      <p:sp>
        <p:nvSpPr>
          <p:cNvPr id="12" name="Title 1"/>
          <p:cNvSpPr txBox="1">
            <a:spLocks/>
          </p:cNvSpPr>
          <p:nvPr/>
        </p:nvSpPr>
        <p:spPr bwMode="auto">
          <a:xfrm>
            <a:off x="323528" y="1062558"/>
            <a:ext cx="3960241"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3200" b="1" dirty="0"/>
              <a:t>S'agit-il d'une bonne carte thématique</a:t>
            </a:r>
            <a:r>
              <a:rPr lang="en-PH" altLang="en-US" sz="3200" b="1" dirty="0"/>
              <a:t>?</a:t>
            </a:r>
          </a:p>
        </p:txBody>
      </p:sp>
      <p:sp>
        <p:nvSpPr>
          <p:cNvPr id="19" name="Content Placeholder 2"/>
          <p:cNvSpPr txBox="1">
            <a:spLocks/>
          </p:cNvSpPr>
          <p:nvPr/>
        </p:nvSpPr>
        <p:spPr bwMode="auto">
          <a:xfrm>
            <a:off x="251520" y="2286521"/>
            <a:ext cx="4104456" cy="3508921"/>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err="1">
                <a:latin typeface="+mn-lt"/>
                <a:cs typeface="+mn-cs"/>
              </a:rPr>
              <a:t>Qu'est-ce</a:t>
            </a:r>
            <a:r>
              <a:rPr lang="en-PH" sz="2400" dirty="0">
                <a:latin typeface="+mn-lt"/>
                <a:cs typeface="+mn-cs"/>
              </a:rPr>
              <a:t> qui manque?</a:t>
            </a:r>
          </a:p>
          <a:p>
            <a:pPr marL="169863" indent="-169863" eaLnBrk="1" hangingPunct="1">
              <a:lnSpc>
                <a:spcPct val="90000"/>
              </a:lnSpc>
              <a:spcBef>
                <a:spcPts val="1000"/>
              </a:spcBef>
              <a:buFont typeface="Arial" pitchFamily="34" charset="0"/>
              <a:buChar char="•"/>
              <a:defRPr/>
            </a:pPr>
            <a:r>
              <a:rPr lang="fr-FR" sz="2400" dirty="0">
                <a:latin typeface="+mn-lt"/>
                <a:cs typeface="+mn-cs"/>
              </a:rPr>
              <a:t>Qu'est-ce qui devrait/pourrait être amélioré</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fr-FR" sz="2400" dirty="0">
                <a:latin typeface="+mn-lt"/>
                <a:cs typeface="+mn-cs"/>
              </a:rPr>
              <a:t>contient-elle la bonne quantité d'informations</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en-PH" sz="2400" dirty="0" err="1">
                <a:latin typeface="+mn-lt"/>
                <a:cs typeface="+mn-cs"/>
              </a:rPr>
              <a:t>Cette</a:t>
            </a:r>
            <a:r>
              <a:rPr lang="en-PH" sz="2400" dirty="0">
                <a:latin typeface="+mn-lt"/>
                <a:cs typeface="+mn-cs"/>
              </a:rPr>
              <a:t> carte </a:t>
            </a:r>
            <a:r>
              <a:rPr lang="en-PH" sz="2400" dirty="0" err="1">
                <a:latin typeface="+mn-lt"/>
                <a:cs typeface="+mn-cs"/>
              </a:rPr>
              <a:t>est-elle</a:t>
            </a:r>
            <a:r>
              <a:rPr lang="en-PH" sz="2400" dirty="0">
                <a:latin typeface="+mn-lt"/>
                <a:cs typeface="+mn-cs"/>
              </a:rPr>
              <a:t> utile?</a:t>
            </a:r>
          </a:p>
        </p:txBody>
      </p:sp>
    </p:spTree>
    <p:extLst>
      <p:ext uri="{BB962C8B-B14F-4D97-AF65-F5344CB8AC3E}">
        <p14:creationId xmlns:p14="http://schemas.microsoft.com/office/powerpoint/2010/main" val="102683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S'agit-il d'une bonne carte thématique</a:t>
            </a:r>
            <a:r>
              <a:rPr lang="en-US" sz="3200" b="1" dirty="0">
                <a:solidFill>
                  <a:schemeClr val="bg1"/>
                </a:solidFill>
                <a:latin typeface="+mn-lt"/>
              </a:rPr>
              <a:t>?</a:t>
            </a:r>
            <a:endParaRPr lang="en-PH" altLang="en-US" sz="3200" b="1" dirty="0">
              <a:solidFill>
                <a:schemeClr val="bg1"/>
              </a:solidFill>
              <a:latin typeface="+mn-lt"/>
            </a:endParaRPr>
          </a:p>
        </p:txBody>
      </p:sp>
      <p:sp>
        <p:nvSpPr>
          <p:cNvPr id="12" name="Title 1"/>
          <p:cNvSpPr txBox="1">
            <a:spLocks/>
          </p:cNvSpPr>
          <p:nvPr/>
        </p:nvSpPr>
        <p:spPr bwMode="auto">
          <a:xfrm>
            <a:off x="107505" y="1062558"/>
            <a:ext cx="3824734"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3200" b="1" dirty="0"/>
              <a:t>S'agit-il d'une bonne carte thématique</a:t>
            </a:r>
            <a:r>
              <a:rPr lang="en-PH" altLang="en-US" sz="3200" b="1" dirty="0"/>
              <a:t>?</a:t>
            </a:r>
          </a:p>
        </p:txBody>
      </p:sp>
      <p:sp>
        <p:nvSpPr>
          <p:cNvPr id="19" name="Content Placeholder 2"/>
          <p:cNvSpPr txBox="1">
            <a:spLocks/>
          </p:cNvSpPr>
          <p:nvPr/>
        </p:nvSpPr>
        <p:spPr bwMode="auto">
          <a:xfrm>
            <a:off x="251520" y="2447472"/>
            <a:ext cx="4032447" cy="2942679"/>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err="1">
                <a:latin typeface="+mn-lt"/>
                <a:cs typeface="+mn-cs"/>
              </a:rPr>
              <a:t>Qu'est-ce</a:t>
            </a:r>
            <a:r>
              <a:rPr lang="en-PH" sz="2400" dirty="0">
                <a:latin typeface="+mn-lt"/>
                <a:cs typeface="+mn-cs"/>
              </a:rPr>
              <a:t> qui manque?</a:t>
            </a:r>
          </a:p>
          <a:p>
            <a:pPr marL="169863" indent="-169863" eaLnBrk="1" hangingPunct="1">
              <a:lnSpc>
                <a:spcPct val="90000"/>
              </a:lnSpc>
              <a:spcBef>
                <a:spcPts val="1000"/>
              </a:spcBef>
              <a:buFont typeface="Arial" pitchFamily="34" charset="0"/>
              <a:buChar char="•"/>
              <a:defRPr/>
            </a:pPr>
            <a:r>
              <a:rPr lang="fr-FR" sz="2400" dirty="0">
                <a:latin typeface="+mn-lt"/>
                <a:cs typeface="+mn-cs"/>
              </a:rPr>
              <a:t>Ce qui devrait/pourrait être amélioré</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fr-FR" sz="2400" dirty="0">
                <a:latin typeface="+mn-lt"/>
                <a:cs typeface="+mn-cs"/>
              </a:rPr>
              <a:t>Contient-elle la bonne quantité d'informations </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en-PH" sz="2400" dirty="0" err="1">
                <a:latin typeface="+mn-lt"/>
                <a:cs typeface="+mn-cs"/>
              </a:rPr>
              <a:t>Cette</a:t>
            </a:r>
            <a:r>
              <a:rPr lang="en-PH" sz="2400" dirty="0">
                <a:latin typeface="+mn-lt"/>
                <a:cs typeface="+mn-cs"/>
              </a:rPr>
              <a:t> carte </a:t>
            </a:r>
            <a:r>
              <a:rPr lang="en-PH" sz="2400" dirty="0" err="1">
                <a:latin typeface="+mn-lt"/>
                <a:cs typeface="+mn-cs"/>
              </a:rPr>
              <a:t>est-elle</a:t>
            </a:r>
            <a:r>
              <a:rPr lang="en-PH" sz="2400" dirty="0">
                <a:latin typeface="+mn-lt"/>
                <a:cs typeface="+mn-cs"/>
              </a:rPr>
              <a:t> utile?</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56456" y="1124744"/>
            <a:ext cx="4320000" cy="5588136"/>
          </a:xfrm>
          <a:prstGeom prst="rect">
            <a:avLst/>
          </a:prstGeom>
        </p:spPr>
      </p:pic>
    </p:spTree>
    <p:extLst>
      <p:ext uri="{BB962C8B-B14F-4D97-AF65-F5344CB8AC3E}">
        <p14:creationId xmlns:p14="http://schemas.microsoft.com/office/powerpoint/2010/main" val="244491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S'agit-il d'une bonne carte thématique</a:t>
            </a:r>
            <a:r>
              <a:rPr lang="en-US" sz="3200" b="1" dirty="0">
                <a:solidFill>
                  <a:schemeClr val="bg1"/>
                </a:solidFill>
                <a:latin typeface="+mn-lt"/>
              </a:rPr>
              <a:t>?</a:t>
            </a:r>
            <a:endParaRPr lang="en-PH" altLang="en-US" sz="3200" b="1" dirty="0">
              <a:solidFill>
                <a:schemeClr val="bg1"/>
              </a:solidFill>
              <a:latin typeface="+mn-lt"/>
            </a:endParaRPr>
          </a:p>
        </p:txBody>
      </p:sp>
      <p:sp>
        <p:nvSpPr>
          <p:cNvPr id="12" name="Title 1"/>
          <p:cNvSpPr txBox="1">
            <a:spLocks/>
          </p:cNvSpPr>
          <p:nvPr/>
        </p:nvSpPr>
        <p:spPr bwMode="auto">
          <a:xfrm>
            <a:off x="107504" y="1062558"/>
            <a:ext cx="4032447"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3200" b="1" dirty="0"/>
              <a:t>S'agit-il d'une bonne carte thématique</a:t>
            </a:r>
            <a:r>
              <a:rPr lang="en-PH" altLang="en-US" sz="3200" b="1" dirty="0"/>
              <a:t>?</a:t>
            </a:r>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4448" y="1124744"/>
            <a:ext cx="4320000" cy="5588137"/>
          </a:xfrm>
          <a:prstGeom prst="rect">
            <a:avLst/>
          </a:prstGeom>
          <a:ln>
            <a:solidFill>
              <a:schemeClr val="tx1"/>
            </a:solidFill>
            <a:miter lim="800000"/>
            <a:headEnd/>
            <a:tailEnd/>
          </a:ln>
        </p:spPr>
      </p:pic>
      <p:sp>
        <p:nvSpPr>
          <p:cNvPr id="2" name="Content Placeholder 2">
            <a:extLst>
              <a:ext uri="{FF2B5EF4-FFF2-40B4-BE49-F238E27FC236}">
                <a16:creationId xmlns:a16="http://schemas.microsoft.com/office/drawing/2014/main" id="{F2644067-6F4A-9789-8DD6-5A0D4728E2FF}"/>
              </a:ext>
            </a:extLst>
          </p:cNvPr>
          <p:cNvSpPr txBox="1">
            <a:spLocks/>
          </p:cNvSpPr>
          <p:nvPr/>
        </p:nvSpPr>
        <p:spPr bwMode="auto">
          <a:xfrm>
            <a:off x="251520" y="2447472"/>
            <a:ext cx="4032447" cy="2942679"/>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err="1">
                <a:latin typeface="+mn-lt"/>
                <a:cs typeface="+mn-cs"/>
              </a:rPr>
              <a:t>Qu'est-ce</a:t>
            </a:r>
            <a:r>
              <a:rPr lang="en-PH" sz="2400" dirty="0">
                <a:latin typeface="+mn-lt"/>
                <a:cs typeface="+mn-cs"/>
              </a:rPr>
              <a:t> qui manque?</a:t>
            </a:r>
          </a:p>
          <a:p>
            <a:pPr marL="169863" indent="-169863" eaLnBrk="1" hangingPunct="1">
              <a:lnSpc>
                <a:spcPct val="90000"/>
              </a:lnSpc>
              <a:spcBef>
                <a:spcPts val="1000"/>
              </a:spcBef>
              <a:buFont typeface="Arial" pitchFamily="34" charset="0"/>
              <a:buChar char="•"/>
              <a:defRPr/>
            </a:pPr>
            <a:r>
              <a:rPr lang="fr-FR" sz="2400" dirty="0">
                <a:latin typeface="+mn-lt"/>
                <a:cs typeface="+mn-cs"/>
              </a:rPr>
              <a:t>Ce qui devrait/pourrait être amélioré</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fr-FR" sz="2400" dirty="0">
                <a:latin typeface="+mn-lt"/>
                <a:cs typeface="+mn-cs"/>
              </a:rPr>
              <a:t>Contient-elle la bonne quantité d'informations </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en-PH" sz="2400" dirty="0" err="1">
                <a:latin typeface="+mn-lt"/>
                <a:cs typeface="+mn-cs"/>
              </a:rPr>
              <a:t>Cette</a:t>
            </a:r>
            <a:r>
              <a:rPr lang="en-PH" sz="2400" dirty="0">
                <a:latin typeface="+mn-lt"/>
                <a:cs typeface="+mn-cs"/>
              </a:rPr>
              <a:t> carte </a:t>
            </a:r>
            <a:r>
              <a:rPr lang="en-PH" sz="2400" dirty="0" err="1">
                <a:latin typeface="+mn-lt"/>
                <a:cs typeface="+mn-cs"/>
              </a:rPr>
              <a:t>est-elle</a:t>
            </a:r>
            <a:r>
              <a:rPr lang="en-PH" sz="2400" dirty="0">
                <a:latin typeface="+mn-lt"/>
                <a:cs typeface="+mn-cs"/>
              </a:rPr>
              <a:t> utile?</a:t>
            </a:r>
          </a:p>
        </p:txBody>
      </p:sp>
    </p:spTree>
    <p:extLst>
      <p:ext uri="{BB962C8B-B14F-4D97-AF65-F5344CB8AC3E}">
        <p14:creationId xmlns:p14="http://schemas.microsoft.com/office/powerpoint/2010/main" val="426776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S'agit-il d'une bonne carte thématique</a:t>
            </a:r>
            <a:r>
              <a:rPr lang="en-US" sz="3200" b="1" dirty="0">
                <a:solidFill>
                  <a:schemeClr val="bg1"/>
                </a:solidFill>
                <a:latin typeface="+mn-lt"/>
              </a:rPr>
              <a:t>?</a:t>
            </a:r>
            <a:endParaRPr lang="en-PH" altLang="en-US" sz="3200" b="1" dirty="0">
              <a:solidFill>
                <a:schemeClr val="bg1"/>
              </a:solidFill>
              <a:latin typeface="+mn-lt"/>
            </a:endParaRPr>
          </a:p>
        </p:txBody>
      </p:sp>
      <p:pic>
        <p:nvPicPr>
          <p:cNvPr id="7" name="Content Placeholder 2"/>
          <p:cNvPicPr>
            <a:picLocks noChangeAspect="1"/>
          </p:cNvPicPr>
          <p:nvPr/>
        </p:nvPicPr>
        <p:blipFill>
          <a:blip r:embed="rId3" cstate="print"/>
          <a:stretch>
            <a:fillRect/>
          </a:stretch>
        </p:blipFill>
        <p:spPr>
          <a:xfrm>
            <a:off x="4644008" y="1124744"/>
            <a:ext cx="3888432" cy="5493459"/>
          </a:xfrm>
          <a:prstGeom prst="rect">
            <a:avLst/>
          </a:prstGeom>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44D5F57-6931-622C-F45D-635A43212AD6}"/>
              </a:ext>
            </a:extLst>
          </p:cNvPr>
          <p:cNvSpPr txBox="1">
            <a:spLocks/>
          </p:cNvSpPr>
          <p:nvPr/>
        </p:nvSpPr>
        <p:spPr bwMode="auto">
          <a:xfrm>
            <a:off x="107504" y="1062558"/>
            <a:ext cx="4032447"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3200" b="1" dirty="0"/>
              <a:t>S'agit-il d'une bonne carte thématique</a:t>
            </a:r>
            <a:r>
              <a:rPr lang="en-PH" altLang="en-US" sz="3200" b="1" dirty="0"/>
              <a:t>?</a:t>
            </a:r>
          </a:p>
        </p:txBody>
      </p:sp>
      <p:sp>
        <p:nvSpPr>
          <p:cNvPr id="3" name="Content Placeholder 2">
            <a:extLst>
              <a:ext uri="{FF2B5EF4-FFF2-40B4-BE49-F238E27FC236}">
                <a16:creationId xmlns:a16="http://schemas.microsoft.com/office/drawing/2014/main" id="{B9B6D732-D475-5D6A-4CD5-85B9C4A52445}"/>
              </a:ext>
            </a:extLst>
          </p:cNvPr>
          <p:cNvSpPr txBox="1">
            <a:spLocks/>
          </p:cNvSpPr>
          <p:nvPr/>
        </p:nvSpPr>
        <p:spPr bwMode="auto">
          <a:xfrm>
            <a:off x="251520" y="2447472"/>
            <a:ext cx="4032447" cy="2942679"/>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err="1">
                <a:latin typeface="+mn-lt"/>
                <a:cs typeface="+mn-cs"/>
              </a:rPr>
              <a:t>Qu'est-ce</a:t>
            </a:r>
            <a:r>
              <a:rPr lang="en-PH" sz="2400" dirty="0">
                <a:latin typeface="+mn-lt"/>
                <a:cs typeface="+mn-cs"/>
              </a:rPr>
              <a:t> qui manque?</a:t>
            </a:r>
          </a:p>
          <a:p>
            <a:pPr marL="169863" indent="-169863" eaLnBrk="1" hangingPunct="1">
              <a:lnSpc>
                <a:spcPct val="90000"/>
              </a:lnSpc>
              <a:spcBef>
                <a:spcPts val="1000"/>
              </a:spcBef>
              <a:buFont typeface="Arial" pitchFamily="34" charset="0"/>
              <a:buChar char="•"/>
              <a:defRPr/>
            </a:pPr>
            <a:r>
              <a:rPr lang="fr-FR" sz="2400" dirty="0">
                <a:latin typeface="+mn-lt"/>
                <a:cs typeface="+mn-cs"/>
              </a:rPr>
              <a:t>Ce qui devrait/pourrait être amélioré</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fr-FR" sz="2400" dirty="0">
                <a:latin typeface="+mn-lt"/>
                <a:cs typeface="+mn-cs"/>
              </a:rPr>
              <a:t>Contient-elle la bonne quantité d'informations </a:t>
            </a:r>
            <a:r>
              <a:rPr lang="en-PH" sz="2400" dirty="0">
                <a:latin typeface="+mn-lt"/>
                <a:cs typeface="+mn-cs"/>
              </a:rPr>
              <a:t>?</a:t>
            </a:r>
          </a:p>
          <a:p>
            <a:pPr marL="169863" indent="-169863" eaLnBrk="1" hangingPunct="1">
              <a:lnSpc>
                <a:spcPct val="90000"/>
              </a:lnSpc>
              <a:spcBef>
                <a:spcPts val="1000"/>
              </a:spcBef>
              <a:buFont typeface="Arial" pitchFamily="34" charset="0"/>
              <a:buChar char="•"/>
              <a:defRPr/>
            </a:pPr>
            <a:r>
              <a:rPr lang="en-PH" sz="2400" dirty="0" err="1">
                <a:latin typeface="+mn-lt"/>
                <a:cs typeface="+mn-cs"/>
              </a:rPr>
              <a:t>Cette</a:t>
            </a:r>
            <a:r>
              <a:rPr lang="en-PH" sz="2400" dirty="0">
                <a:latin typeface="+mn-lt"/>
                <a:cs typeface="+mn-cs"/>
              </a:rPr>
              <a:t> carte </a:t>
            </a:r>
            <a:r>
              <a:rPr lang="en-PH" sz="2400" dirty="0" err="1">
                <a:latin typeface="+mn-lt"/>
                <a:cs typeface="+mn-cs"/>
              </a:rPr>
              <a:t>est-elle</a:t>
            </a:r>
            <a:r>
              <a:rPr lang="en-PH" sz="2400" dirty="0">
                <a:latin typeface="+mn-lt"/>
                <a:cs typeface="+mn-cs"/>
              </a:rPr>
              <a:t> utile?</a:t>
            </a:r>
          </a:p>
        </p:txBody>
      </p:sp>
    </p:spTree>
    <p:extLst>
      <p:ext uri="{BB962C8B-B14F-4D97-AF65-F5344CB8AC3E}">
        <p14:creationId xmlns:p14="http://schemas.microsoft.com/office/powerpoint/2010/main" val="107414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14</a:t>
            </a:fld>
            <a:endParaRPr lang="en-GB" altLang="en-US">
              <a:solidFill>
                <a:schemeClr val="tx1"/>
              </a:solidFill>
            </a:endParaRPr>
          </a:p>
        </p:txBody>
      </p:sp>
      <p:sp>
        <p:nvSpPr>
          <p:cNvPr id="8"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Exemple de bonne carte thématique</a:t>
            </a:r>
            <a:endParaRPr lang="fr-CH" altLang="en-US" sz="3200" b="1" dirty="0">
              <a:solidFill>
                <a:schemeClr val="bg1"/>
              </a:solidFill>
              <a:latin typeface="+mn-lt"/>
            </a:endParaRPr>
          </a:p>
        </p:txBody>
      </p:sp>
      <p:pic>
        <p:nvPicPr>
          <p:cNvPr id="4" name="Content Placeholder 7">
            <a:extLst>
              <a:ext uri="{FF2B5EF4-FFF2-40B4-BE49-F238E27FC236}">
                <a16:creationId xmlns:a16="http://schemas.microsoft.com/office/drawing/2014/main" id="{6C098A52-797D-C576-80C8-8764AB8CED06}"/>
              </a:ext>
            </a:extLst>
          </p:cNvPr>
          <p:cNvPicPr>
            <a:picLocks noChangeAspect="1"/>
          </p:cNvPicPr>
          <p:nvPr/>
        </p:nvPicPr>
        <p:blipFill rotWithShape="1">
          <a:blip r:embed="rId3" cstate="print"/>
          <a:srcRect l="1787" t="2432" r="2265" b="2327"/>
          <a:stretch/>
        </p:blipFill>
        <p:spPr>
          <a:xfrm>
            <a:off x="628650" y="1034821"/>
            <a:ext cx="7710005" cy="5418367"/>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44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8" name="Content Placeholder 2"/>
          <p:cNvSpPr txBox="1">
            <a:spLocks/>
          </p:cNvSpPr>
          <p:nvPr/>
        </p:nvSpPr>
        <p:spPr>
          <a:xfrm>
            <a:off x="395288" y="1135334"/>
            <a:ext cx="4176712" cy="474193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FR" dirty="0"/>
              <a:t>Trois grandes parties du processus</a:t>
            </a:r>
            <a:r>
              <a:rPr lang="en-PH" dirty="0"/>
              <a:t>:</a:t>
            </a:r>
          </a:p>
          <a:p>
            <a:pPr>
              <a:defRPr/>
            </a:pPr>
            <a:r>
              <a:rPr lang="fr-FR" dirty="0"/>
              <a:t>Comprendre le contexte de la carte à créer</a:t>
            </a:r>
          </a:p>
          <a:p>
            <a:pPr>
              <a:defRPr/>
            </a:pPr>
            <a:r>
              <a:rPr lang="fr-FR" dirty="0"/>
              <a:t>Collecte et préparation des données et informations nécessaires</a:t>
            </a:r>
          </a:p>
          <a:p>
            <a:pPr>
              <a:defRPr/>
            </a:pPr>
            <a:r>
              <a:rPr lang="fr-FR" dirty="0"/>
              <a:t>Création de la carte thématique elle-même</a:t>
            </a:r>
            <a:endParaRPr lang="en-PH" dirty="0"/>
          </a:p>
        </p:txBody>
      </p:sp>
      <p:sp>
        <p:nvSpPr>
          <p:cNvPr id="19" name="TextBox 2"/>
          <p:cNvSpPr txBox="1">
            <a:spLocks noChangeArrowheads="1"/>
          </p:cNvSpPr>
          <p:nvPr/>
        </p:nvSpPr>
        <p:spPr bwMode="auto">
          <a:xfrm>
            <a:off x="52635" y="6535564"/>
            <a:ext cx="495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https://www.healthgeolab.net/DOCUMENTS/Guide_HGLC_Part2_6_1.pdf</a:t>
            </a:r>
          </a:p>
        </p:txBody>
      </p:sp>
      <p:sp>
        <p:nvSpPr>
          <p:cNvPr id="28" name="Right Brace 27"/>
          <p:cNvSpPr/>
          <p:nvPr/>
        </p:nvSpPr>
        <p:spPr>
          <a:xfrm>
            <a:off x="4645124" y="1748288"/>
            <a:ext cx="287337" cy="10810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p:cNvSpPr/>
          <p:nvPr/>
        </p:nvSpPr>
        <p:spPr>
          <a:xfrm>
            <a:off x="4645124" y="2941340"/>
            <a:ext cx="287337" cy="10810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p:cNvSpPr/>
          <p:nvPr/>
        </p:nvSpPr>
        <p:spPr>
          <a:xfrm>
            <a:off x="4645124" y="4142720"/>
            <a:ext cx="287337" cy="10795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Content Placeholder 2"/>
          <p:cNvSpPr txBox="1">
            <a:spLocks/>
          </p:cNvSpPr>
          <p:nvPr/>
        </p:nvSpPr>
        <p:spPr bwMode="auto">
          <a:xfrm>
            <a:off x="5219798" y="2072138"/>
            <a:ext cx="1866801" cy="504825"/>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Demander</a:t>
            </a:r>
          </a:p>
        </p:txBody>
      </p:sp>
      <p:sp>
        <p:nvSpPr>
          <p:cNvPr id="32" name="Content Placeholder 2"/>
          <p:cNvSpPr txBox="1">
            <a:spLocks/>
          </p:cNvSpPr>
          <p:nvPr/>
        </p:nvSpPr>
        <p:spPr bwMode="auto">
          <a:xfrm>
            <a:off x="5135660" y="3031827"/>
            <a:ext cx="1866801" cy="990600"/>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err="1">
                <a:latin typeface="+mn-lt"/>
                <a:cs typeface="+mn-cs"/>
              </a:rPr>
              <a:t>Acquérir</a:t>
            </a:r>
            <a:endParaRPr lang="en-PH" sz="2800" dirty="0">
              <a:latin typeface="+mn-lt"/>
              <a:cs typeface="+mn-cs"/>
            </a:endParaRPr>
          </a:p>
          <a:p>
            <a:pPr>
              <a:lnSpc>
                <a:spcPct val="90000"/>
              </a:lnSpc>
              <a:spcBef>
                <a:spcPts val="1000"/>
              </a:spcBef>
              <a:buFont typeface="Arial" charset="0"/>
              <a:buNone/>
              <a:defRPr/>
            </a:pPr>
            <a:r>
              <a:rPr lang="en-PH" sz="2800" dirty="0">
                <a:latin typeface="+mn-lt"/>
                <a:cs typeface="+mn-cs"/>
              </a:rPr>
              <a:t>Examiner</a:t>
            </a:r>
          </a:p>
        </p:txBody>
      </p:sp>
      <p:sp>
        <p:nvSpPr>
          <p:cNvPr id="33" name="Content Placeholder 2"/>
          <p:cNvSpPr txBox="1">
            <a:spLocks/>
          </p:cNvSpPr>
          <p:nvPr/>
        </p:nvSpPr>
        <p:spPr bwMode="auto">
          <a:xfrm>
            <a:off x="5084244" y="4176041"/>
            <a:ext cx="1866801" cy="503238"/>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err="1">
                <a:latin typeface="+mn-lt"/>
                <a:cs typeface="+mn-cs"/>
              </a:rPr>
              <a:t>Créer</a:t>
            </a:r>
            <a:endParaRPr lang="en-PH" sz="2800" dirty="0">
              <a:latin typeface="+mn-lt"/>
              <a:cs typeface="+mn-cs"/>
            </a:endParaRPr>
          </a:p>
          <a:p>
            <a:pPr>
              <a:lnSpc>
                <a:spcPct val="90000"/>
              </a:lnSpc>
              <a:spcBef>
                <a:spcPts val="1000"/>
              </a:spcBef>
              <a:buFont typeface="Arial" charset="0"/>
              <a:buNone/>
              <a:defRPr/>
            </a:pPr>
            <a:r>
              <a:rPr lang="en-PH" sz="2800" dirty="0" err="1">
                <a:latin typeface="+mn-lt"/>
                <a:cs typeface="+mn-cs"/>
              </a:rPr>
              <a:t>Analyser</a:t>
            </a:r>
            <a:endParaRPr lang="en-PH" sz="2800" dirty="0">
              <a:latin typeface="+mn-lt"/>
              <a:cs typeface="+mn-cs"/>
            </a:endParaRPr>
          </a:p>
        </p:txBody>
      </p:sp>
    </p:spTree>
    <p:extLst>
      <p:ext uri="{BB962C8B-B14F-4D97-AF65-F5344CB8AC3E}">
        <p14:creationId xmlns:p14="http://schemas.microsoft.com/office/powerpoint/2010/main" val="194555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7" name="Content Placeholder 2"/>
          <p:cNvSpPr txBox="1">
            <a:spLocks/>
          </p:cNvSpPr>
          <p:nvPr/>
        </p:nvSpPr>
        <p:spPr>
          <a:xfrm>
            <a:off x="251520" y="2492797"/>
            <a:ext cx="8315325" cy="25923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fr-CH" altLang="en-US" sz="2800" dirty="0"/>
              <a:t>À quoi va servir la carte ? Pour une information générale, une prise de décision?</a:t>
            </a:r>
          </a:p>
          <a:p>
            <a:pPr lvl="1">
              <a:spcAft>
                <a:spcPts val="600"/>
              </a:spcAft>
            </a:pPr>
            <a:r>
              <a:rPr lang="fr-CH" altLang="en-US" sz="2800" dirty="0"/>
              <a:t>Quel est le(s) message(s) que la carte est censée transmettre ?</a:t>
            </a:r>
          </a:p>
          <a:p>
            <a:pPr lvl="1">
              <a:spcAft>
                <a:spcPts val="600"/>
              </a:spcAft>
            </a:pPr>
            <a:r>
              <a:rPr lang="fr-CH" altLang="en-US" sz="2800" dirty="0"/>
              <a:t>Quand et où cette carte sera-t-elle utilisée ?</a:t>
            </a:r>
          </a:p>
          <a:p>
            <a:pPr lvl="1">
              <a:spcAft>
                <a:spcPts val="600"/>
              </a:spcAft>
            </a:pPr>
            <a:r>
              <a:rPr lang="fr-CH" altLang="en-US" sz="2800" dirty="0"/>
              <a:t>Qui présentera la carte?</a:t>
            </a:r>
          </a:p>
          <a:p>
            <a:pPr lvl="1">
              <a:spcAft>
                <a:spcPts val="600"/>
              </a:spcAft>
              <a:buFont typeface="Arial" pitchFamily="34" charset="0"/>
              <a:buNone/>
            </a:pPr>
            <a:r>
              <a:rPr lang="fr-CH" altLang="en-US" sz="2800" dirty="0"/>
              <a:t>	</a:t>
            </a:r>
          </a:p>
        </p:txBody>
      </p:sp>
      <p:sp>
        <p:nvSpPr>
          <p:cNvPr id="21" name="Rectangle 20"/>
          <p:cNvSpPr/>
          <p:nvPr/>
        </p:nvSpPr>
        <p:spPr>
          <a:xfrm>
            <a:off x="519808" y="1825352"/>
            <a:ext cx="3719416" cy="523220"/>
          </a:xfrm>
          <a:prstGeom prst="rect">
            <a:avLst/>
          </a:prstGeom>
        </p:spPr>
        <p:txBody>
          <a:bodyPr wrap="none">
            <a:spAutoFit/>
          </a:bodyPr>
          <a:lstStyle/>
          <a:p>
            <a:pPr>
              <a:defRPr/>
            </a:pPr>
            <a:r>
              <a:rPr lang="fr-CH" altLang="en-US" sz="2800" dirty="0">
                <a:latin typeface="+mn-lt"/>
                <a:cs typeface="Arial" charset="0"/>
              </a:rPr>
              <a:t>1. Comprendre l'objectif</a:t>
            </a:r>
            <a:endParaRPr lang="fr-CH" sz="2800" dirty="0">
              <a:latin typeface="+mn-lt"/>
              <a:cs typeface="Arial" charset="0"/>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2800" b="1" dirty="0">
                <a:latin typeface="+mn-lt"/>
              </a:rPr>
              <a:t>Comprendre le contexte de la carte à créer</a:t>
            </a:r>
            <a:endParaRPr lang="en-PH" altLang="en-US" sz="3600" b="1" dirty="0">
              <a:latin typeface="+mn-lt"/>
            </a:endParaRPr>
          </a:p>
        </p:txBody>
      </p:sp>
    </p:spTree>
    <p:extLst>
      <p:ext uri="{BB962C8B-B14F-4D97-AF65-F5344CB8AC3E}">
        <p14:creationId xmlns:p14="http://schemas.microsoft.com/office/powerpoint/2010/main" val="302767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2800" b="1" dirty="0">
                <a:latin typeface="+mn-lt"/>
              </a:rPr>
              <a:t>Comprendre le contexte de la carte à créer</a:t>
            </a:r>
            <a:endParaRPr lang="en-PH" altLang="en-US" sz="3600" b="1" dirty="0">
              <a:latin typeface="+mn-lt"/>
            </a:endParaRPr>
          </a:p>
        </p:txBody>
      </p:sp>
      <p:sp>
        <p:nvSpPr>
          <p:cNvPr id="7" name="Content Placeholder 2"/>
          <p:cNvSpPr txBox="1">
            <a:spLocks/>
          </p:cNvSpPr>
          <p:nvPr/>
        </p:nvSpPr>
        <p:spPr>
          <a:xfrm>
            <a:off x="395536" y="2278650"/>
            <a:ext cx="8569200" cy="4246693"/>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fr-CH" altLang="en-US" dirty="0"/>
              <a:t>Qui utilisera la carte?</a:t>
            </a:r>
          </a:p>
          <a:p>
            <a:pPr lvl="1"/>
            <a:r>
              <a:rPr lang="fr-CH" altLang="en-US" dirty="0"/>
              <a:t>Cette carte est-elle destinée uniquement au ministère de la santé et des affaires sociales ou au public?</a:t>
            </a:r>
          </a:p>
          <a:p>
            <a:pPr lvl="1"/>
            <a:r>
              <a:rPr lang="fr-CH" altLang="en-US" dirty="0"/>
              <a:t>Pouvons-nous utiliser des termes techniques/jargons ou devons-nous utiliser des termes simples?</a:t>
            </a:r>
          </a:p>
          <a:p>
            <a:pPr lvl="1"/>
            <a:r>
              <a:rPr lang="fr-CH" altLang="en-US" dirty="0"/>
              <a:t>Le public est-il familiarisé avec le sujet couvert par la carte?</a:t>
            </a:r>
          </a:p>
          <a:p>
            <a:pPr lvl="1"/>
            <a:r>
              <a:rPr lang="fr-CH" altLang="en-US" dirty="0"/>
              <a:t>Vos lecteurs de cartes connaissent-ils bien la région ?</a:t>
            </a:r>
          </a:p>
        </p:txBody>
      </p:sp>
      <p:sp>
        <p:nvSpPr>
          <p:cNvPr id="9" name="Rectangle 8"/>
          <p:cNvSpPr/>
          <p:nvPr/>
        </p:nvSpPr>
        <p:spPr>
          <a:xfrm>
            <a:off x="603404" y="1755431"/>
            <a:ext cx="3677738" cy="523220"/>
          </a:xfrm>
          <a:prstGeom prst="rect">
            <a:avLst/>
          </a:prstGeom>
        </p:spPr>
        <p:txBody>
          <a:bodyPr wrap="none">
            <a:spAutoFit/>
          </a:bodyPr>
          <a:lstStyle/>
          <a:p>
            <a:r>
              <a:rPr lang="fr-CH" altLang="en-US" sz="2800" dirty="0">
                <a:latin typeface="+mn-lt"/>
              </a:rPr>
              <a:t>2. Comprendre le public</a:t>
            </a:r>
            <a:endParaRPr lang="fr-CH" sz="2800" dirty="0">
              <a:latin typeface="+mn-lt"/>
            </a:endParaRPr>
          </a:p>
        </p:txBody>
      </p:sp>
    </p:spTree>
    <p:extLst>
      <p:ext uri="{BB962C8B-B14F-4D97-AF65-F5344CB8AC3E}">
        <p14:creationId xmlns:p14="http://schemas.microsoft.com/office/powerpoint/2010/main" val="178063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18</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2800" b="1" dirty="0">
                <a:latin typeface="+mn-lt"/>
              </a:rPr>
              <a:t>Comprendre le contexte de la carte à créer</a:t>
            </a:r>
            <a:endParaRPr lang="en-PH" altLang="en-US" sz="3600" b="1" dirty="0">
              <a:latin typeface="+mn-lt"/>
            </a:endParaRPr>
          </a:p>
        </p:txBody>
      </p:sp>
      <p:sp>
        <p:nvSpPr>
          <p:cNvPr id="7" name="Content Placeholder 2"/>
          <p:cNvSpPr txBox="1">
            <a:spLocks/>
          </p:cNvSpPr>
          <p:nvPr/>
        </p:nvSpPr>
        <p:spPr>
          <a:xfrm>
            <a:off x="395288" y="2349028"/>
            <a:ext cx="8316912"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fr-FR" altLang="en-US" dirty="0"/>
              <a:t>Quelles sont les informations qui doivent figurer sur la carte pour atteindre l'objectif visé et toucher le public cible </a:t>
            </a:r>
            <a:r>
              <a:rPr lang="en-PH" altLang="en-US" dirty="0"/>
              <a:t>?</a:t>
            </a:r>
          </a:p>
          <a:p>
            <a:pPr lvl="1"/>
            <a:r>
              <a:rPr lang="fr-FR" altLang="en-US" dirty="0"/>
              <a:t>Y a-t-il une manière particulière de représenter l'information sur la carte</a:t>
            </a:r>
            <a:r>
              <a:rPr lang="en-PH" altLang="en-US" dirty="0"/>
              <a:t>?</a:t>
            </a:r>
          </a:p>
          <a:p>
            <a:pPr lvl="1"/>
            <a:r>
              <a:rPr lang="fr-FR" altLang="en-US" dirty="0"/>
              <a:t>Quelles sont les données et les informations à collecter pour créer la carte</a:t>
            </a:r>
            <a:endParaRPr lang="en-PH" altLang="en-US" dirty="0"/>
          </a:p>
        </p:txBody>
      </p:sp>
      <p:sp>
        <p:nvSpPr>
          <p:cNvPr id="9" name="Rectangle 8"/>
          <p:cNvSpPr/>
          <p:nvPr/>
        </p:nvSpPr>
        <p:spPr>
          <a:xfrm>
            <a:off x="539552" y="1826592"/>
            <a:ext cx="3143361" cy="523220"/>
          </a:xfrm>
          <a:prstGeom prst="rect">
            <a:avLst/>
          </a:prstGeom>
        </p:spPr>
        <p:txBody>
          <a:bodyPr wrap="none">
            <a:spAutoFit/>
          </a:bodyPr>
          <a:lstStyle/>
          <a:p>
            <a:pPr>
              <a:defRPr/>
            </a:pPr>
            <a:r>
              <a:rPr lang="en-PH" altLang="en-US" sz="2800" dirty="0">
                <a:latin typeface="+mn-lt"/>
              </a:rPr>
              <a:t>3. </a:t>
            </a:r>
            <a:r>
              <a:rPr lang="en-PH" altLang="en-US" sz="2800" dirty="0" err="1">
                <a:latin typeface="+mn-lt"/>
              </a:rPr>
              <a:t>Définir</a:t>
            </a:r>
            <a:r>
              <a:rPr lang="en-PH" altLang="en-US" sz="2800" dirty="0">
                <a:latin typeface="+mn-lt"/>
              </a:rPr>
              <a:t> le </a:t>
            </a:r>
            <a:r>
              <a:rPr lang="en-PH" altLang="en-US" sz="2800" dirty="0" err="1">
                <a:latin typeface="+mn-lt"/>
              </a:rPr>
              <a:t>contenu</a:t>
            </a:r>
            <a:endParaRPr lang="en-US" sz="2800" dirty="0">
              <a:latin typeface="+mn-lt"/>
            </a:endParaRP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950" y="5632475"/>
            <a:ext cx="685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682750" y="5751537"/>
            <a:ext cx="7281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en-US" sz="2400" dirty="0"/>
              <a:t>Évitez d'inclure trop d'informations dans une seule carte</a:t>
            </a:r>
            <a:r>
              <a:rPr lang="en-PH" altLang="en-US" sz="2400" dirty="0"/>
              <a:t>!</a:t>
            </a:r>
          </a:p>
        </p:txBody>
      </p:sp>
    </p:spTree>
    <p:extLst>
      <p:ext uri="{BB962C8B-B14F-4D97-AF65-F5344CB8AC3E}">
        <p14:creationId xmlns:p14="http://schemas.microsoft.com/office/powerpoint/2010/main" val="196398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fr-FR" altLang="en-US" sz="2800" b="1" dirty="0">
                <a:latin typeface="+mn-lt"/>
              </a:rPr>
              <a:t>Comprendre le contexte de la carte à créer</a:t>
            </a:r>
            <a:endParaRPr lang="en-PH" altLang="en-US" sz="3600" b="1" dirty="0">
              <a:latin typeface="+mn-lt"/>
            </a:endParaRPr>
          </a:p>
        </p:txBody>
      </p:sp>
      <p:sp>
        <p:nvSpPr>
          <p:cNvPr id="7" name="Content Placeholder 2"/>
          <p:cNvSpPr txBox="1">
            <a:spLocks/>
          </p:cNvSpPr>
          <p:nvPr/>
        </p:nvSpPr>
        <p:spPr>
          <a:xfrm>
            <a:off x="395288" y="3501008"/>
            <a:ext cx="8316912" cy="1656036"/>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fr-FR" altLang="en-US" dirty="0"/>
              <a:t>Comment la carte atteindra-t-elle le public</a:t>
            </a:r>
            <a:r>
              <a:rPr lang="en-PH" altLang="en-US" dirty="0"/>
              <a:t>?</a:t>
            </a:r>
          </a:p>
          <a:p>
            <a:pPr lvl="1"/>
            <a:r>
              <a:rPr lang="fr-FR" altLang="en-US" dirty="0"/>
              <a:t>Quelle est la taille appropriée pour la carte</a:t>
            </a:r>
            <a:r>
              <a:rPr lang="en-PH" altLang="en-US" dirty="0"/>
              <a:t>?</a:t>
            </a:r>
          </a:p>
          <a:p>
            <a:pPr lvl="1"/>
            <a:r>
              <a:rPr lang="fr-FR" altLang="en-US" dirty="0"/>
              <a:t>Le public a-t-il besoin de zoomer sur la carte</a:t>
            </a:r>
            <a:r>
              <a:rPr lang="en-PH" altLang="en-US" dirty="0"/>
              <a:t>?</a:t>
            </a:r>
          </a:p>
        </p:txBody>
      </p:sp>
      <p:sp>
        <p:nvSpPr>
          <p:cNvPr id="9" name="Rectangle 8"/>
          <p:cNvSpPr/>
          <p:nvPr/>
        </p:nvSpPr>
        <p:spPr>
          <a:xfrm>
            <a:off x="539552" y="1826592"/>
            <a:ext cx="3445046" cy="523220"/>
          </a:xfrm>
          <a:prstGeom prst="rect">
            <a:avLst/>
          </a:prstGeom>
        </p:spPr>
        <p:txBody>
          <a:bodyPr wrap="none">
            <a:spAutoFit/>
          </a:bodyPr>
          <a:lstStyle/>
          <a:p>
            <a:pPr>
              <a:defRPr/>
            </a:pPr>
            <a:r>
              <a:rPr lang="en-PH" altLang="en-US" sz="2800" dirty="0">
                <a:latin typeface="+mn-lt"/>
              </a:rPr>
              <a:t>4. Identifier le support</a:t>
            </a:r>
            <a:endParaRPr lang="en-US" sz="2800" dirty="0">
              <a:latin typeface="+mn-lt"/>
            </a:endParaRPr>
          </a:p>
        </p:txBody>
      </p:sp>
      <p:sp>
        <p:nvSpPr>
          <p:cNvPr id="12" name="Content Placeholder 2"/>
          <p:cNvSpPr txBox="1">
            <a:spLocks/>
          </p:cNvSpPr>
          <p:nvPr/>
        </p:nvSpPr>
        <p:spPr bwMode="auto">
          <a:xfrm>
            <a:off x="505147" y="2420888"/>
            <a:ext cx="8315325" cy="647700"/>
          </a:xfrm>
          <a:prstGeom prst="rect">
            <a:avLst/>
          </a:prstGeom>
          <a:noFill/>
          <a:ln w="9525">
            <a:noFill/>
            <a:miter lim="800000"/>
            <a:headEnd/>
            <a:tailEnd/>
          </a:ln>
        </p:spPr>
        <p:txBody>
          <a:bodyPr/>
          <a:lstStyle/>
          <a:p>
            <a:pPr marL="685800" lvl="1" indent="-228600">
              <a:lnSpc>
                <a:spcPct val="90000"/>
              </a:lnSpc>
              <a:spcBef>
                <a:spcPts val="500"/>
              </a:spcBef>
              <a:defRPr/>
            </a:pPr>
            <a:r>
              <a:rPr lang="fr-FR" altLang="en-US" sz="2400" i="1" dirty="0">
                <a:latin typeface="+mn-lt"/>
                <a:cs typeface="+mn-cs"/>
              </a:rPr>
              <a:t>Support = support sur lequel la carte sera stockée (imprimée sur papier, sauvegardée dans un fichier </a:t>
            </a:r>
            <a:r>
              <a:rPr lang="fr-FR" altLang="en-US" sz="2400" i="1" dirty="0" err="1">
                <a:latin typeface="+mn-lt"/>
                <a:cs typeface="+mn-cs"/>
              </a:rPr>
              <a:t>pdf</a:t>
            </a:r>
            <a:r>
              <a:rPr lang="fr-FR" altLang="en-US" sz="2400" i="1" dirty="0">
                <a:latin typeface="+mn-lt"/>
                <a:cs typeface="+mn-cs"/>
              </a:rPr>
              <a:t> ou </a:t>
            </a:r>
            <a:r>
              <a:rPr lang="fr-FR" altLang="en-US" sz="2400" i="1" dirty="0" err="1">
                <a:latin typeface="+mn-lt"/>
                <a:cs typeface="+mn-cs"/>
              </a:rPr>
              <a:t>ppt</a:t>
            </a:r>
            <a:r>
              <a:rPr lang="fr-FR" altLang="en-US" sz="2400" i="1" dirty="0">
                <a:latin typeface="+mn-lt"/>
                <a:cs typeface="+mn-cs"/>
              </a:rPr>
              <a:t>, partagée en ligne,...) </a:t>
            </a:r>
            <a:endParaRPr lang="en-PH" altLang="en-US" sz="2400" i="1" dirty="0">
              <a:latin typeface="+mn-lt"/>
              <a:cs typeface="+mn-cs"/>
            </a:endParaRPr>
          </a:p>
        </p:txBody>
      </p:sp>
    </p:spTree>
    <p:extLst>
      <p:ext uri="{BB962C8B-B14F-4D97-AF65-F5344CB8AC3E}">
        <p14:creationId xmlns:p14="http://schemas.microsoft.com/office/powerpoint/2010/main" val="121058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Qu'est-ce</a:t>
            </a:r>
            <a:r>
              <a:rPr lang="en-US" sz="3200" b="1" dirty="0">
                <a:solidFill>
                  <a:schemeClr val="bg1"/>
                </a:solidFill>
                <a:latin typeface="+mn-lt"/>
              </a:rPr>
              <a:t> </a:t>
            </a:r>
            <a:r>
              <a:rPr lang="en-US" sz="3200" b="1" dirty="0" err="1">
                <a:solidFill>
                  <a:schemeClr val="bg1"/>
                </a:solidFill>
                <a:latin typeface="+mn-lt"/>
              </a:rPr>
              <a:t>qu'une</a:t>
            </a:r>
            <a:r>
              <a:rPr lang="en-US" sz="3200" b="1" dirty="0">
                <a:solidFill>
                  <a:schemeClr val="bg1"/>
                </a:solidFill>
                <a:latin typeface="+mn-lt"/>
              </a:rPr>
              <a:t> carte?</a:t>
            </a:r>
            <a:endParaRPr lang="en-PH" altLang="en-US" sz="3200" b="1" dirty="0">
              <a:solidFill>
                <a:schemeClr val="bg1"/>
              </a:solidFill>
              <a:latin typeface="+mn-lt"/>
            </a:endParaRPr>
          </a:p>
        </p:txBody>
      </p:sp>
      <p:sp>
        <p:nvSpPr>
          <p:cNvPr id="11" name="Content Placeholder 2"/>
          <p:cNvSpPr txBox="1">
            <a:spLocks/>
          </p:cNvSpPr>
          <p:nvPr/>
        </p:nvSpPr>
        <p:spPr>
          <a:xfrm>
            <a:off x="280988" y="1146770"/>
            <a:ext cx="8588375" cy="15668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defRPr/>
            </a:pPr>
            <a:r>
              <a:rPr lang="fr-FR" altLang="zh-CN" sz="2600" dirty="0"/>
              <a:t>Dessin de la surface de la Terre, ou d'une partie de cette surface, montrant la forme et la position des différents pays, les frontières politiques, les caractéristiques naturelles telles que les rivières et les montagnes, et les caractéristiques artificielles telles que les routes et les bâtiments.</a:t>
            </a:r>
            <a:endParaRPr lang="en-PH" altLang="en-US" sz="2600" dirty="0"/>
          </a:p>
        </p:txBody>
      </p:sp>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1" y="3001344"/>
            <a:ext cx="3888060" cy="216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09168"/>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40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Collecte et préparation des données nécessaires </a:t>
            </a:r>
            <a:endParaRPr lang="en-PH" altLang="en-US" sz="2800" b="1" dirty="0">
              <a:latin typeface="+mn-lt"/>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1628800"/>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srcRect/>
          <a:stretch>
            <a:fillRect/>
          </a:stretch>
        </p:blipFill>
        <p:spPr bwMode="auto">
          <a:xfrm>
            <a:off x="4067175" y="3960838"/>
            <a:ext cx="4376738" cy="2314575"/>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4" name="Content Placeholder 2"/>
          <p:cNvSpPr txBox="1">
            <a:spLocks/>
          </p:cNvSpPr>
          <p:nvPr/>
        </p:nvSpPr>
        <p:spPr>
          <a:xfrm>
            <a:off x="333375" y="1844700"/>
            <a:ext cx="6219825" cy="1871663"/>
          </a:xfrm>
          <a:prstGeom prst="rect">
            <a:avLst/>
          </a:prstGeom>
        </p:spPr>
        <p:txBody>
          <a:bodyPr>
            <a:normAutofit fontScale="92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FR" dirty="0"/>
              <a:t>Les deux principaux types de données nécessaires à la création d'une carte thématique</a:t>
            </a:r>
            <a:r>
              <a:rPr lang="en-PH" dirty="0"/>
              <a:t>:</a:t>
            </a:r>
          </a:p>
          <a:p>
            <a:pPr marL="514350" indent="-514350">
              <a:buFont typeface="Arial" charset="0"/>
              <a:buAutoNum type="arabicPeriod"/>
              <a:defRPr/>
            </a:pPr>
            <a:r>
              <a:rPr lang="en-PH" dirty="0" err="1"/>
              <a:t>Données</a:t>
            </a:r>
            <a:r>
              <a:rPr lang="en-PH" dirty="0"/>
              <a:t> </a:t>
            </a:r>
            <a:r>
              <a:rPr lang="en-PH" dirty="0" err="1"/>
              <a:t>géospatiale</a:t>
            </a:r>
            <a:endParaRPr lang="en-PH" dirty="0"/>
          </a:p>
          <a:p>
            <a:pPr marL="514350" indent="-514350">
              <a:buFont typeface="Arial" charset="0"/>
              <a:buAutoNum type="arabicPeriod"/>
              <a:defRPr/>
            </a:pPr>
            <a:r>
              <a:rPr lang="en-PH" dirty="0" err="1"/>
              <a:t>Données</a:t>
            </a:r>
            <a:r>
              <a:rPr lang="en-PH" dirty="0"/>
              <a:t> </a:t>
            </a:r>
            <a:r>
              <a:rPr lang="en-PH" dirty="0" err="1"/>
              <a:t>attributaires</a:t>
            </a:r>
            <a:endParaRPr lang="en-PH" dirty="0"/>
          </a:p>
        </p:txBody>
      </p:sp>
      <p:sp>
        <p:nvSpPr>
          <p:cNvPr id="15" name="Content Placeholder 2"/>
          <p:cNvSpPr txBox="1">
            <a:spLocks/>
          </p:cNvSpPr>
          <p:nvPr/>
        </p:nvSpPr>
        <p:spPr bwMode="auto">
          <a:xfrm>
            <a:off x="231329" y="4221088"/>
            <a:ext cx="3718818" cy="1944191"/>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err="1">
                <a:latin typeface="+mn-lt"/>
                <a:cs typeface="+mn-cs"/>
              </a:rPr>
              <a:t>Données</a:t>
            </a:r>
            <a:r>
              <a:rPr lang="en-PH" sz="2800" dirty="0">
                <a:latin typeface="+mn-lt"/>
                <a:cs typeface="+mn-cs"/>
              </a:rPr>
              <a:t> </a:t>
            </a:r>
            <a:r>
              <a:rPr lang="en-PH" sz="2800" dirty="0" err="1">
                <a:latin typeface="+mn-lt"/>
                <a:cs typeface="+mn-cs"/>
              </a:rPr>
              <a:t>additionnelles</a:t>
            </a:r>
            <a:r>
              <a:rPr lang="en-PH" sz="2800" dirty="0">
                <a:latin typeface="+mn-lt"/>
                <a:cs typeface="+mn-cs"/>
              </a:rPr>
              <a:t>:</a:t>
            </a:r>
          </a:p>
          <a:p>
            <a:pPr marL="228600" indent="-228600">
              <a:lnSpc>
                <a:spcPct val="90000"/>
              </a:lnSpc>
              <a:spcBef>
                <a:spcPts val="1000"/>
              </a:spcBef>
              <a:buFont typeface="Arial" charset="0"/>
              <a:buChar char="•"/>
              <a:defRPr/>
            </a:pPr>
            <a:r>
              <a:rPr lang="fr-FR" sz="2800" dirty="0">
                <a:latin typeface="+mn-lt"/>
                <a:cs typeface="+mn-cs"/>
              </a:rPr>
              <a:t>Autres informations à faire figurer sur la carte (e.g., logo)</a:t>
            </a:r>
          </a:p>
          <a:p>
            <a:pPr marL="228600" indent="-228600">
              <a:lnSpc>
                <a:spcPct val="90000"/>
              </a:lnSpc>
              <a:spcBef>
                <a:spcPts val="1000"/>
              </a:spcBef>
              <a:buFont typeface="Arial" charset="0"/>
              <a:buChar char="•"/>
              <a:defRPr/>
            </a:pPr>
            <a:r>
              <a:rPr lang="en-PH" sz="2800" dirty="0">
                <a:latin typeface="+mn-lt"/>
                <a:cs typeface="+mn-cs"/>
              </a:rPr>
              <a:t>Fond de carte</a:t>
            </a:r>
          </a:p>
        </p:txBody>
      </p:sp>
      <p:sp>
        <p:nvSpPr>
          <p:cNvPr id="16" name="Right Arrow 15"/>
          <p:cNvSpPr/>
          <p:nvPr/>
        </p:nvSpPr>
        <p:spPr>
          <a:xfrm>
            <a:off x="4546600" y="2733700"/>
            <a:ext cx="1008063" cy="5048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Right Arrow 16"/>
          <p:cNvSpPr/>
          <p:nvPr/>
        </p:nvSpPr>
        <p:spPr>
          <a:xfrm rot="1643715">
            <a:off x="3087688" y="3689375"/>
            <a:ext cx="1566862" cy="5048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687603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zay_Pantanilla\Health_GeoLab\PROJECTS\HIS_GEO_ENABLING\FIGURES\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004151" y="4106804"/>
            <a:ext cx="2342649" cy="159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Collecte et préparation des données nécessaires</a:t>
            </a:r>
            <a:r>
              <a:rPr lang="en-PH" altLang="en-US" sz="2800" b="1" dirty="0">
                <a:latin typeface="+mn-lt"/>
              </a:rPr>
              <a:t> </a:t>
            </a:r>
          </a:p>
        </p:txBody>
      </p:sp>
      <p:sp>
        <p:nvSpPr>
          <p:cNvPr id="12" name="Content Placeholder 2"/>
          <p:cNvSpPr txBox="1">
            <a:spLocks/>
          </p:cNvSpPr>
          <p:nvPr/>
        </p:nvSpPr>
        <p:spPr>
          <a:xfrm>
            <a:off x="392113" y="1763861"/>
            <a:ext cx="8751887" cy="2173288"/>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r>
              <a:rPr lang="en-PH" altLang="en-US" b="1" dirty="0" err="1"/>
              <a:t>Données</a:t>
            </a:r>
            <a:r>
              <a:rPr lang="en-PH" altLang="en-US" b="1" dirty="0"/>
              <a:t> </a:t>
            </a:r>
            <a:r>
              <a:rPr lang="en-PH" altLang="en-US" b="1" dirty="0" err="1"/>
              <a:t>géospatiales</a:t>
            </a:r>
            <a:endParaRPr lang="en-PH" altLang="en-US" b="1" dirty="0"/>
          </a:p>
          <a:p>
            <a:pPr marL="0" indent="0">
              <a:buFont typeface="Arial" pitchFamily="34" charset="0"/>
              <a:buNone/>
            </a:pPr>
            <a:r>
              <a:rPr lang="fr-FR" altLang="zh-CN" sz="2600" dirty="0"/>
              <a:t>Informations sur la localisation et la forme des entités géographiques (objet) et sur les relations entre elles, généralement stockées sous forme de coordonnées et de topologie (comment les points, les lignes et les polygones partagent leur géométrie).</a:t>
            </a:r>
            <a:endParaRPr lang="en-PH" altLang="en-US" dirty="0"/>
          </a:p>
          <a:p>
            <a:pPr marL="0" indent="0">
              <a:buFont typeface="Arial" pitchFamily="34" charset="0"/>
              <a:buNone/>
            </a:pPr>
            <a:endParaRPr lang="en-PH" altLang="en-US" dirty="0"/>
          </a:p>
        </p:txBody>
      </p:sp>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984774"/>
            <a:ext cx="4248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ChangeArrowheads="1"/>
          </p:cNvSpPr>
          <p:nvPr/>
        </p:nvSpPr>
        <p:spPr bwMode="auto">
          <a:xfrm>
            <a:off x="6319317" y="6115199"/>
            <a:ext cx="18530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EN_Guide_HGLC_Part2_1</a:t>
            </a:r>
          </a:p>
        </p:txBody>
      </p:sp>
      <p:sp>
        <p:nvSpPr>
          <p:cNvPr id="11" name="TextBox 2"/>
          <p:cNvSpPr txBox="1">
            <a:spLocks noChangeArrowheads="1"/>
          </p:cNvSpPr>
          <p:nvPr/>
        </p:nvSpPr>
        <p:spPr bwMode="auto">
          <a:xfrm>
            <a:off x="52635" y="6535564"/>
            <a:ext cx="4709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https://www.healthgeolab.net/DOCUMENTS/Guide_HGLC_Part2_1.pdf</a:t>
            </a:r>
          </a:p>
        </p:txBody>
      </p:sp>
      <p:pic>
        <p:nvPicPr>
          <p:cNvPr id="2" name="Picture 1">
            <a:extLst>
              <a:ext uri="{FF2B5EF4-FFF2-40B4-BE49-F238E27FC236}">
                <a16:creationId xmlns:a16="http://schemas.microsoft.com/office/drawing/2014/main" id="{C4802D9B-0493-E614-186C-225655ACF44C}"/>
              </a:ext>
            </a:extLst>
          </p:cNvPr>
          <p:cNvPicPr>
            <a:picLocks noChangeAspect="1"/>
          </p:cNvPicPr>
          <p:nvPr/>
        </p:nvPicPr>
        <p:blipFill rotWithShape="1">
          <a:blip r:embed="rId5"/>
          <a:srcRect l="80520" t="38265" r="10441" b="47050"/>
          <a:stretch/>
        </p:blipFill>
        <p:spPr>
          <a:xfrm>
            <a:off x="7782644" y="5577162"/>
            <a:ext cx="636737" cy="573837"/>
          </a:xfrm>
          <a:prstGeom prst="rect">
            <a:avLst/>
          </a:prstGeom>
        </p:spPr>
      </p:pic>
    </p:spTree>
    <p:extLst>
      <p:ext uri="{BB962C8B-B14F-4D97-AF65-F5344CB8AC3E}">
        <p14:creationId xmlns:p14="http://schemas.microsoft.com/office/powerpoint/2010/main" val="3269638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Collecte et préparation des données nécessaires </a:t>
            </a:r>
            <a:endParaRPr lang="en-PH" altLang="en-US" sz="2800" b="1" dirty="0">
              <a:latin typeface="+mn-lt"/>
            </a:endParaRPr>
          </a:p>
        </p:txBody>
      </p:sp>
      <p:pic>
        <p:nvPicPr>
          <p:cNvPr id="11" name="Picture 10"/>
          <p:cNvPicPr>
            <a:picLocks noChangeAspect="1" noChangeArrowheads="1"/>
          </p:cNvPicPr>
          <p:nvPr/>
        </p:nvPicPr>
        <p:blipFill>
          <a:blip r:embed="rId3" cstate="print"/>
          <a:srcRect l="1834" t="18581" r="52496" b="48703"/>
          <a:stretch>
            <a:fillRect/>
          </a:stretch>
        </p:blipFill>
        <p:spPr bwMode="auto">
          <a:xfrm>
            <a:off x="2268538" y="4437335"/>
            <a:ext cx="5616575" cy="217805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3" name="Content Placeholder 2"/>
          <p:cNvSpPr txBox="1">
            <a:spLocks/>
          </p:cNvSpPr>
          <p:nvPr/>
        </p:nvSpPr>
        <p:spPr>
          <a:xfrm>
            <a:off x="374650" y="1751285"/>
            <a:ext cx="8769350" cy="2613025"/>
          </a:xfrm>
          <a:prstGeom prst="rect">
            <a:avLst/>
          </a:prstGeom>
        </p:spPr>
        <p:txBody>
          <a:bodyPr>
            <a:normAutofit fontScale="85000"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sz="3000" b="1" dirty="0" err="1"/>
              <a:t>Données</a:t>
            </a:r>
            <a:r>
              <a:rPr lang="en-US" sz="3000" b="1" dirty="0"/>
              <a:t> </a:t>
            </a:r>
            <a:r>
              <a:rPr lang="en-US" sz="3000" b="1" dirty="0" err="1"/>
              <a:t>attributaires</a:t>
            </a:r>
            <a:endParaRPr lang="en-US" sz="3000" b="1" dirty="0"/>
          </a:p>
          <a:p>
            <a:pPr>
              <a:defRPr/>
            </a:pPr>
            <a:r>
              <a:rPr lang="fr-FR" dirty="0"/>
              <a:t>Données statistiques et/ou informations pouvant être rattachées à des objets géographiques spécifiques (données géospatiales)</a:t>
            </a:r>
          </a:p>
          <a:p>
            <a:pPr>
              <a:defRPr/>
            </a:pPr>
            <a:r>
              <a:rPr lang="fr-FR" altLang="zh-CN" dirty="0">
                <a:cs typeface="Arial" charset="0"/>
              </a:rPr>
              <a:t>Généralement stocké dans une table (fichier Excel par exemple)</a:t>
            </a:r>
          </a:p>
          <a:p>
            <a:pPr>
              <a:defRPr/>
            </a:pPr>
            <a:r>
              <a:rPr lang="fr-FR" altLang="zh-CN" dirty="0">
                <a:cs typeface="Arial" charset="0"/>
              </a:rPr>
              <a:t>Un identifiant unique permettant le lien (jointure) avec l'objet correspondant </a:t>
            </a:r>
            <a:endParaRPr lang="en-US" dirty="0"/>
          </a:p>
        </p:txBody>
      </p:sp>
      <p:sp>
        <p:nvSpPr>
          <p:cNvPr id="14" name="Rectangle 13"/>
          <p:cNvSpPr/>
          <p:nvPr/>
        </p:nvSpPr>
        <p:spPr>
          <a:xfrm>
            <a:off x="2268538" y="4364310"/>
            <a:ext cx="574675" cy="2305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txBox="1">
            <a:spLocks/>
          </p:cNvSpPr>
          <p:nvPr/>
        </p:nvSpPr>
        <p:spPr bwMode="auto">
          <a:xfrm>
            <a:off x="323850" y="5085035"/>
            <a:ext cx="1800225" cy="936625"/>
          </a:xfrm>
          <a:prstGeom prst="rect">
            <a:avLst/>
          </a:prstGeom>
          <a:noFill/>
          <a:ln w="9525">
            <a:noFill/>
            <a:miter lim="800000"/>
            <a:headEnd/>
            <a:tailEnd/>
          </a:ln>
        </p:spPr>
        <p:txBody>
          <a:bodyPr anchor="ctr"/>
          <a:lstStyle/>
          <a:p>
            <a:pPr algn="r">
              <a:lnSpc>
                <a:spcPct val="90000"/>
              </a:lnSpc>
              <a:defRPr/>
            </a:pPr>
            <a:r>
              <a:rPr lang="en-PH" altLang="en-US" sz="2000" b="1" dirty="0" err="1">
                <a:solidFill>
                  <a:srgbClr val="FF0000"/>
                </a:solidFill>
                <a:latin typeface="+mj-lt"/>
                <a:ea typeface="+mj-ea"/>
                <a:cs typeface="+mj-cs"/>
              </a:rPr>
              <a:t>Identifiant</a:t>
            </a:r>
            <a:r>
              <a:rPr lang="en-PH" altLang="en-US" sz="2000" b="1" dirty="0">
                <a:solidFill>
                  <a:srgbClr val="FF0000"/>
                </a:solidFill>
                <a:latin typeface="+mj-lt"/>
                <a:ea typeface="+mj-ea"/>
                <a:cs typeface="+mj-cs"/>
              </a:rPr>
              <a:t> unique</a:t>
            </a:r>
          </a:p>
        </p:txBody>
      </p:sp>
    </p:spTree>
    <p:extLst>
      <p:ext uri="{BB962C8B-B14F-4D97-AF65-F5344CB8AC3E}">
        <p14:creationId xmlns:p14="http://schemas.microsoft.com/office/powerpoint/2010/main" val="192295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Collecte et préparation des données nécessaires </a:t>
            </a:r>
            <a:endParaRPr lang="en-PH" altLang="en-US" sz="2800" b="1" dirty="0">
              <a:latin typeface="+mn-lt"/>
            </a:endParaRPr>
          </a:p>
        </p:txBody>
      </p:sp>
      <p:sp>
        <p:nvSpPr>
          <p:cNvPr id="2" name="Title 1">
            <a:extLst>
              <a:ext uri="{FF2B5EF4-FFF2-40B4-BE49-F238E27FC236}">
                <a16:creationId xmlns:a16="http://schemas.microsoft.com/office/drawing/2014/main" id="{FED9BC23-B994-FD26-780B-CD0B99084772}"/>
              </a:ext>
            </a:extLst>
          </p:cNvPr>
          <p:cNvSpPr txBox="1">
            <a:spLocks/>
          </p:cNvSpPr>
          <p:nvPr/>
        </p:nvSpPr>
        <p:spPr bwMode="auto">
          <a:xfrm>
            <a:off x="1297736" y="3080044"/>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sp>
        <p:nvSpPr>
          <p:cNvPr id="3" name="Rectangle 10">
            <a:extLst>
              <a:ext uri="{FF2B5EF4-FFF2-40B4-BE49-F238E27FC236}">
                <a16:creationId xmlns:a16="http://schemas.microsoft.com/office/drawing/2014/main" id="{747CB594-6EEA-1848-A921-FBF968D14243}"/>
              </a:ext>
            </a:extLst>
          </p:cNvPr>
          <p:cNvSpPr>
            <a:spLocks noChangeArrowheads="1"/>
          </p:cNvSpPr>
          <p:nvPr/>
        </p:nvSpPr>
        <p:spPr bwMode="auto">
          <a:xfrm>
            <a:off x="2225942" y="4636227"/>
            <a:ext cx="1331230" cy="48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500" dirty="0">
                <a:latin typeface="+mn-lt"/>
              </a:rPr>
              <a:t>Etablissement de santé</a:t>
            </a:r>
          </a:p>
        </p:txBody>
      </p:sp>
      <p:sp>
        <p:nvSpPr>
          <p:cNvPr id="4" name="Rectangle 10">
            <a:extLst>
              <a:ext uri="{FF2B5EF4-FFF2-40B4-BE49-F238E27FC236}">
                <a16:creationId xmlns:a16="http://schemas.microsoft.com/office/drawing/2014/main" id="{7A6D05FE-5588-21D7-5D89-B67249DBB569}"/>
              </a:ext>
            </a:extLst>
          </p:cNvPr>
          <p:cNvSpPr>
            <a:spLocks noChangeArrowheads="1"/>
          </p:cNvSpPr>
          <p:nvPr/>
        </p:nvSpPr>
        <p:spPr bwMode="auto">
          <a:xfrm>
            <a:off x="1908270" y="3663304"/>
            <a:ext cx="1866900"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District</a:t>
            </a:r>
          </a:p>
        </p:txBody>
      </p:sp>
      <p:sp>
        <p:nvSpPr>
          <p:cNvPr id="5" name="Rectangle 10">
            <a:extLst>
              <a:ext uri="{FF2B5EF4-FFF2-40B4-BE49-F238E27FC236}">
                <a16:creationId xmlns:a16="http://schemas.microsoft.com/office/drawing/2014/main" id="{90440D77-25A2-6308-9BB3-967E5E93F578}"/>
              </a:ext>
            </a:extLst>
          </p:cNvPr>
          <p:cNvSpPr>
            <a:spLocks noChangeArrowheads="1"/>
          </p:cNvSpPr>
          <p:nvPr/>
        </p:nvSpPr>
        <p:spPr bwMode="auto">
          <a:xfrm>
            <a:off x="1932083" y="5252157"/>
            <a:ext cx="1859756"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Personne</a:t>
            </a:r>
          </a:p>
        </p:txBody>
      </p:sp>
      <p:sp>
        <p:nvSpPr>
          <p:cNvPr id="6" name="Rectangle 10">
            <a:extLst>
              <a:ext uri="{FF2B5EF4-FFF2-40B4-BE49-F238E27FC236}">
                <a16:creationId xmlns:a16="http://schemas.microsoft.com/office/drawing/2014/main" id="{5BD4DE65-67C2-2342-26E5-38CDB59312E5}"/>
              </a:ext>
            </a:extLst>
          </p:cNvPr>
          <p:cNvSpPr>
            <a:spLocks noChangeArrowheads="1"/>
          </p:cNvSpPr>
          <p:nvPr/>
        </p:nvSpPr>
        <p:spPr bwMode="auto">
          <a:xfrm>
            <a:off x="1948751" y="3179383"/>
            <a:ext cx="1843088"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Province</a:t>
            </a:r>
          </a:p>
        </p:txBody>
      </p:sp>
      <p:sp>
        <p:nvSpPr>
          <p:cNvPr id="7" name="Rectangle 10">
            <a:extLst>
              <a:ext uri="{FF2B5EF4-FFF2-40B4-BE49-F238E27FC236}">
                <a16:creationId xmlns:a16="http://schemas.microsoft.com/office/drawing/2014/main" id="{4F9D63DB-052C-323A-79AC-B469E3EB2CDC}"/>
              </a:ext>
            </a:extLst>
          </p:cNvPr>
          <p:cNvSpPr>
            <a:spLocks noChangeArrowheads="1"/>
          </p:cNvSpPr>
          <p:nvPr/>
        </p:nvSpPr>
        <p:spPr bwMode="auto">
          <a:xfrm>
            <a:off x="323530" y="3115921"/>
            <a:ext cx="844049"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cxnSp>
        <p:nvCxnSpPr>
          <p:cNvPr id="11" name="Straight Arrow Connector 46">
            <a:extLst>
              <a:ext uri="{FF2B5EF4-FFF2-40B4-BE49-F238E27FC236}">
                <a16:creationId xmlns:a16="http://schemas.microsoft.com/office/drawing/2014/main" id="{1FD714C8-48B8-F17A-6095-5AB7BAF79DE9}"/>
              </a:ext>
            </a:extLst>
          </p:cNvPr>
          <p:cNvCxnSpPr>
            <a:cxnSpLocks noChangeShapeType="1"/>
          </p:cNvCxnSpPr>
          <p:nvPr/>
        </p:nvCxnSpPr>
        <p:spPr bwMode="auto">
          <a:xfrm flipH="1">
            <a:off x="1443571" y="3315338"/>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DC5B505F-F520-BD78-AB2C-597D3AF5AE32}"/>
              </a:ext>
            </a:extLst>
          </p:cNvPr>
          <p:cNvSpPr>
            <a:spLocks noChangeArrowheads="1"/>
          </p:cNvSpPr>
          <p:nvPr/>
        </p:nvSpPr>
        <p:spPr bwMode="auto">
          <a:xfrm>
            <a:off x="2174337" y="2654410"/>
            <a:ext cx="1450356" cy="35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050" b="1" dirty="0">
                <a:latin typeface="+mn-lt"/>
              </a:rPr>
              <a:t>Entités/objets géographiques</a:t>
            </a:r>
          </a:p>
        </p:txBody>
      </p:sp>
      <p:pic>
        <p:nvPicPr>
          <p:cNvPr id="14" name="Picture 13" descr="C:\Users\Samsung\AppData\Local\Microsoft\Windows\INetCache\Content.Word\KHM_Figure_18_final.jpg">
            <a:extLst>
              <a:ext uri="{FF2B5EF4-FFF2-40B4-BE49-F238E27FC236}">
                <a16:creationId xmlns:a16="http://schemas.microsoft.com/office/drawing/2014/main" id="{77365A0D-C738-83AD-59F5-1A4CBDE1CDD3}"/>
              </a:ext>
            </a:extLst>
          </p:cNvPr>
          <p:cNvPicPr/>
          <p:nvPr/>
        </p:nvPicPr>
        <p:blipFill>
          <a:blip r:embed="rId3" cstate="print"/>
          <a:srcRect l="7802" t="5572" r="7553" b="6136"/>
          <a:stretch>
            <a:fillRect/>
          </a:stretch>
        </p:blipFill>
        <p:spPr bwMode="auto">
          <a:xfrm>
            <a:off x="4380474" y="3650862"/>
            <a:ext cx="1523932" cy="107620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5" name="Rectangle 10">
            <a:extLst>
              <a:ext uri="{FF2B5EF4-FFF2-40B4-BE49-F238E27FC236}">
                <a16:creationId xmlns:a16="http://schemas.microsoft.com/office/drawing/2014/main" id="{B69C1932-0D8F-3F2A-BE4A-A237B32832EB}"/>
              </a:ext>
            </a:extLst>
          </p:cNvPr>
          <p:cNvSpPr>
            <a:spLocks noChangeArrowheads="1"/>
          </p:cNvSpPr>
          <p:nvPr/>
        </p:nvSpPr>
        <p:spPr bwMode="auto">
          <a:xfrm>
            <a:off x="4708559" y="3428449"/>
            <a:ext cx="887636" cy="2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gn="ctr">
              <a:lnSpc>
                <a:spcPct val="90000"/>
              </a:lnSpc>
            </a:pPr>
            <a:r>
              <a:rPr lang="fr-CH" sz="1050" b="1" dirty="0">
                <a:latin typeface="+mn-lt"/>
              </a:rPr>
              <a:t>Carte</a:t>
            </a:r>
          </a:p>
        </p:txBody>
      </p:sp>
      <p:pic>
        <p:nvPicPr>
          <p:cNvPr id="56" name="Picture 55">
            <a:extLst>
              <a:ext uri="{FF2B5EF4-FFF2-40B4-BE49-F238E27FC236}">
                <a16:creationId xmlns:a16="http://schemas.microsoft.com/office/drawing/2014/main" id="{E9B132A7-38B4-57E4-9699-2DDBAA21E01B}"/>
              </a:ext>
            </a:extLst>
          </p:cNvPr>
          <p:cNvPicPr>
            <a:picLocks noChangeAspect="1" noChangeArrowheads="1"/>
          </p:cNvPicPr>
          <p:nvPr/>
        </p:nvPicPr>
        <p:blipFill>
          <a:blip r:embed="rId4" cstate="print"/>
          <a:srcRect l="18780" t="19149" r="34303" b="44901"/>
          <a:stretch>
            <a:fillRect/>
          </a:stretch>
        </p:blipFill>
        <p:spPr bwMode="auto">
          <a:xfrm>
            <a:off x="4676339" y="5656682"/>
            <a:ext cx="1518531" cy="625416"/>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pic>
        <p:nvPicPr>
          <p:cNvPr id="57" name="Picture 56">
            <a:extLst>
              <a:ext uri="{FF2B5EF4-FFF2-40B4-BE49-F238E27FC236}">
                <a16:creationId xmlns:a16="http://schemas.microsoft.com/office/drawing/2014/main" id="{CAADD236-B50E-A206-76E3-2CD7CB3C24F9}"/>
              </a:ext>
            </a:extLst>
          </p:cNvPr>
          <p:cNvPicPr>
            <a:picLocks noChangeAspect="1" noChangeArrowheads="1"/>
          </p:cNvPicPr>
          <p:nvPr/>
        </p:nvPicPr>
        <p:blipFill>
          <a:blip r:embed="rId5" cstate="print"/>
          <a:srcRect l="18000" t="36279" r="40000" b="23721"/>
          <a:stretch>
            <a:fillRect/>
          </a:stretch>
        </p:blipFill>
        <p:spPr bwMode="auto">
          <a:xfrm>
            <a:off x="4351809" y="5173900"/>
            <a:ext cx="1553491" cy="79549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58" name="Rectangle 10">
            <a:extLst>
              <a:ext uri="{FF2B5EF4-FFF2-40B4-BE49-F238E27FC236}">
                <a16:creationId xmlns:a16="http://schemas.microsoft.com/office/drawing/2014/main" id="{4983FAE1-8F6A-C82D-CA7E-9FC962AF3FE6}"/>
              </a:ext>
            </a:extLst>
          </p:cNvPr>
          <p:cNvSpPr>
            <a:spLocks noChangeArrowheads="1"/>
          </p:cNvSpPr>
          <p:nvPr/>
        </p:nvSpPr>
        <p:spPr bwMode="auto">
          <a:xfrm>
            <a:off x="4298547" y="4914132"/>
            <a:ext cx="1843088" cy="212750"/>
          </a:xfrm>
          <a:prstGeom prst="rect">
            <a:avLst/>
          </a:prstGeom>
          <a:noFill/>
          <a:ln w="12700">
            <a:noFill/>
            <a:miter lim="800000"/>
            <a:headEnd/>
            <a:tailEnd/>
          </a:ln>
        </p:spPr>
        <p:txBody>
          <a:bodyPr lIns="67866" tIns="33337" rIns="67866" bIns="33337">
            <a:spAutoFit/>
          </a:bodyPr>
          <a:lstStyle/>
          <a:p>
            <a:pPr marL="346454" indent="-346454" algn="ctr">
              <a:lnSpc>
                <a:spcPct val="90000"/>
              </a:lnSpc>
              <a:defRPr/>
            </a:pPr>
            <a:r>
              <a:rPr lang="fr-CH" sz="1050" b="1" dirty="0">
                <a:latin typeface="+mn-lt"/>
              </a:rPr>
              <a:t>Table/graphique</a:t>
            </a:r>
          </a:p>
        </p:txBody>
      </p:sp>
      <p:sp>
        <p:nvSpPr>
          <p:cNvPr id="59" name="Rectangle 10">
            <a:extLst>
              <a:ext uri="{FF2B5EF4-FFF2-40B4-BE49-F238E27FC236}">
                <a16:creationId xmlns:a16="http://schemas.microsoft.com/office/drawing/2014/main" id="{80B00323-9E38-6225-B11C-AB5616A10937}"/>
              </a:ext>
            </a:extLst>
          </p:cNvPr>
          <p:cNvSpPr>
            <a:spLocks noChangeArrowheads="1"/>
          </p:cNvSpPr>
          <p:nvPr/>
        </p:nvSpPr>
        <p:spPr bwMode="auto">
          <a:xfrm>
            <a:off x="2126749" y="4160481"/>
            <a:ext cx="1429940"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Village</a:t>
            </a:r>
          </a:p>
        </p:txBody>
      </p:sp>
      <p:sp>
        <p:nvSpPr>
          <p:cNvPr id="60" name="Rectangle 10">
            <a:extLst>
              <a:ext uri="{FF2B5EF4-FFF2-40B4-BE49-F238E27FC236}">
                <a16:creationId xmlns:a16="http://schemas.microsoft.com/office/drawing/2014/main" id="{9A1DEE83-BA6E-D997-A55B-CB3F49867F14}"/>
              </a:ext>
            </a:extLst>
          </p:cNvPr>
          <p:cNvSpPr>
            <a:spLocks noChangeArrowheads="1"/>
          </p:cNvSpPr>
          <p:nvPr/>
        </p:nvSpPr>
        <p:spPr bwMode="auto">
          <a:xfrm>
            <a:off x="324323" y="3598072"/>
            <a:ext cx="906909"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61" name="Rectangle 10">
            <a:extLst>
              <a:ext uri="{FF2B5EF4-FFF2-40B4-BE49-F238E27FC236}">
                <a16:creationId xmlns:a16="http://schemas.microsoft.com/office/drawing/2014/main" id="{CDAB4DBE-C24E-F0C3-6D9C-A0E573703BA1}"/>
              </a:ext>
            </a:extLst>
          </p:cNvPr>
          <p:cNvSpPr>
            <a:spLocks noChangeArrowheads="1"/>
          </p:cNvSpPr>
          <p:nvPr/>
        </p:nvSpPr>
        <p:spPr bwMode="auto">
          <a:xfrm>
            <a:off x="331585" y="4113192"/>
            <a:ext cx="1198707"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62" name="Rectangle 10">
            <a:extLst>
              <a:ext uri="{FF2B5EF4-FFF2-40B4-BE49-F238E27FC236}">
                <a16:creationId xmlns:a16="http://schemas.microsoft.com/office/drawing/2014/main" id="{11DE50B3-B181-ACDA-7A9D-4197C355D392}"/>
              </a:ext>
            </a:extLst>
          </p:cNvPr>
          <p:cNvSpPr>
            <a:spLocks noChangeArrowheads="1"/>
          </p:cNvSpPr>
          <p:nvPr/>
        </p:nvSpPr>
        <p:spPr bwMode="auto">
          <a:xfrm>
            <a:off x="324323" y="4701288"/>
            <a:ext cx="817801"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63" name="Rectangle 10">
            <a:extLst>
              <a:ext uri="{FF2B5EF4-FFF2-40B4-BE49-F238E27FC236}">
                <a16:creationId xmlns:a16="http://schemas.microsoft.com/office/drawing/2014/main" id="{48D05F15-1061-6B1F-7B00-F4FDC6DAC408}"/>
              </a:ext>
            </a:extLst>
          </p:cNvPr>
          <p:cNvSpPr>
            <a:spLocks noChangeArrowheads="1"/>
          </p:cNvSpPr>
          <p:nvPr/>
        </p:nvSpPr>
        <p:spPr bwMode="auto">
          <a:xfrm>
            <a:off x="324322" y="5243661"/>
            <a:ext cx="1000602"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15360" name="Right Brace 15359">
            <a:extLst>
              <a:ext uri="{FF2B5EF4-FFF2-40B4-BE49-F238E27FC236}">
                <a16:creationId xmlns:a16="http://schemas.microsoft.com/office/drawing/2014/main" id="{6332A752-4BD3-48B2-4567-926B8D857277}"/>
              </a:ext>
            </a:extLst>
          </p:cNvPr>
          <p:cNvSpPr/>
          <p:nvPr/>
        </p:nvSpPr>
        <p:spPr>
          <a:xfrm rot="5400000" flipH="1">
            <a:off x="1802479" y="684978"/>
            <a:ext cx="275261" cy="323316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dirty="0"/>
          </a:p>
        </p:txBody>
      </p:sp>
      <p:sp>
        <p:nvSpPr>
          <p:cNvPr id="15361" name="Title 1">
            <a:extLst>
              <a:ext uri="{FF2B5EF4-FFF2-40B4-BE49-F238E27FC236}">
                <a16:creationId xmlns:a16="http://schemas.microsoft.com/office/drawing/2014/main" id="{70728578-7B13-6BF3-0613-B55D6ADC550C}"/>
              </a:ext>
            </a:extLst>
          </p:cNvPr>
          <p:cNvSpPr txBox="1">
            <a:spLocks/>
          </p:cNvSpPr>
          <p:nvPr/>
        </p:nvSpPr>
        <p:spPr bwMode="auto">
          <a:xfrm>
            <a:off x="1036892" y="1844824"/>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Données</a:t>
            </a:r>
          </a:p>
        </p:txBody>
      </p:sp>
      <p:sp>
        <p:nvSpPr>
          <p:cNvPr id="15362" name="Title 1">
            <a:extLst>
              <a:ext uri="{FF2B5EF4-FFF2-40B4-BE49-F238E27FC236}">
                <a16:creationId xmlns:a16="http://schemas.microsoft.com/office/drawing/2014/main" id="{AA10E9BF-950B-DF83-4E9C-FD8386FFC757}"/>
              </a:ext>
            </a:extLst>
          </p:cNvPr>
          <p:cNvSpPr txBox="1">
            <a:spLocks/>
          </p:cNvSpPr>
          <p:nvPr/>
        </p:nvSpPr>
        <p:spPr bwMode="auto">
          <a:xfrm>
            <a:off x="4231938" y="1861951"/>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Information</a:t>
            </a:r>
          </a:p>
        </p:txBody>
      </p:sp>
      <p:sp>
        <p:nvSpPr>
          <p:cNvPr id="15364" name="Google Shape;473;p45">
            <a:extLst>
              <a:ext uri="{FF2B5EF4-FFF2-40B4-BE49-F238E27FC236}">
                <a16:creationId xmlns:a16="http://schemas.microsoft.com/office/drawing/2014/main" id="{622E9D36-DB16-E701-1437-65D4D6A8D391}"/>
              </a:ext>
            </a:extLst>
          </p:cNvPr>
          <p:cNvSpPr/>
          <p:nvPr/>
        </p:nvSpPr>
        <p:spPr>
          <a:xfrm>
            <a:off x="3647879" y="3185302"/>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65" name="Google Shape;473;p45">
            <a:extLst>
              <a:ext uri="{FF2B5EF4-FFF2-40B4-BE49-F238E27FC236}">
                <a16:creationId xmlns:a16="http://schemas.microsoft.com/office/drawing/2014/main" id="{BFC8E916-1CAF-8FE9-CA5A-C8A732AE5AD1}"/>
              </a:ext>
            </a:extLst>
          </p:cNvPr>
          <p:cNvSpPr/>
          <p:nvPr/>
        </p:nvSpPr>
        <p:spPr>
          <a:xfrm>
            <a:off x="3647879" y="3685323"/>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66" name="Google Shape;473;p45">
            <a:extLst>
              <a:ext uri="{FF2B5EF4-FFF2-40B4-BE49-F238E27FC236}">
                <a16:creationId xmlns:a16="http://schemas.microsoft.com/office/drawing/2014/main" id="{74018AB7-CFD6-27AD-EA1B-7506C46E21F6}"/>
              </a:ext>
            </a:extLst>
          </p:cNvPr>
          <p:cNvSpPr/>
          <p:nvPr/>
        </p:nvSpPr>
        <p:spPr>
          <a:xfrm>
            <a:off x="3639793" y="4183617"/>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67" name="Google Shape;473;p45">
            <a:extLst>
              <a:ext uri="{FF2B5EF4-FFF2-40B4-BE49-F238E27FC236}">
                <a16:creationId xmlns:a16="http://schemas.microsoft.com/office/drawing/2014/main" id="{195C3DFA-F477-BDB3-942A-F45EC73063EE}"/>
              </a:ext>
            </a:extLst>
          </p:cNvPr>
          <p:cNvSpPr/>
          <p:nvPr/>
        </p:nvSpPr>
        <p:spPr>
          <a:xfrm>
            <a:off x="3639793" y="4746619"/>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68" name="Google Shape;473;p45">
            <a:extLst>
              <a:ext uri="{FF2B5EF4-FFF2-40B4-BE49-F238E27FC236}">
                <a16:creationId xmlns:a16="http://schemas.microsoft.com/office/drawing/2014/main" id="{D0CA6220-F9BC-9A42-E14D-96B2ABEF5B1E}"/>
              </a:ext>
            </a:extLst>
          </p:cNvPr>
          <p:cNvSpPr/>
          <p:nvPr/>
        </p:nvSpPr>
        <p:spPr>
          <a:xfrm>
            <a:off x="3647878" y="5253547"/>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69" name="Title 1">
            <a:extLst>
              <a:ext uri="{FF2B5EF4-FFF2-40B4-BE49-F238E27FC236}">
                <a16:creationId xmlns:a16="http://schemas.microsoft.com/office/drawing/2014/main" id="{887A3BC4-0F92-86D4-ACAF-95779386626B}"/>
              </a:ext>
            </a:extLst>
          </p:cNvPr>
          <p:cNvSpPr txBox="1">
            <a:spLocks/>
          </p:cNvSpPr>
          <p:nvPr/>
        </p:nvSpPr>
        <p:spPr bwMode="auto">
          <a:xfrm>
            <a:off x="6846556" y="1920671"/>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Produit d’information</a:t>
            </a:r>
          </a:p>
        </p:txBody>
      </p:sp>
      <p:sp>
        <p:nvSpPr>
          <p:cNvPr id="15370" name="Google Shape;473;p45">
            <a:extLst>
              <a:ext uri="{FF2B5EF4-FFF2-40B4-BE49-F238E27FC236}">
                <a16:creationId xmlns:a16="http://schemas.microsoft.com/office/drawing/2014/main" id="{08CF5B57-8345-9E48-8DCF-BEA570DB5308}"/>
              </a:ext>
            </a:extLst>
          </p:cNvPr>
          <p:cNvSpPr/>
          <p:nvPr/>
        </p:nvSpPr>
        <p:spPr>
          <a:xfrm>
            <a:off x="6281307" y="2702059"/>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71" name="Google Shape;473;p45">
            <a:extLst>
              <a:ext uri="{FF2B5EF4-FFF2-40B4-BE49-F238E27FC236}">
                <a16:creationId xmlns:a16="http://schemas.microsoft.com/office/drawing/2014/main" id="{BDACBC04-A46C-D42E-6B6C-1A2904EC53C1}"/>
              </a:ext>
            </a:extLst>
          </p:cNvPr>
          <p:cNvSpPr/>
          <p:nvPr/>
        </p:nvSpPr>
        <p:spPr>
          <a:xfrm>
            <a:off x="6266022" y="4059335"/>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pic>
        <p:nvPicPr>
          <p:cNvPr id="15372" name="Picture 15371" descr="A picture containing clipart, child art, drawing, sketch&#10;&#10;Description automatically generated">
            <a:extLst>
              <a:ext uri="{FF2B5EF4-FFF2-40B4-BE49-F238E27FC236}">
                <a16:creationId xmlns:a16="http://schemas.microsoft.com/office/drawing/2014/main" id="{D25CC143-D656-10EC-5AD4-EA19838C0D9E}"/>
              </a:ext>
            </a:extLst>
          </p:cNvPr>
          <p:cNvPicPr>
            <a:picLocks noChangeAspect="1"/>
          </p:cNvPicPr>
          <p:nvPr/>
        </p:nvPicPr>
        <p:blipFill>
          <a:blip r:embed="rId6"/>
          <a:stretch>
            <a:fillRect/>
          </a:stretch>
        </p:blipFill>
        <p:spPr>
          <a:xfrm rot="5400000">
            <a:off x="4607924" y="3424776"/>
            <a:ext cx="1037480" cy="1523638"/>
          </a:xfrm>
          <a:prstGeom prst="rect">
            <a:avLst/>
          </a:prstGeom>
        </p:spPr>
      </p:pic>
      <p:sp>
        <p:nvSpPr>
          <p:cNvPr id="15373" name="TextBox 15372">
            <a:extLst>
              <a:ext uri="{FF2B5EF4-FFF2-40B4-BE49-F238E27FC236}">
                <a16:creationId xmlns:a16="http://schemas.microsoft.com/office/drawing/2014/main" id="{AD9FC2AF-617D-13A2-7A8F-3CE3C7A552AE}"/>
              </a:ext>
            </a:extLst>
          </p:cNvPr>
          <p:cNvSpPr txBox="1"/>
          <p:nvPr/>
        </p:nvSpPr>
        <p:spPr>
          <a:xfrm>
            <a:off x="4392016" y="2476335"/>
            <a:ext cx="1701545" cy="646331"/>
          </a:xfrm>
          <a:prstGeom prst="rect">
            <a:avLst/>
          </a:prstGeom>
          <a:noFill/>
        </p:spPr>
        <p:txBody>
          <a:bodyPr wrap="square">
            <a:spAutoFit/>
          </a:bodyPr>
          <a:lstStyle/>
          <a:p>
            <a:r>
              <a:rPr lang="fr-FR" sz="900" dirty="0">
                <a:latin typeface="+mn-lt"/>
              </a:rPr>
              <a:t>Selon le rapport du district, le nombre de cas de paludisme a doublé au cours des six derniers mois.</a:t>
            </a:r>
            <a:endParaRPr lang="en-PH" sz="900" dirty="0">
              <a:solidFill>
                <a:srgbClr val="000000"/>
              </a:solidFill>
              <a:latin typeface="+mn-lt"/>
            </a:endParaRPr>
          </a:p>
        </p:txBody>
      </p:sp>
      <p:sp>
        <p:nvSpPr>
          <p:cNvPr id="15374" name="Rectangle 10">
            <a:extLst>
              <a:ext uri="{FF2B5EF4-FFF2-40B4-BE49-F238E27FC236}">
                <a16:creationId xmlns:a16="http://schemas.microsoft.com/office/drawing/2014/main" id="{CBFA48A5-316A-FA50-FB9B-F3B8ECAB9D3D}"/>
              </a:ext>
            </a:extLst>
          </p:cNvPr>
          <p:cNvSpPr>
            <a:spLocks noChangeArrowheads="1"/>
          </p:cNvSpPr>
          <p:nvPr/>
        </p:nvSpPr>
        <p:spPr bwMode="auto">
          <a:xfrm>
            <a:off x="4685330" y="2281867"/>
            <a:ext cx="887636" cy="2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gn="ctr">
              <a:lnSpc>
                <a:spcPct val="90000"/>
              </a:lnSpc>
            </a:pPr>
            <a:r>
              <a:rPr lang="fr-CH" sz="1050" b="1" dirty="0">
                <a:latin typeface="+mn-lt"/>
              </a:rPr>
              <a:t>Texte</a:t>
            </a:r>
          </a:p>
        </p:txBody>
      </p:sp>
      <p:sp>
        <p:nvSpPr>
          <p:cNvPr id="15375" name="Google Shape;473;p45">
            <a:extLst>
              <a:ext uri="{FF2B5EF4-FFF2-40B4-BE49-F238E27FC236}">
                <a16:creationId xmlns:a16="http://schemas.microsoft.com/office/drawing/2014/main" id="{010FFCA8-B0DA-83AA-69E7-CE6779492FD7}"/>
              </a:ext>
            </a:extLst>
          </p:cNvPr>
          <p:cNvSpPr/>
          <p:nvPr/>
        </p:nvSpPr>
        <p:spPr>
          <a:xfrm>
            <a:off x="6312316" y="5297961"/>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15376" name="Title 1">
            <a:extLst>
              <a:ext uri="{FF2B5EF4-FFF2-40B4-BE49-F238E27FC236}">
                <a16:creationId xmlns:a16="http://schemas.microsoft.com/office/drawing/2014/main" id="{E8755C71-BBB0-6F47-4715-512C2FC422B2}"/>
              </a:ext>
            </a:extLst>
          </p:cNvPr>
          <p:cNvSpPr txBox="1">
            <a:spLocks/>
          </p:cNvSpPr>
          <p:nvPr/>
        </p:nvSpPr>
        <p:spPr bwMode="auto">
          <a:xfrm>
            <a:off x="1319053" y="3538409"/>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15377" name="Straight Arrow Connector 46">
            <a:extLst>
              <a:ext uri="{FF2B5EF4-FFF2-40B4-BE49-F238E27FC236}">
                <a16:creationId xmlns:a16="http://schemas.microsoft.com/office/drawing/2014/main" id="{0E24AF5A-0630-CBE6-7A04-C7B7BF818D64}"/>
              </a:ext>
            </a:extLst>
          </p:cNvPr>
          <p:cNvCxnSpPr>
            <a:cxnSpLocks noChangeShapeType="1"/>
          </p:cNvCxnSpPr>
          <p:nvPr/>
        </p:nvCxnSpPr>
        <p:spPr bwMode="auto">
          <a:xfrm flipH="1">
            <a:off x="1464888" y="3773703"/>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5378" name="Title 1">
            <a:extLst>
              <a:ext uri="{FF2B5EF4-FFF2-40B4-BE49-F238E27FC236}">
                <a16:creationId xmlns:a16="http://schemas.microsoft.com/office/drawing/2014/main" id="{2032EC1D-51C6-F3C3-D3CE-C82B50A4F5B9}"/>
              </a:ext>
            </a:extLst>
          </p:cNvPr>
          <p:cNvSpPr txBox="1">
            <a:spLocks/>
          </p:cNvSpPr>
          <p:nvPr/>
        </p:nvSpPr>
        <p:spPr bwMode="auto">
          <a:xfrm>
            <a:off x="1328571" y="4121716"/>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15379" name="Straight Arrow Connector 46">
            <a:extLst>
              <a:ext uri="{FF2B5EF4-FFF2-40B4-BE49-F238E27FC236}">
                <a16:creationId xmlns:a16="http://schemas.microsoft.com/office/drawing/2014/main" id="{F4B02119-7E32-49FE-B307-79DE18561962}"/>
              </a:ext>
            </a:extLst>
          </p:cNvPr>
          <p:cNvCxnSpPr>
            <a:cxnSpLocks noChangeShapeType="1"/>
          </p:cNvCxnSpPr>
          <p:nvPr/>
        </p:nvCxnSpPr>
        <p:spPr bwMode="auto">
          <a:xfrm flipH="1">
            <a:off x="1474406" y="4357010"/>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5380" name="Title 1">
            <a:extLst>
              <a:ext uri="{FF2B5EF4-FFF2-40B4-BE49-F238E27FC236}">
                <a16:creationId xmlns:a16="http://schemas.microsoft.com/office/drawing/2014/main" id="{BDE21EC2-2BA7-57A0-8FC3-E663134D3FDD}"/>
              </a:ext>
            </a:extLst>
          </p:cNvPr>
          <p:cNvSpPr txBox="1">
            <a:spLocks/>
          </p:cNvSpPr>
          <p:nvPr/>
        </p:nvSpPr>
        <p:spPr bwMode="auto">
          <a:xfrm>
            <a:off x="1299852" y="4659765"/>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15381" name="Straight Arrow Connector 46">
            <a:extLst>
              <a:ext uri="{FF2B5EF4-FFF2-40B4-BE49-F238E27FC236}">
                <a16:creationId xmlns:a16="http://schemas.microsoft.com/office/drawing/2014/main" id="{409F04D4-560E-FC49-3D83-DDC5012C3020}"/>
              </a:ext>
            </a:extLst>
          </p:cNvPr>
          <p:cNvCxnSpPr>
            <a:cxnSpLocks noChangeShapeType="1"/>
          </p:cNvCxnSpPr>
          <p:nvPr/>
        </p:nvCxnSpPr>
        <p:spPr bwMode="auto">
          <a:xfrm flipH="1">
            <a:off x="1445687" y="4895059"/>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5382" name="Title 1">
            <a:extLst>
              <a:ext uri="{FF2B5EF4-FFF2-40B4-BE49-F238E27FC236}">
                <a16:creationId xmlns:a16="http://schemas.microsoft.com/office/drawing/2014/main" id="{B23BB87F-D985-ACD3-CABF-99A55C668C9D}"/>
              </a:ext>
            </a:extLst>
          </p:cNvPr>
          <p:cNvSpPr txBox="1">
            <a:spLocks/>
          </p:cNvSpPr>
          <p:nvPr/>
        </p:nvSpPr>
        <p:spPr bwMode="auto">
          <a:xfrm>
            <a:off x="1291821" y="5156182"/>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15383" name="Straight Arrow Connector 46">
            <a:extLst>
              <a:ext uri="{FF2B5EF4-FFF2-40B4-BE49-F238E27FC236}">
                <a16:creationId xmlns:a16="http://schemas.microsoft.com/office/drawing/2014/main" id="{58AFF75B-5B1A-E326-7FC3-266006C53AA1}"/>
              </a:ext>
            </a:extLst>
          </p:cNvPr>
          <p:cNvCxnSpPr>
            <a:cxnSpLocks noChangeShapeType="1"/>
          </p:cNvCxnSpPr>
          <p:nvPr/>
        </p:nvCxnSpPr>
        <p:spPr bwMode="auto">
          <a:xfrm flipH="1">
            <a:off x="1437656" y="5298916"/>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pic>
        <p:nvPicPr>
          <p:cNvPr id="15384" name="Picture 15383">
            <a:extLst>
              <a:ext uri="{FF2B5EF4-FFF2-40B4-BE49-F238E27FC236}">
                <a16:creationId xmlns:a16="http://schemas.microsoft.com/office/drawing/2014/main" id="{D61189DC-BFB5-1C76-D5C3-8C6A56E4941C}"/>
              </a:ext>
            </a:extLst>
          </p:cNvPr>
          <p:cNvPicPr>
            <a:picLocks noChangeAspect="1"/>
          </p:cNvPicPr>
          <p:nvPr/>
        </p:nvPicPr>
        <p:blipFill rotWithShape="1">
          <a:blip r:embed="rId7"/>
          <a:srcRect l="44315" t="16450" r="29524" b="13473"/>
          <a:stretch/>
        </p:blipFill>
        <p:spPr>
          <a:xfrm>
            <a:off x="6986776" y="2349534"/>
            <a:ext cx="1090563" cy="1570127"/>
          </a:xfrm>
          <a:prstGeom prst="rect">
            <a:avLst/>
          </a:prstGeom>
          <a:ln>
            <a:solidFill>
              <a:schemeClr val="tx1"/>
            </a:solidFill>
          </a:ln>
        </p:spPr>
      </p:pic>
      <p:pic>
        <p:nvPicPr>
          <p:cNvPr id="15385" name="Picture 15384" descr="A map of the united states&#10;&#10;Description automatically generated with low confidence">
            <a:extLst>
              <a:ext uri="{FF2B5EF4-FFF2-40B4-BE49-F238E27FC236}">
                <a16:creationId xmlns:a16="http://schemas.microsoft.com/office/drawing/2014/main" id="{95DEF7BD-22C5-D9E9-7605-54E03ED6FAFE}"/>
              </a:ext>
            </a:extLst>
          </p:cNvPr>
          <p:cNvPicPr>
            <a:picLocks noChangeAspect="1"/>
          </p:cNvPicPr>
          <p:nvPr/>
        </p:nvPicPr>
        <p:blipFill>
          <a:blip r:embed="rId8"/>
          <a:stretch>
            <a:fillRect/>
          </a:stretch>
        </p:blipFill>
        <p:spPr>
          <a:xfrm>
            <a:off x="7001569" y="4965050"/>
            <a:ext cx="1558076" cy="1101782"/>
          </a:xfrm>
          <a:prstGeom prst="rect">
            <a:avLst/>
          </a:prstGeom>
          <a:ln>
            <a:solidFill>
              <a:schemeClr val="tx1"/>
            </a:solidFill>
          </a:ln>
        </p:spPr>
      </p:pic>
      <p:pic>
        <p:nvPicPr>
          <p:cNvPr id="15386" name="Picture 15385">
            <a:extLst>
              <a:ext uri="{FF2B5EF4-FFF2-40B4-BE49-F238E27FC236}">
                <a16:creationId xmlns:a16="http://schemas.microsoft.com/office/drawing/2014/main" id="{86B5B3CF-4E20-9C52-FD89-B01578A68900}"/>
              </a:ext>
            </a:extLst>
          </p:cNvPr>
          <p:cNvPicPr>
            <a:picLocks noChangeAspect="1"/>
          </p:cNvPicPr>
          <p:nvPr/>
        </p:nvPicPr>
        <p:blipFill rotWithShape="1">
          <a:blip r:embed="rId9"/>
          <a:srcRect l="43427" t="16133" r="28570" b="8947"/>
          <a:stretch/>
        </p:blipFill>
        <p:spPr>
          <a:xfrm>
            <a:off x="7356537" y="2714630"/>
            <a:ext cx="1084949" cy="1560230"/>
          </a:xfrm>
          <a:prstGeom prst="rect">
            <a:avLst/>
          </a:prstGeom>
          <a:ln>
            <a:solidFill>
              <a:schemeClr val="tx1"/>
            </a:solidFill>
          </a:ln>
        </p:spPr>
      </p:pic>
      <p:pic>
        <p:nvPicPr>
          <p:cNvPr id="15387" name="Picture 15386">
            <a:extLst>
              <a:ext uri="{FF2B5EF4-FFF2-40B4-BE49-F238E27FC236}">
                <a16:creationId xmlns:a16="http://schemas.microsoft.com/office/drawing/2014/main" id="{E7261D90-E9DE-1198-3968-6DF9D8FE7A6B}"/>
              </a:ext>
            </a:extLst>
          </p:cNvPr>
          <p:cNvPicPr>
            <a:picLocks noChangeAspect="1"/>
          </p:cNvPicPr>
          <p:nvPr/>
        </p:nvPicPr>
        <p:blipFill>
          <a:blip r:embed="rId10"/>
          <a:stretch>
            <a:fillRect/>
          </a:stretch>
        </p:blipFill>
        <p:spPr>
          <a:xfrm>
            <a:off x="7760265" y="3133487"/>
            <a:ext cx="1032757" cy="1560230"/>
          </a:xfrm>
          <a:prstGeom prst="rect">
            <a:avLst/>
          </a:prstGeom>
          <a:ln>
            <a:solidFill>
              <a:schemeClr val="tx1"/>
            </a:solidFill>
          </a:ln>
        </p:spPr>
      </p:pic>
      <p:sp>
        <p:nvSpPr>
          <p:cNvPr id="15388" name="Rectangle 10">
            <a:extLst>
              <a:ext uri="{FF2B5EF4-FFF2-40B4-BE49-F238E27FC236}">
                <a16:creationId xmlns:a16="http://schemas.microsoft.com/office/drawing/2014/main" id="{E862010C-7299-5D3C-2E44-7A4A6FBE49B4}"/>
              </a:ext>
            </a:extLst>
          </p:cNvPr>
          <p:cNvSpPr>
            <a:spLocks noChangeArrowheads="1"/>
          </p:cNvSpPr>
          <p:nvPr/>
        </p:nvSpPr>
        <p:spPr bwMode="auto">
          <a:xfrm>
            <a:off x="2121613" y="5958579"/>
            <a:ext cx="1450356" cy="51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600" b="1" dirty="0">
                <a:solidFill>
                  <a:srgbClr val="FF0000"/>
                </a:solidFill>
                <a:latin typeface="+mn-lt"/>
              </a:rPr>
              <a:t>Listes maîtresses</a:t>
            </a:r>
          </a:p>
        </p:txBody>
      </p:sp>
      <p:sp>
        <p:nvSpPr>
          <p:cNvPr id="15389" name="Google Shape;473;p45">
            <a:extLst>
              <a:ext uri="{FF2B5EF4-FFF2-40B4-BE49-F238E27FC236}">
                <a16:creationId xmlns:a16="http://schemas.microsoft.com/office/drawing/2014/main" id="{9D8110BA-493F-DB6E-C6FA-405C7B9052E1}"/>
              </a:ext>
            </a:extLst>
          </p:cNvPr>
          <p:cNvSpPr/>
          <p:nvPr/>
        </p:nvSpPr>
        <p:spPr>
          <a:xfrm rot="16200000">
            <a:off x="2692088" y="5545708"/>
            <a:ext cx="299261" cy="351135"/>
          </a:xfrm>
          <a:prstGeom prst="rightArrow">
            <a:avLst>
              <a:gd name="adj1" fmla="val 50000"/>
              <a:gd name="adj2" fmla="val 50000"/>
            </a:avLst>
          </a:prstGeom>
          <a:solidFill>
            <a:srgbClr val="FF0000"/>
          </a:solidFill>
          <a:ln>
            <a:solidFill>
              <a:srgbClr val="FF0000"/>
            </a:solidFill>
          </a:ln>
        </p:spPr>
        <p:txBody>
          <a:bodyPr spcFirstLastPara="1" wrap="square" lIns="91425" tIns="45700" rIns="91425" bIns="45700" anchor="ctr" anchorCtr="0">
            <a:noAutofit/>
          </a:bodyPr>
          <a:lstStyle/>
          <a:p>
            <a:pPr>
              <a:buSzPts val="1200"/>
            </a:pPr>
            <a:endParaRPr sz="1200">
              <a:solidFill>
                <a:srgbClr val="FF0000"/>
              </a:solidFill>
              <a:latin typeface="+mj-lt"/>
            </a:endParaRPr>
          </a:p>
        </p:txBody>
      </p:sp>
      <p:sp>
        <p:nvSpPr>
          <p:cNvPr id="15390" name="Rectangle 10">
            <a:extLst>
              <a:ext uri="{FF2B5EF4-FFF2-40B4-BE49-F238E27FC236}">
                <a16:creationId xmlns:a16="http://schemas.microsoft.com/office/drawing/2014/main" id="{AA7BA57F-F709-DFBE-D682-03E532BFCD03}"/>
              </a:ext>
            </a:extLst>
          </p:cNvPr>
          <p:cNvSpPr>
            <a:spLocks noChangeArrowheads="1"/>
          </p:cNvSpPr>
          <p:nvPr/>
        </p:nvSpPr>
        <p:spPr bwMode="auto">
          <a:xfrm>
            <a:off x="-164765" y="5965046"/>
            <a:ext cx="1885083" cy="51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600" b="1" dirty="0">
                <a:solidFill>
                  <a:srgbClr val="FF0000"/>
                </a:solidFill>
                <a:latin typeface="+mn-lt"/>
              </a:rPr>
              <a:t>Données programmatiques</a:t>
            </a:r>
          </a:p>
        </p:txBody>
      </p:sp>
      <p:sp>
        <p:nvSpPr>
          <p:cNvPr id="15391" name="Google Shape;473;p45">
            <a:extLst>
              <a:ext uri="{FF2B5EF4-FFF2-40B4-BE49-F238E27FC236}">
                <a16:creationId xmlns:a16="http://schemas.microsoft.com/office/drawing/2014/main" id="{875A84F6-9A66-03F8-D0CA-7B68A74FA2C1}"/>
              </a:ext>
            </a:extLst>
          </p:cNvPr>
          <p:cNvSpPr/>
          <p:nvPr/>
        </p:nvSpPr>
        <p:spPr>
          <a:xfrm rot="16200000">
            <a:off x="610292" y="5586102"/>
            <a:ext cx="299261" cy="351135"/>
          </a:xfrm>
          <a:prstGeom prst="rightArrow">
            <a:avLst>
              <a:gd name="adj1" fmla="val 50000"/>
              <a:gd name="adj2" fmla="val 50000"/>
            </a:avLst>
          </a:prstGeom>
          <a:solidFill>
            <a:srgbClr val="FF0000"/>
          </a:solidFill>
          <a:ln>
            <a:solidFill>
              <a:srgbClr val="FF0000"/>
            </a:solidFill>
          </a:ln>
        </p:spPr>
        <p:txBody>
          <a:bodyPr spcFirstLastPara="1" wrap="square" lIns="91425" tIns="45700" rIns="91425" bIns="45700" anchor="ctr" anchorCtr="0">
            <a:noAutofit/>
          </a:bodyPr>
          <a:lstStyle/>
          <a:p>
            <a:pPr>
              <a:buSzPts val="1200"/>
            </a:pPr>
            <a:endParaRPr sz="1200">
              <a:solidFill>
                <a:srgbClr val="FF0000"/>
              </a:solidFill>
              <a:latin typeface="+mj-lt"/>
            </a:endParaRPr>
          </a:p>
        </p:txBody>
      </p:sp>
    </p:spTree>
    <p:extLst>
      <p:ext uri="{BB962C8B-B14F-4D97-AF65-F5344CB8AC3E}">
        <p14:creationId xmlns:p14="http://schemas.microsoft.com/office/powerpoint/2010/main" val="202584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Collecte et préparation des données nécessaires </a:t>
            </a:r>
            <a:endParaRPr lang="en-PH" altLang="en-US" sz="2800" b="1" dirty="0">
              <a:latin typeface="+mn-lt"/>
            </a:endParaRPr>
          </a:p>
        </p:txBody>
      </p:sp>
      <p:sp>
        <p:nvSpPr>
          <p:cNvPr id="56" name="Title 1"/>
          <p:cNvSpPr txBox="1">
            <a:spLocks/>
          </p:cNvSpPr>
          <p:nvPr/>
        </p:nvSpPr>
        <p:spPr bwMode="auto">
          <a:xfrm>
            <a:off x="357188" y="1661716"/>
            <a:ext cx="3686175" cy="399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b="1" dirty="0">
                <a:latin typeface="+mn-lt"/>
              </a:rPr>
              <a:t>Fonds de carte</a:t>
            </a:r>
            <a:endParaRPr lang="en-GB" sz="2800" b="1" dirty="0">
              <a:latin typeface="+mn-lt"/>
            </a:endParaRPr>
          </a:p>
        </p:txBody>
      </p:sp>
      <p:pic>
        <p:nvPicPr>
          <p:cNvPr id="5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871364"/>
            <a:ext cx="39624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65"/>
          <p:cNvSpPr>
            <a:spLocks noChangeArrowheads="1"/>
          </p:cNvSpPr>
          <p:nvPr/>
        </p:nvSpPr>
        <p:spPr bwMode="auto">
          <a:xfrm>
            <a:off x="4143896" y="6227886"/>
            <a:ext cx="5000104" cy="422167"/>
          </a:xfrm>
          <a:prstGeom prst="rect">
            <a:avLst/>
          </a:prstGeom>
          <a:noFill/>
          <a:ln w="12700">
            <a:noFill/>
            <a:miter lim="800000"/>
            <a:headEnd/>
            <a:tailEnd/>
          </a:ln>
        </p:spPr>
        <p:txBody>
          <a:bodyPr wrap="square" lIns="90488" tIns="44450" rIns="90488" bIns="44450">
            <a:spAutoFit/>
          </a:bodyPr>
          <a:lstStyle/>
          <a:p>
            <a:pPr>
              <a:lnSpc>
                <a:spcPct val="90000"/>
              </a:lnSpc>
            </a:pPr>
            <a:r>
              <a:rPr lang="fr-FR" sz="2400" dirty="0">
                <a:cs typeface="Calibri" pitchFamily="34" charset="0"/>
              </a:rPr>
              <a:t>Uniquement à des fins de visualisation</a:t>
            </a:r>
            <a:endParaRPr lang="en-US" sz="2400" dirty="0">
              <a:cs typeface="Calibri" pitchFamily="34" charset="0"/>
            </a:endParaRPr>
          </a:p>
        </p:txBody>
      </p:sp>
      <p:sp>
        <p:nvSpPr>
          <p:cNvPr id="2" name="Content Placeholder 2">
            <a:extLst>
              <a:ext uri="{FF2B5EF4-FFF2-40B4-BE49-F238E27FC236}">
                <a16:creationId xmlns:a16="http://schemas.microsoft.com/office/drawing/2014/main" id="{4A740D8E-CDA1-7494-CB4F-214909DC993D}"/>
              </a:ext>
            </a:extLst>
          </p:cNvPr>
          <p:cNvSpPr txBox="1">
            <a:spLocks/>
          </p:cNvSpPr>
          <p:nvPr/>
        </p:nvSpPr>
        <p:spPr bwMode="auto">
          <a:xfrm>
            <a:off x="151625" y="2200908"/>
            <a:ext cx="4420375" cy="443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latin typeface="Calibri" pitchFamily="34" charset="0"/>
                <a:cs typeface="Calibri" pitchFamily="34" charset="0"/>
              </a:rPr>
              <a:t>Sélection de couches d’information combinées en un seul fichier raster ou vectoriel accessible généralement via un service de carte en ligne</a:t>
            </a:r>
          </a:p>
          <a:p>
            <a:r>
              <a:rPr lang="fr-FR" sz="2400" dirty="0">
                <a:latin typeface="Calibri" pitchFamily="34" charset="0"/>
                <a:cs typeface="Calibri" pitchFamily="34" charset="0"/>
              </a:rPr>
              <a:t>Utilisé comme arrière-plan pour une carte</a:t>
            </a:r>
          </a:p>
          <a:p>
            <a:r>
              <a:rPr lang="en-GB" sz="2400" dirty="0">
                <a:latin typeface="Calibri" pitchFamily="34" charset="0"/>
                <a:cs typeface="Calibri" pitchFamily="34" charset="0"/>
              </a:rPr>
              <a:t>Examples </a:t>
            </a:r>
          </a:p>
          <a:p>
            <a:pPr lvl="1"/>
            <a:r>
              <a:rPr lang="en-GB" dirty="0">
                <a:latin typeface="Calibri" pitchFamily="34" charset="0"/>
                <a:cs typeface="Calibri" pitchFamily="34" charset="0"/>
              </a:rPr>
              <a:t>Google Maps</a:t>
            </a:r>
          </a:p>
          <a:p>
            <a:pPr lvl="1"/>
            <a:r>
              <a:rPr lang="en-GB" dirty="0">
                <a:latin typeface="Calibri" pitchFamily="34" charset="0"/>
                <a:cs typeface="Calibri" pitchFamily="34" charset="0"/>
              </a:rPr>
              <a:t>Images Esri avec ArcGIS online</a:t>
            </a:r>
          </a:p>
          <a:p>
            <a:pPr lvl="1"/>
            <a:r>
              <a:rPr lang="en-GB" dirty="0">
                <a:latin typeface="Calibri" pitchFamily="34" charset="0"/>
                <a:cs typeface="Calibri" pitchFamily="34" charset="0"/>
              </a:rPr>
              <a:t>Open Street Map</a:t>
            </a:r>
          </a:p>
        </p:txBody>
      </p:sp>
      <p:sp>
        <p:nvSpPr>
          <p:cNvPr id="60" name="AutoShape 416"/>
          <p:cNvSpPr>
            <a:spLocks noChangeArrowheads="1"/>
          </p:cNvSpPr>
          <p:nvPr/>
        </p:nvSpPr>
        <p:spPr bwMode="auto">
          <a:xfrm>
            <a:off x="3635896" y="6227886"/>
            <a:ext cx="508000" cy="381000"/>
          </a:xfrm>
          <a:prstGeom prst="rightArrow">
            <a:avLst>
              <a:gd name="adj1" fmla="val 50000"/>
              <a:gd name="adj2" fmla="val 50000"/>
            </a:avLst>
          </a:prstGeom>
          <a:solidFill>
            <a:srgbClr val="001C54"/>
          </a:solidFill>
          <a:ln w="9525">
            <a:noFill/>
            <a:miter lim="800000"/>
            <a:headEnd/>
            <a:tailEnd/>
          </a:ln>
        </p:spPr>
        <p:txBody>
          <a:bodyPr wrap="none" anchor="ctr"/>
          <a:lstStyle/>
          <a:p>
            <a:pPr>
              <a:defRPr/>
            </a:pPr>
            <a:endParaRPr lang="fr-CH">
              <a:latin typeface="+mj-lt"/>
              <a:cs typeface="Arial" charset="0"/>
            </a:endParaRPr>
          </a:p>
        </p:txBody>
      </p:sp>
    </p:spTree>
    <p:extLst>
      <p:ext uri="{BB962C8B-B14F-4D97-AF65-F5344CB8AC3E}">
        <p14:creationId xmlns:p14="http://schemas.microsoft.com/office/powerpoint/2010/main" val="258178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25</a:t>
            </a:fld>
            <a:endParaRPr lang="en-GB" altLang="en-US">
              <a:solidFill>
                <a:schemeClr val="tx1"/>
              </a:solidFill>
            </a:endParaRPr>
          </a:p>
        </p:txBody>
      </p:sp>
      <p:sp>
        <p:nvSpPr>
          <p:cNvPr id="8" name="Title 1"/>
          <p:cNvSpPr txBox="1">
            <a:spLocks/>
          </p:cNvSpPr>
          <p:nvPr/>
        </p:nvSpPr>
        <p:spPr bwMode="auto">
          <a:xfrm>
            <a:off x="0" y="1"/>
            <a:ext cx="9144000" cy="981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Le processus de creation </a:t>
            </a:r>
            <a:r>
              <a:rPr lang="en-US" sz="3200" b="1" dirty="0" err="1">
                <a:solidFill>
                  <a:schemeClr val="bg1"/>
                </a:solidFill>
                <a:latin typeface="+mn-lt"/>
              </a:rPr>
              <a:t>d’une</a:t>
            </a:r>
            <a:r>
              <a:rPr lang="en-US" sz="3200" b="1" dirty="0">
                <a:solidFill>
                  <a:schemeClr val="bg1"/>
                </a:solidFill>
                <a:latin typeface="+mn-lt"/>
              </a:rPr>
              <a:t> carte </a:t>
            </a:r>
            <a:r>
              <a:rPr lang="en-US" sz="3200" b="1" dirty="0" err="1">
                <a:solidFill>
                  <a:schemeClr val="bg1"/>
                </a:solidFill>
                <a:latin typeface="+mn-lt"/>
              </a:rPr>
              <a:t>thématique</a:t>
            </a:r>
            <a:endParaRPr lang="en-PH" altLang="en-US" sz="3200" b="1" dirty="0">
              <a:solidFill>
                <a:schemeClr val="bg1"/>
              </a:solidFill>
              <a:latin typeface="+mn-lt"/>
            </a:endParaRPr>
          </a:p>
        </p:txBody>
      </p:sp>
      <p:sp>
        <p:nvSpPr>
          <p:cNvPr id="11" name="Content Placeholder 2"/>
          <p:cNvSpPr txBox="1">
            <a:spLocks/>
          </p:cNvSpPr>
          <p:nvPr/>
        </p:nvSpPr>
        <p:spPr>
          <a:xfrm>
            <a:off x="125413" y="1196974"/>
            <a:ext cx="8839076" cy="5040337"/>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charset="0"/>
              <a:buNone/>
              <a:defRPr/>
            </a:pPr>
            <a:r>
              <a:rPr lang="fr-CH" dirty="0"/>
              <a:t>Etapes pour créer une care thématique</a:t>
            </a:r>
          </a:p>
          <a:p>
            <a:pPr marL="0" indent="0">
              <a:spcBef>
                <a:spcPts val="0"/>
              </a:spcBef>
              <a:buFont typeface="Arial" charset="0"/>
              <a:buNone/>
              <a:defRPr/>
            </a:pPr>
            <a:endParaRPr lang="fr-CH" dirty="0"/>
          </a:p>
          <a:p>
            <a:pPr marL="514350" indent="-514350">
              <a:lnSpc>
                <a:spcPct val="100000"/>
              </a:lnSpc>
              <a:spcBef>
                <a:spcPts val="0"/>
              </a:spcBef>
              <a:buFont typeface="Calibri Light" pitchFamily="34" charset="0"/>
              <a:buAutoNum type="arabicPeriod"/>
            </a:pPr>
            <a:r>
              <a:rPr lang="fr-CH" altLang="en-US" sz="2800" dirty="0"/>
              <a:t>Importer les données dans QGIS</a:t>
            </a:r>
          </a:p>
          <a:p>
            <a:pPr marL="514350" indent="-514350">
              <a:lnSpc>
                <a:spcPct val="100000"/>
              </a:lnSpc>
              <a:spcBef>
                <a:spcPts val="0"/>
              </a:spcBef>
              <a:buFont typeface="Calibri Light" pitchFamily="34" charset="0"/>
              <a:buAutoNum type="arabicPeriod"/>
            </a:pPr>
            <a:r>
              <a:rPr lang="fr-CH" altLang="en-US" sz="2800" dirty="0"/>
              <a:t>Créer les données géographiques qui seront représentée sur la carte</a:t>
            </a:r>
          </a:p>
          <a:p>
            <a:pPr marL="514350" indent="-514350">
              <a:lnSpc>
                <a:spcPct val="100000"/>
              </a:lnSpc>
              <a:spcBef>
                <a:spcPts val="0"/>
              </a:spcBef>
              <a:buFont typeface="Calibri Light" pitchFamily="34" charset="0"/>
              <a:buAutoNum type="arabicPeriod"/>
            </a:pPr>
            <a:r>
              <a:rPr lang="fr-CH" altLang="en-US" sz="2800" dirty="0"/>
              <a:t>Choisir le mode de représentation approprié</a:t>
            </a:r>
          </a:p>
          <a:p>
            <a:pPr marL="514350" indent="-514350">
              <a:lnSpc>
                <a:spcPct val="100000"/>
              </a:lnSpc>
              <a:spcBef>
                <a:spcPts val="0"/>
              </a:spcBef>
              <a:buFont typeface="Calibri Light" pitchFamily="34" charset="0"/>
              <a:buAutoNum type="arabicPeriod"/>
            </a:pPr>
            <a:r>
              <a:rPr lang="fr-CH" altLang="en-US" sz="2800" dirty="0"/>
              <a:t>fixer la symbologie</a:t>
            </a:r>
          </a:p>
          <a:p>
            <a:pPr marL="514350" indent="-514350">
              <a:lnSpc>
                <a:spcPct val="100000"/>
              </a:lnSpc>
              <a:spcBef>
                <a:spcPts val="0"/>
              </a:spcBef>
              <a:buFont typeface="Calibri Light" pitchFamily="34" charset="0"/>
              <a:buAutoNum type="arabicPeriod"/>
            </a:pPr>
            <a:r>
              <a:rPr lang="fr-CH" altLang="en-US" sz="2800" dirty="0"/>
              <a:t>Ajouter des étiquettes à la carte</a:t>
            </a:r>
          </a:p>
          <a:p>
            <a:pPr marL="514350" indent="-514350">
              <a:lnSpc>
                <a:spcPct val="100000"/>
              </a:lnSpc>
              <a:spcBef>
                <a:spcPts val="0"/>
              </a:spcBef>
              <a:buFont typeface="Calibri Light" pitchFamily="34" charset="0"/>
              <a:buAutoNum type="arabicPeriod"/>
            </a:pPr>
            <a:r>
              <a:rPr lang="fr-CH" altLang="en-US" sz="2800" dirty="0"/>
              <a:t>Choisir l'orientation de la carte</a:t>
            </a:r>
          </a:p>
          <a:p>
            <a:pPr marL="514350" indent="-514350">
              <a:lnSpc>
                <a:spcPct val="100000"/>
              </a:lnSpc>
              <a:spcBef>
                <a:spcPts val="0"/>
              </a:spcBef>
              <a:buFont typeface="Calibri Light" pitchFamily="34" charset="0"/>
              <a:buAutoNum type="arabicPeriod"/>
            </a:pPr>
            <a:r>
              <a:rPr lang="fr-CH" altLang="en-US" sz="2800" dirty="0"/>
              <a:t>Fixer les autres éléments de la mise en page</a:t>
            </a:r>
          </a:p>
          <a:p>
            <a:pPr marL="514350" indent="-514350">
              <a:lnSpc>
                <a:spcPct val="100000"/>
              </a:lnSpc>
              <a:spcBef>
                <a:spcPts val="0"/>
              </a:spcBef>
              <a:buFont typeface="Calibri Light" pitchFamily="34" charset="0"/>
              <a:buAutoNum type="arabicPeriod"/>
            </a:pPr>
            <a:r>
              <a:rPr lang="fr-CH" altLang="en-US" sz="2800" dirty="0"/>
              <a:t>Enregistrer la carte finale dans le format approprié</a:t>
            </a:r>
          </a:p>
          <a:p>
            <a:pPr marL="514350" indent="-514350">
              <a:lnSpc>
                <a:spcPct val="100000"/>
              </a:lnSpc>
              <a:spcBef>
                <a:spcPts val="0"/>
              </a:spcBef>
              <a:buFont typeface="Calibri Light" pitchFamily="34" charset="0"/>
              <a:buAutoNum type="arabicPeriod"/>
            </a:pPr>
            <a:r>
              <a:rPr lang="fr-CH" altLang="en-US" sz="2800" dirty="0"/>
              <a:t>Eventuellement, ajuster certains éléments de la carte en dehors du logiciel SIG</a:t>
            </a:r>
          </a:p>
        </p:txBody>
      </p:sp>
    </p:spTree>
    <p:extLst>
      <p:ext uri="{BB962C8B-B14F-4D97-AF65-F5344CB8AC3E}">
        <p14:creationId xmlns:p14="http://schemas.microsoft.com/office/powerpoint/2010/main" val="54701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26</a:t>
            </a:fld>
            <a:endParaRPr lang="en-GB" altLang="en-US">
              <a:solidFill>
                <a:schemeClr val="tx1"/>
              </a:solidFill>
            </a:endParaRPr>
          </a:p>
        </p:txBody>
      </p:sp>
      <p:sp>
        <p:nvSpPr>
          <p:cNvPr id="8" name="Title 1"/>
          <p:cNvSpPr txBox="1">
            <a:spLocks/>
          </p:cNvSpPr>
          <p:nvPr/>
        </p:nvSpPr>
        <p:spPr bwMode="auto">
          <a:xfrm>
            <a:off x="107504" y="142975"/>
            <a:ext cx="840784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Le processus de creation </a:t>
            </a:r>
            <a:r>
              <a:rPr lang="en-US" sz="3200" b="1" dirty="0" err="1">
                <a:solidFill>
                  <a:schemeClr val="bg1"/>
                </a:solidFill>
                <a:latin typeface="+mn-lt"/>
              </a:rPr>
              <a:t>d’une</a:t>
            </a:r>
            <a:r>
              <a:rPr lang="en-US" sz="3200" b="1" dirty="0">
                <a:solidFill>
                  <a:schemeClr val="bg1"/>
                </a:solidFill>
                <a:latin typeface="+mn-lt"/>
              </a:rPr>
              <a:t> carte </a:t>
            </a:r>
            <a:r>
              <a:rPr lang="en-US" sz="3200" b="1" dirty="0" err="1">
                <a:solidFill>
                  <a:schemeClr val="bg1"/>
                </a:solidFill>
                <a:latin typeface="+mn-lt"/>
              </a:rPr>
              <a:t>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9" name="Content Placeholder 2"/>
          <p:cNvSpPr txBox="1">
            <a:spLocks/>
          </p:cNvSpPr>
          <p:nvPr/>
        </p:nvSpPr>
        <p:spPr>
          <a:xfrm>
            <a:off x="323528" y="1700808"/>
            <a:ext cx="8316912" cy="215999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398463">
              <a:buFont typeface="Arial" charset="0"/>
              <a:buNone/>
              <a:defRPr/>
            </a:pPr>
            <a:r>
              <a:rPr lang="en-PH" dirty="0"/>
              <a:t>1. </a:t>
            </a:r>
            <a:r>
              <a:rPr lang="fr-FR" dirty="0"/>
              <a:t>Importer les données dans le logiciel SIG</a:t>
            </a:r>
            <a:endParaRPr lang="en-PH" dirty="0"/>
          </a:p>
          <a:p>
            <a:pPr marL="627063">
              <a:defRPr/>
            </a:pPr>
            <a:r>
              <a:rPr lang="en-PH" dirty="0" err="1"/>
              <a:t>Données</a:t>
            </a:r>
            <a:r>
              <a:rPr lang="en-PH" dirty="0"/>
              <a:t> </a:t>
            </a:r>
            <a:r>
              <a:rPr lang="en-PH" dirty="0" err="1"/>
              <a:t>géospatiales</a:t>
            </a:r>
            <a:endParaRPr lang="en-PH" dirty="0"/>
          </a:p>
          <a:p>
            <a:pPr marL="627063">
              <a:defRPr/>
            </a:pPr>
            <a:r>
              <a:rPr lang="en-PH" dirty="0" err="1"/>
              <a:t>Données</a:t>
            </a:r>
            <a:r>
              <a:rPr lang="en-PH" dirty="0"/>
              <a:t> </a:t>
            </a:r>
            <a:r>
              <a:rPr lang="en-PH" dirty="0" err="1"/>
              <a:t>attributaires</a:t>
            </a:r>
            <a:endParaRPr lang="en-PH" dirty="0"/>
          </a:p>
          <a:p>
            <a:pPr marL="400050" indent="0">
              <a:buNone/>
              <a:defRPr/>
            </a:pPr>
            <a:r>
              <a:rPr lang="en-PH" dirty="0"/>
              <a:t>  + </a:t>
            </a:r>
            <a:r>
              <a:rPr lang="en-PH" dirty="0" err="1"/>
              <a:t>Ajouter</a:t>
            </a:r>
            <a:r>
              <a:rPr lang="en-PH" dirty="0"/>
              <a:t> </a:t>
            </a:r>
            <a:r>
              <a:rPr lang="fr-FR" dirty="0"/>
              <a:t>cartes de base en arrière-plan</a:t>
            </a:r>
            <a:endParaRPr lang="en-PH" dirty="0"/>
          </a:p>
        </p:txBody>
      </p:sp>
      <p:sp>
        <p:nvSpPr>
          <p:cNvPr id="14" name="Right Arrow 13"/>
          <p:cNvSpPr/>
          <p:nvPr/>
        </p:nvSpPr>
        <p:spPr>
          <a:xfrm>
            <a:off x="1403648" y="5157192"/>
            <a:ext cx="538162" cy="466725"/>
          </a:xfrm>
          <a:prstGeom prst="rightArrow">
            <a:avLst/>
          </a:prstGeom>
          <a:solidFill>
            <a:srgbClr val="001C54"/>
          </a:solidFill>
          <a:ln w="9525">
            <a:noFill/>
            <a:miter lim="800000"/>
            <a:headEnd/>
            <a:tailEnd/>
          </a:ln>
        </p:spPr>
        <p:txBody>
          <a:bodyPr wrap="none" anchor="ctr"/>
          <a:lstStyle/>
          <a:p>
            <a:endParaRPr lang="en-PH">
              <a:solidFill>
                <a:schemeClr val="tx1"/>
              </a:solidFill>
              <a:latin typeface="+mj-lt"/>
              <a:cs typeface="Arial" charset="0"/>
            </a:endParaRPr>
          </a:p>
        </p:txBody>
      </p:sp>
      <p:sp>
        <p:nvSpPr>
          <p:cNvPr id="15" name="TextBox 2"/>
          <p:cNvSpPr txBox="1">
            <a:spLocks noChangeArrowheads="1"/>
          </p:cNvSpPr>
          <p:nvPr/>
        </p:nvSpPr>
        <p:spPr bwMode="auto">
          <a:xfrm>
            <a:off x="2051348" y="5157192"/>
            <a:ext cx="6408737"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fr-FR" altLang="en-US" sz="2800" dirty="0">
                <a:latin typeface="+mn-lt"/>
              </a:rPr>
              <a:t>Joindre les données d'attributs aux données géospatiales à l'aide de l'identifiant unique</a:t>
            </a:r>
            <a:endParaRPr lang="en-PH" altLang="en-US" sz="2800" dirty="0">
              <a:latin typeface="+mn-lt"/>
            </a:endParaRPr>
          </a:p>
        </p:txBody>
      </p:sp>
      <p:sp>
        <p:nvSpPr>
          <p:cNvPr id="3" name="TextBox 2">
            <a:extLst>
              <a:ext uri="{FF2B5EF4-FFF2-40B4-BE49-F238E27FC236}">
                <a16:creationId xmlns:a16="http://schemas.microsoft.com/office/drawing/2014/main" id="{EBA61B54-10A1-03E4-900A-72F4D1CE087D}"/>
              </a:ext>
            </a:extLst>
          </p:cNvPr>
          <p:cNvSpPr txBox="1"/>
          <p:nvPr/>
        </p:nvSpPr>
        <p:spPr>
          <a:xfrm>
            <a:off x="413544" y="4033870"/>
            <a:ext cx="8730456" cy="1384995"/>
          </a:xfrm>
          <a:prstGeom prst="rect">
            <a:avLst/>
          </a:prstGeom>
          <a:noFill/>
        </p:spPr>
        <p:txBody>
          <a:bodyPr wrap="square">
            <a:spAutoFit/>
          </a:bodyPr>
          <a:lstStyle/>
          <a:p>
            <a:pPr marL="398463" indent="-398463">
              <a:buFont typeface="Arial" charset="0"/>
              <a:buNone/>
              <a:defRPr/>
            </a:pPr>
            <a:r>
              <a:rPr lang="en-PH" sz="2800" dirty="0"/>
              <a:t>2. </a:t>
            </a:r>
            <a:r>
              <a:rPr lang="fr-FR" sz="2800" dirty="0"/>
              <a:t>Créer les données géographiques qui seront représentée sur la carte</a:t>
            </a:r>
          </a:p>
          <a:p>
            <a:pPr marL="398463" indent="-398463">
              <a:buFont typeface="Arial" charset="0"/>
              <a:buNone/>
              <a:defRPr/>
            </a:pPr>
            <a:endParaRPr lang="en-PH" sz="2800" dirty="0"/>
          </a:p>
        </p:txBody>
      </p:sp>
    </p:spTree>
    <p:extLst>
      <p:ext uri="{BB962C8B-B14F-4D97-AF65-F5344CB8AC3E}">
        <p14:creationId xmlns:p14="http://schemas.microsoft.com/office/powerpoint/2010/main" val="357823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23528" y="1706711"/>
            <a:ext cx="8316913"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3. </a:t>
            </a:r>
            <a:r>
              <a:rPr lang="fr-FR" altLang="en-US" dirty="0"/>
              <a:t>Choisir le mode de représentation approprié au contenu de la carte</a:t>
            </a:r>
            <a:endParaRPr lang="en-PH" dirty="0"/>
          </a:p>
          <a:p>
            <a:pPr marL="0" indent="0">
              <a:buFont typeface="Arial" charset="0"/>
              <a:buNone/>
              <a:defRPr/>
            </a:pPr>
            <a:endParaRPr lang="en-PH" sz="100" dirty="0"/>
          </a:p>
          <a:p>
            <a:pPr>
              <a:defRPr/>
            </a:pPr>
            <a:r>
              <a:rPr lang="fr-FR" dirty="0"/>
              <a:t>Choroplèthe</a:t>
            </a:r>
          </a:p>
          <a:p>
            <a:pPr>
              <a:defRPr/>
            </a:pPr>
            <a:r>
              <a:rPr lang="fr-FR" dirty="0"/>
              <a:t>Symboles proportionnels</a:t>
            </a:r>
          </a:p>
          <a:p>
            <a:pPr>
              <a:defRPr/>
            </a:pPr>
            <a:r>
              <a:rPr lang="fr-FR" dirty="0" err="1"/>
              <a:t>Isarithmique</a:t>
            </a:r>
            <a:r>
              <a:rPr lang="fr-FR" dirty="0"/>
              <a:t> ou isoplèthe</a:t>
            </a:r>
          </a:p>
          <a:p>
            <a:pPr>
              <a:defRPr/>
            </a:pPr>
            <a:r>
              <a:rPr lang="fr-FR" dirty="0" err="1"/>
              <a:t>Chorochromatique</a:t>
            </a:r>
            <a:endParaRPr lang="fr-FR" dirty="0"/>
          </a:p>
          <a:p>
            <a:pPr>
              <a:defRPr/>
            </a:pPr>
            <a:r>
              <a:rPr lang="fr-FR" dirty="0"/>
              <a:t>Densité de points</a:t>
            </a:r>
          </a:p>
          <a:p>
            <a:pPr>
              <a:defRPr/>
            </a:pPr>
            <a:r>
              <a:rPr lang="fr-FR" dirty="0" err="1"/>
              <a:t>Dasymétrique</a:t>
            </a:r>
            <a:r>
              <a:rPr lang="fr-FR" dirty="0"/>
              <a:t> ou cartogramme</a:t>
            </a:r>
            <a:endParaRPr lang="en-PH" dirty="0"/>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2" name="Right Brace 1">
            <a:extLst>
              <a:ext uri="{FF2B5EF4-FFF2-40B4-BE49-F238E27FC236}">
                <a16:creationId xmlns:a16="http://schemas.microsoft.com/office/drawing/2014/main" id="{FCC38885-9D87-7289-830B-B3C9DBDAA74D}"/>
              </a:ext>
            </a:extLst>
          </p:cNvPr>
          <p:cNvSpPr/>
          <p:nvPr/>
        </p:nvSpPr>
        <p:spPr>
          <a:xfrm>
            <a:off x="4193952" y="2773361"/>
            <a:ext cx="288032" cy="863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3" name="Content Placeholder 2">
            <a:extLst>
              <a:ext uri="{FF2B5EF4-FFF2-40B4-BE49-F238E27FC236}">
                <a16:creationId xmlns:a16="http://schemas.microsoft.com/office/drawing/2014/main" id="{E04278C5-FEC7-56BF-B05B-4D64BFD1782B}"/>
              </a:ext>
            </a:extLst>
          </p:cNvPr>
          <p:cNvSpPr txBox="1">
            <a:spLocks/>
          </p:cNvSpPr>
          <p:nvPr/>
        </p:nvSpPr>
        <p:spPr bwMode="auto">
          <a:xfrm>
            <a:off x="4469763" y="2832897"/>
            <a:ext cx="1669965" cy="702919"/>
          </a:xfrm>
          <a:prstGeom prst="rect">
            <a:avLst/>
          </a:prstGeom>
          <a:noFill/>
          <a:ln w="9525">
            <a:noFill/>
            <a:miter lim="800000"/>
            <a:headEnd/>
            <a:tailEnd/>
          </a:ln>
        </p:spPr>
        <p:txBody>
          <a:bodyPr/>
          <a:lstStyle/>
          <a:p>
            <a:pPr>
              <a:lnSpc>
                <a:spcPct val="90000"/>
              </a:lnSpc>
              <a:spcBef>
                <a:spcPts val="750"/>
              </a:spcBef>
              <a:defRPr/>
            </a:pPr>
            <a:r>
              <a:rPr lang="fr-FR" sz="1500" dirty="0">
                <a:solidFill>
                  <a:srgbClr val="FF0000"/>
                </a:solidFill>
                <a:latin typeface="+mn-lt"/>
                <a:cs typeface="+mn-cs"/>
              </a:rPr>
              <a:t>Les plus utilisés, y compris dans le cadre de l’atelier</a:t>
            </a:r>
            <a:endParaRPr lang="en-PH" sz="1500" dirty="0">
              <a:solidFill>
                <a:srgbClr val="FF0000"/>
              </a:solidFill>
              <a:latin typeface="+mn-lt"/>
              <a:cs typeface="+mn-cs"/>
            </a:endParaRPr>
          </a:p>
        </p:txBody>
      </p:sp>
      <p:pic>
        <p:nvPicPr>
          <p:cNvPr id="4" name="Picture 3">
            <a:extLst>
              <a:ext uri="{FF2B5EF4-FFF2-40B4-BE49-F238E27FC236}">
                <a16:creationId xmlns:a16="http://schemas.microsoft.com/office/drawing/2014/main" id="{0F3A0220-AC0E-3F81-371A-EC4EBAF3C790}"/>
              </a:ext>
            </a:extLst>
          </p:cNvPr>
          <p:cNvPicPr>
            <a:picLocks noChangeAspect="1"/>
          </p:cNvPicPr>
          <p:nvPr/>
        </p:nvPicPr>
        <p:blipFill rotWithShape="1">
          <a:blip r:embed="rId3"/>
          <a:srcRect l="22463" t="10587" r="23425" b="10707"/>
          <a:stretch/>
        </p:blipFill>
        <p:spPr>
          <a:xfrm>
            <a:off x="6127506" y="2381297"/>
            <a:ext cx="1754906" cy="1371953"/>
          </a:xfrm>
          <a:prstGeom prst="rect">
            <a:avLst/>
          </a:prstGeom>
          <a:ln>
            <a:solidFill>
              <a:srgbClr val="002147"/>
            </a:solidFill>
          </a:ln>
        </p:spPr>
      </p:pic>
      <p:pic>
        <p:nvPicPr>
          <p:cNvPr id="5" name="Picture 4">
            <a:extLst>
              <a:ext uri="{FF2B5EF4-FFF2-40B4-BE49-F238E27FC236}">
                <a16:creationId xmlns:a16="http://schemas.microsoft.com/office/drawing/2014/main" id="{7AB28DD8-595D-C714-9BD7-E7DD0CE31C04}"/>
              </a:ext>
            </a:extLst>
          </p:cNvPr>
          <p:cNvPicPr>
            <a:picLocks noChangeAspect="1"/>
          </p:cNvPicPr>
          <p:nvPr/>
        </p:nvPicPr>
        <p:blipFill rotWithShape="1">
          <a:blip r:embed="rId4"/>
          <a:srcRect l="60848" t="29926" r="5684" b="17587"/>
          <a:stretch/>
        </p:blipFill>
        <p:spPr>
          <a:xfrm>
            <a:off x="7335947" y="3336513"/>
            <a:ext cx="1633890" cy="1377335"/>
          </a:xfrm>
          <a:prstGeom prst="rect">
            <a:avLst/>
          </a:prstGeom>
          <a:ln>
            <a:solidFill>
              <a:srgbClr val="002147"/>
            </a:solidFill>
          </a:ln>
        </p:spPr>
      </p:pic>
      <p:pic>
        <p:nvPicPr>
          <p:cNvPr id="6" name="Picture 5">
            <a:extLst>
              <a:ext uri="{FF2B5EF4-FFF2-40B4-BE49-F238E27FC236}">
                <a16:creationId xmlns:a16="http://schemas.microsoft.com/office/drawing/2014/main" id="{9DDF75C6-042C-C93B-0058-E341250D54A3}"/>
              </a:ext>
            </a:extLst>
          </p:cNvPr>
          <p:cNvPicPr>
            <a:picLocks noChangeAspect="1"/>
          </p:cNvPicPr>
          <p:nvPr/>
        </p:nvPicPr>
        <p:blipFill rotWithShape="1">
          <a:blip r:embed="rId5"/>
          <a:srcRect l="22833" t="23712" r="43750" b="15314"/>
          <a:stretch/>
        </p:blipFill>
        <p:spPr>
          <a:xfrm>
            <a:off x="6220600" y="4382018"/>
            <a:ext cx="1568717" cy="1538542"/>
          </a:xfrm>
          <a:prstGeom prst="rect">
            <a:avLst/>
          </a:prstGeom>
          <a:ln>
            <a:solidFill>
              <a:srgbClr val="002147"/>
            </a:solidFill>
          </a:ln>
        </p:spPr>
      </p:pic>
      <p:sp>
        <p:nvSpPr>
          <p:cNvPr id="7" name="TextBox 6">
            <a:extLst>
              <a:ext uri="{FF2B5EF4-FFF2-40B4-BE49-F238E27FC236}">
                <a16:creationId xmlns:a16="http://schemas.microsoft.com/office/drawing/2014/main" id="{093F8D37-FF9A-21DD-1213-2844E04F0D18}"/>
              </a:ext>
            </a:extLst>
          </p:cNvPr>
          <p:cNvSpPr txBox="1"/>
          <p:nvPr/>
        </p:nvSpPr>
        <p:spPr>
          <a:xfrm>
            <a:off x="7882412" y="2564026"/>
            <a:ext cx="1082076" cy="276999"/>
          </a:xfrm>
          <a:prstGeom prst="rect">
            <a:avLst/>
          </a:prstGeom>
          <a:noFill/>
        </p:spPr>
        <p:txBody>
          <a:bodyPr wrap="square">
            <a:spAutoFit/>
          </a:bodyPr>
          <a:lstStyle/>
          <a:p>
            <a:pPr>
              <a:defRPr/>
            </a:pPr>
            <a:r>
              <a:rPr lang="fr-CH" sz="1200" dirty="0"/>
              <a:t>Graduée</a:t>
            </a:r>
          </a:p>
        </p:txBody>
      </p:sp>
      <p:sp>
        <p:nvSpPr>
          <p:cNvPr id="9" name="TextBox 8">
            <a:extLst>
              <a:ext uri="{FF2B5EF4-FFF2-40B4-BE49-F238E27FC236}">
                <a16:creationId xmlns:a16="http://schemas.microsoft.com/office/drawing/2014/main" id="{CE271143-486B-C5A8-1A91-B79EA727FB6B}"/>
              </a:ext>
            </a:extLst>
          </p:cNvPr>
          <p:cNvSpPr txBox="1"/>
          <p:nvPr/>
        </p:nvSpPr>
        <p:spPr>
          <a:xfrm>
            <a:off x="5563633" y="3979992"/>
            <a:ext cx="1754906" cy="276999"/>
          </a:xfrm>
          <a:prstGeom prst="rect">
            <a:avLst/>
          </a:prstGeom>
          <a:noFill/>
        </p:spPr>
        <p:txBody>
          <a:bodyPr wrap="square">
            <a:spAutoFit/>
          </a:bodyPr>
          <a:lstStyle/>
          <a:p>
            <a:pPr algn="r">
              <a:defRPr/>
            </a:pPr>
            <a:r>
              <a:rPr lang="fr-CH" sz="1200" dirty="0"/>
              <a:t>Symboles proportionnels</a:t>
            </a:r>
          </a:p>
        </p:txBody>
      </p:sp>
      <p:sp>
        <p:nvSpPr>
          <p:cNvPr id="11" name="TextBox 10">
            <a:extLst>
              <a:ext uri="{FF2B5EF4-FFF2-40B4-BE49-F238E27FC236}">
                <a16:creationId xmlns:a16="http://schemas.microsoft.com/office/drawing/2014/main" id="{5F387043-B56E-3F17-FB46-FCB6A78C7719}"/>
              </a:ext>
            </a:extLst>
          </p:cNvPr>
          <p:cNvSpPr txBox="1"/>
          <p:nvPr/>
        </p:nvSpPr>
        <p:spPr>
          <a:xfrm>
            <a:off x="7789317" y="5204116"/>
            <a:ext cx="1082076" cy="276999"/>
          </a:xfrm>
          <a:prstGeom prst="rect">
            <a:avLst/>
          </a:prstGeom>
          <a:noFill/>
        </p:spPr>
        <p:txBody>
          <a:bodyPr wrap="square">
            <a:spAutoFit/>
          </a:bodyPr>
          <a:lstStyle/>
          <a:p>
            <a:pPr>
              <a:defRPr/>
            </a:pPr>
            <a:r>
              <a:rPr lang="fr-CH" sz="1200" dirty="0"/>
              <a:t>Combinée </a:t>
            </a:r>
          </a:p>
        </p:txBody>
      </p:sp>
      <p:sp>
        <p:nvSpPr>
          <p:cNvPr id="14" name="TextBox 13">
            <a:extLst>
              <a:ext uri="{FF2B5EF4-FFF2-40B4-BE49-F238E27FC236}">
                <a16:creationId xmlns:a16="http://schemas.microsoft.com/office/drawing/2014/main" id="{32E5DAD9-46F0-633C-6486-C8CAF085CD1E}"/>
              </a:ext>
            </a:extLst>
          </p:cNvPr>
          <p:cNvSpPr txBox="1"/>
          <p:nvPr/>
        </p:nvSpPr>
        <p:spPr>
          <a:xfrm>
            <a:off x="187132" y="5945356"/>
            <a:ext cx="8769735" cy="1015663"/>
          </a:xfrm>
          <a:prstGeom prst="rect">
            <a:avLst/>
          </a:prstGeom>
          <a:noFill/>
        </p:spPr>
        <p:txBody>
          <a:bodyPr wrap="square">
            <a:spAutoFit/>
          </a:bodyPr>
          <a:lstStyle/>
          <a:p>
            <a:pPr algn="just"/>
            <a:r>
              <a:rPr lang="fr-FR" sz="2000" dirty="0">
                <a:solidFill>
                  <a:srgbClr val="000000"/>
                </a:solidFill>
                <a:ea typeface="Calibri" panose="020F0502020204030204" pitchFamily="34" charset="0"/>
              </a:rPr>
              <a:t>La manière la plus appropriée de représenter les données sur une carte thématique dépend du type de données et du message que nous essayons de faire passer.</a:t>
            </a:r>
            <a:endParaRPr lang="en-PH"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634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28</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31447" y="1787470"/>
            <a:ext cx="3816424"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4. Fixer la </a:t>
            </a:r>
            <a:r>
              <a:rPr lang="en-PH" altLang="en-US" dirty="0" err="1"/>
              <a:t>symbologie</a:t>
            </a:r>
            <a:endParaRPr lang="en-PH" sz="1600" dirty="0"/>
          </a:p>
        </p:txBody>
      </p:sp>
      <p:sp>
        <p:nvSpPr>
          <p:cNvPr id="2" name="TextBox 1">
            <a:extLst>
              <a:ext uri="{FF2B5EF4-FFF2-40B4-BE49-F238E27FC236}">
                <a16:creationId xmlns:a16="http://schemas.microsoft.com/office/drawing/2014/main" id="{B83D733F-B806-E9E7-2FC2-5F9123EE37A9}"/>
              </a:ext>
            </a:extLst>
          </p:cNvPr>
          <p:cNvSpPr txBox="1"/>
          <p:nvPr/>
        </p:nvSpPr>
        <p:spPr>
          <a:xfrm>
            <a:off x="187311" y="2429639"/>
            <a:ext cx="4312682" cy="3785652"/>
          </a:xfrm>
          <a:prstGeom prst="rect">
            <a:avLst/>
          </a:prstGeom>
          <a:noFill/>
        </p:spPr>
        <p:txBody>
          <a:bodyPr wrap="square">
            <a:spAutoFit/>
          </a:bodyPr>
          <a:lstStyle/>
          <a:p>
            <a:r>
              <a:rPr lang="fr-FR" sz="2400" dirty="0">
                <a:ea typeface="Calibri" panose="020F0502020204030204" pitchFamily="34" charset="0"/>
              </a:rPr>
              <a:t>Ensemble de conventions, de règles ou de systèmes d'encodage qui définissent la manière dont les entités géographiques sont représentées par des symboles sur une carte. Une caractéristique d'un élément cartographique peut influencer la taille, la couleur et la forme du symbole utilisé.</a:t>
            </a:r>
            <a:endParaRPr lang="en-PH" sz="2400" dirty="0"/>
          </a:p>
        </p:txBody>
      </p:sp>
      <p:pic>
        <p:nvPicPr>
          <p:cNvPr id="3" name="Picture 2">
            <a:extLst>
              <a:ext uri="{FF2B5EF4-FFF2-40B4-BE49-F238E27FC236}">
                <a16:creationId xmlns:a16="http://schemas.microsoft.com/office/drawing/2014/main" id="{DCE1CE29-C252-3B98-41EA-9059DC982671}"/>
              </a:ext>
            </a:extLst>
          </p:cNvPr>
          <p:cNvPicPr>
            <a:picLocks noChangeAspect="1"/>
          </p:cNvPicPr>
          <p:nvPr/>
        </p:nvPicPr>
        <p:blipFill rotWithShape="1">
          <a:blip r:embed="rId3"/>
          <a:srcRect l="36880" t="15049" r="11443" b="8469"/>
          <a:stretch/>
        </p:blipFill>
        <p:spPr>
          <a:xfrm>
            <a:off x="4644008" y="1684833"/>
            <a:ext cx="3193988" cy="2540767"/>
          </a:xfrm>
          <a:prstGeom prst="rect">
            <a:avLst/>
          </a:prstGeom>
        </p:spPr>
      </p:pic>
      <p:pic>
        <p:nvPicPr>
          <p:cNvPr id="15" name="Picture 1"/>
          <p:cNvPicPr>
            <a:picLocks noChangeAspect="1"/>
          </p:cNvPicPr>
          <p:nvPr/>
        </p:nvPicPr>
        <p:blipFill>
          <a:blip r:embed="rId4" cstate="print"/>
          <a:srcRect/>
          <a:stretch>
            <a:fillRect/>
          </a:stretch>
        </p:blipFill>
        <p:spPr bwMode="auto">
          <a:xfrm>
            <a:off x="6066402" y="3759811"/>
            <a:ext cx="2947132" cy="149861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1" name="Picture 2"/>
          <p:cNvPicPr>
            <a:picLocks noChangeAspect="1"/>
          </p:cNvPicPr>
          <p:nvPr/>
        </p:nvPicPr>
        <p:blipFill>
          <a:blip r:embed="rId5" cstate="print"/>
          <a:srcRect/>
          <a:stretch>
            <a:fillRect/>
          </a:stretch>
        </p:blipFill>
        <p:spPr bwMode="auto">
          <a:xfrm>
            <a:off x="4932040" y="5073674"/>
            <a:ext cx="2980145" cy="149861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9467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23528" y="1706711"/>
            <a:ext cx="8316913"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5. </a:t>
            </a:r>
            <a:r>
              <a:rPr lang="fr-FR" altLang="en-US" dirty="0"/>
              <a:t>Ajouter des étiquettes à la carte</a:t>
            </a:r>
            <a:endParaRPr lang="en-PH" sz="1600" dirty="0"/>
          </a:p>
        </p:txBody>
      </p:sp>
      <p:sp>
        <p:nvSpPr>
          <p:cNvPr id="13" name="Content Placeholder 2"/>
          <p:cNvSpPr txBox="1">
            <a:spLocks/>
          </p:cNvSpPr>
          <p:nvPr/>
        </p:nvSpPr>
        <p:spPr bwMode="auto">
          <a:xfrm>
            <a:off x="430213" y="3141563"/>
            <a:ext cx="8316912" cy="3239765"/>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en-PH" altLang="en-US" sz="2600" dirty="0">
                <a:latin typeface="+mn-lt"/>
                <a:cs typeface="+mn-cs"/>
              </a:rPr>
              <a:t>Identifier la </a:t>
            </a:r>
            <a:r>
              <a:rPr lang="en-PH" altLang="en-US" sz="2600" dirty="0" err="1">
                <a:latin typeface="+mn-lt"/>
                <a:cs typeface="+mn-cs"/>
              </a:rPr>
              <a:t>hiérarchie</a:t>
            </a:r>
            <a:r>
              <a:rPr lang="en-PH" altLang="en-US" sz="2600" dirty="0">
                <a:latin typeface="+mn-lt"/>
                <a:cs typeface="+mn-cs"/>
              </a:rPr>
              <a:t> </a:t>
            </a:r>
            <a:r>
              <a:rPr lang="en-PH" altLang="en-US" sz="2600" dirty="0" err="1">
                <a:latin typeface="+mn-lt"/>
                <a:cs typeface="+mn-cs"/>
              </a:rPr>
              <a:t>intellectuelle</a:t>
            </a:r>
            <a:endParaRPr lang="en-PH" altLang="en-US" sz="2600" dirty="0">
              <a:latin typeface="+mn-lt"/>
              <a:cs typeface="+mn-cs"/>
            </a:endParaRPr>
          </a:p>
          <a:p>
            <a:pPr marL="685800" lvl="1" indent="-228600">
              <a:lnSpc>
                <a:spcPct val="90000"/>
              </a:lnSpc>
              <a:spcBef>
                <a:spcPts val="500"/>
              </a:spcBef>
              <a:buFont typeface="Wingdings" pitchFamily="2" charset="2"/>
              <a:buChar char="Ø"/>
              <a:defRPr/>
            </a:pPr>
            <a:r>
              <a:rPr lang="en-PH" altLang="en-US" sz="2600" dirty="0">
                <a:latin typeface="+mn-lt"/>
                <a:cs typeface="+mn-cs"/>
              </a:rPr>
              <a:t> </a:t>
            </a:r>
            <a:r>
              <a:rPr lang="fr-FR" altLang="en-US" sz="2600" dirty="0">
                <a:latin typeface="+mn-lt"/>
                <a:cs typeface="+mn-cs"/>
              </a:rPr>
              <a:t>Le classement de l'importance des différents éléments de la carte</a:t>
            </a:r>
            <a:endParaRPr lang="en-PH" altLang="en-US" sz="2600" dirty="0">
              <a:latin typeface="+mn-lt"/>
              <a:cs typeface="+mn-cs"/>
            </a:endParaRPr>
          </a:p>
          <a:p>
            <a:pPr marL="228600" indent="-228600">
              <a:lnSpc>
                <a:spcPct val="90000"/>
              </a:lnSpc>
              <a:spcBef>
                <a:spcPts val="1000"/>
              </a:spcBef>
              <a:buFont typeface="Arial" charset="0"/>
              <a:buChar char="•"/>
              <a:defRPr/>
            </a:pPr>
            <a:r>
              <a:rPr lang="fr-FR" altLang="en-US" sz="2600" dirty="0">
                <a:latin typeface="+mn-lt"/>
                <a:cs typeface="+mn-cs"/>
              </a:rPr>
              <a:t>Déterminer la hiérarchie visuelle des étiquettes de la carte en fonction de la hiérarchie intellectuelle</a:t>
            </a:r>
            <a:endParaRPr lang="en-PH" altLang="en-US" sz="2600" dirty="0">
              <a:latin typeface="+mn-lt"/>
              <a:cs typeface="+mn-cs"/>
            </a:endParaRPr>
          </a:p>
          <a:p>
            <a:pPr marL="685800" lvl="1" indent="-228600">
              <a:lnSpc>
                <a:spcPct val="90000"/>
              </a:lnSpc>
              <a:spcBef>
                <a:spcPts val="500"/>
              </a:spcBef>
              <a:buFont typeface="Wingdings" pitchFamily="2" charset="2"/>
              <a:buChar char="Ø"/>
              <a:defRPr/>
            </a:pPr>
            <a:r>
              <a:rPr lang="en-PH" altLang="en-US" sz="2600" dirty="0">
                <a:latin typeface="+mn-lt"/>
                <a:cs typeface="+mn-cs"/>
              </a:rPr>
              <a:t> </a:t>
            </a:r>
            <a:r>
              <a:rPr lang="fr-FR" altLang="en-US" sz="2600" dirty="0">
                <a:latin typeface="+mn-lt"/>
                <a:cs typeface="+mn-cs"/>
              </a:rPr>
              <a:t>La façon dont les </a:t>
            </a:r>
            <a:r>
              <a:rPr lang="fr-FR" altLang="en-US" sz="2600" b="1" dirty="0">
                <a:latin typeface="+mn-lt"/>
                <a:cs typeface="+mn-cs"/>
              </a:rPr>
              <a:t>étiquettes</a:t>
            </a:r>
            <a:r>
              <a:rPr lang="fr-FR" altLang="en-US" sz="2600" dirty="0">
                <a:latin typeface="+mn-lt"/>
                <a:cs typeface="+mn-cs"/>
              </a:rPr>
              <a:t> des cartes sont conçues pour aider les lecteurs de cartes à organiser l'information géographique.</a:t>
            </a:r>
            <a:endParaRPr lang="en-PH" altLang="en-US" sz="2600" dirty="0">
              <a:latin typeface="+mn-lt"/>
              <a:cs typeface="+mn-cs"/>
            </a:endParaRPr>
          </a:p>
        </p:txBody>
      </p:sp>
      <p:sp>
        <p:nvSpPr>
          <p:cNvPr id="16" name="Rectangle 7"/>
          <p:cNvSpPr>
            <a:spLocks noChangeArrowheads="1"/>
          </p:cNvSpPr>
          <p:nvPr/>
        </p:nvSpPr>
        <p:spPr bwMode="auto">
          <a:xfrm>
            <a:off x="647700" y="214937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i="1" dirty="0"/>
              <a:t>En cartographie, une étiquette est un texte placé sur ou près d'un élément de la carte qui le décrit ou l'identifie</a:t>
            </a:r>
            <a:r>
              <a:rPr lang="en-US" sz="2400" i="1" dirty="0"/>
              <a:t>. </a:t>
            </a:r>
          </a:p>
        </p:txBody>
      </p:sp>
    </p:spTree>
    <p:extLst>
      <p:ext uri="{BB962C8B-B14F-4D97-AF65-F5344CB8AC3E}">
        <p14:creationId xmlns:p14="http://schemas.microsoft.com/office/powerpoint/2010/main" val="351957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Types de </a:t>
            </a:r>
            <a:r>
              <a:rPr lang="en-US" sz="3200" b="1" dirty="0" err="1">
                <a:solidFill>
                  <a:schemeClr val="bg1"/>
                </a:solidFill>
                <a:latin typeface="+mn-lt"/>
              </a:rPr>
              <a:t>cartes</a:t>
            </a:r>
            <a:endParaRPr lang="en-PH" altLang="en-US" sz="3200" b="1" dirty="0">
              <a:solidFill>
                <a:schemeClr val="bg1"/>
              </a:solidFill>
              <a:latin typeface="+mn-lt"/>
            </a:endParaRPr>
          </a:p>
        </p:txBody>
      </p:sp>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10" name="Content Placeholder 2"/>
          <p:cNvSpPr txBox="1">
            <a:spLocks/>
          </p:cNvSpPr>
          <p:nvPr/>
        </p:nvSpPr>
        <p:spPr>
          <a:xfrm>
            <a:off x="971797" y="1340768"/>
            <a:ext cx="4355779" cy="43926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fr-FR" altLang="zh-CN" dirty="0"/>
              <a:t>Cartes politiques</a:t>
            </a:r>
          </a:p>
          <a:p>
            <a:pPr eaLnBrk="1" hangingPunct="1">
              <a:defRPr/>
            </a:pPr>
            <a:r>
              <a:rPr lang="fr-FR" altLang="zh-CN" dirty="0"/>
              <a:t>Cartes physiques</a:t>
            </a:r>
          </a:p>
          <a:p>
            <a:pPr eaLnBrk="1" hangingPunct="1">
              <a:defRPr/>
            </a:pPr>
            <a:r>
              <a:rPr lang="fr-FR" altLang="zh-CN" dirty="0"/>
              <a:t>Cartes topographiques</a:t>
            </a:r>
          </a:p>
          <a:p>
            <a:pPr eaLnBrk="1" hangingPunct="1">
              <a:defRPr/>
            </a:pPr>
            <a:r>
              <a:rPr lang="fr-FR" altLang="zh-CN" dirty="0"/>
              <a:t>Cartes climatiques</a:t>
            </a:r>
          </a:p>
          <a:p>
            <a:pPr eaLnBrk="1" hangingPunct="1">
              <a:defRPr/>
            </a:pPr>
            <a:r>
              <a:rPr lang="fr-FR" altLang="zh-CN" dirty="0"/>
              <a:t>Cartes des rues</a:t>
            </a:r>
          </a:p>
          <a:p>
            <a:pPr eaLnBrk="1" hangingPunct="1">
              <a:defRPr/>
            </a:pPr>
            <a:r>
              <a:rPr lang="fr-FR" altLang="zh-CN" dirty="0"/>
              <a:t>Cartes géologiques</a:t>
            </a:r>
          </a:p>
          <a:p>
            <a:pPr eaLnBrk="1" hangingPunct="1">
              <a:defRPr/>
            </a:pPr>
            <a:r>
              <a:rPr lang="fr-FR" altLang="zh-CN" dirty="0"/>
              <a:t>Cartes </a:t>
            </a:r>
            <a:r>
              <a:rPr lang="fr-FR" altLang="zh-CN" dirty="0" err="1"/>
              <a:t>denavigation</a:t>
            </a:r>
            <a:endParaRPr lang="fr-FR" altLang="zh-CN" dirty="0"/>
          </a:p>
          <a:p>
            <a:pPr eaLnBrk="1" hangingPunct="1">
              <a:defRPr/>
            </a:pPr>
            <a:r>
              <a:rPr lang="fr-FR" altLang="zh-CN" dirty="0"/>
              <a:t>Cartes thématiques</a:t>
            </a:r>
            <a:endParaRPr lang="en-US" altLang="zh-CN" dirty="0"/>
          </a:p>
        </p:txBody>
      </p:sp>
      <p:sp>
        <p:nvSpPr>
          <p:cNvPr id="17" name="Rectangle 16"/>
          <p:cNvSpPr/>
          <p:nvPr/>
        </p:nvSpPr>
        <p:spPr>
          <a:xfrm>
            <a:off x="970608" y="4797152"/>
            <a:ext cx="3385368" cy="64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ontent Placeholder 2"/>
          <p:cNvSpPr txBox="1">
            <a:spLocks/>
          </p:cNvSpPr>
          <p:nvPr/>
        </p:nvSpPr>
        <p:spPr bwMode="auto">
          <a:xfrm>
            <a:off x="755576" y="5660356"/>
            <a:ext cx="4104455" cy="649287"/>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fr-FR" altLang="zh-CN" sz="2400" dirty="0">
                <a:solidFill>
                  <a:srgbClr val="FF0000"/>
                </a:solidFill>
                <a:latin typeface="+mn-lt"/>
                <a:cs typeface="+mn-cs"/>
              </a:rPr>
              <a:t>Sujet de la présente session</a:t>
            </a:r>
            <a:endParaRPr lang="en-US" sz="2400" dirty="0">
              <a:solidFill>
                <a:srgbClr val="FF0000"/>
              </a:solidFill>
              <a:latin typeface="+mn-lt"/>
              <a:cs typeface="+mn-cs"/>
            </a:endParaRPr>
          </a:p>
        </p:txBody>
      </p:sp>
      <p:pic>
        <p:nvPicPr>
          <p:cNvPr id="1026" name="Picture 2" descr="D:\Izay_Pantanilla\Health_GeoLab\PROJECTS\HIS_GEO_ENABLING\FIGURES\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96670" y="2201987"/>
            <a:ext cx="3684562" cy="259873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0"/>
          <p:cNvSpPr>
            <a:spLocks noChangeArrowheads="1"/>
          </p:cNvSpPr>
          <p:nvPr/>
        </p:nvSpPr>
        <p:spPr bwMode="auto">
          <a:xfrm>
            <a:off x="5868144" y="5589240"/>
            <a:ext cx="2822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EN_Guide_HGLC_Part2_6_1</a:t>
            </a:r>
          </a:p>
        </p:txBody>
      </p:sp>
      <p:sp>
        <p:nvSpPr>
          <p:cNvPr id="11" name="TextBox 2"/>
          <p:cNvSpPr txBox="1">
            <a:spLocks noChangeArrowheads="1"/>
          </p:cNvSpPr>
          <p:nvPr/>
        </p:nvSpPr>
        <p:spPr bwMode="auto">
          <a:xfrm>
            <a:off x="52635" y="6535564"/>
            <a:ext cx="495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https://www.healthgeolab.net/DOCUMENTS/Guide_HGLC_Part2_6_1.pdf</a:t>
            </a:r>
          </a:p>
        </p:txBody>
      </p:sp>
      <p:pic>
        <p:nvPicPr>
          <p:cNvPr id="2" name="Picture 1">
            <a:extLst>
              <a:ext uri="{FF2B5EF4-FFF2-40B4-BE49-F238E27FC236}">
                <a16:creationId xmlns:a16="http://schemas.microsoft.com/office/drawing/2014/main" id="{0B12C23C-96BC-A8A9-E353-553C4C4FDB23}"/>
              </a:ext>
            </a:extLst>
          </p:cNvPr>
          <p:cNvPicPr>
            <a:picLocks noChangeAspect="1"/>
          </p:cNvPicPr>
          <p:nvPr/>
        </p:nvPicPr>
        <p:blipFill rotWithShape="1">
          <a:blip r:embed="rId4"/>
          <a:srcRect l="80520" t="38265" r="10441" b="47050"/>
          <a:stretch/>
        </p:blipFill>
        <p:spPr>
          <a:xfrm>
            <a:off x="8289056" y="4943575"/>
            <a:ext cx="636737" cy="573837"/>
          </a:xfrm>
          <a:prstGeom prst="rect">
            <a:avLst/>
          </a:prstGeom>
        </p:spPr>
      </p:pic>
    </p:spTree>
    <p:extLst>
      <p:ext uri="{BB962C8B-B14F-4D97-AF65-F5344CB8AC3E}">
        <p14:creationId xmlns:p14="http://schemas.microsoft.com/office/powerpoint/2010/main" val="1945347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23529" y="1706711"/>
            <a:ext cx="5040560"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6. </a:t>
            </a:r>
            <a:r>
              <a:rPr lang="fr-FR" altLang="en-US" dirty="0"/>
              <a:t>Choisir l'orientation de la carte (ou le modèle de carte)</a:t>
            </a:r>
            <a:endParaRPr lang="en-PH" sz="1600" dirty="0"/>
          </a:p>
        </p:txBody>
      </p:sp>
      <p:sp>
        <p:nvSpPr>
          <p:cNvPr id="9" name="Content Placeholder 2"/>
          <p:cNvSpPr txBox="1">
            <a:spLocks/>
          </p:cNvSpPr>
          <p:nvPr/>
        </p:nvSpPr>
        <p:spPr>
          <a:xfrm>
            <a:off x="349250" y="2564904"/>
            <a:ext cx="5230813" cy="10080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a:spcBef>
                <a:spcPts val="0"/>
              </a:spcBef>
              <a:defRPr/>
            </a:pPr>
            <a:r>
              <a:rPr lang="en-PH" altLang="en-US" dirty="0"/>
              <a:t>Portrait</a:t>
            </a:r>
          </a:p>
          <a:p>
            <a:pPr marL="635000">
              <a:spcBef>
                <a:spcPts val="0"/>
              </a:spcBef>
              <a:defRPr/>
            </a:pPr>
            <a:r>
              <a:rPr lang="en-PH" altLang="en-US" dirty="0" err="1"/>
              <a:t>Paysage</a:t>
            </a:r>
            <a:endParaRPr lang="en-PH" altLang="en-US" dirty="0"/>
          </a:p>
        </p:txBody>
      </p:sp>
      <p:pic>
        <p:nvPicPr>
          <p:cNvPr id="11" name="Picture 10"/>
          <p:cNvPicPr>
            <a:picLocks noChangeAspect="1"/>
          </p:cNvPicPr>
          <p:nvPr/>
        </p:nvPicPr>
        <p:blipFill>
          <a:blip r:embed="rId3" cstate="print"/>
          <a:stretch>
            <a:fillRect/>
          </a:stretch>
        </p:blipFill>
        <p:spPr>
          <a:xfrm>
            <a:off x="5795963" y="1005607"/>
            <a:ext cx="2954337" cy="417671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stretch>
            <a:fillRect/>
          </a:stretch>
        </p:blipFill>
        <p:spPr>
          <a:xfrm>
            <a:off x="2771800" y="2637185"/>
            <a:ext cx="4578350" cy="3240087"/>
          </a:xfrm>
          <a:prstGeom prst="rect">
            <a:avLst/>
          </a:prstGeom>
          <a:ln>
            <a:noFill/>
          </a:ln>
          <a:effectLst>
            <a:outerShdw blurRad="292100" dist="139700" dir="2700000" algn="tl" rotWithShape="0">
              <a:srgbClr val="333333">
                <a:alpha val="65000"/>
              </a:srgbClr>
            </a:outerShdw>
          </a:effectLst>
        </p:spPr>
      </p:pic>
      <p:sp>
        <p:nvSpPr>
          <p:cNvPr id="15" name="Right Arrow 14"/>
          <p:cNvSpPr/>
          <p:nvPr/>
        </p:nvSpPr>
        <p:spPr>
          <a:xfrm>
            <a:off x="91282" y="3842965"/>
            <a:ext cx="538162" cy="4667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7" name="TextBox 2"/>
          <p:cNvSpPr txBox="1">
            <a:spLocks noChangeArrowheads="1"/>
          </p:cNvSpPr>
          <p:nvPr/>
        </p:nvSpPr>
        <p:spPr bwMode="auto">
          <a:xfrm>
            <a:off x="586991" y="3875013"/>
            <a:ext cx="2227262" cy="22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fr-FR" altLang="en-US" sz="2600" dirty="0"/>
              <a:t>Dépend principalement de la forme de la zone géographique couverte</a:t>
            </a:r>
            <a:endParaRPr lang="en-PH" altLang="en-US" sz="2600" dirty="0"/>
          </a:p>
        </p:txBody>
      </p:sp>
      <p:pic>
        <p:nvPicPr>
          <p:cNvPr id="18" name="Picture 10"/>
          <p:cNvPicPr>
            <a:picLocks noChangeAspect="1" noChangeArrowheads="1"/>
          </p:cNvPicPr>
          <p:nvPr/>
        </p:nvPicPr>
        <p:blipFill>
          <a:blip r:embed="rId5" cstate="print"/>
          <a:srcRect/>
          <a:stretch>
            <a:fillRect/>
          </a:stretch>
        </p:blipFill>
        <p:spPr bwMode="auto">
          <a:xfrm>
            <a:off x="4859338" y="4390157"/>
            <a:ext cx="3021012" cy="2135187"/>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54997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23529" y="1706711"/>
            <a:ext cx="6167438"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7. </a:t>
            </a:r>
            <a:r>
              <a:rPr lang="fr-FR" altLang="en-US" dirty="0"/>
              <a:t>Fixer les autres éléments de la mise en page</a:t>
            </a:r>
            <a:endParaRPr lang="en-PH" dirty="0"/>
          </a:p>
          <a:p>
            <a:pPr marL="0" indent="0">
              <a:buFont typeface="Arial" charset="0"/>
              <a:buNone/>
              <a:defRPr/>
            </a:pPr>
            <a:endParaRPr lang="en-PH" sz="1600" dirty="0"/>
          </a:p>
        </p:txBody>
      </p:sp>
      <p:sp>
        <p:nvSpPr>
          <p:cNvPr id="9" name="Content Placeholder 2"/>
          <p:cNvSpPr txBox="1">
            <a:spLocks/>
          </p:cNvSpPr>
          <p:nvPr/>
        </p:nvSpPr>
        <p:spPr>
          <a:xfrm>
            <a:off x="349250" y="2708920"/>
            <a:ext cx="6737350" cy="307834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dirty="0"/>
              <a:t>Fixer les autres éléments de la mise en page</a:t>
            </a:r>
            <a:r>
              <a:rPr lang="en-PH" dirty="0"/>
              <a:t>.</a:t>
            </a:r>
          </a:p>
          <a:p>
            <a:pPr>
              <a:defRPr/>
            </a:pPr>
            <a:r>
              <a:rPr lang="fr-FR" dirty="0"/>
              <a:t>Si vous utilisez un modèle de mise en page</a:t>
            </a:r>
            <a:r>
              <a:rPr lang="en-PH" dirty="0"/>
              <a:t>: </a:t>
            </a:r>
          </a:p>
          <a:p>
            <a:pPr lvl="1">
              <a:defRPr/>
            </a:pPr>
            <a:r>
              <a:rPr lang="fr-FR" sz="2600" dirty="0"/>
              <a:t>Fournir le texte pour le titre, la date de production, le nom du fichier du projet, </a:t>
            </a:r>
            <a:r>
              <a:rPr lang="fr-FR" sz="2600" dirty="0" err="1"/>
              <a:t>etc</a:t>
            </a:r>
            <a:r>
              <a:rPr lang="en-PH" sz="2600" dirty="0"/>
              <a:t>.</a:t>
            </a:r>
          </a:p>
          <a:p>
            <a:pPr lvl="1">
              <a:defRPr/>
            </a:pPr>
            <a:r>
              <a:rPr lang="fr-FR" sz="2600" dirty="0"/>
              <a:t>Vérifier que la légende et l'échelle représentent la carte actuelle</a:t>
            </a:r>
            <a:endParaRPr lang="en-PH" sz="2600" dirty="0"/>
          </a:p>
        </p:txBody>
      </p:sp>
      <p:sp>
        <p:nvSpPr>
          <p:cNvPr id="15" name="Right Arrow 14"/>
          <p:cNvSpPr/>
          <p:nvPr/>
        </p:nvSpPr>
        <p:spPr>
          <a:xfrm>
            <a:off x="381368" y="5803007"/>
            <a:ext cx="538162" cy="4667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6" name="TextBox 6"/>
          <p:cNvSpPr txBox="1">
            <a:spLocks noChangeArrowheads="1"/>
          </p:cNvSpPr>
          <p:nvPr/>
        </p:nvSpPr>
        <p:spPr bwMode="auto">
          <a:xfrm>
            <a:off x="971600" y="5787261"/>
            <a:ext cx="77048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en-US" sz="2800" dirty="0"/>
              <a:t>Vérifiez l'aspect général de votre carte </a:t>
            </a:r>
          </a:p>
          <a:p>
            <a:pPr eaLnBrk="1" hangingPunct="1"/>
            <a:r>
              <a:rPr lang="fr-FR" altLang="en-US" sz="2800" dirty="0"/>
              <a:t>Veillez à ce qu'elle soit propre et équilibrée</a:t>
            </a:r>
            <a:endParaRPr lang="en-PH" altLang="en-US" sz="2800" dirty="0"/>
          </a:p>
        </p:txBody>
      </p:sp>
      <p:pic>
        <p:nvPicPr>
          <p:cNvPr id="3" name="Picture 2">
            <a:extLst>
              <a:ext uri="{FF2B5EF4-FFF2-40B4-BE49-F238E27FC236}">
                <a16:creationId xmlns:a16="http://schemas.microsoft.com/office/drawing/2014/main" id="{5997BA42-07C3-FD0B-3579-E65579456624}"/>
              </a:ext>
            </a:extLst>
          </p:cNvPr>
          <p:cNvPicPr>
            <a:picLocks noChangeAspect="1"/>
          </p:cNvPicPr>
          <p:nvPr/>
        </p:nvPicPr>
        <p:blipFill>
          <a:blip r:embed="rId3"/>
          <a:stretch>
            <a:fillRect/>
          </a:stretch>
        </p:blipFill>
        <p:spPr>
          <a:xfrm>
            <a:off x="6606773" y="1678444"/>
            <a:ext cx="2344637" cy="1750556"/>
          </a:xfrm>
          <a:prstGeom prst="rect">
            <a:avLst/>
          </a:prstGeom>
        </p:spPr>
      </p:pic>
      <p:sp>
        <p:nvSpPr>
          <p:cNvPr id="4" name="Right Arrow 14">
            <a:extLst>
              <a:ext uri="{FF2B5EF4-FFF2-40B4-BE49-F238E27FC236}">
                <a16:creationId xmlns:a16="http://schemas.microsoft.com/office/drawing/2014/main" id="{70A0FF32-C977-BFB3-DFB6-2DFA44108420}"/>
              </a:ext>
            </a:extLst>
          </p:cNvPr>
          <p:cNvSpPr/>
          <p:nvPr/>
        </p:nvSpPr>
        <p:spPr>
          <a:xfrm>
            <a:off x="391344" y="6248300"/>
            <a:ext cx="538162" cy="4667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Tree>
    <p:extLst>
      <p:ext uri="{BB962C8B-B14F-4D97-AF65-F5344CB8AC3E}">
        <p14:creationId xmlns:p14="http://schemas.microsoft.com/office/powerpoint/2010/main" val="313603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23528" y="1706712"/>
            <a:ext cx="8568952" cy="53710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8. </a:t>
            </a:r>
            <a:r>
              <a:rPr lang="fr-FR" altLang="en-US" dirty="0"/>
              <a:t>Enregistrer la carte finale dans le format approprié</a:t>
            </a:r>
            <a:endParaRPr lang="en-PH" sz="1600" dirty="0"/>
          </a:p>
        </p:txBody>
      </p:sp>
      <p:sp>
        <p:nvSpPr>
          <p:cNvPr id="9" name="Content Placeholder 2"/>
          <p:cNvSpPr txBox="1">
            <a:spLocks/>
          </p:cNvSpPr>
          <p:nvPr/>
        </p:nvSpPr>
        <p:spPr>
          <a:xfrm>
            <a:off x="539552" y="2204863"/>
            <a:ext cx="8352928" cy="432048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ltLang="en-US" dirty="0"/>
              <a:t>Enregistrer la carte dans un format de fichier qui convient le mieux à l'utilisation finale.</a:t>
            </a:r>
          </a:p>
          <a:p>
            <a:pPr>
              <a:defRPr/>
            </a:pPr>
            <a:r>
              <a:rPr lang="fr-FR" altLang="en-US" dirty="0"/>
              <a:t>Pour une utilisation en visualisation électronique où les lecteurs de cartes n'ont pas besoin de zoomer, la carte peut être sauvegardée au format JPEG, BMP ou PNG.</a:t>
            </a:r>
            <a:endParaRPr lang="en-PH" altLang="en-US" dirty="0"/>
          </a:p>
          <a:p>
            <a:pPr>
              <a:defRPr/>
            </a:pPr>
            <a:r>
              <a:rPr lang="fr-FR" altLang="en-US" dirty="0"/>
              <a:t>Sinon, il est préférable d'enregistrer au format PDF.</a:t>
            </a:r>
          </a:p>
          <a:p>
            <a:pPr>
              <a:defRPr/>
            </a:pPr>
            <a:r>
              <a:rPr lang="fr-FR" altLang="en-US" dirty="0"/>
              <a:t>Il est conseillé d'enregistrer la carte avec une résolution d'au moins 300 points par pouce (ppp).</a:t>
            </a:r>
            <a:endParaRPr lang="en-PH" altLang="en-US" dirty="0"/>
          </a:p>
        </p:txBody>
      </p:sp>
    </p:spTree>
    <p:extLst>
      <p:ext uri="{BB962C8B-B14F-4D97-AF65-F5344CB8AC3E}">
        <p14:creationId xmlns:p14="http://schemas.microsoft.com/office/powerpoint/2010/main" val="283554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 processus de cartographie thématique</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altLang="en-US" sz="2800" b="1" dirty="0">
                <a:latin typeface="+mn-lt"/>
              </a:rPr>
              <a:t>Création de la carte thématique</a:t>
            </a:r>
            <a:endParaRPr lang="en-PH" altLang="en-US" sz="2800" b="1" dirty="0">
              <a:latin typeface="+mn-lt"/>
            </a:endParaRPr>
          </a:p>
        </p:txBody>
      </p:sp>
      <p:sp>
        <p:nvSpPr>
          <p:cNvPr id="12" name="Content Placeholder 2"/>
          <p:cNvSpPr txBox="1">
            <a:spLocks/>
          </p:cNvSpPr>
          <p:nvPr/>
        </p:nvSpPr>
        <p:spPr>
          <a:xfrm>
            <a:off x="323528" y="1706712"/>
            <a:ext cx="8820472" cy="3090440"/>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dirty="0"/>
              <a:t>9. </a:t>
            </a:r>
            <a:r>
              <a:rPr lang="fr-FR" dirty="0"/>
              <a:t>Corriger les éléments de la carte en dehors du logiciel SIG (après l'exportation)Il est parfois nécessaire de procéder à des modifications mineures après la création de la carte finale.</a:t>
            </a:r>
            <a:r>
              <a:rPr lang="en-PH" dirty="0"/>
              <a:t>:</a:t>
            </a:r>
          </a:p>
          <a:p>
            <a:pPr marL="468000">
              <a:defRPr/>
            </a:pPr>
            <a:r>
              <a:rPr lang="en-PH" dirty="0" err="1"/>
              <a:t>Repositionnement</a:t>
            </a:r>
            <a:r>
              <a:rPr lang="en-PH" dirty="0"/>
              <a:t> </a:t>
            </a:r>
            <a:r>
              <a:rPr lang="en-PH" dirty="0" err="1"/>
              <a:t>ou</a:t>
            </a:r>
            <a:r>
              <a:rPr lang="en-PH" dirty="0"/>
              <a:t> </a:t>
            </a:r>
            <a:r>
              <a:rPr lang="en-PH" dirty="0" err="1"/>
              <a:t>ajout</a:t>
            </a:r>
            <a:r>
              <a:rPr lang="en-PH" dirty="0"/>
              <a:t> </a:t>
            </a:r>
            <a:r>
              <a:rPr lang="en-PH" dirty="0" err="1"/>
              <a:t>d'étiquettes</a:t>
            </a:r>
            <a:endParaRPr lang="en-PH" dirty="0"/>
          </a:p>
          <a:p>
            <a:pPr marL="468000">
              <a:defRPr/>
            </a:pPr>
            <a:r>
              <a:rPr lang="en-PH" dirty="0" err="1"/>
              <a:t>Ajout</a:t>
            </a:r>
            <a:r>
              <a:rPr lang="en-PH" dirty="0"/>
              <a:t> </a:t>
            </a:r>
            <a:r>
              <a:rPr lang="en-PH" dirty="0" err="1"/>
              <a:t>d'informations</a:t>
            </a:r>
            <a:r>
              <a:rPr lang="en-PH" dirty="0"/>
              <a:t> </a:t>
            </a:r>
            <a:r>
              <a:rPr lang="en-PH" dirty="0" err="1"/>
              <a:t>textuelles</a:t>
            </a:r>
            <a:endParaRPr lang="en-PH" dirty="0"/>
          </a:p>
          <a:p>
            <a:pPr marL="468000">
              <a:defRPr/>
            </a:pPr>
            <a:r>
              <a:rPr lang="fr-FR" dirty="0"/>
              <a:t>Suppression des données et/ou du texte inutiles</a:t>
            </a:r>
            <a:endParaRPr lang="en-PH" dirty="0"/>
          </a:p>
        </p:txBody>
      </p:sp>
      <p:sp>
        <p:nvSpPr>
          <p:cNvPr id="7" name="TextBox 1"/>
          <p:cNvSpPr txBox="1">
            <a:spLocks noChangeArrowheads="1"/>
          </p:cNvSpPr>
          <p:nvPr/>
        </p:nvSpPr>
        <p:spPr bwMode="auto">
          <a:xfrm>
            <a:off x="611386" y="4941168"/>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dirty="0"/>
              <a:t>JPEG, BMP, and PNG		MS Paint or Adobe Photoshop</a:t>
            </a:r>
          </a:p>
          <a:p>
            <a:pPr eaLnBrk="1" hangingPunct="1"/>
            <a:endParaRPr lang="en-PH" altLang="en-US" sz="2400" dirty="0"/>
          </a:p>
          <a:p>
            <a:pPr eaLnBrk="1" hangingPunct="1"/>
            <a:r>
              <a:rPr lang="en-PH" altLang="en-US" sz="2400" dirty="0"/>
              <a:t>PDF 	        Adobe Photoshop or Adobe Illustrator</a:t>
            </a:r>
          </a:p>
        </p:txBody>
      </p:sp>
      <p:sp>
        <p:nvSpPr>
          <p:cNvPr id="11" name="Right Arrow 10"/>
          <p:cNvSpPr/>
          <p:nvPr/>
        </p:nvSpPr>
        <p:spPr>
          <a:xfrm>
            <a:off x="3527623" y="5022131"/>
            <a:ext cx="539750" cy="287337"/>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3" name="Right Arrow 12"/>
          <p:cNvSpPr/>
          <p:nvPr/>
        </p:nvSpPr>
        <p:spPr>
          <a:xfrm>
            <a:off x="1376561" y="5731743"/>
            <a:ext cx="539750" cy="287338"/>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Tree>
    <p:extLst>
      <p:ext uri="{BB962C8B-B14F-4D97-AF65-F5344CB8AC3E}">
        <p14:creationId xmlns:p14="http://schemas.microsoft.com/office/powerpoint/2010/main" val="191206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Carte </a:t>
            </a:r>
            <a:r>
              <a:rPr lang="en-US" sz="3200" b="1" dirty="0" err="1">
                <a:solidFill>
                  <a:schemeClr val="bg1"/>
                </a:solidFill>
                <a:latin typeface="+mn-lt"/>
              </a:rPr>
              <a:t>thématique</a:t>
            </a:r>
            <a:endParaRPr lang="en-PH" altLang="en-US" sz="3200" b="1" dirty="0">
              <a:solidFill>
                <a:schemeClr val="bg1"/>
              </a:solidFill>
              <a:latin typeface="+mn-lt"/>
            </a:endParaRPr>
          </a:p>
        </p:txBody>
      </p:sp>
      <p:sp>
        <p:nvSpPr>
          <p:cNvPr id="11" name="Content Placeholder 2"/>
          <p:cNvSpPr txBox="1">
            <a:spLocks/>
          </p:cNvSpPr>
          <p:nvPr/>
        </p:nvSpPr>
        <p:spPr>
          <a:xfrm>
            <a:off x="323528" y="1614037"/>
            <a:ext cx="8568952" cy="181488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 typeface="Arial" charset="0"/>
              <a:buNone/>
              <a:defRPr/>
            </a:pPr>
            <a:r>
              <a:rPr lang="fr-FR" sz="2400" dirty="0"/>
              <a:t>Une carte conçue pour transmettre des informations sur un sujet ou un thème unique, tel que la densité de population, la géologie ou la santé</a:t>
            </a:r>
            <a:endParaRPr lang="en-PH" sz="2400" baseline="30000" dirty="0"/>
          </a:p>
          <a:p>
            <a:pPr marL="0" indent="0" algn="ctr" eaLnBrk="1" hangingPunct="1">
              <a:buFont typeface="Arial" charset="0"/>
              <a:buNone/>
              <a:defRPr/>
            </a:pPr>
            <a:endParaRPr lang="en-PH" sz="2400" dirty="0"/>
          </a:p>
        </p:txBody>
      </p:sp>
      <p:sp>
        <p:nvSpPr>
          <p:cNvPr id="12" name="Title 1"/>
          <p:cNvSpPr txBox="1">
            <a:spLocks/>
          </p:cNvSpPr>
          <p:nvPr/>
        </p:nvSpPr>
        <p:spPr bwMode="auto">
          <a:xfrm>
            <a:off x="628650" y="751159"/>
            <a:ext cx="78867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PH" altLang="en-US" sz="2800" b="1" dirty="0" err="1"/>
              <a:t>Qu'est-ce</a:t>
            </a:r>
            <a:r>
              <a:rPr lang="en-PH" altLang="en-US" sz="2800" b="1" dirty="0"/>
              <a:t> </a:t>
            </a:r>
            <a:r>
              <a:rPr lang="en-PH" altLang="en-US" sz="2800" b="1" dirty="0" err="1"/>
              <a:t>qu'une</a:t>
            </a:r>
            <a:r>
              <a:rPr lang="en-PH" altLang="en-US" sz="2800" b="1" dirty="0"/>
              <a:t> carte </a:t>
            </a:r>
            <a:r>
              <a:rPr lang="en-PH" altLang="en-US" sz="2800" b="1" dirty="0" err="1"/>
              <a:t>thématique</a:t>
            </a:r>
            <a:r>
              <a:rPr lang="en-PH" altLang="en-US" sz="2800" b="1" dirty="0"/>
              <a:t> ?</a:t>
            </a:r>
          </a:p>
        </p:txBody>
      </p:sp>
      <p:sp>
        <p:nvSpPr>
          <p:cNvPr id="14" name="Content Placeholder 2"/>
          <p:cNvSpPr txBox="1">
            <a:spLocks/>
          </p:cNvSpPr>
          <p:nvPr/>
        </p:nvSpPr>
        <p:spPr bwMode="auto">
          <a:xfrm>
            <a:off x="628650" y="3501008"/>
            <a:ext cx="8191822" cy="1171575"/>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fr-FR" sz="2400" dirty="0">
                <a:latin typeface="+mn-lt"/>
                <a:cs typeface="+mn-cs"/>
              </a:rPr>
              <a:t>Une bonne carte thématique transmet facilement et efficacement les informations qu'elle contient au lecteur sans qu'il soit nécessaire de contacter la personne qui a créé la carte.</a:t>
            </a:r>
            <a:r>
              <a:rPr lang="en-PH" sz="2400" dirty="0">
                <a:latin typeface="+mn-lt"/>
                <a:cs typeface="+mn-cs"/>
              </a:rPr>
              <a:t>.</a:t>
            </a:r>
          </a:p>
          <a:p>
            <a:pPr eaLnBrk="1" hangingPunct="1">
              <a:lnSpc>
                <a:spcPct val="90000"/>
              </a:lnSpc>
              <a:spcBef>
                <a:spcPts val="1000"/>
              </a:spcBef>
              <a:buFont typeface="Arial" charset="0"/>
              <a:buNone/>
              <a:defRPr/>
            </a:pPr>
            <a:endParaRPr lang="en-PH" sz="2400" dirty="0">
              <a:latin typeface="+mn-lt"/>
              <a:cs typeface="+mn-cs"/>
            </a:endParaRPr>
          </a:p>
          <a:p>
            <a:pPr eaLnBrk="1" hangingPunct="1">
              <a:lnSpc>
                <a:spcPct val="90000"/>
              </a:lnSpc>
              <a:spcBef>
                <a:spcPts val="1000"/>
              </a:spcBef>
              <a:buFont typeface="Arial" charset="0"/>
              <a:buNone/>
              <a:defRPr/>
            </a:pPr>
            <a:endParaRPr lang="en-PH" sz="2400" dirty="0">
              <a:latin typeface="+mn-lt"/>
              <a:cs typeface="+mn-cs"/>
            </a:endParaRPr>
          </a:p>
        </p:txBody>
      </p:sp>
      <p:sp>
        <p:nvSpPr>
          <p:cNvPr id="15" name="Title 1"/>
          <p:cNvSpPr txBox="1">
            <a:spLocks/>
          </p:cNvSpPr>
          <p:nvPr/>
        </p:nvSpPr>
        <p:spPr bwMode="auto">
          <a:xfrm>
            <a:off x="645087" y="2637628"/>
            <a:ext cx="7886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fr-FR" altLang="en-US" sz="2800" b="1" dirty="0"/>
              <a:t>Qu'est-ce qu'une bonne carte thématique</a:t>
            </a:r>
            <a:r>
              <a:rPr lang="en-PH" altLang="en-US" sz="2800" b="1" dirty="0"/>
              <a:t>?</a:t>
            </a:r>
          </a:p>
        </p:txBody>
      </p:sp>
      <p:sp>
        <p:nvSpPr>
          <p:cNvPr id="16" name="Right Arrow 15"/>
          <p:cNvSpPr/>
          <p:nvPr/>
        </p:nvSpPr>
        <p:spPr>
          <a:xfrm>
            <a:off x="736387" y="5413869"/>
            <a:ext cx="431800" cy="2889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22" name="Right Arrow 21"/>
          <p:cNvSpPr/>
          <p:nvPr/>
        </p:nvSpPr>
        <p:spPr>
          <a:xfrm>
            <a:off x="755651" y="6075967"/>
            <a:ext cx="431799" cy="287337"/>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
        <p:nvSpPr>
          <p:cNvPr id="25" name="Right Arrow 24"/>
          <p:cNvSpPr/>
          <p:nvPr/>
        </p:nvSpPr>
        <p:spPr>
          <a:xfrm>
            <a:off x="762368" y="4908401"/>
            <a:ext cx="457727" cy="304993"/>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
        <p:nvSpPr>
          <p:cNvPr id="2" name="TextBox 1">
            <a:extLst>
              <a:ext uri="{FF2B5EF4-FFF2-40B4-BE49-F238E27FC236}">
                <a16:creationId xmlns:a16="http://schemas.microsoft.com/office/drawing/2014/main" id="{97E8C4E7-7728-FD24-7228-E7530FBB09A6}"/>
              </a:ext>
            </a:extLst>
          </p:cNvPr>
          <p:cNvSpPr txBox="1"/>
          <p:nvPr/>
        </p:nvSpPr>
        <p:spPr>
          <a:xfrm>
            <a:off x="1213377" y="5328366"/>
            <a:ext cx="7607095" cy="461665"/>
          </a:xfrm>
          <a:prstGeom prst="rect">
            <a:avLst/>
          </a:prstGeom>
          <a:noFill/>
        </p:spPr>
        <p:txBody>
          <a:bodyPr wrap="square">
            <a:spAutoFit/>
          </a:bodyPr>
          <a:lstStyle/>
          <a:p>
            <a:pPr eaLnBrk="1" hangingPunct="1">
              <a:defRPr/>
            </a:pPr>
            <a:r>
              <a:rPr lang="fr-FR" sz="2400" dirty="0">
                <a:latin typeface="+mn-lt"/>
                <a:cs typeface="+mn-cs"/>
              </a:rPr>
              <a:t>Facile à comprendre par le public auquel il est destiné</a:t>
            </a:r>
            <a:endParaRPr lang="en-PH" sz="2400" dirty="0">
              <a:latin typeface="+mn-lt"/>
              <a:cs typeface="+mn-cs"/>
            </a:endParaRPr>
          </a:p>
        </p:txBody>
      </p:sp>
      <p:sp>
        <p:nvSpPr>
          <p:cNvPr id="3" name="TextBox 2">
            <a:extLst>
              <a:ext uri="{FF2B5EF4-FFF2-40B4-BE49-F238E27FC236}">
                <a16:creationId xmlns:a16="http://schemas.microsoft.com/office/drawing/2014/main" id="{7474761B-C647-A119-AB34-416527701C41}"/>
              </a:ext>
            </a:extLst>
          </p:cNvPr>
          <p:cNvSpPr txBox="1"/>
          <p:nvPr/>
        </p:nvSpPr>
        <p:spPr>
          <a:xfrm>
            <a:off x="1234770" y="5919663"/>
            <a:ext cx="8017750" cy="830997"/>
          </a:xfrm>
          <a:prstGeom prst="rect">
            <a:avLst/>
          </a:prstGeom>
          <a:noFill/>
        </p:spPr>
        <p:txBody>
          <a:bodyPr wrap="square">
            <a:spAutoFit/>
          </a:bodyPr>
          <a:lstStyle/>
          <a:p>
            <a:pPr eaLnBrk="1" hangingPunct="1">
              <a:defRPr/>
            </a:pPr>
            <a:r>
              <a:rPr lang="fr-FR" sz="2400" dirty="0">
                <a:latin typeface="+mn-lt"/>
                <a:cs typeface="+mn-cs"/>
              </a:rPr>
              <a:t>Contient toutes les informations nécessaires pour être utilisable</a:t>
            </a:r>
            <a:endParaRPr lang="en-PH" sz="2400" dirty="0">
              <a:latin typeface="+mn-lt"/>
              <a:cs typeface="+mn-cs"/>
            </a:endParaRPr>
          </a:p>
        </p:txBody>
      </p:sp>
      <p:sp>
        <p:nvSpPr>
          <p:cNvPr id="4" name="TextBox 3">
            <a:extLst>
              <a:ext uri="{FF2B5EF4-FFF2-40B4-BE49-F238E27FC236}">
                <a16:creationId xmlns:a16="http://schemas.microsoft.com/office/drawing/2014/main" id="{96EF99A2-3F50-AB15-C8B4-DC556F2056D1}"/>
              </a:ext>
            </a:extLst>
          </p:cNvPr>
          <p:cNvSpPr txBox="1"/>
          <p:nvPr/>
        </p:nvSpPr>
        <p:spPr>
          <a:xfrm>
            <a:off x="1241488" y="4799515"/>
            <a:ext cx="10768430" cy="461665"/>
          </a:xfrm>
          <a:prstGeom prst="rect">
            <a:avLst/>
          </a:prstGeom>
          <a:noFill/>
        </p:spPr>
        <p:txBody>
          <a:bodyPr wrap="square">
            <a:spAutoFit/>
          </a:bodyPr>
          <a:lstStyle/>
          <a:p>
            <a:pPr eaLnBrk="1" hangingPunct="1">
              <a:defRPr/>
            </a:pPr>
            <a:r>
              <a:rPr lang="fr-FR" sz="2400" dirty="0">
                <a:latin typeface="+mn-lt"/>
                <a:cs typeface="+mn-cs"/>
              </a:rPr>
              <a:t>correspondre à l'objectif pour lequel il a été créé </a:t>
            </a:r>
            <a:endParaRPr lang="en-PH" sz="2400" dirty="0">
              <a:latin typeface="+mn-lt"/>
              <a:cs typeface="+mn-cs"/>
            </a:endParaRPr>
          </a:p>
        </p:txBody>
      </p:sp>
    </p:spTree>
    <p:extLst>
      <p:ext uri="{BB962C8B-B14F-4D97-AF65-F5344CB8AC3E}">
        <p14:creationId xmlns:p14="http://schemas.microsoft.com/office/powerpoint/2010/main" val="120574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Contenu d'une bonne carte thématique</a:t>
            </a:r>
            <a:endParaRPr lang="en-PH" altLang="en-US" sz="3200" b="1" dirty="0">
              <a:solidFill>
                <a:schemeClr val="bg1"/>
              </a:solidFill>
              <a:latin typeface="+mn-lt"/>
            </a:endParaRPr>
          </a:p>
        </p:txBody>
      </p:sp>
      <p:sp>
        <p:nvSpPr>
          <p:cNvPr id="18" name="Content Placeholder 2">
            <a:extLst>
              <a:ext uri="{FF2B5EF4-FFF2-40B4-BE49-F238E27FC236}">
                <a16:creationId xmlns:a16="http://schemas.microsoft.com/office/drawing/2014/main" id="{7E25DAE5-AFCB-E184-144D-8084D7E27B0F}"/>
              </a:ext>
            </a:extLst>
          </p:cNvPr>
          <p:cNvSpPr txBox="1">
            <a:spLocks/>
          </p:cNvSpPr>
          <p:nvPr/>
        </p:nvSpPr>
        <p:spPr>
          <a:xfrm>
            <a:off x="218862" y="1190229"/>
            <a:ext cx="7886700"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fr-FR" sz="2400" dirty="0"/>
              <a:t>Une bonne carte thématique doit au moins toujours comporter les éléments suivants </a:t>
            </a:r>
            <a:r>
              <a:rPr lang="en-PH" sz="2400" dirty="0"/>
              <a:t>:</a:t>
            </a:r>
          </a:p>
          <a:p>
            <a:pPr eaLnBrk="1" hangingPunct="1">
              <a:defRPr/>
            </a:pPr>
            <a:endParaRPr lang="en-PH" sz="2400" dirty="0"/>
          </a:p>
          <a:p>
            <a:pPr eaLnBrk="1" hangingPunct="1">
              <a:defRPr/>
            </a:pPr>
            <a:endParaRPr lang="en-PH" sz="2400" dirty="0"/>
          </a:p>
        </p:txBody>
      </p:sp>
      <p:sp>
        <p:nvSpPr>
          <p:cNvPr id="19" name="TextBox 18">
            <a:extLst>
              <a:ext uri="{FF2B5EF4-FFF2-40B4-BE49-F238E27FC236}">
                <a16:creationId xmlns:a16="http://schemas.microsoft.com/office/drawing/2014/main" id="{5DFA83C0-8DC6-011C-48A2-FFA249AE43CA}"/>
              </a:ext>
            </a:extLst>
          </p:cNvPr>
          <p:cNvSpPr txBox="1"/>
          <p:nvPr/>
        </p:nvSpPr>
        <p:spPr>
          <a:xfrm>
            <a:off x="539552" y="2283789"/>
            <a:ext cx="3793430" cy="3046988"/>
          </a:xfrm>
          <a:prstGeom prst="rect">
            <a:avLst/>
          </a:prstGeom>
          <a:noFill/>
        </p:spPr>
        <p:txBody>
          <a:bodyPr wrap="square">
            <a:spAutoFit/>
          </a:bodyPr>
          <a:lstStyle/>
          <a:p>
            <a:pPr marL="514350" indent="-514350" eaLnBrk="1" hangingPunct="1">
              <a:buFont typeface="+mj-lt"/>
              <a:buAutoNum type="arabicPeriod"/>
              <a:defRPr/>
            </a:pPr>
            <a:r>
              <a:rPr lang="fr-CH" sz="2400" dirty="0"/>
              <a:t>Titre avec date de représentativité</a:t>
            </a:r>
          </a:p>
          <a:p>
            <a:pPr marL="514350" indent="-514350" eaLnBrk="1" hangingPunct="1">
              <a:buFont typeface="+mj-lt"/>
              <a:buAutoNum type="arabicPeriod"/>
              <a:defRPr/>
            </a:pPr>
            <a:r>
              <a:rPr lang="fr-CH" sz="2400" dirty="0"/>
              <a:t>Légende</a:t>
            </a:r>
          </a:p>
          <a:p>
            <a:pPr marL="514350" indent="-514350" eaLnBrk="1" hangingPunct="1">
              <a:buFont typeface="+mj-lt"/>
              <a:buAutoNum type="arabicPeriod"/>
              <a:defRPr/>
            </a:pPr>
            <a:r>
              <a:rPr lang="fr-CH" sz="2400" dirty="0"/>
              <a:t>Echelle</a:t>
            </a:r>
          </a:p>
          <a:p>
            <a:pPr marL="514350" indent="-514350" eaLnBrk="1" hangingPunct="1">
              <a:buFont typeface="+mj-lt"/>
              <a:buAutoNum type="arabicPeriod"/>
              <a:defRPr/>
            </a:pPr>
            <a:r>
              <a:rPr lang="fr-CH" sz="2400" dirty="0"/>
              <a:t>Fleche du Nord </a:t>
            </a:r>
          </a:p>
          <a:p>
            <a:pPr marL="514350" indent="-514350" eaLnBrk="1" hangingPunct="1">
              <a:buFont typeface="+mj-lt"/>
              <a:buAutoNum type="arabicPeriod"/>
              <a:defRPr/>
            </a:pPr>
            <a:r>
              <a:rPr lang="fr-CH" sz="2400" dirty="0"/>
              <a:t>Informations sur la production de carte (contact, auteur, date)</a:t>
            </a:r>
          </a:p>
        </p:txBody>
      </p:sp>
      <p:pic>
        <p:nvPicPr>
          <p:cNvPr id="2" name="Picture 1">
            <a:extLst>
              <a:ext uri="{FF2B5EF4-FFF2-40B4-BE49-F238E27FC236}">
                <a16:creationId xmlns:a16="http://schemas.microsoft.com/office/drawing/2014/main" id="{756C2A20-6E48-67A2-362A-C9DCA769C5E5}"/>
              </a:ext>
            </a:extLst>
          </p:cNvPr>
          <p:cNvPicPr>
            <a:picLocks noChangeAspect="1"/>
          </p:cNvPicPr>
          <p:nvPr/>
        </p:nvPicPr>
        <p:blipFill>
          <a:blip r:embed="rId3"/>
          <a:stretch>
            <a:fillRect/>
          </a:stretch>
        </p:blipFill>
        <p:spPr>
          <a:xfrm>
            <a:off x="4594387" y="2231449"/>
            <a:ext cx="4221240" cy="3151668"/>
          </a:xfrm>
          <a:prstGeom prst="rect">
            <a:avLst/>
          </a:prstGeom>
        </p:spPr>
      </p:pic>
    </p:spTree>
    <p:extLst>
      <p:ext uri="{BB962C8B-B14F-4D97-AF65-F5344CB8AC3E}">
        <p14:creationId xmlns:p14="http://schemas.microsoft.com/office/powerpoint/2010/main" val="424815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Contenu d'une bonne carte thématique</a:t>
            </a:r>
            <a:endParaRPr lang="en-PH" altLang="en-US" sz="3200" b="1" dirty="0">
              <a:solidFill>
                <a:schemeClr val="bg1"/>
              </a:solidFill>
              <a:latin typeface="+mn-lt"/>
            </a:endParaRPr>
          </a:p>
        </p:txBody>
      </p:sp>
      <p:sp>
        <p:nvSpPr>
          <p:cNvPr id="2" name="Content Placeholder 2">
            <a:extLst>
              <a:ext uri="{FF2B5EF4-FFF2-40B4-BE49-F238E27FC236}">
                <a16:creationId xmlns:a16="http://schemas.microsoft.com/office/drawing/2014/main" id="{AEAE5790-FF5D-DE26-21D8-8D0A295D841C}"/>
              </a:ext>
            </a:extLst>
          </p:cNvPr>
          <p:cNvSpPr txBox="1">
            <a:spLocks/>
          </p:cNvSpPr>
          <p:nvPr/>
        </p:nvSpPr>
        <p:spPr>
          <a:xfrm>
            <a:off x="218140" y="1197403"/>
            <a:ext cx="8496175"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fr-FR" sz="2400" dirty="0"/>
              <a:t>Les éléments suivants, bien qu'ils ne soient pas obligatoires, sont importants et/ou ajoutent de la valeur à la carte</a:t>
            </a:r>
            <a:r>
              <a:rPr lang="en-PH" sz="2400" dirty="0"/>
              <a:t>:</a:t>
            </a:r>
          </a:p>
          <a:p>
            <a:pPr eaLnBrk="1" hangingPunct="1">
              <a:defRPr/>
            </a:pPr>
            <a:endParaRPr lang="en-PH" sz="2400" dirty="0"/>
          </a:p>
          <a:p>
            <a:pPr eaLnBrk="1" hangingPunct="1">
              <a:defRPr/>
            </a:pPr>
            <a:endParaRPr lang="en-PH" sz="2400" dirty="0"/>
          </a:p>
        </p:txBody>
      </p:sp>
      <p:sp>
        <p:nvSpPr>
          <p:cNvPr id="3" name="TextBox 4">
            <a:extLst>
              <a:ext uri="{FF2B5EF4-FFF2-40B4-BE49-F238E27FC236}">
                <a16:creationId xmlns:a16="http://schemas.microsoft.com/office/drawing/2014/main" id="{AB63FCAF-1F94-EDDA-9B44-AFF6C31FE57B}"/>
              </a:ext>
            </a:extLst>
          </p:cNvPr>
          <p:cNvSpPr txBox="1">
            <a:spLocks noChangeArrowheads="1"/>
          </p:cNvSpPr>
          <p:nvPr/>
        </p:nvSpPr>
        <p:spPr bwMode="auto">
          <a:xfrm>
            <a:off x="400724" y="2231449"/>
            <a:ext cx="35835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mj-lt"/>
              <a:buAutoNum type="arabicPeriod" startAt="6"/>
            </a:pPr>
            <a:r>
              <a:rPr lang="fr-CH" altLang="en-US" sz="2400" dirty="0"/>
              <a:t>Carte de localisation</a:t>
            </a:r>
          </a:p>
          <a:p>
            <a:pPr eaLnBrk="1" hangingPunct="1">
              <a:buFont typeface="+mj-lt"/>
              <a:buAutoNum type="arabicPeriod" startAt="6"/>
            </a:pPr>
            <a:r>
              <a:rPr lang="fr-CH" altLang="en-US" sz="2400" dirty="0"/>
              <a:t>Clause de non-responsabilité</a:t>
            </a:r>
          </a:p>
          <a:p>
            <a:pPr eaLnBrk="1" hangingPunct="1">
              <a:buFont typeface="+mj-lt"/>
              <a:buAutoNum type="arabicPeriod" startAt="6"/>
            </a:pPr>
            <a:r>
              <a:rPr lang="fr-CH" altLang="en-US" sz="2400" dirty="0"/>
              <a:t>Droits d’auteur</a:t>
            </a:r>
          </a:p>
          <a:p>
            <a:pPr eaLnBrk="1" hangingPunct="1">
              <a:buFont typeface="+mj-lt"/>
              <a:buAutoNum type="arabicPeriod" startAt="6"/>
            </a:pPr>
            <a:r>
              <a:rPr lang="fr-CH" altLang="en-US" sz="2400" dirty="0"/>
              <a:t>Information additionnelle</a:t>
            </a:r>
          </a:p>
          <a:p>
            <a:pPr eaLnBrk="1" hangingPunct="1">
              <a:buFont typeface="+mj-lt"/>
              <a:buAutoNum type="arabicPeriod" startAt="6"/>
            </a:pPr>
            <a:r>
              <a:rPr lang="fr-CH" altLang="en-US" sz="2400" dirty="0"/>
              <a:t>Nom du fichier projet</a:t>
            </a:r>
          </a:p>
          <a:p>
            <a:pPr eaLnBrk="1" hangingPunct="1">
              <a:buFont typeface="+mj-lt"/>
              <a:buAutoNum type="arabicPeriod" startAt="6"/>
            </a:pPr>
            <a:r>
              <a:rPr lang="fr-CH" altLang="en-US" sz="2400" dirty="0"/>
              <a:t>Logo</a:t>
            </a:r>
          </a:p>
        </p:txBody>
      </p:sp>
      <p:sp>
        <p:nvSpPr>
          <p:cNvPr id="6" name="Right Arrow 11">
            <a:extLst>
              <a:ext uri="{FF2B5EF4-FFF2-40B4-BE49-F238E27FC236}">
                <a16:creationId xmlns:a16="http://schemas.microsoft.com/office/drawing/2014/main" id="{FF3A7E23-0AA7-7093-263E-7849CC31B752}"/>
              </a:ext>
            </a:extLst>
          </p:cNvPr>
          <p:cNvSpPr/>
          <p:nvPr/>
        </p:nvSpPr>
        <p:spPr>
          <a:xfrm>
            <a:off x="502836" y="5626088"/>
            <a:ext cx="516777" cy="3606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dirty="0">
              <a:solidFill>
                <a:schemeClr val="tx1"/>
              </a:solidFill>
            </a:endParaRPr>
          </a:p>
        </p:txBody>
      </p:sp>
      <p:sp>
        <p:nvSpPr>
          <p:cNvPr id="7" name="TextBox 6">
            <a:extLst>
              <a:ext uri="{FF2B5EF4-FFF2-40B4-BE49-F238E27FC236}">
                <a16:creationId xmlns:a16="http://schemas.microsoft.com/office/drawing/2014/main" id="{24BF7CB9-2ADD-B319-1551-A9670D8BE2C3}"/>
              </a:ext>
            </a:extLst>
          </p:cNvPr>
          <p:cNvSpPr txBox="1"/>
          <p:nvPr/>
        </p:nvSpPr>
        <p:spPr>
          <a:xfrm>
            <a:off x="1042036" y="5625741"/>
            <a:ext cx="7274380" cy="1015663"/>
          </a:xfrm>
          <a:prstGeom prst="rect">
            <a:avLst/>
          </a:prstGeom>
          <a:noFill/>
        </p:spPr>
        <p:txBody>
          <a:bodyPr wrap="square">
            <a:spAutoFit/>
          </a:bodyPr>
          <a:lstStyle/>
          <a:p>
            <a:pPr eaLnBrk="1" hangingPunct="1">
              <a:defRPr/>
            </a:pPr>
            <a:r>
              <a:rPr lang="fr-FR" sz="2000" i="1" dirty="0"/>
              <a:t>Il est conseillé de créer un modèle de mise en page orientée portrait et un modèle orienté paysage qui pourront être utilisés à chaque fois que vous créerez une carte thématique.</a:t>
            </a:r>
            <a:endParaRPr lang="en-PH" sz="2000" i="1" dirty="0">
              <a:latin typeface="+mn-lt"/>
              <a:cs typeface="+mn-cs"/>
            </a:endParaRPr>
          </a:p>
        </p:txBody>
      </p:sp>
      <p:pic>
        <p:nvPicPr>
          <p:cNvPr id="4" name="Picture 3">
            <a:extLst>
              <a:ext uri="{FF2B5EF4-FFF2-40B4-BE49-F238E27FC236}">
                <a16:creationId xmlns:a16="http://schemas.microsoft.com/office/drawing/2014/main" id="{18C0B9E2-34B5-1A50-5DA8-01C9A58D775F}"/>
              </a:ext>
            </a:extLst>
          </p:cNvPr>
          <p:cNvPicPr>
            <a:picLocks noChangeAspect="1"/>
          </p:cNvPicPr>
          <p:nvPr/>
        </p:nvPicPr>
        <p:blipFill>
          <a:blip r:embed="rId3"/>
          <a:stretch>
            <a:fillRect/>
          </a:stretch>
        </p:blipFill>
        <p:spPr>
          <a:xfrm>
            <a:off x="4594387" y="2231449"/>
            <a:ext cx="4221240" cy="3151668"/>
          </a:xfrm>
          <a:prstGeom prst="rect">
            <a:avLst/>
          </a:prstGeom>
        </p:spPr>
      </p:pic>
    </p:spTree>
    <p:extLst>
      <p:ext uri="{BB962C8B-B14F-4D97-AF65-F5344CB8AC3E}">
        <p14:creationId xmlns:p14="http://schemas.microsoft.com/office/powerpoint/2010/main" val="14627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15" name="Rectangle 7"/>
          <p:cNvSpPr>
            <a:spLocks noChangeArrowheads="1"/>
          </p:cNvSpPr>
          <p:nvPr/>
        </p:nvSpPr>
        <p:spPr bwMode="auto">
          <a:xfrm>
            <a:off x="755576" y="1436253"/>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i="1" dirty="0"/>
              <a:t>Une bonne pratique, lorsqu'elle s'applique, consiste à indiquer également dans le titre la date de validité des informations représentées sur la carte.</a:t>
            </a:r>
            <a:endParaRPr lang="en-US" sz="2000" i="1" dirty="0"/>
          </a:p>
        </p:txBody>
      </p:sp>
      <p:sp>
        <p:nvSpPr>
          <p:cNvPr id="17" name="TextBox 3"/>
          <p:cNvSpPr txBox="1">
            <a:spLocks noChangeArrowheads="1"/>
          </p:cNvSpPr>
          <p:nvPr/>
        </p:nvSpPr>
        <p:spPr bwMode="auto">
          <a:xfrm>
            <a:off x="227683" y="1046411"/>
            <a:ext cx="7253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200" b="1" dirty="0" err="1"/>
              <a:t>Titre</a:t>
            </a:r>
            <a:r>
              <a:rPr lang="en-PH" sz="2200" dirty="0"/>
              <a:t> – </a:t>
            </a:r>
            <a:r>
              <a:rPr lang="fr-FR" sz="2200" dirty="0"/>
              <a:t>Description du contenu de la carte</a:t>
            </a:r>
            <a:endParaRPr lang="en-PH" sz="2200" dirty="0"/>
          </a:p>
        </p:txBody>
      </p:sp>
      <p:sp>
        <p:nvSpPr>
          <p:cNvPr id="2" name="Title 1">
            <a:extLst>
              <a:ext uri="{FF2B5EF4-FFF2-40B4-BE49-F238E27FC236}">
                <a16:creationId xmlns:a16="http://schemas.microsoft.com/office/drawing/2014/main" id="{1B9B324A-9F7B-70E7-DB38-B973C21C682C}"/>
              </a:ext>
            </a:extLst>
          </p:cNvPr>
          <p:cNvSpPr txBox="1">
            <a:spLocks/>
          </p:cNvSpPr>
          <p:nvPr/>
        </p:nvSpPr>
        <p:spPr bwMode="auto">
          <a:xfrm>
            <a:off x="0" y="1"/>
            <a:ext cx="9144000" cy="9891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Contenu d'une bonne carte thématique – </a:t>
            </a:r>
          </a:p>
          <a:p>
            <a:pPr algn="ctr" eaLnBrk="1" hangingPunct="1">
              <a:defRPr/>
            </a:pPr>
            <a:r>
              <a:rPr lang="fr-FR" sz="3200" b="1" dirty="0">
                <a:solidFill>
                  <a:schemeClr val="bg1"/>
                </a:solidFill>
                <a:latin typeface="+mn-lt"/>
              </a:rPr>
              <a:t>Eléments principaux</a:t>
            </a:r>
            <a:endParaRPr lang="en-PH" altLang="en-US" sz="3200" b="1" dirty="0">
              <a:solidFill>
                <a:schemeClr val="bg1"/>
              </a:solidFill>
              <a:latin typeface="+mn-lt"/>
            </a:endParaRPr>
          </a:p>
        </p:txBody>
      </p:sp>
      <p:sp>
        <p:nvSpPr>
          <p:cNvPr id="4" name="Content Placeholder 2">
            <a:extLst>
              <a:ext uri="{FF2B5EF4-FFF2-40B4-BE49-F238E27FC236}">
                <a16:creationId xmlns:a16="http://schemas.microsoft.com/office/drawing/2014/main" id="{227D02E3-288B-C555-E25C-7750AC50FFA1}"/>
              </a:ext>
            </a:extLst>
          </p:cNvPr>
          <p:cNvSpPr txBox="1">
            <a:spLocks/>
          </p:cNvSpPr>
          <p:nvPr/>
        </p:nvSpPr>
        <p:spPr bwMode="auto">
          <a:xfrm>
            <a:off x="224337" y="2167407"/>
            <a:ext cx="5576564" cy="1728787"/>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200" b="1" dirty="0" err="1">
                <a:latin typeface="+mn-lt"/>
                <a:cs typeface="+mn-cs"/>
              </a:rPr>
              <a:t>Légende</a:t>
            </a:r>
            <a:r>
              <a:rPr lang="en-PH" sz="2200" dirty="0">
                <a:latin typeface="+mn-lt"/>
                <a:cs typeface="+mn-cs"/>
              </a:rPr>
              <a:t> – </a:t>
            </a:r>
            <a:r>
              <a:rPr lang="fr-FR" sz="2200" dirty="0">
                <a:latin typeface="+mn-lt"/>
                <a:cs typeface="+mn-cs"/>
              </a:rPr>
              <a:t>Description des différents symboles utilisés dans la carte. La légende peut également aussi contenir la source des données et l'année de leur collecte</a:t>
            </a:r>
          </a:p>
        </p:txBody>
      </p:sp>
      <p:pic>
        <p:nvPicPr>
          <p:cNvPr id="5" name="Content Placeholder 7">
            <a:extLst>
              <a:ext uri="{FF2B5EF4-FFF2-40B4-BE49-F238E27FC236}">
                <a16:creationId xmlns:a16="http://schemas.microsoft.com/office/drawing/2014/main" id="{A2E173DB-3FB5-037D-9A74-D62165EDAEB0}"/>
              </a:ext>
            </a:extLst>
          </p:cNvPr>
          <p:cNvPicPr>
            <a:picLocks noChangeAspect="1"/>
          </p:cNvPicPr>
          <p:nvPr/>
        </p:nvPicPr>
        <p:blipFill>
          <a:blip r:embed="rId3" cstate="print"/>
          <a:srcRect l="68503" t="68213" r="3498" b="9888"/>
          <a:stretch>
            <a:fillRect/>
          </a:stretch>
        </p:blipFill>
        <p:spPr bwMode="auto">
          <a:xfrm>
            <a:off x="6035533" y="2108374"/>
            <a:ext cx="2328937" cy="1290037"/>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6" name="Content Placeholder 7">
            <a:extLst>
              <a:ext uri="{FF2B5EF4-FFF2-40B4-BE49-F238E27FC236}">
                <a16:creationId xmlns:a16="http://schemas.microsoft.com/office/drawing/2014/main" id="{E6BC10FA-D6E1-2007-F171-4ED26906266E}"/>
              </a:ext>
            </a:extLst>
          </p:cNvPr>
          <p:cNvPicPr>
            <a:picLocks noChangeAspect="1"/>
          </p:cNvPicPr>
          <p:nvPr/>
        </p:nvPicPr>
        <p:blipFill>
          <a:blip r:embed="rId3" cstate="print"/>
          <a:srcRect l="45684" t="84679" r="32063" b="9134"/>
          <a:stretch>
            <a:fillRect/>
          </a:stretch>
        </p:blipFill>
        <p:spPr bwMode="auto">
          <a:xfrm>
            <a:off x="5867400" y="3531721"/>
            <a:ext cx="3024188" cy="595312"/>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C244836-201A-1868-3275-B3F42905D3B6}"/>
              </a:ext>
            </a:extLst>
          </p:cNvPr>
          <p:cNvSpPr txBox="1"/>
          <p:nvPr/>
        </p:nvSpPr>
        <p:spPr>
          <a:xfrm>
            <a:off x="1116843" y="3429000"/>
            <a:ext cx="4684058" cy="840230"/>
          </a:xfrm>
          <a:prstGeom prst="rect">
            <a:avLst/>
          </a:prstGeom>
          <a:noFill/>
        </p:spPr>
        <p:txBody>
          <a:bodyPr wrap="square">
            <a:spAutoFit/>
          </a:bodyPr>
          <a:lstStyle/>
          <a:p>
            <a:pPr eaLnBrk="1" hangingPunct="1">
              <a:lnSpc>
                <a:spcPct val="90000"/>
              </a:lnSpc>
              <a:spcBef>
                <a:spcPts val="1000"/>
              </a:spcBef>
              <a:defRPr/>
            </a:pPr>
            <a:r>
              <a:rPr lang="fr-FR" sz="1800" i="1" dirty="0">
                <a:latin typeface="+mn-lt"/>
                <a:cs typeface="+mn-cs"/>
              </a:rPr>
              <a:t>La source et l'année associées aux données peuvent aussi mentionnés dans les informations complémentaires</a:t>
            </a:r>
            <a:r>
              <a:rPr lang="fr-FR" i="1" dirty="0">
                <a:latin typeface="+mn-lt"/>
                <a:cs typeface="+mn-cs"/>
              </a:rPr>
              <a:t> </a:t>
            </a:r>
            <a:r>
              <a:rPr lang="fr-FR" sz="1800" i="1" dirty="0">
                <a:latin typeface="+mn-lt"/>
                <a:cs typeface="+mn-cs"/>
              </a:rPr>
              <a:t>si les textes sont trop longs</a:t>
            </a:r>
            <a:endParaRPr lang="en-PH" sz="1800" i="1" dirty="0">
              <a:latin typeface="+mn-lt"/>
              <a:cs typeface="+mn-cs"/>
            </a:endParaRPr>
          </a:p>
        </p:txBody>
      </p:sp>
      <p:sp>
        <p:nvSpPr>
          <p:cNvPr id="11" name="Content Placeholder 2">
            <a:extLst>
              <a:ext uri="{FF2B5EF4-FFF2-40B4-BE49-F238E27FC236}">
                <a16:creationId xmlns:a16="http://schemas.microsoft.com/office/drawing/2014/main" id="{53B27DA4-19E9-8E13-A6AA-CAF9784B6FA1}"/>
              </a:ext>
            </a:extLst>
          </p:cNvPr>
          <p:cNvSpPr txBox="1">
            <a:spLocks/>
          </p:cNvSpPr>
          <p:nvPr/>
        </p:nvSpPr>
        <p:spPr>
          <a:xfrm>
            <a:off x="224337" y="4293096"/>
            <a:ext cx="6382313" cy="9556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200" b="1" dirty="0"/>
              <a:t>Echelle</a:t>
            </a:r>
            <a:r>
              <a:rPr lang="en-PH" sz="2200" dirty="0"/>
              <a:t>– </a:t>
            </a:r>
            <a:r>
              <a:rPr lang="fr-FR" sz="2200" dirty="0"/>
              <a:t>Élément cartographique utilisé pour représenter graphiquement l'échelle d'une carte.</a:t>
            </a:r>
            <a:endParaRPr lang="en-PH" sz="2200" dirty="0"/>
          </a:p>
          <a:p>
            <a:pPr eaLnBrk="1" hangingPunct="1">
              <a:defRPr/>
            </a:pPr>
            <a:endParaRPr lang="en-PH" sz="2200" dirty="0"/>
          </a:p>
        </p:txBody>
      </p:sp>
      <p:pic>
        <p:nvPicPr>
          <p:cNvPr id="12" name="Picture 5" descr="D:\FIA-CAD-Blocks-Scale-Bars.jpg">
            <a:extLst>
              <a:ext uri="{FF2B5EF4-FFF2-40B4-BE49-F238E27FC236}">
                <a16:creationId xmlns:a16="http://schemas.microsoft.com/office/drawing/2014/main" id="{840F9224-DC96-5D84-449F-D9D4EA6FFC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230" t="7089" r="25699" b="75011"/>
          <a:stretch>
            <a:fillRect/>
          </a:stretch>
        </p:blipFill>
        <p:spPr bwMode="auto">
          <a:xfrm>
            <a:off x="6114902" y="4371040"/>
            <a:ext cx="2903296" cy="44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EA236DCA-D961-B207-2533-9C613BF185F6}"/>
              </a:ext>
            </a:extLst>
          </p:cNvPr>
          <p:cNvSpPr txBox="1">
            <a:spLocks/>
          </p:cNvSpPr>
          <p:nvPr/>
        </p:nvSpPr>
        <p:spPr bwMode="auto">
          <a:xfrm>
            <a:off x="224337" y="4944889"/>
            <a:ext cx="7011959" cy="1539875"/>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200" b="1" dirty="0" err="1">
                <a:latin typeface="+mn-lt"/>
                <a:cs typeface="+mn-cs"/>
              </a:rPr>
              <a:t>Flèche</a:t>
            </a:r>
            <a:r>
              <a:rPr lang="en-PH" sz="2200" b="1" dirty="0">
                <a:latin typeface="+mn-lt"/>
                <a:cs typeface="+mn-cs"/>
              </a:rPr>
              <a:t> du </a:t>
            </a:r>
            <a:r>
              <a:rPr lang="en-PH" sz="2200" b="1" dirty="0" err="1">
                <a:latin typeface="+mn-lt"/>
                <a:cs typeface="+mn-cs"/>
              </a:rPr>
              <a:t>nord</a:t>
            </a:r>
            <a:r>
              <a:rPr lang="en-PH" sz="2200" b="1" dirty="0">
                <a:latin typeface="+mn-lt"/>
                <a:cs typeface="+mn-cs"/>
              </a:rPr>
              <a:t> </a:t>
            </a:r>
            <a:r>
              <a:rPr lang="en-PH" sz="2200" dirty="0">
                <a:latin typeface="+mn-lt"/>
                <a:cs typeface="+mn-cs"/>
              </a:rPr>
              <a:t>- </a:t>
            </a:r>
            <a:r>
              <a:rPr lang="fr-FR" sz="2200" dirty="0">
                <a:latin typeface="+mn-lt"/>
                <a:cs typeface="+mn-cs"/>
              </a:rPr>
              <a:t>Symbole cartographique qui indique la direction du nord sur la carte, montrant ainsi l'orientation de la carte.</a:t>
            </a:r>
            <a:endParaRPr lang="en-PH" sz="2200" dirty="0">
              <a:latin typeface="+mn-lt"/>
              <a:cs typeface="+mn-cs"/>
            </a:endParaRPr>
          </a:p>
        </p:txBody>
      </p:sp>
      <p:pic>
        <p:nvPicPr>
          <p:cNvPr id="14" name="Picture 7">
            <a:extLst>
              <a:ext uri="{FF2B5EF4-FFF2-40B4-BE49-F238E27FC236}">
                <a16:creationId xmlns:a16="http://schemas.microsoft.com/office/drawing/2014/main" id="{24A61C09-9A2D-1B5D-C02C-99A000C373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295" t="25729" r="58116" b="14729"/>
          <a:stretch>
            <a:fillRect/>
          </a:stretch>
        </p:blipFill>
        <p:spPr bwMode="auto">
          <a:xfrm>
            <a:off x="7494340" y="4868863"/>
            <a:ext cx="959900" cy="10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0F9957DA-2460-7B43-E4DA-13B809F43138}"/>
              </a:ext>
            </a:extLst>
          </p:cNvPr>
          <p:cNvSpPr txBox="1">
            <a:spLocks/>
          </p:cNvSpPr>
          <p:nvPr/>
        </p:nvSpPr>
        <p:spPr bwMode="auto">
          <a:xfrm>
            <a:off x="237362" y="5900564"/>
            <a:ext cx="6926926" cy="2159000"/>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fr-FR" sz="2000" b="1" dirty="0">
                <a:latin typeface="+mn-lt"/>
                <a:cs typeface="+mn-cs"/>
              </a:rPr>
              <a:t>Informations sur la production des cartes </a:t>
            </a:r>
            <a:r>
              <a:rPr lang="en-PH" sz="2000" dirty="0">
                <a:latin typeface="+mn-lt"/>
                <a:cs typeface="+mn-cs"/>
              </a:rPr>
              <a:t>-  </a:t>
            </a:r>
            <a:r>
              <a:rPr lang="fr-FR" sz="2000" dirty="0">
                <a:latin typeface="+mn-lt"/>
                <a:cs typeface="+mn-cs"/>
              </a:rPr>
              <a:t>indiquer la personne et/ou l'organisation qui a créé la carte et ses coordonnées, ainsi que la date de création de la carte.</a:t>
            </a:r>
            <a:endParaRPr lang="en-PH" sz="2000" dirty="0">
              <a:latin typeface="+mn-lt"/>
              <a:cs typeface="+mn-cs"/>
            </a:endParaRPr>
          </a:p>
          <a:p>
            <a:pPr marL="228600" indent="-228600" eaLnBrk="1" hangingPunct="1">
              <a:lnSpc>
                <a:spcPct val="90000"/>
              </a:lnSpc>
              <a:spcBef>
                <a:spcPts val="1000"/>
              </a:spcBef>
              <a:buFont typeface="Arial" charset="0"/>
              <a:buChar char="•"/>
              <a:defRPr/>
            </a:pPr>
            <a:endParaRPr lang="en-PH" sz="2000" dirty="0">
              <a:latin typeface="+mn-lt"/>
              <a:cs typeface="+mn-cs"/>
            </a:endParaRPr>
          </a:p>
          <a:p>
            <a:pPr marL="228600" indent="-228600" eaLnBrk="1" hangingPunct="1">
              <a:lnSpc>
                <a:spcPct val="90000"/>
              </a:lnSpc>
              <a:spcBef>
                <a:spcPts val="1000"/>
              </a:spcBef>
              <a:buFont typeface="Arial" charset="0"/>
              <a:buChar char="•"/>
              <a:defRPr/>
            </a:pPr>
            <a:endParaRPr lang="en-PH" sz="2000" dirty="0">
              <a:latin typeface="+mn-lt"/>
              <a:cs typeface="+mn-cs"/>
            </a:endParaRPr>
          </a:p>
        </p:txBody>
      </p:sp>
      <p:pic>
        <p:nvPicPr>
          <p:cNvPr id="19" name="Content Placeholder 7">
            <a:extLst>
              <a:ext uri="{FF2B5EF4-FFF2-40B4-BE49-F238E27FC236}">
                <a16:creationId xmlns:a16="http://schemas.microsoft.com/office/drawing/2014/main" id="{82B623E1-B601-7F48-4FEF-E703C59FAD02}"/>
              </a:ext>
            </a:extLst>
          </p:cNvPr>
          <p:cNvPicPr>
            <a:picLocks noChangeAspect="1"/>
          </p:cNvPicPr>
          <p:nvPr/>
        </p:nvPicPr>
        <p:blipFill>
          <a:blip r:embed="rId6" cstate="print"/>
          <a:srcRect l="83448" t="91592" r="3605" b="6579"/>
          <a:stretch>
            <a:fillRect/>
          </a:stretch>
        </p:blipFill>
        <p:spPr bwMode="auto">
          <a:xfrm>
            <a:off x="6443216" y="6119639"/>
            <a:ext cx="2448372" cy="244209"/>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41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8</a:t>
            </a:fld>
            <a:endParaRPr lang="en-GB" altLang="en-US">
              <a:solidFill>
                <a:schemeClr val="tx1"/>
              </a:solidFill>
            </a:endParaRPr>
          </a:p>
        </p:txBody>
      </p:sp>
      <p:sp>
        <p:nvSpPr>
          <p:cNvPr id="11" name="Content Placeholder 2"/>
          <p:cNvSpPr txBox="1">
            <a:spLocks/>
          </p:cNvSpPr>
          <p:nvPr/>
        </p:nvSpPr>
        <p:spPr>
          <a:xfrm>
            <a:off x="375914" y="1644998"/>
            <a:ext cx="6722715" cy="1656010"/>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dirty="0"/>
              <a:t>Carte de localization - </a:t>
            </a:r>
            <a:r>
              <a:rPr lang="fr-FR" sz="2500" dirty="0"/>
              <a:t>Emplacement de la carte principale dans le contexte d'une zone plus vaste, ou des informations sur un lieu connexe qui ne peut pas facilement être placé sur la même carte</a:t>
            </a:r>
            <a:endParaRPr lang="en-PH" sz="2500" dirty="0"/>
          </a:p>
          <a:p>
            <a:pPr eaLnBrk="1" hangingPunct="1">
              <a:defRPr/>
            </a:pPr>
            <a:endParaRPr lang="en-PH" sz="2500" dirty="0"/>
          </a:p>
        </p:txBody>
      </p:sp>
      <p:sp>
        <p:nvSpPr>
          <p:cNvPr id="12" name="TextBox 3"/>
          <p:cNvSpPr txBox="1">
            <a:spLocks noChangeArrowheads="1"/>
          </p:cNvSpPr>
          <p:nvPr/>
        </p:nvSpPr>
        <p:spPr bwMode="auto">
          <a:xfrm>
            <a:off x="375914" y="5516711"/>
            <a:ext cx="851656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PH" sz="2300" b="1" dirty="0"/>
              <a:t>Copyright </a:t>
            </a:r>
            <a:r>
              <a:rPr lang="en-PH" sz="2300" dirty="0"/>
              <a:t> - </a:t>
            </a:r>
            <a:r>
              <a:rPr lang="fr-FR" sz="2300" dirty="0"/>
              <a:t>détailler les informations relatives à l'utilisation et à la distribution de la carte.</a:t>
            </a:r>
            <a:endParaRPr lang="en-PH" sz="2300" dirty="0"/>
          </a:p>
        </p:txBody>
      </p:sp>
      <p:pic>
        <p:nvPicPr>
          <p:cNvPr id="19" name="Picture 18"/>
          <p:cNvPicPr>
            <a:picLocks noChangeAspect="1"/>
          </p:cNvPicPr>
          <p:nvPr/>
        </p:nvPicPr>
        <p:blipFill rotWithShape="1">
          <a:blip r:embed="rId3" cstate="print"/>
          <a:srcRect r="27831"/>
          <a:stretch/>
        </p:blipFill>
        <p:spPr>
          <a:xfrm>
            <a:off x="7295778" y="1503809"/>
            <a:ext cx="1236662" cy="17811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20" name="TextBox 19"/>
          <p:cNvSpPr txBox="1"/>
          <p:nvPr/>
        </p:nvSpPr>
        <p:spPr>
          <a:xfrm>
            <a:off x="313780" y="3500482"/>
            <a:ext cx="4772025" cy="2015936"/>
          </a:xfrm>
          <a:prstGeom prst="rect">
            <a:avLst/>
          </a:prstGeom>
          <a:noFill/>
        </p:spPr>
        <p:txBody>
          <a:bodyPr>
            <a:spAutoFit/>
          </a:bodyPr>
          <a:lstStyle/>
          <a:p>
            <a:pPr marL="269875" indent="-269875">
              <a:buFont typeface="Arial" pitchFamily="34" charset="0"/>
              <a:buChar char="•"/>
              <a:defRPr/>
            </a:pPr>
            <a:r>
              <a:rPr lang="fr-CH" sz="2500" b="1" dirty="0"/>
              <a:t>Clause de non-responsabilité </a:t>
            </a:r>
            <a:r>
              <a:rPr lang="fr-CH" sz="2500" dirty="0"/>
              <a:t>-  délimiter l'étendue des droits et de la responsabilité de l'auteur en ce qui concerne le contenu de la carte.</a:t>
            </a:r>
          </a:p>
        </p:txBody>
      </p:sp>
      <p:pic>
        <p:nvPicPr>
          <p:cNvPr id="21" name="Picture 20"/>
          <p:cNvPicPr>
            <a:picLocks noChangeAspect="1"/>
          </p:cNvPicPr>
          <p:nvPr/>
        </p:nvPicPr>
        <p:blipFill>
          <a:blip r:embed="rId4" cstate="print"/>
          <a:stretch>
            <a:fillRect/>
          </a:stretch>
        </p:blipFill>
        <p:spPr>
          <a:xfrm>
            <a:off x="3850831" y="6205537"/>
            <a:ext cx="4875213" cy="430213"/>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stretch>
            <a:fillRect/>
          </a:stretch>
        </p:blipFill>
        <p:spPr>
          <a:xfrm>
            <a:off x="5292080" y="3573016"/>
            <a:ext cx="3362325" cy="1793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FF9E6B7-5118-2975-6966-2CAAA85190CE}"/>
              </a:ext>
            </a:extLst>
          </p:cNvPr>
          <p:cNvSpPr txBox="1">
            <a:spLocks/>
          </p:cNvSpPr>
          <p:nvPr/>
        </p:nvSpPr>
        <p:spPr bwMode="auto">
          <a:xfrm>
            <a:off x="628650" y="137899"/>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Les éléments d'une bonne carte thématique – Autres éléments</a:t>
            </a:r>
            <a:endParaRPr lang="en-PH" altLang="en-US" sz="3200" b="1" dirty="0">
              <a:solidFill>
                <a:schemeClr val="bg1"/>
              </a:solidFill>
              <a:latin typeface="+mn-lt"/>
            </a:endParaRPr>
          </a:p>
        </p:txBody>
      </p:sp>
    </p:spTree>
    <p:extLst>
      <p:ext uri="{BB962C8B-B14F-4D97-AF65-F5344CB8AC3E}">
        <p14:creationId xmlns:p14="http://schemas.microsoft.com/office/powerpoint/2010/main" val="380983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Les éléments d'une bonne carte thématique</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6270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err="1"/>
              <a:t>Composants</a:t>
            </a:r>
            <a:r>
              <a:rPr lang="en-PH" b="1" dirty="0"/>
              <a:t> </a:t>
            </a:r>
            <a:r>
              <a:rPr lang="en-PH" b="1" dirty="0" err="1"/>
              <a:t>optionnels</a:t>
            </a:r>
            <a:endParaRPr lang="en-PH" sz="1600" b="1" dirty="0"/>
          </a:p>
          <a:p>
            <a:pPr marL="0" indent="0" eaLnBrk="1" hangingPunct="1">
              <a:buFont typeface="Arial" charset="0"/>
              <a:buNone/>
              <a:defRPr/>
            </a:pPr>
            <a:endParaRPr lang="en-PH" b="1" dirty="0"/>
          </a:p>
        </p:txBody>
      </p:sp>
      <p:sp>
        <p:nvSpPr>
          <p:cNvPr id="13" name="Content Placeholder 2"/>
          <p:cNvSpPr txBox="1">
            <a:spLocks/>
          </p:cNvSpPr>
          <p:nvPr/>
        </p:nvSpPr>
        <p:spPr>
          <a:xfrm>
            <a:off x="325116" y="1700808"/>
            <a:ext cx="5238750" cy="122413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fr-FR" sz="2600" b="1" dirty="0"/>
              <a:t>Informations additionnelles - </a:t>
            </a:r>
            <a:r>
              <a:rPr lang="fr-FR" sz="2600" dirty="0"/>
              <a:t>qui fourniraient un contexte supplémentaire à la carte</a:t>
            </a:r>
            <a:endParaRPr lang="en-PH" sz="2600" dirty="0"/>
          </a:p>
        </p:txBody>
      </p:sp>
      <p:sp>
        <p:nvSpPr>
          <p:cNvPr id="14" name="TextBox 1"/>
          <p:cNvSpPr txBox="1">
            <a:spLocks noChangeArrowheads="1"/>
          </p:cNvSpPr>
          <p:nvPr/>
        </p:nvSpPr>
        <p:spPr bwMode="auto">
          <a:xfrm>
            <a:off x="323528" y="4940077"/>
            <a:ext cx="691356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2555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600" b="1" dirty="0"/>
              <a:t>Logo </a:t>
            </a:r>
            <a:r>
              <a:rPr lang="en-PH" sz="2600" dirty="0"/>
              <a:t>- </a:t>
            </a:r>
            <a:r>
              <a:rPr lang="fr-FR" sz="2600" dirty="0"/>
              <a:t>Un logo personnel ou d'organisation qui aidera à rendre la carte plus reconnaissable en tant que propriété et contribuera à l'image du propriétaire ou de l'organisation</a:t>
            </a:r>
            <a:endParaRPr lang="en-PH" sz="2600" dirty="0"/>
          </a:p>
        </p:txBody>
      </p:sp>
      <p:pic>
        <p:nvPicPr>
          <p:cNvPr id="15" name="Picture 14"/>
          <p:cNvPicPr>
            <a:picLocks noChangeAspect="1"/>
          </p:cNvPicPr>
          <p:nvPr/>
        </p:nvPicPr>
        <p:blipFill>
          <a:blip r:embed="rId3" cstate="print"/>
          <a:stretch>
            <a:fillRect/>
          </a:stretch>
        </p:blipFill>
        <p:spPr>
          <a:xfrm>
            <a:off x="5797228" y="1196752"/>
            <a:ext cx="2778125" cy="19113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6" name="TextBox 15"/>
          <p:cNvSpPr txBox="1"/>
          <p:nvPr/>
        </p:nvSpPr>
        <p:spPr>
          <a:xfrm>
            <a:off x="323528" y="3284315"/>
            <a:ext cx="8478838" cy="1692771"/>
          </a:xfrm>
          <a:prstGeom prst="rect">
            <a:avLst/>
          </a:prstGeom>
          <a:noFill/>
        </p:spPr>
        <p:txBody>
          <a:bodyPr>
            <a:spAutoFit/>
          </a:bodyPr>
          <a:lstStyle/>
          <a:p>
            <a:pPr marL="342900" indent="-255588">
              <a:buFont typeface="Arial" pitchFamily="34" charset="0"/>
              <a:buChar char="•"/>
              <a:defRPr/>
            </a:pPr>
            <a:r>
              <a:rPr lang="fr-FR" sz="2600" b="1" dirty="0">
                <a:latin typeface="+mn-lt"/>
                <a:cs typeface="+mn-cs"/>
              </a:rPr>
              <a:t>Nom du fichier du projet - </a:t>
            </a:r>
            <a:r>
              <a:rPr lang="fr-FR" sz="2600" dirty="0">
                <a:latin typeface="+mn-lt"/>
                <a:cs typeface="+mn-cs"/>
              </a:rPr>
              <a:t>et son chemin d'accès complet pour permettre au technicien SIG de retrouver facilement ce projet au cas où des modifications devraient être apportées.</a:t>
            </a:r>
            <a:endParaRPr lang="en-PH" sz="2600" dirty="0">
              <a:latin typeface="+mn-lt"/>
            </a:endParaRPr>
          </a:p>
        </p:txBody>
      </p:sp>
      <p:pic>
        <p:nvPicPr>
          <p:cNvPr id="17" name="Picture 16"/>
          <p:cNvPicPr>
            <a:picLocks noChangeAspect="1"/>
          </p:cNvPicPr>
          <p:nvPr/>
        </p:nvPicPr>
        <p:blipFill>
          <a:blip r:embed="rId4" cstate="print"/>
          <a:stretch>
            <a:fillRect/>
          </a:stretch>
        </p:blipFill>
        <p:spPr>
          <a:xfrm>
            <a:off x="4197885" y="4565426"/>
            <a:ext cx="4802124" cy="36512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18" name="Picture 12" descr="D:\GAIA-GEOSYSTEMS\DROPBOX\Dropbox (Personal)\HEALTH_GEOLAB\ADVOCACY\LOGOS\MOH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7091" y="5085184"/>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219184"/>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14936</TotalTime>
  <Words>2215</Words>
  <Application>Microsoft Office PowerPoint</Application>
  <PresentationFormat>On-screen Show (4:3)</PresentationFormat>
  <Paragraphs>333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134</cp:revision>
  <dcterms:created xsi:type="dcterms:W3CDTF">2018-03-06T13:12:55Z</dcterms:created>
  <dcterms:modified xsi:type="dcterms:W3CDTF">2023-11-09T17:28:26Z</dcterms:modified>
</cp:coreProperties>
</file>