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1" r:id="rId2"/>
    <p:sldId id="759" r:id="rId3"/>
    <p:sldId id="288" r:id="rId4"/>
    <p:sldId id="294" r:id="rId5"/>
    <p:sldId id="289" r:id="rId6"/>
    <p:sldId id="290" r:id="rId7"/>
    <p:sldId id="311" r:id="rId8"/>
    <p:sldId id="292" r:id="rId9"/>
    <p:sldId id="296" r:id="rId10"/>
    <p:sldId id="297" r:id="rId11"/>
    <p:sldId id="295" r:id="rId12"/>
    <p:sldId id="312" r:id="rId13"/>
    <p:sldId id="298" r:id="rId14"/>
    <p:sldId id="293" r:id="rId15"/>
    <p:sldId id="300" r:id="rId16"/>
    <p:sldId id="283"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065">
          <p15:clr>
            <a:srgbClr val="A4A3A4"/>
          </p15:clr>
        </p15:guide>
        <p15:guide id="4" orient="horz" pos="3612" userDrawn="1">
          <p15:clr>
            <a:srgbClr val="A4A3A4"/>
          </p15:clr>
        </p15:guide>
        <p15:guide id="5" orient="horz" pos="935" userDrawn="1">
          <p15:clr>
            <a:srgbClr val="A4A3A4"/>
          </p15:clr>
        </p15:guide>
        <p15:guide id="6" orient="horz" pos="2432" userDrawn="1">
          <p15:clr>
            <a:srgbClr val="A4A3A4"/>
          </p15:clr>
        </p15:guide>
        <p15:guide id="7" pos="2880">
          <p15:clr>
            <a:srgbClr val="A4A3A4"/>
          </p15:clr>
        </p15:guide>
        <p15:guide id="8" pos="5103" userDrawn="1">
          <p15:clr>
            <a:srgbClr val="A4A3A4"/>
          </p15:clr>
        </p15:guide>
        <p15:guide id="9" pos="4876" userDrawn="1">
          <p15:clr>
            <a:srgbClr val="A4A3A4"/>
          </p15:clr>
        </p15:guide>
        <p15:guide id="10" pos="3696" userDrawn="1">
          <p15:clr>
            <a:srgbClr val="A4A3A4"/>
          </p15:clr>
        </p15:guide>
        <p15:guide id="11" orient="horz" pos="1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63"/>
    <a:srgbClr val="001C54"/>
    <a:srgbClr val="D8AA37"/>
    <a:srgbClr val="4F8CB5"/>
    <a:srgbClr val="315A75"/>
    <a:srgbClr val="3398CC"/>
    <a:srgbClr val="34666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2" autoAdjust="0"/>
    <p:restoredTop sz="95771" autoAdjust="0"/>
  </p:normalViewPr>
  <p:slideViewPr>
    <p:cSldViewPr showGuides="1">
      <p:cViewPr varScale="1">
        <p:scale>
          <a:sx n="79" d="100"/>
          <a:sy n="79" d="100"/>
        </p:scale>
        <p:origin x="1483" y="72"/>
      </p:cViewPr>
      <p:guideLst>
        <p:guide orient="horz" pos="3067"/>
        <p:guide orient="horz" pos="618"/>
        <p:guide orient="horz" pos="4065"/>
        <p:guide orient="horz" pos="3612"/>
        <p:guide orient="horz" pos="935"/>
        <p:guide orient="horz" pos="2432"/>
        <p:guide pos="2880"/>
        <p:guide pos="5103"/>
        <p:guide pos="4876"/>
        <p:guide pos="3696"/>
        <p:guide orient="horz" pos="18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09/11/2023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378712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40131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304449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305663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294373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7042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1200" b="1" dirty="0">
                <a:solidFill>
                  <a:schemeClr val="bg1"/>
                </a:solidFill>
                <a:latin typeface="+mn-lt"/>
              </a:rPr>
              <a:t>Preparation of s</a:t>
            </a:r>
            <a:r>
              <a:rPr lang="en-US" sz="1200" b="1" dirty="0" err="1">
                <a:solidFill>
                  <a:schemeClr val="bg1"/>
                </a:solidFill>
                <a:latin typeface="+mn-lt"/>
              </a:rPr>
              <a:t>tatistical</a:t>
            </a:r>
            <a:r>
              <a:rPr lang="en-US" sz="1200" b="1" dirty="0">
                <a:solidFill>
                  <a:schemeClr val="bg1"/>
                </a:solidFill>
                <a:latin typeface="+mn-lt"/>
              </a:rPr>
              <a:t> data</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359779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380711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i="0"/>
              <a:t>What are the data that needs</a:t>
            </a:r>
            <a:r>
              <a:rPr lang="en-PH" b="1" i="0" baseline="0"/>
              <a:t> to be prepared?</a:t>
            </a:r>
          </a:p>
          <a:p>
            <a:endParaRPr lang="en-PH" b="1" i="0"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a:latin typeface="+mn-lt"/>
                <a:cs typeface="Arial" charset="0"/>
              </a:rPr>
              <a:t>The data to be prepared depends on the types of objects that</a:t>
            </a:r>
            <a:r>
              <a:rPr lang="en-US" altLang="zh-CN" sz="1200" baseline="0">
                <a:latin typeface="+mn-lt"/>
                <a:cs typeface="Arial" charset="0"/>
              </a:rPr>
              <a:t> need to be</a:t>
            </a:r>
            <a:r>
              <a:rPr lang="en-US" altLang="zh-CN" sz="1200">
                <a:latin typeface="+mn-lt"/>
                <a:cs typeface="Arial" charset="0"/>
              </a:rPr>
              <a:t> on the map.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zh-CN" sz="1200">
              <a:latin typeface="+mn-lt"/>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zh-CN" sz="1200">
                <a:latin typeface="+mn-lt"/>
                <a:cs typeface="Arial" charset="0"/>
              </a:rPr>
              <a:t>This session ties up with Session 3.4 and 3.5 from Module</a:t>
            </a:r>
            <a:r>
              <a:rPr lang="en-PH" altLang="zh-CN" sz="1200" baseline="0">
                <a:latin typeface="+mn-lt"/>
                <a:cs typeface="Arial" charset="0"/>
              </a:rPr>
              <a:t> 3. In those sessions, you were informed of data you need to compile and/or collect in order to have a quality dataset. In this session, you will learn how to prepare the compiled/collected data to be able to use them in GIS software.</a:t>
            </a:r>
            <a:endParaRPr lang="en-US" altLang="zh-CN" sz="1200">
              <a:latin typeface="+mn-lt"/>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zh-CN" sz="1200">
              <a:latin typeface="+mn-lt"/>
              <a:cs typeface="Arial" charset="0"/>
            </a:endParaRPr>
          </a:p>
          <a:p>
            <a:r>
              <a:rPr lang="en-US" b="0" i="0"/>
              <a:t>(Refer to slide)</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66030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dirty="0">
              <a:latin typeface="+mn-lt"/>
              <a:cs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243326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90000"/>
              </a:lnSpc>
              <a:spcBef>
                <a:spcPct val="20000"/>
              </a:spcBef>
              <a:spcAft>
                <a:spcPct val="0"/>
              </a:spcAft>
              <a:buClrTx/>
              <a:buSzTx/>
              <a:buFont typeface="Arial" pitchFamily="34" charset="0"/>
              <a:buNone/>
              <a:tabLst/>
              <a:defRPr/>
            </a:pPr>
            <a:endParaRPr lang="en-PH" sz="1200" baseline="0" dirty="0">
              <a:latin typeface="+mn-lt"/>
              <a:cs typeface="+mn-cs"/>
            </a:endParaRPr>
          </a:p>
          <a:p>
            <a:pPr marL="290513" indent="-290513">
              <a:lnSpc>
                <a:spcPct val="90000"/>
              </a:lnSpc>
              <a:spcBef>
                <a:spcPct val="20000"/>
              </a:spcBef>
              <a:buFont typeface="Arial" pitchFamily="34" charset="0"/>
              <a:buChar char="•"/>
              <a:defRPr/>
            </a:pPr>
            <a:endParaRPr lang="en-US" altLang="zh-CN" sz="1200" dirty="0">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5014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329660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40272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82951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87867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7D825-916E-CBEF-DED4-FE017CC00CF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Rectangle 5">
            <a:extLst>
              <a:ext uri="{FF2B5EF4-FFF2-40B4-BE49-F238E27FC236}">
                <a16:creationId xmlns:a16="http://schemas.microsoft.com/office/drawing/2014/main" id="{E68895E7-F979-6817-5CFA-EEACE7D59ECF}"/>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33921-5FC9-C711-80A2-0B82B0900910}"/>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09/11/2023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
        <p:nvSpPr>
          <p:cNvPr id="8" name="Rectangle 7">
            <a:extLst>
              <a:ext uri="{FF2B5EF4-FFF2-40B4-BE49-F238E27FC236}">
                <a16:creationId xmlns:a16="http://schemas.microsoft.com/office/drawing/2014/main" id="{9FF4B986-E58B-BCC0-DE1C-CA1C634E09B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09/11/2023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
        <p:nvSpPr>
          <p:cNvPr id="10" name="Rectangle 9">
            <a:extLst>
              <a:ext uri="{FF2B5EF4-FFF2-40B4-BE49-F238E27FC236}">
                <a16:creationId xmlns:a16="http://schemas.microsoft.com/office/drawing/2014/main" id="{45DDCD14-DA73-0D11-3AF9-26D550E6B5E6}"/>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09/11/2023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
        <p:nvSpPr>
          <p:cNvPr id="6" name="Rectangle 5">
            <a:extLst>
              <a:ext uri="{FF2B5EF4-FFF2-40B4-BE49-F238E27FC236}">
                <a16:creationId xmlns:a16="http://schemas.microsoft.com/office/drawing/2014/main" id="{DAC92C42-8552-E3A7-5E6A-1701360D75E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09/11/2023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
        <p:nvSpPr>
          <p:cNvPr id="5" name="Rectangle 4">
            <a:extLst>
              <a:ext uri="{FF2B5EF4-FFF2-40B4-BE49-F238E27FC236}">
                <a16:creationId xmlns:a16="http://schemas.microsoft.com/office/drawing/2014/main" id="{63836EC3-B7BF-2EEB-5445-1EA4D9C766F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09/11/2023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
        <p:nvSpPr>
          <p:cNvPr id="8" name="Rectangle 7">
            <a:extLst>
              <a:ext uri="{FF2B5EF4-FFF2-40B4-BE49-F238E27FC236}">
                <a16:creationId xmlns:a16="http://schemas.microsoft.com/office/drawing/2014/main" id="{E5CA0C9C-21D2-C271-0F4A-805BB1546D64}"/>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09/11/2023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
        <p:nvSpPr>
          <p:cNvPr id="8" name="Rectangle 7">
            <a:extLst>
              <a:ext uri="{FF2B5EF4-FFF2-40B4-BE49-F238E27FC236}">
                <a16:creationId xmlns:a16="http://schemas.microsoft.com/office/drawing/2014/main" id="{543CB272-7CCB-B848-14E9-35E1972C78C8}"/>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09/11/2023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
        <p:nvSpPr>
          <p:cNvPr id="7" name="Rectangle 6">
            <a:extLst>
              <a:ext uri="{FF2B5EF4-FFF2-40B4-BE49-F238E27FC236}">
                <a16:creationId xmlns:a16="http://schemas.microsoft.com/office/drawing/2014/main" id="{14C93148-C07A-C341-874F-0C125453EB8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09/11/2023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
        <p:nvSpPr>
          <p:cNvPr id="7" name="Rectangle 6">
            <a:extLst>
              <a:ext uri="{FF2B5EF4-FFF2-40B4-BE49-F238E27FC236}">
                <a16:creationId xmlns:a16="http://schemas.microsoft.com/office/drawing/2014/main" id="{D8518E34-DBCB-4858-0C10-3BD2972FB4B7}"/>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6673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9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07452" y="2872837"/>
            <a:ext cx="7129095" cy="830997"/>
          </a:xfrm>
          <a:prstGeom prst="rect">
            <a:avLst/>
          </a:prstGeom>
          <a:noFill/>
        </p:spPr>
        <p:txBody>
          <a:bodyPr wrap="square">
            <a:spAutoFit/>
          </a:bodyPr>
          <a:lstStyle/>
          <a:p>
            <a:pPr algn="ctr"/>
            <a:r>
              <a:rPr lang="en-US" sz="2400" b="1" dirty="0">
                <a:effectLst/>
                <a:latin typeface="+mn-lt"/>
                <a:ea typeface="Helvetica Neue"/>
                <a:cs typeface="Helvetica Neue"/>
              </a:rPr>
              <a:t>Séance 18 - </a:t>
            </a:r>
            <a:r>
              <a:rPr lang="fr-FR" sz="2400" b="1" dirty="0">
                <a:effectLst/>
                <a:latin typeface="+mn-lt"/>
                <a:ea typeface="Helvetica Neue"/>
                <a:cs typeface="Helvetica Neue"/>
              </a:rPr>
              <a:t>Préparation des données pour créer une carte thématique dans un SIG</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B17D0C95-B6CC-8F67-174C-893560970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8C45D847-982B-A5E7-6A59-90803713AF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8468D5C6-DCCC-3DAE-FAB1-31AB071A4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792887E7-21C6-10E1-D699-A408041C90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EE3D68F9-C495-2B87-3946-48ECD2F4B5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fr-CH" altLang="en-US" smtClean="0">
                <a:solidFill>
                  <a:schemeClr val="tx1"/>
                </a:solidFill>
              </a:rPr>
              <a:pPr/>
              <a:t>10</a:t>
            </a:fld>
            <a:endParaRPr lang="fr-CH" altLang="en-US" dirty="0">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Préparation des données statistiques</a:t>
            </a:r>
            <a:endParaRPr lang="fr-CH" altLang="en-US" sz="3200" b="1" dirty="0">
              <a:solidFill>
                <a:schemeClr val="bg1"/>
              </a:solidFill>
              <a:latin typeface="+mn-lt"/>
            </a:endParaRPr>
          </a:p>
        </p:txBody>
      </p:sp>
      <p:sp>
        <p:nvSpPr>
          <p:cNvPr id="9" name="Title 1"/>
          <p:cNvSpPr txBox="1">
            <a:spLocks/>
          </p:cNvSpPr>
          <p:nvPr/>
        </p:nvSpPr>
        <p:spPr>
          <a:xfrm>
            <a:off x="228600" y="1112590"/>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800" dirty="0">
                <a:latin typeface="+mn-lt"/>
              </a:rPr>
              <a:t>Structure adéquate des données</a:t>
            </a:r>
            <a:endParaRPr lang="fr-CH" sz="2800" dirty="0">
              <a:latin typeface="+mn-lt"/>
            </a:endParaRPr>
          </a:p>
        </p:txBody>
      </p:sp>
      <p:pic>
        <p:nvPicPr>
          <p:cNvPr id="7" name="Content Placeholder 9"/>
          <p:cNvPicPr>
            <a:picLocks noChangeAspect="1"/>
          </p:cNvPicPr>
          <p:nvPr/>
        </p:nvPicPr>
        <p:blipFill>
          <a:blip r:embed="rId3" cstate="print"/>
          <a:srcRect r="28497" b="33017"/>
          <a:stretch>
            <a:fillRect/>
          </a:stretch>
        </p:blipFill>
        <p:spPr>
          <a:xfrm>
            <a:off x="755453" y="2915927"/>
            <a:ext cx="8065020" cy="2169257"/>
          </a:xfrm>
          <a:prstGeom prst="rect">
            <a:avLst/>
          </a:prstGeom>
        </p:spPr>
      </p:pic>
      <p:sp>
        <p:nvSpPr>
          <p:cNvPr id="10" name="Right Arrow 9"/>
          <p:cNvSpPr/>
          <p:nvPr/>
        </p:nvSpPr>
        <p:spPr>
          <a:xfrm rot="5601732">
            <a:off x="4013024" y="2572624"/>
            <a:ext cx="579438" cy="2921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1" name="Right Arrow 10"/>
          <p:cNvSpPr/>
          <p:nvPr/>
        </p:nvSpPr>
        <p:spPr>
          <a:xfrm rot="4628786">
            <a:off x="7116356" y="2539666"/>
            <a:ext cx="492125" cy="268287"/>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2" name="Right Arrow 11"/>
          <p:cNvSpPr/>
          <p:nvPr/>
        </p:nvSpPr>
        <p:spPr>
          <a:xfrm rot="7380668">
            <a:off x="1107209" y="2605925"/>
            <a:ext cx="262040" cy="29210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3" name="TextBox 9"/>
          <p:cNvSpPr txBox="1">
            <a:spLocks noChangeArrowheads="1"/>
          </p:cNvSpPr>
          <p:nvPr/>
        </p:nvSpPr>
        <p:spPr bwMode="auto">
          <a:xfrm>
            <a:off x="6490857" y="2043958"/>
            <a:ext cx="1624443" cy="369332"/>
          </a:xfrm>
          <a:prstGeom prst="rect">
            <a:avLst/>
          </a:prstGeom>
          <a:noFill/>
          <a:ln w="9525">
            <a:noFill/>
            <a:miter lim="800000"/>
            <a:headEnd/>
            <a:tailEnd/>
          </a:ln>
        </p:spPr>
        <p:txBody>
          <a:bodyPr wrap="square">
            <a:spAutoFit/>
          </a:bodyPr>
          <a:lstStyle/>
          <a:p>
            <a:r>
              <a:rPr lang="fr-CH" altLang="en-US" dirty="0"/>
              <a:t>statistiques</a:t>
            </a:r>
          </a:p>
        </p:txBody>
      </p:sp>
      <p:sp>
        <p:nvSpPr>
          <p:cNvPr id="14" name="TextBox 10"/>
          <p:cNvSpPr txBox="1">
            <a:spLocks noChangeArrowheads="1"/>
          </p:cNvSpPr>
          <p:nvPr/>
        </p:nvSpPr>
        <p:spPr bwMode="auto">
          <a:xfrm>
            <a:off x="1674038" y="5306251"/>
            <a:ext cx="3618042" cy="1015663"/>
          </a:xfrm>
          <a:prstGeom prst="rect">
            <a:avLst/>
          </a:prstGeom>
          <a:noFill/>
          <a:ln w="9525">
            <a:noFill/>
            <a:miter lim="800000"/>
            <a:headEnd/>
            <a:tailEnd/>
          </a:ln>
        </p:spPr>
        <p:txBody>
          <a:bodyPr wrap="square">
            <a:spAutoFit/>
          </a:bodyPr>
          <a:lstStyle/>
          <a:p>
            <a:r>
              <a:rPr lang="fr-CH" altLang="en-US" sz="2000" dirty="0"/>
              <a:t>Un enregistrement (établissement de santé) par ligne</a:t>
            </a:r>
          </a:p>
        </p:txBody>
      </p:sp>
      <p:sp>
        <p:nvSpPr>
          <p:cNvPr id="15" name="TextBox 9"/>
          <p:cNvSpPr txBox="1">
            <a:spLocks noChangeArrowheads="1"/>
          </p:cNvSpPr>
          <p:nvPr/>
        </p:nvSpPr>
        <p:spPr bwMode="auto">
          <a:xfrm>
            <a:off x="539552" y="1876526"/>
            <a:ext cx="2664295" cy="646331"/>
          </a:xfrm>
          <a:prstGeom prst="rect">
            <a:avLst/>
          </a:prstGeom>
          <a:noFill/>
          <a:ln w="9525">
            <a:noFill/>
            <a:miter lim="800000"/>
            <a:headEnd/>
            <a:tailEnd/>
          </a:ln>
        </p:spPr>
        <p:txBody>
          <a:bodyPr wrap="square">
            <a:spAutoFit/>
          </a:bodyPr>
          <a:lstStyle/>
          <a:p>
            <a:r>
              <a:rPr lang="fr-CH" altLang="en-US" dirty="0"/>
              <a:t>Identifiant unique de la liste maîtresse</a:t>
            </a:r>
          </a:p>
        </p:txBody>
      </p:sp>
      <p:sp>
        <p:nvSpPr>
          <p:cNvPr id="16" name="Rectangle 15"/>
          <p:cNvSpPr/>
          <p:nvPr/>
        </p:nvSpPr>
        <p:spPr>
          <a:xfrm>
            <a:off x="899592" y="3088468"/>
            <a:ext cx="360040" cy="1996716"/>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17" name="TextBox 9"/>
          <p:cNvSpPr txBox="1">
            <a:spLocks noChangeArrowheads="1"/>
          </p:cNvSpPr>
          <p:nvPr/>
        </p:nvSpPr>
        <p:spPr bwMode="auto">
          <a:xfrm>
            <a:off x="3347864" y="1772816"/>
            <a:ext cx="2836746" cy="646331"/>
          </a:xfrm>
          <a:prstGeom prst="rect">
            <a:avLst/>
          </a:prstGeom>
          <a:noFill/>
          <a:ln w="9525">
            <a:noFill/>
            <a:miter lim="800000"/>
            <a:headEnd/>
            <a:tailEnd/>
          </a:ln>
        </p:spPr>
        <p:txBody>
          <a:bodyPr wrap="square">
            <a:spAutoFit/>
          </a:bodyPr>
          <a:lstStyle/>
          <a:p>
            <a:r>
              <a:rPr lang="fr-CH" altLang="en-US" dirty="0"/>
              <a:t>Autres informations utiles de la liste maîtresse</a:t>
            </a:r>
          </a:p>
        </p:txBody>
      </p:sp>
      <p:sp>
        <p:nvSpPr>
          <p:cNvPr id="18" name="U-Turn Arrow 17"/>
          <p:cNvSpPr/>
          <p:nvPr/>
        </p:nvSpPr>
        <p:spPr>
          <a:xfrm rot="16200000">
            <a:off x="-234242" y="3650643"/>
            <a:ext cx="2232248" cy="1656184"/>
          </a:xfrm>
          <a:prstGeom prst="uturnArrow">
            <a:avLst>
              <a:gd name="adj1" fmla="val 10927"/>
              <a:gd name="adj2" fmla="val 16339"/>
              <a:gd name="adj3" fmla="val 16801"/>
              <a:gd name="adj4" fmla="val 43750"/>
              <a:gd name="adj5" fmla="val 43967"/>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19" name="Right Arrow 18"/>
          <p:cNvSpPr/>
          <p:nvPr/>
        </p:nvSpPr>
        <p:spPr>
          <a:xfrm rot="16200000">
            <a:off x="6538524" y="5265532"/>
            <a:ext cx="351973" cy="2921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20" name="TextBox 10"/>
          <p:cNvSpPr txBox="1">
            <a:spLocks noChangeArrowheads="1"/>
          </p:cNvSpPr>
          <p:nvPr/>
        </p:nvSpPr>
        <p:spPr bwMode="auto">
          <a:xfrm>
            <a:off x="5267920" y="5628404"/>
            <a:ext cx="3059498" cy="369332"/>
          </a:xfrm>
          <a:prstGeom prst="rect">
            <a:avLst/>
          </a:prstGeom>
          <a:noFill/>
          <a:ln w="9525">
            <a:noFill/>
            <a:miter lim="800000"/>
            <a:headEnd/>
            <a:tailEnd/>
          </a:ln>
        </p:spPr>
        <p:txBody>
          <a:bodyPr wrap="square">
            <a:spAutoFit/>
          </a:bodyPr>
          <a:lstStyle/>
          <a:p>
            <a:r>
              <a:rPr lang="fr-CH" altLang="en-US" dirty="0"/>
              <a:t>Une statistique par colonne</a:t>
            </a:r>
          </a:p>
        </p:txBody>
      </p:sp>
      <p:sp>
        <p:nvSpPr>
          <p:cNvPr id="21" name="AutoShape 32"/>
          <p:cNvSpPr>
            <a:spLocks noChangeArrowheads="1"/>
          </p:cNvSpPr>
          <p:nvPr/>
        </p:nvSpPr>
        <p:spPr bwMode="auto">
          <a:xfrm>
            <a:off x="539552" y="6241876"/>
            <a:ext cx="504056" cy="427484"/>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fr-CH" dirty="0">
              <a:latin typeface="+mn-lt"/>
              <a:cs typeface="Arial" charset="0"/>
            </a:endParaRPr>
          </a:p>
        </p:txBody>
      </p:sp>
      <p:sp>
        <p:nvSpPr>
          <p:cNvPr id="22" name="Rectangle 3"/>
          <p:cNvSpPr>
            <a:spLocks noChangeArrowheads="1"/>
          </p:cNvSpPr>
          <p:nvPr/>
        </p:nvSpPr>
        <p:spPr bwMode="auto">
          <a:xfrm>
            <a:off x="1115616" y="6304422"/>
            <a:ext cx="7211802" cy="364938"/>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800" dirty="0">
                <a:latin typeface="+mn-lt"/>
                <a:cs typeface="Arial" charset="0"/>
              </a:rPr>
              <a:t>Ceci sera pratiqué au cours de l'exercice 4</a:t>
            </a:r>
          </a:p>
        </p:txBody>
      </p:sp>
    </p:spTree>
    <p:extLst>
      <p:ext uri="{BB962C8B-B14F-4D97-AF65-F5344CB8AC3E}">
        <p14:creationId xmlns:p14="http://schemas.microsoft.com/office/powerpoint/2010/main" val="231589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fr-CH" altLang="en-US" smtClean="0">
                <a:solidFill>
                  <a:schemeClr val="tx1"/>
                </a:solidFill>
              </a:rPr>
              <a:pPr/>
              <a:t>11</a:t>
            </a:fld>
            <a:endParaRPr lang="fr-CH" altLang="en-US" dirty="0">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Préparation des données statistiques</a:t>
            </a:r>
            <a:endParaRPr lang="fr-CH" altLang="en-US" sz="3200" b="1" dirty="0">
              <a:solidFill>
                <a:schemeClr val="bg1"/>
              </a:solidFill>
              <a:latin typeface="+mn-lt"/>
            </a:endParaRPr>
          </a:p>
        </p:txBody>
      </p:sp>
      <p:sp>
        <p:nvSpPr>
          <p:cNvPr id="7" name="Content Placeholder 2"/>
          <p:cNvSpPr txBox="1">
            <a:spLocks/>
          </p:cNvSpPr>
          <p:nvPr/>
        </p:nvSpPr>
        <p:spPr>
          <a:xfrm>
            <a:off x="260412" y="1709170"/>
            <a:ext cx="8623175" cy="474401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CH" altLang="en-US" sz="2100" b="1" dirty="0"/>
              <a:t>Colonnes utilisées pour l'espacement - </a:t>
            </a:r>
            <a:r>
              <a:rPr lang="fr-CH" altLang="en-US" sz="2100" dirty="0"/>
              <a:t>Pas de colonnes vides (entières) entre les colonnes contenant des données</a:t>
            </a:r>
          </a:p>
          <a:p>
            <a:pPr>
              <a:lnSpc>
                <a:spcPct val="100000"/>
              </a:lnSpc>
              <a:spcBef>
                <a:spcPts val="0"/>
              </a:spcBef>
            </a:pPr>
            <a:r>
              <a:rPr lang="fr-CH" altLang="en-US" sz="2100" b="1" dirty="0"/>
              <a:t>Cellules fusionnées - </a:t>
            </a:r>
            <a:r>
              <a:rPr lang="fr-CH" altLang="en-US" sz="2100" dirty="0"/>
              <a:t>Pas de cellules fusionnées car elles ne seront pas acceptées dans un logiciel SIG.</a:t>
            </a:r>
          </a:p>
          <a:p>
            <a:pPr>
              <a:lnSpc>
                <a:spcPct val="100000"/>
              </a:lnSpc>
              <a:spcBef>
                <a:spcPts val="0"/>
              </a:spcBef>
            </a:pPr>
            <a:r>
              <a:rPr lang="fr-CH" altLang="en-US" sz="2100" b="1" dirty="0"/>
              <a:t>Informations stockées en haut de table - </a:t>
            </a:r>
            <a:r>
              <a:rPr lang="fr-CH" altLang="en-US" sz="2100" dirty="0"/>
              <a:t>Les lignes supérieures de la table ne doivent contenir que l’en-têtes de colonnes. Évitez de placer des informations telles que le titre, la date, etc. en haut de la table, puis de commencer par les données proprement dites quelques lignes plus bas. </a:t>
            </a:r>
          </a:p>
          <a:p>
            <a:pPr>
              <a:lnSpc>
                <a:spcPct val="100000"/>
              </a:lnSpc>
              <a:spcBef>
                <a:spcPts val="0"/>
              </a:spcBef>
            </a:pPr>
            <a:r>
              <a:rPr lang="fr-CH" altLang="en-US" sz="2100" b="1" dirty="0"/>
              <a:t>En-têtes longs - </a:t>
            </a:r>
            <a:r>
              <a:rPr lang="fr-CH" altLang="en-US" sz="2100" dirty="0"/>
              <a:t>Limitez les en-têtes à 10 caractères maximum (c'est ce que permet </a:t>
            </a:r>
            <a:r>
              <a:rPr lang="fr-CH" altLang="en-US" sz="2100" dirty="0" err="1"/>
              <a:t>ArcMap</a:t>
            </a:r>
            <a:r>
              <a:rPr lang="fr-CH" altLang="en-US" sz="2100" dirty="0"/>
              <a:t>). Utilisez des acronymes ou des noms abrégés pour les en-têtes, puis créez un catalogue de données dans un onglet séparée du tableur qui expliquera la signification de chaque en-tête abrégé</a:t>
            </a:r>
            <a:r>
              <a:rPr lang="fr-CH" altLang="en-US" sz="2100" b="1" dirty="0"/>
              <a:t>.</a:t>
            </a:r>
          </a:p>
          <a:p>
            <a:pPr>
              <a:lnSpc>
                <a:spcPct val="100000"/>
              </a:lnSpc>
              <a:spcBef>
                <a:spcPts val="0"/>
              </a:spcBef>
            </a:pPr>
            <a:r>
              <a:rPr lang="fr-CH" altLang="en-US" sz="2100" b="1" dirty="0"/>
              <a:t>Doublons – </a:t>
            </a:r>
            <a:r>
              <a:rPr lang="fr-CH" altLang="en-US" sz="2100" dirty="0"/>
              <a:t>La table ne dois pas contenir de doublons</a:t>
            </a:r>
          </a:p>
        </p:txBody>
      </p:sp>
      <p:sp>
        <p:nvSpPr>
          <p:cNvPr id="9" name="Title 1"/>
          <p:cNvSpPr txBox="1">
            <a:spLocks/>
          </p:cNvSpPr>
          <p:nvPr/>
        </p:nvSpPr>
        <p:spPr>
          <a:xfrm>
            <a:off x="236828" y="1154430"/>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400" dirty="0">
                <a:latin typeface="+mn-lt"/>
              </a:rPr>
              <a:t>Choses à éviter lors de la préparation des données statistiques</a:t>
            </a:r>
            <a:endParaRPr lang="fr-CH" sz="2400" dirty="0">
              <a:latin typeface="+mn-lt"/>
            </a:endParaRPr>
          </a:p>
        </p:txBody>
      </p:sp>
    </p:spTree>
    <p:extLst>
      <p:ext uri="{BB962C8B-B14F-4D97-AF65-F5344CB8AC3E}">
        <p14:creationId xmlns:p14="http://schemas.microsoft.com/office/powerpoint/2010/main" val="262303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12</a:t>
            </a:fld>
            <a:endParaRPr lang="en-GB" altLang="en-US">
              <a:solidFill>
                <a:schemeClr val="tx1"/>
              </a:solidFill>
            </a:endParaRPr>
          </a:p>
        </p:txBody>
      </p:sp>
      <p:sp>
        <p:nvSpPr>
          <p:cNvPr id="7" name="Content Placeholder 2"/>
          <p:cNvSpPr txBox="1">
            <a:spLocks/>
          </p:cNvSpPr>
          <p:nvPr/>
        </p:nvSpPr>
        <p:spPr>
          <a:xfrm>
            <a:off x="341313" y="1700734"/>
            <a:ext cx="8551167" cy="489654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altLang="en-US" sz="2200" b="1" dirty="0"/>
              <a:t>Nombres affichés comme du texte - </a:t>
            </a:r>
            <a:r>
              <a:rPr lang="fr-FR" altLang="en-US" sz="2200" dirty="0"/>
              <a:t>Assurez-vous que les nombres sont formatés et affichés comme des nombres. Cela évitera les erreurs, en particulier lors de la jointure avec les données géospatiales</a:t>
            </a:r>
            <a:r>
              <a:rPr lang="fr-FR" altLang="en-US" sz="2200" b="1" dirty="0"/>
              <a:t>.</a:t>
            </a:r>
          </a:p>
          <a:p>
            <a:pPr>
              <a:lnSpc>
                <a:spcPct val="100000"/>
              </a:lnSpc>
              <a:spcBef>
                <a:spcPts val="0"/>
              </a:spcBef>
            </a:pPr>
            <a:r>
              <a:rPr lang="fr-FR" altLang="en-US" sz="2200" b="1" dirty="0"/>
              <a:t>Espaces, caractères spéciaux, traits d'union ou symboles dans le nom de l'en-tête - </a:t>
            </a:r>
            <a:r>
              <a:rPr lang="fr-FR" altLang="en-US" sz="2200" dirty="0"/>
              <a:t>Ces caractères ne seront pas lus ou seront remplacés par votre logiciel SIG.</a:t>
            </a:r>
          </a:p>
          <a:p>
            <a:pPr>
              <a:lnSpc>
                <a:spcPct val="100000"/>
              </a:lnSpc>
              <a:spcBef>
                <a:spcPts val="0"/>
              </a:spcBef>
            </a:pPr>
            <a:r>
              <a:rPr lang="fr-FR" altLang="en-US" sz="2200" b="1" dirty="0"/>
              <a:t>Informations multiples stockées dans une seule colonne - </a:t>
            </a:r>
            <a:r>
              <a:rPr lang="fr-FR" altLang="en-US" sz="2200" dirty="0"/>
              <a:t>Chaque colonne ne doit contenir qu'un seul type d'information</a:t>
            </a:r>
            <a:endParaRPr lang="fr-FR" altLang="en-US" sz="2200" b="1" dirty="0"/>
          </a:p>
          <a:p>
            <a:pPr>
              <a:lnSpc>
                <a:spcPct val="100000"/>
              </a:lnSpc>
              <a:spcBef>
                <a:spcPts val="0"/>
              </a:spcBef>
            </a:pPr>
            <a:r>
              <a:rPr lang="fr-FR" altLang="en-US" sz="2200" b="1" dirty="0"/>
              <a:t>Incohérence des données entre les enregistrements - </a:t>
            </a:r>
            <a:r>
              <a:rPr lang="fr-FR" altLang="en-US" sz="2200" dirty="0"/>
              <a:t>Par exemple, si le type d'établissement de santé est censé être indiqué en toutes lettres, aucun acronyme ou abréviation ne doit être utilisé (par exemple, « USR » au lieu d’ unité de santé rurale). </a:t>
            </a:r>
            <a:endParaRPr lang="en-US" altLang="en-US" sz="2200" dirty="0"/>
          </a:p>
        </p:txBody>
      </p:sp>
      <p:sp>
        <p:nvSpPr>
          <p:cNvPr id="2" name="Title 1">
            <a:extLst>
              <a:ext uri="{FF2B5EF4-FFF2-40B4-BE49-F238E27FC236}">
                <a16:creationId xmlns:a16="http://schemas.microsoft.com/office/drawing/2014/main" id="{D5A3AAB0-7431-3647-B54C-DB2EDE333D3C}"/>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Préparation des données statistiques</a:t>
            </a:r>
            <a:endParaRPr lang="fr-CH" altLang="en-US" sz="3200" b="1" dirty="0">
              <a:solidFill>
                <a:schemeClr val="bg1"/>
              </a:solidFill>
              <a:latin typeface="+mn-lt"/>
            </a:endParaRPr>
          </a:p>
        </p:txBody>
      </p:sp>
      <p:sp>
        <p:nvSpPr>
          <p:cNvPr id="3" name="Title 1">
            <a:extLst>
              <a:ext uri="{FF2B5EF4-FFF2-40B4-BE49-F238E27FC236}">
                <a16:creationId xmlns:a16="http://schemas.microsoft.com/office/drawing/2014/main" id="{286E16AF-013E-79CC-FA8A-C31A3BD017D8}"/>
              </a:ext>
            </a:extLst>
          </p:cNvPr>
          <p:cNvSpPr txBox="1">
            <a:spLocks/>
          </p:cNvSpPr>
          <p:nvPr/>
        </p:nvSpPr>
        <p:spPr>
          <a:xfrm>
            <a:off x="236828" y="1154430"/>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400" dirty="0">
                <a:latin typeface="+mn-lt"/>
              </a:rPr>
              <a:t>Choses à éviter lors de la préparation des données statistiques</a:t>
            </a:r>
            <a:endParaRPr lang="fr-CH" sz="2400" dirty="0">
              <a:latin typeface="+mn-lt"/>
            </a:endParaRPr>
          </a:p>
        </p:txBody>
      </p:sp>
    </p:spTree>
    <p:extLst>
      <p:ext uri="{BB962C8B-B14F-4D97-AF65-F5344CB8AC3E}">
        <p14:creationId xmlns:p14="http://schemas.microsoft.com/office/powerpoint/2010/main" val="83493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13</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Préparation</a:t>
            </a:r>
            <a:r>
              <a:rPr lang="en-US" sz="3200" b="1" dirty="0">
                <a:solidFill>
                  <a:schemeClr val="bg1"/>
                </a:solidFill>
                <a:latin typeface="+mn-lt"/>
              </a:rPr>
              <a:t> des </a:t>
            </a:r>
            <a:r>
              <a:rPr lang="en-US" sz="3200" b="1" dirty="0" err="1">
                <a:solidFill>
                  <a:schemeClr val="bg1"/>
                </a:solidFill>
                <a:latin typeface="+mn-lt"/>
              </a:rPr>
              <a:t>données</a:t>
            </a:r>
            <a:r>
              <a:rPr lang="en-US" sz="3200" b="1" dirty="0">
                <a:solidFill>
                  <a:schemeClr val="bg1"/>
                </a:solidFill>
                <a:latin typeface="+mn-lt"/>
              </a:rPr>
              <a:t> </a:t>
            </a:r>
            <a:r>
              <a:rPr lang="en-US" sz="3200" b="1" dirty="0" err="1">
                <a:solidFill>
                  <a:schemeClr val="bg1"/>
                </a:solidFill>
                <a:latin typeface="+mn-lt"/>
              </a:rPr>
              <a:t>statistiques</a:t>
            </a:r>
            <a:endParaRPr lang="en-PH" altLang="en-US" sz="3200" b="1" dirty="0">
              <a:solidFill>
                <a:schemeClr val="bg1"/>
              </a:solidFill>
              <a:latin typeface="+mn-lt"/>
            </a:endParaRPr>
          </a:p>
        </p:txBody>
      </p:sp>
      <p:sp>
        <p:nvSpPr>
          <p:cNvPr id="9" name="Title 1"/>
          <p:cNvSpPr txBox="1">
            <a:spLocks/>
          </p:cNvSpPr>
          <p:nvPr/>
        </p:nvSpPr>
        <p:spPr>
          <a:xfrm>
            <a:off x="253326" y="1095619"/>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FR" altLang="zh-CN" sz="2800" dirty="0">
                <a:latin typeface="+mn-lt"/>
              </a:rPr>
              <a:t>Cohérence des données entre les enregistrements</a:t>
            </a:r>
            <a:endParaRPr lang="en-US" sz="2800" dirty="0">
              <a:latin typeface="+mn-lt"/>
            </a:endParaRPr>
          </a:p>
        </p:txBody>
      </p:sp>
      <p:sp>
        <p:nvSpPr>
          <p:cNvPr id="23" name="Content Placeholder 2"/>
          <p:cNvSpPr txBox="1">
            <a:spLocks/>
          </p:cNvSpPr>
          <p:nvPr/>
        </p:nvSpPr>
        <p:spPr>
          <a:xfrm>
            <a:off x="468313" y="1682419"/>
            <a:ext cx="8352160" cy="194421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en-US" sz="2400" dirty="0"/>
              <a:t>La façon dont les statistiques sont saisies doit être cohérente d'un enregistrement à l'autre pour permettre une représentation correcte sur la carte</a:t>
            </a:r>
            <a:r>
              <a:rPr lang="en-US" altLang="en-US" sz="2400" dirty="0"/>
              <a:t>:</a:t>
            </a:r>
          </a:p>
          <a:p>
            <a:pPr lvl="1"/>
            <a:r>
              <a:rPr lang="fr-FR" altLang="en-US" dirty="0"/>
              <a:t>Les noms doivent toujours être orthographiés de la même manière</a:t>
            </a:r>
          </a:p>
          <a:p>
            <a:pPr lvl="1"/>
            <a:r>
              <a:rPr lang="fr-FR" altLang="en-US" dirty="0"/>
              <a:t>Le numéro doit être présenté de la même manière</a:t>
            </a:r>
            <a:endParaRPr lang="en-US" altLang="en-US" dirty="0"/>
          </a:p>
        </p:txBody>
      </p:sp>
      <p:pic>
        <p:nvPicPr>
          <p:cNvPr id="24" name="Picture 2"/>
          <p:cNvPicPr>
            <a:picLocks noChangeAspect="1" noChangeArrowheads="1"/>
          </p:cNvPicPr>
          <p:nvPr/>
        </p:nvPicPr>
        <p:blipFill>
          <a:blip r:embed="rId3" cstate="print"/>
          <a:srcRect l="32681" t="61511" r="34638" b="14224"/>
          <a:stretch>
            <a:fillRect/>
          </a:stretch>
        </p:blipFill>
        <p:spPr bwMode="auto">
          <a:xfrm>
            <a:off x="4572001" y="3951275"/>
            <a:ext cx="4248472" cy="1708617"/>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l="32681" t="26169" r="34638" b="50570"/>
          <a:stretch>
            <a:fillRect/>
          </a:stretch>
        </p:blipFill>
        <p:spPr bwMode="auto">
          <a:xfrm>
            <a:off x="228278" y="4023283"/>
            <a:ext cx="4248472" cy="1637965"/>
          </a:xfrm>
          <a:prstGeom prst="rect">
            <a:avLst/>
          </a:prstGeom>
          <a:noFill/>
          <a:ln w="9525">
            <a:noFill/>
            <a:miter lim="800000"/>
            <a:headEnd/>
            <a:tailEnd/>
          </a:ln>
        </p:spPr>
      </p:pic>
      <p:pic>
        <p:nvPicPr>
          <p:cNvPr id="26" name="Picture 3" descr="C:\Users\Samsung\AppData\Local\Microsoft\Windows\INetCache\IE\LZ1EBU49\yes[1].jpg"/>
          <p:cNvPicPr>
            <a:picLocks noChangeAspect="1" noChangeArrowheads="1"/>
          </p:cNvPicPr>
          <p:nvPr/>
        </p:nvPicPr>
        <p:blipFill>
          <a:blip r:embed="rId4" cstate="print"/>
          <a:srcRect/>
          <a:stretch>
            <a:fillRect/>
          </a:stretch>
        </p:blipFill>
        <p:spPr bwMode="auto">
          <a:xfrm>
            <a:off x="1691680" y="5661248"/>
            <a:ext cx="971600" cy="971600"/>
          </a:xfrm>
          <a:prstGeom prst="rect">
            <a:avLst/>
          </a:prstGeom>
          <a:noFill/>
        </p:spPr>
      </p:pic>
      <p:pic>
        <p:nvPicPr>
          <p:cNvPr id="27" name="Picture 4" descr="C:\Users\Samsung\AppData\Local\Microsoft\Windows\INetCache\IE\LZ1EBU49\red-no-signal[1].jpg"/>
          <p:cNvPicPr>
            <a:picLocks noChangeAspect="1" noChangeArrowheads="1"/>
          </p:cNvPicPr>
          <p:nvPr/>
        </p:nvPicPr>
        <p:blipFill>
          <a:blip r:embed="rId5" cstate="print"/>
          <a:srcRect/>
          <a:stretch>
            <a:fillRect/>
          </a:stretch>
        </p:blipFill>
        <p:spPr bwMode="auto">
          <a:xfrm>
            <a:off x="6444208" y="5661247"/>
            <a:ext cx="1008112" cy="990081"/>
          </a:xfrm>
          <a:prstGeom prst="rect">
            <a:avLst/>
          </a:prstGeom>
          <a:noFill/>
        </p:spPr>
      </p:pic>
      <p:sp>
        <p:nvSpPr>
          <p:cNvPr id="28" name="Rectangle 27"/>
          <p:cNvSpPr/>
          <p:nvPr/>
        </p:nvSpPr>
        <p:spPr>
          <a:xfrm>
            <a:off x="6444208" y="4293096"/>
            <a:ext cx="2160240" cy="1224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513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fr-CH" altLang="en-US" smtClean="0">
                <a:solidFill>
                  <a:schemeClr val="tx1"/>
                </a:solidFill>
              </a:rPr>
              <a:pPr/>
              <a:t>14</a:t>
            </a:fld>
            <a:endParaRPr lang="fr-CH" altLang="en-US" dirty="0">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Préparation des données géospatiales</a:t>
            </a:r>
            <a:endParaRPr lang="fr-CH" altLang="en-US" sz="3200" b="1" dirty="0">
              <a:solidFill>
                <a:schemeClr val="bg1"/>
              </a:solidFill>
              <a:latin typeface="+mn-lt"/>
            </a:endParaRPr>
          </a:p>
        </p:txBody>
      </p:sp>
      <p:sp>
        <p:nvSpPr>
          <p:cNvPr id="20" name="Rectangle 3"/>
          <p:cNvSpPr>
            <a:spLocks noChangeArrowheads="1"/>
          </p:cNvSpPr>
          <p:nvPr/>
        </p:nvSpPr>
        <p:spPr bwMode="auto">
          <a:xfrm>
            <a:off x="387000" y="1130737"/>
            <a:ext cx="8568952" cy="5570539"/>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800" dirty="0">
                <a:cs typeface="Arial" charset="0"/>
              </a:rPr>
              <a:t>La préparation des données géospatiales est censée aboutir à des couches SIG qui présentent :</a:t>
            </a:r>
          </a:p>
          <a:p>
            <a:pPr marL="914400" lvl="1" indent="-457200">
              <a:lnSpc>
                <a:spcPct val="90000"/>
              </a:lnSpc>
              <a:spcBef>
                <a:spcPct val="20000"/>
              </a:spcBef>
              <a:buFont typeface="+mj-lt"/>
              <a:buAutoNum type="arabicPeriod"/>
              <a:defRPr/>
            </a:pPr>
            <a:r>
              <a:rPr lang="fr-CH" altLang="zh-CN" sz="2800" dirty="0">
                <a:cs typeface="Arial" charset="0"/>
              </a:rPr>
              <a:t>Le même système de coordonnées géographiques si plus d'une couche doit être incluse sur la carte (bonne pratique d’utiliser également le même système de coordonnées projetées).</a:t>
            </a:r>
          </a:p>
          <a:p>
            <a:pPr marL="914400" lvl="1" indent="-457200">
              <a:lnSpc>
                <a:spcPct val="90000"/>
              </a:lnSpc>
              <a:spcBef>
                <a:spcPct val="20000"/>
              </a:spcBef>
              <a:buFont typeface="+mj-lt"/>
              <a:buAutoNum type="arabicPeriod"/>
              <a:defRPr/>
            </a:pPr>
            <a:r>
              <a:rPr lang="fr-CH" altLang="zh-CN" sz="2800" dirty="0">
                <a:latin typeface="+mn-lt"/>
                <a:cs typeface="Arial" charset="0"/>
              </a:rPr>
              <a:t>Une table d'attributs qui présente la même structure et le même contenu (en particulier l'identifiant unique) que la liste maîtresse correspondante.</a:t>
            </a:r>
          </a:p>
          <a:p>
            <a:pPr marL="914400" lvl="1" indent="-457200">
              <a:lnSpc>
                <a:spcPct val="90000"/>
              </a:lnSpc>
              <a:spcBef>
                <a:spcPct val="20000"/>
              </a:spcBef>
              <a:buFont typeface="+mj-lt"/>
              <a:buAutoNum type="arabicPeriod"/>
              <a:defRPr/>
            </a:pPr>
            <a:r>
              <a:rPr lang="fr-CH" altLang="zh-CN" sz="2800" dirty="0">
                <a:latin typeface="+mn-lt"/>
                <a:cs typeface="Arial" charset="0"/>
              </a:rPr>
              <a:t>La géographie de la couche SIG qui correspond à la géographie des données statistiques/informatives que vous souhaitez représenter sur la carte.</a:t>
            </a:r>
          </a:p>
          <a:p>
            <a:pPr lvl="1">
              <a:lnSpc>
                <a:spcPct val="90000"/>
              </a:lnSpc>
              <a:spcBef>
                <a:spcPct val="20000"/>
              </a:spcBef>
              <a:defRPr/>
            </a:pPr>
            <a:endParaRPr lang="fr-CH" altLang="zh-CN" sz="2800" dirty="0">
              <a:latin typeface="+mn-lt"/>
              <a:cs typeface="Arial" charset="0"/>
            </a:endParaRPr>
          </a:p>
        </p:txBody>
      </p:sp>
      <p:sp>
        <p:nvSpPr>
          <p:cNvPr id="21" name="AutoShape 32"/>
          <p:cNvSpPr>
            <a:spLocks noChangeArrowheads="1"/>
          </p:cNvSpPr>
          <p:nvPr/>
        </p:nvSpPr>
        <p:spPr bwMode="auto">
          <a:xfrm>
            <a:off x="467544" y="6116555"/>
            <a:ext cx="504056" cy="427484"/>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fr-CH" dirty="0">
              <a:solidFill>
                <a:srgbClr val="1B3163"/>
              </a:solidFill>
              <a:latin typeface="+mn-lt"/>
              <a:cs typeface="Arial" charset="0"/>
            </a:endParaRPr>
          </a:p>
        </p:txBody>
      </p:sp>
      <p:sp>
        <p:nvSpPr>
          <p:cNvPr id="22" name="Rectangle 3"/>
          <p:cNvSpPr>
            <a:spLocks noChangeArrowheads="1"/>
          </p:cNvSpPr>
          <p:nvPr/>
        </p:nvSpPr>
        <p:spPr bwMode="auto">
          <a:xfrm>
            <a:off x="1115616" y="6186264"/>
            <a:ext cx="7632848" cy="525016"/>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800" dirty="0">
                <a:latin typeface="+mn-lt"/>
                <a:cs typeface="Arial" charset="0"/>
              </a:rPr>
              <a:t>Ceci sera pratiqué au cours de l'exercice 5</a:t>
            </a:r>
          </a:p>
        </p:txBody>
      </p:sp>
    </p:spTree>
    <p:extLst>
      <p:ext uri="{BB962C8B-B14F-4D97-AF65-F5344CB8AC3E}">
        <p14:creationId xmlns:p14="http://schemas.microsoft.com/office/powerpoint/2010/main" val="98867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15</a:t>
            </a:fld>
            <a:endParaRPr lang="en-GB" altLang="en-US" dirty="0">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Confidentialité des données</a:t>
            </a:r>
            <a:endParaRPr lang="fr-CH" altLang="en-US" sz="3200" b="1" dirty="0">
              <a:solidFill>
                <a:schemeClr val="bg1"/>
              </a:solidFill>
              <a:latin typeface="+mn-lt"/>
            </a:endParaRPr>
          </a:p>
        </p:txBody>
      </p:sp>
      <p:sp>
        <p:nvSpPr>
          <p:cNvPr id="9" name="Title 1"/>
          <p:cNvSpPr txBox="1">
            <a:spLocks/>
          </p:cNvSpPr>
          <p:nvPr/>
        </p:nvSpPr>
        <p:spPr>
          <a:xfrm>
            <a:off x="170656" y="1082328"/>
            <a:ext cx="8802688" cy="129614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400" dirty="0">
                <a:latin typeface="+mn-lt"/>
              </a:rPr>
              <a:t>Un autre élément important à prendre en compte est la confidentialité des données. Certaines données peuvent contenir des informations sensibles qui ne sont pas destinées à la consommation publique.</a:t>
            </a:r>
            <a:endParaRPr lang="fr-CH" sz="2400" dirty="0">
              <a:latin typeface="+mn-lt"/>
            </a:endParaRPr>
          </a:p>
        </p:txBody>
      </p:sp>
      <p:sp>
        <p:nvSpPr>
          <p:cNvPr id="11" name="Content Placeholder 2"/>
          <p:cNvSpPr txBox="1">
            <a:spLocks/>
          </p:cNvSpPr>
          <p:nvPr/>
        </p:nvSpPr>
        <p:spPr bwMode="auto">
          <a:xfrm>
            <a:off x="170656" y="2748429"/>
            <a:ext cx="880268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1000"/>
              </a:spcBef>
              <a:spcAft>
                <a:spcPct val="0"/>
              </a:spcAft>
              <a:buClrTx/>
              <a:buSzTx/>
              <a:tabLst/>
              <a:defRPr/>
            </a:pPr>
            <a:r>
              <a:rPr lang="fr-CH" altLang="en-US" sz="2400" dirty="0">
                <a:latin typeface="+mn-lt"/>
                <a:cs typeface="+mn-cs"/>
              </a:rPr>
              <a:t>Elle concerne à la fois les données et les données géospatiales.</a:t>
            </a:r>
            <a:endParaRPr kumimoji="0" lang="fr-CH" altLang="en-US" sz="2400" b="0" i="0" u="none" strike="noStrike" kern="1200" cap="none" spc="0" normalizeH="0" baseline="0" dirty="0">
              <a:ln>
                <a:noFill/>
              </a:ln>
              <a:effectLst/>
              <a:uLnTx/>
              <a:uFillTx/>
              <a:latin typeface="+mn-lt"/>
              <a:cs typeface="+mn-cs"/>
            </a:endParaRPr>
          </a:p>
        </p:txBody>
      </p:sp>
      <p:pic>
        <p:nvPicPr>
          <p:cNvPr id="12" name="Picture 3" descr="C:\Users\Samsung\AppData\Local\Microsoft\Windows\INetCache\IE\TH5BE5R4\zeimusu-Warning-sign[1].png"/>
          <p:cNvPicPr>
            <a:picLocks noChangeAspect="1" noChangeArrowheads="1"/>
          </p:cNvPicPr>
          <p:nvPr/>
        </p:nvPicPr>
        <p:blipFill>
          <a:blip r:embed="rId3" cstate="print"/>
          <a:srcRect/>
          <a:stretch>
            <a:fillRect/>
          </a:stretch>
        </p:blipFill>
        <p:spPr bwMode="auto">
          <a:xfrm>
            <a:off x="7958236" y="4837086"/>
            <a:ext cx="936697" cy="780581"/>
          </a:xfrm>
          <a:prstGeom prst="rect">
            <a:avLst/>
          </a:prstGeom>
          <a:noFill/>
        </p:spPr>
      </p:pic>
      <p:sp>
        <p:nvSpPr>
          <p:cNvPr id="13" name="Content Placeholder 2"/>
          <p:cNvSpPr txBox="1">
            <a:spLocks/>
          </p:cNvSpPr>
          <p:nvPr/>
        </p:nvSpPr>
        <p:spPr bwMode="auto">
          <a:xfrm>
            <a:off x="276578" y="3600317"/>
            <a:ext cx="7814692" cy="84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fr-CH" altLang="en-US" sz="2400" b="0" i="0" u="none" strike="noStrike" kern="1200" cap="none" spc="0" normalizeH="0" baseline="0" dirty="0">
                <a:ln>
                  <a:noFill/>
                </a:ln>
                <a:effectLst/>
                <a:uLnTx/>
                <a:uFillTx/>
                <a:latin typeface="+mn-lt"/>
                <a:ea typeface="+mn-ea"/>
                <a:cs typeface="+mn-cs"/>
              </a:rPr>
              <a:t>Les données/informations statistiques doivent être rendues anonymes avant d'être reliées aux données géospatiales.</a:t>
            </a:r>
          </a:p>
        </p:txBody>
      </p:sp>
      <p:sp>
        <p:nvSpPr>
          <p:cNvPr id="14" name="Content Placeholder 2"/>
          <p:cNvSpPr txBox="1">
            <a:spLocks/>
          </p:cNvSpPr>
          <p:nvPr/>
        </p:nvSpPr>
        <p:spPr bwMode="auto">
          <a:xfrm>
            <a:off x="276578" y="4570367"/>
            <a:ext cx="7485928" cy="1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fr-CH" altLang="en-US" sz="2400" b="0" i="0" u="none" strike="noStrike" kern="1200" cap="none" spc="0" normalizeH="0" baseline="0" dirty="0">
                <a:ln>
                  <a:noFill/>
                </a:ln>
                <a:effectLst/>
                <a:uLnTx/>
                <a:uFillTx/>
                <a:latin typeface="+mn-lt"/>
                <a:ea typeface="+mn-ea"/>
                <a:cs typeface="+mn-cs"/>
              </a:rPr>
              <a:t>La localisation précise de certaines informations sur une carte peut permettre de localiser la personne en question même sans mentionner son nom (sexe, âge, état civil, emploi,...).</a:t>
            </a:r>
          </a:p>
        </p:txBody>
      </p:sp>
      <p:sp>
        <p:nvSpPr>
          <p:cNvPr id="15" name="AutoShape 32"/>
          <p:cNvSpPr>
            <a:spLocks noChangeArrowheads="1"/>
          </p:cNvSpPr>
          <p:nvPr/>
        </p:nvSpPr>
        <p:spPr bwMode="auto">
          <a:xfrm>
            <a:off x="467544" y="6225814"/>
            <a:ext cx="504056" cy="427484"/>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fr-CH" dirty="0">
              <a:latin typeface="+mn-lt"/>
              <a:cs typeface="Arial" charset="0"/>
            </a:endParaRPr>
          </a:p>
        </p:txBody>
      </p:sp>
      <p:sp>
        <p:nvSpPr>
          <p:cNvPr id="16" name="Rectangle 3"/>
          <p:cNvSpPr>
            <a:spLocks noChangeArrowheads="1"/>
          </p:cNvSpPr>
          <p:nvPr/>
        </p:nvSpPr>
        <p:spPr bwMode="auto">
          <a:xfrm>
            <a:off x="1061144" y="6288360"/>
            <a:ext cx="7485928" cy="359091"/>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400" dirty="0">
                <a:latin typeface="+mn-lt"/>
                <a:cs typeface="Arial" charset="0"/>
              </a:rPr>
              <a:t>Il convient d'accorder une grande attention à cette question</a:t>
            </a:r>
          </a:p>
        </p:txBody>
      </p:sp>
    </p:spTree>
    <p:extLst>
      <p:ext uri="{BB962C8B-B14F-4D97-AF65-F5344CB8AC3E}">
        <p14:creationId xmlns:p14="http://schemas.microsoft.com/office/powerpoint/2010/main" val="391667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808572" y="1889131"/>
            <a:ext cx="8335428" cy="221424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70% </a:t>
            </a:r>
            <a:r>
              <a:rPr lang="fr-FR" sz="2400" dirty="0"/>
              <a:t>de votre temps disponible pour assurer la qualité des données</a:t>
            </a:r>
            <a:endParaRPr lang="en-US" sz="2400" dirty="0"/>
          </a:p>
          <a:p>
            <a:pPr lvl="1">
              <a:buFont typeface="Arial" panose="020B0604020202020204" pitchFamily="34" charset="0"/>
              <a:buChar char="•"/>
              <a:defRPr/>
            </a:pPr>
            <a:r>
              <a:rPr lang="fr-FR" dirty="0"/>
              <a:t>Collecte, vérification, nettoyage, validation, formatage, mise en relation avec d'autres données</a:t>
            </a:r>
          </a:p>
          <a:p>
            <a:pPr>
              <a:buFont typeface="Arial" panose="020B0604020202020204" pitchFamily="34" charset="0"/>
              <a:buChar char="•"/>
              <a:defRPr/>
            </a:pPr>
            <a:r>
              <a:rPr lang="en-US" sz="2400" dirty="0"/>
              <a:t>20% pour </a:t>
            </a:r>
            <a:r>
              <a:rPr lang="en-US" sz="2400" dirty="0" err="1"/>
              <a:t>créer</a:t>
            </a:r>
            <a:r>
              <a:rPr lang="en-US" sz="2400" dirty="0"/>
              <a:t> la carte</a:t>
            </a:r>
          </a:p>
          <a:p>
            <a:pPr>
              <a:buFont typeface="Arial" panose="020B0604020202020204" pitchFamily="34" charset="0"/>
              <a:buChar char="•"/>
              <a:defRPr/>
            </a:pPr>
            <a:r>
              <a:rPr lang="en-US" sz="2400" dirty="0"/>
              <a:t>10% pour </a:t>
            </a:r>
            <a:r>
              <a:rPr lang="fr-FR" sz="2400" dirty="0"/>
              <a:t>vérifier la carte obtenue, de procéder à d'éventuels ajustements</a:t>
            </a:r>
            <a:endParaRPr lang="en-US" sz="2400" dirty="0"/>
          </a:p>
        </p:txBody>
      </p:sp>
      <p:sp>
        <p:nvSpPr>
          <p:cNvPr id="18" name="Title 1"/>
          <p:cNvSpPr txBox="1">
            <a:spLocks/>
          </p:cNvSpPr>
          <p:nvPr/>
        </p:nvSpPr>
        <p:spPr bwMode="auto">
          <a:xfrm>
            <a:off x="212309" y="1133033"/>
            <a:ext cx="8608307" cy="42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fontAlgn="base">
              <a:spcBef>
                <a:spcPct val="0"/>
              </a:spcBef>
              <a:spcAft>
                <a:spcPct val="0"/>
              </a:spcAft>
            </a:pPr>
            <a:r>
              <a:rPr lang="fr-FR" altLang="zh-CN" sz="2400" b="1" dirty="0">
                <a:latin typeface="+mn-lt"/>
                <a:ea typeface="+mj-ea"/>
                <a:cs typeface="+mj-cs"/>
              </a:rPr>
              <a:t>La préparation d'une bonne carte peut nécessiter que vous dépensiez</a:t>
            </a:r>
            <a:r>
              <a:rPr lang="en-US" altLang="zh-CN" sz="2400" b="1" dirty="0">
                <a:latin typeface="+mn-lt"/>
                <a:ea typeface="+mj-ea"/>
                <a:cs typeface="+mj-cs"/>
              </a:rPr>
              <a:t>:</a:t>
            </a:r>
            <a:endParaRPr lang="en-US" sz="2400" b="1" dirty="0">
              <a:latin typeface="+mn-lt"/>
              <a:ea typeface="+mj-ea"/>
              <a:cs typeface="+mj-cs"/>
            </a:endParaRPr>
          </a:p>
        </p:txBody>
      </p:sp>
      <p:sp>
        <p:nvSpPr>
          <p:cNvPr id="19" name="AutoShape 32"/>
          <p:cNvSpPr>
            <a:spLocks noChangeArrowheads="1"/>
          </p:cNvSpPr>
          <p:nvPr/>
        </p:nvSpPr>
        <p:spPr bwMode="auto">
          <a:xfrm>
            <a:off x="971600" y="4851614"/>
            <a:ext cx="378042" cy="320613"/>
          </a:xfrm>
          <a:prstGeom prst="rightArrow">
            <a:avLst>
              <a:gd name="adj1" fmla="val 50000"/>
              <a:gd name="adj2" fmla="val 53571"/>
            </a:avLst>
          </a:prstGeom>
          <a:solidFill>
            <a:srgbClr val="1B3163"/>
          </a:solidFill>
          <a:ln w="9525">
            <a:noFill/>
            <a:miter lim="800000"/>
            <a:headEnd/>
            <a:tailEnd/>
          </a:ln>
          <a:effectLst/>
        </p:spPr>
        <p:txBody>
          <a:bodyPr wrap="none" lIns="69056" tIns="34529" rIns="69056" bIns="34529" anchor="ctr"/>
          <a:lstStyle/>
          <a:p>
            <a:pPr>
              <a:defRPr/>
            </a:pPr>
            <a:endParaRPr lang="en-US" sz="2100">
              <a:latin typeface="+mn-lt"/>
            </a:endParaRPr>
          </a:p>
        </p:txBody>
      </p:sp>
      <p:sp>
        <p:nvSpPr>
          <p:cNvPr id="20" name="Rectangle 3"/>
          <p:cNvSpPr>
            <a:spLocks noChangeArrowheads="1"/>
          </p:cNvSpPr>
          <p:nvPr/>
        </p:nvSpPr>
        <p:spPr bwMode="auto">
          <a:xfrm>
            <a:off x="1600155" y="4869045"/>
            <a:ext cx="6941071" cy="303182"/>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rPr>
              <a:t>Une bonne carte est faite de bonnes données!</a:t>
            </a:r>
            <a:endParaRPr lang="en-US" altLang="zh-CN" sz="2400" dirty="0">
              <a:latin typeface="+mn-lt"/>
            </a:endParaRPr>
          </a:p>
        </p:txBody>
      </p:sp>
      <p:sp>
        <p:nvSpPr>
          <p:cNvPr id="3" name="AutoShape 32">
            <a:extLst>
              <a:ext uri="{FF2B5EF4-FFF2-40B4-BE49-F238E27FC236}">
                <a16:creationId xmlns:a16="http://schemas.microsoft.com/office/drawing/2014/main" id="{E5EED269-0393-7480-9A32-FC118398FEAB}"/>
              </a:ext>
            </a:extLst>
          </p:cNvPr>
          <p:cNvSpPr>
            <a:spLocks noChangeArrowheads="1"/>
          </p:cNvSpPr>
          <p:nvPr/>
        </p:nvSpPr>
        <p:spPr bwMode="auto">
          <a:xfrm>
            <a:off x="971601" y="5455591"/>
            <a:ext cx="378042" cy="320613"/>
          </a:xfrm>
          <a:prstGeom prst="rightArrow">
            <a:avLst>
              <a:gd name="adj1" fmla="val 50000"/>
              <a:gd name="adj2" fmla="val 53571"/>
            </a:avLst>
          </a:prstGeom>
          <a:solidFill>
            <a:srgbClr val="1B3163"/>
          </a:solidFill>
          <a:ln w="9525">
            <a:noFill/>
            <a:miter lim="800000"/>
            <a:headEnd/>
            <a:tailEnd/>
          </a:ln>
          <a:effectLst/>
        </p:spPr>
        <p:txBody>
          <a:bodyPr wrap="none" lIns="69056" tIns="34529" rIns="69056" bIns="34529" anchor="ctr"/>
          <a:lstStyle/>
          <a:p>
            <a:pPr>
              <a:defRPr/>
            </a:pPr>
            <a:endParaRPr lang="en-US" sz="2100">
              <a:latin typeface="+mn-lt"/>
            </a:endParaRPr>
          </a:p>
        </p:txBody>
      </p:sp>
      <p:sp>
        <p:nvSpPr>
          <p:cNvPr id="4" name="Rectangle 3">
            <a:extLst>
              <a:ext uri="{FF2B5EF4-FFF2-40B4-BE49-F238E27FC236}">
                <a16:creationId xmlns:a16="http://schemas.microsoft.com/office/drawing/2014/main" id="{35EB594F-E520-2834-33E9-FB9D191205BB}"/>
              </a:ext>
            </a:extLst>
          </p:cNvPr>
          <p:cNvSpPr>
            <a:spLocks noChangeArrowheads="1"/>
          </p:cNvSpPr>
          <p:nvPr/>
        </p:nvSpPr>
        <p:spPr bwMode="auto">
          <a:xfrm>
            <a:off x="1608472" y="5473021"/>
            <a:ext cx="6829363" cy="980167"/>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rPr>
              <a:t>Plus la qualité des données est bonne dès le départ, plus vous disposez de temps pour produire de bonnes cartes et les analyser.</a:t>
            </a:r>
            <a:endParaRPr lang="en-US" altLang="zh-CN" sz="2400" dirty="0">
              <a:latin typeface="+mn-lt"/>
            </a:endParaRPr>
          </a:p>
        </p:txBody>
      </p:sp>
      <p:sp>
        <p:nvSpPr>
          <p:cNvPr id="6" name="Slide Number Placeholder 2">
            <a:extLst>
              <a:ext uri="{FF2B5EF4-FFF2-40B4-BE49-F238E27FC236}">
                <a16:creationId xmlns:a16="http://schemas.microsoft.com/office/drawing/2014/main" id="{94606F93-4315-5878-0A1F-2FC4D66784C0}"/>
              </a:ext>
            </a:extLst>
          </p:cNvPr>
          <p:cNvSpPr txBox="1">
            <a:spLocks/>
          </p:cNvSpPr>
          <p:nvPr/>
        </p:nvSpPr>
        <p:spPr>
          <a:xfrm>
            <a:off x="8689019" y="5668054"/>
            <a:ext cx="45498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309488-8EB1-4662-952E-D6A73107E6C0}" type="slidenum">
              <a:rPr lang="en-US" sz="1350">
                <a:solidFill>
                  <a:srgbClr val="002147"/>
                </a:solidFill>
              </a:rPr>
              <a:pPr algn="r"/>
              <a:t>16</a:t>
            </a:fld>
            <a:endParaRPr lang="en-US" sz="1350" dirty="0">
              <a:solidFill>
                <a:srgbClr val="002147"/>
              </a:solidFill>
            </a:endParaRPr>
          </a:p>
        </p:txBody>
      </p:sp>
      <p:sp>
        <p:nvSpPr>
          <p:cNvPr id="5" name="Title 1">
            <a:extLst>
              <a:ext uri="{FF2B5EF4-FFF2-40B4-BE49-F238E27FC236}">
                <a16:creationId xmlns:a16="http://schemas.microsoft.com/office/drawing/2014/main" id="{A222C45F-DE73-0B42-DBB6-B19097B0F7EB}"/>
              </a:ext>
            </a:extLst>
          </p:cNvPr>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…a la fin</a:t>
            </a:r>
            <a:endParaRPr lang="en-PH" altLang="en-US" sz="3200" b="1" dirty="0">
              <a:solidFill>
                <a:schemeClr val="bg1"/>
              </a:solidFill>
              <a:latin typeface="+mn-lt"/>
            </a:endParaRPr>
          </a:p>
        </p:txBody>
      </p:sp>
    </p:spTree>
    <p:extLst>
      <p:ext uri="{BB962C8B-B14F-4D97-AF65-F5344CB8AC3E}">
        <p14:creationId xmlns:p14="http://schemas.microsoft.com/office/powerpoint/2010/main" val="414432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fr-CH" altLang="en-US" smtClean="0">
                <a:solidFill>
                  <a:schemeClr val="tx1"/>
                </a:solidFill>
              </a:rPr>
              <a:pPr/>
              <a:t>2</a:t>
            </a:fld>
            <a:endParaRPr lang="fr-CH" altLang="en-US" dirty="0">
              <a:solidFill>
                <a:schemeClr val="tx1"/>
              </a:solidFill>
            </a:endParaRPr>
          </a:p>
        </p:txBody>
      </p:sp>
      <p:sp>
        <p:nvSpPr>
          <p:cNvPr id="8"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Préparation des données pour créer une carte thématique dans un SIG</a:t>
            </a:r>
            <a:endParaRPr lang="fr-CH" altLang="en-US" sz="3200" b="1" dirty="0">
              <a:solidFill>
                <a:schemeClr val="bg1"/>
              </a:solidFill>
              <a:latin typeface="+mn-lt"/>
            </a:endParaRPr>
          </a:p>
        </p:txBody>
      </p:sp>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1628800"/>
            <a:ext cx="25765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srcRect/>
          <a:stretch>
            <a:fillRect/>
          </a:stretch>
        </p:blipFill>
        <p:spPr bwMode="auto">
          <a:xfrm>
            <a:off x="4067175" y="3960838"/>
            <a:ext cx="4376738" cy="2314575"/>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4" name="Content Placeholder 2"/>
          <p:cNvSpPr txBox="1">
            <a:spLocks/>
          </p:cNvSpPr>
          <p:nvPr/>
        </p:nvSpPr>
        <p:spPr>
          <a:xfrm>
            <a:off x="364208" y="1546474"/>
            <a:ext cx="6219825" cy="1871663"/>
          </a:xfrm>
          <a:prstGeom prst="rect">
            <a:avLst/>
          </a:prstGeom>
        </p:spPr>
        <p:txBody>
          <a:bodyPr>
            <a:normAutofit fontScale="92500" lnSpcReduction="2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fr-CH" dirty="0"/>
              <a:t>Les deux principaux types de données nécessaires à la création d'une carte thématique :</a:t>
            </a:r>
          </a:p>
          <a:p>
            <a:pPr marL="514350" indent="-514350">
              <a:buFont typeface="Arial" charset="0"/>
              <a:buAutoNum type="arabicPeriod"/>
              <a:defRPr/>
            </a:pPr>
            <a:r>
              <a:rPr lang="fr-CH" dirty="0"/>
              <a:t>Données géospatiales</a:t>
            </a:r>
          </a:p>
          <a:p>
            <a:pPr marL="514350" indent="-514350">
              <a:buFont typeface="Arial" charset="0"/>
              <a:buAutoNum type="arabicPeriod"/>
              <a:defRPr/>
            </a:pPr>
            <a:r>
              <a:rPr lang="fr-CH" dirty="0"/>
              <a:t>Données statistiques</a:t>
            </a:r>
          </a:p>
        </p:txBody>
      </p:sp>
      <p:sp>
        <p:nvSpPr>
          <p:cNvPr id="15" name="Content Placeholder 2"/>
          <p:cNvSpPr txBox="1">
            <a:spLocks/>
          </p:cNvSpPr>
          <p:nvPr/>
        </p:nvSpPr>
        <p:spPr bwMode="auto">
          <a:xfrm>
            <a:off x="369888" y="3932263"/>
            <a:ext cx="3600450" cy="2737097"/>
          </a:xfrm>
          <a:prstGeom prst="rect">
            <a:avLst/>
          </a:prstGeom>
          <a:noFill/>
          <a:ln w="9525">
            <a:noFill/>
            <a:miter lim="800000"/>
            <a:headEnd/>
            <a:tailEnd/>
          </a:ln>
        </p:spPr>
        <p:txBody>
          <a:bodyPr/>
          <a:lstStyle/>
          <a:p>
            <a:pPr>
              <a:lnSpc>
                <a:spcPct val="90000"/>
              </a:lnSpc>
              <a:spcBef>
                <a:spcPts val="1000"/>
              </a:spcBef>
              <a:buFont typeface="Arial" charset="0"/>
              <a:buNone/>
              <a:defRPr/>
            </a:pPr>
            <a:r>
              <a:rPr lang="fr-CH" sz="2800" dirty="0">
                <a:latin typeface="+mn-lt"/>
                <a:cs typeface="+mn-cs"/>
              </a:rPr>
              <a:t>Données additionnelles:</a:t>
            </a:r>
          </a:p>
          <a:p>
            <a:pPr marL="228600" indent="-228600">
              <a:lnSpc>
                <a:spcPct val="90000"/>
              </a:lnSpc>
              <a:spcBef>
                <a:spcPts val="1000"/>
              </a:spcBef>
              <a:buFont typeface="Arial" charset="0"/>
              <a:buChar char="•"/>
              <a:defRPr/>
            </a:pPr>
            <a:r>
              <a:rPr lang="fr-CH" sz="2800" dirty="0">
                <a:latin typeface="+mn-lt"/>
                <a:cs typeface="+mn-cs"/>
              </a:rPr>
              <a:t>Autres informations à faire figurer sur la carte</a:t>
            </a:r>
          </a:p>
          <a:p>
            <a:pPr marL="228600" indent="-228600">
              <a:lnSpc>
                <a:spcPct val="90000"/>
              </a:lnSpc>
              <a:spcBef>
                <a:spcPts val="1000"/>
              </a:spcBef>
              <a:buFont typeface="Arial" charset="0"/>
              <a:buChar char="•"/>
              <a:defRPr/>
            </a:pPr>
            <a:r>
              <a:rPr lang="fr-CH" sz="2800" dirty="0">
                <a:latin typeface="+mn-lt"/>
                <a:cs typeface="+mn-cs"/>
              </a:rPr>
              <a:t>Carte de Base</a:t>
            </a:r>
          </a:p>
        </p:txBody>
      </p:sp>
      <p:sp>
        <p:nvSpPr>
          <p:cNvPr id="16" name="Right Arrow 15"/>
          <p:cNvSpPr/>
          <p:nvPr/>
        </p:nvSpPr>
        <p:spPr>
          <a:xfrm>
            <a:off x="4420728" y="2482305"/>
            <a:ext cx="1008063" cy="5048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
        <p:nvSpPr>
          <p:cNvPr id="17" name="Right Arrow 16"/>
          <p:cNvSpPr/>
          <p:nvPr/>
        </p:nvSpPr>
        <p:spPr>
          <a:xfrm rot="1643715">
            <a:off x="3409615" y="3422787"/>
            <a:ext cx="1566862" cy="5048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tx1"/>
              </a:solidFill>
            </a:endParaRPr>
          </a:p>
        </p:txBody>
      </p:sp>
    </p:spTree>
    <p:extLst>
      <p:ext uri="{BB962C8B-B14F-4D97-AF65-F5344CB8AC3E}">
        <p14:creationId xmlns:p14="http://schemas.microsoft.com/office/powerpoint/2010/main" val="168760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fr-CH" altLang="en-US" smtClean="0">
                <a:solidFill>
                  <a:schemeClr val="tx1"/>
                </a:solidFill>
              </a:rPr>
              <a:pPr/>
              <a:t>3</a:t>
            </a:fld>
            <a:endParaRPr lang="fr-CH" altLang="en-US" dirty="0">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Quels sont les besoins ?</a:t>
            </a:r>
            <a:endParaRPr lang="fr-CH" altLang="en-US" sz="3200" b="1" dirty="0">
              <a:solidFill>
                <a:schemeClr val="bg1"/>
              </a:solidFill>
              <a:latin typeface="+mn-lt"/>
            </a:endParaRPr>
          </a:p>
        </p:txBody>
      </p:sp>
      <p:sp>
        <p:nvSpPr>
          <p:cNvPr id="27" name="Rectangle 3"/>
          <p:cNvSpPr>
            <a:spLocks noChangeArrowheads="1"/>
          </p:cNvSpPr>
          <p:nvPr/>
        </p:nvSpPr>
        <p:spPr bwMode="auto">
          <a:xfrm>
            <a:off x="467519" y="1200844"/>
            <a:ext cx="8208962" cy="381000"/>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800" dirty="0">
                <a:latin typeface="+mn-lt"/>
                <a:cs typeface="Arial" charset="0"/>
              </a:rPr>
              <a:t>Les données à préparer dépendent des types d'entités géographiques devant figurer sur la carte.</a:t>
            </a:r>
          </a:p>
        </p:txBody>
      </p:sp>
      <p:sp>
        <p:nvSpPr>
          <p:cNvPr id="28" name="Rectangle 3"/>
          <p:cNvSpPr>
            <a:spLocks noChangeArrowheads="1"/>
          </p:cNvSpPr>
          <p:nvPr/>
        </p:nvSpPr>
        <p:spPr bwMode="auto">
          <a:xfrm>
            <a:off x="755650" y="2276872"/>
            <a:ext cx="7992814" cy="4320480"/>
          </a:xfrm>
          <a:prstGeom prst="rect">
            <a:avLst/>
          </a:prstGeom>
          <a:noFill/>
          <a:ln w="9525">
            <a:noFill/>
            <a:miter lim="800000"/>
            <a:headEnd/>
            <a:tailEnd/>
          </a:ln>
        </p:spPr>
        <p:txBody>
          <a:bodyPr lIns="0" tIns="0" rIns="0" bIns="0"/>
          <a:lstStyle/>
          <a:p>
            <a:pPr marL="457200" indent="-457200">
              <a:lnSpc>
                <a:spcPct val="90000"/>
              </a:lnSpc>
              <a:spcBef>
                <a:spcPct val="20000"/>
              </a:spcBef>
              <a:buAutoNum type="arabicPeriod"/>
              <a:defRPr/>
            </a:pPr>
            <a:r>
              <a:rPr lang="fr-CH" altLang="zh-CN" sz="2800" dirty="0">
                <a:latin typeface="+mn-lt"/>
              </a:rPr>
              <a:t>Objet fixe pouvant être représentés par un point (centre de santé, village, école, ...)</a:t>
            </a:r>
          </a:p>
          <a:p>
            <a:pPr marL="457200" indent="-457200">
              <a:lnSpc>
                <a:spcPct val="90000"/>
              </a:lnSpc>
              <a:spcBef>
                <a:spcPct val="20000"/>
              </a:spcBef>
              <a:buAutoNum type="arabicPeriod"/>
              <a:defRPr/>
            </a:pPr>
            <a:r>
              <a:rPr lang="fr-CH" altLang="zh-CN" sz="2800" dirty="0"/>
              <a:t>Objet fixe pouvant être représentés par une ligne ou un polygone (limites administratives, routes, rivières,...)</a:t>
            </a:r>
          </a:p>
          <a:p>
            <a:pPr marL="457200" indent="-457200">
              <a:lnSpc>
                <a:spcPct val="90000"/>
              </a:lnSpc>
              <a:spcBef>
                <a:spcPct val="20000"/>
              </a:spcBef>
              <a:buAutoNum type="arabicPeriod"/>
              <a:defRPr/>
            </a:pPr>
            <a:r>
              <a:rPr lang="fr-CH" altLang="zh-CN" sz="2800" dirty="0"/>
              <a:t>Objet "mobile" (patients, personnel de santé, véhicules,...)</a:t>
            </a:r>
          </a:p>
          <a:p>
            <a:pPr marL="457200" indent="-457200">
              <a:lnSpc>
                <a:spcPct val="90000"/>
              </a:lnSpc>
              <a:spcBef>
                <a:spcPct val="20000"/>
              </a:spcBef>
              <a:buAutoNum type="arabicPeriod"/>
              <a:defRPr/>
            </a:pPr>
            <a:r>
              <a:rPr lang="fr-CH" altLang="zh-CN" sz="2800" dirty="0"/>
              <a:t>Données géospatiales continues (modèle numérique d'élévation (MNE), couverture du sol,...)</a:t>
            </a:r>
            <a:endParaRPr lang="fr-CH" altLang="zh-CN" sz="2800" dirty="0">
              <a:latin typeface="+mn-lt"/>
            </a:endParaRPr>
          </a:p>
          <a:p>
            <a:pPr marL="347663" indent="-347663">
              <a:lnSpc>
                <a:spcPct val="90000"/>
              </a:lnSpc>
              <a:spcBef>
                <a:spcPct val="20000"/>
              </a:spcBef>
              <a:buFont typeface="Arial" pitchFamily="34" charset="0"/>
              <a:buChar char="•"/>
              <a:defRPr/>
            </a:pPr>
            <a:endParaRPr lang="fr-CH" altLang="zh-CN" sz="2800" dirty="0">
              <a:latin typeface="+mn-lt"/>
            </a:endParaRPr>
          </a:p>
        </p:txBody>
      </p:sp>
    </p:spTree>
    <p:extLst>
      <p:ext uri="{BB962C8B-B14F-4D97-AF65-F5344CB8AC3E}">
        <p14:creationId xmlns:p14="http://schemas.microsoft.com/office/powerpoint/2010/main" val="111771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4</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Quels</a:t>
            </a:r>
            <a:r>
              <a:rPr lang="en-US" sz="3200" b="1" dirty="0">
                <a:solidFill>
                  <a:schemeClr val="bg1"/>
                </a:solidFill>
                <a:latin typeface="+mn-lt"/>
              </a:rPr>
              <a:t> sont les </a:t>
            </a:r>
            <a:r>
              <a:rPr lang="en-US" sz="3200" b="1" dirty="0" err="1">
                <a:solidFill>
                  <a:schemeClr val="bg1"/>
                </a:solidFill>
                <a:latin typeface="+mn-lt"/>
              </a:rPr>
              <a:t>besoins</a:t>
            </a:r>
            <a:r>
              <a:rPr lang="en-US" sz="3200" b="1" dirty="0">
                <a:solidFill>
                  <a:schemeClr val="bg1"/>
                </a:solidFill>
                <a:latin typeface="+mn-lt"/>
              </a:rPr>
              <a:t> ?</a:t>
            </a:r>
            <a:endParaRPr lang="en-PH" altLang="en-US" sz="3200" b="1" dirty="0">
              <a:solidFill>
                <a:schemeClr val="bg1"/>
              </a:solidFill>
              <a:latin typeface="+mn-lt"/>
            </a:endParaRPr>
          </a:p>
        </p:txBody>
      </p:sp>
      <p:sp>
        <p:nvSpPr>
          <p:cNvPr id="13" name="Picture 2"/>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3"/>
          <p:cNvSpPr>
            <a:spLocks noChangeArrowheads="1"/>
          </p:cNvSpPr>
          <p:nvPr/>
        </p:nvSpPr>
        <p:spPr bwMode="auto">
          <a:xfrm>
            <a:off x="417513" y="1247775"/>
            <a:ext cx="8208962" cy="3810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latin typeface="+mn-lt"/>
                <a:cs typeface="Arial" charset="0"/>
              </a:rPr>
              <a:t>1. </a:t>
            </a:r>
            <a:r>
              <a:rPr lang="fr-FR" altLang="zh-CN" sz="2800" dirty="0">
                <a:latin typeface="+mn-lt"/>
                <a:cs typeface="Arial" charset="0"/>
              </a:rPr>
              <a:t>Objet fixe pouvant être représentés par un point (centre de santé, village, école, ...)</a:t>
            </a:r>
            <a:endParaRPr lang="en-US" altLang="zh-CN" sz="2800" dirty="0">
              <a:latin typeface="+mn-lt"/>
              <a:cs typeface="Arial" charset="0"/>
            </a:endParaRP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10" name="AutoShape 32"/>
          <p:cNvSpPr>
            <a:spLocks noChangeArrowheads="1"/>
          </p:cNvSpPr>
          <p:nvPr/>
        </p:nvSpPr>
        <p:spPr bwMode="auto">
          <a:xfrm>
            <a:off x="1835150" y="2981325"/>
            <a:ext cx="685800" cy="5715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pic>
        <p:nvPicPr>
          <p:cNvPr id="15"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479425" y="2447925"/>
            <a:ext cx="1323975" cy="160020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2682875" y="2371725"/>
            <a:ext cx="1819275" cy="1779588"/>
          </a:xfrm>
          <a:prstGeom prst="rect">
            <a:avLst/>
          </a:prstGeom>
          <a:noFill/>
          <a:ln w="9525">
            <a:noFill/>
            <a:miter lim="800000"/>
            <a:headEnd/>
            <a:tailEnd/>
          </a:ln>
        </p:spPr>
      </p:pic>
      <p:sp>
        <p:nvSpPr>
          <p:cNvPr id="17" name="Rectangle 3"/>
          <p:cNvSpPr>
            <a:spLocks noChangeArrowheads="1"/>
          </p:cNvSpPr>
          <p:nvPr/>
        </p:nvSpPr>
        <p:spPr bwMode="auto">
          <a:xfrm>
            <a:off x="4813265" y="2097441"/>
            <a:ext cx="2468563" cy="928687"/>
          </a:xfrm>
          <a:prstGeom prst="rect">
            <a:avLst/>
          </a:prstGeom>
          <a:noFill/>
          <a:ln w="9525">
            <a:noFill/>
            <a:miter lim="800000"/>
            <a:headEnd/>
            <a:tailEnd/>
          </a:ln>
        </p:spPr>
        <p:txBody>
          <a:bodyPr lIns="0" tIns="0" rIns="0" bIns="0"/>
          <a:lstStyle/>
          <a:p>
            <a:pPr algn="ctr">
              <a:lnSpc>
                <a:spcPct val="90000"/>
              </a:lnSpc>
              <a:spcBef>
                <a:spcPct val="20000"/>
              </a:spcBef>
              <a:defRPr/>
            </a:pPr>
            <a:r>
              <a:rPr lang="fr-FR" altLang="zh-CN" dirty="0">
                <a:latin typeface="+mn-lt"/>
                <a:cs typeface="Arial" charset="0"/>
              </a:rPr>
              <a:t>Liste maîtresse avec </a:t>
            </a:r>
            <a:r>
              <a:rPr lang="fr-FR" altLang="zh-CN" u="sng" dirty="0">
                <a:latin typeface="+mn-lt"/>
                <a:cs typeface="Arial" charset="0"/>
              </a:rPr>
              <a:t>identifiant unique, divisions administratives et coordonnées géographiques</a:t>
            </a:r>
            <a:endParaRPr lang="en-US" altLang="zh-CN" u="sng" dirty="0">
              <a:latin typeface="+mn-lt"/>
              <a:cs typeface="Arial" charset="0"/>
            </a:endParaRPr>
          </a:p>
        </p:txBody>
      </p:sp>
      <p:sp>
        <p:nvSpPr>
          <p:cNvPr id="18" name="AutoShape 32"/>
          <p:cNvSpPr>
            <a:spLocks noChangeArrowheads="1"/>
          </p:cNvSpPr>
          <p:nvPr/>
        </p:nvSpPr>
        <p:spPr bwMode="auto">
          <a:xfrm rot="7254995">
            <a:off x="4915694" y="3593306"/>
            <a:ext cx="1174750" cy="509588"/>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pic>
        <p:nvPicPr>
          <p:cNvPr id="19" name="Picture 4" descr="Figure_3"/>
          <p:cNvPicPr>
            <a:picLocks noChangeAspect="1" noChangeArrowheads="1"/>
          </p:cNvPicPr>
          <p:nvPr/>
        </p:nvPicPr>
        <p:blipFill>
          <a:blip r:embed="rId5" cstate="print"/>
          <a:srcRect/>
          <a:stretch>
            <a:fillRect/>
          </a:stretch>
        </p:blipFill>
        <p:spPr bwMode="auto">
          <a:xfrm>
            <a:off x="6372200" y="5005536"/>
            <a:ext cx="1333500" cy="1447800"/>
          </a:xfrm>
          <a:prstGeom prst="rect">
            <a:avLst/>
          </a:prstGeom>
          <a:noFill/>
          <a:ln w="9525">
            <a:noFill/>
            <a:miter lim="800000"/>
            <a:headEnd/>
            <a:tailEnd/>
          </a:ln>
        </p:spPr>
      </p:pic>
      <p:sp>
        <p:nvSpPr>
          <p:cNvPr id="20" name="Rectangle 3"/>
          <p:cNvSpPr>
            <a:spLocks noChangeArrowheads="1"/>
          </p:cNvSpPr>
          <p:nvPr/>
        </p:nvSpPr>
        <p:spPr bwMode="auto">
          <a:xfrm>
            <a:off x="2520950" y="4551784"/>
            <a:ext cx="3923258" cy="533400"/>
          </a:xfrm>
          <a:prstGeom prst="rect">
            <a:avLst/>
          </a:prstGeom>
          <a:noFill/>
          <a:ln w="9525">
            <a:noFill/>
            <a:miter lim="800000"/>
            <a:headEnd/>
            <a:tailEnd/>
          </a:ln>
        </p:spPr>
        <p:txBody>
          <a:bodyPr lIns="0" tIns="0" rIns="0" bIns="0"/>
          <a:lstStyle/>
          <a:p>
            <a:pPr algn="ctr">
              <a:lnSpc>
                <a:spcPct val="90000"/>
              </a:lnSpc>
              <a:spcBef>
                <a:spcPct val="20000"/>
              </a:spcBef>
              <a:defRPr/>
            </a:pPr>
            <a:r>
              <a:rPr lang="fr-FR" altLang="zh-CN" dirty="0">
                <a:cs typeface="Arial" charset="0"/>
              </a:rPr>
              <a:t>Identifiant unique inclus dans la table des statistiques</a:t>
            </a:r>
            <a:endParaRPr lang="en-US" altLang="zh-CN" dirty="0">
              <a:latin typeface="+mn-lt"/>
              <a:cs typeface="Arial" charset="0"/>
            </a:endParaRPr>
          </a:p>
        </p:txBody>
      </p:sp>
      <p:sp>
        <p:nvSpPr>
          <p:cNvPr id="21" name="AutoShape 32"/>
          <p:cNvSpPr>
            <a:spLocks noChangeArrowheads="1"/>
          </p:cNvSpPr>
          <p:nvPr/>
        </p:nvSpPr>
        <p:spPr bwMode="auto">
          <a:xfrm rot="3677218">
            <a:off x="6169422" y="3716973"/>
            <a:ext cx="1243251" cy="43815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22" name="Rectangle 3"/>
          <p:cNvSpPr>
            <a:spLocks noChangeArrowheads="1"/>
          </p:cNvSpPr>
          <p:nvPr/>
        </p:nvSpPr>
        <p:spPr bwMode="auto">
          <a:xfrm>
            <a:off x="7803395" y="4797152"/>
            <a:ext cx="1295400" cy="1359768"/>
          </a:xfrm>
          <a:prstGeom prst="rect">
            <a:avLst/>
          </a:prstGeom>
          <a:noFill/>
          <a:ln w="9525">
            <a:noFill/>
            <a:miter lim="800000"/>
            <a:headEnd/>
            <a:tailEnd/>
          </a:ln>
        </p:spPr>
        <p:txBody>
          <a:bodyPr lIns="0" tIns="0" rIns="0" bIns="0"/>
          <a:lstStyle/>
          <a:p>
            <a:pPr>
              <a:lnSpc>
                <a:spcPct val="90000"/>
              </a:lnSpc>
              <a:spcBef>
                <a:spcPct val="20000"/>
              </a:spcBef>
              <a:defRPr/>
            </a:pPr>
            <a:r>
              <a:rPr lang="fr-FR" altLang="zh-CN" dirty="0">
                <a:latin typeface="+mn-lt"/>
                <a:cs typeface="Arial" charset="0"/>
              </a:rPr>
              <a:t>Coordonnées utilisées pour créer une couche SIG (points)</a:t>
            </a:r>
            <a:endParaRPr lang="en-US" altLang="zh-CN" dirty="0">
              <a:latin typeface="+mn-lt"/>
              <a:cs typeface="Arial" charset="0"/>
            </a:endParaRPr>
          </a:p>
        </p:txBody>
      </p:sp>
      <p:sp>
        <p:nvSpPr>
          <p:cNvPr id="23" name="Bent Arrow 22"/>
          <p:cNvSpPr/>
          <p:nvPr/>
        </p:nvSpPr>
        <p:spPr>
          <a:xfrm flipV="1">
            <a:off x="4594225" y="5491734"/>
            <a:ext cx="1676400" cy="609600"/>
          </a:xfrm>
          <a:prstGeom prst="ben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Rectangle 3"/>
          <p:cNvSpPr>
            <a:spLocks noChangeArrowheads="1"/>
          </p:cNvSpPr>
          <p:nvPr/>
        </p:nvSpPr>
        <p:spPr bwMode="auto">
          <a:xfrm>
            <a:off x="1141412" y="5567934"/>
            <a:ext cx="3376613" cy="720750"/>
          </a:xfrm>
          <a:prstGeom prst="rect">
            <a:avLst/>
          </a:prstGeom>
          <a:noFill/>
          <a:ln w="9525">
            <a:noFill/>
            <a:miter lim="800000"/>
            <a:headEnd/>
            <a:tailEnd/>
          </a:ln>
        </p:spPr>
        <p:txBody>
          <a:bodyPr lIns="0" tIns="0" rIns="0" bIns="0"/>
          <a:lstStyle/>
          <a:p>
            <a:pPr>
              <a:lnSpc>
                <a:spcPct val="90000"/>
              </a:lnSpc>
              <a:spcBef>
                <a:spcPct val="20000"/>
              </a:spcBef>
              <a:defRPr/>
            </a:pPr>
            <a:r>
              <a:rPr lang="fr-FR" altLang="zh-CN" dirty="0">
                <a:latin typeface="+mn-lt"/>
                <a:cs typeface="Arial" charset="0"/>
              </a:rPr>
              <a:t>L'identifiant unique permet de joindre les statistiques à la couche SIG</a:t>
            </a:r>
            <a:endParaRPr lang="en-US" altLang="zh-CN" dirty="0">
              <a:latin typeface="+mn-lt"/>
              <a:cs typeface="Arial" charset="0"/>
            </a:endParaRPr>
          </a:p>
        </p:txBody>
      </p:sp>
      <p:pic>
        <p:nvPicPr>
          <p:cNvPr id="25" name="Picture 4"/>
          <p:cNvPicPr>
            <a:picLocks noChangeAspect="1" noChangeArrowheads="1"/>
          </p:cNvPicPr>
          <p:nvPr/>
        </p:nvPicPr>
        <p:blipFill>
          <a:blip r:embed="rId6" cstate="print"/>
          <a:srcRect/>
          <a:stretch>
            <a:fillRect/>
          </a:stretch>
        </p:blipFill>
        <p:spPr bwMode="auto">
          <a:xfrm>
            <a:off x="7885113" y="2470150"/>
            <a:ext cx="1143000" cy="1174750"/>
          </a:xfrm>
          <a:prstGeom prst="rect">
            <a:avLst/>
          </a:prstGeom>
          <a:noFill/>
          <a:ln w="9525">
            <a:solidFill>
              <a:schemeClr val="tx1"/>
            </a:solidFill>
            <a:miter lim="800000"/>
            <a:headEnd/>
            <a:tailEnd/>
          </a:ln>
        </p:spPr>
      </p:pic>
      <p:sp>
        <p:nvSpPr>
          <p:cNvPr id="26" name="AutoShape 32"/>
          <p:cNvSpPr>
            <a:spLocks noChangeArrowheads="1"/>
          </p:cNvSpPr>
          <p:nvPr/>
        </p:nvSpPr>
        <p:spPr bwMode="auto">
          <a:xfrm>
            <a:off x="7265988" y="2708275"/>
            <a:ext cx="601662" cy="487363"/>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Tree>
    <p:extLst>
      <p:ext uri="{BB962C8B-B14F-4D97-AF65-F5344CB8AC3E}">
        <p14:creationId xmlns:p14="http://schemas.microsoft.com/office/powerpoint/2010/main" val="216435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Quels</a:t>
            </a:r>
            <a:r>
              <a:rPr lang="en-US" sz="3200" b="1" dirty="0">
                <a:solidFill>
                  <a:schemeClr val="bg1"/>
                </a:solidFill>
                <a:latin typeface="+mn-lt"/>
              </a:rPr>
              <a:t> sont les </a:t>
            </a:r>
            <a:r>
              <a:rPr lang="en-US" sz="3200" b="1" dirty="0" err="1">
                <a:solidFill>
                  <a:schemeClr val="bg1"/>
                </a:solidFill>
                <a:latin typeface="+mn-lt"/>
              </a:rPr>
              <a:t>besoins</a:t>
            </a:r>
            <a:r>
              <a:rPr lang="en-US" sz="3200" b="1" dirty="0">
                <a:solidFill>
                  <a:schemeClr val="bg1"/>
                </a:solidFill>
                <a:latin typeface="+mn-lt"/>
              </a:rPr>
              <a:t> ?</a:t>
            </a:r>
            <a:endParaRPr lang="en-PH" altLang="en-US" sz="3200" b="1" dirty="0">
              <a:solidFill>
                <a:schemeClr val="bg1"/>
              </a:solidFill>
              <a:latin typeface="+mn-lt"/>
            </a:endParaRPr>
          </a:p>
        </p:txBody>
      </p:sp>
      <p:sp>
        <p:nvSpPr>
          <p:cNvPr id="9" name="Rectangle 3"/>
          <p:cNvSpPr>
            <a:spLocks noChangeArrowheads="1"/>
          </p:cNvSpPr>
          <p:nvPr/>
        </p:nvSpPr>
        <p:spPr bwMode="auto">
          <a:xfrm>
            <a:off x="417513" y="1247775"/>
            <a:ext cx="8208962" cy="3810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600" dirty="0">
                <a:latin typeface="+mn-lt"/>
              </a:rPr>
              <a:t>2. </a:t>
            </a:r>
            <a:r>
              <a:rPr lang="fr-FR" altLang="zh-CN" sz="2600" dirty="0">
                <a:latin typeface="+mn-lt"/>
              </a:rPr>
              <a:t>Objet pouvant être représenté par une ligne ou un polygone (limites administratives, routes, rivières,...) auquel des informations/statistiques peuvent être liées</a:t>
            </a:r>
            <a:endParaRPr lang="en-US" altLang="zh-CN" sz="2600" dirty="0">
              <a:latin typeface="+mn-lt"/>
            </a:endParaRPr>
          </a:p>
          <a:p>
            <a:pPr marL="347663" indent="-347663">
              <a:lnSpc>
                <a:spcPct val="90000"/>
              </a:lnSpc>
              <a:spcBef>
                <a:spcPct val="20000"/>
              </a:spcBef>
              <a:buFont typeface="Arial" pitchFamily="34" charset="0"/>
              <a:buChar char="•"/>
              <a:defRPr/>
            </a:pPr>
            <a:endParaRPr lang="en-US" altLang="zh-CN" sz="2600" dirty="0">
              <a:latin typeface="+mn-lt"/>
            </a:endParaRPr>
          </a:p>
        </p:txBody>
      </p:sp>
      <p:sp>
        <p:nvSpPr>
          <p:cNvPr id="27" name="AutoShape 32"/>
          <p:cNvSpPr>
            <a:spLocks noChangeArrowheads="1"/>
          </p:cNvSpPr>
          <p:nvPr/>
        </p:nvSpPr>
        <p:spPr bwMode="auto">
          <a:xfrm>
            <a:off x="2446040" y="2925316"/>
            <a:ext cx="685800" cy="5715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28" name="Rectangle 3"/>
          <p:cNvSpPr>
            <a:spLocks noChangeArrowheads="1"/>
          </p:cNvSpPr>
          <p:nvPr/>
        </p:nvSpPr>
        <p:spPr bwMode="auto">
          <a:xfrm>
            <a:off x="5272088" y="2391916"/>
            <a:ext cx="3200400" cy="685800"/>
          </a:xfrm>
          <a:prstGeom prst="rect">
            <a:avLst/>
          </a:prstGeom>
          <a:noFill/>
          <a:ln w="9525">
            <a:noFill/>
            <a:miter lim="800000"/>
            <a:headEnd/>
            <a:tailEnd/>
          </a:ln>
        </p:spPr>
        <p:txBody>
          <a:bodyPr lIns="0" tIns="0" rIns="0" bIns="0"/>
          <a:lstStyle/>
          <a:p>
            <a:pPr>
              <a:lnSpc>
                <a:spcPct val="90000"/>
              </a:lnSpc>
              <a:spcBef>
                <a:spcPct val="20000"/>
              </a:spcBef>
              <a:defRPr/>
            </a:pPr>
            <a:r>
              <a:rPr lang="fr-FR" altLang="zh-CN" dirty="0">
                <a:latin typeface="+mn-lt"/>
                <a:cs typeface="Arial" charset="0"/>
              </a:rPr>
              <a:t>Liste maîtresse complète et actualisée avec </a:t>
            </a:r>
            <a:r>
              <a:rPr lang="fr-FR" altLang="zh-CN" u="sng" dirty="0">
                <a:latin typeface="+mn-lt"/>
                <a:cs typeface="Arial" charset="0"/>
              </a:rPr>
              <a:t>identifiant unique</a:t>
            </a:r>
            <a:endParaRPr lang="en-US" altLang="zh-CN" u="sng" dirty="0">
              <a:latin typeface="+mn-lt"/>
              <a:cs typeface="Arial" charset="0"/>
            </a:endParaRPr>
          </a:p>
        </p:txBody>
      </p:sp>
      <p:sp>
        <p:nvSpPr>
          <p:cNvPr id="29" name="AutoShape 32"/>
          <p:cNvSpPr>
            <a:spLocks noChangeArrowheads="1"/>
          </p:cNvSpPr>
          <p:nvPr/>
        </p:nvSpPr>
        <p:spPr bwMode="auto">
          <a:xfrm rot="6213167">
            <a:off x="5743575" y="3028504"/>
            <a:ext cx="536575" cy="6096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30" name="Rectangle 3"/>
          <p:cNvSpPr>
            <a:spLocks noChangeArrowheads="1"/>
          </p:cNvSpPr>
          <p:nvPr/>
        </p:nvSpPr>
        <p:spPr bwMode="auto">
          <a:xfrm>
            <a:off x="6347643" y="4353700"/>
            <a:ext cx="2264048" cy="609600"/>
          </a:xfrm>
          <a:prstGeom prst="rect">
            <a:avLst/>
          </a:prstGeom>
          <a:noFill/>
          <a:ln w="9525">
            <a:noFill/>
            <a:miter lim="800000"/>
            <a:headEnd/>
            <a:tailEnd/>
          </a:ln>
        </p:spPr>
        <p:txBody>
          <a:bodyPr lIns="0" tIns="0" rIns="0" bIns="0"/>
          <a:lstStyle/>
          <a:p>
            <a:pPr algn="ctr">
              <a:lnSpc>
                <a:spcPct val="90000"/>
              </a:lnSpc>
              <a:spcBef>
                <a:spcPct val="20000"/>
              </a:spcBef>
              <a:defRPr/>
            </a:pPr>
            <a:r>
              <a:rPr lang="fr-FR" altLang="zh-CN" sz="1600" dirty="0">
                <a:latin typeface="+mn-lt"/>
                <a:cs typeface="Arial" charset="0"/>
              </a:rPr>
              <a:t>Identifiant inclus dans la table des</a:t>
            </a:r>
            <a:r>
              <a:rPr lang="fr-FR" altLang="zh-CN" sz="1600" dirty="0">
                <a:latin typeface="+mn-lt"/>
              </a:rPr>
              <a:t> </a:t>
            </a:r>
            <a:r>
              <a:rPr lang="fr-FR" altLang="zh-CN" sz="1600" dirty="0">
                <a:latin typeface="+mn-lt"/>
                <a:cs typeface="Arial" charset="0"/>
              </a:rPr>
              <a:t> statistiques</a:t>
            </a:r>
            <a:endParaRPr lang="en-US" altLang="zh-CN" sz="1600" dirty="0">
              <a:latin typeface="+mn-lt"/>
              <a:cs typeface="Arial" charset="0"/>
            </a:endParaRPr>
          </a:p>
        </p:txBody>
      </p:sp>
      <p:sp>
        <p:nvSpPr>
          <p:cNvPr id="31" name="AutoShape 32"/>
          <p:cNvSpPr>
            <a:spLocks noChangeArrowheads="1"/>
          </p:cNvSpPr>
          <p:nvPr/>
        </p:nvSpPr>
        <p:spPr bwMode="auto">
          <a:xfrm rot="2530057">
            <a:off x="1230569" y="4341372"/>
            <a:ext cx="1479102" cy="5715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33" name="Rectangle 3"/>
          <p:cNvSpPr>
            <a:spLocks noChangeArrowheads="1"/>
          </p:cNvSpPr>
          <p:nvPr/>
        </p:nvSpPr>
        <p:spPr bwMode="auto">
          <a:xfrm>
            <a:off x="1791822" y="5258581"/>
            <a:ext cx="1890588" cy="703288"/>
          </a:xfrm>
          <a:prstGeom prst="rect">
            <a:avLst/>
          </a:prstGeom>
          <a:noFill/>
          <a:ln w="9525">
            <a:noFill/>
            <a:miter lim="800000"/>
            <a:headEnd/>
            <a:tailEnd/>
          </a:ln>
        </p:spPr>
        <p:txBody>
          <a:bodyPr lIns="0" tIns="0" rIns="0" bIns="0"/>
          <a:lstStyle/>
          <a:p>
            <a:pPr algn="ctr">
              <a:lnSpc>
                <a:spcPct val="90000"/>
              </a:lnSpc>
              <a:spcBef>
                <a:spcPct val="20000"/>
              </a:spcBef>
              <a:defRPr/>
            </a:pPr>
            <a:r>
              <a:rPr lang="fr-FR" altLang="zh-CN" sz="1600" dirty="0">
                <a:latin typeface="+mn-lt"/>
                <a:cs typeface="Arial" charset="0"/>
              </a:rPr>
              <a:t>Couche SIG alignées avec la liste maîtresse</a:t>
            </a:r>
            <a:endParaRPr lang="en-US" altLang="zh-CN" sz="1600" dirty="0">
              <a:latin typeface="+mn-lt"/>
              <a:cs typeface="Arial" charset="0"/>
            </a:endParaRPr>
          </a:p>
        </p:txBody>
      </p:sp>
      <p:pic>
        <p:nvPicPr>
          <p:cNvPr id="34" name="Picture 4" descr="MDO_Figure_8"/>
          <p:cNvPicPr>
            <a:picLocks noChangeAspect="1" noChangeArrowheads="1"/>
          </p:cNvPicPr>
          <p:nvPr/>
        </p:nvPicPr>
        <p:blipFill>
          <a:blip r:embed="rId3" cstate="print"/>
          <a:srcRect/>
          <a:stretch>
            <a:fillRect/>
          </a:stretch>
        </p:blipFill>
        <p:spPr bwMode="auto">
          <a:xfrm>
            <a:off x="4211960" y="4801765"/>
            <a:ext cx="1295400" cy="1314450"/>
          </a:xfrm>
          <a:prstGeom prst="rect">
            <a:avLst/>
          </a:prstGeom>
          <a:noFill/>
          <a:ln w="9525">
            <a:solidFill>
              <a:schemeClr val="tx1"/>
            </a:solidFill>
            <a:miter lim="800000"/>
            <a:headEnd/>
            <a:tailEnd/>
          </a:ln>
        </p:spPr>
      </p:pic>
      <p:sp>
        <p:nvSpPr>
          <p:cNvPr id="35" name="AutoShape 32"/>
          <p:cNvSpPr>
            <a:spLocks noChangeArrowheads="1"/>
          </p:cNvSpPr>
          <p:nvPr/>
        </p:nvSpPr>
        <p:spPr bwMode="auto">
          <a:xfrm rot="3656890">
            <a:off x="6715024" y="3409090"/>
            <a:ext cx="1293493" cy="474662"/>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36" name="Rectangle 3"/>
          <p:cNvSpPr>
            <a:spLocks noChangeArrowheads="1"/>
          </p:cNvSpPr>
          <p:nvPr/>
        </p:nvSpPr>
        <p:spPr bwMode="auto">
          <a:xfrm>
            <a:off x="4989085" y="3630506"/>
            <a:ext cx="1828800" cy="533400"/>
          </a:xfrm>
          <a:prstGeom prst="rect">
            <a:avLst/>
          </a:prstGeom>
          <a:noFill/>
          <a:ln w="9525">
            <a:noFill/>
            <a:miter lim="800000"/>
            <a:headEnd/>
            <a:tailEnd/>
          </a:ln>
        </p:spPr>
        <p:txBody>
          <a:bodyPr lIns="0" tIns="0" rIns="0" bIns="0"/>
          <a:lstStyle/>
          <a:p>
            <a:pPr algn="ctr">
              <a:lnSpc>
                <a:spcPct val="90000"/>
              </a:lnSpc>
              <a:spcBef>
                <a:spcPct val="20000"/>
              </a:spcBef>
              <a:defRPr/>
            </a:pPr>
            <a:r>
              <a:rPr lang="fr-FR" altLang="zh-CN" sz="1600" dirty="0">
                <a:latin typeface="+mn-lt"/>
                <a:cs typeface="Arial" charset="0"/>
              </a:rPr>
              <a:t>identifiant inclus dans la table d'attributs de la couche SIG</a:t>
            </a:r>
            <a:endParaRPr lang="en-US" altLang="zh-CN" sz="1600" dirty="0">
              <a:latin typeface="+mn-lt"/>
              <a:cs typeface="Arial" charset="0"/>
            </a:endParaRPr>
          </a:p>
        </p:txBody>
      </p:sp>
      <p:pic>
        <p:nvPicPr>
          <p:cNvPr id="37" name="Picture 5"/>
          <p:cNvPicPr>
            <a:picLocks noChangeAspect="1" noChangeArrowheads="1"/>
          </p:cNvPicPr>
          <p:nvPr/>
        </p:nvPicPr>
        <p:blipFill>
          <a:blip r:embed="rId4" cstate="print"/>
          <a:srcRect/>
          <a:stretch>
            <a:fillRect/>
          </a:stretch>
        </p:blipFill>
        <p:spPr bwMode="auto">
          <a:xfrm>
            <a:off x="4669160" y="5030365"/>
            <a:ext cx="1295400" cy="1350963"/>
          </a:xfrm>
          <a:prstGeom prst="rect">
            <a:avLst/>
          </a:prstGeom>
          <a:noFill/>
          <a:ln w="9525">
            <a:solidFill>
              <a:schemeClr val="tx1"/>
            </a:solidFill>
            <a:miter lim="800000"/>
            <a:headEnd/>
            <a:tailEnd/>
          </a:ln>
        </p:spPr>
      </p:pic>
      <p:sp>
        <p:nvSpPr>
          <p:cNvPr id="38" name="Bent Arrow 37"/>
          <p:cNvSpPr/>
          <p:nvPr/>
        </p:nvSpPr>
        <p:spPr>
          <a:xfrm flipH="1" flipV="1">
            <a:off x="6057632" y="5244563"/>
            <a:ext cx="1219200" cy="609600"/>
          </a:xfrm>
          <a:prstGeom prst="ben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9" name="Rectangle 3"/>
          <p:cNvSpPr>
            <a:spLocks noChangeArrowheads="1"/>
          </p:cNvSpPr>
          <p:nvPr/>
        </p:nvSpPr>
        <p:spPr bwMode="auto">
          <a:xfrm>
            <a:off x="7236296" y="5657319"/>
            <a:ext cx="1907704" cy="1093812"/>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1600" dirty="0">
                <a:latin typeface="+mn-lt"/>
                <a:cs typeface="Arial" charset="0"/>
              </a:rPr>
              <a:t>L'identifiant permet de relier les statistiques/ informations à la couche SIG.</a:t>
            </a:r>
            <a:endParaRPr lang="en-US" altLang="zh-CN" sz="1600" dirty="0">
              <a:latin typeface="+mn-lt"/>
              <a:cs typeface="Arial" charset="0"/>
            </a:endParaRPr>
          </a:p>
        </p:txBody>
      </p:sp>
      <p:sp>
        <p:nvSpPr>
          <p:cNvPr id="40" name="Rectangle 39"/>
          <p:cNvSpPr/>
          <p:nvPr/>
        </p:nvSpPr>
        <p:spPr>
          <a:xfrm>
            <a:off x="852488" y="2772916"/>
            <a:ext cx="1371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1" name="Picture 3" descr="C:\Users\Samsung\AppData\Local\Microsoft\Windows\INetCache\IE\HELCTOMD\road_png_stock_by_doloresdevelde-d55c9nc[1].png"/>
          <p:cNvPicPr>
            <a:picLocks noChangeAspect="1" noChangeArrowheads="1"/>
          </p:cNvPicPr>
          <p:nvPr/>
        </p:nvPicPr>
        <p:blipFill>
          <a:blip r:embed="rId5" cstate="print"/>
          <a:srcRect/>
          <a:stretch>
            <a:fillRect/>
          </a:stretch>
        </p:blipFill>
        <p:spPr bwMode="auto">
          <a:xfrm>
            <a:off x="852488" y="2904679"/>
            <a:ext cx="1371600" cy="1028700"/>
          </a:xfrm>
          <a:prstGeom prst="rect">
            <a:avLst/>
          </a:prstGeom>
          <a:noFill/>
          <a:ln w="9525">
            <a:solidFill>
              <a:schemeClr val="tx1"/>
            </a:solidFill>
            <a:miter lim="800000"/>
            <a:headEnd/>
            <a:tailEnd/>
          </a:ln>
        </p:spPr>
      </p:pic>
      <p:pic>
        <p:nvPicPr>
          <p:cNvPr id="42" name="Picture 4"/>
          <p:cNvPicPr>
            <a:picLocks noChangeAspect="1" noChangeArrowheads="1"/>
          </p:cNvPicPr>
          <p:nvPr/>
        </p:nvPicPr>
        <p:blipFill>
          <a:blip r:embed="rId6" cstate="print"/>
          <a:srcRect/>
          <a:stretch>
            <a:fillRect/>
          </a:stretch>
        </p:blipFill>
        <p:spPr bwMode="auto">
          <a:xfrm>
            <a:off x="395288" y="2523679"/>
            <a:ext cx="1143000" cy="1174750"/>
          </a:xfrm>
          <a:prstGeom prst="rect">
            <a:avLst/>
          </a:prstGeom>
          <a:noFill/>
          <a:ln w="9525">
            <a:solidFill>
              <a:schemeClr val="tx1"/>
            </a:solidFill>
            <a:miter lim="800000"/>
            <a:headEnd/>
            <a:tailEnd/>
          </a:ln>
        </p:spPr>
      </p:pic>
      <p:pic>
        <p:nvPicPr>
          <p:cNvPr id="43" name="Picture 2"/>
          <p:cNvPicPr>
            <a:picLocks noChangeAspect="1" noChangeArrowheads="1"/>
          </p:cNvPicPr>
          <p:nvPr/>
        </p:nvPicPr>
        <p:blipFill>
          <a:blip r:embed="rId7" cstate="print"/>
          <a:srcRect/>
          <a:stretch>
            <a:fillRect/>
          </a:stretch>
        </p:blipFill>
        <p:spPr bwMode="auto">
          <a:xfrm>
            <a:off x="3276600" y="2498774"/>
            <a:ext cx="1606550" cy="1938338"/>
          </a:xfrm>
          <a:prstGeom prst="rect">
            <a:avLst/>
          </a:prstGeom>
          <a:noFill/>
          <a:ln w="9525">
            <a:noFill/>
            <a:miter lim="800000"/>
            <a:headEnd/>
            <a:tailEnd/>
          </a:ln>
        </p:spPr>
      </p:pic>
    </p:spTree>
    <p:extLst>
      <p:ext uri="{BB962C8B-B14F-4D97-AF65-F5344CB8AC3E}">
        <p14:creationId xmlns:p14="http://schemas.microsoft.com/office/powerpoint/2010/main" val="13611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6</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Quels</a:t>
            </a:r>
            <a:r>
              <a:rPr lang="en-US" sz="3200" b="1" dirty="0">
                <a:solidFill>
                  <a:schemeClr val="bg1"/>
                </a:solidFill>
                <a:latin typeface="+mn-lt"/>
              </a:rPr>
              <a:t> sont les </a:t>
            </a:r>
            <a:r>
              <a:rPr lang="en-US" sz="3200" b="1" dirty="0" err="1">
                <a:solidFill>
                  <a:schemeClr val="bg1"/>
                </a:solidFill>
                <a:latin typeface="+mn-lt"/>
              </a:rPr>
              <a:t>besoins</a:t>
            </a:r>
            <a:r>
              <a:rPr lang="en-US" sz="3200" b="1" dirty="0">
                <a:solidFill>
                  <a:schemeClr val="bg1"/>
                </a:solidFill>
                <a:latin typeface="+mn-lt"/>
              </a:rPr>
              <a:t> ?</a:t>
            </a:r>
            <a:endParaRPr lang="en-PH" altLang="en-US" sz="3200" b="1" dirty="0">
              <a:solidFill>
                <a:schemeClr val="bg1"/>
              </a:solidFill>
              <a:latin typeface="+mn-lt"/>
            </a:endParaRPr>
          </a:p>
        </p:txBody>
      </p:sp>
      <p:sp>
        <p:nvSpPr>
          <p:cNvPr id="22" name="Rectangle 3"/>
          <p:cNvSpPr>
            <a:spLocks noChangeArrowheads="1"/>
          </p:cNvSpPr>
          <p:nvPr/>
        </p:nvSpPr>
        <p:spPr bwMode="auto">
          <a:xfrm>
            <a:off x="460375" y="1239838"/>
            <a:ext cx="8208963" cy="7493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latin typeface="+mn-lt"/>
                <a:cs typeface="Arial" charset="0"/>
              </a:rPr>
              <a:t>3. </a:t>
            </a:r>
            <a:r>
              <a:rPr lang="fr-FR" altLang="zh-CN" sz="2800" dirty="0">
                <a:latin typeface="+mn-lt"/>
                <a:cs typeface="Arial" charset="0"/>
              </a:rPr>
              <a:t>Objets "mobiles" (patients, personnel de santé, véhicules,...)</a:t>
            </a:r>
            <a:endParaRPr lang="en-US" altLang="zh-CN" sz="2800" dirty="0">
              <a:latin typeface="+mn-lt"/>
              <a:cs typeface="Arial" charset="0"/>
            </a:endParaRP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23" name="AutoShape 32"/>
          <p:cNvSpPr>
            <a:spLocks noChangeArrowheads="1"/>
          </p:cNvSpPr>
          <p:nvPr/>
        </p:nvSpPr>
        <p:spPr bwMode="auto">
          <a:xfrm>
            <a:off x="1908175" y="2436813"/>
            <a:ext cx="685800" cy="5715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pic>
        <p:nvPicPr>
          <p:cNvPr id="24" name="Picture 2" descr="C:\Users\Samsung\AppData\Local\Microsoft\Windows\INetCache\IE\I0N6AJGC\hospital[1].gif"/>
          <p:cNvPicPr>
            <a:picLocks noChangeAspect="1" noChangeArrowheads="1"/>
          </p:cNvPicPr>
          <p:nvPr/>
        </p:nvPicPr>
        <p:blipFill>
          <a:blip r:embed="rId3" cstate="print"/>
          <a:srcRect/>
          <a:stretch>
            <a:fillRect/>
          </a:stretch>
        </p:blipFill>
        <p:spPr bwMode="auto">
          <a:xfrm>
            <a:off x="4572000" y="4452938"/>
            <a:ext cx="820738" cy="990600"/>
          </a:xfrm>
          <a:prstGeom prst="rect">
            <a:avLst/>
          </a:prstGeom>
          <a:noFill/>
          <a:ln w="9525">
            <a:noFill/>
            <a:miter lim="800000"/>
            <a:headEnd/>
            <a:tailEnd/>
          </a:ln>
        </p:spPr>
      </p:pic>
      <p:sp>
        <p:nvSpPr>
          <p:cNvPr id="25" name="Rectangle 3"/>
          <p:cNvSpPr>
            <a:spLocks noChangeArrowheads="1"/>
          </p:cNvSpPr>
          <p:nvPr/>
        </p:nvSpPr>
        <p:spPr bwMode="auto">
          <a:xfrm>
            <a:off x="5116513" y="1989138"/>
            <a:ext cx="3659188" cy="1511300"/>
          </a:xfrm>
          <a:prstGeom prst="rect">
            <a:avLst/>
          </a:prstGeom>
          <a:noFill/>
          <a:ln w="9525">
            <a:noFill/>
            <a:miter lim="800000"/>
            <a:headEnd/>
            <a:tailEnd/>
          </a:ln>
        </p:spPr>
        <p:txBody>
          <a:bodyPr lIns="0" tIns="0" rIns="0" bIns="0"/>
          <a:lstStyle/>
          <a:p>
            <a:pPr algn="ctr">
              <a:lnSpc>
                <a:spcPct val="90000"/>
              </a:lnSpc>
              <a:spcBef>
                <a:spcPct val="20000"/>
              </a:spcBef>
              <a:defRPr/>
            </a:pPr>
            <a:r>
              <a:rPr lang="fr-FR" altLang="zh-CN" dirty="0">
                <a:latin typeface="+mn-lt"/>
                <a:cs typeface="Arial" charset="0"/>
              </a:rPr>
              <a:t>Liste maîtresse complète et actualisée avec un </a:t>
            </a:r>
            <a:r>
              <a:rPr lang="fr-FR" altLang="zh-CN" u="sng" dirty="0">
                <a:latin typeface="+mn-lt"/>
                <a:cs typeface="Arial" charset="0"/>
              </a:rPr>
              <a:t>identifiant unique </a:t>
            </a:r>
            <a:r>
              <a:rPr lang="fr-FR" altLang="zh-CN" dirty="0">
                <a:latin typeface="+mn-lt"/>
                <a:cs typeface="Arial" charset="0"/>
              </a:rPr>
              <a:t>et des champs pour saisir le lieu de soins, de résidence,... par le biais de l'identifiant unique respectif de ces objets fixes</a:t>
            </a:r>
            <a:endParaRPr lang="en-US" altLang="zh-CN" dirty="0">
              <a:latin typeface="+mn-lt"/>
              <a:cs typeface="Arial" charset="0"/>
            </a:endParaRPr>
          </a:p>
        </p:txBody>
      </p:sp>
      <p:sp>
        <p:nvSpPr>
          <p:cNvPr id="26" name="AutoShape 32"/>
          <p:cNvSpPr>
            <a:spLocks noChangeArrowheads="1"/>
          </p:cNvSpPr>
          <p:nvPr/>
        </p:nvSpPr>
        <p:spPr bwMode="auto">
          <a:xfrm rot="7254995">
            <a:off x="4964112" y="3721101"/>
            <a:ext cx="765175" cy="50800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44" name="AutoShape 32"/>
          <p:cNvSpPr>
            <a:spLocks noChangeArrowheads="1"/>
          </p:cNvSpPr>
          <p:nvPr/>
        </p:nvSpPr>
        <p:spPr bwMode="auto">
          <a:xfrm rot="3035377">
            <a:off x="6899275" y="3727451"/>
            <a:ext cx="752475" cy="43815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pic>
        <p:nvPicPr>
          <p:cNvPr id="45" name="Picture 2" descr="D:\GAIA-GEOSYSTEMS\PROJECTS\ADB\MEETINGS\AeHIN_BALI_2015\GIS_WORKSHOP\PRESENTATIONS\TN_nurse_patient_stethoscope_03.jpg"/>
          <p:cNvPicPr>
            <a:picLocks noChangeAspect="1" noChangeArrowheads="1"/>
          </p:cNvPicPr>
          <p:nvPr/>
        </p:nvPicPr>
        <p:blipFill>
          <a:blip r:embed="rId4" cstate="print"/>
          <a:srcRect/>
          <a:stretch>
            <a:fillRect/>
          </a:stretch>
        </p:blipFill>
        <p:spPr bwMode="auto">
          <a:xfrm>
            <a:off x="233363" y="2147888"/>
            <a:ext cx="1530350" cy="1223962"/>
          </a:xfrm>
          <a:prstGeom prst="rect">
            <a:avLst/>
          </a:prstGeom>
          <a:noFill/>
          <a:ln w="9525">
            <a:noFill/>
            <a:miter lim="800000"/>
            <a:headEnd/>
            <a:tailEnd/>
          </a:ln>
        </p:spPr>
      </p:pic>
      <p:pic>
        <p:nvPicPr>
          <p:cNvPr id="46" name="Picture 3" descr="C:\Users\Samsung\AppData\Local\Microsoft\Windows\INetCache\IE\ADQUVT3B\Village_silhouette.svg[1].png"/>
          <p:cNvPicPr>
            <a:picLocks noChangeAspect="1" noChangeArrowheads="1"/>
          </p:cNvPicPr>
          <p:nvPr/>
        </p:nvPicPr>
        <p:blipFill>
          <a:blip r:embed="rId5" cstate="print"/>
          <a:srcRect/>
          <a:stretch>
            <a:fillRect/>
          </a:stretch>
        </p:blipFill>
        <p:spPr bwMode="auto">
          <a:xfrm>
            <a:off x="7372350" y="4092575"/>
            <a:ext cx="1087438" cy="912813"/>
          </a:xfrm>
          <a:prstGeom prst="rect">
            <a:avLst/>
          </a:prstGeom>
          <a:noFill/>
          <a:ln w="9525">
            <a:noFill/>
            <a:miter lim="800000"/>
            <a:headEnd/>
            <a:tailEnd/>
          </a:ln>
        </p:spPr>
      </p:pic>
      <p:pic>
        <p:nvPicPr>
          <p:cNvPr id="47" name="Picture 4"/>
          <p:cNvPicPr>
            <a:picLocks noChangeAspect="1" noChangeArrowheads="1"/>
          </p:cNvPicPr>
          <p:nvPr/>
        </p:nvPicPr>
        <p:blipFill>
          <a:blip r:embed="rId6" cstate="print"/>
          <a:srcRect/>
          <a:stretch>
            <a:fillRect/>
          </a:stretch>
        </p:blipFill>
        <p:spPr bwMode="auto">
          <a:xfrm>
            <a:off x="5940425" y="4524375"/>
            <a:ext cx="936625" cy="962025"/>
          </a:xfrm>
          <a:prstGeom prst="rect">
            <a:avLst/>
          </a:prstGeom>
          <a:noFill/>
          <a:ln w="9525">
            <a:solidFill>
              <a:schemeClr val="tx1"/>
            </a:solidFill>
            <a:miter lim="800000"/>
            <a:headEnd/>
            <a:tailEnd/>
          </a:ln>
        </p:spPr>
      </p:pic>
      <p:sp>
        <p:nvSpPr>
          <p:cNvPr id="48" name="AutoShape 32"/>
          <p:cNvSpPr>
            <a:spLocks noChangeArrowheads="1"/>
          </p:cNvSpPr>
          <p:nvPr/>
        </p:nvSpPr>
        <p:spPr bwMode="auto">
          <a:xfrm rot="5400000">
            <a:off x="6043612" y="3727451"/>
            <a:ext cx="752475" cy="438150"/>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49" name="Rectangle 3"/>
          <p:cNvSpPr>
            <a:spLocks noChangeArrowheads="1"/>
          </p:cNvSpPr>
          <p:nvPr/>
        </p:nvSpPr>
        <p:spPr bwMode="auto">
          <a:xfrm>
            <a:off x="4624388" y="5367338"/>
            <a:ext cx="720725"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latin typeface="+mn-lt"/>
                <a:cs typeface="Arial" charset="0"/>
              </a:rPr>
              <a:t>12034</a:t>
            </a:r>
            <a:endParaRPr lang="en-US" altLang="zh-CN" dirty="0">
              <a:latin typeface="+mn-lt"/>
              <a:cs typeface="Arial" charset="0"/>
            </a:endParaRPr>
          </a:p>
        </p:txBody>
      </p:sp>
      <p:sp>
        <p:nvSpPr>
          <p:cNvPr id="50" name="Rectangle 3"/>
          <p:cNvSpPr>
            <a:spLocks noChangeArrowheads="1"/>
          </p:cNvSpPr>
          <p:nvPr/>
        </p:nvSpPr>
        <p:spPr bwMode="auto">
          <a:xfrm>
            <a:off x="7937500" y="4119563"/>
            <a:ext cx="719138"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latin typeface="+mn-lt"/>
                <a:cs typeface="Arial" charset="0"/>
              </a:rPr>
              <a:t>Village</a:t>
            </a:r>
            <a:endParaRPr lang="en-US" altLang="zh-CN" dirty="0">
              <a:latin typeface="+mn-lt"/>
              <a:cs typeface="Arial" charset="0"/>
            </a:endParaRPr>
          </a:p>
        </p:txBody>
      </p:sp>
      <p:sp>
        <p:nvSpPr>
          <p:cNvPr id="51" name="Rectangle 50"/>
          <p:cNvSpPr/>
          <p:nvPr/>
        </p:nvSpPr>
        <p:spPr>
          <a:xfrm>
            <a:off x="5795963" y="5486400"/>
            <a:ext cx="1238250" cy="369888"/>
          </a:xfrm>
          <a:prstGeom prst="rect">
            <a:avLst/>
          </a:prstGeom>
        </p:spPr>
        <p:txBody>
          <a:bodyPr wrap="none">
            <a:spAutoFit/>
          </a:bodyPr>
          <a:lstStyle/>
          <a:p>
            <a:pPr>
              <a:defRPr/>
            </a:pPr>
            <a:r>
              <a:rPr lang="en-US" dirty="0">
                <a:latin typeface="+mn-lt"/>
                <a:cs typeface="Arial" charset="0"/>
              </a:rPr>
              <a:t>174000000</a:t>
            </a:r>
          </a:p>
        </p:txBody>
      </p:sp>
      <p:sp>
        <p:nvSpPr>
          <p:cNvPr id="52" name="Rectangle 3"/>
          <p:cNvSpPr>
            <a:spLocks noChangeArrowheads="1"/>
          </p:cNvSpPr>
          <p:nvPr/>
        </p:nvSpPr>
        <p:spPr bwMode="auto">
          <a:xfrm>
            <a:off x="7389813" y="5011738"/>
            <a:ext cx="1368425" cy="287337"/>
          </a:xfrm>
          <a:prstGeom prst="rect">
            <a:avLst/>
          </a:prstGeom>
          <a:noFill/>
          <a:ln w="9525">
            <a:noFill/>
            <a:miter lim="800000"/>
            <a:headEnd/>
            <a:tailEnd/>
          </a:ln>
        </p:spPr>
        <p:txBody>
          <a:bodyPr lIns="0" tIns="0" rIns="0" bIns="0"/>
          <a:lstStyle/>
          <a:p>
            <a:pPr>
              <a:lnSpc>
                <a:spcPct val="90000"/>
              </a:lnSpc>
              <a:spcBef>
                <a:spcPct val="20000"/>
              </a:spcBef>
              <a:defRPr/>
            </a:pPr>
            <a:r>
              <a:rPr lang="fr-CH" altLang="zh-CN" dirty="0">
                <a:latin typeface="+mn-lt"/>
                <a:cs typeface="Arial" charset="0"/>
              </a:rPr>
              <a:t>174000001</a:t>
            </a:r>
            <a:endParaRPr lang="en-US" altLang="zh-CN" dirty="0">
              <a:latin typeface="+mn-lt"/>
              <a:cs typeface="Arial" charset="0"/>
            </a:endParaRPr>
          </a:p>
        </p:txBody>
      </p:sp>
      <p:sp>
        <p:nvSpPr>
          <p:cNvPr id="53" name="Rectangle 3"/>
          <p:cNvSpPr>
            <a:spLocks noChangeArrowheads="1"/>
          </p:cNvSpPr>
          <p:nvPr/>
        </p:nvSpPr>
        <p:spPr bwMode="auto">
          <a:xfrm>
            <a:off x="222957" y="4700041"/>
            <a:ext cx="3563938" cy="381000"/>
          </a:xfrm>
          <a:prstGeom prst="rect">
            <a:avLst/>
          </a:prstGeom>
          <a:noFill/>
          <a:ln w="9525">
            <a:noFill/>
            <a:miter lim="800000"/>
            <a:headEnd/>
            <a:tailEnd/>
          </a:ln>
        </p:spPr>
        <p:txBody>
          <a:bodyPr lIns="0" tIns="0" rIns="0" bIns="0"/>
          <a:lstStyle/>
          <a:p>
            <a:pPr>
              <a:lnSpc>
                <a:spcPct val="90000"/>
              </a:lnSpc>
              <a:spcBef>
                <a:spcPct val="20000"/>
              </a:spcBef>
              <a:defRPr/>
            </a:pPr>
            <a:r>
              <a:rPr lang="fr-FR" altLang="zh-CN" dirty="0">
                <a:latin typeface="+mn-lt"/>
                <a:cs typeface="Arial" charset="0"/>
              </a:rPr>
              <a:t>Mais vous pourriez vouloir suivre certains de ces objets en temps réel...</a:t>
            </a:r>
            <a:endParaRPr lang="en-US" altLang="zh-CN" dirty="0">
              <a:latin typeface="+mn-lt"/>
              <a:cs typeface="Arial" charset="0"/>
            </a:endParaRPr>
          </a:p>
        </p:txBody>
      </p:sp>
      <p:pic>
        <p:nvPicPr>
          <p:cNvPr id="54" name="Picture 20" descr="gps-tracking1.jpg"/>
          <p:cNvPicPr>
            <a:picLocks noChangeAspect="1"/>
          </p:cNvPicPr>
          <p:nvPr/>
        </p:nvPicPr>
        <p:blipFill>
          <a:blip r:embed="rId7" cstate="print"/>
          <a:srcRect/>
          <a:stretch>
            <a:fillRect/>
          </a:stretch>
        </p:blipFill>
        <p:spPr bwMode="auto">
          <a:xfrm>
            <a:off x="280988" y="5188991"/>
            <a:ext cx="3386137" cy="976313"/>
          </a:xfrm>
          <a:prstGeom prst="rect">
            <a:avLst/>
          </a:prstGeom>
          <a:noFill/>
          <a:ln w="9525">
            <a:noFill/>
            <a:miter lim="800000"/>
            <a:headEnd/>
            <a:tailEnd/>
          </a:ln>
        </p:spPr>
      </p:pic>
      <p:pic>
        <p:nvPicPr>
          <p:cNvPr id="55" name="Picture 4"/>
          <p:cNvPicPr>
            <a:picLocks noChangeAspect="1" noChangeArrowheads="1"/>
          </p:cNvPicPr>
          <p:nvPr/>
        </p:nvPicPr>
        <p:blipFill>
          <a:blip r:embed="rId8" cstate="print"/>
          <a:srcRect/>
          <a:stretch>
            <a:fillRect/>
          </a:stretch>
        </p:blipFill>
        <p:spPr bwMode="auto">
          <a:xfrm>
            <a:off x="2700338" y="2246313"/>
            <a:ext cx="2222500" cy="1439862"/>
          </a:xfrm>
          <a:prstGeom prst="rect">
            <a:avLst/>
          </a:prstGeom>
          <a:noFill/>
          <a:ln w="9525">
            <a:noFill/>
            <a:miter lim="800000"/>
            <a:headEnd/>
            <a:tailEnd/>
          </a:ln>
        </p:spPr>
      </p:pic>
      <p:pic>
        <p:nvPicPr>
          <p:cNvPr id="56" name="Picture 132" descr="eTrexBig"/>
          <p:cNvPicPr>
            <a:picLocks noChangeAspect="1" noChangeArrowheads="1"/>
          </p:cNvPicPr>
          <p:nvPr/>
        </p:nvPicPr>
        <p:blipFill>
          <a:blip r:embed="rId9" cstate="print"/>
          <a:srcRect/>
          <a:stretch>
            <a:fillRect/>
          </a:stretch>
        </p:blipFill>
        <p:spPr bwMode="auto">
          <a:xfrm>
            <a:off x="3494088" y="5353773"/>
            <a:ext cx="381000" cy="723900"/>
          </a:xfrm>
          <a:prstGeom prst="rect">
            <a:avLst/>
          </a:prstGeom>
          <a:noFill/>
          <a:ln w="9525">
            <a:noFill/>
            <a:miter lim="800000"/>
            <a:headEnd/>
            <a:tailEnd/>
          </a:ln>
        </p:spPr>
      </p:pic>
    </p:spTree>
    <p:extLst>
      <p:ext uri="{BB962C8B-B14F-4D97-AF65-F5344CB8AC3E}">
        <p14:creationId xmlns:p14="http://schemas.microsoft.com/office/powerpoint/2010/main" val="125262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7</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err="1">
                <a:solidFill>
                  <a:schemeClr val="bg1"/>
                </a:solidFill>
                <a:latin typeface="+mn-lt"/>
              </a:rPr>
              <a:t>Quels</a:t>
            </a:r>
            <a:r>
              <a:rPr lang="en-US" sz="3200" b="1" dirty="0">
                <a:solidFill>
                  <a:schemeClr val="bg1"/>
                </a:solidFill>
                <a:latin typeface="+mn-lt"/>
              </a:rPr>
              <a:t> sont les </a:t>
            </a:r>
            <a:r>
              <a:rPr lang="en-US" sz="3200" b="1" dirty="0" err="1">
                <a:solidFill>
                  <a:schemeClr val="bg1"/>
                </a:solidFill>
                <a:latin typeface="+mn-lt"/>
              </a:rPr>
              <a:t>besoins</a:t>
            </a:r>
            <a:r>
              <a:rPr lang="en-US" sz="3200" b="1" dirty="0">
                <a:solidFill>
                  <a:schemeClr val="bg1"/>
                </a:solidFill>
                <a:latin typeface="+mn-lt"/>
              </a:rPr>
              <a:t> ?</a:t>
            </a:r>
            <a:endParaRPr lang="en-PH" altLang="en-US" sz="3200" b="1" dirty="0">
              <a:solidFill>
                <a:schemeClr val="bg1"/>
              </a:solidFill>
              <a:latin typeface="+mn-lt"/>
            </a:endParaRPr>
          </a:p>
        </p:txBody>
      </p:sp>
      <p:sp>
        <p:nvSpPr>
          <p:cNvPr id="27" name="Rectangle 3"/>
          <p:cNvSpPr>
            <a:spLocks noChangeArrowheads="1"/>
          </p:cNvSpPr>
          <p:nvPr/>
        </p:nvSpPr>
        <p:spPr bwMode="auto">
          <a:xfrm>
            <a:off x="450850" y="1247774"/>
            <a:ext cx="8208963" cy="813073"/>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latin typeface="+mn-lt"/>
                <a:cs typeface="Arial" charset="0"/>
              </a:rPr>
              <a:t>4. </a:t>
            </a:r>
            <a:r>
              <a:rPr lang="fr-FR" altLang="zh-CN" sz="2800" dirty="0">
                <a:latin typeface="+mn-lt"/>
                <a:cs typeface="Arial" charset="0"/>
              </a:rPr>
              <a:t>Données géospatiales continues (modèle numérique d'élévation (MNE), couverture du sol,...)</a:t>
            </a:r>
            <a:endParaRPr lang="en-US" altLang="zh-CN" sz="2800" dirty="0">
              <a:latin typeface="+mn-lt"/>
              <a:cs typeface="Arial" charset="0"/>
            </a:endParaRPr>
          </a:p>
        </p:txBody>
      </p:sp>
      <p:pic>
        <p:nvPicPr>
          <p:cNvPr id="28" name="Picture 2" descr="KHM_Land_cover"/>
          <p:cNvPicPr>
            <a:picLocks noChangeAspect="1" noChangeArrowheads="1"/>
          </p:cNvPicPr>
          <p:nvPr/>
        </p:nvPicPr>
        <p:blipFill>
          <a:blip r:embed="rId3" cstate="print"/>
          <a:srcRect/>
          <a:stretch>
            <a:fillRect/>
          </a:stretch>
        </p:blipFill>
        <p:spPr bwMode="auto">
          <a:xfrm>
            <a:off x="584200" y="2362200"/>
            <a:ext cx="2870200" cy="2073275"/>
          </a:xfrm>
          <a:prstGeom prst="rect">
            <a:avLst/>
          </a:prstGeom>
          <a:noFill/>
          <a:ln w="9525">
            <a:noFill/>
            <a:miter lim="800000"/>
            <a:headEnd/>
            <a:tailEnd/>
          </a:ln>
        </p:spPr>
      </p:pic>
      <p:sp>
        <p:nvSpPr>
          <p:cNvPr id="29" name="Rectangle 3"/>
          <p:cNvSpPr>
            <a:spLocks noChangeArrowheads="1"/>
          </p:cNvSpPr>
          <p:nvPr/>
        </p:nvSpPr>
        <p:spPr bwMode="auto">
          <a:xfrm>
            <a:off x="3081337" y="2382466"/>
            <a:ext cx="1490663" cy="398462"/>
          </a:xfrm>
          <a:prstGeom prst="rect">
            <a:avLst/>
          </a:prstGeom>
          <a:noFill/>
          <a:ln w="9525">
            <a:noFill/>
            <a:miter lim="800000"/>
            <a:headEnd/>
            <a:tailEnd/>
          </a:ln>
        </p:spPr>
        <p:txBody>
          <a:bodyPr lIns="0" tIns="0" rIns="0" bIns="0"/>
          <a:lstStyle/>
          <a:p>
            <a:pPr>
              <a:lnSpc>
                <a:spcPct val="90000"/>
              </a:lnSpc>
              <a:spcBef>
                <a:spcPct val="20000"/>
              </a:spcBef>
              <a:defRPr/>
            </a:pPr>
            <a:r>
              <a:rPr lang="en-US" altLang="zh-CN" dirty="0">
                <a:latin typeface="+mn-lt"/>
                <a:cs typeface="Arial" charset="0"/>
              </a:rPr>
              <a:t>La </a:t>
            </a:r>
            <a:r>
              <a:rPr lang="en-US" altLang="zh-CN" dirty="0" err="1">
                <a:latin typeface="+mn-lt"/>
                <a:cs typeface="Arial" charset="0"/>
              </a:rPr>
              <a:t>couche</a:t>
            </a:r>
            <a:r>
              <a:rPr lang="en-US" altLang="zh-CN" dirty="0">
                <a:latin typeface="+mn-lt"/>
                <a:cs typeface="Arial" charset="0"/>
              </a:rPr>
              <a:t> SIG</a:t>
            </a:r>
          </a:p>
        </p:txBody>
      </p:sp>
      <p:pic>
        <p:nvPicPr>
          <p:cNvPr id="30" name="Picture 3"/>
          <p:cNvPicPr>
            <a:picLocks noChangeAspect="1" noChangeArrowheads="1"/>
          </p:cNvPicPr>
          <p:nvPr/>
        </p:nvPicPr>
        <p:blipFill>
          <a:blip r:embed="rId4" cstate="print"/>
          <a:srcRect r="51389" b="57249"/>
          <a:stretch>
            <a:fillRect/>
          </a:stretch>
        </p:blipFill>
        <p:spPr bwMode="auto">
          <a:xfrm>
            <a:off x="4860032" y="2346052"/>
            <a:ext cx="3516313" cy="1917700"/>
          </a:xfrm>
          <a:prstGeom prst="rect">
            <a:avLst/>
          </a:prstGeom>
          <a:noFill/>
          <a:ln w="9525">
            <a:solidFill>
              <a:schemeClr val="tx1"/>
            </a:solidFill>
            <a:miter lim="800000"/>
            <a:headEnd/>
            <a:tailEnd/>
          </a:ln>
        </p:spPr>
      </p:pic>
      <p:sp>
        <p:nvSpPr>
          <p:cNvPr id="31" name="Rectangle 3"/>
          <p:cNvSpPr>
            <a:spLocks noChangeArrowheads="1"/>
          </p:cNvSpPr>
          <p:nvPr/>
        </p:nvSpPr>
        <p:spPr bwMode="auto">
          <a:xfrm>
            <a:off x="4842570" y="4398689"/>
            <a:ext cx="3916362" cy="542479"/>
          </a:xfrm>
          <a:prstGeom prst="rect">
            <a:avLst/>
          </a:prstGeom>
          <a:noFill/>
          <a:ln w="9525">
            <a:noFill/>
            <a:miter lim="800000"/>
            <a:headEnd/>
            <a:tailEnd/>
          </a:ln>
        </p:spPr>
        <p:txBody>
          <a:bodyPr lIns="0" tIns="0" rIns="0" bIns="0"/>
          <a:lstStyle/>
          <a:p>
            <a:pPr>
              <a:lnSpc>
                <a:spcPct val="90000"/>
              </a:lnSpc>
              <a:spcBef>
                <a:spcPct val="20000"/>
              </a:spcBef>
              <a:defRPr/>
            </a:pPr>
            <a:r>
              <a:rPr lang="fr-FR" altLang="zh-CN" dirty="0">
                <a:latin typeface="+mn-lt"/>
                <a:cs typeface="Arial" charset="0"/>
              </a:rPr>
              <a:t>La classification si elle n'est pas déjà incluse dans la couche elle-même</a:t>
            </a:r>
            <a:endParaRPr lang="en-US" altLang="zh-CN" dirty="0">
              <a:latin typeface="+mn-lt"/>
              <a:cs typeface="Arial" charset="0"/>
            </a:endParaRPr>
          </a:p>
        </p:txBody>
      </p:sp>
      <p:sp>
        <p:nvSpPr>
          <p:cNvPr id="33" name="Rectangle 3"/>
          <p:cNvSpPr>
            <a:spLocks noChangeArrowheads="1"/>
          </p:cNvSpPr>
          <p:nvPr/>
        </p:nvSpPr>
        <p:spPr bwMode="auto">
          <a:xfrm>
            <a:off x="436176" y="4941168"/>
            <a:ext cx="8208963" cy="381000"/>
          </a:xfrm>
          <a:prstGeom prst="rect">
            <a:avLst/>
          </a:prstGeom>
          <a:noFill/>
          <a:ln w="9525">
            <a:noFill/>
            <a:miter lim="800000"/>
            <a:headEnd/>
            <a:tailEnd/>
          </a:ln>
        </p:spPr>
        <p:txBody>
          <a:bodyPr lIns="0" tIns="0" rIns="0" bIns="0"/>
          <a:lstStyle/>
          <a:p>
            <a:pPr marL="290513" indent="-290513">
              <a:lnSpc>
                <a:spcPct val="90000"/>
              </a:lnSpc>
              <a:spcBef>
                <a:spcPct val="20000"/>
              </a:spcBef>
              <a:defRPr/>
            </a:pPr>
            <a:r>
              <a:rPr lang="en-US" altLang="zh-CN" sz="2800" dirty="0">
                <a:cs typeface="Arial" charset="0"/>
              </a:rPr>
              <a:t>5</a:t>
            </a:r>
            <a:r>
              <a:rPr lang="en-US" altLang="zh-CN" sz="2800" dirty="0">
                <a:latin typeface="+mn-lt"/>
                <a:cs typeface="Arial" charset="0"/>
              </a:rPr>
              <a:t>. Fonds de carte</a:t>
            </a:r>
          </a:p>
          <a:p>
            <a:pPr marL="347663" indent="-347663">
              <a:lnSpc>
                <a:spcPct val="90000"/>
              </a:lnSpc>
              <a:spcBef>
                <a:spcPct val="20000"/>
              </a:spcBef>
              <a:buFont typeface="Arial" pitchFamily="34" charset="0"/>
              <a:buChar char="•"/>
              <a:defRPr/>
            </a:pPr>
            <a:endParaRPr lang="en-US" altLang="zh-CN" sz="2800" dirty="0">
              <a:latin typeface="+mn-lt"/>
              <a:cs typeface="Arial" charset="0"/>
            </a:endParaRPr>
          </a:p>
        </p:txBody>
      </p:sp>
      <p:sp>
        <p:nvSpPr>
          <p:cNvPr id="34" name="Rectangle 3"/>
          <p:cNvSpPr>
            <a:spLocks noChangeArrowheads="1"/>
          </p:cNvSpPr>
          <p:nvPr/>
        </p:nvSpPr>
        <p:spPr bwMode="auto">
          <a:xfrm>
            <a:off x="1187624" y="5550818"/>
            <a:ext cx="7416824" cy="686494"/>
          </a:xfrm>
          <a:prstGeom prst="rect">
            <a:avLst/>
          </a:prstGeom>
          <a:noFill/>
          <a:ln w="9525">
            <a:noFill/>
            <a:miter lim="800000"/>
            <a:headEnd/>
            <a:tailEnd/>
          </a:ln>
        </p:spPr>
        <p:txBody>
          <a:bodyPr lIns="0" tIns="0" rIns="0" bIns="0"/>
          <a:lstStyle/>
          <a:p>
            <a:pPr>
              <a:lnSpc>
                <a:spcPct val="90000"/>
              </a:lnSpc>
              <a:spcBef>
                <a:spcPct val="20000"/>
              </a:spcBef>
              <a:defRPr/>
            </a:pPr>
            <a:r>
              <a:rPr lang="fr-FR" altLang="zh-CN" sz="2400" dirty="0">
                <a:latin typeface="+mn-lt"/>
                <a:cs typeface="Arial" charset="0"/>
              </a:rPr>
              <a:t>Rien n'est nécessaire à l'exception de l'accès au fonds de carte qui se fera par Internet. </a:t>
            </a:r>
            <a:endParaRPr lang="en-US" altLang="zh-CN" sz="2400" dirty="0">
              <a:latin typeface="+mn-lt"/>
              <a:cs typeface="Arial" charset="0"/>
            </a:endParaRPr>
          </a:p>
        </p:txBody>
      </p:sp>
    </p:spTree>
    <p:extLst>
      <p:ext uri="{BB962C8B-B14F-4D97-AF65-F5344CB8AC3E}">
        <p14:creationId xmlns:p14="http://schemas.microsoft.com/office/powerpoint/2010/main" val="294399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fr-CH" altLang="en-US" smtClean="0">
                <a:solidFill>
                  <a:schemeClr val="tx1"/>
                </a:solidFill>
              </a:rPr>
              <a:pPr/>
              <a:t>8</a:t>
            </a:fld>
            <a:endParaRPr lang="fr-CH" altLang="en-US" dirty="0">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Quels sont les besoins ?</a:t>
            </a:r>
            <a:endParaRPr lang="fr-CH" altLang="en-US" sz="3200" b="1" dirty="0">
              <a:solidFill>
                <a:schemeClr val="bg1"/>
              </a:solidFill>
              <a:latin typeface="+mn-lt"/>
            </a:endParaRPr>
          </a:p>
        </p:txBody>
      </p:sp>
      <p:pic>
        <p:nvPicPr>
          <p:cNvPr id="12" name="Content Placeholder 4"/>
          <p:cNvPicPr>
            <a:picLocks noChangeAspect="1"/>
          </p:cNvPicPr>
          <p:nvPr/>
        </p:nvPicPr>
        <p:blipFill>
          <a:blip r:embed="rId3" cstate="print"/>
          <a:srcRect/>
          <a:stretch>
            <a:fillRect/>
          </a:stretch>
        </p:blipFill>
        <p:spPr>
          <a:xfrm>
            <a:off x="107504" y="2174006"/>
            <a:ext cx="2170113" cy="4351338"/>
          </a:xfrm>
          <a:prstGeom prst="rect">
            <a:avLst/>
          </a:prstGeom>
        </p:spPr>
      </p:pic>
      <p:pic>
        <p:nvPicPr>
          <p:cNvPr id="13" name="Picture 5"/>
          <p:cNvPicPr>
            <a:picLocks noChangeAspect="1"/>
          </p:cNvPicPr>
          <p:nvPr/>
        </p:nvPicPr>
        <p:blipFill>
          <a:blip r:embed="rId4" cstate="print"/>
          <a:srcRect l="-388" t="549" r="53539" b="346"/>
          <a:stretch>
            <a:fillRect/>
          </a:stretch>
        </p:blipFill>
        <p:spPr bwMode="auto">
          <a:xfrm>
            <a:off x="3059832" y="2606054"/>
            <a:ext cx="2931435" cy="3381350"/>
          </a:xfrm>
          <a:prstGeom prst="rect">
            <a:avLst/>
          </a:prstGeom>
          <a:noFill/>
          <a:ln w="9525">
            <a:noFill/>
            <a:miter lim="800000"/>
            <a:headEnd/>
            <a:tailEnd/>
          </a:ln>
        </p:spPr>
      </p:pic>
      <p:pic>
        <p:nvPicPr>
          <p:cNvPr id="14" name="Picture 6"/>
          <p:cNvPicPr>
            <a:picLocks noChangeAspect="1"/>
          </p:cNvPicPr>
          <p:nvPr/>
        </p:nvPicPr>
        <p:blipFill>
          <a:blip r:embed="rId5" cstate="print"/>
          <a:srcRect/>
          <a:stretch>
            <a:fillRect/>
          </a:stretch>
        </p:blipFill>
        <p:spPr bwMode="auto">
          <a:xfrm>
            <a:off x="6948042" y="2104156"/>
            <a:ext cx="2171700" cy="4392613"/>
          </a:xfrm>
          <a:prstGeom prst="rect">
            <a:avLst/>
          </a:prstGeom>
          <a:noFill/>
          <a:ln w="9525">
            <a:noFill/>
            <a:miter lim="800000"/>
            <a:headEnd/>
            <a:tailEnd/>
          </a:ln>
        </p:spPr>
      </p:pic>
      <p:sp>
        <p:nvSpPr>
          <p:cNvPr id="15" name="Right Arrow 14"/>
          <p:cNvSpPr/>
          <p:nvPr/>
        </p:nvSpPr>
        <p:spPr>
          <a:xfrm>
            <a:off x="6227317" y="3971056"/>
            <a:ext cx="887412" cy="720725"/>
          </a:xfrm>
          <a:prstGeom prst="rightArrow">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dirty="0">
              <a:solidFill>
                <a:schemeClr val="tx1"/>
              </a:solidFill>
            </a:endParaRPr>
          </a:p>
        </p:txBody>
      </p:sp>
      <p:sp>
        <p:nvSpPr>
          <p:cNvPr id="16" name="Title 1"/>
          <p:cNvSpPr txBox="1">
            <a:spLocks/>
          </p:cNvSpPr>
          <p:nvPr/>
        </p:nvSpPr>
        <p:spPr bwMode="auto">
          <a:xfrm>
            <a:off x="1979712" y="3899172"/>
            <a:ext cx="64807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zh-CN" sz="13800" b="1" i="0" u="none" strike="noStrike" kern="1200" cap="none" spc="0" normalizeH="0" baseline="0" dirty="0">
                <a:ln>
                  <a:noFill/>
                </a:ln>
                <a:effectLst/>
                <a:uLnTx/>
                <a:uFillTx/>
                <a:latin typeface="+mj-lt"/>
                <a:ea typeface="+mj-ea"/>
                <a:cs typeface="+mj-cs"/>
              </a:rPr>
              <a:t>+</a:t>
            </a:r>
            <a:endParaRPr kumimoji="0" lang="fr-CH" sz="13800" b="1" i="0" u="none" strike="noStrike" kern="1200" cap="none" spc="0" normalizeH="0" baseline="0" dirty="0">
              <a:ln>
                <a:noFill/>
              </a:ln>
              <a:effectLst/>
              <a:uLnTx/>
              <a:uFillTx/>
              <a:latin typeface="+mj-lt"/>
              <a:ea typeface="+mj-ea"/>
              <a:cs typeface="+mj-cs"/>
            </a:endParaRPr>
          </a:p>
        </p:txBody>
      </p:sp>
      <p:sp>
        <p:nvSpPr>
          <p:cNvPr id="17" name="Rectangle 3"/>
          <p:cNvSpPr>
            <a:spLocks noChangeArrowheads="1"/>
          </p:cNvSpPr>
          <p:nvPr/>
        </p:nvSpPr>
        <p:spPr bwMode="auto">
          <a:xfrm>
            <a:off x="349085" y="1123894"/>
            <a:ext cx="8352928" cy="741066"/>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800" dirty="0">
                <a:cs typeface="Arial" charset="0"/>
              </a:rPr>
              <a:t>Ce que vous ferez principalement, c'est de joindre statistiques à une couche SIG en format vecteur pour créer des cartes thématiques</a:t>
            </a:r>
          </a:p>
        </p:txBody>
      </p:sp>
      <p:sp>
        <p:nvSpPr>
          <p:cNvPr id="18" name="AutoShape 32"/>
          <p:cNvSpPr>
            <a:spLocks noChangeArrowheads="1"/>
          </p:cNvSpPr>
          <p:nvPr/>
        </p:nvSpPr>
        <p:spPr bwMode="auto">
          <a:xfrm>
            <a:off x="1909801" y="5988394"/>
            <a:ext cx="504056" cy="427484"/>
          </a:xfrm>
          <a:prstGeom prst="rightArrow">
            <a:avLst>
              <a:gd name="adj1" fmla="val 50000"/>
              <a:gd name="adj2" fmla="val 53571"/>
            </a:avLst>
          </a:prstGeom>
          <a:solidFill>
            <a:srgbClr val="001C54"/>
          </a:solidFill>
          <a:ln w="9525">
            <a:noFill/>
            <a:miter lim="800000"/>
            <a:headEnd/>
            <a:tailEnd/>
          </a:ln>
          <a:effectLst/>
        </p:spPr>
        <p:txBody>
          <a:bodyPr wrap="none" lIns="92075" tIns="46038" rIns="92075" bIns="46038" anchor="ctr"/>
          <a:lstStyle/>
          <a:p>
            <a:pPr>
              <a:defRPr/>
            </a:pPr>
            <a:endParaRPr lang="fr-CH" dirty="0">
              <a:latin typeface="+mn-lt"/>
              <a:cs typeface="Arial" charset="0"/>
            </a:endParaRPr>
          </a:p>
        </p:txBody>
      </p:sp>
      <p:sp>
        <p:nvSpPr>
          <p:cNvPr id="19" name="Rectangle 3"/>
          <p:cNvSpPr>
            <a:spLocks noChangeArrowheads="1"/>
          </p:cNvSpPr>
          <p:nvPr/>
        </p:nvSpPr>
        <p:spPr bwMode="auto">
          <a:xfrm>
            <a:off x="2503401" y="6050940"/>
            <a:ext cx="4951015" cy="381000"/>
          </a:xfrm>
          <a:prstGeom prst="rect">
            <a:avLst/>
          </a:prstGeom>
          <a:noFill/>
          <a:ln w="9525">
            <a:noFill/>
            <a:miter lim="800000"/>
            <a:headEnd/>
            <a:tailEnd/>
          </a:ln>
        </p:spPr>
        <p:txBody>
          <a:bodyPr lIns="0" tIns="0" rIns="0" bIns="0"/>
          <a:lstStyle/>
          <a:p>
            <a:pPr>
              <a:lnSpc>
                <a:spcPct val="90000"/>
              </a:lnSpc>
              <a:spcBef>
                <a:spcPct val="20000"/>
              </a:spcBef>
              <a:defRPr/>
            </a:pPr>
            <a:r>
              <a:rPr lang="fr-CH" altLang="zh-CN" sz="2800" dirty="0">
                <a:latin typeface="+mn-lt"/>
                <a:cs typeface="Arial" charset="0"/>
              </a:rPr>
              <a:t>Un identifiant unique et </a:t>
            </a:r>
            <a:r>
              <a:rPr lang="fr-CH" altLang="zh-CN" sz="2800" dirty="0">
                <a:latin typeface="+mn-lt"/>
              </a:rPr>
              <a:t>commun entre les deux </a:t>
            </a:r>
            <a:r>
              <a:rPr lang="fr-CH" altLang="zh-CN" sz="2800" dirty="0">
                <a:latin typeface="+mn-lt"/>
                <a:cs typeface="Arial" charset="0"/>
              </a:rPr>
              <a:t>est la clé!</a:t>
            </a:r>
          </a:p>
        </p:txBody>
      </p:sp>
    </p:spTree>
    <p:extLst>
      <p:ext uri="{BB962C8B-B14F-4D97-AF65-F5344CB8AC3E}">
        <p14:creationId xmlns:p14="http://schemas.microsoft.com/office/powerpoint/2010/main" val="13236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9</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Préparation des données statistiques</a:t>
            </a:r>
            <a:endParaRPr lang="fr-CH" altLang="en-US" sz="3200" b="1" dirty="0">
              <a:solidFill>
                <a:schemeClr val="bg1"/>
              </a:solidFill>
              <a:latin typeface="+mn-lt"/>
            </a:endParaRPr>
          </a:p>
        </p:txBody>
      </p:sp>
      <p:sp>
        <p:nvSpPr>
          <p:cNvPr id="9" name="Title 1"/>
          <p:cNvSpPr txBox="1">
            <a:spLocks/>
          </p:cNvSpPr>
          <p:nvPr/>
        </p:nvSpPr>
        <p:spPr>
          <a:xfrm>
            <a:off x="248920" y="1118307"/>
            <a:ext cx="7886700" cy="6191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lnSpc>
                <a:spcPct val="100000"/>
              </a:lnSpc>
            </a:pPr>
            <a:r>
              <a:rPr lang="fr-CH" altLang="zh-CN" sz="2800" dirty="0">
                <a:latin typeface="+mn-lt"/>
              </a:rPr>
              <a:t>Structure adéquate des données</a:t>
            </a:r>
            <a:endParaRPr lang="fr-CH" sz="2800" dirty="0">
              <a:latin typeface="+mn-lt"/>
            </a:endParaRPr>
          </a:p>
        </p:txBody>
      </p:sp>
      <p:sp>
        <p:nvSpPr>
          <p:cNvPr id="6" name="Content Placeholder 2"/>
          <p:cNvSpPr txBox="1">
            <a:spLocks/>
          </p:cNvSpPr>
          <p:nvPr/>
        </p:nvSpPr>
        <p:spPr>
          <a:xfrm>
            <a:off x="395536" y="1737432"/>
            <a:ext cx="8119814" cy="435133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pPr>
            <a:r>
              <a:rPr lang="fr-CH" altLang="en-US" dirty="0"/>
              <a:t>Logiciel SIG s’attend à:</a:t>
            </a:r>
          </a:p>
          <a:p>
            <a:pPr marL="457200" lvl="1">
              <a:lnSpc>
                <a:spcPct val="100000"/>
              </a:lnSpc>
            </a:pPr>
            <a:r>
              <a:rPr lang="fr-CH" altLang="en-US" sz="2800" dirty="0"/>
              <a:t>Des données bien formatées et organisées en lignes et en colonnes:</a:t>
            </a:r>
          </a:p>
          <a:p>
            <a:pPr marL="914400" lvl="2">
              <a:lnSpc>
                <a:spcPct val="100000"/>
              </a:lnSpc>
            </a:pPr>
            <a:r>
              <a:rPr lang="fr-CH" altLang="en-US" sz="2800" dirty="0"/>
              <a:t>Un enregistrement (établissement de santé, village,...) par ligne</a:t>
            </a:r>
          </a:p>
          <a:p>
            <a:pPr marL="914400" lvl="2">
              <a:lnSpc>
                <a:spcPct val="100000"/>
              </a:lnSpc>
            </a:pPr>
            <a:r>
              <a:rPr lang="fr-CH" altLang="en-US" sz="2800" dirty="0"/>
              <a:t>Une statistique par colonne</a:t>
            </a:r>
          </a:p>
          <a:p>
            <a:pPr marL="457200" lvl="1">
              <a:lnSpc>
                <a:spcPct val="100000"/>
              </a:lnSpc>
            </a:pPr>
            <a:r>
              <a:rPr lang="fr-CH" altLang="en-US" sz="2800" dirty="0"/>
              <a:t>L'utilisation du même identifiant unique que dans la table d'attributs de la couche SIG</a:t>
            </a:r>
          </a:p>
          <a:p>
            <a:pPr marL="914400" lvl="2">
              <a:lnSpc>
                <a:spcPct val="100000"/>
              </a:lnSpc>
            </a:pPr>
            <a:r>
              <a:rPr lang="fr-CH" altLang="en-US" sz="2800" dirty="0"/>
              <a:t>Il est important d'utiliser l'identifiant unique de la liste maîtresse</a:t>
            </a:r>
            <a:endParaRPr lang="fr-CH" altLang="en-US" sz="3200" dirty="0"/>
          </a:p>
          <a:p>
            <a:pPr marL="457200" lvl="1">
              <a:lnSpc>
                <a:spcPct val="100000"/>
              </a:lnSpc>
            </a:pPr>
            <a:endParaRPr lang="fr-CH" altLang="en-US" sz="2800" dirty="0"/>
          </a:p>
          <a:p>
            <a:pPr marL="457200" lvl="1">
              <a:lnSpc>
                <a:spcPct val="100000"/>
              </a:lnSpc>
            </a:pPr>
            <a:endParaRPr lang="fr-CH" altLang="en-US" sz="2800" dirty="0"/>
          </a:p>
        </p:txBody>
      </p:sp>
    </p:spTree>
    <p:extLst>
      <p:ext uri="{BB962C8B-B14F-4D97-AF65-F5344CB8AC3E}">
        <p14:creationId xmlns:p14="http://schemas.microsoft.com/office/powerpoint/2010/main" val="476305353"/>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14535</TotalTime>
  <Words>1381</Words>
  <Application>Microsoft Office PowerPoint</Application>
  <PresentationFormat>On-screen Show (4:3)</PresentationFormat>
  <Paragraphs>141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135</cp:revision>
  <dcterms:created xsi:type="dcterms:W3CDTF">2018-03-06T13:12:55Z</dcterms:created>
  <dcterms:modified xsi:type="dcterms:W3CDTF">2023-11-09T13:01:39Z</dcterms:modified>
</cp:coreProperties>
</file>