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1" r:id="rId2"/>
    <p:sldId id="301" r:id="rId3"/>
    <p:sldId id="303" r:id="rId4"/>
    <p:sldId id="306" r:id="rId5"/>
    <p:sldId id="307" r:id="rId6"/>
    <p:sldId id="308" r:id="rId7"/>
    <p:sldId id="304" r:id="rId8"/>
    <p:sldId id="305" r:id="rId9"/>
    <p:sldId id="30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orient="horz" pos="618">
          <p15:clr>
            <a:srgbClr val="A4A3A4"/>
          </p15:clr>
        </p15:guide>
        <p15:guide id="4" orient="horz" pos="3612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orient="horz" pos="2523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5103" userDrawn="1">
          <p15:clr>
            <a:srgbClr val="A4A3A4"/>
          </p15:clr>
        </p15:guide>
        <p15:guide id="9" pos="793">
          <p15:clr>
            <a:srgbClr val="A4A3A4"/>
          </p15:clr>
        </p15:guide>
        <p15:guide id="10" pos="3742" userDrawn="1">
          <p15:clr>
            <a:srgbClr val="A4A3A4"/>
          </p15:clr>
        </p15:guide>
        <p15:guide id="11" orient="horz" pos="188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EC29D2-7F13-051D-EDDC-F6BEE5E5D8F4}" name="Joanna Barczyk" initials="JB" userId="S::Joanna.Barczyk@theglobalfund.org::55506cbc-d176-4652-aa68-df590fe1ef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54"/>
    <a:srgbClr val="D8AA37"/>
    <a:srgbClr val="4F8CB5"/>
    <a:srgbClr val="315A75"/>
    <a:srgbClr val="3398CC"/>
    <a:srgbClr val="346667"/>
    <a:srgbClr val="1B3163"/>
    <a:srgbClr val="253C88"/>
    <a:srgbClr val="2384C0"/>
    <a:srgbClr val="315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6" autoAdjust="0"/>
    <p:restoredTop sz="94461" autoAdjust="0"/>
  </p:normalViewPr>
  <p:slideViewPr>
    <p:cSldViewPr showGuides="1">
      <p:cViewPr varScale="1">
        <p:scale>
          <a:sx n="107" d="100"/>
          <a:sy n="107" d="100"/>
        </p:scale>
        <p:origin x="1734" y="126"/>
      </p:cViewPr>
      <p:guideLst>
        <p:guide orient="horz" pos="1071"/>
        <p:guide orient="horz" pos="618"/>
        <p:guide orient="horz" pos="3612"/>
        <p:guide orient="horz" pos="4020"/>
        <p:guide orient="horz" pos="2523"/>
        <p:guide pos="2880"/>
        <p:guide pos="5103"/>
        <p:guide pos="793"/>
        <p:guide pos="3742"/>
        <p:guide orient="horz" pos="1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69B6999-3394-44CF-8F97-70A985E924E7}" type="datetimeFigureOut">
              <a:rPr lang="en-PH" altLang="en-US"/>
              <a:pPr>
                <a:defRPr/>
              </a:pPr>
              <a:t>11/02/2024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P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189B38-87AB-431D-88EE-EB47DCC6C7B8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958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8114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19195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94644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055511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31835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18081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737552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54319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78590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74760-C982-0DE5-D4E6-552C34B2AE35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2" name="Title 1"/>
          <p:cNvSpPr txBox="1">
            <a:spLocks/>
          </p:cNvSpPr>
          <p:nvPr userDrawn="1"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C336BC-8EC1-510F-8FB6-3919EB038A6A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6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A824-617E-4130-BCBE-CB5F4C3745C0}" type="datetime1">
              <a:rPr lang="en-GB" altLang="en-US"/>
              <a:pPr>
                <a:defRPr/>
              </a:pPr>
              <a:t>11/02/2024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5A72-0C49-4A36-9BEC-E859308CD9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03F7-177B-4147-92C4-4ACCAE866C46}" type="datetime1">
              <a:rPr lang="en-GB" altLang="en-US"/>
              <a:pPr>
                <a:defRPr/>
              </a:pPr>
              <a:t>11/02/2024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75C9-5D4F-414A-97D3-C0A057E90B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E863-7868-429E-ADE6-3C1F5AEBE34B}" type="datetime1">
              <a:rPr lang="en-GB" altLang="en-US"/>
              <a:pPr>
                <a:defRPr/>
              </a:pPr>
              <a:t>11/02/2024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DD1E-DF06-49C3-A8E9-3A92C7FD62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089F-5A79-4EC3-9BA3-C0873C9777E6}" type="datetime1">
              <a:rPr lang="en-GB" altLang="en-US"/>
              <a:pPr>
                <a:defRPr/>
              </a:pPr>
              <a:t>11/02/2024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16FC-F98C-4DE2-B866-A610A6845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438E-748F-4703-B18B-B9486BE2BB71}" type="datetime1">
              <a:rPr lang="en-GB" altLang="en-US"/>
              <a:pPr>
                <a:defRPr/>
              </a:pPr>
              <a:t>11/02/2024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6065-FBFD-4591-9A24-E561AF3F8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5D6E-B73B-4B7E-ABFC-8A088AD32B78}" type="datetime1">
              <a:rPr lang="en-GB" altLang="en-US"/>
              <a:pPr>
                <a:defRPr/>
              </a:pPr>
              <a:t>11/02/2024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34DB-9A3E-4C43-A0A4-114473BFEB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6C28-E446-463E-892A-1E8EBD66F402}" type="datetime1">
              <a:rPr lang="en-GB" altLang="en-US"/>
              <a:pPr>
                <a:defRPr/>
              </a:pPr>
              <a:t>11/02/2024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4E89-52C6-47CD-B590-C8A4170E4E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11F8-A1D8-411B-BA9E-5C4852D05D7B}" type="datetime1">
              <a:rPr lang="en-GB" altLang="en-US"/>
              <a:pPr>
                <a:defRPr/>
              </a:pPr>
              <a:t>11/02/2024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87E6-366B-4506-9337-18DC725D07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1579" y="647223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  <p:sldLayoutId id="2147485335" r:id="rId2"/>
    <p:sldLayoutId id="2147485336" r:id="rId3"/>
    <p:sldLayoutId id="2147485341" r:id="rId4"/>
    <p:sldLayoutId id="2147485342" r:id="rId5"/>
    <p:sldLayoutId id="2147485343" r:id="rId6"/>
    <p:sldLayoutId id="2147485337" r:id="rId7"/>
    <p:sldLayoutId id="2147485338" r:id="rId8"/>
    <p:sldLayoutId id="2147485339" r:id="rId9"/>
    <p:sldLayoutId id="2147485344" r:id="rId10"/>
    <p:sldLayoutId id="2147485345" r:id="rId11"/>
    <p:sldLayoutId id="2147485346" r:id="rId12"/>
    <p:sldLayoutId id="2147485347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theglobalfund.org/fr/applying-for-fundin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hyperlink" Target="https://www.theglobalfund.org/fr/applying-for-funding/design-and-submit-funding-requests/applicant-guidance-materials/" TargetMode="Externa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9DB235B-3CB3-D0EE-A43E-757E407920D3}"/>
              </a:ext>
            </a:extLst>
          </p:cNvPr>
          <p:cNvSpPr txBox="1"/>
          <p:nvPr/>
        </p:nvSpPr>
        <p:spPr>
          <a:xfrm>
            <a:off x="1666122" y="4561939"/>
            <a:ext cx="5874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10 novembre 2023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Saly, Sénégal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EB95E3-E71B-E034-EB68-4178130C4B43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10E03-240A-10DE-98E7-F6AAAC23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08" y="395586"/>
            <a:ext cx="804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en-US" sz="28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Atelier sur la Géo-activation du Système d'Information Sanitaire (SIS) et l'Utilisation des Systèmes d’Information Géographique (SIG) en Afrique Francophone</a:t>
            </a:r>
            <a:endParaRPr lang="en-US" altLang="en-US" sz="2800" dirty="0">
              <a:solidFill>
                <a:schemeClr val="tx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23B60-E204-47A6-F847-917275AF6747}"/>
              </a:ext>
            </a:extLst>
          </p:cNvPr>
          <p:cNvSpPr txBox="1"/>
          <p:nvPr/>
        </p:nvSpPr>
        <p:spPr>
          <a:xfrm>
            <a:off x="1013165" y="2873470"/>
            <a:ext cx="71290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/>
                <a:latin typeface="+mn-lt"/>
                <a:ea typeface="Helvetica Neue"/>
                <a:cs typeface="Helvetica Neue"/>
              </a:rPr>
              <a:t>Séance 19 - </a:t>
            </a:r>
            <a:r>
              <a:rPr lang="fr-FR" sz="2400" b="1" dirty="0">
                <a:effectLst/>
                <a:latin typeface="+mn-lt"/>
                <a:ea typeface="Helvetica Neue"/>
                <a:cs typeface="Helvetica Neue"/>
              </a:rPr>
              <a:t>Opportunités du Fonds Mondial pour soutenir la géo-activation des programmes dans les pays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Picture 1" descr="A logo with a swirl in the middle&#10;&#10;Description automatically generated">
            <a:extLst>
              <a:ext uri="{FF2B5EF4-FFF2-40B4-BE49-F238E27FC236}">
                <a16:creationId xmlns:a16="http://schemas.microsoft.com/office/drawing/2014/main" id="{268261F0-D689-D842-593B-6B2E8EEA04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31499" r="2751" b="31076"/>
          <a:stretch/>
        </p:blipFill>
        <p:spPr>
          <a:xfrm>
            <a:off x="3995936" y="6230160"/>
            <a:ext cx="1133648" cy="439200"/>
          </a:xfrm>
          <a:prstGeom prst="rect">
            <a:avLst/>
          </a:prstGeom>
        </p:spPr>
      </p:pic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9655B6C5-F7C2-F2DA-E2D3-6ABFD5BDFC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23" y="6124704"/>
            <a:ext cx="1275725" cy="649638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3085E15F-D7F1-5320-7DC6-D36923B345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20" y="6230160"/>
            <a:ext cx="1476385" cy="438727"/>
          </a:xfrm>
          <a:prstGeom prst="rect">
            <a:avLst/>
          </a:prstGeom>
        </p:spPr>
      </p:pic>
      <p:pic>
        <p:nvPicPr>
          <p:cNvPr id="7" name="Picture 6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E065E201-6C2D-08E1-6C34-0D4BEA2AB0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6391" b="13376"/>
          <a:stretch/>
        </p:blipFill>
        <p:spPr>
          <a:xfrm>
            <a:off x="520596" y="6234128"/>
            <a:ext cx="1112812" cy="438120"/>
          </a:xfrm>
          <a:prstGeom prst="rect">
            <a:avLst/>
          </a:prstGeom>
        </p:spPr>
      </p:pic>
      <p:pic>
        <p:nvPicPr>
          <p:cNvPr id="8" name="Picture 7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2330F5C6-4AF9-CEAD-23ED-4349BB878D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47187" b="11974"/>
          <a:stretch/>
        </p:blipFill>
        <p:spPr>
          <a:xfrm>
            <a:off x="2200786" y="6250408"/>
            <a:ext cx="1248033" cy="4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3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fr-CH" altLang="en-US" smtClean="0"/>
              <a:pPr>
                <a:defRPr/>
              </a:pPr>
              <a:t>2</a:t>
            </a:fld>
            <a:endParaRPr lang="fr-CH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20278" y="5260321"/>
            <a:ext cx="8703444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 algn="just">
              <a:lnSpc>
                <a:spcPct val="107000"/>
              </a:lnSpc>
              <a:spcAft>
                <a:spcPts val="800"/>
              </a:spcAft>
            </a:pPr>
            <a:r>
              <a:rPr lang="fr-CH" sz="2300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De plus, vous pouvez toujours parler directement de vos besoins de soutient avec le récipiendaire principal et l’</a:t>
            </a:r>
            <a:r>
              <a:rPr lang="fr-CH" sz="2300" dirty="0">
                <a:ea typeface="Georgia" panose="02040502050405020303" pitchFamily="18" charset="0"/>
                <a:cs typeface="Calibri" panose="020F0502020204030204" pitchFamily="34" charset="0"/>
              </a:rPr>
              <a:t>é</a:t>
            </a:r>
            <a:r>
              <a:rPr lang="fr-CH" sz="2300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quipe pays du Fonds Mondial </a:t>
            </a:r>
            <a:endParaRPr lang="fr-CH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0637"/>
            <a:ext cx="9144000" cy="960438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Recevoir du soutien de la part du Fonds Mondial pour géo-activer votre 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4D0BFD-1206-6317-5A26-4C97A7240790}"/>
              </a:ext>
            </a:extLst>
          </p:cNvPr>
          <p:cNvSpPr/>
          <p:nvPr/>
        </p:nvSpPr>
        <p:spPr>
          <a:xfrm>
            <a:off x="220278" y="981075"/>
            <a:ext cx="8923722" cy="409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 algn="just">
              <a:lnSpc>
                <a:spcPct val="107000"/>
              </a:lnSpc>
              <a:spcAft>
                <a:spcPts val="800"/>
              </a:spcAft>
            </a:pPr>
            <a:r>
              <a:rPr lang="fr-CH" sz="2300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Deux mécanismes principaux à l’heure actuelle:</a:t>
            </a:r>
          </a:p>
          <a:p>
            <a:pPr marL="457200" marR="254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CH" sz="2300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Si vous ne l’avez pas encore soumise, vous pouvez inclure des activités liées à la géo-activation de votre SIS et/ou l’utilisation des SIG dans votre demande de financement pour </a:t>
            </a:r>
            <a:r>
              <a:rPr lang="fr-FR" sz="2300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la période d'allocation 2023-2025 directement dans l’allocation on dans la PAAR</a:t>
            </a:r>
          </a:p>
          <a:p>
            <a:pPr marL="457200" marR="254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300" dirty="0">
                <a:ea typeface="Calibri" panose="020F0502020204030204" pitchFamily="34" charset="0"/>
                <a:cs typeface="Calibri" panose="020F0502020204030204" pitchFamily="34" charset="0"/>
              </a:rPr>
              <a:t>Si vous avez déjà soumis votre demande de financement, et que vous n’avez pas inclus d’</a:t>
            </a:r>
            <a:r>
              <a:rPr lang="fr-FR" sz="2300" dirty="0" err="1">
                <a:ea typeface="Calibri" panose="020F0502020204030204" pitchFamily="34" charset="0"/>
                <a:cs typeface="Calibri" panose="020F0502020204030204" pitchFamily="34" charset="0"/>
              </a:rPr>
              <a:t>activit</a:t>
            </a:r>
            <a:r>
              <a:rPr lang="en-US" sz="2300" dirty="0" err="1">
                <a:ea typeface="Calibri" panose="020F0502020204030204" pitchFamily="34" charset="0"/>
                <a:cs typeface="Calibri" panose="020F0502020204030204" pitchFamily="34" charset="0"/>
              </a:rPr>
              <a:t>és</a:t>
            </a:r>
            <a:r>
              <a:rPr lang="en-US" sz="2300" dirty="0">
                <a:ea typeface="Calibri" panose="020F0502020204030204" pitchFamily="34" charset="0"/>
                <a:cs typeface="Calibri" panose="020F0502020204030204" pitchFamily="34" charset="0"/>
              </a:rPr>
              <a:t> dans la PAAR, </a:t>
            </a:r>
            <a:r>
              <a:rPr lang="en-US" sz="2300" dirty="0" err="1">
                <a:ea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lang="en-US" sz="23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300" dirty="0">
                <a:ea typeface="Calibri" panose="020F0502020204030204" pitchFamily="34" charset="0"/>
                <a:cs typeface="Calibri" panose="020F0502020204030204" pitchFamily="34" charset="0"/>
              </a:rPr>
              <a:t>pouvez inclure des activités liées à la géo-activation du SIS et/ou l’utilisation des SIG, au niveau des reprogrammation des activités déjà approuvées par le </a:t>
            </a:r>
            <a:r>
              <a:rPr lang="fr-FR" sz="2400" dirty="0"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Comité technique d’examen des propositions (CTEP) </a:t>
            </a:r>
            <a:r>
              <a:rPr lang="fr-FR" sz="2300" dirty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CH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7F67BB-DD36-E623-5936-8BB9DD4958B9}"/>
              </a:ext>
            </a:extLst>
          </p:cNvPr>
          <p:cNvSpPr/>
          <p:nvPr/>
        </p:nvSpPr>
        <p:spPr>
          <a:xfrm>
            <a:off x="2784694" y="6174272"/>
            <a:ext cx="6814227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 algn="just">
              <a:lnSpc>
                <a:spcPct val="107000"/>
              </a:lnSpc>
              <a:spcAft>
                <a:spcPts val="800"/>
              </a:spcAft>
            </a:pPr>
            <a:r>
              <a:rPr lang="fr-CH" sz="3200" b="1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N’attendez pas et soyez pro-actif!</a:t>
            </a:r>
            <a:endParaRPr lang="fr-CH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B87887B-8B0D-813B-9B48-C1881E86DCE7}"/>
              </a:ext>
            </a:extLst>
          </p:cNvPr>
          <p:cNvSpPr/>
          <p:nvPr/>
        </p:nvSpPr>
        <p:spPr>
          <a:xfrm>
            <a:off x="1763688" y="6236040"/>
            <a:ext cx="863352" cy="472395"/>
          </a:xfrm>
          <a:prstGeom prst="rightArrow">
            <a:avLst/>
          </a:prstGeom>
          <a:solidFill>
            <a:srgbClr val="001C5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6395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fr-CH" altLang="en-US" smtClean="0"/>
              <a:pPr>
                <a:defRPr/>
              </a:pPr>
              <a:t>3</a:t>
            </a:fld>
            <a:endParaRPr lang="fr-CH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25693" y="1055513"/>
            <a:ext cx="8703444" cy="116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 algn="just">
              <a:lnSpc>
                <a:spcPct val="107000"/>
              </a:lnSpc>
              <a:spcAft>
                <a:spcPts val="800"/>
              </a:spcAft>
            </a:pPr>
            <a:r>
              <a:rPr lang="fr-CH" sz="2200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Vous pouvez demander un financement, ou une reprogrammation des fonds via le cadre modulaire </a:t>
            </a:r>
            <a:r>
              <a:rPr lang="fr-CH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Systèmes Résistants et Pérennes pour la Santé (</a:t>
            </a:r>
            <a:r>
              <a:rPr lang="fr-CH" sz="2200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SRPS).</a:t>
            </a:r>
            <a:endParaRPr lang="fr-CH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0637"/>
            <a:ext cx="9144000" cy="960438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Recevoir du soutien de la part du Fonds Mondial pour géo-activer votre SIS - interventions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063EDC-687D-A1F9-50DB-F70557BD6DEC}"/>
              </a:ext>
            </a:extLst>
          </p:cNvPr>
          <p:cNvSpPr/>
          <p:nvPr/>
        </p:nvSpPr>
        <p:spPr>
          <a:xfrm>
            <a:off x="230842" y="2151639"/>
            <a:ext cx="8703444" cy="80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 algn="just">
              <a:lnSpc>
                <a:spcPct val="107000"/>
              </a:lnSpc>
              <a:spcAft>
                <a:spcPts val="800"/>
              </a:spcAft>
            </a:pPr>
            <a:r>
              <a:rPr lang="fr-CH" sz="2200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Interventions sous le module S&amp;E aux travers desquelles vous pouvez faire votre demande:</a:t>
            </a:r>
            <a:endParaRPr lang="fr-CH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C9A37F-799F-0442-9BBA-B7A3C1B82C2C}"/>
              </a:ext>
            </a:extLst>
          </p:cNvPr>
          <p:cNvSpPr/>
          <p:nvPr/>
        </p:nvSpPr>
        <p:spPr>
          <a:xfrm>
            <a:off x="409284" y="2849980"/>
            <a:ext cx="6250948" cy="400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54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Rapportage des données de routine (Page 44 du manuel du cadre modulaire)</a:t>
            </a:r>
          </a:p>
          <a:p>
            <a:pPr marL="342900" marR="254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a typeface="Calibri" panose="020F0502020204030204" pitchFamily="34" charset="0"/>
                <a:cs typeface="Cordia New" panose="020B0304020202020204" pitchFamily="34" charset="-34"/>
              </a:rPr>
              <a:t>Analyses, évaluations, examens et utilisation des données (Page 54 du même manuel)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254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ources de données administratives (Page 55 du même manuel) </a:t>
            </a:r>
          </a:p>
          <a:p>
            <a:pPr marL="342900" marR="254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a typeface="Calibri" panose="020F0502020204030204" pitchFamily="34" charset="0"/>
                <a:cs typeface="Cordia New" panose="020B0304020202020204" pitchFamily="34" charset="-34"/>
              </a:rPr>
              <a:t>Autres interventions reliées à un programme ou au financement du module SRPS avec un lien quelconque au programme(s) en question. Par exemple: appui/renforcement des capacités pour l’analyse géospatiale, AccessMod, etc.</a:t>
            </a:r>
            <a:endParaRPr lang="fr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A90E6B-D584-2B6A-A34A-3A39974F3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817" y="3262184"/>
            <a:ext cx="1728192" cy="24448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D5A3E9-3D46-D50D-BBAC-858E937779F9}"/>
              </a:ext>
            </a:extLst>
          </p:cNvPr>
          <p:cNvSpPr txBox="1"/>
          <p:nvPr/>
        </p:nvSpPr>
        <p:spPr>
          <a:xfrm>
            <a:off x="6516216" y="5743618"/>
            <a:ext cx="24293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000" dirty="0" err="1"/>
              <a:t>FR_fundingmodel_modularframework_handbook_fr</a:t>
            </a:r>
            <a:endParaRPr lang="en-PH" sz="1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C864A9-15B4-E2B2-F42A-4491F223A0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20" t="38265" r="10441" b="47050"/>
          <a:stretch/>
        </p:blipFill>
        <p:spPr>
          <a:xfrm>
            <a:off x="8306858" y="5070198"/>
            <a:ext cx="576301" cy="51937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5BD0F65-3E8F-C554-43D0-23EAA9A10C6C}"/>
              </a:ext>
            </a:extLst>
          </p:cNvPr>
          <p:cNvSpPr/>
          <p:nvPr/>
        </p:nvSpPr>
        <p:spPr>
          <a:xfrm>
            <a:off x="8101013" y="3216490"/>
            <a:ext cx="782146" cy="5193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90999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fr-CH" altLang="en-US" smtClean="0"/>
              <a:pPr>
                <a:defRPr/>
              </a:pPr>
              <a:t>4</a:t>
            </a:fld>
            <a:endParaRPr lang="fr-CH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20278" y="1173745"/>
            <a:ext cx="89237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 algn="just">
              <a:spcAft>
                <a:spcPts val="0"/>
              </a:spcAft>
            </a:pPr>
            <a:r>
              <a:rPr lang="fr-CH" sz="2000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Le processus à suivre </a:t>
            </a:r>
            <a:r>
              <a:rPr lang="fr-CH" sz="2000" dirty="0">
                <a:ea typeface="Calibri" panose="020F0502020204030204" pitchFamily="34" charset="0"/>
                <a:cs typeface="Calibri" panose="020F0502020204030204" pitchFamily="34" charset="0"/>
              </a:rPr>
              <a:t>si vous n’avez pas encore soumis votre demande de financement:</a:t>
            </a:r>
          </a:p>
          <a:p>
            <a:pPr marL="457200" marR="2540" indent="-457200" algn="just">
              <a:spcAft>
                <a:spcPts val="0"/>
              </a:spcAft>
              <a:buAutoNum type="arabicPeriod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Ajouter le(s) module(s) SRPS correspondant(s) dans le formulaire de demande de financement </a:t>
            </a:r>
            <a:endParaRPr lang="fr-FR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2540" indent="-457200" algn="just">
              <a:spcAft>
                <a:spcPts val="0"/>
              </a:spcAft>
              <a:buAutoNum type="arabicPeriod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cadre de la ou des interventions correspondantes, et ceci pour l’allocation ou la PAAR:</a:t>
            </a:r>
          </a:p>
          <a:p>
            <a:pPr marL="914400" marR="2540" lvl="1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xpliquez pourquoi vous faite cette demande (le plus important!) </a:t>
            </a:r>
          </a:p>
          <a:p>
            <a:pPr marL="914400" marR="2540" lvl="1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Décrivez ce que vous souhaitez faire en termes d'activités liées à la géo-activation du SIS</a:t>
            </a:r>
          </a:p>
          <a:p>
            <a:pPr marL="914400" marR="2540" lvl="1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cela a été fait, faite références aux analyses de besoins effectués et faire le lien avec les stratégies existante au niveau national</a:t>
            </a:r>
          </a:p>
          <a:p>
            <a:pPr marL="914400" marR="2540" lvl="1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Expliquez les efforts déjà en cours dans le pays et si vous recevez d'appui d'autres partenaires et comment cela complétera ces efforts et partenariats</a:t>
            </a:r>
          </a:p>
          <a:p>
            <a:pPr marL="914400" marR="2540" lvl="1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Inclure un budget pour ces activités</a:t>
            </a:r>
            <a:endParaRPr lang="fr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0637"/>
            <a:ext cx="9144000" cy="960438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Recevoir du soutien de la part du Fonds Mondial pour géo-activer votre SIS - Processus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61F1C0-244B-2EB6-9CBC-E319F0E4831D}"/>
              </a:ext>
            </a:extLst>
          </p:cNvPr>
          <p:cNvSpPr txBox="1"/>
          <p:nvPr/>
        </p:nvSpPr>
        <p:spPr>
          <a:xfrm>
            <a:off x="220278" y="5589240"/>
            <a:ext cx="8703444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540"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Si vous </a:t>
            </a:r>
            <a:r>
              <a:rPr lang="fr-FR" sz="2000" dirty="0">
                <a:ea typeface="Georgia" panose="02040502050405020303" pitchFamily="18" charset="0"/>
                <a:cs typeface="Calibri" panose="020F0502020204030204" pitchFamily="34" charset="0"/>
              </a:rPr>
              <a:t>avez </a:t>
            </a:r>
            <a:r>
              <a:rPr lang="fr-FR" sz="2000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déjà dépassé le stade de l'octroi de l’allocation et que ces activités n'ont pas été intégrées, envisagez de les ajouter de la même façon dans les </a:t>
            </a:r>
            <a:r>
              <a:rPr lang="fr-FR" sz="2000" dirty="0">
                <a:ea typeface="Georgia" panose="02040502050405020303" pitchFamily="18" charset="0"/>
                <a:cs typeface="Calibri" panose="020F0502020204030204" pitchFamily="34" charset="0"/>
              </a:rPr>
              <a:t>prochaines reprogrammations. Et parlez-en avec votre équipe pays!</a:t>
            </a:r>
            <a:endParaRPr lang="en-P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961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fr-CH" altLang="en-US" smtClean="0"/>
              <a:pPr>
                <a:defRPr/>
              </a:pPr>
              <a:t>5</a:t>
            </a:fld>
            <a:endParaRPr lang="fr-CH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46906" y="1490582"/>
            <a:ext cx="6192688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2540" indent="-457200" algn="just">
              <a:spcAft>
                <a:spcPts val="800"/>
              </a:spcAft>
              <a:buAutoNum type="arabicPeriod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Soutenir le géoréférencement de la Liste Maîtresse des Etablissements Sanitaire (LMES) placerait cette activité sous l’intervention des sources de données administratives</a:t>
            </a:r>
          </a:p>
          <a:p>
            <a:pPr marR="2540" algn="just">
              <a:spcAft>
                <a:spcPts val="800"/>
              </a:spcAft>
            </a:pPr>
            <a:endParaRPr lang="fr-FR" sz="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2540" indent="-457200" algn="just">
              <a:spcAft>
                <a:spcPts val="800"/>
              </a:spcAft>
              <a:buFont typeface="+mj-lt"/>
              <a:buAutoNum type="arabicPeriod" startAt="2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Soutenir l’établissement et/ou la gestion de la listes maîtresses géoréférencées des ASC doivent être budgétisées dans le module « SRPS/PP : Ressources humaines pour la santé et qualité des soins »</a:t>
            </a:r>
            <a:endParaRPr lang="fr-CH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0637"/>
            <a:ext cx="9144000" cy="960438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Recevoir du soutien de la part du Fonds Mondial pour géo-activer votre SIS - Exemples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6AD06-6426-AC49-85AE-89F2EF4C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667" y="3254132"/>
            <a:ext cx="1106094" cy="1566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A50314-1398-DB38-D30F-009007E934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84" t="15356" r="50725" b="6469"/>
          <a:stretch/>
        </p:blipFill>
        <p:spPr>
          <a:xfrm>
            <a:off x="6700667" y="1366096"/>
            <a:ext cx="1045434" cy="1364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2E20B42-496D-03D7-7F2D-85F5F54A8344}"/>
              </a:ext>
            </a:extLst>
          </p:cNvPr>
          <p:cNvSpPr/>
          <p:nvPr/>
        </p:nvSpPr>
        <p:spPr>
          <a:xfrm>
            <a:off x="7653532" y="3893004"/>
            <a:ext cx="585898" cy="38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</a:t>
            </a:r>
            <a:endParaRPr lang="en-P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9E2E8D-200D-2DC2-6FDD-6239E159B0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520" t="38265" r="10441" b="47050"/>
          <a:stretch/>
        </p:blipFill>
        <p:spPr>
          <a:xfrm>
            <a:off x="7584411" y="2362213"/>
            <a:ext cx="576301" cy="519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D9FF2B-AC89-78F3-CB08-B6FD6A9748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520" t="38265" r="10441" b="47050"/>
          <a:stretch/>
        </p:blipFill>
        <p:spPr>
          <a:xfrm>
            <a:off x="7708542" y="4431631"/>
            <a:ext cx="576301" cy="5193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A57E14-0107-61B9-E283-0B79E739E6C3}"/>
              </a:ext>
            </a:extLst>
          </p:cNvPr>
          <p:cNvSpPr txBox="1"/>
          <p:nvPr/>
        </p:nvSpPr>
        <p:spPr>
          <a:xfrm>
            <a:off x="7544395" y="3308719"/>
            <a:ext cx="13526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000" dirty="0"/>
              <a:t>FR_ASC_ML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F396B0-A645-F0F3-7B39-95EB42B24EF4}"/>
              </a:ext>
            </a:extLst>
          </p:cNvPr>
          <p:cNvSpPr txBox="1"/>
          <p:nvPr/>
        </p:nvSpPr>
        <p:spPr>
          <a:xfrm>
            <a:off x="7786293" y="1378089"/>
            <a:ext cx="1224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00" dirty="0"/>
              <a:t>EN_MFL_Resource_Package_Jan2018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2FE1E-0E12-EB37-25C3-1B18C26BD46E}"/>
              </a:ext>
            </a:extLst>
          </p:cNvPr>
          <p:cNvSpPr txBox="1"/>
          <p:nvPr/>
        </p:nvSpPr>
        <p:spPr>
          <a:xfrm>
            <a:off x="260198" y="5004640"/>
            <a:ext cx="85442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>
                <a:effectLst/>
                <a:latin typeface="+mn-lt"/>
              </a:rPr>
              <a:t>Ce sont des activités clés et dans beaucoup de pays des efforts sont en cours.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38D272-D17A-6724-B0AF-B34BC53C33AB}"/>
              </a:ext>
            </a:extLst>
          </p:cNvPr>
          <p:cNvSpPr txBox="1"/>
          <p:nvPr/>
        </p:nvSpPr>
        <p:spPr>
          <a:xfrm>
            <a:off x="1258889" y="5770516"/>
            <a:ext cx="73455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+mn-lt"/>
              </a:rPr>
              <a:t>Quand c’est le cas, </a:t>
            </a:r>
            <a:r>
              <a:rPr lang="fr-FR" sz="2200" dirty="0">
                <a:effectLst/>
                <a:latin typeface="+mn-lt"/>
              </a:rPr>
              <a:t>il est possible de compléter ces efforts par de l’assistance technique qui devront être financé par les subventions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CC11CDE-B154-8913-CC64-FF3481C69BA0}"/>
              </a:ext>
            </a:extLst>
          </p:cNvPr>
          <p:cNvSpPr/>
          <p:nvPr/>
        </p:nvSpPr>
        <p:spPr>
          <a:xfrm>
            <a:off x="973815" y="5823671"/>
            <a:ext cx="570148" cy="369333"/>
          </a:xfrm>
          <a:prstGeom prst="rightArrow">
            <a:avLst/>
          </a:prstGeom>
          <a:solidFill>
            <a:srgbClr val="001C5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0497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9512" y="1128308"/>
            <a:ext cx="8748464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rial" charset="0"/>
              </a:rPr>
              <a:t>Tous les éléments du cadre de géo-activation du SIS sont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Arial" charset="0"/>
              </a:rPr>
              <a:t>finanç</a:t>
            </a:r>
            <a:r>
              <a:rPr lang="fr-FR" sz="2400" dirty="0">
                <a:latin typeface="+mn-lt"/>
                <a:ea typeface="Arial" charset="0"/>
              </a:rPr>
              <a:t>able!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Arial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EF072C0-7EED-E2ED-419B-B3B83742F283}"/>
              </a:ext>
            </a:extLst>
          </p:cNvPr>
          <p:cNvSpPr txBox="1">
            <a:spLocks/>
          </p:cNvSpPr>
          <p:nvPr/>
        </p:nvSpPr>
        <p:spPr bwMode="auto">
          <a:xfrm>
            <a:off x="0" y="20637"/>
            <a:ext cx="9144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fr-CH" sz="3200" b="1">
                <a:solidFill>
                  <a:schemeClr val="bg1"/>
                </a:solidFill>
                <a:latin typeface="+mn-lt"/>
              </a:rPr>
              <a:t>Recevoir du soutien de la part du Fonds Mondial pour géo-activer votre SIS - Exemples</a:t>
            </a:r>
            <a:endParaRPr lang="fr-CH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7DF3B0-7CA9-02B2-D29D-29FBDC5EE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618235"/>
            <a:ext cx="8154724" cy="48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fr-CH" altLang="en-US" smtClean="0"/>
              <a:pPr>
                <a:defRPr/>
              </a:pPr>
              <a:t>7</a:t>
            </a:fld>
            <a:endParaRPr lang="fr-CH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0637"/>
            <a:ext cx="9144000" cy="960438"/>
          </a:xfrm>
        </p:spPr>
        <p:txBody>
          <a:bodyPr/>
          <a:lstStyle/>
          <a:p>
            <a:pPr algn="ctr" eaLnBrk="1" hangingPunct="1"/>
            <a:r>
              <a:rPr lang="fr-FR" sz="3200" b="1" dirty="0">
                <a:solidFill>
                  <a:schemeClr val="bg1"/>
                </a:solidFill>
                <a:latin typeface="+mn-lt"/>
              </a:rPr>
              <a:t>Page internet et documents utiles du Fonds mondial 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D7E1E-E0D7-D537-3EF0-19CFB36C7DB4}"/>
              </a:ext>
            </a:extLst>
          </p:cNvPr>
          <p:cNvSpPr txBox="1"/>
          <p:nvPr/>
        </p:nvSpPr>
        <p:spPr>
          <a:xfrm>
            <a:off x="462759" y="1555631"/>
            <a:ext cx="874846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+mn-lt"/>
                <a:ea typeface="Georgia" panose="02040502050405020303" pitchFamily="18" charset="0"/>
              </a:rPr>
              <a:t>Soliciter</a:t>
            </a:r>
            <a:r>
              <a:rPr lang="en-US" sz="2200" dirty="0">
                <a:effectLst/>
                <a:latin typeface="+mn-lt"/>
                <a:ea typeface="Georgia" panose="02040502050405020303" pitchFamily="18" charset="0"/>
              </a:rPr>
              <a:t> un </a:t>
            </a:r>
            <a:r>
              <a:rPr lang="en-US" sz="2200" dirty="0" err="1">
                <a:effectLst/>
                <a:latin typeface="+mn-lt"/>
                <a:ea typeface="Georgia" panose="02040502050405020303" pitchFamily="18" charset="0"/>
              </a:rPr>
              <a:t>financement</a:t>
            </a:r>
            <a:r>
              <a:rPr lang="en-US" sz="2200" dirty="0">
                <a:effectLst/>
                <a:latin typeface="+mn-lt"/>
                <a:ea typeface="Georgia" panose="02040502050405020303" pitchFamily="18" charset="0"/>
              </a:rPr>
              <a:t>: </a:t>
            </a:r>
            <a:r>
              <a:rPr lang="fr-FR" sz="2200" dirty="0">
                <a:effectLst/>
                <a:latin typeface="+mn-lt"/>
                <a:ea typeface="Calibri" panose="020F0502020204030204" pitchFamily="34" charset="0"/>
                <a:hlinkClick r:id="rId3"/>
              </a:rPr>
              <a:t>https://www.theglobalfund.org/fr/applying-for-funding/</a:t>
            </a:r>
            <a:endParaRPr lang="fr-FR" sz="22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Sous-page du matériel de candidature: </a:t>
            </a:r>
            <a:r>
              <a:rPr lang="fr-FR" sz="2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https://www.theglobalfund.org/fr/applying-for-funding/design-and-submit-funding-requests/applicant-guidance-materials/</a:t>
            </a:r>
            <a:r>
              <a:rPr lang="fr-FR" sz="2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PH" sz="22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A7C75-E80C-D7E6-700F-1657950E8958}"/>
              </a:ext>
            </a:extLst>
          </p:cNvPr>
          <p:cNvSpPr txBox="1"/>
          <p:nvPr/>
        </p:nvSpPr>
        <p:spPr>
          <a:xfrm>
            <a:off x="137788" y="1124744"/>
            <a:ext cx="2242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dirty="0">
                <a:ea typeface="Georgia" panose="02040502050405020303" pitchFamily="18" charset="0"/>
              </a:rPr>
              <a:t>En ligne</a:t>
            </a:r>
            <a:endParaRPr lang="en-PH" sz="2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2C4CCF-B374-6D9B-B149-2534C2621C76}"/>
              </a:ext>
            </a:extLst>
          </p:cNvPr>
          <p:cNvSpPr txBox="1"/>
          <p:nvPr/>
        </p:nvSpPr>
        <p:spPr>
          <a:xfrm>
            <a:off x="137788" y="3547354"/>
            <a:ext cx="2242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dirty="0">
                <a:ea typeface="Georgia" panose="02040502050405020303" pitchFamily="18" charset="0"/>
              </a:rPr>
              <a:t>Documents</a:t>
            </a:r>
            <a:endParaRPr lang="en-PH" sz="22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0D0AE8-2EE1-0942-729D-5B230D3268E9}"/>
              </a:ext>
            </a:extLst>
          </p:cNvPr>
          <p:cNvSpPr/>
          <p:nvPr/>
        </p:nvSpPr>
        <p:spPr>
          <a:xfrm>
            <a:off x="7524328" y="1075690"/>
            <a:ext cx="782146" cy="5193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</a:t>
            </a:r>
            <a:endParaRPr lang="en-P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4326A6-218F-E83A-79E9-7EDF89E4FF09}"/>
              </a:ext>
            </a:extLst>
          </p:cNvPr>
          <p:cNvSpPr txBox="1"/>
          <p:nvPr/>
        </p:nvSpPr>
        <p:spPr>
          <a:xfrm>
            <a:off x="395102" y="3923025"/>
            <a:ext cx="482497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2540" lvl="0" indent="-342900" algn="just">
              <a:buFont typeface="Symbol" panose="05050102010706020507" pitchFamily="18" charset="2"/>
              <a:buChar char=""/>
            </a:pPr>
            <a:r>
              <a:rPr lang="fr-FR" sz="2200" dirty="0">
                <a:effectLst/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Note d’information sur les Systèmes Résistants et Pérennes pour la Santé (SRPS)</a:t>
            </a:r>
            <a:endParaRPr lang="en-PH" sz="2200" dirty="0">
              <a:effectLst/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2540" lvl="0" indent="-342900" algn="just">
              <a:buFont typeface="Symbol" panose="05050102010706020507" pitchFamily="18" charset="2"/>
              <a:buChar char=""/>
            </a:pPr>
            <a:r>
              <a:rPr lang="fr-FR" sz="2200" dirty="0">
                <a:effectLst/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Notes d'information sur le paludisme, la tuberculose et le VIH  </a:t>
            </a:r>
            <a:endParaRPr lang="en-PH" sz="2200" dirty="0">
              <a:effectLst/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2540" lvl="0" indent="-342900" algn="just">
              <a:buFont typeface="Symbol" panose="05050102010706020507" pitchFamily="18" charset="2"/>
              <a:buChar char=""/>
            </a:pPr>
            <a:r>
              <a:rPr lang="fr-FR" sz="2200" dirty="0">
                <a:effectLst/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Manuel du cadre modulaire</a:t>
            </a:r>
            <a:endParaRPr lang="en-PH" sz="2200" dirty="0">
              <a:effectLst/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2540" lvl="0" indent="-342900" algn="just">
              <a:buFont typeface="Symbol" panose="05050102010706020507" pitchFamily="18" charset="2"/>
              <a:buChar char=""/>
            </a:pPr>
            <a:r>
              <a:rPr lang="fr-FR" sz="2200" dirty="0">
                <a:effectLst/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Note d’information technique sur l’optimisation des ressources</a:t>
            </a:r>
            <a:endParaRPr lang="en-PH" sz="2200" dirty="0">
              <a:effectLst/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AD0376-E749-A677-0F3A-94C8B47F4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083" y="3517266"/>
            <a:ext cx="1269142" cy="17982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C0D271-D7E9-08EB-ABDB-382E793BB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4537" y="3369271"/>
            <a:ext cx="1096677" cy="1555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EEBFC9-D5B5-84AC-DECD-98A98597F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144" y="3868202"/>
            <a:ext cx="1106323" cy="15523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F1A751-6DCA-5944-3D8F-A15B972B3F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4273" y="4392462"/>
            <a:ext cx="1101119" cy="1555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8807387-6089-DE6C-B377-BFBFABC1C0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7975" y="4425652"/>
            <a:ext cx="1410289" cy="2000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ABBE8A7-6634-D9D0-EB25-AC0623AD9DD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0520" t="38265" r="10441" b="47050"/>
          <a:stretch/>
        </p:blipFill>
        <p:spPr>
          <a:xfrm>
            <a:off x="6626386" y="6077112"/>
            <a:ext cx="576301" cy="519371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CD9BC081-0D59-DDD2-DA44-749969372450}"/>
              </a:ext>
            </a:extLst>
          </p:cNvPr>
          <p:cNvSpPr/>
          <p:nvPr/>
        </p:nvSpPr>
        <p:spPr>
          <a:xfrm>
            <a:off x="6928529" y="5471596"/>
            <a:ext cx="782146" cy="5193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</a:t>
            </a:r>
            <a:endParaRPr lang="en-PH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901AAC7-141E-78D3-4926-323FB180CB8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0520" t="38265" r="10441" b="47050"/>
          <a:stretch/>
        </p:blipFill>
        <p:spPr>
          <a:xfrm>
            <a:off x="8426467" y="5755304"/>
            <a:ext cx="576301" cy="5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1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fr-CH" altLang="en-US" smtClean="0"/>
              <a:pPr>
                <a:defRPr/>
              </a:pPr>
              <a:t>8</a:t>
            </a:fld>
            <a:endParaRPr lang="fr-CH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0637"/>
            <a:ext cx="9144000" cy="960438"/>
          </a:xfrm>
        </p:spPr>
        <p:txBody>
          <a:bodyPr/>
          <a:lstStyle/>
          <a:p>
            <a:pPr algn="ctr" eaLnBrk="1" hangingPunct="1"/>
            <a:r>
              <a:rPr lang="fr-FR" sz="3200" b="1" dirty="0">
                <a:solidFill>
                  <a:schemeClr val="bg1"/>
                </a:solidFill>
                <a:latin typeface="+mn-lt"/>
              </a:rPr>
              <a:t>Outils d'aide à la soumission d’une demande de soutient auprès du Fonds mondial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A2141B-46DA-8F33-0131-4DF0952D600C}"/>
              </a:ext>
            </a:extLst>
          </p:cNvPr>
          <p:cNvSpPr txBox="1"/>
          <p:nvPr/>
        </p:nvSpPr>
        <p:spPr>
          <a:xfrm>
            <a:off x="304513" y="1454096"/>
            <a:ext cx="45720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Health GeoLab: Boîte à outils de géo-activation du SIS</a:t>
            </a:r>
          </a:p>
          <a:p>
            <a:endParaRPr lang="fr-FR" sz="2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300" dirty="0"/>
              <a:t>GAVI: Tirer parti des technologies et des données géospatiales pour renforcer les programmes de vaccination - Conseils rapides pour la planification des investissements</a:t>
            </a:r>
          </a:p>
          <a:p>
            <a:endParaRPr lang="fr-FR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300" dirty="0"/>
              <a:t>UNICEF:  Conseils sur l'utilisation des données et technologies géospatiales dans les programmes de vaccination</a:t>
            </a:r>
            <a:endParaRPr lang="en-PH" sz="23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627C1A-F4CD-690F-386F-9D792CEC1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814" y="1152860"/>
            <a:ext cx="1139553" cy="16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27206D-7D07-65D2-0AFE-04D87CBD9B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34" y="1858170"/>
            <a:ext cx="2313303" cy="1570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146AE58-5E03-0154-C816-162A22676714}"/>
              </a:ext>
            </a:extLst>
          </p:cNvPr>
          <p:cNvSpPr/>
          <p:nvPr/>
        </p:nvSpPr>
        <p:spPr>
          <a:xfrm>
            <a:off x="5696770" y="2132856"/>
            <a:ext cx="588023" cy="4107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FR</a:t>
            </a:r>
            <a:endParaRPr lang="en-PH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4568E5-952C-324C-6D3B-906F8A6D0E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520" t="38265" r="10441" b="47050"/>
          <a:stretch/>
        </p:blipFill>
        <p:spPr>
          <a:xfrm>
            <a:off x="7581085" y="1152860"/>
            <a:ext cx="576301" cy="5193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FF795C-6666-21E1-B3B3-97DB267E4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5814" y="2997200"/>
            <a:ext cx="1139507" cy="16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C90335-F8A4-FD11-DB1B-6556A3BA88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966" t="12088" r="40261" b="557"/>
          <a:stretch/>
        </p:blipFill>
        <p:spPr>
          <a:xfrm>
            <a:off x="7327895" y="3716656"/>
            <a:ext cx="1025018" cy="1385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C9DC75-B532-B48F-50D7-8E02E17FCB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966" t="12088" r="40261" b="557"/>
          <a:stretch/>
        </p:blipFill>
        <p:spPr>
          <a:xfrm>
            <a:off x="6391179" y="3690405"/>
            <a:ext cx="1189907" cy="1608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53F065-F1AA-BF25-CD40-059574AE536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17" t="13125" r="39999" b="34"/>
          <a:stretch/>
        </p:blipFill>
        <p:spPr>
          <a:xfrm>
            <a:off x="5146991" y="4941888"/>
            <a:ext cx="1137802" cy="16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C0F52E-5277-A7B3-4E13-F8D9CB7704D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402" t="12088" r="40156" b="31628"/>
          <a:stretch/>
        </p:blipFill>
        <p:spPr>
          <a:xfrm>
            <a:off x="6414451" y="5559043"/>
            <a:ext cx="1137803" cy="1061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517B6245-5241-3F8D-2149-6857DF1C8186}"/>
              </a:ext>
            </a:extLst>
          </p:cNvPr>
          <p:cNvSpPr/>
          <p:nvPr/>
        </p:nvSpPr>
        <p:spPr>
          <a:xfrm>
            <a:off x="5733313" y="3994564"/>
            <a:ext cx="588023" cy="4107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FR</a:t>
            </a:r>
            <a:endParaRPr lang="en-PH" sz="1400" dirty="0"/>
          </a:p>
        </p:txBody>
      </p:sp>
    </p:spTree>
    <p:extLst>
      <p:ext uri="{BB962C8B-B14F-4D97-AF65-F5344CB8AC3E}">
        <p14:creationId xmlns:p14="http://schemas.microsoft.com/office/powerpoint/2010/main" val="293682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fr-CH" altLang="en-US" smtClean="0"/>
              <a:pPr>
                <a:defRPr/>
              </a:pPr>
              <a:t>9</a:t>
            </a:fld>
            <a:endParaRPr lang="fr-CH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95535" y="1076053"/>
            <a:ext cx="87034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CH" sz="2200" dirty="0"/>
              <a:t>Est-ce que votre département / unité a soumis, ou prévoit de soumettre, une demande de financement pour répondre à une partie ou à la totalité de ses besoins relatifs à la gestion et l’utilisation des données et technologies 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0637"/>
            <a:ext cx="9144000" cy="960438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Enquête sur le niveau actuel de géo-activation – Demande de financement auprès du Fonds Mondial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1528C7-D8DD-C6B9-9725-F9C9672FCC09}"/>
              </a:ext>
            </a:extLst>
          </p:cNvPr>
          <p:cNvSpPr/>
          <p:nvPr/>
        </p:nvSpPr>
        <p:spPr>
          <a:xfrm>
            <a:off x="395535" y="2584124"/>
            <a:ext cx="87034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CH" sz="2200" b="1" dirty="0">
                <a:latin typeface="+mn-lt"/>
              </a:rPr>
              <a:t>Système d’information Sanitaire (SIS)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AAF585-E4BB-A099-F144-BC16FA8F6DF4}"/>
              </a:ext>
            </a:extLst>
          </p:cNvPr>
          <p:cNvSpPr/>
          <p:nvPr/>
        </p:nvSpPr>
        <p:spPr>
          <a:xfrm>
            <a:off x="539552" y="3059743"/>
            <a:ext cx="87034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r-CH" sz="2200" dirty="0">
                <a:latin typeface="+mn-lt"/>
              </a:rPr>
              <a:t>Madagascar (Fonds Mondial, Banque Mondiale)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r-CH" sz="2200" dirty="0">
                <a:latin typeface="+mn-lt"/>
              </a:rPr>
              <a:t>Mali (source des fonds pas mentionnée)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r-CH" sz="2200" b="0" i="0" dirty="0">
                <a:solidFill>
                  <a:srgbClr val="1F1F1F"/>
                </a:solidFill>
                <a:effectLst/>
                <a:latin typeface="+mn-lt"/>
              </a:rPr>
              <a:t>République Démocratique du Congo (Bill &amp; Melinda Gates, Fonds Mondial)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r-CH" sz="2200" dirty="0">
                <a:latin typeface="+mn-lt"/>
              </a:rPr>
              <a:t>Togo (GIZ)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9CA079-1218-2814-38BE-737CEF7A76C5}"/>
              </a:ext>
            </a:extLst>
          </p:cNvPr>
          <p:cNvSpPr/>
          <p:nvPr/>
        </p:nvSpPr>
        <p:spPr>
          <a:xfrm>
            <a:off x="395535" y="4951100"/>
            <a:ext cx="87034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CH" sz="2200" b="1" dirty="0">
                <a:latin typeface="+mn-lt"/>
              </a:rPr>
              <a:t>Programmes de lutte contre le Palu, TB, VIH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F91EBA-123B-EA39-A2EC-E5F0C69A3DA2}"/>
              </a:ext>
            </a:extLst>
          </p:cNvPr>
          <p:cNvSpPr/>
          <p:nvPr/>
        </p:nvSpPr>
        <p:spPr>
          <a:xfrm>
            <a:off x="519667" y="5351210"/>
            <a:ext cx="87034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r-CH" sz="2200" dirty="0">
                <a:latin typeface="+mn-lt"/>
              </a:rPr>
              <a:t>Burkina Faso  (Palu: Fonds Mondial)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r-CH" sz="2200" dirty="0">
                <a:latin typeface="+mn-lt"/>
              </a:rPr>
              <a:t>Burundi (VIH: PNUD)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r-CH" sz="2200" b="0" i="0" dirty="0">
                <a:solidFill>
                  <a:srgbClr val="1F1F1F"/>
                </a:solidFill>
                <a:effectLst/>
                <a:latin typeface="+mn-lt"/>
              </a:rPr>
              <a:t>Côte d’ivoire (Palu: Fond Mondial)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r-CH" sz="2200" dirty="0">
                <a:latin typeface="+mn-lt"/>
              </a:rPr>
              <a:t>Togo (Palu: Fond Mondial)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8C6DF-27E9-7B36-F66E-0775F33C582C}"/>
              </a:ext>
            </a:extLst>
          </p:cNvPr>
          <p:cNvSpPr txBox="1"/>
          <p:nvPr/>
        </p:nvSpPr>
        <p:spPr>
          <a:xfrm>
            <a:off x="6496311" y="5528826"/>
            <a:ext cx="26026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Il n’y a pas que le Fonds Mondial</a:t>
            </a:r>
            <a:endParaRPr lang="en-PH" sz="24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B38AD87-77B7-8B56-3DCC-7870046AE7DC}"/>
              </a:ext>
            </a:extLst>
          </p:cNvPr>
          <p:cNvSpPr/>
          <p:nvPr/>
        </p:nvSpPr>
        <p:spPr>
          <a:xfrm>
            <a:off x="5940425" y="5567360"/>
            <a:ext cx="555886" cy="472395"/>
          </a:xfrm>
          <a:prstGeom prst="rightArrow">
            <a:avLst/>
          </a:prstGeom>
          <a:solidFill>
            <a:srgbClr val="001C5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7591174"/>
      </p:ext>
    </p:extLst>
  </p:cSld>
  <p:clrMapOvr>
    <a:masterClrMapping/>
  </p:clrMapOvr>
</p:sld>
</file>

<file path=ppt/theme/theme1.xml><?xml version="1.0" encoding="utf-8"?>
<a:theme xmlns:a="http://schemas.openxmlformats.org/drawingml/2006/main" name="HGLC_HIS_Geo-enabling_cours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14399</TotalTime>
  <Words>997</Words>
  <Application>Microsoft Office PowerPoint</Application>
  <PresentationFormat>On-screen Show (4:3)</PresentationFormat>
  <Paragraphs>89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Symbol</vt:lpstr>
      <vt:lpstr>HGLC_HIS_Geo-enabling_course_template</vt:lpstr>
      <vt:lpstr>PowerPoint Presentation</vt:lpstr>
      <vt:lpstr>Recevoir du soutien de la part du Fonds Mondial pour géo-activer votre SIS</vt:lpstr>
      <vt:lpstr>Recevoir du soutien de la part du Fonds Mondial pour géo-activer votre SIS - interventions</vt:lpstr>
      <vt:lpstr>Recevoir du soutien de la part du Fonds Mondial pour géo-activer votre SIS - Processus</vt:lpstr>
      <vt:lpstr>Recevoir du soutien de la part du Fonds Mondial pour géo-activer votre SIS - Exemples</vt:lpstr>
      <vt:lpstr>PowerPoint Presentation</vt:lpstr>
      <vt:lpstr>Page internet et documents utiles du Fonds mondial </vt:lpstr>
      <vt:lpstr>Outils d'aide à la soumission d’une demande de soutient auprès du Fonds mondial</vt:lpstr>
      <vt:lpstr>Enquête sur le niveau actuel de géo-activation – Demande de financement auprès du Fonds Mondial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Steeve Ebener</cp:lastModifiedBy>
  <cp:revision>131</cp:revision>
  <dcterms:created xsi:type="dcterms:W3CDTF">2018-03-06T13:12:55Z</dcterms:created>
  <dcterms:modified xsi:type="dcterms:W3CDTF">2024-02-11T00:04:07Z</dcterms:modified>
</cp:coreProperties>
</file>