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1" r:id="rId2"/>
    <p:sldId id="305" r:id="rId3"/>
    <p:sldId id="372" r:id="rId4"/>
    <p:sldId id="348" r:id="rId5"/>
    <p:sldId id="363" r:id="rId6"/>
    <p:sldId id="364" r:id="rId7"/>
    <p:sldId id="349" r:id="rId8"/>
    <p:sldId id="365" r:id="rId9"/>
    <p:sldId id="367" r:id="rId10"/>
    <p:sldId id="368" r:id="rId11"/>
    <p:sldId id="369" r:id="rId12"/>
    <p:sldId id="371" r:id="rId13"/>
    <p:sldId id="370" r:id="rId14"/>
    <p:sldId id="35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976" userDrawn="1">
          <p15:clr>
            <a:srgbClr val="A4A3A4"/>
          </p15:clr>
        </p15:guide>
        <p15:guide id="2" orient="horz" pos="618">
          <p15:clr>
            <a:srgbClr val="A4A3A4"/>
          </p15:clr>
        </p15:guide>
        <p15:guide id="3" orient="horz" pos="4065">
          <p15:clr>
            <a:srgbClr val="A4A3A4"/>
          </p15:clr>
        </p15:guide>
        <p15:guide id="4" orient="horz" pos="3612" userDrawn="1">
          <p15:clr>
            <a:srgbClr val="A4A3A4"/>
          </p15:clr>
        </p15:guide>
        <p15:guide id="5" orient="horz" pos="1298" userDrawn="1">
          <p15:clr>
            <a:srgbClr val="A4A3A4"/>
          </p15:clr>
        </p15:guide>
        <p15:guide id="6" orient="horz" pos="2432" userDrawn="1">
          <p15:clr>
            <a:srgbClr val="A4A3A4"/>
          </p15:clr>
        </p15:guide>
        <p15:guide id="7" pos="2835" userDrawn="1">
          <p15:clr>
            <a:srgbClr val="A4A3A4"/>
          </p15:clr>
        </p15:guide>
        <p15:guide id="8" pos="5103" userDrawn="1">
          <p15:clr>
            <a:srgbClr val="A4A3A4"/>
          </p15:clr>
        </p15:guide>
        <p15:guide id="9" pos="793">
          <p15:clr>
            <a:srgbClr val="A4A3A4"/>
          </p15:clr>
        </p15:guide>
        <p15:guide id="10" pos="3696" userDrawn="1">
          <p15:clr>
            <a:srgbClr val="A4A3A4"/>
          </p15:clr>
        </p15:guide>
        <p15:guide id="11" orient="horz" pos="1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AA37"/>
    <a:srgbClr val="4F8CB5"/>
    <a:srgbClr val="315A75"/>
    <a:srgbClr val="3398CC"/>
    <a:srgbClr val="346667"/>
    <a:srgbClr val="1B3163"/>
    <a:srgbClr val="001C54"/>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5033" autoAdjust="0"/>
  </p:normalViewPr>
  <p:slideViewPr>
    <p:cSldViewPr showGuides="1">
      <p:cViewPr varScale="1">
        <p:scale>
          <a:sx n="107" d="100"/>
          <a:sy n="107" d="100"/>
        </p:scale>
        <p:origin x="1734" y="102"/>
      </p:cViewPr>
      <p:guideLst>
        <p:guide orient="horz" pos="2976"/>
        <p:guide orient="horz" pos="618"/>
        <p:guide orient="horz" pos="4065"/>
        <p:guide orient="horz" pos="3612"/>
        <p:guide orient="horz" pos="1298"/>
        <p:guide orient="horz" pos="2432"/>
        <p:guide pos="2835"/>
        <p:guide pos="5103"/>
        <p:guide pos="793"/>
        <p:guide pos="3696"/>
        <p:guide orient="horz" pos="18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11/02/2024</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05848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6171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417714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PH" baseline="0" dirty="0"/>
          </a:p>
          <a:p>
            <a:pPr marL="0" indent="0">
              <a:buNone/>
            </a:pPr>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72925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04080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5548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6993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PH" baseline="0" dirty="0"/>
          </a:p>
          <a:p>
            <a:pPr marL="0" indent="0">
              <a:buNone/>
            </a:pPr>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07940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45580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
        <p:nvSpPr>
          <p:cNvPr id="2" name="Rectangle 1">
            <a:extLst>
              <a:ext uri="{FF2B5EF4-FFF2-40B4-BE49-F238E27FC236}">
                <a16:creationId xmlns:a16="http://schemas.microsoft.com/office/drawing/2014/main" id="{8FC336BC-8EC1-510F-8FB6-3919EB038A6A}"/>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021668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11/02/2024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11/02/2024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11/02/2024</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11/02/2024</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11/02/2024</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11/02/2024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11/02/2024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11/02/2024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 id="2147485347"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3.jpeg"/><Relationship Id="rId12"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41.jpeg"/><Relationship Id="rId5" Type="http://schemas.openxmlformats.org/officeDocument/2006/relationships/image" Target="../media/image37.jpeg"/><Relationship Id="rId10" Type="http://schemas.openxmlformats.org/officeDocument/2006/relationships/image" Target="../media/image40.jpeg"/><Relationship Id="rId4" Type="http://schemas.openxmlformats.org/officeDocument/2006/relationships/image" Target="../media/image36.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10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461665"/>
          </a:xfrm>
          <a:prstGeom prst="rect">
            <a:avLst/>
          </a:prstGeom>
          <a:noFill/>
        </p:spPr>
        <p:txBody>
          <a:bodyPr wrap="square">
            <a:spAutoFit/>
          </a:bodyPr>
          <a:lstStyle/>
          <a:p>
            <a:pPr algn="ctr"/>
            <a:r>
              <a:rPr lang="en-US" sz="2400" b="1" dirty="0">
                <a:effectLst/>
                <a:latin typeface="+mn-lt"/>
                <a:ea typeface="Helvetica Neue"/>
                <a:cs typeface="Helvetica Neue"/>
              </a:rPr>
              <a:t>Séance 20 - </a:t>
            </a:r>
            <a:r>
              <a:rPr lang="fr-FR" sz="2400" b="1" dirty="0">
                <a:effectLst/>
                <a:latin typeface="+mn-lt"/>
                <a:ea typeface="Helvetica Neue"/>
                <a:cs typeface="Helvetica Neue"/>
              </a:rPr>
              <a:t>Assistance technique après l'atelier</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A24079A1-C92A-3930-05F7-A595197717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DA06AF51-1CC1-A1EC-2F56-ECD50C52B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6B352A7C-2CD3-C77E-0337-F57603821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715D5C35-06EA-025D-0E82-234A4EC931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303B0591-40E1-F75F-080D-7FF86CFC35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60FD1-5221-7C59-B8A7-D6A285A3CF8D}"/>
              </a:ext>
            </a:extLst>
          </p:cNvPr>
          <p:cNvPicPr>
            <a:picLocks noChangeAspect="1"/>
          </p:cNvPicPr>
          <p:nvPr/>
        </p:nvPicPr>
        <p:blipFill>
          <a:blip r:embed="rId3"/>
          <a:stretch>
            <a:fillRect/>
          </a:stretch>
        </p:blipFill>
        <p:spPr>
          <a:xfrm>
            <a:off x="6554977" y="2522231"/>
            <a:ext cx="2448893" cy="2465939"/>
          </a:xfrm>
          <a:prstGeom prst="rect">
            <a:avLst/>
          </a:prstGeom>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10</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5. </a:t>
            </a:r>
            <a:r>
              <a:rPr lang="fr-FR" sz="3200" b="1" dirty="0">
                <a:solidFill>
                  <a:schemeClr val="bg1"/>
                </a:solidFill>
                <a:latin typeface="+mn-lt"/>
              </a:rPr>
              <a:t>Définir la stratégie/résultat attendu pour combler les lacunes </a:t>
            </a:r>
            <a:endParaRPr lang="en-US" sz="3200" b="1" dirty="0">
              <a:solidFill>
                <a:schemeClr val="bg1"/>
              </a:solidFill>
              <a:latin typeface="+mn-lt"/>
            </a:endParaRPr>
          </a:p>
        </p:txBody>
      </p:sp>
      <p:pic>
        <p:nvPicPr>
          <p:cNvPr id="5" name="Picture 4">
            <a:extLst>
              <a:ext uri="{FF2B5EF4-FFF2-40B4-BE49-F238E27FC236}">
                <a16:creationId xmlns:a16="http://schemas.microsoft.com/office/drawing/2014/main" id="{8F9F14CD-72B4-ED00-A177-2EC21CA1800B}"/>
              </a:ext>
            </a:extLst>
          </p:cNvPr>
          <p:cNvPicPr>
            <a:picLocks noChangeAspect="1"/>
          </p:cNvPicPr>
          <p:nvPr/>
        </p:nvPicPr>
        <p:blipFill>
          <a:blip r:embed="rId4"/>
          <a:stretch>
            <a:fillRect/>
          </a:stretch>
        </p:blipFill>
        <p:spPr>
          <a:xfrm>
            <a:off x="7769852" y="566588"/>
            <a:ext cx="1135568" cy="1614335"/>
          </a:xfrm>
          <a:prstGeom prst="rect">
            <a:avLst/>
          </a:prstGeom>
          <a:ln>
            <a:solidFill>
              <a:schemeClr val="tx1"/>
            </a:solidFill>
          </a:ln>
        </p:spPr>
      </p:pic>
      <p:pic>
        <p:nvPicPr>
          <p:cNvPr id="6" name="Picture 5">
            <a:extLst>
              <a:ext uri="{FF2B5EF4-FFF2-40B4-BE49-F238E27FC236}">
                <a16:creationId xmlns:a16="http://schemas.microsoft.com/office/drawing/2014/main" id="{7F19DEBB-560A-E688-EDDA-38BE96F5845F}"/>
              </a:ext>
            </a:extLst>
          </p:cNvPr>
          <p:cNvPicPr>
            <a:picLocks noChangeAspect="1"/>
          </p:cNvPicPr>
          <p:nvPr/>
        </p:nvPicPr>
        <p:blipFill rotWithShape="1">
          <a:blip r:embed="rId5"/>
          <a:srcRect l="80520" t="38265" r="10441" b="47050"/>
          <a:stretch/>
        </p:blipFill>
        <p:spPr>
          <a:xfrm>
            <a:off x="8529234" y="1699706"/>
            <a:ext cx="483198" cy="435466"/>
          </a:xfrm>
          <a:prstGeom prst="rect">
            <a:avLst/>
          </a:prstGeom>
        </p:spPr>
      </p:pic>
      <p:sp>
        <p:nvSpPr>
          <p:cNvPr id="7" name="TextBox 6">
            <a:extLst>
              <a:ext uri="{FF2B5EF4-FFF2-40B4-BE49-F238E27FC236}">
                <a16:creationId xmlns:a16="http://schemas.microsoft.com/office/drawing/2014/main" id="{0A1341E8-F15E-FA24-9E8B-87CF0A8D44D2}"/>
              </a:ext>
            </a:extLst>
          </p:cNvPr>
          <p:cNvSpPr txBox="1"/>
          <p:nvPr/>
        </p:nvSpPr>
        <p:spPr>
          <a:xfrm>
            <a:off x="7398366" y="2202716"/>
            <a:ext cx="1800200" cy="246221"/>
          </a:xfrm>
          <a:prstGeom prst="rect">
            <a:avLst/>
          </a:prstGeom>
          <a:noFill/>
        </p:spPr>
        <p:txBody>
          <a:bodyPr wrap="square">
            <a:spAutoFit/>
          </a:bodyPr>
          <a:lstStyle/>
          <a:p>
            <a:r>
              <a:rPr lang="en-US" sz="1000" dirty="0" err="1"/>
              <a:t>EN_HIS_geo-enabling_toolkit</a:t>
            </a:r>
            <a:endParaRPr lang="en-PH" sz="1000" dirty="0"/>
          </a:p>
        </p:txBody>
      </p:sp>
      <p:sp>
        <p:nvSpPr>
          <p:cNvPr id="11" name="Title 1">
            <a:extLst>
              <a:ext uri="{FF2B5EF4-FFF2-40B4-BE49-F238E27FC236}">
                <a16:creationId xmlns:a16="http://schemas.microsoft.com/office/drawing/2014/main" id="{2EDAE5D5-9851-F10D-F474-EBF044DC693A}"/>
              </a:ext>
            </a:extLst>
          </p:cNvPr>
          <p:cNvSpPr txBox="1">
            <a:spLocks/>
          </p:cNvSpPr>
          <p:nvPr/>
        </p:nvSpPr>
        <p:spPr>
          <a:xfrm>
            <a:off x="564461" y="1788426"/>
            <a:ext cx="5819616" cy="2916344"/>
          </a:xfrm>
          <a:prstGeom prst="rect">
            <a:avLst/>
          </a:prstGeom>
        </p:spPr>
        <p:txBody>
          <a:bodyPr vert="horz" lIns="91440" tIns="45720" rIns="91440" bIns="45720" rtlCol="0" anchor="t">
            <a:noAutofit/>
          </a:bodyPr>
          <a:lstStyle/>
          <a:p>
            <a:pPr marL="534988" lvl="0" indent="-342900" eaLnBrk="1" fontAlgn="auto" hangingPunct="1">
              <a:lnSpc>
                <a:spcPct val="90000"/>
              </a:lnSpc>
              <a:spcAft>
                <a:spcPts val="0"/>
              </a:spcAft>
              <a:buFont typeface="Arial" pitchFamily="34" charset="0"/>
              <a:buChar char="•"/>
              <a:defRPr/>
            </a:pPr>
            <a:r>
              <a:rPr lang="fr-FR" sz="2000" dirty="0">
                <a:latin typeface="+mn-lt"/>
                <a:ea typeface="Arial" charset="0"/>
              </a:rPr>
              <a:t>Une liste des lacunes potentielles identifiées lors de l'évaluation est fournie pour chacun des éléments du cadre.</a:t>
            </a:r>
          </a:p>
          <a:p>
            <a:pPr marL="534988" lvl="0" indent="-342900" eaLnBrk="1" fontAlgn="auto" hangingPunct="1">
              <a:lnSpc>
                <a:spcPct val="90000"/>
              </a:lnSpc>
              <a:spcAft>
                <a:spcPts val="0"/>
              </a:spcAft>
              <a:buFont typeface="Arial" pitchFamily="34" charset="0"/>
              <a:buChar char="•"/>
              <a:defRPr/>
            </a:pPr>
            <a:r>
              <a:rPr lang="fr-FR" sz="2000" dirty="0">
                <a:latin typeface="+mn-lt"/>
                <a:ea typeface="Arial" charset="0"/>
              </a:rPr>
              <a:t>Des stratégies pour combler chacune des lacunes identifiées.</a:t>
            </a:r>
          </a:p>
          <a:p>
            <a:pPr marL="534988" lvl="0" indent="-342900" eaLnBrk="1" fontAlgn="auto" hangingPunct="1">
              <a:lnSpc>
                <a:spcPct val="90000"/>
              </a:lnSpc>
              <a:spcAft>
                <a:spcPts val="0"/>
              </a:spcAft>
              <a:buFont typeface="Arial" pitchFamily="34" charset="0"/>
              <a:buChar char="•"/>
              <a:defRPr/>
            </a:pPr>
            <a:r>
              <a:rPr lang="fr-FR" sz="2000" dirty="0">
                <a:latin typeface="+mn-lt"/>
                <a:ea typeface="Arial" charset="0"/>
              </a:rPr>
              <a:t>La liste minimale des parties prenantes à impliquer ainsi que le niveau de mise en œuvre recommandé.</a:t>
            </a:r>
          </a:p>
          <a:p>
            <a:pPr marL="534988" lvl="0" indent="-342900" eaLnBrk="1" fontAlgn="auto" hangingPunct="1">
              <a:lnSpc>
                <a:spcPct val="90000"/>
              </a:lnSpc>
              <a:spcAft>
                <a:spcPts val="0"/>
              </a:spcAft>
              <a:buFont typeface="Arial" pitchFamily="34" charset="0"/>
              <a:buChar char="•"/>
              <a:defRPr/>
            </a:pPr>
            <a:r>
              <a:rPr lang="fr-FR" sz="2000" dirty="0">
                <a:latin typeface="+mn-lt"/>
                <a:ea typeface="Arial" charset="0"/>
              </a:rPr>
              <a:t>Le niveau de mise en œuvre recommandé pour combler les lacunes identifiées</a:t>
            </a:r>
          </a:p>
        </p:txBody>
      </p:sp>
      <p:sp>
        <p:nvSpPr>
          <p:cNvPr id="12" name="Title 1">
            <a:extLst>
              <a:ext uri="{FF2B5EF4-FFF2-40B4-BE49-F238E27FC236}">
                <a16:creationId xmlns:a16="http://schemas.microsoft.com/office/drawing/2014/main" id="{5FF23001-A289-81AB-22B8-66D799A580F7}"/>
              </a:ext>
            </a:extLst>
          </p:cNvPr>
          <p:cNvSpPr txBox="1">
            <a:spLocks/>
          </p:cNvSpPr>
          <p:nvPr/>
        </p:nvSpPr>
        <p:spPr>
          <a:xfrm>
            <a:off x="480575" y="4741881"/>
            <a:ext cx="6239787" cy="6639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000" dirty="0">
                <a:latin typeface="+mn-lt"/>
                <a:ea typeface="Arial" charset="0"/>
              </a:rPr>
              <a:t>La liste n'est pas exhaustive, mais elle est censée contenir les principales lacunes auxquelles on peut s'attendre.</a:t>
            </a:r>
            <a:endParaRPr kumimoji="0" lang="en-US" sz="2000" b="0" i="0" u="none" strike="noStrike" kern="1200" cap="none" spc="0" normalizeH="0" baseline="0" noProof="0" dirty="0">
              <a:ln>
                <a:noFill/>
              </a:ln>
              <a:effectLst/>
              <a:uLnTx/>
              <a:uFillTx/>
              <a:latin typeface="+mn-lt"/>
              <a:ea typeface="Arial" charset="0"/>
            </a:endParaRPr>
          </a:p>
        </p:txBody>
      </p:sp>
      <p:sp>
        <p:nvSpPr>
          <p:cNvPr id="13" name="Right Arrow 10">
            <a:extLst>
              <a:ext uri="{FF2B5EF4-FFF2-40B4-BE49-F238E27FC236}">
                <a16:creationId xmlns:a16="http://schemas.microsoft.com/office/drawing/2014/main" id="{4DEE1EE0-2A90-0007-89AE-9475A8F2109A}"/>
              </a:ext>
            </a:extLst>
          </p:cNvPr>
          <p:cNvSpPr/>
          <p:nvPr/>
        </p:nvSpPr>
        <p:spPr>
          <a:xfrm>
            <a:off x="91936" y="4720088"/>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15" name="TextBox 14">
            <a:extLst>
              <a:ext uri="{FF2B5EF4-FFF2-40B4-BE49-F238E27FC236}">
                <a16:creationId xmlns:a16="http://schemas.microsoft.com/office/drawing/2014/main" id="{041FDE3F-7BD8-596E-79BE-D5A93D077BF7}"/>
              </a:ext>
            </a:extLst>
          </p:cNvPr>
          <p:cNvSpPr txBox="1"/>
          <p:nvPr/>
        </p:nvSpPr>
        <p:spPr>
          <a:xfrm>
            <a:off x="480575" y="1173158"/>
            <a:ext cx="7134321" cy="646331"/>
          </a:xfrm>
          <a:prstGeom prst="rect">
            <a:avLst/>
          </a:prstGeom>
          <a:noFill/>
        </p:spPr>
        <p:txBody>
          <a:bodyPr wrap="square">
            <a:spAutoFit/>
          </a:bodyPr>
          <a:lstStyle/>
          <a:p>
            <a:pPr lvl="0" eaLnBrk="1" fontAlgn="auto" hangingPunct="1">
              <a:lnSpc>
                <a:spcPct val="90000"/>
              </a:lnSpc>
              <a:spcAft>
                <a:spcPts val="0"/>
              </a:spcAft>
              <a:defRPr/>
            </a:pPr>
            <a:r>
              <a:rPr lang="fr-FR" sz="2000" dirty="0">
                <a:latin typeface="+mn-lt"/>
                <a:ea typeface="Arial" charset="0"/>
              </a:rPr>
              <a:t>L'annexe 5 de la boîte à outils pour la géo-activation du SIS a été conçue pour soutenir cet exercice et est organisée comme suit</a:t>
            </a:r>
            <a:r>
              <a:rPr lang="en-PH" sz="2000" dirty="0">
                <a:latin typeface="+mn-lt"/>
                <a:ea typeface="Arial" charset="0"/>
              </a:rPr>
              <a:t>: </a:t>
            </a:r>
          </a:p>
        </p:txBody>
      </p:sp>
      <p:sp>
        <p:nvSpPr>
          <p:cNvPr id="16" name="Right Arrow 10">
            <a:extLst>
              <a:ext uri="{FF2B5EF4-FFF2-40B4-BE49-F238E27FC236}">
                <a16:creationId xmlns:a16="http://schemas.microsoft.com/office/drawing/2014/main" id="{1012BE46-2D61-BEF1-7E1A-90A500C29F77}"/>
              </a:ext>
            </a:extLst>
          </p:cNvPr>
          <p:cNvSpPr/>
          <p:nvPr/>
        </p:nvSpPr>
        <p:spPr>
          <a:xfrm>
            <a:off x="125742" y="5684842"/>
            <a:ext cx="579754"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pic>
        <p:nvPicPr>
          <p:cNvPr id="20" name="Picture 19">
            <a:extLst>
              <a:ext uri="{FF2B5EF4-FFF2-40B4-BE49-F238E27FC236}">
                <a16:creationId xmlns:a16="http://schemas.microsoft.com/office/drawing/2014/main" id="{1F93ED96-4D8E-321C-7662-5D679F8EEB7F}"/>
              </a:ext>
            </a:extLst>
          </p:cNvPr>
          <p:cNvPicPr>
            <a:picLocks noChangeAspect="1"/>
          </p:cNvPicPr>
          <p:nvPr/>
        </p:nvPicPr>
        <p:blipFill>
          <a:blip r:embed="rId6"/>
          <a:stretch>
            <a:fillRect/>
          </a:stretch>
        </p:blipFill>
        <p:spPr>
          <a:xfrm>
            <a:off x="7524479" y="4365352"/>
            <a:ext cx="1427656" cy="1214908"/>
          </a:xfrm>
          <a:prstGeom prst="rect">
            <a:avLst/>
          </a:prstGeom>
        </p:spPr>
      </p:pic>
      <p:pic>
        <p:nvPicPr>
          <p:cNvPr id="19" name="Picture 18">
            <a:extLst>
              <a:ext uri="{FF2B5EF4-FFF2-40B4-BE49-F238E27FC236}">
                <a16:creationId xmlns:a16="http://schemas.microsoft.com/office/drawing/2014/main" id="{C07E816B-0D63-7516-C7E0-07BE5FAD6B25}"/>
              </a:ext>
            </a:extLst>
          </p:cNvPr>
          <p:cNvPicPr>
            <a:picLocks noChangeAspect="1"/>
          </p:cNvPicPr>
          <p:nvPr/>
        </p:nvPicPr>
        <p:blipFill>
          <a:blip r:embed="rId7"/>
          <a:stretch>
            <a:fillRect/>
          </a:stretch>
        </p:blipFill>
        <p:spPr>
          <a:xfrm>
            <a:off x="753343" y="5684842"/>
            <a:ext cx="8023412" cy="912510"/>
          </a:xfrm>
          <a:prstGeom prst="rect">
            <a:avLst/>
          </a:prstGeom>
        </p:spPr>
      </p:pic>
    </p:spTree>
    <p:extLst>
      <p:ext uri="{BB962C8B-B14F-4D97-AF65-F5344CB8AC3E}">
        <p14:creationId xmlns:p14="http://schemas.microsoft.com/office/powerpoint/2010/main" val="381946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11</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6. </a:t>
            </a:r>
            <a:r>
              <a:rPr lang="fr-FR" sz="3200" b="1" dirty="0">
                <a:solidFill>
                  <a:schemeClr val="bg1"/>
                </a:solidFill>
                <a:latin typeface="+mn-lt"/>
              </a:rPr>
              <a:t>Définir les activités </a:t>
            </a:r>
            <a:endParaRPr lang="en-US" sz="3200" b="1" dirty="0">
              <a:solidFill>
                <a:schemeClr val="bg1"/>
              </a:solidFill>
              <a:latin typeface="+mn-lt"/>
            </a:endParaRPr>
          </a:p>
        </p:txBody>
      </p:sp>
      <p:sp>
        <p:nvSpPr>
          <p:cNvPr id="5" name="TextBox 4">
            <a:extLst>
              <a:ext uri="{FF2B5EF4-FFF2-40B4-BE49-F238E27FC236}">
                <a16:creationId xmlns:a16="http://schemas.microsoft.com/office/drawing/2014/main" id="{500AF5B2-E572-C9CE-CBBE-2E17BBB38DA7}"/>
              </a:ext>
            </a:extLst>
          </p:cNvPr>
          <p:cNvSpPr txBox="1"/>
          <p:nvPr/>
        </p:nvSpPr>
        <p:spPr>
          <a:xfrm>
            <a:off x="137878" y="3533032"/>
            <a:ext cx="3816424" cy="2751522"/>
          </a:xfrm>
          <a:prstGeom prst="rect">
            <a:avLst/>
          </a:prstGeom>
          <a:noFill/>
        </p:spPr>
        <p:txBody>
          <a:bodyPr wrap="square">
            <a:spAutoFit/>
          </a:bodyPr>
          <a:lstStyle/>
          <a:p>
            <a:pPr lvl="0" eaLnBrk="1" fontAlgn="auto" hangingPunct="1">
              <a:lnSpc>
                <a:spcPct val="90000"/>
              </a:lnSpc>
              <a:spcAft>
                <a:spcPts val="0"/>
              </a:spcAft>
              <a:defRPr/>
            </a:pPr>
            <a:r>
              <a:rPr lang="fr-CH" sz="2400" dirty="0">
                <a:latin typeface="+mn-lt"/>
                <a:ea typeface="Arial" charset="0"/>
              </a:rPr>
              <a:t>Une liste générique d’activités possible est en cours de préparation pour chacun des éléments du cadre de géo-activation du SIS et sera partagée avec vous dès qu’elle sera finalisée</a:t>
            </a:r>
          </a:p>
        </p:txBody>
      </p:sp>
      <p:pic>
        <p:nvPicPr>
          <p:cNvPr id="7" name="Picture 6">
            <a:extLst>
              <a:ext uri="{FF2B5EF4-FFF2-40B4-BE49-F238E27FC236}">
                <a16:creationId xmlns:a16="http://schemas.microsoft.com/office/drawing/2014/main" id="{8577F3BF-E74D-340E-951A-104027EFA2C0}"/>
              </a:ext>
            </a:extLst>
          </p:cNvPr>
          <p:cNvPicPr>
            <a:picLocks noChangeAspect="1"/>
          </p:cNvPicPr>
          <p:nvPr/>
        </p:nvPicPr>
        <p:blipFill>
          <a:blip r:embed="rId3"/>
          <a:stretch>
            <a:fillRect/>
          </a:stretch>
        </p:blipFill>
        <p:spPr>
          <a:xfrm>
            <a:off x="323528" y="1162877"/>
            <a:ext cx="5116740" cy="1709186"/>
          </a:xfrm>
          <a:prstGeom prst="rect">
            <a:avLst/>
          </a:prstGeom>
        </p:spPr>
      </p:pic>
      <p:pic>
        <p:nvPicPr>
          <p:cNvPr id="9" name="Picture 8">
            <a:extLst>
              <a:ext uri="{FF2B5EF4-FFF2-40B4-BE49-F238E27FC236}">
                <a16:creationId xmlns:a16="http://schemas.microsoft.com/office/drawing/2014/main" id="{610D1EAF-4835-D251-281D-D36B7E099A2E}"/>
              </a:ext>
            </a:extLst>
          </p:cNvPr>
          <p:cNvPicPr>
            <a:picLocks noChangeAspect="1"/>
          </p:cNvPicPr>
          <p:nvPr/>
        </p:nvPicPr>
        <p:blipFill>
          <a:blip r:embed="rId4"/>
          <a:stretch>
            <a:fillRect/>
          </a:stretch>
        </p:blipFill>
        <p:spPr>
          <a:xfrm>
            <a:off x="3779912" y="2891113"/>
            <a:ext cx="4465195" cy="3581125"/>
          </a:xfrm>
          <a:prstGeom prst="rect">
            <a:avLst/>
          </a:prstGeom>
        </p:spPr>
      </p:pic>
    </p:spTree>
    <p:extLst>
      <p:ext uri="{BB962C8B-B14F-4D97-AF65-F5344CB8AC3E}">
        <p14:creationId xmlns:p14="http://schemas.microsoft.com/office/powerpoint/2010/main" val="131976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12</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6. </a:t>
            </a:r>
            <a:r>
              <a:rPr lang="fr-FR" sz="3200" b="1" dirty="0">
                <a:solidFill>
                  <a:schemeClr val="bg1"/>
                </a:solidFill>
                <a:latin typeface="+mn-lt"/>
              </a:rPr>
              <a:t>Définir les activités </a:t>
            </a:r>
            <a:endParaRPr lang="en-US" sz="3200" b="1" dirty="0">
              <a:solidFill>
                <a:schemeClr val="bg1"/>
              </a:solidFill>
              <a:latin typeface="+mn-lt"/>
            </a:endParaRPr>
          </a:p>
        </p:txBody>
      </p:sp>
      <p:pic>
        <p:nvPicPr>
          <p:cNvPr id="4" name="Picture 3">
            <a:extLst>
              <a:ext uri="{FF2B5EF4-FFF2-40B4-BE49-F238E27FC236}">
                <a16:creationId xmlns:a16="http://schemas.microsoft.com/office/drawing/2014/main" id="{DA405D92-F5F1-0ED0-E447-D08D7FAF4C07}"/>
              </a:ext>
            </a:extLst>
          </p:cNvPr>
          <p:cNvPicPr>
            <a:picLocks noChangeAspect="1"/>
          </p:cNvPicPr>
          <p:nvPr/>
        </p:nvPicPr>
        <p:blipFill>
          <a:blip r:embed="rId3"/>
          <a:stretch>
            <a:fillRect/>
          </a:stretch>
        </p:blipFill>
        <p:spPr>
          <a:xfrm>
            <a:off x="499091" y="1388720"/>
            <a:ext cx="945165" cy="1343710"/>
          </a:xfrm>
          <a:prstGeom prst="rect">
            <a:avLst/>
          </a:prstGeom>
          <a:ln>
            <a:solidFill>
              <a:schemeClr val="tx1"/>
            </a:solidFill>
          </a:ln>
        </p:spPr>
      </p:pic>
      <p:pic>
        <p:nvPicPr>
          <p:cNvPr id="6" name="Picture 5">
            <a:extLst>
              <a:ext uri="{FF2B5EF4-FFF2-40B4-BE49-F238E27FC236}">
                <a16:creationId xmlns:a16="http://schemas.microsoft.com/office/drawing/2014/main" id="{B742660D-42B5-1BD9-7332-DA85E6CA2AC2}"/>
              </a:ext>
            </a:extLst>
          </p:cNvPr>
          <p:cNvPicPr>
            <a:picLocks noChangeAspect="1"/>
          </p:cNvPicPr>
          <p:nvPr/>
        </p:nvPicPr>
        <p:blipFill rotWithShape="1">
          <a:blip r:embed="rId4"/>
          <a:srcRect l="80520" t="38265" r="10441" b="47050"/>
          <a:stretch/>
        </p:blipFill>
        <p:spPr>
          <a:xfrm>
            <a:off x="293433" y="2550104"/>
            <a:ext cx="456414" cy="411327"/>
          </a:xfrm>
          <a:prstGeom prst="rect">
            <a:avLst/>
          </a:prstGeom>
        </p:spPr>
      </p:pic>
      <p:sp>
        <p:nvSpPr>
          <p:cNvPr id="8" name="Title 1">
            <a:extLst>
              <a:ext uri="{FF2B5EF4-FFF2-40B4-BE49-F238E27FC236}">
                <a16:creationId xmlns:a16="http://schemas.microsoft.com/office/drawing/2014/main" id="{914D8BB1-BAA0-D36E-D802-81CEC4295CAD}"/>
              </a:ext>
            </a:extLst>
          </p:cNvPr>
          <p:cNvSpPr txBox="1">
            <a:spLocks/>
          </p:cNvSpPr>
          <p:nvPr/>
        </p:nvSpPr>
        <p:spPr>
          <a:xfrm>
            <a:off x="258225" y="3403266"/>
            <a:ext cx="6528373" cy="1595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1800" dirty="0">
                <a:latin typeface="+mn-lt"/>
              </a:rPr>
              <a:t>Coûts et délais pour les activités visant à renforcer l'environnement de la géo-activation</a:t>
            </a:r>
            <a:endParaRPr lang="en-PH" altLang="en-US" sz="1800" dirty="0">
              <a:latin typeface="+mn-lt"/>
            </a:endParaRPr>
          </a:p>
        </p:txBody>
      </p:sp>
      <p:sp>
        <p:nvSpPr>
          <p:cNvPr id="10" name="Right Arrow 10">
            <a:extLst>
              <a:ext uri="{FF2B5EF4-FFF2-40B4-BE49-F238E27FC236}">
                <a16:creationId xmlns:a16="http://schemas.microsoft.com/office/drawing/2014/main" id="{EE099A05-C800-B7AF-202A-8777CFAFA64E}"/>
              </a:ext>
            </a:extLst>
          </p:cNvPr>
          <p:cNvSpPr/>
          <p:nvPr/>
        </p:nvSpPr>
        <p:spPr>
          <a:xfrm rot="3436489">
            <a:off x="1371520" y="2800329"/>
            <a:ext cx="921277" cy="381102"/>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pic>
        <p:nvPicPr>
          <p:cNvPr id="11" name="Picture 10">
            <a:extLst>
              <a:ext uri="{FF2B5EF4-FFF2-40B4-BE49-F238E27FC236}">
                <a16:creationId xmlns:a16="http://schemas.microsoft.com/office/drawing/2014/main" id="{6F027638-DDE3-98E0-630F-B6F63EDF2391}"/>
              </a:ext>
            </a:extLst>
          </p:cNvPr>
          <p:cNvPicPr>
            <a:picLocks noChangeAspect="1"/>
          </p:cNvPicPr>
          <p:nvPr/>
        </p:nvPicPr>
        <p:blipFill>
          <a:blip r:embed="rId5"/>
          <a:stretch>
            <a:fillRect/>
          </a:stretch>
        </p:blipFill>
        <p:spPr>
          <a:xfrm>
            <a:off x="293433" y="3972053"/>
            <a:ext cx="6427735" cy="2437877"/>
          </a:xfrm>
          <a:prstGeom prst="rect">
            <a:avLst/>
          </a:prstGeom>
        </p:spPr>
      </p:pic>
      <p:pic>
        <p:nvPicPr>
          <p:cNvPr id="12" name="Picture 11">
            <a:extLst>
              <a:ext uri="{FF2B5EF4-FFF2-40B4-BE49-F238E27FC236}">
                <a16:creationId xmlns:a16="http://schemas.microsoft.com/office/drawing/2014/main" id="{F9A050E8-5D13-3AB7-9227-784992D7460A}"/>
              </a:ext>
            </a:extLst>
          </p:cNvPr>
          <p:cNvPicPr>
            <a:picLocks noChangeAspect="1"/>
          </p:cNvPicPr>
          <p:nvPr/>
        </p:nvPicPr>
        <p:blipFill>
          <a:blip r:embed="rId6"/>
          <a:stretch>
            <a:fillRect/>
          </a:stretch>
        </p:blipFill>
        <p:spPr>
          <a:xfrm>
            <a:off x="293433" y="1139015"/>
            <a:ext cx="3296110" cy="219106"/>
          </a:xfrm>
          <a:prstGeom prst="rect">
            <a:avLst/>
          </a:prstGeom>
        </p:spPr>
      </p:pic>
      <p:pic>
        <p:nvPicPr>
          <p:cNvPr id="13" name="Picture 12">
            <a:extLst>
              <a:ext uri="{FF2B5EF4-FFF2-40B4-BE49-F238E27FC236}">
                <a16:creationId xmlns:a16="http://schemas.microsoft.com/office/drawing/2014/main" id="{A442E22C-9447-F2C3-AF14-A9FB12DCAA60}"/>
              </a:ext>
            </a:extLst>
          </p:cNvPr>
          <p:cNvPicPr>
            <a:picLocks noChangeAspect="1"/>
          </p:cNvPicPr>
          <p:nvPr/>
        </p:nvPicPr>
        <p:blipFill rotWithShape="1">
          <a:blip r:embed="rId7"/>
          <a:srcRect l="27402" t="12088" r="40156"/>
          <a:stretch/>
        </p:blipFill>
        <p:spPr>
          <a:xfrm>
            <a:off x="7319992" y="1974977"/>
            <a:ext cx="1673729" cy="2437877"/>
          </a:xfrm>
          <a:prstGeom prst="rect">
            <a:avLst/>
          </a:prstGeom>
          <a:ln>
            <a:solidFill>
              <a:schemeClr val="tx1"/>
            </a:solidFill>
          </a:ln>
        </p:spPr>
      </p:pic>
      <p:pic>
        <p:nvPicPr>
          <p:cNvPr id="14" name="Picture 13">
            <a:extLst>
              <a:ext uri="{FF2B5EF4-FFF2-40B4-BE49-F238E27FC236}">
                <a16:creationId xmlns:a16="http://schemas.microsoft.com/office/drawing/2014/main" id="{1AC7BC8D-E0BC-D0BD-ED73-7DE4B61539C3}"/>
              </a:ext>
            </a:extLst>
          </p:cNvPr>
          <p:cNvPicPr>
            <a:picLocks noChangeAspect="1"/>
          </p:cNvPicPr>
          <p:nvPr/>
        </p:nvPicPr>
        <p:blipFill rotWithShape="1">
          <a:blip r:embed="rId8"/>
          <a:srcRect l="27217" t="13125" r="39999" b="34"/>
          <a:stretch/>
        </p:blipFill>
        <p:spPr>
          <a:xfrm>
            <a:off x="5433529" y="1357233"/>
            <a:ext cx="867742" cy="1235489"/>
          </a:xfrm>
          <a:prstGeom prst="rect">
            <a:avLst/>
          </a:prstGeom>
          <a:ln>
            <a:solidFill>
              <a:schemeClr val="tx1"/>
            </a:solidFill>
          </a:ln>
        </p:spPr>
      </p:pic>
      <p:pic>
        <p:nvPicPr>
          <p:cNvPr id="15" name="Picture 14">
            <a:extLst>
              <a:ext uri="{FF2B5EF4-FFF2-40B4-BE49-F238E27FC236}">
                <a16:creationId xmlns:a16="http://schemas.microsoft.com/office/drawing/2014/main" id="{59B55C15-34DF-AB6B-AD17-B49BAC910262}"/>
              </a:ext>
            </a:extLst>
          </p:cNvPr>
          <p:cNvPicPr>
            <a:picLocks noChangeAspect="1"/>
          </p:cNvPicPr>
          <p:nvPr/>
        </p:nvPicPr>
        <p:blipFill rotWithShape="1">
          <a:blip r:embed="rId4"/>
          <a:srcRect l="80520" t="38265" r="10441" b="47050"/>
          <a:stretch/>
        </p:blipFill>
        <p:spPr>
          <a:xfrm>
            <a:off x="6125479" y="2321920"/>
            <a:ext cx="456414" cy="411327"/>
          </a:xfrm>
          <a:prstGeom prst="rect">
            <a:avLst/>
          </a:prstGeom>
        </p:spPr>
      </p:pic>
      <p:sp>
        <p:nvSpPr>
          <p:cNvPr id="16" name="Right Arrow 10">
            <a:extLst>
              <a:ext uri="{FF2B5EF4-FFF2-40B4-BE49-F238E27FC236}">
                <a16:creationId xmlns:a16="http://schemas.microsoft.com/office/drawing/2014/main" id="{896FF0BE-AC21-F22C-A0E7-4D9BCEDA16E3}"/>
              </a:ext>
            </a:extLst>
          </p:cNvPr>
          <p:cNvSpPr/>
          <p:nvPr/>
        </p:nvSpPr>
        <p:spPr>
          <a:xfrm rot="2373339">
            <a:off x="6374026" y="2165916"/>
            <a:ext cx="921277" cy="381102"/>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17" name="Rectangle 16">
            <a:extLst>
              <a:ext uri="{FF2B5EF4-FFF2-40B4-BE49-F238E27FC236}">
                <a16:creationId xmlns:a16="http://schemas.microsoft.com/office/drawing/2014/main" id="{367A7009-5C1C-697F-F104-81FBBB229C4C}"/>
              </a:ext>
            </a:extLst>
          </p:cNvPr>
          <p:cNvSpPr/>
          <p:nvPr/>
        </p:nvSpPr>
        <p:spPr>
          <a:xfrm>
            <a:off x="7366066" y="4444843"/>
            <a:ext cx="1408425" cy="553998"/>
          </a:xfrm>
          <a:prstGeom prst="rect">
            <a:avLst/>
          </a:prstGeom>
        </p:spPr>
        <p:txBody>
          <a:bodyPr wrap="square">
            <a:spAutoFit/>
          </a:bodyPr>
          <a:lstStyle/>
          <a:p>
            <a:pPr algn="ctr"/>
            <a:r>
              <a:rPr lang="fr-FR" sz="1000" b="1" dirty="0"/>
              <a:t>Éléments à prendre en considération lors de l'estimation des coûts</a:t>
            </a:r>
            <a:endParaRPr lang="en-PH" sz="1000" b="1" dirty="0"/>
          </a:p>
        </p:txBody>
      </p:sp>
      <p:sp>
        <p:nvSpPr>
          <p:cNvPr id="18" name="Oval 17">
            <a:extLst>
              <a:ext uri="{FF2B5EF4-FFF2-40B4-BE49-F238E27FC236}">
                <a16:creationId xmlns:a16="http://schemas.microsoft.com/office/drawing/2014/main" id="{3D138D7F-B0BD-8906-23A9-28EAACC94B47}"/>
              </a:ext>
            </a:extLst>
          </p:cNvPr>
          <p:cNvSpPr/>
          <p:nvPr/>
        </p:nvSpPr>
        <p:spPr>
          <a:xfrm>
            <a:off x="1211867" y="1753755"/>
            <a:ext cx="517194" cy="4424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FR</a:t>
            </a:r>
            <a:endParaRPr lang="en-PH" sz="1400" dirty="0"/>
          </a:p>
        </p:txBody>
      </p:sp>
    </p:spTree>
    <p:extLst>
      <p:ext uri="{BB962C8B-B14F-4D97-AF65-F5344CB8AC3E}">
        <p14:creationId xmlns:p14="http://schemas.microsoft.com/office/powerpoint/2010/main" val="326774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13</a:t>
            </a:fld>
            <a:endParaRPr lang="en-GB" altLang="en-US"/>
          </a:p>
        </p:txBody>
      </p:sp>
      <p:sp>
        <p:nvSpPr>
          <p:cNvPr id="2" name="Title 1">
            <a:extLst>
              <a:ext uri="{FF2B5EF4-FFF2-40B4-BE49-F238E27FC236}">
                <a16:creationId xmlns:a16="http://schemas.microsoft.com/office/drawing/2014/main" id="{B3A81400-25D8-46EB-FE4A-EBB3B3263123}"/>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CH" sz="3200" b="1" dirty="0">
                <a:solidFill>
                  <a:schemeClr val="bg1"/>
                </a:solidFill>
                <a:latin typeface="+mn-lt"/>
              </a:rPr>
              <a:t>Assistance technique après atelier – </a:t>
            </a:r>
          </a:p>
          <a:p>
            <a:pPr algn="ctr" eaLnBrk="1" fontAlgn="auto" hangingPunct="1">
              <a:spcAft>
                <a:spcPts val="0"/>
              </a:spcAft>
              <a:defRPr/>
            </a:pPr>
            <a:r>
              <a:rPr lang="fr-CH" sz="3200" b="1" dirty="0">
                <a:solidFill>
                  <a:schemeClr val="bg1"/>
                </a:solidFill>
                <a:latin typeface="+mn-lt"/>
              </a:rPr>
              <a:t>Soutien pour l’élaboration du plan d’action</a:t>
            </a:r>
          </a:p>
        </p:txBody>
      </p:sp>
      <p:pic>
        <p:nvPicPr>
          <p:cNvPr id="4" name="Picture 3" descr="A person in a suit and tie&#10;&#10;Description automatically generated">
            <a:extLst>
              <a:ext uri="{FF2B5EF4-FFF2-40B4-BE49-F238E27FC236}">
                <a16:creationId xmlns:a16="http://schemas.microsoft.com/office/drawing/2014/main" id="{46EDF5C1-E3F9-94B9-79A7-F0B79443F1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83" t="9051" r="14042" b="14919"/>
          <a:stretch/>
        </p:blipFill>
        <p:spPr>
          <a:xfrm>
            <a:off x="3689191" y="1166175"/>
            <a:ext cx="1728704" cy="2160000"/>
          </a:xfrm>
          <a:prstGeom prst="rect">
            <a:avLst/>
          </a:prstGeom>
          <a:ln>
            <a:solidFill>
              <a:schemeClr val="tx1"/>
            </a:solidFill>
          </a:ln>
        </p:spPr>
      </p:pic>
      <p:pic>
        <p:nvPicPr>
          <p:cNvPr id="6" name="Picture 5">
            <a:extLst>
              <a:ext uri="{FF2B5EF4-FFF2-40B4-BE49-F238E27FC236}">
                <a16:creationId xmlns:a16="http://schemas.microsoft.com/office/drawing/2014/main" id="{95CC3519-8CF6-22AF-B3E2-95CD86383BBA}"/>
              </a:ext>
            </a:extLst>
          </p:cNvPr>
          <p:cNvPicPr>
            <a:picLocks noChangeAspect="1"/>
          </p:cNvPicPr>
          <p:nvPr/>
        </p:nvPicPr>
        <p:blipFill rotWithShape="1">
          <a:blip r:embed="rId4">
            <a:extLst>
              <a:ext uri="{28A0092B-C50C-407E-A947-70E740481C1C}">
                <a14:useLocalDpi xmlns:a14="http://schemas.microsoft.com/office/drawing/2010/main" val="0"/>
              </a:ext>
            </a:extLst>
          </a:blip>
          <a:srcRect l="26043" t="4451" r="29733" b="57883"/>
          <a:stretch/>
        </p:blipFill>
        <p:spPr bwMode="auto">
          <a:xfrm>
            <a:off x="1985519" y="1157009"/>
            <a:ext cx="1689840" cy="2160000"/>
          </a:xfrm>
          <a:prstGeom prst="rect">
            <a:avLst/>
          </a:prstGeom>
          <a:noFill/>
          <a:ln>
            <a:solidFill>
              <a:schemeClr val="tx1"/>
            </a:solidFill>
          </a:ln>
        </p:spPr>
      </p:pic>
      <p:pic>
        <p:nvPicPr>
          <p:cNvPr id="9" name="Picture 8">
            <a:extLst>
              <a:ext uri="{FF2B5EF4-FFF2-40B4-BE49-F238E27FC236}">
                <a16:creationId xmlns:a16="http://schemas.microsoft.com/office/drawing/2014/main" id="{4E93E569-A1DB-67D4-47A2-D419F6F61C5C}"/>
              </a:ext>
            </a:extLst>
          </p:cNvPr>
          <p:cNvPicPr>
            <a:picLocks noChangeAspect="1"/>
          </p:cNvPicPr>
          <p:nvPr/>
        </p:nvPicPr>
        <p:blipFill rotWithShape="1">
          <a:blip r:embed="rId5"/>
          <a:srcRect b="6367"/>
          <a:stretch/>
        </p:blipFill>
        <p:spPr>
          <a:xfrm>
            <a:off x="228232" y="1146516"/>
            <a:ext cx="1740091" cy="2160000"/>
          </a:xfrm>
          <a:prstGeom prst="rect">
            <a:avLst/>
          </a:prstGeom>
          <a:ln>
            <a:solidFill>
              <a:schemeClr val="tx1"/>
            </a:solidFill>
          </a:ln>
        </p:spPr>
      </p:pic>
      <p:pic>
        <p:nvPicPr>
          <p:cNvPr id="10" name="Picture 9" descr="A person with glasses and beard&#10;&#10;Description automatically generated">
            <a:extLst>
              <a:ext uri="{FF2B5EF4-FFF2-40B4-BE49-F238E27FC236}">
                <a16:creationId xmlns:a16="http://schemas.microsoft.com/office/drawing/2014/main" id="{753ADE63-E2AA-F68D-3FE9-6988A047EE3D}"/>
              </a:ext>
            </a:extLst>
          </p:cNvPr>
          <p:cNvPicPr>
            <a:picLocks noChangeAspect="1"/>
          </p:cNvPicPr>
          <p:nvPr/>
        </p:nvPicPr>
        <p:blipFill rotWithShape="1">
          <a:blip r:embed="rId6">
            <a:extLst>
              <a:ext uri="{28A0092B-C50C-407E-A947-70E740481C1C}">
                <a14:useLocalDpi xmlns:a14="http://schemas.microsoft.com/office/drawing/2010/main" val="0"/>
              </a:ext>
            </a:extLst>
          </a:blip>
          <a:srcRect l="5889" r="15187"/>
          <a:stretch/>
        </p:blipFill>
        <p:spPr>
          <a:xfrm>
            <a:off x="5431727" y="1166175"/>
            <a:ext cx="1704760" cy="2160000"/>
          </a:xfrm>
          <a:prstGeom prst="rect">
            <a:avLst/>
          </a:prstGeom>
          <a:ln>
            <a:solidFill>
              <a:schemeClr val="tx1"/>
            </a:solidFill>
          </a:ln>
        </p:spPr>
      </p:pic>
      <p:sp>
        <p:nvSpPr>
          <p:cNvPr id="5" name="Title 1">
            <a:extLst>
              <a:ext uri="{FF2B5EF4-FFF2-40B4-BE49-F238E27FC236}">
                <a16:creationId xmlns:a16="http://schemas.microsoft.com/office/drawing/2014/main" id="{E2A26E49-2B01-D133-CA81-9269A240137E}"/>
              </a:ext>
            </a:extLst>
          </p:cNvPr>
          <p:cNvSpPr txBox="1">
            <a:spLocks/>
          </p:cNvSpPr>
          <p:nvPr/>
        </p:nvSpPr>
        <p:spPr>
          <a:xfrm>
            <a:off x="506046" y="3524618"/>
            <a:ext cx="8314426" cy="1344245"/>
          </a:xfrm>
          <a:prstGeom prst="rect">
            <a:avLst/>
          </a:prstGeom>
        </p:spPr>
        <p:txBody>
          <a:bodyPr vert="horz" lIns="91440" tIns="45720" rIns="91440" bIns="45720" rtlCol="0" anchor="t">
            <a:noAutofit/>
          </a:bodyPr>
          <a:lstStyle/>
          <a:p>
            <a:pPr marL="192088" lvl="0" eaLnBrk="1" fontAlgn="auto" hangingPunct="1">
              <a:lnSpc>
                <a:spcPct val="90000"/>
              </a:lnSpc>
              <a:spcAft>
                <a:spcPts val="0"/>
              </a:spcAft>
              <a:defRPr/>
            </a:pPr>
            <a:r>
              <a:rPr lang="fr-FR" sz="2200" dirty="0">
                <a:latin typeface="+mn-lt"/>
                <a:ea typeface="Arial" charset="0"/>
              </a:rPr>
              <a:t>On est là pour:</a:t>
            </a:r>
          </a:p>
          <a:p>
            <a:pPr marL="808038" lvl="0" indent="-342900" eaLnBrk="1" fontAlgn="auto" hangingPunct="1">
              <a:lnSpc>
                <a:spcPct val="90000"/>
              </a:lnSpc>
              <a:spcAft>
                <a:spcPts val="0"/>
              </a:spcAft>
              <a:buFont typeface="Arial" panose="020B0604020202020204" pitchFamily="34" charset="0"/>
              <a:buChar char="•"/>
              <a:defRPr/>
            </a:pPr>
            <a:r>
              <a:rPr lang="fr-FR" sz="2200" dirty="0">
                <a:latin typeface="+mn-lt"/>
                <a:ea typeface="Arial" charset="0"/>
              </a:rPr>
              <a:t>Vous guider</a:t>
            </a:r>
          </a:p>
          <a:p>
            <a:pPr marL="808038" lvl="0" indent="-342900" eaLnBrk="1" fontAlgn="auto" hangingPunct="1">
              <a:lnSpc>
                <a:spcPct val="90000"/>
              </a:lnSpc>
              <a:spcAft>
                <a:spcPts val="0"/>
              </a:spcAft>
              <a:buFont typeface="Arial" panose="020B0604020202020204" pitchFamily="34" charset="0"/>
              <a:buChar char="•"/>
              <a:defRPr/>
            </a:pPr>
            <a:r>
              <a:rPr lang="fr-FR" sz="2200" dirty="0">
                <a:latin typeface="+mn-lt"/>
                <a:ea typeface="Arial" charset="0"/>
              </a:rPr>
              <a:t>Répondre à vos questions</a:t>
            </a:r>
          </a:p>
          <a:p>
            <a:pPr marL="808038" lvl="0" indent="-342900" eaLnBrk="1" fontAlgn="auto" hangingPunct="1">
              <a:lnSpc>
                <a:spcPct val="90000"/>
              </a:lnSpc>
              <a:spcAft>
                <a:spcPts val="0"/>
              </a:spcAft>
              <a:buFont typeface="Arial" panose="020B0604020202020204" pitchFamily="34" charset="0"/>
              <a:buChar char="•"/>
              <a:defRPr/>
            </a:pPr>
            <a:r>
              <a:rPr lang="fr-FR" sz="2200" dirty="0">
                <a:latin typeface="+mn-lt"/>
                <a:ea typeface="Arial" charset="0"/>
              </a:rPr>
              <a:t>Trouver des documents de référence pour vous aider </a:t>
            </a:r>
          </a:p>
        </p:txBody>
      </p:sp>
      <p:sp>
        <p:nvSpPr>
          <p:cNvPr id="7" name="Title 1">
            <a:extLst>
              <a:ext uri="{FF2B5EF4-FFF2-40B4-BE49-F238E27FC236}">
                <a16:creationId xmlns:a16="http://schemas.microsoft.com/office/drawing/2014/main" id="{EB34461C-8AF2-907D-1394-6BDBAEF045BB}"/>
              </a:ext>
            </a:extLst>
          </p:cNvPr>
          <p:cNvSpPr txBox="1">
            <a:spLocks/>
          </p:cNvSpPr>
          <p:nvPr/>
        </p:nvSpPr>
        <p:spPr>
          <a:xfrm>
            <a:off x="506046" y="5269847"/>
            <a:ext cx="8314426" cy="981074"/>
          </a:xfrm>
          <a:prstGeom prst="rect">
            <a:avLst/>
          </a:prstGeom>
        </p:spPr>
        <p:txBody>
          <a:bodyPr vert="horz" lIns="91440" tIns="45720" rIns="91440" bIns="45720" rtlCol="0" anchor="t">
            <a:noAutofit/>
          </a:bodyPr>
          <a:lstStyle/>
          <a:p>
            <a:pPr marL="192088" lvl="0" eaLnBrk="1" fontAlgn="auto" hangingPunct="1">
              <a:lnSpc>
                <a:spcPct val="90000"/>
              </a:lnSpc>
              <a:spcAft>
                <a:spcPts val="0"/>
              </a:spcAft>
              <a:defRPr/>
            </a:pPr>
            <a:r>
              <a:rPr lang="fr-FR" sz="2200" dirty="0">
                <a:latin typeface="+mn-lt"/>
                <a:ea typeface="Arial" charset="0"/>
              </a:rPr>
              <a:t>On n’est pas là pour:</a:t>
            </a:r>
          </a:p>
          <a:p>
            <a:pPr marL="808038" lvl="0" indent="-342900" eaLnBrk="1" fontAlgn="auto" hangingPunct="1">
              <a:lnSpc>
                <a:spcPct val="90000"/>
              </a:lnSpc>
              <a:spcAft>
                <a:spcPts val="0"/>
              </a:spcAft>
              <a:buFont typeface="Arial" panose="020B0604020202020204" pitchFamily="34" charset="0"/>
              <a:buChar char="•"/>
              <a:defRPr/>
            </a:pPr>
            <a:r>
              <a:rPr lang="fr-FR" sz="2200" dirty="0">
                <a:latin typeface="+mn-lt"/>
                <a:ea typeface="Arial" charset="0"/>
              </a:rPr>
              <a:t>Ecrire le plan d’action à votre place</a:t>
            </a:r>
          </a:p>
          <a:p>
            <a:pPr marL="808038" lvl="0" indent="-342900" eaLnBrk="1" fontAlgn="auto" hangingPunct="1">
              <a:lnSpc>
                <a:spcPct val="90000"/>
              </a:lnSpc>
              <a:spcAft>
                <a:spcPts val="0"/>
              </a:spcAft>
              <a:buFont typeface="Arial" panose="020B0604020202020204" pitchFamily="34" charset="0"/>
              <a:buChar char="•"/>
              <a:defRPr/>
            </a:pPr>
            <a:r>
              <a:rPr lang="fr-FR" sz="2200" dirty="0">
                <a:latin typeface="+mn-lt"/>
                <a:ea typeface="Arial" charset="0"/>
              </a:rPr>
              <a:t>Trouver des ressources financières</a:t>
            </a:r>
          </a:p>
        </p:txBody>
      </p:sp>
      <p:sp>
        <p:nvSpPr>
          <p:cNvPr id="8" name="Title 1">
            <a:extLst>
              <a:ext uri="{FF2B5EF4-FFF2-40B4-BE49-F238E27FC236}">
                <a16:creationId xmlns:a16="http://schemas.microsoft.com/office/drawing/2014/main" id="{F9541C2A-6317-C808-536E-54E9768FF8A0}"/>
              </a:ext>
            </a:extLst>
          </p:cNvPr>
          <p:cNvSpPr txBox="1">
            <a:spLocks/>
          </p:cNvSpPr>
          <p:nvPr/>
        </p:nvSpPr>
        <p:spPr>
          <a:xfrm>
            <a:off x="1485380" y="4807572"/>
            <a:ext cx="7079233" cy="4009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200" dirty="0">
                <a:latin typeface="+mn-lt"/>
                <a:ea typeface="Arial" charset="0"/>
              </a:rPr>
              <a:t>La majorité de ce soutien va se terminer à la fin de l’année</a:t>
            </a:r>
            <a:endParaRPr kumimoji="0" lang="en-US" sz="2200" b="0" i="0" u="none" strike="noStrike" kern="1200" cap="none" spc="0" normalizeH="0" baseline="0" noProof="0" dirty="0">
              <a:ln>
                <a:noFill/>
              </a:ln>
              <a:effectLst/>
              <a:uLnTx/>
              <a:uFillTx/>
              <a:latin typeface="+mn-lt"/>
              <a:ea typeface="Arial" charset="0"/>
            </a:endParaRPr>
          </a:p>
        </p:txBody>
      </p:sp>
      <p:sp>
        <p:nvSpPr>
          <p:cNvPr id="11" name="Right Arrow 10">
            <a:extLst>
              <a:ext uri="{FF2B5EF4-FFF2-40B4-BE49-F238E27FC236}">
                <a16:creationId xmlns:a16="http://schemas.microsoft.com/office/drawing/2014/main" id="{105D0148-0783-30A1-F553-281167C8DC44}"/>
              </a:ext>
            </a:extLst>
          </p:cNvPr>
          <p:cNvSpPr/>
          <p:nvPr/>
        </p:nvSpPr>
        <p:spPr>
          <a:xfrm>
            <a:off x="1096742" y="4785779"/>
            <a:ext cx="324292"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12" name="Title 1">
            <a:extLst>
              <a:ext uri="{FF2B5EF4-FFF2-40B4-BE49-F238E27FC236}">
                <a16:creationId xmlns:a16="http://schemas.microsoft.com/office/drawing/2014/main" id="{01313429-4142-268F-A05E-8ADC654DE3D9}"/>
              </a:ext>
            </a:extLst>
          </p:cNvPr>
          <p:cNvSpPr txBox="1">
            <a:spLocks/>
          </p:cNvSpPr>
          <p:nvPr/>
        </p:nvSpPr>
        <p:spPr>
          <a:xfrm>
            <a:off x="1323234" y="6334005"/>
            <a:ext cx="7079233" cy="4009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endParaRPr kumimoji="0" lang="en-US" sz="2200" b="0" i="0" u="none" strike="noStrike" kern="1200" cap="none" spc="0" normalizeH="0" baseline="0" noProof="0" dirty="0">
              <a:ln>
                <a:noFill/>
              </a:ln>
              <a:effectLst/>
              <a:uLnTx/>
              <a:uFillTx/>
              <a:latin typeface="+mn-lt"/>
              <a:ea typeface="Arial" charset="0"/>
            </a:endParaRPr>
          </a:p>
        </p:txBody>
      </p:sp>
      <p:pic>
        <p:nvPicPr>
          <p:cNvPr id="14" name="Picture 13" descr="A person with a beard smiling&#10;&#10;Description automatically generated">
            <a:extLst>
              <a:ext uri="{FF2B5EF4-FFF2-40B4-BE49-F238E27FC236}">
                <a16:creationId xmlns:a16="http://schemas.microsoft.com/office/drawing/2014/main" id="{97CA272D-EA50-4249-CD09-7FB839F117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398" t="11151" r="15693" b="33650"/>
          <a:stretch/>
        </p:blipFill>
        <p:spPr>
          <a:xfrm>
            <a:off x="7163282" y="1166175"/>
            <a:ext cx="1728704" cy="2160000"/>
          </a:xfrm>
          <a:prstGeom prst="rect">
            <a:avLst/>
          </a:prstGeom>
          <a:ln>
            <a:solidFill>
              <a:schemeClr val="tx1"/>
            </a:solidFill>
          </a:ln>
        </p:spPr>
      </p:pic>
      <p:sp>
        <p:nvSpPr>
          <p:cNvPr id="15" name="Title 1">
            <a:extLst>
              <a:ext uri="{FF2B5EF4-FFF2-40B4-BE49-F238E27FC236}">
                <a16:creationId xmlns:a16="http://schemas.microsoft.com/office/drawing/2014/main" id="{BAFDFC68-8649-D01B-1577-A4B25E9A6B92}"/>
              </a:ext>
            </a:extLst>
          </p:cNvPr>
          <p:cNvSpPr txBox="1">
            <a:spLocks/>
          </p:cNvSpPr>
          <p:nvPr/>
        </p:nvSpPr>
        <p:spPr>
          <a:xfrm>
            <a:off x="228232" y="6436379"/>
            <a:ext cx="8746194" cy="4009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200" dirty="0">
                <a:latin typeface="+mn-lt"/>
                <a:ea typeface="Arial" charset="0"/>
              </a:rPr>
              <a:t>Notre soutien peut toujours être engagé dans le cadre d’autre projets </a:t>
            </a:r>
            <a:endParaRPr kumimoji="0" lang="en-US" sz="2200" b="0" i="0" u="none" strike="noStrike" kern="1200" cap="none" spc="0" normalizeH="0" baseline="0" noProof="0" dirty="0">
              <a:ln>
                <a:noFill/>
              </a:ln>
              <a:effectLst/>
              <a:uLnTx/>
              <a:uFillTx/>
              <a:latin typeface="+mn-lt"/>
              <a:ea typeface="Arial" charset="0"/>
            </a:endParaRPr>
          </a:p>
        </p:txBody>
      </p:sp>
    </p:spTree>
    <p:extLst>
      <p:ext uri="{BB962C8B-B14F-4D97-AF65-F5344CB8AC3E}">
        <p14:creationId xmlns:p14="http://schemas.microsoft.com/office/powerpoint/2010/main" val="142542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F26F0D57-9C4D-9318-C2BD-E2D92E87A0EE}"/>
              </a:ext>
            </a:extLst>
          </p:cNvPr>
          <p:cNvCxnSpPr>
            <a:cxnSpLocks/>
            <a:stCxn id="47" idx="3"/>
            <a:endCxn id="4" idx="2"/>
          </p:cNvCxnSpPr>
          <p:nvPr/>
        </p:nvCxnSpPr>
        <p:spPr>
          <a:xfrm flipH="1" flipV="1">
            <a:off x="4554585" y="2483073"/>
            <a:ext cx="308404" cy="2435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74E5DB-BAA0-D4E6-B06C-B0D08E76C9B5}"/>
              </a:ext>
            </a:extLst>
          </p:cNvPr>
          <p:cNvCxnSpPr>
            <a:cxnSpLocks/>
            <a:stCxn id="36" idx="0"/>
            <a:endCxn id="4" idx="2"/>
          </p:cNvCxnSpPr>
          <p:nvPr/>
        </p:nvCxnSpPr>
        <p:spPr>
          <a:xfrm flipH="1" flipV="1">
            <a:off x="4554585" y="2483073"/>
            <a:ext cx="1137454" cy="23456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86292" y="1700808"/>
            <a:ext cx="8706188" cy="28801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endParaRPr kumimoji="0" lang="en-US" sz="2800" i="0" u="none" strike="noStrike" kern="1200" cap="none" spc="0" normalizeH="0" baseline="0" noProof="0" dirty="0">
              <a:ln>
                <a:noFill/>
              </a:ln>
              <a:effectLst/>
              <a:uLnTx/>
              <a:uFillTx/>
              <a:latin typeface="+mn-lt"/>
              <a:ea typeface="Arial" charset="0"/>
            </a:endParaRPr>
          </a:p>
        </p:txBody>
      </p:sp>
      <p:sp>
        <p:nvSpPr>
          <p:cNvPr id="2" name="Title 1">
            <a:extLst>
              <a:ext uri="{FF2B5EF4-FFF2-40B4-BE49-F238E27FC236}">
                <a16:creationId xmlns:a16="http://schemas.microsoft.com/office/drawing/2014/main" id="{A70F3557-D7B8-B83E-1098-A925EE252156}"/>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CH" sz="3200" b="1" dirty="0">
                <a:solidFill>
                  <a:schemeClr val="bg1"/>
                </a:solidFill>
                <a:latin typeface="+mn-lt"/>
              </a:rPr>
              <a:t>Assistance technique après atelier – </a:t>
            </a:r>
          </a:p>
          <a:p>
            <a:pPr algn="ctr" eaLnBrk="1" fontAlgn="auto" hangingPunct="1">
              <a:spcAft>
                <a:spcPts val="0"/>
              </a:spcAft>
              <a:defRPr/>
            </a:pPr>
            <a:r>
              <a:rPr lang="fr-CH" sz="3200" b="1" dirty="0">
                <a:solidFill>
                  <a:schemeClr val="bg1"/>
                </a:solidFill>
                <a:latin typeface="+mn-lt"/>
              </a:rPr>
              <a:t>Mode de communication propos</a:t>
            </a:r>
            <a:r>
              <a:rPr lang="en-US" sz="3200" b="1" dirty="0">
                <a:solidFill>
                  <a:schemeClr val="bg1"/>
                </a:solidFill>
                <a:latin typeface="+mn-lt"/>
              </a:rPr>
              <a:t>é</a:t>
            </a:r>
            <a:endParaRPr lang="fr-CH" sz="3200" b="1" dirty="0">
              <a:solidFill>
                <a:schemeClr val="bg1"/>
              </a:solidFill>
              <a:latin typeface="+mn-lt"/>
            </a:endParaRPr>
          </a:p>
        </p:txBody>
      </p:sp>
      <p:pic>
        <p:nvPicPr>
          <p:cNvPr id="4" name="Picture 3">
            <a:extLst>
              <a:ext uri="{FF2B5EF4-FFF2-40B4-BE49-F238E27FC236}">
                <a16:creationId xmlns:a16="http://schemas.microsoft.com/office/drawing/2014/main" id="{ABAD85BF-642F-FE3C-030A-1443D441D560}"/>
              </a:ext>
            </a:extLst>
          </p:cNvPr>
          <p:cNvPicPr>
            <a:picLocks noChangeAspect="1"/>
          </p:cNvPicPr>
          <p:nvPr/>
        </p:nvPicPr>
        <p:blipFill>
          <a:blip r:embed="rId3"/>
          <a:stretch>
            <a:fillRect/>
          </a:stretch>
        </p:blipFill>
        <p:spPr>
          <a:xfrm>
            <a:off x="3932182" y="1286653"/>
            <a:ext cx="1244805" cy="1196420"/>
          </a:xfrm>
          <a:prstGeom prst="rect">
            <a:avLst/>
          </a:prstGeom>
        </p:spPr>
      </p:pic>
      <p:sp>
        <p:nvSpPr>
          <p:cNvPr id="6" name="TextBox 5">
            <a:extLst>
              <a:ext uri="{FF2B5EF4-FFF2-40B4-BE49-F238E27FC236}">
                <a16:creationId xmlns:a16="http://schemas.microsoft.com/office/drawing/2014/main" id="{4F3A9A4F-BC2E-AF5D-9975-6994B84FE73C}"/>
              </a:ext>
            </a:extLst>
          </p:cNvPr>
          <p:cNvSpPr txBox="1"/>
          <p:nvPr/>
        </p:nvSpPr>
        <p:spPr>
          <a:xfrm>
            <a:off x="1149730" y="1508362"/>
            <a:ext cx="1244805" cy="646331"/>
          </a:xfrm>
          <a:prstGeom prst="rect">
            <a:avLst/>
          </a:prstGeom>
          <a:noFill/>
        </p:spPr>
        <p:txBody>
          <a:bodyPr wrap="square">
            <a:spAutoFit/>
          </a:bodyPr>
          <a:lstStyle/>
          <a:p>
            <a:pPr algn="r"/>
            <a:r>
              <a:rPr lang="fr-FR" sz="1800" dirty="0">
                <a:latin typeface="+mn-lt"/>
                <a:ea typeface="Arial" charset="0"/>
              </a:rPr>
              <a:t>Equipe de soutien</a:t>
            </a:r>
            <a:endParaRPr lang="en-PH" dirty="0"/>
          </a:p>
        </p:txBody>
      </p:sp>
      <p:pic>
        <p:nvPicPr>
          <p:cNvPr id="8" name="Picture 7">
            <a:extLst>
              <a:ext uri="{FF2B5EF4-FFF2-40B4-BE49-F238E27FC236}">
                <a16:creationId xmlns:a16="http://schemas.microsoft.com/office/drawing/2014/main" id="{C2EB689E-C8B2-ADDE-5865-345693314D32}"/>
              </a:ext>
            </a:extLst>
          </p:cNvPr>
          <p:cNvPicPr>
            <a:picLocks noChangeAspect="1"/>
          </p:cNvPicPr>
          <p:nvPr/>
        </p:nvPicPr>
        <p:blipFill>
          <a:blip r:embed="rId3"/>
          <a:stretch>
            <a:fillRect/>
          </a:stretch>
        </p:blipFill>
        <p:spPr>
          <a:xfrm>
            <a:off x="1857899" y="3244702"/>
            <a:ext cx="1244805" cy="1196420"/>
          </a:xfrm>
          <a:prstGeom prst="rect">
            <a:avLst/>
          </a:prstGeom>
        </p:spPr>
      </p:pic>
      <p:sp>
        <p:nvSpPr>
          <p:cNvPr id="9" name="TextBox 8">
            <a:extLst>
              <a:ext uri="{FF2B5EF4-FFF2-40B4-BE49-F238E27FC236}">
                <a16:creationId xmlns:a16="http://schemas.microsoft.com/office/drawing/2014/main" id="{74CABDD7-D33F-8BB4-F5D3-B3A31AAE487A}"/>
              </a:ext>
            </a:extLst>
          </p:cNvPr>
          <p:cNvSpPr txBox="1"/>
          <p:nvPr/>
        </p:nvSpPr>
        <p:spPr>
          <a:xfrm>
            <a:off x="273724" y="3437097"/>
            <a:ext cx="1685148" cy="923330"/>
          </a:xfrm>
          <a:prstGeom prst="rect">
            <a:avLst/>
          </a:prstGeom>
          <a:noFill/>
        </p:spPr>
        <p:txBody>
          <a:bodyPr wrap="square">
            <a:spAutoFit/>
          </a:bodyPr>
          <a:lstStyle/>
          <a:p>
            <a:pPr algn="r"/>
            <a:r>
              <a:rPr lang="fr-FR" sz="1800" dirty="0">
                <a:latin typeface="+mn-lt"/>
                <a:ea typeface="Arial" charset="0"/>
              </a:rPr>
              <a:t>Groupe d’échange de connaissances</a:t>
            </a:r>
            <a:endParaRPr lang="en-PH" dirty="0"/>
          </a:p>
        </p:txBody>
      </p:sp>
      <p:pic>
        <p:nvPicPr>
          <p:cNvPr id="10" name="Picture 9" descr="A person in a suit and tie&#10;&#10;Description automatically generated">
            <a:extLst>
              <a:ext uri="{FF2B5EF4-FFF2-40B4-BE49-F238E27FC236}">
                <a16:creationId xmlns:a16="http://schemas.microsoft.com/office/drawing/2014/main" id="{7D78CCC8-2C15-223E-4051-34F6134913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83" t="9051" r="14042" b="14919"/>
          <a:stretch/>
        </p:blipFill>
        <p:spPr>
          <a:xfrm>
            <a:off x="2645357" y="1366297"/>
            <a:ext cx="417564" cy="521742"/>
          </a:xfrm>
          <a:prstGeom prst="rect">
            <a:avLst/>
          </a:prstGeom>
          <a:ln>
            <a:solidFill>
              <a:schemeClr val="tx1"/>
            </a:solidFill>
          </a:ln>
        </p:spPr>
      </p:pic>
      <p:pic>
        <p:nvPicPr>
          <p:cNvPr id="11" name="Picture 10">
            <a:extLst>
              <a:ext uri="{FF2B5EF4-FFF2-40B4-BE49-F238E27FC236}">
                <a16:creationId xmlns:a16="http://schemas.microsoft.com/office/drawing/2014/main" id="{128F4558-E4C1-83E8-832D-E1A2D253BF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43" t="4451" r="29733" b="57883"/>
          <a:stretch/>
        </p:blipFill>
        <p:spPr bwMode="auto">
          <a:xfrm>
            <a:off x="2646099" y="1899152"/>
            <a:ext cx="408066" cy="521602"/>
          </a:xfrm>
          <a:prstGeom prst="rect">
            <a:avLst/>
          </a:prstGeom>
          <a:noFill/>
          <a:ln>
            <a:solidFill>
              <a:schemeClr val="tx1"/>
            </a:solidFill>
          </a:ln>
        </p:spPr>
      </p:pic>
      <p:pic>
        <p:nvPicPr>
          <p:cNvPr id="12" name="Picture 11">
            <a:extLst>
              <a:ext uri="{FF2B5EF4-FFF2-40B4-BE49-F238E27FC236}">
                <a16:creationId xmlns:a16="http://schemas.microsoft.com/office/drawing/2014/main" id="{45AB8FAE-D01D-D7C1-9538-0559E4A5ADF6}"/>
              </a:ext>
            </a:extLst>
          </p:cNvPr>
          <p:cNvPicPr>
            <a:picLocks noChangeAspect="1"/>
          </p:cNvPicPr>
          <p:nvPr/>
        </p:nvPicPr>
        <p:blipFill rotWithShape="1">
          <a:blip r:embed="rId6"/>
          <a:srcRect b="6367"/>
          <a:stretch/>
        </p:blipFill>
        <p:spPr>
          <a:xfrm>
            <a:off x="3504848" y="1366297"/>
            <a:ext cx="420202" cy="521602"/>
          </a:xfrm>
          <a:prstGeom prst="rect">
            <a:avLst/>
          </a:prstGeom>
          <a:ln>
            <a:solidFill>
              <a:schemeClr val="tx1"/>
            </a:solidFill>
          </a:ln>
        </p:spPr>
      </p:pic>
      <p:pic>
        <p:nvPicPr>
          <p:cNvPr id="13" name="Picture 12" descr="A person with glasses and beard&#10;&#10;Description automatically generated">
            <a:extLst>
              <a:ext uri="{FF2B5EF4-FFF2-40B4-BE49-F238E27FC236}">
                <a16:creationId xmlns:a16="http://schemas.microsoft.com/office/drawing/2014/main" id="{D9D63C44-8A1F-6252-BD14-61253424CC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889" r="15187"/>
          <a:stretch/>
        </p:blipFill>
        <p:spPr>
          <a:xfrm>
            <a:off x="3502890" y="1900123"/>
            <a:ext cx="411780" cy="521742"/>
          </a:xfrm>
          <a:prstGeom prst="rect">
            <a:avLst/>
          </a:prstGeom>
          <a:ln>
            <a:solidFill>
              <a:schemeClr val="tx1"/>
            </a:solidFill>
          </a:ln>
        </p:spPr>
      </p:pic>
      <p:sp>
        <p:nvSpPr>
          <p:cNvPr id="19" name="TextBox 18">
            <a:extLst>
              <a:ext uri="{FF2B5EF4-FFF2-40B4-BE49-F238E27FC236}">
                <a16:creationId xmlns:a16="http://schemas.microsoft.com/office/drawing/2014/main" id="{B584410F-979A-098F-B031-E598D8C4CCE8}"/>
              </a:ext>
            </a:extLst>
          </p:cNvPr>
          <p:cNvSpPr txBox="1"/>
          <p:nvPr/>
        </p:nvSpPr>
        <p:spPr>
          <a:xfrm>
            <a:off x="1666892" y="4941904"/>
            <a:ext cx="1685148" cy="646331"/>
          </a:xfrm>
          <a:prstGeom prst="rect">
            <a:avLst/>
          </a:prstGeom>
          <a:noFill/>
        </p:spPr>
        <p:txBody>
          <a:bodyPr wrap="square">
            <a:spAutoFit/>
          </a:bodyPr>
          <a:lstStyle/>
          <a:p>
            <a:pPr algn="ctr"/>
            <a:r>
              <a:rPr lang="fr-FR" sz="1800" dirty="0">
                <a:latin typeface="+mn-lt"/>
                <a:ea typeface="Arial" charset="0"/>
              </a:rPr>
              <a:t>Participants à l’atelier </a:t>
            </a:r>
            <a:endParaRPr lang="en-PH" dirty="0"/>
          </a:p>
        </p:txBody>
      </p:sp>
      <p:pic>
        <p:nvPicPr>
          <p:cNvPr id="20" name="Picture 19">
            <a:extLst>
              <a:ext uri="{FF2B5EF4-FFF2-40B4-BE49-F238E27FC236}">
                <a16:creationId xmlns:a16="http://schemas.microsoft.com/office/drawing/2014/main" id="{667E5835-D2CB-3188-2A5A-CF72D823AB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43" t="4451" r="29733" b="57883"/>
          <a:stretch/>
        </p:blipFill>
        <p:spPr bwMode="auto">
          <a:xfrm>
            <a:off x="1753913" y="2926640"/>
            <a:ext cx="408066" cy="521602"/>
          </a:xfrm>
          <a:prstGeom prst="rect">
            <a:avLst/>
          </a:prstGeom>
          <a:noFill/>
          <a:ln>
            <a:solidFill>
              <a:schemeClr val="tx1"/>
            </a:solidFill>
          </a:ln>
        </p:spPr>
      </p:pic>
      <p:cxnSp>
        <p:nvCxnSpPr>
          <p:cNvPr id="22" name="Straight Connector 21">
            <a:extLst>
              <a:ext uri="{FF2B5EF4-FFF2-40B4-BE49-F238E27FC236}">
                <a16:creationId xmlns:a16="http://schemas.microsoft.com/office/drawing/2014/main" id="{F03A1330-F579-AC93-F29D-6B3F2D994432}"/>
              </a:ext>
            </a:extLst>
          </p:cNvPr>
          <p:cNvCxnSpPr>
            <a:stCxn id="19" idx="0"/>
            <a:endCxn id="8" idx="2"/>
          </p:cNvCxnSpPr>
          <p:nvPr/>
        </p:nvCxnSpPr>
        <p:spPr>
          <a:xfrm flipH="1" flipV="1">
            <a:off x="2480302" y="4441122"/>
            <a:ext cx="29164" cy="500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21782-E0D7-31AB-0A44-7D74DF79B3A1}"/>
              </a:ext>
            </a:extLst>
          </p:cNvPr>
          <p:cNvCxnSpPr>
            <a:cxnSpLocks/>
            <a:stCxn id="8" idx="3"/>
            <a:endCxn id="4" idx="2"/>
          </p:cNvCxnSpPr>
          <p:nvPr/>
        </p:nvCxnSpPr>
        <p:spPr>
          <a:xfrm flipV="1">
            <a:off x="3102704" y="2483073"/>
            <a:ext cx="1451881" cy="1359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F2973670-DE2E-0E19-ED0A-F22DB9597E04}"/>
              </a:ext>
            </a:extLst>
          </p:cNvPr>
          <p:cNvPicPr>
            <a:picLocks noChangeAspect="1"/>
          </p:cNvPicPr>
          <p:nvPr/>
        </p:nvPicPr>
        <p:blipFill>
          <a:blip r:embed="rId3"/>
          <a:stretch>
            <a:fillRect/>
          </a:stretch>
        </p:blipFill>
        <p:spPr>
          <a:xfrm>
            <a:off x="4628098" y="4841440"/>
            <a:ext cx="568402" cy="546308"/>
          </a:xfrm>
          <a:prstGeom prst="rect">
            <a:avLst/>
          </a:prstGeom>
        </p:spPr>
      </p:pic>
      <p:pic>
        <p:nvPicPr>
          <p:cNvPr id="34" name="Picture 33">
            <a:extLst>
              <a:ext uri="{FF2B5EF4-FFF2-40B4-BE49-F238E27FC236}">
                <a16:creationId xmlns:a16="http://schemas.microsoft.com/office/drawing/2014/main" id="{BF36F6A9-7D65-C3D4-F3E6-56D6ACD87132}"/>
              </a:ext>
            </a:extLst>
          </p:cNvPr>
          <p:cNvPicPr>
            <a:picLocks noChangeAspect="1"/>
          </p:cNvPicPr>
          <p:nvPr/>
        </p:nvPicPr>
        <p:blipFill>
          <a:blip r:embed="rId3"/>
          <a:stretch>
            <a:fillRect/>
          </a:stretch>
        </p:blipFill>
        <p:spPr>
          <a:xfrm>
            <a:off x="6923554" y="4831337"/>
            <a:ext cx="568402" cy="546308"/>
          </a:xfrm>
          <a:prstGeom prst="rect">
            <a:avLst/>
          </a:prstGeom>
        </p:spPr>
      </p:pic>
      <p:pic>
        <p:nvPicPr>
          <p:cNvPr id="35" name="Picture 34">
            <a:extLst>
              <a:ext uri="{FF2B5EF4-FFF2-40B4-BE49-F238E27FC236}">
                <a16:creationId xmlns:a16="http://schemas.microsoft.com/office/drawing/2014/main" id="{266D9456-43C4-69EB-536A-FEA077DE3BEB}"/>
              </a:ext>
            </a:extLst>
          </p:cNvPr>
          <p:cNvPicPr>
            <a:picLocks noChangeAspect="1"/>
          </p:cNvPicPr>
          <p:nvPr/>
        </p:nvPicPr>
        <p:blipFill>
          <a:blip r:embed="rId3"/>
          <a:stretch>
            <a:fillRect/>
          </a:stretch>
        </p:blipFill>
        <p:spPr>
          <a:xfrm>
            <a:off x="6172990" y="4828119"/>
            <a:ext cx="568402" cy="546308"/>
          </a:xfrm>
          <a:prstGeom prst="rect">
            <a:avLst/>
          </a:prstGeom>
        </p:spPr>
      </p:pic>
      <p:pic>
        <p:nvPicPr>
          <p:cNvPr id="36" name="Picture 35">
            <a:extLst>
              <a:ext uri="{FF2B5EF4-FFF2-40B4-BE49-F238E27FC236}">
                <a16:creationId xmlns:a16="http://schemas.microsoft.com/office/drawing/2014/main" id="{21842877-EFFE-7114-B1D5-65B5570BB415}"/>
              </a:ext>
            </a:extLst>
          </p:cNvPr>
          <p:cNvPicPr>
            <a:picLocks noChangeAspect="1"/>
          </p:cNvPicPr>
          <p:nvPr/>
        </p:nvPicPr>
        <p:blipFill>
          <a:blip r:embed="rId3"/>
          <a:stretch>
            <a:fillRect/>
          </a:stretch>
        </p:blipFill>
        <p:spPr>
          <a:xfrm>
            <a:off x="5407838" y="4828681"/>
            <a:ext cx="568402" cy="546308"/>
          </a:xfrm>
          <a:prstGeom prst="rect">
            <a:avLst/>
          </a:prstGeom>
        </p:spPr>
      </p:pic>
      <p:pic>
        <p:nvPicPr>
          <p:cNvPr id="37" name="Picture 36">
            <a:extLst>
              <a:ext uri="{FF2B5EF4-FFF2-40B4-BE49-F238E27FC236}">
                <a16:creationId xmlns:a16="http://schemas.microsoft.com/office/drawing/2014/main" id="{69E8C1B9-2B44-C798-0AB5-B475462AFAFB}"/>
              </a:ext>
            </a:extLst>
          </p:cNvPr>
          <p:cNvPicPr>
            <a:picLocks noChangeAspect="1"/>
          </p:cNvPicPr>
          <p:nvPr/>
        </p:nvPicPr>
        <p:blipFill>
          <a:blip r:embed="rId3"/>
          <a:stretch>
            <a:fillRect/>
          </a:stretch>
        </p:blipFill>
        <p:spPr>
          <a:xfrm>
            <a:off x="7703294" y="4828119"/>
            <a:ext cx="568402" cy="546308"/>
          </a:xfrm>
          <a:prstGeom prst="rect">
            <a:avLst/>
          </a:prstGeom>
        </p:spPr>
      </p:pic>
      <p:sp>
        <p:nvSpPr>
          <p:cNvPr id="41" name="TextBox 40">
            <a:extLst>
              <a:ext uri="{FF2B5EF4-FFF2-40B4-BE49-F238E27FC236}">
                <a16:creationId xmlns:a16="http://schemas.microsoft.com/office/drawing/2014/main" id="{FC00E071-4B07-01CF-1AA8-BFDAF8CA1695}"/>
              </a:ext>
            </a:extLst>
          </p:cNvPr>
          <p:cNvSpPr txBox="1"/>
          <p:nvPr/>
        </p:nvSpPr>
        <p:spPr>
          <a:xfrm>
            <a:off x="5588661" y="4134820"/>
            <a:ext cx="1928386" cy="369332"/>
          </a:xfrm>
          <a:prstGeom prst="rect">
            <a:avLst/>
          </a:prstGeom>
          <a:noFill/>
        </p:spPr>
        <p:txBody>
          <a:bodyPr wrap="square">
            <a:spAutoFit/>
          </a:bodyPr>
          <a:lstStyle/>
          <a:p>
            <a:pPr algn="r"/>
            <a:r>
              <a:rPr lang="fr-FR" sz="1800" dirty="0">
                <a:latin typeface="+mn-lt"/>
                <a:ea typeface="Arial" charset="0"/>
              </a:rPr>
              <a:t>Soutien par pays</a:t>
            </a:r>
            <a:endParaRPr lang="en-PH" dirty="0"/>
          </a:p>
        </p:txBody>
      </p:sp>
      <p:pic>
        <p:nvPicPr>
          <p:cNvPr id="15" name="Picture 14">
            <a:extLst>
              <a:ext uri="{FF2B5EF4-FFF2-40B4-BE49-F238E27FC236}">
                <a16:creationId xmlns:a16="http://schemas.microsoft.com/office/drawing/2014/main" id="{B0B37917-8795-9D5E-9895-244476E56A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043" t="4451" r="29733" b="57883"/>
          <a:stretch/>
        </p:blipFill>
        <p:spPr bwMode="auto">
          <a:xfrm>
            <a:off x="5385672" y="4720417"/>
            <a:ext cx="301391" cy="385246"/>
          </a:xfrm>
          <a:prstGeom prst="rect">
            <a:avLst/>
          </a:prstGeom>
          <a:noFill/>
          <a:ln>
            <a:solidFill>
              <a:schemeClr val="tx1"/>
            </a:solidFill>
          </a:ln>
        </p:spPr>
      </p:pic>
      <p:pic>
        <p:nvPicPr>
          <p:cNvPr id="47" name="Picture 46" descr="A person in a suit and tie&#10;&#10;Description automatically generated">
            <a:extLst>
              <a:ext uri="{FF2B5EF4-FFF2-40B4-BE49-F238E27FC236}">
                <a16:creationId xmlns:a16="http://schemas.microsoft.com/office/drawing/2014/main" id="{73D5C811-50D6-BC93-CB34-9D8D678E978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983" t="9051" r="14042" b="14919"/>
          <a:stretch/>
        </p:blipFill>
        <p:spPr>
          <a:xfrm>
            <a:off x="4554584" y="4725825"/>
            <a:ext cx="308405" cy="385349"/>
          </a:xfrm>
          <a:prstGeom prst="rect">
            <a:avLst/>
          </a:prstGeom>
          <a:ln>
            <a:solidFill>
              <a:schemeClr val="tx1"/>
            </a:solidFill>
          </a:ln>
        </p:spPr>
      </p:pic>
      <p:pic>
        <p:nvPicPr>
          <p:cNvPr id="48" name="Picture 47">
            <a:extLst>
              <a:ext uri="{FF2B5EF4-FFF2-40B4-BE49-F238E27FC236}">
                <a16:creationId xmlns:a16="http://schemas.microsoft.com/office/drawing/2014/main" id="{71CB0378-E16C-C669-D28F-7B527A7C6D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043" t="4451" r="29733" b="57883"/>
          <a:stretch/>
        </p:blipFill>
        <p:spPr bwMode="auto">
          <a:xfrm>
            <a:off x="6138890" y="4720417"/>
            <a:ext cx="301391" cy="385246"/>
          </a:xfrm>
          <a:prstGeom prst="rect">
            <a:avLst/>
          </a:prstGeom>
          <a:noFill/>
          <a:ln>
            <a:solidFill>
              <a:schemeClr val="tx1"/>
            </a:solidFill>
          </a:ln>
        </p:spPr>
      </p:pic>
      <p:pic>
        <p:nvPicPr>
          <p:cNvPr id="49" name="Picture 48">
            <a:extLst>
              <a:ext uri="{FF2B5EF4-FFF2-40B4-BE49-F238E27FC236}">
                <a16:creationId xmlns:a16="http://schemas.microsoft.com/office/drawing/2014/main" id="{B85D9383-C1AC-C76A-3A78-0ECCD3E1C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043" t="4451" r="29733" b="57883"/>
          <a:stretch/>
        </p:blipFill>
        <p:spPr bwMode="auto">
          <a:xfrm>
            <a:off x="6907033" y="4734917"/>
            <a:ext cx="301391" cy="385246"/>
          </a:xfrm>
          <a:prstGeom prst="rect">
            <a:avLst/>
          </a:prstGeom>
          <a:noFill/>
          <a:ln>
            <a:solidFill>
              <a:schemeClr val="tx1"/>
            </a:solidFill>
          </a:ln>
        </p:spPr>
      </p:pic>
      <p:pic>
        <p:nvPicPr>
          <p:cNvPr id="51" name="Picture 50">
            <a:extLst>
              <a:ext uri="{FF2B5EF4-FFF2-40B4-BE49-F238E27FC236}">
                <a16:creationId xmlns:a16="http://schemas.microsoft.com/office/drawing/2014/main" id="{6582045E-6421-A17E-3FF3-BBA314E29B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043" t="4451" r="29733" b="57883"/>
          <a:stretch/>
        </p:blipFill>
        <p:spPr bwMode="auto">
          <a:xfrm>
            <a:off x="7662585" y="4734757"/>
            <a:ext cx="301391" cy="385246"/>
          </a:xfrm>
          <a:prstGeom prst="rect">
            <a:avLst/>
          </a:prstGeom>
          <a:noFill/>
          <a:ln>
            <a:solidFill>
              <a:schemeClr val="tx1"/>
            </a:solidFill>
          </a:ln>
        </p:spPr>
      </p:pic>
      <p:cxnSp>
        <p:nvCxnSpPr>
          <p:cNvPr id="54" name="Straight Connector 53">
            <a:extLst>
              <a:ext uri="{FF2B5EF4-FFF2-40B4-BE49-F238E27FC236}">
                <a16:creationId xmlns:a16="http://schemas.microsoft.com/office/drawing/2014/main" id="{FC0C4BCE-430A-8C68-B892-010FB812551E}"/>
              </a:ext>
            </a:extLst>
          </p:cNvPr>
          <p:cNvCxnSpPr>
            <a:cxnSpLocks/>
            <a:stCxn id="31" idx="0"/>
            <a:endCxn id="4" idx="2"/>
          </p:cNvCxnSpPr>
          <p:nvPr/>
        </p:nvCxnSpPr>
        <p:spPr>
          <a:xfrm flipH="1" flipV="1">
            <a:off x="4554585" y="2483073"/>
            <a:ext cx="1028614" cy="802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280C5C5-D717-B221-996B-12C0C3D83A6B}"/>
              </a:ext>
            </a:extLst>
          </p:cNvPr>
          <p:cNvCxnSpPr>
            <a:cxnSpLocks/>
            <a:stCxn id="32" idx="0"/>
            <a:endCxn id="4" idx="2"/>
          </p:cNvCxnSpPr>
          <p:nvPr/>
        </p:nvCxnSpPr>
        <p:spPr>
          <a:xfrm flipH="1" flipV="1">
            <a:off x="4554585" y="2483073"/>
            <a:ext cx="1770914" cy="802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6DF37FB-514D-DC76-82E8-259EF2899407}"/>
              </a:ext>
            </a:extLst>
          </p:cNvPr>
          <p:cNvCxnSpPr>
            <a:cxnSpLocks/>
            <a:stCxn id="33" idx="0"/>
            <a:endCxn id="4" idx="2"/>
          </p:cNvCxnSpPr>
          <p:nvPr/>
        </p:nvCxnSpPr>
        <p:spPr>
          <a:xfrm flipH="1" flipV="1">
            <a:off x="4554585" y="2483073"/>
            <a:ext cx="2482229" cy="769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798282-A643-AFDE-B1F3-430D9104A9FF}"/>
              </a:ext>
            </a:extLst>
          </p:cNvPr>
          <p:cNvCxnSpPr>
            <a:cxnSpLocks/>
            <a:stCxn id="28" idx="0"/>
            <a:endCxn id="4" idx="2"/>
          </p:cNvCxnSpPr>
          <p:nvPr/>
        </p:nvCxnSpPr>
        <p:spPr>
          <a:xfrm flipH="1" flipV="1">
            <a:off x="4554585" y="2483073"/>
            <a:ext cx="3191810" cy="778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F5337EB-BAB4-8D22-6B90-756B277B7912}"/>
              </a:ext>
            </a:extLst>
          </p:cNvPr>
          <p:cNvCxnSpPr>
            <a:cxnSpLocks/>
            <a:stCxn id="29" idx="0"/>
            <a:endCxn id="4" idx="2"/>
          </p:cNvCxnSpPr>
          <p:nvPr/>
        </p:nvCxnSpPr>
        <p:spPr>
          <a:xfrm flipH="1" flipV="1">
            <a:off x="4554585" y="2483073"/>
            <a:ext cx="3946915" cy="778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5950BFC-0063-9EBE-5263-011AE95A24ED}"/>
              </a:ext>
            </a:extLst>
          </p:cNvPr>
          <p:cNvPicPr>
            <a:picLocks noChangeAspect="1"/>
          </p:cNvPicPr>
          <p:nvPr/>
        </p:nvPicPr>
        <p:blipFill>
          <a:blip r:embed="rId3"/>
          <a:stretch>
            <a:fillRect/>
          </a:stretch>
        </p:blipFill>
        <p:spPr>
          <a:xfrm>
            <a:off x="4589417" y="3285232"/>
            <a:ext cx="568402" cy="546308"/>
          </a:xfrm>
          <a:prstGeom prst="rect">
            <a:avLst/>
          </a:prstGeom>
        </p:spPr>
      </p:pic>
      <p:pic>
        <p:nvPicPr>
          <p:cNvPr id="28" name="Picture 27">
            <a:extLst>
              <a:ext uri="{FF2B5EF4-FFF2-40B4-BE49-F238E27FC236}">
                <a16:creationId xmlns:a16="http://schemas.microsoft.com/office/drawing/2014/main" id="{92C9CE44-FA8C-A53A-91F5-6668008D7A94}"/>
              </a:ext>
            </a:extLst>
          </p:cNvPr>
          <p:cNvPicPr>
            <a:picLocks noChangeAspect="1"/>
          </p:cNvPicPr>
          <p:nvPr/>
        </p:nvPicPr>
        <p:blipFill>
          <a:blip r:embed="rId3"/>
          <a:stretch>
            <a:fillRect/>
          </a:stretch>
        </p:blipFill>
        <p:spPr>
          <a:xfrm>
            <a:off x="7462194" y="3261482"/>
            <a:ext cx="568402" cy="546308"/>
          </a:xfrm>
          <a:prstGeom prst="rect">
            <a:avLst/>
          </a:prstGeom>
        </p:spPr>
      </p:pic>
      <p:pic>
        <p:nvPicPr>
          <p:cNvPr id="29" name="Picture 28">
            <a:extLst>
              <a:ext uri="{FF2B5EF4-FFF2-40B4-BE49-F238E27FC236}">
                <a16:creationId xmlns:a16="http://schemas.microsoft.com/office/drawing/2014/main" id="{2488A55F-70BF-B6BB-8819-3FC48EAB663B}"/>
              </a:ext>
            </a:extLst>
          </p:cNvPr>
          <p:cNvPicPr>
            <a:picLocks noChangeAspect="1"/>
          </p:cNvPicPr>
          <p:nvPr/>
        </p:nvPicPr>
        <p:blipFill>
          <a:blip r:embed="rId3"/>
          <a:stretch>
            <a:fillRect/>
          </a:stretch>
        </p:blipFill>
        <p:spPr>
          <a:xfrm>
            <a:off x="8217299" y="3261482"/>
            <a:ext cx="568402" cy="546308"/>
          </a:xfrm>
          <a:prstGeom prst="rect">
            <a:avLst/>
          </a:prstGeom>
        </p:spPr>
      </p:pic>
      <p:pic>
        <p:nvPicPr>
          <p:cNvPr id="31" name="Picture 30">
            <a:extLst>
              <a:ext uri="{FF2B5EF4-FFF2-40B4-BE49-F238E27FC236}">
                <a16:creationId xmlns:a16="http://schemas.microsoft.com/office/drawing/2014/main" id="{70207E80-BC5D-EC9A-1B79-BB455F14B1C5}"/>
              </a:ext>
            </a:extLst>
          </p:cNvPr>
          <p:cNvPicPr>
            <a:picLocks noChangeAspect="1"/>
          </p:cNvPicPr>
          <p:nvPr/>
        </p:nvPicPr>
        <p:blipFill>
          <a:blip r:embed="rId3"/>
          <a:stretch>
            <a:fillRect/>
          </a:stretch>
        </p:blipFill>
        <p:spPr>
          <a:xfrm>
            <a:off x="5298998" y="3285232"/>
            <a:ext cx="568402" cy="546308"/>
          </a:xfrm>
          <a:prstGeom prst="rect">
            <a:avLst/>
          </a:prstGeom>
        </p:spPr>
      </p:pic>
      <p:pic>
        <p:nvPicPr>
          <p:cNvPr id="32" name="Picture 31">
            <a:extLst>
              <a:ext uri="{FF2B5EF4-FFF2-40B4-BE49-F238E27FC236}">
                <a16:creationId xmlns:a16="http://schemas.microsoft.com/office/drawing/2014/main" id="{0619F4BE-D8C0-8622-D6F9-F3F26519FD9B}"/>
              </a:ext>
            </a:extLst>
          </p:cNvPr>
          <p:cNvPicPr>
            <a:picLocks noChangeAspect="1"/>
          </p:cNvPicPr>
          <p:nvPr/>
        </p:nvPicPr>
        <p:blipFill>
          <a:blip r:embed="rId3"/>
          <a:stretch>
            <a:fillRect/>
          </a:stretch>
        </p:blipFill>
        <p:spPr>
          <a:xfrm>
            <a:off x="6041298" y="3285232"/>
            <a:ext cx="568402" cy="546308"/>
          </a:xfrm>
          <a:prstGeom prst="rect">
            <a:avLst/>
          </a:prstGeom>
        </p:spPr>
      </p:pic>
      <p:pic>
        <p:nvPicPr>
          <p:cNvPr id="33" name="Picture 32">
            <a:extLst>
              <a:ext uri="{FF2B5EF4-FFF2-40B4-BE49-F238E27FC236}">
                <a16:creationId xmlns:a16="http://schemas.microsoft.com/office/drawing/2014/main" id="{7FBCDE4D-6E7E-E496-C36B-968E0BD5231C}"/>
              </a:ext>
            </a:extLst>
          </p:cNvPr>
          <p:cNvPicPr>
            <a:picLocks noChangeAspect="1"/>
          </p:cNvPicPr>
          <p:nvPr/>
        </p:nvPicPr>
        <p:blipFill>
          <a:blip r:embed="rId3"/>
          <a:stretch>
            <a:fillRect/>
          </a:stretch>
        </p:blipFill>
        <p:spPr>
          <a:xfrm>
            <a:off x="6752613" y="3252502"/>
            <a:ext cx="568402" cy="546308"/>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5A025491-3C47-F850-4DEA-DC3C4F7FDEC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983" t="9051" r="14042" b="14919"/>
          <a:stretch/>
        </p:blipFill>
        <p:spPr>
          <a:xfrm>
            <a:off x="7475322" y="3186370"/>
            <a:ext cx="308405" cy="385349"/>
          </a:xfrm>
          <a:prstGeom prst="rect">
            <a:avLst/>
          </a:prstGeom>
          <a:ln>
            <a:solidFill>
              <a:schemeClr val="tx1"/>
            </a:solidFill>
          </a:ln>
        </p:spPr>
      </p:pic>
      <p:pic>
        <p:nvPicPr>
          <p:cNvPr id="16" name="Picture 15">
            <a:extLst>
              <a:ext uri="{FF2B5EF4-FFF2-40B4-BE49-F238E27FC236}">
                <a16:creationId xmlns:a16="http://schemas.microsoft.com/office/drawing/2014/main" id="{23C13731-70F2-A554-2826-AFC4A9EEFBE7}"/>
              </a:ext>
            </a:extLst>
          </p:cNvPr>
          <p:cNvPicPr>
            <a:picLocks noChangeAspect="1"/>
          </p:cNvPicPr>
          <p:nvPr/>
        </p:nvPicPr>
        <p:blipFill rotWithShape="1">
          <a:blip r:embed="rId6"/>
          <a:srcRect b="6367"/>
          <a:stretch/>
        </p:blipFill>
        <p:spPr>
          <a:xfrm>
            <a:off x="4515118" y="3170715"/>
            <a:ext cx="310354" cy="385247"/>
          </a:xfrm>
          <a:prstGeom prst="rect">
            <a:avLst/>
          </a:prstGeom>
          <a:ln>
            <a:solidFill>
              <a:schemeClr val="tx1"/>
            </a:solidFill>
          </a:ln>
        </p:spPr>
      </p:pic>
      <p:pic>
        <p:nvPicPr>
          <p:cNvPr id="44" name="Picture 43" descr="A person with glasses and beard&#10;&#10;Description automatically generated">
            <a:extLst>
              <a:ext uri="{FF2B5EF4-FFF2-40B4-BE49-F238E27FC236}">
                <a16:creationId xmlns:a16="http://schemas.microsoft.com/office/drawing/2014/main" id="{B9BC28B0-C7EB-D978-9040-264F45CB4E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89" r="15187"/>
          <a:stretch/>
        </p:blipFill>
        <p:spPr>
          <a:xfrm>
            <a:off x="5986490" y="3174767"/>
            <a:ext cx="304133" cy="385349"/>
          </a:xfrm>
          <a:prstGeom prst="rect">
            <a:avLst/>
          </a:prstGeom>
          <a:ln>
            <a:solidFill>
              <a:schemeClr val="tx1"/>
            </a:solidFill>
          </a:ln>
        </p:spPr>
      </p:pic>
      <p:pic>
        <p:nvPicPr>
          <p:cNvPr id="45" name="Picture 44" descr="A person with glasses and beard&#10;&#10;Description automatically generated">
            <a:extLst>
              <a:ext uri="{FF2B5EF4-FFF2-40B4-BE49-F238E27FC236}">
                <a16:creationId xmlns:a16="http://schemas.microsoft.com/office/drawing/2014/main" id="{3F7EFFC2-2D82-7151-1CE7-BBD2A50C385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89" r="15187"/>
          <a:stretch/>
        </p:blipFill>
        <p:spPr>
          <a:xfrm>
            <a:off x="6729724" y="3189412"/>
            <a:ext cx="304133" cy="385349"/>
          </a:xfrm>
          <a:prstGeom prst="rect">
            <a:avLst/>
          </a:prstGeom>
          <a:ln>
            <a:solidFill>
              <a:schemeClr val="tx1"/>
            </a:solidFill>
          </a:ln>
        </p:spPr>
      </p:pic>
      <p:pic>
        <p:nvPicPr>
          <p:cNvPr id="46" name="Picture 45" descr="A person in a suit and tie&#10;&#10;Description automatically generated">
            <a:extLst>
              <a:ext uri="{FF2B5EF4-FFF2-40B4-BE49-F238E27FC236}">
                <a16:creationId xmlns:a16="http://schemas.microsoft.com/office/drawing/2014/main" id="{B72CA656-8A37-B4D1-E0BA-8912C350A3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983" t="9051" r="14042" b="14919"/>
          <a:stretch/>
        </p:blipFill>
        <p:spPr>
          <a:xfrm>
            <a:off x="8169446" y="3189284"/>
            <a:ext cx="308405" cy="385349"/>
          </a:xfrm>
          <a:prstGeom prst="rect">
            <a:avLst/>
          </a:prstGeom>
          <a:ln>
            <a:solidFill>
              <a:schemeClr val="tx1"/>
            </a:solidFill>
          </a:ln>
        </p:spPr>
      </p:pic>
      <p:sp>
        <p:nvSpPr>
          <p:cNvPr id="3" name="TextBox 2">
            <a:extLst>
              <a:ext uri="{FF2B5EF4-FFF2-40B4-BE49-F238E27FC236}">
                <a16:creationId xmlns:a16="http://schemas.microsoft.com/office/drawing/2014/main" id="{B14B9301-A9AC-756F-1F5D-F487F9A0757B}"/>
              </a:ext>
            </a:extLst>
          </p:cNvPr>
          <p:cNvSpPr txBox="1"/>
          <p:nvPr/>
        </p:nvSpPr>
        <p:spPr>
          <a:xfrm>
            <a:off x="5154233" y="5463912"/>
            <a:ext cx="3040138" cy="369332"/>
          </a:xfrm>
          <a:prstGeom prst="rect">
            <a:avLst/>
          </a:prstGeom>
          <a:noFill/>
        </p:spPr>
        <p:txBody>
          <a:bodyPr wrap="square">
            <a:spAutoFit/>
          </a:bodyPr>
          <a:lstStyle/>
          <a:p>
            <a:pPr algn="ctr"/>
            <a:r>
              <a:rPr lang="fr-FR" sz="1800" dirty="0">
                <a:latin typeface="+mn-lt"/>
                <a:ea typeface="Arial" charset="0"/>
              </a:rPr>
              <a:t>Attribution à définir</a:t>
            </a:r>
            <a:endParaRPr lang="en-PH" dirty="0"/>
          </a:p>
        </p:txBody>
      </p:sp>
      <p:pic>
        <p:nvPicPr>
          <p:cNvPr id="5" name="Picture 4" descr="A person with a beard smiling&#10;&#10;Description automatically generated">
            <a:extLst>
              <a:ext uri="{FF2B5EF4-FFF2-40B4-BE49-F238E27FC236}">
                <a16:creationId xmlns:a16="http://schemas.microsoft.com/office/drawing/2014/main" id="{B18EC859-9CD8-CA39-476D-A9C1794F859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8398" t="11151" r="15693" b="33650"/>
          <a:stretch/>
        </p:blipFill>
        <p:spPr>
          <a:xfrm>
            <a:off x="3071677" y="1667207"/>
            <a:ext cx="417770" cy="522000"/>
          </a:xfrm>
          <a:prstGeom prst="rect">
            <a:avLst/>
          </a:prstGeom>
          <a:ln>
            <a:solidFill>
              <a:schemeClr val="tx1"/>
            </a:solidFill>
          </a:ln>
        </p:spPr>
      </p:pic>
      <p:pic>
        <p:nvPicPr>
          <p:cNvPr id="18" name="Picture 17" descr="A person with a beard smiling&#10;&#10;Description automatically generated">
            <a:extLst>
              <a:ext uri="{FF2B5EF4-FFF2-40B4-BE49-F238E27FC236}">
                <a16:creationId xmlns:a16="http://schemas.microsoft.com/office/drawing/2014/main" id="{BABE02CE-F8AC-F6DB-EE38-63A6216A11F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398" t="11151" r="15693" b="33650"/>
          <a:stretch/>
        </p:blipFill>
        <p:spPr>
          <a:xfrm>
            <a:off x="5547327" y="3164210"/>
            <a:ext cx="308286" cy="391729"/>
          </a:xfrm>
          <a:prstGeom prst="rect">
            <a:avLst/>
          </a:prstGeom>
          <a:ln>
            <a:solidFill>
              <a:schemeClr val="tx1"/>
            </a:solidFill>
          </a:ln>
        </p:spPr>
      </p:pic>
      <p:pic>
        <p:nvPicPr>
          <p:cNvPr id="17" name="Picture 16" descr="A person with glasses and beard&#10;&#10;Description automatically generated">
            <a:extLst>
              <a:ext uri="{FF2B5EF4-FFF2-40B4-BE49-F238E27FC236}">
                <a16:creationId xmlns:a16="http://schemas.microsoft.com/office/drawing/2014/main" id="{ED571C85-7E10-F6F7-C87F-7F0CFF972C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89" r="15187"/>
          <a:stretch/>
        </p:blipFill>
        <p:spPr>
          <a:xfrm>
            <a:off x="5252117" y="3164210"/>
            <a:ext cx="304133" cy="385349"/>
          </a:xfrm>
          <a:prstGeom prst="rect">
            <a:avLst/>
          </a:prstGeom>
          <a:ln>
            <a:solidFill>
              <a:schemeClr val="tx1"/>
            </a:solidFill>
          </a:ln>
        </p:spPr>
      </p:pic>
      <p:pic>
        <p:nvPicPr>
          <p:cNvPr id="21" name="Picture 20" descr="A person with a beard smiling&#10;&#10;Description automatically generated">
            <a:extLst>
              <a:ext uri="{FF2B5EF4-FFF2-40B4-BE49-F238E27FC236}">
                <a16:creationId xmlns:a16="http://schemas.microsoft.com/office/drawing/2014/main" id="{72D0B88F-9552-0526-68A2-2E4D29240BD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398" t="11151" r="15693" b="33650"/>
          <a:stretch/>
        </p:blipFill>
        <p:spPr>
          <a:xfrm>
            <a:off x="6304357" y="3170715"/>
            <a:ext cx="308286" cy="385586"/>
          </a:xfrm>
          <a:prstGeom prst="rect">
            <a:avLst/>
          </a:prstGeom>
          <a:ln>
            <a:solidFill>
              <a:schemeClr val="tx1"/>
            </a:solidFill>
          </a:ln>
        </p:spPr>
      </p:pic>
      <p:pic>
        <p:nvPicPr>
          <p:cNvPr id="23" name="Picture 22" descr="A person with a beard smiling&#10;&#10;Description automatically generated">
            <a:extLst>
              <a:ext uri="{FF2B5EF4-FFF2-40B4-BE49-F238E27FC236}">
                <a16:creationId xmlns:a16="http://schemas.microsoft.com/office/drawing/2014/main" id="{EE355436-388D-AE7F-D47E-E8AE74DB942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398" t="11151" r="15693" b="33650"/>
          <a:stretch/>
        </p:blipFill>
        <p:spPr>
          <a:xfrm>
            <a:off x="7052196" y="3187538"/>
            <a:ext cx="308286" cy="385200"/>
          </a:xfrm>
          <a:prstGeom prst="rect">
            <a:avLst/>
          </a:prstGeom>
          <a:ln>
            <a:solidFill>
              <a:schemeClr val="tx1"/>
            </a:solidFill>
          </a:ln>
        </p:spPr>
      </p:pic>
      <p:sp>
        <p:nvSpPr>
          <p:cNvPr id="26" name="TextBox 25">
            <a:extLst>
              <a:ext uri="{FF2B5EF4-FFF2-40B4-BE49-F238E27FC236}">
                <a16:creationId xmlns:a16="http://schemas.microsoft.com/office/drawing/2014/main" id="{39C27B5B-059C-ECA5-592B-5500C38D7F6E}"/>
              </a:ext>
            </a:extLst>
          </p:cNvPr>
          <p:cNvSpPr txBox="1"/>
          <p:nvPr/>
        </p:nvSpPr>
        <p:spPr>
          <a:xfrm>
            <a:off x="134848" y="6270680"/>
            <a:ext cx="8650853" cy="369332"/>
          </a:xfrm>
          <a:prstGeom prst="rect">
            <a:avLst/>
          </a:prstGeom>
          <a:noFill/>
        </p:spPr>
        <p:txBody>
          <a:bodyPr wrap="square">
            <a:spAutoFit/>
          </a:bodyPr>
          <a:lstStyle/>
          <a:p>
            <a:pPr algn="ctr"/>
            <a:r>
              <a:rPr lang="fr-FR" b="1" dirty="0">
                <a:solidFill>
                  <a:srgbClr val="FF0000"/>
                </a:solidFill>
                <a:latin typeface="+mn-lt"/>
              </a:rPr>
              <a:t>Il nous faut avoir une confirmation de votre participation active d’ici au 17 novembre</a:t>
            </a:r>
            <a:endParaRPr lang="en-PH" b="1" dirty="0">
              <a:solidFill>
                <a:srgbClr val="FF0000"/>
              </a:solidFill>
            </a:endParaRPr>
          </a:p>
        </p:txBody>
      </p:sp>
      <p:pic>
        <p:nvPicPr>
          <p:cNvPr id="38" name="Picture 37">
            <a:extLst>
              <a:ext uri="{FF2B5EF4-FFF2-40B4-BE49-F238E27FC236}">
                <a16:creationId xmlns:a16="http://schemas.microsoft.com/office/drawing/2014/main" id="{93EDB2CC-ED70-1490-E4DE-BBC2D304E49F}"/>
              </a:ext>
            </a:extLst>
          </p:cNvPr>
          <p:cNvPicPr>
            <a:picLocks noChangeAspect="1"/>
          </p:cNvPicPr>
          <p:nvPr/>
        </p:nvPicPr>
        <p:blipFill>
          <a:blip r:embed="rId13"/>
          <a:stretch>
            <a:fillRect/>
          </a:stretch>
        </p:blipFill>
        <p:spPr>
          <a:xfrm>
            <a:off x="148245" y="4341397"/>
            <a:ext cx="2159643" cy="258613"/>
          </a:xfrm>
          <a:prstGeom prst="rect">
            <a:avLst/>
          </a:prstGeom>
        </p:spPr>
      </p:pic>
    </p:spTree>
    <p:extLst>
      <p:ext uri="{BB962C8B-B14F-4D97-AF65-F5344CB8AC3E}">
        <p14:creationId xmlns:p14="http://schemas.microsoft.com/office/powerpoint/2010/main" val="333064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a:t>
            </a:fld>
            <a:endParaRPr lang="en-GB" altLang="en-US"/>
          </a:p>
        </p:txBody>
      </p:sp>
      <p:sp>
        <p:nvSpPr>
          <p:cNvPr id="9" name="Title 1"/>
          <p:cNvSpPr txBox="1">
            <a:spLocks/>
          </p:cNvSpPr>
          <p:nvPr/>
        </p:nvSpPr>
        <p:spPr>
          <a:xfrm>
            <a:off x="112383" y="1227197"/>
            <a:ext cx="7999822" cy="210079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800" dirty="0">
                <a:latin typeface="+mn-lt"/>
                <a:ea typeface="Arial" charset="0"/>
              </a:rPr>
              <a:t>Elaborer un plan d’action similaire à celui qui est inclus dans l’annexe 6 de la boîte à outils pour la géo-activation du SIS</a:t>
            </a:r>
            <a:endParaRPr lang="en-US" sz="2800" dirty="0">
              <a:latin typeface="+mn-lt"/>
              <a:ea typeface="Arial" charset="0"/>
            </a:endParaRPr>
          </a:p>
        </p:txBody>
      </p:sp>
      <p:sp>
        <p:nvSpPr>
          <p:cNvPr id="11"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Assistance technique après atelier - Objectif</a:t>
            </a:r>
          </a:p>
        </p:txBody>
      </p:sp>
      <p:sp>
        <p:nvSpPr>
          <p:cNvPr id="4" name="TextBox 3">
            <a:extLst>
              <a:ext uri="{FF2B5EF4-FFF2-40B4-BE49-F238E27FC236}">
                <a16:creationId xmlns:a16="http://schemas.microsoft.com/office/drawing/2014/main" id="{3283A198-A399-1ED5-E182-4F0A5A8C0AE3}"/>
              </a:ext>
            </a:extLst>
          </p:cNvPr>
          <p:cNvSpPr txBox="1"/>
          <p:nvPr/>
        </p:nvSpPr>
        <p:spPr>
          <a:xfrm>
            <a:off x="292770" y="3159988"/>
            <a:ext cx="2391016" cy="2554545"/>
          </a:xfrm>
          <a:prstGeom prst="rect">
            <a:avLst/>
          </a:prstGeom>
          <a:noFill/>
        </p:spPr>
        <p:txBody>
          <a:bodyPr wrap="square">
            <a:spAutoFit/>
          </a:bodyPr>
          <a:lstStyle/>
          <a:p>
            <a:pPr algn="r" fontAlgn="base"/>
            <a:r>
              <a:rPr lang="fr-FR" sz="2000" dirty="0"/>
              <a:t>Plan d’action préliminaire pour la géo-activation du SIS en soutien aux programmes de lutte contre le VIH, la tuberculose et le paludisme</a:t>
            </a:r>
          </a:p>
        </p:txBody>
      </p:sp>
      <p:pic>
        <p:nvPicPr>
          <p:cNvPr id="5" name="Picture 4">
            <a:extLst>
              <a:ext uri="{FF2B5EF4-FFF2-40B4-BE49-F238E27FC236}">
                <a16:creationId xmlns:a16="http://schemas.microsoft.com/office/drawing/2014/main" id="{68FFF380-BCD6-2142-467B-403DF93347D0}"/>
              </a:ext>
            </a:extLst>
          </p:cNvPr>
          <p:cNvPicPr>
            <a:picLocks noChangeAspect="1"/>
          </p:cNvPicPr>
          <p:nvPr/>
        </p:nvPicPr>
        <p:blipFill>
          <a:blip r:embed="rId3"/>
          <a:stretch>
            <a:fillRect/>
          </a:stretch>
        </p:blipFill>
        <p:spPr>
          <a:xfrm>
            <a:off x="2865798" y="2541233"/>
            <a:ext cx="5845705" cy="4128127"/>
          </a:xfrm>
          <a:prstGeom prst="rect">
            <a:avLst/>
          </a:prstGeom>
        </p:spPr>
      </p:pic>
      <p:pic>
        <p:nvPicPr>
          <p:cNvPr id="6" name="Picture 5">
            <a:extLst>
              <a:ext uri="{FF2B5EF4-FFF2-40B4-BE49-F238E27FC236}">
                <a16:creationId xmlns:a16="http://schemas.microsoft.com/office/drawing/2014/main" id="{0620E59A-7464-7A4D-E421-86CDE9F62ED9}"/>
              </a:ext>
            </a:extLst>
          </p:cNvPr>
          <p:cNvPicPr>
            <a:picLocks noChangeAspect="1"/>
          </p:cNvPicPr>
          <p:nvPr/>
        </p:nvPicPr>
        <p:blipFill>
          <a:blip r:embed="rId4"/>
          <a:stretch>
            <a:fillRect/>
          </a:stretch>
        </p:blipFill>
        <p:spPr>
          <a:xfrm>
            <a:off x="7921303" y="818026"/>
            <a:ext cx="981102" cy="1356320"/>
          </a:xfrm>
          <a:prstGeom prst="rect">
            <a:avLst/>
          </a:prstGeom>
          <a:ln>
            <a:solidFill>
              <a:schemeClr val="tx1"/>
            </a:solidFill>
          </a:ln>
        </p:spPr>
      </p:pic>
      <p:pic>
        <p:nvPicPr>
          <p:cNvPr id="2" name="Picture 1">
            <a:extLst>
              <a:ext uri="{FF2B5EF4-FFF2-40B4-BE49-F238E27FC236}">
                <a16:creationId xmlns:a16="http://schemas.microsoft.com/office/drawing/2014/main" id="{AAF1B428-F4DD-A6D5-8263-CB7A9171B5A2}"/>
              </a:ext>
            </a:extLst>
          </p:cNvPr>
          <p:cNvPicPr>
            <a:picLocks noChangeAspect="1"/>
          </p:cNvPicPr>
          <p:nvPr/>
        </p:nvPicPr>
        <p:blipFill rotWithShape="1">
          <a:blip r:embed="rId5"/>
          <a:srcRect l="80520" t="38265" r="10441" b="47050"/>
          <a:stretch/>
        </p:blipFill>
        <p:spPr>
          <a:xfrm>
            <a:off x="8545125" y="2014925"/>
            <a:ext cx="486492" cy="438434"/>
          </a:xfrm>
          <a:prstGeom prst="rect">
            <a:avLst/>
          </a:prstGeom>
        </p:spPr>
      </p:pic>
    </p:spTree>
    <p:extLst>
      <p:ext uri="{BB962C8B-B14F-4D97-AF65-F5344CB8AC3E}">
        <p14:creationId xmlns:p14="http://schemas.microsoft.com/office/powerpoint/2010/main" val="202772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3B4F20-C5E5-ADFD-D85F-3B8B6B9FF0A2}"/>
              </a:ext>
            </a:extLst>
          </p:cNvPr>
          <p:cNvPicPr>
            <a:picLocks noChangeAspect="1"/>
          </p:cNvPicPr>
          <p:nvPr/>
        </p:nvPicPr>
        <p:blipFill>
          <a:blip r:embed="rId3"/>
          <a:stretch>
            <a:fillRect/>
          </a:stretch>
        </p:blipFill>
        <p:spPr>
          <a:xfrm>
            <a:off x="395535" y="2345748"/>
            <a:ext cx="2376263" cy="3384265"/>
          </a:xfrm>
          <a:prstGeom prst="rect">
            <a:avLst/>
          </a:prstGeom>
          <a:ln>
            <a:solidFill>
              <a:schemeClr val="tx1"/>
            </a:solidFill>
          </a:ln>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3</a:t>
            </a:fld>
            <a:endParaRPr lang="en-GB" altLang="en-US"/>
          </a:p>
        </p:txBody>
      </p:sp>
      <p:sp>
        <p:nvSpPr>
          <p:cNvPr id="9" name="Title 1"/>
          <p:cNvSpPr txBox="1">
            <a:spLocks/>
          </p:cNvSpPr>
          <p:nvPr/>
        </p:nvSpPr>
        <p:spPr>
          <a:xfrm>
            <a:off x="112382" y="1227197"/>
            <a:ext cx="8636081" cy="43843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800" dirty="0">
                <a:latin typeface="+mn-lt"/>
                <a:ea typeface="Arial" charset="0"/>
              </a:rPr>
              <a:t>Etape 3 du processus de géo-activation du SIS</a:t>
            </a:r>
            <a:endParaRPr lang="en-US" sz="2800" dirty="0">
              <a:latin typeface="+mn-lt"/>
              <a:ea typeface="Arial" charset="0"/>
            </a:endParaRPr>
          </a:p>
        </p:txBody>
      </p:sp>
      <p:sp>
        <p:nvSpPr>
          <p:cNvPr id="11"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Assistance technique après atelier – </a:t>
            </a:r>
            <a:r>
              <a:rPr lang="en-US" sz="3200" b="1" dirty="0" err="1">
                <a:solidFill>
                  <a:schemeClr val="bg1"/>
                </a:solidFill>
                <a:latin typeface="+mn-lt"/>
              </a:rPr>
              <a:t>Référence</a:t>
            </a:r>
            <a:endParaRPr lang="en-US" sz="3200" b="1" dirty="0">
              <a:solidFill>
                <a:schemeClr val="bg1"/>
              </a:solidFill>
              <a:latin typeface="+mn-lt"/>
            </a:endParaRPr>
          </a:p>
        </p:txBody>
      </p:sp>
      <p:pic>
        <p:nvPicPr>
          <p:cNvPr id="2" name="Picture 1">
            <a:extLst>
              <a:ext uri="{FF2B5EF4-FFF2-40B4-BE49-F238E27FC236}">
                <a16:creationId xmlns:a16="http://schemas.microsoft.com/office/drawing/2014/main" id="{0757E2B7-1020-CB4A-E260-6F37915858AA}"/>
              </a:ext>
            </a:extLst>
          </p:cNvPr>
          <p:cNvPicPr>
            <a:picLocks noChangeAspect="1"/>
          </p:cNvPicPr>
          <p:nvPr/>
        </p:nvPicPr>
        <p:blipFill rotWithShape="1">
          <a:blip r:embed="rId4"/>
          <a:srcRect l="80520" t="38265" r="10441" b="47050"/>
          <a:stretch/>
        </p:blipFill>
        <p:spPr>
          <a:xfrm>
            <a:off x="2285308" y="5339639"/>
            <a:ext cx="486492" cy="438434"/>
          </a:xfrm>
          <a:prstGeom prst="rect">
            <a:avLst/>
          </a:prstGeom>
        </p:spPr>
      </p:pic>
      <p:pic>
        <p:nvPicPr>
          <p:cNvPr id="8" name="Picture 7">
            <a:extLst>
              <a:ext uri="{FF2B5EF4-FFF2-40B4-BE49-F238E27FC236}">
                <a16:creationId xmlns:a16="http://schemas.microsoft.com/office/drawing/2014/main" id="{5BCF9883-D5C1-D7AC-22D8-441E1CDCB398}"/>
              </a:ext>
            </a:extLst>
          </p:cNvPr>
          <p:cNvPicPr>
            <a:picLocks noChangeAspect="1"/>
          </p:cNvPicPr>
          <p:nvPr/>
        </p:nvPicPr>
        <p:blipFill>
          <a:blip r:embed="rId5"/>
          <a:stretch>
            <a:fillRect/>
          </a:stretch>
        </p:blipFill>
        <p:spPr>
          <a:xfrm>
            <a:off x="3059832" y="1857324"/>
            <a:ext cx="5464119" cy="2294523"/>
          </a:xfrm>
          <a:prstGeom prst="rect">
            <a:avLst/>
          </a:prstGeom>
        </p:spPr>
      </p:pic>
      <p:pic>
        <p:nvPicPr>
          <p:cNvPr id="12" name="Picture 11">
            <a:extLst>
              <a:ext uri="{FF2B5EF4-FFF2-40B4-BE49-F238E27FC236}">
                <a16:creationId xmlns:a16="http://schemas.microsoft.com/office/drawing/2014/main" id="{95F398EC-59CE-60A9-BBA6-251A02484B70}"/>
              </a:ext>
            </a:extLst>
          </p:cNvPr>
          <p:cNvPicPr>
            <a:picLocks noChangeAspect="1"/>
          </p:cNvPicPr>
          <p:nvPr/>
        </p:nvPicPr>
        <p:blipFill>
          <a:blip r:embed="rId6"/>
          <a:stretch>
            <a:fillRect/>
          </a:stretch>
        </p:blipFill>
        <p:spPr>
          <a:xfrm>
            <a:off x="3005403" y="4461154"/>
            <a:ext cx="5947780" cy="2011084"/>
          </a:xfrm>
          <a:prstGeom prst="rect">
            <a:avLst/>
          </a:prstGeom>
        </p:spPr>
      </p:pic>
    </p:spTree>
    <p:extLst>
      <p:ext uri="{BB962C8B-B14F-4D97-AF65-F5344CB8AC3E}">
        <p14:creationId xmlns:p14="http://schemas.microsoft.com/office/powerpoint/2010/main" val="101837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4</a:t>
            </a:fld>
            <a:endParaRPr lang="en-GB" altLang="en-US"/>
          </a:p>
        </p:txBody>
      </p:sp>
      <p:sp>
        <p:nvSpPr>
          <p:cNvPr id="9" name="Title 1"/>
          <p:cNvSpPr txBox="1">
            <a:spLocks/>
          </p:cNvSpPr>
          <p:nvPr/>
        </p:nvSpPr>
        <p:spPr>
          <a:xfrm>
            <a:off x="166018" y="1047651"/>
            <a:ext cx="8811963" cy="5424587"/>
          </a:xfrm>
          <a:prstGeom prst="rect">
            <a:avLst/>
          </a:prstGeom>
        </p:spPr>
        <p:txBody>
          <a:bodyPr vert="horz" lIns="91440" tIns="45720" rIns="91440" bIns="45720" rtlCol="0" anchor="t">
            <a:noAutofit/>
          </a:bodyPr>
          <a:lstStyle/>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Si nécessaire, finaliser l’évaluation du niveau actuel de géo-activation du SIS</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Définir la vision à court ou long terme en ce qui concerne la géo-activation du SIS</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Définir les objectifs du plan d’action</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Transférer les informations de la table d’évaluation du niveau actuel au gabarit du plan d’action</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Définir la stratégie à suivre  pour combler les lacunes actuelles de chaque élément du cadre de géo-activation et le niveau d’implémentation</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Définir les activités qui doivent être implémentées pour chaque élément du cadre de géo-activation avec l’indication du/des livrable(s), groupe cible, responsable, calendrier, budget, indicateur S&amp;E et notes éventuelles </a:t>
            </a:r>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Assistance technique après atelier - Processus</a:t>
            </a:r>
          </a:p>
        </p:txBody>
      </p:sp>
    </p:spTree>
    <p:extLst>
      <p:ext uri="{BB962C8B-B14F-4D97-AF65-F5344CB8AC3E}">
        <p14:creationId xmlns:p14="http://schemas.microsoft.com/office/powerpoint/2010/main" val="423285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5</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Assistance technique après atelier – </a:t>
            </a:r>
          </a:p>
          <a:p>
            <a:pPr algn="ctr" eaLnBrk="1" fontAlgn="auto" hangingPunct="1">
              <a:spcAft>
                <a:spcPts val="0"/>
              </a:spcAft>
              <a:defRPr/>
            </a:pPr>
            <a:r>
              <a:rPr lang="en-US" sz="3200" b="1" dirty="0" err="1">
                <a:solidFill>
                  <a:schemeClr val="bg1"/>
                </a:solidFill>
                <a:latin typeface="+mn-lt"/>
              </a:rPr>
              <a:t>Gabarit</a:t>
            </a:r>
            <a:r>
              <a:rPr lang="en-US" sz="3200" b="1" dirty="0">
                <a:solidFill>
                  <a:schemeClr val="bg1"/>
                </a:solidFill>
                <a:latin typeface="+mn-lt"/>
              </a:rPr>
              <a:t> de plan </a:t>
            </a:r>
            <a:r>
              <a:rPr lang="en-US" sz="3200" b="1" dirty="0" err="1">
                <a:solidFill>
                  <a:schemeClr val="bg1"/>
                </a:solidFill>
                <a:latin typeface="+mn-lt"/>
              </a:rPr>
              <a:t>d’action</a:t>
            </a:r>
            <a:endParaRPr lang="en-US" sz="3200" b="1" dirty="0">
              <a:solidFill>
                <a:schemeClr val="bg1"/>
              </a:solidFill>
              <a:latin typeface="+mn-lt"/>
            </a:endParaRPr>
          </a:p>
        </p:txBody>
      </p:sp>
      <p:pic>
        <p:nvPicPr>
          <p:cNvPr id="5" name="Picture 4">
            <a:extLst>
              <a:ext uri="{FF2B5EF4-FFF2-40B4-BE49-F238E27FC236}">
                <a16:creationId xmlns:a16="http://schemas.microsoft.com/office/drawing/2014/main" id="{F2349F03-44C3-D5AC-478B-C7B341FF7931}"/>
              </a:ext>
            </a:extLst>
          </p:cNvPr>
          <p:cNvPicPr>
            <a:picLocks noChangeAspect="1"/>
          </p:cNvPicPr>
          <p:nvPr/>
        </p:nvPicPr>
        <p:blipFill>
          <a:blip r:embed="rId3"/>
          <a:stretch>
            <a:fillRect/>
          </a:stretch>
        </p:blipFill>
        <p:spPr>
          <a:xfrm>
            <a:off x="323528" y="1124744"/>
            <a:ext cx="8243561" cy="3081353"/>
          </a:xfrm>
          <a:prstGeom prst="rect">
            <a:avLst/>
          </a:prstGeom>
          <a:ln>
            <a:solidFill>
              <a:schemeClr val="tx1"/>
            </a:solidFill>
          </a:ln>
        </p:spPr>
      </p:pic>
      <p:sp>
        <p:nvSpPr>
          <p:cNvPr id="6" name="Content Placeholder 2">
            <a:extLst>
              <a:ext uri="{FF2B5EF4-FFF2-40B4-BE49-F238E27FC236}">
                <a16:creationId xmlns:a16="http://schemas.microsoft.com/office/drawing/2014/main" id="{9515667C-502F-C174-F5A7-4E8EBDD19A4D}"/>
              </a:ext>
            </a:extLst>
          </p:cNvPr>
          <p:cNvSpPr txBox="1">
            <a:spLocks/>
          </p:cNvSpPr>
          <p:nvPr/>
        </p:nvSpPr>
        <p:spPr>
          <a:xfrm>
            <a:off x="919376" y="4321904"/>
            <a:ext cx="7755542"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Un gabarit serra préparé par pays et placé dans un dossier google drive</a:t>
            </a:r>
          </a:p>
        </p:txBody>
      </p:sp>
      <p:sp>
        <p:nvSpPr>
          <p:cNvPr id="7" name="Google Shape;473;p45">
            <a:extLst>
              <a:ext uri="{FF2B5EF4-FFF2-40B4-BE49-F238E27FC236}">
                <a16:creationId xmlns:a16="http://schemas.microsoft.com/office/drawing/2014/main" id="{8A4E501C-CA36-6994-2982-3B998710D8F5}"/>
              </a:ext>
            </a:extLst>
          </p:cNvPr>
          <p:cNvSpPr/>
          <p:nvPr/>
        </p:nvSpPr>
        <p:spPr>
          <a:xfrm>
            <a:off x="467544" y="4372918"/>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
        <p:nvSpPr>
          <p:cNvPr id="4" name="Content Placeholder 2">
            <a:extLst>
              <a:ext uri="{FF2B5EF4-FFF2-40B4-BE49-F238E27FC236}">
                <a16:creationId xmlns:a16="http://schemas.microsoft.com/office/drawing/2014/main" id="{2ED7E587-BB10-2CE4-C784-D523269AE7B4}"/>
              </a:ext>
            </a:extLst>
          </p:cNvPr>
          <p:cNvSpPr txBox="1">
            <a:spLocks/>
          </p:cNvSpPr>
          <p:nvPr/>
        </p:nvSpPr>
        <p:spPr>
          <a:xfrm>
            <a:off x="931265" y="5187091"/>
            <a:ext cx="7755542" cy="16709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Remplir le gabarit n’est pas une garantie de recevoir des fonds pour implémenter le plan d’action. Il est là pour vous aider à avoir un document structuré et compressif que vous allez pouvoir utiliser lors de votre propre recherche de fonds</a:t>
            </a:r>
          </a:p>
        </p:txBody>
      </p:sp>
      <p:sp>
        <p:nvSpPr>
          <p:cNvPr id="8" name="Google Shape;473;p45">
            <a:extLst>
              <a:ext uri="{FF2B5EF4-FFF2-40B4-BE49-F238E27FC236}">
                <a16:creationId xmlns:a16="http://schemas.microsoft.com/office/drawing/2014/main" id="{476D6B8C-955E-0D54-2CCD-5B1FDE20C5DF}"/>
              </a:ext>
            </a:extLst>
          </p:cNvPr>
          <p:cNvSpPr/>
          <p:nvPr/>
        </p:nvSpPr>
        <p:spPr>
          <a:xfrm>
            <a:off x="479433" y="5238105"/>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240688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6</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1. </a:t>
            </a:r>
            <a:r>
              <a:rPr lang="en-US" sz="3200" b="1" dirty="0" err="1">
                <a:solidFill>
                  <a:schemeClr val="bg1"/>
                </a:solidFill>
                <a:latin typeface="+mn-lt"/>
              </a:rPr>
              <a:t>Finaliser</a:t>
            </a:r>
            <a:r>
              <a:rPr lang="en-US" sz="3200" b="1" dirty="0">
                <a:solidFill>
                  <a:schemeClr val="bg1"/>
                </a:solidFill>
                <a:latin typeface="+mn-lt"/>
              </a:rPr>
              <a:t> </a:t>
            </a:r>
            <a:r>
              <a:rPr lang="fr-FR" sz="3200" b="1" dirty="0">
                <a:solidFill>
                  <a:schemeClr val="bg1"/>
                </a:solidFill>
                <a:latin typeface="+mn-lt"/>
              </a:rPr>
              <a:t>l’évaluation du niveau actuel de géo-activation du SIS</a:t>
            </a:r>
            <a:endParaRPr lang="en-US" sz="3200" b="1" dirty="0">
              <a:solidFill>
                <a:schemeClr val="bg1"/>
              </a:solidFill>
              <a:latin typeface="+mn-lt"/>
            </a:endParaRPr>
          </a:p>
        </p:txBody>
      </p:sp>
      <p:pic>
        <p:nvPicPr>
          <p:cNvPr id="5" name="Picture 4">
            <a:extLst>
              <a:ext uri="{FF2B5EF4-FFF2-40B4-BE49-F238E27FC236}">
                <a16:creationId xmlns:a16="http://schemas.microsoft.com/office/drawing/2014/main" id="{C78781F3-E5BC-F4D8-D489-FBC909322698}"/>
              </a:ext>
            </a:extLst>
          </p:cNvPr>
          <p:cNvPicPr>
            <a:picLocks noChangeAspect="1"/>
          </p:cNvPicPr>
          <p:nvPr/>
        </p:nvPicPr>
        <p:blipFill>
          <a:blip r:embed="rId3"/>
          <a:stretch>
            <a:fillRect/>
          </a:stretch>
        </p:blipFill>
        <p:spPr>
          <a:xfrm>
            <a:off x="323528" y="1258986"/>
            <a:ext cx="8388424" cy="3967109"/>
          </a:xfrm>
          <a:prstGeom prst="rect">
            <a:avLst/>
          </a:prstGeom>
          <a:ln>
            <a:solidFill>
              <a:schemeClr val="tx1"/>
            </a:solidFill>
          </a:ln>
        </p:spPr>
      </p:pic>
      <p:sp>
        <p:nvSpPr>
          <p:cNvPr id="4" name="Content Placeholder 2">
            <a:extLst>
              <a:ext uri="{FF2B5EF4-FFF2-40B4-BE49-F238E27FC236}">
                <a16:creationId xmlns:a16="http://schemas.microsoft.com/office/drawing/2014/main" id="{811F7774-72BC-F215-03CC-3091DF4DCC5E}"/>
              </a:ext>
            </a:extLst>
          </p:cNvPr>
          <p:cNvSpPr txBox="1">
            <a:spLocks/>
          </p:cNvSpPr>
          <p:nvPr/>
        </p:nvSpPr>
        <p:spPr>
          <a:xfrm>
            <a:off x="988225" y="5372432"/>
            <a:ext cx="7755542" cy="4021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2400" dirty="0"/>
              <a:t>A finir au plus vite!</a:t>
            </a:r>
          </a:p>
        </p:txBody>
      </p:sp>
      <p:sp>
        <p:nvSpPr>
          <p:cNvPr id="6" name="Google Shape;473;p45">
            <a:extLst>
              <a:ext uri="{FF2B5EF4-FFF2-40B4-BE49-F238E27FC236}">
                <a16:creationId xmlns:a16="http://schemas.microsoft.com/office/drawing/2014/main" id="{44BE4EB7-0165-962B-C57B-99B8F19B2C5E}"/>
              </a:ext>
            </a:extLst>
          </p:cNvPr>
          <p:cNvSpPr/>
          <p:nvPr/>
        </p:nvSpPr>
        <p:spPr>
          <a:xfrm>
            <a:off x="536393" y="5423446"/>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356460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7</a:t>
            </a:fld>
            <a:endParaRPr lang="en-GB" altLang="en-US"/>
          </a:p>
        </p:txBody>
      </p:sp>
      <p:sp>
        <p:nvSpPr>
          <p:cNvPr id="5" name="TextBox 4">
            <a:extLst>
              <a:ext uri="{FF2B5EF4-FFF2-40B4-BE49-F238E27FC236}">
                <a16:creationId xmlns:a16="http://schemas.microsoft.com/office/drawing/2014/main" id="{FFE23820-7316-54C3-447F-84683088531E}"/>
              </a:ext>
            </a:extLst>
          </p:cNvPr>
          <p:cNvSpPr txBox="1"/>
          <p:nvPr/>
        </p:nvSpPr>
        <p:spPr>
          <a:xfrm>
            <a:off x="323528" y="1235541"/>
            <a:ext cx="7344816" cy="1323439"/>
          </a:xfrm>
          <a:prstGeom prst="rect">
            <a:avLst/>
          </a:prstGeom>
          <a:noFill/>
        </p:spPr>
        <p:txBody>
          <a:bodyPr wrap="square">
            <a:spAutoFit/>
          </a:bodyPr>
          <a:lstStyle/>
          <a:p>
            <a:pPr algn="ctr"/>
            <a:r>
              <a:rPr lang="fr-FR" sz="2000" b="0" i="1" dirty="0">
                <a:solidFill>
                  <a:srgbClr val="1F1F1F"/>
                </a:solidFill>
                <a:effectLst/>
                <a:latin typeface="Google Sans"/>
              </a:rPr>
              <a:t>D’ici 2030, les données, technologies et services géospatiaux nécessaires seront disponibles, de qualité et accessibles de manière coordonnée pour soutenir la mise en œuvre du Plan national de santé 2023-2026 visant à atteindre la couverture sanitaire universelle.</a:t>
            </a:r>
            <a:endParaRPr lang="en-PH" sz="2000" i="1" dirty="0"/>
          </a:p>
        </p:txBody>
      </p:sp>
      <p:sp>
        <p:nvSpPr>
          <p:cNvPr id="8" name="TextBox 7">
            <a:extLst>
              <a:ext uri="{FF2B5EF4-FFF2-40B4-BE49-F238E27FC236}">
                <a16:creationId xmlns:a16="http://schemas.microsoft.com/office/drawing/2014/main" id="{F8696B83-A875-5AB5-E813-464187387CE3}"/>
              </a:ext>
            </a:extLst>
          </p:cNvPr>
          <p:cNvSpPr txBox="1"/>
          <p:nvPr/>
        </p:nvSpPr>
        <p:spPr>
          <a:xfrm>
            <a:off x="1403648" y="2929871"/>
            <a:ext cx="7479307" cy="1938992"/>
          </a:xfrm>
          <a:prstGeom prst="rect">
            <a:avLst/>
          </a:prstGeom>
          <a:noFill/>
        </p:spPr>
        <p:txBody>
          <a:bodyPr wrap="square">
            <a:spAutoFit/>
          </a:bodyPr>
          <a:lstStyle/>
          <a:p>
            <a:pPr algn="ctr"/>
            <a:r>
              <a:rPr lang="fr-FR" sz="2000" b="0" i="1" dirty="0">
                <a:solidFill>
                  <a:srgbClr val="1F1F1F"/>
                </a:solidFill>
                <a:effectLst/>
                <a:latin typeface="Google Sans"/>
              </a:rPr>
              <a:t>A l’horizon 2025, consolider un système d’information sanitaire moderne, intégrateur, performant, produisant une information sanitaire adaptée, de qualité, en temps opportun, diffusée et utilisée par tous les acteurs pour une prise de décisions sur des bases factuelles, afin de contribuer à l’amélioration de l’état de santé des populations</a:t>
            </a:r>
            <a:endParaRPr lang="en-PH" sz="2000" i="1" dirty="0"/>
          </a:p>
        </p:txBody>
      </p:sp>
      <p:sp>
        <p:nvSpPr>
          <p:cNvPr id="9" name="Title 1">
            <a:extLst>
              <a:ext uri="{FF2B5EF4-FFF2-40B4-BE49-F238E27FC236}">
                <a16:creationId xmlns:a16="http://schemas.microsoft.com/office/drawing/2014/main" id="{04D3E92F-3795-7E0F-0EE9-6A6D43C5968B}"/>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2. </a:t>
            </a:r>
            <a:r>
              <a:rPr lang="fr-FR" sz="3200" b="1" dirty="0">
                <a:solidFill>
                  <a:schemeClr val="bg1"/>
                </a:solidFill>
                <a:latin typeface="+mn-lt"/>
              </a:rPr>
              <a:t>Définir la vision à court ou long terme </a:t>
            </a:r>
            <a:endParaRPr lang="en-US" sz="3200" b="1" dirty="0">
              <a:solidFill>
                <a:schemeClr val="bg1"/>
              </a:solidFill>
              <a:latin typeface="+mn-lt"/>
            </a:endParaRPr>
          </a:p>
        </p:txBody>
      </p:sp>
      <p:pic>
        <p:nvPicPr>
          <p:cNvPr id="16" name="Picture 15">
            <a:extLst>
              <a:ext uri="{FF2B5EF4-FFF2-40B4-BE49-F238E27FC236}">
                <a16:creationId xmlns:a16="http://schemas.microsoft.com/office/drawing/2014/main" id="{A118CADB-7728-396C-8209-C5F8CB0269CB}"/>
              </a:ext>
            </a:extLst>
          </p:cNvPr>
          <p:cNvPicPr>
            <a:picLocks noChangeAspect="1"/>
          </p:cNvPicPr>
          <p:nvPr/>
        </p:nvPicPr>
        <p:blipFill>
          <a:blip r:embed="rId3"/>
          <a:stretch>
            <a:fillRect/>
          </a:stretch>
        </p:blipFill>
        <p:spPr>
          <a:xfrm>
            <a:off x="225549" y="5232047"/>
            <a:ext cx="8692901" cy="1323438"/>
          </a:xfrm>
          <a:prstGeom prst="rect">
            <a:avLst/>
          </a:prstGeom>
        </p:spPr>
      </p:pic>
    </p:spTree>
    <p:extLst>
      <p:ext uri="{BB962C8B-B14F-4D97-AF65-F5344CB8AC3E}">
        <p14:creationId xmlns:p14="http://schemas.microsoft.com/office/powerpoint/2010/main" val="300551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8A39A7-9428-5D35-5E3C-3CA340732EC2}"/>
              </a:ext>
            </a:extLst>
          </p:cNvPr>
          <p:cNvPicPr>
            <a:picLocks noChangeAspect="1"/>
          </p:cNvPicPr>
          <p:nvPr/>
        </p:nvPicPr>
        <p:blipFill>
          <a:blip r:embed="rId3"/>
          <a:stretch>
            <a:fillRect/>
          </a:stretch>
        </p:blipFill>
        <p:spPr>
          <a:xfrm>
            <a:off x="1258888" y="4498428"/>
            <a:ext cx="7740797" cy="2247654"/>
          </a:xfrm>
          <a:prstGeom prst="rect">
            <a:avLst/>
          </a:prstGeom>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8</a:t>
            </a:fld>
            <a:endParaRPr lang="en-GB" altLang="en-US"/>
          </a:p>
        </p:txBody>
      </p:sp>
      <p:sp>
        <p:nvSpPr>
          <p:cNvPr id="9" name="Title 1"/>
          <p:cNvSpPr txBox="1">
            <a:spLocks/>
          </p:cNvSpPr>
          <p:nvPr/>
        </p:nvSpPr>
        <p:spPr>
          <a:xfrm>
            <a:off x="166018" y="1230213"/>
            <a:ext cx="8811963" cy="5424587"/>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endParaRPr lang="fr-FR" sz="2800" dirty="0">
              <a:latin typeface="+mn-lt"/>
              <a:ea typeface="Arial" charset="0"/>
            </a:endParaRPr>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3. </a:t>
            </a:r>
            <a:r>
              <a:rPr lang="fr-FR" sz="3200" b="1" dirty="0">
                <a:solidFill>
                  <a:schemeClr val="bg1"/>
                </a:solidFill>
                <a:latin typeface="+mn-lt"/>
              </a:rPr>
              <a:t>Définir les objectifs du plan d’action</a:t>
            </a:r>
          </a:p>
        </p:txBody>
      </p:sp>
      <p:sp>
        <p:nvSpPr>
          <p:cNvPr id="5" name="Title 1">
            <a:extLst>
              <a:ext uri="{FF2B5EF4-FFF2-40B4-BE49-F238E27FC236}">
                <a16:creationId xmlns:a16="http://schemas.microsoft.com/office/drawing/2014/main" id="{0C9324EF-CD9A-CCCF-1E8F-5EBC9D77FEDB}"/>
              </a:ext>
            </a:extLst>
          </p:cNvPr>
          <p:cNvSpPr txBox="1">
            <a:spLocks/>
          </p:cNvSpPr>
          <p:nvPr/>
        </p:nvSpPr>
        <p:spPr>
          <a:xfrm>
            <a:off x="287016" y="1170106"/>
            <a:ext cx="8811963" cy="2406427"/>
          </a:xfrm>
          <a:prstGeom prst="rect">
            <a:avLst/>
          </a:prstGeom>
        </p:spPr>
        <p:txBody>
          <a:bodyPr vert="horz" lIns="91440" tIns="45720" rIns="91440" bIns="45720" rtlCol="0" anchor="t">
            <a:noAutofit/>
          </a:bodyPr>
          <a:lstStyle/>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La vision peut être à long terme mais le plan d’action ne couvrir qu’une des phases qui va permettre d’atteindre la vision en question </a:t>
            </a:r>
          </a:p>
          <a:p>
            <a:pPr marL="514350" lvl="0" indent="-514350" eaLnBrk="1" fontAlgn="auto" hangingPunct="1">
              <a:lnSpc>
                <a:spcPct val="90000"/>
              </a:lnSpc>
              <a:spcAft>
                <a:spcPts val="0"/>
              </a:spcAft>
              <a:buFont typeface="+mj-lt"/>
              <a:buAutoNum type="arabicPeriod"/>
              <a:defRPr/>
            </a:pPr>
            <a:r>
              <a:rPr lang="fr-FR" sz="2800" dirty="0">
                <a:latin typeface="+mn-lt"/>
                <a:ea typeface="Arial" charset="0"/>
              </a:rPr>
              <a:t>Les objectifs doivent:</a:t>
            </a:r>
          </a:p>
          <a:p>
            <a:pPr marL="971550" lvl="1" indent="-514350" eaLnBrk="1" fontAlgn="auto" hangingPunct="1">
              <a:lnSpc>
                <a:spcPct val="90000"/>
              </a:lnSpc>
              <a:spcAft>
                <a:spcPts val="0"/>
              </a:spcAft>
              <a:buFont typeface="Arial" panose="020B0604020202020204" pitchFamily="34" charset="0"/>
              <a:buChar char="•"/>
              <a:defRPr/>
            </a:pPr>
            <a:r>
              <a:rPr lang="fr-FR" sz="2800" dirty="0">
                <a:latin typeface="+mn-lt"/>
                <a:ea typeface="Arial" charset="0"/>
              </a:rPr>
              <a:t>Basé sur le résultat de l’évaluation du niveau actuel de géo-activation</a:t>
            </a:r>
          </a:p>
          <a:p>
            <a:pPr marL="971550" lvl="1" indent="-514350" eaLnBrk="1" fontAlgn="auto" hangingPunct="1">
              <a:lnSpc>
                <a:spcPct val="90000"/>
              </a:lnSpc>
              <a:spcAft>
                <a:spcPts val="0"/>
              </a:spcAft>
              <a:buFont typeface="Arial" panose="020B0604020202020204" pitchFamily="34" charset="0"/>
              <a:buChar char="•"/>
              <a:defRPr/>
            </a:pPr>
            <a:r>
              <a:rPr lang="fr-FR" sz="2800" dirty="0" err="1">
                <a:latin typeface="+mn-lt"/>
                <a:ea typeface="Arial" charset="0"/>
              </a:rPr>
              <a:t>Etre</a:t>
            </a:r>
            <a:r>
              <a:rPr lang="fr-FR" sz="2800" dirty="0">
                <a:latin typeface="+mn-lt"/>
                <a:ea typeface="Arial" charset="0"/>
              </a:rPr>
              <a:t> clair et réalisable pendant la période fixée pour l’implémentation du plan d’action</a:t>
            </a:r>
          </a:p>
        </p:txBody>
      </p:sp>
      <p:sp>
        <p:nvSpPr>
          <p:cNvPr id="8" name="Google Shape;473;p45">
            <a:extLst>
              <a:ext uri="{FF2B5EF4-FFF2-40B4-BE49-F238E27FC236}">
                <a16:creationId xmlns:a16="http://schemas.microsoft.com/office/drawing/2014/main" id="{30AD4868-129D-A070-1BAD-7822B365FEBE}"/>
              </a:ext>
            </a:extLst>
          </p:cNvPr>
          <p:cNvSpPr/>
          <p:nvPr/>
        </p:nvSpPr>
        <p:spPr>
          <a:xfrm>
            <a:off x="473353" y="4497683"/>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spTree>
    <p:extLst>
      <p:ext uri="{BB962C8B-B14F-4D97-AF65-F5344CB8AC3E}">
        <p14:creationId xmlns:p14="http://schemas.microsoft.com/office/powerpoint/2010/main" val="80508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443CF-2055-E4E2-D159-DAFDD24CF13F}"/>
              </a:ext>
            </a:extLst>
          </p:cNvPr>
          <p:cNvPicPr>
            <a:picLocks noChangeAspect="1"/>
          </p:cNvPicPr>
          <p:nvPr/>
        </p:nvPicPr>
        <p:blipFill>
          <a:blip r:embed="rId3"/>
          <a:stretch>
            <a:fillRect/>
          </a:stretch>
        </p:blipFill>
        <p:spPr>
          <a:xfrm>
            <a:off x="612575" y="4910859"/>
            <a:ext cx="8044307" cy="1369886"/>
          </a:xfrm>
          <a:prstGeom prst="rect">
            <a:avLst/>
          </a:prstGeom>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9</a:t>
            </a:fld>
            <a:endParaRPr lang="en-GB" altLang="en-US"/>
          </a:p>
        </p:txBody>
      </p:sp>
      <p:sp>
        <p:nvSpPr>
          <p:cNvPr id="2" name="Title 1">
            <a:extLst>
              <a:ext uri="{FF2B5EF4-FFF2-40B4-BE49-F238E27FC236}">
                <a16:creationId xmlns:a16="http://schemas.microsoft.com/office/drawing/2014/main" id="{B3A890DD-511F-E25C-E663-D8DB1020CBE4}"/>
              </a:ext>
            </a:extLst>
          </p:cNvPr>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a:solidFill>
                  <a:schemeClr val="bg1"/>
                </a:solidFill>
                <a:latin typeface="+mn-lt"/>
              </a:rPr>
              <a:t>Processus – 4. </a:t>
            </a:r>
            <a:r>
              <a:rPr lang="fr-FR" sz="3200" b="1" dirty="0">
                <a:solidFill>
                  <a:schemeClr val="bg1"/>
                </a:solidFill>
                <a:latin typeface="+mn-lt"/>
              </a:rPr>
              <a:t>Transférer les informations de la table d’évaluation du niveau actuel au gabarit</a:t>
            </a:r>
          </a:p>
        </p:txBody>
      </p:sp>
      <p:sp>
        <p:nvSpPr>
          <p:cNvPr id="5" name="TextBox 4">
            <a:extLst>
              <a:ext uri="{FF2B5EF4-FFF2-40B4-BE49-F238E27FC236}">
                <a16:creationId xmlns:a16="http://schemas.microsoft.com/office/drawing/2014/main" id="{10386728-B03D-B69D-9B27-AD3DD117308A}"/>
              </a:ext>
            </a:extLst>
          </p:cNvPr>
          <p:cNvSpPr txBox="1"/>
          <p:nvPr/>
        </p:nvSpPr>
        <p:spPr>
          <a:xfrm>
            <a:off x="395536" y="1412776"/>
            <a:ext cx="6480720" cy="1255728"/>
          </a:xfrm>
          <a:prstGeom prst="rect">
            <a:avLst/>
          </a:prstGeom>
          <a:noFill/>
        </p:spPr>
        <p:txBody>
          <a:bodyPr wrap="square">
            <a:spAutoFit/>
          </a:bodyPr>
          <a:lstStyle/>
          <a:p>
            <a:pPr lvl="0" eaLnBrk="1" fontAlgn="auto" hangingPunct="1">
              <a:lnSpc>
                <a:spcPct val="90000"/>
              </a:lnSpc>
              <a:spcAft>
                <a:spcPts val="0"/>
              </a:spcAft>
              <a:defRPr/>
            </a:pPr>
            <a:r>
              <a:rPr lang="fr-FR" sz="2800" dirty="0">
                <a:latin typeface="+mn-lt"/>
                <a:ea typeface="Arial" charset="0"/>
              </a:rPr>
              <a:t>Les informations à transférer sont:</a:t>
            </a:r>
          </a:p>
          <a:p>
            <a:pPr marL="1076325" lvl="0" indent="-538163" eaLnBrk="1" fontAlgn="auto" hangingPunct="1">
              <a:lnSpc>
                <a:spcPct val="90000"/>
              </a:lnSpc>
              <a:spcAft>
                <a:spcPts val="0"/>
              </a:spcAft>
              <a:buFont typeface="+mj-lt"/>
              <a:buAutoNum type="arabicPeriod"/>
              <a:defRPr/>
            </a:pPr>
            <a:r>
              <a:rPr lang="fr-FR" sz="2800" dirty="0">
                <a:latin typeface="+mn-lt"/>
                <a:ea typeface="Arial" charset="0"/>
              </a:rPr>
              <a:t>La situation/lacunes actuelles</a:t>
            </a:r>
          </a:p>
          <a:p>
            <a:pPr marL="1076325" lvl="0" indent="-538163" eaLnBrk="1" fontAlgn="auto" hangingPunct="1">
              <a:lnSpc>
                <a:spcPct val="90000"/>
              </a:lnSpc>
              <a:spcAft>
                <a:spcPts val="0"/>
              </a:spcAft>
              <a:buFont typeface="+mj-lt"/>
              <a:buAutoNum type="arabicPeriod"/>
              <a:defRPr/>
            </a:pPr>
            <a:r>
              <a:rPr lang="fr-FR" sz="2800" dirty="0">
                <a:latin typeface="+mn-lt"/>
                <a:ea typeface="Arial" charset="0"/>
              </a:rPr>
              <a:t>Les commentaires éventuels</a:t>
            </a:r>
          </a:p>
        </p:txBody>
      </p:sp>
      <p:sp>
        <p:nvSpPr>
          <p:cNvPr id="10" name="Google Shape;473;p45">
            <a:extLst>
              <a:ext uri="{FF2B5EF4-FFF2-40B4-BE49-F238E27FC236}">
                <a16:creationId xmlns:a16="http://schemas.microsoft.com/office/drawing/2014/main" id="{A916C18A-106D-EA7A-9738-725B5CF22449}"/>
              </a:ext>
            </a:extLst>
          </p:cNvPr>
          <p:cNvSpPr/>
          <p:nvPr/>
        </p:nvSpPr>
        <p:spPr>
          <a:xfrm>
            <a:off x="69543" y="4937794"/>
            <a:ext cx="478200" cy="351135"/>
          </a:xfrm>
          <a:prstGeom prst="rightArrow">
            <a:avLst>
              <a:gd name="adj1" fmla="val 50000"/>
              <a:gd name="adj2" fmla="val 50000"/>
            </a:avLst>
          </a:prstGeom>
          <a:solidFill>
            <a:srgbClr val="1B3163"/>
          </a:solidFill>
          <a:ln>
            <a:noFill/>
          </a:ln>
        </p:spPr>
        <p:txBody>
          <a:bodyPr spcFirstLastPara="1" wrap="square" lIns="91425" tIns="45700" rIns="91425" bIns="45700" anchor="ctr" anchorCtr="0">
            <a:noAutofit/>
          </a:bodyPr>
          <a:lstStyle/>
          <a:p>
            <a:pPr>
              <a:buSzPts val="1200"/>
            </a:pPr>
            <a:endParaRPr sz="1200">
              <a:latin typeface="+mj-lt"/>
            </a:endParaRPr>
          </a:p>
        </p:txBody>
      </p:sp>
      <p:pic>
        <p:nvPicPr>
          <p:cNvPr id="6" name="Picture 5">
            <a:extLst>
              <a:ext uri="{FF2B5EF4-FFF2-40B4-BE49-F238E27FC236}">
                <a16:creationId xmlns:a16="http://schemas.microsoft.com/office/drawing/2014/main" id="{3621C1CB-67AC-325F-C251-E219159F9504}"/>
              </a:ext>
            </a:extLst>
          </p:cNvPr>
          <p:cNvPicPr>
            <a:picLocks noChangeAspect="1"/>
          </p:cNvPicPr>
          <p:nvPr/>
        </p:nvPicPr>
        <p:blipFill>
          <a:blip r:embed="rId4"/>
          <a:stretch>
            <a:fillRect/>
          </a:stretch>
        </p:blipFill>
        <p:spPr>
          <a:xfrm>
            <a:off x="1053379" y="3183848"/>
            <a:ext cx="1800451" cy="1409468"/>
          </a:xfrm>
          <a:prstGeom prst="rect">
            <a:avLst/>
          </a:prstGeom>
        </p:spPr>
      </p:pic>
      <p:sp>
        <p:nvSpPr>
          <p:cNvPr id="7" name="Rectangle 6">
            <a:extLst>
              <a:ext uri="{FF2B5EF4-FFF2-40B4-BE49-F238E27FC236}">
                <a16:creationId xmlns:a16="http://schemas.microsoft.com/office/drawing/2014/main" id="{14B54A74-146C-7793-68B9-55ECAD6C6270}"/>
              </a:ext>
            </a:extLst>
          </p:cNvPr>
          <p:cNvSpPr/>
          <p:nvPr/>
        </p:nvSpPr>
        <p:spPr>
          <a:xfrm>
            <a:off x="1144433" y="5151879"/>
            <a:ext cx="6589227" cy="2933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01A21A44-49F3-CC9E-A1B8-812BAE89F041}"/>
              </a:ext>
            </a:extLst>
          </p:cNvPr>
          <p:cNvSpPr/>
          <p:nvPr/>
        </p:nvSpPr>
        <p:spPr>
          <a:xfrm>
            <a:off x="1053379" y="3185736"/>
            <a:ext cx="1800451" cy="1407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3" name="Straight Connector 12">
            <a:extLst>
              <a:ext uri="{FF2B5EF4-FFF2-40B4-BE49-F238E27FC236}">
                <a16:creationId xmlns:a16="http://schemas.microsoft.com/office/drawing/2014/main" id="{B3B6B8F2-A7F8-A117-4494-C9C54EA85B82}"/>
              </a:ext>
            </a:extLst>
          </p:cNvPr>
          <p:cNvCxnSpPr>
            <a:cxnSpLocks/>
          </p:cNvCxnSpPr>
          <p:nvPr/>
        </p:nvCxnSpPr>
        <p:spPr>
          <a:xfrm>
            <a:off x="2339752" y="4593316"/>
            <a:ext cx="288032" cy="558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FCD5C19-3767-8B33-7096-CC50D5FE7947}"/>
              </a:ext>
            </a:extLst>
          </p:cNvPr>
          <p:cNvPicPr>
            <a:picLocks noChangeAspect="1"/>
          </p:cNvPicPr>
          <p:nvPr/>
        </p:nvPicPr>
        <p:blipFill>
          <a:blip r:embed="rId5"/>
          <a:stretch>
            <a:fillRect/>
          </a:stretch>
        </p:blipFill>
        <p:spPr>
          <a:xfrm>
            <a:off x="5324998" y="3081384"/>
            <a:ext cx="2382440" cy="1810654"/>
          </a:xfrm>
          <a:prstGeom prst="rect">
            <a:avLst/>
          </a:prstGeom>
        </p:spPr>
      </p:pic>
      <p:sp>
        <p:nvSpPr>
          <p:cNvPr id="16" name="Rectangle 15">
            <a:extLst>
              <a:ext uri="{FF2B5EF4-FFF2-40B4-BE49-F238E27FC236}">
                <a16:creationId xmlns:a16="http://schemas.microsoft.com/office/drawing/2014/main" id="{3A4D37AB-9933-146D-2157-6512296F0A9A}"/>
              </a:ext>
            </a:extLst>
          </p:cNvPr>
          <p:cNvSpPr/>
          <p:nvPr/>
        </p:nvSpPr>
        <p:spPr>
          <a:xfrm>
            <a:off x="1160611" y="5492586"/>
            <a:ext cx="7227813" cy="788159"/>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Rectangle 16">
            <a:extLst>
              <a:ext uri="{FF2B5EF4-FFF2-40B4-BE49-F238E27FC236}">
                <a16:creationId xmlns:a16="http://schemas.microsoft.com/office/drawing/2014/main" id="{D85102A2-9EC4-9B8E-0FA8-D0301B381DC8}"/>
              </a:ext>
            </a:extLst>
          </p:cNvPr>
          <p:cNvSpPr/>
          <p:nvPr/>
        </p:nvSpPr>
        <p:spPr>
          <a:xfrm>
            <a:off x="5324998" y="3100205"/>
            <a:ext cx="2382440" cy="1791833"/>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8" name="Straight Connector 17">
            <a:extLst>
              <a:ext uri="{FF2B5EF4-FFF2-40B4-BE49-F238E27FC236}">
                <a16:creationId xmlns:a16="http://schemas.microsoft.com/office/drawing/2014/main" id="{6E565FC2-A35B-ED76-A208-47112920F3C9}"/>
              </a:ext>
            </a:extLst>
          </p:cNvPr>
          <p:cNvCxnSpPr>
            <a:cxnSpLocks/>
          </p:cNvCxnSpPr>
          <p:nvPr/>
        </p:nvCxnSpPr>
        <p:spPr>
          <a:xfrm>
            <a:off x="7707438" y="4593316"/>
            <a:ext cx="483204" cy="89927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67299"/>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14619</TotalTime>
  <Words>827</Words>
  <Application>Microsoft Office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Google Sans</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138</cp:revision>
  <dcterms:created xsi:type="dcterms:W3CDTF">2018-03-06T13:12:55Z</dcterms:created>
  <dcterms:modified xsi:type="dcterms:W3CDTF">2024-02-11T00:02:31Z</dcterms:modified>
</cp:coreProperties>
</file>