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8" r:id="rId2"/>
    <p:sldId id="28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2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430">
          <p15:clr>
            <a:srgbClr val="A4A3A4"/>
          </p15:clr>
        </p15:guide>
        <p15:guide id="5" orient="horz" pos="1253">
          <p15:clr>
            <a:srgbClr val="A4A3A4"/>
          </p15:clr>
        </p15:guide>
        <p15:guide id="6" orient="horz" pos="2478">
          <p15:clr>
            <a:srgbClr val="A4A3A4"/>
          </p15:clr>
        </p15:guide>
        <p15:guide id="7" pos="2880">
          <p15:clr>
            <a:srgbClr val="A4A3A4"/>
          </p15:clr>
        </p15:guide>
        <p15:guide id="8" pos="4967">
          <p15:clr>
            <a:srgbClr val="A4A3A4"/>
          </p15:clr>
        </p15:guide>
        <p15:guide id="9" pos="793">
          <p15:clr>
            <a:srgbClr val="A4A3A4"/>
          </p15:clr>
        </p15:guide>
        <p15:guide id="10" pos="4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CB5"/>
    <a:srgbClr val="315A75"/>
    <a:srgbClr val="3398CC"/>
    <a:srgbClr val="346667"/>
    <a:srgbClr val="1B3163"/>
    <a:srgbClr val="001C54"/>
    <a:srgbClr val="D8AA37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919" autoAdjust="0"/>
    <p:restoredTop sz="84952" autoAdjust="0"/>
  </p:normalViewPr>
  <p:slideViewPr>
    <p:cSldViewPr showGuides="1">
      <p:cViewPr varScale="1">
        <p:scale>
          <a:sx n="75" d="100"/>
          <a:sy n="75" d="100"/>
        </p:scale>
        <p:origin x="-1734" y="-96"/>
      </p:cViewPr>
      <p:guideLst>
        <p:guide orient="horz" pos="3022"/>
        <p:guide orient="horz" pos="618"/>
        <p:guide orient="horz" pos="4065"/>
        <p:guide orient="horz" pos="3430"/>
        <p:guide orient="horz" pos="1253"/>
        <p:guide orient="horz" pos="2478"/>
        <p:guide pos="2880"/>
        <p:guide pos="4967"/>
        <p:guide pos="793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24/03/2019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30343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981075"/>
            <a:ext cx="9144000" cy="3816350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 userDrawn="1"/>
        </p:nvSpPr>
        <p:spPr bwMode="auto">
          <a:xfrm>
            <a:off x="319336" y="116632"/>
            <a:ext cx="85731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n-lt"/>
              </a:rPr>
              <a:t>INTRODUCTION TO GEOSPATIAL DATA MANAGEMENT AND TECHNOLOGIES </a:t>
            </a:r>
          </a:p>
          <a:p>
            <a:r>
              <a:rPr lang="en-US" sz="2000" b="1">
                <a:solidFill>
                  <a:schemeClr val="bg1"/>
                </a:solidFill>
                <a:latin typeface="+mn-lt"/>
              </a:rPr>
              <a:t>FOR MALARIA PROGRAMS</a:t>
            </a:r>
          </a:p>
        </p:txBody>
      </p:sp>
      <p:sp>
        <p:nvSpPr>
          <p:cNvPr id="15" name="TextBox 6"/>
          <p:cNvSpPr txBox="1">
            <a:spLocks noChangeArrowheads="1"/>
          </p:cNvSpPr>
          <p:nvPr userDrawn="1"/>
        </p:nvSpPr>
        <p:spPr bwMode="auto">
          <a:xfrm>
            <a:off x="547056" y="1340768"/>
            <a:ext cx="8043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</a:t>
            </a:r>
            <a:endParaRPr lang="en-US" altLang="en-US" sz="2000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711957" y="4815300"/>
            <a:ext cx="5714485" cy="1861426"/>
            <a:chOff x="1691680" y="4815300"/>
            <a:chExt cx="5714485" cy="1861426"/>
          </a:xfrm>
        </p:grpSpPr>
        <p:pic>
          <p:nvPicPr>
            <p:cNvPr id="11" name="Picture 2" descr="D:\GAIA-GEOSYSTEMS\DROPBOX\Dropbox (Personal)\HEALTH_GEOLAB\ADVOCACY\LOGOS\LSHTM_Logo_Blac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5020799"/>
              <a:ext cx="1512168" cy="726338"/>
            </a:xfrm>
            <a:prstGeom prst="rect">
              <a:avLst/>
            </a:prstGeom>
            <a:noFill/>
          </p:spPr>
        </p:pic>
        <p:pic>
          <p:nvPicPr>
            <p:cNvPr id="12" name="Picture 11" descr="D:\GAIA-GEOSYSTEMS\DROPBOX\Dropbox (Personal)\HEALTH_GEOLAB\ADVOCACY\LOGO\Logo_HGLC_051117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0479" y="4903216"/>
              <a:ext cx="2645526" cy="9615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image4.png"/>
            <p:cNvPicPr/>
            <p:nvPr userDrawn="1"/>
          </p:nvPicPr>
          <p:blipFill>
            <a:blip r:embed="rId4"/>
            <a:srcRect/>
            <a:stretch>
              <a:fillRect/>
            </a:stretch>
          </p:blipFill>
          <p:spPr>
            <a:xfrm>
              <a:off x="2987824" y="5850878"/>
              <a:ext cx="864096" cy="825848"/>
            </a:xfrm>
            <a:prstGeom prst="rect">
              <a:avLst/>
            </a:prstGeom>
            <a:ln/>
          </p:spPr>
        </p:pic>
        <p:pic>
          <p:nvPicPr>
            <p:cNvPr id="17" name="image3.jpg"/>
            <p:cNvPicPr/>
            <p:nvPr userDrawn="1"/>
          </p:nvPicPr>
          <p:blipFill>
            <a:blip r:embed="rId5"/>
            <a:srcRect/>
            <a:stretch>
              <a:fillRect/>
            </a:stretch>
          </p:blipFill>
          <p:spPr>
            <a:xfrm>
              <a:off x="5966005" y="4815300"/>
              <a:ext cx="1440160" cy="1080120"/>
            </a:xfrm>
            <a:prstGeom prst="rect">
              <a:avLst/>
            </a:prstGeom>
            <a:ln/>
          </p:spPr>
        </p:pic>
      </p:grpSp>
      <p:pic>
        <p:nvPicPr>
          <p:cNvPr id="1026" name="Picture 2" descr="C:\Users\Izay Pantanilla\Downloads\MORU_FS_CMYK.t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926120"/>
            <a:ext cx="2045386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611F8-A1D8-411B-BA9E-5C4852D05D7B}" type="datetime1">
              <a:rPr lang="en-GB" altLang="en-US"/>
              <a:pPr>
                <a:defRPr/>
              </a:pPr>
              <a:t>24/03/2019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87E6-366B-4506-9337-18DC725D0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‹#›</a:t>
            </a:fld>
            <a:endParaRPr lang="en-GB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A824-617E-4130-BCBE-CB5F4C3745C0}" type="datetime1">
              <a:rPr lang="en-GB" altLang="en-US"/>
              <a:pPr>
                <a:defRPr/>
              </a:pPr>
              <a:t>24/03/2019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C5A72-0C49-4A36-9BEC-E859308CD9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03F7-177B-4147-92C4-4ACCAE866C46}" type="datetime1">
              <a:rPr lang="en-GB" altLang="en-US"/>
              <a:pPr>
                <a:defRPr/>
              </a:pPr>
              <a:t>24/03/2019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75C9-5D4F-414A-97D3-C0A057E90B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E863-7868-429E-ADE6-3C1F5AEBE34B}" type="datetime1">
              <a:rPr lang="en-GB" altLang="en-US"/>
              <a:pPr>
                <a:defRPr/>
              </a:pPr>
              <a:t>24/03/2019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DD1E-DF06-49C3-A8E9-3A92C7FD62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24/03/2019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438E-748F-4703-B18B-B9486BE2BB71}" type="datetime1">
              <a:rPr lang="en-GB" altLang="en-US"/>
              <a:pPr>
                <a:defRPr/>
              </a:pPr>
              <a:t>24/03/2019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6065-FBFD-4591-9A24-E561AF3F8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95D6E-B73B-4B7E-ABFC-8A088AD32B78}" type="datetime1">
              <a:rPr lang="en-GB" altLang="en-US"/>
              <a:pPr>
                <a:defRPr/>
              </a:pPr>
              <a:t>24/03/2019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34DB-9A3E-4C43-A0A4-114473BFE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56C28-E446-463E-892A-1E8EBD66F402}" type="datetime1">
              <a:rPr lang="en-GB" altLang="en-US"/>
              <a:pPr>
                <a:defRPr/>
              </a:pPr>
              <a:t>24/03/2019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4E89-52C6-47CD-B590-C8A4170E4E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41" r:id="rId5"/>
    <p:sldLayoutId id="2147485342" r:id="rId6"/>
    <p:sldLayoutId id="2147485343" r:id="rId7"/>
    <p:sldLayoutId id="2147485337" r:id="rId8"/>
    <p:sldLayoutId id="2147485338" r:id="rId9"/>
    <p:sldLayoutId id="2147485339" r:id="rId10"/>
    <p:sldLayoutId id="2147485344" r:id="rId11"/>
    <p:sldLayoutId id="2147485345" r:id="rId12"/>
    <p:sldLayoutId id="2147485346" r:id="rId13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550069" y="1562288"/>
            <a:ext cx="80438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Exercise 1: </a:t>
            </a:r>
            <a:r>
              <a:rPr lang="en-GB" altLang="en-US" sz="360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Using an Android phone and GPS essentials to collect geographic coordinates in the field</a:t>
            </a:r>
            <a:endParaRPr lang="en-US" altLang="en-US" sz="2000" dirty="0">
              <a:solidFill>
                <a:schemeClr val="bg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-3420888" y="1"/>
            <a:ext cx="648072" cy="692696"/>
          </a:xfrm>
          <a:prstGeom prst="rect">
            <a:avLst/>
          </a:prstGeom>
          <a:solidFill>
            <a:srgbClr val="2384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-2628800" y="0"/>
            <a:ext cx="648072" cy="692696"/>
          </a:xfrm>
          <a:prstGeom prst="rect">
            <a:avLst/>
          </a:prstGeom>
          <a:solidFill>
            <a:srgbClr val="253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-1836712" y="0"/>
            <a:ext cx="648072" cy="692696"/>
          </a:xfrm>
          <a:prstGeom prst="rect">
            <a:avLst/>
          </a:prstGeom>
          <a:solidFill>
            <a:srgbClr val="D8AA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3433588" y="892175"/>
            <a:ext cx="648072" cy="692696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2654200" y="896020"/>
            <a:ext cx="648072" cy="692696"/>
          </a:xfrm>
          <a:prstGeom prst="rect">
            <a:avLst/>
          </a:prstGeom>
          <a:solidFill>
            <a:srgbClr val="1B3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62112" y="896020"/>
            <a:ext cx="648072" cy="692696"/>
          </a:xfrm>
          <a:prstGeom prst="rect">
            <a:avLst/>
          </a:prstGeom>
          <a:solidFill>
            <a:srgbClr val="3466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3454796" y="1700808"/>
            <a:ext cx="648072" cy="692696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666900" y="1700808"/>
            <a:ext cx="648072" cy="692696"/>
          </a:xfrm>
          <a:prstGeom prst="rect">
            <a:avLst/>
          </a:prstGeom>
          <a:solidFill>
            <a:srgbClr val="315A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836712" y="1700808"/>
            <a:ext cx="648072" cy="692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3467496" y="2492896"/>
            <a:ext cx="648072" cy="692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1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628650" y="142975"/>
            <a:ext cx="7886700" cy="69373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>
                <a:solidFill>
                  <a:schemeClr val="bg1"/>
                </a:solidFill>
                <a:latin typeface="+mn-lt"/>
              </a:rPr>
              <a:t>Health Facility geographic coordinates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3188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2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12D233D-5D58-4AF5-ACCB-1FDF6B09BE1C}"/>
              </a:ext>
            </a:extLst>
          </p:cNvPr>
          <p:cNvSpPr txBox="1">
            <a:spLocks/>
          </p:cNvSpPr>
          <p:nvPr/>
        </p:nvSpPr>
        <p:spPr>
          <a:xfrm>
            <a:off x="1331640" y="1305742"/>
            <a:ext cx="2304256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>
              <a:defRPr/>
            </a:pPr>
            <a:r>
              <a:rPr lang="en-US" sz="2800">
                <a:solidFill>
                  <a:srgbClr val="346667"/>
                </a:solidFill>
                <a:latin typeface="+mn-lt"/>
              </a:rPr>
              <a:t>RITM </a:t>
            </a:r>
            <a:r>
              <a:rPr lang="en-US" sz="2800" smtClean="0">
                <a:solidFill>
                  <a:srgbClr val="346667"/>
                </a:solidFill>
                <a:latin typeface="+mn-lt"/>
              </a:rPr>
              <a:t>Hospital</a:t>
            </a:r>
            <a:endParaRPr lang="en-GB" sz="2800" dirty="0">
              <a:solidFill>
                <a:srgbClr val="346667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788577C-5A60-4D47-8C00-98D7D2BD1691}"/>
              </a:ext>
            </a:extLst>
          </p:cNvPr>
          <p:cNvSpPr txBox="1">
            <a:spLocks/>
          </p:cNvSpPr>
          <p:nvPr/>
        </p:nvSpPr>
        <p:spPr bwMode="auto">
          <a:xfrm>
            <a:off x="4591050" y="908720"/>
            <a:ext cx="4572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latin typeface="+mn-lt"/>
                <a:ea typeface="+mj-ea"/>
                <a:cs typeface="+mj-cs"/>
              </a:rPr>
              <a:t>Information from the health facility master list (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fake</a:t>
            </a:r>
            <a:r>
              <a:rPr lang="en-US" sz="2000" b="1" dirty="0">
                <a:latin typeface="+mn-lt"/>
                <a:ea typeface="+mj-ea"/>
                <a:cs typeface="+mj-cs"/>
              </a:rPr>
              <a:t>):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u="sng" dirty="0">
                <a:latin typeface="+mn-lt"/>
                <a:ea typeface="+mj-ea"/>
                <a:cs typeface="+mj-cs"/>
              </a:rPr>
              <a:t>Official DOH code:</a:t>
            </a:r>
            <a:r>
              <a:rPr lang="en-US" sz="2000" dirty="0">
                <a:latin typeface="+mn-lt"/>
                <a:ea typeface="+mj-ea"/>
                <a:cs typeface="+mj-cs"/>
              </a:rPr>
              <a:t> HF110192</a:t>
            </a:r>
          </a:p>
          <a:p>
            <a:pPr>
              <a:lnSpc>
                <a:spcPct val="90000"/>
              </a:lnSpc>
              <a:defRPr/>
            </a:pPr>
            <a:endParaRPr lang="en-US" sz="1200" dirty="0"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u="sng" dirty="0">
                <a:latin typeface="+mn-lt"/>
                <a:ea typeface="+mj-ea"/>
                <a:cs typeface="+mj-cs"/>
              </a:rPr>
              <a:t>Postal address:</a:t>
            </a:r>
            <a:r>
              <a:rPr lang="en-US" sz="2000" dirty="0">
                <a:latin typeface="+mn-lt"/>
                <a:ea typeface="+mj-ea"/>
                <a:cs typeface="+mj-cs"/>
              </a:rPr>
              <a:t> </a:t>
            </a:r>
            <a:r>
              <a:rPr lang="en-GB" sz="2000" dirty="0">
                <a:latin typeface="+mn-lt"/>
                <a:ea typeface="+mj-ea"/>
                <a:cs typeface="+mj-cs"/>
              </a:rPr>
              <a:t>Filinvest, Alabang, Tolkien City 1781</a:t>
            </a:r>
            <a:endParaRPr lang="en-US" sz="2000" dirty="0"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endParaRPr lang="en-US" sz="1200" dirty="0"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u="sng" smtClean="0"/>
              <a:t>Region:</a:t>
            </a:r>
            <a:r>
              <a:rPr lang="en-US" sz="2000"/>
              <a:t> National Capital Region (NCR</a:t>
            </a:r>
            <a:r>
              <a:rPr lang="en-US" sz="200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PH" sz="1200" u="sng" smtClean="0">
                <a:latin typeface="+mn-lt"/>
                <a:ea typeface="+mj-ea"/>
                <a:cs typeface="+mj-cs"/>
              </a:rPr>
              <a:t> </a:t>
            </a:r>
            <a:endParaRPr lang="en-US" sz="1200" u="sng" smtClean="0"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u="sng" smtClean="0">
                <a:latin typeface="+mn-lt"/>
                <a:ea typeface="+mj-ea"/>
                <a:cs typeface="+mj-cs"/>
              </a:rPr>
              <a:t>Province</a:t>
            </a:r>
            <a:r>
              <a:rPr lang="en-US" sz="2000" u="sng" dirty="0">
                <a:latin typeface="+mn-lt"/>
                <a:ea typeface="+mj-ea"/>
                <a:cs typeface="+mj-cs"/>
              </a:rPr>
              <a:t>:</a:t>
            </a:r>
            <a:r>
              <a:rPr lang="en-US" sz="2000" dirty="0">
                <a:latin typeface="+mn-lt"/>
                <a:ea typeface="+mj-ea"/>
                <a:cs typeface="+mj-cs"/>
              </a:rPr>
              <a:t> Tolkien Province</a:t>
            </a:r>
          </a:p>
          <a:p>
            <a:pPr>
              <a:lnSpc>
                <a:spcPct val="90000"/>
              </a:lnSpc>
              <a:defRPr/>
            </a:pPr>
            <a:endParaRPr lang="en-US" sz="1200" dirty="0"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u="sng" smtClean="0">
                <a:latin typeface="+mn-lt"/>
                <a:ea typeface="+mj-ea"/>
                <a:cs typeface="+mj-cs"/>
              </a:rPr>
              <a:t>Municipality/City:</a:t>
            </a:r>
            <a:r>
              <a:rPr lang="en-US" sz="2000" smtClean="0">
                <a:latin typeface="+mn-lt"/>
                <a:ea typeface="+mj-ea"/>
                <a:cs typeface="+mj-cs"/>
              </a:rPr>
              <a:t> </a:t>
            </a:r>
            <a:r>
              <a:rPr lang="en-US" sz="2000" dirty="0">
                <a:latin typeface="+mn-lt"/>
                <a:ea typeface="+mj-ea"/>
                <a:cs typeface="+mj-cs"/>
              </a:rPr>
              <a:t>Tolkien City</a:t>
            </a:r>
          </a:p>
          <a:p>
            <a:pPr>
              <a:lnSpc>
                <a:spcPct val="90000"/>
              </a:lnSpc>
              <a:defRPr/>
            </a:pPr>
            <a:r>
              <a:rPr lang="en-PH" sz="1200" smtClean="0">
                <a:latin typeface="+mn-lt"/>
                <a:ea typeface="+mj-ea"/>
                <a:cs typeface="+mj-cs"/>
              </a:rPr>
              <a:t> </a:t>
            </a:r>
            <a:endParaRPr lang="en-US" sz="1200" dirty="0"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u="sng" dirty="0">
                <a:latin typeface="+mn-lt"/>
                <a:ea typeface="+mj-ea"/>
                <a:cs typeface="+mj-cs"/>
              </a:rPr>
              <a:t>Barangay:</a:t>
            </a:r>
            <a:r>
              <a:rPr lang="en-US" sz="2000" dirty="0">
                <a:latin typeface="+mn-lt"/>
                <a:ea typeface="+mj-ea"/>
                <a:cs typeface="+mj-cs"/>
              </a:rPr>
              <a:t> Centro</a:t>
            </a:r>
          </a:p>
          <a:p>
            <a:pPr>
              <a:lnSpc>
                <a:spcPct val="90000"/>
              </a:lnSpc>
              <a:defRPr/>
            </a:pPr>
            <a:endParaRPr lang="en-US" sz="1200" dirty="0"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u="sng" dirty="0">
                <a:latin typeface="+mn-lt"/>
                <a:ea typeface="+mj-ea"/>
                <a:cs typeface="+mj-cs"/>
              </a:rPr>
              <a:t>Barangay code:</a:t>
            </a:r>
            <a:r>
              <a:rPr lang="en-US" sz="2000" dirty="0">
                <a:latin typeface="+mn-lt"/>
                <a:ea typeface="+mj-ea"/>
                <a:cs typeface="+mj-cs"/>
              </a:rPr>
              <a:t>  PH139916002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6F7DF7C-CBE3-496F-80D5-C269C43BA997}"/>
              </a:ext>
            </a:extLst>
          </p:cNvPr>
          <p:cNvSpPr txBox="1">
            <a:spLocks/>
          </p:cNvSpPr>
          <p:nvPr/>
        </p:nvSpPr>
        <p:spPr bwMode="auto">
          <a:xfrm>
            <a:off x="467544" y="4721496"/>
            <a:ext cx="33131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Let’s go collect some coordinates! </a:t>
            </a:r>
            <a:endParaRPr lang="en-GB" sz="2800" dirty="0">
              <a:latin typeface="+mn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646BA8-A80A-4E56-9365-DB21FF616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7" t="20915" r="4326" b="13447"/>
          <a:stretch/>
        </p:blipFill>
        <p:spPr>
          <a:xfrm>
            <a:off x="323528" y="2021750"/>
            <a:ext cx="3969552" cy="216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33256"/>
            <a:ext cx="7938629" cy="720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80</Words>
  <Application>Microsoft Office PowerPoint</Application>
  <PresentationFormat>On-screen Show (4:3)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MORU_Epi_HGLC_template</vt:lpstr>
      <vt:lpstr>PowerPoint Presentation</vt:lpstr>
      <vt:lpstr>Health Facility geographic coordinates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Izay Pantanilla</cp:lastModifiedBy>
  <cp:revision>65</cp:revision>
  <dcterms:created xsi:type="dcterms:W3CDTF">2018-03-06T13:12:55Z</dcterms:created>
  <dcterms:modified xsi:type="dcterms:W3CDTF">2019-03-24T14:40:03Z</dcterms:modified>
</cp:coreProperties>
</file>