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8" r:id="rId2"/>
    <p:sldId id="287" r:id="rId3"/>
    <p:sldId id="289" r:id="rId4"/>
    <p:sldId id="297" r:id="rId5"/>
    <p:sldId id="290" r:id="rId6"/>
    <p:sldId id="291" r:id="rId7"/>
    <p:sldId id="292" r:id="rId8"/>
    <p:sldId id="293" r:id="rId9"/>
    <p:sldId id="294" r:id="rId10"/>
    <p:sldId id="298" r:id="rId11"/>
    <p:sldId id="338" r:id="rId12"/>
    <p:sldId id="295" r:id="rId13"/>
    <p:sldId id="299" r:id="rId14"/>
    <p:sldId id="300"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3022">
          <p15:clr>
            <a:srgbClr val="A4A3A4"/>
          </p15:clr>
        </p15:guide>
        <p15:guide id="2" orient="horz" pos="346" userDrawn="1">
          <p15:clr>
            <a:srgbClr val="A4A3A4"/>
          </p15:clr>
        </p15:guide>
        <p15:guide id="3" orient="horz" pos="4065">
          <p15:clr>
            <a:srgbClr val="A4A3A4"/>
          </p15:clr>
        </p15:guide>
        <p15:guide id="4" orient="horz" pos="3430">
          <p15:clr>
            <a:srgbClr val="A4A3A4"/>
          </p15:clr>
        </p15:guide>
        <p15:guide id="5" orient="horz" pos="1207" userDrawn="1">
          <p15:clr>
            <a:srgbClr val="A4A3A4"/>
          </p15:clr>
        </p15:guide>
        <p15:guide id="6" orient="horz" pos="2478">
          <p15:clr>
            <a:srgbClr val="A4A3A4"/>
          </p15:clr>
        </p15:guide>
        <p15:guide id="7" pos="2880">
          <p15:clr>
            <a:srgbClr val="A4A3A4"/>
          </p15:clr>
        </p15:guide>
        <p15:guide id="8" pos="4967">
          <p15:clr>
            <a:srgbClr val="A4A3A4"/>
          </p15:clr>
        </p15:guide>
        <p15:guide id="9" pos="385" userDrawn="1">
          <p15:clr>
            <a:srgbClr val="A4A3A4"/>
          </p15:clr>
        </p15:guide>
        <p15:guide id="10" pos="43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CB5"/>
    <a:srgbClr val="315A75"/>
    <a:srgbClr val="3398CC"/>
    <a:srgbClr val="346667"/>
    <a:srgbClr val="1B3163"/>
    <a:srgbClr val="001C54"/>
    <a:srgbClr val="D8AA37"/>
    <a:srgbClr val="253C88"/>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919" autoAdjust="0"/>
    <p:restoredTop sz="84952" autoAdjust="0"/>
  </p:normalViewPr>
  <p:slideViewPr>
    <p:cSldViewPr showGuides="1">
      <p:cViewPr varScale="1">
        <p:scale>
          <a:sx n="75" d="100"/>
          <a:sy n="75" d="100"/>
        </p:scale>
        <p:origin x="-1734" y="-96"/>
      </p:cViewPr>
      <p:guideLst>
        <p:guide orient="horz" pos="3022"/>
        <p:guide orient="horz" pos="346"/>
        <p:guide orient="horz" pos="4065"/>
        <p:guide orient="horz" pos="3430"/>
        <p:guide orient="horz" pos="1207"/>
        <p:guide orient="horz" pos="2478"/>
        <p:guide pos="2880"/>
        <p:guide pos="4967"/>
        <p:guide pos="385"/>
        <p:guide pos="4332"/>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03/04/2019</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330343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auto">
          <a:xfrm>
            <a:off x="0" y="981075"/>
            <a:ext cx="9144000" cy="3816350"/>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3" name="Rectangle 12"/>
          <p:cNvSpPr/>
          <p:nvPr userDrawn="1"/>
        </p:nvSpPr>
        <p:spPr bwMode="auto">
          <a:xfrm>
            <a:off x="0" y="0"/>
            <a:ext cx="9144000" cy="981075"/>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4" name="TextBox 4"/>
          <p:cNvSpPr txBox="1">
            <a:spLocks noChangeArrowheads="1"/>
          </p:cNvSpPr>
          <p:nvPr userDrawn="1"/>
        </p:nvSpPr>
        <p:spPr bwMode="auto">
          <a:xfrm>
            <a:off x="319336" y="116632"/>
            <a:ext cx="8573144" cy="707886"/>
          </a:xfrm>
          <a:prstGeom prst="rect">
            <a:avLst/>
          </a:prstGeom>
          <a:noFill/>
          <a:ln w="9525">
            <a:noFill/>
            <a:miter lim="800000"/>
            <a:headEnd/>
            <a:tailEnd/>
          </a:ln>
        </p:spPr>
        <p:txBody>
          <a:bodyPr wrap="square">
            <a:spAutoFit/>
          </a:bodyPr>
          <a:lstStyle/>
          <a:p>
            <a:r>
              <a:rPr lang="en-US" sz="2000" b="1">
                <a:solidFill>
                  <a:schemeClr val="bg1"/>
                </a:solidFill>
                <a:latin typeface="+mn-lt"/>
              </a:rPr>
              <a:t>INTRODUCTION TO GEOSPATIAL DATA MANAGEMENT AND TECHNOLOGIES </a:t>
            </a:r>
          </a:p>
          <a:p>
            <a:r>
              <a:rPr lang="en-US" sz="2000" b="1">
                <a:solidFill>
                  <a:schemeClr val="bg1"/>
                </a:solidFill>
                <a:latin typeface="+mn-lt"/>
              </a:rPr>
              <a:t>FOR MALARIA PROGRAMS</a:t>
            </a:r>
          </a:p>
        </p:txBody>
      </p:sp>
      <p:sp>
        <p:nvSpPr>
          <p:cNvPr id="15" name="TextBox 6"/>
          <p:cNvSpPr txBox="1">
            <a:spLocks noChangeArrowheads="1"/>
          </p:cNvSpPr>
          <p:nvPr userDrawn="1"/>
        </p:nvSpPr>
        <p:spPr bwMode="auto">
          <a:xfrm>
            <a:off x="547056" y="1340768"/>
            <a:ext cx="8043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2000">
                <a:solidFill>
                  <a:schemeClr val="bg1"/>
                </a:solidFill>
                <a:latin typeface="+mn-lt"/>
                <a:ea typeface="Century Gothic" charset="0"/>
                <a:cs typeface="Century Gothic" charset="0"/>
              </a:rPr>
              <a:t> </a:t>
            </a:r>
            <a:endParaRPr lang="en-US" altLang="en-US" sz="2000" dirty="0">
              <a:solidFill>
                <a:schemeClr val="bg1"/>
              </a:solidFill>
              <a:latin typeface="+mn-lt"/>
              <a:ea typeface="Century Gothic" charset="0"/>
              <a:cs typeface="Century Gothic" charset="0"/>
            </a:endParaRPr>
          </a:p>
        </p:txBody>
      </p:sp>
      <p:grpSp>
        <p:nvGrpSpPr>
          <p:cNvPr id="18" name="Group 17"/>
          <p:cNvGrpSpPr/>
          <p:nvPr userDrawn="1"/>
        </p:nvGrpSpPr>
        <p:grpSpPr>
          <a:xfrm>
            <a:off x="1711957" y="4815300"/>
            <a:ext cx="5714485" cy="1861426"/>
            <a:chOff x="1691680" y="4815300"/>
            <a:chExt cx="5714485" cy="1861426"/>
          </a:xfrm>
        </p:grpSpPr>
        <p:pic>
          <p:nvPicPr>
            <p:cNvPr id="11" name="Picture 2" descr="D:\GAIA-GEOSYSTEMS\DROPBOX\Dropbox (Personal)\HEALTH_GEOLAB\ADVOCACY\LOGOS\LSHTM_Logo_Black.jpg"/>
            <p:cNvPicPr>
              <a:picLocks noChangeAspect="1" noChangeArrowheads="1"/>
            </p:cNvPicPr>
            <p:nvPr/>
          </p:nvPicPr>
          <p:blipFill>
            <a:blip r:embed="rId2" cstate="print"/>
            <a:srcRect/>
            <a:stretch>
              <a:fillRect/>
            </a:stretch>
          </p:blipFill>
          <p:spPr bwMode="auto">
            <a:xfrm>
              <a:off x="1691680" y="5020799"/>
              <a:ext cx="1512168" cy="726338"/>
            </a:xfrm>
            <a:prstGeom prst="rect">
              <a:avLst/>
            </a:prstGeom>
            <a:noFill/>
          </p:spPr>
        </p:pic>
        <p:pic>
          <p:nvPicPr>
            <p:cNvPr id="12" name="Picture 11" descr="D:\GAIA-GEOSYSTEMS\DROPBOX\Dropbox (Personal)\HEALTH_GEOLAB\ADVOCACY\LOGO\Logo_HGLC_051117.jpg"/>
            <p:cNvPicPr>
              <a:picLocks noChangeAspect="1" noChangeArrowheads="1"/>
            </p:cNvPicPr>
            <p:nvPr userDrawn="1"/>
          </p:nvPicPr>
          <p:blipFill>
            <a:blip r:embed="rId3" cstate="print"/>
            <a:srcRect/>
            <a:stretch>
              <a:fillRect/>
            </a:stretch>
          </p:blipFill>
          <p:spPr bwMode="auto">
            <a:xfrm>
              <a:off x="3320479" y="4903216"/>
              <a:ext cx="2645526" cy="961504"/>
            </a:xfrm>
            <a:prstGeom prst="rect">
              <a:avLst/>
            </a:prstGeom>
            <a:ln>
              <a:noFill/>
            </a:ln>
            <a:effectLst/>
          </p:spPr>
        </p:pic>
        <p:pic>
          <p:nvPicPr>
            <p:cNvPr id="16" name="image4.png"/>
            <p:cNvPicPr/>
            <p:nvPr userDrawn="1"/>
          </p:nvPicPr>
          <p:blipFill>
            <a:blip r:embed="rId4"/>
            <a:srcRect/>
            <a:stretch>
              <a:fillRect/>
            </a:stretch>
          </p:blipFill>
          <p:spPr>
            <a:xfrm>
              <a:off x="2987824" y="5850878"/>
              <a:ext cx="864096" cy="825848"/>
            </a:xfrm>
            <a:prstGeom prst="rect">
              <a:avLst/>
            </a:prstGeom>
            <a:ln/>
          </p:spPr>
        </p:pic>
        <p:pic>
          <p:nvPicPr>
            <p:cNvPr id="17" name="image3.jpg"/>
            <p:cNvPicPr/>
            <p:nvPr userDrawn="1"/>
          </p:nvPicPr>
          <p:blipFill>
            <a:blip r:embed="rId5"/>
            <a:srcRect/>
            <a:stretch>
              <a:fillRect/>
            </a:stretch>
          </p:blipFill>
          <p:spPr>
            <a:xfrm>
              <a:off x="5966005" y="4815300"/>
              <a:ext cx="1440160" cy="1080120"/>
            </a:xfrm>
            <a:prstGeom prst="rect">
              <a:avLst/>
            </a:prstGeom>
            <a:ln/>
          </p:spPr>
        </p:pic>
      </p:grpSp>
      <p:pic>
        <p:nvPicPr>
          <p:cNvPr id="1026" name="Picture 2" descr="C:\Users\Izay Pantanilla\Downloads\MORU_FS_CMYK.t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995936" y="5926120"/>
            <a:ext cx="2045386" cy="68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03/04/2019</a:t>
            </a:fld>
            <a:endParaRPr lang="en-GB" altLang="en-US"/>
          </a:p>
        </p:txBody>
      </p:sp>
      <p:sp>
        <p:nvSpPr>
          <p:cNvPr id="5"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0" y="0"/>
            <a:ext cx="9144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a:t>
            </a:fld>
            <a:endParaRPr lang="en-GB" alt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03/04/2019</a:t>
            </a:fld>
            <a:endParaRPr lang="en-GB" altLang="en-US"/>
          </a:p>
        </p:txBody>
      </p:sp>
      <p:sp>
        <p:nvSpPr>
          <p:cNvPr id="6"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03/04/2019</a:t>
            </a:fld>
            <a:endParaRPr lang="en-GB" altLang="en-US"/>
          </a:p>
        </p:txBody>
      </p:sp>
      <p:sp>
        <p:nvSpPr>
          <p:cNvPr id="8"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03/04/2019</a:t>
            </a:fld>
            <a:endParaRPr lang="en-GB" altLang="en-US"/>
          </a:p>
        </p:txBody>
      </p:sp>
      <p:sp>
        <p:nvSpPr>
          <p:cNvPr id="4" name="Footer Placeholder 3"/>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03/04/2019</a:t>
            </a:fld>
            <a:endParaRPr lang="en-GB" altLang="en-US"/>
          </a:p>
        </p:txBody>
      </p:sp>
      <p:sp>
        <p:nvSpPr>
          <p:cNvPr id="3" name="Footer Placeholder 2"/>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03/04/2019</a:t>
            </a:fld>
            <a:endParaRPr lang="en-GB" altLang="en-US"/>
          </a:p>
        </p:txBody>
      </p:sp>
      <p:sp>
        <p:nvSpPr>
          <p:cNvPr id="6" name="Footer Placeholder 5"/>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03/04/2019</a:t>
            </a:fld>
            <a:endParaRPr lang="en-GB" altLang="en-US"/>
          </a:p>
        </p:txBody>
      </p:sp>
      <p:sp>
        <p:nvSpPr>
          <p:cNvPr id="6"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03/04/2019</a:t>
            </a:fld>
            <a:endParaRPr lang="en-GB" altLang="en-US"/>
          </a:p>
        </p:txBody>
      </p:sp>
      <p:sp>
        <p:nvSpPr>
          <p:cNvPr id="5"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3" r:id="rId1"/>
    <p:sldLayoutId id="2147485334" r:id="rId2"/>
    <p:sldLayoutId id="2147485335" r:id="rId3"/>
    <p:sldLayoutId id="2147485336" r:id="rId4"/>
    <p:sldLayoutId id="2147485341" r:id="rId5"/>
    <p:sldLayoutId id="2147485342" r:id="rId6"/>
    <p:sldLayoutId id="2147485343" r:id="rId7"/>
    <p:sldLayoutId id="2147485337" r:id="rId8"/>
    <p:sldLayoutId id="2147485338" r:id="rId9"/>
    <p:sldLayoutId id="2147485339" r:id="rId10"/>
    <p:sldLayoutId id="2147485344" r:id="rId11"/>
    <p:sldLayoutId id="2147485345" r:id="rId12"/>
    <p:sldLayoutId id="2147485346" r:id="rId1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550069" y="2047156"/>
            <a:ext cx="8043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dirty="0">
                <a:solidFill>
                  <a:schemeClr val="bg1"/>
                </a:solidFill>
                <a:latin typeface="+mn-lt"/>
                <a:ea typeface="Century Gothic" charset="0"/>
                <a:cs typeface="Century Gothic" charset="0"/>
              </a:rPr>
              <a:t>Exercise 3: </a:t>
            </a:r>
            <a:r>
              <a:rPr lang="en-GB" sz="3600" dirty="0">
                <a:solidFill>
                  <a:schemeClr val="bg1"/>
                </a:solidFill>
                <a:latin typeface="+mn-lt"/>
                <a:ea typeface="Century Gothic" charset="0"/>
                <a:cs typeface="Century Gothic" charset="0"/>
              </a:rPr>
              <a:t>Preparing the statistical data for its use in a GIS software</a:t>
            </a:r>
            <a:endParaRPr lang="en-US" altLang="en-US" sz="2000" dirty="0">
              <a:solidFill>
                <a:schemeClr val="bg1"/>
              </a:solidFill>
              <a:latin typeface="+mn-lt"/>
              <a:ea typeface="Century Gothic" charset="0"/>
              <a:cs typeface="Century Gothic" charset="0"/>
            </a:endParaRPr>
          </a:p>
        </p:txBody>
      </p:sp>
      <p:sp>
        <p:nvSpPr>
          <p:cNvPr id="3" name="Rectangle 2"/>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 name="Rectangle 3"/>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5" name="Rectangle 4"/>
          <p:cNvSpPr/>
          <p:nvPr/>
        </p:nvSpPr>
        <p:spPr bwMode="auto">
          <a:xfrm>
            <a:off x="-1836712" y="0"/>
            <a:ext cx="648072" cy="692696"/>
          </a:xfrm>
          <a:prstGeom prst="rect">
            <a:avLst/>
          </a:prstGeom>
          <a:solidFill>
            <a:srgbClr val="D8AA3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6" name="Rectangle 5"/>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7" name="Rectangle 6"/>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8" name="Rectangle 7"/>
          <p:cNvSpPr/>
          <p:nvPr/>
        </p:nvSpPr>
        <p:spPr bwMode="auto">
          <a:xfrm>
            <a:off x="-1862112" y="896020"/>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9" name="Rectangle 8"/>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Rectangle 9"/>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1" name="Rectangle 10"/>
          <p:cNvSpPr/>
          <p:nvPr/>
        </p:nvSpPr>
        <p:spPr bwMode="auto">
          <a:xfrm>
            <a:off x="-1836712" y="1700808"/>
            <a:ext cx="648072" cy="6926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2" name="Rectangle 11"/>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extLst>
      <p:ext uri="{BB962C8B-B14F-4D97-AF65-F5344CB8AC3E}">
        <p14:creationId xmlns:p14="http://schemas.microsoft.com/office/powerpoint/2010/main" val="4277513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242" name="Title 1"/>
          <p:cNvSpPr>
            <a:spLocks noGrp="1"/>
          </p:cNvSpPr>
          <p:nvPr>
            <p:ph type="title" idx="4294967295"/>
          </p:nvPr>
        </p:nvSpPr>
        <p:spPr>
          <a:xfrm>
            <a:off x="628650" y="142975"/>
            <a:ext cx="7886700" cy="693737"/>
          </a:xfrm>
          <a:prstGeom prst="rect">
            <a:avLst/>
          </a:prstGeom>
        </p:spPr>
        <p:txBody>
          <a:bodyPr/>
          <a:lstStyle/>
          <a:p>
            <a:pPr algn="ctr" eaLnBrk="1" hangingPunct="1">
              <a:defRPr/>
            </a:pPr>
            <a:r>
              <a:rPr lang="en-GB" altLang="en-US" sz="3200" b="1" dirty="0">
                <a:solidFill>
                  <a:schemeClr val="bg1"/>
                </a:solidFill>
                <a:latin typeface="+mn-lt"/>
              </a:rPr>
              <a:t>Exercise 3 – Part 1</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10</a:t>
            </a:fld>
            <a:endParaRPr lang="en-GB" altLang="en-US">
              <a:solidFill>
                <a:schemeClr val="tx1"/>
              </a:solidFill>
            </a:endParaRPr>
          </a:p>
        </p:txBody>
      </p:sp>
      <p:sp>
        <p:nvSpPr>
          <p:cNvPr id="9" name="Rectangle 3"/>
          <p:cNvSpPr>
            <a:spLocks noChangeArrowheads="1"/>
          </p:cNvSpPr>
          <p:nvPr/>
        </p:nvSpPr>
        <p:spPr bwMode="auto">
          <a:xfrm>
            <a:off x="365918" y="1057275"/>
            <a:ext cx="8412163" cy="523220"/>
          </a:xfrm>
          <a:prstGeom prst="rect">
            <a:avLst/>
          </a:prstGeom>
          <a:noFill/>
          <a:ln w="9525">
            <a:noFill/>
            <a:miter lim="800000"/>
            <a:headEnd/>
            <a:tailEnd/>
          </a:ln>
        </p:spPr>
        <p:txBody>
          <a:bodyPr>
            <a:spAutoFit/>
          </a:bodyPr>
          <a:lstStyle/>
          <a:p>
            <a:r>
              <a:rPr lang="en-GB" altLang="en-US" sz="2800" b="1" u="sng" dirty="0"/>
              <a:t>Integrate the new cases in the Case Reports file</a:t>
            </a:r>
          </a:p>
        </p:txBody>
      </p:sp>
      <p:sp>
        <p:nvSpPr>
          <p:cNvPr id="10" name="Rectangle 12">
            <a:extLst>
              <a:ext uri="{FF2B5EF4-FFF2-40B4-BE49-F238E27FC236}">
                <a16:creationId xmlns="" xmlns:a16="http://schemas.microsoft.com/office/drawing/2014/main" id="{28AC9C77-1108-41D8-AF90-2DD360B9A260}"/>
              </a:ext>
            </a:extLst>
          </p:cNvPr>
          <p:cNvSpPr>
            <a:spLocks noChangeArrowheads="1"/>
          </p:cNvSpPr>
          <p:nvPr/>
        </p:nvSpPr>
        <p:spPr bwMode="auto">
          <a:xfrm>
            <a:off x="287338" y="1525588"/>
            <a:ext cx="8856662"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400" dirty="0"/>
              <a:t>Open the following files in excel:</a:t>
            </a:r>
          </a:p>
          <a:p>
            <a:pPr lvl="1">
              <a:buFont typeface="Arial" panose="020B0604020202020204" pitchFamily="34" charset="0"/>
              <a:buChar char="•"/>
            </a:pPr>
            <a:r>
              <a:rPr lang="pt-BR" altLang="en-US" sz="2200" smtClean="0"/>
              <a:t>Malaria_Cases_Report_DOH_200325</a:t>
            </a:r>
            <a:r>
              <a:rPr lang="en-US" altLang="en-US" sz="2200" smtClean="0"/>
              <a:t>.xlsx </a:t>
            </a:r>
            <a:r>
              <a:rPr lang="en-US" altLang="en-US" sz="2200" dirty="0"/>
              <a:t>(cases report)</a:t>
            </a:r>
          </a:p>
          <a:p>
            <a:pPr lvl="1">
              <a:buFont typeface="Arial" panose="020B0604020202020204" pitchFamily="34" charset="0"/>
              <a:buChar char="•"/>
            </a:pPr>
            <a:r>
              <a:rPr lang="pt-BR" altLang="en-US" sz="2200" dirty="0"/>
              <a:t>Surveillance_results</a:t>
            </a:r>
            <a:r>
              <a:rPr lang="en-US" altLang="en-US" sz="2200" dirty="0"/>
              <a:t>.csv</a:t>
            </a:r>
            <a:r>
              <a:rPr lang="en-GB" altLang="en-US" sz="2200" dirty="0"/>
              <a:t> (answers from the ODK-based questionnaire)</a:t>
            </a:r>
          </a:p>
          <a:p>
            <a:pPr>
              <a:buFontTx/>
              <a:buAutoNum type="arabicPeriod"/>
            </a:pPr>
            <a:r>
              <a:rPr lang="en-GB" altLang="en-US" sz="2400" dirty="0"/>
              <a:t>Save the ODK-based file under a new name and in excel format (security in case you make a mistake)</a:t>
            </a:r>
          </a:p>
          <a:p>
            <a:pPr>
              <a:buFontTx/>
              <a:buAutoNum type="arabicPeriod"/>
            </a:pPr>
            <a:r>
              <a:rPr lang="en-GB" altLang="en-US" sz="2400" dirty="0"/>
              <a:t>In the copy of the ODK-based file:</a:t>
            </a:r>
          </a:p>
          <a:p>
            <a:pPr lvl="1">
              <a:buFont typeface="Arial" panose="020B0604020202020204" pitchFamily="34" charset="0"/>
              <a:buChar char="•"/>
            </a:pPr>
            <a:r>
              <a:rPr lang="en-GB" altLang="en-US" sz="2200" dirty="0"/>
              <a:t>Identify and highlight the columns that needs to be kept to match the structure of the cases report file</a:t>
            </a:r>
          </a:p>
          <a:p>
            <a:pPr lvl="1">
              <a:buFont typeface="Arial" panose="020B0604020202020204" pitchFamily="34" charset="0"/>
              <a:buChar char="•"/>
            </a:pPr>
            <a:r>
              <a:rPr lang="en-GB" altLang="en-US" sz="2200" dirty="0"/>
              <a:t>Delete the other columns</a:t>
            </a:r>
          </a:p>
          <a:p>
            <a:pPr>
              <a:buFontTx/>
              <a:buAutoNum type="arabicPeriod"/>
            </a:pPr>
            <a:r>
              <a:rPr lang="en-GB" altLang="en-US" sz="2400" dirty="0"/>
              <a:t>Copy the new cases from the file resulting from step 3 and paste them in the cases report one (verify the total number of cases)</a:t>
            </a:r>
          </a:p>
          <a:p>
            <a:pPr>
              <a:buFontTx/>
              <a:buAutoNum type="arabicPeriod"/>
            </a:pPr>
            <a:r>
              <a:rPr lang="en-GB" altLang="en-US" sz="2400" dirty="0"/>
              <a:t>Add the next available unique identifier to each of the new cases</a:t>
            </a:r>
          </a:p>
          <a:p>
            <a:pPr>
              <a:buFontTx/>
              <a:buAutoNum type="arabicPeriod"/>
            </a:pPr>
            <a:r>
              <a:rPr lang="en-GB" altLang="en-US" sz="2400" dirty="0"/>
              <a:t>Save the case report file under a new name (with today’s date…in 2025)</a:t>
            </a:r>
            <a:endParaRPr lang="en-US" altLang="en-US" sz="2400" dirty="0"/>
          </a:p>
        </p:txBody>
      </p:sp>
    </p:spTree>
    <p:extLst>
      <p:ext uri="{BB962C8B-B14F-4D97-AF65-F5344CB8AC3E}">
        <p14:creationId xmlns:p14="http://schemas.microsoft.com/office/powerpoint/2010/main" val="4010321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11</a:t>
            </a:fld>
            <a:endParaRPr lang="en-GB" altLang="en-US">
              <a:solidFill>
                <a:schemeClr val="tx1"/>
              </a:solidFill>
            </a:endParaRPr>
          </a:p>
        </p:txBody>
      </p:sp>
      <p:sp>
        <p:nvSpPr>
          <p:cNvPr id="8" name="Rectangle 12">
            <a:extLst>
              <a:ext uri="{FF2B5EF4-FFF2-40B4-BE49-F238E27FC236}">
                <a16:creationId xmlns="" xmlns:a16="http://schemas.microsoft.com/office/drawing/2014/main" id="{0F38327D-5F2E-486C-9C3A-A34DB76F12C4}"/>
              </a:ext>
            </a:extLst>
          </p:cNvPr>
          <p:cNvSpPr>
            <a:spLocks noChangeArrowheads="1"/>
          </p:cNvSpPr>
          <p:nvPr/>
        </p:nvSpPr>
        <p:spPr bwMode="auto">
          <a:xfrm>
            <a:off x="323528" y="2880226"/>
            <a:ext cx="87483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600" u="sng" dirty="0"/>
              <a:t>Barangay code: </a:t>
            </a:r>
            <a:r>
              <a:rPr lang="en-US" altLang="en-US" sz="2600" dirty="0" err="1"/>
              <a:t>barangay_address:residence_brgy</a:t>
            </a:r>
            <a:endParaRPr lang="en-US" altLang="en-US" sz="2600" dirty="0"/>
          </a:p>
          <a:p>
            <a:pPr>
              <a:buFontTx/>
              <a:buAutoNum type="arabicPeriod"/>
            </a:pPr>
            <a:r>
              <a:rPr lang="en-US" altLang="en-US" sz="2600" u="sng" dirty="0"/>
              <a:t>Barangay name:</a:t>
            </a:r>
            <a:r>
              <a:rPr lang="en-US" altLang="en-US" sz="2600" dirty="0">
                <a:highlight>
                  <a:srgbClr val="FFFF00"/>
                </a:highlight>
              </a:rPr>
              <a:t> Not captured</a:t>
            </a:r>
            <a:r>
              <a:rPr lang="en-US" altLang="en-US" sz="2600" u="sng" dirty="0"/>
              <a:t> </a:t>
            </a:r>
          </a:p>
          <a:p>
            <a:pPr>
              <a:buFontTx/>
              <a:buAutoNum type="arabicPeriod"/>
            </a:pPr>
            <a:r>
              <a:rPr lang="en-US" altLang="en-US" sz="2600" u="sng" dirty="0"/>
              <a:t>Health facility unique ID: </a:t>
            </a:r>
            <a:r>
              <a:rPr lang="en-US" altLang="en-US" sz="2600" dirty="0" err="1"/>
              <a:t>collection_location:hf_name</a:t>
            </a:r>
            <a:endParaRPr lang="en-US" altLang="en-US" sz="2600" dirty="0">
              <a:highlight>
                <a:srgbClr val="FFFF00"/>
              </a:highlight>
            </a:endParaRPr>
          </a:p>
          <a:p>
            <a:pPr>
              <a:buFontTx/>
              <a:buAutoNum type="arabicPeriod"/>
            </a:pPr>
            <a:r>
              <a:rPr lang="en-US" altLang="en-US" sz="2600" u="sng" dirty="0"/>
              <a:t>Health facility name:</a:t>
            </a:r>
            <a:r>
              <a:rPr lang="en-US" altLang="en-US" sz="2600" dirty="0"/>
              <a:t> </a:t>
            </a:r>
            <a:r>
              <a:rPr lang="en-US" altLang="en-US" sz="2600" dirty="0">
                <a:highlight>
                  <a:srgbClr val="FFFF00"/>
                </a:highlight>
              </a:rPr>
              <a:t>Not captured</a:t>
            </a:r>
          </a:p>
          <a:p>
            <a:pPr>
              <a:buFontTx/>
              <a:buAutoNum type="arabicPeriod"/>
            </a:pPr>
            <a:r>
              <a:rPr lang="en-US" altLang="en-US" sz="2600" u="sng" dirty="0"/>
              <a:t>Health facility type:</a:t>
            </a:r>
            <a:r>
              <a:rPr lang="en-US" altLang="en-US" sz="2600" dirty="0"/>
              <a:t> </a:t>
            </a:r>
            <a:r>
              <a:rPr lang="en-US" altLang="en-US" sz="2600" dirty="0" err="1"/>
              <a:t>hf_data:hf_type</a:t>
            </a:r>
            <a:endParaRPr lang="en-US" altLang="en-US" sz="2600" dirty="0"/>
          </a:p>
          <a:p>
            <a:pPr>
              <a:buFontTx/>
              <a:buAutoNum type="arabicPeriod"/>
            </a:pPr>
            <a:r>
              <a:rPr lang="en-US" altLang="en-US" sz="2600" u="sng" dirty="0"/>
              <a:t>Reporting date:</a:t>
            </a:r>
            <a:r>
              <a:rPr lang="en-US" altLang="en-US" sz="2600" dirty="0"/>
              <a:t> </a:t>
            </a:r>
            <a:r>
              <a:rPr lang="en-US" altLang="en-US" sz="2600" dirty="0" err="1"/>
              <a:t>reporting_date:date_clxn</a:t>
            </a:r>
            <a:endParaRPr lang="en-US" altLang="en-US" sz="2600" dirty="0">
              <a:highlight>
                <a:srgbClr val="FFFF00"/>
              </a:highlight>
            </a:endParaRPr>
          </a:p>
        </p:txBody>
      </p:sp>
      <p:sp>
        <p:nvSpPr>
          <p:cNvPr id="7" name="Title 1">
            <a:extLst>
              <a:ext uri="{FF2B5EF4-FFF2-40B4-BE49-F238E27FC236}">
                <a16:creationId xmlns="" xmlns:a16="http://schemas.microsoft.com/office/drawing/2014/main" id="{7BE0E835-B991-415D-AD4E-734A70AF3EF7}"/>
              </a:ext>
            </a:extLst>
          </p:cNvPr>
          <p:cNvSpPr txBox="1">
            <a:spLocks/>
          </p:cNvSpPr>
          <p:nvPr/>
        </p:nvSpPr>
        <p:spPr>
          <a:xfrm>
            <a:off x="628650" y="142975"/>
            <a:ext cx="7886700" cy="693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r>
              <a:rPr lang="en-GB" altLang="en-US" sz="3200" b="1" dirty="0">
                <a:solidFill>
                  <a:schemeClr val="bg1"/>
                </a:solidFill>
                <a:latin typeface="+mn-lt"/>
              </a:rPr>
              <a:t>Exercise 4 – Part 3</a:t>
            </a:r>
            <a:endParaRPr lang="en-PH" altLang="en-US" sz="3200" b="1" dirty="0">
              <a:solidFill>
                <a:schemeClr val="bg1"/>
              </a:solidFill>
              <a:latin typeface="+mn-lt"/>
            </a:endParaRPr>
          </a:p>
        </p:txBody>
      </p:sp>
      <p:sp>
        <p:nvSpPr>
          <p:cNvPr id="11" name="Rectangle 12">
            <a:extLst>
              <a:ext uri="{FF2B5EF4-FFF2-40B4-BE49-F238E27FC236}">
                <a16:creationId xmlns="" xmlns:a16="http://schemas.microsoft.com/office/drawing/2014/main" id="{8723D548-D205-48FF-8773-7405E404D810}"/>
              </a:ext>
            </a:extLst>
          </p:cNvPr>
          <p:cNvSpPr>
            <a:spLocks noChangeArrowheads="1"/>
          </p:cNvSpPr>
          <p:nvPr/>
        </p:nvSpPr>
        <p:spPr bwMode="auto">
          <a:xfrm>
            <a:off x="0" y="1782915"/>
            <a:ext cx="88924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buFont typeface="Arial" panose="020B0604020202020204" pitchFamily="34" charset="0"/>
              <a:buChar char="•"/>
            </a:pPr>
            <a:r>
              <a:rPr lang="en-US" altLang="en-US" sz="2700" dirty="0"/>
              <a:t>List of fields that should be in your temporary file before copying the records to the </a:t>
            </a:r>
          </a:p>
        </p:txBody>
      </p:sp>
      <p:sp>
        <p:nvSpPr>
          <p:cNvPr id="12" name="AutoShape 32">
            <a:extLst>
              <a:ext uri="{FF2B5EF4-FFF2-40B4-BE49-F238E27FC236}">
                <a16:creationId xmlns="" xmlns:a16="http://schemas.microsoft.com/office/drawing/2014/main" id="{DD8E1C8B-6164-47A9-B757-F3DFE9D67F85}"/>
              </a:ext>
            </a:extLst>
          </p:cNvPr>
          <p:cNvSpPr>
            <a:spLocks noChangeArrowheads="1"/>
          </p:cNvSpPr>
          <p:nvPr/>
        </p:nvSpPr>
        <p:spPr bwMode="auto">
          <a:xfrm>
            <a:off x="447739" y="1896222"/>
            <a:ext cx="513138" cy="305457"/>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0" name="Rectangle 3">
            <a:extLst>
              <a:ext uri="{FF2B5EF4-FFF2-40B4-BE49-F238E27FC236}">
                <a16:creationId xmlns="" xmlns:a16="http://schemas.microsoft.com/office/drawing/2014/main" id="{8B9086F2-70D7-4FE0-8E5C-D1119301EEF0}"/>
              </a:ext>
            </a:extLst>
          </p:cNvPr>
          <p:cNvSpPr>
            <a:spLocks noChangeArrowheads="1"/>
          </p:cNvSpPr>
          <p:nvPr/>
        </p:nvSpPr>
        <p:spPr bwMode="auto">
          <a:xfrm>
            <a:off x="365918" y="1057275"/>
            <a:ext cx="8412163" cy="523220"/>
          </a:xfrm>
          <a:prstGeom prst="rect">
            <a:avLst/>
          </a:prstGeom>
          <a:noFill/>
          <a:ln w="9525">
            <a:noFill/>
            <a:miter lim="800000"/>
            <a:headEnd/>
            <a:tailEnd/>
          </a:ln>
        </p:spPr>
        <p:txBody>
          <a:bodyPr>
            <a:spAutoFit/>
          </a:bodyPr>
          <a:lstStyle/>
          <a:p>
            <a:r>
              <a:rPr lang="en-GB" altLang="en-US" sz="2800" b="1" u="sng" dirty="0"/>
              <a:t>Integrate the new cases in the Case Reports file</a:t>
            </a:r>
          </a:p>
        </p:txBody>
      </p:sp>
    </p:spTree>
    <p:extLst>
      <p:ext uri="{BB962C8B-B14F-4D97-AF65-F5344CB8AC3E}">
        <p14:creationId xmlns:p14="http://schemas.microsoft.com/office/powerpoint/2010/main" val="14729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242" name="Title 1"/>
          <p:cNvSpPr>
            <a:spLocks noGrp="1"/>
          </p:cNvSpPr>
          <p:nvPr>
            <p:ph type="title" idx="4294967295"/>
          </p:nvPr>
        </p:nvSpPr>
        <p:spPr>
          <a:xfrm>
            <a:off x="628650" y="142975"/>
            <a:ext cx="7886700" cy="693737"/>
          </a:xfrm>
          <a:prstGeom prst="rect">
            <a:avLst/>
          </a:prstGeom>
        </p:spPr>
        <p:txBody>
          <a:bodyPr/>
          <a:lstStyle/>
          <a:p>
            <a:pPr algn="ctr" eaLnBrk="1" hangingPunct="1">
              <a:defRPr/>
            </a:pPr>
            <a:r>
              <a:rPr lang="en-GB" altLang="en-US" sz="3200" b="1" dirty="0">
                <a:solidFill>
                  <a:schemeClr val="bg1"/>
                </a:solidFill>
                <a:latin typeface="+mn-lt"/>
              </a:rPr>
              <a:t>Exercise 3 – Part 2</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12</a:t>
            </a:fld>
            <a:endParaRPr lang="en-GB" altLang="en-US">
              <a:solidFill>
                <a:schemeClr val="tx1"/>
              </a:solidFill>
            </a:endParaRPr>
          </a:p>
        </p:txBody>
      </p:sp>
      <p:sp>
        <p:nvSpPr>
          <p:cNvPr id="9" name="Rectangle 3"/>
          <p:cNvSpPr>
            <a:spLocks noChangeArrowheads="1"/>
          </p:cNvSpPr>
          <p:nvPr/>
        </p:nvSpPr>
        <p:spPr bwMode="auto">
          <a:xfrm>
            <a:off x="365918" y="1057275"/>
            <a:ext cx="8412163" cy="523220"/>
          </a:xfrm>
          <a:prstGeom prst="rect">
            <a:avLst/>
          </a:prstGeom>
          <a:noFill/>
          <a:ln w="9525">
            <a:noFill/>
            <a:miter lim="800000"/>
            <a:headEnd/>
            <a:tailEnd/>
          </a:ln>
        </p:spPr>
        <p:txBody>
          <a:bodyPr>
            <a:spAutoFit/>
          </a:bodyPr>
          <a:lstStyle/>
          <a:p>
            <a:r>
              <a:rPr lang="en-GB" altLang="en-US" sz="2800" b="1" u="sng" dirty="0"/>
              <a:t>Create the malaria cases reports file by Barangay</a:t>
            </a:r>
          </a:p>
        </p:txBody>
      </p:sp>
      <p:sp>
        <p:nvSpPr>
          <p:cNvPr id="10" name="Rectangle 12">
            <a:extLst>
              <a:ext uri="{FF2B5EF4-FFF2-40B4-BE49-F238E27FC236}">
                <a16:creationId xmlns="" xmlns:a16="http://schemas.microsoft.com/office/drawing/2014/main" id="{28AC9C77-1108-41D8-AF90-2DD360B9A260}"/>
              </a:ext>
            </a:extLst>
          </p:cNvPr>
          <p:cNvSpPr>
            <a:spLocks noChangeArrowheads="1"/>
          </p:cNvSpPr>
          <p:nvPr/>
        </p:nvSpPr>
        <p:spPr bwMode="auto">
          <a:xfrm>
            <a:off x="287338" y="1525588"/>
            <a:ext cx="885666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500" dirty="0"/>
              <a:t>Open </a:t>
            </a:r>
            <a:r>
              <a:rPr lang="en-US" altLang="en-US" sz="2500"/>
              <a:t>the </a:t>
            </a:r>
            <a:r>
              <a:rPr lang="pt-BR" altLang="en-US" sz="2500" smtClean="0"/>
              <a:t>Malaria_Cases_Report_DOH_260325</a:t>
            </a:r>
            <a:r>
              <a:rPr lang="en-US" altLang="en-US" sz="2500" smtClean="0"/>
              <a:t>.xlsx  </a:t>
            </a:r>
            <a:r>
              <a:rPr lang="en-US" altLang="en-US" sz="2500" dirty="0"/>
              <a:t>file in excel</a:t>
            </a:r>
          </a:p>
          <a:p>
            <a:pPr>
              <a:buFontTx/>
              <a:buAutoNum type="arabicPeriod"/>
            </a:pPr>
            <a:endParaRPr lang="en-US" altLang="en-US" sz="2500" dirty="0"/>
          </a:p>
        </p:txBody>
      </p:sp>
      <p:sp>
        <p:nvSpPr>
          <p:cNvPr id="8" name="Rectangle 12">
            <a:extLst>
              <a:ext uri="{FF2B5EF4-FFF2-40B4-BE49-F238E27FC236}">
                <a16:creationId xmlns="" xmlns:a16="http://schemas.microsoft.com/office/drawing/2014/main" id="{BA3CA1AC-A09A-45E8-9F1D-EABD5361608B}"/>
              </a:ext>
            </a:extLst>
          </p:cNvPr>
          <p:cNvSpPr>
            <a:spLocks noChangeArrowheads="1"/>
          </p:cNvSpPr>
          <p:nvPr/>
        </p:nvSpPr>
        <p:spPr bwMode="auto">
          <a:xfrm>
            <a:off x="251520" y="2251519"/>
            <a:ext cx="475234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2"/>
            </a:pPr>
            <a:r>
              <a:rPr lang="en-US" altLang="en-US" sz="2400" dirty="0"/>
              <a:t>Use the pivot table function to generate a new table that would contain the Barangay unique identifier and the total number of cases by Barangay</a:t>
            </a:r>
          </a:p>
          <a:p>
            <a:pPr>
              <a:buFontTx/>
              <a:buAutoNum type="arabicPeriod" startAt="2"/>
            </a:pPr>
            <a:endParaRPr lang="en-US" altLang="en-US" sz="2400" dirty="0"/>
          </a:p>
          <a:p>
            <a:pPr>
              <a:buFontTx/>
              <a:buAutoNum type="arabicPeriod" startAt="2"/>
            </a:pPr>
            <a:endParaRPr lang="en-US" altLang="en-US" sz="2400" dirty="0"/>
          </a:p>
        </p:txBody>
      </p:sp>
      <p:pic>
        <p:nvPicPr>
          <p:cNvPr id="2" name="Picture 1">
            <a:extLst>
              <a:ext uri="{FF2B5EF4-FFF2-40B4-BE49-F238E27FC236}">
                <a16:creationId xmlns="" xmlns:a16="http://schemas.microsoft.com/office/drawing/2014/main" id="{335C2F90-34DF-499D-8D8C-B98D5A9CCA51}"/>
              </a:ext>
            </a:extLst>
          </p:cNvPr>
          <p:cNvPicPr>
            <a:picLocks noChangeAspect="1"/>
          </p:cNvPicPr>
          <p:nvPr/>
        </p:nvPicPr>
        <p:blipFill rotWithShape="1">
          <a:blip r:embed="rId2"/>
          <a:srcRect l="48647" t="36903" r="38432" b="21755"/>
          <a:stretch/>
        </p:blipFill>
        <p:spPr>
          <a:xfrm>
            <a:off x="5199675" y="2037836"/>
            <a:ext cx="1316542" cy="2153488"/>
          </a:xfrm>
          <a:prstGeom prst="rect">
            <a:avLst/>
          </a:prstGeom>
          <a:effectLst>
            <a:outerShdw blurRad="50800" dist="38100" dir="2700000" sx="102000" sy="102000" algn="tl" rotWithShape="0">
              <a:prstClr val="black">
                <a:alpha val="40000"/>
              </a:prstClr>
            </a:outerShdw>
          </a:effectLst>
        </p:spPr>
      </p:pic>
      <p:pic>
        <p:nvPicPr>
          <p:cNvPr id="3" name="Picture 2">
            <a:extLst>
              <a:ext uri="{FF2B5EF4-FFF2-40B4-BE49-F238E27FC236}">
                <a16:creationId xmlns="" xmlns:a16="http://schemas.microsoft.com/office/drawing/2014/main" id="{3FC6F6A0-55ED-446A-BCEA-1B8B9B6CBFB9}"/>
              </a:ext>
            </a:extLst>
          </p:cNvPr>
          <p:cNvPicPr>
            <a:picLocks noChangeAspect="1"/>
          </p:cNvPicPr>
          <p:nvPr/>
        </p:nvPicPr>
        <p:blipFill rotWithShape="1">
          <a:blip r:embed="rId3"/>
          <a:srcRect l="49212" t="37400" r="36613" b="20773"/>
          <a:stretch/>
        </p:blipFill>
        <p:spPr>
          <a:xfrm>
            <a:off x="6159738" y="2386002"/>
            <a:ext cx="1455851" cy="2416460"/>
          </a:xfrm>
          <a:prstGeom prst="rect">
            <a:avLst/>
          </a:prstGeom>
          <a:effectLst>
            <a:outerShdw blurRad="50800" dist="38100" dir="2700000" sx="102000" sy="102000" algn="tl" rotWithShape="0">
              <a:prstClr val="black">
                <a:alpha val="40000"/>
              </a:prstClr>
            </a:outerShdw>
          </a:effectLst>
        </p:spPr>
      </p:pic>
      <p:sp>
        <p:nvSpPr>
          <p:cNvPr id="11" name="Rectangle 12">
            <a:extLst>
              <a:ext uri="{FF2B5EF4-FFF2-40B4-BE49-F238E27FC236}">
                <a16:creationId xmlns="" xmlns:a16="http://schemas.microsoft.com/office/drawing/2014/main" id="{80DD72F2-F898-4AE4-829A-0BAB510BDFED}"/>
              </a:ext>
            </a:extLst>
          </p:cNvPr>
          <p:cNvSpPr>
            <a:spLocks noChangeArrowheads="1"/>
          </p:cNvSpPr>
          <p:nvPr/>
        </p:nvSpPr>
        <p:spPr bwMode="auto">
          <a:xfrm>
            <a:off x="231242" y="4120624"/>
            <a:ext cx="59551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3"/>
            </a:pPr>
            <a:r>
              <a:rPr lang="en-US" altLang="en-US" sz="2400" dirty="0"/>
              <a:t>Make sure that your pivot table contains all the cases from the cases report</a:t>
            </a:r>
          </a:p>
        </p:txBody>
      </p:sp>
      <p:sp>
        <p:nvSpPr>
          <p:cNvPr id="12" name="Rectangle 12">
            <a:extLst>
              <a:ext uri="{FF2B5EF4-FFF2-40B4-BE49-F238E27FC236}">
                <a16:creationId xmlns="" xmlns:a16="http://schemas.microsoft.com/office/drawing/2014/main" id="{2BE89D9D-9C89-4C45-A8A1-B677918824E3}"/>
              </a:ext>
            </a:extLst>
          </p:cNvPr>
          <p:cNvSpPr>
            <a:spLocks noChangeArrowheads="1"/>
          </p:cNvSpPr>
          <p:nvPr/>
        </p:nvSpPr>
        <p:spPr bwMode="auto">
          <a:xfrm>
            <a:off x="184586" y="4903685"/>
            <a:ext cx="73397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4"/>
            </a:pPr>
            <a:r>
              <a:rPr lang="en-US" altLang="en-US" sz="2400" dirty="0"/>
              <a:t>Add the Barangay names to your table and adjust the headers to be appropriate for import in QGIS </a:t>
            </a:r>
          </a:p>
          <a:p>
            <a:pPr marL="0" indent="0"/>
            <a:endParaRPr lang="en-US" altLang="en-US" sz="2400" dirty="0"/>
          </a:p>
        </p:txBody>
      </p:sp>
      <p:pic>
        <p:nvPicPr>
          <p:cNvPr id="4" name="Picture 3">
            <a:extLst>
              <a:ext uri="{FF2B5EF4-FFF2-40B4-BE49-F238E27FC236}">
                <a16:creationId xmlns="" xmlns:a16="http://schemas.microsoft.com/office/drawing/2014/main" id="{638019AD-7C93-463E-B1C2-25E466FDCB40}"/>
              </a:ext>
            </a:extLst>
          </p:cNvPr>
          <p:cNvPicPr>
            <a:picLocks noChangeAspect="1"/>
          </p:cNvPicPr>
          <p:nvPr/>
        </p:nvPicPr>
        <p:blipFill rotWithShape="1">
          <a:blip r:embed="rId4"/>
          <a:srcRect l="56864" t="31800" r="24013" b="13794"/>
          <a:stretch/>
        </p:blipFill>
        <p:spPr>
          <a:xfrm>
            <a:off x="7258331" y="2640581"/>
            <a:ext cx="1748590" cy="2798340"/>
          </a:xfrm>
          <a:prstGeom prst="rect">
            <a:avLst/>
          </a:prstGeom>
        </p:spPr>
      </p:pic>
      <p:sp>
        <p:nvSpPr>
          <p:cNvPr id="13" name="Rectangle 12">
            <a:extLst>
              <a:ext uri="{FF2B5EF4-FFF2-40B4-BE49-F238E27FC236}">
                <a16:creationId xmlns="" xmlns:a16="http://schemas.microsoft.com/office/drawing/2014/main" id="{7FFAC063-A60C-412E-A5FF-4E701C22E859}"/>
              </a:ext>
            </a:extLst>
          </p:cNvPr>
          <p:cNvSpPr>
            <a:spLocks noChangeArrowheads="1"/>
          </p:cNvSpPr>
          <p:nvPr/>
        </p:nvSpPr>
        <p:spPr bwMode="auto">
          <a:xfrm>
            <a:off x="161666" y="6389995"/>
            <a:ext cx="898233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6"/>
            </a:pPr>
            <a:r>
              <a:rPr lang="en-US" altLang="en-US" sz="2500" dirty="0"/>
              <a:t>Save the resulting table </a:t>
            </a:r>
            <a:r>
              <a:rPr lang="en-US" altLang="en-US" sz="2500"/>
              <a:t>as </a:t>
            </a:r>
            <a:r>
              <a:rPr lang="en-US" altLang="en-US" sz="2500" smtClean="0"/>
              <a:t>Tot_Cases_Bry_260325.xlsx</a:t>
            </a:r>
            <a:endParaRPr lang="en-US" altLang="en-US" sz="2500" dirty="0"/>
          </a:p>
        </p:txBody>
      </p:sp>
      <p:sp>
        <p:nvSpPr>
          <p:cNvPr id="14" name="Rectangle 12">
            <a:extLst>
              <a:ext uri="{FF2B5EF4-FFF2-40B4-BE49-F238E27FC236}">
                <a16:creationId xmlns="" xmlns:a16="http://schemas.microsoft.com/office/drawing/2014/main" id="{CED09125-228D-4881-A2C8-42DE709F966B}"/>
              </a:ext>
            </a:extLst>
          </p:cNvPr>
          <p:cNvSpPr>
            <a:spLocks noChangeArrowheads="1"/>
          </p:cNvSpPr>
          <p:nvPr/>
        </p:nvSpPr>
        <p:spPr bwMode="auto">
          <a:xfrm>
            <a:off x="151728" y="5600986"/>
            <a:ext cx="89922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5"/>
            </a:pPr>
            <a:r>
              <a:rPr lang="en-US" altLang="en-US" sz="2400" dirty="0"/>
              <a:t>Check that all the Barangay in your new table are in the master list and rename the worksheet </a:t>
            </a:r>
            <a:r>
              <a:rPr lang="fr-CH" altLang="en-US" sz="2400" dirty="0"/>
              <a:t>«</a:t>
            </a:r>
            <a:r>
              <a:rPr lang="fr-CH" altLang="en-US" sz="2400" err="1"/>
              <a:t>Tot_Cases_Bry</a:t>
            </a:r>
            <a:r>
              <a:rPr lang="fr-CH" altLang="en-US" sz="2400" smtClean="0"/>
              <a:t>»</a:t>
            </a:r>
            <a:endParaRPr lang="en-US" altLang="en-US" sz="2400" dirty="0"/>
          </a:p>
        </p:txBody>
      </p:sp>
    </p:spTree>
    <p:extLst>
      <p:ext uri="{BB962C8B-B14F-4D97-AF65-F5344CB8AC3E}">
        <p14:creationId xmlns:p14="http://schemas.microsoft.com/office/powerpoint/2010/main" val="1386798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242" name="Title 1"/>
          <p:cNvSpPr>
            <a:spLocks noGrp="1"/>
          </p:cNvSpPr>
          <p:nvPr>
            <p:ph type="title" idx="4294967295"/>
          </p:nvPr>
        </p:nvSpPr>
        <p:spPr>
          <a:xfrm>
            <a:off x="628650" y="142975"/>
            <a:ext cx="7886700" cy="693737"/>
          </a:xfrm>
          <a:prstGeom prst="rect">
            <a:avLst/>
          </a:prstGeom>
        </p:spPr>
        <p:txBody>
          <a:bodyPr/>
          <a:lstStyle/>
          <a:p>
            <a:pPr algn="ctr" eaLnBrk="1" hangingPunct="1">
              <a:defRPr/>
            </a:pPr>
            <a:r>
              <a:rPr lang="en-GB" altLang="en-US" sz="3200" b="1" dirty="0">
                <a:solidFill>
                  <a:schemeClr val="bg1"/>
                </a:solidFill>
                <a:latin typeface="+mn-lt"/>
              </a:rPr>
              <a:t>Exercise 3 – Part 3</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13</a:t>
            </a:fld>
            <a:endParaRPr lang="en-GB" altLang="en-US">
              <a:solidFill>
                <a:schemeClr val="tx1"/>
              </a:solidFill>
            </a:endParaRPr>
          </a:p>
        </p:txBody>
      </p:sp>
      <p:sp>
        <p:nvSpPr>
          <p:cNvPr id="9" name="Rectangle 3"/>
          <p:cNvSpPr>
            <a:spLocks noChangeArrowheads="1"/>
          </p:cNvSpPr>
          <p:nvPr/>
        </p:nvSpPr>
        <p:spPr bwMode="auto">
          <a:xfrm>
            <a:off x="365918" y="1057275"/>
            <a:ext cx="8412163" cy="523220"/>
          </a:xfrm>
          <a:prstGeom prst="rect">
            <a:avLst/>
          </a:prstGeom>
          <a:noFill/>
          <a:ln w="9525">
            <a:noFill/>
            <a:miter lim="800000"/>
            <a:headEnd/>
            <a:tailEnd/>
          </a:ln>
        </p:spPr>
        <p:txBody>
          <a:bodyPr>
            <a:spAutoFit/>
          </a:bodyPr>
          <a:lstStyle/>
          <a:p>
            <a:r>
              <a:rPr lang="en-GB" altLang="en-US" sz="2800" b="1" u="sng" dirty="0"/>
              <a:t>Create the malaria cases reports file by health facility</a:t>
            </a:r>
          </a:p>
        </p:txBody>
      </p:sp>
      <p:sp>
        <p:nvSpPr>
          <p:cNvPr id="10" name="Rectangle 12">
            <a:extLst>
              <a:ext uri="{FF2B5EF4-FFF2-40B4-BE49-F238E27FC236}">
                <a16:creationId xmlns="" xmlns:a16="http://schemas.microsoft.com/office/drawing/2014/main" id="{28AC9C77-1108-41D8-AF90-2DD360B9A260}"/>
              </a:ext>
            </a:extLst>
          </p:cNvPr>
          <p:cNvSpPr>
            <a:spLocks noChangeArrowheads="1"/>
          </p:cNvSpPr>
          <p:nvPr/>
        </p:nvSpPr>
        <p:spPr bwMode="auto">
          <a:xfrm>
            <a:off x="287338" y="1525588"/>
            <a:ext cx="885666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500" dirty="0"/>
              <a:t>Open </a:t>
            </a:r>
            <a:r>
              <a:rPr lang="en-US" altLang="en-US" sz="2500"/>
              <a:t>the </a:t>
            </a:r>
            <a:r>
              <a:rPr lang="pt-BR" altLang="en-US" sz="2500" smtClean="0"/>
              <a:t>Malaria_Cases_Report_DOH_260325</a:t>
            </a:r>
            <a:r>
              <a:rPr lang="en-US" altLang="en-US" sz="2500" smtClean="0"/>
              <a:t>.xlsx  </a:t>
            </a:r>
            <a:r>
              <a:rPr lang="en-US" altLang="en-US" sz="2500" dirty="0"/>
              <a:t>file in excel</a:t>
            </a:r>
          </a:p>
          <a:p>
            <a:pPr>
              <a:buFontTx/>
              <a:buAutoNum type="arabicPeriod"/>
            </a:pPr>
            <a:endParaRPr lang="en-US" altLang="en-US" sz="2500" dirty="0"/>
          </a:p>
        </p:txBody>
      </p:sp>
      <p:sp>
        <p:nvSpPr>
          <p:cNvPr id="8" name="Rectangle 12">
            <a:extLst>
              <a:ext uri="{FF2B5EF4-FFF2-40B4-BE49-F238E27FC236}">
                <a16:creationId xmlns="" xmlns:a16="http://schemas.microsoft.com/office/drawing/2014/main" id="{BA3CA1AC-A09A-45E8-9F1D-EABD5361608B}"/>
              </a:ext>
            </a:extLst>
          </p:cNvPr>
          <p:cNvSpPr>
            <a:spLocks noChangeArrowheads="1"/>
          </p:cNvSpPr>
          <p:nvPr/>
        </p:nvSpPr>
        <p:spPr bwMode="auto">
          <a:xfrm>
            <a:off x="251520" y="2251519"/>
            <a:ext cx="5040560"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2"/>
            </a:pPr>
            <a:r>
              <a:rPr lang="en-US" altLang="en-US" sz="2500" dirty="0"/>
              <a:t>Use the pivot table function to generate a new table that would contain the health facility unique identifier and the total number of cases by health facility</a:t>
            </a:r>
          </a:p>
          <a:p>
            <a:pPr>
              <a:buFontTx/>
              <a:buAutoNum type="arabicPeriod" startAt="2"/>
            </a:pPr>
            <a:endParaRPr lang="en-US" altLang="en-US" sz="2500" dirty="0"/>
          </a:p>
          <a:p>
            <a:pPr>
              <a:buFontTx/>
              <a:buAutoNum type="arabicPeriod" startAt="2"/>
            </a:pPr>
            <a:endParaRPr lang="en-US" altLang="en-US" sz="2500" dirty="0"/>
          </a:p>
        </p:txBody>
      </p:sp>
      <p:pic>
        <p:nvPicPr>
          <p:cNvPr id="2" name="Picture 1">
            <a:extLst>
              <a:ext uri="{FF2B5EF4-FFF2-40B4-BE49-F238E27FC236}">
                <a16:creationId xmlns="" xmlns:a16="http://schemas.microsoft.com/office/drawing/2014/main" id="{335C2F90-34DF-499D-8D8C-B98D5A9CCA51}"/>
              </a:ext>
            </a:extLst>
          </p:cNvPr>
          <p:cNvPicPr>
            <a:picLocks noChangeAspect="1"/>
          </p:cNvPicPr>
          <p:nvPr/>
        </p:nvPicPr>
        <p:blipFill rotWithShape="1">
          <a:blip r:embed="rId2"/>
          <a:srcRect l="48647" t="36903" r="38432" b="21755"/>
          <a:stretch/>
        </p:blipFill>
        <p:spPr>
          <a:xfrm>
            <a:off x="5199675" y="2037836"/>
            <a:ext cx="1316542" cy="2153488"/>
          </a:xfrm>
          <a:prstGeom prst="rect">
            <a:avLst/>
          </a:prstGeom>
          <a:effectLst>
            <a:outerShdw blurRad="50800" dist="38100" dir="2700000" sx="102000" sy="102000" algn="tl" rotWithShape="0">
              <a:prstClr val="black">
                <a:alpha val="40000"/>
              </a:prstClr>
            </a:outerShdw>
          </a:effectLst>
        </p:spPr>
      </p:pic>
      <p:sp>
        <p:nvSpPr>
          <p:cNvPr id="11" name="Rectangle 12">
            <a:extLst>
              <a:ext uri="{FF2B5EF4-FFF2-40B4-BE49-F238E27FC236}">
                <a16:creationId xmlns="" xmlns:a16="http://schemas.microsoft.com/office/drawing/2014/main" id="{80DD72F2-F898-4AE4-829A-0BAB510BDFED}"/>
              </a:ext>
            </a:extLst>
          </p:cNvPr>
          <p:cNvSpPr>
            <a:spLocks noChangeArrowheads="1"/>
          </p:cNvSpPr>
          <p:nvPr/>
        </p:nvSpPr>
        <p:spPr bwMode="auto">
          <a:xfrm>
            <a:off x="231242" y="4120624"/>
            <a:ext cx="595518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3"/>
            </a:pPr>
            <a:r>
              <a:rPr lang="en-US" altLang="en-US" sz="2500" dirty="0"/>
              <a:t>Make sure that your pivot table contains all the cases from the cases report</a:t>
            </a:r>
          </a:p>
        </p:txBody>
      </p:sp>
      <p:sp>
        <p:nvSpPr>
          <p:cNvPr id="12" name="Rectangle 12">
            <a:extLst>
              <a:ext uri="{FF2B5EF4-FFF2-40B4-BE49-F238E27FC236}">
                <a16:creationId xmlns="" xmlns:a16="http://schemas.microsoft.com/office/drawing/2014/main" id="{2BE89D9D-9C89-4C45-A8A1-B677918824E3}"/>
              </a:ext>
            </a:extLst>
          </p:cNvPr>
          <p:cNvSpPr>
            <a:spLocks noChangeArrowheads="1"/>
          </p:cNvSpPr>
          <p:nvPr/>
        </p:nvSpPr>
        <p:spPr bwMode="auto">
          <a:xfrm>
            <a:off x="184586" y="4903685"/>
            <a:ext cx="733974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4"/>
            </a:pPr>
            <a:r>
              <a:rPr lang="en-US" altLang="en-US" sz="2500" dirty="0"/>
              <a:t>Add the Barangay names to your table and adjust the headers to be appropriate for import in QGIS </a:t>
            </a:r>
          </a:p>
        </p:txBody>
      </p:sp>
      <p:sp>
        <p:nvSpPr>
          <p:cNvPr id="13" name="Rectangle 12">
            <a:extLst>
              <a:ext uri="{FF2B5EF4-FFF2-40B4-BE49-F238E27FC236}">
                <a16:creationId xmlns="" xmlns:a16="http://schemas.microsoft.com/office/drawing/2014/main" id="{7FFAC063-A60C-412E-A5FF-4E701C22E859}"/>
              </a:ext>
            </a:extLst>
          </p:cNvPr>
          <p:cNvSpPr>
            <a:spLocks noChangeArrowheads="1"/>
          </p:cNvSpPr>
          <p:nvPr/>
        </p:nvSpPr>
        <p:spPr bwMode="auto">
          <a:xfrm>
            <a:off x="161666" y="6389995"/>
            <a:ext cx="898233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6"/>
            </a:pPr>
            <a:r>
              <a:rPr lang="en-US" altLang="en-US" sz="2500" dirty="0"/>
              <a:t>Save the resulting table </a:t>
            </a:r>
            <a:r>
              <a:rPr lang="en-US" altLang="en-US" sz="2500"/>
              <a:t>as </a:t>
            </a:r>
            <a:r>
              <a:rPr lang="en-US" altLang="en-US" sz="2500" smtClean="0"/>
              <a:t>Tot_Cases_HF_260325.xlsx</a:t>
            </a:r>
            <a:endParaRPr lang="en-US" altLang="en-US" sz="2500" dirty="0"/>
          </a:p>
        </p:txBody>
      </p:sp>
      <p:pic>
        <p:nvPicPr>
          <p:cNvPr id="5" name="Picture 4">
            <a:extLst>
              <a:ext uri="{FF2B5EF4-FFF2-40B4-BE49-F238E27FC236}">
                <a16:creationId xmlns="" xmlns:a16="http://schemas.microsoft.com/office/drawing/2014/main" id="{2E376056-B09B-4DAD-8CF7-FC0936A3E1A9}"/>
              </a:ext>
            </a:extLst>
          </p:cNvPr>
          <p:cNvPicPr>
            <a:picLocks noChangeAspect="1"/>
          </p:cNvPicPr>
          <p:nvPr/>
        </p:nvPicPr>
        <p:blipFill rotWithShape="1">
          <a:blip r:embed="rId3"/>
          <a:srcRect l="58097" t="31304" r="28346" b="26828"/>
          <a:stretch/>
        </p:blipFill>
        <p:spPr>
          <a:xfrm>
            <a:off x="6118799" y="2323022"/>
            <a:ext cx="1476910" cy="2565594"/>
          </a:xfrm>
          <a:prstGeom prst="rect">
            <a:avLst/>
          </a:prstGeom>
          <a:effectLst>
            <a:outerShdw blurRad="50800" dist="38100" dir="2700000" sx="102000" sy="102000" algn="tl" rotWithShape="0">
              <a:prstClr val="black">
                <a:alpha val="40000"/>
              </a:prstClr>
            </a:outerShdw>
          </a:effectLst>
        </p:spPr>
      </p:pic>
      <p:pic>
        <p:nvPicPr>
          <p:cNvPr id="6" name="Picture 5">
            <a:extLst>
              <a:ext uri="{FF2B5EF4-FFF2-40B4-BE49-F238E27FC236}">
                <a16:creationId xmlns="" xmlns:a16="http://schemas.microsoft.com/office/drawing/2014/main" id="{0DC07025-A1B9-4C17-8536-DCE907EB8C79}"/>
              </a:ext>
            </a:extLst>
          </p:cNvPr>
          <p:cNvPicPr>
            <a:picLocks noChangeAspect="1"/>
          </p:cNvPicPr>
          <p:nvPr/>
        </p:nvPicPr>
        <p:blipFill rotWithShape="1">
          <a:blip r:embed="rId4"/>
          <a:srcRect l="9838" t="31598" r="69687" b="14249"/>
          <a:stretch/>
        </p:blipFill>
        <p:spPr>
          <a:xfrm>
            <a:off x="7200293" y="2861462"/>
            <a:ext cx="1872208" cy="2785378"/>
          </a:xfrm>
          <a:prstGeom prst="rect">
            <a:avLst/>
          </a:prstGeom>
        </p:spPr>
      </p:pic>
      <p:sp>
        <p:nvSpPr>
          <p:cNvPr id="14" name="Rectangle 12">
            <a:extLst>
              <a:ext uri="{FF2B5EF4-FFF2-40B4-BE49-F238E27FC236}">
                <a16:creationId xmlns="" xmlns:a16="http://schemas.microsoft.com/office/drawing/2014/main" id="{5D164B62-A46A-457C-BC92-09F47F7A9C0C}"/>
              </a:ext>
            </a:extLst>
          </p:cNvPr>
          <p:cNvSpPr>
            <a:spLocks noChangeArrowheads="1"/>
          </p:cNvSpPr>
          <p:nvPr/>
        </p:nvSpPr>
        <p:spPr bwMode="auto">
          <a:xfrm>
            <a:off x="130836" y="5631143"/>
            <a:ext cx="9144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5"/>
            </a:pPr>
            <a:r>
              <a:rPr lang="en-US" altLang="en-US" sz="2500" dirty="0"/>
              <a:t>Check that all the health facilities in your new table are in the master list and rename the worksheet </a:t>
            </a:r>
            <a:r>
              <a:rPr lang="en-US" altLang="en-US" sz="2500" err="1"/>
              <a:t>Tot_Cases_HF</a:t>
            </a:r>
            <a:r>
              <a:rPr lang="en-US" altLang="en-US" sz="2500"/>
              <a:t> </a:t>
            </a:r>
            <a:endParaRPr lang="en-US" altLang="en-US" sz="2500" dirty="0"/>
          </a:p>
        </p:txBody>
      </p:sp>
    </p:spTree>
    <p:extLst>
      <p:ext uri="{BB962C8B-B14F-4D97-AF65-F5344CB8AC3E}">
        <p14:creationId xmlns:p14="http://schemas.microsoft.com/office/powerpoint/2010/main" val="166354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242" name="Title 1"/>
          <p:cNvSpPr>
            <a:spLocks noGrp="1"/>
          </p:cNvSpPr>
          <p:nvPr>
            <p:ph type="title" idx="4294967295"/>
          </p:nvPr>
        </p:nvSpPr>
        <p:spPr>
          <a:xfrm>
            <a:off x="628650" y="142975"/>
            <a:ext cx="7886700" cy="693737"/>
          </a:xfrm>
          <a:prstGeom prst="rect">
            <a:avLst/>
          </a:prstGeom>
        </p:spPr>
        <p:txBody>
          <a:bodyPr/>
          <a:lstStyle/>
          <a:p>
            <a:pPr algn="ctr" eaLnBrk="1" hangingPunct="1">
              <a:defRPr/>
            </a:pPr>
            <a:r>
              <a:rPr lang="en-GB" altLang="en-US" sz="3200" b="1" dirty="0">
                <a:solidFill>
                  <a:schemeClr val="bg1"/>
                </a:solidFill>
                <a:latin typeface="+mn-lt"/>
              </a:rPr>
              <a:t>Exercise 3 – Conclusion</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14</a:t>
            </a:fld>
            <a:endParaRPr lang="en-GB" altLang="en-US">
              <a:solidFill>
                <a:schemeClr val="tx1"/>
              </a:solidFill>
            </a:endParaRPr>
          </a:p>
        </p:txBody>
      </p:sp>
      <p:sp>
        <p:nvSpPr>
          <p:cNvPr id="14" name="Rectangle 12">
            <a:extLst>
              <a:ext uri="{FF2B5EF4-FFF2-40B4-BE49-F238E27FC236}">
                <a16:creationId xmlns="" xmlns:a16="http://schemas.microsoft.com/office/drawing/2014/main" id="{9915EC18-9730-4890-B417-3D7F5E98343B}"/>
              </a:ext>
            </a:extLst>
          </p:cNvPr>
          <p:cNvSpPr>
            <a:spLocks noChangeArrowheads="1"/>
          </p:cNvSpPr>
          <p:nvPr/>
        </p:nvSpPr>
        <p:spPr bwMode="auto">
          <a:xfrm>
            <a:off x="179512" y="1052736"/>
            <a:ext cx="89011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800" dirty="0"/>
              <a:t>Re-organizing statistical data that are not properly organized in the first place might be very time consuming and prone to errors</a:t>
            </a:r>
          </a:p>
          <a:p>
            <a:pPr>
              <a:buFontTx/>
              <a:buAutoNum type="arabicPeriod"/>
            </a:pPr>
            <a:r>
              <a:rPr lang="en-US" altLang="en-US" sz="2800" dirty="0"/>
              <a:t>Having a data catalog and metadata ensures for you to understand the data and make sure that it is appropriate for your needs</a:t>
            </a:r>
          </a:p>
          <a:p>
            <a:pPr>
              <a:buFontTx/>
              <a:buAutoNum type="arabicPeriod"/>
            </a:pPr>
            <a:r>
              <a:rPr lang="en-US" altLang="en-US" sz="2800" dirty="0"/>
              <a:t>The use of a master list as the reference for data collection and sharing (unique identifier, name,…) facilitates data consistency, reduce data cleaning and errors</a:t>
            </a:r>
          </a:p>
        </p:txBody>
      </p:sp>
      <p:sp>
        <p:nvSpPr>
          <p:cNvPr id="15" name="AutoShape 32">
            <a:extLst>
              <a:ext uri="{FF2B5EF4-FFF2-40B4-BE49-F238E27FC236}">
                <a16:creationId xmlns="" xmlns:a16="http://schemas.microsoft.com/office/drawing/2014/main" id="{693D837A-4E0F-4423-BB7D-58A3766F99B9}"/>
              </a:ext>
            </a:extLst>
          </p:cNvPr>
          <p:cNvSpPr>
            <a:spLocks noChangeArrowheads="1"/>
          </p:cNvSpPr>
          <p:nvPr/>
        </p:nvSpPr>
        <p:spPr bwMode="auto">
          <a:xfrm>
            <a:off x="187449" y="5445224"/>
            <a:ext cx="504825" cy="427037"/>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sz="2000" dirty="0">
              <a:solidFill>
                <a:srgbClr val="346667"/>
              </a:solidFill>
              <a:latin typeface="+mn-lt"/>
              <a:cs typeface="Arial" charset="0"/>
            </a:endParaRPr>
          </a:p>
        </p:txBody>
      </p:sp>
      <p:sp>
        <p:nvSpPr>
          <p:cNvPr id="16" name="Rectangle 3">
            <a:extLst>
              <a:ext uri="{FF2B5EF4-FFF2-40B4-BE49-F238E27FC236}">
                <a16:creationId xmlns="" xmlns:a16="http://schemas.microsoft.com/office/drawing/2014/main" id="{FA0D97E8-2D8C-4CA0-9245-72E9FB592298}"/>
              </a:ext>
            </a:extLst>
          </p:cNvPr>
          <p:cNvSpPr>
            <a:spLocks noChangeArrowheads="1"/>
          </p:cNvSpPr>
          <p:nvPr/>
        </p:nvSpPr>
        <p:spPr bwMode="auto">
          <a:xfrm>
            <a:off x="763712" y="5445224"/>
            <a:ext cx="8128000"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3200">
                <a:latin typeface="+mn-lt"/>
                <a:cs typeface="Arial" charset="0"/>
              </a:rPr>
              <a:t>Good geospatial </a:t>
            </a:r>
            <a:r>
              <a:rPr lang="en-US" altLang="zh-CN" sz="3200" dirty="0">
                <a:latin typeface="+mn-lt"/>
                <a:cs typeface="Arial" charset="0"/>
              </a:rPr>
              <a:t>data management practices is key to a powerful use of GIS and other geospatial technologies, and therefore thematic mapping</a:t>
            </a:r>
          </a:p>
          <a:p>
            <a:pPr marL="347663" indent="-347663">
              <a:lnSpc>
                <a:spcPct val="90000"/>
              </a:lnSpc>
              <a:spcBef>
                <a:spcPct val="20000"/>
              </a:spcBef>
              <a:buFont typeface="Arial" pitchFamily="34" charset="0"/>
              <a:buChar char="•"/>
              <a:defRPr/>
            </a:pPr>
            <a:endParaRPr lang="en-US" altLang="zh-CN" sz="3200" dirty="0">
              <a:latin typeface="+mn-lt"/>
              <a:cs typeface="Arial" charset="0"/>
            </a:endParaRPr>
          </a:p>
        </p:txBody>
      </p:sp>
    </p:spTree>
    <p:extLst>
      <p:ext uri="{BB962C8B-B14F-4D97-AF65-F5344CB8AC3E}">
        <p14:creationId xmlns:p14="http://schemas.microsoft.com/office/powerpoint/2010/main" val="228975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242" name="Title 1"/>
          <p:cNvSpPr>
            <a:spLocks noGrp="1"/>
          </p:cNvSpPr>
          <p:nvPr>
            <p:ph type="title" idx="4294967295"/>
          </p:nvPr>
        </p:nvSpPr>
        <p:spPr>
          <a:xfrm>
            <a:off x="628650" y="142975"/>
            <a:ext cx="7886700" cy="693737"/>
          </a:xfrm>
          <a:prstGeom prst="rect">
            <a:avLst/>
          </a:prstGeom>
        </p:spPr>
        <p:txBody>
          <a:bodyPr/>
          <a:lstStyle/>
          <a:p>
            <a:pPr algn="ctr" eaLnBrk="1" hangingPunct="1">
              <a:defRPr/>
            </a:pPr>
            <a:r>
              <a:rPr lang="en-GB" altLang="en-US" sz="3200" b="1" dirty="0">
                <a:solidFill>
                  <a:schemeClr val="bg1"/>
                </a:solidFill>
                <a:latin typeface="+mn-lt"/>
              </a:rPr>
              <a:t>Request received for a map</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a:t>
            </a:fld>
            <a:endParaRPr lang="en-GB" altLang="en-US">
              <a:solidFill>
                <a:schemeClr val="tx1"/>
              </a:solidFill>
            </a:endParaRPr>
          </a:p>
        </p:txBody>
      </p:sp>
      <p:sp>
        <p:nvSpPr>
          <p:cNvPr id="9" name="Rectangle 3"/>
          <p:cNvSpPr>
            <a:spLocks noChangeArrowheads="1"/>
          </p:cNvSpPr>
          <p:nvPr/>
        </p:nvSpPr>
        <p:spPr bwMode="auto">
          <a:xfrm>
            <a:off x="365918" y="1057275"/>
            <a:ext cx="8412163" cy="954107"/>
          </a:xfrm>
          <a:prstGeom prst="rect">
            <a:avLst/>
          </a:prstGeom>
          <a:noFill/>
          <a:ln w="9525">
            <a:noFill/>
            <a:miter lim="800000"/>
            <a:headEnd/>
            <a:tailEnd/>
          </a:ln>
        </p:spPr>
        <p:txBody>
          <a:bodyPr>
            <a:spAutoFit/>
          </a:bodyPr>
          <a:lstStyle/>
          <a:p>
            <a:r>
              <a:rPr lang="en-US" altLang="en-US" sz="2800" b="1" dirty="0"/>
              <a:t>Map 1</a:t>
            </a:r>
          </a:p>
          <a:p>
            <a:pPr marL="347663" indent="-347663">
              <a:buFont typeface="Arial" charset="0"/>
              <a:buChar char="•"/>
            </a:pPr>
            <a:endParaRPr lang="en-US" altLang="en-US" sz="2800" dirty="0"/>
          </a:p>
        </p:txBody>
      </p:sp>
      <p:sp>
        <p:nvSpPr>
          <p:cNvPr id="10" name="Rectangle 3"/>
          <p:cNvSpPr>
            <a:spLocks noChangeArrowheads="1"/>
          </p:cNvSpPr>
          <p:nvPr/>
        </p:nvSpPr>
        <p:spPr bwMode="auto">
          <a:xfrm>
            <a:off x="564853" y="1570109"/>
            <a:ext cx="8412163" cy="3539430"/>
          </a:xfrm>
          <a:prstGeom prst="rect">
            <a:avLst/>
          </a:prstGeom>
          <a:noFill/>
          <a:ln w="9525">
            <a:noFill/>
            <a:miter lim="800000"/>
            <a:headEnd/>
            <a:tailEnd/>
          </a:ln>
        </p:spPr>
        <p:txBody>
          <a:bodyPr wrap="square">
            <a:spAutoFit/>
          </a:bodyPr>
          <a:lstStyle/>
          <a:p>
            <a:pPr marL="347663" indent="-347663">
              <a:buFont typeface="Arial" charset="0"/>
              <a:buChar char="•"/>
            </a:pPr>
            <a:r>
              <a:rPr lang="en-GB" altLang="en-US" sz="2800" u="sng" dirty="0"/>
              <a:t>Purpose:</a:t>
            </a:r>
            <a:r>
              <a:rPr lang="en-GB" altLang="en-US" sz="2800" dirty="0"/>
              <a:t> Assist on-going malaria control and elimination activities</a:t>
            </a:r>
          </a:p>
          <a:p>
            <a:pPr marL="347663" indent="-347663">
              <a:buFont typeface="Arial" charset="0"/>
              <a:buChar char="•"/>
            </a:pPr>
            <a:r>
              <a:rPr lang="en-GB" altLang="en-US" sz="2800" u="sng" dirty="0"/>
              <a:t>Audience:</a:t>
            </a:r>
            <a:r>
              <a:rPr lang="en-GB" altLang="en-US" sz="2800" dirty="0"/>
              <a:t> Province level Malaria Surveillance Officer</a:t>
            </a:r>
          </a:p>
          <a:p>
            <a:pPr marL="347663" indent="-347663">
              <a:buFont typeface="Arial" charset="0"/>
              <a:buChar char="•"/>
            </a:pPr>
            <a:r>
              <a:rPr lang="en-GB" altLang="en-US" sz="2800" u="sng" dirty="0"/>
              <a:t>Content:</a:t>
            </a:r>
          </a:p>
          <a:p>
            <a:pPr marL="804863" lvl="1" indent="-347663">
              <a:buFont typeface="Arial" charset="0"/>
              <a:buChar char="•"/>
            </a:pPr>
            <a:r>
              <a:rPr lang="en-GB" altLang="en-US" sz="2800"/>
              <a:t>Updated number of malaria cases:</a:t>
            </a:r>
          </a:p>
          <a:p>
            <a:pPr marL="1262063" lvl="2" indent="-347663">
              <a:buFont typeface="Arial" charset="0"/>
              <a:buChar char="•"/>
            </a:pPr>
            <a:r>
              <a:rPr lang="en-PH" altLang="en-US" sz="2800"/>
              <a:t>By place of reporting at</a:t>
            </a:r>
            <a:r>
              <a:rPr lang="en-GB" altLang="en-US" sz="2800"/>
              <a:t> the health facility level</a:t>
            </a:r>
          </a:p>
          <a:p>
            <a:pPr marL="1262063" lvl="2" indent="-347663">
              <a:buFont typeface="Arial" charset="0"/>
              <a:buChar char="•"/>
            </a:pPr>
            <a:r>
              <a:rPr lang="en-PH" altLang="en-US" sz="2800"/>
              <a:t>By place of residence aggregated</a:t>
            </a:r>
            <a:r>
              <a:rPr lang="en-GB" altLang="en-US" sz="2800"/>
              <a:t> by Barangay</a:t>
            </a:r>
          </a:p>
          <a:p>
            <a:pPr marL="347663" indent="-347663">
              <a:buFont typeface="Arial" charset="0"/>
              <a:buChar char="•"/>
            </a:pPr>
            <a:r>
              <a:rPr lang="en-GB" altLang="en-US" sz="2800" u="sng" smtClean="0"/>
              <a:t>Medium</a:t>
            </a:r>
            <a:r>
              <a:rPr lang="en-GB" altLang="en-US" sz="2800" u="sng" dirty="0"/>
              <a:t>: </a:t>
            </a:r>
            <a:r>
              <a:rPr lang="en-GB" altLang="en-US" sz="2800" dirty="0"/>
              <a:t>A4 size map stored in a pdf file</a:t>
            </a:r>
            <a:endParaRPr lang="en-US"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242" name="Title 1"/>
          <p:cNvSpPr>
            <a:spLocks noGrp="1"/>
          </p:cNvSpPr>
          <p:nvPr>
            <p:ph type="title" idx="4294967295"/>
          </p:nvPr>
        </p:nvSpPr>
        <p:spPr>
          <a:xfrm>
            <a:off x="628650" y="142975"/>
            <a:ext cx="7886700" cy="693737"/>
          </a:xfrm>
          <a:prstGeom prst="rect">
            <a:avLst/>
          </a:prstGeom>
        </p:spPr>
        <p:txBody>
          <a:bodyPr/>
          <a:lstStyle/>
          <a:p>
            <a:pPr algn="ctr" eaLnBrk="1" hangingPunct="1">
              <a:defRPr/>
            </a:pPr>
            <a:r>
              <a:rPr lang="en-GB" altLang="en-US" sz="3200" b="1" dirty="0">
                <a:solidFill>
                  <a:schemeClr val="bg1"/>
                </a:solidFill>
                <a:latin typeface="+mn-lt"/>
              </a:rPr>
              <a:t>Request received for a map</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3</a:t>
            </a:fld>
            <a:endParaRPr lang="en-GB" altLang="en-US">
              <a:solidFill>
                <a:schemeClr val="tx1"/>
              </a:solidFill>
            </a:endParaRPr>
          </a:p>
        </p:txBody>
      </p:sp>
      <p:sp>
        <p:nvSpPr>
          <p:cNvPr id="9" name="Rectangle 3"/>
          <p:cNvSpPr>
            <a:spLocks noChangeArrowheads="1"/>
          </p:cNvSpPr>
          <p:nvPr/>
        </p:nvSpPr>
        <p:spPr bwMode="auto">
          <a:xfrm>
            <a:off x="365918" y="1057275"/>
            <a:ext cx="8412163" cy="954107"/>
          </a:xfrm>
          <a:prstGeom prst="rect">
            <a:avLst/>
          </a:prstGeom>
          <a:noFill/>
          <a:ln w="9525">
            <a:noFill/>
            <a:miter lim="800000"/>
            <a:headEnd/>
            <a:tailEnd/>
          </a:ln>
        </p:spPr>
        <p:txBody>
          <a:bodyPr>
            <a:spAutoFit/>
          </a:bodyPr>
          <a:lstStyle/>
          <a:p>
            <a:r>
              <a:rPr lang="en-US" altLang="en-US" sz="2800" b="1" dirty="0"/>
              <a:t>Map 2</a:t>
            </a:r>
          </a:p>
          <a:p>
            <a:pPr marL="347663" indent="-347663">
              <a:buFont typeface="Arial" charset="0"/>
              <a:buChar char="•"/>
            </a:pPr>
            <a:endParaRPr lang="en-US" altLang="en-US" sz="2800" dirty="0"/>
          </a:p>
        </p:txBody>
      </p:sp>
      <p:sp>
        <p:nvSpPr>
          <p:cNvPr id="10" name="Rectangle 3"/>
          <p:cNvSpPr>
            <a:spLocks noChangeArrowheads="1"/>
          </p:cNvSpPr>
          <p:nvPr/>
        </p:nvSpPr>
        <p:spPr bwMode="auto">
          <a:xfrm>
            <a:off x="564853" y="1412776"/>
            <a:ext cx="8579147" cy="4832092"/>
          </a:xfrm>
          <a:prstGeom prst="rect">
            <a:avLst/>
          </a:prstGeom>
          <a:noFill/>
          <a:ln w="9525">
            <a:noFill/>
            <a:miter lim="800000"/>
            <a:headEnd/>
            <a:tailEnd/>
          </a:ln>
        </p:spPr>
        <p:txBody>
          <a:bodyPr wrap="square">
            <a:spAutoFit/>
          </a:bodyPr>
          <a:lstStyle/>
          <a:p>
            <a:pPr marL="347663" indent="-347663">
              <a:buFont typeface="Arial" charset="0"/>
              <a:buChar char="•"/>
            </a:pPr>
            <a:r>
              <a:rPr lang="en-GB" altLang="en-US" sz="2800" u="sng" dirty="0"/>
              <a:t>Purpose:</a:t>
            </a:r>
            <a:r>
              <a:rPr lang="en-GB" altLang="en-US" sz="2800" dirty="0"/>
              <a:t> Identify geographic foci and guide foci investigations as needed</a:t>
            </a:r>
          </a:p>
          <a:p>
            <a:pPr marL="347663" indent="-347663">
              <a:buFont typeface="Arial" charset="0"/>
              <a:buChar char="•"/>
            </a:pPr>
            <a:r>
              <a:rPr lang="en-GB" altLang="en-US" sz="2800" u="sng" dirty="0"/>
              <a:t>Audience:</a:t>
            </a:r>
            <a:r>
              <a:rPr lang="en-GB" altLang="en-US" sz="2800" dirty="0"/>
              <a:t> Commune level Malaria Surveillance Officer</a:t>
            </a:r>
          </a:p>
          <a:p>
            <a:pPr marL="347663" indent="-347663">
              <a:buFont typeface="Arial" charset="0"/>
              <a:buChar char="•"/>
            </a:pPr>
            <a:r>
              <a:rPr lang="en-GB" altLang="en-US" sz="2800" u="sng" dirty="0"/>
              <a:t>Content:</a:t>
            </a:r>
          </a:p>
          <a:p>
            <a:pPr marL="804863" lvl="1" indent="-347663">
              <a:buFont typeface="Arial" charset="0"/>
              <a:buChar char="•"/>
            </a:pPr>
            <a:r>
              <a:rPr lang="en-GB" altLang="en-US" sz="2700" dirty="0"/>
              <a:t>Location of place of residence and possible place of infection for the 315 positive cases reported since the beginning of the year including the new ones just reported by the RITM Hospital</a:t>
            </a:r>
          </a:p>
          <a:p>
            <a:pPr marL="804863" lvl="1" indent="-347663">
              <a:buFont typeface="Arial" charset="0"/>
              <a:buChar char="•"/>
            </a:pPr>
            <a:r>
              <a:rPr lang="en-GB" altLang="en-US" sz="2700" dirty="0"/>
              <a:t>Waterways and water bodies</a:t>
            </a:r>
          </a:p>
          <a:p>
            <a:pPr marL="804863" lvl="1" indent="-347663">
              <a:buFont typeface="Arial" charset="0"/>
              <a:buChar char="•"/>
            </a:pPr>
            <a:r>
              <a:rPr lang="en-GB" altLang="en-US" sz="2700" dirty="0"/>
              <a:t>Forests</a:t>
            </a:r>
          </a:p>
          <a:p>
            <a:pPr marL="347663" indent="-347663">
              <a:buFont typeface="Arial" charset="0"/>
              <a:buChar char="•"/>
            </a:pPr>
            <a:r>
              <a:rPr lang="en-GB" altLang="en-US" sz="2800" u="sng" dirty="0"/>
              <a:t>Medium:</a:t>
            </a:r>
            <a:r>
              <a:rPr lang="en-GB" altLang="en-US" sz="2800" dirty="0"/>
              <a:t> A4 size map stored in a pdf file</a:t>
            </a:r>
            <a:endParaRPr lang="en-US" altLang="en-US" sz="2800" dirty="0"/>
          </a:p>
        </p:txBody>
      </p:sp>
      <p:sp>
        <p:nvSpPr>
          <p:cNvPr id="8" name="AutoShape 32">
            <a:extLst>
              <a:ext uri="{FF2B5EF4-FFF2-40B4-BE49-F238E27FC236}">
                <a16:creationId xmlns="" xmlns:a16="http://schemas.microsoft.com/office/drawing/2014/main" id="{C8EA5120-C23D-40F6-89DB-5CDF88A26BF7}"/>
              </a:ext>
            </a:extLst>
          </p:cNvPr>
          <p:cNvSpPr>
            <a:spLocks noChangeArrowheads="1"/>
          </p:cNvSpPr>
          <p:nvPr/>
        </p:nvSpPr>
        <p:spPr bwMode="auto">
          <a:xfrm>
            <a:off x="467544" y="6078691"/>
            <a:ext cx="436087" cy="381000"/>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1" name="Rectangle 3">
            <a:extLst>
              <a:ext uri="{FF2B5EF4-FFF2-40B4-BE49-F238E27FC236}">
                <a16:creationId xmlns="" xmlns:a16="http://schemas.microsoft.com/office/drawing/2014/main" id="{4E824099-CAD8-47DE-B643-34B5F0EF6921}"/>
              </a:ext>
            </a:extLst>
          </p:cNvPr>
          <p:cNvSpPr>
            <a:spLocks noChangeArrowheads="1"/>
          </p:cNvSpPr>
          <p:nvPr/>
        </p:nvSpPr>
        <p:spPr bwMode="auto">
          <a:xfrm>
            <a:off x="1001217" y="6074634"/>
            <a:ext cx="7878489"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latin typeface="+mn-lt"/>
                <a:cs typeface="Arial" charset="0"/>
              </a:rPr>
              <a:t>Any statistical data here?</a:t>
            </a:r>
          </a:p>
          <a:p>
            <a:pPr marL="347663" indent="-347663">
              <a:lnSpc>
                <a:spcPct val="90000"/>
              </a:lnSpc>
              <a:spcBef>
                <a:spcPct val="20000"/>
              </a:spcBef>
              <a:buFont typeface="Arial" pitchFamily="34" charset="0"/>
              <a:buChar char="•"/>
              <a:defRPr/>
            </a:pPr>
            <a:endParaRPr lang="en-US" altLang="zh-CN" sz="2800" dirty="0">
              <a:latin typeface="+mn-lt"/>
              <a:cs typeface="Arial" charset="0"/>
            </a:endParaRPr>
          </a:p>
        </p:txBody>
      </p:sp>
      <p:sp>
        <p:nvSpPr>
          <p:cNvPr id="12" name="AutoShape 32">
            <a:extLst>
              <a:ext uri="{FF2B5EF4-FFF2-40B4-BE49-F238E27FC236}">
                <a16:creationId xmlns="" xmlns:a16="http://schemas.microsoft.com/office/drawing/2014/main" id="{747944FC-882F-443C-BA1C-0C5CD41E813B}"/>
              </a:ext>
            </a:extLst>
          </p:cNvPr>
          <p:cNvSpPr>
            <a:spLocks noChangeArrowheads="1"/>
          </p:cNvSpPr>
          <p:nvPr/>
        </p:nvSpPr>
        <p:spPr bwMode="auto">
          <a:xfrm>
            <a:off x="783173" y="6457393"/>
            <a:ext cx="436087" cy="381000"/>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3" name="Rectangle 3">
            <a:extLst>
              <a:ext uri="{FF2B5EF4-FFF2-40B4-BE49-F238E27FC236}">
                <a16:creationId xmlns="" xmlns:a16="http://schemas.microsoft.com/office/drawing/2014/main" id="{46616D23-0038-44CC-9F54-0EF985AF9618}"/>
              </a:ext>
            </a:extLst>
          </p:cNvPr>
          <p:cNvSpPr>
            <a:spLocks noChangeArrowheads="1"/>
          </p:cNvSpPr>
          <p:nvPr/>
        </p:nvSpPr>
        <p:spPr bwMode="auto">
          <a:xfrm>
            <a:off x="1316846" y="6453336"/>
            <a:ext cx="7878489"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latin typeface="+mn-lt"/>
                <a:cs typeface="Arial" charset="0"/>
              </a:rPr>
              <a:t>We will focus on preparing the data for the 1</a:t>
            </a:r>
            <a:r>
              <a:rPr lang="en-US" altLang="zh-CN" sz="2800" baseline="30000" dirty="0">
                <a:latin typeface="+mn-lt"/>
                <a:cs typeface="Arial" charset="0"/>
              </a:rPr>
              <a:t>st</a:t>
            </a:r>
            <a:r>
              <a:rPr lang="en-US" altLang="zh-CN" sz="2800" dirty="0">
                <a:latin typeface="+mn-lt"/>
                <a:cs typeface="Arial" charset="0"/>
              </a:rPr>
              <a:t> map</a:t>
            </a:r>
          </a:p>
          <a:p>
            <a:pPr marL="347663" indent="-347663">
              <a:lnSpc>
                <a:spcPct val="90000"/>
              </a:lnSpc>
              <a:spcBef>
                <a:spcPct val="20000"/>
              </a:spcBef>
              <a:buFont typeface="Arial" pitchFamily="34" charset="0"/>
              <a:buChar char="•"/>
              <a:defRPr/>
            </a:pPr>
            <a:endParaRPr lang="en-US" altLang="zh-CN" sz="2800" dirty="0">
              <a:latin typeface="+mn-lt"/>
              <a:cs typeface="Arial" charset="0"/>
            </a:endParaRPr>
          </a:p>
        </p:txBody>
      </p:sp>
    </p:spTree>
    <p:extLst>
      <p:ext uri="{BB962C8B-B14F-4D97-AF65-F5344CB8AC3E}">
        <p14:creationId xmlns:p14="http://schemas.microsoft.com/office/powerpoint/2010/main" val="382988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4</a:t>
            </a:fld>
            <a:endParaRPr lang="en-GB" altLang="en-US">
              <a:solidFill>
                <a:schemeClr val="tx1"/>
              </a:solidFill>
            </a:endParaRPr>
          </a:p>
        </p:txBody>
      </p:sp>
      <p:sp>
        <p:nvSpPr>
          <p:cNvPr id="12" name="AutoShape 32">
            <a:extLst>
              <a:ext uri="{FF2B5EF4-FFF2-40B4-BE49-F238E27FC236}">
                <a16:creationId xmlns="" xmlns:a16="http://schemas.microsoft.com/office/drawing/2014/main" id="{747944FC-882F-443C-BA1C-0C5CD41E813B}"/>
              </a:ext>
            </a:extLst>
          </p:cNvPr>
          <p:cNvSpPr>
            <a:spLocks noChangeArrowheads="1"/>
          </p:cNvSpPr>
          <p:nvPr/>
        </p:nvSpPr>
        <p:spPr bwMode="auto">
          <a:xfrm>
            <a:off x="249500" y="1200809"/>
            <a:ext cx="436087" cy="381000"/>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3" name="Rectangle 3">
            <a:extLst>
              <a:ext uri="{FF2B5EF4-FFF2-40B4-BE49-F238E27FC236}">
                <a16:creationId xmlns="" xmlns:a16="http://schemas.microsoft.com/office/drawing/2014/main" id="{46616D23-0038-44CC-9F54-0EF985AF9618}"/>
              </a:ext>
            </a:extLst>
          </p:cNvPr>
          <p:cNvSpPr>
            <a:spLocks noChangeArrowheads="1"/>
          </p:cNvSpPr>
          <p:nvPr/>
        </p:nvSpPr>
        <p:spPr bwMode="auto">
          <a:xfrm>
            <a:off x="783173" y="1196752"/>
            <a:ext cx="7878489"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latin typeface="+mn-lt"/>
                <a:cs typeface="Arial" charset="0"/>
              </a:rPr>
              <a:t>What kind of data do we need and how should it be organized to create the 1</a:t>
            </a:r>
            <a:r>
              <a:rPr lang="en-US" altLang="zh-CN" sz="2800" baseline="30000" dirty="0">
                <a:latin typeface="+mn-lt"/>
                <a:cs typeface="Arial" charset="0"/>
              </a:rPr>
              <a:t>st</a:t>
            </a:r>
            <a:r>
              <a:rPr lang="en-US" altLang="zh-CN" sz="2800" dirty="0">
                <a:latin typeface="+mn-lt"/>
                <a:cs typeface="Arial" charset="0"/>
              </a:rPr>
              <a:t> map?</a:t>
            </a:r>
          </a:p>
          <a:p>
            <a:pPr marL="347663" indent="-347663">
              <a:lnSpc>
                <a:spcPct val="90000"/>
              </a:lnSpc>
              <a:spcBef>
                <a:spcPct val="20000"/>
              </a:spcBef>
              <a:buFont typeface="Arial" pitchFamily="34" charset="0"/>
              <a:buChar char="•"/>
              <a:defRPr/>
            </a:pPr>
            <a:endParaRPr lang="en-US" altLang="zh-CN" sz="2800" dirty="0">
              <a:latin typeface="+mn-lt"/>
              <a:cs typeface="Arial" charset="0"/>
            </a:endParaRPr>
          </a:p>
        </p:txBody>
      </p:sp>
      <p:sp>
        <p:nvSpPr>
          <p:cNvPr id="14" name="Rectangle 3">
            <a:extLst>
              <a:ext uri="{FF2B5EF4-FFF2-40B4-BE49-F238E27FC236}">
                <a16:creationId xmlns="" xmlns:a16="http://schemas.microsoft.com/office/drawing/2014/main" id="{8B762226-58FB-4E70-B4CD-09FBFA5529ED}"/>
              </a:ext>
            </a:extLst>
          </p:cNvPr>
          <p:cNvSpPr>
            <a:spLocks noChangeArrowheads="1"/>
          </p:cNvSpPr>
          <p:nvPr/>
        </p:nvSpPr>
        <p:spPr bwMode="auto">
          <a:xfrm>
            <a:off x="4505874" y="2277188"/>
            <a:ext cx="4598978" cy="381000"/>
          </a:xfrm>
          <a:prstGeom prst="rect">
            <a:avLst/>
          </a:prstGeom>
          <a:noFill/>
          <a:ln w="9525">
            <a:noFill/>
            <a:miter lim="800000"/>
            <a:headEnd/>
            <a:tailEnd/>
          </a:ln>
        </p:spPr>
        <p:txBody>
          <a:bodyPr lIns="0" tIns="0" rIns="0" bIns="0"/>
          <a:lstStyle/>
          <a:p>
            <a:pPr marL="168275" indent="-168275">
              <a:spcBef>
                <a:spcPts val="0"/>
              </a:spcBef>
              <a:buFont typeface="Arial" panose="020B0604020202020204" pitchFamily="34" charset="0"/>
              <a:buChar char="•"/>
              <a:defRPr/>
            </a:pPr>
            <a:r>
              <a:rPr lang="en-US" altLang="zh-CN" sz="2000" dirty="0">
                <a:latin typeface="+mn-lt"/>
              </a:rPr>
              <a:t>Excel file with the total number of cases (315+new ones) by health facility organized in a table presenting at least 3 columns:</a:t>
            </a:r>
          </a:p>
          <a:p>
            <a:pPr marL="690563" lvl="1" indent="-233363">
              <a:spcBef>
                <a:spcPts val="0"/>
              </a:spcBef>
              <a:buFont typeface="Arial" panose="020B0604020202020204" pitchFamily="34" charset="0"/>
              <a:buChar char="•"/>
              <a:defRPr/>
            </a:pPr>
            <a:r>
              <a:rPr lang="en-US" altLang="zh-CN" sz="2000" dirty="0">
                <a:latin typeface="+mn-lt"/>
              </a:rPr>
              <a:t>Health facility unique ID</a:t>
            </a:r>
          </a:p>
          <a:p>
            <a:pPr marL="690563" lvl="1" indent="-233363">
              <a:spcBef>
                <a:spcPts val="0"/>
              </a:spcBef>
              <a:buFont typeface="Arial" panose="020B0604020202020204" pitchFamily="34" charset="0"/>
              <a:buChar char="•"/>
              <a:defRPr/>
            </a:pPr>
            <a:r>
              <a:rPr lang="en-US" altLang="zh-CN" sz="2000" dirty="0">
                <a:latin typeface="+mn-lt"/>
              </a:rPr>
              <a:t>Health facility name (for crosschecking)</a:t>
            </a:r>
          </a:p>
          <a:p>
            <a:pPr marL="690563" lvl="1" indent="-233363">
              <a:spcBef>
                <a:spcPts val="0"/>
              </a:spcBef>
              <a:buFont typeface="Arial" panose="020B0604020202020204" pitchFamily="34" charset="0"/>
              <a:buChar char="•"/>
              <a:defRPr/>
            </a:pPr>
            <a:r>
              <a:rPr lang="en-US" altLang="zh-CN" sz="2000" dirty="0">
                <a:latin typeface="+mn-lt"/>
              </a:rPr>
              <a:t>Total number of cases until today</a:t>
            </a:r>
          </a:p>
          <a:p>
            <a:pPr marL="457200" indent="-457200">
              <a:spcBef>
                <a:spcPts val="0"/>
              </a:spcBef>
              <a:buFont typeface="Arial" panose="020B0604020202020204" pitchFamily="34" charset="0"/>
              <a:buChar char="•"/>
              <a:defRPr/>
            </a:pPr>
            <a:endParaRPr lang="en-US" altLang="zh-CN" sz="2000" dirty="0">
              <a:latin typeface="+mn-lt"/>
            </a:endParaRPr>
          </a:p>
          <a:p>
            <a:pPr marL="347663" indent="-347663">
              <a:spcBef>
                <a:spcPts val="0"/>
              </a:spcBef>
              <a:buFont typeface="Arial" pitchFamily="34" charset="0"/>
              <a:buChar char="•"/>
              <a:defRPr/>
            </a:pPr>
            <a:endParaRPr lang="en-US" altLang="zh-CN" sz="2000" dirty="0">
              <a:latin typeface="+mn-lt"/>
            </a:endParaRPr>
          </a:p>
        </p:txBody>
      </p:sp>
      <p:sp>
        <p:nvSpPr>
          <p:cNvPr id="15" name="Rectangle 3">
            <a:extLst>
              <a:ext uri="{FF2B5EF4-FFF2-40B4-BE49-F238E27FC236}">
                <a16:creationId xmlns="" xmlns:a16="http://schemas.microsoft.com/office/drawing/2014/main" id="{E6801C56-DE08-45BA-9C86-01772B521009}"/>
              </a:ext>
            </a:extLst>
          </p:cNvPr>
          <p:cNvSpPr>
            <a:spLocks noChangeArrowheads="1"/>
          </p:cNvSpPr>
          <p:nvPr/>
        </p:nvSpPr>
        <p:spPr bwMode="auto">
          <a:xfrm>
            <a:off x="4505874" y="4797425"/>
            <a:ext cx="4598978" cy="381000"/>
          </a:xfrm>
          <a:prstGeom prst="rect">
            <a:avLst/>
          </a:prstGeom>
          <a:noFill/>
          <a:ln w="9525">
            <a:noFill/>
            <a:miter lim="800000"/>
            <a:headEnd/>
            <a:tailEnd/>
          </a:ln>
        </p:spPr>
        <p:txBody>
          <a:bodyPr lIns="0" tIns="0" rIns="0" bIns="0"/>
          <a:lstStyle/>
          <a:p>
            <a:pPr marL="168275" indent="-168275">
              <a:spcBef>
                <a:spcPts val="0"/>
              </a:spcBef>
              <a:buFont typeface="Arial" panose="020B0604020202020204" pitchFamily="34" charset="0"/>
              <a:buChar char="•"/>
              <a:defRPr/>
            </a:pPr>
            <a:r>
              <a:rPr lang="en-US" altLang="zh-CN" sz="2000" dirty="0">
                <a:latin typeface="+mn-lt"/>
              </a:rPr>
              <a:t>Excel file with the total number of cases (315+new ones) by Barangay organized in a table presenting at least 3 columns:</a:t>
            </a:r>
          </a:p>
          <a:p>
            <a:pPr marL="690563" lvl="1" indent="-233363">
              <a:spcBef>
                <a:spcPts val="0"/>
              </a:spcBef>
              <a:buFont typeface="Arial" panose="020B0604020202020204" pitchFamily="34" charset="0"/>
              <a:buChar char="•"/>
              <a:defRPr/>
            </a:pPr>
            <a:r>
              <a:rPr lang="en-US" altLang="zh-CN" sz="2000" dirty="0">
                <a:latin typeface="+mn-lt"/>
              </a:rPr>
              <a:t>Barangay unique ID</a:t>
            </a:r>
          </a:p>
          <a:p>
            <a:pPr marL="690563" lvl="1" indent="-233363">
              <a:spcBef>
                <a:spcPts val="0"/>
              </a:spcBef>
              <a:buFont typeface="Arial" panose="020B0604020202020204" pitchFamily="34" charset="0"/>
              <a:buChar char="•"/>
              <a:defRPr/>
            </a:pPr>
            <a:r>
              <a:rPr lang="en-US" altLang="zh-CN" sz="2000" dirty="0">
                <a:latin typeface="+mn-lt"/>
              </a:rPr>
              <a:t>Barangay name (for crosschecking)</a:t>
            </a:r>
          </a:p>
          <a:p>
            <a:pPr marL="690563" lvl="1" indent="-233363">
              <a:spcBef>
                <a:spcPts val="0"/>
              </a:spcBef>
              <a:buFont typeface="Arial" panose="020B0604020202020204" pitchFamily="34" charset="0"/>
              <a:buChar char="•"/>
              <a:defRPr/>
            </a:pPr>
            <a:r>
              <a:rPr lang="en-US" altLang="zh-CN" sz="2000" dirty="0">
                <a:latin typeface="+mn-lt"/>
              </a:rPr>
              <a:t>Total number of cases until today</a:t>
            </a:r>
          </a:p>
        </p:txBody>
      </p:sp>
      <p:sp>
        <p:nvSpPr>
          <p:cNvPr id="16" name="Title 1">
            <a:extLst>
              <a:ext uri="{FF2B5EF4-FFF2-40B4-BE49-F238E27FC236}">
                <a16:creationId xmlns="" xmlns:a16="http://schemas.microsoft.com/office/drawing/2014/main" id="{29B618C1-40FE-431D-A3E5-D727B08DE711}"/>
              </a:ext>
            </a:extLst>
          </p:cNvPr>
          <p:cNvSpPr txBox="1">
            <a:spLocks/>
          </p:cNvSpPr>
          <p:nvPr/>
        </p:nvSpPr>
        <p:spPr>
          <a:xfrm>
            <a:off x="628650" y="142975"/>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GB" altLang="en-US" sz="3200" b="1" dirty="0">
                <a:solidFill>
                  <a:schemeClr val="bg1"/>
                </a:solidFill>
                <a:latin typeface="+mn-lt"/>
              </a:rPr>
              <a:t>What statistical data do we need?</a:t>
            </a:r>
            <a:endParaRPr lang="en-PH" altLang="en-US" sz="3200" b="1" dirty="0">
              <a:solidFill>
                <a:schemeClr val="bg1"/>
              </a:solidFill>
              <a:latin typeface="+mn-lt"/>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03" r="10292"/>
          <a:stretch/>
        </p:blipFill>
        <p:spPr bwMode="auto">
          <a:xfrm rot="5400000">
            <a:off x="89305" y="2690721"/>
            <a:ext cx="4572000" cy="3241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61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242" name="Title 1"/>
          <p:cNvSpPr>
            <a:spLocks noGrp="1"/>
          </p:cNvSpPr>
          <p:nvPr>
            <p:ph type="title" idx="4294967295"/>
          </p:nvPr>
        </p:nvSpPr>
        <p:spPr>
          <a:xfrm>
            <a:off x="628650" y="142975"/>
            <a:ext cx="7886700" cy="693737"/>
          </a:xfrm>
          <a:prstGeom prst="rect">
            <a:avLst/>
          </a:prstGeom>
        </p:spPr>
        <p:txBody>
          <a:bodyPr/>
          <a:lstStyle/>
          <a:p>
            <a:pPr algn="ctr" eaLnBrk="1" hangingPunct="1">
              <a:defRPr/>
            </a:pPr>
            <a:r>
              <a:rPr lang="en-GB" altLang="en-US" sz="3200" b="1" dirty="0">
                <a:solidFill>
                  <a:schemeClr val="bg1"/>
                </a:solidFill>
                <a:latin typeface="+mn-lt"/>
              </a:rPr>
              <a:t>What tabular data do we have?</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5</a:t>
            </a:fld>
            <a:endParaRPr lang="en-GB" altLang="en-US">
              <a:solidFill>
                <a:schemeClr val="tx1"/>
              </a:solidFill>
            </a:endParaRPr>
          </a:p>
        </p:txBody>
      </p:sp>
      <p:sp>
        <p:nvSpPr>
          <p:cNvPr id="10" name="Rectangle 3"/>
          <p:cNvSpPr>
            <a:spLocks noChangeArrowheads="1"/>
          </p:cNvSpPr>
          <p:nvPr/>
        </p:nvSpPr>
        <p:spPr bwMode="auto">
          <a:xfrm>
            <a:off x="467544" y="1316326"/>
            <a:ext cx="8551388" cy="4031873"/>
          </a:xfrm>
          <a:prstGeom prst="rect">
            <a:avLst/>
          </a:prstGeom>
          <a:noFill/>
          <a:ln w="9525">
            <a:noFill/>
            <a:miter lim="800000"/>
            <a:headEnd/>
            <a:tailEnd/>
          </a:ln>
        </p:spPr>
        <p:txBody>
          <a:bodyPr wrap="square">
            <a:spAutoFit/>
          </a:bodyPr>
          <a:lstStyle/>
          <a:p>
            <a:pPr marL="347663" indent="-347663">
              <a:buFont typeface="Arial" charset="0"/>
              <a:buChar char="•"/>
            </a:pPr>
            <a:r>
              <a:rPr lang="en-GB" altLang="en-US" sz="3200" dirty="0"/>
              <a:t>Administrative divisions master list down to the Barangay level (PSA)</a:t>
            </a:r>
          </a:p>
          <a:p>
            <a:pPr marL="347663" indent="-347663">
              <a:buFont typeface="Arial" charset="0"/>
              <a:buChar char="•"/>
            </a:pPr>
            <a:r>
              <a:rPr lang="en-GB" altLang="en-US" sz="3200" dirty="0"/>
              <a:t>Health Facilities master list (DOH)</a:t>
            </a:r>
          </a:p>
          <a:p>
            <a:pPr marL="347663" indent="-347663">
              <a:buFont typeface="Arial" charset="0"/>
              <a:buChar char="•"/>
            </a:pPr>
            <a:r>
              <a:rPr lang="en-GB" altLang="en-US" sz="3200" dirty="0"/>
              <a:t>Malaria cases report for the 315 positive cases identified since the beginning of 2025</a:t>
            </a:r>
          </a:p>
          <a:p>
            <a:pPr marL="347663" indent="-347663">
              <a:buFont typeface="Arial" charset="0"/>
              <a:buChar char="•"/>
            </a:pPr>
            <a:r>
              <a:rPr lang="en-GB" altLang="en-US" sz="3200" dirty="0"/>
              <a:t>Answer from the ODK-based questionnaire for the new cases reported by the RITM Hospital </a:t>
            </a:r>
          </a:p>
          <a:p>
            <a:pPr marL="347663" indent="-347663">
              <a:buFont typeface="Arial" charset="0"/>
              <a:buChar char="•"/>
            </a:pPr>
            <a:endParaRPr lang="en-US" altLang="en-US" sz="3200" dirty="0"/>
          </a:p>
        </p:txBody>
      </p:sp>
      <p:sp>
        <p:nvSpPr>
          <p:cNvPr id="8" name="AutoShape 32">
            <a:extLst>
              <a:ext uri="{FF2B5EF4-FFF2-40B4-BE49-F238E27FC236}">
                <a16:creationId xmlns="" xmlns:a16="http://schemas.microsoft.com/office/drawing/2014/main" id="{0303BD81-0BE4-476C-BF32-D5E2E9A06526}"/>
              </a:ext>
            </a:extLst>
          </p:cNvPr>
          <p:cNvSpPr>
            <a:spLocks noChangeArrowheads="1"/>
          </p:cNvSpPr>
          <p:nvPr/>
        </p:nvSpPr>
        <p:spPr bwMode="auto">
          <a:xfrm>
            <a:off x="365918" y="5089241"/>
            <a:ext cx="436087" cy="381000"/>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1" name="Rectangle 3">
            <a:extLst>
              <a:ext uri="{FF2B5EF4-FFF2-40B4-BE49-F238E27FC236}">
                <a16:creationId xmlns="" xmlns:a16="http://schemas.microsoft.com/office/drawing/2014/main" id="{15359EF9-3F0F-4EF8-B77F-321687C70135}"/>
              </a:ext>
            </a:extLst>
          </p:cNvPr>
          <p:cNvSpPr>
            <a:spLocks noChangeArrowheads="1"/>
          </p:cNvSpPr>
          <p:nvPr/>
        </p:nvSpPr>
        <p:spPr bwMode="auto">
          <a:xfrm>
            <a:off x="899591" y="5085184"/>
            <a:ext cx="7878489"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latin typeface="+mn-lt"/>
                <a:cs typeface="Arial" charset="0"/>
              </a:rPr>
              <a:t>Data placed in the TRAINING_MATERIAL\EXERCISES\EXERCISE_3</a:t>
            </a:r>
            <a:r>
              <a:rPr lang="en-US" altLang="zh-CN" sz="2800" dirty="0">
                <a:cs typeface="Arial" charset="0"/>
              </a:rPr>
              <a:t>\DATA</a:t>
            </a:r>
            <a:r>
              <a:rPr lang="en-US" altLang="zh-CN" sz="2800" dirty="0">
                <a:latin typeface="+mn-lt"/>
                <a:cs typeface="Arial" charset="0"/>
              </a:rPr>
              <a:t> folder on your USB key + The results of the ODK-based questionnaire given to you on a separated key</a:t>
            </a:r>
          </a:p>
          <a:p>
            <a:pPr marL="347663" indent="-347663">
              <a:lnSpc>
                <a:spcPct val="90000"/>
              </a:lnSpc>
              <a:spcBef>
                <a:spcPct val="20000"/>
              </a:spcBef>
              <a:buFont typeface="Arial" pitchFamily="34" charset="0"/>
              <a:buChar char="•"/>
              <a:defRPr/>
            </a:pPr>
            <a:endParaRPr lang="en-US" altLang="zh-CN" sz="2800" dirty="0">
              <a:latin typeface="+mn-lt"/>
              <a:cs typeface="Arial" charset="0"/>
            </a:endParaRPr>
          </a:p>
        </p:txBody>
      </p:sp>
    </p:spTree>
    <p:extLst>
      <p:ext uri="{BB962C8B-B14F-4D97-AF65-F5344CB8AC3E}">
        <p14:creationId xmlns:p14="http://schemas.microsoft.com/office/powerpoint/2010/main" val="103033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6</a:t>
            </a:fld>
            <a:endParaRPr lang="en-GB" altLang="en-US">
              <a:solidFill>
                <a:schemeClr val="tx1"/>
              </a:solidFill>
            </a:endParaRPr>
          </a:p>
        </p:txBody>
      </p:sp>
      <p:sp>
        <p:nvSpPr>
          <p:cNvPr id="9" name="Rectangle 3"/>
          <p:cNvSpPr>
            <a:spLocks noChangeArrowheads="1"/>
          </p:cNvSpPr>
          <p:nvPr/>
        </p:nvSpPr>
        <p:spPr bwMode="auto">
          <a:xfrm>
            <a:off x="365918" y="1057275"/>
            <a:ext cx="8412163" cy="523220"/>
          </a:xfrm>
          <a:prstGeom prst="rect">
            <a:avLst/>
          </a:prstGeom>
          <a:noFill/>
          <a:ln w="9525">
            <a:noFill/>
            <a:miter lim="800000"/>
            <a:headEnd/>
            <a:tailEnd/>
          </a:ln>
        </p:spPr>
        <p:txBody>
          <a:bodyPr>
            <a:spAutoFit/>
          </a:bodyPr>
          <a:lstStyle/>
          <a:p>
            <a:r>
              <a:rPr lang="en-GB" altLang="en-US" sz="2800" b="1" u="sng" dirty="0"/>
              <a:t>Administrative divisions master list</a:t>
            </a:r>
          </a:p>
        </p:txBody>
      </p:sp>
      <p:sp>
        <p:nvSpPr>
          <p:cNvPr id="12" name="Rectangle 12">
            <a:extLst>
              <a:ext uri="{FF2B5EF4-FFF2-40B4-BE49-F238E27FC236}">
                <a16:creationId xmlns="" xmlns:a16="http://schemas.microsoft.com/office/drawing/2014/main" id="{215105D3-7612-4BBF-8F1C-D5D0C9B0361D}"/>
              </a:ext>
            </a:extLst>
          </p:cNvPr>
          <p:cNvSpPr>
            <a:spLocks noChangeArrowheads="1"/>
          </p:cNvSpPr>
          <p:nvPr/>
        </p:nvSpPr>
        <p:spPr bwMode="auto">
          <a:xfrm>
            <a:off x="293918" y="1556792"/>
            <a:ext cx="8785225"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700" dirty="0"/>
              <a:t>Open </a:t>
            </a:r>
            <a:r>
              <a:rPr lang="en-US" altLang="en-US" sz="2700"/>
              <a:t>the </a:t>
            </a:r>
            <a:r>
              <a:rPr lang="en-US" altLang="en-US" sz="2700" smtClean="0"/>
              <a:t>Admin_divisions_master_list_PSA_Jan2025.xlsx </a:t>
            </a:r>
            <a:r>
              <a:rPr lang="en-US" altLang="en-US" sz="2700" dirty="0"/>
              <a:t>file in excel</a:t>
            </a:r>
          </a:p>
          <a:p>
            <a:pPr>
              <a:buFontTx/>
              <a:buAutoNum type="arabicPeriod"/>
            </a:pPr>
            <a:r>
              <a:rPr lang="en-US" altLang="en-US" sz="2700" dirty="0"/>
              <a:t>Look at the structure and content of the file</a:t>
            </a:r>
          </a:p>
          <a:p>
            <a:pPr lvl="1">
              <a:buFont typeface="Calibri Light" panose="020F0302020204030204" pitchFamily="34" charset="0"/>
              <a:buAutoNum type="alphaLcPeriod"/>
            </a:pPr>
            <a:r>
              <a:rPr lang="en-US" altLang="en-US" sz="2700" dirty="0"/>
              <a:t>How many worksheets?</a:t>
            </a:r>
          </a:p>
          <a:p>
            <a:pPr lvl="1">
              <a:buFont typeface="Calibri Light" panose="020F0302020204030204" pitchFamily="34" charset="0"/>
              <a:buAutoNum type="alphaLcPeriod"/>
            </a:pPr>
            <a:r>
              <a:rPr lang="en-US" altLang="en-US" sz="2700" dirty="0"/>
              <a:t>What is in each worksheet?</a:t>
            </a:r>
          </a:p>
          <a:p>
            <a:pPr>
              <a:buFontTx/>
              <a:buAutoNum type="arabicPeriod"/>
            </a:pPr>
            <a:r>
              <a:rPr lang="en-US" altLang="en-US" sz="2700" dirty="0"/>
              <a:t>Identify the following information across the worksheets:</a:t>
            </a:r>
          </a:p>
          <a:p>
            <a:pPr lvl="1">
              <a:buFont typeface="Calibri Light" panose="020F0302020204030204" pitchFamily="34" charset="0"/>
              <a:buAutoNum type="alphaLcPeriod"/>
            </a:pPr>
            <a:r>
              <a:rPr lang="en-US" altLang="en-US" sz="2700" dirty="0"/>
              <a:t>The source of the data</a:t>
            </a:r>
          </a:p>
          <a:p>
            <a:pPr lvl="1">
              <a:buFont typeface="Calibri Light" panose="020F0302020204030204" pitchFamily="34" charset="0"/>
              <a:buAutoNum type="alphaLcPeriod"/>
            </a:pPr>
            <a:r>
              <a:rPr lang="en-US" altLang="en-US" sz="2700" dirty="0"/>
              <a:t>The year of validity</a:t>
            </a:r>
          </a:p>
          <a:p>
            <a:pPr lvl="1">
              <a:buFont typeface="Calibri Light" panose="020F0302020204030204" pitchFamily="34" charset="0"/>
              <a:buAutoNum type="alphaLcPeriod"/>
            </a:pPr>
            <a:r>
              <a:rPr lang="en-US" altLang="en-US" sz="2700" dirty="0"/>
              <a:t>The explanation of the content</a:t>
            </a:r>
          </a:p>
          <a:p>
            <a:pPr>
              <a:buFont typeface="Calibri Light" panose="020F0302020204030204" pitchFamily="34" charset="0"/>
              <a:buAutoNum type="arabicPeriod"/>
            </a:pPr>
            <a:r>
              <a:rPr lang="en-US" altLang="en-US" sz="2700" dirty="0"/>
              <a:t>Is this file organized properly to allow its use in a GIS software?</a:t>
            </a:r>
          </a:p>
        </p:txBody>
      </p:sp>
      <p:sp>
        <p:nvSpPr>
          <p:cNvPr id="6" name="Title 1">
            <a:extLst>
              <a:ext uri="{FF2B5EF4-FFF2-40B4-BE49-F238E27FC236}">
                <a16:creationId xmlns="" xmlns:a16="http://schemas.microsoft.com/office/drawing/2014/main" id="{454894AF-3202-444F-BABD-4F330CF72745}"/>
              </a:ext>
            </a:extLst>
          </p:cNvPr>
          <p:cNvSpPr txBox="1">
            <a:spLocks/>
          </p:cNvSpPr>
          <p:nvPr/>
        </p:nvSpPr>
        <p:spPr>
          <a:xfrm>
            <a:off x="628650" y="142975"/>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GB" altLang="en-US" sz="3200" b="1">
                <a:solidFill>
                  <a:schemeClr val="bg1"/>
                </a:solidFill>
                <a:latin typeface="+mn-lt"/>
              </a:rPr>
              <a:t>What tabular data do we have?</a:t>
            </a:r>
            <a:endParaRPr lang="en-PH" altLang="en-US" sz="3200" b="1" dirty="0">
              <a:solidFill>
                <a:schemeClr val="bg1"/>
              </a:solidFill>
              <a:latin typeface="+mn-lt"/>
            </a:endParaRPr>
          </a:p>
        </p:txBody>
      </p:sp>
    </p:spTree>
    <p:extLst>
      <p:ext uri="{BB962C8B-B14F-4D97-AF65-F5344CB8AC3E}">
        <p14:creationId xmlns:p14="http://schemas.microsoft.com/office/powerpoint/2010/main" val="81574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7</a:t>
            </a:fld>
            <a:endParaRPr lang="en-GB" altLang="en-US">
              <a:solidFill>
                <a:schemeClr val="tx1"/>
              </a:solidFill>
            </a:endParaRPr>
          </a:p>
        </p:txBody>
      </p:sp>
      <p:sp>
        <p:nvSpPr>
          <p:cNvPr id="9" name="Rectangle 3"/>
          <p:cNvSpPr>
            <a:spLocks noChangeArrowheads="1"/>
          </p:cNvSpPr>
          <p:nvPr/>
        </p:nvSpPr>
        <p:spPr bwMode="auto">
          <a:xfrm>
            <a:off x="365918" y="1057275"/>
            <a:ext cx="8412163" cy="523220"/>
          </a:xfrm>
          <a:prstGeom prst="rect">
            <a:avLst/>
          </a:prstGeom>
          <a:noFill/>
          <a:ln w="9525">
            <a:noFill/>
            <a:miter lim="800000"/>
            <a:headEnd/>
            <a:tailEnd/>
          </a:ln>
        </p:spPr>
        <p:txBody>
          <a:bodyPr>
            <a:spAutoFit/>
          </a:bodyPr>
          <a:lstStyle/>
          <a:p>
            <a:r>
              <a:rPr lang="en-GB" altLang="en-US" sz="2800" b="1" u="sng" dirty="0"/>
              <a:t>Health facilities master list</a:t>
            </a:r>
          </a:p>
        </p:txBody>
      </p:sp>
      <p:sp>
        <p:nvSpPr>
          <p:cNvPr id="8" name="Rectangle 12">
            <a:extLst>
              <a:ext uri="{FF2B5EF4-FFF2-40B4-BE49-F238E27FC236}">
                <a16:creationId xmlns="" xmlns:a16="http://schemas.microsoft.com/office/drawing/2014/main" id="{0F38327D-5F2E-486C-9C3A-A34DB76F12C4}"/>
              </a:ext>
            </a:extLst>
          </p:cNvPr>
          <p:cNvSpPr>
            <a:spLocks noChangeArrowheads="1"/>
          </p:cNvSpPr>
          <p:nvPr/>
        </p:nvSpPr>
        <p:spPr bwMode="auto">
          <a:xfrm>
            <a:off x="288109" y="1565501"/>
            <a:ext cx="8901112"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700" dirty="0"/>
              <a:t>Open </a:t>
            </a:r>
            <a:r>
              <a:rPr lang="en-US" altLang="en-US" sz="2700"/>
              <a:t>the </a:t>
            </a:r>
            <a:r>
              <a:rPr lang="en-GB" altLang="en-US" sz="2700" smtClean="0"/>
              <a:t>Health_Facilities_master_list_DOH_Jan2025</a:t>
            </a:r>
            <a:r>
              <a:rPr lang="en-US" altLang="en-US" sz="2700" smtClean="0"/>
              <a:t>.xlsx </a:t>
            </a:r>
            <a:r>
              <a:rPr lang="en-US" altLang="en-US" sz="2700" dirty="0"/>
              <a:t>file in excel </a:t>
            </a:r>
          </a:p>
          <a:p>
            <a:pPr>
              <a:buFontTx/>
              <a:buAutoNum type="arabicPeriod"/>
            </a:pPr>
            <a:r>
              <a:rPr lang="en-US" altLang="en-US" sz="2700" dirty="0"/>
              <a:t>Notice the similar file structure than for the administrative division master list</a:t>
            </a:r>
          </a:p>
          <a:p>
            <a:pPr>
              <a:buFontTx/>
              <a:buAutoNum type="arabicPeriod"/>
            </a:pPr>
            <a:r>
              <a:rPr lang="en-US" altLang="en-US" sz="2700" dirty="0"/>
              <a:t>Identity the following information across the worksheets:</a:t>
            </a:r>
          </a:p>
          <a:p>
            <a:pPr lvl="1">
              <a:buFont typeface="Calibri Light" panose="020F0302020204030204" pitchFamily="34" charset="0"/>
              <a:buAutoNum type="alphaLcPeriod"/>
            </a:pPr>
            <a:r>
              <a:rPr lang="en-US" altLang="en-US" sz="2700" dirty="0"/>
              <a:t>The source and validity of the data</a:t>
            </a:r>
          </a:p>
          <a:p>
            <a:pPr lvl="1">
              <a:buFont typeface="Calibri Light" panose="020F0302020204030204" pitchFamily="34" charset="0"/>
              <a:buAutoNum type="alphaLcPeriod"/>
            </a:pPr>
            <a:r>
              <a:rPr lang="en-US" altLang="en-US" sz="2700" dirty="0"/>
              <a:t>The structure of the unique identifier attached to each health facility</a:t>
            </a:r>
          </a:p>
          <a:p>
            <a:pPr lvl="1">
              <a:buFont typeface="Calibri Light" panose="020F0302020204030204" pitchFamily="34" charset="0"/>
              <a:buAutoNum type="alphaLcPeriod"/>
            </a:pPr>
            <a:r>
              <a:rPr lang="fr-CH" altLang="en-US" sz="2700" dirty="0"/>
              <a:t>The </a:t>
            </a:r>
            <a:r>
              <a:rPr lang="fr-CH" altLang="en-US" sz="2700" dirty="0" err="1"/>
              <a:t>geographic</a:t>
            </a:r>
            <a:r>
              <a:rPr lang="fr-CH" altLang="en-US" sz="2700" dirty="0"/>
              <a:t> </a:t>
            </a:r>
            <a:r>
              <a:rPr lang="fr-CH" altLang="en-US" sz="2700" dirty="0" err="1"/>
              <a:t>coordinates</a:t>
            </a:r>
            <a:r>
              <a:rPr lang="fr-CH" altLang="en-US" sz="2700" dirty="0"/>
              <a:t> for </a:t>
            </a:r>
            <a:r>
              <a:rPr lang="fr-CH" altLang="en-US" sz="2700" dirty="0" err="1"/>
              <a:t>each</a:t>
            </a:r>
            <a:r>
              <a:rPr lang="fr-CH" altLang="en-US" sz="2700" dirty="0"/>
              <a:t> </a:t>
            </a:r>
            <a:r>
              <a:rPr lang="fr-CH" altLang="en-US" sz="2700" dirty="0" err="1"/>
              <a:t>health</a:t>
            </a:r>
            <a:r>
              <a:rPr lang="fr-CH" altLang="en-US" sz="2700" dirty="0"/>
              <a:t> </a:t>
            </a:r>
            <a:r>
              <a:rPr lang="fr-CH" altLang="en-US" sz="2700" dirty="0" err="1"/>
              <a:t>facility</a:t>
            </a:r>
            <a:endParaRPr lang="fr-CH" altLang="en-US" sz="2700" dirty="0"/>
          </a:p>
          <a:p>
            <a:pPr lvl="1">
              <a:buFont typeface="Calibri Light" panose="020F0302020204030204" pitchFamily="34" charset="0"/>
              <a:buAutoNum type="alphaLcPeriod"/>
            </a:pPr>
            <a:r>
              <a:rPr lang="fr-CH" altLang="en-US" sz="2700" dirty="0"/>
              <a:t>The </a:t>
            </a:r>
            <a:r>
              <a:rPr lang="fr-CH" altLang="en-US" sz="2700" dirty="0" err="1"/>
              <a:t>method</a:t>
            </a:r>
            <a:r>
              <a:rPr lang="fr-CH" altLang="en-US" sz="2700" dirty="0"/>
              <a:t> </a:t>
            </a:r>
            <a:r>
              <a:rPr lang="fr-CH" altLang="en-US" sz="2700" dirty="0" err="1"/>
              <a:t>used</a:t>
            </a:r>
            <a:r>
              <a:rPr lang="fr-CH" altLang="en-US" sz="2700" dirty="0"/>
              <a:t> to </a:t>
            </a:r>
            <a:r>
              <a:rPr lang="fr-CH" altLang="en-US" sz="2700" dirty="0" err="1"/>
              <a:t>collect</a:t>
            </a:r>
            <a:r>
              <a:rPr lang="fr-CH" altLang="en-US" sz="2700" dirty="0"/>
              <a:t> </a:t>
            </a:r>
            <a:r>
              <a:rPr lang="fr-CH" altLang="en-US" sz="2700" dirty="0" err="1"/>
              <a:t>these</a:t>
            </a:r>
            <a:r>
              <a:rPr lang="fr-CH" altLang="en-US" sz="2700" dirty="0"/>
              <a:t> </a:t>
            </a:r>
            <a:r>
              <a:rPr lang="fr-CH" altLang="en-US" sz="2700" dirty="0" err="1"/>
              <a:t>coordinates</a:t>
            </a:r>
            <a:r>
              <a:rPr lang="fr-CH" altLang="en-US" sz="2700" dirty="0"/>
              <a:t> and the </a:t>
            </a:r>
            <a:r>
              <a:rPr lang="fr-CH" altLang="en-US" sz="2700" dirty="0" err="1"/>
              <a:t>associated</a:t>
            </a:r>
            <a:r>
              <a:rPr lang="fr-CH" altLang="en-US" sz="2700" dirty="0"/>
              <a:t> </a:t>
            </a:r>
            <a:r>
              <a:rPr lang="fr-CH" altLang="en-US" sz="2700" dirty="0" err="1"/>
              <a:t>level</a:t>
            </a:r>
            <a:r>
              <a:rPr lang="fr-CH" altLang="en-US" sz="2700" dirty="0"/>
              <a:t> of </a:t>
            </a:r>
            <a:r>
              <a:rPr lang="fr-CH" altLang="en-US" sz="2700" dirty="0" err="1"/>
              <a:t>accuracy</a:t>
            </a:r>
            <a:endParaRPr lang="en-US" altLang="en-US" sz="2700" dirty="0"/>
          </a:p>
        </p:txBody>
      </p:sp>
      <p:sp>
        <p:nvSpPr>
          <p:cNvPr id="12" name="Title 1">
            <a:extLst>
              <a:ext uri="{FF2B5EF4-FFF2-40B4-BE49-F238E27FC236}">
                <a16:creationId xmlns="" xmlns:a16="http://schemas.microsoft.com/office/drawing/2014/main" id="{7BF3C33E-6041-4FB4-AC00-E83713307383}"/>
              </a:ext>
            </a:extLst>
          </p:cNvPr>
          <p:cNvSpPr txBox="1">
            <a:spLocks/>
          </p:cNvSpPr>
          <p:nvPr/>
        </p:nvSpPr>
        <p:spPr>
          <a:xfrm>
            <a:off x="628650" y="142975"/>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GB" altLang="en-US" sz="3200" b="1">
                <a:solidFill>
                  <a:schemeClr val="bg1"/>
                </a:solidFill>
                <a:latin typeface="+mn-lt"/>
              </a:rPr>
              <a:t>What tabular data do we have?</a:t>
            </a:r>
            <a:endParaRPr lang="en-PH" altLang="en-US" sz="3200" b="1" dirty="0">
              <a:solidFill>
                <a:schemeClr val="bg1"/>
              </a:solidFill>
              <a:latin typeface="+mn-lt"/>
            </a:endParaRPr>
          </a:p>
        </p:txBody>
      </p:sp>
    </p:spTree>
    <p:extLst>
      <p:ext uri="{BB962C8B-B14F-4D97-AF65-F5344CB8AC3E}">
        <p14:creationId xmlns:p14="http://schemas.microsoft.com/office/powerpoint/2010/main" val="2272596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8</a:t>
            </a:fld>
            <a:endParaRPr lang="en-GB" altLang="en-US">
              <a:solidFill>
                <a:schemeClr val="tx1"/>
              </a:solidFill>
            </a:endParaRPr>
          </a:p>
        </p:txBody>
      </p:sp>
      <p:sp>
        <p:nvSpPr>
          <p:cNvPr id="9" name="Rectangle 3"/>
          <p:cNvSpPr>
            <a:spLocks noChangeArrowheads="1"/>
          </p:cNvSpPr>
          <p:nvPr/>
        </p:nvSpPr>
        <p:spPr bwMode="auto">
          <a:xfrm>
            <a:off x="365918" y="1057275"/>
            <a:ext cx="8412163" cy="523220"/>
          </a:xfrm>
          <a:prstGeom prst="rect">
            <a:avLst/>
          </a:prstGeom>
          <a:noFill/>
          <a:ln w="9525">
            <a:noFill/>
            <a:miter lim="800000"/>
            <a:headEnd/>
            <a:tailEnd/>
          </a:ln>
        </p:spPr>
        <p:txBody>
          <a:bodyPr>
            <a:spAutoFit/>
          </a:bodyPr>
          <a:lstStyle/>
          <a:p>
            <a:r>
              <a:rPr lang="en-GB" altLang="en-US" sz="2800" b="1" u="sng" dirty="0"/>
              <a:t>Malaria cases reports file</a:t>
            </a:r>
          </a:p>
        </p:txBody>
      </p:sp>
      <p:sp>
        <p:nvSpPr>
          <p:cNvPr id="10" name="Rectangle 12">
            <a:extLst>
              <a:ext uri="{FF2B5EF4-FFF2-40B4-BE49-F238E27FC236}">
                <a16:creationId xmlns="" xmlns:a16="http://schemas.microsoft.com/office/drawing/2014/main" id="{28AC9C77-1108-41D8-AF90-2DD360B9A260}"/>
              </a:ext>
            </a:extLst>
          </p:cNvPr>
          <p:cNvSpPr>
            <a:spLocks noChangeArrowheads="1"/>
          </p:cNvSpPr>
          <p:nvPr/>
        </p:nvSpPr>
        <p:spPr bwMode="auto">
          <a:xfrm>
            <a:off x="179512" y="1525588"/>
            <a:ext cx="8964488"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500" dirty="0"/>
              <a:t>Open </a:t>
            </a:r>
            <a:r>
              <a:rPr lang="en-US" altLang="en-US" sz="2500"/>
              <a:t>the </a:t>
            </a:r>
            <a:r>
              <a:rPr lang="pt-BR" altLang="en-US" sz="2500" smtClean="0"/>
              <a:t>Malaria_Cases_Report_DOH_200325</a:t>
            </a:r>
            <a:r>
              <a:rPr lang="en-US" altLang="en-US" sz="2500" smtClean="0"/>
              <a:t>.xlsx </a:t>
            </a:r>
            <a:r>
              <a:rPr lang="en-US" altLang="en-US" sz="2500" dirty="0"/>
              <a:t>file in excel</a:t>
            </a:r>
          </a:p>
          <a:p>
            <a:pPr>
              <a:buFontTx/>
              <a:buAutoNum type="arabicPeriod"/>
            </a:pPr>
            <a:r>
              <a:rPr lang="en-US" altLang="en-US" sz="2500" dirty="0"/>
              <a:t>Look at the structure and content of the file</a:t>
            </a:r>
          </a:p>
          <a:p>
            <a:pPr>
              <a:buFontTx/>
              <a:buAutoNum type="arabicPeriod"/>
            </a:pPr>
            <a:r>
              <a:rPr lang="en-US" altLang="en-US" sz="2500" dirty="0"/>
              <a:t>Search for the following information across the worksheet:</a:t>
            </a:r>
          </a:p>
          <a:p>
            <a:pPr lvl="1">
              <a:buFont typeface="Calibri Light" panose="020F0302020204030204" pitchFamily="34" charset="0"/>
              <a:buAutoNum type="alphaLcPeriod"/>
            </a:pPr>
            <a:r>
              <a:rPr lang="en-US" altLang="en-US" sz="2500" dirty="0"/>
              <a:t>The source and validity of the data</a:t>
            </a:r>
          </a:p>
          <a:p>
            <a:pPr lvl="1">
              <a:buFont typeface="Calibri Light" panose="020F0302020204030204" pitchFamily="34" charset="0"/>
              <a:buAutoNum type="alphaLcPeriod"/>
            </a:pPr>
            <a:r>
              <a:rPr lang="en-US" altLang="en-US" sz="2500" dirty="0"/>
              <a:t>The explanation of the content of each column</a:t>
            </a:r>
          </a:p>
          <a:p>
            <a:pPr>
              <a:buFont typeface="Calibri Light" panose="020F0302020204030204" pitchFamily="34" charset="0"/>
              <a:buAutoNum type="arabicPeriod"/>
            </a:pPr>
            <a:r>
              <a:rPr lang="en-US" altLang="en-US" sz="2500" dirty="0"/>
              <a:t>Is this file organized properly to allow using it to create the content of the first map? If not, why?</a:t>
            </a:r>
          </a:p>
          <a:p>
            <a:pPr>
              <a:buFont typeface="Calibri Light" panose="020F0302020204030204" pitchFamily="34" charset="0"/>
              <a:buAutoNum type="arabicPeriod"/>
            </a:pPr>
            <a:r>
              <a:rPr lang="en-US" altLang="en-US" sz="2500" dirty="0"/>
              <a:t>Does the list of Barangays and health facilities in this file match those in the master lists?</a:t>
            </a:r>
          </a:p>
          <a:p>
            <a:pPr>
              <a:buFont typeface="Calibri Light" panose="020F0302020204030204" pitchFamily="34" charset="0"/>
              <a:buAutoNum type="arabicPeriod"/>
            </a:pPr>
            <a:r>
              <a:rPr lang="en-US" altLang="en-US" sz="2500" dirty="0"/>
              <a:t>Are the Barangays codes and health facilities unique IDs the same between this file and the master lists?  </a:t>
            </a:r>
          </a:p>
          <a:p>
            <a:pPr>
              <a:buFont typeface="Calibri Light" panose="020F0302020204030204" pitchFamily="34" charset="0"/>
              <a:buAutoNum type="arabicPeriod"/>
            </a:pPr>
            <a:r>
              <a:rPr lang="en-US" altLang="en-US" sz="2500" dirty="0"/>
              <a:t>What do you think about the unique ID attached to </a:t>
            </a:r>
            <a:r>
              <a:rPr lang="en-US" altLang="en-US" sz="2500"/>
              <a:t>each case?</a:t>
            </a:r>
            <a:endParaRPr lang="en-US" altLang="en-US" sz="2500" dirty="0"/>
          </a:p>
          <a:p>
            <a:pPr>
              <a:buFont typeface="Calibri Light" panose="020F0302020204030204" pitchFamily="34" charset="0"/>
              <a:buAutoNum type="arabicPeriod"/>
            </a:pPr>
            <a:r>
              <a:rPr lang="en-US" altLang="en-US" sz="2500" dirty="0"/>
              <a:t>What do we have to do to obtain the data we need?</a:t>
            </a:r>
          </a:p>
        </p:txBody>
      </p:sp>
      <p:sp>
        <p:nvSpPr>
          <p:cNvPr id="11" name="Title 1">
            <a:extLst>
              <a:ext uri="{FF2B5EF4-FFF2-40B4-BE49-F238E27FC236}">
                <a16:creationId xmlns="" xmlns:a16="http://schemas.microsoft.com/office/drawing/2014/main" id="{ECF491B5-FA94-41F0-A6DE-0215F40C1F86}"/>
              </a:ext>
            </a:extLst>
          </p:cNvPr>
          <p:cNvSpPr txBox="1">
            <a:spLocks/>
          </p:cNvSpPr>
          <p:nvPr/>
        </p:nvSpPr>
        <p:spPr>
          <a:xfrm>
            <a:off x="628650" y="142975"/>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GB" altLang="en-US" sz="3200" b="1" dirty="0">
                <a:solidFill>
                  <a:schemeClr val="bg1"/>
                </a:solidFill>
                <a:latin typeface="+mn-lt"/>
              </a:rPr>
              <a:t>What tabular data do we have?</a:t>
            </a:r>
            <a:endParaRPr lang="en-PH" altLang="en-US" sz="3200" b="1" dirty="0">
              <a:solidFill>
                <a:schemeClr val="bg1"/>
              </a:solidFill>
              <a:latin typeface="+mn-lt"/>
            </a:endParaRPr>
          </a:p>
        </p:txBody>
      </p:sp>
    </p:spTree>
    <p:extLst>
      <p:ext uri="{BB962C8B-B14F-4D97-AF65-F5344CB8AC3E}">
        <p14:creationId xmlns:p14="http://schemas.microsoft.com/office/powerpoint/2010/main" val="278876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9</a:t>
            </a:fld>
            <a:endParaRPr lang="en-GB" altLang="en-US">
              <a:solidFill>
                <a:schemeClr val="tx1"/>
              </a:solidFill>
            </a:endParaRPr>
          </a:p>
        </p:txBody>
      </p:sp>
      <p:sp>
        <p:nvSpPr>
          <p:cNvPr id="9" name="Rectangle 3"/>
          <p:cNvSpPr>
            <a:spLocks noChangeArrowheads="1"/>
          </p:cNvSpPr>
          <p:nvPr/>
        </p:nvSpPr>
        <p:spPr bwMode="auto">
          <a:xfrm>
            <a:off x="365918" y="1057275"/>
            <a:ext cx="8412163" cy="523220"/>
          </a:xfrm>
          <a:prstGeom prst="rect">
            <a:avLst/>
          </a:prstGeom>
          <a:noFill/>
          <a:ln w="9525">
            <a:noFill/>
            <a:miter lim="800000"/>
            <a:headEnd/>
            <a:tailEnd/>
          </a:ln>
        </p:spPr>
        <p:txBody>
          <a:bodyPr>
            <a:spAutoFit/>
          </a:bodyPr>
          <a:lstStyle/>
          <a:p>
            <a:r>
              <a:rPr lang="en-GB" altLang="en-US" sz="2800" b="1" u="sng" dirty="0"/>
              <a:t>Answer from the ODK-based questionnaire</a:t>
            </a:r>
          </a:p>
        </p:txBody>
      </p:sp>
      <p:sp>
        <p:nvSpPr>
          <p:cNvPr id="10" name="Rectangle 12">
            <a:extLst>
              <a:ext uri="{FF2B5EF4-FFF2-40B4-BE49-F238E27FC236}">
                <a16:creationId xmlns="" xmlns:a16="http://schemas.microsoft.com/office/drawing/2014/main" id="{28AC9C77-1108-41D8-AF90-2DD360B9A260}"/>
              </a:ext>
            </a:extLst>
          </p:cNvPr>
          <p:cNvSpPr>
            <a:spLocks noChangeArrowheads="1"/>
          </p:cNvSpPr>
          <p:nvPr/>
        </p:nvSpPr>
        <p:spPr bwMode="auto">
          <a:xfrm>
            <a:off x="287338" y="1525588"/>
            <a:ext cx="8856662"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600" dirty="0"/>
              <a:t>Open the </a:t>
            </a:r>
            <a:r>
              <a:rPr lang="pt-BR" altLang="en-US" sz="2600" dirty="0"/>
              <a:t>Surveillance_results</a:t>
            </a:r>
            <a:r>
              <a:rPr lang="en-US" altLang="en-US" sz="2600" dirty="0"/>
              <a:t>.csv file in excel</a:t>
            </a:r>
          </a:p>
          <a:p>
            <a:pPr>
              <a:buFont typeface="Calibri Light" panose="020F0302020204030204" pitchFamily="34" charset="0"/>
              <a:buAutoNum type="arabicPeriod"/>
            </a:pPr>
            <a:r>
              <a:rPr lang="en-US" altLang="en-US" sz="2600" dirty="0"/>
              <a:t>Look at the structure and content of the file</a:t>
            </a:r>
          </a:p>
          <a:p>
            <a:pPr>
              <a:buFont typeface="Calibri Light" panose="020F0302020204030204" pitchFamily="34" charset="0"/>
              <a:buAutoNum type="arabicPeriod"/>
            </a:pPr>
            <a:r>
              <a:rPr lang="en-US" altLang="en-US" sz="2600" dirty="0"/>
              <a:t>What is missing compare to the previous files?</a:t>
            </a:r>
          </a:p>
          <a:p>
            <a:pPr>
              <a:buFont typeface="Calibri Light" panose="020F0302020204030204" pitchFamily="34" charset="0"/>
              <a:buAutoNum type="arabicPeriod"/>
            </a:pPr>
            <a:r>
              <a:rPr lang="en-US" altLang="en-US" sz="2600" dirty="0"/>
              <a:t>Is this file organized properly to allow using it to create the content of the first map? If not, why?</a:t>
            </a:r>
          </a:p>
          <a:p>
            <a:pPr>
              <a:buFont typeface="Calibri Light" panose="020F0302020204030204" pitchFamily="34" charset="0"/>
              <a:buAutoNum type="arabicPeriod"/>
            </a:pPr>
            <a:r>
              <a:rPr lang="en-US" altLang="en-US" sz="2600" dirty="0"/>
              <a:t>Does the list of Barangays and health facilities in this file match those in the master lists?</a:t>
            </a:r>
          </a:p>
          <a:p>
            <a:pPr>
              <a:buFont typeface="Calibri Light" panose="020F0302020204030204" pitchFamily="34" charset="0"/>
              <a:buAutoNum type="arabicPeriod"/>
            </a:pPr>
            <a:r>
              <a:rPr lang="en-US" altLang="en-US" sz="2600" dirty="0"/>
              <a:t>Are the Barangays codes and health facilities unique IDs the same between this file and the master lists?  </a:t>
            </a:r>
          </a:p>
          <a:p>
            <a:pPr>
              <a:buFont typeface="Calibri Light" panose="020F0302020204030204" pitchFamily="34" charset="0"/>
              <a:buAutoNum type="arabicPeriod"/>
            </a:pPr>
            <a:r>
              <a:rPr lang="en-US" altLang="en-US" sz="2600" dirty="0"/>
              <a:t>Which part of this table do we need to integrate in the Malaria case reports file?</a:t>
            </a:r>
          </a:p>
        </p:txBody>
      </p:sp>
      <p:sp>
        <p:nvSpPr>
          <p:cNvPr id="8" name="Title 1">
            <a:extLst>
              <a:ext uri="{FF2B5EF4-FFF2-40B4-BE49-F238E27FC236}">
                <a16:creationId xmlns="" xmlns:a16="http://schemas.microsoft.com/office/drawing/2014/main" id="{ADA70511-01B4-48C0-9C1D-92B36743EFF2}"/>
              </a:ext>
            </a:extLst>
          </p:cNvPr>
          <p:cNvSpPr txBox="1">
            <a:spLocks/>
          </p:cNvSpPr>
          <p:nvPr/>
        </p:nvSpPr>
        <p:spPr>
          <a:xfrm>
            <a:off x="628650" y="142975"/>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GB" altLang="en-US" sz="3200" b="1" dirty="0">
                <a:solidFill>
                  <a:schemeClr val="bg1"/>
                </a:solidFill>
                <a:latin typeface="+mn-lt"/>
              </a:rPr>
              <a:t>What tabular data do we have?</a:t>
            </a:r>
            <a:endParaRPr lang="en-PH" altLang="en-US" sz="3200" b="1" dirty="0">
              <a:solidFill>
                <a:schemeClr val="bg1"/>
              </a:solidFill>
              <a:latin typeface="+mn-lt"/>
            </a:endParaRPr>
          </a:p>
        </p:txBody>
      </p:sp>
      <p:sp>
        <p:nvSpPr>
          <p:cNvPr id="11" name="AutoShape 32">
            <a:extLst>
              <a:ext uri="{FF2B5EF4-FFF2-40B4-BE49-F238E27FC236}">
                <a16:creationId xmlns="" xmlns:a16="http://schemas.microsoft.com/office/drawing/2014/main" id="{C493F635-C767-4025-AA4E-43F7F564561C}"/>
              </a:ext>
            </a:extLst>
          </p:cNvPr>
          <p:cNvSpPr>
            <a:spLocks noChangeArrowheads="1"/>
          </p:cNvSpPr>
          <p:nvPr/>
        </p:nvSpPr>
        <p:spPr bwMode="auto">
          <a:xfrm>
            <a:off x="251520" y="6072336"/>
            <a:ext cx="436087" cy="381000"/>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2" name="Rectangle 3">
            <a:extLst>
              <a:ext uri="{FF2B5EF4-FFF2-40B4-BE49-F238E27FC236}">
                <a16:creationId xmlns="" xmlns:a16="http://schemas.microsoft.com/office/drawing/2014/main" id="{21743EE4-5310-4426-904B-FB39AA6E17E4}"/>
              </a:ext>
            </a:extLst>
          </p:cNvPr>
          <p:cNvSpPr>
            <a:spLocks noChangeArrowheads="1"/>
          </p:cNvSpPr>
          <p:nvPr/>
        </p:nvSpPr>
        <p:spPr bwMode="auto">
          <a:xfrm>
            <a:off x="785193" y="6068279"/>
            <a:ext cx="7878489"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latin typeface="+mn-lt"/>
                <a:cs typeface="Arial" charset="0"/>
              </a:rPr>
              <a:t>How do we use these </a:t>
            </a:r>
            <a:r>
              <a:rPr lang="en-US" altLang="zh-CN" sz="2800">
                <a:latin typeface="+mn-lt"/>
                <a:cs typeface="Arial" charset="0"/>
              </a:rPr>
              <a:t>different Excel </a:t>
            </a:r>
            <a:r>
              <a:rPr lang="en-US" altLang="zh-CN" sz="2800" dirty="0">
                <a:latin typeface="+mn-lt"/>
                <a:cs typeface="Arial" charset="0"/>
              </a:rPr>
              <a:t>files to create the ones we need to generate the 1</a:t>
            </a:r>
            <a:r>
              <a:rPr lang="en-US" altLang="zh-CN" sz="2800" baseline="30000" dirty="0">
                <a:latin typeface="+mn-lt"/>
                <a:cs typeface="Arial" charset="0"/>
              </a:rPr>
              <a:t>st</a:t>
            </a:r>
            <a:r>
              <a:rPr lang="en-US" altLang="zh-CN" sz="2800" dirty="0">
                <a:latin typeface="+mn-lt"/>
                <a:cs typeface="Arial" charset="0"/>
              </a:rPr>
              <a:t> map?</a:t>
            </a:r>
          </a:p>
          <a:p>
            <a:pPr marL="347663" indent="-347663">
              <a:lnSpc>
                <a:spcPct val="90000"/>
              </a:lnSpc>
              <a:spcBef>
                <a:spcPct val="20000"/>
              </a:spcBef>
              <a:buFont typeface="Arial" pitchFamily="34" charset="0"/>
              <a:buChar char="•"/>
              <a:defRPr/>
            </a:pPr>
            <a:endParaRPr lang="en-US" altLang="zh-CN" sz="2800" dirty="0">
              <a:latin typeface="+mn-lt"/>
              <a:cs typeface="Arial" charset="0"/>
            </a:endParaRPr>
          </a:p>
        </p:txBody>
      </p:sp>
    </p:spTree>
    <p:extLst>
      <p:ext uri="{BB962C8B-B14F-4D97-AF65-F5344CB8AC3E}">
        <p14:creationId xmlns:p14="http://schemas.microsoft.com/office/powerpoint/2010/main" val="1628187452"/>
      </p:ext>
    </p:extLst>
  </p:cSld>
  <p:clrMapOvr>
    <a:masterClrMapping/>
  </p:clrMapOvr>
</p:sld>
</file>

<file path=ppt/theme/theme1.xml><?xml version="1.0" encoding="utf-8"?>
<a:theme xmlns:a="http://schemas.openxmlformats.org/drawingml/2006/main" name="MORU_Epi_HGLC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TotalTime>
  <Words>1289</Words>
  <Application>Microsoft Office PowerPoint</Application>
  <PresentationFormat>On-screen Show (4:3)</PresentationFormat>
  <Paragraphs>134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MORU_Epi_HGLC_template</vt:lpstr>
      <vt:lpstr>PowerPoint Presentation</vt:lpstr>
      <vt:lpstr>Request received for a map</vt:lpstr>
      <vt:lpstr>Request received for a map</vt:lpstr>
      <vt:lpstr>PowerPoint Presentation</vt:lpstr>
      <vt:lpstr>What tabular data do we have?</vt:lpstr>
      <vt:lpstr>PowerPoint Presentation</vt:lpstr>
      <vt:lpstr>PowerPoint Presentation</vt:lpstr>
      <vt:lpstr>PowerPoint Presentation</vt:lpstr>
      <vt:lpstr>PowerPoint Presentation</vt:lpstr>
      <vt:lpstr>Exercise 3 – Part 1</vt:lpstr>
      <vt:lpstr>PowerPoint Presentation</vt:lpstr>
      <vt:lpstr>Exercise 3 – Part 2</vt:lpstr>
      <vt:lpstr>Exercise 3 – Part 3</vt:lpstr>
      <vt:lpstr>Exercise 3 –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Izay Pantanilla</cp:lastModifiedBy>
  <cp:revision>116</cp:revision>
  <dcterms:created xsi:type="dcterms:W3CDTF">2018-03-06T13:12:55Z</dcterms:created>
  <dcterms:modified xsi:type="dcterms:W3CDTF">2019-04-03T06:06:04Z</dcterms:modified>
</cp:coreProperties>
</file>