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88" r:id="rId2"/>
    <p:sldId id="287" r:id="rId3"/>
    <p:sldId id="297" r:id="rId4"/>
    <p:sldId id="289" r:id="rId5"/>
    <p:sldId id="301" r:id="rId6"/>
    <p:sldId id="290" r:id="rId7"/>
    <p:sldId id="311" r:id="rId8"/>
    <p:sldId id="291" r:id="rId9"/>
    <p:sldId id="302" r:id="rId10"/>
    <p:sldId id="303" r:id="rId11"/>
    <p:sldId id="270" r:id="rId12"/>
    <p:sldId id="312" r:id="rId13"/>
    <p:sldId id="316" r:id="rId14"/>
    <p:sldId id="292" r:id="rId15"/>
    <p:sldId id="298" r:id="rId16"/>
    <p:sldId id="299" r:id="rId17"/>
    <p:sldId id="300" r:id="rId18"/>
    <p:sldId id="278" r:id="rId19"/>
    <p:sldId id="304" r:id="rId20"/>
    <p:sldId id="317" r:id="rId21"/>
    <p:sldId id="335" r:id="rId22"/>
    <p:sldId id="338" r:id="rId23"/>
    <p:sldId id="309" r:id="rId24"/>
    <p:sldId id="306" r:id="rId25"/>
    <p:sldId id="307" r:id="rId26"/>
    <p:sldId id="308" r:id="rId27"/>
    <p:sldId id="310" r:id="rId28"/>
    <p:sldId id="336" r:id="rId29"/>
    <p:sldId id="313" r:id="rId30"/>
    <p:sldId id="337" r:id="rId31"/>
    <p:sldId id="318" r:id="rId32"/>
    <p:sldId id="323" r:id="rId33"/>
    <p:sldId id="321" r:id="rId34"/>
    <p:sldId id="320" r:id="rId35"/>
    <p:sldId id="339" r:id="rId36"/>
    <p:sldId id="340" r:id="rId37"/>
    <p:sldId id="341" r:id="rId38"/>
    <p:sldId id="342" r:id="rId39"/>
    <p:sldId id="343" r:id="rId40"/>
    <p:sldId id="344"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3022">
          <p15:clr>
            <a:srgbClr val="A4A3A4"/>
          </p15:clr>
        </p15:guide>
        <p15:guide id="2" orient="horz" pos="3748" userDrawn="1">
          <p15:clr>
            <a:srgbClr val="A4A3A4"/>
          </p15:clr>
        </p15:guide>
        <p15:guide id="3" orient="horz" pos="4065">
          <p15:clr>
            <a:srgbClr val="A4A3A4"/>
          </p15:clr>
        </p15:guide>
        <p15:guide id="4" orient="horz" pos="3430">
          <p15:clr>
            <a:srgbClr val="A4A3A4"/>
          </p15:clr>
        </p15:guide>
        <p15:guide id="5" orient="horz" pos="935" userDrawn="1">
          <p15:clr>
            <a:srgbClr val="A4A3A4"/>
          </p15:clr>
        </p15:guide>
        <p15:guide id="6" orient="horz" pos="2478">
          <p15:clr>
            <a:srgbClr val="A4A3A4"/>
          </p15:clr>
        </p15:guide>
        <p15:guide id="7" pos="2880">
          <p15:clr>
            <a:srgbClr val="A4A3A4"/>
          </p15:clr>
        </p15:guide>
        <p15:guide id="8" pos="4967">
          <p15:clr>
            <a:srgbClr val="A4A3A4"/>
          </p15:clr>
        </p15:guide>
        <p15:guide id="9" pos="295" userDrawn="1">
          <p15:clr>
            <a:srgbClr val="A4A3A4"/>
          </p15:clr>
        </p15:guide>
        <p15:guide id="10" pos="43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zay Pantanilla" initials="I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CB5"/>
    <a:srgbClr val="315A75"/>
    <a:srgbClr val="3398CC"/>
    <a:srgbClr val="346667"/>
    <a:srgbClr val="1B3163"/>
    <a:srgbClr val="001C54"/>
    <a:srgbClr val="D8AA37"/>
    <a:srgbClr val="253C88"/>
    <a:srgbClr val="2384C0"/>
    <a:srgbClr val="31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8919" autoAdjust="0"/>
    <p:restoredTop sz="94406" autoAdjust="0"/>
  </p:normalViewPr>
  <p:slideViewPr>
    <p:cSldViewPr showGuides="1">
      <p:cViewPr varScale="1">
        <p:scale>
          <a:sx n="75" d="100"/>
          <a:sy n="75" d="100"/>
        </p:scale>
        <p:origin x="-1686" y="-96"/>
      </p:cViewPr>
      <p:guideLst>
        <p:guide orient="horz" pos="3022"/>
        <p:guide orient="horz" pos="3748"/>
        <p:guide orient="horz" pos="4065"/>
        <p:guide orient="horz" pos="3430"/>
        <p:guide orient="horz" pos="935"/>
        <p:guide orient="horz" pos="2478"/>
        <p:guide pos="2880"/>
        <p:guide pos="4967"/>
        <p:guide pos="295"/>
        <p:guide pos="4332"/>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fld id="{769B6999-3394-44CF-8F97-70A985E924E7}" type="datetimeFigureOut">
              <a:rPr lang="en-PH" altLang="en-US"/>
              <a:pPr>
                <a:defRPr/>
              </a:pPr>
              <a:t>03/04/2019</a:t>
            </a:fld>
            <a:endParaRPr lang="en-PH"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40189B38-87AB-431D-88EE-EB47DCC6C7B8}" type="slidenum">
              <a:rPr lang="en-PH" altLang="en-US"/>
              <a:pPr>
                <a:defRPr/>
              </a:pPr>
              <a:t>‹#›</a:t>
            </a:fld>
            <a:endParaRPr lang="en-PH" altLang="en-US"/>
          </a:p>
        </p:txBody>
      </p:sp>
    </p:spTree>
    <p:extLst>
      <p:ext uri="{BB962C8B-B14F-4D97-AF65-F5344CB8AC3E}">
        <p14:creationId xmlns:p14="http://schemas.microsoft.com/office/powerpoint/2010/main" val="1330343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auto">
          <a:xfrm>
            <a:off x="0" y="981075"/>
            <a:ext cx="9144000" cy="3816350"/>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3" name="Rectangle 12"/>
          <p:cNvSpPr/>
          <p:nvPr userDrawn="1"/>
        </p:nvSpPr>
        <p:spPr bwMode="auto">
          <a:xfrm>
            <a:off x="0" y="0"/>
            <a:ext cx="9144000" cy="981075"/>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4" name="TextBox 4"/>
          <p:cNvSpPr txBox="1">
            <a:spLocks noChangeArrowheads="1"/>
          </p:cNvSpPr>
          <p:nvPr userDrawn="1"/>
        </p:nvSpPr>
        <p:spPr bwMode="auto">
          <a:xfrm>
            <a:off x="319336" y="116632"/>
            <a:ext cx="8573144" cy="707886"/>
          </a:xfrm>
          <a:prstGeom prst="rect">
            <a:avLst/>
          </a:prstGeom>
          <a:noFill/>
          <a:ln w="9525">
            <a:noFill/>
            <a:miter lim="800000"/>
            <a:headEnd/>
            <a:tailEnd/>
          </a:ln>
        </p:spPr>
        <p:txBody>
          <a:bodyPr wrap="square">
            <a:spAutoFit/>
          </a:bodyPr>
          <a:lstStyle/>
          <a:p>
            <a:r>
              <a:rPr lang="en-US" sz="2000" b="1">
                <a:solidFill>
                  <a:schemeClr val="bg1"/>
                </a:solidFill>
                <a:latin typeface="+mn-lt"/>
              </a:rPr>
              <a:t>INTRODUCTION TO GEOSPATIAL DATA MANAGEMENT AND TECHNOLOGIES </a:t>
            </a:r>
          </a:p>
          <a:p>
            <a:r>
              <a:rPr lang="en-US" sz="2000" b="1">
                <a:solidFill>
                  <a:schemeClr val="bg1"/>
                </a:solidFill>
                <a:latin typeface="+mn-lt"/>
              </a:rPr>
              <a:t>FOR MALARIA PROGRAMS</a:t>
            </a:r>
          </a:p>
        </p:txBody>
      </p:sp>
      <p:sp>
        <p:nvSpPr>
          <p:cNvPr id="15" name="TextBox 6"/>
          <p:cNvSpPr txBox="1">
            <a:spLocks noChangeArrowheads="1"/>
          </p:cNvSpPr>
          <p:nvPr userDrawn="1"/>
        </p:nvSpPr>
        <p:spPr bwMode="auto">
          <a:xfrm>
            <a:off x="547056" y="1340768"/>
            <a:ext cx="8043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000">
                <a:solidFill>
                  <a:schemeClr val="bg1"/>
                </a:solidFill>
                <a:latin typeface="+mn-lt"/>
                <a:ea typeface="Century Gothic" charset="0"/>
                <a:cs typeface="Century Gothic" charset="0"/>
              </a:rPr>
              <a:t> </a:t>
            </a:r>
            <a:endParaRPr lang="en-US" altLang="en-US" sz="2000" dirty="0">
              <a:solidFill>
                <a:schemeClr val="bg1"/>
              </a:solidFill>
              <a:latin typeface="+mn-lt"/>
              <a:ea typeface="Century Gothic" charset="0"/>
              <a:cs typeface="Century Gothic" charset="0"/>
            </a:endParaRPr>
          </a:p>
        </p:txBody>
      </p:sp>
      <p:grpSp>
        <p:nvGrpSpPr>
          <p:cNvPr id="18" name="Group 17"/>
          <p:cNvGrpSpPr/>
          <p:nvPr userDrawn="1"/>
        </p:nvGrpSpPr>
        <p:grpSpPr>
          <a:xfrm>
            <a:off x="1711957" y="4815300"/>
            <a:ext cx="5714485" cy="1861426"/>
            <a:chOff x="1691680" y="4815300"/>
            <a:chExt cx="5714485" cy="1861426"/>
          </a:xfrm>
        </p:grpSpPr>
        <p:pic>
          <p:nvPicPr>
            <p:cNvPr id="11" name="Picture 2" descr="D:\GAIA-GEOSYSTEMS\DROPBOX\Dropbox (Personal)\HEALTH_GEOLAB\ADVOCACY\LOGOS\LSHTM_Logo_Black.jpg"/>
            <p:cNvPicPr>
              <a:picLocks noChangeAspect="1" noChangeArrowheads="1"/>
            </p:cNvPicPr>
            <p:nvPr/>
          </p:nvPicPr>
          <p:blipFill>
            <a:blip r:embed="rId2" cstate="print"/>
            <a:srcRect/>
            <a:stretch>
              <a:fillRect/>
            </a:stretch>
          </p:blipFill>
          <p:spPr bwMode="auto">
            <a:xfrm>
              <a:off x="1691680" y="5020799"/>
              <a:ext cx="1512168" cy="726338"/>
            </a:xfrm>
            <a:prstGeom prst="rect">
              <a:avLst/>
            </a:prstGeom>
            <a:noFill/>
          </p:spPr>
        </p:pic>
        <p:pic>
          <p:nvPicPr>
            <p:cNvPr id="12" name="Picture 11" descr="D:\GAIA-GEOSYSTEMS\DROPBOX\Dropbox (Personal)\HEALTH_GEOLAB\ADVOCACY\LOGO\Logo_HGLC_051117.jpg"/>
            <p:cNvPicPr>
              <a:picLocks noChangeAspect="1" noChangeArrowheads="1"/>
            </p:cNvPicPr>
            <p:nvPr userDrawn="1"/>
          </p:nvPicPr>
          <p:blipFill>
            <a:blip r:embed="rId3" cstate="print"/>
            <a:srcRect/>
            <a:stretch>
              <a:fillRect/>
            </a:stretch>
          </p:blipFill>
          <p:spPr bwMode="auto">
            <a:xfrm>
              <a:off x="3320479" y="4903216"/>
              <a:ext cx="2645526" cy="961504"/>
            </a:xfrm>
            <a:prstGeom prst="rect">
              <a:avLst/>
            </a:prstGeom>
            <a:ln>
              <a:noFill/>
            </a:ln>
            <a:effectLst/>
          </p:spPr>
        </p:pic>
        <p:pic>
          <p:nvPicPr>
            <p:cNvPr id="16" name="image4.png"/>
            <p:cNvPicPr/>
            <p:nvPr userDrawn="1"/>
          </p:nvPicPr>
          <p:blipFill>
            <a:blip r:embed="rId4"/>
            <a:srcRect/>
            <a:stretch>
              <a:fillRect/>
            </a:stretch>
          </p:blipFill>
          <p:spPr>
            <a:xfrm>
              <a:off x="2987824" y="5850878"/>
              <a:ext cx="864096" cy="825848"/>
            </a:xfrm>
            <a:prstGeom prst="rect">
              <a:avLst/>
            </a:prstGeom>
            <a:ln/>
          </p:spPr>
        </p:pic>
        <p:pic>
          <p:nvPicPr>
            <p:cNvPr id="17" name="image3.jpg"/>
            <p:cNvPicPr/>
            <p:nvPr userDrawn="1"/>
          </p:nvPicPr>
          <p:blipFill>
            <a:blip r:embed="rId5"/>
            <a:srcRect/>
            <a:stretch>
              <a:fillRect/>
            </a:stretch>
          </p:blipFill>
          <p:spPr>
            <a:xfrm>
              <a:off x="5966005" y="4815300"/>
              <a:ext cx="1440160" cy="1080120"/>
            </a:xfrm>
            <a:prstGeom prst="rect">
              <a:avLst/>
            </a:prstGeom>
            <a:ln/>
          </p:spPr>
        </p:pic>
      </p:grpSp>
      <p:pic>
        <p:nvPicPr>
          <p:cNvPr id="1026" name="Picture 2" descr="C:\Users\Izay Pantanilla\Downloads\MORU_FS_CMYK.ti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995936" y="5926120"/>
            <a:ext cx="2045386" cy="68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a:pPr>
                <a:defRPr/>
              </a:pPr>
              <a:t>03/04/2019</a:t>
            </a:fld>
            <a:endParaRPr lang="en-GB" altLang="en-US"/>
          </a:p>
        </p:txBody>
      </p:sp>
      <p:sp>
        <p:nvSpPr>
          <p:cNvPr id="5" name="Footer Placeholder 4"/>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a:pPr>
                <a:defRPr/>
              </a:pPr>
              <a:t>‹#›</a:t>
            </a:fld>
            <a:endParaRPr lang="en-GB"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a:t>
            </a:fld>
            <a:endParaRPr lang="en-GB" altLang="en-US">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a:pPr>
                <a:defRPr/>
              </a:pPr>
              <a:t>03/04/2019</a:t>
            </a:fld>
            <a:endParaRPr lang="en-GB" altLang="en-US"/>
          </a:p>
        </p:txBody>
      </p:sp>
      <p:sp>
        <p:nvSpPr>
          <p:cNvPr id="6" name="Footer Placeholder 4"/>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a:pPr>
                <a:defRPr/>
              </a:pPr>
              <a:t>‹#›</a:t>
            </a:fld>
            <a:endParaRPr lang="en-GB"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a:pPr>
                <a:defRPr/>
              </a:pPr>
              <a:t>03/04/2019</a:t>
            </a:fld>
            <a:endParaRPr lang="en-GB" altLang="en-US"/>
          </a:p>
        </p:txBody>
      </p:sp>
      <p:sp>
        <p:nvSpPr>
          <p:cNvPr id="8" name="Footer Placeholder 4"/>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a:pPr>
                <a:defRPr/>
              </a:pPr>
              <a:t>‹#›</a:t>
            </a:fld>
            <a:endParaRPr lang="en-GB"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a:pPr>
                <a:defRPr/>
              </a:pPr>
              <a:t>03/04/2019</a:t>
            </a:fld>
            <a:endParaRPr lang="en-GB" altLang="en-US"/>
          </a:p>
        </p:txBody>
      </p:sp>
      <p:sp>
        <p:nvSpPr>
          <p:cNvPr id="4" name="Footer Placeholder 3"/>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a:pPr>
                <a:defRPr/>
              </a:pPr>
              <a:t>‹#›</a:t>
            </a:fld>
            <a:endParaRPr lang="en-GB"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a:pPr>
                <a:defRPr/>
              </a:pPr>
              <a:t>03/04/2019</a:t>
            </a:fld>
            <a:endParaRPr lang="en-GB" altLang="en-US"/>
          </a:p>
        </p:txBody>
      </p:sp>
      <p:sp>
        <p:nvSpPr>
          <p:cNvPr id="3" name="Footer Placeholder 2"/>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a:pPr>
                <a:defRPr/>
              </a:pPr>
              <a:t>‹#›</a:t>
            </a:fld>
            <a:endParaRPr lang="en-GB"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a:pPr>
                <a:defRPr/>
              </a:pPr>
              <a:t>03/04/2019</a:t>
            </a:fld>
            <a:endParaRPr lang="en-GB" altLang="en-US"/>
          </a:p>
        </p:txBody>
      </p:sp>
      <p:sp>
        <p:nvSpPr>
          <p:cNvPr id="6" name="Footer Placeholder 5"/>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a:pPr>
                <a:defRPr/>
              </a:pPr>
              <a:t>‹#›</a:t>
            </a:fld>
            <a:endParaRPr lang="en-GB"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a:pPr>
                <a:defRPr/>
              </a:pPr>
              <a:t>03/04/2019</a:t>
            </a:fld>
            <a:endParaRPr lang="en-GB" altLang="en-US"/>
          </a:p>
        </p:txBody>
      </p:sp>
      <p:sp>
        <p:nvSpPr>
          <p:cNvPr id="6" name="Footer Placeholder 4"/>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a:pPr>
                <a:defRPr/>
              </a:pPr>
              <a:t>‹#›</a:t>
            </a:fld>
            <a:endParaRPr lang="en-GB"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a:pPr>
                <a:defRPr/>
              </a:pPr>
              <a:t>03/04/2019</a:t>
            </a:fld>
            <a:endParaRPr lang="en-GB" altLang="en-US"/>
          </a:p>
        </p:txBody>
      </p:sp>
      <p:sp>
        <p:nvSpPr>
          <p:cNvPr id="5" name="Footer Placeholder 4"/>
          <p:cNvSpPr>
            <a:spLocks noGrp="1"/>
          </p:cNvSpPr>
          <p:nvPr>
            <p:ph type="ftr" sz="quarter" idx="11"/>
          </p:nvPr>
        </p:nvSpPr>
        <p:spPr>
          <a:xfrm>
            <a:off x="3275856" y="4797425"/>
            <a:ext cx="3086100" cy="365125"/>
          </a:xfrm>
          <a:prstGeom prst="rect">
            <a:avLst/>
          </a:prstGeom>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a:pPr>
                <a:defRPr/>
              </a:pPr>
              <a:t>‹#›</a:t>
            </a:fld>
            <a:endParaRPr lang="en-GB"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41" r:id="rId5"/>
    <p:sldLayoutId id="2147485342" r:id="rId6"/>
    <p:sldLayoutId id="2147485343" r:id="rId7"/>
    <p:sldLayoutId id="2147485337" r:id="rId8"/>
    <p:sldLayoutId id="2147485338" r:id="rId9"/>
    <p:sldLayoutId id="2147485339" r:id="rId10"/>
    <p:sldLayoutId id="2147485344" r:id="rId11"/>
    <p:sldLayoutId id="2147485345" r:id="rId12"/>
    <p:sldLayoutId id="2147485346" r:id="rId1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openclipart.org/detail/223782/smile"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550069" y="2047156"/>
            <a:ext cx="8043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dirty="0">
                <a:solidFill>
                  <a:schemeClr val="bg1"/>
                </a:solidFill>
                <a:latin typeface="+mn-lt"/>
                <a:ea typeface="Century Gothic" charset="0"/>
                <a:cs typeface="Century Gothic" charset="0"/>
              </a:rPr>
              <a:t>Exercise 4: </a:t>
            </a:r>
            <a:r>
              <a:rPr lang="en-GB" sz="3600" dirty="0">
                <a:solidFill>
                  <a:schemeClr val="bg1"/>
                </a:solidFill>
                <a:latin typeface="+mn-lt"/>
                <a:ea typeface="Century Gothic" charset="0"/>
                <a:cs typeface="Century Gothic" charset="0"/>
              </a:rPr>
              <a:t>Preparing the geospatial data for its use in QGIS</a:t>
            </a:r>
            <a:endParaRPr lang="en-US" altLang="en-US" sz="2000" dirty="0">
              <a:solidFill>
                <a:schemeClr val="bg1"/>
              </a:solidFill>
              <a:latin typeface="+mn-lt"/>
              <a:ea typeface="Century Gothic" charset="0"/>
              <a:cs typeface="Century Gothic" charset="0"/>
            </a:endParaRPr>
          </a:p>
        </p:txBody>
      </p:sp>
      <p:sp>
        <p:nvSpPr>
          <p:cNvPr id="3" name="Rectangle 2"/>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 name="Rectangle 3"/>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5" name="Rectangle 4"/>
          <p:cNvSpPr/>
          <p:nvPr/>
        </p:nvSpPr>
        <p:spPr bwMode="auto">
          <a:xfrm>
            <a:off x="-1836712" y="0"/>
            <a:ext cx="648072" cy="692696"/>
          </a:xfrm>
          <a:prstGeom prst="rect">
            <a:avLst/>
          </a:prstGeom>
          <a:solidFill>
            <a:srgbClr val="D8AA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6" name="Rectangle 5"/>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7" name="Rectangle 6"/>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8" name="Rectangle 7"/>
          <p:cNvSpPr/>
          <p:nvPr/>
        </p:nvSpPr>
        <p:spPr bwMode="auto">
          <a:xfrm>
            <a:off x="-1862112" y="896020"/>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9" name="Rectangle 8"/>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 name="Rectangle 9"/>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1" name="Rectangle 10"/>
          <p:cNvSpPr/>
          <p:nvPr/>
        </p:nvSpPr>
        <p:spPr bwMode="auto">
          <a:xfrm>
            <a:off x="-1836712" y="1700808"/>
            <a:ext cx="648072" cy="6926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2" name="Rectangle 11"/>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extLst>
      <p:ext uri="{BB962C8B-B14F-4D97-AF65-F5344CB8AC3E}">
        <p14:creationId xmlns:p14="http://schemas.microsoft.com/office/powerpoint/2010/main" val="427751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10</a:t>
            </a:fld>
            <a:endParaRPr lang="en-GB" altLang="en-US">
              <a:solidFill>
                <a:schemeClr val="tx1"/>
              </a:solidFill>
            </a:endParaRPr>
          </a:p>
        </p:txBody>
      </p:sp>
      <p:sp>
        <p:nvSpPr>
          <p:cNvPr id="19" name="Rectangle 12">
            <a:extLst>
              <a:ext uri="{FF2B5EF4-FFF2-40B4-BE49-F238E27FC236}">
                <a16:creationId xmlns="" xmlns:a16="http://schemas.microsoft.com/office/drawing/2014/main" id="{803EFBA6-456E-40DF-B28C-3419F4B77744}"/>
              </a:ext>
            </a:extLst>
          </p:cNvPr>
          <p:cNvSpPr>
            <a:spLocks noChangeArrowheads="1"/>
          </p:cNvSpPr>
          <p:nvPr/>
        </p:nvSpPr>
        <p:spPr bwMode="auto">
          <a:xfrm>
            <a:off x="287338" y="1038944"/>
            <a:ext cx="856932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a:t>Barangay boundaries shapefile - Projection</a:t>
            </a:r>
          </a:p>
        </p:txBody>
      </p:sp>
      <p:sp>
        <p:nvSpPr>
          <p:cNvPr id="20" name="Rectangle 12">
            <a:extLst>
              <a:ext uri="{FF2B5EF4-FFF2-40B4-BE49-F238E27FC236}">
                <a16:creationId xmlns="" xmlns:a16="http://schemas.microsoft.com/office/drawing/2014/main" id="{65CB1263-9BAB-4F52-8B06-AF31AAAE5467}"/>
              </a:ext>
            </a:extLst>
          </p:cNvPr>
          <p:cNvSpPr>
            <a:spLocks noChangeArrowheads="1"/>
          </p:cNvSpPr>
          <p:nvPr/>
        </p:nvSpPr>
        <p:spPr bwMode="auto">
          <a:xfrm>
            <a:off x="323850" y="1916832"/>
            <a:ext cx="396011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800" dirty="0"/>
              <a:t>Right click on the layer</a:t>
            </a:r>
          </a:p>
          <a:p>
            <a:pPr>
              <a:buFontTx/>
              <a:buAutoNum type="arabicPeriod"/>
            </a:pPr>
            <a:r>
              <a:rPr lang="fr-CH" altLang="en-US" sz="2800" dirty="0"/>
              <a:t>Select </a:t>
            </a:r>
            <a:r>
              <a:rPr lang="fr-CH" altLang="en-US" sz="2800" i="1" dirty="0" err="1"/>
              <a:t>Properties</a:t>
            </a:r>
            <a:r>
              <a:rPr lang="fr-CH" altLang="en-US" sz="2800" dirty="0"/>
              <a:t> in the menu</a:t>
            </a:r>
          </a:p>
          <a:p>
            <a:pPr>
              <a:buFontTx/>
              <a:buAutoNum type="arabicPeriod"/>
            </a:pPr>
            <a:r>
              <a:rPr lang="fr-CH" altLang="en-US" sz="2800" dirty="0"/>
              <a:t>Click on </a:t>
            </a:r>
            <a:r>
              <a:rPr lang="fr-CH" altLang="en-US" sz="2800" i="1" dirty="0"/>
              <a:t>Source</a:t>
            </a:r>
            <a:endParaRPr lang="en-US" altLang="en-US" sz="2800" i="1" dirty="0"/>
          </a:p>
        </p:txBody>
      </p:sp>
      <p:sp>
        <p:nvSpPr>
          <p:cNvPr id="21" name="AutoShape 32">
            <a:extLst>
              <a:ext uri="{FF2B5EF4-FFF2-40B4-BE49-F238E27FC236}">
                <a16:creationId xmlns="" xmlns:a16="http://schemas.microsoft.com/office/drawing/2014/main" id="{CBC700A8-89C9-41D0-91C2-1F6363431B32}"/>
              </a:ext>
            </a:extLst>
          </p:cNvPr>
          <p:cNvSpPr>
            <a:spLocks noChangeArrowheads="1"/>
          </p:cNvSpPr>
          <p:nvPr/>
        </p:nvSpPr>
        <p:spPr bwMode="auto">
          <a:xfrm>
            <a:off x="250825" y="4149080"/>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highlight>
                <a:srgbClr val="000000"/>
              </a:highlight>
              <a:latin typeface="+mn-lt"/>
              <a:cs typeface="Arial" charset="0"/>
            </a:endParaRPr>
          </a:p>
        </p:txBody>
      </p:sp>
      <p:sp>
        <p:nvSpPr>
          <p:cNvPr id="22" name="Rectangle 3">
            <a:extLst>
              <a:ext uri="{FF2B5EF4-FFF2-40B4-BE49-F238E27FC236}">
                <a16:creationId xmlns="" xmlns:a16="http://schemas.microsoft.com/office/drawing/2014/main" id="{18F517DE-0187-4AAC-A86E-8609518DED4C}"/>
              </a:ext>
            </a:extLst>
          </p:cNvPr>
          <p:cNvSpPr>
            <a:spLocks noChangeArrowheads="1"/>
          </p:cNvSpPr>
          <p:nvPr/>
        </p:nvSpPr>
        <p:spPr bwMode="auto">
          <a:xfrm>
            <a:off x="827088" y="4222105"/>
            <a:ext cx="3600450"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The information about the geographic coordinate and projection system is stored under “Geometry and Coordinate reference system”</a:t>
            </a:r>
          </a:p>
        </p:txBody>
      </p:sp>
      <p:sp>
        <p:nvSpPr>
          <p:cNvPr id="25" name="AutoShape 32">
            <a:extLst>
              <a:ext uri="{FF2B5EF4-FFF2-40B4-BE49-F238E27FC236}">
                <a16:creationId xmlns="" xmlns:a16="http://schemas.microsoft.com/office/drawing/2014/main" id="{11ED17BD-2AB8-4403-95EE-CB008E60013F}"/>
              </a:ext>
            </a:extLst>
          </p:cNvPr>
          <p:cNvSpPr>
            <a:spLocks noChangeArrowheads="1"/>
          </p:cNvSpPr>
          <p:nvPr/>
        </p:nvSpPr>
        <p:spPr bwMode="auto">
          <a:xfrm>
            <a:off x="2123728" y="609671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highlight>
                <a:srgbClr val="000000"/>
              </a:highlight>
              <a:latin typeface="+mn-lt"/>
              <a:cs typeface="Arial" charset="0"/>
            </a:endParaRPr>
          </a:p>
        </p:txBody>
      </p:sp>
      <p:sp>
        <p:nvSpPr>
          <p:cNvPr id="26" name="Rectangle 3">
            <a:extLst>
              <a:ext uri="{FF2B5EF4-FFF2-40B4-BE49-F238E27FC236}">
                <a16:creationId xmlns="" xmlns:a16="http://schemas.microsoft.com/office/drawing/2014/main" id="{80D12AD1-CE17-447A-BB5D-A0181BA74333}"/>
              </a:ext>
            </a:extLst>
          </p:cNvPr>
          <p:cNvSpPr>
            <a:spLocks noChangeArrowheads="1"/>
          </p:cNvSpPr>
          <p:nvPr/>
        </p:nvSpPr>
        <p:spPr bwMode="auto">
          <a:xfrm>
            <a:off x="2699990" y="6131644"/>
            <a:ext cx="5976938"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Layer not projected, only using the a geographic coordinate system (WGS 84)</a:t>
            </a:r>
          </a:p>
        </p:txBody>
      </p:sp>
      <p:pic>
        <p:nvPicPr>
          <p:cNvPr id="2" name="Picture 1">
            <a:extLst>
              <a:ext uri="{FF2B5EF4-FFF2-40B4-BE49-F238E27FC236}">
                <a16:creationId xmlns="" xmlns:a16="http://schemas.microsoft.com/office/drawing/2014/main" id="{C3CD8917-2A45-43CE-A3C6-824DBA6C4E86}"/>
              </a:ext>
            </a:extLst>
          </p:cNvPr>
          <p:cNvPicPr>
            <a:picLocks noChangeAspect="1"/>
          </p:cNvPicPr>
          <p:nvPr/>
        </p:nvPicPr>
        <p:blipFill rotWithShape="1">
          <a:blip r:embed="rId2"/>
          <a:srcRect l="6216" t="12201" r="63387" b="29338"/>
          <a:stretch/>
        </p:blipFill>
        <p:spPr>
          <a:xfrm>
            <a:off x="4420594" y="1584767"/>
            <a:ext cx="2383654" cy="2578694"/>
          </a:xfrm>
          <a:prstGeom prst="rect">
            <a:avLst/>
          </a:prstGeom>
          <a:effectLst>
            <a:outerShdw blurRad="50800" dist="38100" dir="2700000" sx="102000" sy="102000" algn="tl" rotWithShape="0">
              <a:prstClr val="black">
                <a:alpha val="40000"/>
              </a:prstClr>
            </a:outerShdw>
          </a:effectLst>
        </p:spPr>
      </p:pic>
      <p:pic>
        <p:nvPicPr>
          <p:cNvPr id="3" name="Picture 2">
            <a:extLst>
              <a:ext uri="{FF2B5EF4-FFF2-40B4-BE49-F238E27FC236}">
                <a16:creationId xmlns="" xmlns:a16="http://schemas.microsoft.com/office/drawing/2014/main" id="{2A8601CD-6482-4A51-ACFE-9634C273F3ED}"/>
              </a:ext>
            </a:extLst>
          </p:cNvPr>
          <p:cNvPicPr>
            <a:picLocks noChangeAspect="1"/>
          </p:cNvPicPr>
          <p:nvPr/>
        </p:nvPicPr>
        <p:blipFill rotWithShape="1">
          <a:blip r:embed="rId3"/>
          <a:srcRect l="18682" t="21673" r="32623" b="52912"/>
          <a:stretch/>
        </p:blipFill>
        <p:spPr>
          <a:xfrm>
            <a:off x="4882756" y="4485005"/>
            <a:ext cx="3835042" cy="1517546"/>
          </a:xfrm>
          <a:prstGeom prst="rect">
            <a:avLst/>
          </a:prstGeom>
          <a:effectLst>
            <a:outerShdw blurRad="50800" dist="38100" dir="2700000" sx="102000" sy="102000" algn="tl" rotWithShape="0">
              <a:prstClr val="black">
                <a:alpha val="40000"/>
              </a:prstClr>
            </a:outerShdw>
          </a:effectLst>
        </p:spPr>
      </p:pic>
      <p:pic>
        <p:nvPicPr>
          <p:cNvPr id="27" name="Picture 26">
            <a:extLst>
              <a:ext uri="{FF2B5EF4-FFF2-40B4-BE49-F238E27FC236}">
                <a16:creationId xmlns="" xmlns:a16="http://schemas.microsoft.com/office/drawing/2014/main" id="{7A21F56A-8CB5-4C7C-8EA7-4258756E81FE}"/>
              </a:ext>
            </a:extLst>
          </p:cNvPr>
          <p:cNvPicPr>
            <a:picLocks noChangeAspect="1"/>
          </p:cNvPicPr>
          <p:nvPr/>
        </p:nvPicPr>
        <p:blipFill rotWithShape="1">
          <a:blip r:embed="rId3"/>
          <a:srcRect l="-1" r="83717" b="52912"/>
          <a:stretch/>
        </p:blipFill>
        <p:spPr>
          <a:xfrm>
            <a:off x="7320187" y="1725391"/>
            <a:ext cx="1129852" cy="2477077"/>
          </a:xfrm>
          <a:prstGeom prst="rect">
            <a:avLst/>
          </a:prstGeom>
          <a:effectLst>
            <a:outerShdw blurRad="50800" dist="38100" dir="2700000" sx="102000" sy="102000" algn="tl" rotWithShape="0">
              <a:prstClr val="black">
                <a:alpha val="40000"/>
              </a:prstClr>
            </a:outerShdw>
          </a:effectLst>
        </p:spPr>
      </p:pic>
      <p:sp>
        <p:nvSpPr>
          <p:cNvPr id="28" name="Title 1">
            <a:extLst>
              <a:ext uri="{FF2B5EF4-FFF2-40B4-BE49-F238E27FC236}">
                <a16:creationId xmlns="" xmlns:a16="http://schemas.microsoft.com/office/drawing/2014/main" id="{B07AB6ED-97C7-4A05-AA41-685A8C8F44FC}"/>
              </a:ext>
            </a:extLst>
          </p:cNvPr>
          <p:cNvSpPr txBox="1">
            <a:spLocks/>
          </p:cNvSpPr>
          <p:nvPr/>
        </p:nvSpPr>
        <p:spPr>
          <a:xfrm>
            <a:off x="628650" y="142975"/>
            <a:ext cx="7886700" cy="693737"/>
          </a:xfrm>
          <a:prstGeom prst="rect">
            <a:avLst/>
          </a:prstGeom>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Exercise 4 – Part 1</a:t>
            </a:r>
            <a:endParaRPr lang="en-PH" altLang="en-US" dirty="0"/>
          </a:p>
        </p:txBody>
      </p:sp>
    </p:spTree>
    <p:extLst>
      <p:ext uri="{BB962C8B-B14F-4D97-AF65-F5344CB8AC3E}">
        <p14:creationId xmlns:p14="http://schemas.microsoft.com/office/powerpoint/2010/main" val="341710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 xmlns:a16="http://schemas.microsoft.com/office/drawing/2014/main" id="{B371C167-FEDC-4880-BD28-842FC37955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A6D7C9-804A-4784-A79A-F83BC24EB8BF}" type="slidenum">
              <a:rPr lang="en-GB" altLang="en-US"/>
              <a:pPr/>
              <a:t>11</a:t>
            </a:fld>
            <a:endParaRPr lang="en-GB" altLang="en-US"/>
          </a:p>
        </p:txBody>
      </p:sp>
      <p:sp>
        <p:nvSpPr>
          <p:cNvPr id="22531" name="Rectangle 12">
            <a:extLst>
              <a:ext uri="{FF2B5EF4-FFF2-40B4-BE49-F238E27FC236}">
                <a16:creationId xmlns="" xmlns:a16="http://schemas.microsoft.com/office/drawing/2014/main" id="{841644AC-7153-408D-937C-AF06B562431E}"/>
              </a:ext>
            </a:extLst>
          </p:cNvPr>
          <p:cNvSpPr>
            <a:spLocks noChangeArrowheads="1"/>
          </p:cNvSpPr>
          <p:nvPr/>
        </p:nvSpPr>
        <p:spPr bwMode="auto">
          <a:xfrm>
            <a:off x="287338" y="990872"/>
            <a:ext cx="856932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a:t>Barangay boundaries shapefile – Attribute table</a:t>
            </a:r>
          </a:p>
        </p:txBody>
      </p:sp>
      <p:sp>
        <p:nvSpPr>
          <p:cNvPr id="22532" name="Rectangle 12">
            <a:extLst>
              <a:ext uri="{FF2B5EF4-FFF2-40B4-BE49-F238E27FC236}">
                <a16:creationId xmlns="" xmlns:a16="http://schemas.microsoft.com/office/drawing/2014/main" id="{81ED15EC-3A69-4700-A79A-94053340C9D4}"/>
              </a:ext>
            </a:extLst>
          </p:cNvPr>
          <p:cNvSpPr>
            <a:spLocks noChangeArrowheads="1"/>
          </p:cNvSpPr>
          <p:nvPr/>
        </p:nvSpPr>
        <p:spPr bwMode="auto">
          <a:xfrm>
            <a:off x="323850" y="1657622"/>
            <a:ext cx="40321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800" dirty="0"/>
              <a:t>Right click on the layer</a:t>
            </a:r>
          </a:p>
          <a:p>
            <a:pPr>
              <a:buFontTx/>
              <a:buAutoNum type="arabicPeriod"/>
            </a:pPr>
            <a:r>
              <a:rPr lang="fr-CH" altLang="en-US" sz="2800" dirty="0"/>
              <a:t>Select </a:t>
            </a:r>
            <a:r>
              <a:rPr lang="fr-CH" altLang="en-US" sz="2800" i="1" dirty="0"/>
              <a:t>Open </a:t>
            </a:r>
            <a:r>
              <a:rPr lang="fr-CH" altLang="en-US" sz="2800" i="1" dirty="0" err="1"/>
              <a:t>Attribute</a:t>
            </a:r>
            <a:r>
              <a:rPr lang="fr-CH" altLang="en-US" sz="2800" i="1" dirty="0"/>
              <a:t> Table</a:t>
            </a:r>
            <a:r>
              <a:rPr lang="fr-CH" altLang="en-US" sz="2800" dirty="0"/>
              <a:t> in the menu</a:t>
            </a:r>
          </a:p>
        </p:txBody>
      </p:sp>
      <p:sp>
        <p:nvSpPr>
          <p:cNvPr id="9" name="Rectangle 3">
            <a:extLst>
              <a:ext uri="{FF2B5EF4-FFF2-40B4-BE49-F238E27FC236}">
                <a16:creationId xmlns="" xmlns:a16="http://schemas.microsoft.com/office/drawing/2014/main" id="{24CAF1D2-FE36-4D2A-872D-1558CE665426}"/>
              </a:ext>
            </a:extLst>
          </p:cNvPr>
          <p:cNvSpPr>
            <a:spLocks noChangeArrowheads="1"/>
          </p:cNvSpPr>
          <p:nvPr/>
        </p:nvSpPr>
        <p:spPr bwMode="auto">
          <a:xfrm>
            <a:off x="468313" y="3097485"/>
            <a:ext cx="3527425" cy="3527425"/>
          </a:xfrm>
          <a:prstGeom prst="rect">
            <a:avLst/>
          </a:prstGeom>
          <a:noFill/>
          <a:ln w="9525">
            <a:noFill/>
            <a:miter lim="800000"/>
            <a:headEnd/>
            <a:tailEnd/>
          </a:ln>
        </p:spPr>
        <p:txBody>
          <a:bodyPr lIns="0" tIns="0" rIns="0" bIns="0"/>
          <a:lstStyle/>
          <a:p>
            <a:pPr marL="228600" indent="-228600">
              <a:lnSpc>
                <a:spcPct val="90000"/>
              </a:lnSpc>
              <a:spcBef>
                <a:spcPct val="20000"/>
              </a:spcBef>
              <a:buFont typeface="Arial" pitchFamily="34" charset="0"/>
              <a:buChar char="•"/>
              <a:defRPr/>
            </a:pPr>
            <a:r>
              <a:rPr lang="en-US" altLang="zh-CN" sz="2400" dirty="0">
                <a:latin typeface="+mn-lt"/>
                <a:cs typeface="Arial" charset="0"/>
              </a:rPr>
              <a:t>Take some time to look at how the attribute table is structured (rows, columns)</a:t>
            </a:r>
          </a:p>
          <a:p>
            <a:pPr marL="228600" indent="-228600">
              <a:lnSpc>
                <a:spcPct val="90000"/>
              </a:lnSpc>
              <a:spcBef>
                <a:spcPct val="20000"/>
              </a:spcBef>
              <a:buFont typeface="Arial" pitchFamily="34" charset="0"/>
              <a:buChar char="•"/>
              <a:defRPr/>
            </a:pPr>
            <a:r>
              <a:rPr lang="en-US" altLang="zh-CN" sz="2400" dirty="0">
                <a:latin typeface="+mn-lt"/>
                <a:cs typeface="Arial" charset="0"/>
              </a:rPr>
              <a:t>Does this remind you of another table we saw in the previous exercise?</a:t>
            </a:r>
          </a:p>
          <a:p>
            <a:pPr marL="228600" indent="-228600">
              <a:lnSpc>
                <a:spcPct val="90000"/>
              </a:lnSpc>
              <a:spcBef>
                <a:spcPct val="20000"/>
              </a:spcBef>
              <a:buFont typeface="Arial" pitchFamily="34" charset="0"/>
              <a:buChar char="•"/>
              <a:defRPr/>
            </a:pPr>
            <a:r>
              <a:rPr lang="fr-CH" altLang="zh-CN" sz="2400" dirty="0" err="1">
                <a:latin typeface="+mn-lt"/>
                <a:cs typeface="Arial" charset="0"/>
              </a:rPr>
              <a:t>Does</a:t>
            </a:r>
            <a:r>
              <a:rPr lang="fr-CH" altLang="zh-CN" sz="2400" dirty="0">
                <a:latin typeface="+mn-lt"/>
                <a:cs typeface="Arial" charset="0"/>
              </a:rPr>
              <a:t> the content of the </a:t>
            </a:r>
            <a:r>
              <a:rPr lang="fr-CH" altLang="zh-CN" sz="2400" dirty="0" err="1">
                <a:latin typeface="+mn-lt"/>
                <a:cs typeface="Arial" charset="0"/>
              </a:rPr>
              <a:t>shapefile</a:t>
            </a:r>
            <a:r>
              <a:rPr lang="fr-CH" altLang="zh-CN" sz="2400" dirty="0">
                <a:latin typeface="+mn-lt"/>
                <a:cs typeface="Arial" charset="0"/>
              </a:rPr>
              <a:t> match the content of the master </a:t>
            </a:r>
            <a:r>
              <a:rPr lang="fr-CH" altLang="zh-CN" sz="2400" dirty="0" err="1">
                <a:latin typeface="+mn-lt"/>
                <a:cs typeface="Arial" charset="0"/>
              </a:rPr>
              <a:t>list</a:t>
            </a:r>
            <a:r>
              <a:rPr lang="fr-CH" altLang="zh-CN" sz="2400" dirty="0">
                <a:latin typeface="+mn-lt"/>
                <a:cs typeface="Arial" charset="0"/>
              </a:rPr>
              <a:t>?</a:t>
            </a:r>
            <a:endParaRPr lang="en-US" altLang="zh-CN" sz="2400" dirty="0">
              <a:latin typeface="+mn-lt"/>
              <a:cs typeface="Arial" charset="0"/>
            </a:endParaRPr>
          </a:p>
        </p:txBody>
      </p:sp>
      <p:sp>
        <p:nvSpPr>
          <p:cNvPr id="10" name="Title 1">
            <a:extLst>
              <a:ext uri="{FF2B5EF4-FFF2-40B4-BE49-F238E27FC236}">
                <a16:creationId xmlns="" xmlns:a16="http://schemas.microsoft.com/office/drawing/2014/main" id="{CA403940-4694-4DA2-A0C4-D59D48CBFD4D}"/>
              </a:ext>
            </a:extLst>
          </p:cNvPr>
          <p:cNvSpPr txBox="1">
            <a:spLocks/>
          </p:cNvSpPr>
          <p:nvPr/>
        </p:nvSpPr>
        <p:spPr bwMode="auto">
          <a:xfrm>
            <a:off x="628650" y="188640"/>
            <a:ext cx="7886700" cy="619125"/>
          </a:xfrm>
          <a:prstGeom prst="rect">
            <a:avLst/>
          </a:prstGeom>
          <a:extLst/>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PH" dirty="0"/>
              <a:t>Exercise 4 – Part 1</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t="15923" r="80307" b="65589"/>
          <a:stretch/>
        </p:blipFill>
        <p:spPr bwMode="auto">
          <a:xfrm>
            <a:off x="4325104" y="1620724"/>
            <a:ext cx="2562225" cy="13524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592" t="36233" r="69912" b="42535"/>
          <a:stretch/>
        </p:blipFill>
        <p:spPr bwMode="auto">
          <a:xfrm>
            <a:off x="6084168" y="1693254"/>
            <a:ext cx="2146301" cy="1553175"/>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4080" t="16671" r="30130" b="16320"/>
          <a:stretch/>
        </p:blipFill>
        <p:spPr bwMode="auto">
          <a:xfrm>
            <a:off x="4139952" y="3230826"/>
            <a:ext cx="4716711" cy="3100859"/>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80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 xmlns:a16="http://schemas.microsoft.com/office/drawing/2014/main" id="{B371C167-FEDC-4880-BD28-842FC37955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A6D7C9-804A-4784-A79A-F83BC24EB8BF}" type="slidenum">
              <a:rPr lang="en-GB" altLang="en-US"/>
              <a:pPr/>
              <a:t>12</a:t>
            </a:fld>
            <a:endParaRPr lang="en-GB" altLang="en-US"/>
          </a:p>
        </p:txBody>
      </p:sp>
      <p:sp>
        <p:nvSpPr>
          <p:cNvPr id="22531" name="Rectangle 12">
            <a:extLst>
              <a:ext uri="{FF2B5EF4-FFF2-40B4-BE49-F238E27FC236}">
                <a16:creationId xmlns="" xmlns:a16="http://schemas.microsoft.com/office/drawing/2014/main" id="{841644AC-7153-408D-937C-AF06B562431E}"/>
              </a:ext>
            </a:extLst>
          </p:cNvPr>
          <p:cNvSpPr>
            <a:spLocks noChangeArrowheads="1"/>
          </p:cNvSpPr>
          <p:nvPr/>
        </p:nvSpPr>
        <p:spPr bwMode="auto">
          <a:xfrm>
            <a:off x="287338" y="990872"/>
            <a:ext cx="8569325"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a:t>Barangay boundaries shapefile – Consistency with the satellite image used as ground reference</a:t>
            </a:r>
          </a:p>
        </p:txBody>
      </p:sp>
      <p:sp>
        <p:nvSpPr>
          <p:cNvPr id="10" name="Title 1">
            <a:extLst>
              <a:ext uri="{FF2B5EF4-FFF2-40B4-BE49-F238E27FC236}">
                <a16:creationId xmlns="" xmlns:a16="http://schemas.microsoft.com/office/drawing/2014/main" id="{CA403940-4694-4DA2-A0C4-D59D48CBFD4D}"/>
              </a:ext>
            </a:extLst>
          </p:cNvPr>
          <p:cNvSpPr txBox="1">
            <a:spLocks/>
          </p:cNvSpPr>
          <p:nvPr/>
        </p:nvSpPr>
        <p:spPr bwMode="auto">
          <a:xfrm>
            <a:off x="628650" y="188640"/>
            <a:ext cx="7886700" cy="619125"/>
          </a:xfrm>
          <a:prstGeom prst="rect">
            <a:avLst/>
          </a:prstGeom>
          <a:extLst/>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PH" dirty="0"/>
              <a:t>Exercise 4 – Part 1</a:t>
            </a:r>
          </a:p>
        </p:txBody>
      </p:sp>
      <p:sp>
        <p:nvSpPr>
          <p:cNvPr id="5" name="Rectangle 12">
            <a:extLst>
              <a:ext uri="{FF2B5EF4-FFF2-40B4-BE49-F238E27FC236}">
                <a16:creationId xmlns="" xmlns:a16="http://schemas.microsoft.com/office/drawing/2014/main" id="{1FFFDC7A-2C38-43FF-BBB2-A43B92360A00}"/>
              </a:ext>
            </a:extLst>
          </p:cNvPr>
          <p:cNvSpPr>
            <a:spLocks noChangeArrowheads="1"/>
          </p:cNvSpPr>
          <p:nvPr/>
        </p:nvSpPr>
        <p:spPr bwMode="auto">
          <a:xfrm>
            <a:off x="287338" y="2044005"/>
            <a:ext cx="50767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GB" altLang="en-US" sz="2600" dirty="0"/>
              <a:t>In the Browser Panel, right click on XYZ Tiles then choose New Connection</a:t>
            </a:r>
          </a:p>
          <a:p>
            <a:pPr>
              <a:buFontTx/>
              <a:buAutoNum type="arabicPeriod"/>
            </a:pPr>
            <a:r>
              <a:rPr lang="en-GB" altLang="en-US" sz="2600" dirty="0"/>
              <a:t>In the window that opens:</a:t>
            </a:r>
          </a:p>
          <a:p>
            <a:pPr marL="914400" lvl="1" indent="-457200">
              <a:buFont typeface="Arial" panose="020B0604020202020204" pitchFamily="34" charset="0"/>
              <a:buChar char="•"/>
            </a:pPr>
            <a:r>
              <a:rPr lang="fr-CH" altLang="en-US" sz="2000" dirty="0" err="1"/>
              <a:t>Indicate</a:t>
            </a:r>
            <a:r>
              <a:rPr lang="fr-CH" altLang="en-US" sz="2000" dirty="0"/>
              <a:t> the </a:t>
            </a:r>
            <a:r>
              <a:rPr lang="fr-CH" altLang="en-US" sz="2000" dirty="0" err="1"/>
              <a:t>name</a:t>
            </a:r>
            <a:r>
              <a:rPr lang="fr-CH" altLang="en-US" sz="2000" dirty="0"/>
              <a:t>  </a:t>
            </a:r>
            <a:r>
              <a:rPr lang="fr-CH" altLang="en-US" sz="2000" dirty="0" err="1"/>
              <a:t>under</a:t>
            </a:r>
            <a:r>
              <a:rPr lang="fr-CH" altLang="en-US" sz="2000" dirty="0"/>
              <a:t> </a:t>
            </a:r>
            <a:r>
              <a:rPr lang="fr-CH" altLang="en-US" sz="2000" dirty="0" err="1"/>
              <a:t>which</a:t>
            </a:r>
            <a:r>
              <a:rPr lang="fr-CH" altLang="en-US" sz="2000" dirty="0"/>
              <a:t> </a:t>
            </a:r>
            <a:r>
              <a:rPr lang="fr-CH" altLang="en-US" sz="2000" dirty="0" err="1"/>
              <a:t>you</a:t>
            </a:r>
            <a:r>
              <a:rPr lang="fr-CH" altLang="en-US" sz="2000" dirty="0"/>
              <a:t> </a:t>
            </a:r>
            <a:r>
              <a:rPr lang="fr-CH" altLang="en-US" sz="2000" dirty="0" err="1"/>
              <a:t>want</a:t>
            </a:r>
            <a:r>
              <a:rPr lang="fr-CH" altLang="en-US" sz="2000" dirty="0"/>
              <a:t> to </a:t>
            </a:r>
            <a:r>
              <a:rPr lang="fr-CH" altLang="en-US" sz="2000" dirty="0" err="1"/>
              <a:t>see</a:t>
            </a:r>
            <a:r>
              <a:rPr lang="fr-CH" altLang="en-US" sz="2000" dirty="0"/>
              <a:t> </a:t>
            </a:r>
            <a:r>
              <a:rPr lang="fr-CH" altLang="en-US" sz="2000" dirty="0" err="1"/>
              <a:t>this</a:t>
            </a:r>
            <a:r>
              <a:rPr lang="fr-CH" altLang="en-US" sz="2000" dirty="0"/>
              <a:t> layer </a:t>
            </a:r>
            <a:r>
              <a:rPr lang="fr-CH" altLang="en-US" sz="2000" dirty="0" err="1"/>
              <a:t>appear</a:t>
            </a:r>
            <a:r>
              <a:rPr lang="fr-CH" altLang="en-US" sz="2000" dirty="0"/>
              <a:t> in the </a:t>
            </a:r>
            <a:r>
              <a:rPr lang="fr-CH" altLang="en-US" sz="2000" dirty="0" err="1"/>
              <a:t>list</a:t>
            </a:r>
            <a:r>
              <a:rPr lang="fr-CH" altLang="en-US" sz="2000" dirty="0"/>
              <a:t> </a:t>
            </a:r>
          </a:p>
          <a:p>
            <a:pPr marL="914400" lvl="1" indent="-457200">
              <a:buFont typeface="Arial" panose="020B0604020202020204" pitchFamily="34" charset="0"/>
              <a:buChar char="•"/>
            </a:pPr>
            <a:r>
              <a:rPr lang="fr-CH" altLang="en-US" sz="2000" dirty="0"/>
              <a:t>Enter the URL of the WMS </a:t>
            </a:r>
            <a:r>
              <a:rPr lang="fr-CH" altLang="en-US" sz="2000" dirty="0" err="1"/>
              <a:t>you</a:t>
            </a:r>
            <a:r>
              <a:rPr lang="fr-CH" altLang="en-US" sz="2000" dirty="0"/>
              <a:t> </a:t>
            </a:r>
            <a:r>
              <a:rPr lang="fr-CH" altLang="en-US" sz="2000" dirty="0" err="1"/>
              <a:t>want</a:t>
            </a:r>
            <a:r>
              <a:rPr lang="fr-CH" altLang="en-US" sz="2000" dirty="0"/>
              <a:t> to use (LINK_BING_SATELLITE.txt file)</a:t>
            </a:r>
          </a:p>
          <a:p>
            <a:pPr marL="914400" lvl="1" indent="-457200">
              <a:buFont typeface="Arial" panose="020B0604020202020204" pitchFamily="34" charset="0"/>
              <a:buChar char="•"/>
            </a:pPr>
            <a:r>
              <a:rPr lang="en-GB" altLang="en-US" sz="2000" dirty="0"/>
              <a:t>Do not change the other settings in the window. Click OK.</a:t>
            </a:r>
          </a:p>
          <a:p>
            <a:pPr marL="914400" lvl="1" indent="-457200">
              <a:buFont typeface="Arial" panose="020B0604020202020204" pitchFamily="34" charset="0"/>
              <a:buChar char="•"/>
            </a:pPr>
            <a:r>
              <a:rPr lang="en-GB" altLang="en-US" sz="2000" dirty="0"/>
              <a:t>Double click on the layer name under the</a:t>
            </a:r>
            <a:r>
              <a:rPr lang="en-GB" altLang="en-US" sz="2000" i="1" dirty="0"/>
              <a:t> XYZ Tiles</a:t>
            </a:r>
            <a:endParaRPr lang="fr-CH" altLang="en-US" sz="2000" i="1" dirty="0"/>
          </a:p>
        </p:txBody>
      </p:sp>
      <p:pic>
        <p:nvPicPr>
          <p:cNvPr id="2" name="Picture 1">
            <a:extLst>
              <a:ext uri="{FF2B5EF4-FFF2-40B4-BE49-F238E27FC236}">
                <a16:creationId xmlns="" xmlns:a16="http://schemas.microsoft.com/office/drawing/2014/main" id="{C1FF65D9-1936-4900-9790-F15A728CF7D9}"/>
              </a:ext>
            </a:extLst>
          </p:cNvPr>
          <p:cNvPicPr>
            <a:picLocks noChangeAspect="1"/>
          </p:cNvPicPr>
          <p:nvPr/>
        </p:nvPicPr>
        <p:blipFill rotWithShape="1">
          <a:blip r:embed="rId2"/>
          <a:srcRect l="22438" t="40200" r="48425" b="16400"/>
          <a:stretch/>
        </p:blipFill>
        <p:spPr>
          <a:xfrm>
            <a:off x="5364088" y="1895818"/>
            <a:ext cx="3151262" cy="2640246"/>
          </a:xfrm>
          <a:prstGeom prst="rect">
            <a:avLst/>
          </a:prstGeom>
          <a:effectLst>
            <a:outerShdw blurRad="50800" dist="38100" dir="2700000" sx="102000" sy="102000" algn="tl" rotWithShape="0">
              <a:prstClr val="black">
                <a:alpha val="40000"/>
              </a:prstClr>
            </a:outerShdw>
          </a:effectLst>
        </p:spPr>
      </p:pic>
      <p:sp>
        <p:nvSpPr>
          <p:cNvPr id="7" name="AutoShape 32">
            <a:extLst>
              <a:ext uri="{FF2B5EF4-FFF2-40B4-BE49-F238E27FC236}">
                <a16:creationId xmlns="" xmlns:a16="http://schemas.microsoft.com/office/drawing/2014/main" id="{5A8CC59E-0DBE-49EC-9AA8-EA7CED128343}"/>
              </a:ext>
            </a:extLst>
          </p:cNvPr>
          <p:cNvSpPr>
            <a:spLocks noChangeArrowheads="1"/>
          </p:cNvSpPr>
          <p:nvPr/>
        </p:nvSpPr>
        <p:spPr bwMode="auto">
          <a:xfrm>
            <a:off x="1029135" y="6415290"/>
            <a:ext cx="504825" cy="381001"/>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highlight>
                <a:srgbClr val="000000"/>
              </a:highlight>
              <a:latin typeface="+mn-lt"/>
              <a:cs typeface="Arial" charset="0"/>
            </a:endParaRPr>
          </a:p>
        </p:txBody>
      </p:sp>
      <p:sp>
        <p:nvSpPr>
          <p:cNvPr id="8" name="Rectangle 3">
            <a:extLst>
              <a:ext uri="{FF2B5EF4-FFF2-40B4-BE49-F238E27FC236}">
                <a16:creationId xmlns="" xmlns:a16="http://schemas.microsoft.com/office/drawing/2014/main" id="{8AF6E906-8384-4DE3-BED3-FDA75F612B52}"/>
              </a:ext>
            </a:extLst>
          </p:cNvPr>
          <p:cNvSpPr>
            <a:spLocks noChangeArrowheads="1"/>
          </p:cNvSpPr>
          <p:nvPr/>
        </p:nvSpPr>
        <p:spPr bwMode="auto">
          <a:xfrm>
            <a:off x="1586577" y="6433995"/>
            <a:ext cx="7253844"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The satellite images should appear in the map canvas</a:t>
            </a:r>
          </a:p>
        </p:txBody>
      </p:sp>
      <p:pic>
        <p:nvPicPr>
          <p:cNvPr id="3" name="Picture 2">
            <a:extLst>
              <a:ext uri="{FF2B5EF4-FFF2-40B4-BE49-F238E27FC236}">
                <a16:creationId xmlns="" xmlns:a16="http://schemas.microsoft.com/office/drawing/2014/main" id="{AE32FB15-636D-4FFA-A616-70906B522A76}"/>
              </a:ext>
            </a:extLst>
          </p:cNvPr>
          <p:cNvPicPr>
            <a:picLocks noChangeAspect="1"/>
          </p:cNvPicPr>
          <p:nvPr/>
        </p:nvPicPr>
        <p:blipFill>
          <a:blip r:embed="rId3"/>
          <a:stretch>
            <a:fillRect/>
          </a:stretch>
        </p:blipFill>
        <p:spPr>
          <a:xfrm>
            <a:off x="6547197" y="2968761"/>
            <a:ext cx="2305815" cy="2441451"/>
          </a:xfrm>
          <a:prstGeom prst="rect">
            <a:avLst/>
          </a:prstGeom>
          <a:effectLst>
            <a:outerShdw blurRad="50800" dist="38100" dir="2700000" sx="102000" sy="102000" algn="tl" rotWithShape="0">
              <a:prstClr val="black">
                <a:alpha val="40000"/>
              </a:prstClr>
            </a:outerShdw>
          </a:effectLst>
        </p:spPr>
      </p:pic>
      <p:pic>
        <p:nvPicPr>
          <p:cNvPr id="4" name="Picture 3">
            <a:extLst>
              <a:ext uri="{FF2B5EF4-FFF2-40B4-BE49-F238E27FC236}">
                <a16:creationId xmlns="" xmlns:a16="http://schemas.microsoft.com/office/drawing/2014/main" id="{15C1C7E5-BDE4-4D75-A353-3A90AAD7E0C4}"/>
              </a:ext>
            </a:extLst>
          </p:cNvPr>
          <p:cNvPicPr>
            <a:picLocks noChangeAspect="1"/>
          </p:cNvPicPr>
          <p:nvPr/>
        </p:nvPicPr>
        <p:blipFill>
          <a:blip r:embed="rId4"/>
          <a:stretch>
            <a:fillRect/>
          </a:stretch>
        </p:blipFill>
        <p:spPr>
          <a:xfrm>
            <a:off x="5669117" y="4446267"/>
            <a:ext cx="2700486" cy="1580258"/>
          </a:xfrm>
          <a:prstGeom prst="rect">
            <a:avLst/>
          </a:prstGeom>
          <a:effectLst>
            <a:outerShdw blurRad="50800" dist="38100" dir="2700000" sx="102000" sy="102000" algn="tl" rotWithShape="0">
              <a:prstClr val="black">
                <a:alpha val="40000"/>
              </a:prstClr>
            </a:outerShdw>
          </a:effectLst>
        </p:spPr>
      </p:pic>
      <p:sp>
        <p:nvSpPr>
          <p:cNvPr id="11" name="Rectangle 3">
            <a:extLst>
              <a:ext uri="{FF2B5EF4-FFF2-40B4-BE49-F238E27FC236}">
                <a16:creationId xmlns="" xmlns:a16="http://schemas.microsoft.com/office/drawing/2014/main" id="{E149A81A-C32D-4571-AC61-B692D3ADEE8F}"/>
              </a:ext>
            </a:extLst>
          </p:cNvPr>
          <p:cNvSpPr>
            <a:spLocks noChangeArrowheads="1"/>
          </p:cNvSpPr>
          <p:nvPr/>
        </p:nvSpPr>
        <p:spPr bwMode="auto">
          <a:xfrm>
            <a:off x="6660232" y="6043399"/>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spTree>
    <p:extLst>
      <p:ext uri="{BB962C8B-B14F-4D97-AF65-F5344CB8AC3E}">
        <p14:creationId xmlns:p14="http://schemas.microsoft.com/office/powerpoint/2010/main" val="247101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 xmlns:a16="http://schemas.microsoft.com/office/drawing/2014/main" id="{B371C167-FEDC-4880-BD28-842FC37955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A6D7C9-804A-4784-A79A-F83BC24EB8BF}" type="slidenum">
              <a:rPr lang="en-GB" altLang="en-US"/>
              <a:pPr/>
              <a:t>13</a:t>
            </a:fld>
            <a:endParaRPr lang="en-GB" altLang="en-US"/>
          </a:p>
        </p:txBody>
      </p:sp>
      <p:sp>
        <p:nvSpPr>
          <p:cNvPr id="22531" name="Rectangle 12">
            <a:extLst>
              <a:ext uri="{FF2B5EF4-FFF2-40B4-BE49-F238E27FC236}">
                <a16:creationId xmlns="" xmlns:a16="http://schemas.microsoft.com/office/drawing/2014/main" id="{841644AC-7153-408D-937C-AF06B562431E}"/>
              </a:ext>
            </a:extLst>
          </p:cNvPr>
          <p:cNvSpPr>
            <a:spLocks noChangeArrowheads="1"/>
          </p:cNvSpPr>
          <p:nvPr/>
        </p:nvSpPr>
        <p:spPr bwMode="auto">
          <a:xfrm>
            <a:off x="287338" y="990872"/>
            <a:ext cx="8569325"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a:t>Barangay boundaries shapefile – Consistency with the satellite image used as ground reference</a:t>
            </a:r>
          </a:p>
        </p:txBody>
      </p:sp>
      <p:sp>
        <p:nvSpPr>
          <p:cNvPr id="10" name="Title 1">
            <a:extLst>
              <a:ext uri="{FF2B5EF4-FFF2-40B4-BE49-F238E27FC236}">
                <a16:creationId xmlns="" xmlns:a16="http://schemas.microsoft.com/office/drawing/2014/main" id="{CA403940-4694-4DA2-A0C4-D59D48CBFD4D}"/>
              </a:ext>
            </a:extLst>
          </p:cNvPr>
          <p:cNvSpPr txBox="1">
            <a:spLocks/>
          </p:cNvSpPr>
          <p:nvPr/>
        </p:nvSpPr>
        <p:spPr bwMode="auto">
          <a:xfrm>
            <a:off x="628650" y="188640"/>
            <a:ext cx="7886700" cy="619125"/>
          </a:xfrm>
          <a:prstGeom prst="rect">
            <a:avLst/>
          </a:prstGeom>
          <a:extLst/>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PH" dirty="0"/>
              <a:t>Exercise 4 – Part 1</a:t>
            </a:r>
          </a:p>
        </p:txBody>
      </p:sp>
      <p:sp>
        <p:nvSpPr>
          <p:cNvPr id="5" name="Rectangle 12">
            <a:extLst>
              <a:ext uri="{FF2B5EF4-FFF2-40B4-BE49-F238E27FC236}">
                <a16:creationId xmlns="" xmlns:a16="http://schemas.microsoft.com/office/drawing/2014/main" id="{1FFFDC7A-2C38-43FF-BBB2-A43B92360A00}"/>
              </a:ext>
            </a:extLst>
          </p:cNvPr>
          <p:cNvSpPr>
            <a:spLocks noChangeArrowheads="1"/>
          </p:cNvSpPr>
          <p:nvPr/>
        </p:nvSpPr>
        <p:spPr bwMode="auto">
          <a:xfrm>
            <a:off x="287338" y="2044005"/>
            <a:ext cx="493273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GB" altLang="en-US" sz="2400" dirty="0"/>
              <a:t>Move the satellite image </a:t>
            </a:r>
            <a:r>
              <a:rPr lang="en-GB" altLang="en-US" sz="2400" dirty="0" err="1"/>
              <a:t>basemap</a:t>
            </a:r>
            <a:r>
              <a:rPr lang="en-GB" altLang="en-US" sz="2400" dirty="0"/>
              <a:t> in the back of the Barangay boundaries</a:t>
            </a:r>
          </a:p>
          <a:p>
            <a:pPr>
              <a:buFontTx/>
              <a:buAutoNum type="arabicPeriod"/>
            </a:pPr>
            <a:r>
              <a:rPr lang="en-GB" altLang="en-US" sz="2400" dirty="0"/>
              <a:t>Change the symbology of the Barangay boundaries layer so that we can see the satellite images through them </a:t>
            </a:r>
          </a:p>
          <a:p>
            <a:pPr>
              <a:buFontTx/>
              <a:buAutoNum type="arabicPeriod"/>
            </a:pPr>
            <a:r>
              <a:rPr lang="en-GB" altLang="en-US" sz="2400" dirty="0"/>
              <a:t>Zoom on some areas to visually judge the accuracy of the Barangay boundaries</a:t>
            </a:r>
          </a:p>
          <a:p>
            <a:pPr>
              <a:buFontTx/>
              <a:buAutoNum type="arabicPeriod"/>
            </a:pPr>
            <a:r>
              <a:rPr lang="en-GB" altLang="en-US" sz="2400" dirty="0"/>
              <a:t>Uncheck the </a:t>
            </a:r>
            <a:r>
              <a:rPr lang="en-GB" altLang="en-US" sz="2400" dirty="0" err="1"/>
              <a:t>basemap</a:t>
            </a:r>
            <a:r>
              <a:rPr lang="en-GB" altLang="en-US" sz="2400" dirty="0"/>
              <a:t> and Barangay boundaries layer before moving to the next step</a:t>
            </a:r>
          </a:p>
        </p:txBody>
      </p:sp>
      <p:pic>
        <p:nvPicPr>
          <p:cNvPr id="11" name="Picture 10">
            <a:extLst>
              <a:ext uri="{FF2B5EF4-FFF2-40B4-BE49-F238E27FC236}">
                <a16:creationId xmlns="" xmlns:a16="http://schemas.microsoft.com/office/drawing/2014/main" id="{A402446D-F4D5-44CD-AD52-1F6B5E7843A9}"/>
              </a:ext>
            </a:extLst>
          </p:cNvPr>
          <p:cNvPicPr>
            <a:picLocks noChangeAspect="1"/>
          </p:cNvPicPr>
          <p:nvPr/>
        </p:nvPicPr>
        <p:blipFill rotWithShape="1">
          <a:blip r:embed="rId2"/>
          <a:srcRect l="11677" t="50306" r="72636" b="38494"/>
          <a:stretch/>
        </p:blipFill>
        <p:spPr>
          <a:xfrm>
            <a:off x="5220072" y="2044005"/>
            <a:ext cx="1655730" cy="664915"/>
          </a:xfrm>
          <a:prstGeom prst="rect">
            <a:avLst/>
          </a:prstGeom>
        </p:spPr>
      </p:pic>
      <p:pic>
        <p:nvPicPr>
          <p:cNvPr id="6" name="Picture 5">
            <a:extLst>
              <a:ext uri="{FF2B5EF4-FFF2-40B4-BE49-F238E27FC236}">
                <a16:creationId xmlns="" xmlns:a16="http://schemas.microsoft.com/office/drawing/2014/main" id="{B43D34C8-7E98-44C4-B60D-2F60B4BA36C0}"/>
              </a:ext>
            </a:extLst>
          </p:cNvPr>
          <p:cNvPicPr>
            <a:picLocks noChangeAspect="1"/>
          </p:cNvPicPr>
          <p:nvPr/>
        </p:nvPicPr>
        <p:blipFill rotWithShape="1">
          <a:blip r:embed="rId3"/>
          <a:srcRect l="3142" t="60898" r="76775" b="25777"/>
          <a:stretch/>
        </p:blipFill>
        <p:spPr>
          <a:xfrm>
            <a:off x="6966918" y="2044005"/>
            <a:ext cx="1836390" cy="712989"/>
          </a:xfrm>
          <a:prstGeom prst="rect">
            <a:avLst/>
          </a:prstGeom>
        </p:spPr>
      </p:pic>
      <p:pic>
        <p:nvPicPr>
          <p:cNvPr id="9" name="Picture 8">
            <a:extLst>
              <a:ext uri="{FF2B5EF4-FFF2-40B4-BE49-F238E27FC236}">
                <a16:creationId xmlns="" xmlns:a16="http://schemas.microsoft.com/office/drawing/2014/main" id="{4FF0F0AF-AB7A-4B13-8A2E-9177396ECACE}"/>
              </a:ext>
            </a:extLst>
          </p:cNvPr>
          <p:cNvPicPr>
            <a:picLocks noChangeAspect="1"/>
          </p:cNvPicPr>
          <p:nvPr/>
        </p:nvPicPr>
        <p:blipFill>
          <a:blip r:embed="rId4"/>
          <a:stretch>
            <a:fillRect/>
          </a:stretch>
        </p:blipFill>
        <p:spPr>
          <a:xfrm>
            <a:off x="5404239" y="2708920"/>
            <a:ext cx="3218409" cy="1883334"/>
          </a:xfrm>
          <a:prstGeom prst="rect">
            <a:avLst/>
          </a:prstGeom>
          <a:effectLst>
            <a:outerShdw blurRad="50800" dist="38100" dir="2700000" sx="102000" sy="102000" algn="tl" rotWithShape="0">
              <a:prstClr val="black">
                <a:alpha val="40000"/>
              </a:prstClr>
            </a:outerShdw>
          </a:effectLst>
        </p:spPr>
      </p:pic>
      <p:pic>
        <p:nvPicPr>
          <p:cNvPr id="12" name="Picture 11">
            <a:extLst>
              <a:ext uri="{FF2B5EF4-FFF2-40B4-BE49-F238E27FC236}">
                <a16:creationId xmlns="" xmlns:a16="http://schemas.microsoft.com/office/drawing/2014/main" id="{597F71EE-A840-41D7-92CB-57C2E5645FAD}"/>
              </a:ext>
            </a:extLst>
          </p:cNvPr>
          <p:cNvPicPr>
            <a:picLocks noChangeAspect="1"/>
          </p:cNvPicPr>
          <p:nvPr/>
        </p:nvPicPr>
        <p:blipFill>
          <a:blip r:embed="rId5"/>
          <a:stretch>
            <a:fillRect/>
          </a:stretch>
        </p:blipFill>
        <p:spPr>
          <a:xfrm>
            <a:off x="5812170" y="3663563"/>
            <a:ext cx="3044492" cy="1781562"/>
          </a:xfrm>
          <a:prstGeom prst="rect">
            <a:avLst/>
          </a:prstGeom>
          <a:effectLst>
            <a:outerShdw blurRad="50800" dist="38100" dir="2700000" sx="102000" sy="102000" algn="tl" rotWithShape="0">
              <a:prstClr val="black">
                <a:alpha val="40000"/>
              </a:prstClr>
            </a:outerShdw>
          </a:effectLst>
        </p:spPr>
      </p:pic>
      <p:pic>
        <p:nvPicPr>
          <p:cNvPr id="13" name="Picture 12">
            <a:extLst>
              <a:ext uri="{FF2B5EF4-FFF2-40B4-BE49-F238E27FC236}">
                <a16:creationId xmlns="" xmlns:a16="http://schemas.microsoft.com/office/drawing/2014/main" id="{736F2AD2-A77E-4EDF-AC87-30691D9EDF05}"/>
              </a:ext>
            </a:extLst>
          </p:cNvPr>
          <p:cNvPicPr>
            <a:picLocks noChangeAspect="1"/>
          </p:cNvPicPr>
          <p:nvPr/>
        </p:nvPicPr>
        <p:blipFill rotWithShape="1">
          <a:blip r:embed="rId6"/>
          <a:srcRect l="28736" t="47959" r="36067" b="15009"/>
          <a:stretch/>
        </p:blipFill>
        <p:spPr>
          <a:xfrm>
            <a:off x="5404239" y="4679394"/>
            <a:ext cx="2881065" cy="1773794"/>
          </a:xfrm>
          <a:prstGeom prst="rect">
            <a:avLst/>
          </a:prstGeom>
          <a:effectLst>
            <a:outerShdw blurRad="50800" dist="38100" dir="2700000" sx="102000" sy="102000" algn="tl" rotWithShape="0">
              <a:prstClr val="black">
                <a:alpha val="40000"/>
              </a:prstClr>
            </a:outerShdw>
          </a:effectLst>
        </p:spPr>
      </p:pic>
      <p:sp>
        <p:nvSpPr>
          <p:cNvPr id="14" name="Rectangle 3">
            <a:extLst>
              <a:ext uri="{FF2B5EF4-FFF2-40B4-BE49-F238E27FC236}">
                <a16:creationId xmlns="" xmlns:a16="http://schemas.microsoft.com/office/drawing/2014/main" id="{D790156A-675A-46FB-90B6-04AA8901B588}"/>
              </a:ext>
            </a:extLst>
          </p:cNvPr>
          <p:cNvSpPr>
            <a:spLocks noChangeArrowheads="1"/>
          </p:cNvSpPr>
          <p:nvPr/>
        </p:nvSpPr>
        <p:spPr bwMode="auto">
          <a:xfrm>
            <a:off x="4457568" y="6483966"/>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spTree>
    <p:extLst>
      <p:ext uri="{BB962C8B-B14F-4D97-AF65-F5344CB8AC3E}">
        <p14:creationId xmlns:p14="http://schemas.microsoft.com/office/powerpoint/2010/main" val="131410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14</a:t>
            </a:fld>
            <a:endParaRPr lang="en-GB" altLang="en-US">
              <a:solidFill>
                <a:schemeClr val="tx1"/>
              </a:solidFill>
            </a:endParaRPr>
          </a:p>
        </p:txBody>
      </p:sp>
      <p:sp>
        <p:nvSpPr>
          <p:cNvPr id="8" name="Rectangle 12">
            <a:extLst>
              <a:ext uri="{FF2B5EF4-FFF2-40B4-BE49-F238E27FC236}">
                <a16:creationId xmlns="" xmlns:a16="http://schemas.microsoft.com/office/drawing/2014/main" id="{0F38327D-5F2E-486C-9C3A-A34DB76F12C4}"/>
              </a:ext>
            </a:extLst>
          </p:cNvPr>
          <p:cNvSpPr>
            <a:spLocks noChangeArrowheads="1"/>
          </p:cNvSpPr>
          <p:nvPr/>
        </p:nvSpPr>
        <p:spPr bwMode="auto">
          <a:xfrm>
            <a:off x="288109" y="1565501"/>
            <a:ext cx="890111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500" dirty="0"/>
              <a:t>Open </a:t>
            </a:r>
            <a:r>
              <a:rPr lang="en-US" altLang="en-US" sz="2500"/>
              <a:t>the </a:t>
            </a:r>
            <a:r>
              <a:rPr lang="en-GB" altLang="en-US" sz="2500" smtClean="0"/>
              <a:t>Health_Facilities_master_list_DOH_Jan2025</a:t>
            </a:r>
            <a:r>
              <a:rPr lang="en-US" altLang="en-US" sz="2500" smtClean="0"/>
              <a:t>.xlsx </a:t>
            </a:r>
            <a:r>
              <a:rPr lang="en-US" altLang="en-US" sz="2500" dirty="0"/>
              <a:t>file in excel (located under </a:t>
            </a:r>
            <a:r>
              <a:rPr lang="pt-BR" altLang="en-US" sz="2500" dirty="0"/>
              <a:t>TRAINING_MATERIAL\EXERCISES\EXERCISE_4\DATA)</a:t>
            </a:r>
            <a:endParaRPr lang="en-US" altLang="en-US" sz="2500" dirty="0"/>
          </a:p>
          <a:p>
            <a:pPr>
              <a:buFontTx/>
              <a:buAutoNum type="arabicPeriod"/>
            </a:pPr>
            <a:r>
              <a:rPr lang="fr-CH" altLang="en-US" sz="2500" dirty="0"/>
              <a:t>Look at the </a:t>
            </a:r>
            <a:r>
              <a:rPr lang="fr-CH" altLang="en-US" sz="2500" dirty="0" err="1"/>
              <a:t>fields</a:t>
            </a:r>
            <a:r>
              <a:rPr lang="fr-CH" altLang="en-US" sz="2500" dirty="0"/>
              <a:t> </a:t>
            </a:r>
            <a:r>
              <a:rPr lang="fr-CH" altLang="en-US" sz="2500" dirty="0" err="1"/>
              <a:t>containing</a:t>
            </a:r>
            <a:r>
              <a:rPr lang="fr-CH" altLang="en-US" sz="2500" dirty="0"/>
              <a:t> the </a:t>
            </a:r>
            <a:r>
              <a:rPr lang="fr-CH" altLang="en-US" sz="2500" dirty="0" err="1"/>
              <a:t>the</a:t>
            </a:r>
            <a:r>
              <a:rPr lang="fr-CH" altLang="en-US" sz="2500" dirty="0"/>
              <a:t> information </a:t>
            </a:r>
            <a:r>
              <a:rPr lang="fr-CH" altLang="en-US" sz="2500" dirty="0" err="1"/>
              <a:t>related</a:t>
            </a:r>
            <a:r>
              <a:rPr lang="fr-CH" altLang="en-US" sz="2500" dirty="0"/>
              <a:t> to the </a:t>
            </a:r>
            <a:r>
              <a:rPr lang="fr-CH" altLang="en-US" sz="2500" dirty="0" err="1"/>
              <a:t>geographic</a:t>
            </a:r>
            <a:r>
              <a:rPr lang="fr-CH" altLang="en-US" sz="2500" dirty="0"/>
              <a:t> </a:t>
            </a:r>
            <a:r>
              <a:rPr lang="fr-CH" altLang="en-US" sz="2500" dirty="0" err="1"/>
              <a:t>coordinates</a:t>
            </a:r>
            <a:r>
              <a:rPr lang="fr-CH" altLang="en-US" sz="2500" dirty="0"/>
              <a:t> of the </a:t>
            </a:r>
            <a:r>
              <a:rPr lang="fr-CH" altLang="en-US" sz="2500" dirty="0" err="1"/>
              <a:t>health</a:t>
            </a:r>
            <a:r>
              <a:rPr lang="fr-CH" altLang="en-US" sz="2500" dirty="0"/>
              <a:t> </a:t>
            </a:r>
            <a:r>
              <a:rPr lang="fr-CH" altLang="en-US" sz="2500" dirty="0" err="1"/>
              <a:t>facilities</a:t>
            </a:r>
            <a:r>
              <a:rPr lang="fr-CH" altLang="en-US" sz="2500" dirty="0"/>
              <a:t>:</a:t>
            </a:r>
          </a:p>
          <a:p>
            <a:pPr lvl="1">
              <a:buFont typeface="Arial" panose="020B0604020202020204" pitchFamily="34" charset="0"/>
              <a:buChar char="•"/>
            </a:pPr>
            <a:r>
              <a:rPr lang="fr-CH" altLang="en-US" sz="2500" dirty="0"/>
              <a:t>How </a:t>
            </a:r>
            <a:r>
              <a:rPr lang="fr-CH" altLang="en-US" sz="2500" dirty="0" err="1"/>
              <a:t>many</a:t>
            </a:r>
            <a:r>
              <a:rPr lang="fr-CH" altLang="en-US" sz="2500" dirty="0"/>
              <a:t> </a:t>
            </a:r>
            <a:r>
              <a:rPr lang="fr-CH" altLang="en-US" sz="2500" dirty="0" err="1"/>
              <a:t>fields</a:t>
            </a:r>
            <a:r>
              <a:rPr lang="fr-CH" altLang="en-US" sz="2500" dirty="0"/>
              <a:t> do </a:t>
            </a:r>
            <a:r>
              <a:rPr lang="fr-CH" altLang="en-US" sz="2500" dirty="0" err="1"/>
              <a:t>you</a:t>
            </a:r>
            <a:r>
              <a:rPr lang="fr-CH" altLang="en-US" sz="2500" dirty="0"/>
              <a:t> </a:t>
            </a:r>
            <a:r>
              <a:rPr lang="fr-CH" altLang="en-US" sz="2500" dirty="0" err="1"/>
              <a:t>see</a:t>
            </a:r>
            <a:r>
              <a:rPr lang="fr-CH" altLang="en-US" sz="2500" dirty="0"/>
              <a:t>?</a:t>
            </a:r>
          </a:p>
          <a:p>
            <a:pPr lvl="1">
              <a:buFont typeface="Arial" panose="020B0604020202020204" pitchFamily="34" charset="0"/>
              <a:buChar char="•"/>
            </a:pPr>
            <a:r>
              <a:rPr lang="fr-CH" altLang="en-US" sz="2500" dirty="0" err="1"/>
              <a:t>What</a:t>
            </a:r>
            <a:r>
              <a:rPr lang="fr-CH" altLang="en-US" sz="2500" dirty="0"/>
              <a:t> </a:t>
            </a:r>
            <a:r>
              <a:rPr lang="fr-CH" altLang="en-US" sz="2500" dirty="0" err="1"/>
              <a:t>does</a:t>
            </a:r>
            <a:r>
              <a:rPr lang="fr-CH" altLang="en-US" sz="2500" dirty="0"/>
              <a:t> </a:t>
            </a:r>
            <a:r>
              <a:rPr lang="fr-CH" altLang="en-US" sz="2500" dirty="0" err="1"/>
              <a:t>these</a:t>
            </a:r>
            <a:r>
              <a:rPr lang="fr-CH" altLang="en-US" sz="2500" dirty="0"/>
              <a:t> </a:t>
            </a:r>
            <a:r>
              <a:rPr lang="fr-CH" altLang="en-US" sz="2500" dirty="0" err="1"/>
              <a:t>fields</a:t>
            </a:r>
            <a:r>
              <a:rPr lang="fr-CH" altLang="en-US" sz="2500" dirty="0"/>
              <a:t> </a:t>
            </a:r>
            <a:r>
              <a:rPr lang="fr-CH" altLang="en-US" sz="2500" dirty="0" err="1"/>
              <a:t>contain</a:t>
            </a:r>
            <a:r>
              <a:rPr lang="fr-CH" altLang="en-US" sz="2500" dirty="0"/>
              <a:t>?</a:t>
            </a:r>
          </a:p>
          <a:p>
            <a:pPr lvl="1">
              <a:buFont typeface="Arial" panose="020B0604020202020204" pitchFamily="34" charset="0"/>
              <a:buChar char="•"/>
            </a:pPr>
            <a:r>
              <a:rPr lang="fr-CH" altLang="en-US" sz="2500" dirty="0" err="1"/>
              <a:t>What</a:t>
            </a:r>
            <a:r>
              <a:rPr lang="fr-CH" altLang="en-US" sz="2500" dirty="0"/>
              <a:t> </a:t>
            </a:r>
            <a:r>
              <a:rPr lang="fr-CH" altLang="en-US" sz="2500" dirty="0" err="1"/>
              <a:t>is</a:t>
            </a:r>
            <a:r>
              <a:rPr lang="fr-CH" altLang="en-US" sz="2500" dirty="0"/>
              <a:t> the </a:t>
            </a:r>
            <a:r>
              <a:rPr lang="fr-CH" altLang="en-US" sz="2500" dirty="0" err="1"/>
              <a:t>level</a:t>
            </a:r>
            <a:r>
              <a:rPr lang="fr-CH" altLang="en-US" sz="2500" dirty="0"/>
              <a:t> of </a:t>
            </a:r>
            <a:r>
              <a:rPr lang="fr-CH" altLang="en-US" sz="2500" dirty="0" err="1"/>
              <a:t>precision</a:t>
            </a:r>
            <a:r>
              <a:rPr lang="fr-CH" altLang="en-US" sz="2500" dirty="0"/>
              <a:t> of the </a:t>
            </a:r>
            <a:r>
              <a:rPr lang="fr-CH" altLang="en-US" sz="2500" dirty="0" err="1"/>
              <a:t>geographic</a:t>
            </a:r>
            <a:r>
              <a:rPr lang="fr-CH" altLang="en-US" sz="2500" dirty="0"/>
              <a:t> </a:t>
            </a:r>
            <a:r>
              <a:rPr lang="fr-CH" altLang="en-US" sz="2500" dirty="0" err="1"/>
              <a:t>coordinates</a:t>
            </a:r>
            <a:r>
              <a:rPr lang="fr-CH" altLang="en-US" sz="2500" dirty="0"/>
              <a:t>?</a:t>
            </a:r>
          </a:p>
          <a:p>
            <a:pPr lvl="1">
              <a:buFont typeface="Arial" panose="020B0604020202020204" pitchFamily="34" charset="0"/>
              <a:buChar char="•"/>
            </a:pPr>
            <a:r>
              <a:rPr lang="fr-CH" altLang="en-US" sz="2500" dirty="0"/>
              <a:t>Do </a:t>
            </a:r>
            <a:r>
              <a:rPr lang="fr-CH" altLang="en-US" sz="2500" dirty="0" err="1"/>
              <a:t>we</a:t>
            </a:r>
            <a:r>
              <a:rPr lang="fr-CH" altLang="en-US" sz="2500" dirty="0"/>
              <a:t> have </a:t>
            </a:r>
            <a:r>
              <a:rPr lang="fr-CH" altLang="en-US" sz="2500" dirty="0" err="1"/>
              <a:t>geographic</a:t>
            </a:r>
            <a:r>
              <a:rPr lang="fr-CH" altLang="en-US" sz="2500" dirty="0"/>
              <a:t> </a:t>
            </a:r>
            <a:r>
              <a:rPr lang="fr-CH" altLang="en-US" sz="2500" dirty="0" err="1"/>
              <a:t>coordinates</a:t>
            </a:r>
            <a:r>
              <a:rPr lang="fr-CH" altLang="en-US" sz="2500" dirty="0"/>
              <a:t> for the RITM Hospital?</a:t>
            </a:r>
          </a:p>
        </p:txBody>
      </p:sp>
      <p:sp>
        <p:nvSpPr>
          <p:cNvPr id="7" name="Rectangle 3">
            <a:extLst>
              <a:ext uri="{FF2B5EF4-FFF2-40B4-BE49-F238E27FC236}">
                <a16:creationId xmlns="" xmlns:a16="http://schemas.microsoft.com/office/drawing/2014/main" id="{963301E6-5FE6-4F5D-8049-DBBD7AF3D3C2}"/>
              </a:ext>
            </a:extLst>
          </p:cNvPr>
          <p:cNvSpPr>
            <a:spLocks noChangeArrowheads="1"/>
          </p:cNvSpPr>
          <p:nvPr/>
        </p:nvSpPr>
        <p:spPr bwMode="auto">
          <a:xfrm>
            <a:off x="971600" y="5787869"/>
            <a:ext cx="6768752" cy="523220"/>
          </a:xfrm>
          <a:prstGeom prst="rect">
            <a:avLst/>
          </a:prstGeom>
          <a:noFill/>
          <a:ln w="9525">
            <a:noFill/>
            <a:miter lim="800000"/>
            <a:headEnd/>
            <a:tailEnd/>
          </a:ln>
        </p:spPr>
        <p:txBody>
          <a:bodyPr wrap="square">
            <a:spAutoFit/>
          </a:bodyPr>
          <a:lstStyle/>
          <a:p>
            <a:r>
              <a:rPr lang="en-GB" altLang="en-US" sz="2800" b="1" dirty="0"/>
              <a:t>Lat: </a:t>
            </a:r>
            <a:r>
              <a:rPr lang="en-GB" altLang="en-US" sz="2800" b="1"/>
              <a:t>14.40956       Long</a:t>
            </a:r>
            <a:r>
              <a:rPr lang="en-GB" altLang="en-US" sz="2800" b="1" dirty="0"/>
              <a:t>: 121.03732 </a:t>
            </a:r>
            <a:r>
              <a:rPr lang="en-GB" altLang="en-US" sz="2800" b="1" u="sng" dirty="0"/>
              <a:t>  </a:t>
            </a:r>
          </a:p>
        </p:txBody>
      </p:sp>
      <p:sp>
        <p:nvSpPr>
          <p:cNvPr id="10" name="Rectangle 3">
            <a:extLst>
              <a:ext uri="{FF2B5EF4-FFF2-40B4-BE49-F238E27FC236}">
                <a16:creationId xmlns="" xmlns:a16="http://schemas.microsoft.com/office/drawing/2014/main" id="{F7F800DF-C7FD-4104-AF44-4B20B2C88DF1}"/>
              </a:ext>
            </a:extLst>
          </p:cNvPr>
          <p:cNvSpPr>
            <a:spLocks noChangeArrowheads="1"/>
          </p:cNvSpPr>
          <p:nvPr/>
        </p:nvSpPr>
        <p:spPr bwMode="auto">
          <a:xfrm>
            <a:off x="965312" y="6191805"/>
            <a:ext cx="8071184" cy="523220"/>
          </a:xfrm>
          <a:prstGeom prst="rect">
            <a:avLst/>
          </a:prstGeom>
          <a:noFill/>
          <a:ln w="9525">
            <a:noFill/>
            <a:miter lim="800000"/>
            <a:headEnd/>
            <a:tailEnd/>
          </a:ln>
        </p:spPr>
        <p:txBody>
          <a:bodyPr wrap="square">
            <a:spAutoFit/>
          </a:bodyPr>
          <a:lstStyle/>
          <a:p>
            <a:r>
              <a:rPr lang="en-GB" altLang="en-US" sz="2800" b="1" dirty="0"/>
              <a:t>Source (method): RITM (GPS)    Accuracy: High </a:t>
            </a:r>
            <a:r>
              <a:rPr lang="en-GB" altLang="en-US" sz="2800" b="1" u="sng" dirty="0"/>
              <a:t>  </a:t>
            </a:r>
          </a:p>
        </p:txBody>
      </p:sp>
      <p:sp>
        <p:nvSpPr>
          <p:cNvPr id="11" name="AutoShape 32">
            <a:extLst>
              <a:ext uri="{FF2B5EF4-FFF2-40B4-BE49-F238E27FC236}">
                <a16:creationId xmlns="" xmlns:a16="http://schemas.microsoft.com/office/drawing/2014/main" id="{1C7ED761-3931-4AFB-A24D-B1E47A7D5A22}"/>
              </a:ext>
            </a:extLst>
          </p:cNvPr>
          <p:cNvSpPr>
            <a:spLocks noChangeArrowheads="1"/>
          </p:cNvSpPr>
          <p:nvPr/>
        </p:nvSpPr>
        <p:spPr bwMode="auto">
          <a:xfrm>
            <a:off x="520908" y="5871453"/>
            <a:ext cx="436087" cy="381000"/>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3" name="AutoShape 32">
            <a:extLst>
              <a:ext uri="{FF2B5EF4-FFF2-40B4-BE49-F238E27FC236}">
                <a16:creationId xmlns="" xmlns:a16="http://schemas.microsoft.com/office/drawing/2014/main" id="{06D38D94-EA4D-4E44-B8E2-4C2B795918DB}"/>
              </a:ext>
            </a:extLst>
          </p:cNvPr>
          <p:cNvSpPr>
            <a:spLocks noChangeArrowheads="1"/>
          </p:cNvSpPr>
          <p:nvPr/>
        </p:nvSpPr>
        <p:spPr bwMode="auto">
          <a:xfrm>
            <a:off x="520908" y="6262688"/>
            <a:ext cx="436087" cy="381000"/>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2" name="Title 1">
            <a:extLst>
              <a:ext uri="{FF2B5EF4-FFF2-40B4-BE49-F238E27FC236}">
                <a16:creationId xmlns="" xmlns:a16="http://schemas.microsoft.com/office/drawing/2014/main" id="{F6E3D0EC-A464-4243-80E6-EC2CDF170311}"/>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a:solidFill>
                  <a:schemeClr val="bg1"/>
                </a:solidFill>
                <a:latin typeface="+mn-lt"/>
              </a:rPr>
              <a:t>Exercise 4 – Part 2</a:t>
            </a:r>
            <a:endParaRPr lang="en-PH" altLang="en-US" sz="3200" b="1" dirty="0">
              <a:solidFill>
                <a:schemeClr val="bg1"/>
              </a:solidFill>
              <a:latin typeface="+mn-lt"/>
            </a:endParaRPr>
          </a:p>
        </p:txBody>
      </p:sp>
      <p:sp>
        <p:nvSpPr>
          <p:cNvPr id="14" name="Rectangle 3">
            <a:extLst>
              <a:ext uri="{FF2B5EF4-FFF2-40B4-BE49-F238E27FC236}">
                <a16:creationId xmlns="" xmlns:a16="http://schemas.microsoft.com/office/drawing/2014/main" id="{2876B97D-A06F-41BB-BECB-4D23954817FA}"/>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Health facilities location shapefile</a:t>
            </a:r>
          </a:p>
        </p:txBody>
      </p:sp>
    </p:spTree>
    <p:extLst>
      <p:ext uri="{BB962C8B-B14F-4D97-AF65-F5344CB8AC3E}">
        <p14:creationId xmlns:p14="http://schemas.microsoft.com/office/powerpoint/2010/main" val="22725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242" name="Title 1"/>
          <p:cNvSpPr>
            <a:spLocks noGrp="1"/>
          </p:cNvSpPr>
          <p:nvPr>
            <p:ph type="title" idx="4294967295"/>
          </p:nvPr>
        </p:nvSpPr>
        <p:spPr>
          <a:xfrm>
            <a:off x="628650" y="142975"/>
            <a:ext cx="7886700" cy="693737"/>
          </a:xfrm>
          <a:prstGeom prst="rect">
            <a:avLst/>
          </a:prstGeom>
        </p:spPr>
        <p:txBody>
          <a:bodyPr anchor="ctr"/>
          <a:lstStyle/>
          <a:p>
            <a:pPr algn="ctr" eaLnBrk="1" hangingPunct="1"/>
            <a:r>
              <a:rPr lang="en-GB" altLang="en-US" sz="3200" b="1" dirty="0">
                <a:solidFill>
                  <a:schemeClr val="bg1"/>
                </a:solidFill>
                <a:latin typeface="+mn-lt"/>
              </a:rPr>
              <a:t>Exercise 4 – Part 2</a:t>
            </a:r>
            <a:endParaRPr lang="en-PH" altLang="en-US" sz="3200" b="1" dirty="0">
              <a:solidFill>
                <a:schemeClr val="bg1"/>
              </a:solidFill>
              <a:latin typeface="+mn-lt"/>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15</a:t>
            </a:fld>
            <a:endParaRPr lang="en-GB" altLang="en-US">
              <a:solidFill>
                <a:schemeClr val="tx1"/>
              </a:solidFill>
            </a:endParaRPr>
          </a:p>
        </p:txBody>
      </p:sp>
      <p:sp>
        <p:nvSpPr>
          <p:cNvPr id="11" name="Rectangle 12">
            <a:extLst>
              <a:ext uri="{FF2B5EF4-FFF2-40B4-BE49-F238E27FC236}">
                <a16:creationId xmlns="" xmlns:a16="http://schemas.microsoft.com/office/drawing/2014/main" id="{964BC354-CB9C-4C1F-8E90-B64ABC2F1BB2}"/>
              </a:ext>
            </a:extLst>
          </p:cNvPr>
          <p:cNvSpPr>
            <a:spLocks noChangeArrowheads="1"/>
          </p:cNvSpPr>
          <p:nvPr/>
        </p:nvSpPr>
        <p:spPr bwMode="auto">
          <a:xfrm>
            <a:off x="349250" y="2230636"/>
            <a:ext cx="8432800"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GB" altLang="en-US" sz="2400" dirty="0"/>
              <a:t>Save </a:t>
            </a:r>
            <a:r>
              <a:rPr lang="en-GB" altLang="en-US" sz="2400"/>
              <a:t>the </a:t>
            </a:r>
            <a:r>
              <a:rPr lang="en-GB" altLang="en-US" sz="2400" smtClean="0"/>
              <a:t>Health_Facilities_master_list_DOH_Jan2025</a:t>
            </a:r>
            <a:r>
              <a:rPr lang="en-US" altLang="en-US" sz="2400" smtClean="0"/>
              <a:t>.xlsx  </a:t>
            </a:r>
            <a:r>
              <a:rPr lang="en-US" altLang="en-US" sz="2600"/>
              <a:t>as tab </a:t>
            </a:r>
            <a:r>
              <a:rPr lang="en-US" altLang="en-US" sz="2600" dirty="0"/>
              <a:t>delimited (.</a:t>
            </a:r>
            <a:r>
              <a:rPr lang="en-US" altLang="en-US" sz="2600"/>
              <a:t>txt) file</a:t>
            </a:r>
            <a:endParaRPr lang="en-US" altLang="en-US" sz="2600" dirty="0"/>
          </a:p>
          <a:p>
            <a:pPr>
              <a:buFontTx/>
              <a:buAutoNum type="arabicPeriod"/>
            </a:pPr>
            <a:r>
              <a:rPr lang="fr-CH" altLang="en-US" sz="2600" dirty="0"/>
              <a:t>Close Excel</a:t>
            </a:r>
          </a:p>
        </p:txBody>
      </p:sp>
      <p:sp>
        <p:nvSpPr>
          <p:cNvPr id="12" name="AutoShape 32">
            <a:extLst>
              <a:ext uri="{FF2B5EF4-FFF2-40B4-BE49-F238E27FC236}">
                <a16:creationId xmlns="" xmlns:a16="http://schemas.microsoft.com/office/drawing/2014/main" id="{9E49C5E8-A6D5-4D33-A8C8-D8EE3FF6FB83}"/>
              </a:ext>
            </a:extLst>
          </p:cNvPr>
          <p:cNvSpPr>
            <a:spLocks noChangeArrowheads="1"/>
          </p:cNvSpPr>
          <p:nvPr/>
        </p:nvSpPr>
        <p:spPr bwMode="auto">
          <a:xfrm>
            <a:off x="395536" y="162827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3" name="Rectangle 3">
            <a:extLst>
              <a:ext uri="{FF2B5EF4-FFF2-40B4-BE49-F238E27FC236}">
                <a16:creationId xmlns="" xmlns:a16="http://schemas.microsoft.com/office/drawing/2014/main" id="{9BE1D3EF-1D9C-4390-833E-C7401F7EF88E}"/>
              </a:ext>
            </a:extLst>
          </p:cNvPr>
          <p:cNvSpPr>
            <a:spLocks noChangeArrowheads="1"/>
          </p:cNvSpPr>
          <p:nvPr/>
        </p:nvSpPr>
        <p:spPr bwMode="auto">
          <a:xfrm>
            <a:off x="971799" y="1661617"/>
            <a:ext cx="7848600" cy="903287"/>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We have to convert the content of the health facility master list into a shapefile</a:t>
            </a:r>
          </a:p>
        </p:txBody>
      </p:sp>
      <p:sp>
        <p:nvSpPr>
          <p:cNvPr id="14" name="Rectangle 12">
            <a:extLst>
              <a:ext uri="{FF2B5EF4-FFF2-40B4-BE49-F238E27FC236}">
                <a16:creationId xmlns="" xmlns:a16="http://schemas.microsoft.com/office/drawing/2014/main" id="{ADED5E99-E824-4F75-B670-B466E47E207F}"/>
              </a:ext>
            </a:extLst>
          </p:cNvPr>
          <p:cNvSpPr>
            <a:spLocks noChangeArrowheads="1"/>
          </p:cNvSpPr>
          <p:nvPr/>
        </p:nvSpPr>
        <p:spPr bwMode="auto">
          <a:xfrm>
            <a:off x="344487" y="3430786"/>
            <a:ext cx="5294063"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startAt="3"/>
            </a:pPr>
            <a:r>
              <a:rPr lang="en-US" altLang="en-US" sz="2600" dirty="0"/>
              <a:t>In QGIS:</a:t>
            </a:r>
          </a:p>
          <a:p>
            <a:pPr lvl="1">
              <a:buFont typeface="Calibri Light" panose="020F0302020204030204" pitchFamily="34" charset="0"/>
              <a:buAutoNum type="alphaLcPeriod"/>
            </a:pPr>
            <a:r>
              <a:rPr lang="en-US" altLang="en-US" sz="2000" dirty="0"/>
              <a:t>Click on the </a:t>
            </a:r>
            <a:r>
              <a:rPr lang="en-US" altLang="en-US" sz="2000" i="1" dirty="0"/>
              <a:t>Add Delimited Text Layer </a:t>
            </a:r>
            <a:r>
              <a:rPr lang="en-US" altLang="en-US" sz="2000" dirty="0"/>
              <a:t>button</a:t>
            </a:r>
          </a:p>
          <a:p>
            <a:pPr lvl="1">
              <a:buFont typeface="Calibri Light" panose="020F0302020204030204" pitchFamily="34" charset="0"/>
              <a:buAutoNum type="alphaLcPeriod"/>
            </a:pPr>
            <a:r>
              <a:rPr lang="en-US" altLang="en-US" sz="2000" dirty="0"/>
              <a:t>In the window that opens:</a:t>
            </a:r>
          </a:p>
          <a:p>
            <a:pPr lvl="2">
              <a:buFont typeface="Arial" panose="020B0604020202020204" pitchFamily="34" charset="0"/>
              <a:buChar char="•"/>
            </a:pPr>
            <a:r>
              <a:rPr lang="en-US" altLang="en-US" sz="2000" dirty="0"/>
              <a:t>Browse to the .txt file</a:t>
            </a:r>
          </a:p>
          <a:p>
            <a:pPr lvl="2">
              <a:buFont typeface="Arial" panose="020B0604020202020204" pitchFamily="34" charset="0"/>
              <a:buChar char="•"/>
            </a:pPr>
            <a:r>
              <a:rPr lang="en-US" altLang="en-US" sz="2000" dirty="0"/>
              <a:t>Select </a:t>
            </a:r>
            <a:r>
              <a:rPr lang="en-US" altLang="en-US" sz="2000" i="1" dirty="0"/>
              <a:t>Custom delimiters </a:t>
            </a:r>
            <a:r>
              <a:rPr lang="en-US" altLang="en-US" sz="2000" dirty="0"/>
              <a:t>under file format and check </a:t>
            </a:r>
            <a:r>
              <a:rPr lang="en-US" altLang="en-US" sz="2000" i="1" dirty="0"/>
              <a:t>Tab</a:t>
            </a:r>
            <a:endParaRPr lang="en-US" altLang="en-US" sz="2600" dirty="0"/>
          </a:p>
        </p:txBody>
      </p:sp>
      <p:pic>
        <p:nvPicPr>
          <p:cNvPr id="15" name="Picture 3">
            <a:extLst>
              <a:ext uri="{FF2B5EF4-FFF2-40B4-BE49-F238E27FC236}">
                <a16:creationId xmlns="" xmlns:a16="http://schemas.microsoft.com/office/drawing/2014/main" id="{E51FFC05-3DC2-4529-8DC5-C3F67DC57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9" t="50000" r="96744" b="45445"/>
          <a:stretch>
            <a:fillRect/>
          </a:stretch>
        </p:blipFill>
        <p:spPr bwMode="auto">
          <a:xfrm>
            <a:off x="2195736" y="4130884"/>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 xmlns:a16="http://schemas.microsoft.com/office/drawing/2014/main" id="{5F01E4EE-1B15-474D-A9CD-936F10ACC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971" t="65428" r="32683" b="28076"/>
          <a:stretch>
            <a:fillRect/>
          </a:stretch>
        </p:blipFill>
        <p:spPr bwMode="auto">
          <a:xfrm>
            <a:off x="144463" y="5073848"/>
            <a:ext cx="11144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a:extLst>
              <a:ext uri="{FF2B5EF4-FFF2-40B4-BE49-F238E27FC236}">
                <a16:creationId xmlns="" xmlns:a16="http://schemas.microsoft.com/office/drawing/2014/main" id="{7168C239-E136-47EE-B963-E4E8036F5465}"/>
              </a:ext>
            </a:extLst>
          </p:cNvPr>
          <p:cNvSpPr>
            <a:spLocks noChangeArrowheads="1"/>
          </p:cNvSpPr>
          <p:nvPr/>
        </p:nvSpPr>
        <p:spPr bwMode="auto">
          <a:xfrm>
            <a:off x="6610299" y="6287314"/>
            <a:ext cx="1873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startAt="4"/>
            </a:pPr>
            <a:r>
              <a:rPr lang="en-US" altLang="en-US" sz="2600" dirty="0"/>
              <a:t>Click </a:t>
            </a:r>
            <a:r>
              <a:rPr lang="en-US" altLang="en-US" sz="2600" i="1" dirty="0"/>
              <a:t>Add</a:t>
            </a:r>
          </a:p>
        </p:txBody>
      </p:sp>
      <p:sp>
        <p:nvSpPr>
          <p:cNvPr id="22" name="Rectangle 12">
            <a:extLst>
              <a:ext uri="{FF2B5EF4-FFF2-40B4-BE49-F238E27FC236}">
                <a16:creationId xmlns="" xmlns:a16="http://schemas.microsoft.com/office/drawing/2014/main" id="{A628A4B4-547D-4E7D-A79F-93169E4F5274}"/>
              </a:ext>
            </a:extLst>
          </p:cNvPr>
          <p:cNvSpPr>
            <a:spLocks noChangeArrowheads="1"/>
          </p:cNvSpPr>
          <p:nvPr/>
        </p:nvSpPr>
        <p:spPr bwMode="auto">
          <a:xfrm>
            <a:off x="1136503" y="5695116"/>
            <a:ext cx="67486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4488" lvl="2">
              <a:buFont typeface="Arial" panose="020B0604020202020204" pitchFamily="34" charset="0"/>
              <a:buChar char="•"/>
            </a:pPr>
            <a:r>
              <a:rPr lang="en-US" altLang="en-US" sz="2000" dirty="0"/>
              <a:t>Indicate which fields contain the longitudes and latitudes </a:t>
            </a:r>
            <a:r>
              <a:rPr lang="en-US" altLang="en-US" sz="2000" i="1" dirty="0"/>
              <a:t>and Project CRS; EPSG:4326 – WGS 84 </a:t>
            </a:r>
            <a:r>
              <a:rPr lang="en-US" altLang="en-US" sz="2000" dirty="0"/>
              <a:t>under</a:t>
            </a:r>
            <a:r>
              <a:rPr lang="en-US" altLang="en-US" sz="2000" i="1" dirty="0"/>
              <a:t> Geometry definition </a:t>
            </a:r>
            <a:endParaRPr lang="en-US" altLang="en-US" sz="2000" dirty="0"/>
          </a:p>
        </p:txBody>
      </p:sp>
      <p:pic>
        <p:nvPicPr>
          <p:cNvPr id="23" name="Picture 22">
            <a:extLst>
              <a:ext uri="{FF2B5EF4-FFF2-40B4-BE49-F238E27FC236}">
                <a16:creationId xmlns="" xmlns:a16="http://schemas.microsoft.com/office/drawing/2014/main" id="{42AF4A95-D897-4C76-B304-2F16298809B8}"/>
              </a:ext>
            </a:extLst>
          </p:cNvPr>
          <p:cNvPicPr>
            <a:picLocks noChangeAspect="1"/>
          </p:cNvPicPr>
          <p:nvPr/>
        </p:nvPicPr>
        <p:blipFill rotWithShape="1">
          <a:blip r:embed="rId4"/>
          <a:srcRect l="56739" t="20934" r="6689" b="25516"/>
          <a:stretch/>
        </p:blipFill>
        <p:spPr>
          <a:xfrm>
            <a:off x="5476282" y="2753802"/>
            <a:ext cx="3344117" cy="2754164"/>
          </a:xfrm>
          <a:prstGeom prst="rect">
            <a:avLst/>
          </a:prstGeom>
          <a:effectLst>
            <a:outerShdw blurRad="50800" dist="38100" dir="2700000" sx="102000" sy="102000" algn="tl" rotWithShape="0">
              <a:prstClr val="black">
                <a:alpha val="40000"/>
              </a:prstClr>
            </a:outerShdw>
          </a:effectLst>
        </p:spPr>
      </p:pic>
      <p:sp>
        <p:nvSpPr>
          <p:cNvPr id="17" name="Rectangle 3">
            <a:extLst>
              <a:ext uri="{FF2B5EF4-FFF2-40B4-BE49-F238E27FC236}">
                <a16:creationId xmlns="" xmlns:a16="http://schemas.microsoft.com/office/drawing/2014/main" id="{BEF365F2-FD6F-428A-B410-2AF13106EF18}"/>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Health facilities location shapefile</a:t>
            </a:r>
          </a:p>
        </p:txBody>
      </p:sp>
    </p:spTree>
    <p:extLst>
      <p:ext uri="{BB962C8B-B14F-4D97-AF65-F5344CB8AC3E}">
        <p14:creationId xmlns:p14="http://schemas.microsoft.com/office/powerpoint/2010/main" val="401032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242" name="Title 1"/>
          <p:cNvSpPr>
            <a:spLocks noGrp="1"/>
          </p:cNvSpPr>
          <p:nvPr>
            <p:ph type="title" idx="4294967295"/>
          </p:nvPr>
        </p:nvSpPr>
        <p:spPr>
          <a:xfrm>
            <a:off x="628650" y="142975"/>
            <a:ext cx="7886700" cy="693737"/>
          </a:xfrm>
          <a:prstGeom prst="rect">
            <a:avLst/>
          </a:prstGeom>
        </p:spPr>
        <p:txBody>
          <a:bodyPr anchor="ctr"/>
          <a:lstStyle/>
          <a:p>
            <a:pPr algn="ctr" eaLnBrk="1" hangingPunct="1"/>
            <a:r>
              <a:rPr lang="en-GB" altLang="en-US" sz="3200" b="1" dirty="0">
                <a:solidFill>
                  <a:schemeClr val="bg1"/>
                </a:solidFill>
                <a:latin typeface="+mn-lt"/>
              </a:rPr>
              <a:t>Exercise 4 – Part 2</a:t>
            </a:r>
            <a:endParaRPr lang="en-PH" altLang="en-US" sz="3200" b="1" dirty="0">
              <a:solidFill>
                <a:schemeClr val="bg1"/>
              </a:solidFill>
              <a:latin typeface="+mn-lt"/>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16</a:t>
            </a:fld>
            <a:endParaRPr lang="en-GB" altLang="en-US">
              <a:solidFill>
                <a:schemeClr val="tx1"/>
              </a:solidFill>
            </a:endParaRPr>
          </a:p>
        </p:txBody>
      </p:sp>
      <p:sp>
        <p:nvSpPr>
          <p:cNvPr id="20" name="AutoShape 32">
            <a:extLst>
              <a:ext uri="{FF2B5EF4-FFF2-40B4-BE49-F238E27FC236}">
                <a16:creationId xmlns="" xmlns:a16="http://schemas.microsoft.com/office/drawing/2014/main" id="{5B1F24BB-FED6-4426-9EEA-B3F1D7023D57}"/>
              </a:ext>
            </a:extLst>
          </p:cNvPr>
          <p:cNvSpPr>
            <a:spLocks noChangeArrowheads="1"/>
          </p:cNvSpPr>
          <p:nvPr/>
        </p:nvSpPr>
        <p:spPr bwMode="auto">
          <a:xfrm>
            <a:off x="468933" y="1847927"/>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solidFill>
                <a:srgbClr val="346667"/>
              </a:solidFill>
              <a:latin typeface="+mn-lt"/>
              <a:cs typeface="Arial" charset="0"/>
            </a:endParaRPr>
          </a:p>
        </p:txBody>
      </p:sp>
      <p:sp>
        <p:nvSpPr>
          <p:cNvPr id="24" name="Rectangle 3">
            <a:extLst>
              <a:ext uri="{FF2B5EF4-FFF2-40B4-BE49-F238E27FC236}">
                <a16:creationId xmlns="" xmlns:a16="http://schemas.microsoft.com/office/drawing/2014/main" id="{E172D58E-C37C-4ECD-A5B9-058C2427D76C}"/>
              </a:ext>
            </a:extLst>
          </p:cNvPr>
          <p:cNvSpPr>
            <a:spLocks noChangeArrowheads="1"/>
          </p:cNvSpPr>
          <p:nvPr/>
        </p:nvSpPr>
        <p:spPr bwMode="auto">
          <a:xfrm>
            <a:off x="1043609" y="1881265"/>
            <a:ext cx="2555875" cy="2555847"/>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The locations of the health facilities included the master list should appear </a:t>
            </a:r>
            <a:r>
              <a:rPr lang="en-US" altLang="zh-CN" sz="2600" dirty="0">
                <a:latin typeface="+mn-lt"/>
              </a:rPr>
              <a:t>in the map canvas</a:t>
            </a:r>
          </a:p>
        </p:txBody>
      </p:sp>
      <p:sp>
        <p:nvSpPr>
          <p:cNvPr id="25" name="Rectangle 3">
            <a:extLst>
              <a:ext uri="{FF2B5EF4-FFF2-40B4-BE49-F238E27FC236}">
                <a16:creationId xmlns="" xmlns:a16="http://schemas.microsoft.com/office/drawing/2014/main" id="{FE3799FC-A578-4408-8B9A-F9DC0548FA05}"/>
              </a:ext>
            </a:extLst>
          </p:cNvPr>
          <p:cNvSpPr>
            <a:spLocks noChangeArrowheads="1"/>
          </p:cNvSpPr>
          <p:nvPr/>
        </p:nvSpPr>
        <p:spPr bwMode="auto">
          <a:xfrm>
            <a:off x="1317274" y="4525459"/>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pic>
        <p:nvPicPr>
          <p:cNvPr id="2" name="Picture 1">
            <a:extLst>
              <a:ext uri="{FF2B5EF4-FFF2-40B4-BE49-F238E27FC236}">
                <a16:creationId xmlns="" xmlns:a16="http://schemas.microsoft.com/office/drawing/2014/main" id="{CE1ED837-42E2-4D89-A1C7-80CD418C086A}"/>
              </a:ext>
            </a:extLst>
          </p:cNvPr>
          <p:cNvPicPr>
            <a:picLocks noChangeAspect="1"/>
          </p:cNvPicPr>
          <p:nvPr/>
        </p:nvPicPr>
        <p:blipFill rotWithShape="1">
          <a:blip r:embed="rId2"/>
          <a:srcRect l="9838" t="7041" r="10625" b="13601"/>
          <a:stretch/>
        </p:blipFill>
        <p:spPr>
          <a:xfrm>
            <a:off x="3853677" y="1638280"/>
            <a:ext cx="4986848" cy="2798832"/>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26" name="Rectangle 3">
            <a:extLst>
              <a:ext uri="{FF2B5EF4-FFF2-40B4-BE49-F238E27FC236}">
                <a16:creationId xmlns="" xmlns:a16="http://schemas.microsoft.com/office/drawing/2014/main" id="{2DE63906-1D79-4DFE-A49B-FEDA0BA522CF}"/>
              </a:ext>
            </a:extLst>
          </p:cNvPr>
          <p:cNvSpPr>
            <a:spLocks noChangeArrowheads="1"/>
          </p:cNvSpPr>
          <p:nvPr/>
        </p:nvSpPr>
        <p:spPr bwMode="auto">
          <a:xfrm>
            <a:off x="1114121" y="5458788"/>
            <a:ext cx="8064500" cy="503238"/>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solidFill>
                  <a:srgbClr val="FF0000"/>
                </a:solidFill>
                <a:latin typeface="+mn-lt"/>
                <a:cs typeface="Arial" charset="0"/>
              </a:rPr>
              <a:t>!!!! The points are not yet saved in a </a:t>
            </a:r>
            <a:r>
              <a:rPr lang="en-US" altLang="zh-CN" sz="2600" dirty="0" err="1">
                <a:solidFill>
                  <a:srgbClr val="FF0000"/>
                </a:solidFill>
                <a:latin typeface="+mn-lt"/>
                <a:cs typeface="Arial" charset="0"/>
              </a:rPr>
              <a:t>shapefile</a:t>
            </a:r>
            <a:r>
              <a:rPr lang="en-US" altLang="zh-CN" sz="2600" dirty="0">
                <a:solidFill>
                  <a:srgbClr val="FF0000"/>
                </a:solidFill>
                <a:latin typeface="+mn-lt"/>
                <a:cs typeface="Arial" charset="0"/>
              </a:rPr>
              <a:t>!!!</a:t>
            </a:r>
          </a:p>
        </p:txBody>
      </p:sp>
      <p:sp>
        <p:nvSpPr>
          <p:cNvPr id="11" name="Rectangle 3">
            <a:extLst>
              <a:ext uri="{FF2B5EF4-FFF2-40B4-BE49-F238E27FC236}">
                <a16:creationId xmlns="" xmlns:a16="http://schemas.microsoft.com/office/drawing/2014/main" id="{D78BA1E6-AEFB-4385-A7D2-21B3D88D63F2}"/>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Health facilities location shapefile</a:t>
            </a:r>
          </a:p>
        </p:txBody>
      </p:sp>
    </p:spTree>
    <p:extLst>
      <p:ext uri="{BB962C8B-B14F-4D97-AF65-F5344CB8AC3E}">
        <p14:creationId xmlns:p14="http://schemas.microsoft.com/office/powerpoint/2010/main" val="142949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242" name="Title 1"/>
          <p:cNvSpPr>
            <a:spLocks noGrp="1"/>
          </p:cNvSpPr>
          <p:nvPr>
            <p:ph type="title" idx="4294967295"/>
          </p:nvPr>
        </p:nvSpPr>
        <p:spPr>
          <a:xfrm>
            <a:off x="628650" y="142975"/>
            <a:ext cx="7886700" cy="693737"/>
          </a:xfrm>
          <a:prstGeom prst="rect">
            <a:avLst/>
          </a:prstGeom>
        </p:spPr>
        <p:txBody>
          <a:bodyPr anchor="ctr"/>
          <a:lstStyle/>
          <a:p>
            <a:pPr algn="ctr" eaLnBrk="1" hangingPunct="1"/>
            <a:r>
              <a:rPr lang="en-GB" altLang="en-US" sz="3200" b="1" dirty="0">
                <a:solidFill>
                  <a:schemeClr val="bg1"/>
                </a:solidFill>
                <a:latin typeface="+mn-lt"/>
              </a:rPr>
              <a:t>Exercise 4 – Part 2</a:t>
            </a:r>
            <a:endParaRPr lang="en-PH" altLang="en-US" sz="3200" b="1" dirty="0">
              <a:solidFill>
                <a:schemeClr val="bg1"/>
              </a:solidFill>
              <a:latin typeface="+mn-lt"/>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17</a:t>
            </a:fld>
            <a:endParaRPr lang="en-GB" altLang="en-US">
              <a:solidFill>
                <a:schemeClr val="tx1"/>
              </a:solidFill>
            </a:endParaRPr>
          </a:p>
        </p:txBody>
      </p:sp>
      <p:sp>
        <p:nvSpPr>
          <p:cNvPr id="14" name="AutoShape 32">
            <a:extLst>
              <a:ext uri="{FF2B5EF4-FFF2-40B4-BE49-F238E27FC236}">
                <a16:creationId xmlns="" xmlns:a16="http://schemas.microsoft.com/office/drawing/2014/main" id="{E14B6401-1D5A-4C2C-8BA8-F0676878EB6B}"/>
              </a:ext>
            </a:extLst>
          </p:cNvPr>
          <p:cNvSpPr>
            <a:spLocks noChangeArrowheads="1"/>
          </p:cNvSpPr>
          <p:nvPr/>
        </p:nvSpPr>
        <p:spPr bwMode="auto">
          <a:xfrm>
            <a:off x="468313" y="1717253"/>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5" name="Rectangle 3">
            <a:extLst>
              <a:ext uri="{FF2B5EF4-FFF2-40B4-BE49-F238E27FC236}">
                <a16:creationId xmlns="" xmlns:a16="http://schemas.microsoft.com/office/drawing/2014/main" id="{0B3E4281-78C3-4B7F-B0A2-D6E12D5B74C9}"/>
              </a:ext>
            </a:extLst>
          </p:cNvPr>
          <p:cNvSpPr>
            <a:spLocks noChangeArrowheads="1"/>
          </p:cNvSpPr>
          <p:nvPr/>
        </p:nvSpPr>
        <p:spPr bwMode="auto">
          <a:xfrm>
            <a:off x="1042988" y="1752178"/>
            <a:ext cx="1512887" cy="4699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To do so:</a:t>
            </a:r>
          </a:p>
        </p:txBody>
      </p:sp>
      <p:sp>
        <p:nvSpPr>
          <p:cNvPr id="16" name="Rectangle 12">
            <a:extLst>
              <a:ext uri="{FF2B5EF4-FFF2-40B4-BE49-F238E27FC236}">
                <a16:creationId xmlns="" xmlns:a16="http://schemas.microsoft.com/office/drawing/2014/main" id="{10EFCF82-F61D-4DA9-8BCD-4EE5DBFADDBB}"/>
              </a:ext>
            </a:extLst>
          </p:cNvPr>
          <p:cNvSpPr>
            <a:spLocks noChangeArrowheads="1"/>
          </p:cNvSpPr>
          <p:nvPr/>
        </p:nvSpPr>
        <p:spPr bwMode="auto">
          <a:xfrm>
            <a:off x="468313" y="2149053"/>
            <a:ext cx="4216400"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a:pPr>
            <a:r>
              <a:rPr lang="en-US" altLang="en-US" sz="2500" dirty="0"/>
              <a:t>Right click on the layer containing the points in the layer panel and click on Export &gt; </a:t>
            </a:r>
            <a:r>
              <a:rPr lang="en-US" altLang="en-US" sz="2500" i="1" dirty="0"/>
              <a:t>Save Features as</a:t>
            </a:r>
          </a:p>
          <a:p>
            <a:pPr>
              <a:buFont typeface="Calibri Light" panose="020F0302020204030204" pitchFamily="34" charset="0"/>
              <a:buAutoNum type="arabicPeriod"/>
            </a:pPr>
            <a:r>
              <a:rPr lang="en-US" altLang="en-US" sz="2500" dirty="0"/>
              <a:t>In the Window that opens</a:t>
            </a:r>
            <a:r>
              <a:rPr lang="en-US" altLang="en-US" sz="2500" i="1" dirty="0"/>
              <a:t>:</a:t>
            </a:r>
          </a:p>
          <a:p>
            <a:pPr lvl="1">
              <a:buFont typeface="Calibri Light" panose="020F0302020204030204" pitchFamily="34" charset="0"/>
              <a:buAutoNum type="alphaLcPeriod"/>
            </a:pPr>
            <a:r>
              <a:rPr lang="en-US" altLang="en-US" sz="2000" dirty="0"/>
              <a:t>Select </a:t>
            </a:r>
            <a:r>
              <a:rPr lang="en-US" altLang="en-US" sz="2000" i="1" dirty="0"/>
              <a:t>Esri Shapefile </a:t>
            </a:r>
            <a:r>
              <a:rPr lang="en-US" altLang="en-US" sz="2000" dirty="0"/>
              <a:t>as the Format</a:t>
            </a:r>
          </a:p>
          <a:p>
            <a:pPr lvl="1">
              <a:buFont typeface="Calibri Light" panose="020F0302020204030204" pitchFamily="34" charset="0"/>
              <a:buAutoNum type="alphaLcPeriod"/>
            </a:pPr>
            <a:r>
              <a:rPr lang="en-US" altLang="en-US" sz="2000" dirty="0"/>
              <a:t>Browse to the folder where you want to save it and give it a name (</a:t>
            </a:r>
            <a:r>
              <a:rPr lang="en-US" altLang="en-US" sz="2000" dirty="0" err="1"/>
              <a:t>HF_Locations.shp</a:t>
            </a:r>
            <a:r>
              <a:rPr lang="en-US" altLang="en-US" sz="2000" dirty="0"/>
              <a:t>)</a:t>
            </a:r>
          </a:p>
          <a:p>
            <a:pPr lvl="1">
              <a:buFont typeface="Calibri Light" panose="020F0302020204030204" pitchFamily="34" charset="0"/>
              <a:buAutoNum type="alphaLcPeriod"/>
            </a:pPr>
            <a:r>
              <a:rPr lang="en-US" altLang="en-US" sz="2000" dirty="0"/>
              <a:t>Keep EPSG:4326 - WGS 84 as the CRS</a:t>
            </a:r>
          </a:p>
          <a:p>
            <a:pPr>
              <a:buFont typeface="Calibri Light" panose="020F0302020204030204" pitchFamily="34" charset="0"/>
              <a:buAutoNum type="arabicPeriod"/>
            </a:pPr>
            <a:r>
              <a:rPr lang="en-US" altLang="en-US" sz="2400"/>
              <a:t>Click </a:t>
            </a:r>
            <a:r>
              <a:rPr lang="en-US" altLang="en-US" sz="2400" i="1"/>
              <a:t>OK</a:t>
            </a:r>
            <a:endParaRPr lang="en-US" altLang="en-US" sz="2400" i="1" dirty="0"/>
          </a:p>
        </p:txBody>
      </p:sp>
      <p:pic>
        <p:nvPicPr>
          <p:cNvPr id="3" name="Picture 2">
            <a:extLst>
              <a:ext uri="{FF2B5EF4-FFF2-40B4-BE49-F238E27FC236}">
                <a16:creationId xmlns="" xmlns:a16="http://schemas.microsoft.com/office/drawing/2014/main" id="{0ED9B6B3-7878-4DFB-9CBD-D64B9CFF5304}"/>
              </a:ext>
            </a:extLst>
          </p:cNvPr>
          <p:cNvPicPr>
            <a:picLocks noChangeAspect="1"/>
          </p:cNvPicPr>
          <p:nvPr/>
        </p:nvPicPr>
        <p:blipFill rotWithShape="1">
          <a:blip r:embed="rId2"/>
          <a:srcRect l="34649" t="15295" r="34570" b="22297"/>
          <a:stretch/>
        </p:blipFill>
        <p:spPr>
          <a:xfrm>
            <a:off x="4903377" y="1843791"/>
            <a:ext cx="3742447" cy="4268069"/>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0" name="Rectangle 3">
            <a:extLst>
              <a:ext uri="{FF2B5EF4-FFF2-40B4-BE49-F238E27FC236}">
                <a16:creationId xmlns="" xmlns:a16="http://schemas.microsoft.com/office/drawing/2014/main" id="{BC62DA3F-354E-4029-BDD8-1218BAE85D0E}"/>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Health facilities location shapefile</a:t>
            </a:r>
          </a:p>
        </p:txBody>
      </p:sp>
    </p:spTree>
    <p:extLst>
      <p:ext uri="{BB962C8B-B14F-4D97-AF65-F5344CB8AC3E}">
        <p14:creationId xmlns:p14="http://schemas.microsoft.com/office/powerpoint/2010/main" val="163175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77" t="17786" r="9200" b="9462"/>
          <a:stretch/>
        </p:blipFill>
        <p:spPr bwMode="auto">
          <a:xfrm>
            <a:off x="5364088" y="4293096"/>
            <a:ext cx="3593632" cy="1918366"/>
          </a:xfrm>
          <a:prstGeom prst="rect">
            <a:avLst/>
          </a:prstGeom>
          <a:ln>
            <a:solidFill>
              <a:schemeClr val="tx1"/>
            </a:solid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 xmlns:a16="http://schemas.microsoft.com/office/drawing/2014/main" id="{14EC688B-7084-444D-B458-B8A98E12A9F6}"/>
              </a:ext>
            </a:extLst>
          </p:cNvPr>
          <p:cNvSpPr txBox="1">
            <a:spLocks/>
          </p:cNvSpPr>
          <p:nvPr/>
        </p:nvSpPr>
        <p:spPr bwMode="auto">
          <a:xfrm>
            <a:off x="628650" y="217587"/>
            <a:ext cx="7886700" cy="619125"/>
          </a:xfrm>
          <a:prstGeom prst="rect">
            <a:avLst/>
          </a:prstGeom>
          <a:extLst/>
        </p:spPr>
        <p:txBody>
          <a:bodyPr anchor="ctr"/>
          <a:lstStyle>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PH" dirty="0"/>
              <a:t>Exercise 4 – Part 2</a:t>
            </a:r>
          </a:p>
        </p:txBody>
      </p:sp>
      <p:sp>
        <p:nvSpPr>
          <p:cNvPr id="14" name="AutoShape 32">
            <a:extLst>
              <a:ext uri="{FF2B5EF4-FFF2-40B4-BE49-F238E27FC236}">
                <a16:creationId xmlns="" xmlns:a16="http://schemas.microsoft.com/office/drawing/2014/main" id="{EA8E0041-1919-4D1D-B86E-5664670CA410}"/>
              </a:ext>
            </a:extLst>
          </p:cNvPr>
          <p:cNvSpPr>
            <a:spLocks noChangeArrowheads="1"/>
          </p:cNvSpPr>
          <p:nvPr/>
        </p:nvSpPr>
        <p:spPr bwMode="auto">
          <a:xfrm>
            <a:off x="468313" y="1613361"/>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latin typeface="+mn-lt"/>
              <a:cs typeface="Arial" charset="0"/>
            </a:endParaRPr>
          </a:p>
        </p:txBody>
      </p:sp>
      <p:sp>
        <p:nvSpPr>
          <p:cNvPr id="15" name="Rectangle 3">
            <a:extLst>
              <a:ext uri="{FF2B5EF4-FFF2-40B4-BE49-F238E27FC236}">
                <a16:creationId xmlns="" xmlns:a16="http://schemas.microsoft.com/office/drawing/2014/main" id="{B32BAC0A-61E6-444C-9664-FED801940DC8}"/>
              </a:ext>
            </a:extLst>
          </p:cNvPr>
          <p:cNvSpPr>
            <a:spLocks noChangeArrowheads="1"/>
          </p:cNvSpPr>
          <p:nvPr/>
        </p:nvSpPr>
        <p:spPr bwMode="auto">
          <a:xfrm>
            <a:off x="1042988" y="1646699"/>
            <a:ext cx="7777162" cy="4699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The </a:t>
            </a:r>
            <a:r>
              <a:rPr lang="en-US" altLang="zh-CN" sz="2600">
                <a:latin typeface="+mn-lt"/>
                <a:cs typeface="Arial" charset="0"/>
              </a:rPr>
              <a:t>new shapefile </a:t>
            </a:r>
            <a:r>
              <a:rPr lang="en-US" altLang="zh-CN" sz="2600" dirty="0">
                <a:latin typeface="+mn-lt"/>
                <a:cs typeface="Arial" charset="0"/>
              </a:rPr>
              <a:t>is now added to the layer panel</a:t>
            </a:r>
          </a:p>
        </p:txBody>
      </p:sp>
      <p:sp>
        <p:nvSpPr>
          <p:cNvPr id="29703" name="Rectangle 12">
            <a:extLst>
              <a:ext uri="{FF2B5EF4-FFF2-40B4-BE49-F238E27FC236}">
                <a16:creationId xmlns="" xmlns:a16="http://schemas.microsoft.com/office/drawing/2014/main" id="{C8EC9B97-A4C1-4875-8809-FD33170A4EB4}"/>
              </a:ext>
            </a:extLst>
          </p:cNvPr>
          <p:cNvSpPr>
            <a:spLocks noChangeArrowheads="1"/>
          </p:cNvSpPr>
          <p:nvPr/>
        </p:nvSpPr>
        <p:spPr bwMode="auto">
          <a:xfrm>
            <a:off x="324441" y="3855229"/>
            <a:ext cx="448324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a:pPr>
            <a:r>
              <a:rPr lang="en-US" altLang="en-US" sz="2000" dirty="0"/>
              <a:t>Make sure that all the points are falling within the Tolkien Province (click on the Z</a:t>
            </a:r>
            <a:r>
              <a:rPr lang="en-US" altLang="en-US" sz="2000" i="1" dirty="0"/>
              <a:t>oom Full </a:t>
            </a:r>
            <a:r>
              <a:rPr lang="en-US" altLang="en-US" sz="2000" dirty="0"/>
              <a:t>button</a:t>
            </a:r>
            <a:r>
              <a:rPr lang="en-US" altLang="en-US" sz="2000" i="1" dirty="0"/>
              <a:t> </a:t>
            </a:r>
            <a:r>
              <a:rPr lang="en-US" altLang="en-US" sz="2000" dirty="0"/>
              <a:t>for that          )</a:t>
            </a:r>
          </a:p>
          <a:p>
            <a:pPr>
              <a:buFont typeface="Calibri Light" panose="020F0302020204030204" pitchFamily="34" charset="0"/>
              <a:buAutoNum type="arabicPeriod"/>
            </a:pPr>
            <a:r>
              <a:rPr lang="en-US" altLang="en-US" sz="2000" dirty="0"/>
              <a:t>Open the attribute table and check that all the content from the master list is there (192 health facilities)</a:t>
            </a:r>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18</a:t>
            </a:fld>
            <a:endParaRPr lang="en-GB" altLang="en-US"/>
          </a:p>
        </p:txBody>
      </p:sp>
      <p:sp>
        <p:nvSpPr>
          <p:cNvPr id="10" name="AutoShape 32">
            <a:extLst>
              <a:ext uri="{FF2B5EF4-FFF2-40B4-BE49-F238E27FC236}">
                <a16:creationId xmlns="" xmlns:a16="http://schemas.microsoft.com/office/drawing/2014/main" id="{699257C0-F7AE-4D7B-A335-F556769EC1B8}"/>
              </a:ext>
            </a:extLst>
          </p:cNvPr>
          <p:cNvSpPr>
            <a:spLocks noChangeArrowheads="1"/>
          </p:cNvSpPr>
          <p:nvPr/>
        </p:nvSpPr>
        <p:spPr bwMode="auto">
          <a:xfrm>
            <a:off x="468313" y="211659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latin typeface="+mn-lt"/>
              <a:cs typeface="Arial" charset="0"/>
            </a:endParaRPr>
          </a:p>
        </p:txBody>
      </p:sp>
      <p:sp>
        <p:nvSpPr>
          <p:cNvPr id="11" name="Rectangle 3">
            <a:extLst>
              <a:ext uri="{FF2B5EF4-FFF2-40B4-BE49-F238E27FC236}">
                <a16:creationId xmlns="" xmlns:a16="http://schemas.microsoft.com/office/drawing/2014/main" id="{F03616C0-75F5-424D-90E5-F368587964F2}"/>
              </a:ext>
            </a:extLst>
          </p:cNvPr>
          <p:cNvSpPr>
            <a:spLocks noChangeArrowheads="1"/>
          </p:cNvSpPr>
          <p:nvPr/>
        </p:nvSpPr>
        <p:spPr bwMode="auto">
          <a:xfrm>
            <a:off x="1042988" y="2151524"/>
            <a:ext cx="3529012" cy="510254"/>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You can delete the temporary layer by right clicking on it and then click on </a:t>
            </a:r>
            <a:r>
              <a:rPr lang="en-US" altLang="zh-CN" sz="2400" i="1" dirty="0">
                <a:latin typeface="+mn-lt"/>
                <a:cs typeface="Arial" charset="0"/>
              </a:rPr>
              <a:t>Remove Layer</a:t>
            </a:r>
          </a:p>
        </p:txBody>
      </p:sp>
      <p:sp>
        <p:nvSpPr>
          <p:cNvPr id="29707" name="Rectangle 12">
            <a:extLst>
              <a:ext uri="{FF2B5EF4-FFF2-40B4-BE49-F238E27FC236}">
                <a16:creationId xmlns="" xmlns:a16="http://schemas.microsoft.com/office/drawing/2014/main" id="{0E0DED7E-5D87-4592-BB63-98C530C40384}"/>
              </a:ext>
            </a:extLst>
          </p:cNvPr>
          <p:cNvSpPr>
            <a:spLocks noChangeArrowheads="1"/>
          </p:cNvSpPr>
          <p:nvPr/>
        </p:nvSpPr>
        <p:spPr bwMode="auto">
          <a:xfrm>
            <a:off x="211729" y="3423429"/>
            <a:ext cx="4792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500" dirty="0"/>
              <a:t>Once done, save the project and:</a:t>
            </a:r>
            <a:endParaRPr lang="en-US" altLang="en-US" sz="2500" i="1" dirty="0"/>
          </a:p>
        </p:txBody>
      </p:sp>
      <p:pic>
        <p:nvPicPr>
          <p:cNvPr id="29708" name="Picture 4">
            <a:extLst>
              <a:ext uri="{FF2B5EF4-FFF2-40B4-BE49-F238E27FC236}">
                <a16:creationId xmlns="" xmlns:a16="http://schemas.microsoft.com/office/drawing/2014/main" id="{E1EC8529-FCED-4013-8C46-350C4F8E2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2" t="6377" r="63074" b="89070"/>
          <a:stretch>
            <a:fillRect/>
          </a:stretch>
        </p:blipFill>
        <p:spPr bwMode="auto">
          <a:xfrm>
            <a:off x="1475656" y="4818723"/>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a:extLst>
              <a:ext uri="{FF2B5EF4-FFF2-40B4-BE49-F238E27FC236}">
                <a16:creationId xmlns="" xmlns:a16="http://schemas.microsoft.com/office/drawing/2014/main" id="{8966FBAC-A5A7-4191-AD51-CBE5E6EBC0B0}"/>
              </a:ext>
            </a:extLst>
          </p:cNvPr>
          <p:cNvSpPr>
            <a:spLocks noChangeArrowheads="1"/>
          </p:cNvSpPr>
          <p:nvPr/>
        </p:nvSpPr>
        <p:spPr bwMode="auto">
          <a:xfrm>
            <a:off x="6177756" y="7060039"/>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5158" r="81540" b="66518"/>
          <a:stretch/>
        </p:blipFill>
        <p:spPr bwMode="auto">
          <a:xfrm>
            <a:off x="4593859" y="2005616"/>
            <a:ext cx="2401888" cy="134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843" t="36623" r="67464" b="39853"/>
          <a:stretch/>
        </p:blipFill>
        <p:spPr bwMode="auto">
          <a:xfrm>
            <a:off x="6861541" y="2190990"/>
            <a:ext cx="2074990" cy="164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593" t="16319" r="20815" b="7985"/>
          <a:stretch/>
        </p:blipFill>
        <p:spPr bwMode="auto">
          <a:xfrm>
            <a:off x="4807691" y="3777124"/>
            <a:ext cx="2054278" cy="22081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2">
            <a:extLst>
              <a:ext uri="{FF2B5EF4-FFF2-40B4-BE49-F238E27FC236}">
                <a16:creationId xmlns="" xmlns:a16="http://schemas.microsoft.com/office/drawing/2014/main" id="{AC8A92AD-0850-4346-AEB5-7D7669C3FAF7}"/>
              </a:ext>
            </a:extLst>
          </p:cNvPr>
          <p:cNvSpPr>
            <a:spLocks noChangeArrowheads="1"/>
          </p:cNvSpPr>
          <p:nvPr/>
        </p:nvSpPr>
        <p:spPr bwMode="auto">
          <a:xfrm>
            <a:off x="286962" y="6060084"/>
            <a:ext cx="52931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mj-lt"/>
              <a:buAutoNum type="arabicPeriod" startAt="3"/>
            </a:pPr>
            <a:r>
              <a:rPr lang="en-US" altLang="en-US" sz="2000" dirty="0"/>
              <a:t>Check that the health facilities are falling within the </a:t>
            </a:r>
            <a:r>
              <a:rPr lang="en-US" altLang="en-US" sz="2000"/>
              <a:t>correct </a:t>
            </a:r>
            <a:r>
              <a:rPr lang="en-US" altLang="en-US" sz="2000" smtClean="0"/>
              <a:t>City </a:t>
            </a:r>
            <a:r>
              <a:rPr lang="en-US" altLang="en-US" sz="2000" dirty="0"/>
              <a:t>and Barangay</a:t>
            </a:r>
          </a:p>
        </p:txBody>
      </p:sp>
      <p:sp>
        <p:nvSpPr>
          <p:cNvPr id="18" name="Rectangle 3">
            <a:extLst>
              <a:ext uri="{FF2B5EF4-FFF2-40B4-BE49-F238E27FC236}">
                <a16:creationId xmlns="" xmlns:a16="http://schemas.microsoft.com/office/drawing/2014/main" id="{D17C0098-EC70-4789-B628-CC50340BF80D}"/>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Health facilities location shapefile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111 -0.03681 L -0.33889 -0.31088 L -0.17778 -0.60348 L -0.36945 -0.97014 L -0.65417 -1.20533 " pathEditMode="relative" ptsTypes="AAAAA">
                                      <p:cBhvr>
                                        <p:cTn id="6" dur="4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19</a:t>
            </a:fld>
            <a:endParaRPr lang="en-GB" altLang="en-US">
              <a:solidFill>
                <a:schemeClr val="tx1"/>
              </a:solidFill>
            </a:endParaRPr>
          </a:p>
        </p:txBody>
      </p:sp>
      <p:sp>
        <p:nvSpPr>
          <p:cNvPr id="8" name="Rectangle 12">
            <a:extLst>
              <a:ext uri="{FF2B5EF4-FFF2-40B4-BE49-F238E27FC236}">
                <a16:creationId xmlns="" xmlns:a16="http://schemas.microsoft.com/office/drawing/2014/main" id="{0F38327D-5F2E-486C-9C3A-A34DB76F12C4}"/>
              </a:ext>
            </a:extLst>
          </p:cNvPr>
          <p:cNvSpPr>
            <a:spLocks noChangeArrowheads="1"/>
          </p:cNvSpPr>
          <p:nvPr/>
        </p:nvSpPr>
        <p:spPr bwMode="auto">
          <a:xfrm>
            <a:off x="251558" y="1636712"/>
            <a:ext cx="8892442"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600" dirty="0"/>
              <a:t>Open the Place_res_inf_by_case_200325.xlsx file in excel (located under: </a:t>
            </a:r>
            <a:r>
              <a:rPr lang="pt-BR" altLang="en-US" sz="2600" dirty="0"/>
              <a:t>TRAINING_MATERIAL\EXERCISES\EXERCISE_4\DATA)</a:t>
            </a:r>
            <a:r>
              <a:rPr lang="en-US" altLang="en-US" sz="2600" dirty="0"/>
              <a:t> </a:t>
            </a:r>
          </a:p>
          <a:p>
            <a:pPr>
              <a:buFontTx/>
              <a:buAutoNum type="arabicPeriod"/>
            </a:pPr>
            <a:r>
              <a:rPr lang="en-US" altLang="en-US" sz="2600" dirty="0"/>
              <a:t>Look at the content and structure of the file:</a:t>
            </a:r>
          </a:p>
          <a:p>
            <a:pPr lvl="1">
              <a:buFont typeface="Arial" panose="020B0604020202020204" pitchFamily="34" charset="0"/>
              <a:buChar char="•"/>
            </a:pPr>
            <a:r>
              <a:rPr lang="en-US" altLang="en-US" sz="2600" dirty="0"/>
              <a:t>What does this file contain?</a:t>
            </a:r>
          </a:p>
          <a:p>
            <a:pPr lvl="1">
              <a:buFont typeface="Arial" panose="020B0604020202020204" pitchFamily="34" charset="0"/>
              <a:buChar char="•"/>
            </a:pPr>
            <a:r>
              <a:rPr lang="en-US" altLang="en-US" sz="2600" dirty="0"/>
              <a:t>Anything you should be cautious about when using this kind of data?</a:t>
            </a:r>
          </a:p>
          <a:p>
            <a:pPr lvl="1">
              <a:buFont typeface="Arial" panose="020B0604020202020204" pitchFamily="34" charset="0"/>
              <a:buChar char="•"/>
            </a:pPr>
            <a:r>
              <a:rPr lang="en-US" altLang="en-US" sz="2600" dirty="0"/>
              <a:t>How many set of geographic coordinates do we have for each case?</a:t>
            </a:r>
          </a:p>
          <a:p>
            <a:pPr lvl="1">
              <a:buFont typeface="Arial" panose="020B0604020202020204" pitchFamily="34" charset="0"/>
              <a:buChar char="•"/>
            </a:pPr>
            <a:r>
              <a:rPr lang="en-US" altLang="en-US" sz="2600" dirty="0"/>
              <a:t>What is the level of precision of the geographic coordinates?</a:t>
            </a:r>
          </a:p>
          <a:p>
            <a:pPr lvl="1">
              <a:buFont typeface="Arial" panose="020B0604020202020204" pitchFamily="34" charset="0"/>
              <a:buChar char="•"/>
            </a:pPr>
            <a:r>
              <a:rPr lang="en-US" altLang="en-US" sz="2600" dirty="0"/>
              <a:t>Are the locations collected using ODK  yesterday included in this file?</a:t>
            </a:r>
          </a:p>
        </p:txBody>
      </p:sp>
      <p:sp>
        <p:nvSpPr>
          <p:cNvPr id="7" name="Title 1">
            <a:extLst>
              <a:ext uri="{FF2B5EF4-FFF2-40B4-BE49-F238E27FC236}">
                <a16:creationId xmlns="" xmlns:a16="http://schemas.microsoft.com/office/drawing/2014/main" id="{7BE0E835-B991-415D-AD4E-734A70AF3EF7}"/>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6" name="Rectangle 3">
            <a:extLst>
              <a:ext uri="{FF2B5EF4-FFF2-40B4-BE49-F238E27FC236}">
                <a16:creationId xmlns="" xmlns:a16="http://schemas.microsoft.com/office/drawing/2014/main" id="{44865220-3B40-423F-AC5C-39BEE62E734C}"/>
              </a:ext>
            </a:extLst>
          </p:cNvPr>
          <p:cNvSpPr>
            <a:spLocks noChangeArrowheads="1"/>
          </p:cNvSpPr>
          <p:nvPr/>
        </p:nvSpPr>
        <p:spPr bwMode="auto">
          <a:xfrm>
            <a:off x="107504" y="1057275"/>
            <a:ext cx="9036496" cy="523220"/>
          </a:xfrm>
          <a:prstGeom prst="rect">
            <a:avLst/>
          </a:prstGeom>
          <a:noFill/>
          <a:ln w="9525">
            <a:noFill/>
            <a:miter lim="800000"/>
            <a:headEnd/>
            <a:tailEnd/>
          </a:ln>
        </p:spPr>
        <p:txBody>
          <a:bodyPr wrap="square">
            <a:spAutoFit/>
          </a:bodyPr>
          <a:lstStyle/>
          <a:p>
            <a:r>
              <a:rPr lang="en-GB" altLang="en-US" sz="2800" b="1" u="sng" dirty="0"/>
              <a:t>Place of residence and possible place of infection shapefile</a:t>
            </a:r>
          </a:p>
        </p:txBody>
      </p:sp>
    </p:spTree>
    <p:extLst>
      <p:ext uri="{BB962C8B-B14F-4D97-AF65-F5344CB8AC3E}">
        <p14:creationId xmlns:p14="http://schemas.microsoft.com/office/powerpoint/2010/main" val="3652227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628650" y="142975"/>
            <a:ext cx="7886700" cy="693737"/>
          </a:xfrm>
          <a:prstGeom prst="rect">
            <a:avLst/>
          </a:prstGeom>
        </p:spPr>
        <p:txBody>
          <a:bodyPr anchor="ctr"/>
          <a:lstStyle/>
          <a:p>
            <a:pPr algn="ctr" eaLnBrk="1" hangingPunct="1">
              <a:defRPr/>
            </a:pPr>
            <a:r>
              <a:rPr lang="en-GB" altLang="en-US" sz="3200" b="1" dirty="0">
                <a:solidFill>
                  <a:schemeClr val="bg1"/>
                </a:solidFill>
                <a:latin typeface="+mn-lt"/>
              </a:rPr>
              <a:t>Request received for a map</a:t>
            </a:r>
            <a:endParaRPr lang="en-PH" altLang="en-US" sz="3200" b="1" dirty="0">
              <a:solidFill>
                <a:schemeClr val="bg1"/>
              </a:solidFill>
              <a:latin typeface="+mn-lt"/>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a:t>
            </a:fld>
            <a:endParaRPr lang="en-GB" altLang="en-US">
              <a:solidFill>
                <a:schemeClr val="tx1"/>
              </a:solidFill>
            </a:endParaRPr>
          </a:p>
        </p:txBody>
      </p:sp>
      <p:sp>
        <p:nvSpPr>
          <p:cNvPr id="9" name="Rectangle 3"/>
          <p:cNvSpPr>
            <a:spLocks noChangeArrowheads="1"/>
          </p:cNvSpPr>
          <p:nvPr/>
        </p:nvSpPr>
        <p:spPr bwMode="auto">
          <a:xfrm>
            <a:off x="365918" y="1057275"/>
            <a:ext cx="8412163" cy="954107"/>
          </a:xfrm>
          <a:prstGeom prst="rect">
            <a:avLst/>
          </a:prstGeom>
          <a:noFill/>
          <a:ln w="9525">
            <a:noFill/>
            <a:miter lim="800000"/>
            <a:headEnd/>
            <a:tailEnd/>
          </a:ln>
        </p:spPr>
        <p:txBody>
          <a:bodyPr>
            <a:spAutoFit/>
          </a:bodyPr>
          <a:lstStyle/>
          <a:p>
            <a:r>
              <a:rPr lang="en-US" altLang="en-US" sz="2800" b="1" dirty="0"/>
              <a:t>Map 1</a:t>
            </a:r>
          </a:p>
          <a:p>
            <a:pPr marL="347663" indent="-347663">
              <a:buFont typeface="Arial" charset="0"/>
              <a:buChar char="•"/>
            </a:pPr>
            <a:endParaRPr lang="en-US" altLang="en-US" sz="2800" dirty="0"/>
          </a:p>
        </p:txBody>
      </p:sp>
      <p:sp>
        <p:nvSpPr>
          <p:cNvPr id="10" name="Rectangle 3"/>
          <p:cNvSpPr>
            <a:spLocks noChangeArrowheads="1"/>
          </p:cNvSpPr>
          <p:nvPr/>
        </p:nvSpPr>
        <p:spPr bwMode="auto">
          <a:xfrm>
            <a:off x="539552" y="1731972"/>
            <a:ext cx="8412163" cy="3539430"/>
          </a:xfrm>
          <a:prstGeom prst="rect">
            <a:avLst/>
          </a:prstGeom>
          <a:noFill/>
          <a:ln w="9525">
            <a:noFill/>
            <a:miter lim="800000"/>
            <a:headEnd/>
            <a:tailEnd/>
          </a:ln>
        </p:spPr>
        <p:txBody>
          <a:bodyPr wrap="square">
            <a:spAutoFit/>
          </a:bodyPr>
          <a:lstStyle/>
          <a:p>
            <a:pPr marL="347663" indent="-347663">
              <a:buFont typeface="Arial" charset="0"/>
              <a:buChar char="•"/>
            </a:pPr>
            <a:r>
              <a:rPr lang="en-GB" altLang="en-US" sz="2800" u="sng" dirty="0"/>
              <a:t>Purpose:</a:t>
            </a:r>
            <a:r>
              <a:rPr lang="en-GB" altLang="en-US" sz="2800" dirty="0"/>
              <a:t> Assist on-going malaria control and elimination activities</a:t>
            </a:r>
          </a:p>
          <a:p>
            <a:pPr marL="347663" indent="-347663">
              <a:buFont typeface="Arial" charset="0"/>
              <a:buChar char="•"/>
            </a:pPr>
            <a:r>
              <a:rPr lang="en-GB" altLang="en-US" sz="2800" u="sng" dirty="0"/>
              <a:t>Audience:</a:t>
            </a:r>
            <a:r>
              <a:rPr lang="en-GB" altLang="en-US" sz="2800" dirty="0"/>
              <a:t> Province level Malaria Surveillance Officer</a:t>
            </a:r>
          </a:p>
          <a:p>
            <a:pPr marL="347663" indent="-347663">
              <a:buFont typeface="Arial" charset="0"/>
              <a:buChar char="•"/>
            </a:pPr>
            <a:r>
              <a:rPr lang="en-GB" altLang="en-US" sz="2800" u="sng" dirty="0"/>
              <a:t>Content:</a:t>
            </a:r>
          </a:p>
          <a:p>
            <a:pPr marL="804863" lvl="1" indent="-347663">
              <a:buFont typeface="Arial" charset="0"/>
              <a:buChar char="•"/>
            </a:pPr>
            <a:r>
              <a:rPr lang="en-GB" altLang="en-US" sz="2800"/>
              <a:t>Updated number of malaria cases:</a:t>
            </a:r>
          </a:p>
          <a:p>
            <a:pPr marL="1262063" lvl="2" indent="-347663">
              <a:buFont typeface="Arial" charset="0"/>
              <a:buChar char="•"/>
            </a:pPr>
            <a:r>
              <a:rPr lang="en-PH" altLang="en-US" sz="2800"/>
              <a:t>By place of reporting at</a:t>
            </a:r>
            <a:r>
              <a:rPr lang="en-GB" altLang="en-US" sz="2800"/>
              <a:t> the health facility level</a:t>
            </a:r>
          </a:p>
          <a:p>
            <a:pPr marL="1262063" lvl="2" indent="-347663">
              <a:buFont typeface="Arial" charset="0"/>
              <a:buChar char="•"/>
            </a:pPr>
            <a:r>
              <a:rPr lang="en-PH" altLang="en-US" sz="2800"/>
              <a:t>By place of residence aggregated</a:t>
            </a:r>
            <a:r>
              <a:rPr lang="en-GB" altLang="en-US" sz="2800"/>
              <a:t> by Barangay</a:t>
            </a:r>
          </a:p>
          <a:p>
            <a:pPr marL="347663" indent="-347663">
              <a:buFont typeface="Arial" charset="0"/>
              <a:buChar char="•"/>
            </a:pPr>
            <a:r>
              <a:rPr lang="en-GB" altLang="en-US" sz="2800" u="sng" smtClean="0"/>
              <a:t>Medium</a:t>
            </a:r>
            <a:r>
              <a:rPr lang="en-GB" altLang="en-US" sz="2800" u="sng" dirty="0"/>
              <a:t>: </a:t>
            </a:r>
            <a:r>
              <a:rPr lang="en-GB" altLang="en-US" sz="2800" dirty="0"/>
              <a:t>A4 size map stored in a pdf file</a:t>
            </a:r>
            <a:endParaRPr lang="en-US" altLang="en-US" sz="2800" dirty="0"/>
          </a:p>
        </p:txBody>
      </p:sp>
      <p:sp>
        <p:nvSpPr>
          <p:cNvPr id="8" name="Title 1">
            <a:extLst>
              <a:ext uri="{FF2B5EF4-FFF2-40B4-BE49-F238E27FC236}">
                <a16:creationId xmlns="" xmlns:a16="http://schemas.microsoft.com/office/drawing/2014/main" id="{C8F11F38-605C-40D4-AC89-282BAB457CA3}"/>
              </a:ext>
            </a:extLst>
          </p:cNvPr>
          <p:cNvSpPr txBox="1">
            <a:spLocks/>
          </p:cNvSpPr>
          <p:nvPr/>
        </p:nvSpPr>
        <p:spPr>
          <a:xfrm>
            <a:off x="1403648" y="6000396"/>
            <a:ext cx="7886700" cy="69373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GB" altLang="en-US" sz="3200" b="1" dirty="0">
                <a:latin typeface="+mn-lt"/>
              </a:rPr>
              <a:t>What geospatial data do we need?</a:t>
            </a:r>
            <a:endParaRPr lang="en-PH" altLang="en-US" sz="3200" b="1" dirty="0">
              <a:latin typeface="+mn-lt"/>
            </a:endParaRPr>
          </a:p>
        </p:txBody>
      </p:sp>
      <p:sp>
        <p:nvSpPr>
          <p:cNvPr id="11" name="AutoShape 32">
            <a:extLst>
              <a:ext uri="{FF2B5EF4-FFF2-40B4-BE49-F238E27FC236}">
                <a16:creationId xmlns="" xmlns:a16="http://schemas.microsoft.com/office/drawing/2014/main" id="{F026FC9E-FBCB-44C4-BCAE-B1067E589CAD}"/>
              </a:ext>
            </a:extLst>
          </p:cNvPr>
          <p:cNvSpPr>
            <a:spLocks noChangeArrowheads="1"/>
          </p:cNvSpPr>
          <p:nvPr/>
        </p:nvSpPr>
        <p:spPr bwMode="auto">
          <a:xfrm>
            <a:off x="1835696" y="604963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20</a:t>
            </a:fld>
            <a:endParaRPr lang="en-GB" altLang="en-US">
              <a:solidFill>
                <a:schemeClr val="tx1"/>
              </a:solidFill>
            </a:endParaRPr>
          </a:p>
        </p:txBody>
      </p:sp>
      <p:sp>
        <p:nvSpPr>
          <p:cNvPr id="9" name="Rectangle 3"/>
          <p:cNvSpPr>
            <a:spLocks noChangeArrowheads="1"/>
          </p:cNvSpPr>
          <p:nvPr/>
        </p:nvSpPr>
        <p:spPr bwMode="auto">
          <a:xfrm>
            <a:off x="107504" y="1057275"/>
            <a:ext cx="9036496" cy="954107"/>
          </a:xfrm>
          <a:prstGeom prst="rect">
            <a:avLst/>
          </a:prstGeom>
          <a:noFill/>
          <a:ln w="9525">
            <a:noFill/>
            <a:miter lim="800000"/>
            <a:headEnd/>
            <a:tailEnd/>
          </a:ln>
        </p:spPr>
        <p:txBody>
          <a:bodyPr wrap="square">
            <a:spAutoFit/>
          </a:bodyPr>
          <a:lstStyle/>
          <a:p>
            <a:r>
              <a:rPr lang="en-GB" altLang="en-US" sz="2800" b="1" u="sng" dirty="0"/>
              <a:t>Place of residence and possible place of infection shapefile - Include the new cases in the file</a:t>
            </a:r>
          </a:p>
        </p:txBody>
      </p:sp>
      <p:sp>
        <p:nvSpPr>
          <p:cNvPr id="8" name="Rectangle 12">
            <a:extLst>
              <a:ext uri="{FF2B5EF4-FFF2-40B4-BE49-F238E27FC236}">
                <a16:creationId xmlns="" xmlns:a16="http://schemas.microsoft.com/office/drawing/2014/main" id="{0F38327D-5F2E-486C-9C3A-A34DB76F12C4}"/>
              </a:ext>
            </a:extLst>
          </p:cNvPr>
          <p:cNvSpPr>
            <a:spLocks noChangeArrowheads="1"/>
          </p:cNvSpPr>
          <p:nvPr/>
        </p:nvSpPr>
        <p:spPr bwMode="auto">
          <a:xfrm>
            <a:off x="270225" y="2011382"/>
            <a:ext cx="8748387"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700" dirty="0"/>
              <a:t>Open the Surveillance_results.csv file provided to you on a separated USB key</a:t>
            </a:r>
          </a:p>
          <a:p>
            <a:pPr>
              <a:buFontTx/>
              <a:buAutoNum type="arabicPeriod"/>
            </a:pPr>
            <a:r>
              <a:rPr lang="en-US" altLang="en-US" sz="2700" dirty="0"/>
              <a:t>Look at the content and structure of the file:</a:t>
            </a:r>
          </a:p>
          <a:p>
            <a:pPr lvl="1">
              <a:buFont typeface="Arial" panose="020B0604020202020204" pitchFamily="34" charset="0"/>
              <a:buChar char="•"/>
            </a:pPr>
            <a:r>
              <a:rPr lang="en-US" altLang="en-US" sz="2700" dirty="0"/>
              <a:t>What are the differences compare to the previous tabular files you looked at until now?</a:t>
            </a:r>
          </a:p>
          <a:p>
            <a:pPr lvl="1">
              <a:buFont typeface="Arial" panose="020B0604020202020204" pitchFamily="34" charset="0"/>
              <a:buChar char="•"/>
            </a:pPr>
            <a:r>
              <a:rPr lang="en-US" altLang="en-US" sz="2700" dirty="0"/>
              <a:t>What does this file contain? What is missing?</a:t>
            </a:r>
          </a:p>
          <a:p>
            <a:pPr marL="457200" lvl="1" indent="0"/>
            <a:endParaRPr lang="en-US" altLang="en-US" sz="2700" dirty="0"/>
          </a:p>
        </p:txBody>
      </p:sp>
      <p:sp>
        <p:nvSpPr>
          <p:cNvPr id="7" name="Title 1">
            <a:extLst>
              <a:ext uri="{FF2B5EF4-FFF2-40B4-BE49-F238E27FC236}">
                <a16:creationId xmlns="" xmlns:a16="http://schemas.microsoft.com/office/drawing/2014/main" id="{7BE0E835-B991-415D-AD4E-734A70AF3EF7}"/>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6" name="Rectangle 12">
            <a:extLst>
              <a:ext uri="{FF2B5EF4-FFF2-40B4-BE49-F238E27FC236}">
                <a16:creationId xmlns="" xmlns:a16="http://schemas.microsoft.com/office/drawing/2014/main" id="{D0512E09-54AC-4A62-944A-BA18AA8885D0}"/>
              </a:ext>
            </a:extLst>
          </p:cNvPr>
          <p:cNvSpPr>
            <a:spLocks noChangeArrowheads="1"/>
          </p:cNvSpPr>
          <p:nvPr/>
        </p:nvSpPr>
        <p:spPr bwMode="auto">
          <a:xfrm>
            <a:off x="268712" y="4495408"/>
            <a:ext cx="8748387"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buFont typeface="Arial" panose="020B0604020202020204" pitchFamily="34" charset="0"/>
              <a:buChar char="•"/>
            </a:pPr>
            <a:r>
              <a:rPr lang="en-US" altLang="en-US" sz="2700" dirty="0"/>
              <a:t>In which columns are stored the geographic coordinates for the place of residence and the places of possible infection?</a:t>
            </a:r>
          </a:p>
          <a:p>
            <a:pPr lvl="1">
              <a:buFont typeface="Arial" panose="020B0604020202020204" pitchFamily="34" charset="0"/>
              <a:buChar char="•"/>
            </a:pPr>
            <a:r>
              <a:rPr lang="en-US" altLang="en-US" sz="2700" dirty="0"/>
              <a:t>What other information are captured in relation to the geographic coordinates?</a:t>
            </a:r>
          </a:p>
        </p:txBody>
      </p:sp>
    </p:spTree>
    <p:extLst>
      <p:ext uri="{BB962C8B-B14F-4D97-AF65-F5344CB8AC3E}">
        <p14:creationId xmlns:p14="http://schemas.microsoft.com/office/powerpoint/2010/main" val="12644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21</a:t>
            </a:fld>
            <a:endParaRPr lang="en-GB" altLang="en-US">
              <a:solidFill>
                <a:schemeClr val="tx1"/>
              </a:solidFill>
            </a:endParaRPr>
          </a:p>
        </p:txBody>
      </p:sp>
      <p:sp>
        <p:nvSpPr>
          <p:cNvPr id="9" name="Rectangle 3"/>
          <p:cNvSpPr>
            <a:spLocks noChangeArrowheads="1"/>
          </p:cNvSpPr>
          <p:nvPr/>
        </p:nvSpPr>
        <p:spPr bwMode="auto">
          <a:xfrm>
            <a:off x="107504" y="1057275"/>
            <a:ext cx="9036496" cy="954107"/>
          </a:xfrm>
          <a:prstGeom prst="rect">
            <a:avLst/>
          </a:prstGeom>
          <a:noFill/>
          <a:ln w="9525">
            <a:noFill/>
            <a:miter lim="800000"/>
            <a:headEnd/>
            <a:tailEnd/>
          </a:ln>
        </p:spPr>
        <p:txBody>
          <a:bodyPr wrap="square">
            <a:spAutoFit/>
          </a:bodyPr>
          <a:lstStyle/>
          <a:p>
            <a:r>
              <a:rPr lang="en-GB" altLang="en-US" sz="2800" b="1" u="sng" dirty="0"/>
              <a:t>Place of residence and possible place of infection shapefile - Include the new cases in the file</a:t>
            </a:r>
          </a:p>
        </p:txBody>
      </p:sp>
      <p:sp>
        <p:nvSpPr>
          <p:cNvPr id="8" name="Rectangle 12">
            <a:extLst>
              <a:ext uri="{FF2B5EF4-FFF2-40B4-BE49-F238E27FC236}">
                <a16:creationId xmlns="" xmlns:a16="http://schemas.microsoft.com/office/drawing/2014/main" id="{0F38327D-5F2E-486C-9C3A-A34DB76F12C4}"/>
              </a:ext>
            </a:extLst>
          </p:cNvPr>
          <p:cNvSpPr>
            <a:spLocks noChangeArrowheads="1"/>
          </p:cNvSpPr>
          <p:nvPr/>
        </p:nvSpPr>
        <p:spPr bwMode="auto">
          <a:xfrm>
            <a:off x="251558" y="2882384"/>
            <a:ext cx="87483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600" dirty="0"/>
              <a:t>In the Surveillance_results.csv file:</a:t>
            </a:r>
          </a:p>
          <a:p>
            <a:pPr lvl="1">
              <a:buFont typeface="Arial" panose="020B0604020202020204" pitchFamily="34" charset="0"/>
              <a:buChar char="•"/>
            </a:pPr>
            <a:r>
              <a:rPr lang="en-US" altLang="en-US" sz="2600" dirty="0"/>
              <a:t>Identify and highlight in yellow the columns that needs to be kept to match the structure of the Place_res_inf_by_case_200325.xlsx file </a:t>
            </a:r>
          </a:p>
          <a:p>
            <a:pPr lvl="1">
              <a:buFont typeface="Arial" panose="020B0604020202020204" pitchFamily="34" charset="0"/>
              <a:buChar char="•"/>
            </a:pPr>
            <a:r>
              <a:rPr lang="en-US" altLang="en-US" sz="2600" dirty="0"/>
              <a:t>Delete the other columns</a:t>
            </a:r>
          </a:p>
          <a:p>
            <a:pPr>
              <a:buFont typeface="Arial" panose="020B0604020202020204" pitchFamily="34" charset="0"/>
              <a:buChar char="•"/>
            </a:pPr>
            <a:r>
              <a:rPr lang="en-GB" altLang="en-US" sz="2600" dirty="0"/>
              <a:t>Copy the new records from the file resulting from step 1 and paste them in </a:t>
            </a:r>
            <a:r>
              <a:rPr lang="en-US" altLang="en-US" sz="2600" dirty="0"/>
              <a:t>Place_res_inf_by_case_200325.xlsx file</a:t>
            </a:r>
          </a:p>
          <a:p>
            <a:pPr>
              <a:buFont typeface="Arial" panose="020B0604020202020204" pitchFamily="34" charset="0"/>
              <a:buChar char="•"/>
            </a:pPr>
            <a:r>
              <a:rPr lang="en-US" altLang="en-US" sz="2600" dirty="0"/>
              <a:t>Verify that you have the correct final number of records</a:t>
            </a:r>
          </a:p>
          <a:p>
            <a:pPr>
              <a:buFont typeface="Arial" panose="020B0604020202020204" pitchFamily="34" charset="0"/>
              <a:buChar char="•"/>
            </a:pPr>
            <a:r>
              <a:rPr lang="en-US" altLang="en-US" sz="2600" dirty="0"/>
              <a:t>Save the places file under a new name (with today’s date…in 2025)</a:t>
            </a:r>
          </a:p>
        </p:txBody>
      </p:sp>
      <p:sp>
        <p:nvSpPr>
          <p:cNvPr id="7" name="Title 1">
            <a:extLst>
              <a:ext uri="{FF2B5EF4-FFF2-40B4-BE49-F238E27FC236}">
                <a16:creationId xmlns="" xmlns:a16="http://schemas.microsoft.com/office/drawing/2014/main" id="{7BE0E835-B991-415D-AD4E-734A70AF3EF7}"/>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6" name="Rectangle 12">
            <a:extLst>
              <a:ext uri="{FF2B5EF4-FFF2-40B4-BE49-F238E27FC236}">
                <a16:creationId xmlns="" xmlns:a16="http://schemas.microsoft.com/office/drawing/2014/main" id="{BF3F6316-F05E-4B59-AB77-558ADB4C6DAB}"/>
              </a:ext>
            </a:extLst>
          </p:cNvPr>
          <p:cNvSpPr>
            <a:spLocks noChangeArrowheads="1"/>
          </p:cNvSpPr>
          <p:nvPr/>
        </p:nvSpPr>
        <p:spPr bwMode="auto">
          <a:xfrm>
            <a:off x="0" y="2011382"/>
            <a:ext cx="88924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buFont typeface="Arial" panose="020B0604020202020204" pitchFamily="34" charset="0"/>
              <a:buChar char="•"/>
            </a:pPr>
            <a:r>
              <a:rPr lang="en-US" altLang="en-US" sz="2700" dirty="0"/>
              <a:t>How to integrate these new geographic coordinates into the Place_res_inf_by_case_200325.xlsx file?</a:t>
            </a:r>
          </a:p>
        </p:txBody>
      </p:sp>
      <p:sp>
        <p:nvSpPr>
          <p:cNvPr id="10" name="AutoShape 32">
            <a:extLst>
              <a:ext uri="{FF2B5EF4-FFF2-40B4-BE49-F238E27FC236}">
                <a16:creationId xmlns="" xmlns:a16="http://schemas.microsoft.com/office/drawing/2014/main" id="{FA5F55C5-661C-4318-85DA-4AA664A72F7E}"/>
              </a:ext>
            </a:extLst>
          </p:cNvPr>
          <p:cNvSpPr>
            <a:spLocks noChangeArrowheads="1"/>
          </p:cNvSpPr>
          <p:nvPr/>
        </p:nvSpPr>
        <p:spPr bwMode="auto">
          <a:xfrm>
            <a:off x="474952" y="2078675"/>
            <a:ext cx="513138" cy="368207"/>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Tree>
    <p:extLst>
      <p:ext uri="{BB962C8B-B14F-4D97-AF65-F5344CB8AC3E}">
        <p14:creationId xmlns:p14="http://schemas.microsoft.com/office/powerpoint/2010/main" val="237194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22</a:t>
            </a:fld>
            <a:endParaRPr lang="en-GB" altLang="en-US">
              <a:solidFill>
                <a:schemeClr val="tx1"/>
              </a:solidFill>
            </a:endParaRPr>
          </a:p>
        </p:txBody>
      </p:sp>
      <p:sp>
        <p:nvSpPr>
          <p:cNvPr id="9" name="Rectangle 3"/>
          <p:cNvSpPr>
            <a:spLocks noChangeArrowheads="1"/>
          </p:cNvSpPr>
          <p:nvPr/>
        </p:nvSpPr>
        <p:spPr bwMode="auto">
          <a:xfrm>
            <a:off x="107504" y="1057275"/>
            <a:ext cx="9036496" cy="954107"/>
          </a:xfrm>
          <a:prstGeom prst="rect">
            <a:avLst/>
          </a:prstGeom>
          <a:noFill/>
          <a:ln w="9525">
            <a:noFill/>
            <a:miter lim="800000"/>
            <a:headEnd/>
            <a:tailEnd/>
          </a:ln>
        </p:spPr>
        <p:txBody>
          <a:bodyPr wrap="square">
            <a:spAutoFit/>
          </a:bodyPr>
          <a:lstStyle/>
          <a:p>
            <a:r>
              <a:rPr lang="en-GB" altLang="en-US" sz="2800" b="1" u="sng" dirty="0"/>
              <a:t>Place of residence and possible place of infection shapefile - Include the new cases in the file</a:t>
            </a:r>
          </a:p>
        </p:txBody>
      </p:sp>
      <p:sp>
        <p:nvSpPr>
          <p:cNvPr id="8" name="Rectangle 12">
            <a:extLst>
              <a:ext uri="{FF2B5EF4-FFF2-40B4-BE49-F238E27FC236}">
                <a16:creationId xmlns="" xmlns:a16="http://schemas.microsoft.com/office/drawing/2014/main" id="{0F38327D-5F2E-486C-9C3A-A34DB76F12C4}"/>
              </a:ext>
            </a:extLst>
          </p:cNvPr>
          <p:cNvSpPr>
            <a:spLocks noChangeArrowheads="1"/>
          </p:cNvSpPr>
          <p:nvPr/>
        </p:nvSpPr>
        <p:spPr bwMode="auto">
          <a:xfrm>
            <a:off x="971600" y="2584461"/>
            <a:ext cx="8064896"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000" u="sng" dirty="0"/>
              <a:t>Place of residence – Barangay code: </a:t>
            </a:r>
            <a:r>
              <a:rPr lang="en-US" altLang="en-US" sz="2000" dirty="0" err="1"/>
              <a:t>barangay_address:residence_brgy</a:t>
            </a:r>
            <a:endParaRPr lang="en-US" altLang="en-US" sz="2000" dirty="0"/>
          </a:p>
          <a:p>
            <a:pPr>
              <a:buFontTx/>
              <a:buAutoNum type="arabicPeriod"/>
            </a:pPr>
            <a:r>
              <a:rPr lang="en-US" altLang="en-US" sz="2000" u="sng" dirty="0"/>
              <a:t>Place of residence - Barangay name:</a:t>
            </a:r>
            <a:r>
              <a:rPr lang="en-US" altLang="en-US" sz="2000" dirty="0">
                <a:highlight>
                  <a:srgbClr val="FFFF00"/>
                </a:highlight>
              </a:rPr>
              <a:t> Not captured</a:t>
            </a:r>
          </a:p>
          <a:p>
            <a:pPr>
              <a:buFontTx/>
              <a:buAutoNum type="arabicPeriod"/>
            </a:pPr>
            <a:r>
              <a:rPr lang="en-US" altLang="en-US" sz="2000" u="sng" dirty="0"/>
              <a:t>Place of residence - Latitude: </a:t>
            </a:r>
            <a:r>
              <a:rPr lang="en-US" altLang="en-US" sz="2000" dirty="0" err="1"/>
              <a:t>RES:res:Latitude</a:t>
            </a:r>
            <a:endParaRPr lang="en-US" altLang="en-US" sz="2000" dirty="0"/>
          </a:p>
          <a:p>
            <a:pPr>
              <a:buFontTx/>
              <a:buAutoNum type="arabicPeriod"/>
            </a:pPr>
            <a:r>
              <a:rPr lang="en-US" altLang="en-US" sz="2000" u="sng" dirty="0"/>
              <a:t>Place of residence - longitude: </a:t>
            </a:r>
            <a:r>
              <a:rPr lang="en-US" altLang="en-US" sz="2000" dirty="0" err="1"/>
              <a:t>RES:res:Longitude</a:t>
            </a:r>
            <a:endParaRPr lang="en-US" altLang="en-US" sz="2000" dirty="0"/>
          </a:p>
          <a:p>
            <a:pPr>
              <a:buFontTx/>
              <a:buAutoNum type="arabicPeriod"/>
            </a:pPr>
            <a:r>
              <a:rPr lang="en-US" altLang="en-US" sz="2000" u="sng" dirty="0"/>
              <a:t>First place of potential infection - type</a:t>
            </a:r>
            <a:r>
              <a:rPr lang="en-US" altLang="en-US" sz="2000" dirty="0"/>
              <a:t>: INF1:TYPE</a:t>
            </a:r>
          </a:p>
          <a:p>
            <a:pPr>
              <a:buFontTx/>
              <a:buAutoNum type="arabicPeriod"/>
            </a:pPr>
            <a:r>
              <a:rPr lang="en-US" altLang="en-US" sz="2000" u="sng" dirty="0"/>
              <a:t>First place of potential infection - latitude</a:t>
            </a:r>
            <a:r>
              <a:rPr lang="en-US" altLang="en-US" sz="2000" dirty="0"/>
              <a:t>: INF1:INF1:Latitude</a:t>
            </a:r>
          </a:p>
          <a:p>
            <a:pPr>
              <a:buFontTx/>
              <a:buAutoNum type="arabicPeriod"/>
            </a:pPr>
            <a:r>
              <a:rPr lang="en-US" altLang="en-US" sz="2000" u="sng" dirty="0"/>
              <a:t>First place of potential infection - longitude</a:t>
            </a:r>
            <a:r>
              <a:rPr lang="en-US" altLang="en-US" sz="2000" dirty="0"/>
              <a:t>: INF1:INF1:Longitude</a:t>
            </a:r>
          </a:p>
          <a:p>
            <a:pPr>
              <a:buFontTx/>
              <a:buAutoNum type="arabicPeriod"/>
            </a:pPr>
            <a:r>
              <a:rPr lang="en-US" altLang="en-US" sz="2000" u="sng" dirty="0"/>
              <a:t>Second place of potential infection - type</a:t>
            </a:r>
            <a:r>
              <a:rPr lang="en-US" altLang="en-US" sz="2000" dirty="0"/>
              <a:t>: INF2:TYPE </a:t>
            </a:r>
          </a:p>
          <a:p>
            <a:pPr>
              <a:buFontTx/>
              <a:buAutoNum type="arabicPeriod"/>
            </a:pPr>
            <a:r>
              <a:rPr lang="en-US" altLang="en-US" sz="2000" u="sng" dirty="0"/>
              <a:t>Second place of potential infection - latitude</a:t>
            </a:r>
            <a:r>
              <a:rPr lang="en-US" altLang="en-US" sz="2000" dirty="0"/>
              <a:t>: INF2:INF2:Latitude</a:t>
            </a:r>
          </a:p>
          <a:p>
            <a:pPr>
              <a:buFontTx/>
              <a:buAutoNum type="arabicPeriod"/>
            </a:pPr>
            <a:r>
              <a:rPr lang="en-US" altLang="en-US" sz="2000" u="sng" dirty="0"/>
              <a:t>Second place of potential infection - longitude</a:t>
            </a:r>
            <a:r>
              <a:rPr lang="en-US" altLang="en-US" sz="2000" dirty="0"/>
              <a:t>: INF2:INF2:Longitude</a:t>
            </a:r>
          </a:p>
          <a:p>
            <a:pPr>
              <a:buFontTx/>
              <a:buAutoNum type="arabicPeriod"/>
            </a:pPr>
            <a:r>
              <a:rPr lang="en-US" altLang="en-US" sz="2000" u="sng" dirty="0"/>
              <a:t>Third place of potential infection - type</a:t>
            </a:r>
            <a:r>
              <a:rPr lang="en-US" altLang="en-US" sz="2000" dirty="0"/>
              <a:t>: INF3:TYPE</a:t>
            </a:r>
          </a:p>
          <a:p>
            <a:pPr>
              <a:buFontTx/>
              <a:buAutoNum type="arabicPeriod"/>
            </a:pPr>
            <a:r>
              <a:rPr lang="en-US" altLang="en-US" sz="2000" u="sng" dirty="0"/>
              <a:t>Third place of potential infection - latitude</a:t>
            </a:r>
            <a:r>
              <a:rPr lang="en-US" altLang="en-US" sz="2000" dirty="0"/>
              <a:t>: INF3:INF3:Latitude</a:t>
            </a:r>
          </a:p>
          <a:p>
            <a:pPr>
              <a:buFontTx/>
              <a:buAutoNum type="arabicPeriod"/>
            </a:pPr>
            <a:r>
              <a:rPr lang="en-US" altLang="en-US" sz="2000" u="sng" dirty="0"/>
              <a:t>Third place of potential infection – longitude</a:t>
            </a:r>
            <a:r>
              <a:rPr lang="en-US" altLang="en-US" sz="2000" dirty="0"/>
              <a:t>: INF3:INF3:Longitude</a:t>
            </a:r>
          </a:p>
        </p:txBody>
      </p:sp>
      <p:sp>
        <p:nvSpPr>
          <p:cNvPr id="7" name="Title 1">
            <a:extLst>
              <a:ext uri="{FF2B5EF4-FFF2-40B4-BE49-F238E27FC236}">
                <a16:creationId xmlns="" xmlns:a16="http://schemas.microsoft.com/office/drawing/2014/main" id="{7BE0E835-B991-415D-AD4E-734A70AF3EF7}"/>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11" name="Rectangle 12">
            <a:extLst>
              <a:ext uri="{FF2B5EF4-FFF2-40B4-BE49-F238E27FC236}">
                <a16:creationId xmlns="" xmlns:a16="http://schemas.microsoft.com/office/drawing/2014/main" id="{8723D548-D205-48FF-8773-7405E404D810}"/>
              </a:ext>
            </a:extLst>
          </p:cNvPr>
          <p:cNvSpPr>
            <a:spLocks noChangeArrowheads="1"/>
          </p:cNvSpPr>
          <p:nvPr/>
        </p:nvSpPr>
        <p:spPr bwMode="auto">
          <a:xfrm>
            <a:off x="-180528" y="1929026"/>
            <a:ext cx="9036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buFont typeface="Arial" panose="020B0604020202020204" pitchFamily="34" charset="0"/>
              <a:buChar char="•"/>
            </a:pPr>
            <a:r>
              <a:rPr lang="en-US" altLang="en-US" sz="2000" dirty="0"/>
              <a:t>List of fields that should be in your temporary file before copying the records to the Place_res_inf_by_case_200325.xlsx file</a:t>
            </a:r>
          </a:p>
        </p:txBody>
      </p:sp>
      <p:sp>
        <p:nvSpPr>
          <p:cNvPr id="12" name="AutoShape 32">
            <a:extLst>
              <a:ext uri="{FF2B5EF4-FFF2-40B4-BE49-F238E27FC236}">
                <a16:creationId xmlns="" xmlns:a16="http://schemas.microsoft.com/office/drawing/2014/main" id="{DD8E1C8B-6164-47A9-B757-F3DFE9D67F85}"/>
              </a:ext>
            </a:extLst>
          </p:cNvPr>
          <p:cNvSpPr>
            <a:spLocks noChangeArrowheads="1"/>
          </p:cNvSpPr>
          <p:nvPr/>
        </p:nvSpPr>
        <p:spPr bwMode="auto">
          <a:xfrm>
            <a:off x="288032" y="1959229"/>
            <a:ext cx="513138" cy="36491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Tree>
    <p:extLst>
      <p:ext uri="{BB962C8B-B14F-4D97-AF65-F5344CB8AC3E}">
        <p14:creationId xmlns:p14="http://schemas.microsoft.com/office/powerpoint/2010/main" val="14729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23</a:t>
            </a:fld>
            <a:endParaRPr lang="en-GB" altLang="en-US">
              <a:solidFill>
                <a:schemeClr val="tx1"/>
              </a:solidFill>
            </a:endParaRPr>
          </a:p>
        </p:txBody>
      </p:sp>
      <p:sp>
        <p:nvSpPr>
          <p:cNvPr id="11" name="Rectangle 12">
            <a:extLst>
              <a:ext uri="{FF2B5EF4-FFF2-40B4-BE49-F238E27FC236}">
                <a16:creationId xmlns="" xmlns:a16="http://schemas.microsoft.com/office/drawing/2014/main" id="{964BC354-CB9C-4C1F-8E90-B64ABC2F1BB2}"/>
              </a:ext>
            </a:extLst>
          </p:cNvPr>
          <p:cNvSpPr>
            <a:spLocks noChangeArrowheads="1"/>
          </p:cNvSpPr>
          <p:nvPr/>
        </p:nvSpPr>
        <p:spPr bwMode="auto">
          <a:xfrm>
            <a:off x="349250" y="2257415"/>
            <a:ext cx="8432800"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GB" altLang="en-US" sz="2400" dirty="0"/>
              <a:t>Save the </a:t>
            </a:r>
            <a:r>
              <a:rPr lang="en-US" altLang="en-US" sz="2400" dirty="0"/>
              <a:t>Place_res_inf_by_case_270325.xlsx </a:t>
            </a:r>
            <a:r>
              <a:rPr lang="en-US" altLang="en-US" sz="2600" dirty="0"/>
              <a:t>as tab delimited (.txt) file</a:t>
            </a:r>
          </a:p>
          <a:p>
            <a:pPr>
              <a:buFontTx/>
              <a:buAutoNum type="arabicPeriod"/>
            </a:pPr>
            <a:r>
              <a:rPr lang="fr-CH" altLang="en-US" sz="2600" dirty="0"/>
              <a:t>Close Excel</a:t>
            </a:r>
          </a:p>
        </p:txBody>
      </p:sp>
      <p:sp>
        <p:nvSpPr>
          <p:cNvPr id="12" name="AutoShape 32">
            <a:extLst>
              <a:ext uri="{FF2B5EF4-FFF2-40B4-BE49-F238E27FC236}">
                <a16:creationId xmlns="" xmlns:a16="http://schemas.microsoft.com/office/drawing/2014/main" id="{9E49C5E8-A6D5-4D33-A8C8-D8EE3FF6FB83}"/>
              </a:ext>
            </a:extLst>
          </p:cNvPr>
          <p:cNvSpPr>
            <a:spLocks noChangeArrowheads="1"/>
          </p:cNvSpPr>
          <p:nvPr/>
        </p:nvSpPr>
        <p:spPr bwMode="auto">
          <a:xfrm>
            <a:off x="395536" y="162827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3" name="Rectangle 3">
            <a:extLst>
              <a:ext uri="{FF2B5EF4-FFF2-40B4-BE49-F238E27FC236}">
                <a16:creationId xmlns="" xmlns:a16="http://schemas.microsoft.com/office/drawing/2014/main" id="{9BE1D3EF-1D9C-4390-833E-C7401F7EF88E}"/>
              </a:ext>
            </a:extLst>
          </p:cNvPr>
          <p:cNvSpPr>
            <a:spLocks noChangeArrowheads="1"/>
          </p:cNvSpPr>
          <p:nvPr/>
        </p:nvSpPr>
        <p:spPr bwMode="auto">
          <a:xfrm>
            <a:off x="971799" y="1661617"/>
            <a:ext cx="7848600" cy="903287"/>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We have to </a:t>
            </a:r>
            <a:r>
              <a:rPr lang="en-US" altLang="zh-CN" sz="2400">
                <a:latin typeface="+mn-lt"/>
                <a:cs typeface="Arial" charset="0"/>
              </a:rPr>
              <a:t>convert the </a:t>
            </a:r>
            <a:r>
              <a:rPr lang="en-GB" altLang="en-US" sz="2400">
                <a:latin typeface="+mn-lt"/>
              </a:rPr>
              <a:t>places of residence in the  </a:t>
            </a:r>
            <a:r>
              <a:rPr lang="en-US" altLang="zh-CN" sz="2400">
                <a:latin typeface="+mn-lt"/>
                <a:cs typeface="Arial" charset="0"/>
              </a:rPr>
              <a:t>Excel file into </a:t>
            </a:r>
            <a:r>
              <a:rPr lang="en-US" altLang="zh-CN" sz="2400" dirty="0">
                <a:latin typeface="+mn-lt"/>
                <a:cs typeface="Arial" charset="0"/>
              </a:rPr>
              <a:t>a shapefile</a:t>
            </a:r>
          </a:p>
        </p:txBody>
      </p:sp>
      <p:sp>
        <p:nvSpPr>
          <p:cNvPr id="14" name="Rectangle 12">
            <a:extLst>
              <a:ext uri="{FF2B5EF4-FFF2-40B4-BE49-F238E27FC236}">
                <a16:creationId xmlns="" xmlns:a16="http://schemas.microsoft.com/office/drawing/2014/main" id="{ADED5E99-E824-4F75-B670-B466E47E207F}"/>
              </a:ext>
            </a:extLst>
          </p:cNvPr>
          <p:cNvSpPr>
            <a:spLocks noChangeArrowheads="1"/>
          </p:cNvSpPr>
          <p:nvPr/>
        </p:nvSpPr>
        <p:spPr bwMode="auto">
          <a:xfrm>
            <a:off x="344487" y="3421449"/>
            <a:ext cx="5294063"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startAt="3"/>
            </a:pPr>
            <a:r>
              <a:rPr lang="en-US" altLang="en-US" sz="2600" dirty="0"/>
              <a:t>In QGIS:</a:t>
            </a:r>
          </a:p>
          <a:p>
            <a:pPr lvl="1">
              <a:buFont typeface="Calibri Light" panose="020F0302020204030204" pitchFamily="34" charset="0"/>
              <a:buAutoNum type="alphaLcPeriod"/>
            </a:pPr>
            <a:r>
              <a:rPr lang="en-US" altLang="en-US" sz="2000" dirty="0"/>
              <a:t>Click on the </a:t>
            </a:r>
            <a:r>
              <a:rPr lang="en-US" altLang="en-US" sz="2000" i="1" dirty="0"/>
              <a:t>Add Delimited Text Layer </a:t>
            </a:r>
            <a:r>
              <a:rPr lang="en-US" altLang="en-US" sz="2000" dirty="0"/>
              <a:t>button</a:t>
            </a:r>
          </a:p>
          <a:p>
            <a:pPr lvl="1">
              <a:buFont typeface="Calibri Light" panose="020F0302020204030204" pitchFamily="34" charset="0"/>
              <a:buAutoNum type="alphaLcPeriod"/>
            </a:pPr>
            <a:r>
              <a:rPr lang="en-US" altLang="en-US" sz="2000" dirty="0"/>
              <a:t>In the window that opens:</a:t>
            </a:r>
          </a:p>
          <a:p>
            <a:pPr lvl="2">
              <a:buFont typeface="Arial" panose="020B0604020202020204" pitchFamily="34" charset="0"/>
              <a:buChar char="•"/>
            </a:pPr>
            <a:r>
              <a:rPr lang="en-US" altLang="en-US" sz="2000" dirty="0"/>
              <a:t>Browse to the .txt file</a:t>
            </a:r>
          </a:p>
          <a:p>
            <a:pPr lvl="2">
              <a:buFont typeface="Arial" panose="020B0604020202020204" pitchFamily="34" charset="0"/>
              <a:buChar char="•"/>
            </a:pPr>
            <a:r>
              <a:rPr lang="en-US" altLang="en-US" sz="2000" dirty="0"/>
              <a:t>Select </a:t>
            </a:r>
            <a:r>
              <a:rPr lang="en-US" altLang="en-US" sz="2000" i="1" dirty="0"/>
              <a:t>Custom delimiters </a:t>
            </a:r>
            <a:r>
              <a:rPr lang="en-US" altLang="en-US" sz="2000" dirty="0"/>
              <a:t>under file format and check </a:t>
            </a:r>
            <a:r>
              <a:rPr lang="en-US" altLang="en-US" sz="2000" i="1" dirty="0"/>
              <a:t>Tab</a:t>
            </a:r>
            <a:endParaRPr lang="en-US" altLang="en-US" sz="2600" dirty="0"/>
          </a:p>
        </p:txBody>
      </p:sp>
      <p:pic>
        <p:nvPicPr>
          <p:cNvPr id="15" name="Picture 3">
            <a:extLst>
              <a:ext uri="{FF2B5EF4-FFF2-40B4-BE49-F238E27FC236}">
                <a16:creationId xmlns="" xmlns:a16="http://schemas.microsoft.com/office/drawing/2014/main" id="{E51FFC05-3DC2-4529-8DC5-C3F67DC57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9" t="50000" r="96744" b="45445"/>
          <a:stretch>
            <a:fillRect/>
          </a:stretch>
        </p:blipFill>
        <p:spPr bwMode="auto">
          <a:xfrm>
            <a:off x="2219772" y="4133949"/>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 xmlns:a16="http://schemas.microsoft.com/office/drawing/2014/main" id="{5F01E4EE-1B15-474D-A9CD-936F10ACC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971" t="65428" r="32683" b="28076"/>
          <a:stretch>
            <a:fillRect/>
          </a:stretch>
        </p:blipFill>
        <p:spPr bwMode="auto">
          <a:xfrm>
            <a:off x="144463" y="5210313"/>
            <a:ext cx="11144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a:extLst>
              <a:ext uri="{FF2B5EF4-FFF2-40B4-BE49-F238E27FC236}">
                <a16:creationId xmlns="" xmlns:a16="http://schemas.microsoft.com/office/drawing/2014/main" id="{7168C239-E136-47EE-B963-E4E8036F5465}"/>
              </a:ext>
            </a:extLst>
          </p:cNvPr>
          <p:cNvSpPr>
            <a:spLocks noChangeArrowheads="1"/>
          </p:cNvSpPr>
          <p:nvPr/>
        </p:nvSpPr>
        <p:spPr bwMode="auto">
          <a:xfrm>
            <a:off x="6610299" y="6287314"/>
            <a:ext cx="1873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startAt="4"/>
            </a:pPr>
            <a:r>
              <a:rPr lang="en-US" altLang="en-US" sz="2600" dirty="0"/>
              <a:t>Click </a:t>
            </a:r>
            <a:r>
              <a:rPr lang="en-US" altLang="en-US" sz="2600" i="1" dirty="0"/>
              <a:t>Add</a:t>
            </a:r>
          </a:p>
        </p:txBody>
      </p:sp>
      <p:sp>
        <p:nvSpPr>
          <p:cNvPr id="21" name="Rectangle 3">
            <a:extLst>
              <a:ext uri="{FF2B5EF4-FFF2-40B4-BE49-F238E27FC236}">
                <a16:creationId xmlns="" xmlns:a16="http://schemas.microsoft.com/office/drawing/2014/main" id="{9E4FC2BA-4125-470C-989B-46B6FAA0BADA}"/>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Places of residence shapefile</a:t>
            </a:r>
          </a:p>
        </p:txBody>
      </p:sp>
      <p:sp>
        <p:nvSpPr>
          <p:cNvPr id="22" name="Rectangle 12">
            <a:extLst>
              <a:ext uri="{FF2B5EF4-FFF2-40B4-BE49-F238E27FC236}">
                <a16:creationId xmlns="" xmlns:a16="http://schemas.microsoft.com/office/drawing/2014/main" id="{A628A4B4-547D-4E7D-A79F-93169E4F5274}"/>
              </a:ext>
            </a:extLst>
          </p:cNvPr>
          <p:cNvSpPr>
            <a:spLocks noChangeArrowheads="1"/>
          </p:cNvSpPr>
          <p:nvPr/>
        </p:nvSpPr>
        <p:spPr bwMode="auto">
          <a:xfrm>
            <a:off x="1136503" y="5653697"/>
            <a:ext cx="67486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206500" indent="-2921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4488" lvl="2">
              <a:buFont typeface="Arial" panose="020B0604020202020204" pitchFamily="34" charset="0"/>
              <a:buChar char="•"/>
            </a:pPr>
            <a:r>
              <a:rPr lang="en-US" altLang="en-US" sz="2000" dirty="0"/>
              <a:t>Indicate which fields contain the longitudes </a:t>
            </a:r>
            <a:r>
              <a:rPr lang="en-US" altLang="en-US" sz="2000"/>
              <a:t>and latitudes of </a:t>
            </a:r>
            <a:r>
              <a:rPr lang="en-US" altLang="zh-CN" sz="2000">
                <a:cs typeface="Arial" charset="0"/>
              </a:rPr>
              <a:t>the </a:t>
            </a:r>
            <a:r>
              <a:rPr lang="en-GB" altLang="en-US" sz="2000"/>
              <a:t>place of residence</a:t>
            </a:r>
            <a:r>
              <a:rPr lang="en-US" altLang="en-US" sz="2000"/>
              <a:t> </a:t>
            </a:r>
            <a:r>
              <a:rPr lang="en-US" altLang="en-US" sz="2000" dirty="0"/>
              <a:t>and</a:t>
            </a:r>
            <a:r>
              <a:rPr lang="en-US" altLang="en-US" sz="2000" i="1" dirty="0"/>
              <a:t> Project CRS; EPSG:4326 – WGS 84 </a:t>
            </a:r>
            <a:r>
              <a:rPr lang="en-US" altLang="en-US" sz="2000" dirty="0"/>
              <a:t>under</a:t>
            </a:r>
            <a:r>
              <a:rPr lang="en-US" altLang="en-US" sz="2000" i="1" dirty="0"/>
              <a:t> Geometry definition </a:t>
            </a:r>
            <a:endParaRPr lang="en-US" altLang="en-US" sz="20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669" t="14453" r="25204" b="12500"/>
          <a:stretch/>
        </p:blipFill>
        <p:spPr bwMode="auto">
          <a:xfrm>
            <a:off x="5769888" y="2752628"/>
            <a:ext cx="2834560" cy="2901069"/>
          </a:xfrm>
          <a:prstGeom prst="rect">
            <a:avLst/>
          </a:prstGeom>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a:extLst>
              <a:ext uri="{FF2B5EF4-FFF2-40B4-BE49-F238E27FC236}">
                <a16:creationId xmlns="" xmlns:a16="http://schemas.microsoft.com/office/drawing/2014/main" id="{8C0BC4E8-5CEC-4DCE-803E-59641A67845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Tree>
    <p:extLst>
      <p:ext uri="{BB962C8B-B14F-4D97-AF65-F5344CB8AC3E}">
        <p14:creationId xmlns:p14="http://schemas.microsoft.com/office/powerpoint/2010/main" val="1311908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24</a:t>
            </a:fld>
            <a:endParaRPr lang="en-GB" altLang="en-US">
              <a:solidFill>
                <a:schemeClr val="tx1"/>
              </a:solidFill>
            </a:endParaRPr>
          </a:p>
        </p:txBody>
      </p:sp>
      <p:sp>
        <p:nvSpPr>
          <p:cNvPr id="20" name="AutoShape 32">
            <a:extLst>
              <a:ext uri="{FF2B5EF4-FFF2-40B4-BE49-F238E27FC236}">
                <a16:creationId xmlns="" xmlns:a16="http://schemas.microsoft.com/office/drawing/2014/main" id="{5B1F24BB-FED6-4426-9EEA-B3F1D7023D57}"/>
              </a:ext>
            </a:extLst>
          </p:cNvPr>
          <p:cNvSpPr>
            <a:spLocks noChangeArrowheads="1"/>
          </p:cNvSpPr>
          <p:nvPr/>
        </p:nvSpPr>
        <p:spPr bwMode="auto">
          <a:xfrm>
            <a:off x="468933" y="1847927"/>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solidFill>
                <a:srgbClr val="346667"/>
              </a:solidFill>
              <a:latin typeface="+mn-lt"/>
              <a:cs typeface="Arial" charset="0"/>
            </a:endParaRPr>
          </a:p>
        </p:txBody>
      </p:sp>
      <p:sp>
        <p:nvSpPr>
          <p:cNvPr id="24" name="Rectangle 3">
            <a:extLst>
              <a:ext uri="{FF2B5EF4-FFF2-40B4-BE49-F238E27FC236}">
                <a16:creationId xmlns="" xmlns:a16="http://schemas.microsoft.com/office/drawing/2014/main" id="{E172D58E-C37C-4ECD-A5B9-058C2427D76C}"/>
              </a:ext>
            </a:extLst>
          </p:cNvPr>
          <p:cNvSpPr>
            <a:spLocks noChangeArrowheads="1"/>
          </p:cNvSpPr>
          <p:nvPr/>
        </p:nvSpPr>
        <p:spPr bwMode="auto">
          <a:xfrm>
            <a:off x="1043609" y="1881265"/>
            <a:ext cx="2555875" cy="1913755"/>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The </a:t>
            </a:r>
            <a:r>
              <a:rPr lang="en-GB" altLang="en-US" sz="2600" dirty="0">
                <a:latin typeface="+mn-lt"/>
              </a:rPr>
              <a:t>places of residence </a:t>
            </a:r>
            <a:r>
              <a:rPr lang="en-US" altLang="zh-CN" sz="2600" dirty="0">
                <a:latin typeface="+mn-lt"/>
              </a:rPr>
              <a:t>should  </a:t>
            </a:r>
            <a:r>
              <a:rPr lang="en-US" altLang="zh-CN" sz="2600" dirty="0">
                <a:latin typeface="+mn-lt"/>
                <a:cs typeface="Arial" charset="0"/>
              </a:rPr>
              <a:t>now </a:t>
            </a:r>
            <a:r>
              <a:rPr lang="en-US" altLang="zh-CN" sz="2600" dirty="0">
                <a:latin typeface="+mn-lt"/>
              </a:rPr>
              <a:t>appear in the map canvas</a:t>
            </a:r>
          </a:p>
        </p:txBody>
      </p:sp>
      <p:sp>
        <p:nvSpPr>
          <p:cNvPr id="25" name="Rectangle 3">
            <a:extLst>
              <a:ext uri="{FF2B5EF4-FFF2-40B4-BE49-F238E27FC236}">
                <a16:creationId xmlns="" xmlns:a16="http://schemas.microsoft.com/office/drawing/2014/main" id="{FE3799FC-A578-4408-8B9A-F9DC0548FA05}"/>
              </a:ext>
            </a:extLst>
          </p:cNvPr>
          <p:cNvSpPr>
            <a:spLocks noChangeArrowheads="1"/>
          </p:cNvSpPr>
          <p:nvPr/>
        </p:nvSpPr>
        <p:spPr bwMode="auto">
          <a:xfrm>
            <a:off x="1152029" y="4538803"/>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sp>
        <p:nvSpPr>
          <p:cNvPr id="26" name="Rectangle 3">
            <a:extLst>
              <a:ext uri="{FF2B5EF4-FFF2-40B4-BE49-F238E27FC236}">
                <a16:creationId xmlns="" xmlns:a16="http://schemas.microsoft.com/office/drawing/2014/main" id="{2DE63906-1D79-4DFE-A49B-FEDA0BA522CF}"/>
              </a:ext>
            </a:extLst>
          </p:cNvPr>
          <p:cNvSpPr>
            <a:spLocks noChangeArrowheads="1"/>
          </p:cNvSpPr>
          <p:nvPr/>
        </p:nvSpPr>
        <p:spPr bwMode="auto">
          <a:xfrm>
            <a:off x="1114121" y="5458788"/>
            <a:ext cx="8064500" cy="503238"/>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solidFill>
                  <a:srgbClr val="FF0000"/>
                </a:solidFill>
                <a:latin typeface="+mn-lt"/>
                <a:cs typeface="Arial" charset="0"/>
              </a:rPr>
              <a:t>!!!! The points are not yet saved in a </a:t>
            </a:r>
            <a:r>
              <a:rPr lang="en-US" altLang="zh-CN" sz="2600" dirty="0" err="1">
                <a:solidFill>
                  <a:srgbClr val="FF0000"/>
                </a:solidFill>
                <a:latin typeface="+mn-lt"/>
                <a:cs typeface="Arial" charset="0"/>
              </a:rPr>
              <a:t>shapefile</a:t>
            </a:r>
            <a:r>
              <a:rPr lang="en-US" altLang="zh-CN" sz="2600" dirty="0">
                <a:solidFill>
                  <a:srgbClr val="FF0000"/>
                </a:solidFill>
                <a:latin typeface="+mn-lt"/>
                <a:cs typeface="Arial" charset="0"/>
              </a:rPr>
              <a:t>!!!</a:t>
            </a:r>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36" b="4107"/>
          <a:stretch/>
        </p:blipFill>
        <p:spPr bwMode="auto">
          <a:xfrm>
            <a:off x="3651187" y="1700808"/>
            <a:ext cx="524129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 xmlns:a16="http://schemas.microsoft.com/office/drawing/2014/main" id="{72AD702B-FCF8-45A7-84C6-0E42FECE545E}"/>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10" name="Rectangle 3">
            <a:extLst>
              <a:ext uri="{FF2B5EF4-FFF2-40B4-BE49-F238E27FC236}">
                <a16:creationId xmlns="" xmlns:a16="http://schemas.microsoft.com/office/drawing/2014/main" id="{59D846C2-62CC-4EC1-A741-278E09EF46C0}"/>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Places of residence shapefile</a:t>
            </a:r>
          </a:p>
        </p:txBody>
      </p:sp>
    </p:spTree>
    <p:extLst>
      <p:ext uri="{BB962C8B-B14F-4D97-AF65-F5344CB8AC3E}">
        <p14:creationId xmlns:p14="http://schemas.microsoft.com/office/powerpoint/2010/main" val="136900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25</a:t>
            </a:fld>
            <a:endParaRPr lang="en-GB" altLang="en-US">
              <a:solidFill>
                <a:schemeClr val="tx1"/>
              </a:solidFill>
            </a:endParaRPr>
          </a:p>
        </p:txBody>
      </p:sp>
      <p:sp>
        <p:nvSpPr>
          <p:cNvPr id="14" name="AutoShape 32">
            <a:extLst>
              <a:ext uri="{FF2B5EF4-FFF2-40B4-BE49-F238E27FC236}">
                <a16:creationId xmlns="" xmlns:a16="http://schemas.microsoft.com/office/drawing/2014/main" id="{E14B6401-1D5A-4C2C-8BA8-F0676878EB6B}"/>
              </a:ext>
            </a:extLst>
          </p:cNvPr>
          <p:cNvSpPr>
            <a:spLocks noChangeArrowheads="1"/>
          </p:cNvSpPr>
          <p:nvPr/>
        </p:nvSpPr>
        <p:spPr bwMode="auto">
          <a:xfrm>
            <a:off x="468313" y="1628031"/>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5" name="Rectangle 3">
            <a:extLst>
              <a:ext uri="{FF2B5EF4-FFF2-40B4-BE49-F238E27FC236}">
                <a16:creationId xmlns="" xmlns:a16="http://schemas.microsoft.com/office/drawing/2014/main" id="{0B3E4281-78C3-4B7F-B0A2-D6E12D5B74C9}"/>
              </a:ext>
            </a:extLst>
          </p:cNvPr>
          <p:cNvSpPr>
            <a:spLocks noChangeArrowheads="1"/>
          </p:cNvSpPr>
          <p:nvPr/>
        </p:nvSpPr>
        <p:spPr bwMode="auto">
          <a:xfrm>
            <a:off x="1042988" y="1662956"/>
            <a:ext cx="1512887" cy="4699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To do so:</a:t>
            </a:r>
          </a:p>
        </p:txBody>
      </p:sp>
      <p:sp>
        <p:nvSpPr>
          <p:cNvPr id="16" name="Rectangle 12">
            <a:extLst>
              <a:ext uri="{FF2B5EF4-FFF2-40B4-BE49-F238E27FC236}">
                <a16:creationId xmlns="" xmlns:a16="http://schemas.microsoft.com/office/drawing/2014/main" id="{10EFCF82-F61D-4DA9-8BCD-4EE5DBFADDBB}"/>
              </a:ext>
            </a:extLst>
          </p:cNvPr>
          <p:cNvSpPr>
            <a:spLocks noChangeArrowheads="1"/>
          </p:cNvSpPr>
          <p:nvPr/>
        </p:nvSpPr>
        <p:spPr bwMode="auto">
          <a:xfrm>
            <a:off x="468312" y="2037903"/>
            <a:ext cx="4537705"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971550" indent="-5143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a:pPr>
            <a:r>
              <a:rPr lang="en-US" altLang="en-US" sz="2500" dirty="0"/>
              <a:t>Right click on the layer containing the points in the layer panel and click on Export &gt; </a:t>
            </a:r>
            <a:r>
              <a:rPr lang="en-US" altLang="en-US" sz="2500" i="1" dirty="0"/>
              <a:t>Save Features as</a:t>
            </a:r>
          </a:p>
          <a:p>
            <a:pPr>
              <a:buFont typeface="Calibri Light" panose="020F0302020204030204" pitchFamily="34" charset="0"/>
              <a:buAutoNum type="arabicPeriod"/>
            </a:pPr>
            <a:r>
              <a:rPr lang="en-US" altLang="en-US" sz="2500" i="1" dirty="0"/>
              <a:t>In the Window that opens:</a:t>
            </a:r>
          </a:p>
          <a:p>
            <a:pPr lvl="1">
              <a:buFont typeface="Calibri Light" panose="020F0302020204030204" pitchFamily="34" charset="0"/>
              <a:buAutoNum type="alphaLcPeriod"/>
            </a:pPr>
            <a:r>
              <a:rPr lang="en-US" altLang="en-US" sz="1900" dirty="0"/>
              <a:t>Select </a:t>
            </a:r>
            <a:r>
              <a:rPr lang="en-US" altLang="en-US" sz="1900" i="1" dirty="0"/>
              <a:t>Esri Shapefile </a:t>
            </a:r>
            <a:r>
              <a:rPr lang="en-US" altLang="en-US" sz="1900" dirty="0"/>
              <a:t>as the Format</a:t>
            </a:r>
          </a:p>
          <a:p>
            <a:pPr lvl="1">
              <a:buFont typeface="Calibri Light" panose="020F0302020204030204" pitchFamily="34" charset="0"/>
              <a:buAutoNum type="alphaLcPeriod"/>
            </a:pPr>
            <a:r>
              <a:rPr lang="en-US" altLang="en-US" sz="1900" dirty="0"/>
              <a:t>Browse to the folder where you want to save it and give it a name (</a:t>
            </a:r>
            <a:r>
              <a:rPr lang="en-US" altLang="en-US" sz="1900" dirty="0">
                <a:cs typeface="Arial" charset="0"/>
              </a:rPr>
              <a:t>Place_of_residence_270325</a:t>
            </a:r>
            <a:r>
              <a:rPr lang="en-US" altLang="en-US" sz="1900" dirty="0"/>
              <a:t>.shp)</a:t>
            </a:r>
          </a:p>
          <a:p>
            <a:pPr lvl="1">
              <a:buFont typeface="Calibri Light" panose="020F0302020204030204" pitchFamily="34" charset="0"/>
              <a:buAutoNum type="alphaLcPeriod"/>
            </a:pPr>
            <a:r>
              <a:rPr lang="en-US" altLang="en-US" sz="1900" dirty="0"/>
              <a:t>Keep EPSG:4326 - WGS 84 as the CRS</a:t>
            </a:r>
          </a:p>
          <a:p>
            <a:pPr>
              <a:buFont typeface="Calibri Light" panose="020F0302020204030204" pitchFamily="34" charset="0"/>
              <a:buAutoNum type="arabicPeriod"/>
            </a:pPr>
            <a:r>
              <a:rPr lang="en-US" altLang="en-US" sz="2400" dirty="0"/>
              <a:t>Click </a:t>
            </a:r>
            <a:r>
              <a:rPr lang="en-US" altLang="en-US" sz="2400" i="1" dirty="0"/>
              <a:t>OK</a:t>
            </a:r>
          </a:p>
        </p:txBody>
      </p:sp>
      <p:pic>
        <p:nvPicPr>
          <p:cNvPr id="3" name="Picture 2">
            <a:extLst>
              <a:ext uri="{FF2B5EF4-FFF2-40B4-BE49-F238E27FC236}">
                <a16:creationId xmlns="" xmlns:a16="http://schemas.microsoft.com/office/drawing/2014/main" id="{0ED9B6B3-7878-4DFB-9CBD-D64B9CFF5304}"/>
              </a:ext>
            </a:extLst>
          </p:cNvPr>
          <p:cNvPicPr>
            <a:picLocks noChangeAspect="1"/>
          </p:cNvPicPr>
          <p:nvPr/>
        </p:nvPicPr>
        <p:blipFill rotWithShape="1">
          <a:blip r:embed="rId2"/>
          <a:srcRect l="34649" t="15295" r="34570" b="22297"/>
          <a:stretch/>
        </p:blipFill>
        <p:spPr>
          <a:xfrm>
            <a:off x="5006017" y="1843791"/>
            <a:ext cx="3742447" cy="4268069"/>
          </a:xfrm>
          <a:prstGeom prst="rect">
            <a:avLst/>
          </a:prstGeom>
          <a:effectLst>
            <a:outerShdw blurRad="50800" dist="38100" dir="2700000" sx="102000" sy="102000" algn="tl" rotWithShape="0">
              <a:prstClr val="black">
                <a:alpha val="40000"/>
              </a:prstClr>
            </a:outerShdw>
          </a:effectLst>
        </p:spPr>
      </p:pic>
      <p:sp>
        <p:nvSpPr>
          <p:cNvPr id="10" name="Title 1">
            <a:extLst>
              <a:ext uri="{FF2B5EF4-FFF2-40B4-BE49-F238E27FC236}">
                <a16:creationId xmlns="" xmlns:a16="http://schemas.microsoft.com/office/drawing/2014/main" id="{2FA2B2DB-8969-4A8B-854E-DD4685F98930}"/>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11" name="Rectangle 3">
            <a:extLst>
              <a:ext uri="{FF2B5EF4-FFF2-40B4-BE49-F238E27FC236}">
                <a16:creationId xmlns="" xmlns:a16="http://schemas.microsoft.com/office/drawing/2014/main" id="{2F717B5C-2063-4EE5-875B-F77DE52A274A}"/>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Places of residence shapefile</a:t>
            </a:r>
          </a:p>
        </p:txBody>
      </p:sp>
    </p:spTree>
    <p:extLst>
      <p:ext uri="{BB962C8B-B14F-4D97-AF65-F5344CB8AC3E}">
        <p14:creationId xmlns:p14="http://schemas.microsoft.com/office/powerpoint/2010/main" val="274631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326" r="82406" b="65011"/>
          <a:stretch/>
        </p:blipFill>
        <p:spPr bwMode="auto">
          <a:xfrm>
            <a:off x="4573886" y="2041986"/>
            <a:ext cx="2289175" cy="1365250"/>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32">
            <a:extLst>
              <a:ext uri="{FF2B5EF4-FFF2-40B4-BE49-F238E27FC236}">
                <a16:creationId xmlns="" xmlns:a16="http://schemas.microsoft.com/office/drawing/2014/main" id="{EA8E0041-1919-4D1D-B86E-5664670CA410}"/>
              </a:ext>
            </a:extLst>
          </p:cNvPr>
          <p:cNvSpPr>
            <a:spLocks noChangeArrowheads="1"/>
          </p:cNvSpPr>
          <p:nvPr/>
        </p:nvSpPr>
        <p:spPr bwMode="auto">
          <a:xfrm>
            <a:off x="468313" y="1613361"/>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latin typeface="+mn-lt"/>
              <a:cs typeface="Arial" charset="0"/>
            </a:endParaRPr>
          </a:p>
        </p:txBody>
      </p:sp>
      <p:sp>
        <p:nvSpPr>
          <p:cNvPr id="15" name="Rectangle 3">
            <a:extLst>
              <a:ext uri="{FF2B5EF4-FFF2-40B4-BE49-F238E27FC236}">
                <a16:creationId xmlns="" xmlns:a16="http://schemas.microsoft.com/office/drawing/2014/main" id="{B32BAC0A-61E6-444C-9664-FED801940DC8}"/>
              </a:ext>
            </a:extLst>
          </p:cNvPr>
          <p:cNvSpPr>
            <a:spLocks noChangeArrowheads="1"/>
          </p:cNvSpPr>
          <p:nvPr/>
        </p:nvSpPr>
        <p:spPr bwMode="auto">
          <a:xfrm>
            <a:off x="1042988" y="1646699"/>
            <a:ext cx="7777162" cy="4699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The </a:t>
            </a:r>
            <a:r>
              <a:rPr lang="en-US" altLang="zh-CN" sz="2600">
                <a:latin typeface="+mn-lt"/>
                <a:cs typeface="Arial" charset="0"/>
              </a:rPr>
              <a:t>new shapefile </a:t>
            </a:r>
            <a:r>
              <a:rPr lang="en-US" altLang="zh-CN" sz="2600" dirty="0">
                <a:latin typeface="+mn-lt"/>
                <a:cs typeface="Arial" charset="0"/>
              </a:rPr>
              <a:t>is now added to the layer panel</a:t>
            </a:r>
          </a:p>
        </p:txBody>
      </p:sp>
      <p:sp>
        <p:nvSpPr>
          <p:cNvPr id="29703" name="Rectangle 12">
            <a:extLst>
              <a:ext uri="{FF2B5EF4-FFF2-40B4-BE49-F238E27FC236}">
                <a16:creationId xmlns="" xmlns:a16="http://schemas.microsoft.com/office/drawing/2014/main" id="{C8EC9B97-A4C1-4875-8809-FD33170A4EB4}"/>
              </a:ext>
            </a:extLst>
          </p:cNvPr>
          <p:cNvSpPr>
            <a:spLocks noChangeArrowheads="1"/>
          </p:cNvSpPr>
          <p:nvPr/>
        </p:nvSpPr>
        <p:spPr bwMode="auto">
          <a:xfrm>
            <a:off x="468313" y="3970799"/>
            <a:ext cx="41036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Calibri Light" panose="020F0302020204030204" pitchFamily="34" charset="0"/>
              <a:buAutoNum type="arabicPeriod"/>
            </a:pPr>
            <a:r>
              <a:rPr lang="en-US" altLang="en-US" sz="2000" dirty="0"/>
              <a:t>Make sure that all the points are falling within the Tolkien Province (click on the Z</a:t>
            </a:r>
            <a:r>
              <a:rPr lang="en-US" altLang="en-US" sz="2000" i="1" dirty="0"/>
              <a:t>oom Full </a:t>
            </a:r>
            <a:r>
              <a:rPr lang="en-US" altLang="en-US" sz="2000" dirty="0"/>
              <a:t>button</a:t>
            </a:r>
            <a:r>
              <a:rPr lang="en-US" altLang="en-US" sz="2000" i="1" dirty="0"/>
              <a:t> </a:t>
            </a:r>
            <a:r>
              <a:rPr lang="en-US" altLang="en-US" sz="2000" dirty="0"/>
              <a:t>for that          )</a:t>
            </a:r>
          </a:p>
          <a:p>
            <a:pPr>
              <a:buFont typeface="Calibri Light" panose="020F0302020204030204" pitchFamily="34" charset="0"/>
              <a:buAutoNum type="arabicPeriod"/>
            </a:pPr>
            <a:r>
              <a:rPr lang="en-US" altLang="en-US" sz="2000" dirty="0"/>
              <a:t>Open the attribute table and check that all the content from the master list is there</a:t>
            </a:r>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26</a:t>
            </a:fld>
            <a:endParaRPr lang="en-GB" altLang="en-US"/>
          </a:p>
        </p:txBody>
      </p:sp>
      <p:sp>
        <p:nvSpPr>
          <p:cNvPr id="10" name="AutoShape 32">
            <a:extLst>
              <a:ext uri="{FF2B5EF4-FFF2-40B4-BE49-F238E27FC236}">
                <a16:creationId xmlns="" xmlns:a16="http://schemas.microsoft.com/office/drawing/2014/main" id="{699257C0-F7AE-4D7B-A335-F556769EC1B8}"/>
              </a:ext>
            </a:extLst>
          </p:cNvPr>
          <p:cNvSpPr>
            <a:spLocks noChangeArrowheads="1"/>
          </p:cNvSpPr>
          <p:nvPr/>
        </p:nvSpPr>
        <p:spPr bwMode="auto">
          <a:xfrm>
            <a:off x="468313" y="211659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latin typeface="+mn-lt"/>
              <a:cs typeface="Arial" charset="0"/>
            </a:endParaRPr>
          </a:p>
        </p:txBody>
      </p:sp>
      <p:sp>
        <p:nvSpPr>
          <p:cNvPr id="11" name="Rectangle 3">
            <a:extLst>
              <a:ext uri="{FF2B5EF4-FFF2-40B4-BE49-F238E27FC236}">
                <a16:creationId xmlns="" xmlns:a16="http://schemas.microsoft.com/office/drawing/2014/main" id="{F03616C0-75F5-424D-90E5-F368587964F2}"/>
              </a:ext>
            </a:extLst>
          </p:cNvPr>
          <p:cNvSpPr>
            <a:spLocks noChangeArrowheads="1"/>
          </p:cNvSpPr>
          <p:nvPr/>
        </p:nvSpPr>
        <p:spPr bwMode="auto">
          <a:xfrm>
            <a:off x="1042988" y="2151524"/>
            <a:ext cx="3313112" cy="614362"/>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You can delete the temporary layer by right clicking on it and then click </a:t>
            </a:r>
            <a:r>
              <a:rPr lang="en-US" altLang="zh-CN" sz="2600">
                <a:latin typeface="+mn-lt"/>
                <a:cs typeface="Arial" charset="0"/>
              </a:rPr>
              <a:t>on </a:t>
            </a:r>
            <a:r>
              <a:rPr lang="en-US" altLang="zh-CN" sz="2600" i="1">
                <a:latin typeface="+mn-lt"/>
                <a:cs typeface="Arial" charset="0"/>
              </a:rPr>
              <a:t>Remove Layer</a:t>
            </a:r>
            <a:endParaRPr lang="en-US" altLang="zh-CN" sz="2600" i="1" dirty="0">
              <a:latin typeface="+mn-lt"/>
              <a:cs typeface="Arial" charset="0"/>
            </a:endParaRPr>
          </a:p>
        </p:txBody>
      </p:sp>
      <p:sp>
        <p:nvSpPr>
          <p:cNvPr id="29707" name="Rectangle 12">
            <a:extLst>
              <a:ext uri="{FF2B5EF4-FFF2-40B4-BE49-F238E27FC236}">
                <a16:creationId xmlns="" xmlns:a16="http://schemas.microsoft.com/office/drawing/2014/main" id="{0E0DED7E-5D87-4592-BB63-98C530C40384}"/>
              </a:ext>
            </a:extLst>
          </p:cNvPr>
          <p:cNvSpPr>
            <a:spLocks noChangeArrowheads="1"/>
          </p:cNvSpPr>
          <p:nvPr/>
        </p:nvSpPr>
        <p:spPr bwMode="auto">
          <a:xfrm>
            <a:off x="355600" y="3538999"/>
            <a:ext cx="47926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500"/>
              <a:t>Once done, save the project and:</a:t>
            </a:r>
            <a:endParaRPr lang="en-US" altLang="en-US" sz="2500" i="1"/>
          </a:p>
        </p:txBody>
      </p:sp>
      <p:pic>
        <p:nvPicPr>
          <p:cNvPr id="29708" name="Picture 4">
            <a:extLst>
              <a:ext uri="{FF2B5EF4-FFF2-40B4-BE49-F238E27FC236}">
                <a16:creationId xmlns="" xmlns:a16="http://schemas.microsoft.com/office/drawing/2014/main" id="{E1EC8529-FCED-4013-8C46-350C4F8E2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2" t="6377" r="63074" b="89070"/>
          <a:stretch>
            <a:fillRect/>
          </a:stretch>
        </p:blipFill>
        <p:spPr bwMode="auto">
          <a:xfrm>
            <a:off x="2751931" y="4892470"/>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a:extLst>
              <a:ext uri="{FF2B5EF4-FFF2-40B4-BE49-F238E27FC236}">
                <a16:creationId xmlns="" xmlns:a16="http://schemas.microsoft.com/office/drawing/2014/main" id="{8966FBAC-A5A7-4191-AD51-CBE5E6EBC0B0}"/>
              </a:ext>
            </a:extLst>
          </p:cNvPr>
          <p:cNvSpPr>
            <a:spLocks noChangeArrowheads="1"/>
          </p:cNvSpPr>
          <p:nvPr/>
        </p:nvSpPr>
        <p:spPr bwMode="auto">
          <a:xfrm>
            <a:off x="5211763" y="6970446"/>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843" t="36623" r="67464" b="39853"/>
          <a:stretch/>
        </p:blipFill>
        <p:spPr bwMode="auto">
          <a:xfrm>
            <a:off x="6673723" y="2176924"/>
            <a:ext cx="2074990" cy="1644005"/>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61" t="17708" r="9493" b="10764"/>
          <a:stretch/>
        </p:blipFill>
        <p:spPr bwMode="auto">
          <a:xfrm>
            <a:off x="5513413" y="4581128"/>
            <a:ext cx="3235300" cy="1719927"/>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10" t="16326" r="1684" b="6944"/>
          <a:stretch/>
        </p:blipFill>
        <p:spPr bwMode="auto">
          <a:xfrm>
            <a:off x="4715669" y="4015249"/>
            <a:ext cx="2774962" cy="1635244"/>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a:extLst>
              <a:ext uri="{FF2B5EF4-FFF2-40B4-BE49-F238E27FC236}">
                <a16:creationId xmlns="" xmlns:a16="http://schemas.microsoft.com/office/drawing/2014/main" id="{ADBD78A8-4FF3-4644-ADEF-B888CBBE0FEA}"/>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3</a:t>
            </a:r>
            <a:endParaRPr lang="en-PH" altLang="en-US" sz="3200" b="1" dirty="0">
              <a:solidFill>
                <a:schemeClr val="bg1"/>
              </a:solidFill>
              <a:latin typeface="+mn-lt"/>
            </a:endParaRPr>
          </a:p>
        </p:txBody>
      </p:sp>
      <p:sp>
        <p:nvSpPr>
          <p:cNvPr id="18" name="Rectangle 3">
            <a:extLst>
              <a:ext uri="{FF2B5EF4-FFF2-40B4-BE49-F238E27FC236}">
                <a16:creationId xmlns="" xmlns:a16="http://schemas.microsoft.com/office/drawing/2014/main" id="{02BE4B8B-1F6C-4E14-A420-E4761C69E218}"/>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Places of residence shapefile</a:t>
            </a:r>
          </a:p>
        </p:txBody>
      </p:sp>
    </p:spTree>
    <p:extLst>
      <p:ext uri="{BB962C8B-B14F-4D97-AF65-F5344CB8AC3E}">
        <p14:creationId xmlns:p14="http://schemas.microsoft.com/office/powerpoint/2010/main" val="30514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87118 -0.3949 C -0.87118 -0.19583 -0.74948 -0.03402 -0.60191 -0.03402 C -0.42743 -0.03402 -0.36441 -0.21389 -0.33784 -0.32245 L -0.31059 -0.46736 C -0.28333 -0.57592 -0.21632 -0.75555 -0.01927 -0.75555 C 0.10695 -0.75555 0.25035 -0.59398 0.25035 -0.3949 C 0.25035 -0.19583 0.10695 -0.03402 -0.01927 -0.03402 C -0.21632 -0.03402 -0.28333 -0.21389 -0.31059 -0.32245 L -0.33784 -0.46736 C -0.36441 -0.57592 -0.42743 -0.75555 -0.60191 -0.75555 C -0.74948 -0.75555 -0.87118 -0.59398 -0.87118 -0.3949 Z " pathEditMode="relative" rAng="0" ptsTypes="AAAAAAAAAAA">
                                      <p:cBhvr>
                                        <p:cTn id="6" dur="6250" fill="hold"/>
                                        <p:tgtEl>
                                          <p:spTgt spid="20"/>
                                        </p:tgtEl>
                                        <p:attrNameLst>
                                          <p:attrName>ppt_x</p:attrName>
                                          <p:attrName>ppt_y</p:attrName>
                                        </p:attrNameLst>
                                      </p:cBhvr>
                                      <p:rCtr x="560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75657" y="1065213"/>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2800" b="1" u="sng" dirty="0"/>
              <a:t>Possible places of </a:t>
            </a:r>
            <a:r>
              <a:rPr lang="en-PH" altLang="en-US" sz="2800" b="1" u="sng" dirty="0"/>
              <a:t>infection shapefile</a:t>
            </a:r>
            <a:endParaRPr lang="en-US" altLang="en-US" sz="2800" b="1" u="sng" dirty="0"/>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27</a:t>
            </a:fld>
            <a:endParaRPr lang="en-GB" altLang="en-US"/>
          </a:p>
        </p:txBody>
      </p:sp>
      <p:sp>
        <p:nvSpPr>
          <p:cNvPr id="17" name="AutoShape 32">
            <a:extLst>
              <a:ext uri="{FF2B5EF4-FFF2-40B4-BE49-F238E27FC236}">
                <a16:creationId xmlns="" xmlns:a16="http://schemas.microsoft.com/office/drawing/2014/main" id="{9E49C5E8-A6D5-4D33-A8C8-D8EE3FF6FB83}"/>
              </a:ext>
            </a:extLst>
          </p:cNvPr>
          <p:cNvSpPr>
            <a:spLocks noChangeArrowheads="1"/>
          </p:cNvSpPr>
          <p:nvPr/>
        </p:nvSpPr>
        <p:spPr bwMode="auto">
          <a:xfrm>
            <a:off x="395536" y="162827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8" name="Rectangle 3">
            <a:extLst>
              <a:ext uri="{FF2B5EF4-FFF2-40B4-BE49-F238E27FC236}">
                <a16:creationId xmlns="" xmlns:a16="http://schemas.microsoft.com/office/drawing/2014/main" id="{9BE1D3EF-1D9C-4390-833E-C7401F7EF88E}"/>
              </a:ext>
            </a:extLst>
          </p:cNvPr>
          <p:cNvSpPr>
            <a:spLocks noChangeArrowheads="1"/>
          </p:cNvSpPr>
          <p:nvPr/>
        </p:nvSpPr>
        <p:spPr bwMode="auto">
          <a:xfrm>
            <a:off x="971799" y="1661617"/>
            <a:ext cx="7848600" cy="759271"/>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a:latin typeface="+mn-lt"/>
                <a:cs typeface="Arial" charset="0"/>
              </a:rPr>
              <a:t>We also have to convert the possible </a:t>
            </a:r>
            <a:r>
              <a:rPr lang="en-GB" altLang="en-US" sz="2400">
                <a:latin typeface="+mn-lt"/>
              </a:rPr>
              <a:t>place of infection in the  </a:t>
            </a:r>
            <a:r>
              <a:rPr lang="en-US" altLang="zh-CN" sz="2400">
                <a:latin typeface="+mn-lt"/>
                <a:cs typeface="Arial" charset="0"/>
              </a:rPr>
              <a:t>into </a:t>
            </a:r>
            <a:r>
              <a:rPr lang="en-US" altLang="zh-CN" sz="2400" dirty="0">
                <a:latin typeface="+mn-lt"/>
                <a:cs typeface="Arial" charset="0"/>
              </a:rPr>
              <a:t>a shapefile</a:t>
            </a:r>
          </a:p>
        </p:txBody>
      </p:sp>
      <p:sp>
        <p:nvSpPr>
          <p:cNvPr id="19" name="Rectangle 3">
            <a:extLst>
              <a:ext uri="{FF2B5EF4-FFF2-40B4-BE49-F238E27FC236}">
                <a16:creationId xmlns="" xmlns:a16="http://schemas.microsoft.com/office/drawing/2014/main" id="{9BE1D3EF-1D9C-4390-833E-C7401F7EF88E}"/>
              </a:ext>
            </a:extLst>
          </p:cNvPr>
          <p:cNvSpPr>
            <a:spLocks noChangeArrowheads="1"/>
          </p:cNvSpPr>
          <p:nvPr/>
        </p:nvSpPr>
        <p:spPr bwMode="auto">
          <a:xfrm>
            <a:off x="395536" y="2453705"/>
            <a:ext cx="8640960" cy="1480120"/>
          </a:xfrm>
          <a:prstGeom prst="rect">
            <a:avLst/>
          </a:prstGeom>
          <a:noFill/>
          <a:ln w="9525">
            <a:noFill/>
            <a:miter lim="800000"/>
            <a:headEnd/>
            <a:tailEnd/>
          </a:ln>
        </p:spPr>
        <p:txBody>
          <a:bodyPr lIns="0" tIns="0" rIns="0" bIns="0"/>
          <a:lstStyle/>
          <a:p>
            <a:pPr marL="342900" indent="-342900">
              <a:lnSpc>
                <a:spcPct val="90000"/>
              </a:lnSpc>
              <a:spcBef>
                <a:spcPct val="20000"/>
              </a:spcBef>
              <a:buFont typeface="Arial" pitchFamily="34" charset="0"/>
              <a:buChar char="•"/>
              <a:defRPr/>
            </a:pPr>
            <a:r>
              <a:rPr lang="en-PH" altLang="zh-CN" sz="2400" dirty="0">
                <a:latin typeface="+mn-lt"/>
                <a:cs typeface="Arial" charset="0"/>
              </a:rPr>
              <a:t>Repeat the steps starting from adding the </a:t>
            </a:r>
            <a:r>
              <a:rPr lang="en-US" altLang="en-US" sz="2400" dirty="0"/>
              <a:t>Place_res_inf_by_case_270325.txt file up to converting the temporary layer into a shapefile and checking that all the points are there for each of the 3 set of geographic coordinates</a:t>
            </a:r>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4</a:t>
            </a:r>
            <a:endParaRPr lang="en-PH" altLang="en-US" sz="3200" b="1" dirty="0">
              <a:solidFill>
                <a:schemeClr val="bg1"/>
              </a:solidFill>
              <a:latin typeface="+mn-lt"/>
            </a:endParaRPr>
          </a:p>
        </p:txBody>
      </p:sp>
      <p:sp>
        <p:nvSpPr>
          <p:cNvPr id="11" name="AutoShape 32">
            <a:extLst>
              <a:ext uri="{FF2B5EF4-FFF2-40B4-BE49-F238E27FC236}">
                <a16:creationId xmlns="" xmlns:a16="http://schemas.microsoft.com/office/drawing/2014/main" id="{47EAAC7F-39FF-453C-8272-EB361CF0A4B0}"/>
              </a:ext>
            </a:extLst>
          </p:cNvPr>
          <p:cNvSpPr>
            <a:spLocks noChangeArrowheads="1"/>
          </p:cNvSpPr>
          <p:nvPr/>
        </p:nvSpPr>
        <p:spPr bwMode="auto">
          <a:xfrm>
            <a:off x="1043409" y="3900487"/>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2" name="Rectangle 3">
            <a:extLst>
              <a:ext uri="{FF2B5EF4-FFF2-40B4-BE49-F238E27FC236}">
                <a16:creationId xmlns="" xmlns:a16="http://schemas.microsoft.com/office/drawing/2014/main" id="{937D2609-AF39-4903-9F65-274FB838958C}"/>
              </a:ext>
            </a:extLst>
          </p:cNvPr>
          <p:cNvSpPr>
            <a:spLocks noChangeArrowheads="1"/>
          </p:cNvSpPr>
          <p:nvPr/>
        </p:nvSpPr>
        <p:spPr bwMode="auto">
          <a:xfrm>
            <a:off x="1619672" y="3933825"/>
            <a:ext cx="7848600" cy="759271"/>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You will end up with 3 shapefiles (Place_infection_1.shp, Place_infection_2.shp, Place_infection_3.shp)</a:t>
            </a:r>
          </a:p>
        </p:txBody>
      </p:sp>
      <p:sp>
        <p:nvSpPr>
          <p:cNvPr id="13" name="AutoShape 32">
            <a:extLst>
              <a:ext uri="{FF2B5EF4-FFF2-40B4-BE49-F238E27FC236}">
                <a16:creationId xmlns="" xmlns:a16="http://schemas.microsoft.com/office/drawing/2014/main" id="{4070BC55-9630-47E4-AA70-29103EF4D352}"/>
              </a:ext>
            </a:extLst>
          </p:cNvPr>
          <p:cNvSpPr>
            <a:spLocks noChangeArrowheads="1"/>
          </p:cNvSpPr>
          <p:nvPr/>
        </p:nvSpPr>
        <p:spPr bwMode="auto">
          <a:xfrm>
            <a:off x="1043409" y="4767758"/>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4" name="Rectangle 3">
            <a:extLst>
              <a:ext uri="{FF2B5EF4-FFF2-40B4-BE49-F238E27FC236}">
                <a16:creationId xmlns="" xmlns:a16="http://schemas.microsoft.com/office/drawing/2014/main" id="{B3C3E9B2-8822-4E5F-9469-0AFDF19E18BE}"/>
              </a:ext>
            </a:extLst>
          </p:cNvPr>
          <p:cNvSpPr>
            <a:spLocks noChangeArrowheads="1"/>
          </p:cNvSpPr>
          <p:nvPr/>
        </p:nvSpPr>
        <p:spPr bwMode="auto">
          <a:xfrm>
            <a:off x="1619672" y="4801096"/>
            <a:ext cx="7848600" cy="759271"/>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We need to merge these 3 shapefiles together</a:t>
            </a:r>
          </a:p>
        </p:txBody>
      </p:sp>
      <p:sp>
        <p:nvSpPr>
          <p:cNvPr id="15" name="Rectangle 3">
            <a:extLst>
              <a:ext uri="{FF2B5EF4-FFF2-40B4-BE49-F238E27FC236}">
                <a16:creationId xmlns="" xmlns:a16="http://schemas.microsoft.com/office/drawing/2014/main" id="{9E92348E-E4D3-4D9F-A387-FA38FFF6D2D1}"/>
              </a:ext>
            </a:extLst>
          </p:cNvPr>
          <p:cNvSpPr>
            <a:spLocks noChangeArrowheads="1"/>
          </p:cNvSpPr>
          <p:nvPr/>
        </p:nvSpPr>
        <p:spPr bwMode="auto">
          <a:xfrm>
            <a:off x="4139952" y="6002338"/>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sp>
        <p:nvSpPr>
          <p:cNvPr id="16" name="Rectangle 3">
            <a:extLst>
              <a:ext uri="{FF2B5EF4-FFF2-40B4-BE49-F238E27FC236}">
                <a16:creationId xmlns="" xmlns:a16="http://schemas.microsoft.com/office/drawing/2014/main" id="{70114CEF-70C7-41BB-B297-728E75B7CD39}"/>
              </a:ext>
            </a:extLst>
          </p:cNvPr>
          <p:cNvSpPr>
            <a:spLocks noChangeArrowheads="1"/>
          </p:cNvSpPr>
          <p:nvPr/>
        </p:nvSpPr>
        <p:spPr bwMode="auto">
          <a:xfrm>
            <a:off x="2226666" y="5445125"/>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But, before that…</a:t>
            </a:r>
          </a:p>
        </p:txBody>
      </p:sp>
      <p:pic>
        <p:nvPicPr>
          <p:cNvPr id="4" name="Picture 3" descr="A close up of a sign&#10;&#10;Description automatically generated">
            <a:extLst>
              <a:ext uri="{FF2B5EF4-FFF2-40B4-BE49-F238E27FC236}">
                <a16:creationId xmlns="" xmlns:a16="http://schemas.microsoft.com/office/drawing/2014/main" id="{8872E8F7-AF09-48AC-8154-7007DAB1D2C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6593915" y="5526379"/>
            <a:ext cx="1146437" cy="1146437"/>
          </a:xfrm>
          <a:prstGeom prst="rect">
            <a:avLst/>
          </a:prstGeom>
        </p:spPr>
      </p:pic>
    </p:spTree>
    <p:extLst>
      <p:ext uri="{BB962C8B-B14F-4D97-AF65-F5344CB8AC3E}">
        <p14:creationId xmlns:p14="http://schemas.microsoft.com/office/powerpoint/2010/main" val="132395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75657" y="1065213"/>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2800" b="1" u="sng" dirty="0"/>
              <a:t>Possible places of </a:t>
            </a:r>
            <a:r>
              <a:rPr lang="en-PH" altLang="en-US" sz="2800" b="1" u="sng" dirty="0"/>
              <a:t>infection shapefile</a:t>
            </a:r>
            <a:endParaRPr lang="en-US" altLang="en-US" sz="2800" b="1" u="sng" dirty="0"/>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28</a:t>
            </a:fld>
            <a:endParaRPr lang="en-GB" altLang="en-US"/>
          </a:p>
        </p:txBody>
      </p:sp>
      <p:sp>
        <p:nvSpPr>
          <p:cNvPr id="17" name="AutoShape 32">
            <a:extLst>
              <a:ext uri="{FF2B5EF4-FFF2-40B4-BE49-F238E27FC236}">
                <a16:creationId xmlns="" xmlns:a16="http://schemas.microsoft.com/office/drawing/2014/main" id="{9E49C5E8-A6D5-4D33-A8C8-D8EE3FF6FB83}"/>
              </a:ext>
            </a:extLst>
          </p:cNvPr>
          <p:cNvSpPr>
            <a:spLocks noChangeArrowheads="1"/>
          </p:cNvSpPr>
          <p:nvPr/>
        </p:nvSpPr>
        <p:spPr bwMode="auto">
          <a:xfrm>
            <a:off x="395536" y="162827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8" name="Rectangle 3">
            <a:extLst>
              <a:ext uri="{FF2B5EF4-FFF2-40B4-BE49-F238E27FC236}">
                <a16:creationId xmlns="" xmlns:a16="http://schemas.microsoft.com/office/drawing/2014/main" id="{9BE1D3EF-1D9C-4390-833E-C7401F7EF88E}"/>
              </a:ext>
            </a:extLst>
          </p:cNvPr>
          <p:cNvSpPr>
            <a:spLocks noChangeArrowheads="1"/>
          </p:cNvSpPr>
          <p:nvPr/>
        </p:nvSpPr>
        <p:spPr bwMode="auto">
          <a:xfrm>
            <a:off x="971799" y="1661617"/>
            <a:ext cx="7848600" cy="759271"/>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t>To merge the 3 </a:t>
            </a:r>
            <a:r>
              <a:rPr lang="en-US" altLang="zh-CN" sz="2400"/>
              <a:t>shapefiles </a:t>
            </a:r>
            <a:r>
              <a:rPr lang="en-US" altLang="zh-CN" sz="2400" smtClean="0"/>
              <a:t>together (</a:t>
            </a:r>
            <a:r>
              <a:rPr lang="en-US" altLang="zh-CN" sz="2400" dirty="0"/>
              <a:t>Place_infection_1.shp, Place_infection_2.shp, Place_infection_3.shp):</a:t>
            </a:r>
            <a:endParaRPr lang="en-US" altLang="zh-CN" sz="2400" dirty="0">
              <a:latin typeface="+mn-lt"/>
              <a:cs typeface="Arial" charset="0"/>
            </a:endParaRPr>
          </a:p>
        </p:txBody>
      </p:sp>
      <p:sp>
        <p:nvSpPr>
          <p:cNvPr id="19" name="Rectangle 3">
            <a:extLst>
              <a:ext uri="{FF2B5EF4-FFF2-40B4-BE49-F238E27FC236}">
                <a16:creationId xmlns="" xmlns:a16="http://schemas.microsoft.com/office/drawing/2014/main" id="{9BE1D3EF-1D9C-4390-833E-C7401F7EF88E}"/>
              </a:ext>
            </a:extLst>
          </p:cNvPr>
          <p:cNvSpPr>
            <a:spLocks noChangeArrowheads="1"/>
          </p:cNvSpPr>
          <p:nvPr/>
        </p:nvSpPr>
        <p:spPr bwMode="auto">
          <a:xfrm>
            <a:off x="468313" y="2383606"/>
            <a:ext cx="5479294" cy="1480120"/>
          </a:xfrm>
          <a:prstGeom prst="rect">
            <a:avLst/>
          </a:prstGeom>
          <a:noFill/>
          <a:ln w="9525">
            <a:noFill/>
            <a:miter lim="800000"/>
            <a:headEnd/>
            <a:tailEnd/>
          </a:ln>
        </p:spPr>
        <p:txBody>
          <a:bodyPr lIns="0" tIns="0" rIns="0" bIns="0"/>
          <a:lstStyle/>
          <a:p>
            <a:pPr marL="457200" indent="-457200">
              <a:lnSpc>
                <a:spcPct val="90000"/>
              </a:lnSpc>
              <a:spcBef>
                <a:spcPct val="20000"/>
              </a:spcBef>
              <a:buFont typeface="+mj-lt"/>
              <a:buAutoNum type="arabicPeriod"/>
              <a:defRPr/>
            </a:pPr>
            <a:r>
              <a:rPr lang="en-US" altLang="zh-CN" sz="2400" dirty="0">
                <a:latin typeface="+mn-lt"/>
                <a:cs typeface="Arial" charset="0"/>
              </a:rPr>
              <a:t>Im QGIS, select the Vector&gt; Data management tools &gt; Merge Vector layers option</a:t>
            </a:r>
          </a:p>
          <a:p>
            <a:pPr marL="457200" indent="-457200">
              <a:lnSpc>
                <a:spcPct val="90000"/>
              </a:lnSpc>
              <a:spcBef>
                <a:spcPct val="20000"/>
              </a:spcBef>
              <a:buFont typeface="+mj-lt"/>
              <a:buAutoNum type="arabicPeriod"/>
              <a:defRPr/>
            </a:pPr>
            <a:r>
              <a:rPr lang="en-US" altLang="en-US" sz="2400" dirty="0">
                <a:latin typeface="+mn-lt"/>
              </a:rPr>
              <a:t>In the window that opens:</a:t>
            </a:r>
          </a:p>
          <a:p>
            <a:pPr marL="914400" lvl="1" indent="-457200">
              <a:lnSpc>
                <a:spcPct val="90000"/>
              </a:lnSpc>
              <a:spcBef>
                <a:spcPct val="20000"/>
              </a:spcBef>
              <a:buFont typeface="Arial" panose="020B0604020202020204" pitchFamily="34" charset="0"/>
              <a:buChar char="•"/>
              <a:defRPr/>
            </a:pPr>
            <a:r>
              <a:rPr lang="en-US" altLang="en-US" sz="2400" dirty="0">
                <a:latin typeface="+mn-lt"/>
              </a:rPr>
              <a:t>Select the shapefiles you want to merge under </a:t>
            </a:r>
            <a:r>
              <a:rPr lang="en-US" altLang="en-US" sz="2400" i="1" dirty="0">
                <a:latin typeface="+mn-lt"/>
              </a:rPr>
              <a:t>Input layers</a:t>
            </a:r>
          </a:p>
          <a:p>
            <a:pPr marL="914400" lvl="1" indent="-457200">
              <a:lnSpc>
                <a:spcPct val="90000"/>
              </a:lnSpc>
              <a:spcBef>
                <a:spcPct val="20000"/>
              </a:spcBef>
              <a:buFont typeface="Arial" panose="020B0604020202020204" pitchFamily="34" charset="0"/>
              <a:buChar char="•"/>
              <a:defRPr/>
            </a:pPr>
            <a:r>
              <a:rPr lang="en-US" altLang="en-US" sz="2400" dirty="0">
                <a:latin typeface="+mn-lt"/>
              </a:rPr>
              <a:t>Select the path and the name for the merged shapefile under </a:t>
            </a:r>
            <a:r>
              <a:rPr lang="en-US" altLang="en-US" sz="2400" i="1" dirty="0">
                <a:latin typeface="+mn-lt"/>
              </a:rPr>
              <a:t>Merged</a:t>
            </a:r>
          </a:p>
          <a:p>
            <a:pPr marL="914400" lvl="1" indent="-457200">
              <a:lnSpc>
                <a:spcPct val="90000"/>
              </a:lnSpc>
              <a:spcBef>
                <a:spcPct val="20000"/>
              </a:spcBef>
              <a:buFont typeface="Arial" panose="020B0604020202020204" pitchFamily="34" charset="0"/>
              <a:buChar char="•"/>
              <a:defRPr/>
            </a:pPr>
            <a:r>
              <a:rPr lang="en-US" altLang="en-US" sz="2400" dirty="0">
                <a:latin typeface="+mn-lt"/>
              </a:rPr>
              <a:t>Click the </a:t>
            </a:r>
            <a:r>
              <a:rPr lang="en-US" altLang="en-US" sz="2400" i="1" dirty="0">
                <a:latin typeface="+mn-lt"/>
              </a:rPr>
              <a:t>Run</a:t>
            </a:r>
            <a:r>
              <a:rPr lang="en-US" altLang="en-US" sz="2400" dirty="0">
                <a:latin typeface="+mn-lt"/>
              </a:rPr>
              <a:t> button</a:t>
            </a:r>
          </a:p>
          <a:p>
            <a:pPr marL="914400" lvl="1" indent="-457200">
              <a:lnSpc>
                <a:spcPct val="90000"/>
              </a:lnSpc>
              <a:spcBef>
                <a:spcPct val="20000"/>
              </a:spcBef>
              <a:buFont typeface="Arial" panose="020B0604020202020204" pitchFamily="34" charset="0"/>
              <a:buChar char="•"/>
              <a:defRPr/>
            </a:pPr>
            <a:endParaRPr lang="en-US" altLang="en-US" sz="2400" i="1" dirty="0"/>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4</a:t>
            </a:r>
            <a:endParaRPr lang="en-PH" altLang="en-US" sz="3200" b="1" dirty="0">
              <a:solidFill>
                <a:schemeClr val="bg1"/>
              </a:solidFill>
              <a:latin typeface="+mn-lt"/>
            </a:endParaRPr>
          </a:p>
        </p:txBody>
      </p:sp>
      <p:pic>
        <p:nvPicPr>
          <p:cNvPr id="2" name="Picture 1">
            <a:extLst>
              <a:ext uri="{FF2B5EF4-FFF2-40B4-BE49-F238E27FC236}">
                <a16:creationId xmlns="" xmlns:a16="http://schemas.microsoft.com/office/drawing/2014/main" id="{75FB2DB4-C45E-4AD9-92AE-CDBC7C242F1C}"/>
              </a:ext>
            </a:extLst>
          </p:cNvPr>
          <p:cNvPicPr>
            <a:picLocks noChangeAspect="1"/>
          </p:cNvPicPr>
          <p:nvPr/>
        </p:nvPicPr>
        <p:blipFill rotWithShape="1">
          <a:blip r:embed="rId2"/>
          <a:srcRect l="12600" t="2886" r="73226" b="73190"/>
          <a:stretch/>
        </p:blipFill>
        <p:spPr>
          <a:xfrm>
            <a:off x="5818015" y="2494072"/>
            <a:ext cx="2728080" cy="1294968"/>
          </a:xfrm>
          <a:prstGeom prst="rect">
            <a:avLst/>
          </a:prstGeom>
          <a:effectLst>
            <a:outerShdw blurRad="50800" dist="38100" dir="2700000" sx="102000" sy="102000" algn="tl" rotWithShape="0">
              <a:prstClr val="black">
                <a:alpha val="40000"/>
              </a:prstClr>
            </a:outerShdw>
          </a:effectLst>
        </p:spPr>
      </p:pic>
      <p:pic>
        <p:nvPicPr>
          <p:cNvPr id="3" name="Picture 2">
            <a:extLst>
              <a:ext uri="{FF2B5EF4-FFF2-40B4-BE49-F238E27FC236}">
                <a16:creationId xmlns="" xmlns:a16="http://schemas.microsoft.com/office/drawing/2014/main" id="{B178118B-1E94-49FF-998D-82B5B57CC767}"/>
              </a:ext>
            </a:extLst>
          </p:cNvPr>
          <p:cNvPicPr>
            <a:picLocks noChangeAspect="1"/>
          </p:cNvPicPr>
          <p:nvPr/>
        </p:nvPicPr>
        <p:blipFill rotWithShape="1">
          <a:blip r:embed="rId3"/>
          <a:srcRect l="1792" t="11860" r="77391" b="78242"/>
          <a:stretch/>
        </p:blipFill>
        <p:spPr>
          <a:xfrm>
            <a:off x="6100489" y="3643869"/>
            <a:ext cx="2575198" cy="984830"/>
          </a:xfrm>
          <a:prstGeom prst="rect">
            <a:avLst/>
          </a:prstGeom>
          <a:effectLst>
            <a:outerShdw blurRad="50800" dist="38100" dir="2700000" sx="102000" sy="102000" algn="tl" rotWithShape="0">
              <a:prstClr val="black">
                <a:alpha val="40000"/>
              </a:prstClr>
            </a:outerShdw>
          </a:effectLst>
        </p:spPr>
      </p:pic>
      <p:pic>
        <p:nvPicPr>
          <p:cNvPr id="20" name="Picture 19">
            <a:extLst>
              <a:ext uri="{FF2B5EF4-FFF2-40B4-BE49-F238E27FC236}">
                <a16:creationId xmlns="" xmlns:a16="http://schemas.microsoft.com/office/drawing/2014/main" id="{43ACFEC8-C8D8-43DF-878C-1ACEA17A0563}"/>
              </a:ext>
            </a:extLst>
          </p:cNvPr>
          <p:cNvPicPr>
            <a:picLocks noChangeAspect="1"/>
          </p:cNvPicPr>
          <p:nvPr/>
        </p:nvPicPr>
        <p:blipFill rotWithShape="1">
          <a:blip r:embed="rId3"/>
          <a:srcRect l="1792" t="29605" r="76155" b="61126"/>
          <a:stretch/>
        </p:blipFill>
        <p:spPr>
          <a:xfrm>
            <a:off x="6140812" y="4799508"/>
            <a:ext cx="2728080" cy="922238"/>
          </a:xfrm>
          <a:prstGeom prst="rect">
            <a:avLst/>
          </a:prstGeom>
          <a:effectLst>
            <a:outerShdw blurRad="50800" dist="38100" dir="2700000" sx="102000" sy="102000" algn="tl" rotWithShape="0">
              <a:prstClr val="black">
                <a:alpha val="40000"/>
              </a:prstClr>
            </a:outerShdw>
          </a:effectLst>
        </p:spPr>
      </p:pic>
      <p:pic>
        <p:nvPicPr>
          <p:cNvPr id="21" name="Picture 20">
            <a:extLst>
              <a:ext uri="{FF2B5EF4-FFF2-40B4-BE49-F238E27FC236}">
                <a16:creationId xmlns="" xmlns:a16="http://schemas.microsoft.com/office/drawing/2014/main" id="{68D3B2E8-B1D3-43A8-8BB0-01A2CB259FB2}"/>
              </a:ext>
            </a:extLst>
          </p:cNvPr>
          <p:cNvPicPr>
            <a:picLocks noChangeAspect="1"/>
          </p:cNvPicPr>
          <p:nvPr/>
        </p:nvPicPr>
        <p:blipFill rotWithShape="1">
          <a:blip r:embed="rId3"/>
          <a:srcRect l="61131" t="93442" r="26645" b="1492"/>
          <a:stretch/>
        </p:blipFill>
        <p:spPr>
          <a:xfrm>
            <a:off x="4096949" y="5209445"/>
            <a:ext cx="1414077" cy="471359"/>
          </a:xfrm>
          <a:prstGeom prst="rect">
            <a:avLst/>
          </a:prstGeom>
          <a:effectLst>
            <a:outerShdw blurRad="50800" dist="38100" dir="2700000" sx="102000" sy="102000" algn="tl" rotWithShape="0">
              <a:prstClr val="black">
                <a:alpha val="40000"/>
              </a:prstClr>
            </a:outerShdw>
          </a:effectLst>
        </p:spPr>
      </p:pic>
      <p:sp>
        <p:nvSpPr>
          <p:cNvPr id="22" name="AutoShape 32">
            <a:extLst>
              <a:ext uri="{FF2B5EF4-FFF2-40B4-BE49-F238E27FC236}">
                <a16:creationId xmlns="" xmlns:a16="http://schemas.microsoft.com/office/drawing/2014/main" id="{D298809F-98AC-4DA7-BCC8-797A43888687}"/>
              </a:ext>
            </a:extLst>
          </p:cNvPr>
          <p:cNvSpPr>
            <a:spLocks noChangeArrowheads="1"/>
          </p:cNvSpPr>
          <p:nvPr/>
        </p:nvSpPr>
        <p:spPr bwMode="auto">
          <a:xfrm>
            <a:off x="468313" y="5733256"/>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23" name="Rectangle 3">
            <a:extLst>
              <a:ext uri="{FF2B5EF4-FFF2-40B4-BE49-F238E27FC236}">
                <a16:creationId xmlns="" xmlns:a16="http://schemas.microsoft.com/office/drawing/2014/main" id="{77A02B35-4943-4606-B50B-6FB74D6EA6C2}"/>
              </a:ext>
            </a:extLst>
          </p:cNvPr>
          <p:cNvSpPr>
            <a:spLocks noChangeArrowheads="1"/>
          </p:cNvSpPr>
          <p:nvPr/>
        </p:nvSpPr>
        <p:spPr bwMode="auto">
          <a:xfrm>
            <a:off x="1044576" y="5766594"/>
            <a:ext cx="7848600" cy="365125"/>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t>The merged shapefile should appear in the map canvas</a:t>
            </a:r>
            <a:endParaRPr lang="en-US" altLang="zh-CN" sz="2400" dirty="0">
              <a:latin typeface="+mn-lt"/>
              <a:cs typeface="Arial" charset="0"/>
            </a:endParaRPr>
          </a:p>
        </p:txBody>
      </p:sp>
      <p:sp>
        <p:nvSpPr>
          <p:cNvPr id="24" name="AutoShape 32">
            <a:extLst>
              <a:ext uri="{FF2B5EF4-FFF2-40B4-BE49-F238E27FC236}">
                <a16:creationId xmlns="" xmlns:a16="http://schemas.microsoft.com/office/drawing/2014/main" id="{35A2E141-2EB0-4920-9CA6-279D657E2590}"/>
              </a:ext>
            </a:extLst>
          </p:cNvPr>
          <p:cNvSpPr>
            <a:spLocks noChangeArrowheads="1"/>
          </p:cNvSpPr>
          <p:nvPr/>
        </p:nvSpPr>
        <p:spPr bwMode="auto">
          <a:xfrm>
            <a:off x="755649" y="6093296"/>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25" name="Rectangle 3">
            <a:extLst>
              <a:ext uri="{FF2B5EF4-FFF2-40B4-BE49-F238E27FC236}">
                <a16:creationId xmlns="" xmlns:a16="http://schemas.microsoft.com/office/drawing/2014/main" id="{86C6E4B7-FB11-4B85-AF0D-EB21CEDD9271}"/>
              </a:ext>
            </a:extLst>
          </p:cNvPr>
          <p:cNvSpPr>
            <a:spLocks noChangeArrowheads="1"/>
          </p:cNvSpPr>
          <p:nvPr/>
        </p:nvSpPr>
        <p:spPr bwMode="auto">
          <a:xfrm>
            <a:off x="1331912" y="6126634"/>
            <a:ext cx="7848600" cy="365125"/>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t>Check that you did not loose any points on the way and if the location of the points make sense on the satellite image</a:t>
            </a:r>
            <a:endParaRPr lang="en-US" altLang="zh-CN" sz="2400" dirty="0">
              <a:latin typeface="+mn-lt"/>
              <a:cs typeface="Arial" charset="0"/>
            </a:endParaRPr>
          </a:p>
        </p:txBody>
      </p:sp>
    </p:spTree>
    <p:extLst>
      <p:ext uri="{BB962C8B-B14F-4D97-AF65-F5344CB8AC3E}">
        <p14:creationId xmlns:p14="http://schemas.microsoft.com/office/powerpoint/2010/main" val="394445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74650" y="1065436"/>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err="1"/>
              <a:t>Hydrographic</a:t>
            </a:r>
            <a:r>
              <a:rPr lang="fr-CH" altLang="en-US" sz="2800" b="1" u="sng" dirty="0"/>
              <a:t> network </a:t>
            </a:r>
            <a:r>
              <a:rPr lang="fr-CH" altLang="en-US" sz="2800" b="1" u="sng" dirty="0" err="1"/>
              <a:t>shapefile</a:t>
            </a:r>
            <a:r>
              <a:rPr lang="fr-CH" altLang="en-US" sz="2800" b="1" u="sng" dirty="0"/>
              <a:t> (</a:t>
            </a:r>
            <a:r>
              <a:rPr lang="fr-CH" altLang="en-US" sz="2800" b="1" u="sng" dirty="0" err="1"/>
              <a:t>waterways</a:t>
            </a:r>
            <a:r>
              <a:rPr lang="fr-CH" altLang="en-US" sz="2800" b="1" u="sng" dirty="0"/>
              <a:t>)</a:t>
            </a:r>
            <a:endParaRPr lang="en-US" altLang="en-US" sz="2800" b="1" u="sng" dirty="0"/>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29</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5</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29</a:t>
            </a:fld>
            <a:endParaRPr lang="en-GB" altLang="en-US">
              <a:solidFill>
                <a:schemeClr val="tx1"/>
              </a:solidFill>
            </a:endParaRPr>
          </a:p>
        </p:txBody>
      </p:sp>
      <p:sp>
        <p:nvSpPr>
          <p:cNvPr id="6"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42888" y="1628800"/>
            <a:ext cx="6057303"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500" dirty="0"/>
              <a:t>Click the </a:t>
            </a:r>
            <a:r>
              <a:rPr lang="en-US" altLang="en-US" sz="2500" i="1" dirty="0"/>
              <a:t>Add Vector Layer </a:t>
            </a:r>
            <a:r>
              <a:rPr lang="en-US" altLang="en-US" sz="2500" dirty="0"/>
              <a:t>button</a:t>
            </a:r>
          </a:p>
          <a:p>
            <a:pPr>
              <a:buFontTx/>
              <a:buAutoNum type="arabicPeriod"/>
            </a:pPr>
            <a:r>
              <a:rPr lang="en-US" altLang="en-US" sz="2500" dirty="0"/>
              <a:t>Browse to the location of the EXERCISES\EXERCISE_4\DATA\ HYDROGRAPHIC_NETWORK\WATERWAYS</a:t>
            </a:r>
          </a:p>
          <a:p>
            <a:r>
              <a:rPr lang="en-US" altLang="en-US" sz="2500" dirty="0"/>
              <a:t>      folder on the USB key</a:t>
            </a:r>
          </a:p>
        </p:txBody>
      </p:sp>
      <p:pic>
        <p:nvPicPr>
          <p:cNvPr id="7" name="Picture 6" descr="add_vector">
            <a:extLst>
              <a:ext uri="{FF2B5EF4-FFF2-40B4-BE49-F238E27FC236}">
                <a16:creationId xmlns="" xmlns:a16="http://schemas.microsoft.com/office/drawing/2014/main" id="{75600909-6C92-449E-AC23-AF9E59674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52" y="1735807"/>
            <a:ext cx="5762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322759" y="3552056"/>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0"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900038" y="3624064"/>
            <a:ext cx="4464050"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a:latin typeface="+mn-lt"/>
                <a:cs typeface="Arial" charset="0"/>
              </a:rPr>
              <a:t>Notice that there are two folders there: OSM_ORIGINAL and OSM_CLEANED</a:t>
            </a:r>
          </a:p>
          <a:p>
            <a:pPr>
              <a:lnSpc>
                <a:spcPct val="90000"/>
              </a:lnSpc>
              <a:spcBef>
                <a:spcPct val="20000"/>
              </a:spcBef>
              <a:defRPr/>
            </a:pPr>
            <a:endParaRPr lang="en-US" altLang="zh-CN" sz="2400" dirty="0">
              <a:latin typeface="+mn-lt"/>
              <a:cs typeface="Arial" charset="0"/>
            </a:endParaRPr>
          </a:p>
        </p:txBody>
      </p:sp>
      <p:pic>
        <p:nvPicPr>
          <p:cNvPr id="11" name="Picture 10">
            <a:extLst>
              <a:ext uri="{FF2B5EF4-FFF2-40B4-BE49-F238E27FC236}">
                <a16:creationId xmlns="" xmlns:a16="http://schemas.microsoft.com/office/drawing/2014/main" id="{86591FE3-BCBE-4F88-B90B-35E4D4443868}"/>
              </a:ext>
            </a:extLst>
          </p:cNvPr>
          <p:cNvPicPr>
            <a:picLocks noChangeAspect="1"/>
          </p:cNvPicPr>
          <p:nvPr/>
        </p:nvPicPr>
        <p:blipFill rotWithShape="1">
          <a:blip r:embed="rId3"/>
          <a:srcRect l="23226" t="16186" r="24792" b="55600"/>
          <a:stretch/>
        </p:blipFill>
        <p:spPr>
          <a:xfrm>
            <a:off x="6083373" y="1720363"/>
            <a:ext cx="2946102" cy="1008112"/>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3"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38737" y="4536067"/>
            <a:ext cx="84620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startAt="4"/>
            </a:pPr>
            <a:r>
              <a:rPr lang="en-US" altLang="en-US" sz="2400" dirty="0"/>
              <a:t>Open the OSM_ORIGINAL folder and select the </a:t>
            </a:r>
            <a:r>
              <a:rPr lang="en-US" altLang="en-US" sz="2400" i="1" dirty="0" err="1"/>
              <a:t>waterways.shp</a:t>
            </a:r>
            <a:r>
              <a:rPr lang="en-US" altLang="en-US" sz="2400" dirty="0"/>
              <a:t> file and click on the  </a:t>
            </a:r>
            <a:r>
              <a:rPr lang="en-US" altLang="en-US" sz="2400" i="1" dirty="0"/>
              <a:t>Add</a:t>
            </a:r>
            <a:r>
              <a:rPr lang="en-US" altLang="en-US" sz="2400" dirty="0"/>
              <a:t> button</a:t>
            </a:r>
          </a:p>
          <a:p>
            <a:pPr>
              <a:buFontTx/>
              <a:buAutoNum type="arabicPeriod" startAt="4"/>
            </a:pPr>
            <a:r>
              <a:rPr lang="fr-CH" altLang="en-US" sz="2400" dirty="0"/>
              <a:t>Close the </a:t>
            </a:r>
            <a:r>
              <a:rPr lang="en-US" altLang="en-US" sz="2400" i="1" dirty="0"/>
              <a:t>Data Source Manager </a:t>
            </a:r>
            <a:r>
              <a:rPr lang="fr-CH" altLang="en-US" sz="2400" dirty="0" err="1"/>
              <a:t>window</a:t>
            </a:r>
            <a:r>
              <a:rPr lang="fr-CH" altLang="en-US" sz="2400" dirty="0"/>
              <a:t>.</a:t>
            </a:r>
            <a:endParaRPr lang="en-US" altLang="en-US" sz="2400" dirty="0"/>
          </a:p>
        </p:txBody>
      </p:sp>
      <p:sp>
        <p:nvSpPr>
          <p:cNvPr id="15"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466500" y="5742401"/>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6"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928537" y="5822099"/>
            <a:ext cx="5083623"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rPr>
              <a:t>The </a:t>
            </a:r>
            <a:r>
              <a:rPr lang="fr-CH" altLang="zh-CN" sz="2400" dirty="0" err="1">
                <a:latin typeface="+mn-lt"/>
              </a:rPr>
              <a:t>waterways</a:t>
            </a:r>
            <a:r>
              <a:rPr lang="en-US" altLang="en-US" sz="2400" dirty="0">
                <a:latin typeface="+mn-lt"/>
              </a:rPr>
              <a:t> </a:t>
            </a:r>
            <a:r>
              <a:rPr lang="en-US" altLang="zh-CN" sz="2400" dirty="0">
                <a:latin typeface="+mn-lt"/>
              </a:rPr>
              <a:t>should appear in the map canvas of QGIS</a:t>
            </a:r>
          </a:p>
        </p:txBody>
      </p:sp>
      <p:pic>
        <p:nvPicPr>
          <p:cNvPr id="2" name="Picture 1">
            <a:extLst>
              <a:ext uri="{FF2B5EF4-FFF2-40B4-BE49-F238E27FC236}">
                <a16:creationId xmlns="" xmlns:a16="http://schemas.microsoft.com/office/drawing/2014/main" id="{50AF5DBF-17BD-4ECE-B292-FB409FFD34F8}"/>
              </a:ext>
            </a:extLst>
          </p:cNvPr>
          <p:cNvPicPr>
            <a:picLocks noChangeAspect="1"/>
          </p:cNvPicPr>
          <p:nvPr/>
        </p:nvPicPr>
        <p:blipFill rotWithShape="1">
          <a:blip r:embed="rId4"/>
          <a:srcRect t="1173" b="-182"/>
          <a:stretch/>
        </p:blipFill>
        <p:spPr>
          <a:xfrm>
            <a:off x="6079843" y="4994367"/>
            <a:ext cx="2642818" cy="1519269"/>
          </a:xfrm>
          <a:prstGeom prst="rect">
            <a:avLst/>
          </a:prstGeom>
          <a:effectLst>
            <a:outerShdw blurRad="50800" dist="38100" dir="2700000" sx="102000" sy="102000" algn="tl" rotWithShape="0">
              <a:prstClr val="black">
                <a:alpha val="40000"/>
              </a:prstClr>
            </a:outerShdw>
          </a:effectLst>
        </p:spPr>
      </p:pic>
      <p:sp>
        <p:nvSpPr>
          <p:cNvPr id="17" name="Rectangle 3">
            <a:extLst>
              <a:ext uri="{FF2B5EF4-FFF2-40B4-BE49-F238E27FC236}">
                <a16:creationId xmlns="" xmlns:a16="http://schemas.microsoft.com/office/drawing/2014/main" id="{811199D0-E164-40AB-8657-204EE9500F35}"/>
              </a:ext>
            </a:extLst>
          </p:cNvPr>
          <p:cNvSpPr>
            <a:spLocks noChangeArrowheads="1"/>
          </p:cNvSpPr>
          <p:nvPr/>
        </p:nvSpPr>
        <p:spPr bwMode="auto">
          <a:xfrm>
            <a:off x="3470348" y="-454718"/>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pic>
        <p:nvPicPr>
          <p:cNvPr id="3" name="Picture 2">
            <a:extLst>
              <a:ext uri="{FF2B5EF4-FFF2-40B4-BE49-F238E27FC236}">
                <a16:creationId xmlns="" xmlns:a16="http://schemas.microsoft.com/office/drawing/2014/main" id="{2E33CADE-B552-4A36-A1F6-A90B65938A51}"/>
              </a:ext>
            </a:extLst>
          </p:cNvPr>
          <p:cNvPicPr>
            <a:picLocks noChangeAspect="1"/>
          </p:cNvPicPr>
          <p:nvPr/>
        </p:nvPicPr>
        <p:blipFill rotWithShape="1">
          <a:blip r:embed="rId5"/>
          <a:srcRect l="3653" t="78373" r="85030" b="12274"/>
          <a:stretch/>
        </p:blipFill>
        <p:spPr>
          <a:xfrm>
            <a:off x="5613549" y="3293283"/>
            <a:ext cx="2946102" cy="1122529"/>
          </a:xfrm>
          <a:prstGeom prst="rect">
            <a:avLst/>
          </a:prstGeom>
        </p:spPr>
      </p:pic>
    </p:spTree>
    <p:extLst>
      <p:ext uri="{BB962C8B-B14F-4D97-AF65-F5344CB8AC3E}">
        <p14:creationId xmlns:p14="http://schemas.microsoft.com/office/powerpoint/2010/main" val="37979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642 -0.13125 L -0.01927 1.14746 " pathEditMode="relative" rAng="0" ptsTypes="AA">
                                      <p:cBhvr>
                                        <p:cTn id="6" dur="5000" fill="hold"/>
                                        <p:tgtEl>
                                          <p:spTgt spid="17"/>
                                        </p:tgtEl>
                                        <p:attrNameLst>
                                          <p:attrName>ppt_x</p:attrName>
                                          <p:attrName>ppt_y</p:attrName>
                                        </p:attrNameLst>
                                      </p:cBhvr>
                                      <p:rCtr x="-642" y="6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3</a:t>
            </a:fld>
            <a:endParaRPr lang="en-GB" altLang="en-US">
              <a:solidFill>
                <a:schemeClr val="tx1"/>
              </a:solidFill>
            </a:endParaRPr>
          </a:p>
        </p:txBody>
      </p:sp>
      <p:sp>
        <p:nvSpPr>
          <p:cNvPr id="14" name="Rectangle 3">
            <a:extLst>
              <a:ext uri="{FF2B5EF4-FFF2-40B4-BE49-F238E27FC236}">
                <a16:creationId xmlns="" xmlns:a16="http://schemas.microsoft.com/office/drawing/2014/main" id="{8B762226-58FB-4E70-B4CD-09FBFA5529ED}"/>
              </a:ext>
            </a:extLst>
          </p:cNvPr>
          <p:cNvSpPr>
            <a:spLocks noChangeArrowheads="1"/>
          </p:cNvSpPr>
          <p:nvPr/>
        </p:nvSpPr>
        <p:spPr bwMode="auto">
          <a:xfrm>
            <a:off x="4572000" y="1772816"/>
            <a:ext cx="4176463" cy="4824536"/>
          </a:xfrm>
          <a:prstGeom prst="rect">
            <a:avLst/>
          </a:prstGeom>
          <a:noFill/>
          <a:ln w="9525">
            <a:noFill/>
            <a:miter lim="800000"/>
            <a:headEnd/>
            <a:tailEnd/>
          </a:ln>
        </p:spPr>
        <p:txBody>
          <a:bodyPr lIns="0" tIns="0" rIns="0" bIns="0"/>
          <a:lstStyle/>
          <a:p>
            <a:pPr>
              <a:spcBef>
                <a:spcPts val="0"/>
              </a:spcBef>
              <a:defRPr/>
            </a:pPr>
            <a:r>
              <a:rPr lang="en-US" altLang="zh-CN" sz="2400" dirty="0">
                <a:latin typeface="+mn-lt"/>
              </a:rPr>
              <a:t>For the Province of Tolkien, we </a:t>
            </a:r>
            <a:r>
              <a:rPr lang="en-US" altLang="zh-CN" sz="2400">
                <a:latin typeface="+mn-lt"/>
              </a:rPr>
              <a:t>need shapefiles </a:t>
            </a:r>
            <a:r>
              <a:rPr lang="en-US" altLang="zh-CN" sz="2400" dirty="0">
                <a:latin typeface="+mn-lt"/>
              </a:rPr>
              <a:t>containing the: </a:t>
            </a:r>
          </a:p>
          <a:p>
            <a:pPr marL="342900" indent="-342900">
              <a:spcBef>
                <a:spcPts val="0"/>
              </a:spcBef>
              <a:buFont typeface="Arial" panose="020B0604020202020204" pitchFamily="34" charset="0"/>
              <a:buChar char="•"/>
              <a:defRPr/>
            </a:pPr>
            <a:r>
              <a:rPr lang="en-US" altLang="zh-CN" sz="2400" dirty="0">
                <a:latin typeface="+mn-lt"/>
              </a:rPr>
              <a:t>Boundaries of the Barangay with the unique identifiers from the master list included in the attribute table</a:t>
            </a:r>
          </a:p>
          <a:p>
            <a:pPr marL="342900" indent="-342900">
              <a:spcBef>
                <a:spcPts val="0"/>
              </a:spcBef>
              <a:buFont typeface="Arial" panose="020B0604020202020204" pitchFamily="34" charset="0"/>
              <a:buChar char="•"/>
              <a:defRPr/>
            </a:pPr>
            <a:r>
              <a:rPr lang="en-US" altLang="zh-CN" sz="2400" dirty="0">
                <a:latin typeface="+mn-lt"/>
              </a:rPr>
              <a:t>Location of the health facilities with the unique identifier from the master list included in the attribute table</a:t>
            </a:r>
          </a:p>
          <a:p>
            <a:pPr marL="457200" indent="-457200">
              <a:spcBef>
                <a:spcPts val="0"/>
              </a:spcBef>
              <a:buFont typeface="Arial" panose="020B0604020202020204" pitchFamily="34" charset="0"/>
              <a:buChar char="•"/>
              <a:defRPr/>
            </a:pPr>
            <a:endParaRPr lang="en-US" altLang="zh-CN" sz="2400" dirty="0">
              <a:latin typeface="+mn-lt"/>
            </a:endParaRPr>
          </a:p>
          <a:p>
            <a:pPr marL="347663" indent="-347663">
              <a:spcBef>
                <a:spcPts val="0"/>
              </a:spcBef>
              <a:buFont typeface="Arial" pitchFamily="34" charset="0"/>
              <a:buChar char="•"/>
              <a:defRPr/>
            </a:pPr>
            <a:endParaRPr lang="en-US" altLang="zh-CN" sz="2400" dirty="0">
              <a:latin typeface="+mn-lt"/>
            </a:endParaRPr>
          </a:p>
        </p:txBody>
      </p:sp>
      <p:sp>
        <p:nvSpPr>
          <p:cNvPr id="16" name="Title 1">
            <a:extLst>
              <a:ext uri="{FF2B5EF4-FFF2-40B4-BE49-F238E27FC236}">
                <a16:creationId xmlns="" xmlns:a16="http://schemas.microsoft.com/office/drawing/2014/main" id="{29B618C1-40FE-431D-A3E5-D727B08DE711}"/>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GB" altLang="en-US" sz="3200" b="1" dirty="0">
                <a:solidFill>
                  <a:schemeClr val="bg1"/>
                </a:solidFill>
                <a:latin typeface="+mn-lt"/>
              </a:rPr>
              <a:t>What geospatial data do we need?</a:t>
            </a:r>
            <a:endParaRPr lang="en-PH" altLang="en-US" sz="3200" b="1" dirty="0">
              <a:solidFill>
                <a:schemeClr val="bg1"/>
              </a:solidFill>
              <a:latin typeface="+mn-lt"/>
            </a:endParaRPr>
          </a:p>
        </p:txBody>
      </p:sp>
      <p:sp>
        <p:nvSpPr>
          <p:cNvPr id="7" name="Rectangle 3">
            <a:extLst>
              <a:ext uri="{FF2B5EF4-FFF2-40B4-BE49-F238E27FC236}">
                <a16:creationId xmlns="" xmlns:a16="http://schemas.microsoft.com/office/drawing/2014/main" id="{CF9FA068-A696-46DF-BA70-C2E4BD34B709}"/>
              </a:ext>
            </a:extLst>
          </p:cNvPr>
          <p:cNvSpPr>
            <a:spLocks noChangeArrowheads="1"/>
          </p:cNvSpPr>
          <p:nvPr/>
        </p:nvSpPr>
        <p:spPr bwMode="auto">
          <a:xfrm>
            <a:off x="365918" y="1057275"/>
            <a:ext cx="8412163" cy="954107"/>
          </a:xfrm>
          <a:prstGeom prst="rect">
            <a:avLst/>
          </a:prstGeom>
          <a:noFill/>
          <a:ln w="9525">
            <a:noFill/>
            <a:miter lim="800000"/>
            <a:headEnd/>
            <a:tailEnd/>
          </a:ln>
        </p:spPr>
        <p:txBody>
          <a:bodyPr>
            <a:spAutoFit/>
          </a:bodyPr>
          <a:lstStyle/>
          <a:p>
            <a:r>
              <a:rPr lang="en-US" altLang="en-US" sz="2800" b="1" dirty="0"/>
              <a:t>Map 1</a:t>
            </a:r>
          </a:p>
          <a:p>
            <a:pPr marL="347663" indent="-347663">
              <a:buFont typeface="Arial" charset="0"/>
              <a:buChar char="•"/>
            </a:pPr>
            <a:endParaRPr lang="en-US" altLang="en-US" sz="2800" dirty="0"/>
          </a:p>
        </p:txBody>
      </p:sp>
      <p:pic>
        <p:nvPicPr>
          <p:cNvPr id="2" name="Picture 1">
            <a:extLst>
              <a:ext uri="{FF2B5EF4-FFF2-40B4-BE49-F238E27FC236}">
                <a16:creationId xmlns="" xmlns:a16="http://schemas.microsoft.com/office/drawing/2014/main" id="{8BA169AA-D8F8-4422-949D-A4EE049AF668}"/>
              </a:ext>
            </a:extLst>
          </p:cNvPr>
          <p:cNvPicPr>
            <a:picLocks noChangeAspect="1"/>
          </p:cNvPicPr>
          <p:nvPr/>
        </p:nvPicPr>
        <p:blipFill rotWithShape="1">
          <a:blip r:embed="rId2"/>
          <a:srcRect l="27414" t="15893" r="41077" b="1236"/>
          <a:stretch/>
        </p:blipFill>
        <p:spPr>
          <a:xfrm>
            <a:off x="628650" y="1591821"/>
            <a:ext cx="3455615" cy="4922776"/>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856613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30</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5</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30</a:t>
            </a:fld>
            <a:endParaRPr lang="en-GB" altLang="en-US">
              <a:solidFill>
                <a:schemeClr val="tx1"/>
              </a:solidFill>
            </a:endParaRPr>
          </a:p>
        </p:txBody>
      </p:sp>
      <p:sp>
        <p:nvSpPr>
          <p:cNvPr id="6"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42889" y="1628800"/>
            <a:ext cx="569726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r>
              <a:rPr lang="en-US" altLang="en-US" sz="2500" dirty="0"/>
              <a:t>Anything strange?</a:t>
            </a:r>
          </a:p>
        </p:txBody>
      </p:sp>
      <p:pic>
        <p:nvPicPr>
          <p:cNvPr id="2" name="Picture 1">
            <a:extLst>
              <a:ext uri="{FF2B5EF4-FFF2-40B4-BE49-F238E27FC236}">
                <a16:creationId xmlns="" xmlns:a16="http://schemas.microsoft.com/office/drawing/2014/main" id="{50AF5DBF-17BD-4ECE-B292-FB409FFD34F8}"/>
              </a:ext>
            </a:extLst>
          </p:cNvPr>
          <p:cNvPicPr>
            <a:picLocks noChangeAspect="1"/>
          </p:cNvPicPr>
          <p:nvPr/>
        </p:nvPicPr>
        <p:blipFill rotWithShape="1">
          <a:blip r:embed="rId2"/>
          <a:srcRect t="1173" b="-182"/>
          <a:stretch/>
        </p:blipFill>
        <p:spPr>
          <a:xfrm>
            <a:off x="971600" y="2105854"/>
            <a:ext cx="7437327" cy="4275474"/>
          </a:xfrm>
          <a:prstGeom prst="rect">
            <a:avLst/>
          </a:prstGeom>
          <a:effectLst>
            <a:outerShdw blurRad="50800" dist="38100" dir="2700000" sx="102000" sy="102000" algn="tl" rotWithShape="0">
              <a:prstClr val="black">
                <a:alpha val="40000"/>
              </a:prstClr>
            </a:outerShdw>
          </a:effectLst>
        </p:spPr>
      </p:pic>
      <p:pic>
        <p:nvPicPr>
          <p:cNvPr id="19" name="Picture 5" descr="MCj04344110000[1]">
            <a:extLst>
              <a:ext uri="{FF2B5EF4-FFF2-40B4-BE49-F238E27FC236}">
                <a16:creationId xmlns="" xmlns:a16="http://schemas.microsoft.com/office/drawing/2014/main" id="{6F5B6A97-A0AC-4AD4-B60E-78F34E3D39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1412776"/>
            <a:ext cx="162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2">
            <a:extLst>
              <a:ext uri="{FF2B5EF4-FFF2-40B4-BE49-F238E27FC236}">
                <a16:creationId xmlns="" xmlns:a16="http://schemas.microsoft.com/office/drawing/2014/main" id="{31380142-F0AF-4461-B5FB-856968E8D135}"/>
              </a:ext>
            </a:extLst>
          </p:cNvPr>
          <p:cNvSpPr>
            <a:spLocks noChangeArrowheads="1"/>
          </p:cNvSpPr>
          <p:nvPr/>
        </p:nvSpPr>
        <p:spPr bwMode="auto">
          <a:xfrm>
            <a:off x="374650" y="1065436"/>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err="1"/>
              <a:t>Hydrographic</a:t>
            </a:r>
            <a:r>
              <a:rPr lang="fr-CH" altLang="en-US" sz="2800" b="1" u="sng" dirty="0"/>
              <a:t> network </a:t>
            </a:r>
            <a:r>
              <a:rPr lang="fr-CH" altLang="en-US" sz="2800" b="1" u="sng" dirty="0" err="1"/>
              <a:t>shapefile</a:t>
            </a:r>
            <a:r>
              <a:rPr lang="fr-CH" altLang="en-US" sz="2800" b="1" u="sng" dirty="0"/>
              <a:t> (</a:t>
            </a:r>
            <a:r>
              <a:rPr lang="fr-CH" altLang="en-US" sz="2800" b="1" u="sng" dirty="0" err="1"/>
              <a:t>waterways</a:t>
            </a:r>
            <a:r>
              <a:rPr lang="fr-CH" altLang="en-US" sz="2800" b="1" u="sng" dirty="0"/>
              <a:t>)</a:t>
            </a:r>
            <a:endParaRPr lang="en-US" altLang="en-US" sz="2800" b="1" u="sng" dirty="0"/>
          </a:p>
        </p:txBody>
      </p:sp>
    </p:spTree>
    <p:extLst>
      <p:ext uri="{BB962C8B-B14F-4D97-AF65-F5344CB8AC3E}">
        <p14:creationId xmlns:p14="http://schemas.microsoft.com/office/powerpoint/2010/main" val="673955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87350" y="1058972"/>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err="1"/>
              <a:t>Hydrographic</a:t>
            </a:r>
            <a:r>
              <a:rPr lang="fr-CH" altLang="en-US" sz="2800" b="1" u="sng" dirty="0"/>
              <a:t> </a:t>
            </a:r>
            <a:r>
              <a:rPr lang="fr-CH" altLang="en-US" sz="2800" b="1" u="sng"/>
              <a:t>network </a:t>
            </a:r>
            <a:r>
              <a:rPr lang="fr-CH" altLang="en-US" sz="2800" b="1" u="sng" smtClean="0"/>
              <a:t>shapefile </a:t>
            </a:r>
            <a:r>
              <a:rPr lang="fr-CH" altLang="en-US" sz="2800" b="1" u="sng" dirty="0"/>
              <a:t>(</a:t>
            </a:r>
            <a:r>
              <a:rPr lang="fr-CH" altLang="en-US" sz="2800" b="1" u="sng" dirty="0" err="1"/>
              <a:t>waterways</a:t>
            </a:r>
            <a:r>
              <a:rPr lang="fr-CH" altLang="en-US" sz="2800" b="1" u="sng" dirty="0"/>
              <a:t>) - </a:t>
            </a:r>
            <a:r>
              <a:rPr lang="en-US" altLang="en-US" sz="2800" b="1" u="sng" dirty="0"/>
              <a:t>Metadata</a:t>
            </a:r>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31</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5</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31</a:t>
            </a:fld>
            <a:endParaRPr lang="en-GB" altLang="en-US">
              <a:solidFill>
                <a:schemeClr val="tx1"/>
              </a:solidFill>
            </a:endParaRPr>
          </a:p>
        </p:txBody>
      </p:sp>
      <p:sp>
        <p:nvSpPr>
          <p:cNvPr id="27" name="Rectangle 3">
            <a:extLst>
              <a:ext uri="{FF2B5EF4-FFF2-40B4-BE49-F238E27FC236}">
                <a16:creationId xmlns="" xmlns:a16="http://schemas.microsoft.com/office/drawing/2014/main" id="{BCDFA303-7965-4872-98AC-E83FC521D707}"/>
              </a:ext>
            </a:extLst>
          </p:cNvPr>
          <p:cNvSpPr>
            <a:spLocks noChangeArrowheads="1"/>
          </p:cNvSpPr>
          <p:nvPr/>
        </p:nvSpPr>
        <p:spPr bwMode="auto">
          <a:xfrm>
            <a:off x="227466" y="1689703"/>
            <a:ext cx="8536210" cy="1200329"/>
          </a:xfrm>
          <a:prstGeom prst="rect">
            <a:avLst/>
          </a:prstGeom>
          <a:noFill/>
          <a:ln>
            <a:noFill/>
          </a:ln>
        </p:spPr>
        <p:txBody>
          <a:bodyPr wrap="square">
            <a:spAutoFit/>
          </a:bodyPr>
          <a:lstStyle/>
          <a:p>
            <a:pPr marL="406400" indent="-406400">
              <a:buFontTx/>
              <a:buAutoNum type="arabicPeriod"/>
            </a:pPr>
            <a:r>
              <a:rPr lang="en-US" altLang="zh-CN" sz="2400" dirty="0">
                <a:cs typeface="Arial" panose="020B0604020202020204" pitchFamily="34" charset="0"/>
              </a:rPr>
              <a:t>Have  a look at the Metadata profile stored in QGIS or at the METADATA_OSM_WATERWAYS_ORIGINAL .txt file stored in the folder to get information about this layer</a:t>
            </a:r>
          </a:p>
        </p:txBody>
      </p:sp>
      <p:sp>
        <p:nvSpPr>
          <p:cNvPr id="31" name="Rectangle 3">
            <a:extLst>
              <a:ext uri="{FF2B5EF4-FFF2-40B4-BE49-F238E27FC236}">
                <a16:creationId xmlns="" xmlns:a16="http://schemas.microsoft.com/office/drawing/2014/main" id="{18F517DE-0187-4AAC-A86E-8609518DED4C}"/>
              </a:ext>
            </a:extLst>
          </p:cNvPr>
          <p:cNvSpPr>
            <a:spLocks noChangeArrowheads="1"/>
          </p:cNvSpPr>
          <p:nvPr/>
        </p:nvSpPr>
        <p:spPr bwMode="auto">
          <a:xfrm>
            <a:off x="628650" y="3151461"/>
            <a:ext cx="4410793" cy="2051644"/>
          </a:xfrm>
          <a:prstGeom prst="rect">
            <a:avLst/>
          </a:prstGeom>
          <a:noFill/>
          <a:ln w="9525">
            <a:noFill/>
            <a:miter lim="800000"/>
            <a:headEnd/>
            <a:tailEnd/>
          </a:ln>
        </p:spPr>
        <p:txBody>
          <a:bodyPr lIns="0" tIns="0" rIns="0" bIns="0"/>
          <a:lstStyle/>
          <a:p>
            <a:pPr marL="342900" indent="-342900">
              <a:lnSpc>
                <a:spcPct val="90000"/>
              </a:lnSpc>
              <a:spcBef>
                <a:spcPct val="20000"/>
              </a:spcBef>
              <a:buFont typeface="Arial" pitchFamily="34" charset="0"/>
              <a:buChar char="•"/>
              <a:defRPr/>
            </a:pPr>
            <a:r>
              <a:rPr lang="en-US" altLang="zh-CN" sz="2000" dirty="0">
                <a:latin typeface="+mn-lt"/>
              </a:rPr>
              <a:t>What is this shapefile about?</a:t>
            </a:r>
          </a:p>
          <a:p>
            <a:pPr marL="342900" indent="-342900">
              <a:lnSpc>
                <a:spcPct val="90000"/>
              </a:lnSpc>
              <a:spcBef>
                <a:spcPct val="20000"/>
              </a:spcBef>
              <a:buFont typeface="Arial" pitchFamily="34" charset="0"/>
              <a:buChar char="•"/>
              <a:defRPr/>
            </a:pPr>
            <a:r>
              <a:rPr lang="en-PH" altLang="zh-CN" sz="2000" dirty="0">
                <a:latin typeface="+mn-lt"/>
              </a:rPr>
              <a:t>What is its source and when is this data valid?</a:t>
            </a:r>
          </a:p>
          <a:p>
            <a:pPr marL="342900" indent="-342900">
              <a:lnSpc>
                <a:spcPct val="90000"/>
              </a:lnSpc>
              <a:spcBef>
                <a:spcPct val="20000"/>
              </a:spcBef>
              <a:buFont typeface="Arial" pitchFamily="34" charset="0"/>
              <a:buChar char="•"/>
              <a:defRPr/>
            </a:pPr>
            <a:r>
              <a:rPr lang="en-PH" altLang="zh-CN" sz="2000" dirty="0">
                <a:latin typeface="+mn-lt"/>
              </a:rPr>
              <a:t>Who can use this shapefile?</a:t>
            </a:r>
          </a:p>
          <a:p>
            <a:pPr marL="342900" indent="-342900">
              <a:lnSpc>
                <a:spcPct val="90000"/>
              </a:lnSpc>
              <a:spcBef>
                <a:spcPct val="20000"/>
              </a:spcBef>
              <a:buFont typeface="Arial" pitchFamily="34" charset="0"/>
              <a:buChar char="•"/>
              <a:defRPr/>
            </a:pPr>
            <a:r>
              <a:rPr lang="en-PH" altLang="zh-CN" sz="2000" dirty="0">
                <a:latin typeface="+mn-lt"/>
              </a:rPr>
              <a:t>Anything that could explain what we saw on the map?</a:t>
            </a:r>
            <a:endParaRPr lang="en-US" altLang="zh-CN" sz="2000" dirty="0">
              <a:latin typeface="+mn-lt"/>
            </a:endParaRPr>
          </a:p>
        </p:txBody>
      </p:sp>
      <p:sp>
        <p:nvSpPr>
          <p:cNvPr id="32" name="AutoShape 32">
            <a:extLst>
              <a:ext uri="{FF2B5EF4-FFF2-40B4-BE49-F238E27FC236}">
                <a16:creationId xmlns="" xmlns:a16="http://schemas.microsoft.com/office/drawing/2014/main" id="{CBC700A8-89C9-41D0-91C2-1F6363431B32}"/>
              </a:ext>
            </a:extLst>
          </p:cNvPr>
          <p:cNvSpPr>
            <a:spLocks noChangeArrowheads="1"/>
          </p:cNvSpPr>
          <p:nvPr/>
        </p:nvSpPr>
        <p:spPr bwMode="auto">
          <a:xfrm>
            <a:off x="244748" y="5086894"/>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highlight>
                <a:srgbClr val="000000"/>
              </a:highlight>
              <a:latin typeface="+mn-lt"/>
              <a:cs typeface="Arial" charset="0"/>
            </a:endParaRPr>
          </a:p>
        </p:txBody>
      </p:sp>
      <p:sp>
        <p:nvSpPr>
          <p:cNvPr id="33" name="Rectangle 3">
            <a:extLst>
              <a:ext uri="{FF2B5EF4-FFF2-40B4-BE49-F238E27FC236}">
                <a16:creationId xmlns="" xmlns:a16="http://schemas.microsoft.com/office/drawing/2014/main" id="{18F517DE-0187-4AAC-A86E-8609518DED4C}"/>
              </a:ext>
            </a:extLst>
          </p:cNvPr>
          <p:cNvSpPr>
            <a:spLocks noChangeArrowheads="1"/>
          </p:cNvSpPr>
          <p:nvPr/>
        </p:nvSpPr>
        <p:spPr bwMode="auto">
          <a:xfrm>
            <a:off x="796726" y="5157192"/>
            <a:ext cx="4351338" cy="132472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a:latin typeface="+mn-lt"/>
                <a:cs typeface="Arial" charset="0"/>
              </a:rPr>
              <a:t>Notice that this shapefile has not been processed and is as directly downloaded from OpenStreetMap.</a:t>
            </a:r>
            <a:endParaRPr lang="en-US" altLang="zh-CN" sz="2400" dirty="0">
              <a:latin typeface="+mn-lt"/>
              <a:cs typeface="Arial" charset="0"/>
            </a:endParaRPr>
          </a:p>
        </p:txBody>
      </p:sp>
      <p:pic>
        <p:nvPicPr>
          <p:cNvPr id="3" name="Picture 2">
            <a:extLst>
              <a:ext uri="{FF2B5EF4-FFF2-40B4-BE49-F238E27FC236}">
                <a16:creationId xmlns="" xmlns:a16="http://schemas.microsoft.com/office/drawing/2014/main" id="{038F6588-31A7-4795-A5ED-8645BA469C62}"/>
              </a:ext>
            </a:extLst>
          </p:cNvPr>
          <p:cNvPicPr>
            <a:picLocks noChangeAspect="1"/>
          </p:cNvPicPr>
          <p:nvPr/>
        </p:nvPicPr>
        <p:blipFill>
          <a:blip r:embed="rId2"/>
          <a:stretch>
            <a:fillRect/>
          </a:stretch>
        </p:blipFill>
        <p:spPr>
          <a:xfrm>
            <a:off x="5039443" y="2950710"/>
            <a:ext cx="2736628" cy="2051644"/>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2" name="Picture 1">
            <a:extLst>
              <a:ext uri="{FF2B5EF4-FFF2-40B4-BE49-F238E27FC236}">
                <a16:creationId xmlns="" xmlns:a16="http://schemas.microsoft.com/office/drawing/2014/main" id="{A8638C19-F9F4-494F-BCDC-04D73D4C43A1}"/>
              </a:ext>
            </a:extLst>
          </p:cNvPr>
          <p:cNvPicPr>
            <a:picLocks noChangeAspect="1"/>
          </p:cNvPicPr>
          <p:nvPr/>
        </p:nvPicPr>
        <p:blipFill rotWithShape="1">
          <a:blip r:embed="rId3"/>
          <a:srcRect r="58662"/>
          <a:stretch/>
        </p:blipFill>
        <p:spPr>
          <a:xfrm>
            <a:off x="6199864" y="3898744"/>
            <a:ext cx="2315486" cy="2737006"/>
          </a:xfrm>
          <a:prstGeom prst="rect">
            <a:avLst/>
          </a:prstGeom>
          <a:ln>
            <a:solidFill>
              <a:schemeClr val="tx1"/>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2018902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32</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5</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32</a:t>
            </a:fld>
            <a:endParaRPr lang="en-GB" altLang="en-US">
              <a:solidFill>
                <a:schemeClr val="tx1"/>
              </a:solidFill>
            </a:endParaRPr>
          </a:p>
        </p:txBody>
      </p:sp>
      <p:sp>
        <p:nvSpPr>
          <p:cNvPr id="6"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87338" y="2252846"/>
            <a:ext cx="8494727"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60000" indent="-360000">
              <a:buFontTx/>
              <a:buAutoNum type="arabicPeriod"/>
            </a:pPr>
            <a:r>
              <a:rPr lang="en-US" altLang="en-US" sz="2300" dirty="0"/>
              <a:t>Click the </a:t>
            </a:r>
            <a:r>
              <a:rPr lang="en-US" altLang="en-US" sz="2300" i="1" dirty="0"/>
              <a:t>Add Vector Layer </a:t>
            </a:r>
            <a:r>
              <a:rPr lang="en-US" altLang="en-US" sz="2300" dirty="0"/>
              <a:t>button</a:t>
            </a:r>
          </a:p>
          <a:p>
            <a:pPr marL="360000" indent="-360000">
              <a:buFontTx/>
              <a:buAutoNum type="arabicPeriod"/>
            </a:pPr>
            <a:r>
              <a:rPr lang="en-US" altLang="en-US" sz="2300" dirty="0"/>
              <a:t>Browse to the location of the TRAINING_MATERIAL\EXERCISES\EXERCISE_4\DATA\HYDROGRAPHIC_NETWORK\WATERWAYS\OSM_CLEANED on your USB</a:t>
            </a:r>
          </a:p>
        </p:txBody>
      </p:sp>
      <p:pic>
        <p:nvPicPr>
          <p:cNvPr id="7" name="Picture 6" descr="add_vector">
            <a:extLst>
              <a:ext uri="{FF2B5EF4-FFF2-40B4-BE49-F238E27FC236}">
                <a16:creationId xmlns="" xmlns:a16="http://schemas.microsoft.com/office/drawing/2014/main" id="{75600909-6C92-449E-AC23-AF9E59674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267744"/>
            <a:ext cx="5762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539552" y="1628800"/>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0"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1119592" y="1660901"/>
            <a:ext cx="7661704"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We have prepared a cleaned hydrographic network shapefile for this exercise</a:t>
            </a:r>
          </a:p>
          <a:p>
            <a:pPr>
              <a:lnSpc>
                <a:spcPct val="90000"/>
              </a:lnSpc>
              <a:spcBef>
                <a:spcPct val="20000"/>
              </a:spcBef>
              <a:defRPr/>
            </a:pPr>
            <a:endParaRPr lang="en-US" altLang="zh-CN" sz="2400" dirty="0">
              <a:latin typeface="+mn-lt"/>
              <a:cs typeface="Arial" charset="0"/>
            </a:endParaRPr>
          </a:p>
        </p:txBody>
      </p:sp>
      <p:sp>
        <p:nvSpPr>
          <p:cNvPr id="13"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64277" y="3716638"/>
            <a:ext cx="458407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60000" indent="-360000">
              <a:buFont typeface="+mj-lt"/>
              <a:buAutoNum type="arabicPeriod" startAt="3"/>
            </a:pPr>
            <a:r>
              <a:rPr lang="en-US" altLang="en-US" sz="2300" dirty="0"/>
              <a:t>Select the </a:t>
            </a:r>
            <a:r>
              <a:rPr lang="en-US" altLang="en-US" sz="2300" i="1" dirty="0" err="1"/>
              <a:t>waterways_cleaned.shp</a:t>
            </a:r>
            <a:r>
              <a:rPr lang="en-US" altLang="en-US" sz="2300" dirty="0"/>
              <a:t> file and click on the  </a:t>
            </a:r>
            <a:r>
              <a:rPr lang="en-US" altLang="en-US" sz="2300" i="1" dirty="0"/>
              <a:t>Add</a:t>
            </a:r>
            <a:r>
              <a:rPr lang="en-US" altLang="en-US" sz="2300" dirty="0"/>
              <a:t> button</a:t>
            </a:r>
          </a:p>
          <a:p>
            <a:pPr marL="360000" indent="-360000">
              <a:buFont typeface="+mj-lt"/>
              <a:buAutoNum type="arabicPeriod" startAt="3"/>
            </a:pPr>
            <a:r>
              <a:rPr lang="fr-CH" altLang="en-US" sz="2300" dirty="0"/>
              <a:t>Close the </a:t>
            </a:r>
            <a:r>
              <a:rPr lang="en-US" altLang="en-US" sz="2300" i="1" dirty="0"/>
              <a:t>Data Source Manager </a:t>
            </a:r>
            <a:r>
              <a:rPr lang="fr-CH" altLang="en-US" sz="2300" dirty="0" err="1"/>
              <a:t>window</a:t>
            </a:r>
            <a:r>
              <a:rPr lang="fr-CH" altLang="en-US" sz="2300" dirty="0"/>
              <a:t>.</a:t>
            </a:r>
            <a:endParaRPr lang="en-US" altLang="en-US" sz="2300" dirty="0"/>
          </a:p>
        </p:txBody>
      </p:sp>
      <p:sp>
        <p:nvSpPr>
          <p:cNvPr id="15"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512392" y="5733256"/>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6"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971550" y="5764983"/>
            <a:ext cx="6624786"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rPr>
              <a:t>The cleaned </a:t>
            </a:r>
            <a:r>
              <a:rPr lang="fr-CH" altLang="zh-CN" sz="2400" dirty="0" err="1">
                <a:latin typeface="+mn-lt"/>
              </a:rPr>
              <a:t>h</a:t>
            </a:r>
            <a:r>
              <a:rPr lang="fr-CH" altLang="en-US" sz="2400" dirty="0" err="1">
                <a:latin typeface="+mn-lt"/>
              </a:rPr>
              <a:t>ydrographic</a:t>
            </a:r>
            <a:r>
              <a:rPr lang="fr-CH" altLang="en-US" sz="2400" dirty="0">
                <a:latin typeface="+mn-lt"/>
              </a:rPr>
              <a:t> network</a:t>
            </a:r>
            <a:r>
              <a:rPr lang="en-US" altLang="en-US" sz="2400" dirty="0">
                <a:latin typeface="+mn-lt"/>
              </a:rPr>
              <a:t> </a:t>
            </a:r>
            <a:r>
              <a:rPr lang="en-US" altLang="zh-CN" sz="2400" dirty="0">
                <a:latin typeface="+mn-lt"/>
              </a:rPr>
              <a:t>for the Province of Tolkien should appear in the map canvas of QGIS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06" t="8393" r="14361" b="19097"/>
          <a:stretch/>
        </p:blipFill>
        <p:spPr bwMode="auto">
          <a:xfrm>
            <a:off x="5004048" y="3716638"/>
            <a:ext cx="3622316" cy="1924473"/>
          </a:xfrm>
          <a:prstGeom prst="rect">
            <a:avLst/>
          </a:prstGeom>
          <a:noFill/>
          <a:ln w="9525">
            <a:solidFill>
              <a:schemeClr val="tx1"/>
            </a:solidFill>
            <a:miter lim="800000"/>
            <a:headEnd/>
            <a:tailEnd/>
          </a:ln>
          <a:effectLst>
            <a:outerShdw dist="35921" dir="2700000" sx="102000" sy="102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7" name="AutoShape 32">
            <a:extLst>
              <a:ext uri="{FF2B5EF4-FFF2-40B4-BE49-F238E27FC236}">
                <a16:creationId xmlns="" xmlns:a16="http://schemas.microsoft.com/office/drawing/2014/main" id="{0A27C2EE-F03D-4E4C-A791-2C6314B22669}"/>
              </a:ext>
            </a:extLst>
          </p:cNvPr>
          <p:cNvSpPr>
            <a:spLocks noChangeArrowheads="1"/>
          </p:cNvSpPr>
          <p:nvPr/>
        </p:nvSpPr>
        <p:spPr bwMode="auto">
          <a:xfrm>
            <a:off x="875591" y="6434138"/>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8" name="Rectangle 3">
            <a:extLst>
              <a:ext uri="{FF2B5EF4-FFF2-40B4-BE49-F238E27FC236}">
                <a16:creationId xmlns="" xmlns:a16="http://schemas.microsoft.com/office/drawing/2014/main" id="{91D0E4F5-A171-454C-8E5A-EE45C6228F44}"/>
              </a:ext>
            </a:extLst>
          </p:cNvPr>
          <p:cNvSpPr>
            <a:spLocks noChangeArrowheads="1"/>
          </p:cNvSpPr>
          <p:nvPr/>
        </p:nvSpPr>
        <p:spPr bwMode="auto">
          <a:xfrm>
            <a:off x="1334749" y="6465865"/>
            <a:ext cx="6624786"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rPr>
              <a:t>Do things look ok now?</a:t>
            </a:r>
          </a:p>
        </p:txBody>
      </p:sp>
      <p:sp>
        <p:nvSpPr>
          <p:cNvPr id="19" name="Rectangle 12">
            <a:extLst>
              <a:ext uri="{FF2B5EF4-FFF2-40B4-BE49-F238E27FC236}">
                <a16:creationId xmlns="" xmlns:a16="http://schemas.microsoft.com/office/drawing/2014/main" id="{ED3AC0EA-DC38-414D-9830-FE5A15BAD1FC}"/>
              </a:ext>
            </a:extLst>
          </p:cNvPr>
          <p:cNvSpPr>
            <a:spLocks noChangeArrowheads="1"/>
          </p:cNvSpPr>
          <p:nvPr/>
        </p:nvSpPr>
        <p:spPr bwMode="auto">
          <a:xfrm>
            <a:off x="374650" y="1065436"/>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err="1"/>
              <a:t>Hydrographic</a:t>
            </a:r>
            <a:r>
              <a:rPr lang="fr-CH" altLang="en-US" sz="2800" b="1" u="sng" dirty="0"/>
              <a:t> </a:t>
            </a:r>
            <a:r>
              <a:rPr lang="fr-CH" altLang="en-US" sz="2800" b="1" u="sng"/>
              <a:t>network </a:t>
            </a:r>
            <a:r>
              <a:rPr lang="fr-CH" altLang="en-US" sz="2800" b="1" u="sng" smtClean="0"/>
              <a:t>shapefile </a:t>
            </a:r>
            <a:r>
              <a:rPr lang="fr-CH" altLang="en-US" sz="2800" b="1" u="sng" dirty="0"/>
              <a:t>(</a:t>
            </a:r>
            <a:r>
              <a:rPr lang="fr-CH" altLang="en-US" sz="2800" b="1" u="sng" dirty="0" err="1"/>
              <a:t>waterways</a:t>
            </a:r>
            <a:r>
              <a:rPr lang="fr-CH" altLang="en-US" sz="2800" b="1" u="sng" dirty="0"/>
              <a:t>)</a:t>
            </a:r>
            <a:endParaRPr lang="en-US" altLang="en-US" sz="2800" b="1" u="sng" dirty="0"/>
          </a:p>
        </p:txBody>
      </p:sp>
    </p:spTree>
    <p:extLst>
      <p:ext uri="{BB962C8B-B14F-4D97-AF65-F5344CB8AC3E}">
        <p14:creationId xmlns:p14="http://schemas.microsoft.com/office/powerpoint/2010/main" val="2347854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 xmlns:a16="http://schemas.microsoft.com/office/drawing/2014/main" id="{B371C167-FEDC-4880-BD28-842FC37955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A6D7C9-804A-4784-A79A-F83BC24EB8BF}" type="slidenum">
              <a:rPr lang="en-GB" altLang="en-US"/>
              <a:pPr/>
              <a:t>33</a:t>
            </a:fld>
            <a:endParaRPr lang="en-GB" altLang="en-US"/>
          </a:p>
        </p:txBody>
      </p:sp>
      <p:sp>
        <p:nvSpPr>
          <p:cNvPr id="22531" name="Rectangle 12">
            <a:extLst>
              <a:ext uri="{FF2B5EF4-FFF2-40B4-BE49-F238E27FC236}">
                <a16:creationId xmlns="" xmlns:a16="http://schemas.microsoft.com/office/drawing/2014/main" id="{841644AC-7153-408D-937C-AF06B562431E}"/>
              </a:ext>
            </a:extLst>
          </p:cNvPr>
          <p:cNvSpPr>
            <a:spLocks noChangeArrowheads="1"/>
          </p:cNvSpPr>
          <p:nvPr/>
        </p:nvSpPr>
        <p:spPr bwMode="auto">
          <a:xfrm>
            <a:off x="287338" y="990872"/>
            <a:ext cx="8569325"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a:t>Hydrographic network shapefile (waterways) – Check against the satellite images used as ground reference</a:t>
            </a:r>
          </a:p>
        </p:txBody>
      </p:sp>
      <p:sp>
        <p:nvSpPr>
          <p:cNvPr id="10" name="Title 1">
            <a:extLst>
              <a:ext uri="{FF2B5EF4-FFF2-40B4-BE49-F238E27FC236}">
                <a16:creationId xmlns="" xmlns:a16="http://schemas.microsoft.com/office/drawing/2014/main" id="{CA403940-4694-4DA2-A0C4-D59D48CBFD4D}"/>
              </a:ext>
            </a:extLst>
          </p:cNvPr>
          <p:cNvSpPr txBox="1">
            <a:spLocks/>
          </p:cNvSpPr>
          <p:nvPr/>
        </p:nvSpPr>
        <p:spPr bwMode="auto">
          <a:xfrm>
            <a:off x="628650" y="188640"/>
            <a:ext cx="7886700" cy="619125"/>
          </a:xfrm>
          <a:prstGeom prst="rect">
            <a:avLst/>
          </a:prstGeom>
          <a:extLst/>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PH" dirty="0"/>
              <a:t>Exercise 4 – </a:t>
            </a:r>
            <a:r>
              <a:rPr lang="en-PH"/>
              <a:t>Part 5</a:t>
            </a:r>
            <a:endParaRPr lang="en-PH" dirty="0"/>
          </a:p>
        </p:txBody>
      </p:sp>
      <p:sp>
        <p:nvSpPr>
          <p:cNvPr id="5" name="Rectangle 12">
            <a:extLst>
              <a:ext uri="{FF2B5EF4-FFF2-40B4-BE49-F238E27FC236}">
                <a16:creationId xmlns="" xmlns:a16="http://schemas.microsoft.com/office/drawing/2014/main" id="{1FFFDC7A-2C38-43FF-BBB2-A43B92360A00}"/>
              </a:ext>
            </a:extLst>
          </p:cNvPr>
          <p:cNvSpPr>
            <a:spLocks noChangeArrowheads="1"/>
          </p:cNvSpPr>
          <p:nvPr/>
        </p:nvSpPr>
        <p:spPr bwMode="auto">
          <a:xfrm>
            <a:off x="287338" y="2044005"/>
            <a:ext cx="543679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GB" altLang="en-US" sz="2600" dirty="0"/>
              <a:t>Using the same satellite image you connected to earlier, check both the satellite image and the waterways layer to make them appear in the map canvas.</a:t>
            </a:r>
          </a:p>
        </p:txBody>
      </p:sp>
      <p:sp>
        <p:nvSpPr>
          <p:cNvPr id="14" name="Rectangle 12">
            <a:extLst>
              <a:ext uri="{FF2B5EF4-FFF2-40B4-BE49-F238E27FC236}">
                <a16:creationId xmlns="" xmlns:a16="http://schemas.microsoft.com/office/drawing/2014/main" id="{1FFFDC7A-2C38-43FF-BBB2-A43B92360A00}"/>
              </a:ext>
            </a:extLst>
          </p:cNvPr>
          <p:cNvSpPr>
            <a:spLocks noChangeArrowheads="1"/>
          </p:cNvSpPr>
          <p:nvPr/>
        </p:nvSpPr>
        <p:spPr bwMode="auto">
          <a:xfrm>
            <a:off x="269876" y="4172887"/>
            <a:ext cx="444614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60000" indent="-360000">
              <a:buFont typeface="+mj-lt"/>
              <a:buAutoNum type="arabicPeriod" startAt="2"/>
            </a:pPr>
            <a:r>
              <a:rPr lang="en-GB" altLang="en-US" sz="2600" dirty="0"/>
              <a:t>Zoom on some areas to visually judge the completeness and accuracy of the hydrographic network</a:t>
            </a:r>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980" t="24286" r="74700" b="53472"/>
          <a:stretch/>
        </p:blipFill>
        <p:spPr bwMode="auto">
          <a:xfrm>
            <a:off x="5868144" y="2044005"/>
            <a:ext cx="2123440" cy="1627052"/>
          </a:xfrm>
          <a:prstGeom prst="rect">
            <a:avLst/>
          </a:prstGeom>
          <a:noFill/>
          <a:ln>
            <a:noFill/>
          </a:ln>
          <a:effectLst>
            <a:outerShdw blurRad="50800" dist="50800" dir="2700000" sx="102000" sy="102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 xmlns:a16="http://schemas.microsoft.com/office/drawing/2014/main" id="{1C273594-D242-47B4-B645-3C95120B257F}"/>
              </a:ext>
            </a:extLst>
          </p:cNvPr>
          <p:cNvPicPr>
            <a:picLocks noChangeAspect="1"/>
          </p:cNvPicPr>
          <p:nvPr/>
        </p:nvPicPr>
        <p:blipFill>
          <a:blip r:embed="rId3"/>
          <a:stretch>
            <a:fillRect/>
          </a:stretch>
        </p:blipFill>
        <p:spPr>
          <a:xfrm>
            <a:off x="4910814" y="4015682"/>
            <a:ext cx="3604536" cy="2092881"/>
          </a:xfrm>
          <a:prstGeom prst="rect">
            <a:avLst/>
          </a:prstGeom>
          <a:effectLst>
            <a:outerShdw blurRad="50800" dist="50800" dir="2700000" sx="102000" sy="102000" algn="ctr" rotWithShape="0">
              <a:srgbClr val="000000">
                <a:alpha val="43137"/>
              </a:srgbClr>
            </a:outerShdw>
          </a:effectLst>
        </p:spPr>
      </p:pic>
    </p:spTree>
    <p:extLst>
      <p:ext uri="{BB962C8B-B14F-4D97-AF65-F5344CB8AC3E}">
        <p14:creationId xmlns:p14="http://schemas.microsoft.com/office/powerpoint/2010/main" val="3653889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34</a:t>
            </a:fld>
            <a:endParaRPr lang="en-GB" altLang="en-US">
              <a:solidFill>
                <a:schemeClr val="tx1"/>
              </a:solidFill>
            </a:endParaRPr>
          </a:p>
        </p:txBody>
      </p:sp>
      <p:sp>
        <p:nvSpPr>
          <p:cNvPr id="19" name="Rectangle 12">
            <a:extLst>
              <a:ext uri="{FF2B5EF4-FFF2-40B4-BE49-F238E27FC236}">
                <a16:creationId xmlns="" xmlns:a16="http://schemas.microsoft.com/office/drawing/2014/main" id="{803EFBA6-456E-40DF-B28C-3419F4B77744}"/>
              </a:ext>
            </a:extLst>
          </p:cNvPr>
          <p:cNvSpPr>
            <a:spLocks noChangeArrowheads="1"/>
          </p:cNvSpPr>
          <p:nvPr/>
        </p:nvSpPr>
        <p:spPr bwMode="auto">
          <a:xfrm>
            <a:off x="287338" y="1038944"/>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CH" altLang="en-US" sz="2800" b="1" u="sng" dirty="0" err="1"/>
              <a:t>Hydrographic</a:t>
            </a:r>
            <a:r>
              <a:rPr lang="fr-CH" altLang="en-US" sz="2800" b="1" u="sng" dirty="0"/>
              <a:t> </a:t>
            </a:r>
            <a:r>
              <a:rPr lang="fr-CH" altLang="en-US" sz="2800" b="1" u="sng"/>
              <a:t>network </a:t>
            </a:r>
            <a:r>
              <a:rPr lang="fr-CH" altLang="en-US" sz="2800" b="1" u="sng" smtClean="0"/>
              <a:t>shapefile </a:t>
            </a:r>
            <a:r>
              <a:rPr lang="fr-CH" altLang="en-US" sz="2800" b="1" u="sng" dirty="0"/>
              <a:t>(</a:t>
            </a:r>
            <a:r>
              <a:rPr lang="fr-CH" altLang="en-US" sz="2800" b="1" u="sng" dirty="0" err="1"/>
              <a:t>waterways</a:t>
            </a:r>
            <a:r>
              <a:rPr lang="fr-CH" altLang="en-US" sz="2800" b="1" u="sng" dirty="0"/>
              <a:t>) </a:t>
            </a:r>
            <a:r>
              <a:rPr lang="en-US" altLang="en-US" sz="2800" b="1" u="sng" dirty="0"/>
              <a:t>- Projection</a:t>
            </a:r>
          </a:p>
        </p:txBody>
      </p:sp>
      <p:sp>
        <p:nvSpPr>
          <p:cNvPr id="20" name="Rectangle 12">
            <a:extLst>
              <a:ext uri="{FF2B5EF4-FFF2-40B4-BE49-F238E27FC236}">
                <a16:creationId xmlns="" xmlns:a16="http://schemas.microsoft.com/office/drawing/2014/main" id="{65CB1263-9BAB-4F52-8B06-AF31AAAE5467}"/>
              </a:ext>
            </a:extLst>
          </p:cNvPr>
          <p:cNvSpPr>
            <a:spLocks noChangeArrowheads="1"/>
          </p:cNvSpPr>
          <p:nvPr/>
        </p:nvSpPr>
        <p:spPr bwMode="auto">
          <a:xfrm>
            <a:off x="323850" y="1916832"/>
            <a:ext cx="396011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800"/>
              <a:t>Right </a:t>
            </a:r>
            <a:r>
              <a:rPr lang="en-US" altLang="en-US" sz="2800" dirty="0"/>
              <a:t>click on the layer</a:t>
            </a:r>
          </a:p>
          <a:p>
            <a:pPr>
              <a:buFontTx/>
              <a:buAutoNum type="arabicPeriod"/>
            </a:pPr>
            <a:r>
              <a:rPr lang="fr-CH" altLang="en-US" sz="2800" dirty="0"/>
              <a:t>Select </a:t>
            </a:r>
            <a:r>
              <a:rPr lang="fr-CH" altLang="en-US" sz="2800" i="1" dirty="0" err="1"/>
              <a:t>Properties</a:t>
            </a:r>
            <a:r>
              <a:rPr lang="fr-CH" altLang="en-US" sz="2800" dirty="0"/>
              <a:t> in the menu</a:t>
            </a:r>
          </a:p>
          <a:p>
            <a:pPr>
              <a:buFontTx/>
              <a:buAutoNum type="arabicPeriod"/>
            </a:pPr>
            <a:r>
              <a:rPr lang="fr-CH" altLang="en-US" sz="2800" dirty="0"/>
              <a:t>Click on </a:t>
            </a:r>
            <a:r>
              <a:rPr lang="fr-CH" altLang="en-US" sz="2800" i="1" dirty="0"/>
              <a:t>Source</a:t>
            </a:r>
            <a:endParaRPr lang="en-US" altLang="en-US" sz="2800" i="1" dirty="0"/>
          </a:p>
        </p:txBody>
      </p:sp>
      <p:sp>
        <p:nvSpPr>
          <p:cNvPr id="21" name="AutoShape 32">
            <a:extLst>
              <a:ext uri="{FF2B5EF4-FFF2-40B4-BE49-F238E27FC236}">
                <a16:creationId xmlns="" xmlns:a16="http://schemas.microsoft.com/office/drawing/2014/main" id="{CBC700A8-89C9-41D0-91C2-1F6363431B32}"/>
              </a:ext>
            </a:extLst>
          </p:cNvPr>
          <p:cNvSpPr>
            <a:spLocks noChangeArrowheads="1"/>
          </p:cNvSpPr>
          <p:nvPr/>
        </p:nvSpPr>
        <p:spPr bwMode="auto">
          <a:xfrm>
            <a:off x="250825" y="4149080"/>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highlight>
                <a:srgbClr val="000000"/>
              </a:highlight>
              <a:latin typeface="+mn-lt"/>
              <a:cs typeface="Arial" charset="0"/>
            </a:endParaRPr>
          </a:p>
        </p:txBody>
      </p:sp>
      <p:sp>
        <p:nvSpPr>
          <p:cNvPr id="22" name="Rectangle 3">
            <a:extLst>
              <a:ext uri="{FF2B5EF4-FFF2-40B4-BE49-F238E27FC236}">
                <a16:creationId xmlns="" xmlns:a16="http://schemas.microsoft.com/office/drawing/2014/main" id="{18F517DE-0187-4AAC-A86E-8609518DED4C}"/>
              </a:ext>
            </a:extLst>
          </p:cNvPr>
          <p:cNvSpPr>
            <a:spLocks noChangeArrowheads="1"/>
          </p:cNvSpPr>
          <p:nvPr/>
        </p:nvSpPr>
        <p:spPr bwMode="auto">
          <a:xfrm>
            <a:off x="827088" y="4149080"/>
            <a:ext cx="3600450"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The information about the geographic coordinate and projection system is stored under “Geometry and Coordinate reference system”</a:t>
            </a:r>
          </a:p>
        </p:txBody>
      </p:sp>
      <p:sp>
        <p:nvSpPr>
          <p:cNvPr id="25" name="AutoShape 32">
            <a:extLst>
              <a:ext uri="{FF2B5EF4-FFF2-40B4-BE49-F238E27FC236}">
                <a16:creationId xmlns="" xmlns:a16="http://schemas.microsoft.com/office/drawing/2014/main" id="{11ED17BD-2AB8-4403-95EE-CB008E60013F}"/>
              </a:ext>
            </a:extLst>
          </p:cNvPr>
          <p:cNvSpPr>
            <a:spLocks noChangeArrowheads="1"/>
          </p:cNvSpPr>
          <p:nvPr/>
        </p:nvSpPr>
        <p:spPr bwMode="auto">
          <a:xfrm>
            <a:off x="2411413" y="609671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a:highlight>
                <a:srgbClr val="000000"/>
              </a:highlight>
              <a:latin typeface="+mn-lt"/>
              <a:cs typeface="Arial" charset="0"/>
            </a:endParaRPr>
          </a:p>
        </p:txBody>
      </p:sp>
      <p:sp>
        <p:nvSpPr>
          <p:cNvPr id="26" name="Rectangle 3">
            <a:extLst>
              <a:ext uri="{FF2B5EF4-FFF2-40B4-BE49-F238E27FC236}">
                <a16:creationId xmlns="" xmlns:a16="http://schemas.microsoft.com/office/drawing/2014/main" id="{80D12AD1-CE17-447A-BB5D-A0181BA74333}"/>
              </a:ext>
            </a:extLst>
          </p:cNvPr>
          <p:cNvSpPr>
            <a:spLocks noChangeArrowheads="1"/>
          </p:cNvSpPr>
          <p:nvPr/>
        </p:nvSpPr>
        <p:spPr bwMode="auto">
          <a:xfrm>
            <a:off x="2987675" y="6131644"/>
            <a:ext cx="5976938"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Layer not projected, only using the a geographic coordinate system (WGS 84)</a:t>
            </a:r>
          </a:p>
        </p:txBody>
      </p:sp>
      <p:pic>
        <p:nvPicPr>
          <p:cNvPr id="3" name="Picture 2">
            <a:extLst>
              <a:ext uri="{FF2B5EF4-FFF2-40B4-BE49-F238E27FC236}">
                <a16:creationId xmlns="" xmlns:a16="http://schemas.microsoft.com/office/drawing/2014/main" id="{2A8601CD-6482-4A51-ACFE-9634C273F3ED}"/>
              </a:ext>
            </a:extLst>
          </p:cNvPr>
          <p:cNvPicPr>
            <a:picLocks noChangeAspect="1"/>
          </p:cNvPicPr>
          <p:nvPr/>
        </p:nvPicPr>
        <p:blipFill rotWithShape="1">
          <a:blip r:embed="rId2"/>
          <a:srcRect l="18682" t="21673" r="32623" b="52912"/>
          <a:stretch/>
        </p:blipFill>
        <p:spPr>
          <a:xfrm>
            <a:off x="4572000" y="4485005"/>
            <a:ext cx="3835042" cy="1517546"/>
          </a:xfrm>
          <a:prstGeom prst="rect">
            <a:avLst/>
          </a:prstGeom>
          <a:effectLst>
            <a:outerShdw blurRad="50800" dist="50800" dir="2700000" sx="102000" sy="102000" algn="ctr" rotWithShape="0">
              <a:srgbClr val="000000">
                <a:alpha val="43137"/>
              </a:srgbClr>
            </a:outerShdw>
          </a:effectLst>
        </p:spPr>
      </p:pic>
      <p:pic>
        <p:nvPicPr>
          <p:cNvPr id="27" name="Picture 26">
            <a:extLst>
              <a:ext uri="{FF2B5EF4-FFF2-40B4-BE49-F238E27FC236}">
                <a16:creationId xmlns="" xmlns:a16="http://schemas.microsoft.com/office/drawing/2014/main" id="{7A21F56A-8CB5-4C7C-8EA7-4258756E81FE}"/>
              </a:ext>
            </a:extLst>
          </p:cNvPr>
          <p:cNvPicPr>
            <a:picLocks noChangeAspect="1"/>
          </p:cNvPicPr>
          <p:nvPr/>
        </p:nvPicPr>
        <p:blipFill rotWithShape="1">
          <a:blip r:embed="rId2"/>
          <a:srcRect l="-1" r="83717" b="52912"/>
          <a:stretch/>
        </p:blipFill>
        <p:spPr>
          <a:xfrm>
            <a:off x="7546604" y="1725391"/>
            <a:ext cx="1129852" cy="2477077"/>
          </a:xfrm>
          <a:prstGeom prst="rect">
            <a:avLst/>
          </a:prstGeom>
          <a:effectLst>
            <a:outerShdw blurRad="50800" dist="50800" dir="2700000" sx="102000" sy="102000" algn="ctr" rotWithShape="0">
              <a:srgbClr val="000000">
                <a:alpha val="43137"/>
              </a:srgbClr>
            </a:outerShdw>
          </a:effectLst>
        </p:spPr>
      </p:pic>
      <p:sp>
        <p:nvSpPr>
          <p:cNvPr id="28" name="Title 1">
            <a:extLst>
              <a:ext uri="{FF2B5EF4-FFF2-40B4-BE49-F238E27FC236}">
                <a16:creationId xmlns="" xmlns:a16="http://schemas.microsoft.com/office/drawing/2014/main" id="{B07AB6ED-97C7-4A05-AA41-685A8C8F44FC}"/>
              </a:ext>
            </a:extLst>
          </p:cNvPr>
          <p:cNvSpPr txBox="1">
            <a:spLocks/>
          </p:cNvSpPr>
          <p:nvPr/>
        </p:nvSpPr>
        <p:spPr>
          <a:xfrm>
            <a:off x="628650" y="142975"/>
            <a:ext cx="7886700" cy="693737"/>
          </a:xfrm>
          <a:prstGeom prst="rect">
            <a:avLst/>
          </a:prstGeom>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Exercise 4 – </a:t>
            </a:r>
            <a:r>
              <a:rPr lang="en-GB" altLang="en-US"/>
              <a:t>Part 5</a:t>
            </a:r>
            <a:endParaRPr lang="en-PH" altLang="en-US"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09" t="24480" r="73133" b="51389"/>
          <a:stretch/>
        </p:blipFill>
        <p:spPr bwMode="auto">
          <a:xfrm>
            <a:off x="4283968" y="1737471"/>
            <a:ext cx="2059714" cy="15475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208" t="64436" r="58199" b="17782"/>
          <a:stretch/>
        </p:blipFill>
        <p:spPr bwMode="auto">
          <a:xfrm>
            <a:off x="5471120" y="2264706"/>
            <a:ext cx="1812924" cy="109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623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74650" y="1065436"/>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err="1"/>
              <a:t>Hydrographic</a:t>
            </a:r>
            <a:r>
              <a:rPr lang="fr-CH" altLang="en-US" sz="2800" b="1" u="sng" dirty="0"/>
              <a:t> network </a:t>
            </a:r>
            <a:r>
              <a:rPr lang="fr-CH" altLang="en-US" sz="2800" b="1" u="sng" dirty="0" err="1"/>
              <a:t>shapefile</a:t>
            </a:r>
            <a:r>
              <a:rPr lang="fr-CH" altLang="en-US" sz="2800" b="1" u="sng" dirty="0"/>
              <a:t> (water bodies)</a:t>
            </a:r>
            <a:endParaRPr lang="en-US" altLang="en-US" sz="2800" b="1" u="sng" dirty="0"/>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35</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 5</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35</a:t>
            </a:fld>
            <a:endParaRPr lang="en-GB" altLang="en-US">
              <a:solidFill>
                <a:schemeClr val="tx1"/>
              </a:solidFill>
            </a:endParaRPr>
          </a:p>
        </p:txBody>
      </p:sp>
      <p:sp>
        <p:nvSpPr>
          <p:cNvPr id="6"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42889" y="1628800"/>
            <a:ext cx="57833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400" dirty="0"/>
              <a:t>Click the </a:t>
            </a:r>
            <a:r>
              <a:rPr lang="en-US" altLang="en-US" sz="2400" i="1" dirty="0"/>
              <a:t>Add Vector Layer </a:t>
            </a:r>
            <a:r>
              <a:rPr lang="en-US" altLang="en-US" sz="2400" dirty="0"/>
              <a:t>button</a:t>
            </a:r>
          </a:p>
          <a:p>
            <a:pPr>
              <a:buFontTx/>
              <a:buAutoNum type="arabicPeriod"/>
            </a:pPr>
            <a:r>
              <a:rPr lang="en-US" altLang="en-US" sz="2400" dirty="0"/>
              <a:t>Browse to the location of the TRAINING_MATERIAL\EXERCISES\EXERCISE_4\DATA\ HYDROGRAPHIC_NETWORK \ WATER_BODIES \ HGLC folder on the USB key</a:t>
            </a:r>
          </a:p>
        </p:txBody>
      </p:sp>
      <p:pic>
        <p:nvPicPr>
          <p:cNvPr id="7" name="Picture 6" descr="add_vector">
            <a:extLst>
              <a:ext uri="{FF2B5EF4-FFF2-40B4-BE49-F238E27FC236}">
                <a16:creationId xmlns="" xmlns:a16="http://schemas.microsoft.com/office/drawing/2014/main" id="{75600909-6C92-449E-AC23-AF9E59674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929" y="1556792"/>
            <a:ext cx="5762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86591FE3-BCBE-4F88-B90B-35E4D4443868}"/>
              </a:ext>
            </a:extLst>
          </p:cNvPr>
          <p:cNvPicPr>
            <a:picLocks noChangeAspect="1"/>
          </p:cNvPicPr>
          <p:nvPr/>
        </p:nvPicPr>
        <p:blipFill rotWithShape="1">
          <a:blip r:embed="rId3"/>
          <a:srcRect l="23226" t="16186" r="24792" b="55600"/>
          <a:stretch/>
        </p:blipFill>
        <p:spPr>
          <a:xfrm>
            <a:off x="6012060" y="2387523"/>
            <a:ext cx="2979588" cy="909674"/>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3"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75606" y="3887225"/>
            <a:ext cx="84620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mj-lt"/>
              <a:buAutoNum type="arabicPeriod" startAt="3"/>
            </a:pPr>
            <a:r>
              <a:rPr lang="en-US" altLang="en-US" sz="2400" dirty="0"/>
              <a:t>Select the </a:t>
            </a:r>
            <a:r>
              <a:rPr lang="en-US" altLang="en-US" sz="2400" i="1" dirty="0" err="1"/>
              <a:t>water_bodies.shp</a:t>
            </a:r>
            <a:r>
              <a:rPr lang="en-US" altLang="en-US" sz="2400" dirty="0"/>
              <a:t> file and click on the  </a:t>
            </a:r>
            <a:r>
              <a:rPr lang="en-US" altLang="en-US" sz="2400" i="1" dirty="0"/>
              <a:t>Add</a:t>
            </a:r>
            <a:r>
              <a:rPr lang="en-US" altLang="en-US" sz="2400" dirty="0"/>
              <a:t> button</a:t>
            </a:r>
          </a:p>
          <a:p>
            <a:pPr>
              <a:buFontTx/>
              <a:buAutoNum type="arabicPeriod" startAt="3"/>
            </a:pPr>
            <a:r>
              <a:rPr lang="fr-CH" altLang="en-US" sz="2400" dirty="0"/>
              <a:t>Close the </a:t>
            </a:r>
            <a:r>
              <a:rPr lang="en-US" altLang="en-US" sz="2400" i="1" dirty="0"/>
              <a:t>Data Source Manager </a:t>
            </a:r>
            <a:r>
              <a:rPr lang="fr-CH" altLang="en-US" sz="2400" dirty="0" err="1"/>
              <a:t>window</a:t>
            </a:r>
            <a:r>
              <a:rPr lang="fr-CH" altLang="en-US" sz="2400" dirty="0"/>
              <a:t>.</a:t>
            </a:r>
            <a:endParaRPr lang="en-US" altLang="en-US" sz="2400" dirty="0"/>
          </a:p>
        </p:txBody>
      </p:sp>
      <p:sp>
        <p:nvSpPr>
          <p:cNvPr id="15"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518639" y="4717454"/>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6"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980676" y="4797152"/>
            <a:ext cx="3539805"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rPr>
              <a:t>The water bodies should appear in the map canvas of QGIS</a:t>
            </a:r>
          </a:p>
        </p:txBody>
      </p:sp>
      <p:sp>
        <p:nvSpPr>
          <p:cNvPr id="17" name="Rectangle 3">
            <a:extLst>
              <a:ext uri="{FF2B5EF4-FFF2-40B4-BE49-F238E27FC236}">
                <a16:creationId xmlns="" xmlns:a16="http://schemas.microsoft.com/office/drawing/2014/main" id="{811199D0-E164-40AB-8657-204EE9500F35}"/>
              </a:ext>
            </a:extLst>
          </p:cNvPr>
          <p:cNvSpPr>
            <a:spLocks noChangeArrowheads="1"/>
          </p:cNvSpPr>
          <p:nvPr/>
        </p:nvSpPr>
        <p:spPr bwMode="auto">
          <a:xfrm>
            <a:off x="3470348" y="-454718"/>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pic>
        <p:nvPicPr>
          <p:cNvPr id="3" name="Picture 2">
            <a:extLst>
              <a:ext uri="{FF2B5EF4-FFF2-40B4-BE49-F238E27FC236}">
                <a16:creationId xmlns="" xmlns:a16="http://schemas.microsoft.com/office/drawing/2014/main" id="{C0A74EAD-2BB1-445F-99DC-CF292147E637}"/>
              </a:ext>
            </a:extLst>
          </p:cNvPr>
          <p:cNvPicPr>
            <a:picLocks noChangeAspect="1"/>
          </p:cNvPicPr>
          <p:nvPr/>
        </p:nvPicPr>
        <p:blipFill>
          <a:blip r:embed="rId4"/>
          <a:stretch>
            <a:fillRect/>
          </a:stretch>
        </p:blipFill>
        <p:spPr>
          <a:xfrm>
            <a:off x="5344638" y="4653742"/>
            <a:ext cx="3331818" cy="1934534"/>
          </a:xfrm>
          <a:prstGeom prst="rect">
            <a:avLst/>
          </a:prstGeom>
          <a:effectLst>
            <a:outerShdw blurRad="50800" dist="38100" dir="2700000" sx="102000" sy="102000" algn="tl" rotWithShape="0">
              <a:prstClr val="black">
                <a:alpha val="40000"/>
              </a:prstClr>
            </a:outerShdw>
          </a:effectLst>
        </p:spPr>
      </p:pic>
      <p:sp>
        <p:nvSpPr>
          <p:cNvPr id="18" name="AutoShape 32">
            <a:extLst>
              <a:ext uri="{FF2B5EF4-FFF2-40B4-BE49-F238E27FC236}">
                <a16:creationId xmlns="" xmlns:a16="http://schemas.microsoft.com/office/drawing/2014/main" id="{E3B62379-D4B4-465A-B025-36F0DA5FC053}"/>
              </a:ext>
            </a:extLst>
          </p:cNvPr>
          <p:cNvSpPr>
            <a:spLocks noChangeArrowheads="1"/>
          </p:cNvSpPr>
          <p:nvPr/>
        </p:nvSpPr>
        <p:spPr bwMode="auto">
          <a:xfrm>
            <a:off x="524472" y="5854811"/>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9" name="Rectangle 3">
            <a:extLst>
              <a:ext uri="{FF2B5EF4-FFF2-40B4-BE49-F238E27FC236}">
                <a16:creationId xmlns="" xmlns:a16="http://schemas.microsoft.com/office/drawing/2014/main" id="{610352FB-B165-4A12-9F57-895A72A8E282}"/>
              </a:ext>
            </a:extLst>
          </p:cNvPr>
          <p:cNvSpPr>
            <a:spLocks noChangeArrowheads="1"/>
          </p:cNvSpPr>
          <p:nvPr/>
        </p:nvSpPr>
        <p:spPr bwMode="auto">
          <a:xfrm>
            <a:off x="929581" y="5877272"/>
            <a:ext cx="4506011"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rPr>
              <a:t>Take some time to look at the metadata, the projection, and how it fits with the satellite images</a:t>
            </a:r>
          </a:p>
        </p:txBody>
      </p:sp>
    </p:spTree>
    <p:extLst>
      <p:ext uri="{BB962C8B-B14F-4D97-AF65-F5344CB8AC3E}">
        <p14:creationId xmlns:p14="http://schemas.microsoft.com/office/powerpoint/2010/main" val="27338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642 -0.13125 L -0.01927 1.14746 " pathEditMode="relative" rAng="0" ptsTypes="AA">
                                      <p:cBhvr>
                                        <p:cTn id="6" dur="5000" fill="hold"/>
                                        <p:tgtEl>
                                          <p:spTgt spid="17"/>
                                        </p:tgtEl>
                                        <p:attrNameLst>
                                          <p:attrName>ppt_x</p:attrName>
                                          <p:attrName>ppt_y</p:attrName>
                                        </p:attrNameLst>
                                      </p:cBhvr>
                                      <p:rCtr x="-642" y="6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74650" y="1065436"/>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a:t>Forest cover distribution </a:t>
            </a:r>
            <a:r>
              <a:rPr lang="fr-CH" altLang="en-US" sz="2800" b="1" u="sng" dirty="0" err="1"/>
              <a:t>grid</a:t>
            </a:r>
            <a:endParaRPr lang="en-US" altLang="en-US" sz="2800" b="1" u="sng" dirty="0"/>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36</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Part6</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36</a:t>
            </a:fld>
            <a:endParaRPr lang="en-GB" altLang="en-US">
              <a:solidFill>
                <a:schemeClr val="tx1"/>
              </a:solidFill>
            </a:endParaRPr>
          </a:p>
        </p:txBody>
      </p:sp>
      <p:sp>
        <p:nvSpPr>
          <p:cNvPr id="6"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42889" y="1628800"/>
            <a:ext cx="5121199"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500" dirty="0"/>
              <a:t>Click the </a:t>
            </a:r>
            <a:r>
              <a:rPr lang="en-US" altLang="en-US" sz="2500" i="1" dirty="0"/>
              <a:t>Add Raster Layer </a:t>
            </a:r>
            <a:r>
              <a:rPr lang="en-US" altLang="en-US" sz="2500" dirty="0"/>
              <a:t>button</a:t>
            </a:r>
          </a:p>
          <a:p>
            <a:pPr>
              <a:buFontTx/>
              <a:buAutoNum type="arabicPeriod"/>
            </a:pPr>
            <a:r>
              <a:rPr lang="en-US" altLang="en-US" sz="2500" dirty="0"/>
              <a:t>Browse to the location of the </a:t>
            </a:r>
            <a:r>
              <a:rPr lang="pt-BR" altLang="en-US" sz="2500" dirty="0"/>
              <a:t>TRAINING_MATERIAL\EXERCISES\EXERCISE_4\DATA\FOREST</a:t>
            </a:r>
            <a:r>
              <a:rPr lang="en-US" altLang="en-US" sz="2500" dirty="0"/>
              <a:t> folder on the USB key</a:t>
            </a:r>
          </a:p>
        </p:txBody>
      </p:sp>
      <p:sp>
        <p:nvSpPr>
          <p:cNvPr id="13"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36837" y="3587021"/>
            <a:ext cx="55592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startAt="4"/>
            </a:pPr>
            <a:r>
              <a:rPr lang="en-US" altLang="en-US" sz="2400" dirty="0"/>
              <a:t>Open the </a:t>
            </a:r>
            <a:r>
              <a:rPr lang="en-US" altLang="en-US" sz="2400" dirty="0" err="1"/>
              <a:t>forest_cover</a:t>
            </a:r>
            <a:r>
              <a:rPr lang="en-US" altLang="en-US" sz="2400" dirty="0"/>
              <a:t> sub folder and select any of the file see in there</a:t>
            </a:r>
          </a:p>
          <a:p>
            <a:pPr>
              <a:buFontTx/>
              <a:buAutoNum type="arabicPeriod" startAt="4"/>
            </a:pPr>
            <a:r>
              <a:rPr lang="en-US" altLang="en-US" sz="2400" dirty="0"/>
              <a:t>Click on the  </a:t>
            </a:r>
            <a:r>
              <a:rPr lang="en-US" altLang="en-US" sz="2400" i="1" dirty="0"/>
              <a:t>Add</a:t>
            </a:r>
            <a:r>
              <a:rPr lang="en-US" altLang="en-US" sz="2400" dirty="0"/>
              <a:t> button</a:t>
            </a:r>
          </a:p>
          <a:p>
            <a:pPr>
              <a:buFontTx/>
              <a:buAutoNum type="arabicPeriod" startAt="4"/>
            </a:pPr>
            <a:r>
              <a:rPr lang="fr-CH" altLang="en-US" sz="2400" dirty="0"/>
              <a:t>Close the </a:t>
            </a:r>
            <a:r>
              <a:rPr lang="en-US" altLang="en-US" sz="2400" i="1" dirty="0"/>
              <a:t>Data Source Manager </a:t>
            </a:r>
            <a:r>
              <a:rPr lang="fr-CH" altLang="en-US" sz="2400" dirty="0" err="1"/>
              <a:t>window</a:t>
            </a:r>
            <a:r>
              <a:rPr lang="fr-CH" altLang="en-US" sz="2400" dirty="0"/>
              <a:t>.</a:t>
            </a:r>
            <a:endParaRPr lang="en-US" altLang="en-US" sz="2400" dirty="0"/>
          </a:p>
        </p:txBody>
      </p:sp>
      <p:sp>
        <p:nvSpPr>
          <p:cNvPr id="15"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523428" y="5806511"/>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6"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928537" y="5822099"/>
            <a:ext cx="5083623"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rPr>
              <a:t>The forest distribution grid should appear in the map canvas of QGIS</a:t>
            </a:r>
          </a:p>
        </p:txBody>
      </p:sp>
      <p:sp>
        <p:nvSpPr>
          <p:cNvPr id="18" name="Rectangle 3">
            <a:extLst>
              <a:ext uri="{FF2B5EF4-FFF2-40B4-BE49-F238E27FC236}">
                <a16:creationId xmlns="" xmlns:a16="http://schemas.microsoft.com/office/drawing/2014/main" id="{66227EA9-2AF0-420F-AE89-D5B0402D0279}"/>
              </a:ext>
            </a:extLst>
          </p:cNvPr>
          <p:cNvSpPr>
            <a:spLocks noChangeArrowheads="1"/>
          </p:cNvSpPr>
          <p:nvPr/>
        </p:nvSpPr>
        <p:spPr bwMode="auto">
          <a:xfrm>
            <a:off x="6177756" y="7060039"/>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pic>
        <p:nvPicPr>
          <p:cNvPr id="3" name="Picture 2">
            <a:extLst>
              <a:ext uri="{FF2B5EF4-FFF2-40B4-BE49-F238E27FC236}">
                <a16:creationId xmlns="" xmlns:a16="http://schemas.microsoft.com/office/drawing/2014/main" id="{B283E516-576B-49CB-AE37-9AEFA9292EF2}"/>
              </a:ext>
            </a:extLst>
          </p:cNvPr>
          <p:cNvPicPr>
            <a:picLocks noChangeAspect="1"/>
          </p:cNvPicPr>
          <p:nvPr/>
        </p:nvPicPr>
        <p:blipFill rotWithShape="1">
          <a:blip r:embed="rId2"/>
          <a:srcRect l="-1314" t="3450" r="1176" b="63582"/>
          <a:stretch/>
        </p:blipFill>
        <p:spPr>
          <a:xfrm>
            <a:off x="5364088" y="2005593"/>
            <a:ext cx="3501899" cy="952468"/>
          </a:xfrm>
          <a:prstGeom prst="rect">
            <a:avLst/>
          </a:prstGeom>
          <a:ln>
            <a:noFill/>
          </a:ln>
          <a:effectLst>
            <a:outerShdw blurRad="50800" dist="38100" dir="2700000" sx="102000" sy="102000" algn="tl" rotWithShape="0">
              <a:prstClr val="black">
                <a:alpha val="40000"/>
              </a:prstClr>
            </a:outerShdw>
          </a:effectLst>
        </p:spPr>
      </p:pic>
      <p:pic>
        <p:nvPicPr>
          <p:cNvPr id="19" name="Picture 18">
            <a:extLst>
              <a:ext uri="{FF2B5EF4-FFF2-40B4-BE49-F238E27FC236}">
                <a16:creationId xmlns="" xmlns:a16="http://schemas.microsoft.com/office/drawing/2014/main" id="{3405CAD4-D1AB-494E-BA4A-181C80C060FE}"/>
              </a:ext>
            </a:extLst>
          </p:cNvPr>
          <p:cNvPicPr>
            <a:picLocks noChangeAspect="1"/>
          </p:cNvPicPr>
          <p:nvPr/>
        </p:nvPicPr>
        <p:blipFill rotWithShape="1">
          <a:blip r:embed="rId2"/>
          <a:srcRect l="547" t="15315" r="96228" b="79983"/>
          <a:stretch/>
        </p:blipFill>
        <p:spPr>
          <a:xfrm>
            <a:off x="5481587" y="1231327"/>
            <a:ext cx="530573" cy="639103"/>
          </a:xfrm>
          <a:prstGeom prst="rect">
            <a:avLst/>
          </a:prstGeom>
          <a:ln>
            <a:noFill/>
          </a:ln>
          <a:effectLst>
            <a:outerShdw blurRad="50800" dist="38100" dir="2700000" sx="102000" sy="102000" algn="tl" rotWithShape="0">
              <a:prstClr val="black">
                <a:alpha val="40000"/>
              </a:prstClr>
            </a:outerShdw>
          </a:effectLst>
        </p:spPr>
      </p:pic>
      <p:pic>
        <p:nvPicPr>
          <p:cNvPr id="4" name="Picture 3">
            <a:extLst>
              <a:ext uri="{FF2B5EF4-FFF2-40B4-BE49-F238E27FC236}">
                <a16:creationId xmlns="" xmlns:a16="http://schemas.microsoft.com/office/drawing/2014/main" id="{C67263DD-D957-4E74-A8DC-7C767C159D31}"/>
              </a:ext>
            </a:extLst>
          </p:cNvPr>
          <p:cNvPicPr>
            <a:picLocks noChangeAspect="1"/>
          </p:cNvPicPr>
          <p:nvPr/>
        </p:nvPicPr>
        <p:blipFill rotWithShape="1">
          <a:blip r:embed="rId3"/>
          <a:srcRect l="30313" t="27705" r="53937" b="53763"/>
          <a:stretch/>
        </p:blipFill>
        <p:spPr>
          <a:xfrm>
            <a:off x="5871633" y="2682820"/>
            <a:ext cx="2486808" cy="1343563"/>
          </a:xfrm>
          <a:prstGeom prst="rect">
            <a:avLst/>
          </a:prstGeom>
          <a:effectLst>
            <a:outerShdw blurRad="50800" dist="38100" dir="2700000" sx="102000" sy="102000" algn="tl" rotWithShape="0">
              <a:prstClr val="black">
                <a:alpha val="40000"/>
              </a:prstClr>
            </a:outerShdw>
          </a:effectLst>
        </p:spPr>
      </p:pic>
      <p:pic>
        <p:nvPicPr>
          <p:cNvPr id="12" name="Picture 11">
            <a:extLst>
              <a:ext uri="{FF2B5EF4-FFF2-40B4-BE49-F238E27FC236}">
                <a16:creationId xmlns="" xmlns:a16="http://schemas.microsoft.com/office/drawing/2014/main" id="{26D4039C-4B5C-4E50-96C9-7DB7205602B0}"/>
              </a:ext>
            </a:extLst>
          </p:cNvPr>
          <p:cNvPicPr>
            <a:picLocks noChangeAspect="1"/>
          </p:cNvPicPr>
          <p:nvPr/>
        </p:nvPicPr>
        <p:blipFill>
          <a:blip r:embed="rId4"/>
          <a:stretch>
            <a:fillRect/>
          </a:stretch>
        </p:blipFill>
        <p:spPr>
          <a:xfrm>
            <a:off x="5335650" y="4233670"/>
            <a:ext cx="3501900" cy="2033288"/>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9896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3281 -0.67246 L -0.03229 -0.39468 L -0.15156 -0.84375 L -0.59115 -0.83195 L -0.99254 -0.58866 " pathEditMode="relative" rAng="18240000" ptsTypes="AAAAA">
                                      <p:cBhvr>
                                        <p:cTn id="6" dur="4000" fill="hold"/>
                                        <p:tgtEl>
                                          <p:spTgt spid="18"/>
                                        </p:tgtEl>
                                        <p:attrNameLst>
                                          <p:attrName>ppt_x</p:attrName>
                                          <p:attrName>ppt_y</p:attrName>
                                        </p:attrNameLst>
                                      </p:cBhvr>
                                      <p:rCtr x="-71267"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2">
            <a:extLst>
              <a:ext uri="{FF2B5EF4-FFF2-40B4-BE49-F238E27FC236}">
                <a16:creationId xmlns="" xmlns:a16="http://schemas.microsoft.com/office/drawing/2014/main" id="{AF735357-576A-485B-B56C-3FB2F2C202DE}"/>
              </a:ext>
            </a:extLst>
          </p:cNvPr>
          <p:cNvSpPr>
            <a:spLocks noChangeArrowheads="1"/>
          </p:cNvSpPr>
          <p:nvPr/>
        </p:nvSpPr>
        <p:spPr bwMode="auto">
          <a:xfrm>
            <a:off x="374650" y="1065436"/>
            <a:ext cx="8856662"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altLang="en-US" sz="2800" b="1" u="sng" dirty="0"/>
              <a:t>Forest cover distribution </a:t>
            </a:r>
            <a:r>
              <a:rPr lang="fr-CH" altLang="en-US" sz="2800" b="1" u="sng" dirty="0" err="1"/>
              <a:t>grid</a:t>
            </a:r>
            <a:r>
              <a:rPr lang="fr-CH" altLang="en-US" sz="2800" b="1" u="sng" dirty="0"/>
              <a:t> – Information and </a:t>
            </a:r>
            <a:r>
              <a:rPr lang="fr-CH" altLang="en-US" sz="2800" b="1" u="sng" dirty="0" err="1"/>
              <a:t>metadata</a:t>
            </a:r>
            <a:endParaRPr lang="en-US" altLang="en-US" sz="2800" b="1" u="sng" dirty="0"/>
          </a:p>
        </p:txBody>
      </p:sp>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37</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Part6</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37</a:t>
            </a:fld>
            <a:endParaRPr lang="en-GB" altLang="en-US">
              <a:solidFill>
                <a:schemeClr val="tx1"/>
              </a:solidFill>
            </a:endParaRPr>
          </a:p>
        </p:txBody>
      </p:sp>
      <p:sp>
        <p:nvSpPr>
          <p:cNvPr id="18" name="Rectangle 3">
            <a:extLst>
              <a:ext uri="{FF2B5EF4-FFF2-40B4-BE49-F238E27FC236}">
                <a16:creationId xmlns="" xmlns:a16="http://schemas.microsoft.com/office/drawing/2014/main" id="{66227EA9-2AF0-420F-AE89-D5B0402D0279}"/>
              </a:ext>
            </a:extLst>
          </p:cNvPr>
          <p:cNvSpPr>
            <a:spLocks noChangeArrowheads="1"/>
          </p:cNvSpPr>
          <p:nvPr/>
        </p:nvSpPr>
        <p:spPr bwMode="auto">
          <a:xfrm>
            <a:off x="6177756" y="7060039"/>
            <a:ext cx="2555875"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solidFill>
                  <a:srgbClr val="FF0000"/>
                </a:solidFill>
                <a:latin typeface="+mn-lt"/>
                <a:cs typeface="Arial" charset="0"/>
              </a:rPr>
              <a:t>Save the project! </a:t>
            </a:r>
          </a:p>
        </p:txBody>
      </p:sp>
      <p:sp>
        <p:nvSpPr>
          <p:cNvPr id="17" name="Rectangle 12">
            <a:extLst>
              <a:ext uri="{FF2B5EF4-FFF2-40B4-BE49-F238E27FC236}">
                <a16:creationId xmlns="" xmlns:a16="http://schemas.microsoft.com/office/drawing/2014/main" id="{4F366855-16D1-4C4F-8DB8-EB53D1AE6F7A}"/>
              </a:ext>
            </a:extLst>
          </p:cNvPr>
          <p:cNvSpPr>
            <a:spLocks noChangeArrowheads="1"/>
          </p:cNvSpPr>
          <p:nvPr/>
        </p:nvSpPr>
        <p:spPr bwMode="auto">
          <a:xfrm>
            <a:off x="323850" y="1916832"/>
            <a:ext cx="482421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800" dirty="0"/>
              <a:t>Right click on the layer</a:t>
            </a:r>
          </a:p>
          <a:p>
            <a:pPr>
              <a:buFontTx/>
              <a:buAutoNum type="arabicPeriod"/>
            </a:pPr>
            <a:r>
              <a:rPr lang="fr-CH" altLang="en-US" sz="2800" dirty="0"/>
              <a:t>Select </a:t>
            </a:r>
            <a:r>
              <a:rPr lang="fr-CH" altLang="en-US" sz="2800" i="1" dirty="0" err="1"/>
              <a:t>Properties</a:t>
            </a:r>
            <a:r>
              <a:rPr lang="fr-CH" altLang="en-US" sz="2800" dirty="0"/>
              <a:t> in the menu</a:t>
            </a:r>
          </a:p>
          <a:p>
            <a:pPr>
              <a:buFontTx/>
              <a:buAutoNum type="arabicPeriod"/>
            </a:pPr>
            <a:r>
              <a:rPr lang="fr-CH" altLang="en-US" sz="2800" dirty="0"/>
              <a:t>Click on </a:t>
            </a:r>
            <a:r>
              <a:rPr lang="fr-CH" altLang="en-US" sz="2800" i="1" dirty="0"/>
              <a:t>Information</a:t>
            </a:r>
          </a:p>
          <a:p>
            <a:pPr>
              <a:buFontTx/>
              <a:buAutoNum type="arabicPeriod"/>
            </a:pPr>
            <a:r>
              <a:rPr lang="fr-CH" altLang="en-US" sz="2800" dirty="0"/>
              <a:t>In the </a:t>
            </a:r>
            <a:r>
              <a:rPr lang="fr-CH" altLang="en-US" sz="2800" dirty="0" err="1"/>
              <a:t>window</a:t>
            </a:r>
            <a:r>
              <a:rPr lang="fr-CH" altLang="en-US" sz="2800" dirty="0"/>
              <a:t> </a:t>
            </a:r>
            <a:r>
              <a:rPr lang="fr-CH" altLang="en-US" sz="2800" dirty="0" err="1"/>
              <a:t>that</a:t>
            </a:r>
            <a:r>
              <a:rPr lang="fr-CH" altLang="en-US" sz="2800" dirty="0"/>
              <a:t> opens </a:t>
            </a:r>
            <a:r>
              <a:rPr lang="fr-CH" altLang="en-US" sz="2800" dirty="0" err="1"/>
              <a:t>identify</a:t>
            </a:r>
            <a:r>
              <a:rPr lang="fr-CH" altLang="en-US" sz="2800" dirty="0"/>
              <a:t>:</a:t>
            </a:r>
          </a:p>
          <a:p>
            <a:pPr marL="914400" lvl="1" indent="-457200">
              <a:buFont typeface="Arial" panose="020B0604020202020204" pitchFamily="34" charset="0"/>
              <a:buChar char="•"/>
            </a:pPr>
            <a:r>
              <a:rPr lang="fr-CH" altLang="en-US" sz="2800" dirty="0"/>
              <a:t>The CRS</a:t>
            </a:r>
          </a:p>
          <a:p>
            <a:pPr marL="914400" lvl="1" indent="-457200">
              <a:buFont typeface="Arial" panose="020B0604020202020204" pitchFamily="34" charset="0"/>
              <a:buChar char="•"/>
            </a:pPr>
            <a:r>
              <a:rPr lang="fr-CH" altLang="en-US" sz="2800" dirty="0"/>
              <a:t>The </a:t>
            </a:r>
            <a:r>
              <a:rPr lang="fr-CH" altLang="en-US" sz="2800" dirty="0" err="1"/>
              <a:t>number</a:t>
            </a:r>
            <a:r>
              <a:rPr lang="fr-CH" altLang="en-US" sz="2800" dirty="0"/>
              <a:t> of </a:t>
            </a:r>
            <a:r>
              <a:rPr lang="fr-CH" altLang="en-US" sz="2800" dirty="0" err="1"/>
              <a:t>cells</a:t>
            </a:r>
            <a:endParaRPr lang="fr-CH" altLang="en-US" sz="2800" dirty="0"/>
          </a:p>
          <a:p>
            <a:pPr marL="914400" lvl="1" indent="-457200">
              <a:buFont typeface="Arial" panose="020B0604020202020204" pitchFamily="34" charset="0"/>
              <a:buChar char="•"/>
            </a:pPr>
            <a:r>
              <a:rPr lang="fr-CH" altLang="en-US" sz="2800" dirty="0"/>
              <a:t>The </a:t>
            </a:r>
            <a:r>
              <a:rPr lang="fr-CH" altLang="en-US" sz="2800" dirty="0" err="1"/>
              <a:t>resolution</a:t>
            </a:r>
            <a:r>
              <a:rPr lang="fr-CH" altLang="en-US" sz="2800" dirty="0"/>
              <a:t> of the </a:t>
            </a:r>
            <a:r>
              <a:rPr lang="fr-CH" altLang="en-US" sz="2800" dirty="0" err="1"/>
              <a:t>grid</a:t>
            </a:r>
            <a:endParaRPr lang="fr-CH" altLang="en-US" sz="2800" dirty="0"/>
          </a:p>
          <a:p>
            <a:pPr marL="635000" indent="-514350">
              <a:buFont typeface="+mj-lt"/>
              <a:buAutoNum type="arabicPeriod"/>
            </a:pPr>
            <a:r>
              <a:rPr lang="fr-CH" altLang="en-US" sz="2800" dirty="0"/>
              <a:t>Have a look at the </a:t>
            </a:r>
            <a:r>
              <a:rPr lang="fr-CH" altLang="en-US" sz="2800" dirty="0" err="1"/>
              <a:t>metadata</a:t>
            </a:r>
            <a:endParaRPr lang="fr-CH" altLang="en-US" sz="2800" dirty="0"/>
          </a:p>
          <a:p>
            <a:pPr lvl="1">
              <a:buFontTx/>
              <a:buAutoNum type="arabicPeriod"/>
            </a:pPr>
            <a:endParaRPr lang="fr-CH" altLang="en-US" sz="2800" dirty="0"/>
          </a:p>
          <a:p>
            <a:pPr>
              <a:buFontTx/>
              <a:buAutoNum type="arabicPeriod"/>
            </a:pPr>
            <a:endParaRPr lang="en-US" altLang="en-US" sz="2800" i="1" dirty="0"/>
          </a:p>
        </p:txBody>
      </p:sp>
      <p:pic>
        <p:nvPicPr>
          <p:cNvPr id="20" name="Picture 19">
            <a:extLst>
              <a:ext uri="{FF2B5EF4-FFF2-40B4-BE49-F238E27FC236}">
                <a16:creationId xmlns="" xmlns:a16="http://schemas.microsoft.com/office/drawing/2014/main" id="{66F4E5A8-7647-44C0-B5B5-CFAF21014FFC}"/>
              </a:ext>
            </a:extLst>
          </p:cNvPr>
          <p:cNvPicPr>
            <a:picLocks noChangeAspect="1"/>
          </p:cNvPicPr>
          <p:nvPr/>
        </p:nvPicPr>
        <p:blipFill rotWithShape="1">
          <a:blip r:embed="rId2"/>
          <a:srcRect l="6216" t="12201" r="63387" b="29338"/>
          <a:stretch/>
        </p:blipFill>
        <p:spPr>
          <a:xfrm>
            <a:off x="4901036" y="1699616"/>
            <a:ext cx="2185564" cy="2364395"/>
          </a:xfrm>
          <a:prstGeom prst="rect">
            <a:avLst/>
          </a:prstGeom>
          <a:effectLst>
            <a:outerShdw blurRad="50800" dist="38100" dir="2700000" sx="102000" sy="102000" algn="tl" rotWithShape="0">
              <a:prstClr val="black">
                <a:alpha val="40000"/>
              </a:prstClr>
            </a:outerShdw>
          </a:effectLst>
        </p:spPr>
      </p:pic>
      <p:pic>
        <p:nvPicPr>
          <p:cNvPr id="2" name="Picture 1">
            <a:extLst>
              <a:ext uri="{FF2B5EF4-FFF2-40B4-BE49-F238E27FC236}">
                <a16:creationId xmlns="" xmlns:a16="http://schemas.microsoft.com/office/drawing/2014/main" id="{C4EF0418-0047-4781-8D7E-4C8E8C9DB7EB}"/>
              </a:ext>
            </a:extLst>
          </p:cNvPr>
          <p:cNvPicPr>
            <a:picLocks noChangeAspect="1"/>
          </p:cNvPicPr>
          <p:nvPr/>
        </p:nvPicPr>
        <p:blipFill rotWithShape="1">
          <a:blip r:embed="rId3"/>
          <a:srcRect t="5901" r="82231" b="64543"/>
          <a:stretch/>
        </p:blipFill>
        <p:spPr>
          <a:xfrm>
            <a:off x="7430293" y="1699616"/>
            <a:ext cx="1230661" cy="2026935"/>
          </a:xfrm>
          <a:prstGeom prst="rect">
            <a:avLst/>
          </a:prstGeom>
          <a:effectLst>
            <a:outerShdw blurRad="50800" dist="38100" dir="2700000" sx="102000" sy="102000" algn="tl" rotWithShape="0">
              <a:prstClr val="black">
                <a:alpha val="40000"/>
              </a:prstClr>
            </a:outerShdw>
          </a:effectLst>
        </p:spPr>
      </p:pic>
      <p:pic>
        <p:nvPicPr>
          <p:cNvPr id="3" name="Picture 2">
            <a:extLst>
              <a:ext uri="{FF2B5EF4-FFF2-40B4-BE49-F238E27FC236}">
                <a16:creationId xmlns="" xmlns:a16="http://schemas.microsoft.com/office/drawing/2014/main" id="{42F0371B-B8B9-4D33-95B9-522706BB8075}"/>
              </a:ext>
            </a:extLst>
          </p:cNvPr>
          <p:cNvPicPr>
            <a:picLocks noChangeAspect="1"/>
          </p:cNvPicPr>
          <p:nvPr/>
        </p:nvPicPr>
        <p:blipFill>
          <a:blip r:embed="rId4"/>
          <a:stretch>
            <a:fillRect/>
          </a:stretch>
        </p:blipFill>
        <p:spPr>
          <a:xfrm>
            <a:off x="6303546" y="4240779"/>
            <a:ext cx="2530114" cy="1740421"/>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7" name="Picture 6">
            <a:extLst>
              <a:ext uri="{FF2B5EF4-FFF2-40B4-BE49-F238E27FC236}">
                <a16:creationId xmlns="" xmlns:a16="http://schemas.microsoft.com/office/drawing/2014/main" id="{1D6DCDCC-BC12-4494-883E-2A673347AC4F}"/>
              </a:ext>
            </a:extLst>
          </p:cNvPr>
          <p:cNvPicPr>
            <a:picLocks noChangeAspect="1"/>
          </p:cNvPicPr>
          <p:nvPr/>
        </p:nvPicPr>
        <p:blipFill rotWithShape="1">
          <a:blip r:embed="rId5"/>
          <a:srcRect l="19849" t="4850" r="3213" b="38450"/>
          <a:stretch/>
        </p:blipFill>
        <p:spPr>
          <a:xfrm>
            <a:off x="5197594" y="4797425"/>
            <a:ext cx="2530114" cy="1846299"/>
          </a:xfrm>
          <a:prstGeom prst="rect">
            <a:avLst/>
          </a:prstGeom>
          <a:ln>
            <a:solidFill>
              <a:schemeClr val="tx1"/>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2530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43281 -0.67246 L -0.03229 -0.39468 L -0.15156 -0.84375 L -0.59115 -0.83195 L -0.99254 -0.58866 " pathEditMode="relative" rAng="18240000" ptsTypes="AAAAA">
                                      <p:cBhvr>
                                        <p:cTn id="6" dur="4000" fill="hold"/>
                                        <p:tgtEl>
                                          <p:spTgt spid="18"/>
                                        </p:tgtEl>
                                        <p:attrNameLst>
                                          <p:attrName>ppt_x</p:attrName>
                                          <p:attrName>ppt_y</p:attrName>
                                        </p:attrNameLst>
                                      </p:cBhvr>
                                      <p:rCtr x="-71267"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38</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Conclusion</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38</a:t>
            </a:fld>
            <a:endParaRPr lang="en-GB" altLang="en-US">
              <a:solidFill>
                <a:schemeClr val="tx1"/>
              </a:solidFill>
            </a:endParaRPr>
          </a:p>
        </p:txBody>
      </p:sp>
      <p:pic>
        <p:nvPicPr>
          <p:cNvPr id="3" name="Picture 2">
            <a:extLst>
              <a:ext uri="{FF2B5EF4-FFF2-40B4-BE49-F238E27FC236}">
                <a16:creationId xmlns="" xmlns:a16="http://schemas.microsoft.com/office/drawing/2014/main" id="{E8C50BC5-F7AA-4B51-A4CB-E7688C9B1BCE}"/>
              </a:ext>
            </a:extLst>
          </p:cNvPr>
          <p:cNvPicPr>
            <a:picLocks noChangeAspect="1"/>
          </p:cNvPicPr>
          <p:nvPr/>
        </p:nvPicPr>
        <p:blipFill>
          <a:blip r:embed="rId2"/>
          <a:stretch>
            <a:fillRect/>
          </a:stretch>
        </p:blipFill>
        <p:spPr>
          <a:xfrm>
            <a:off x="971600" y="1359355"/>
            <a:ext cx="6674537" cy="3875398"/>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2" name="AutoShape 32">
            <a:extLst>
              <a:ext uri="{FF2B5EF4-FFF2-40B4-BE49-F238E27FC236}">
                <a16:creationId xmlns="" xmlns:a16="http://schemas.microsoft.com/office/drawing/2014/main" id="{9F3CE0EE-D19E-4AF7-9A3D-858D4368F867}"/>
              </a:ext>
            </a:extLst>
          </p:cNvPr>
          <p:cNvSpPr>
            <a:spLocks noChangeArrowheads="1"/>
          </p:cNvSpPr>
          <p:nvPr/>
        </p:nvSpPr>
        <p:spPr bwMode="auto">
          <a:xfrm>
            <a:off x="1259632" y="5490524"/>
            <a:ext cx="363199" cy="427608"/>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sz="1600" dirty="0">
              <a:latin typeface="+mn-lt"/>
              <a:cs typeface="Arial" charset="0"/>
            </a:endParaRPr>
          </a:p>
        </p:txBody>
      </p:sp>
      <p:sp>
        <p:nvSpPr>
          <p:cNvPr id="13" name="Rectangle 3">
            <a:extLst>
              <a:ext uri="{FF2B5EF4-FFF2-40B4-BE49-F238E27FC236}">
                <a16:creationId xmlns="" xmlns:a16="http://schemas.microsoft.com/office/drawing/2014/main" id="{53830E75-6037-4827-BB26-96E2DD46707A}"/>
              </a:ext>
            </a:extLst>
          </p:cNvPr>
          <p:cNvSpPr>
            <a:spLocks noChangeArrowheads="1"/>
          </p:cNvSpPr>
          <p:nvPr/>
        </p:nvSpPr>
        <p:spPr bwMode="auto">
          <a:xfrm>
            <a:off x="1691680" y="5554307"/>
            <a:ext cx="6336704" cy="504056"/>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a:latin typeface="+mn-lt"/>
              </a:rPr>
              <a:t>We </a:t>
            </a:r>
            <a:r>
              <a:rPr lang="en-US" altLang="zh-CN" sz="2400" smtClean="0">
                <a:latin typeface="+mn-lt"/>
              </a:rPr>
              <a:t>now have all </a:t>
            </a:r>
            <a:r>
              <a:rPr lang="en-US" altLang="zh-CN" sz="2400" dirty="0">
                <a:latin typeface="+mn-lt"/>
              </a:rPr>
              <a:t>the geospatial data needed to create the two maps</a:t>
            </a:r>
          </a:p>
        </p:txBody>
      </p:sp>
    </p:spTree>
    <p:extLst>
      <p:ext uri="{BB962C8B-B14F-4D97-AF65-F5344CB8AC3E}">
        <p14:creationId xmlns:p14="http://schemas.microsoft.com/office/powerpoint/2010/main" val="28519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39</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Conclusion</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39</a:t>
            </a:fld>
            <a:endParaRPr lang="en-GB" altLang="en-US">
              <a:solidFill>
                <a:schemeClr val="tx1"/>
              </a:solidFill>
            </a:endParaRPr>
          </a:p>
        </p:txBody>
      </p:sp>
      <p:sp>
        <p:nvSpPr>
          <p:cNvPr id="8" name="Rectangle 12">
            <a:extLst>
              <a:ext uri="{FF2B5EF4-FFF2-40B4-BE49-F238E27FC236}">
                <a16:creationId xmlns="" xmlns:a16="http://schemas.microsoft.com/office/drawing/2014/main" id="{56AAD9E8-2A81-4891-B794-C96C979E2095}"/>
              </a:ext>
            </a:extLst>
          </p:cNvPr>
          <p:cNvSpPr>
            <a:spLocks noChangeArrowheads="1"/>
          </p:cNvSpPr>
          <p:nvPr/>
        </p:nvSpPr>
        <p:spPr bwMode="auto">
          <a:xfrm>
            <a:off x="395536" y="1175966"/>
            <a:ext cx="811981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800" dirty="0"/>
              <a:t>Geospatial data can be stored in different ways (geographic coordinates in an excel file</a:t>
            </a:r>
            <a:r>
              <a:rPr lang="en-US" altLang="en-US" sz="2800"/>
              <a:t>, </a:t>
            </a:r>
            <a:r>
              <a:rPr lang="en-US" altLang="en-US" sz="2800" smtClean="0"/>
              <a:t>shapefile, </a:t>
            </a:r>
            <a:r>
              <a:rPr lang="en-US" altLang="en-US" sz="2800" dirty="0"/>
              <a:t>raster grid,…)</a:t>
            </a:r>
          </a:p>
          <a:p>
            <a:pPr>
              <a:buFontTx/>
              <a:buAutoNum type="arabicPeriod"/>
            </a:pPr>
            <a:r>
              <a:rPr lang="en-US" altLang="en-US" sz="2800" dirty="0"/>
              <a:t>It is very important to remain very critical about the data you are using to make sure that it is of quality and corresponds to your needs </a:t>
            </a:r>
          </a:p>
          <a:p>
            <a:pPr marL="914400" lvl="1" indent="-457200">
              <a:buFont typeface="Arial" panose="020B0604020202020204" pitchFamily="34" charset="0"/>
              <a:buChar char="•"/>
            </a:pPr>
            <a:r>
              <a:rPr lang="en-US" altLang="en-US" sz="2800" dirty="0"/>
              <a:t> Metadata</a:t>
            </a:r>
          </a:p>
          <a:p>
            <a:pPr marL="914400" lvl="1" indent="-457200">
              <a:buFont typeface="Arial" panose="020B0604020202020204" pitchFamily="34" charset="0"/>
              <a:buChar char="•"/>
            </a:pPr>
            <a:r>
              <a:rPr lang="en-US" altLang="en-US" sz="2800" dirty="0"/>
              <a:t> Ground reference</a:t>
            </a:r>
          </a:p>
          <a:p>
            <a:pPr>
              <a:buFontTx/>
              <a:buAutoNum type="arabicPeriod"/>
            </a:pPr>
            <a:r>
              <a:rPr lang="en-US" altLang="en-US" sz="2800" dirty="0"/>
              <a:t>Always make sure that all the data you use present the same datum, even better the same geographic coordinate system and projection to have shifts between layers</a:t>
            </a:r>
          </a:p>
          <a:p>
            <a:pPr>
              <a:buFontTx/>
              <a:buAutoNum type="arabicPeriod"/>
            </a:pPr>
            <a:endParaRPr lang="en-US" altLang="en-US" sz="2800" i="1" dirty="0"/>
          </a:p>
        </p:txBody>
      </p:sp>
    </p:spTree>
    <p:extLst>
      <p:ext uri="{BB962C8B-B14F-4D97-AF65-F5344CB8AC3E}">
        <p14:creationId xmlns:p14="http://schemas.microsoft.com/office/powerpoint/2010/main" val="50941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0242" name="Title 1"/>
          <p:cNvSpPr>
            <a:spLocks noGrp="1"/>
          </p:cNvSpPr>
          <p:nvPr>
            <p:ph type="title" idx="4294967295"/>
          </p:nvPr>
        </p:nvSpPr>
        <p:spPr>
          <a:xfrm>
            <a:off x="628650" y="142975"/>
            <a:ext cx="7886700" cy="693737"/>
          </a:xfrm>
          <a:prstGeom prst="rect">
            <a:avLst/>
          </a:prstGeom>
        </p:spPr>
        <p:txBody>
          <a:bodyPr anchor="ctr"/>
          <a:lstStyle/>
          <a:p>
            <a:pPr algn="ctr" eaLnBrk="1" hangingPunct="1"/>
            <a:r>
              <a:rPr lang="en-GB" altLang="en-US" sz="3200" b="1" dirty="0">
                <a:solidFill>
                  <a:schemeClr val="bg1"/>
                </a:solidFill>
                <a:latin typeface="+mn-lt"/>
              </a:rPr>
              <a:t>Request received for a map</a:t>
            </a:r>
            <a:endParaRPr lang="en-PH" altLang="en-US" sz="3200" b="1" dirty="0">
              <a:solidFill>
                <a:schemeClr val="bg1"/>
              </a:solidFill>
              <a:latin typeface="+mn-lt"/>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4</a:t>
            </a:fld>
            <a:endParaRPr lang="en-GB" altLang="en-US">
              <a:solidFill>
                <a:schemeClr val="tx1"/>
              </a:solidFill>
            </a:endParaRPr>
          </a:p>
        </p:txBody>
      </p:sp>
      <p:sp>
        <p:nvSpPr>
          <p:cNvPr id="9" name="Rectangle 3"/>
          <p:cNvSpPr>
            <a:spLocks noChangeArrowheads="1"/>
          </p:cNvSpPr>
          <p:nvPr/>
        </p:nvSpPr>
        <p:spPr bwMode="auto">
          <a:xfrm>
            <a:off x="365918" y="980728"/>
            <a:ext cx="8412163" cy="523220"/>
          </a:xfrm>
          <a:prstGeom prst="rect">
            <a:avLst/>
          </a:prstGeom>
          <a:noFill/>
          <a:ln w="9525">
            <a:noFill/>
            <a:miter lim="800000"/>
            <a:headEnd/>
            <a:tailEnd/>
          </a:ln>
        </p:spPr>
        <p:txBody>
          <a:bodyPr>
            <a:spAutoFit/>
          </a:bodyPr>
          <a:lstStyle/>
          <a:p>
            <a:r>
              <a:rPr lang="en-US" altLang="en-US" sz="2800" b="1" dirty="0"/>
              <a:t>Map 2</a:t>
            </a:r>
            <a:endParaRPr lang="en-US" altLang="en-US" sz="2800" dirty="0"/>
          </a:p>
        </p:txBody>
      </p:sp>
      <p:sp>
        <p:nvSpPr>
          <p:cNvPr id="10" name="Rectangle 3"/>
          <p:cNvSpPr>
            <a:spLocks noChangeArrowheads="1"/>
          </p:cNvSpPr>
          <p:nvPr/>
        </p:nvSpPr>
        <p:spPr bwMode="auto">
          <a:xfrm>
            <a:off x="468313" y="1412776"/>
            <a:ext cx="8579147" cy="4893647"/>
          </a:xfrm>
          <a:prstGeom prst="rect">
            <a:avLst/>
          </a:prstGeom>
          <a:noFill/>
          <a:ln w="9525">
            <a:noFill/>
            <a:miter lim="800000"/>
            <a:headEnd/>
            <a:tailEnd/>
          </a:ln>
        </p:spPr>
        <p:txBody>
          <a:bodyPr wrap="square">
            <a:spAutoFit/>
          </a:bodyPr>
          <a:lstStyle/>
          <a:p>
            <a:pPr marL="347663" indent="-347663">
              <a:buFont typeface="Arial" charset="0"/>
              <a:buChar char="•"/>
            </a:pPr>
            <a:r>
              <a:rPr lang="en-GB" altLang="en-US" sz="2600" u="sng" dirty="0"/>
              <a:t>Purpose:</a:t>
            </a:r>
            <a:r>
              <a:rPr lang="en-GB" altLang="en-US" sz="2600" dirty="0"/>
              <a:t> Identify geographic foci and guide foci investigations as needed</a:t>
            </a:r>
          </a:p>
          <a:p>
            <a:pPr marL="347663" indent="-347663">
              <a:buFont typeface="Arial" charset="0"/>
              <a:buChar char="•"/>
            </a:pPr>
            <a:r>
              <a:rPr lang="en-GB" altLang="en-US" sz="2600" u="sng" dirty="0"/>
              <a:t>Audience:</a:t>
            </a:r>
            <a:r>
              <a:rPr lang="en-GB" altLang="en-US" sz="2600" dirty="0"/>
              <a:t> Commune level Malaria Surveillance Officer</a:t>
            </a:r>
          </a:p>
          <a:p>
            <a:pPr marL="347663" indent="-347663">
              <a:buFont typeface="Arial" charset="0"/>
              <a:buChar char="•"/>
            </a:pPr>
            <a:r>
              <a:rPr lang="en-GB" altLang="en-US" sz="2600" u="sng" dirty="0"/>
              <a:t>Content:</a:t>
            </a:r>
          </a:p>
          <a:p>
            <a:pPr marL="804863" lvl="1" indent="-347663">
              <a:buFont typeface="Arial" charset="0"/>
              <a:buChar char="•"/>
            </a:pPr>
            <a:r>
              <a:rPr lang="en-GB" altLang="en-US" sz="2600" dirty="0"/>
              <a:t>Location of place of residence and possible place of infection for the 315 positive cases reported since the beginning of the year including the new ones just reported by the RITM Hospital</a:t>
            </a:r>
          </a:p>
          <a:p>
            <a:pPr marL="804863" lvl="1" indent="-347663">
              <a:buFont typeface="Arial" charset="0"/>
              <a:buChar char="•"/>
            </a:pPr>
            <a:r>
              <a:rPr lang="en-GB" altLang="en-US" sz="2600" dirty="0"/>
              <a:t>Hydrographic network (waterways and water bodies)</a:t>
            </a:r>
          </a:p>
          <a:p>
            <a:pPr marL="804863" lvl="1" indent="-347663">
              <a:buFont typeface="Arial" charset="0"/>
              <a:buChar char="•"/>
            </a:pPr>
            <a:r>
              <a:rPr lang="en-GB" altLang="en-US" sz="2600" smtClean="0"/>
              <a:t>Forests</a:t>
            </a:r>
          </a:p>
          <a:p>
            <a:pPr marL="804863" lvl="1" indent="-347663">
              <a:buFont typeface="Arial" charset="0"/>
              <a:buChar char="•"/>
            </a:pPr>
            <a:r>
              <a:rPr lang="en-GB" altLang="en-US" sz="2600" smtClean="0"/>
              <a:t>Barangay boundaries</a:t>
            </a:r>
            <a:endParaRPr lang="en-GB" altLang="en-US" sz="2600" dirty="0"/>
          </a:p>
          <a:p>
            <a:pPr marL="347663" indent="-347663">
              <a:buFont typeface="Arial" charset="0"/>
              <a:buChar char="•"/>
            </a:pPr>
            <a:r>
              <a:rPr lang="en-GB" altLang="en-US" sz="2600" u="sng" dirty="0"/>
              <a:t>Medium: </a:t>
            </a:r>
            <a:r>
              <a:rPr lang="en-GB" altLang="en-US" sz="2600" dirty="0"/>
              <a:t>A4 size map stored in a pdf file</a:t>
            </a:r>
            <a:endParaRPr lang="en-US" altLang="en-US" sz="2600" dirty="0"/>
          </a:p>
        </p:txBody>
      </p:sp>
      <p:sp>
        <p:nvSpPr>
          <p:cNvPr id="8" name="Title 1">
            <a:extLst>
              <a:ext uri="{FF2B5EF4-FFF2-40B4-BE49-F238E27FC236}">
                <a16:creationId xmlns="" xmlns:a16="http://schemas.microsoft.com/office/drawing/2014/main" id="{1101B62F-4AF1-4021-AB8B-D199BBFD3C28}"/>
              </a:ext>
            </a:extLst>
          </p:cNvPr>
          <p:cNvSpPr txBox="1">
            <a:spLocks/>
          </p:cNvSpPr>
          <p:nvPr/>
        </p:nvSpPr>
        <p:spPr>
          <a:xfrm>
            <a:off x="1475656" y="6237157"/>
            <a:ext cx="7886700" cy="69373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GB" altLang="en-US" sz="3200" b="1" dirty="0">
                <a:latin typeface="+mn-lt"/>
              </a:rPr>
              <a:t>What geospatial data do we need?</a:t>
            </a:r>
            <a:endParaRPr lang="en-PH" altLang="en-US" sz="3200" b="1" dirty="0">
              <a:latin typeface="+mn-lt"/>
            </a:endParaRPr>
          </a:p>
        </p:txBody>
      </p:sp>
      <p:sp>
        <p:nvSpPr>
          <p:cNvPr id="11" name="AutoShape 32">
            <a:extLst>
              <a:ext uri="{FF2B5EF4-FFF2-40B4-BE49-F238E27FC236}">
                <a16:creationId xmlns="" xmlns:a16="http://schemas.microsoft.com/office/drawing/2014/main" id="{DE3C7253-89F1-424B-B610-8E26F2F72A4B}"/>
              </a:ext>
            </a:extLst>
          </p:cNvPr>
          <p:cNvSpPr>
            <a:spLocks noChangeArrowheads="1"/>
          </p:cNvSpPr>
          <p:nvPr/>
        </p:nvSpPr>
        <p:spPr bwMode="auto">
          <a:xfrm>
            <a:off x="1907704" y="6286400"/>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Tree>
    <p:extLst>
      <p:ext uri="{BB962C8B-B14F-4D97-AF65-F5344CB8AC3E}">
        <p14:creationId xmlns:p14="http://schemas.microsoft.com/office/powerpoint/2010/main" val="3829885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Slide Number Placeholder 3">
            <a:extLst>
              <a:ext uri="{FF2B5EF4-FFF2-40B4-BE49-F238E27FC236}">
                <a16:creationId xmlns="" xmlns:a16="http://schemas.microsoft.com/office/drawing/2014/main" id="{DB46BAF2-9174-4F41-B138-6D99C29DDB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6C1B28-8F78-414A-93AC-91EEAEC60115}" type="slidenum">
              <a:rPr lang="en-GB" altLang="en-US"/>
              <a:pPr/>
              <a:t>40</a:t>
            </a:fld>
            <a:endParaRPr lang="en-GB" altLang="en-US"/>
          </a:p>
        </p:txBody>
      </p:sp>
      <p:sp>
        <p:nvSpPr>
          <p:cNvPr id="9" name="Title 1">
            <a:extLst>
              <a:ext uri="{FF2B5EF4-FFF2-40B4-BE49-F238E27FC236}">
                <a16:creationId xmlns="" xmlns:a16="http://schemas.microsoft.com/office/drawing/2014/main" id="{C935A571-B54B-4DBA-8F8E-F32E67781EF6}"/>
              </a:ext>
            </a:extLst>
          </p:cNvPr>
          <p:cNvSpPr txBox="1">
            <a:spLocks/>
          </p:cNvSpPr>
          <p:nvPr/>
        </p:nvSpPr>
        <p:spPr>
          <a:xfrm>
            <a:off x="628650" y="142975"/>
            <a:ext cx="7886700" cy="693737"/>
          </a:xfrm>
          <a:prstGeom prst="rect">
            <a:avLst/>
          </a:prstGeom>
        </p:spPr>
        <p:txBody>
          <a:bodyPr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r>
              <a:rPr lang="en-GB" altLang="en-US" sz="3200" b="1" dirty="0">
                <a:solidFill>
                  <a:schemeClr val="bg1"/>
                </a:solidFill>
                <a:latin typeface="+mn-lt"/>
              </a:rPr>
              <a:t>Exercise 4 – Conclusion</a:t>
            </a:r>
            <a:endParaRPr lang="en-PH" altLang="en-US" sz="3200" b="1" dirty="0">
              <a:solidFill>
                <a:schemeClr val="bg1"/>
              </a:solidFill>
              <a:latin typeface="+mn-lt"/>
            </a:endParaRPr>
          </a:p>
        </p:txBody>
      </p:sp>
      <p:sp>
        <p:nvSpPr>
          <p:cNvPr id="5" name="Slide Number Placeholder 3"/>
          <p:cNvSpPr txBox="1">
            <a:spLocks/>
          </p:cNvSpPr>
          <p:nvPr/>
        </p:nvSpPr>
        <p:spPr bwMode="auto">
          <a:xfrm>
            <a:off x="7086600" y="6453188"/>
            <a:ext cx="20574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1F1CFA5E-D7BE-45A1-BD59-8EBEFF519CD8}" type="slidenum">
              <a:rPr lang="en-GB" altLang="en-US" smtClean="0">
                <a:solidFill>
                  <a:schemeClr val="tx1"/>
                </a:solidFill>
              </a:rPr>
              <a:pPr/>
              <a:t>40</a:t>
            </a:fld>
            <a:endParaRPr lang="en-GB" altLang="en-US">
              <a:solidFill>
                <a:schemeClr val="tx1"/>
              </a:solidFill>
            </a:endParaRPr>
          </a:p>
        </p:txBody>
      </p:sp>
      <p:sp>
        <p:nvSpPr>
          <p:cNvPr id="8" name="Rectangle 12">
            <a:extLst>
              <a:ext uri="{FF2B5EF4-FFF2-40B4-BE49-F238E27FC236}">
                <a16:creationId xmlns="" xmlns:a16="http://schemas.microsoft.com/office/drawing/2014/main" id="{56AAD9E8-2A81-4891-B794-C96C979E2095}"/>
              </a:ext>
            </a:extLst>
          </p:cNvPr>
          <p:cNvSpPr>
            <a:spLocks noChangeArrowheads="1"/>
          </p:cNvSpPr>
          <p:nvPr/>
        </p:nvSpPr>
        <p:spPr bwMode="auto">
          <a:xfrm>
            <a:off x="395536" y="1175966"/>
            <a:ext cx="81198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a:r>
              <a:rPr lang="en-US" altLang="en-US" sz="6000" dirty="0"/>
              <a:t>Ready to make some maps!!</a:t>
            </a:r>
          </a:p>
        </p:txBody>
      </p:sp>
      <p:pic>
        <p:nvPicPr>
          <p:cNvPr id="6" name="Picture 9" descr="C:\Users\Samsung\AppData\Local\Microsoft\Windows\INetCache\IE\HXDQ692O\Happy_Face1[1].png">
            <a:extLst>
              <a:ext uri="{FF2B5EF4-FFF2-40B4-BE49-F238E27FC236}">
                <a16:creationId xmlns="" xmlns:a16="http://schemas.microsoft.com/office/drawing/2014/main" id="{A967DF0F-B1F7-428A-8DD9-D8ED3EF12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471440"/>
            <a:ext cx="2050004" cy="221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44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5</a:t>
            </a:fld>
            <a:endParaRPr lang="en-GB" altLang="en-US">
              <a:solidFill>
                <a:schemeClr val="tx1"/>
              </a:solidFill>
            </a:endParaRPr>
          </a:p>
        </p:txBody>
      </p:sp>
      <p:sp>
        <p:nvSpPr>
          <p:cNvPr id="16" name="Title 1">
            <a:extLst>
              <a:ext uri="{FF2B5EF4-FFF2-40B4-BE49-F238E27FC236}">
                <a16:creationId xmlns="" xmlns:a16="http://schemas.microsoft.com/office/drawing/2014/main" id="{29B618C1-40FE-431D-A3E5-D727B08DE711}"/>
              </a:ext>
            </a:extLst>
          </p:cNvPr>
          <p:cNvSpPr txBox="1">
            <a:spLocks/>
          </p:cNvSpPr>
          <p:nvPr/>
        </p:nvSpPr>
        <p:spPr>
          <a:xfrm>
            <a:off x="628650" y="142975"/>
            <a:ext cx="7886700" cy="693737"/>
          </a:xfrm>
          <a:prstGeom prst="rect">
            <a:avLst/>
          </a:prstGeom>
        </p:spPr>
        <p:txBody>
          <a:bodyPr anchor="ctr"/>
          <a:lstStyle>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What geospatial data do we need?</a:t>
            </a:r>
            <a:endParaRPr lang="en-PH" altLang="en-US" dirty="0"/>
          </a:p>
        </p:txBody>
      </p:sp>
      <p:sp>
        <p:nvSpPr>
          <p:cNvPr id="10" name="Rectangle 3">
            <a:extLst>
              <a:ext uri="{FF2B5EF4-FFF2-40B4-BE49-F238E27FC236}">
                <a16:creationId xmlns="" xmlns:a16="http://schemas.microsoft.com/office/drawing/2014/main" id="{EB6ED860-80AC-4C29-8B50-A77899587393}"/>
              </a:ext>
            </a:extLst>
          </p:cNvPr>
          <p:cNvSpPr>
            <a:spLocks noChangeArrowheads="1"/>
          </p:cNvSpPr>
          <p:nvPr/>
        </p:nvSpPr>
        <p:spPr bwMode="auto">
          <a:xfrm>
            <a:off x="468314" y="1580494"/>
            <a:ext cx="8309768" cy="4800833"/>
          </a:xfrm>
          <a:prstGeom prst="rect">
            <a:avLst/>
          </a:prstGeom>
          <a:noFill/>
          <a:ln w="9525">
            <a:noFill/>
            <a:miter lim="800000"/>
            <a:headEnd/>
            <a:tailEnd/>
          </a:ln>
        </p:spPr>
        <p:txBody>
          <a:bodyPr lIns="0" tIns="0" rIns="0" bIns="0"/>
          <a:lstStyle/>
          <a:p>
            <a:pPr>
              <a:spcBef>
                <a:spcPts val="0"/>
              </a:spcBef>
              <a:defRPr/>
            </a:pPr>
            <a:r>
              <a:rPr lang="en-US" altLang="zh-CN" sz="2400" dirty="0">
                <a:latin typeface="+mn-lt"/>
              </a:rPr>
              <a:t>For the Province of Tolkien, we need:</a:t>
            </a:r>
          </a:p>
          <a:p>
            <a:pPr marL="625475" lvl="1" indent="-168275">
              <a:spcBef>
                <a:spcPts val="0"/>
              </a:spcBef>
              <a:buFont typeface="Arial" panose="020B0604020202020204" pitchFamily="34" charset="0"/>
              <a:buChar char="•"/>
              <a:defRPr/>
            </a:pPr>
            <a:r>
              <a:rPr lang="en-US" altLang="zh-CN" sz="2400" dirty="0">
                <a:latin typeface="+mn-lt"/>
              </a:rPr>
              <a:t>Shapefiles containing the:</a:t>
            </a:r>
          </a:p>
          <a:p>
            <a:pPr marL="1082675" lvl="2" indent="-168275">
              <a:spcBef>
                <a:spcPts val="0"/>
              </a:spcBef>
              <a:buFont typeface="Arial" panose="020B0604020202020204" pitchFamily="34" charset="0"/>
              <a:buChar char="•"/>
              <a:defRPr/>
            </a:pPr>
            <a:r>
              <a:rPr lang="en-US" altLang="zh-CN" sz="2400" dirty="0">
                <a:latin typeface="+mn-lt"/>
              </a:rPr>
              <a:t>Boundaries of the Barangay with the unique identifier from the master list</a:t>
            </a:r>
          </a:p>
          <a:p>
            <a:pPr marL="1082675" lvl="2" indent="-168275">
              <a:spcBef>
                <a:spcPts val="0"/>
              </a:spcBef>
              <a:buFont typeface="Arial" panose="020B0604020202020204" pitchFamily="34" charset="0"/>
              <a:buChar char="•"/>
              <a:defRPr/>
            </a:pPr>
            <a:r>
              <a:rPr lang="en-US" altLang="zh-CN" sz="2400" smtClean="0">
                <a:latin typeface="+mn-lt"/>
              </a:rPr>
              <a:t>Geographic </a:t>
            </a:r>
            <a:r>
              <a:rPr lang="en-US" altLang="zh-CN" sz="2400" dirty="0">
                <a:latin typeface="+mn-lt"/>
              </a:rPr>
              <a:t>location of the place of residence for the cases observed since the beginning of the year</a:t>
            </a:r>
          </a:p>
          <a:p>
            <a:pPr marL="1082675" lvl="2" indent="-168275">
              <a:spcBef>
                <a:spcPts val="0"/>
              </a:spcBef>
              <a:buFont typeface="Arial" panose="020B0604020202020204" pitchFamily="34" charset="0"/>
              <a:buChar char="•"/>
              <a:defRPr/>
            </a:pPr>
            <a:r>
              <a:rPr lang="en-US" altLang="zh-CN" sz="2400" dirty="0">
                <a:latin typeface="+mn-lt"/>
              </a:rPr>
              <a:t>Geographic location of the place of possible infection for the cases observed since the beginning of the year</a:t>
            </a:r>
          </a:p>
          <a:p>
            <a:pPr marL="1082675" lvl="2" indent="-168275">
              <a:spcBef>
                <a:spcPts val="0"/>
              </a:spcBef>
              <a:buFont typeface="Arial" panose="020B0604020202020204" pitchFamily="34" charset="0"/>
              <a:buChar char="•"/>
              <a:defRPr/>
            </a:pPr>
            <a:r>
              <a:rPr lang="en-US" altLang="zh-CN" sz="2400" dirty="0">
                <a:latin typeface="+mn-lt"/>
              </a:rPr>
              <a:t>Hydrographic network and water bodies</a:t>
            </a:r>
          </a:p>
          <a:p>
            <a:pPr marL="625475" lvl="1" indent="-168275">
              <a:spcBef>
                <a:spcPts val="0"/>
              </a:spcBef>
              <a:buFont typeface="Arial" panose="020B0604020202020204" pitchFamily="34" charset="0"/>
              <a:buChar char="•"/>
              <a:defRPr/>
            </a:pPr>
            <a:r>
              <a:rPr lang="en-US" altLang="zh-CN" sz="2400" dirty="0">
                <a:latin typeface="+mn-lt"/>
              </a:rPr>
              <a:t>A shapefile, or a </a:t>
            </a:r>
            <a:r>
              <a:rPr lang="en-US" altLang="zh-CN" sz="2400" b="1" u="sng" dirty="0">
                <a:latin typeface="+mn-lt"/>
              </a:rPr>
              <a:t>raster</a:t>
            </a:r>
            <a:r>
              <a:rPr lang="en-US" altLang="zh-CN" sz="2400" dirty="0">
                <a:latin typeface="+mn-lt"/>
              </a:rPr>
              <a:t> format grid containing the:</a:t>
            </a:r>
          </a:p>
          <a:p>
            <a:pPr marL="1082675" lvl="2" indent="-168275">
              <a:spcBef>
                <a:spcPts val="0"/>
              </a:spcBef>
              <a:buFont typeface="Arial" panose="020B0604020202020204" pitchFamily="34" charset="0"/>
              <a:buChar char="•"/>
              <a:defRPr/>
            </a:pPr>
            <a:r>
              <a:rPr lang="en-US" altLang="zh-CN" sz="2400" dirty="0">
                <a:latin typeface="+mn-lt"/>
              </a:rPr>
              <a:t>Spatial distribution of forests</a:t>
            </a:r>
          </a:p>
          <a:p>
            <a:pPr marL="347663" indent="-347663">
              <a:spcBef>
                <a:spcPts val="0"/>
              </a:spcBef>
              <a:buFont typeface="Arial" pitchFamily="34" charset="0"/>
              <a:buChar char="•"/>
              <a:defRPr/>
            </a:pPr>
            <a:endParaRPr lang="en-US" altLang="zh-CN" sz="2400" dirty="0">
              <a:latin typeface="+mn-lt"/>
            </a:endParaRPr>
          </a:p>
        </p:txBody>
      </p:sp>
      <p:sp>
        <p:nvSpPr>
          <p:cNvPr id="7" name="Rectangle 3">
            <a:extLst>
              <a:ext uri="{FF2B5EF4-FFF2-40B4-BE49-F238E27FC236}">
                <a16:creationId xmlns="" xmlns:a16="http://schemas.microsoft.com/office/drawing/2014/main" id="{D642CA57-9AF1-4418-8FDC-D95CEEE8D30B}"/>
              </a:ext>
            </a:extLst>
          </p:cNvPr>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US" altLang="en-US" sz="2800" b="1" dirty="0"/>
              <a:t>Map 2</a:t>
            </a:r>
            <a:endParaRPr lang="en-US" altLang="en-US" sz="2800" dirty="0"/>
          </a:p>
        </p:txBody>
      </p:sp>
    </p:spTree>
    <p:extLst>
      <p:ext uri="{BB962C8B-B14F-4D97-AF65-F5344CB8AC3E}">
        <p14:creationId xmlns:p14="http://schemas.microsoft.com/office/powerpoint/2010/main" val="34364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6</a:t>
            </a:fld>
            <a:endParaRPr lang="en-GB" altLang="en-US">
              <a:solidFill>
                <a:schemeClr val="tx1"/>
              </a:solidFill>
            </a:endParaRPr>
          </a:p>
        </p:txBody>
      </p:sp>
      <p:sp>
        <p:nvSpPr>
          <p:cNvPr id="10" name="Rectangle 3"/>
          <p:cNvSpPr>
            <a:spLocks noChangeArrowheads="1"/>
          </p:cNvSpPr>
          <p:nvPr/>
        </p:nvSpPr>
        <p:spPr bwMode="auto">
          <a:xfrm>
            <a:off x="467544" y="1124050"/>
            <a:ext cx="8551388" cy="4247317"/>
          </a:xfrm>
          <a:prstGeom prst="rect">
            <a:avLst/>
          </a:prstGeom>
          <a:noFill/>
          <a:ln w="9525">
            <a:noFill/>
            <a:miter lim="800000"/>
            <a:headEnd/>
            <a:tailEnd/>
          </a:ln>
        </p:spPr>
        <p:txBody>
          <a:bodyPr wrap="square">
            <a:spAutoFit/>
          </a:bodyPr>
          <a:lstStyle/>
          <a:p>
            <a:pPr marL="347663" indent="-347663">
              <a:buFont typeface="Arial" charset="0"/>
              <a:buChar char="•"/>
            </a:pPr>
            <a:r>
              <a:rPr lang="en-GB" altLang="en-US" sz="2700" dirty="0"/>
              <a:t>Barangay boundaries shapefile (LMB)</a:t>
            </a:r>
          </a:p>
          <a:p>
            <a:pPr marL="347663" indent="-347663">
              <a:buFont typeface="Arial" charset="0"/>
              <a:buChar char="•"/>
            </a:pPr>
            <a:r>
              <a:rPr lang="en-GB" altLang="en-US" sz="2700" smtClean="0"/>
              <a:t>Place </a:t>
            </a:r>
            <a:r>
              <a:rPr lang="en-GB" altLang="en-US" sz="2700" dirty="0"/>
              <a:t>of residence and possible place of infection for the 315 positive cases identified since the beginning of 2025 and the new ones reported by the RITM hospital (collected with ODK)</a:t>
            </a:r>
          </a:p>
          <a:p>
            <a:pPr marL="347663" indent="-347663">
              <a:buFont typeface="Arial" charset="0"/>
              <a:buChar char="•"/>
            </a:pPr>
            <a:r>
              <a:rPr lang="en-GB" altLang="en-US" sz="2700" dirty="0"/>
              <a:t>Hydrographic network (OSM)</a:t>
            </a:r>
          </a:p>
          <a:p>
            <a:pPr marL="347663" indent="-347663">
              <a:buFont typeface="Arial" charset="0"/>
              <a:buChar char="•"/>
            </a:pPr>
            <a:r>
              <a:rPr lang="en-GB" altLang="en-US" sz="2700" dirty="0"/>
              <a:t>Water bodies (HGLC)</a:t>
            </a:r>
          </a:p>
          <a:p>
            <a:pPr marL="347663" indent="-347663">
              <a:buFont typeface="Arial" charset="0"/>
              <a:buChar char="•"/>
            </a:pPr>
            <a:r>
              <a:rPr lang="en-GB" altLang="en-US" sz="2700" dirty="0"/>
              <a:t>Forest distribution (Modified from Hansen)</a:t>
            </a:r>
          </a:p>
          <a:p>
            <a:pPr marL="347663" indent="-347663">
              <a:buFont typeface="Arial" charset="0"/>
              <a:buChar char="•"/>
            </a:pPr>
            <a:endParaRPr lang="en-GB" altLang="en-US" sz="2700" dirty="0"/>
          </a:p>
          <a:p>
            <a:pPr marL="347663" indent="-347663">
              <a:buFont typeface="Arial" charset="0"/>
              <a:buChar char="•"/>
            </a:pPr>
            <a:endParaRPr lang="en-US" altLang="en-US" sz="2700" dirty="0"/>
          </a:p>
        </p:txBody>
      </p:sp>
      <p:sp>
        <p:nvSpPr>
          <p:cNvPr id="8" name="AutoShape 32">
            <a:extLst>
              <a:ext uri="{FF2B5EF4-FFF2-40B4-BE49-F238E27FC236}">
                <a16:creationId xmlns="" xmlns:a16="http://schemas.microsoft.com/office/drawing/2014/main" id="{0303BD81-0BE4-476C-BF32-D5E2E9A06526}"/>
              </a:ext>
            </a:extLst>
          </p:cNvPr>
          <p:cNvSpPr>
            <a:spLocks noChangeArrowheads="1"/>
          </p:cNvSpPr>
          <p:nvPr/>
        </p:nvSpPr>
        <p:spPr bwMode="auto">
          <a:xfrm>
            <a:off x="365920" y="4941168"/>
            <a:ext cx="436087" cy="381000"/>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1" name="Rectangle 3">
            <a:extLst>
              <a:ext uri="{FF2B5EF4-FFF2-40B4-BE49-F238E27FC236}">
                <a16:creationId xmlns="" xmlns:a16="http://schemas.microsoft.com/office/drawing/2014/main" id="{15359EF9-3F0F-4EF8-B77F-321687C70135}"/>
              </a:ext>
            </a:extLst>
          </p:cNvPr>
          <p:cNvSpPr>
            <a:spLocks noChangeArrowheads="1"/>
          </p:cNvSpPr>
          <p:nvPr/>
        </p:nvSpPr>
        <p:spPr bwMode="auto">
          <a:xfrm>
            <a:off x="899591" y="4975254"/>
            <a:ext cx="7878489"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Data placed in the TRAINING_MATERIAL\EXERCISES\EXERCISE_4</a:t>
            </a:r>
            <a:r>
              <a:rPr lang="en-US" altLang="zh-CN" sz="2600" dirty="0">
                <a:cs typeface="Arial" charset="0"/>
              </a:rPr>
              <a:t>\DATA</a:t>
            </a:r>
            <a:r>
              <a:rPr lang="en-US" altLang="zh-CN" sz="2600" dirty="0">
                <a:latin typeface="+mn-lt"/>
                <a:cs typeface="Arial" charset="0"/>
              </a:rPr>
              <a:t> folder on your USB key + The results of the ODK-based questionnaire given to you on a separate USB key</a:t>
            </a:r>
          </a:p>
          <a:p>
            <a:pPr marL="347663" indent="-347663">
              <a:lnSpc>
                <a:spcPct val="90000"/>
              </a:lnSpc>
              <a:spcBef>
                <a:spcPct val="20000"/>
              </a:spcBef>
              <a:buFont typeface="Arial" pitchFamily="34" charset="0"/>
              <a:buChar char="•"/>
              <a:defRPr/>
            </a:pPr>
            <a:endParaRPr lang="en-US" altLang="zh-CN" sz="2600" dirty="0">
              <a:latin typeface="+mn-lt"/>
              <a:cs typeface="Arial" charset="0"/>
            </a:endParaRPr>
          </a:p>
        </p:txBody>
      </p:sp>
      <p:sp>
        <p:nvSpPr>
          <p:cNvPr id="9" name="Title 1">
            <a:extLst>
              <a:ext uri="{FF2B5EF4-FFF2-40B4-BE49-F238E27FC236}">
                <a16:creationId xmlns="" xmlns:a16="http://schemas.microsoft.com/office/drawing/2014/main" id="{D42790BA-7AE1-473C-BF7F-E5863B414474}"/>
              </a:ext>
            </a:extLst>
          </p:cNvPr>
          <p:cNvSpPr txBox="1">
            <a:spLocks/>
          </p:cNvSpPr>
          <p:nvPr/>
        </p:nvSpPr>
        <p:spPr>
          <a:xfrm>
            <a:off x="628650" y="142975"/>
            <a:ext cx="7886700" cy="693737"/>
          </a:xfrm>
          <a:prstGeom prst="rect">
            <a:avLst/>
          </a:prstGeom>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What geospatial data do we have?</a:t>
            </a:r>
            <a:endParaRPr lang="en-PH" altLang="en-US" dirty="0"/>
          </a:p>
        </p:txBody>
      </p:sp>
    </p:spTree>
    <p:extLst>
      <p:ext uri="{BB962C8B-B14F-4D97-AF65-F5344CB8AC3E}">
        <p14:creationId xmlns:p14="http://schemas.microsoft.com/office/powerpoint/2010/main" val="1030334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981075"/>
          </a:xfrm>
          <a:prstGeom prst="rect">
            <a:avLst/>
          </a:prstGeom>
          <a:solidFill>
            <a:srgbClr val="4F8C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7</a:t>
            </a:fld>
            <a:endParaRPr lang="en-GB" altLang="en-US">
              <a:solidFill>
                <a:schemeClr val="tx1"/>
              </a:solidFill>
            </a:endParaRPr>
          </a:p>
        </p:txBody>
      </p:sp>
      <p:sp>
        <p:nvSpPr>
          <p:cNvPr id="10" name="Rectangle 3"/>
          <p:cNvSpPr>
            <a:spLocks noChangeArrowheads="1"/>
          </p:cNvSpPr>
          <p:nvPr/>
        </p:nvSpPr>
        <p:spPr bwMode="auto">
          <a:xfrm>
            <a:off x="467544" y="1124050"/>
            <a:ext cx="2088232" cy="553998"/>
          </a:xfrm>
          <a:prstGeom prst="rect">
            <a:avLst/>
          </a:prstGeom>
          <a:noFill/>
          <a:ln w="9525">
            <a:noFill/>
            <a:miter lim="800000"/>
            <a:headEnd/>
            <a:tailEnd/>
          </a:ln>
        </p:spPr>
        <p:txBody>
          <a:bodyPr wrap="square">
            <a:spAutoFit/>
          </a:bodyPr>
          <a:lstStyle/>
          <a:p>
            <a:r>
              <a:rPr lang="en-GB" altLang="en-US" sz="3000" dirty="0" err="1"/>
              <a:t>Basemap</a:t>
            </a:r>
            <a:endParaRPr lang="en-GB" altLang="en-US" sz="3000" dirty="0"/>
          </a:p>
        </p:txBody>
      </p:sp>
      <p:sp>
        <p:nvSpPr>
          <p:cNvPr id="8" name="AutoShape 32">
            <a:extLst>
              <a:ext uri="{FF2B5EF4-FFF2-40B4-BE49-F238E27FC236}">
                <a16:creationId xmlns="" xmlns:a16="http://schemas.microsoft.com/office/drawing/2014/main" id="{0303BD81-0BE4-476C-BF32-D5E2E9A06526}"/>
              </a:ext>
            </a:extLst>
          </p:cNvPr>
          <p:cNvSpPr>
            <a:spLocks noChangeArrowheads="1"/>
          </p:cNvSpPr>
          <p:nvPr/>
        </p:nvSpPr>
        <p:spPr bwMode="auto">
          <a:xfrm>
            <a:off x="437378" y="5856312"/>
            <a:ext cx="436087" cy="381000"/>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1" name="Rectangle 3">
            <a:extLst>
              <a:ext uri="{FF2B5EF4-FFF2-40B4-BE49-F238E27FC236}">
                <a16:creationId xmlns="" xmlns:a16="http://schemas.microsoft.com/office/drawing/2014/main" id="{15359EF9-3F0F-4EF8-B77F-321687C70135}"/>
              </a:ext>
            </a:extLst>
          </p:cNvPr>
          <p:cNvSpPr>
            <a:spLocks noChangeArrowheads="1"/>
          </p:cNvSpPr>
          <p:nvPr/>
        </p:nvSpPr>
        <p:spPr bwMode="auto">
          <a:xfrm>
            <a:off x="899591" y="5852255"/>
            <a:ext cx="7878489"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Will be used to check the consistency, accuracy and completeness of the geospatial data that we will be using</a:t>
            </a:r>
          </a:p>
          <a:p>
            <a:pPr marL="347663" indent="-347663">
              <a:lnSpc>
                <a:spcPct val="90000"/>
              </a:lnSpc>
              <a:spcBef>
                <a:spcPct val="20000"/>
              </a:spcBef>
              <a:buFont typeface="Arial" pitchFamily="34" charset="0"/>
              <a:buChar char="•"/>
              <a:defRPr/>
            </a:pPr>
            <a:endParaRPr lang="en-US" altLang="zh-CN" sz="2600" dirty="0">
              <a:latin typeface="+mn-lt"/>
              <a:cs typeface="Arial" charset="0"/>
            </a:endParaRPr>
          </a:p>
        </p:txBody>
      </p:sp>
      <p:sp>
        <p:nvSpPr>
          <p:cNvPr id="9" name="Title 1">
            <a:extLst>
              <a:ext uri="{FF2B5EF4-FFF2-40B4-BE49-F238E27FC236}">
                <a16:creationId xmlns="" xmlns:a16="http://schemas.microsoft.com/office/drawing/2014/main" id="{D42790BA-7AE1-473C-BF7F-E5863B414474}"/>
              </a:ext>
            </a:extLst>
          </p:cNvPr>
          <p:cNvSpPr txBox="1">
            <a:spLocks/>
          </p:cNvSpPr>
          <p:nvPr/>
        </p:nvSpPr>
        <p:spPr>
          <a:xfrm>
            <a:off x="628650" y="142975"/>
            <a:ext cx="7886700" cy="693737"/>
          </a:xfrm>
          <a:prstGeom prst="rect">
            <a:avLst/>
          </a:prstGeom>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What geospatial data do we have?</a:t>
            </a:r>
            <a:endParaRPr lang="en-PH" altLang="en-US" dirty="0"/>
          </a:p>
        </p:txBody>
      </p:sp>
      <p:sp>
        <p:nvSpPr>
          <p:cNvPr id="12" name="AutoShape 32">
            <a:extLst>
              <a:ext uri="{FF2B5EF4-FFF2-40B4-BE49-F238E27FC236}">
                <a16:creationId xmlns="" xmlns:a16="http://schemas.microsoft.com/office/drawing/2014/main" id="{EEFD6E2E-33D2-42CC-AFD0-F4319E15B96E}"/>
              </a:ext>
            </a:extLst>
          </p:cNvPr>
          <p:cNvSpPr>
            <a:spLocks noChangeArrowheads="1"/>
          </p:cNvSpPr>
          <p:nvPr/>
        </p:nvSpPr>
        <p:spPr bwMode="auto">
          <a:xfrm>
            <a:off x="408310" y="5305265"/>
            <a:ext cx="436087" cy="381000"/>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3" name="Rectangle 3">
            <a:extLst>
              <a:ext uri="{FF2B5EF4-FFF2-40B4-BE49-F238E27FC236}">
                <a16:creationId xmlns="" xmlns:a16="http://schemas.microsoft.com/office/drawing/2014/main" id="{4854B3AE-E01C-46CE-AA8C-9A0D63D1031B}"/>
              </a:ext>
            </a:extLst>
          </p:cNvPr>
          <p:cNvSpPr>
            <a:spLocks noChangeArrowheads="1"/>
          </p:cNvSpPr>
          <p:nvPr/>
        </p:nvSpPr>
        <p:spPr bwMode="auto">
          <a:xfrm>
            <a:off x="941983" y="5301208"/>
            <a:ext cx="7878489"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600" dirty="0">
                <a:latin typeface="+mn-lt"/>
                <a:cs typeface="Arial" charset="0"/>
              </a:rPr>
              <a:t>Ground reference</a:t>
            </a:r>
          </a:p>
          <a:p>
            <a:pPr marL="347663" indent="-347663">
              <a:lnSpc>
                <a:spcPct val="90000"/>
              </a:lnSpc>
              <a:spcBef>
                <a:spcPct val="20000"/>
              </a:spcBef>
              <a:buFont typeface="Arial" pitchFamily="34" charset="0"/>
              <a:buChar char="•"/>
              <a:defRPr/>
            </a:pPr>
            <a:endParaRPr lang="en-US" altLang="zh-CN" sz="2600" dirty="0">
              <a:latin typeface="+mn-lt"/>
              <a:cs typeface="Arial" charset="0"/>
            </a:endParaRPr>
          </a:p>
        </p:txBody>
      </p:sp>
      <p:pic>
        <p:nvPicPr>
          <p:cNvPr id="2" name="Picture 1">
            <a:extLst>
              <a:ext uri="{FF2B5EF4-FFF2-40B4-BE49-F238E27FC236}">
                <a16:creationId xmlns="" xmlns:a16="http://schemas.microsoft.com/office/drawing/2014/main" id="{8FBD8472-60DA-41A0-BEAF-D9D8D198E8BA}"/>
              </a:ext>
            </a:extLst>
          </p:cNvPr>
          <p:cNvPicPr>
            <a:picLocks noChangeAspect="1"/>
          </p:cNvPicPr>
          <p:nvPr/>
        </p:nvPicPr>
        <p:blipFill rotWithShape="1">
          <a:blip r:embed="rId2"/>
          <a:srcRect l="18501" t="16401" r="22432" b="10803"/>
          <a:stretch/>
        </p:blipFill>
        <p:spPr>
          <a:xfrm>
            <a:off x="1685603" y="1644811"/>
            <a:ext cx="5400997" cy="3547764"/>
          </a:xfrm>
          <a:prstGeom prst="rect">
            <a:avLst/>
          </a:prstGeom>
        </p:spPr>
      </p:pic>
      <p:sp>
        <p:nvSpPr>
          <p:cNvPr id="14" name="Rectangle 3">
            <a:extLst>
              <a:ext uri="{FF2B5EF4-FFF2-40B4-BE49-F238E27FC236}">
                <a16:creationId xmlns="" xmlns:a16="http://schemas.microsoft.com/office/drawing/2014/main" id="{5F844BF6-2F00-4C8E-AE9D-EF8BEF6DB3A6}"/>
              </a:ext>
            </a:extLst>
          </p:cNvPr>
          <p:cNvSpPr>
            <a:spLocks noChangeArrowheads="1"/>
          </p:cNvSpPr>
          <p:nvPr/>
        </p:nvSpPr>
        <p:spPr bwMode="auto">
          <a:xfrm>
            <a:off x="5508104" y="3897993"/>
            <a:ext cx="2088232" cy="1015663"/>
          </a:xfrm>
          <a:prstGeom prst="rect">
            <a:avLst/>
          </a:prstGeom>
          <a:noFill/>
          <a:ln w="9525">
            <a:noFill/>
            <a:miter lim="800000"/>
            <a:headEnd/>
            <a:tailEnd/>
          </a:ln>
        </p:spPr>
        <p:txBody>
          <a:bodyPr wrap="square">
            <a:spAutoFit/>
          </a:bodyPr>
          <a:lstStyle/>
          <a:p>
            <a:r>
              <a:rPr lang="en-GB" altLang="en-US" sz="3000" dirty="0">
                <a:solidFill>
                  <a:schemeClr val="bg1"/>
                </a:solidFill>
              </a:rPr>
              <a:t>Satellite</a:t>
            </a:r>
          </a:p>
          <a:p>
            <a:r>
              <a:rPr lang="en-GB" altLang="en-US" sz="3000" dirty="0">
                <a:solidFill>
                  <a:schemeClr val="bg1"/>
                </a:solidFill>
              </a:rPr>
              <a:t>images</a:t>
            </a:r>
          </a:p>
        </p:txBody>
      </p:sp>
    </p:spTree>
    <p:extLst>
      <p:ext uri="{BB962C8B-B14F-4D97-AF65-F5344CB8AC3E}">
        <p14:creationId xmlns:p14="http://schemas.microsoft.com/office/powerpoint/2010/main" val="399216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8</a:t>
            </a:fld>
            <a:endParaRPr lang="en-GB" altLang="en-US">
              <a:solidFill>
                <a:schemeClr val="tx1"/>
              </a:solidFill>
            </a:endParaRPr>
          </a:p>
        </p:txBody>
      </p:sp>
      <p:sp>
        <p:nvSpPr>
          <p:cNvPr id="9" name="Rectangle 3"/>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Barangay </a:t>
            </a:r>
            <a:r>
              <a:rPr lang="en-GB" altLang="en-US" sz="2800" b="1" u="sng"/>
              <a:t>boundaries shapefile</a:t>
            </a:r>
            <a:endParaRPr lang="en-GB" altLang="en-US" sz="2800" b="1" u="sng" dirty="0"/>
          </a:p>
        </p:txBody>
      </p:sp>
      <p:sp>
        <p:nvSpPr>
          <p:cNvPr id="7" name="Title 1">
            <a:extLst>
              <a:ext uri="{FF2B5EF4-FFF2-40B4-BE49-F238E27FC236}">
                <a16:creationId xmlns="" xmlns:a16="http://schemas.microsoft.com/office/drawing/2014/main" id="{EC9DACF8-98BB-471F-8EE1-3231DE1C21BB}"/>
              </a:ext>
            </a:extLst>
          </p:cNvPr>
          <p:cNvSpPr txBox="1">
            <a:spLocks/>
          </p:cNvSpPr>
          <p:nvPr/>
        </p:nvSpPr>
        <p:spPr>
          <a:xfrm>
            <a:off x="628650" y="142975"/>
            <a:ext cx="7886700" cy="693737"/>
          </a:xfrm>
          <a:prstGeom prst="rect">
            <a:avLst/>
          </a:prstGeom>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Exercise 4 – Part 1</a:t>
            </a:r>
            <a:endParaRPr lang="en-PH" altLang="en-US" dirty="0"/>
          </a:p>
        </p:txBody>
      </p:sp>
      <p:sp>
        <p:nvSpPr>
          <p:cNvPr id="6" name="Rectangle 12">
            <a:extLst>
              <a:ext uri="{FF2B5EF4-FFF2-40B4-BE49-F238E27FC236}">
                <a16:creationId xmlns="" xmlns:a16="http://schemas.microsoft.com/office/drawing/2014/main" id="{D5199254-0BB0-411F-90AD-F7267FE2384D}"/>
              </a:ext>
            </a:extLst>
          </p:cNvPr>
          <p:cNvSpPr>
            <a:spLocks noChangeArrowheads="1"/>
          </p:cNvSpPr>
          <p:nvPr/>
        </p:nvSpPr>
        <p:spPr bwMode="auto">
          <a:xfrm>
            <a:off x="242889" y="1628800"/>
            <a:ext cx="505108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400" dirty="0"/>
              <a:t>Launch QGIS</a:t>
            </a:r>
          </a:p>
          <a:p>
            <a:pPr>
              <a:buFontTx/>
              <a:buAutoNum type="arabicPeriod"/>
            </a:pPr>
            <a:r>
              <a:rPr lang="en-US" altLang="en-US" sz="2400" dirty="0"/>
              <a:t>Click the </a:t>
            </a:r>
            <a:r>
              <a:rPr lang="en-US" altLang="en-US" sz="2400" i="1" dirty="0"/>
              <a:t>Add Vector Layer </a:t>
            </a:r>
            <a:r>
              <a:rPr lang="en-US" altLang="en-US" sz="2400" dirty="0"/>
              <a:t>button</a:t>
            </a:r>
          </a:p>
          <a:p>
            <a:pPr>
              <a:buFontTx/>
              <a:buAutoNum type="arabicPeriod"/>
            </a:pPr>
            <a:r>
              <a:rPr lang="en-US" altLang="en-US" sz="2400" dirty="0"/>
              <a:t>Browse to the location of the TRAINING_MATERIAL\EXERCISES\EXERCISE_4\DATA\BARANGAY_BOUNDARIES\LMB folder on your computer</a:t>
            </a:r>
          </a:p>
          <a:p>
            <a:pPr>
              <a:buFontTx/>
              <a:buAutoNum type="arabicPeriod" startAt="4"/>
            </a:pPr>
            <a:r>
              <a:rPr lang="en-US" altLang="en-US" sz="2400" dirty="0"/>
              <a:t>Select the </a:t>
            </a:r>
            <a:r>
              <a:rPr lang="en-US" altLang="en-US" sz="2400" dirty="0" err="1"/>
              <a:t>TOLKIEN_BRG.shp</a:t>
            </a:r>
            <a:r>
              <a:rPr lang="en-US" altLang="en-US" sz="2400" dirty="0"/>
              <a:t> file and click on the  </a:t>
            </a:r>
            <a:r>
              <a:rPr lang="en-US" altLang="en-US" sz="2400" i="1" dirty="0"/>
              <a:t>Add</a:t>
            </a:r>
            <a:r>
              <a:rPr lang="en-US" altLang="en-US" sz="2400" dirty="0"/>
              <a:t> button</a:t>
            </a:r>
          </a:p>
          <a:p>
            <a:pPr>
              <a:buFontTx/>
              <a:buAutoNum type="arabicPeriod" startAt="4"/>
            </a:pPr>
            <a:r>
              <a:rPr lang="fr-CH" altLang="en-US" sz="2400" dirty="0"/>
              <a:t>Close the </a:t>
            </a:r>
            <a:r>
              <a:rPr lang="en-US" altLang="en-US" sz="2400" i="1" dirty="0"/>
              <a:t>Data Source        Manager </a:t>
            </a:r>
            <a:r>
              <a:rPr lang="fr-CH" altLang="en-US" sz="2400" dirty="0" err="1"/>
              <a:t>window</a:t>
            </a:r>
            <a:endParaRPr lang="en-US" altLang="en-US" sz="2400" dirty="0"/>
          </a:p>
        </p:txBody>
      </p:sp>
      <p:pic>
        <p:nvPicPr>
          <p:cNvPr id="8" name="Picture 6" descr="add_vector">
            <a:extLst>
              <a:ext uri="{FF2B5EF4-FFF2-40B4-BE49-F238E27FC236}">
                <a16:creationId xmlns="" xmlns:a16="http://schemas.microsoft.com/office/drawing/2014/main" id="{75600909-6C92-449E-AC23-AF9E59674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810649"/>
            <a:ext cx="5762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2">
            <a:extLst>
              <a:ext uri="{FF2B5EF4-FFF2-40B4-BE49-F238E27FC236}">
                <a16:creationId xmlns="" xmlns:a16="http://schemas.microsoft.com/office/drawing/2014/main" id="{DC137DBB-B5A4-4D7E-9847-606816B646F2}"/>
              </a:ext>
            </a:extLst>
          </p:cNvPr>
          <p:cNvSpPr>
            <a:spLocks noChangeArrowheads="1"/>
          </p:cNvSpPr>
          <p:nvPr/>
        </p:nvSpPr>
        <p:spPr bwMode="auto">
          <a:xfrm>
            <a:off x="395288" y="5711279"/>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latin typeface="+mn-lt"/>
              <a:cs typeface="Arial" charset="0"/>
            </a:endParaRPr>
          </a:p>
        </p:txBody>
      </p:sp>
      <p:sp>
        <p:nvSpPr>
          <p:cNvPr id="11" name="Rectangle 3">
            <a:extLst>
              <a:ext uri="{FF2B5EF4-FFF2-40B4-BE49-F238E27FC236}">
                <a16:creationId xmlns="" xmlns:a16="http://schemas.microsoft.com/office/drawing/2014/main" id="{C45F41B9-2817-4DA6-9E0C-6DF77321999D}"/>
              </a:ext>
            </a:extLst>
          </p:cNvPr>
          <p:cNvSpPr>
            <a:spLocks noChangeArrowheads="1"/>
          </p:cNvSpPr>
          <p:nvPr/>
        </p:nvSpPr>
        <p:spPr bwMode="auto">
          <a:xfrm>
            <a:off x="971550" y="5784304"/>
            <a:ext cx="4464050"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2400" dirty="0">
                <a:latin typeface="+mn-lt"/>
                <a:cs typeface="Arial" charset="0"/>
              </a:rPr>
              <a:t>The Barangay boundaries for the Province of Tolkien should appear in the map canvas of QGIS</a:t>
            </a:r>
          </a:p>
        </p:txBody>
      </p:sp>
      <p:pic>
        <p:nvPicPr>
          <p:cNvPr id="3" name="Picture 2">
            <a:extLst>
              <a:ext uri="{FF2B5EF4-FFF2-40B4-BE49-F238E27FC236}">
                <a16:creationId xmlns="" xmlns:a16="http://schemas.microsoft.com/office/drawing/2014/main" id="{86591FE3-BCBE-4F88-B90B-35E4D4443868}"/>
              </a:ext>
            </a:extLst>
          </p:cNvPr>
          <p:cNvPicPr>
            <a:picLocks noChangeAspect="1"/>
          </p:cNvPicPr>
          <p:nvPr/>
        </p:nvPicPr>
        <p:blipFill rotWithShape="1">
          <a:blip r:embed="rId3"/>
          <a:srcRect l="23226" t="16186" r="24792" b="55600"/>
          <a:stretch/>
        </p:blipFill>
        <p:spPr>
          <a:xfrm>
            <a:off x="5440908" y="2627873"/>
            <a:ext cx="3548182" cy="1083267"/>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 xmlns:a16="http://schemas.microsoft.com/office/drawing/2014/main" id="{E383CA1B-D4E8-4CA4-9679-F0006C37C163}"/>
              </a:ext>
            </a:extLst>
          </p:cNvPr>
          <p:cNvPicPr>
            <a:picLocks noChangeAspect="1"/>
          </p:cNvPicPr>
          <p:nvPr/>
        </p:nvPicPr>
        <p:blipFill>
          <a:blip r:embed="rId4"/>
          <a:stretch>
            <a:fillRect/>
          </a:stretch>
        </p:blipFill>
        <p:spPr>
          <a:xfrm>
            <a:off x="5293974" y="4473082"/>
            <a:ext cx="3548182" cy="2076309"/>
          </a:xfrm>
          <a:prstGeom prst="rect">
            <a:avLst/>
          </a:prstGeom>
          <a:ln>
            <a:solidFill>
              <a:schemeClr val="tx1"/>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63560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bwMode="auto">
          <a:xfrm>
            <a:off x="7086600" y="6453188"/>
            <a:ext cx="2057400" cy="365125"/>
          </a:xfrm>
          <a:noFill/>
          <a:ln>
            <a:miter lim="800000"/>
            <a:headEnd/>
            <a:tailEnd/>
          </a:ln>
        </p:spPr>
        <p:txBody>
          <a:bodyPr/>
          <a:lstStyle/>
          <a:p>
            <a:fld id="{1F1CFA5E-D7BE-45A1-BD59-8EBEFF519CD8}" type="slidenum">
              <a:rPr lang="en-GB" altLang="en-US" smtClean="0">
                <a:solidFill>
                  <a:schemeClr val="tx1"/>
                </a:solidFill>
              </a:rPr>
              <a:pPr/>
              <a:t>9</a:t>
            </a:fld>
            <a:endParaRPr lang="en-GB" altLang="en-US">
              <a:solidFill>
                <a:schemeClr val="tx1"/>
              </a:solidFill>
            </a:endParaRPr>
          </a:p>
        </p:txBody>
      </p:sp>
      <p:sp>
        <p:nvSpPr>
          <p:cNvPr id="9" name="Rectangle 3"/>
          <p:cNvSpPr>
            <a:spLocks noChangeArrowheads="1"/>
          </p:cNvSpPr>
          <p:nvPr/>
        </p:nvSpPr>
        <p:spPr bwMode="auto">
          <a:xfrm>
            <a:off x="365918" y="1057275"/>
            <a:ext cx="8412163" cy="523220"/>
          </a:xfrm>
          <a:prstGeom prst="rect">
            <a:avLst/>
          </a:prstGeom>
          <a:noFill/>
          <a:ln w="9525">
            <a:noFill/>
            <a:miter lim="800000"/>
            <a:headEnd/>
            <a:tailEnd/>
          </a:ln>
        </p:spPr>
        <p:txBody>
          <a:bodyPr>
            <a:spAutoFit/>
          </a:bodyPr>
          <a:lstStyle/>
          <a:p>
            <a:r>
              <a:rPr lang="en-GB" altLang="en-US" sz="2800" b="1" u="sng" dirty="0"/>
              <a:t>Barangay </a:t>
            </a:r>
            <a:r>
              <a:rPr lang="en-GB" altLang="en-US" sz="2800" b="1" u="sng"/>
              <a:t>boundaries shapefile</a:t>
            </a:r>
            <a:endParaRPr lang="en-GB" altLang="en-US" sz="2800" b="1" u="sng" dirty="0"/>
          </a:p>
        </p:txBody>
      </p:sp>
      <p:sp>
        <p:nvSpPr>
          <p:cNvPr id="12" name="Rectangle 12">
            <a:extLst>
              <a:ext uri="{FF2B5EF4-FFF2-40B4-BE49-F238E27FC236}">
                <a16:creationId xmlns="" xmlns:a16="http://schemas.microsoft.com/office/drawing/2014/main" id="{D0514B48-A3A3-4E4A-98B7-E061F1C09120}"/>
              </a:ext>
            </a:extLst>
          </p:cNvPr>
          <p:cNvSpPr>
            <a:spLocks noChangeArrowheads="1"/>
          </p:cNvSpPr>
          <p:nvPr/>
        </p:nvSpPr>
        <p:spPr bwMode="auto">
          <a:xfrm>
            <a:off x="274638" y="3212976"/>
            <a:ext cx="856932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a:t>Barangay boundaries shapefile - Metadata</a:t>
            </a:r>
          </a:p>
        </p:txBody>
      </p:sp>
      <p:sp>
        <p:nvSpPr>
          <p:cNvPr id="13" name="Rectangle 12">
            <a:extLst>
              <a:ext uri="{FF2B5EF4-FFF2-40B4-BE49-F238E27FC236}">
                <a16:creationId xmlns="" xmlns:a16="http://schemas.microsoft.com/office/drawing/2014/main" id="{CB51E6C9-E9B6-4237-8697-0115B97B7D09}"/>
              </a:ext>
            </a:extLst>
          </p:cNvPr>
          <p:cNvSpPr>
            <a:spLocks noChangeArrowheads="1"/>
          </p:cNvSpPr>
          <p:nvPr/>
        </p:nvSpPr>
        <p:spPr bwMode="auto">
          <a:xfrm>
            <a:off x="358775" y="3813051"/>
            <a:ext cx="47892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400" dirty="0"/>
              <a:t>Right click on the barangay boundaries layer and select properties</a:t>
            </a:r>
          </a:p>
          <a:p>
            <a:pPr>
              <a:buFontTx/>
              <a:buAutoNum type="arabicPeriod"/>
            </a:pPr>
            <a:r>
              <a:rPr lang="en-US" altLang="en-US" sz="2400" dirty="0"/>
              <a:t>Select Metadata in the list and have a look at information reported there</a:t>
            </a:r>
          </a:p>
        </p:txBody>
      </p:sp>
      <p:sp>
        <p:nvSpPr>
          <p:cNvPr id="14" name="Rectangle 12">
            <a:extLst>
              <a:ext uri="{FF2B5EF4-FFF2-40B4-BE49-F238E27FC236}">
                <a16:creationId xmlns="" xmlns:a16="http://schemas.microsoft.com/office/drawing/2014/main" id="{D3F01DFA-1AC6-4EC4-AEC9-ED443DC35508}"/>
              </a:ext>
            </a:extLst>
          </p:cNvPr>
          <p:cNvSpPr>
            <a:spLocks noChangeArrowheads="1"/>
          </p:cNvSpPr>
          <p:nvPr/>
        </p:nvSpPr>
        <p:spPr bwMode="auto">
          <a:xfrm>
            <a:off x="387350" y="1556792"/>
            <a:ext cx="741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6400" indent="-4064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Tx/>
              <a:buAutoNum type="arabicPeriod"/>
            </a:pPr>
            <a:r>
              <a:rPr lang="en-US" altLang="en-US" sz="2400" dirty="0"/>
              <a:t>Click on the save icon</a:t>
            </a:r>
          </a:p>
          <a:p>
            <a:pPr>
              <a:buFontTx/>
              <a:buAutoNum type="arabicPeriod"/>
            </a:pPr>
            <a:r>
              <a:rPr lang="fr-CH" altLang="en-US" sz="2400" dirty="0" err="1"/>
              <a:t>Browse</a:t>
            </a:r>
            <a:r>
              <a:rPr lang="fr-CH" altLang="en-US" sz="2400" dirty="0"/>
              <a:t> to the folder </a:t>
            </a:r>
            <a:r>
              <a:rPr lang="fr-CH" altLang="en-US" sz="2400" dirty="0" err="1"/>
              <a:t>where</a:t>
            </a:r>
            <a:r>
              <a:rPr lang="fr-CH" altLang="en-US" sz="2400" dirty="0"/>
              <a:t> </a:t>
            </a:r>
            <a:r>
              <a:rPr lang="fr-CH" altLang="en-US" sz="2400" dirty="0" err="1"/>
              <a:t>you</a:t>
            </a:r>
            <a:r>
              <a:rPr lang="fr-CH" altLang="en-US" sz="2400" dirty="0"/>
              <a:t> </a:t>
            </a:r>
            <a:r>
              <a:rPr lang="fr-CH" altLang="en-US" sz="2400" dirty="0" err="1"/>
              <a:t>want</a:t>
            </a:r>
            <a:r>
              <a:rPr lang="fr-CH" altLang="en-US" sz="2400" dirty="0"/>
              <a:t> to </a:t>
            </a:r>
            <a:r>
              <a:rPr lang="fr-CH" altLang="en-US" sz="2400" dirty="0" err="1"/>
              <a:t>save</a:t>
            </a:r>
            <a:r>
              <a:rPr lang="fr-CH" altLang="en-US" sz="2400" dirty="0"/>
              <a:t> </a:t>
            </a:r>
            <a:r>
              <a:rPr lang="fr-CH" altLang="en-US" sz="2400" dirty="0" err="1"/>
              <a:t>your</a:t>
            </a:r>
            <a:r>
              <a:rPr lang="fr-CH" altLang="en-US" sz="2400" dirty="0"/>
              <a:t> QGIS </a:t>
            </a:r>
            <a:r>
              <a:rPr lang="fr-CH" altLang="en-US" sz="2400" dirty="0" err="1"/>
              <a:t>project</a:t>
            </a:r>
            <a:endParaRPr lang="fr-CH" altLang="en-US" sz="2400" dirty="0"/>
          </a:p>
          <a:p>
            <a:pPr>
              <a:buFontTx/>
              <a:buAutoNum type="arabicPeriod"/>
            </a:pPr>
            <a:r>
              <a:rPr lang="fr-CH" altLang="en-US" sz="2400" dirty="0"/>
              <a:t>Enter a file </a:t>
            </a:r>
            <a:r>
              <a:rPr lang="fr-CH" altLang="en-US" sz="2400" dirty="0" err="1"/>
              <a:t>name</a:t>
            </a:r>
            <a:r>
              <a:rPr lang="fr-CH" altLang="en-US" sz="2400" dirty="0"/>
              <a:t> and click </a:t>
            </a:r>
            <a:r>
              <a:rPr lang="fr-CH" altLang="en-US" sz="2400" i="1" dirty="0"/>
              <a:t>Save</a:t>
            </a:r>
            <a:endParaRPr lang="en-US" altLang="en-US" sz="2400" i="1" dirty="0"/>
          </a:p>
        </p:txBody>
      </p:sp>
      <p:pic>
        <p:nvPicPr>
          <p:cNvPr id="15" name="Picture 2">
            <a:extLst>
              <a:ext uri="{FF2B5EF4-FFF2-40B4-BE49-F238E27FC236}">
                <a16:creationId xmlns="" xmlns:a16="http://schemas.microsoft.com/office/drawing/2014/main" id="{BAFF5B10-1717-4DF9-9A9D-ADD9F709C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6" t="7150" r="91460" b="89906"/>
          <a:stretch>
            <a:fillRect/>
          </a:stretch>
        </p:blipFill>
        <p:spPr bwMode="auto">
          <a:xfrm>
            <a:off x="5004048" y="1514501"/>
            <a:ext cx="43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a:extLst>
              <a:ext uri="{FF2B5EF4-FFF2-40B4-BE49-F238E27FC236}">
                <a16:creationId xmlns="" xmlns:a16="http://schemas.microsoft.com/office/drawing/2014/main" id="{BCDFA303-7965-4872-98AC-E83FC521D707}"/>
              </a:ext>
            </a:extLst>
          </p:cNvPr>
          <p:cNvSpPr>
            <a:spLocks noChangeArrowheads="1"/>
          </p:cNvSpPr>
          <p:nvPr/>
        </p:nvSpPr>
        <p:spPr bwMode="auto">
          <a:xfrm>
            <a:off x="886512" y="6163113"/>
            <a:ext cx="7704138" cy="381000"/>
          </a:xfrm>
          <a:prstGeom prst="rect">
            <a:avLst/>
          </a:prstGeom>
          <a:noFill/>
          <a:ln w="9525">
            <a:noFill/>
            <a:miter lim="800000"/>
            <a:headEnd/>
            <a:tailEnd/>
          </a:ln>
        </p:spPr>
        <p:txBody>
          <a:bodyPr lIns="0" tIns="0" rIns="0" bIns="0"/>
          <a:lstStyle/>
          <a:p>
            <a:pPr>
              <a:lnSpc>
                <a:spcPct val="90000"/>
              </a:lnSpc>
              <a:spcBef>
                <a:spcPct val="20000"/>
              </a:spcBef>
              <a:defRPr/>
            </a:pPr>
            <a:r>
              <a:rPr lang="en-US" altLang="zh-CN" sz="1600" dirty="0">
                <a:latin typeface="+mn-lt"/>
                <a:cs typeface="Arial" charset="0"/>
              </a:rPr>
              <a:t>You can also have a look at the </a:t>
            </a:r>
            <a:r>
              <a:rPr lang="en-US" altLang="zh-CN" sz="1600" dirty="0">
                <a:latin typeface="+mn-lt"/>
              </a:rPr>
              <a:t>METADATA_LMB_BRG_BND.</a:t>
            </a:r>
            <a:r>
              <a:rPr lang="en-US" altLang="zh-CN" sz="1600" dirty="0">
                <a:latin typeface="+mn-lt"/>
                <a:cs typeface="Arial" charset="0"/>
              </a:rPr>
              <a:t>txt file stored in the TRAINING_MATERIAL\EXERCISES\EXERCISE_4\</a:t>
            </a:r>
            <a:r>
              <a:rPr lang="en-US" altLang="zh-CN" sz="1600" dirty="0">
                <a:latin typeface="+mn-lt"/>
              </a:rPr>
              <a:t>DATA</a:t>
            </a:r>
            <a:r>
              <a:rPr lang="en-US" altLang="zh-CN" sz="1600" dirty="0"/>
              <a:t>\BARANGAY_BOUNDARIES \LMB</a:t>
            </a:r>
            <a:r>
              <a:rPr lang="en-US" altLang="zh-CN" sz="1600" dirty="0">
                <a:latin typeface="+mn-lt"/>
              </a:rPr>
              <a:t> </a:t>
            </a:r>
            <a:r>
              <a:rPr lang="en-US" altLang="zh-CN" sz="1600" dirty="0">
                <a:latin typeface="+mn-lt"/>
                <a:cs typeface="Arial" charset="0"/>
              </a:rPr>
              <a:t>folder to get information about this layer</a:t>
            </a:r>
          </a:p>
        </p:txBody>
      </p:sp>
      <p:sp>
        <p:nvSpPr>
          <p:cNvPr id="18" name="AutoShape 32">
            <a:extLst>
              <a:ext uri="{FF2B5EF4-FFF2-40B4-BE49-F238E27FC236}">
                <a16:creationId xmlns="" xmlns:a16="http://schemas.microsoft.com/office/drawing/2014/main" id="{E8ABCD11-3D29-4854-836A-C6B2184554F0}"/>
              </a:ext>
            </a:extLst>
          </p:cNvPr>
          <p:cNvSpPr>
            <a:spLocks noChangeArrowheads="1"/>
          </p:cNvSpPr>
          <p:nvPr/>
        </p:nvSpPr>
        <p:spPr bwMode="auto">
          <a:xfrm>
            <a:off x="274638" y="6068922"/>
            <a:ext cx="504825" cy="428625"/>
          </a:xfrm>
          <a:prstGeom prst="rightArrow">
            <a:avLst>
              <a:gd name="adj1" fmla="val 50000"/>
              <a:gd name="adj2" fmla="val 53571"/>
            </a:avLst>
          </a:prstGeom>
          <a:solidFill>
            <a:srgbClr val="4F8CB5"/>
          </a:solidFill>
          <a:ln w="9525">
            <a:noFill/>
            <a:miter lim="800000"/>
            <a:headEnd/>
            <a:tailEnd/>
          </a:ln>
          <a:effectLst/>
        </p:spPr>
        <p:txBody>
          <a:bodyPr wrap="none" lIns="92075" tIns="46038" rIns="92075" bIns="46038" anchor="ctr"/>
          <a:lstStyle/>
          <a:p>
            <a:pPr>
              <a:defRPr/>
            </a:pPr>
            <a:endParaRPr lang="en-US" dirty="0">
              <a:highlight>
                <a:srgbClr val="000000"/>
              </a:highlight>
              <a:latin typeface="+mn-lt"/>
              <a:cs typeface="Arial" charset="0"/>
            </a:endParaRPr>
          </a:p>
        </p:txBody>
      </p:sp>
      <p:sp>
        <p:nvSpPr>
          <p:cNvPr id="19" name="Title 1">
            <a:extLst>
              <a:ext uri="{FF2B5EF4-FFF2-40B4-BE49-F238E27FC236}">
                <a16:creationId xmlns="" xmlns:a16="http://schemas.microsoft.com/office/drawing/2014/main" id="{530524FA-C00C-4F8D-9BD2-91E573A5174B}"/>
              </a:ext>
            </a:extLst>
          </p:cNvPr>
          <p:cNvSpPr txBox="1">
            <a:spLocks/>
          </p:cNvSpPr>
          <p:nvPr/>
        </p:nvSpPr>
        <p:spPr>
          <a:xfrm>
            <a:off x="628650" y="142975"/>
            <a:ext cx="7886700" cy="693737"/>
          </a:xfrm>
          <a:prstGeom prst="rect">
            <a:avLst/>
          </a:prstGeom>
        </p:spPr>
        <p:txBody>
          <a:bodyPr anchor="ctr"/>
          <a:lstStyle>
            <a:defPPr>
              <a:defRPr lang="en-US"/>
            </a:defPPr>
            <a:lvl1pPr algn="ctr" eaLnBrk="1" hangingPunct="1">
              <a:lnSpc>
                <a:spcPct val="90000"/>
              </a:lnSpc>
              <a:defRPr sz="3200" b="1">
                <a:solidFill>
                  <a:schemeClr val="bg1"/>
                </a:solidFill>
                <a:latin typeface="+mn-lt"/>
                <a:ea typeface="+mj-ea"/>
                <a:cs typeface="+mj-cs"/>
              </a:defRPr>
            </a:lvl1pPr>
            <a:lvl2pPr>
              <a:lnSpc>
                <a:spcPct val="90000"/>
              </a:lnSpc>
              <a:defRPr sz="4400">
                <a:latin typeface="Calibri Light" pitchFamily="34" charset="0"/>
              </a:defRPr>
            </a:lvl2pPr>
            <a:lvl3pPr>
              <a:lnSpc>
                <a:spcPct val="90000"/>
              </a:lnSpc>
              <a:defRPr sz="4400">
                <a:latin typeface="Calibri Light" pitchFamily="34" charset="0"/>
              </a:defRPr>
            </a:lvl3pPr>
            <a:lvl4pPr>
              <a:lnSpc>
                <a:spcPct val="90000"/>
              </a:lnSpc>
              <a:defRPr sz="4400">
                <a:latin typeface="Calibri Light" pitchFamily="34" charset="0"/>
              </a:defRPr>
            </a:lvl4pPr>
            <a:lvl5pPr>
              <a:lnSpc>
                <a:spcPct val="90000"/>
              </a:lnSpc>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GB" altLang="en-US" dirty="0"/>
              <a:t>Exercise 4 – Part 1</a:t>
            </a:r>
            <a:endParaRPr lang="en-PH" altLang="en-US" dirty="0"/>
          </a:p>
        </p:txBody>
      </p:sp>
      <p:pic>
        <p:nvPicPr>
          <p:cNvPr id="2" name="Picture 1">
            <a:extLst>
              <a:ext uri="{FF2B5EF4-FFF2-40B4-BE49-F238E27FC236}">
                <a16:creationId xmlns="" xmlns:a16="http://schemas.microsoft.com/office/drawing/2014/main" id="{30A2C014-93A9-400F-9925-AEE18098057E}"/>
              </a:ext>
            </a:extLst>
          </p:cNvPr>
          <p:cNvPicPr>
            <a:picLocks noChangeAspect="1"/>
          </p:cNvPicPr>
          <p:nvPr/>
        </p:nvPicPr>
        <p:blipFill>
          <a:blip r:embed="rId3"/>
          <a:stretch>
            <a:fillRect/>
          </a:stretch>
        </p:blipFill>
        <p:spPr>
          <a:xfrm>
            <a:off x="5260769" y="3968434"/>
            <a:ext cx="2299276" cy="1723762"/>
          </a:xfrm>
          <a:prstGeom prst="rect">
            <a:avLst/>
          </a:prstGeom>
        </p:spPr>
      </p:pic>
      <p:pic>
        <p:nvPicPr>
          <p:cNvPr id="16" name="Picture 12">
            <a:extLst>
              <a:ext uri="{FF2B5EF4-FFF2-40B4-BE49-F238E27FC236}">
                <a16:creationId xmlns="" xmlns:a16="http://schemas.microsoft.com/office/drawing/2014/main" id="{9228DC1A-AC44-456B-ACCD-801FDDB9C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 t="39635" r="89218" b="57057"/>
          <a:stretch>
            <a:fillRect/>
          </a:stretch>
        </p:blipFill>
        <p:spPr bwMode="auto">
          <a:xfrm>
            <a:off x="7092050" y="3766696"/>
            <a:ext cx="149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951152"/>
      </p:ext>
    </p:extLst>
  </p:cSld>
  <p:clrMapOvr>
    <a:masterClrMapping/>
  </p:clrMapOvr>
</p:sld>
</file>

<file path=ppt/theme/theme1.xml><?xml version="1.0" encoding="utf-8"?>
<a:theme xmlns:a="http://schemas.openxmlformats.org/drawingml/2006/main" name="MORU_Epi_HGLC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ORU_Epi_template.potx" id="{C4C6975B-1ACD-426D-B7B7-6BADFDA88C4B}" vid="{8964BB0A-67A4-4C3D-BACD-1CA8771A41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TotalTime>
  <Words>2959</Words>
  <Application>Microsoft Office PowerPoint</Application>
  <PresentationFormat>On-screen Show (4:3)</PresentationFormat>
  <Paragraphs>366</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MORU_Epi_HGLC_template</vt:lpstr>
      <vt:lpstr>PowerPoint Presentation</vt:lpstr>
      <vt:lpstr>Request received for a map</vt:lpstr>
      <vt:lpstr>PowerPoint Presentation</vt:lpstr>
      <vt:lpstr>Request received for a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4 – Part 2</vt:lpstr>
      <vt:lpstr>Exercise 4 – Part 2</vt:lpstr>
      <vt:lpstr>Exercise 4 –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Izay Pantanilla</cp:lastModifiedBy>
  <cp:revision>221</cp:revision>
  <dcterms:created xsi:type="dcterms:W3CDTF">2018-03-06T13:12:55Z</dcterms:created>
  <dcterms:modified xsi:type="dcterms:W3CDTF">2019-04-03T06:07:51Z</dcterms:modified>
</cp:coreProperties>
</file>