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8" r:id="rId2"/>
    <p:sldId id="298" r:id="rId3"/>
    <p:sldId id="299" r:id="rId4"/>
    <p:sldId id="309" r:id="rId5"/>
    <p:sldId id="287" r:id="rId6"/>
    <p:sldId id="324" r:id="rId7"/>
    <p:sldId id="323" r:id="rId8"/>
    <p:sldId id="321" r:id="rId9"/>
    <p:sldId id="322" r:id="rId10"/>
    <p:sldId id="317" r:id="rId11"/>
    <p:sldId id="318" r:id="rId12"/>
    <p:sldId id="319" r:id="rId13"/>
    <p:sldId id="304" r:id="rId14"/>
    <p:sldId id="305" r:id="rId15"/>
    <p:sldId id="306" r:id="rId16"/>
    <p:sldId id="307" r:id="rId17"/>
    <p:sldId id="312" r:id="rId18"/>
    <p:sldId id="311" r:id="rId19"/>
    <p:sldId id="314" r:id="rId20"/>
    <p:sldId id="315" r:id="rId21"/>
    <p:sldId id="316" r:id="rId22"/>
    <p:sldId id="328" r:id="rId23"/>
    <p:sldId id="329" r:id="rId24"/>
    <p:sldId id="330" r:id="rId25"/>
    <p:sldId id="325" r:id="rId26"/>
    <p:sldId id="327" r:id="rId27"/>
    <p:sldId id="326" r:id="rId28"/>
    <p:sldId id="331" r:id="rId2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xmlns="">
        <p15:guide id="1" orient="horz" pos="3022">
          <p15:clr>
            <a:srgbClr val="A4A3A4"/>
          </p15:clr>
        </p15:guide>
        <p15:guide id="2" orient="horz" pos="618">
          <p15:clr>
            <a:srgbClr val="A4A3A4"/>
          </p15:clr>
        </p15:guide>
        <p15:guide id="3" orient="horz" pos="4065">
          <p15:clr>
            <a:srgbClr val="A4A3A4"/>
          </p15:clr>
        </p15:guide>
        <p15:guide id="4" orient="horz" pos="3430">
          <p15:clr>
            <a:srgbClr val="A4A3A4"/>
          </p15:clr>
        </p15:guide>
        <p15:guide id="5" orient="horz" pos="1207" userDrawn="1">
          <p15:clr>
            <a:srgbClr val="A4A3A4"/>
          </p15:clr>
        </p15:guide>
        <p15:guide id="6" orient="horz" pos="2478">
          <p15:clr>
            <a:srgbClr val="A4A3A4"/>
          </p15:clr>
        </p15:guide>
        <p15:guide id="7" pos="2880">
          <p15:clr>
            <a:srgbClr val="A4A3A4"/>
          </p15:clr>
        </p15:guide>
        <p15:guide id="8" pos="4967">
          <p15:clr>
            <a:srgbClr val="A4A3A4"/>
          </p15:clr>
        </p15:guide>
        <p15:guide id="9" pos="385" userDrawn="1">
          <p15:clr>
            <a:srgbClr val="A4A3A4"/>
          </p15:clr>
        </p15:guide>
        <p15:guide id="10" pos="433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zay Pantanilla" initials="I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F8CB5"/>
    <a:srgbClr val="315A75"/>
    <a:srgbClr val="3398CC"/>
    <a:srgbClr val="346667"/>
    <a:srgbClr val="1B3163"/>
    <a:srgbClr val="001C54"/>
    <a:srgbClr val="D8AA37"/>
    <a:srgbClr val="253C88"/>
    <a:srgbClr val="2384C0"/>
    <a:srgbClr val="315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919" autoAdjust="0"/>
    <p:restoredTop sz="84952" autoAdjust="0"/>
  </p:normalViewPr>
  <p:slideViewPr>
    <p:cSldViewPr showGuides="1">
      <p:cViewPr varScale="1">
        <p:scale>
          <a:sx n="75" d="100"/>
          <a:sy n="75" d="100"/>
        </p:scale>
        <p:origin x="-1686" y="-90"/>
      </p:cViewPr>
      <p:guideLst>
        <p:guide orient="horz" pos="3022"/>
        <p:guide orient="horz" pos="618"/>
        <p:guide orient="horz" pos="4065"/>
        <p:guide orient="horz" pos="3430"/>
        <p:guide orient="horz" pos="1207"/>
        <p:guide orient="horz" pos="2478"/>
        <p:guide pos="2880"/>
        <p:guide pos="4967"/>
        <p:guide pos="385"/>
        <p:guide pos="4332"/>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Arial" charset="0"/>
              </a:defRPr>
            </a:lvl1pPr>
          </a:lstStyle>
          <a:p>
            <a:pPr>
              <a:defRPr/>
            </a:pPr>
            <a:fld id="{769B6999-3394-44CF-8F97-70A985E924E7}" type="datetimeFigureOut">
              <a:rPr lang="en-PH" altLang="en-US"/>
              <a:pPr>
                <a:defRPr/>
              </a:pPr>
              <a:t>03/04/2019</a:t>
            </a:fld>
            <a:endParaRPr lang="en-PH"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PH"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PH"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cs typeface="Arial" charset="0"/>
              </a:defRPr>
            </a:lvl1pPr>
          </a:lstStyle>
          <a:p>
            <a:pPr>
              <a:defRPr/>
            </a:pPr>
            <a:endParaRPr lang="en-PH"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Arial" charset="0"/>
              </a:defRPr>
            </a:lvl1pPr>
          </a:lstStyle>
          <a:p>
            <a:pPr>
              <a:defRPr/>
            </a:pPr>
            <a:fld id="{40189B38-87AB-431D-88EE-EB47DCC6C7B8}" type="slidenum">
              <a:rPr lang="en-PH" altLang="en-US"/>
              <a:pPr>
                <a:defRPr/>
              </a:pPr>
              <a:t>‹#›</a:t>
            </a:fld>
            <a:endParaRPr lang="en-PH" altLang="en-US"/>
          </a:p>
        </p:txBody>
      </p:sp>
    </p:spTree>
    <p:extLst>
      <p:ext uri="{BB962C8B-B14F-4D97-AF65-F5344CB8AC3E}">
        <p14:creationId xmlns:p14="http://schemas.microsoft.com/office/powerpoint/2010/main" val="1330343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xmlns="" id="{1EBECE40-BA85-4910-A575-5B92A27895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xmlns="" id="{A5975E17-C00A-49C8-8D1F-5C77A0433B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altLang="en-US"/>
              <a:t>Note that the inclusion of the Administrative Division Master List in the population dataset and the shapefile make it easier to immediately link the two information. This saves time and effort .</a:t>
            </a:r>
            <a:endParaRPr lang="en-US" altLang="en-US"/>
          </a:p>
          <a:p>
            <a:pPr eaLnBrk="1" hangingPunct="1">
              <a:spcBef>
                <a:spcPct val="0"/>
              </a:spcBef>
            </a:pPr>
            <a:endParaRPr lang="en-US" altLang="en-US"/>
          </a:p>
        </p:txBody>
      </p:sp>
      <p:sp>
        <p:nvSpPr>
          <p:cNvPr id="35844" name="Slide Number Placeholder 3">
            <a:extLst>
              <a:ext uri="{FF2B5EF4-FFF2-40B4-BE49-F238E27FC236}">
                <a16:creationId xmlns:a16="http://schemas.microsoft.com/office/drawing/2014/main" xmlns="" id="{9B008566-BA5F-4D7E-B06C-26F25342053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7F9E347-CE23-4F01-9C15-9DD492658145}" type="slidenum">
              <a:rPr lang="en-US" altLang="en-US"/>
              <a:pPr/>
              <a:t>7</a:t>
            </a:fld>
            <a:endParaRPr lang="en-US" altLang="en-US"/>
          </a:p>
        </p:txBody>
      </p:sp>
    </p:spTree>
    <p:extLst>
      <p:ext uri="{BB962C8B-B14F-4D97-AF65-F5344CB8AC3E}">
        <p14:creationId xmlns:p14="http://schemas.microsoft.com/office/powerpoint/2010/main" val="4224303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xmlns="" id="{23484932-0F1C-4204-93A5-926F60C3F36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xmlns="" id="{46533026-FECF-402A-88DA-1FB584231F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PH" altLang="en-US"/>
              <a:t>Note that the inclusion of the Administrative Division Master List in the population dataset and the shapefile make it easier to immediately link the two information. This saves time and effort .</a:t>
            </a:r>
            <a:endParaRPr lang="en-US" altLang="en-US"/>
          </a:p>
          <a:p>
            <a:pPr eaLnBrk="1" hangingPunct="1">
              <a:spcBef>
                <a:spcPct val="0"/>
              </a:spcBef>
            </a:pPr>
            <a:endParaRPr lang="en-US" altLang="en-US"/>
          </a:p>
        </p:txBody>
      </p:sp>
      <p:sp>
        <p:nvSpPr>
          <p:cNvPr id="36868" name="Slide Number Placeholder 3">
            <a:extLst>
              <a:ext uri="{FF2B5EF4-FFF2-40B4-BE49-F238E27FC236}">
                <a16:creationId xmlns:a16="http://schemas.microsoft.com/office/drawing/2014/main" xmlns="" id="{BB9E470B-99D4-4860-8A01-E553BACD7A4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765BB00-D000-431C-9D25-6BB9597D51A5}" type="slidenum">
              <a:rPr lang="en-US" altLang="en-US"/>
              <a:pPr/>
              <a:t>10</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jp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bwMode="auto">
          <a:xfrm>
            <a:off x="0" y="981075"/>
            <a:ext cx="9144000" cy="3816350"/>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3" name="Rectangle 12"/>
          <p:cNvSpPr/>
          <p:nvPr userDrawn="1"/>
        </p:nvSpPr>
        <p:spPr bwMode="auto">
          <a:xfrm>
            <a:off x="0" y="0"/>
            <a:ext cx="9144000" cy="981075"/>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4" name="TextBox 4"/>
          <p:cNvSpPr txBox="1">
            <a:spLocks noChangeArrowheads="1"/>
          </p:cNvSpPr>
          <p:nvPr userDrawn="1"/>
        </p:nvSpPr>
        <p:spPr bwMode="auto">
          <a:xfrm>
            <a:off x="319336" y="116632"/>
            <a:ext cx="8573144" cy="707886"/>
          </a:xfrm>
          <a:prstGeom prst="rect">
            <a:avLst/>
          </a:prstGeom>
          <a:noFill/>
          <a:ln w="9525">
            <a:noFill/>
            <a:miter lim="800000"/>
            <a:headEnd/>
            <a:tailEnd/>
          </a:ln>
        </p:spPr>
        <p:txBody>
          <a:bodyPr wrap="square">
            <a:spAutoFit/>
          </a:bodyPr>
          <a:lstStyle/>
          <a:p>
            <a:r>
              <a:rPr lang="en-US" sz="2000" b="1">
                <a:solidFill>
                  <a:schemeClr val="bg1"/>
                </a:solidFill>
                <a:latin typeface="+mn-lt"/>
              </a:rPr>
              <a:t>INTRODUCTION TO GEOSPATIAL DATA MANAGEMENT AND TECHNOLOGIES </a:t>
            </a:r>
          </a:p>
          <a:p>
            <a:r>
              <a:rPr lang="en-US" sz="2000" b="1">
                <a:solidFill>
                  <a:schemeClr val="bg1"/>
                </a:solidFill>
                <a:latin typeface="+mn-lt"/>
              </a:rPr>
              <a:t>FOR MALARIA PROGRAMS</a:t>
            </a:r>
          </a:p>
        </p:txBody>
      </p:sp>
      <p:sp>
        <p:nvSpPr>
          <p:cNvPr id="15" name="TextBox 6"/>
          <p:cNvSpPr txBox="1">
            <a:spLocks noChangeArrowheads="1"/>
          </p:cNvSpPr>
          <p:nvPr userDrawn="1"/>
        </p:nvSpPr>
        <p:spPr bwMode="auto">
          <a:xfrm>
            <a:off x="547056" y="1340768"/>
            <a:ext cx="804386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2000">
                <a:solidFill>
                  <a:schemeClr val="bg1"/>
                </a:solidFill>
                <a:latin typeface="+mn-lt"/>
                <a:ea typeface="Century Gothic" charset="0"/>
                <a:cs typeface="Century Gothic" charset="0"/>
              </a:rPr>
              <a:t> </a:t>
            </a:r>
            <a:endParaRPr lang="en-US" altLang="en-US" sz="2000" dirty="0">
              <a:solidFill>
                <a:schemeClr val="bg1"/>
              </a:solidFill>
              <a:latin typeface="+mn-lt"/>
              <a:ea typeface="Century Gothic" charset="0"/>
              <a:cs typeface="Century Gothic" charset="0"/>
            </a:endParaRPr>
          </a:p>
        </p:txBody>
      </p:sp>
      <p:grpSp>
        <p:nvGrpSpPr>
          <p:cNvPr id="18" name="Group 17"/>
          <p:cNvGrpSpPr/>
          <p:nvPr userDrawn="1"/>
        </p:nvGrpSpPr>
        <p:grpSpPr>
          <a:xfrm>
            <a:off x="1711957" y="4815300"/>
            <a:ext cx="5714485" cy="1861426"/>
            <a:chOff x="1691680" y="4815300"/>
            <a:chExt cx="5714485" cy="1861426"/>
          </a:xfrm>
        </p:grpSpPr>
        <p:pic>
          <p:nvPicPr>
            <p:cNvPr id="11" name="Picture 2" descr="D:\GAIA-GEOSYSTEMS\DROPBOX\Dropbox (Personal)\HEALTH_GEOLAB\ADVOCACY\LOGOS\LSHTM_Logo_Black.jpg"/>
            <p:cNvPicPr>
              <a:picLocks noChangeAspect="1" noChangeArrowheads="1"/>
            </p:cNvPicPr>
            <p:nvPr/>
          </p:nvPicPr>
          <p:blipFill>
            <a:blip r:embed="rId2" cstate="print"/>
            <a:srcRect/>
            <a:stretch>
              <a:fillRect/>
            </a:stretch>
          </p:blipFill>
          <p:spPr bwMode="auto">
            <a:xfrm>
              <a:off x="1691680" y="5020799"/>
              <a:ext cx="1512168" cy="726338"/>
            </a:xfrm>
            <a:prstGeom prst="rect">
              <a:avLst/>
            </a:prstGeom>
            <a:noFill/>
          </p:spPr>
        </p:pic>
        <p:pic>
          <p:nvPicPr>
            <p:cNvPr id="12" name="Picture 11" descr="D:\GAIA-GEOSYSTEMS\DROPBOX\Dropbox (Personal)\HEALTH_GEOLAB\ADVOCACY\LOGO\Logo_HGLC_051117.jpg"/>
            <p:cNvPicPr>
              <a:picLocks noChangeAspect="1" noChangeArrowheads="1"/>
            </p:cNvPicPr>
            <p:nvPr userDrawn="1"/>
          </p:nvPicPr>
          <p:blipFill>
            <a:blip r:embed="rId3" cstate="print"/>
            <a:srcRect/>
            <a:stretch>
              <a:fillRect/>
            </a:stretch>
          </p:blipFill>
          <p:spPr bwMode="auto">
            <a:xfrm>
              <a:off x="3320479" y="4903216"/>
              <a:ext cx="2645526" cy="961504"/>
            </a:xfrm>
            <a:prstGeom prst="rect">
              <a:avLst/>
            </a:prstGeom>
            <a:ln>
              <a:noFill/>
            </a:ln>
            <a:effectLst/>
          </p:spPr>
        </p:pic>
        <p:pic>
          <p:nvPicPr>
            <p:cNvPr id="16" name="image4.png"/>
            <p:cNvPicPr/>
            <p:nvPr userDrawn="1"/>
          </p:nvPicPr>
          <p:blipFill>
            <a:blip r:embed="rId4"/>
            <a:srcRect/>
            <a:stretch>
              <a:fillRect/>
            </a:stretch>
          </p:blipFill>
          <p:spPr>
            <a:xfrm>
              <a:off x="2987824" y="5850878"/>
              <a:ext cx="864096" cy="825848"/>
            </a:xfrm>
            <a:prstGeom prst="rect">
              <a:avLst/>
            </a:prstGeom>
            <a:ln/>
          </p:spPr>
        </p:pic>
        <p:pic>
          <p:nvPicPr>
            <p:cNvPr id="17" name="image3.jpg"/>
            <p:cNvPicPr/>
            <p:nvPr userDrawn="1"/>
          </p:nvPicPr>
          <p:blipFill>
            <a:blip r:embed="rId5"/>
            <a:srcRect/>
            <a:stretch>
              <a:fillRect/>
            </a:stretch>
          </p:blipFill>
          <p:spPr>
            <a:xfrm>
              <a:off x="5966005" y="4815300"/>
              <a:ext cx="1440160" cy="1080120"/>
            </a:xfrm>
            <a:prstGeom prst="rect">
              <a:avLst/>
            </a:prstGeom>
            <a:ln/>
          </p:spPr>
        </p:pic>
      </p:grpSp>
      <p:pic>
        <p:nvPicPr>
          <p:cNvPr id="1026" name="Picture 2" descr="C:\Users\Izay Pantanilla\Downloads\MORU_FS_CMYK.tif"/>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3995936" y="5926120"/>
            <a:ext cx="2045386" cy="68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4F9611F8-A1D8-411B-BA9E-5C4852D05D7B}" type="datetime1">
              <a:rPr lang="en-GB" altLang="en-US"/>
              <a:pPr>
                <a:defRPr/>
              </a:pPr>
              <a:t>03/04/2019</a:t>
            </a:fld>
            <a:endParaRPr lang="en-GB" altLang="en-US"/>
          </a:p>
        </p:txBody>
      </p:sp>
      <p:sp>
        <p:nvSpPr>
          <p:cNvPr id="5"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4C0787E6-366B-4506-9337-18DC725D07E7}" type="slidenum">
              <a:rPr lang="en-GB" altLang="en-US"/>
              <a:pPr>
                <a:defRPr/>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fr-CH"/>
          </a:p>
        </p:txBody>
      </p:sp>
      <p:sp>
        <p:nvSpPr>
          <p:cNvPr id="3" name="Content Placeholder 2"/>
          <p:cNvSpPr>
            <a:spLocks noGrp="1"/>
          </p:cNvSpPr>
          <p:nvPr>
            <p:ph sz="half" idx="1"/>
          </p:nvPr>
        </p:nvSpPr>
        <p:spPr>
          <a:xfrm>
            <a:off x="457200" y="1600200"/>
            <a:ext cx="4038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4" name="Content Placeholder 3"/>
          <p:cNvSpPr>
            <a:spLocks noGrp="1"/>
          </p:cNvSpPr>
          <p:nvPr>
            <p:ph sz="quarter" idx="2"/>
          </p:nvPr>
        </p:nvSpPr>
        <p:spPr>
          <a:xfrm>
            <a:off x="4648200" y="1600200"/>
            <a:ext cx="4038600" cy="21859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
        <p:nvSpPr>
          <p:cNvPr id="5" name="Content Placeholder 4"/>
          <p:cNvSpPr>
            <a:spLocks noGrp="1"/>
          </p:cNvSpPr>
          <p:nvPr>
            <p:ph sz="quarter" idx="3"/>
          </p:nvPr>
        </p:nvSpPr>
        <p:spPr>
          <a:xfrm>
            <a:off x="4648200" y="3938588"/>
            <a:ext cx="4038600" cy="21875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H"/>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cs typeface="Arial" charset="0"/>
              </a:defRPr>
            </a:lvl1pPr>
          </a:lstStyle>
          <a:p>
            <a:pPr>
              <a:defRPr/>
            </a:pPr>
            <a:fld id="{DB598F42-30B2-477F-B854-EA9015527440}" type="datetime1">
              <a:rPr lang="en-GB"/>
              <a:pPr>
                <a:defRPr/>
              </a:pPr>
              <a:t>03/04/2019</a:t>
            </a:fld>
            <a:endParaRPr lang="en-GB"/>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688B891-ABFE-4160-839E-72D97012D764}" type="slidenum">
              <a:rPr lang="en-GB" altLang="en-US"/>
              <a:pPr>
                <a:defRPr/>
              </a:pPr>
              <a:t>‹#›</a:t>
            </a:fld>
            <a:endParaRPr lang="en-GB" altLang="en-US"/>
          </a:p>
        </p:txBody>
      </p:sp>
    </p:spTree>
    <p:extLst>
      <p:ext uri="{BB962C8B-B14F-4D97-AF65-F5344CB8AC3E}">
        <p14:creationId xmlns:p14="http://schemas.microsoft.com/office/powerpoint/2010/main" val="1733729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Rectangle 8"/>
          <p:cNvSpPr/>
          <p:nvPr userDrawn="1"/>
        </p:nvSpPr>
        <p:spPr bwMode="auto">
          <a:xfrm>
            <a:off x="0" y="0"/>
            <a:ext cx="9144000" cy="981075"/>
          </a:xfrm>
          <a:prstGeom prst="rect">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a:t>
            </a:fld>
            <a:endParaRPr lang="en-GB" altLang="en-US">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965AA824-617E-4130-BCBE-CB5F4C3745C0}" type="datetime1">
              <a:rPr lang="en-GB" altLang="en-US"/>
              <a:pPr>
                <a:defRPr/>
              </a:pPr>
              <a:t>03/04/2019</a:t>
            </a:fld>
            <a:endParaRPr lang="en-GB" altLang="en-US"/>
          </a:p>
        </p:txBody>
      </p:sp>
      <p:sp>
        <p:nvSpPr>
          <p:cNvPr id="6"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2E1C5A72-0C49-4A36-9BEC-E859308CD92D}" type="slidenum">
              <a:rPr lang="en-GB" altLang="en-US"/>
              <a:pPr>
                <a:defRPr/>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324803F7-177B-4147-92C4-4ACCAE866C46}" type="datetime1">
              <a:rPr lang="en-GB" altLang="en-US"/>
              <a:pPr>
                <a:defRPr/>
              </a:pPr>
              <a:t>03/04/2019</a:t>
            </a:fld>
            <a:endParaRPr lang="en-GB" altLang="en-US"/>
          </a:p>
        </p:txBody>
      </p:sp>
      <p:sp>
        <p:nvSpPr>
          <p:cNvPr id="8"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9" name="Slide Number Placeholder 5"/>
          <p:cNvSpPr>
            <a:spLocks noGrp="1"/>
          </p:cNvSpPr>
          <p:nvPr>
            <p:ph type="sldNum" sz="quarter" idx="12"/>
          </p:nvPr>
        </p:nvSpPr>
        <p:spPr/>
        <p:txBody>
          <a:bodyPr/>
          <a:lstStyle>
            <a:lvl1pPr>
              <a:defRPr/>
            </a:lvl1pPr>
          </a:lstStyle>
          <a:p>
            <a:pPr>
              <a:defRPr/>
            </a:pPr>
            <a:fld id="{88D375C9-5D4F-414A-97D3-C0A057E90B5F}" type="slidenum">
              <a:rPr lang="en-GB" altLang="en-US"/>
              <a:pPr>
                <a:defRPr/>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0"/>
            <a:ext cx="2057400" cy="365125"/>
          </a:xfrm>
          <a:prstGeom prst="rect">
            <a:avLst/>
          </a:prstGeom>
        </p:spPr>
        <p:txBody>
          <a:bodyPr/>
          <a:lstStyle>
            <a:lvl1pPr>
              <a:defRPr/>
            </a:lvl1pPr>
          </a:lstStyle>
          <a:p>
            <a:pPr>
              <a:defRPr/>
            </a:pPr>
            <a:fld id="{8390E863-7868-429E-ADE6-3C1F5AEBE34B}" type="datetime1">
              <a:rPr lang="en-GB" altLang="en-US"/>
              <a:pPr>
                <a:defRPr/>
              </a:pPr>
              <a:t>03/04/2019</a:t>
            </a:fld>
            <a:endParaRPr lang="en-GB" altLang="en-US"/>
          </a:p>
        </p:txBody>
      </p:sp>
      <p:sp>
        <p:nvSpPr>
          <p:cNvPr id="4" name="Footer Placeholder 3"/>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5" name="Slide Number Placeholder 4"/>
          <p:cNvSpPr>
            <a:spLocks noGrp="1"/>
          </p:cNvSpPr>
          <p:nvPr>
            <p:ph type="sldNum" sz="quarter" idx="12"/>
          </p:nvPr>
        </p:nvSpPr>
        <p:spPr/>
        <p:txBody>
          <a:bodyPr/>
          <a:lstStyle>
            <a:lvl1pPr>
              <a:defRPr/>
            </a:lvl1pPr>
          </a:lstStyle>
          <a:p>
            <a:pPr>
              <a:defRPr/>
            </a:pPr>
            <a:fld id="{292DDD1E-DF06-49C3-A8E9-3A92C7FD62B2}" type="slidenum">
              <a:rPr lang="en-GB" altLang="en-US"/>
              <a:pPr>
                <a:defRPr/>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0"/>
            <a:ext cx="2057400" cy="365125"/>
          </a:xfrm>
          <a:prstGeom prst="rect">
            <a:avLst/>
          </a:prstGeom>
        </p:spPr>
        <p:txBody>
          <a:bodyPr/>
          <a:lstStyle>
            <a:lvl1pPr>
              <a:defRPr/>
            </a:lvl1pPr>
          </a:lstStyle>
          <a:p>
            <a:pPr>
              <a:defRPr/>
            </a:pPr>
            <a:fld id="{89CC089F-5A79-4EC3-9BA3-C0873C9777E6}" type="datetime1">
              <a:rPr lang="en-GB" altLang="en-US"/>
              <a:pPr>
                <a:defRPr/>
              </a:pPr>
              <a:t>03/04/2019</a:t>
            </a:fld>
            <a:endParaRPr lang="en-GB" altLang="en-US"/>
          </a:p>
        </p:txBody>
      </p:sp>
      <p:sp>
        <p:nvSpPr>
          <p:cNvPr id="3" name="Footer Placeholder 2"/>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4" name="Slide Number Placeholder 3"/>
          <p:cNvSpPr>
            <a:spLocks noGrp="1"/>
          </p:cNvSpPr>
          <p:nvPr>
            <p:ph type="sldNum" sz="quarter" idx="12"/>
          </p:nvPr>
        </p:nvSpPr>
        <p:spPr/>
        <p:txBody>
          <a:bodyPr/>
          <a:lstStyle>
            <a:lvl1pPr>
              <a:defRPr/>
            </a:lvl1pPr>
          </a:lstStyle>
          <a:p>
            <a:pPr>
              <a:defRPr/>
            </a:pPr>
            <a:fld id="{667F16FC-F98C-4DE2-B866-A610A6845811}" type="slidenum">
              <a:rPr lang="en-GB" altLang="en-US"/>
              <a:pPr>
                <a:defRPr/>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0"/>
            <a:ext cx="2057400" cy="365125"/>
          </a:xfrm>
          <a:prstGeom prst="rect">
            <a:avLst/>
          </a:prstGeom>
        </p:spPr>
        <p:txBody>
          <a:bodyPr/>
          <a:lstStyle>
            <a:lvl1pPr>
              <a:defRPr/>
            </a:lvl1pPr>
          </a:lstStyle>
          <a:p>
            <a:pPr>
              <a:defRPr/>
            </a:pPr>
            <a:fld id="{0952438E-748F-4703-B18B-B9486BE2BB71}" type="datetime1">
              <a:rPr lang="en-GB" altLang="en-US"/>
              <a:pPr>
                <a:defRPr/>
              </a:pPr>
              <a:t>03/04/2019</a:t>
            </a:fld>
            <a:endParaRPr lang="en-GB" altLang="en-US"/>
          </a:p>
        </p:txBody>
      </p:sp>
      <p:sp>
        <p:nvSpPr>
          <p:cNvPr id="6" name="Footer Placeholder 5"/>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lvl1pPr>
          </a:lstStyle>
          <a:p>
            <a:pPr>
              <a:defRPr/>
            </a:pPr>
            <a:fld id="{23056065-FBFD-4591-9A24-E561AF3F8A8E}" type="slidenum">
              <a:rPr lang="en-GB" altLang="en-US"/>
              <a:pPr>
                <a:defRPr/>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01895D6E-B73B-4B7E-ABFC-8A088AD32B78}" type="datetime1">
              <a:rPr lang="en-GB" altLang="en-US"/>
              <a:pPr>
                <a:defRPr/>
              </a:pPr>
              <a:t>03/04/2019</a:t>
            </a:fld>
            <a:endParaRPr lang="en-GB" altLang="en-US"/>
          </a:p>
        </p:txBody>
      </p:sp>
      <p:sp>
        <p:nvSpPr>
          <p:cNvPr id="6"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7" name="Slide Number Placeholder 5"/>
          <p:cNvSpPr>
            <a:spLocks noGrp="1"/>
          </p:cNvSpPr>
          <p:nvPr>
            <p:ph type="sldNum" sz="quarter" idx="12"/>
          </p:nvPr>
        </p:nvSpPr>
        <p:spPr/>
        <p:txBody>
          <a:bodyPr/>
          <a:lstStyle>
            <a:lvl1pPr>
              <a:defRPr/>
            </a:lvl1pPr>
          </a:lstStyle>
          <a:p>
            <a:pPr>
              <a:defRPr/>
            </a:pPr>
            <a:fld id="{36C634DB-9A3E-4C43-A0A4-114473BFEB68}" type="slidenum">
              <a:rPr lang="en-GB" altLang="en-US"/>
              <a:pPr>
                <a:defRPr/>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24656C28-E446-463E-892A-1E8EBD66F402}" type="datetime1">
              <a:rPr lang="en-GB" altLang="en-US"/>
              <a:pPr>
                <a:defRPr/>
              </a:pPr>
              <a:t>03/04/2019</a:t>
            </a:fld>
            <a:endParaRPr lang="en-GB" altLang="en-US"/>
          </a:p>
        </p:txBody>
      </p:sp>
      <p:sp>
        <p:nvSpPr>
          <p:cNvPr id="5" name="Footer Placeholder 4"/>
          <p:cNvSpPr>
            <a:spLocks noGrp="1"/>
          </p:cNvSpPr>
          <p:nvPr>
            <p:ph type="ftr" sz="quarter" idx="11"/>
          </p:nvPr>
        </p:nvSpPr>
        <p:spPr>
          <a:xfrm>
            <a:off x="3275856" y="4797425"/>
            <a:ext cx="3086100" cy="365125"/>
          </a:xfrm>
          <a:prstGeom prst="rect">
            <a:avLst/>
          </a:prstGeom>
        </p:spPr>
        <p:txBody>
          <a:bodyPr/>
          <a:lstStyle>
            <a:lvl1pPr>
              <a:defRPr/>
            </a:lvl1pPr>
          </a:lstStyle>
          <a:p>
            <a:pPr>
              <a:defRPr/>
            </a:pPr>
            <a:endParaRPr lang="en-GB" altLang="en-US"/>
          </a:p>
        </p:txBody>
      </p:sp>
      <p:sp>
        <p:nvSpPr>
          <p:cNvPr id="6" name="Slide Number Placeholder 5"/>
          <p:cNvSpPr>
            <a:spLocks noGrp="1"/>
          </p:cNvSpPr>
          <p:nvPr>
            <p:ph type="sldNum" sz="quarter" idx="12"/>
          </p:nvPr>
        </p:nvSpPr>
        <p:spPr/>
        <p:txBody>
          <a:bodyPr/>
          <a:lstStyle>
            <a:lvl1pPr>
              <a:defRPr/>
            </a:lvl1pPr>
          </a:lstStyle>
          <a:p>
            <a:pPr>
              <a:defRPr/>
            </a:pPr>
            <a:fld id="{B4024E89-52C6-47CD-B590-C8A4170E4EE8}" type="slidenum">
              <a:rPr lang="en-GB" altLang="en-US"/>
              <a:pPr>
                <a:defRPr/>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041579" y="6472238"/>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cs typeface="Arial" charset="0"/>
              </a:defRPr>
            </a:lvl1pPr>
          </a:lstStyle>
          <a:p>
            <a:pPr>
              <a:defRPr/>
            </a:pPr>
            <a:fld id="{665C27BB-EC34-4711-8D50-B6E287C1995C}"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333" r:id="rId1"/>
    <p:sldLayoutId id="2147485334" r:id="rId2"/>
    <p:sldLayoutId id="2147485335" r:id="rId3"/>
    <p:sldLayoutId id="2147485336" r:id="rId4"/>
    <p:sldLayoutId id="2147485341" r:id="rId5"/>
    <p:sldLayoutId id="2147485342" r:id="rId6"/>
    <p:sldLayoutId id="2147485343" r:id="rId7"/>
    <p:sldLayoutId id="2147485337" r:id="rId8"/>
    <p:sldLayoutId id="2147485338" r:id="rId9"/>
    <p:sldLayoutId id="2147485339" r:id="rId10"/>
    <p:sldLayoutId id="2147485344" r:id="rId11"/>
    <p:sldLayoutId id="2147485345" r:id="rId12"/>
    <p:sldLayoutId id="2147485346" r:id="rId13"/>
    <p:sldLayoutId id="2147485347" r:id="rId14"/>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hyperlink" Target="http://www.kin-ball.es/2014/03/25/concurso-para-disenar-el-cartel-del-vi-cto-de-primavera-2014/" TargetMode="Externa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category:trophy_icons" TargetMode="Externa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550069" y="2047156"/>
            <a:ext cx="804386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r>
              <a:rPr lang="en-US" altLang="en-US" sz="3600">
                <a:solidFill>
                  <a:schemeClr val="bg1"/>
                </a:solidFill>
                <a:latin typeface="+mn-lt"/>
                <a:ea typeface="Century Gothic" charset="0"/>
                <a:cs typeface="Century Gothic" charset="0"/>
              </a:rPr>
              <a:t>Exercise 5: </a:t>
            </a:r>
            <a:r>
              <a:rPr lang="en-US" sz="3600">
                <a:solidFill>
                  <a:schemeClr val="bg1"/>
                </a:solidFill>
                <a:latin typeface="+mn-lt"/>
                <a:ea typeface="Century Gothic" charset="0"/>
                <a:cs typeface="Century Gothic" charset="0"/>
              </a:rPr>
              <a:t>Creating individual thematic maps </a:t>
            </a:r>
            <a:r>
              <a:rPr lang="en-GB" sz="3600">
                <a:solidFill>
                  <a:schemeClr val="bg1"/>
                </a:solidFill>
                <a:latin typeface="+mn-lt"/>
                <a:ea typeface="Century Gothic" charset="0"/>
                <a:cs typeface="Century Gothic" charset="0"/>
              </a:rPr>
              <a:t>using </a:t>
            </a:r>
            <a:r>
              <a:rPr lang="en-GB" sz="3600" dirty="0">
                <a:solidFill>
                  <a:schemeClr val="bg1"/>
                </a:solidFill>
                <a:latin typeface="+mn-lt"/>
                <a:ea typeface="Century Gothic" charset="0"/>
                <a:cs typeface="Century Gothic" charset="0"/>
              </a:rPr>
              <a:t>QGIS</a:t>
            </a:r>
            <a:endParaRPr lang="en-US" altLang="en-US" sz="2000" dirty="0">
              <a:solidFill>
                <a:schemeClr val="bg1"/>
              </a:solidFill>
              <a:latin typeface="+mn-lt"/>
              <a:ea typeface="Century Gothic" charset="0"/>
              <a:cs typeface="Century Gothic" charset="0"/>
            </a:endParaRPr>
          </a:p>
        </p:txBody>
      </p:sp>
      <p:sp>
        <p:nvSpPr>
          <p:cNvPr id="3" name="Rectangle 2"/>
          <p:cNvSpPr/>
          <p:nvPr/>
        </p:nvSpPr>
        <p:spPr bwMode="auto">
          <a:xfrm>
            <a:off x="-3420888" y="1"/>
            <a:ext cx="648072" cy="692696"/>
          </a:xfrm>
          <a:prstGeom prst="rect">
            <a:avLst/>
          </a:prstGeom>
          <a:solidFill>
            <a:srgbClr val="2384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4" name="Rectangle 3"/>
          <p:cNvSpPr/>
          <p:nvPr/>
        </p:nvSpPr>
        <p:spPr bwMode="auto">
          <a:xfrm>
            <a:off x="-2628800" y="0"/>
            <a:ext cx="648072" cy="692696"/>
          </a:xfrm>
          <a:prstGeom prst="rect">
            <a:avLst/>
          </a:prstGeom>
          <a:solidFill>
            <a:srgbClr val="253C8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5" name="Rectangle 4"/>
          <p:cNvSpPr/>
          <p:nvPr/>
        </p:nvSpPr>
        <p:spPr bwMode="auto">
          <a:xfrm>
            <a:off x="-1836712" y="0"/>
            <a:ext cx="648072" cy="692696"/>
          </a:xfrm>
          <a:prstGeom prst="rect">
            <a:avLst/>
          </a:prstGeom>
          <a:solidFill>
            <a:srgbClr val="D8AA3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6" name="Rectangle 5"/>
          <p:cNvSpPr/>
          <p:nvPr/>
        </p:nvSpPr>
        <p:spPr bwMode="auto">
          <a:xfrm>
            <a:off x="-3433588" y="892175"/>
            <a:ext cx="648072" cy="692696"/>
          </a:xfrm>
          <a:prstGeom prst="rect">
            <a:avLst/>
          </a:prstGeom>
          <a:solidFill>
            <a:srgbClr val="001C54"/>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7" name="Rectangle 6"/>
          <p:cNvSpPr/>
          <p:nvPr/>
        </p:nvSpPr>
        <p:spPr bwMode="auto">
          <a:xfrm>
            <a:off x="-2654200" y="896020"/>
            <a:ext cx="648072" cy="692696"/>
          </a:xfrm>
          <a:prstGeom prst="rect">
            <a:avLst/>
          </a:prstGeom>
          <a:solidFill>
            <a:srgbClr val="1B316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8" name="Rectangle 7"/>
          <p:cNvSpPr/>
          <p:nvPr/>
        </p:nvSpPr>
        <p:spPr bwMode="auto">
          <a:xfrm>
            <a:off x="-1862112" y="896020"/>
            <a:ext cx="648072" cy="692696"/>
          </a:xfrm>
          <a:prstGeom prst="rect">
            <a:avLst/>
          </a:prstGeom>
          <a:solidFill>
            <a:srgbClr val="346667"/>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9" name="Rectangle 8"/>
          <p:cNvSpPr/>
          <p:nvPr/>
        </p:nvSpPr>
        <p:spPr bwMode="auto">
          <a:xfrm>
            <a:off x="-3454796" y="1700808"/>
            <a:ext cx="648072" cy="692696"/>
          </a:xfrm>
          <a:prstGeom prst="rect">
            <a:avLst/>
          </a:prstGeom>
          <a:solidFill>
            <a:srgbClr val="3398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0" name="Rectangle 9"/>
          <p:cNvSpPr/>
          <p:nvPr/>
        </p:nvSpPr>
        <p:spPr bwMode="auto">
          <a:xfrm>
            <a:off x="-2666900" y="1700808"/>
            <a:ext cx="648072" cy="692696"/>
          </a:xfrm>
          <a:prstGeom prst="rect">
            <a:avLst/>
          </a:prstGeom>
          <a:solidFill>
            <a:srgbClr val="315A7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1" name="Rectangle 10"/>
          <p:cNvSpPr/>
          <p:nvPr/>
        </p:nvSpPr>
        <p:spPr bwMode="auto">
          <a:xfrm>
            <a:off x="-1836712" y="1700808"/>
            <a:ext cx="648072" cy="6926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
        <p:nvSpPr>
          <p:cNvPr id="12" name="Rectangle 11"/>
          <p:cNvSpPr/>
          <p:nvPr/>
        </p:nvSpPr>
        <p:spPr bwMode="auto">
          <a:xfrm>
            <a:off x="-3467496" y="2492896"/>
            <a:ext cx="648072" cy="69269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tLang="en-US">
              <a:solidFill>
                <a:srgbClr val="FFFFFF"/>
              </a:solidFill>
              <a:cs typeface="Arial" charset="0"/>
            </a:endParaRPr>
          </a:p>
        </p:txBody>
      </p:sp>
    </p:spTree>
    <p:extLst>
      <p:ext uri="{BB962C8B-B14F-4D97-AF65-F5344CB8AC3E}">
        <p14:creationId xmlns:p14="http://schemas.microsoft.com/office/powerpoint/2010/main" val="4277513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a:extLst>
              <a:ext uri="{FF2B5EF4-FFF2-40B4-BE49-F238E27FC236}">
                <a16:creationId xmlns:a16="http://schemas.microsoft.com/office/drawing/2014/main" xmlns="" id="{E8E63AF3-26B2-49EA-88F0-1EE31546C49E}"/>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E030D48-DAB8-453A-8A4B-48F41E31D301}" type="slidenum">
              <a:rPr lang="en-GB" altLang="en-US"/>
              <a:pPr/>
              <a:t>10</a:t>
            </a:fld>
            <a:endParaRPr lang="en-GB" altLang="en-US"/>
          </a:p>
        </p:txBody>
      </p:sp>
      <p:sp>
        <p:nvSpPr>
          <p:cNvPr id="30726" name="Rectangle 14">
            <a:extLst>
              <a:ext uri="{FF2B5EF4-FFF2-40B4-BE49-F238E27FC236}">
                <a16:creationId xmlns:a16="http://schemas.microsoft.com/office/drawing/2014/main" xmlns="" id="{4EE1C356-43F7-4A69-981A-2C785BFE9B55}"/>
              </a:ext>
            </a:extLst>
          </p:cNvPr>
          <p:cNvSpPr>
            <a:spLocks noChangeArrowheads="1"/>
          </p:cNvSpPr>
          <p:nvPr/>
        </p:nvSpPr>
        <p:spPr bwMode="auto">
          <a:xfrm>
            <a:off x="353492" y="5517232"/>
            <a:ext cx="567538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Char char="•"/>
            </a:pPr>
            <a:r>
              <a:rPr lang="en-US" altLang="zh-CN" sz="2400"/>
              <a:t>Is there a value in the TOT_CASES column for each health facility in the Excel file?</a:t>
            </a:r>
          </a:p>
        </p:txBody>
      </p:sp>
      <p:sp>
        <p:nvSpPr>
          <p:cNvPr id="23562" name="Rectangle 12">
            <a:extLst>
              <a:ext uri="{FF2B5EF4-FFF2-40B4-BE49-F238E27FC236}">
                <a16:creationId xmlns:a16="http://schemas.microsoft.com/office/drawing/2014/main" xmlns="" id="{C9A4A003-E59A-423E-90D0-A9D88EF7416C}"/>
              </a:ext>
            </a:extLst>
          </p:cNvPr>
          <p:cNvSpPr>
            <a:spLocks noChangeArrowheads="1"/>
          </p:cNvSpPr>
          <p:nvPr/>
        </p:nvSpPr>
        <p:spPr bwMode="auto">
          <a:xfrm>
            <a:off x="288479" y="1831464"/>
            <a:ext cx="8783637" cy="2323713"/>
          </a:xfrm>
          <a:prstGeom prst="rect">
            <a:avLst/>
          </a:prstGeom>
          <a:noFill/>
          <a:ln w="9525">
            <a:noFill/>
            <a:miter lim="800000"/>
            <a:headEnd/>
            <a:tailEnd/>
          </a:ln>
        </p:spPr>
        <p:txBody>
          <a:bodyPr>
            <a:spAutoFit/>
          </a:bodyPr>
          <a:lstStyle/>
          <a:p>
            <a:pPr marL="406400" indent="-406400">
              <a:buFontTx/>
              <a:buAutoNum type="arabicPeriod"/>
              <a:defRPr/>
            </a:pPr>
            <a:r>
              <a:rPr lang="en-US" sz="2400" dirty="0">
                <a:cs typeface="Arial" charset="0"/>
              </a:rPr>
              <a:t>Click once again the </a:t>
            </a:r>
            <a:r>
              <a:rPr lang="en-US" sz="2400" i="1" dirty="0">
                <a:cs typeface="Arial" charset="0"/>
              </a:rPr>
              <a:t>Add Vector Layer </a:t>
            </a:r>
            <a:r>
              <a:rPr lang="en-US" sz="2400" dirty="0">
                <a:cs typeface="Arial" charset="0"/>
              </a:rPr>
              <a:t>button</a:t>
            </a:r>
          </a:p>
          <a:p>
            <a:pPr marL="406400" indent="-406400">
              <a:buFontTx/>
              <a:buAutoNum type="arabicPeriod"/>
              <a:defRPr/>
            </a:pPr>
            <a:r>
              <a:rPr lang="en-US" sz="2400" dirty="0">
                <a:cs typeface="Arial" charset="0"/>
              </a:rPr>
              <a:t>Browse to the location of </a:t>
            </a:r>
            <a:r>
              <a:rPr lang="en-US" sz="2400">
                <a:cs typeface="Arial" charset="0"/>
              </a:rPr>
              <a:t>the EXERCISE_3\Data</a:t>
            </a:r>
            <a:endParaRPr lang="en-US" sz="2400" dirty="0">
              <a:cs typeface="Arial" charset="0"/>
            </a:endParaRPr>
          </a:p>
          <a:p>
            <a:pPr marL="514350" indent="-514350">
              <a:defRPr/>
            </a:pPr>
            <a:r>
              <a:rPr lang="en-US" sz="2400" dirty="0">
                <a:cs typeface="Arial" charset="0"/>
              </a:rPr>
              <a:t>      folder on your computer</a:t>
            </a:r>
          </a:p>
          <a:p>
            <a:pPr marL="406400" indent="-406400">
              <a:buFontTx/>
              <a:buAutoNum type="arabicPeriod" startAt="4"/>
              <a:defRPr/>
            </a:pPr>
            <a:r>
              <a:rPr lang="en-US" sz="2400" dirty="0">
                <a:cs typeface="Arial" charset="0"/>
              </a:rPr>
              <a:t>Select </a:t>
            </a:r>
            <a:r>
              <a:rPr lang="en-US" sz="2400">
                <a:cs typeface="Arial" charset="0"/>
              </a:rPr>
              <a:t>the </a:t>
            </a:r>
            <a:r>
              <a:rPr lang="en-US" sz="2400" smtClean="0"/>
              <a:t>Tot_Cases_HF_260325.xlsx </a:t>
            </a:r>
            <a:r>
              <a:rPr lang="en-US" sz="2400">
                <a:cs typeface="Arial" charset="0"/>
              </a:rPr>
              <a:t>file </a:t>
            </a:r>
            <a:r>
              <a:rPr lang="en-US" sz="2400"/>
              <a:t>and click </a:t>
            </a:r>
            <a:r>
              <a:rPr lang="en-US" sz="2400" i="1"/>
              <a:t>Add.</a:t>
            </a:r>
            <a:endParaRPr lang="fr-CH" sz="2400"/>
          </a:p>
          <a:p>
            <a:pPr marL="406400" indent="-406400">
              <a:buFontTx/>
              <a:buAutoNum type="arabicPeriod" startAt="4"/>
              <a:defRPr/>
            </a:pPr>
            <a:r>
              <a:rPr lang="fr-CH" sz="2400"/>
              <a:t>In the next dialogue box, </a:t>
            </a:r>
            <a:r>
              <a:rPr lang="en-PH" sz="2400"/>
              <a:t>choose the sheet you want to add then click OK. </a:t>
            </a:r>
            <a:r>
              <a:rPr lang="fr-CH" altLang="en-US" sz="2400"/>
              <a:t>Close the </a:t>
            </a:r>
            <a:r>
              <a:rPr lang="en-US" altLang="en-US" sz="2400" i="1"/>
              <a:t>Data Source Manager </a:t>
            </a:r>
            <a:r>
              <a:rPr lang="fr-CH" altLang="en-US" sz="2400"/>
              <a:t>window.</a:t>
            </a:r>
            <a:endParaRPr lang="en-US" sz="2400" i="1" dirty="0"/>
          </a:p>
        </p:txBody>
      </p:sp>
      <p:pic>
        <p:nvPicPr>
          <p:cNvPr id="30728" name="Picture 6" descr="add_vector">
            <a:extLst>
              <a:ext uri="{FF2B5EF4-FFF2-40B4-BE49-F238E27FC236}">
                <a16:creationId xmlns:a16="http://schemas.microsoft.com/office/drawing/2014/main" xmlns="" id="{023696C3-3D81-40A6-982B-33AD6B2F9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1181" y="1700808"/>
            <a:ext cx="5762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9" name="Rectangle 12">
            <a:extLst>
              <a:ext uri="{FF2B5EF4-FFF2-40B4-BE49-F238E27FC236}">
                <a16:creationId xmlns:a16="http://schemas.microsoft.com/office/drawing/2014/main" xmlns="" id="{3A7FA6A9-4E06-4AF2-BD9A-77044800B09B}"/>
              </a:ext>
            </a:extLst>
          </p:cNvPr>
          <p:cNvSpPr>
            <a:spLocks noChangeArrowheads="1"/>
          </p:cNvSpPr>
          <p:nvPr/>
        </p:nvSpPr>
        <p:spPr bwMode="auto">
          <a:xfrm>
            <a:off x="215454" y="996776"/>
            <a:ext cx="8856662" cy="8925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600" b="1" u="sng"/>
              <a:t>Health facility location - Link with the number of malaria cases by health facility</a:t>
            </a:r>
          </a:p>
        </p:txBody>
      </p:sp>
      <p:sp>
        <p:nvSpPr>
          <p:cNvPr id="12" name="Rectangle 14">
            <a:extLst>
              <a:ext uri="{FF2B5EF4-FFF2-40B4-BE49-F238E27FC236}">
                <a16:creationId xmlns:a16="http://schemas.microsoft.com/office/drawing/2014/main" xmlns="" id="{39849398-4143-4B9C-88EB-3B908417D61E}"/>
              </a:ext>
            </a:extLst>
          </p:cNvPr>
          <p:cNvSpPr>
            <a:spLocks noChangeArrowheads="1"/>
          </p:cNvSpPr>
          <p:nvPr/>
        </p:nvSpPr>
        <p:spPr bwMode="auto">
          <a:xfrm>
            <a:off x="323528" y="4067663"/>
            <a:ext cx="5400675" cy="14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ct val="20000"/>
              </a:spcBef>
              <a:buFont typeface="Arial" panose="020B0604020202020204" pitchFamily="34" charset="0"/>
              <a:buChar char="•"/>
            </a:pPr>
            <a:r>
              <a:rPr lang="en-US" altLang="zh-CN" sz="2400"/>
              <a:t>Open the attribute table of the Excel file and Health facility shapefile and compare the two tables.</a:t>
            </a:r>
          </a:p>
          <a:p>
            <a:pPr>
              <a:lnSpc>
                <a:spcPct val="90000"/>
              </a:lnSpc>
              <a:spcBef>
                <a:spcPct val="20000"/>
              </a:spcBef>
              <a:buFont typeface="Arial" panose="020B0604020202020204" pitchFamily="34" charset="0"/>
              <a:buChar char="•"/>
            </a:pPr>
            <a:r>
              <a:rPr lang="fr-CH" altLang="zh-CN" sz="2400"/>
              <a:t>Do we have the unique identifier?</a:t>
            </a:r>
            <a:endParaRPr lang="en-US" altLang="zh-CN" sz="2400"/>
          </a:p>
        </p:txBody>
      </p:sp>
      <p:pic>
        <p:nvPicPr>
          <p:cNvPr id="409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196" t="10888" r="48042" b="34889"/>
          <a:stretch/>
        </p:blipFill>
        <p:spPr bwMode="auto">
          <a:xfrm>
            <a:off x="6139990" y="4067663"/>
            <a:ext cx="2104417" cy="259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a:extLst>
              <a:ext uri="{FF2B5EF4-FFF2-40B4-BE49-F238E27FC236}">
                <a16:creationId xmlns:a16="http://schemas.microsoft.com/office/drawing/2014/main" xmlns="" id="{FBA63203-3155-4236-8CD1-D2A17AFFE82B}"/>
              </a:ext>
            </a:extLst>
          </p:cNvPr>
          <p:cNvSpPr txBox="1">
            <a:spLocks/>
          </p:cNvSpPr>
          <p:nvPr/>
        </p:nvSpPr>
        <p:spPr bwMode="auto">
          <a:xfrm>
            <a:off x="628650" y="188640"/>
            <a:ext cx="7886700" cy="619125"/>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dirty="0"/>
              <a:t>Creating Geographic Data for Map 1  – Part 2</a:t>
            </a:r>
          </a:p>
        </p:txBody>
      </p:sp>
    </p:spTree>
    <p:extLst>
      <p:ext uri="{BB962C8B-B14F-4D97-AF65-F5344CB8AC3E}">
        <p14:creationId xmlns:p14="http://schemas.microsoft.com/office/powerpoint/2010/main" val="37725947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a:extLst>
              <a:ext uri="{FF2B5EF4-FFF2-40B4-BE49-F238E27FC236}">
                <a16:creationId xmlns:a16="http://schemas.microsoft.com/office/drawing/2014/main" xmlns="" id="{F99C991C-40C8-4851-B453-0502870F4D8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359C823-2319-49DF-8386-FBEBB8420CA6}" type="slidenum">
              <a:rPr lang="en-GB" altLang="en-US"/>
              <a:pPr/>
              <a:t>11</a:t>
            </a:fld>
            <a:endParaRPr lang="en-GB" altLang="en-US"/>
          </a:p>
        </p:txBody>
      </p:sp>
      <p:sp>
        <p:nvSpPr>
          <p:cNvPr id="31748" name="Rectangle 12">
            <a:extLst>
              <a:ext uri="{FF2B5EF4-FFF2-40B4-BE49-F238E27FC236}">
                <a16:creationId xmlns:a16="http://schemas.microsoft.com/office/drawing/2014/main" xmlns="" id="{A868EE95-FC1E-463D-BFB8-42100560FE7F}"/>
              </a:ext>
            </a:extLst>
          </p:cNvPr>
          <p:cNvSpPr>
            <a:spLocks noChangeArrowheads="1"/>
          </p:cNvSpPr>
          <p:nvPr/>
        </p:nvSpPr>
        <p:spPr bwMode="auto">
          <a:xfrm>
            <a:off x="377825" y="2488803"/>
            <a:ext cx="837088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600"/>
              <a:t>Right click on the health facility shapefile name in the menu and click on </a:t>
            </a:r>
            <a:r>
              <a:rPr lang="en-US" altLang="en-US" sz="2600" i="1"/>
              <a:t>Properties</a:t>
            </a:r>
          </a:p>
          <a:p>
            <a:pPr>
              <a:buFontTx/>
              <a:buAutoNum type="arabicPeriod"/>
            </a:pPr>
            <a:r>
              <a:rPr lang="en-US" altLang="en-US" sz="2600"/>
              <a:t>Click on </a:t>
            </a:r>
            <a:r>
              <a:rPr lang="en-US" altLang="en-US" sz="2600" i="1"/>
              <a:t>Joins</a:t>
            </a:r>
            <a:r>
              <a:rPr lang="en-US" altLang="en-US" sz="2600"/>
              <a:t> in the window that opens</a:t>
            </a:r>
          </a:p>
          <a:p>
            <a:pPr>
              <a:buFontTx/>
              <a:buAutoNum type="arabicPeriod"/>
            </a:pPr>
            <a:r>
              <a:rPr lang="en-US" altLang="en-US" sz="2600"/>
              <a:t>Click on the « + » icon at the bottom of the window</a:t>
            </a:r>
          </a:p>
          <a:p>
            <a:pPr>
              <a:buFontTx/>
              <a:buAutoNum type="arabicPeriod"/>
            </a:pPr>
            <a:r>
              <a:rPr lang="en-US" altLang="en-US" sz="2600"/>
              <a:t>In the window that opens select:</a:t>
            </a:r>
          </a:p>
        </p:txBody>
      </p:sp>
      <p:sp>
        <p:nvSpPr>
          <p:cNvPr id="12" name="AutoShape 32">
            <a:extLst>
              <a:ext uri="{FF2B5EF4-FFF2-40B4-BE49-F238E27FC236}">
                <a16:creationId xmlns:a16="http://schemas.microsoft.com/office/drawing/2014/main" xmlns="" id="{00562E38-617E-45E9-89C9-5E3DB3361B65}"/>
              </a:ext>
            </a:extLst>
          </p:cNvPr>
          <p:cNvSpPr>
            <a:spLocks noChangeArrowheads="1"/>
          </p:cNvSpPr>
          <p:nvPr/>
        </p:nvSpPr>
        <p:spPr bwMode="auto">
          <a:xfrm>
            <a:off x="539750" y="1848247"/>
            <a:ext cx="504825" cy="428625"/>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6" name="Rectangle 3">
            <a:extLst>
              <a:ext uri="{FF2B5EF4-FFF2-40B4-BE49-F238E27FC236}">
                <a16:creationId xmlns:a16="http://schemas.microsoft.com/office/drawing/2014/main" xmlns="" id="{C39497BA-74E9-44F0-885E-6620A516CF6A}"/>
              </a:ext>
            </a:extLst>
          </p:cNvPr>
          <p:cNvSpPr>
            <a:spLocks noChangeArrowheads="1"/>
          </p:cNvSpPr>
          <p:nvPr/>
        </p:nvSpPr>
        <p:spPr bwMode="auto">
          <a:xfrm>
            <a:off x="1116013" y="1877641"/>
            <a:ext cx="8027987" cy="903287"/>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600" dirty="0">
                <a:latin typeface="+mn-lt"/>
                <a:cs typeface="Arial" charset="0"/>
              </a:rPr>
              <a:t>We can join the content of </a:t>
            </a:r>
            <a:r>
              <a:rPr lang="en-US" altLang="zh-CN" sz="2600">
                <a:latin typeface="+mn-lt"/>
                <a:cs typeface="Arial" charset="0"/>
              </a:rPr>
              <a:t>the </a:t>
            </a:r>
            <a:r>
              <a:rPr lang="en-US" altLang="zh-CN" sz="2600"/>
              <a:t>malaria cases table (Excel) to the attribute table of the shapefile</a:t>
            </a:r>
            <a:endParaRPr lang="en-US" altLang="zh-CN" sz="2600" dirty="0">
              <a:latin typeface="+mn-lt"/>
              <a:cs typeface="Arial" charset="0"/>
            </a:endParaRPr>
          </a:p>
        </p:txBody>
      </p:sp>
      <p:pic>
        <p:nvPicPr>
          <p:cNvPr id="31751" name="Picture 2">
            <a:extLst>
              <a:ext uri="{FF2B5EF4-FFF2-40B4-BE49-F238E27FC236}">
                <a16:creationId xmlns:a16="http://schemas.microsoft.com/office/drawing/2014/main" xmlns="" id="{D550077B-C095-4AA8-B7A3-B0BD2F43F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 t="31815" r="92648" b="65050"/>
          <a:stretch>
            <a:fillRect/>
          </a:stretch>
        </p:blipFill>
        <p:spPr bwMode="auto">
          <a:xfrm>
            <a:off x="6227763" y="3136503"/>
            <a:ext cx="12239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2" name="Picture 16">
            <a:extLst>
              <a:ext uri="{FF2B5EF4-FFF2-40B4-BE49-F238E27FC236}">
                <a16:creationId xmlns:a16="http://schemas.microsoft.com/office/drawing/2014/main" xmlns="" id="{28B8F458-03AB-4274-A09E-849B056E8F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882" r="59259" b="17647"/>
          <a:stretch>
            <a:fillRect/>
          </a:stretch>
        </p:blipFill>
        <p:spPr bwMode="auto">
          <a:xfrm>
            <a:off x="7885113" y="3641328"/>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2">
            <a:extLst>
              <a:ext uri="{FF2B5EF4-FFF2-40B4-BE49-F238E27FC236}">
                <a16:creationId xmlns:a16="http://schemas.microsoft.com/office/drawing/2014/main" xmlns="" id="{7ECBC5AE-B38B-42AC-9AA0-DB52FF8B23DF}"/>
              </a:ext>
            </a:extLst>
          </p:cNvPr>
          <p:cNvSpPr>
            <a:spLocks noChangeArrowheads="1"/>
          </p:cNvSpPr>
          <p:nvPr/>
        </p:nvSpPr>
        <p:spPr bwMode="auto">
          <a:xfrm>
            <a:off x="250825" y="4495626"/>
            <a:ext cx="4537199" cy="2308324"/>
          </a:xfrm>
          <a:prstGeom prst="rect">
            <a:avLst/>
          </a:prstGeom>
          <a:noFill/>
          <a:ln w="9525">
            <a:noFill/>
            <a:miter lim="800000"/>
            <a:headEnd/>
            <a:tailEnd/>
          </a:ln>
        </p:spPr>
        <p:txBody>
          <a:bodyPr wrap="square">
            <a:spAutoFit/>
          </a:bodyPr>
          <a:lstStyle/>
          <a:p>
            <a:pPr marL="342900" lvl="1" indent="-228600">
              <a:buFont typeface="+mj-lt"/>
              <a:buAutoNum type="alphaLcPeriod"/>
              <a:defRPr/>
            </a:pPr>
            <a:r>
              <a:rPr lang="en-US" sz="2400"/>
              <a:t> </a:t>
            </a:r>
            <a:r>
              <a:rPr lang="en-US" sz="2400" smtClean="0"/>
              <a:t>Tot_Cases_HF_260325 Tot_Cases_HF </a:t>
            </a:r>
            <a:r>
              <a:rPr lang="en-US" sz="2400" smtClean="0">
                <a:cs typeface="Arial" charset="0"/>
              </a:rPr>
              <a:t>as </a:t>
            </a:r>
            <a:r>
              <a:rPr lang="en-US" sz="2400" dirty="0">
                <a:cs typeface="Arial" charset="0"/>
              </a:rPr>
              <a:t>the </a:t>
            </a:r>
            <a:r>
              <a:rPr lang="en-US" sz="2400" i="1" dirty="0">
                <a:cs typeface="Arial" charset="0"/>
              </a:rPr>
              <a:t>Join layer</a:t>
            </a:r>
          </a:p>
          <a:p>
            <a:pPr marL="342900" lvl="1" indent="-228600">
              <a:buFont typeface="+mj-lt"/>
              <a:buAutoNum type="alphaLcPeriod"/>
              <a:defRPr/>
            </a:pPr>
            <a:r>
              <a:rPr lang="en-US" sz="2400">
                <a:cs typeface="Arial" charset="0"/>
              </a:rPr>
              <a:t> HF_ID </a:t>
            </a:r>
            <a:r>
              <a:rPr lang="en-US" sz="2400" dirty="0">
                <a:cs typeface="Arial" charset="0"/>
              </a:rPr>
              <a:t>as </a:t>
            </a:r>
            <a:r>
              <a:rPr lang="en-US" sz="2400">
                <a:cs typeface="Arial" charset="0"/>
              </a:rPr>
              <a:t>the </a:t>
            </a:r>
            <a:r>
              <a:rPr lang="en-US" sz="2400" i="1">
                <a:cs typeface="Arial" charset="0"/>
              </a:rPr>
              <a:t>Join </a:t>
            </a:r>
            <a:r>
              <a:rPr lang="en-US" sz="2400" i="1" dirty="0">
                <a:cs typeface="Arial" charset="0"/>
              </a:rPr>
              <a:t>field</a:t>
            </a:r>
          </a:p>
          <a:p>
            <a:pPr marL="342900" lvl="1" indent="-228600">
              <a:buFont typeface="+mj-lt"/>
              <a:buAutoNum type="alphaLcPeriod"/>
              <a:defRPr/>
            </a:pPr>
            <a:r>
              <a:rPr lang="en-US" sz="2400">
                <a:cs typeface="Arial" charset="0"/>
              </a:rPr>
              <a:t> HF_ID </a:t>
            </a:r>
            <a:r>
              <a:rPr lang="en-US" sz="2400" dirty="0">
                <a:cs typeface="Arial" charset="0"/>
              </a:rPr>
              <a:t>as </a:t>
            </a:r>
            <a:r>
              <a:rPr lang="en-US" sz="2400">
                <a:cs typeface="Arial" charset="0"/>
              </a:rPr>
              <a:t>the </a:t>
            </a:r>
            <a:r>
              <a:rPr lang="en-US" sz="2400" i="1">
                <a:cs typeface="Arial" charset="0"/>
              </a:rPr>
              <a:t>Target </a:t>
            </a:r>
            <a:r>
              <a:rPr lang="en-US" sz="2400" i="1" dirty="0">
                <a:cs typeface="Arial" charset="0"/>
              </a:rPr>
              <a:t>field </a:t>
            </a:r>
            <a:r>
              <a:rPr lang="en-US" sz="2400" dirty="0">
                <a:cs typeface="Arial" charset="0"/>
              </a:rPr>
              <a:t>in the </a:t>
            </a:r>
            <a:r>
              <a:rPr lang="en-US" sz="2400" dirty="0" err="1">
                <a:cs typeface="Arial" charset="0"/>
              </a:rPr>
              <a:t>shapefile</a:t>
            </a:r>
            <a:endParaRPr lang="en-US" sz="2400" dirty="0">
              <a:cs typeface="Arial" charset="0"/>
            </a:endParaRPr>
          </a:p>
          <a:p>
            <a:pPr marL="342900" lvl="1" indent="-228600">
              <a:buFont typeface="+mj-lt"/>
              <a:buAutoNum type="alphaLcPeriod"/>
              <a:defRPr/>
            </a:pPr>
            <a:r>
              <a:rPr lang="fr-CH" sz="2400">
                <a:cs typeface="Arial" charset="0"/>
              </a:rPr>
              <a:t> Click </a:t>
            </a:r>
            <a:r>
              <a:rPr lang="fr-CH" sz="2400" i="1">
                <a:cs typeface="Arial" charset="0"/>
              </a:rPr>
              <a:t>OK</a:t>
            </a:r>
            <a:r>
              <a:rPr lang="fr-CH" sz="2400">
                <a:cs typeface="Arial" charset="0"/>
              </a:rPr>
              <a:t> twice</a:t>
            </a:r>
            <a:endParaRPr lang="en-US" sz="2400" dirty="0">
              <a:cs typeface="Arial" charset="0"/>
            </a:endParaRPr>
          </a:p>
        </p:txBody>
      </p:sp>
      <p:sp>
        <p:nvSpPr>
          <p:cNvPr id="14" name="Rectangle 3">
            <a:extLst>
              <a:ext uri="{FF2B5EF4-FFF2-40B4-BE49-F238E27FC236}">
                <a16:creationId xmlns:a16="http://schemas.microsoft.com/office/drawing/2014/main" xmlns="" id="{3F032C4D-46D2-48C8-9AB3-96D9E5ABFDC7}"/>
              </a:ext>
            </a:extLst>
          </p:cNvPr>
          <p:cNvSpPr>
            <a:spLocks noChangeArrowheads="1"/>
          </p:cNvSpPr>
          <p:nvPr/>
        </p:nvSpPr>
        <p:spPr bwMode="auto">
          <a:xfrm>
            <a:off x="6300788" y="6432376"/>
            <a:ext cx="2555875"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cs typeface="Arial" charset="0"/>
              </a:rPr>
              <a:t>Save the project! </a:t>
            </a:r>
          </a:p>
        </p:txBody>
      </p:sp>
      <p:sp>
        <p:nvSpPr>
          <p:cNvPr id="31755" name="Rectangle 12">
            <a:extLst>
              <a:ext uri="{FF2B5EF4-FFF2-40B4-BE49-F238E27FC236}">
                <a16:creationId xmlns:a16="http://schemas.microsoft.com/office/drawing/2014/main" xmlns="" id="{ED1F2A70-2898-4921-828C-309191894BF0}"/>
              </a:ext>
            </a:extLst>
          </p:cNvPr>
          <p:cNvSpPr>
            <a:spLocks noChangeArrowheads="1"/>
          </p:cNvSpPr>
          <p:nvPr/>
        </p:nvSpPr>
        <p:spPr bwMode="auto">
          <a:xfrm>
            <a:off x="287338" y="968201"/>
            <a:ext cx="8856662" cy="8925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600" b="1" u="sng"/>
              <a:t>Health facility location - Link with the number of malaria cases by health facility</a:t>
            </a:r>
          </a:p>
        </p:txBody>
      </p:sp>
      <p:sp>
        <p:nvSpPr>
          <p:cNvPr id="13" name="Title 1">
            <a:extLst>
              <a:ext uri="{FF2B5EF4-FFF2-40B4-BE49-F238E27FC236}">
                <a16:creationId xmlns:a16="http://schemas.microsoft.com/office/drawing/2014/main" xmlns="" id="{2424C511-DB91-441C-958C-3E55A7B82AEC}"/>
              </a:ext>
            </a:extLst>
          </p:cNvPr>
          <p:cNvSpPr txBox="1">
            <a:spLocks/>
          </p:cNvSpPr>
          <p:nvPr/>
        </p:nvSpPr>
        <p:spPr bwMode="auto">
          <a:xfrm>
            <a:off x="628650" y="188640"/>
            <a:ext cx="7886700" cy="619125"/>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dirty="0"/>
              <a:t>Creating Geographic Data for Map 1  – Part 2</a:t>
            </a:r>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492" t="12719" r="31072" b="67198"/>
          <a:stretch/>
        </p:blipFill>
        <p:spPr bwMode="auto">
          <a:xfrm>
            <a:off x="4643661" y="4595788"/>
            <a:ext cx="4248819" cy="1281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82279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17" t="15655" r="15610" b="29991"/>
          <a:stretch/>
        </p:blipFill>
        <p:spPr bwMode="auto">
          <a:xfrm>
            <a:off x="4067944" y="5081165"/>
            <a:ext cx="4541838" cy="1676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0" name="Slide Number Placeholder 3">
            <a:extLst>
              <a:ext uri="{FF2B5EF4-FFF2-40B4-BE49-F238E27FC236}">
                <a16:creationId xmlns:a16="http://schemas.microsoft.com/office/drawing/2014/main" xmlns="" id="{EDC615AA-87CC-4CE1-B1B3-279A8E116B1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0C737CC-0F9D-4DDD-B647-626363290ED5}" type="slidenum">
              <a:rPr lang="en-GB" altLang="en-US"/>
              <a:pPr/>
              <a:t>12</a:t>
            </a:fld>
            <a:endParaRPr lang="en-GB" altLang="en-US"/>
          </a:p>
        </p:txBody>
      </p:sp>
      <p:sp>
        <p:nvSpPr>
          <p:cNvPr id="32772" name="Rectangle 12">
            <a:extLst>
              <a:ext uri="{FF2B5EF4-FFF2-40B4-BE49-F238E27FC236}">
                <a16:creationId xmlns:a16="http://schemas.microsoft.com/office/drawing/2014/main" xmlns="" id="{58155961-E497-4A3E-BD5C-2F5BF9BC52CB}"/>
              </a:ext>
            </a:extLst>
          </p:cNvPr>
          <p:cNvSpPr>
            <a:spLocks noChangeArrowheads="1"/>
          </p:cNvSpPr>
          <p:nvPr/>
        </p:nvSpPr>
        <p:spPr bwMode="auto">
          <a:xfrm>
            <a:off x="336550" y="1764357"/>
            <a:ext cx="88074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600"/>
              <a:t>Re-open the attribute table of the health facility shapefile</a:t>
            </a:r>
          </a:p>
        </p:txBody>
      </p:sp>
      <p:sp>
        <p:nvSpPr>
          <p:cNvPr id="32773" name="Rectangle 12">
            <a:extLst>
              <a:ext uri="{FF2B5EF4-FFF2-40B4-BE49-F238E27FC236}">
                <a16:creationId xmlns:a16="http://schemas.microsoft.com/office/drawing/2014/main" xmlns="" id="{F9A5E52E-1CD9-4C99-B9BD-92CED5377558}"/>
              </a:ext>
            </a:extLst>
          </p:cNvPr>
          <p:cNvSpPr>
            <a:spLocks noChangeArrowheads="1"/>
          </p:cNvSpPr>
          <p:nvPr/>
        </p:nvSpPr>
        <p:spPr bwMode="auto">
          <a:xfrm>
            <a:off x="307975" y="2221557"/>
            <a:ext cx="87852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3429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1">
              <a:buFont typeface="Arial" panose="020B0604020202020204" pitchFamily="34" charset="0"/>
              <a:buChar char="•"/>
            </a:pPr>
            <a:r>
              <a:rPr lang="en-US" altLang="en-US" sz="2400" dirty="0"/>
              <a:t>Notice that the content of the malaria cases table from the Excel file is now included in the shapefile attribute table</a:t>
            </a:r>
          </a:p>
          <a:p>
            <a:pPr lvl="1">
              <a:buFont typeface="Arial" panose="020B0604020202020204" pitchFamily="34" charset="0"/>
              <a:buChar char="•"/>
            </a:pPr>
            <a:r>
              <a:rPr lang="en-US" altLang="en-US" sz="2400" dirty="0"/>
              <a:t>Notice that there not all the health facilities  have TOT_CASES value because health facilities with no reported cases (0 cases) were not included in the Excel file</a:t>
            </a:r>
          </a:p>
          <a:p>
            <a:pPr lvl="1">
              <a:buFont typeface="Arial" panose="020B0604020202020204" pitchFamily="34" charset="0"/>
              <a:buChar char="•"/>
            </a:pPr>
            <a:endParaRPr lang="en-US" altLang="en-US" sz="2400" dirty="0"/>
          </a:p>
        </p:txBody>
      </p:sp>
      <p:sp>
        <p:nvSpPr>
          <p:cNvPr id="16" name="AutoShape 32">
            <a:extLst>
              <a:ext uri="{FF2B5EF4-FFF2-40B4-BE49-F238E27FC236}">
                <a16:creationId xmlns:a16="http://schemas.microsoft.com/office/drawing/2014/main" xmlns="" id="{E4682C43-82B6-44C3-A68B-60408F877B59}"/>
              </a:ext>
            </a:extLst>
          </p:cNvPr>
          <p:cNvSpPr>
            <a:spLocks noChangeArrowheads="1"/>
          </p:cNvSpPr>
          <p:nvPr/>
        </p:nvSpPr>
        <p:spPr bwMode="auto">
          <a:xfrm>
            <a:off x="763836" y="4077072"/>
            <a:ext cx="504825" cy="428625"/>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17" name="Rectangle 3">
            <a:extLst>
              <a:ext uri="{FF2B5EF4-FFF2-40B4-BE49-F238E27FC236}">
                <a16:creationId xmlns:a16="http://schemas.microsoft.com/office/drawing/2014/main" xmlns="" id="{9E6D1320-A9EB-4899-90CC-84AAC987B3F7}"/>
              </a:ext>
            </a:extLst>
          </p:cNvPr>
          <p:cNvSpPr>
            <a:spLocks noChangeArrowheads="1"/>
          </p:cNvSpPr>
          <p:nvPr/>
        </p:nvSpPr>
        <p:spPr bwMode="auto">
          <a:xfrm>
            <a:off x="1332161" y="4111997"/>
            <a:ext cx="7488311" cy="6858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200" dirty="0">
                <a:latin typeface="+mn-lt"/>
                <a:cs typeface="Arial" charset="0"/>
              </a:rPr>
              <a:t>Click on the header of the </a:t>
            </a:r>
            <a:r>
              <a:rPr lang="en-US" altLang="zh-CN" sz="2200">
                <a:latin typeface="+mn-lt"/>
              </a:rPr>
              <a:t>“</a:t>
            </a:r>
            <a:r>
              <a:rPr lang="en-US" altLang="zh-CN" sz="2200" smtClean="0">
                <a:latin typeface="+mn-lt"/>
              </a:rPr>
              <a:t>Tot_Cases_HF_260325 </a:t>
            </a:r>
            <a:r>
              <a:rPr lang="en-US" altLang="zh-CN" sz="2200" dirty="0">
                <a:latin typeface="+mn-lt"/>
              </a:rPr>
              <a:t>TOT_CASES_HF_TOT_CASES”  </a:t>
            </a:r>
            <a:r>
              <a:rPr lang="en-US" altLang="zh-CN" sz="2200" dirty="0">
                <a:latin typeface="+mn-lt"/>
                <a:cs typeface="Arial" charset="0"/>
              </a:rPr>
              <a:t>column (last column) and scroll down to check that the join worked for all the </a:t>
            </a:r>
            <a:r>
              <a:rPr lang="en-US" altLang="zh-CN" sz="2200" dirty="0">
                <a:latin typeface="+mn-lt"/>
              </a:rPr>
              <a:t>39</a:t>
            </a:r>
            <a:r>
              <a:rPr lang="en-US" altLang="zh-CN" sz="2200" dirty="0">
                <a:latin typeface="+mn-lt"/>
                <a:cs typeface="Arial" charset="0"/>
              </a:rPr>
              <a:t> facilities </a:t>
            </a:r>
          </a:p>
        </p:txBody>
      </p:sp>
      <p:sp>
        <p:nvSpPr>
          <p:cNvPr id="20" name="AutoShape 32">
            <a:extLst>
              <a:ext uri="{FF2B5EF4-FFF2-40B4-BE49-F238E27FC236}">
                <a16:creationId xmlns:a16="http://schemas.microsoft.com/office/drawing/2014/main" xmlns="" id="{419C5D96-FCEA-4682-87D7-8FB8C361F916}"/>
              </a:ext>
            </a:extLst>
          </p:cNvPr>
          <p:cNvSpPr>
            <a:spLocks noChangeArrowheads="1"/>
          </p:cNvSpPr>
          <p:nvPr/>
        </p:nvSpPr>
        <p:spPr bwMode="auto">
          <a:xfrm>
            <a:off x="3237760" y="5962347"/>
            <a:ext cx="504825" cy="428625"/>
          </a:xfrm>
          <a:prstGeom prst="rightArrow">
            <a:avLst>
              <a:gd name="adj1" fmla="val 50000"/>
              <a:gd name="adj2" fmla="val 53571"/>
            </a:avLst>
          </a:prstGeom>
          <a:solidFill>
            <a:srgbClr val="FF0000"/>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32778" name="Rectangle 13">
            <a:extLst>
              <a:ext uri="{FF2B5EF4-FFF2-40B4-BE49-F238E27FC236}">
                <a16:creationId xmlns:a16="http://schemas.microsoft.com/office/drawing/2014/main" xmlns="" id="{8933FDD9-51B1-4405-A6EB-FA0994D4FFAE}"/>
              </a:ext>
            </a:extLst>
          </p:cNvPr>
          <p:cNvSpPr>
            <a:spLocks noChangeArrowheads="1"/>
          </p:cNvSpPr>
          <p:nvPr/>
        </p:nvSpPr>
        <p:spPr bwMode="auto">
          <a:xfrm>
            <a:off x="287338" y="997470"/>
            <a:ext cx="8856662" cy="8925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600" b="1" u="sng"/>
              <a:t>Health facility location - Link with the number of malaria cases by health facility</a:t>
            </a:r>
          </a:p>
        </p:txBody>
      </p:sp>
      <p:sp>
        <p:nvSpPr>
          <p:cNvPr id="32779" name="Rectangle 14">
            <a:extLst>
              <a:ext uri="{FF2B5EF4-FFF2-40B4-BE49-F238E27FC236}">
                <a16:creationId xmlns:a16="http://schemas.microsoft.com/office/drawing/2014/main" xmlns="" id="{A264B2EF-FDC1-4B9E-B278-EA2C3692A10F}"/>
              </a:ext>
            </a:extLst>
          </p:cNvPr>
          <p:cNvSpPr>
            <a:spLocks noChangeArrowheads="1"/>
          </p:cNvSpPr>
          <p:nvPr/>
        </p:nvSpPr>
        <p:spPr bwMode="auto">
          <a:xfrm>
            <a:off x="417513" y="5085184"/>
            <a:ext cx="32908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ct val="20000"/>
              </a:spcBef>
              <a:buFont typeface="Arial" panose="020B0604020202020204" pitchFamily="34" charset="0"/>
              <a:buChar char="•"/>
            </a:pPr>
            <a:r>
              <a:rPr lang="en-US" altLang="zh-CN" sz="2400"/>
              <a:t>Does all the health facilities for which we have malaria cases have a Latitude/ Longitude?</a:t>
            </a:r>
          </a:p>
        </p:txBody>
      </p:sp>
      <p:sp>
        <p:nvSpPr>
          <p:cNvPr id="23" name="Rectangle 3">
            <a:extLst>
              <a:ext uri="{FF2B5EF4-FFF2-40B4-BE49-F238E27FC236}">
                <a16:creationId xmlns:a16="http://schemas.microsoft.com/office/drawing/2014/main" xmlns="" id="{8B74A522-5A3C-4EA6-8CB4-8200E5969759}"/>
              </a:ext>
            </a:extLst>
          </p:cNvPr>
          <p:cNvSpPr>
            <a:spLocks noChangeArrowheads="1"/>
          </p:cNvSpPr>
          <p:nvPr/>
        </p:nvSpPr>
        <p:spPr bwMode="auto">
          <a:xfrm rot="21170510">
            <a:off x="3753023" y="5649586"/>
            <a:ext cx="5389563" cy="504635"/>
          </a:xfrm>
          <a:prstGeom prst="rect">
            <a:avLst/>
          </a:prstGeom>
          <a:solidFill>
            <a:schemeClr val="bg1"/>
          </a:solidFill>
          <a:ln w="9525">
            <a:noFill/>
            <a:miter lim="800000"/>
            <a:headEnd/>
            <a:tailEnd/>
          </a:ln>
        </p:spPr>
        <p:txBody>
          <a:bodyPr lIns="0" tIns="0" rIns="0" bIns="0"/>
          <a:lstStyle/>
          <a:p>
            <a:pPr>
              <a:lnSpc>
                <a:spcPct val="90000"/>
              </a:lnSpc>
              <a:spcBef>
                <a:spcPct val="20000"/>
              </a:spcBef>
              <a:defRPr/>
            </a:pPr>
            <a:r>
              <a:rPr lang="en-US" altLang="zh-CN" sz="2800" b="1" dirty="0">
                <a:solidFill>
                  <a:srgbClr val="FF0000"/>
                </a:solidFill>
                <a:latin typeface="+mn-lt"/>
                <a:cs typeface="Arial" charset="0"/>
              </a:rPr>
              <a:t>Layer ready for thematic mapping</a:t>
            </a:r>
          </a:p>
        </p:txBody>
      </p:sp>
      <p:sp>
        <p:nvSpPr>
          <p:cNvPr id="13" name="Title 1">
            <a:extLst>
              <a:ext uri="{FF2B5EF4-FFF2-40B4-BE49-F238E27FC236}">
                <a16:creationId xmlns:a16="http://schemas.microsoft.com/office/drawing/2014/main" xmlns="" id="{1A9006C6-2091-4C14-A30B-665915539C0B}"/>
              </a:ext>
            </a:extLst>
          </p:cNvPr>
          <p:cNvSpPr txBox="1">
            <a:spLocks/>
          </p:cNvSpPr>
          <p:nvPr/>
        </p:nvSpPr>
        <p:spPr bwMode="auto">
          <a:xfrm>
            <a:off x="628650" y="188640"/>
            <a:ext cx="7886700" cy="619125"/>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dirty="0"/>
              <a:t>Creating Geographic Data for Map 1  – Part 2</a:t>
            </a:r>
          </a:p>
        </p:txBody>
      </p:sp>
    </p:spTree>
    <p:extLst>
      <p:ext uri="{BB962C8B-B14F-4D97-AF65-F5344CB8AC3E}">
        <p14:creationId xmlns:p14="http://schemas.microsoft.com/office/powerpoint/2010/main" val="9808279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D98BA78-7C13-4A26-96A2-1155DDC94FFF}" type="slidenum">
              <a:rPr lang="en-GB" altLang="en-US" smtClean="0"/>
              <a:pPr/>
              <a:t>13</a:t>
            </a:fld>
            <a:endParaRPr lang="en-GB" altLang="en-US"/>
          </a:p>
        </p:txBody>
      </p:sp>
      <p:pic>
        <p:nvPicPr>
          <p:cNvPr id="24581" name="Picture 3"/>
          <p:cNvPicPr>
            <a:picLocks noChangeAspect="1" noChangeArrowheads="1"/>
          </p:cNvPicPr>
          <p:nvPr/>
        </p:nvPicPr>
        <p:blipFill>
          <a:blip r:embed="rId2">
            <a:extLst>
              <a:ext uri="{28A0092B-C50C-407E-A947-70E740481C1C}">
                <a14:useLocalDpi xmlns:a14="http://schemas.microsoft.com/office/drawing/2010/main" val="0"/>
              </a:ext>
            </a:extLst>
          </a:blip>
          <a:srcRect l="20782" t="45070" r="19566" b="14667"/>
          <a:stretch>
            <a:fillRect/>
          </a:stretch>
        </p:blipFill>
        <p:spPr bwMode="auto">
          <a:xfrm>
            <a:off x="323850" y="1845023"/>
            <a:ext cx="84963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16"/>
          <p:cNvSpPr txBox="1">
            <a:spLocks noChangeArrowheads="1"/>
          </p:cNvSpPr>
          <p:nvPr/>
        </p:nvSpPr>
        <p:spPr bwMode="auto">
          <a:xfrm>
            <a:off x="468313" y="1268760"/>
            <a:ext cx="7434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2400"/>
              <a:t>Some complement to Annex 3</a:t>
            </a:r>
          </a:p>
        </p:txBody>
      </p:sp>
      <p:sp>
        <p:nvSpPr>
          <p:cNvPr id="8" name="Title 1"/>
          <p:cNvSpPr txBox="1">
            <a:spLocks/>
          </p:cNvSpPr>
          <p:nvPr/>
        </p:nvSpPr>
        <p:spPr bwMode="auto">
          <a:xfrm>
            <a:off x="251520" y="142975"/>
            <a:ext cx="8677944"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PH" altLang="en-US" sz="3000" b="1">
                <a:solidFill>
                  <a:schemeClr val="bg1"/>
                </a:solidFill>
                <a:latin typeface="+mn-lt"/>
              </a:rPr>
              <a:t>Creating thematic map – Mode of representation</a:t>
            </a:r>
          </a:p>
        </p:txBody>
      </p:sp>
    </p:spTree>
    <p:extLst>
      <p:ext uri="{BB962C8B-B14F-4D97-AF65-F5344CB8AC3E}">
        <p14:creationId xmlns:p14="http://schemas.microsoft.com/office/powerpoint/2010/main" val="29908149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365E8F2-85AE-4095-AEE8-2FDD5FE7374A}" type="slidenum">
              <a:rPr lang="en-GB" altLang="en-US" smtClean="0"/>
              <a:pPr/>
              <a:t>14</a:t>
            </a:fld>
            <a:endParaRPr lang="en-GB"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574" y="1628800"/>
            <a:ext cx="7168852" cy="4907250"/>
          </a:xfrm>
          <a:prstGeom prst="rect">
            <a:avLst/>
          </a:prstGeom>
        </p:spPr>
      </p:pic>
      <p:sp>
        <p:nvSpPr>
          <p:cNvPr id="3" name="Oval 2"/>
          <p:cNvSpPr/>
          <p:nvPr/>
        </p:nvSpPr>
        <p:spPr>
          <a:xfrm>
            <a:off x="3059832" y="1844824"/>
            <a:ext cx="792088"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841092" y="2132856"/>
            <a:ext cx="792088"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2929744" y="5260032"/>
            <a:ext cx="614784"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018396" y="5517232"/>
            <a:ext cx="833524" cy="28803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bwMode="auto">
          <a:xfrm>
            <a:off x="251520" y="142975"/>
            <a:ext cx="8677944"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PH" altLang="en-US" sz="3000" b="1">
                <a:solidFill>
                  <a:schemeClr val="bg1"/>
                </a:solidFill>
                <a:latin typeface="+mn-lt"/>
              </a:rPr>
              <a:t>Creating thematic map – Mode of representation</a:t>
            </a:r>
          </a:p>
        </p:txBody>
      </p:sp>
      <p:sp>
        <p:nvSpPr>
          <p:cNvPr id="14" name="Title 1"/>
          <p:cNvSpPr txBox="1">
            <a:spLocks/>
          </p:cNvSpPr>
          <p:nvPr/>
        </p:nvSpPr>
        <p:spPr bwMode="auto">
          <a:xfrm>
            <a:off x="517277" y="1124744"/>
            <a:ext cx="8087172" cy="396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en-PH" altLang="en-US">
                <a:cs typeface="Calibri" pitchFamily="34" charset="0"/>
              </a:rPr>
              <a:t>Creating Graduated symbology</a:t>
            </a:r>
          </a:p>
        </p:txBody>
      </p:sp>
    </p:spTree>
    <p:extLst>
      <p:ext uri="{BB962C8B-B14F-4D97-AF65-F5344CB8AC3E}">
        <p14:creationId xmlns:p14="http://schemas.microsoft.com/office/powerpoint/2010/main" val="41844700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29409DDA-B446-42AF-B132-8941A5275CE0}" type="slidenum">
              <a:rPr lang="en-GB" altLang="en-US" smtClean="0"/>
              <a:pPr/>
              <a:t>15</a:t>
            </a:fld>
            <a:endParaRPr lang="en-GB" alt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2276872"/>
            <a:ext cx="6224041" cy="4260504"/>
          </a:xfrm>
          <a:prstGeom prst="rect">
            <a:avLst/>
          </a:prstGeom>
        </p:spPr>
      </p:pic>
      <p:sp>
        <p:nvSpPr>
          <p:cNvPr id="8" name="Title 1"/>
          <p:cNvSpPr txBox="1">
            <a:spLocks/>
          </p:cNvSpPr>
          <p:nvPr/>
        </p:nvSpPr>
        <p:spPr bwMode="auto">
          <a:xfrm>
            <a:off x="517277" y="1124744"/>
            <a:ext cx="8087172"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en-PH" altLang="en-US">
                <a:cs typeface="Calibri" pitchFamily="34" charset="0"/>
              </a:rPr>
              <a:t>Adding Zero class</a:t>
            </a:r>
          </a:p>
          <a:p>
            <a:pPr>
              <a:lnSpc>
                <a:spcPct val="90000"/>
              </a:lnSpc>
            </a:pPr>
            <a:r>
              <a:rPr lang="en-PH" altLang="en-US" sz="900">
                <a:cs typeface="Calibri" pitchFamily="34" charset="0"/>
              </a:rPr>
              <a:t> </a:t>
            </a:r>
          </a:p>
          <a:p>
            <a:pPr>
              <a:lnSpc>
                <a:spcPct val="90000"/>
              </a:lnSpc>
            </a:pPr>
            <a:r>
              <a:rPr lang="en-PH" altLang="en-US">
                <a:cs typeface="Calibri" pitchFamily="34" charset="0"/>
              </a:rPr>
              <a:t>In the Symbol section, double click on the lowest value in the in the </a:t>
            </a:r>
            <a:r>
              <a:rPr lang="en-PH" altLang="en-US" b="1">
                <a:cs typeface="Calibri" pitchFamily="34" charset="0"/>
              </a:rPr>
              <a:t>Values</a:t>
            </a:r>
            <a:r>
              <a:rPr lang="en-PH" altLang="en-US">
                <a:cs typeface="Calibri" pitchFamily="34" charset="0"/>
              </a:rPr>
              <a:t> column. Type “</a:t>
            </a:r>
            <a:r>
              <a:rPr lang="en-PH" altLang="en-US" b="1">
                <a:cs typeface="Calibri" pitchFamily="34" charset="0"/>
              </a:rPr>
              <a:t>0.00</a:t>
            </a:r>
            <a:r>
              <a:rPr lang="en-PH" altLang="en-US">
                <a:cs typeface="Calibri" pitchFamily="34" charset="0"/>
              </a:rPr>
              <a:t>” in the </a:t>
            </a:r>
            <a:r>
              <a:rPr lang="en-PH" altLang="en-US" b="1">
                <a:cs typeface="Calibri" pitchFamily="34" charset="0"/>
              </a:rPr>
              <a:t>Upper value </a:t>
            </a:r>
            <a:r>
              <a:rPr lang="en-PH" altLang="en-US">
                <a:cs typeface="Calibri" pitchFamily="34" charset="0"/>
              </a:rPr>
              <a:t>field.</a:t>
            </a:r>
          </a:p>
        </p:txBody>
      </p:sp>
      <p:sp>
        <p:nvSpPr>
          <p:cNvPr id="9" name="Title 1"/>
          <p:cNvSpPr txBox="1">
            <a:spLocks/>
          </p:cNvSpPr>
          <p:nvPr/>
        </p:nvSpPr>
        <p:spPr bwMode="auto">
          <a:xfrm>
            <a:off x="251520" y="142975"/>
            <a:ext cx="8677944"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PH" altLang="en-US" sz="3000" b="1">
                <a:solidFill>
                  <a:schemeClr val="bg1"/>
                </a:solidFill>
                <a:latin typeface="+mn-lt"/>
              </a:rPr>
              <a:t>Creating thematic map – Mode of representation</a:t>
            </a:r>
          </a:p>
        </p:txBody>
      </p:sp>
    </p:spTree>
    <p:extLst>
      <p:ext uri="{BB962C8B-B14F-4D97-AF65-F5344CB8AC3E}">
        <p14:creationId xmlns:p14="http://schemas.microsoft.com/office/powerpoint/2010/main" val="29596909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16</a:t>
            </a:fld>
            <a:endParaRPr lang="en-GB" altLang="en-US"/>
          </a:p>
        </p:txBody>
      </p:sp>
      <p:sp>
        <p:nvSpPr>
          <p:cNvPr id="9" name="Title 1"/>
          <p:cNvSpPr txBox="1">
            <a:spLocks/>
          </p:cNvSpPr>
          <p:nvPr/>
        </p:nvSpPr>
        <p:spPr bwMode="auto">
          <a:xfrm>
            <a:off x="344326" y="1188145"/>
            <a:ext cx="8455347" cy="51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en-PH" altLang="en-US">
                <a:cs typeface="Calibri" pitchFamily="34" charset="0"/>
              </a:rPr>
              <a:t>Customize the fill color by double-clicking on the color rectangle then clicking the Color field.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2132856"/>
            <a:ext cx="8316416" cy="3927388"/>
          </a:xfrm>
          <a:prstGeom prst="rect">
            <a:avLst/>
          </a:prstGeom>
        </p:spPr>
      </p:pic>
      <p:sp>
        <p:nvSpPr>
          <p:cNvPr id="3" name="Rectangle 2"/>
          <p:cNvSpPr/>
          <p:nvPr/>
        </p:nvSpPr>
        <p:spPr>
          <a:xfrm>
            <a:off x="2339752" y="4005064"/>
            <a:ext cx="216024" cy="2355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251520" y="142975"/>
            <a:ext cx="8677944"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PH" altLang="en-US" sz="3000" b="1">
                <a:solidFill>
                  <a:schemeClr val="bg1"/>
                </a:solidFill>
                <a:latin typeface="+mn-lt"/>
              </a:rPr>
              <a:t>Creating thematic map – Mode of representation</a:t>
            </a:r>
          </a:p>
        </p:txBody>
      </p:sp>
    </p:spTree>
    <p:extLst>
      <p:ext uri="{BB962C8B-B14F-4D97-AF65-F5344CB8AC3E}">
        <p14:creationId xmlns:p14="http://schemas.microsoft.com/office/powerpoint/2010/main" val="2038703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17</a:t>
            </a:fld>
            <a:endParaRPr lang="en-GB" altLang="en-US"/>
          </a:p>
        </p:txBody>
      </p:sp>
      <p:sp>
        <p:nvSpPr>
          <p:cNvPr id="9" name="Title 1"/>
          <p:cNvSpPr txBox="1">
            <a:spLocks/>
          </p:cNvSpPr>
          <p:nvPr/>
        </p:nvSpPr>
        <p:spPr bwMode="auto">
          <a:xfrm>
            <a:off x="344326" y="1124744"/>
            <a:ext cx="8455347"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en-PH" altLang="en-US" sz="2000">
                <a:cs typeface="Calibri" pitchFamily="34" charset="0"/>
              </a:rPr>
              <a:t>To create proportional symbols:</a:t>
            </a:r>
          </a:p>
          <a:p>
            <a:pPr>
              <a:lnSpc>
                <a:spcPct val="90000"/>
              </a:lnSpc>
            </a:pPr>
            <a:r>
              <a:rPr lang="en-PH" altLang="en-US" sz="1400">
                <a:cs typeface="Calibri" pitchFamily="34" charset="0"/>
              </a:rPr>
              <a:t>  </a:t>
            </a:r>
          </a:p>
          <a:p>
            <a:pPr>
              <a:lnSpc>
                <a:spcPct val="90000"/>
              </a:lnSpc>
            </a:pPr>
            <a:r>
              <a:rPr lang="en-PH" altLang="en-US" sz="2000">
                <a:cs typeface="Calibri" pitchFamily="34" charset="0"/>
              </a:rPr>
              <a:t>1. Click the dropdown menu beside the </a:t>
            </a:r>
            <a:r>
              <a:rPr lang="en-PH" altLang="en-US" sz="2000" b="1">
                <a:cs typeface="Calibri" pitchFamily="34" charset="0"/>
              </a:rPr>
              <a:t>Size</a:t>
            </a:r>
            <a:r>
              <a:rPr lang="en-PH" altLang="en-US" sz="2000">
                <a:cs typeface="Calibri" pitchFamily="34" charset="0"/>
              </a:rPr>
              <a:t> field and choose </a:t>
            </a:r>
            <a:r>
              <a:rPr lang="en-PH" altLang="en-US" sz="2000" b="1">
                <a:cs typeface="Calibri" pitchFamily="34" charset="0"/>
              </a:rPr>
              <a:t>Assistant…</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399" y="2132855"/>
            <a:ext cx="7403009" cy="4346785"/>
          </a:xfrm>
          <a:prstGeom prst="rect">
            <a:avLst/>
          </a:prstGeom>
        </p:spPr>
      </p:pic>
      <p:sp>
        <p:nvSpPr>
          <p:cNvPr id="4" name="Oval 3"/>
          <p:cNvSpPr/>
          <p:nvPr/>
        </p:nvSpPr>
        <p:spPr>
          <a:xfrm>
            <a:off x="6372200" y="4293096"/>
            <a:ext cx="288032" cy="319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00192" y="6133708"/>
            <a:ext cx="792088" cy="319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txBox="1">
            <a:spLocks/>
          </p:cNvSpPr>
          <p:nvPr/>
        </p:nvSpPr>
        <p:spPr bwMode="auto">
          <a:xfrm>
            <a:off x="251520" y="142975"/>
            <a:ext cx="8677944"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PH" altLang="en-US" sz="3000" b="1">
                <a:solidFill>
                  <a:schemeClr val="bg1"/>
                </a:solidFill>
                <a:latin typeface="+mn-lt"/>
              </a:rPr>
              <a:t>Creating thematic map – Mode of representation</a:t>
            </a:r>
          </a:p>
        </p:txBody>
      </p:sp>
    </p:spTree>
    <p:extLst>
      <p:ext uri="{BB962C8B-B14F-4D97-AF65-F5344CB8AC3E}">
        <p14:creationId xmlns:p14="http://schemas.microsoft.com/office/powerpoint/2010/main" val="642973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18</a:t>
            </a:fld>
            <a:endParaRPr lang="en-GB" altLang="en-US"/>
          </a:p>
        </p:txBody>
      </p:sp>
      <p:sp>
        <p:nvSpPr>
          <p:cNvPr id="9" name="Title 1"/>
          <p:cNvSpPr txBox="1">
            <a:spLocks/>
          </p:cNvSpPr>
          <p:nvPr/>
        </p:nvSpPr>
        <p:spPr bwMode="auto">
          <a:xfrm>
            <a:off x="251520" y="1196752"/>
            <a:ext cx="3867634"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60000" indent="-360000">
              <a:lnSpc>
                <a:spcPct val="90000"/>
              </a:lnSpc>
              <a:buFont typeface="+mj-lt"/>
              <a:buAutoNum type="arabicPeriod" startAt="2"/>
            </a:pPr>
            <a:r>
              <a:rPr lang="en-PH" altLang="en-US" sz="2200">
                <a:cs typeface="Calibri" pitchFamily="34" charset="0"/>
              </a:rPr>
              <a:t>In the Input section, choose the column you would like to symbolize in the </a:t>
            </a:r>
            <a:r>
              <a:rPr lang="en-PH" altLang="en-US" sz="2200" b="1">
                <a:cs typeface="Calibri" pitchFamily="34" charset="0"/>
              </a:rPr>
              <a:t>Source</a:t>
            </a:r>
            <a:r>
              <a:rPr lang="en-PH" altLang="en-US" sz="2200">
                <a:cs typeface="Calibri" pitchFamily="34" charset="0"/>
              </a:rPr>
              <a:t> field.</a:t>
            </a:r>
          </a:p>
          <a:p>
            <a:pPr marL="360000" indent="-360000">
              <a:lnSpc>
                <a:spcPct val="90000"/>
              </a:lnSpc>
              <a:buFont typeface="+mj-lt"/>
              <a:buAutoNum type="arabicPeriod" startAt="2"/>
            </a:pPr>
            <a:r>
              <a:rPr lang="en-PH" altLang="en-US" sz="2200">
                <a:cs typeface="Calibri" pitchFamily="34" charset="0"/>
              </a:rPr>
              <a:t>Click the </a:t>
            </a:r>
            <a:r>
              <a:rPr lang="en-PH" altLang="en-US" sz="2200" b="1">
                <a:cs typeface="Calibri" pitchFamily="34" charset="0"/>
              </a:rPr>
              <a:t>Refresh</a:t>
            </a:r>
            <a:r>
              <a:rPr lang="en-PH" altLang="en-US" sz="2200">
                <a:cs typeface="Calibri" pitchFamily="34" charset="0"/>
              </a:rPr>
              <a:t> button         for the field values to appear.</a:t>
            </a:r>
          </a:p>
          <a:p>
            <a:pPr marL="360000" indent="-360000">
              <a:lnSpc>
                <a:spcPct val="90000"/>
              </a:lnSpc>
              <a:buFont typeface="+mj-lt"/>
              <a:buAutoNum type="arabicPeriod" startAt="2"/>
            </a:pPr>
            <a:r>
              <a:rPr lang="en-PH" altLang="en-US" sz="2200">
                <a:cs typeface="Calibri" pitchFamily="34" charset="0"/>
              </a:rPr>
              <a:t>In the Output section, put the minimum and maximum size you would like for your symbol.</a:t>
            </a:r>
          </a:p>
          <a:p>
            <a:pPr marL="360000" indent="-360000">
              <a:lnSpc>
                <a:spcPct val="90000"/>
              </a:lnSpc>
              <a:buFont typeface="+mj-lt"/>
              <a:buAutoNum type="arabicPeriod" startAt="2"/>
            </a:pPr>
            <a:r>
              <a:rPr lang="en-PH" altLang="en-US" sz="2200">
                <a:cs typeface="Calibri" pitchFamily="34" charset="0"/>
              </a:rPr>
              <a:t>In the Scale mathod field, choose Radius.</a:t>
            </a:r>
          </a:p>
          <a:p>
            <a:pPr marL="360000" indent="-360000">
              <a:lnSpc>
                <a:spcPct val="90000"/>
              </a:lnSpc>
              <a:buFont typeface="+mj-lt"/>
              <a:buAutoNum type="arabicPeriod" startAt="2"/>
            </a:pPr>
            <a:r>
              <a:rPr lang="en-PH" altLang="en-US" sz="2200">
                <a:cs typeface="Calibri" pitchFamily="34" charset="0"/>
              </a:rPr>
              <a:t>Click OK.</a:t>
            </a:r>
          </a:p>
          <a:p>
            <a:pPr marL="360000" indent="-360000">
              <a:lnSpc>
                <a:spcPct val="90000"/>
              </a:lnSpc>
              <a:buFont typeface="+mj-lt"/>
              <a:buAutoNum type="arabicPeriod" startAt="2"/>
            </a:pPr>
            <a:r>
              <a:rPr lang="en-PH" altLang="en-US" sz="2200">
                <a:cs typeface="Calibri" pitchFamily="34" charset="0"/>
              </a:rPr>
              <a:t>Click OK in the Properties window.</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05232" y="1340768"/>
            <a:ext cx="4565984" cy="38947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0047" y="2194471"/>
            <a:ext cx="323850" cy="323850"/>
          </a:xfrm>
          <a:prstGeom prst="rect">
            <a:avLst/>
          </a:prstGeom>
        </p:spPr>
      </p:pic>
      <p:sp>
        <p:nvSpPr>
          <p:cNvPr id="12" name="Right Arrow 11"/>
          <p:cNvSpPr/>
          <p:nvPr/>
        </p:nvSpPr>
        <p:spPr>
          <a:xfrm>
            <a:off x="390456" y="5930116"/>
            <a:ext cx="431800" cy="2889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000">
              <a:solidFill>
                <a:schemeClr val="tx1"/>
              </a:solidFill>
            </a:endParaRPr>
          </a:p>
        </p:txBody>
      </p:sp>
      <p:sp>
        <p:nvSpPr>
          <p:cNvPr id="13" name="TextBox 12"/>
          <p:cNvSpPr txBox="1"/>
          <p:nvPr/>
        </p:nvSpPr>
        <p:spPr>
          <a:xfrm>
            <a:off x="822256" y="5786100"/>
            <a:ext cx="7998215" cy="830997"/>
          </a:xfrm>
          <a:prstGeom prst="rect">
            <a:avLst/>
          </a:prstGeom>
          <a:noFill/>
        </p:spPr>
        <p:txBody>
          <a:bodyPr wrap="square">
            <a:spAutoFit/>
          </a:bodyPr>
          <a:lstStyle/>
          <a:p>
            <a:pPr eaLnBrk="1" hangingPunct="1">
              <a:defRPr/>
            </a:pPr>
            <a:r>
              <a:rPr lang="en-PH" sz="2400">
                <a:latin typeface="+mn-lt"/>
                <a:cs typeface="+mn-cs"/>
              </a:rPr>
              <a:t>If your symbols turn out to be too big or too small, you may repeat these steps to change their size</a:t>
            </a:r>
            <a:endParaRPr lang="en-PH" sz="2400" dirty="0">
              <a:latin typeface="+mn-lt"/>
              <a:cs typeface="+mn-cs"/>
            </a:endParaRPr>
          </a:p>
        </p:txBody>
      </p:sp>
      <p:sp>
        <p:nvSpPr>
          <p:cNvPr id="14" name="Title 1"/>
          <p:cNvSpPr txBox="1">
            <a:spLocks/>
          </p:cNvSpPr>
          <p:nvPr/>
        </p:nvSpPr>
        <p:spPr bwMode="auto">
          <a:xfrm>
            <a:off x="251520" y="142975"/>
            <a:ext cx="8677944"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PH" altLang="en-US" sz="3000" b="1">
                <a:solidFill>
                  <a:schemeClr val="bg1"/>
                </a:solidFill>
                <a:latin typeface="+mn-lt"/>
              </a:rPr>
              <a:t>Creating thematic map – Mode of representation</a:t>
            </a:r>
          </a:p>
        </p:txBody>
      </p:sp>
    </p:spTree>
    <p:extLst>
      <p:ext uri="{BB962C8B-B14F-4D97-AF65-F5344CB8AC3E}">
        <p14:creationId xmlns:p14="http://schemas.microsoft.com/office/powerpoint/2010/main" val="4056729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5616" y="2132856"/>
            <a:ext cx="6835527" cy="4176464"/>
          </a:xfrm>
          <a:prstGeom prst="rect">
            <a:avLst/>
          </a:prstGeom>
        </p:spPr>
      </p:pic>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19</a:t>
            </a:fld>
            <a:endParaRPr lang="en-GB" altLang="en-US"/>
          </a:p>
        </p:txBody>
      </p:sp>
      <p:sp>
        <p:nvSpPr>
          <p:cNvPr id="9" name="Title 1"/>
          <p:cNvSpPr txBox="1">
            <a:spLocks/>
          </p:cNvSpPr>
          <p:nvPr/>
        </p:nvSpPr>
        <p:spPr bwMode="auto">
          <a:xfrm>
            <a:off x="344326" y="1052736"/>
            <a:ext cx="8455347" cy="80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en-PH" altLang="en-US" sz="2000">
                <a:cs typeface="Calibri" pitchFamily="34" charset="0"/>
              </a:rPr>
              <a:t>To make sure that the proportional symbol appears in the map layout legend:</a:t>
            </a:r>
          </a:p>
          <a:p>
            <a:pPr>
              <a:lnSpc>
                <a:spcPct val="90000"/>
              </a:lnSpc>
            </a:pPr>
            <a:r>
              <a:rPr lang="en-PH" altLang="en-US" sz="900">
                <a:cs typeface="Calibri" pitchFamily="34" charset="0"/>
              </a:rPr>
              <a:t>  </a:t>
            </a:r>
          </a:p>
          <a:p>
            <a:pPr>
              <a:lnSpc>
                <a:spcPct val="90000"/>
              </a:lnSpc>
            </a:pPr>
            <a:r>
              <a:rPr lang="en-PH" altLang="en-US" sz="2000">
                <a:cs typeface="Calibri" pitchFamily="34" charset="0"/>
              </a:rPr>
              <a:t>1. Click the </a:t>
            </a:r>
            <a:r>
              <a:rPr lang="en-PH" altLang="en-US" sz="2000" b="1">
                <a:cs typeface="Calibri" pitchFamily="34" charset="0"/>
              </a:rPr>
              <a:t>Advanced</a:t>
            </a:r>
            <a:r>
              <a:rPr lang="en-PH" altLang="en-US" sz="2000">
                <a:cs typeface="Calibri" pitchFamily="34" charset="0"/>
              </a:rPr>
              <a:t> dropdown menu and choose </a:t>
            </a:r>
            <a:r>
              <a:rPr lang="en-PH" altLang="en-US" sz="2000" b="1">
                <a:cs typeface="Calibri" pitchFamily="34" charset="0"/>
              </a:rPr>
              <a:t>Data-defined Size Legend…</a:t>
            </a:r>
          </a:p>
        </p:txBody>
      </p:sp>
      <p:sp>
        <p:nvSpPr>
          <p:cNvPr id="4" name="Oval 3"/>
          <p:cNvSpPr/>
          <p:nvPr/>
        </p:nvSpPr>
        <p:spPr>
          <a:xfrm>
            <a:off x="6322774" y="5566772"/>
            <a:ext cx="782464" cy="319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324137" y="5877272"/>
            <a:ext cx="1627005" cy="31962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p:cNvSpPr txBox="1">
            <a:spLocks/>
          </p:cNvSpPr>
          <p:nvPr/>
        </p:nvSpPr>
        <p:spPr bwMode="auto">
          <a:xfrm>
            <a:off x="251520" y="142975"/>
            <a:ext cx="8677944"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PH" altLang="en-US" sz="3000" b="1">
                <a:solidFill>
                  <a:schemeClr val="bg1"/>
                </a:solidFill>
                <a:latin typeface="+mn-lt"/>
              </a:rPr>
              <a:t>Creating thematic map – Mode of representation</a:t>
            </a:r>
          </a:p>
        </p:txBody>
      </p:sp>
    </p:spTree>
    <p:extLst>
      <p:ext uri="{BB962C8B-B14F-4D97-AF65-F5344CB8AC3E}">
        <p14:creationId xmlns:p14="http://schemas.microsoft.com/office/powerpoint/2010/main" val="38806566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5DF76E7-88D6-4E0C-AD9F-D71FAEFF4A3E}" type="slidenum">
              <a:rPr lang="en-GB" altLang="en-US" smtClean="0"/>
              <a:pPr/>
              <a:t>2</a:t>
            </a:fld>
            <a:endParaRPr lang="en-GB" altLang="en-US"/>
          </a:p>
        </p:txBody>
      </p:sp>
      <p:sp>
        <p:nvSpPr>
          <p:cNvPr id="10"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a:solidFill>
                  <a:schemeClr val="bg1"/>
                </a:solidFill>
                <a:latin typeface="+mn-lt"/>
              </a:rPr>
              <a:t>Recap</a:t>
            </a:r>
            <a:endParaRPr lang="en-PH" altLang="en-US" sz="3200" b="1" dirty="0">
              <a:solidFill>
                <a:schemeClr val="bg1"/>
              </a:solidFill>
              <a:latin typeface="+mn-lt"/>
            </a:endParaRPr>
          </a:p>
        </p:txBody>
      </p:sp>
      <p:sp>
        <p:nvSpPr>
          <p:cNvPr id="8" name="Rectangle 3"/>
          <p:cNvSpPr>
            <a:spLocks noChangeArrowheads="1"/>
          </p:cNvSpPr>
          <p:nvPr/>
        </p:nvSpPr>
        <p:spPr bwMode="auto">
          <a:xfrm>
            <a:off x="395536" y="1268760"/>
            <a:ext cx="8424936" cy="936104"/>
          </a:xfrm>
          <a:prstGeom prst="rect">
            <a:avLst/>
          </a:prstGeom>
          <a:noFill/>
          <a:ln w="9525">
            <a:noFill/>
            <a:miter lim="800000"/>
            <a:headEnd/>
            <a:tailEnd/>
          </a:ln>
        </p:spPr>
        <p:txBody>
          <a:bodyPr lIns="0" tIns="0" rIns="0" bIns="0"/>
          <a:lstStyle/>
          <a:p>
            <a:pPr marL="342900" indent="-342900">
              <a:lnSpc>
                <a:spcPct val="90000"/>
              </a:lnSpc>
              <a:spcBef>
                <a:spcPct val="20000"/>
              </a:spcBef>
              <a:buFont typeface="Arial" pitchFamily="34" charset="0"/>
              <a:buChar char="•"/>
              <a:defRPr/>
            </a:pPr>
            <a:r>
              <a:rPr lang="en-US" altLang="zh-CN" sz="2800">
                <a:latin typeface="+mn-lt"/>
              </a:rPr>
              <a:t>In Exercise 3, you prepared the statistical data</a:t>
            </a:r>
          </a:p>
          <a:p>
            <a:pPr marL="342900" indent="-342900">
              <a:lnSpc>
                <a:spcPct val="90000"/>
              </a:lnSpc>
              <a:spcBef>
                <a:spcPct val="20000"/>
              </a:spcBef>
              <a:buFont typeface="Arial" pitchFamily="34" charset="0"/>
              <a:buChar char="•"/>
              <a:defRPr/>
            </a:pPr>
            <a:r>
              <a:rPr lang="en-PH" altLang="zh-CN" sz="2800">
                <a:latin typeface="+mn-lt"/>
              </a:rPr>
              <a:t>In Exercise 4, you prepared the geospatial data</a:t>
            </a:r>
          </a:p>
          <a:p>
            <a:pPr>
              <a:lnSpc>
                <a:spcPct val="90000"/>
              </a:lnSpc>
              <a:spcBef>
                <a:spcPct val="20000"/>
              </a:spcBef>
              <a:defRPr/>
            </a:pPr>
            <a:endParaRPr lang="en-PH" altLang="zh-CN" sz="2800">
              <a:latin typeface="+mn-lt"/>
            </a:endParaRPr>
          </a:p>
          <a:p>
            <a:pPr>
              <a:lnSpc>
                <a:spcPct val="90000"/>
              </a:lnSpc>
              <a:spcBef>
                <a:spcPct val="20000"/>
              </a:spcBef>
              <a:defRPr/>
            </a:pPr>
            <a:endParaRPr lang="en-US" altLang="zh-CN" sz="2800" dirty="0">
              <a:latin typeface="+mn-lt"/>
            </a:endParaRPr>
          </a:p>
        </p:txBody>
      </p:sp>
      <p:sp>
        <p:nvSpPr>
          <p:cNvPr id="11" name="AutoShape 32"/>
          <p:cNvSpPr>
            <a:spLocks noChangeArrowheads="1"/>
          </p:cNvSpPr>
          <p:nvPr/>
        </p:nvSpPr>
        <p:spPr bwMode="auto">
          <a:xfrm>
            <a:off x="446335" y="2534441"/>
            <a:ext cx="504825" cy="428625"/>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000">
              <a:latin typeface="+mn-lt"/>
              <a:cs typeface="+mn-cs"/>
            </a:endParaRPr>
          </a:p>
        </p:txBody>
      </p:sp>
      <p:sp>
        <p:nvSpPr>
          <p:cNvPr id="12" name="Rectangle 3"/>
          <p:cNvSpPr>
            <a:spLocks noChangeArrowheads="1"/>
          </p:cNvSpPr>
          <p:nvPr/>
        </p:nvSpPr>
        <p:spPr bwMode="auto">
          <a:xfrm>
            <a:off x="1079500" y="2558253"/>
            <a:ext cx="7236916"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a:latin typeface="+mn-lt"/>
              </a:rPr>
              <a:t>In Exercise 5, you will join the statistical data with the geospatial data to create geographic data which you will represent in your maps.</a:t>
            </a:r>
            <a:endParaRPr lang="en-US" altLang="zh-CN" sz="2800" dirty="0">
              <a:latin typeface="+mn-lt"/>
            </a:endParaRPr>
          </a:p>
        </p:txBody>
      </p:sp>
      <p:sp>
        <p:nvSpPr>
          <p:cNvPr id="9" name="AutoShape 32"/>
          <p:cNvSpPr>
            <a:spLocks noChangeArrowheads="1"/>
          </p:cNvSpPr>
          <p:nvPr/>
        </p:nvSpPr>
        <p:spPr bwMode="auto">
          <a:xfrm>
            <a:off x="467544" y="4008487"/>
            <a:ext cx="504825" cy="428625"/>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000">
              <a:latin typeface="+mn-lt"/>
              <a:cs typeface="+mn-cs"/>
            </a:endParaRPr>
          </a:p>
        </p:txBody>
      </p:sp>
      <p:sp>
        <p:nvSpPr>
          <p:cNvPr id="13" name="Rectangle 3"/>
          <p:cNvSpPr>
            <a:spLocks noChangeArrowheads="1"/>
          </p:cNvSpPr>
          <p:nvPr/>
        </p:nvSpPr>
        <p:spPr bwMode="auto">
          <a:xfrm>
            <a:off x="1100709" y="4032299"/>
            <a:ext cx="7236916"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800">
                <a:latin typeface="+mn-lt"/>
              </a:rPr>
              <a:t>Create thematic maps!</a:t>
            </a:r>
            <a:endParaRPr lang="en-US" altLang="zh-CN" sz="2800" dirty="0">
              <a:latin typeface="+mn-lt"/>
            </a:endParaRPr>
          </a:p>
        </p:txBody>
      </p:sp>
    </p:spTree>
    <p:extLst>
      <p:ext uri="{BB962C8B-B14F-4D97-AF65-F5344CB8AC3E}">
        <p14:creationId xmlns:p14="http://schemas.microsoft.com/office/powerpoint/2010/main" val="128283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20</a:t>
            </a:fld>
            <a:endParaRPr lang="en-GB" altLang="en-US"/>
          </a:p>
        </p:txBody>
      </p:sp>
      <p:sp>
        <p:nvSpPr>
          <p:cNvPr id="9" name="Title 1"/>
          <p:cNvSpPr txBox="1">
            <a:spLocks/>
          </p:cNvSpPr>
          <p:nvPr/>
        </p:nvSpPr>
        <p:spPr bwMode="auto">
          <a:xfrm>
            <a:off x="323528" y="1412776"/>
            <a:ext cx="3867634" cy="4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60000" indent="-360000">
              <a:lnSpc>
                <a:spcPct val="90000"/>
              </a:lnSpc>
              <a:buFont typeface="+mj-lt"/>
              <a:buAutoNum type="arabicPeriod" startAt="2"/>
            </a:pPr>
            <a:r>
              <a:rPr lang="en-PH" altLang="en-US" sz="2400">
                <a:cs typeface="Calibri" pitchFamily="34" charset="0"/>
              </a:rPr>
              <a:t>Choose how you would like the symbol to appear in the legend (preferrably </a:t>
            </a:r>
            <a:r>
              <a:rPr lang="en-PH" altLang="en-US" sz="2400" b="1">
                <a:cs typeface="Calibri" pitchFamily="34" charset="0"/>
              </a:rPr>
              <a:t>Collapsed legend</a:t>
            </a:r>
            <a:r>
              <a:rPr lang="en-PH" altLang="en-US" sz="2400">
                <a:cs typeface="Calibri" pitchFamily="34" charset="0"/>
              </a:rPr>
              <a:t>).</a:t>
            </a:r>
          </a:p>
          <a:p>
            <a:pPr marL="360000" indent="-360000">
              <a:lnSpc>
                <a:spcPct val="90000"/>
              </a:lnSpc>
              <a:buFont typeface="+mj-lt"/>
              <a:buAutoNum type="arabicPeriod" startAt="2"/>
            </a:pPr>
            <a:r>
              <a:rPr lang="en-PH" altLang="en-US" sz="2400">
                <a:cs typeface="Calibri" pitchFamily="34" charset="0"/>
              </a:rPr>
              <a:t>Type in the title of your legend item.</a:t>
            </a:r>
          </a:p>
          <a:p>
            <a:pPr marL="360000" indent="-360000">
              <a:lnSpc>
                <a:spcPct val="90000"/>
              </a:lnSpc>
              <a:buFont typeface="+mj-lt"/>
              <a:buAutoNum type="arabicPeriod" startAt="2"/>
            </a:pPr>
            <a:r>
              <a:rPr lang="en-PH" altLang="en-US" sz="2400">
                <a:cs typeface="Calibri" pitchFamily="34" charset="0"/>
              </a:rPr>
              <a:t>Click OK.</a:t>
            </a:r>
          </a:p>
          <a:p>
            <a:pPr marL="360000" indent="-360000">
              <a:lnSpc>
                <a:spcPct val="90000"/>
              </a:lnSpc>
              <a:buFont typeface="+mj-lt"/>
              <a:buAutoNum type="arabicPeriod" startAt="2"/>
            </a:pPr>
            <a:r>
              <a:rPr lang="en-PH" altLang="en-US" sz="2400">
                <a:cs typeface="Calibri" pitchFamily="34" charset="0"/>
              </a:rPr>
              <a:t>Click OK in the Properties window.</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9439" y="1415901"/>
            <a:ext cx="4558080" cy="4245347"/>
          </a:xfrm>
          <a:prstGeom prst="rect">
            <a:avLst/>
          </a:prstGeom>
        </p:spPr>
      </p:pic>
      <p:sp>
        <p:nvSpPr>
          <p:cNvPr id="3" name="Rectangle 2"/>
          <p:cNvSpPr/>
          <p:nvPr/>
        </p:nvSpPr>
        <p:spPr>
          <a:xfrm>
            <a:off x="4355976" y="2132856"/>
            <a:ext cx="1008112" cy="2880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bwMode="auto">
          <a:xfrm>
            <a:off x="251520" y="142975"/>
            <a:ext cx="8677944"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PH" altLang="en-US" sz="3000" b="1">
                <a:solidFill>
                  <a:schemeClr val="bg1"/>
                </a:solidFill>
                <a:latin typeface="+mn-lt"/>
              </a:rPr>
              <a:t>Creating thematic map – Mode of representation</a:t>
            </a:r>
          </a:p>
        </p:txBody>
      </p:sp>
    </p:spTree>
    <p:extLst>
      <p:ext uri="{BB962C8B-B14F-4D97-AF65-F5344CB8AC3E}">
        <p14:creationId xmlns:p14="http://schemas.microsoft.com/office/powerpoint/2010/main" val="221365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6268" y="2132856"/>
            <a:ext cx="5553057" cy="3739572"/>
          </a:xfrm>
          <a:prstGeom prst="rect">
            <a:avLst/>
          </a:prstGeom>
        </p:spPr>
      </p:pic>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21</a:t>
            </a:fld>
            <a:endParaRPr lang="en-GB" altLang="en-US"/>
          </a:p>
        </p:txBody>
      </p:sp>
      <p:sp>
        <p:nvSpPr>
          <p:cNvPr id="9" name="Title 1"/>
          <p:cNvSpPr txBox="1">
            <a:spLocks/>
          </p:cNvSpPr>
          <p:nvPr/>
        </p:nvSpPr>
        <p:spPr bwMode="auto">
          <a:xfrm>
            <a:off x="344326" y="1188145"/>
            <a:ext cx="8455347" cy="800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en-PH" altLang="en-US" sz="2000">
                <a:cs typeface="Calibri" pitchFamily="34" charset="0"/>
              </a:rPr>
              <a:t>To change the point symbols:</a:t>
            </a:r>
          </a:p>
          <a:p>
            <a:pPr>
              <a:lnSpc>
                <a:spcPct val="90000"/>
              </a:lnSpc>
            </a:pPr>
            <a:r>
              <a:rPr lang="en-PH" altLang="en-US" sz="1200">
                <a:cs typeface="Calibri" pitchFamily="34" charset="0"/>
              </a:rPr>
              <a:t>  </a:t>
            </a:r>
          </a:p>
          <a:p>
            <a:pPr>
              <a:lnSpc>
                <a:spcPct val="90000"/>
              </a:lnSpc>
            </a:pPr>
            <a:r>
              <a:rPr lang="en-PH" altLang="en-US" sz="2000">
                <a:cs typeface="Calibri" pitchFamily="34" charset="0"/>
              </a:rPr>
              <a:t>1. Double click on the color rectangle. Choose the appropriate symbol in the Symbol Selector window.</a:t>
            </a:r>
            <a:endParaRPr lang="en-PH" altLang="en-US" sz="2000" b="1">
              <a:cs typeface="Calibri" pitchFamily="34" charset="0"/>
            </a:endParaRPr>
          </a:p>
        </p:txBody>
      </p:sp>
      <p:sp>
        <p:nvSpPr>
          <p:cNvPr id="12" name="Rectangle 11"/>
          <p:cNvSpPr/>
          <p:nvPr/>
        </p:nvSpPr>
        <p:spPr>
          <a:xfrm>
            <a:off x="4864596" y="4797152"/>
            <a:ext cx="2371700" cy="6480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347864" y="3068960"/>
            <a:ext cx="216024" cy="2355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bwMode="auto">
          <a:xfrm>
            <a:off x="251520" y="142975"/>
            <a:ext cx="8677944"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PH" altLang="en-US" sz="3000" b="1">
                <a:solidFill>
                  <a:schemeClr val="bg1"/>
                </a:solidFill>
                <a:latin typeface="+mn-lt"/>
              </a:rPr>
              <a:t>Creating thematic map – Mode of representation</a:t>
            </a:r>
          </a:p>
        </p:txBody>
      </p:sp>
      <p:sp>
        <p:nvSpPr>
          <p:cNvPr id="15" name="Right Arrow 14"/>
          <p:cNvSpPr/>
          <p:nvPr/>
        </p:nvSpPr>
        <p:spPr>
          <a:xfrm>
            <a:off x="390456" y="6033482"/>
            <a:ext cx="420138" cy="2889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000">
              <a:solidFill>
                <a:schemeClr val="tx1"/>
              </a:solidFill>
            </a:endParaRPr>
          </a:p>
        </p:txBody>
      </p:sp>
      <p:sp>
        <p:nvSpPr>
          <p:cNvPr id="16" name="TextBox 15"/>
          <p:cNvSpPr txBox="1"/>
          <p:nvPr/>
        </p:nvSpPr>
        <p:spPr>
          <a:xfrm>
            <a:off x="822257" y="5889466"/>
            <a:ext cx="7782192" cy="707886"/>
          </a:xfrm>
          <a:prstGeom prst="rect">
            <a:avLst/>
          </a:prstGeom>
          <a:noFill/>
        </p:spPr>
        <p:txBody>
          <a:bodyPr wrap="square">
            <a:spAutoFit/>
          </a:bodyPr>
          <a:lstStyle/>
          <a:p>
            <a:pPr eaLnBrk="1" hangingPunct="1">
              <a:defRPr/>
            </a:pPr>
            <a:r>
              <a:rPr lang="en-PH" sz="2000">
                <a:latin typeface="+mn-lt"/>
                <a:cs typeface="+mn-cs"/>
              </a:rPr>
              <a:t>The symbols may be further customized by changing their colors and size in the same window</a:t>
            </a:r>
            <a:endParaRPr lang="en-PH" sz="2000" dirty="0">
              <a:latin typeface="+mn-lt"/>
              <a:cs typeface="+mn-cs"/>
            </a:endParaRPr>
          </a:p>
        </p:txBody>
      </p:sp>
    </p:spTree>
    <p:extLst>
      <p:ext uri="{BB962C8B-B14F-4D97-AF65-F5344CB8AC3E}">
        <p14:creationId xmlns:p14="http://schemas.microsoft.com/office/powerpoint/2010/main" val="125336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22</a:t>
            </a:fld>
            <a:endParaRPr lang="en-GB" altLang="en-US"/>
          </a:p>
        </p:txBody>
      </p:sp>
      <p:sp>
        <p:nvSpPr>
          <p:cNvPr id="14" name="Title 1"/>
          <p:cNvSpPr txBox="1">
            <a:spLocks/>
          </p:cNvSpPr>
          <p:nvPr/>
        </p:nvSpPr>
        <p:spPr bwMode="auto">
          <a:xfrm>
            <a:off x="251520" y="142975"/>
            <a:ext cx="8677944"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PH" altLang="en-US" sz="3000" b="1">
                <a:solidFill>
                  <a:schemeClr val="bg1"/>
                </a:solidFill>
                <a:latin typeface="+mn-lt"/>
              </a:rPr>
              <a:t>Creating thematic map – </a:t>
            </a:r>
            <a:r>
              <a:rPr lang="en-PH" altLang="en-US" sz="3000" b="1" smtClean="0">
                <a:solidFill>
                  <a:schemeClr val="bg1"/>
                </a:solidFill>
                <a:latin typeface="+mn-lt"/>
              </a:rPr>
              <a:t>Using a map template</a:t>
            </a:r>
            <a:endParaRPr lang="en-PH" altLang="en-US" sz="3000" b="1">
              <a:solidFill>
                <a:schemeClr val="bg1"/>
              </a:solidFill>
              <a:latin typeface="+mn-lt"/>
            </a:endParaRPr>
          </a:p>
        </p:txBody>
      </p:sp>
      <p:sp>
        <p:nvSpPr>
          <p:cNvPr id="15" name="Right Arrow 14"/>
          <p:cNvSpPr/>
          <p:nvPr/>
        </p:nvSpPr>
        <p:spPr>
          <a:xfrm>
            <a:off x="323528" y="1195859"/>
            <a:ext cx="420138" cy="2889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000">
              <a:solidFill>
                <a:schemeClr val="tx1"/>
              </a:solidFill>
            </a:endParaRPr>
          </a:p>
        </p:txBody>
      </p:sp>
      <p:sp>
        <p:nvSpPr>
          <p:cNvPr id="16" name="TextBox 15"/>
          <p:cNvSpPr txBox="1"/>
          <p:nvPr/>
        </p:nvSpPr>
        <p:spPr>
          <a:xfrm>
            <a:off x="827584" y="932527"/>
            <a:ext cx="8101880" cy="1200329"/>
          </a:xfrm>
          <a:prstGeom prst="rect">
            <a:avLst/>
          </a:prstGeom>
          <a:noFill/>
        </p:spPr>
        <p:txBody>
          <a:bodyPr wrap="square">
            <a:spAutoFit/>
          </a:bodyPr>
          <a:lstStyle/>
          <a:p>
            <a:pPr eaLnBrk="1" hangingPunct="1">
              <a:defRPr/>
            </a:pPr>
            <a:r>
              <a:rPr lang="en-PH" sz="2400" smtClean="0">
                <a:latin typeface="+mn-lt"/>
                <a:cs typeface="+mn-cs"/>
              </a:rPr>
              <a:t>We have prepared an incomplete map template for you to use in this exercise. Skip steps 25-31 in Annex 3 and do the following steps instead.</a:t>
            </a:r>
            <a:endParaRPr lang="en-PH" sz="2400" dirty="0">
              <a:latin typeface="+mn-lt"/>
              <a:cs typeface="+mn-cs"/>
            </a:endParaRPr>
          </a:p>
        </p:txBody>
      </p:sp>
      <p:sp>
        <p:nvSpPr>
          <p:cNvPr id="10" name="TextBox 9"/>
          <p:cNvSpPr txBox="1"/>
          <p:nvPr/>
        </p:nvSpPr>
        <p:spPr>
          <a:xfrm>
            <a:off x="390456" y="2128788"/>
            <a:ext cx="8539008" cy="2308324"/>
          </a:xfrm>
          <a:prstGeom prst="rect">
            <a:avLst/>
          </a:prstGeom>
          <a:noFill/>
        </p:spPr>
        <p:txBody>
          <a:bodyPr wrap="square">
            <a:spAutoFit/>
          </a:bodyPr>
          <a:lstStyle/>
          <a:p>
            <a:pPr marL="457200" indent="-457200" eaLnBrk="1" hangingPunct="1">
              <a:buAutoNum type="arabicPeriod"/>
              <a:defRPr/>
            </a:pPr>
            <a:r>
              <a:rPr lang="en-PH" sz="2400" smtClean="0">
                <a:latin typeface="+mn-lt"/>
                <a:cs typeface="+mn-cs"/>
              </a:rPr>
              <a:t>To </a:t>
            </a:r>
            <a:r>
              <a:rPr lang="en-PH" sz="2400">
                <a:latin typeface="+mn-lt"/>
                <a:cs typeface="+mn-cs"/>
              </a:rPr>
              <a:t>start creating the layout for your map, click </a:t>
            </a:r>
            <a:r>
              <a:rPr lang="en-PH" sz="2400" i="1">
                <a:latin typeface="+mn-lt"/>
                <a:cs typeface="+mn-cs"/>
              </a:rPr>
              <a:t>Project &gt; Layout Manager… </a:t>
            </a:r>
            <a:r>
              <a:rPr lang="en-PH" sz="2400">
                <a:latin typeface="+mn-lt"/>
                <a:cs typeface="+mn-cs"/>
              </a:rPr>
              <a:t>in the main </a:t>
            </a:r>
            <a:r>
              <a:rPr lang="en-PH" sz="2400" smtClean="0">
                <a:latin typeface="+mn-lt"/>
                <a:cs typeface="+mn-cs"/>
              </a:rPr>
              <a:t>menu.</a:t>
            </a:r>
          </a:p>
          <a:p>
            <a:pPr marL="457200" indent="-457200" eaLnBrk="1" hangingPunct="1">
              <a:buAutoNum type="arabicPeriod"/>
              <a:defRPr/>
            </a:pPr>
            <a:r>
              <a:rPr lang="en-PH" sz="2400" smtClean="0">
                <a:latin typeface="+mn-lt"/>
                <a:cs typeface="+mn-cs"/>
              </a:rPr>
              <a:t>The </a:t>
            </a:r>
            <a:r>
              <a:rPr lang="en-PH" sz="2400">
                <a:latin typeface="+mn-lt"/>
                <a:cs typeface="+mn-cs"/>
              </a:rPr>
              <a:t>Layout Manager window opens. To choose the template, in the New from template section dropdown list, choose </a:t>
            </a:r>
            <a:r>
              <a:rPr lang="en-PH" sz="2400" i="1">
                <a:latin typeface="+mn-lt"/>
                <a:cs typeface="+mn-cs"/>
              </a:rPr>
              <a:t>Specific</a:t>
            </a:r>
            <a:r>
              <a:rPr lang="en-PH" sz="2400">
                <a:latin typeface="+mn-lt"/>
                <a:cs typeface="+mn-cs"/>
              </a:rPr>
              <a:t> then click the </a:t>
            </a:r>
            <a:r>
              <a:rPr lang="en-PH" sz="2400" i="1">
                <a:latin typeface="+mn-lt"/>
                <a:cs typeface="+mn-cs"/>
              </a:rPr>
              <a:t>Browse</a:t>
            </a:r>
            <a:r>
              <a:rPr lang="en-PH" sz="2400">
                <a:latin typeface="+mn-lt"/>
                <a:cs typeface="+mn-cs"/>
              </a:rPr>
              <a:t> button. </a:t>
            </a:r>
          </a:p>
          <a:p>
            <a:pPr marL="457200" indent="-457200" eaLnBrk="1" hangingPunct="1">
              <a:buAutoNum type="arabicPeriod"/>
              <a:defRPr/>
            </a:pPr>
            <a:endParaRPr lang="en-PH" sz="2400" dirty="0">
              <a:latin typeface="+mn-lt"/>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4005064"/>
            <a:ext cx="3456384" cy="2669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2987824" y="5589240"/>
            <a:ext cx="2592288"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940152" y="5805264"/>
            <a:ext cx="28803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76801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23</a:t>
            </a:fld>
            <a:endParaRPr lang="en-GB" altLang="en-US"/>
          </a:p>
        </p:txBody>
      </p:sp>
      <p:sp>
        <p:nvSpPr>
          <p:cNvPr id="14" name="Title 1"/>
          <p:cNvSpPr txBox="1">
            <a:spLocks/>
          </p:cNvSpPr>
          <p:nvPr/>
        </p:nvSpPr>
        <p:spPr bwMode="auto">
          <a:xfrm>
            <a:off x="251520" y="142975"/>
            <a:ext cx="8677944"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PH" altLang="en-US" sz="3000" b="1">
                <a:solidFill>
                  <a:schemeClr val="bg1"/>
                </a:solidFill>
                <a:latin typeface="+mn-lt"/>
              </a:rPr>
              <a:t>Creating thematic map – </a:t>
            </a:r>
            <a:r>
              <a:rPr lang="en-PH" altLang="en-US" sz="3000" b="1" smtClean="0">
                <a:solidFill>
                  <a:schemeClr val="bg1"/>
                </a:solidFill>
                <a:latin typeface="+mn-lt"/>
              </a:rPr>
              <a:t>Using a map template</a:t>
            </a:r>
            <a:endParaRPr lang="en-PH" altLang="en-US" sz="3000" b="1">
              <a:solidFill>
                <a:schemeClr val="bg1"/>
              </a:solidFill>
              <a:latin typeface="+mn-lt"/>
            </a:endParaRPr>
          </a:p>
        </p:txBody>
      </p:sp>
      <p:sp>
        <p:nvSpPr>
          <p:cNvPr id="10" name="TextBox 9"/>
          <p:cNvSpPr txBox="1"/>
          <p:nvPr/>
        </p:nvSpPr>
        <p:spPr>
          <a:xfrm>
            <a:off x="390456" y="980728"/>
            <a:ext cx="8539008" cy="2677656"/>
          </a:xfrm>
          <a:prstGeom prst="rect">
            <a:avLst/>
          </a:prstGeom>
          <a:noFill/>
        </p:spPr>
        <p:txBody>
          <a:bodyPr wrap="square">
            <a:spAutoFit/>
          </a:bodyPr>
          <a:lstStyle/>
          <a:p>
            <a:pPr marL="457200" indent="-457200" eaLnBrk="1" hangingPunct="1">
              <a:buFont typeface="+mj-lt"/>
              <a:buAutoNum type="arabicPeriod" startAt="3"/>
              <a:defRPr/>
            </a:pPr>
            <a:r>
              <a:rPr lang="en-PH" sz="2400" smtClean="0"/>
              <a:t>The </a:t>
            </a:r>
            <a:r>
              <a:rPr lang="en-PH" sz="2400"/>
              <a:t>Select a Template window opens. In your USB drive, go to </a:t>
            </a:r>
            <a:r>
              <a:rPr lang="en-PH" sz="2400" smtClean="0"/>
              <a:t>TRAINING_MATERIAL\EXERCISES\EXERCISE_5\MAP_TEMPLATE.</a:t>
            </a:r>
          </a:p>
          <a:p>
            <a:pPr marL="457200" indent="-457200" eaLnBrk="1" hangingPunct="1">
              <a:buFont typeface="+mj-lt"/>
              <a:buAutoNum type="arabicPeriod" startAt="3"/>
              <a:defRPr/>
            </a:pPr>
            <a:r>
              <a:rPr lang="en-PH" sz="2400" smtClean="0"/>
              <a:t>Select the appropriate orientation for your map. Click </a:t>
            </a:r>
            <a:r>
              <a:rPr lang="en-PH" sz="2400" i="1" smtClean="0"/>
              <a:t>Open</a:t>
            </a:r>
            <a:r>
              <a:rPr lang="en-PH" sz="2400" smtClean="0"/>
              <a:t>.</a:t>
            </a:r>
          </a:p>
          <a:p>
            <a:pPr marL="457200" indent="-457200" eaLnBrk="1" hangingPunct="1">
              <a:buFont typeface="+mj-lt"/>
              <a:buAutoNum type="arabicPeriod" startAt="3"/>
              <a:defRPr/>
            </a:pPr>
            <a:r>
              <a:rPr lang="en-PH" sz="2400"/>
              <a:t>Click </a:t>
            </a:r>
            <a:r>
              <a:rPr lang="en-PH" sz="2400" i="1"/>
              <a:t>Create</a:t>
            </a:r>
            <a:r>
              <a:rPr lang="en-PH" sz="2400"/>
              <a:t> then type in a unique print composer title in the field that appears. (Otherwise a title will be generated for you.) Click </a:t>
            </a:r>
            <a:r>
              <a:rPr lang="en-PH" sz="2400" i="1" smtClean="0"/>
              <a:t>OK</a:t>
            </a:r>
            <a:r>
              <a:rPr lang="en-PH" sz="2400" smtClean="0"/>
              <a:t>.</a:t>
            </a:r>
          </a:p>
          <a:p>
            <a:pPr marL="457200" indent="-457200" eaLnBrk="1" hangingPunct="1">
              <a:buFont typeface="+mj-lt"/>
              <a:buAutoNum type="arabicPeriod" startAt="3"/>
              <a:defRPr/>
            </a:pPr>
            <a:r>
              <a:rPr lang="en-PH" sz="2400" smtClean="0">
                <a:latin typeface="+mn-lt"/>
                <a:cs typeface="+mn-cs"/>
              </a:rPr>
              <a:t>The map template will open in a new window.</a:t>
            </a:r>
            <a:endParaRPr lang="en-PH" sz="2400" dirty="0">
              <a:latin typeface="+mn-lt"/>
              <a:cs typeface="+mn-cs"/>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3" t="86" r="419" b="4828"/>
          <a:stretch/>
        </p:blipFill>
        <p:spPr bwMode="auto">
          <a:xfrm>
            <a:off x="1664618" y="3637170"/>
            <a:ext cx="5643686" cy="3033577"/>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7681675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24</a:t>
            </a:fld>
            <a:endParaRPr lang="en-GB" altLang="en-US"/>
          </a:p>
        </p:txBody>
      </p:sp>
      <p:sp>
        <p:nvSpPr>
          <p:cNvPr id="14" name="Title 1"/>
          <p:cNvSpPr txBox="1">
            <a:spLocks/>
          </p:cNvSpPr>
          <p:nvPr/>
        </p:nvSpPr>
        <p:spPr bwMode="auto">
          <a:xfrm>
            <a:off x="251520" y="142975"/>
            <a:ext cx="8677944"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PH" altLang="en-US" sz="3000" b="1">
                <a:solidFill>
                  <a:schemeClr val="bg1"/>
                </a:solidFill>
                <a:latin typeface="+mn-lt"/>
              </a:rPr>
              <a:t>Creating thematic map – </a:t>
            </a:r>
            <a:r>
              <a:rPr lang="en-PH" altLang="en-US" sz="3000" b="1" smtClean="0">
                <a:solidFill>
                  <a:schemeClr val="bg1"/>
                </a:solidFill>
                <a:latin typeface="+mn-lt"/>
              </a:rPr>
              <a:t>Using a map template</a:t>
            </a:r>
            <a:endParaRPr lang="en-PH" altLang="en-US" sz="3000" b="1">
              <a:solidFill>
                <a:schemeClr val="bg1"/>
              </a:solidFill>
              <a:latin typeface="+mn-lt"/>
            </a:endParaRPr>
          </a:p>
        </p:txBody>
      </p:sp>
      <p:sp>
        <p:nvSpPr>
          <p:cNvPr id="10" name="TextBox 9"/>
          <p:cNvSpPr txBox="1"/>
          <p:nvPr/>
        </p:nvSpPr>
        <p:spPr>
          <a:xfrm>
            <a:off x="251520" y="980728"/>
            <a:ext cx="8677944" cy="1938992"/>
          </a:xfrm>
          <a:prstGeom prst="rect">
            <a:avLst/>
          </a:prstGeom>
          <a:noFill/>
        </p:spPr>
        <p:txBody>
          <a:bodyPr wrap="square">
            <a:spAutoFit/>
          </a:bodyPr>
          <a:lstStyle/>
          <a:p>
            <a:pPr marL="457200" indent="-457200" eaLnBrk="1" hangingPunct="1">
              <a:buFont typeface="+mj-lt"/>
              <a:buAutoNum type="arabicPeriod" startAt="7"/>
              <a:defRPr/>
            </a:pPr>
            <a:r>
              <a:rPr lang="en-PH" sz="2400" smtClean="0"/>
              <a:t>If </a:t>
            </a:r>
            <a:r>
              <a:rPr lang="en-PH" sz="2400"/>
              <a:t>you don’t see your symbolized data on the template, click the map area or click the corresponding item in the Items list on the right side. On the Item Properties </a:t>
            </a:r>
            <a:r>
              <a:rPr lang="en-PH" sz="2400" smtClean="0"/>
              <a:t>tab, </a:t>
            </a:r>
            <a:r>
              <a:rPr lang="en-PH" sz="2400"/>
              <a:t>expand the Extents section then click </a:t>
            </a:r>
            <a:r>
              <a:rPr lang="en-PH" sz="2400" i="1"/>
              <a:t>Set to map canvas extent</a:t>
            </a:r>
            <a:r>
              <a:rPr lang="en-PH" sz="2400"/>
              <a:t>. You will now see your symbolized data on the map.</a:t>
            </a:r>
            <a:endParaRPr lang="en-PH" sz="2400" dirty="0">
              <a:latin typeface="+mn-lt"/>
              <a:cs typeface="+mn-cs"/>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1555"/>
          <a:stretch/>
        </p:blipFill>
        <p:spPr bwMode="auto">
          <a:xfrm>
            <a:off x="2923106" y="2945912"/>
            <a:ext cx="3089054" cy="2715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ight Arrow 6"/>
          <p:cNvSpPr/>
          <p:nvPr/>
        </p:nvSpPr>
        <p:spPr>
          <a:xfrm>
            <a:off x="323528" y="5621446"/>
            <a:ext cx="420138" cy="28892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000">
              <a:solidFill>
                <a:schemeClr val="tx1"/>
              </a:solidFill>
            </a:endParaRPr>
          </a:p>
        </p:txBody>
      </p:sp>
      <p:sp>
        <p:nvSpPr>
          <p:cNvPr id="8" name="TextBox 7"/>
          <p:cNvSpPr txBox="1"/>
          <p:nvPr/>
        </p:nvSpPr>
        <p:spPr>
          <a:xfrm>
            <a:off x="755576" y="5550331"/>
            <a:ext cx="8173888" cy="830997"/>
          </a:xfrm>
          <a:prstGeom prst="rect">
            <a:avLst/>
          </a:prstGeom>
          <a:noFill/>
        </p:spPr>
        <p:txBody>
          <a:bodyPr wrap="square">
            <a:spAutoFit/>
          </a:bodyPr>
          <a:lstStyle/>
          <a:p>
            <a:pPr eaLnBrk="1" hangingPunct="1">
              <a:defRPr/>
            </a:pPr>
            <a:r>
              <a:rPr lang="en-PH" sz="2400" smtClean="0">
                <a:latin typeface="+mn-lt"/>
                <a:cs typeface="+mn-cs"/>
              </a:rPr>
              <a:t>Proceed with steps 32 onward of Annex 3 to complete your map.</a:t>
            </a:r>
            <a:endParaRPr lang="en-PH" sz="2400" dirty="0">
              <a:latin typeface="+mn-lt"/>
              <a:cs typeface="+mn-cs"/>
            </a:endParaRPr>
          </a:p>
        </p:txBody>
      </p:sp>
      <p:sp>
        <p:nvSpPr>
          <p:cNvPr id="9" name="Rectangle 10"/>
          <p:cNvSpPr>
            <a:spLocks noChangeArrowheads="1"/>
          </p:cNvSpPr>
          <p:nvPr/>
        </p:nvSpPr>
        <p:spPr bwMode="auto">
          <a:xfrm>
            <a:off x="506413" y="6453336"/>
            <a:ext cx="81359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en-US" sz="2000" smtClean="0"/>
              <a:t>RITM </a:t>
            </a:r>
            <a:r>
              <a:rPr lang="en-US" altLang="en-US" sz="2000"/>
              <a:t>logo in the </a:t>
            </a:r>
            <a:r>
              <a:rPr lang="en-US" altLang="en-US" sz="2000" smtClean="0"/>
              <a:t>TRAINING_MATERIALS\EXERCISES\EXERCISE_5\Data </a:t>
            </a:r>
            <a:r>
              <a:rPr lang="en-US" altLang="en-US" sz="2000"/>
              <a:t>folder</a:t>
            </a:r>
          </a:p>
        </p:txBody>
      </p:sp>
    </p:spTree>
    <p:extLst>
      <p:ext uri="{BB962C8B-B14F-4D97-AF65-F5344CB8AC3E}">
        <p14:creationId xmlns:p14="http://schemas.microsoft.com/office/powerpoint/2010/main" val="6617640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25</a:t>
            </a:fld>
            <a:endParaRPr lang="en-GB" altLang="en-US">
              <a:solidFill>
                <a:schemeClr val="tx1"/>
              </a:solidFill>
            </a:endParaRPr>
          </a:p>
        </p:txBody>
      </p:sp>
      <p:sp>
        <p:nvSpPr>
          <p:cNvPr id="10" name="Rectangle 3"/>
          <p:cNvSpPr>
            <a:spLocks noChangeArrowheads="1"/>
          </p:cNvSpPr>
          <p:nvPr/>
        </p:nvSpPr>
        <p:spPr bwMode="auto">
          <a:xfrm>
            <a:off x="378510" y="980728"/>
            <a:ext cx="8550954" cy="4893647"/>
          </a:xfrm>
          <a:prstGeom prst="rect">
            <a:avLst/>
          </a:prstGeom>
          <a:noFill/>
          <a:ln w="9525">
            <a:noFill/>
            <a:miter lim="800000"/>
            <a:headEnd/>
            <a:tailEnd/>
          </a:ln>
        </p:spPr>
        <p:txBody>
          <a:bodyPr wrap="square">
            <a:spAutoFit/>
          </a:bodyPr>
          <a:lstStyle/>
          <a:p>
            <a:pPr marL="347663" indent="-347663">
              <a:buFont typeface="Arial" charset="0"/>
              <a:buChar char="•"/>
            </a:pPr>
            <a:r>
              <a:rPr lang="en-GB" altLang="en-US" sz="2600" u="sng" dirty="0"/>
              <a:t>Purpose:</a:t>
            </a:r>
            <a:r>
              <a:rPr lang="en-GB" altLang="en-US" sz="2600" dirty="0"/>
              <a:t> Identify geographic foci and guide foci investigations as needed</a:t>
            </a:r>
          </a:p>
          <a:p>
            <a:pPr marL="347663" indent="-347663">
              <a:buFont typeface="Arial" charset="0"/>
              <a:buChar char="•"/>
            </a:pPr>
            <a:r>
              <a:rPr lang="en-GB" altLang="en-US" sz="2600" u="sng" dirty="0"/>
              <a:t>Audience</a:t>
            </a:r>
            <a:r>
              <a:rPr lang="en-GB" altLang="en-US" sz="2600" u="sng"/>
              <a:t>:</a:t>
            </a:r>
            <a:r>
              <a:rPr lang="en-GB" altLang="en-US" sz="2600"/>
              <a:t> </a:t>
            </a:r>
            <a:r>
              <a:rPr lang="en-GB" altLang="en-US" sz="2600" smtClean="0"/>
              <a:t>Commune-level </a:t>
            </a:r>
            <a:r>
              <a:rPr lang="en-GB" altLang="en-US" sz="2600" dirty="0"/>
              <a:t>Malaria Surveillance Officer</a:t>
            </a:r>
            <a:endParaRPr lang="en-GB" altLang="en-US" sz="2600" u="sng" dirty="0"/>
          </a:p>
          <a:p>
            <a:pPr marL="347663" indent="-347663">
              <a:buFont typeface="Arial" charset="0"/>
              <a:buChar char="•"/>
            </a:pPr>
            <a:r>
              <a:rPr lang="en-GB" altLang="en-US" sz="2600" u="sng" dirty="0"/>
              <a:t>Content:</a:t>
            </a:r>
          </a:p>
          <a:p>
            <a:pPr marL="804863" lvl="1" indent="-347663">
              <a:buFont typeface="Arial" charset="0"/>
              <a:buChar char="•"/>
            </a:pPr>
            <a:r>
              <a:rPr lang="en-GB" altLang="en-US" sz="2600" dirty="0"/>
              <a:t>Location of place of residence and possible place of infection for the 315 positive cases reported since the beginning of the year including the new ones just reported by the RITM Hospital</a:t>
            </a:r>
          </a:p>
          <a:p>
            <a:pPr marL="804863" lvl="1" indent="-347663">
              <a:buFont typeface="Arial" charset="0"/>
              <a:buChar char="•"/>
            </a:pPr>
            <a:r>
              <a:rPr lang="en-GB" altLang="en-US" sz="2600" dirty="0"/>
              <a:t>Waterways and water body</a:t>
            </a:r>
          </a:p>
          <a:p>
            <a:pPr marL="804863" lvl="1" indent="-347663">
              <a:buFont typeface="Arial" charset="0"/>
              <a:buChar char="•"/>
            </a:pPr>
            <a:r>
              <a:rPr lang="en-GB" altLang="en-US" sz="2600" smtClean="0"/>
              <a:t>Forests</a:t>
            </a:r>
          </a:p>
          <a:p>
            <a:pPr marL="804863" lvl="1" indent="-347663">
              <a:buFont typeface="Arial" charset="0"/>
              <a:buChar char="•"/>
            </a:pPr>
            <a:r>
              <a:rPr lang="en-GB" altLang="en-US" sz="2600" smtClean="0"/>
              <a:t>Barangay boundaries</a:t>
            </a:r>
            <a:endParaRPr lang="en-GB" altLang="en-US" sz="2600" dirty="0"/>
          </a:p>
          <a:p>
            <a:pPr marL="347663" indent="-347663">
              <a:buFont typeface="Arial" charset="0"/>
              <a:buChar char="•"/>
            </a:pPr>
            <a:r>
              <a:rPr lang="en-GB" altLang="en-US" sz="2600" u="sng" dirty="0"/>
              <a:t>Medium: </a:t>
            </a:r>
            <a:r>
              <a:rPr lang="en-GB" altLang="en-US" sz="2600" dirty="0"/>
              <a:t>A4 size map stored in a pdf file</a:t>
            </a:r>
            <a:endParaRPr lang="en-US" altLang="en-US" sz="2600" dirty="0"/>
          </a:p>
        </p:txBody>
      </p:sp>
      <p:sp>
        <p:nvSpPr>
          <p:cNvPr id="11"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chemeClr val="bg1"/>
                </a:solidFill>
                <a:latin typeface="+mn-lt"/>
              </a:rPr>
              <a:t>Request received for the second map</a:t>
            </a:r>
            <a:endParaRPr lang="en-PH" altLang="en-US" sz="3200" b="1" dirty="0">
              <a:solidFill>
                <a:schemeClr val="bg1"/>
              </a:solidFill>
              <a:latin typeface="+mn-lt"/>
            </a:endParaRPr>
          </a:p>
        </p:txBody>
      </p:sp>
      <p:sp>
        <p:nvSpPr>
          <p:cNvPr id="6" name="TextBox 16">
            <a:extLst>
              <a:ext uri="{FF2B5EF4-FFF2-40B4-BE49-F238E27FC236}">
                <a16:creationId xmlns:a16="http://schemas.microsoft.com/office/drawing/2014/main" xmlns="" id="{43F58454-6673-460E-8D4D-C2664F09E99B}"/>
              </a:ext>
            </a:extLst>
          </p:cNvPr>
          <p:cNvSpPr txBox="1">
            <a:spLocks noChangeArrowheads="1"/>
          </p:cNvSpPr>
          <p:nvPr/>
        </p:nvSpPr>
        <p:spPr bwMode="auto">
          <a:xfrm>
            <a:off x="1062503" y="5920558"/>
            <a:ext cx="6497559"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2400"/>
              <a:t>Need to find  away to represent the information in a visually appealing way on top of each other</a:t>
            </a:r>
          </a:p>
        </p:txBody>
      </p:sp>
      <p:sp>
        <p:nvSpPr>
          <p:cNvPr id="7" name="Right Arrow 13">
            <a:extLst>
              <a:ext uri="{FF2B5EF4-FFF2-40B4-BE49-F238E27FC236}">
                <a16:creationId xmlns:a16="http://schemas.microsoft.com/office/drawing/2014/main" xmlns="" id="{B140F3EE-E86B-44C4-BEFA-842FEA204AF9}"/>
              </a:ext>
            </a:extLst>
          </p:cNvPr>
          <p:cNvSpPr/>
          <p:nvPr/>
        </p:nvSpPr>
        <p:spPr>
          <a:xfrm>
            <a:off x="486439" y="5949133"/>
            <a:ext cx="431800" cy="42227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000" dirty="0"/>
          </a:p>
        </p:txBody>
      </p:sp>
      <p:grpSp>
        <p:nvGrpSpPr>
          <p:cNvPr id="8" name="Group 290">
            <a:extLst>
              <a:ext uri="{FF2B5EF4-FFF2-40B4-BE49-F238E27FC236}">
                <a16:creationId xmlns:a16="http://schemas.microsoft.com/office/drawing/2014/main" xmlns="" id="{7BA27E5A-9F1F-4B25-8452-D70CD057039B}"/>
              </a:ext>
            </a:extLst>
          </p:cNvPr>
          <p:cNvGrpSpPr>
            <a:grpSpLocks/>
          </p:cNvGrpSpPr>
          <p:nvPr/>
        </p:nvGrpSpPr>
        <p:grpSpPr bwMode="auto">
          <a:xfrm>
            <a:off x="7667990" y="5167532"/>
            <a:ext cx="1197175" cy="1466856"/>
            <a:chOff x="975" y="2226"/>
            <a:chExt cx="1117" cy="1177"/>
          </a:xfrm>
        </p:grpSpPr>
        <p:pic>
          <p:nvPicPr>
            <p:cNvPr id="12" name="Picture 5" descr="MCj04344110000[1]">
              <a:extLst>
                <a:ext uri="{FF2B5EF4-FFF2-40B4-BE49-F238E27FC236}">
                  <a16:creationId xmlns:a16="http://schemas.microsoft.com/office/drawing/2014/main" xmlns="" id="{5BB73975-00F8-4E60-B4E1-01936E5365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 y="2251"/>
              <a:ext cx="1024"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
              <a:extLst>
                <a:ext uri="{FF2B5EF4-FFF2-40B4-BE49-F238E27FC236}">
                  <a16:creationId xmlns:a16="http://schemas.microsoft.com/office/drawing/2014/main" xmlns="" id="{10A94E79-6A8C-4501-9919-D2C5514786FF}"/>
                </a:ext>
              </a:extLst>
            </p:cNvPr>
            <p:cNvSpPr txBox="1">
              <a:spLocks noChangeArrowheads="1"/>
            </p:cNvSpPr>
            <p:nvPr/>
          </p:nvSpPr>
          <p:spPr bwMode="auto">
            <a:xfrm rot="1805393">
              <a:off x="1810" y="2226"/>
              <a:ext cx="28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FR" altLang="en-US" sz="2200" b="1"/>
                <a:t>??</a:t>
              </a:r>
              <a:endParaRPr lang="en-US" altLang="en-US" sz="2200" b="1"/>
            </a:p>
          </p:txBody>
        </p:sp>
      </p:grpSp>
    </p:spTree>
    <p:extLst>
      <p:ext uri="{BB962C8B-B14F-4D97-AF65-F5344CB8AC3E}">
        <p14:creationId xmlns:p14="http://schemas.microsoft.com/office/powerpoint/2010/main" val="19240859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5DF76E7-88D6-4E0C-AD9F-D71FAEFF4A3E}" type="slidenum">
              <a:rPr lang="en-GB" altLang="en-US" smtClean="0"/>
              <a:pPr/>
              <a:t>26</a:t>
            </a:fld>
            <a:endParaRPr lang="en-GB" altLang="en-US"/>
          </a:p>
        </p:txBody>
      </p:sp>
      <p:sp>
        <p:nvSpPr>
          <p:cNvPr id="6" name="AutoShape 32"/>
          <p:cNvSpPr>
            <a:spLocks noChangeArrowheads="1"/>
          </p:cNvSpPr>
          <p:nvPr/>
        </p:nvSpPr>
        <p:spPr bwMode="auto">
          <a:xfrm>
            <a:off x="467544" y="4294422"/>
            <a:ext cx="422226" cy="294878"/>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000" dirty="0">
              <a:latin typeface="+mn-lt"/>
              <a:cs typeface="+mn-cs"/>
            </a:endParaRPr>
          </a:p>
        </p:txBody>
      </p:sp>
      <p:sp>
        <p:nvSpPr>
          <p:cNvPr id="7" name="Rectangle 3"/>
          <p:cNvSpPr>
            <a:spLocks noChangeArrowheads="1"/>
          </p:cNvSpPr>
          <p:nvPr/>
        </p:nvSpPr>
        <p:spPr bwMode="auto">
          <a:xfrm>
            <a:off x="961379" y="4293096"/>
            <a:ext cx="6697663"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rPr>
              <a:t>Re-open your project created during Exercise 4</a:t>
            </a:r>
          </a:p>
        </p:txBody>
      </p:sp>
      <p:sp>
        <p:nvSpPr>
          <p:cNvPr id="10" name="Title 1"/>
          <p:cNvSpPr txBox="1">
            <a:spLocks/>
          </p:cNvSpPr>
          <p:nvPr/>
        </p:nvSpPr>
        <p:spPr bwMode="auto">
          <a:xfrm>
            <a:off x="628650" y="139119"/>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000" b="1" dirty="0">
                <a:solidFill>
                  <a:schemeClr val="bg1"/>
                </a:solidFill>
                <a:latin typeface="+mn-lt"/>
              </a:rPr>
              <a:t>Map 2 - All the geospatial data already in QGIS from Exercise 4</a:t>
            </a:r>
            <a:endParaRPr lang="en-PH" altLang="en-US" sz="3000" b="1" dirty="0">
              <a:solidFill>
                <a:schemeClr val="bg1"/>
              </a:solidFill>
              <a:latin typeface="+mn-lt"/>
            </a:endParaRPr>
          </a:p>
        </p:txBody>
      </p:sp>
      <p:pic>
        <p:nvPicPr>
          <p:cNvPr id="8" name="Picture 7">
            <a:extLst>
              <a:ext uri="{FF2B5EF4-FFF2-40B4-BE49-F238E27FC236}">
                <a16:creationId xmlns:a16="http://schemas.microsoft.com/office/drawing/2014/main" xmlns="" id="{70569AB8-8464-46CE-8325-A5D455910C72}"/>
              </a:ext>
            </a:extLst>
          </p:cNvPr>
          <p:cNvPicPr>
            <a:picLocks noChangeAspect="1"/>
          </p:cNvPicPr>
          <p:nvPr/>
        </p:nvPicPr>
        <p:blipFill>
          <a:blip r:embed="rId2"/>
          <a:stretch>
            <a:fillRect/>
          </a:stretch>
        </p:blipFill>
        <p:spPr>
          <a:xfrm>
            <a:off x="1807054" y="1098129"/>
            <a:ext cx="5455619" cy="3167664"/>
          </a:xfrm>
          <a:prstGeom prst="rect">
            <a:avLst/>
          </a:prstGeom>
        </p:spPr>
      </p:pic>
      <p:sp>
        <p:nvSpPr>
          <p:cNvPr id="9" name="AutoShape 32">
            <a:extLst>
              <a:ext uri="{FF2B5EF4-FFF2-40B4-BE49-F238E27FC236}">
                <a16:creationId xmlns:a16="http://schemas.microsoft.com/office/drawing/2014/main" xmlns="" id="{8693F6E6-820B-41A8-B350-1FEF7F100A5D}"/>
              </a:ext>
            </a:extLst>
          </p:cNvPr>
          <p:cNvSpPr>
            <a:spLocks noChangeArrowheads="1"/>
          </p:cNvSpPr>
          <p:nvPr/>
        </p:nvSpPr>
        <p:spPr bwMode="auto">
          <a:xfrm>
            <a:off x="467544" y="4654462"/>
            <a:ext cx="422226" cy="294878"/>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000" dirty="0">
              <a:latin typeface="+mn-lt"/>
              <a:cs typeface="+mn-cs"/>
            </a:endParaRPr>
          </a:p>
        </p:txBody>
      </p:sp>
      <p:sp>
        <p:nvSpPr>
          <p:cNvPr id="11" name="Rectangle 3">
            <a:extLst>
              <a:ext uri="{FF2B5EF4-FFF2-40B4-BE49-F238E27FC236}">
                <a16:creationId xmlns:a16="http://schemas.microsoft.com/office/drawing/2014/main" xmlns="" id="{163A92C8-2374-4627-9D89-4DECB743CCC8}"/>
              </a:ext>
            </a:extLst>
          </p:cNvPr>
          <p:cNvSpPr>
            <a:spLocks noChangeArrowheads="1"/>
          </p:cNvSpPr>
          <p:nvPr/>
        </p:nvSpPr>
        <p:spPr bwMode="auto">
          <a:xfrm>
            <a:off x="961379" y="4653136"/>
            <a:ext cx="7300740"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rPr>
              <a:t>Remove all the layers except the Barangay boundaries, the waterways, water bodies, places of residence and possible infection and forest cover</a:t>
            </a:r>
          </a:p>
        </p:txBody>
      </p:sp>
      <p:sp>
        <p:nvSpPr>
          <p:cNvPr id="12" name="AutoShape 32">
            <a:extLst>
              <a:ext uri="{FF2B5EF4-FFF2-40B4-BE49-F238E27FC236}">
                <a16:creationId xmlns:a16="http://schemas.microsoft.com/office/drawing/2014/main" xmlns="" id="{DE75267E-F928-4A80-B60C-9C19AB896B2A}"/>
              </a:ext>
            </a:extLst>
          </p:cNvPr>
          <p:cNvSpPr>
            <a:spLocks noChangeArrowheads="1"/>
          </p:cNvSpPr>
          <p:nvPr/>
        </p:nvSpPr>
        <p:spPr bwMode="auto">
          <a:xfrm>
            <a:off x="539153" y="5672609"/>
            <a:ext cx="422226" cy="294878"/>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000" dirty="0">
              <a:latin typeface="+mn-lt"/>
              <a:cs typeface="+mn-cs"/>
            </a:endParaRPr>
          </a:p>
        </p:txBody>
      </p:sp>
      <p:sp>
        <p:nvSpPr>
          <p:cNvPr id="13" name="Rectangle 3">
            <a:extLst>
              <a:ext uri="{FF2B5EF4-FFF2-40B4-BE49-F238E27FC236}">
                <a16:creationId xmlns:a16="http://schemas.microsoft.com/office/drawing/2014/main" xmlns="" id="{467A858F-D598-40F7-9167-EB6BA0EED822}"/>
              </a:ext>
            </a:extLst>
          </p:cNvPr>
          <p:cNvSpPr>
            <a:spLocks noChangeArrowheads="1"/>
          </p:cNvSpPr>
          <p:nvPr/>
        </p:nvSpPr>
        <p:spPr bwMode="auto">
          <a:xfrm>
            <a:off x="1051522" y="5672609"/>
            <a:ext cx="5896742"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rPr>
              <a:t>Save the result in a new project (Map_2)</a:t>
            </a:r>
          </a:p>
        </p:txBody>
      </p:sp>
      <p:sp>
        <p:nvSpPr>
          <p:cNvPr id="14" name="AutoShape 32">
            <a:extLst>
              <a:ext uri="{FF2B5EF4-FFF2-40B4-BE49-F238E27FC236}">
                <a16:creationId xmlns:a16="http://schemas.microsoft.com/office/drawing/2014/main" xmlns="" id="{95D37261-497C-42BD-A92D-576F62D910B8}"/>
              </a:ext>
            </a:extLst>
          </p:cNvPr>
          <p:cNvSpPr>
            <a:spLocks noChangeArrowheads="1"/>
          </p:cNvSpPr>
          <p:nvPr/>
        </p:nvSpPr>
        <p:spPr bwMode="auto">
          <a:xfrm>
            <a:off x="623200" y="6077828"/>
            <a:ext cx="422226" cy="294878"/>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000" dirty="0">
              <a:latin typeface="+mn-lt"/>
              <a:cs typeface="+mn-cs"/>
            </a:endParaRPr>
          </a:p>
        </p:txBody>
      </p:sp>
      <p:sp>
        <p:nvSpPr>
          <p:cNvPr id="15" name="Rectangle 3">
            <a:extLst>
              <a:ext uri="{FF2B5EF4-FFF2-40B4-BE49-F238E27FC236}">
                <a16:creationId xmlns:a16="http://schemas.microsoft.com/office/drawing/2014/main" xmlns="" id="{F359D0DB-B66F-4DEC-947E-AC950787D796}"/>
              </a:ext>
            </a:extLst>
          </p:cNvPr>
          <p:cNvSpPr>
            <a:spLocks noChangeArrowheads="1"/>
          </p:cNvSpPr>
          <p:nvPr/>
        </p:nvSpPr>
        <p:spPr bwMode="auto">
          <a:xfrm>
            <a:off x="1135169" y="6076502"/>
            <a:ext cx="4735313"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rPr>
              <a:t>No link to be done with Statistical data…just use your artistic skills!!!</a:t>
            </a:r>
          </a:p>
        </p:txBody>
      </p:sp>
      <p:pic>
        <p:nvPicPr>
          <p:cNvPr id="3" name="Picture 2" descr="A picture containing clipart&#10;&#10;Description automatically generated">
            <a:extLst>
              <a:ext uri="{FF2B5EF4-FFF2-40B4-BE49-F238E27FC236}">
                <a16:creationId xmlns:a16="http://schemas.microsoft.com/office/drawing/2014/main" xmlns="" id="{9E237E5F-53A3-4A84-B7C1-E3BA180B20B9}"/>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356261" y="5409416"/>
            <a:ext cx="2183904" cy="1122527"/>
          </a:xfrm>
          <a:prstGeom prst="rect">
            <a:avLst/>
          </a:prstGeom>
        </p:spPr>
      </p:pic>
      <p:pic>
        <p:nvPicPr>
          <p:cNvPr id="16" name="Picture 15">
            <a:extLst>
              <a:ext uri="{FF2B5EF4-FFF2-40B4-BE49-F238E27FC236}">
                <a16:creationId xmlns:a16="http://schemas.microsoft.com/office/drawing/2014/main" xmlns="" id="{E2B3FE73-AB02-4E9F-A71D-D643B935E73D}"/>
              </a:ext>
            </a:extLst>
          </p:cNvPr>
          <p:cNvPicPr>
            <a:picLocks noChangeAspect="1"/>
          </p:cNvPicPr>
          <p:nvPr/>
        </p:nvPicPr>
        <p:blipFill rotWithShape="1">
          <a:blip r:embed="rId2"/>
          <a:srcRect l="28867" t="16984" r="5138" b="5349"/>
          <a:stretch/>
        </p:blipFill>
        <p:spPr>
          <a:xfrm rot="697364">
            <a:off x="6609317" y="5655296"/>
            <a:ext cx="830405" cy="567439"/>
          </a:xfrm>
          <a:prstGeom prst="rect">
            <a:avLst/>
          </a:prstGeom>
          <a:scene3d>
            <a:camera prst="perspectiveContrastingRightFacing"/>
            <a:lightRig rig="threePt" dir="t"/>
          </a:scene3d>
        </p:spPr>
      </p:pic>
    </p:spTree>
    <p:extLst>
      <p:ext uri="{BB962C8B-B14F-4D97-AF65-F5344CB8AC3E}">
        <p14:creationId xmlns:p14="http://schemas.microsoft.com/office/powerpoint/2010/main" val="17798767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8155" t="16367" r="30371" b="17572"/>
          <a:stretch/>
        </p:blipFill>
        <p:spPr bwMode="auto">
          <a:xfrm>
            <a:off x="2123728" y="2268840"/>
            <a:ext cx="4402030" cy="3176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27</a:t>
            </a:fld>
            <a:endParaRPr lang="en-GB" altLang="en-US"/>
          </a:p>
        </p:txBody>
      </p:sp>
      <p:sp>
        <p:nvSpPr>
          <p:cNvPr id="9" name="Title 1"/>
          <p:cNvSpPr txBox="1">
            <a:spLocks/>
          </p:cNvSpPr>
          <p:nvPr/>
        </p:nvSpPr>
        <p:spPr bwMode="auto">
          <a:xfrm>
            <a:off x="344326" y="1196752"/>
            <a:ext cx="8455347"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en-PH" altLang="en-US" sz="2400">
                <a:cs typeface="Calibri" pitchFamily="34" charset="0"/>
              </a:rPr>
              <a:t>To symbolize raster data:</a:t>
            </a:r>
          </a:p>
          <a:p>
            <a:pPr>
              <a:lnSpc>
                <a:spcPct val="90000"/>
              </a:lnSpc>
            </a:pPr>
            <a:r>
              <a:rPr lang="en-PH" altLang="en-US" sz="1400">
                <a:cs typeface="Calibri" pitchFamily="34" charset="0"/>
              </a:rPr>
              <a:t>  </a:t>
            </a:r>
          </a:p>
          <a:p>
            <a:pPr>
              <a:lnSpc>
                <a:spcPct val="90000"/>
              </a:lnSpc>
            </a:pPr>
            <a:r>
              <a:rPr lang="en-PH" altLang="en-US" sz="2400">
                <a:cs typeface="Calibri" pitchFamily="34" charset="0"/>
              </a:rPr>
              <a:t>1. In the Render type field, choose Palleted/Unique values.</a:t>
            </a:r>
            <a:endParaRPr lang="en-PH" altLang="en-US" sz="2400" b="1">
              <a:cs typeface="Calibri" pitchFamily="34" charset="0"/>
            </a:endParaRPr>
          </a:p>
        </p:txBody>
      </p:sp>
      <p:sp>
        <p:nvSpPr>
          <p:cNvPr id="12" name="Rectangle 11"/>
          <p:cNvSpPr/>
          <p:nvPr/>
        </p:nvSpPr>
        <p:spPr>
          <a:xfrm>
            <a:off x="3137761" y="5003197"/>
            <a:ext cx="1434238"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35164" y="2596046"/>
            <a:ext cx="1508844" cy="32889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txBox="1">
            <a:spLocks/>
          </p:cNvSpPr>
          <p:nvPr/>
        </p:nvSpPr>
        <p:spPr bwMode="auto">
          <a:xfrm>
            <a:off x="251520" y="142975"/>
            <a:ext cx="8677944"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PH" altLang="en-US" sz="3000" b="1">
                <a:solidFill>
                  <a:schemeClr val="bg1"/>
                </a:solidFill>
                <a:latin typeface="+mn-lt"/>
              </a:rPr>
              <a:t>Creating thematic map – Mode of representation</a:t>
            </a:r>
          </a:p>
        </p:txBody>
      </p:sp>
      <p:sp>
        <p:nvSpPr>
          <p:cNvPr id="16" name="TextBox 15"/>
          <p:cNvSpPr txBox="1"/>
          <p:nvPr/>
        </p:nvSpPr>
        <p:spPr>
          <a:xfrm>
            <a:off x="539552" y="5535523"/>
            <a:ext cx="8136904" cy="757130"/>
          </a:xfrm>
          <a:prstGeom prst="rect">
            <a:avLst/>
          </a:prstGeom>
          <a:noFill/>
          <a:ln>
            <a:noFill/>
          </a:ln>
        </p:spPr>
        <p:txBody>
          <a:bodyPr anchor="ctr"/>
          <a:lstStyle>
            <a:defPPr>
              <a:defRPr lang="en-US"/>
            </a:defPPr>
            <a:lvl1pPr>
              <a:lnSpc>
                <a:spcPct val="90000"/>
              </a:lnSpc>
              <a:defRPr sz="2400">
                <a:cs typeface="Calibri" pitchFamily="34" charset="0"/>
              </a:defRPr>
            </a:lvl1pPr>
            <a:lvl2pPr marL="742950" indent="-285750"/>
            <a:lvl3pPr marL="1143000" indent="-228600"/>
            <a:lvl4pPr marL="1600200" indent="-228600"/>
            <a:lvl5pPr marL="2057400" indent="-22860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en-PH"/>
              <a:t>2. Click the color box that appears and choose the appropriate color. Click OK.</a:t>
            </a:r>
            <a:endParaRPr lang="en-PH" dirty="0"/>
          </a:p>
        </p:txBody>
      </p:sp>
    </p:spTree>
    <p:extLst>
      <p:ext uri="{BB962C8B-B14F-4D97-AF65-F5344CB8AC3E}">
        <p14:creationId xmlns:p14="http://schemas.microsoft.com/office/powerpoint/2010/main" val="23783741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10E0A7E-AAED-4C68-BB70-2726AF2B7935}" type="slidenum">
              <a:rPr lang="en-GB" altLang="en-US" smtClean="0"/>
              <a:pPr/>
              <a:t>28</a:t>
            </a:fld>
            <a:endParaRPr lang="en-GB" altLang="en-US"/>
          </a:p>
        </p:txBody>
      </p:sp>
      <p:sp>
        <p:nvSpPr>
          <p:cNvPr id="14" name="Title 1"/>
          <p:cNvSpPr txBox="1">
            <a:spLocks/>
          </p:cNvSpPr>
          <p:nvPr/>
        </p:nvSpPr>
        <p:spPr bwMode="auto">
          <a:xfrm>
            <a:off x="251520" y="142975"/>
            <a:ext cx="8677944"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a:r>
              <a:rPr lang="en-PH" altLang="en-US" sz="3000" b="1">
                <a:solidFill>
                  <a:schemeClr val="bg1"/>
                </a:solidFill>
                <a:latin typeface="+mn-lt"/>
              </a:rPr>
              <a:t>Creating thematic map – </a:t>
            </a:r>
            <a:r>
              <a:rPr lang="en-PH" altLang="en-US" sz="3000" b="1" smtClean="0">
                <a:solidFill>
                  <a:schemeClr val="bg1"/>
                </a:solidFill>
                <a:latin typeface="+mn-lt"/>
              </a:rPr>
              <a:t>Using a map template</a:t>
            </a:r>
            <a:endParaRPr lang="en-PH" altLang="en-US" sz="3000" b="1">
              <a:solidFill>
                <a:schemeClr val="bg1"/>
              </a:solidFill>
              <a:latin typeface="+mn-lt"/>
            </a:endParaRPr>
          </a:p>
        </p:txBody>
      </p:sp>
      <p:sp>
        <p:nvSpPr>
          <p:cNvPr id="15" name="Right Arrow 14"/>
          <p:cNvSpPr/>
          <p:nvPr/>
        </p:nvSpPr>
        <p:spPr>
          <a:xfrm>
            <a:off x="323528" y="1484784"/>
            <a:ext cx="648072" cy="576957"/>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PH" sz="2000">
              <a:solidFill>
                <a:schemeClr val="tx1"/>
              </a:solidFill>
            </a:endParaRPr>
          </a:p>
        </p:txBody>
      </p:sp>
      <p:sp>
        <p:nvSpPr>
          <p:cNvPr id="16" name="TextBox 15"/>
          <p:cNvSpPr txBox="1"/>
          <p:nvPr/>
        </p:nvSpPr>
        <p:spPr>
          <a:xfrm>
            <a:off x="1115616" y="1469528"/>
            <a:ext cx="7704856" cy="2246769"/>
          </a:xfrm>
          <a:prstGeom prst="rect">
            <a:avLst/>
          </a:prstGeom>
          <a:noFill/>
        </p:spPr>
        <p:txBody>
          <a:bodyPr wrap="square">
            <a:spAutoFit/>
          </a:bodyPr>
          <a:lstStyle/>
          <a:p>
            <a:pPr eaLnBrk="1" hangingPunct="1">
              <a:defRPr/>
            </a:pPr>
            <a:r>
              <a:rPr lang="en-PH" sz="2800" smtClean="0">
                <a:latin typeface="+mn-lt"/>
                <a:cs typeface="+mn-cs"/>
              </a:rPr>
              <a:t>Repeat the steps in used in Map 1 when using a map template.</a:t>
            </a:r>
          </a:p>
          <a:p>
            <a:pPr eaLnBrk="1" hangingPunct="1">
              <a:defRPr/>
            </a:pPr>
            <a:endParaRPr lang="en-PH" sz="2800">
              <a:latin typeface="+mn-lt"/>
              <a:cs typeface="+mn-cs"/>
            </a:endParaRPr>
          </a:p>
          <a:p>
            <a:pPr eaLnBrk="1" hangingPunct="1">
              <a:defRPr/>
            </a:pPr>
            <a:r>
              <a:rPr lang="en-PH" sz="2800" smtClean="0">
                <a:latin typeface="+mn-lt"/>
                <a:cs typeface="+mn-cs"/>
              </a:rPr>
              <a:t>Make sure to select the appropriate orientation for your 2</a:t>
            </a:r>
            <a:r>
              <a:rPr lang="en-PH" sz="2800" baseline="30000" smtClean="0">
                <a:latin typeface="+mn-lt"/>
                <a:cs typeface="+mn-cs"/>
              </a:rPr>
              <a:t>nd</a:t>
            </a:r>
            <a:r>
              <a:rPr lang="en-PH" sz="2800" smtClean="0">
                <a:latin typeface="+mn-lt"/>
                <a:cs typeface="+mn-cs"/>
              </a:rPr>
              <a:t> map.</a:t>
            </a:r>
          </a:p>
        </p:txBody>
      </p:sp>
    </p:spTree>
    <p:extLst>
      <p:ext uri="{BB962C8B-B14F-4D97-AF65-F5344CB8AC3E}">
        <p14:creationId xmlns:p14="http://schemas.microsoft.com/office/powerpoint/2010/main" val="29522144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387CDB3A-827F-4E36-87F1-EBC32CDFDB7A}" type="slidenum">
              <a:rPr lang="en-GB" altLang="en-US" smtClean="0"/>
              <a:pPr/>
              <a:t>3</a:t>
            </a:fld>
            <a:endParaRPr lang="en-GB" altLang="en-US"/>
          </a:p>
        </p:txBody>
      </p:sp>
      <p:sp>
        <p:nvSpPr>
          <p:cNvPr id="19458" name="Content Placeholder 2"/>
          <p:cNvSpPr>
            <a:spLocks noGrp="1"/>
          </p:cNvSpPr>
          <p:nvPr>
            <p:ph idx="4294967295"/>
          </p:nvPr>
        </p:nvSpPr>
        <p:spPr>
          <a:xfrm>
            <a:off x="227507" y="1628800"/>
            <a:ext cx="6337300" cy="4464050"/>
          </a:xfrm>
          <a:prstGeom prst="rect">
            <a:avLst/>
          </a:prstGeom>
        </p:spPr>
        <p:txBody>
          <a:bodyPr/>
          <a:lstStyle/>
          <a:p>
            <a:pPr marL="514350" indent="-514350">
              <a:buFont typeface="Calibri Light" pitchFamily="34" charset="0"/>
              <a:buAutoNum type="arabicPeriod"/>
            </a:pPr>
            <a:r>
              <a:rPr lang="en-PH" altLang="en-US" dirty="0"/>
              <a:t>Import the data in QGIS</a:t>
            </a:r>
          </a:p>
          <a:p>
            <a:pPr marL="514350" indent="-514350">
              <a:buFont typeface="Calibri Light" pitchFamily="34" charset="0"/>
              <a:buAutoNum type="arabicPeriod"/>
            </a:pPr>
            <a:r>
              <a:rPr lang="en-PH" altLang="en-US" dirty="0"/>
              <a:t>Select the appropriate mode of representation </a:t>
            </a:r>
          </a:p>
          <a:p>
            <a:pPr marL="514350" indent="-514350">
              <a:buFont typeface="Calibri Light" pitchFamily="34" charset="0"/>
              <a:buAutoNum type="arabicPeriod"/>
            </a:pPr>
            <a:r>
              <a:rPr lang="en-PH" altLang="en-US" dirty="0"/>
              <a:t>Fix the symbology</a:t>
            </a:r>
          </a:p>
          <a:p>
            <a:pPr marL="514350" indent="-514350">
              <a:buFont typeface="Calibri Light" pitchFamily="34" charset="0"/>
              <a:buAutoNum type="arabicPeriod"/>
            </a:pPr>
            <a:r>
              <a:rPr lang="en-PH" altLang="en-US" dirty="0"/>
              <a:t>Add labels to the map</a:t>
            </a:r>
          </a:p>
          <a:p>
            <a:pPr marL="514350" indent="-514350">
              <a:buFont typeface="Calibri Light" pitchFamily="34" charset="0"/>
              <a:buAutoNum type="arabicPeriod"/>
            </a:pPr>
            <a:r>
              <a:rPr lang="en-PH" altLang="en-US" dirty="0"/>
              <a:t>Choose the </a:t>
            </a:r>
            <a:r>
              <a:rPr lang="en-PH" altLang="en-US"/>
              <a:t>map </a:t>
            </a:r>
            <a:r>
              <a:rPr lang="en-PH" altLang="en-US" smtClean="0"/>
              <a:t>template</a:t>
            </a:r>
            <a:endParaRPr lang="en-PH" altLang="en-US" dirty="0"/>
          </a:p>
          <a:p>
            <a:pPr marL="514350" indent="-514350">
              <a:buFont typeface="Calibri Light" pitchFamily="34" charset="0"/>
              <a:buAutoNum type="arabicPeriod"/>
            </a:pPr>
            <a:r>
              <a:rPr lang="en-PH" altLang="en-US" dirty="0"/>
              <a:t>Fix the other elements of the layout</a:t>
            </a:r>
          </a:p>
          <a:p>
            <a:pPr marL="514350" indent="-514350">
              <a:buFont typeface="Calibri Light" pitchFamily="34" charset="0"/>
              <a:buAutoNum type="arabicPeriod"/>
            </a:pPr>
            <a:r>
              <a:rPr lang="en-PH" altLang="en-US" dirty="0"/>
              <a:t>Save the final map in the appropriate format</a:t>
            </a:r>
          </a:p>
        </p:txBody>
      </p:sp>
      <p:sp>
        <p:nvSpPr>
          <p:cNvPr id="19461" name="Title 1"/>
          <p:cNvSpPr txBox="1">
            <a:spLocks/>
          </p:cNvSpPr>
          <p:nvPr/>
        </p:nvSpPr>
        <p:spPr bwMode="auto">
          <a:xfrm>
            <a:off x="365125" y="773385"/>
            <a:ext cx="78867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en-PH" altLang="en-US" sz="2800" b="1">
                <a:cs typeface="Calibri" pitchFamily="34" charset="0"/>
              </a:rPr>
              <a:t>Creating the thematic map</a:t>
            </a:r>
          </a:p>
        </p:txBody>
      </p:sp>
      <p:pic>
        <p:nvPicPr>
          <p:cNvPr id="19462" name="Picture 2" descr="C:\Users\Samsung\AppData\Local\Microsoft\Windows\INetCache\IE\JFSIG38T\Yes_check[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9594" y="1584597"/>
            <a:ext cx="4048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Content Placeholder 1"/>
          <p:cNvPicPr>
            <a:picLocks noChangeAspect="1"/>
          </p:cNvPicPr>
          <p:nvPr/>
        </p:nvPicPr>
        <p:blipFill>
          <a:blip r:embed="rId3"/>
          <a:stretch>
            <a:fillRect/>
          </a:stretch>
        </p:blipFill>
        <p:spPr bwMode="auto">
          <a:xfrm>
            <a:off x="5742748" y="1117460"/>
            <a:ext cx="1779754" cy="2518163"/>
          </a:xfrm>
          <a:prstGeom prst="rect">
            <a:avLst/>
          </a:prstGeom>
          <a:noFill/>
          <a:ln w="9525">
            <a:solidFill>
              <a:schemeClr val="tx1"/>
            </a:solidFill>
            <a:miter lim="800000"/>
            <a:headEnd/>
            <a:tailEnd/>
          </a:ln>
          <a:effectLst>
            <a:outerShdw blurRad="292100" dist="139700" dir="2700000" algn="tl" rotWithShape="0">
              <a:srgbClr val="333333">
                <a:alpha val="65000"/>
              </a:srgbClr>
            </a:outerShdw>
          </a:effectLst>
        </p:spPr>
      </p:pic>
      <p:sp>
        <p:nvSpPr>
          <p:cNvPr id="151"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chemeClr val="bg1"/>
                </a:solidFill>
                <a:latin typeface="+mn-lt"/>
              </a:rPr>
              <a:t>Quick reminder - The thematic mapping process</a:t>
            </a:r>
            <a:endParaRPr lang="en-PH" altLang="en-US" sz="3200" b="1" dirty="0">
              <a:solidFill>
                <a:schemeClr val="bg1"/>
              </a:solidFill>
              <a:latin typeface="+mn-lt"/>
            </a:endParaRPr>
          </a:p>
        </p:txBody>
      </p:sp>
      <p:pic>
        <p:nvPicPr>
          <p:cNvPr id="153" name="Picture 2">
            <a:extLst>
              <a:ext uri="{FF2B5EF4-FFF2-40B4-BE49-F238E27FC236}">
                <a16:creationId xmlns:a16="http://schemas.microsoft.com/office/drawing/2014/main" xmlns="" id="{4E7674F7-9044-4C5A-A72D-43E230559222}"/>
              </a:ext>
            </a:extLst>
          </p:cNvPr>
          <p:cNvPicPr>
            <a:picLocks noChangeAspect="1" noChangeArrowheads="1"/>
          </p:cNvPicPr>
          <p:nvPr/>
        </p:nvPicPr>
        <p:blipFill>
          <a:blip r:embed="rId4"/>
          <a:srcRect l="53908" t="18523" r="5886" b="4623"/>
          <a:stretch>
            <a:fillRect/>
          </a:stretch>
        </p:blipFill>
        <p:spPr bwMode="auto">
          <a:xfrm>
            <a:off x="7115075" y="1659523"/>
            <a:ext cx="1685583" cy="2502309"/>
          </a:xfrm>
          <a:prstGeom prst="rect">
            <a:avLst/>
          </a:prstGeom>
          <a:noFill/>
          <a:ln w="9525">
            <a:solidFill>
              <a:schemeClr val="tx1"/>
            </a:solidFill>
            <a:miter lim="800000"/>
            <a:headEnd/>
            <a:tailEnd/>
          </a:ln>
          <a:effectLst>
            <a:outerShdw blurRad="50800" dist="38100" dir="2700000" sx="102000" sy="102000" algn="tl" rotWithShape="0">
              <a:prstClr val="black">
                <a:alpha val="40000"/>
              </a:prstClr>
            </a:outerShdw>
          </a:effectLst>
        </p:spPr>
      </p:pic>
      <p:sp>
        <p:nvSpPr>
          <p:cNvPr id="154" name="Title 1">
            <a:extLst>
              <a:ext uri="{FF2B5EF4-FFF2-40B4-BE49-F238E27FC236}">
                <a16:creationId xmlns:a16="http://schemas.microsoft.com/office/drawing/2014/main" xmlns="" id="{18606034-9A7A-460D-8403-CECFE63F63CE}"/>
              </a:ext>
            </a:extLst>
          </p:cNvPr>
          <p:cNvSpPr txBox="1">
            <a:spLocks/>
          </p:cNvSpPr>
          <p:nvPr/>
        </p:nvSpPr>
        <p:spPr bwMode="auto">
          <a:xfrm>
            <a:off x="7716623" y="3399659"/>
            <a:ext cx="1200105" cy="832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nSpc>
                <a:spcPct val="90000"/>
              </a:lnSpc>
            </a:pPr>
            <a:r>
              <a:rPr lang="en-PH" altLang="en-US" sz="1600" b="1" dirty="0">
                <a:solidFill>
                  <a:srgbClr val="FF0000"/>
                </a:solidFill>
                <a:latin typeface="Calibri Light" pitchFamily="34" charset="0"/>
              </a:rPr>
              <a:t>Printed</a:t>
            </a:r>
          </a:p>
          <a:p>
            <a:pPr>
              <a:lnSpc>
                <a:spcPct val="90000"/>
              </a:lnSpc>
            </a:pPr>
            <a:r>
              <a:rPr lang="en-PH" altLang="en-US" sz="1600" b="1" dirty="0">
                <a:solidFill>
                  <a:srgbClr val="FF0000"/>
                </a:solidFill>
                <a:latin typeface="Calibri Light" pitchFamily="34" charset="0"/>
              </a:rPr>
              <a:t>document</a:t>
            </a:r>
          </a:p>
        </p:txBody>
      </p:sp>
    </p:spTree>
    <p:extLst>
      <p:ext uri="{BB962C8B-B14F-4D97-AF65-F5344CB8AC3E}">
        <p14:creationId xmlns:p14="http://schemas.microsoft.com/office/powerpoint/2010/main" val="3551292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FDB6E76-2F36-4866-BBED-7BA5A98B01D5}" type="slidenum">
              <a:rPr lang="en-GB" altLang="en-US" smtClean="0">
                <a:solidFill>
                  <a:schemeClr val="bg1"/>
                </a:solidFill>
              </a:rPr>
              <a:pPr/>
              <a:t>4</a:t>
            </a:fld>
            <a:endParaRPr lang="en-GB" altLang="en-US">
              <a:solidFill>
                <a:schemeClr val="bg1"/>
              </a:solidFill>
            </a:endParaRPr>
          </a:p>
        </p:txBody>
      </p:sp>
      <p:sp>
        <p:nvSpPr>
          <p:cNvPr id="29700" name="Rectangle 12"/>
          <p:cNvSpPr>
            <a:spLocks noChangeArrowheads="1"/>
          </p:cNvSpPr>
          <p:nvPr/>
        </p:nvSpPr>
        <p:spPr bwMode="auto">
          <a:xfrm>
            <a:off x="515235" y="3090347"/>
            <a:ext cx="8050162"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514350" indent="-514350">
              <a:buFontTx/>
              <a:buAutoNum type="arabicPeriod"/>
            </a:pPr>
            <a:r>
              <a:rPr lang="en-US" altLang="en-US" sz="2800" dirty="0"/>
              <a:t>Fit the purpose, audience, content, and medium</a:t>
            </a:r>
          </a:p>
          <a:p>
            <a:pPr marL="514350" indent="-514350">
              <a:buFontTx/>
              <a:buAutoNum type="arabicPeriod"/>
            </a:pPr>
            <a:r>
              <a:rPr lang="en-US" altLang="en-US" sz="2800" dirty="0"/>
              <a:t>Inclusion of the key components that make a good map</a:t>
            </a:r>
          </a:p>
          <a:p>
            <a:pPr marL="514350" indent="-514350">
              <a:buFontTx/>
              <a:buAutoNum type="arabicPeriod"/>
            </a:pPr>
            <a:r>
              <a:rPr lang="en-US" altLang="en-US" sz="2800" dirty="0"/>
              <a:t>Visually appealing and passing a strong message</a:t>
            </a:r>
          </a:p>
        </p:txBody>
      </p:sp>
      <p:sp>
        <p:nvSpPr>
          <p:cNvPr id="12" name="Title 1"/>
          <p:cNvSpPr txBox="1">
            <a:spLocks/>
          </p:cNvSpPr>
          <p:nvPr/>
        </p:nvSpPr>
        <p:spPr bwMode="auto">
          <a:xfrm>
            <a:off x="1979712" y="5435419"/>
            <a:ext cx="3582988" cy="619125"/>
          </a:xfrm>
          <a:prstGeom prst="rect">
            <a:avLst/>
          </a:prstGeom>
          <a:noFill/>
          <a:ln>
            <a:noFill/>
          </a:ln>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PH" sz="3200" b="1" dirty="0">
                <a:latin typeface="+mn-lt"/>
                <a:ea typeface="SimSun" pitchFamily="2" charset="-122"/>
              </a:rPr>
              <a:t>Good luck !!!</a:t>
            </a:r>
          </a:p>
        </p:txBody>
      </p:sp>
      <p:sp>
        <p:nvSpPr>
          <p:cNvPr id="7"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chemeClr val="bg1"/>
                </a:solidFill>
                <a:latin typeface="+mn-lt"/>
              </a:rPr>
              <a:t>Map Competition! </a:t>
            </a:r>
            <a:endParaRPr lang="en-PH" altLang="en-US" sz="3200" b="1" dirty="0">
              <a:solidFill>
                <a:schemeClr val="bg1"/>
              </a:solidFill>
              <a:latin typeface="+mn-lt"/>
            </a:endParaRPr>
          </a:p>
        </p:txBody>
      </p:sp>
      <p:sp>
        <p:nvSpPr>
          <p:cNvPr id="8" name="TextBox 16">
            <a:extLst>
              <a:ext uri="{FF2B5EF4-FFF2-40B4-BE49-F238E27FC236}">
                <a16:creationId xmlns:a16="http://schemas.microsoft.com/office/drawing/2014/main" xmlns="" id="{7D36E5A4-1EF3-4759-8694-6D76D9278853}"/>
              </a:ext>
            </a:extLst>
          </p:cNvPr>
          <p:cNvSpPr txBox="1">
            <a:spLocks noChangeArrowheads="1"/>
          </p:cNvSpPr>
          <p:nvPr/>
        </p:nvSpPr>
        <p:spPr bwMode="auto">
          <a:xfrm>
            <a:off x="1115616" y="1124744"/>
            <a:ext cx="561068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3200" dirty="0"/>
              <a:t>Reminder: competition of the best thematic map(s) !!!</a:t>
            </a:r>
          </a:p>
        </p:txBody>
      </p:sp>
      <p:sp>
        <p:nvSpPr>
          <p:cNvPr id="9" name="Right Arrow 10">
            <a:extLst>
              <a:ext uri="{FF2B5EF4-FFF2-40B4-BE49-F238E27FC236}">
                <a16:creationId xmlns:a16="http://schemas.microsoft.com/office/drawing/2014/main" xmlns="" id="{43951FC0-9F85-4701-A6E2-0D89F6D111CE}"/>
              </a:ext>
            </a:extLst>
          </p:cNvPr>
          <p:cNvSpPr/>
          <p:nvPr/>
        </p:nvSpPr>
        <p:spPr>
          <a:xfrm>
            <a:off x="490542" y="1308523"/>
            <a:ext cx="431800" cy="42227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000"/>
          </a:p>
        </p:txBody>
      </p:sp>
      <p:grpSp>
        <p:nvGrpSpPr>
          <p:cNvPr id="10" name="Group 289">
            <a:extLst>
              <a:ext uri="{FF2B5EF4-FFF2-40B4-BE49-F238E27FC236}">
                <a16:creationId xmlns:a16="http://schemas.microsoft.com/office/drawing/2014/main" xmlns="" id="{B0A2EB12-8742-49A9-817C-F83B4E437CD8}"/>
              </a:ext>
            </a:extLst>
          </p:cNvPr>
          <p:cNvGrpSpPr>
            <a:grpSpLocks/>
          </p:cNvGrpSpPr>
          <p:nvPr/>
        </p:nvGrpSpPr>
        <p:grpSpPr bwMode="auto">
          <a:xfrm>
            <a:off x="6886846" y="5059029"/>
            <a:ext cx="1327150" cy="1705568"/>
            <a:chOff x="4195" y="1953"/>
            <a:chExt cx="1183" cy="1795"/>
          </a:xfrm>
        </p:grpSpPr>
        <p:grpSp>
          <p:nvGrpSpPr>
            <p:cNvPr id="11" name="Group 288">
              <a:extLst>
                <a:ext uri="{FF2B5EF4-FFF2-40B4-BE49-F238E27FC236}">
                  <a16:creationId xmlns:a16="http://schemas.microsoft.com/office/drawing/2014/main" xmlns="" id="{1AA7853B-7614-46AB-8C7C-20E7A71A50E7}"/>
                </a:ext>
              </a:extLst>
            </p:cNvPr>
            <p:cNvGrpSpPr>
              <a:grpSpLocks/>
            </p:cNvGrpSpPr>
            <p:nvPr/>
          </p:nvGrpSpPr>
          <p:grpSpPr bwMode="auto">
            <a:xfrm>
              <a:off x="4331" y="2452"/>
              <a:ext cx="855" cy="843"/>
              <a:chOff x="4476" y="2627"/>
              <a:chExt cx="855" cy="843"/>
            </a:xfrm>
          </p:grpSpPr>
          <p:sp>
            <p:nvSpPr>
              <p:cNvPr id="54" name="Freeform 144">
                <a:extLst>
                  <a:ext uri="{FF2B5EF4-FFF2-40B4-BE49-F238E27FC236}">
                    <a16:creationId xmlns:a16="http://schemas.microsoft.com/office/drawing/2014/main" xmlns="" id="{227915FE-97E7-40A7-A821-FE9C7D0E9B4D}"/>
                  </a:ext>
                </a:extLst>
              </p:cNvPr>
              <p:cNvSpPr>
                <a:spLocks/>
              </p:cNvSpPr>
              <p:nvPr/>
            </p:nvSpPr>
            <p:spPr bwMode="auto">
              <a:xfrm>
                <a:off x="4527" y="2669"/>
                <a:ext cx="792" cy="780"/>
              </a:xfrm>
              <a:custGeom>
                <a:avLst/>
                <a:gdLst>
                  <a:gd name="T0" fmla="*/ 396 w 792"/>
                  <a:gd name="T1" fmla="*/ 0 h 780"/>
                  <a:gd name="T2" fmla="*/ 477 w 792"/>
                  <a:gd name="T3" fmla="*/ 7 h 780"/>
                  <a:gd name="T4" fmla="*/ 552 w 792"/>
                  <a:gd name="T5" fmla="*/ 31 h 780"/>
                  <a:gd name="T6" fmla="*/ 618 w 792"/>
                  <a:gd name="T7" fmla="*/ 66 h 780"/>
                  <a:gd name="T8" fmla="*/ 677 w 792"/>
                  <a:gd name="T9" fmla="*/ 113 h 780"/>
                  <a:gd name="T10" fmla="*/ 724 w 792"/>
                  <a:gd name="T11" fmla="*/ 172 h 780"/>
                  <a:gd name="T12" fmla="*/ 762 w 792"/>
                  <a:gd name="T13" fmla="*/ 238 h 780"/>
                  <a:gd name="T14" fmla="*/ 785 w 792"/>
                  <a:gd name="T15" fmla="*/ 311 h 780"/>
                  <a:gd name="T16" fmla="*/ 792 w 792"/>
                  <a:gd name="T17" fmla="*/ 389 h 780"/>
                  <a:gd name="T18" fmla="*/ 790 w 792"/>
                  <a:gd name="T19" fmla="*/ 429 h 780"/>
                  <a:gd name="T20" fmla="*/ 776 w 792"/>
                  <a:gd name="T21" fmla="*/ 504 h 780"/>
                  <a:gd name="T22" fmla="*/ 745 w 792"/>
                  <a:gd name="T23" fmla="*/ 575 h 780"/>
                  <a:gd name="T24" fmla="*/ 703 w 792"/>
                  <a:gd name="T25" fmla="*/ 636 h 780"/>
                  <a:gd name="T26" fmla="*/ 649 w 792"/>
                  <a:gd name="T27" fmla="*/ 691 h 780"/>
                  <a:gd name="T28" fmla="*/ 585 w 792"/>
                  <a:gd name="T29" fmla="*/ 733 h 780"/>
                  <a:gd name="T30" fmla="*/ 514 w 792"/>
                  <a:gd name="T31" fmla="*/ 761 h 780"/>
                  <a:gd name="T32" fmla="*/ 436 w 792"/>
                  <a:gd name="T33" fmla="*/ 778 h 780"/>
                  <a:gd name="T34" fmla="*/ 396 w 792"/>
                  <a:gd name="T35" fmla="*/ 780 h 780"/>
                  <a:gd name="T36" fmla="*/ 319 w 792"/>
                  <a:gd name="T37" fmla="*/ 771 h 780"/>
                  <a:gd name="T38" fmla="*/ 243 w 792"/>
                  <a:gd name="T39" fmla="*/ 749 h 780"/>
                  <a:gd name="T40" fmla="*/ 177 w 792"/>
                  <a:gd name="T41" fmla="*/ 712 h 780"/>
                  <a:gd name="T42" fmla="*/ 118 w 792"/>
                  <a:gd name="T43" fmla="*/ 665 h 780"/>
                  <a:gd name="T44" fmla="*/ 69 w 792"/>
                  <a:gd name="T45" fmla="*/ 608 h 780"/>
                  <a:gd name="T46" fmla="*/ 33 w 792"/>
                  <a:gd name="T47" fmla="*/ 540 h 780"/>
                  <a:gd name="T48" fmla="*/ 10 w 792"/>
                  <a:gd name="T49" fmla="*/ 467 h 780"/>
                  <a:gd name="T50" fmla="*/ 0 w 792"/>
                  <a:gd name="T51" fmla="*/ 389 h 780"/>
                  <a:gd name="T52" fmla="*/ 3 w 792"/>
                  <a:gd name="T53" fmla="*/ 349 h 780"/>
                  <a:gd name="T54" fmla="*/ 19 w 792"/>
                  <a:gd name="T55" fmla="*/ 274 h 780"/>
                  <a:gd name="T56" fmla="*/ 50 w 792"/>
                  <a:gd name="T57" fmla="*/ 203 h 780"/>
                  <a:gd name="T58" fmla="*/ 92 w 792"/>
                  <a:gd name="T59" fmla="*/ 142 h 780"/>
                  <a:gd name="T60" fmla="*/ 147 w 792"/>
                  <a:gd name="T61" fmla="*/ 90 h 780"/>
                  <a:gd name="T62" fmla="*/ 208 w 792"/>
                  <a:gd name="T63" fmla="*/ 48 h 780"/>
                  <a:gd name="T64" fmla="*/ 279 w 792"/>
                  <a:gd name="T65" fmla="*/ 17 h 780"/>
                  <a:gd name="T66" fmla="*/ 356 w 792"/>
                  <a:gd name="T67" fmla="*/ 3 h 780"/>
                  <a:gd name="T68" fmla="*/ 396 w 792"/>
                  <a:gd name="T69" fmla="*/ 0 h 78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2"/>
                  <a:gd name="T106" fmla="*/ 0 h 780"/>
                  <a:gd name="T107" fmla="*/ 792 w 792"/>
                  <a:gd name="T108" fmla="*/ 780 h 78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2" h="780">
                    <a:moveTo>
                      <a:pt x="396" y="0"/>
                    </a:moveTo>
                    <a:lnTo>
                      <a:pt x="396" y="0"/>
                    </a:lnTo>
                    <a:lnTo>
                      <a:pt x="436" y="3"/>
                    </a:lnTo>
                    <a:lnTo>
                      <a:pt x="477" y="7"/>
                    </a:lnTo>
                    <a:lnTo>
                      <a:pt x="514" y="17"/>
                    </a:lnTo>
                    <a:lnTo>
                      <a:pt x="552" y="31"/>
                    </a:lnTo>
                    <a:lnTo>
                      <a:pt x="585" y="48"/>
                    </a:lnTo>
                    <a:lnTo>
                      <a:pt x="618" y="66"/>
                    </a:lnTo>
                    <a:lnTo>
                      <a:pt x="649" y="90"/>
                    </a:lnTo>
                    <a:lnTo>
                      <a:pt x="677" y="113"/>
                    </a:lnTo>
                    <a:lnTo>
                      <a:pt x="703" y="142"/>
                    </a:lnTo>
                    <a:lnTo>
                      <a:pt x="724" y="172"/>
                    </a:lnTo>
                    <a:lnTo>
                      <a:pt x="745" y="203"/>
                    </a:lnTo>
                    <a:lnTo>
                      <a:pt x="762" y="238"/>
                    </a:lnTo>
                    <a:lnTo>
                      <a:pt x="776" y="274"/>
                    </a:lnTo>
                    <a:lnTo>
                      <a:pt x="785" y="311"/>
                    </a:lnTo>
                    <a:lnTo>
                      <a:pt x="790" y="349"/>
                    </a:lnTo>
                    <a:lnTo>
                      <a:pt x="792" y="389"/>
                    </a:lnTo>
                    <a:lnTo>
                      <a:pt x="790" y="429"/>
                    </a:lnTo>
                    <a:lnTo>
                      <a:pt x="785" y="467"/>
                    </a:lnTo>
                    <a:lnTo>
                      <a:pt x="776" y="504"/>
                    </a:lnTo>
                    <a:lnTo>
                      <a:pt x="762" y="540"/>
                    </a:lnTo>
                    <a:lnTo>
                      <a:pt x="745" y="575"/>
                    </a:lnTo>
                    <a:lnTo>
                      <a:pt x="724" y="608"/>
                    </a:lnTo>
                    <a:lnTo>
                      <a:pt x="703" y="636"/>
                    </a:lnTo>
                    <a:lnTo>
                      <a:pt x="677" y="665"/>
                    </a:lnTo>
                    <a:lnTo>
                      <a:pt x="649" y="691"/>
                    </a:lnTo>
                    <a:lnTo>
                      <a:pt x="618" y="712"/>
                    </a:lnTo>
                    <a:lnTo>
                      <a:pt x="585" y="733"/>
                    </a:lnTo>
                    <a:lnTo>
                      <a:pt x="552" y="749"/>
                    </a:lnTo>
                    <a:lnTo>
                      <a:pt x="514" y="761"/>
                    </a:lnTo>
                    <a:lnTo>
                      <a:pt x="477" y="771"/>
                    </a:lnTo>
                    <a:lnTo>
                      <a:pt x="436" y="778"/>
                    </a:lnTo>
                    <a:lnTo>
                      <a:pt x="396" y="780"/>
                    </a:lnTo>
                    <a:lnTo>
                      <a:pt x="356" y="778"/>
                    </a:lnTo>
                    <a:lnTo>
                      <a:pt x="319" y="771"/>
                    </a:lnTo>
                    <a:lnTo>
                      <a:pt x="279" y="761"/>
                    </a:lnTo>
                    <a:lnTo>
                      <a:pt x="243" y="749"/>
                    </a:lnTo>
                    <a:lnTo>
                      <a:pt x="208" y="733"/>
                    </a:lnTo>
                    <a:lnTo>
                      <a:pt x="177" y="712"/>
                    </a:lnTo>
                    <a:lnTo>
                      <a:pt x="147" y="691"/>
                    </a:lnTo>
                    <a:lnTo>
                      <a:pt x="118" y="665"/>
                    </a:lnTo>
                    <a:lnTo>
                      <a:pt x="92" y="636"/>
                    </a:lnTo>
                    <a:lnTo>
                      <a:pt x="69" y="608"/>
                    </a:lnTo>
                    <a:lnTo>
                      <a:pt x="50" y="575"/>
                    </a:lnTo>
                    <a:lnTo>
                      <a:pt x="33" y="540"/>
                    </a:lnTo>
                    <a:lnTo>
                      <a:pt x="19" y="504"/>
                    </a:lnTo>
                    <a:lnTo>
                      <a:pt x="10" y="467"/>
                    </a:lnTo>
                    <a:lnTo>
                      <a:pt x="3" y="429"/>
                    </a:lnTo>
                    <a:lnTo>
                      <a:pt x="0" y="389"/>
                    </a:lnTo>
                    <a:lnTo>
                      <a:pt x="3" y="349"/>
                    </a:lnTo>
                    <a:lnTo>
                      <a:pt x="10" y="311"/>
                    </a:lnTo>
                    <a:lnTo>
                      <a:pt x="19" y="274"/>
                    </a:lnTo>
                    <a:lnTo>
                      <a:pt x="33" y="238"/>
                    </a:lnTo>
                    <a:lnTo>
                      <a:pt x="50" y="203"/>
                    </a:lnTo>
                    <a:lnTo>
                      <a:pt x="69" y="172"/>
                    </a:lnTo>
                    <a:lnTo>
                      <a:pt x="92" y="142"/>
                    </a:lnTo>
                    <a:lnTo>
                      <a:pt x="118" y="113"/>
                    </a:lnTo>
                    <a:lnTo>
                      <a:pt x="147" y="90"/>
                    </a:lnTo>
                    <a:lnTo>
                      <a:pt x="177" y="66"/>
                    </a:lnTo>
                    <a:lnTo>
                      <a:pt x="208" y="48"/>
                    </a:lnTo>
                    <a:lnTo>
                      <a:pt x="243" y="31"/>
                    </a:lnTo>
                    <a:lnTo>
                      <a:pt x="279" y="17"/>
                    </a:lnTo>
                    <a:lnTo>
                      <a:pt x="319" y="7"/>
                    </a:lnTo>
                    <a:lnTo>
                      <a:pt x="356" y="3"/>
                    </a:lnTo>
                    <a:lnTo>
                      <a:pt x="396"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145">
                <a:extLst>
                  <a:ext uri="{FF2B5EF4-FFF2-40B4-BE49-F238E27FC236}">
                    <a16:creationId xmlns:a16="http://schemas.microsoft.com/office/drawing/2014/main" xmlns="" id="{27D63A04-7EC3-4585-B0AC-3D6F86CF910A}"/>
                  </a:ext>
                </a:extLst>
              </p:cNvPr>
              <p:cNvSpPr>
                <a:spLocks/>
              </p:cNvSpPr>
              <p:nvPr/>
            </p:nvSpPr>
            <p:spPr bwMode="auto">
              <a:xfrm>
                <a:off x="4525" y="2667"/>
                <a:ext cx="797" cy="782"/>
              </a:xfrm>
              <a:custGeom>
                <a:avLst/>
                <a:gdLst>
                  <a:gd name="T0" fmla="*/ 398 w 797"/>
                  <a:gd name="T1" fmla="*/ 0 h 782"/>
                  <a:gd name="T2" fmla="*/ 479 w 797"/>
                  <a:gd name="T3" fmla="*/ 7 h 782"/>
                  <a:gd name="T4" fmla="*/ 552 w 797"/>
                  <a:gd name="T5" fmla="*/ 31 h 782"/>
                  <a:gd name="T6" fmla="*/ 620 w 797"/>
                  <a:gd name="T7" fmla="*/ 66 h 782"/>
                  <a:gd name="T8" fmla="*/ 679 w 797"/>
                  <a:gd name="T9" fmla="*/ 115 h 782"/>
                  <a:gd name="T10" fmla="*/ 728 w 797"/>
                  <a:gd name="T11" fmla="*/ 172 h 782"/>
                  <a:gd name="T12" fmla="*/ 764 w 797"/>
                  <a:gd name="T13" fmla="*/ 238 h 782"/>
                  <a:gd name="T14" fmla="*/ 787 w 797"/>
                  <a:gd name="T15" fmla="*/ 313 h 782"/>
                  <a:gd name="T16" fmla="*/ 797 w 797"/>
                  <a:gd name="T17" fmla="*/ 391 h 782"/>
                  <a:gd name="T18" fmla="*/ 794 w 797"/>
                  <a:gd name="T19" fmla="*/ 431 h 782"/>
                  <a:gd name="T20" fmla="*/ 778 w 797"/>
                  <a:gd name="T21" fmla="*/ 506 h 782"/>
                  <a:gd name="T22" fmla="*/ 747 w 797"/>
                  <a:gd name="T23" fmla="*/ 577 h 782"/>
                  <a:gd name="T24" fmla="*/ 705 w 797"/>
                  <a:gd name="T25" fmla="*/ 641 h 782"/>
                  <a:gd name="T26" fmla="*/ 651 w 797"/>
                  <a:gd name="T27" fmla="*/ 693 h 782"/>
                  <a:gd name="T28" fmla="*/ 587 w 797"/>
                  <a:gd name="T29" fmla="*/ 735 h 782"/>
                  <a:gd name="T30" fmla="*/ 516 w 797"/>
                  <a:gd name="T31" fmla="*/ 766 h 782"/>
                  <a:gd name="T32" fmla="*/ 438 w 797"/>
                  <a:gd name="T33" fmla="*/ 780 h 782"/>
                  <a:gd name="T34" fmla="*/ 398 w 797"/>
                  <a:gd name="T35" fmla="*/ 782 h 782"/>
                  <a:gd name="T36" fmla="*/ 318 w 797"/>
                  <a:gd name="T37" fmla="*/ 775 h 782"/>
                  <a:gd name="T38" fmla="*/ 243 w 797"/>
                  <a:gd name="T39" fmla="*/ 751 h 782"/>
                  <a:gd name="T40" fmla="*/ 177 w 797"/>
                  <a:gd name="T41" fmla="*/ 716 h 782"/>
                  <a:gd name="T42" fmla="*/ 118 w 797"/>
                  <a:gd name="T43" fmla="*/ 667 h 782"/>
                  <a:gd name="T44" fmla="*/ 68 w 797"/>
                  <a:gd name="T45" fmla="*/ 610 h 782"/>
                  <a:gd name="T46" fmla="*/ 31 w 797"/>
                  <a:gd name="T47" fmla="*/ 544 h 782"/>
                  <a:gd name="T48" fmla="*/ 7 w 797"/>
                  <a:gd name="T49" fmla="*/ 469 h 782"/>
                  <a:gd name="T50" fmla="*/ 0 w 797"/>
                  <a:gd name="T51" fmla="*/ 391 h 782"/>
                  <a:gd name="T52" fmla="*/ 2 w 797"/>
                  <a:gd name="T53" fmla="*/ 351 h 782"/>
                  <a:gd name="T54" fmla="*/ 19 w 797"/>
                  <a:gd name="T55" fmla="*/ 276 h 782"/>
                  <a:gd name="T56" fmla="*/ 47 w 797"/>
                  <a:gd name="T57" fmla="*/ 205 h 782"/>
                  <a:gd name="T58" fmla="*/ 92 w 797"/>
                  <a:gd name="T59" fmla="*/ 141 h 782"/>
                  <a:gd name="T60" fmla="*/ 146 w 797"/>
                  <a:gd name="T61" fmla="*/ 90 h 782"/>
                  <a:gd name="T62" fmla="*/ 207 w 797"/>
                  <a:gd name="T63" fmla="*/ 47 h 782"/>
                  <a:gd name="T64" fmla="*/ 281 w 797"/>
                  <a:gd name="T65" fmla="*/ 17 h 782"/>
                  <a:gd name="T66" fmla="*/ 358 w 797"/>
                  <a:gd name="T67" fmla="*/ 2 h 782"/>
                  <a:gd name="T68" fmla="*/ 398 w 797"/>
                  <a:gd name="T69" fmla="*/ 0 h 7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7"/>
                  <a:gd name="T106" fmla="*/ 0 h 782"/>
                  <a:gd name="T107" fmla="*/ 797 w 797"/>
                  <a:gd name="T108" fmla="*/ 782 h 78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7" h="782">
                    <a:moveTo>
                      <a:pt x="398" y="0"/>
                    </a:moveTo>
                    <a:lnTo>
                      <a:pt x="398" y="0"/>
                    </a:lnTo>
                    <a:lnTo>
                      <a:pt x="438" y="2"/>
                    </a:lnTo>
                    <a:lnTo>
                      <a:pt x="479" y="7"/>
                    </a:lnTo>
                    <a:lnTo>
                      <a:pt x="516" y="17"/>
                    </a:lnTo>
                    <a:lnTo>
                      <a:pt x="552" y="31"/>
                    </a:lnTo>
                    <a:lnTo>
                      <a:pt x="587" y="47"/>
                    </a:lnTo>
                    <a:lnTo>
                      <a:pt x="620" y="66"/>
                    </a:lnTo>
                    <a:lnTo>
                      <a:pt x="651" y="90"/>
                    </a:lnTo>
                    <a:lnTo>
                      <a:pt x="679" y="115"/>
                    </a:lnTo>
                    <a:lnTo>
                      <a:pt x="705" y="141"/>
                    </a:lnTo>
                    <a:lnTo>
                      <a:pt x="728" y="172"/>
                    </a:lnTo>
                    <a:lnTo>
                      <a:pt x="747" y="205"/>
                    </a:lnTo>
                    <a:lnTo>
                      <a:pt x="764" y="238"/>
                    </a:lnTo>
                    <a:lnTo>
                      <a:pt x="778" y="276"/>
                    </a:lnTo>
                    <a:lnTo>
                      <a:pt x="787" y="313"/>
                    </a:lnTo>
                    <a:lnTo>
                      <a:pt x="794" y="351"/>
                    </a:lnTo>
                    <a:lnTo>
                      <a:pt x="797" y="391"/>
                    </a:lnTo>
                    <a:lnTo>
                      <a:pt x="794" y="431"/>
                    </a:lnTo>
                    <a:lnTo>
                      <a:pt x="787" y="469"/>
                    </a:lnTo>
                    <a:lnTo>
                      <a:pt x="778" y="506"/>
                    </a:lnTo>
                    <a:lnTo>
                      <a:pt x="764" y="544"/>
                    </a:lnTo>
                    <a:lnTo>
                      <a:pt x="747" y="577"/>
                    </a:lnTo>
                    <a:lnTo>
                      <a:pt x="728" y="610"/>
                    </a:lnTo>
                    <a:lnTo>
                      <a:pt x="705" y="641"/>
                    </a:lnTo>
                    <a:lnTo>
                      <a:pt x="679" y="667"/>
                    </a:lnTo>
                    <a:lnTo>
                      <a:pt x="651" y="693"/>
                    </a:lnTo>
                    <a:lnTo>
                      <a:pt x="620" y="716"/>
                    </a:lnTo>
                    <a:lnTo>
                      <a:pt x="587" y="735"/>
                    </a:lnTo>
                    <a:lnTo>
                      <a:pt x="552" y="751"/>
                    </a:lnTo>
                    <a:lnTo>
                      <a:pt x="516" y="766"/>
                    </a:lnTo>
                    <a:lnTo>
                      <a:pt x="479" y="775"/>
                    </a:lnTo>
                    <a:lnTo>
                      <a:pt x="438" y="780"/>
                    </a:lnTo>
                    <a:lnTo>
                      <a:pt x="398" y="782"/>
                    </a:lnTo>
                    <a:lnTo>
                      <a:pt x="358" y="780"/>
                    </a:lnTo>
                    <a:lnTo>
                      <a:pt x="318" y="775"/>
                    </a:lnTo>
                    <a:lnTo>
                      <a:pt x="281" y="766"/>
                    </a:lnTo>
                    <a:lnTo>
                      <a:pt x="243" y="751"/>
                    </a:lnTo>
                    <a:lnTo>
                      <a:pt x="207" y="735"/>
                    </a:lnTo>
                    <a:lnTo>
                      <a:pt x="177" y="716"/>
                    </a:lnTo>
                    <a:lnTo>
                      <a:pt x="146" y="693"/>
                    </a:lnTo>
                    <a:lnTo>
                      <a:pt x="118" y="667"/>
                    </a:lnTo>
                    <a:lnTo>
                      <a:pt x="92" y="641"/>
                    </a:lnTo>
                    <a:lnTo>
                      <a:pt x="68" y="610"/>
                    </a:lnTo>
                    <a:lnTo>
                      <a:pt x="47" y="577"/>
                    </a:lnTo>
                    <a:lnTo>
                      <a:pt x="31" y="544"/>
                    </a:lnTo>
                    <a:lnTo>
                      <a:pt x="19" y="506"/>
                    </a:lnTo>
                    <a:lnTo>
                      <a:pt x="7" y="469"/>
                    </a:lnTo>
                    <a:lnTo>
                      <a:pt x="2" y="431"/>
                    </a:lnTo>
                    <a:lnTo>
                      <a:pt x="0" y="391"/>
                    </a:lnTo>
                    <a:lnTo>
                      <a:pt x="2" y="351"/>
                    </a:lnTo>
                    <a:lnTo>
                      <a:pt x="7" y="313"/>
                    </a:lnTo>
                    <a:lnTo>
                      <a:pt x="19" y="276"/>
                    </a:lnTo>
                    <a:lnTo>
                      <a:pt x="31" y="238"/>
                    </a:lnTo>
                    <a:lnTo>
                      <a:pt x="47" y="205"/>
                    </a:lnTo>
                    <a:lnTo>
                      <a:pt x="68" y="172"/>
                    </a:lnTo>
                    <a:lnTo>
                      <a:pt x="92" y="141"/>
                    </a:lnTo>
                    <a:lnTo>
                      <a:pt x="118" y="115"/>
                    </a:lnTo>
                    <a:lnTo>
                      <a:pt x="146" y="90"/>
                    </a:lnTo>
                    <a:lnTo>
                      <a:pt x="177" y="66"/>
                    </a:lnTo>
                    <a:lnTo>
                      <a:pt x="207" y="47"/>
                    </a:lnTo>
                    <a:lnTo>
                      <a:pt x="243" y="31"/>
                    </a:lnTo>
                    <a:lnTo>
                      <a:pt x="281" y="17"/>
                    </a:lnTo>
                    <a:lnTo>
                      <a:pt x="318" y="7"/>
                    </a:lnTo>
                    <a:lnTo>
                      <a:pt x="358" y="2"/>
                    </a:lnTo>
                    <a:lnTo>
                      <a:pt x="398" y="0"/>
                    </a:lnTo>
                    <a:close/>
                  </a:path>
                </a:pathLst>
              </a:custGeom>
              <a:solidFill>
                <a:srgbClr val="FFF5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146">
                <a:extLst>
                  <a:ext uri="{FF2B5EF4-FFF2-40B4-BE49-F238E27FC236}">
                    <a16:creationId xmlns:a16="http://schemas.microsoft.com/office/drawing/2014/main" xmlns="" id="{028F8A7E-FFF6-4555-94E5-2485DFD665DA}"/>
                  </a:ext>
                </a:extLst>
              </p:cNvPr>
              <p:cNvSpPr>
                <a:spLocks/>
              </p:cNvSpPr>
              <p:nvPr/>
            </p:nvSpPr>
            <p:spPr bwMode="auto">
              <a:xfrm>
                <a:off x="4523" y="2665"/>
                <a:ext cx="799" cy="786"/>
              </a:xfrm>
              <a:custGeom>
                <a:avLst/>
                <a:gdLst>
                  <a:gd name="T0" fmla="*/ 398 w 799"/>
                  <a:gd name="T1" fmla="*/ 0 h 786"/>
                  <a:gd name="T2" fmla="*/ 478 w 799"/>
                  <a:gd name="T3" fmla="*/ 7 h 786"/>
                  <a:gd name="T4" fmla="*/ 554 w 799"/>
                  <a:gd name="T5" fmla="*/ 30 h 786"/>
                  <a:gd name="T6" fmla="*/ 622 w 799"/>
                  <a:gd name="T7" fmla="*/ 66 h 786"/>
                  <a:gd name="T8" fmla="*/ 681 w 799"/>
                  <a:gd name="T9" fmla="*/ 115 h 786"/>
                  <a:gd name="T10" fmla="*/ 730 w 799"/>
                  <a:gd name="T11" fmla="*/ 172 h 786"/>
                  <a:gd name="T12" fmla="*/ 766 w 799"/>
                  <a:gd name="T13" fmla="*/ 240 h 786"/>
                  <a:gd name="T14" fmla="*/ 789 w 799"/>
                  <a:gd name="T15" fmla="*/ 313 h 786"/>
                  <a:gd name="T16" fmla="*/ 799 w 799"/>
                  <a:gd name="T17" fmla="*/ 393 h 786"/>
                  <a:gd name="T18" fmla="*/ 796 w 799"/>
                  <a:gd name="T19" fmla="*/ 433 h 786"/>
                  <a:gd name="T20" fmla="*/ 780 w 799"/>
                  <a:gd name="T21" fmla="*/ 508 h 786"/>
                  <a:gd name="T22" fmla="*/ 749 w 799"/>
                  <a:gd name="T23" fmla="*/ 579 h 786"/>
                  <a:gd name="T24" fmla="*/ 707 w 799"/>
                  <a:gd name="T25" fmla="*/ 643 h 786"/>
                  <a:gd name="T26" fmla="*/ 653 w 799"/>
                  <a:gd name="T27" fmla="*/ 697 h 786"/>
                  <a:gd name="T28" fmla="*/ 589 w 799"/>
                  <a:gd name="T29" fmla="*/ 739 h 786"/>
                  <a:gd name="T30" fmla="*/ 518 w 799"/>
                  <a:gd name="T31" fmla="*/ 768 h 786"/>
                  <a:gd name="T32" fmla="*/ 440 w 799"/>
                  <a:gd name="T33" fmla="*/ 784 h 786"/>
                  <a:gd name="T34" fmla="*/ 398 w 799"/>
                  <a:gd name="T35" fmla="*/ 786 h 786"/>
                  <a:gd name="T36" fmla="*/ 318 w 799"/>
                  <a:gd name="T37" fmla="*/ 777 h 786"/>
                  <a:gd name="T38" fmla="*/ 242 w 799"/>
                  <a:gd name="T39" fmla="*/ 756 h 786"/>
                  <a:gd name="T40" fmla="*/ 176 w 799"/>
                  <a:gd name="T41" fmla="*/ 718 h 786"/>
                  <a:gd name="T42" fmla="*/ 115 w 799"/>
                  <a:gd name="T43" fmla="*/ 671 h 786"/>
                  <a:gd name="T44" fmla="*/ 68 w 799"/>
                  <a:gd name="T45" fmla="*/ 612 h 786"/>
                  <a:gd name="T46" fmla="*/ 30 w 799"/>
                  <a:gd name="T47" fmla="*/ 546 h 786"/>
                  <a:gd name="T48" fmla="*/ 7 w 799"/>
                  <a:gd name="T49" fmla="*/ 471 h 786"/>
                  <a:gd name="T50" fmla="*/ 0 w 799"/>
                  <a:gd name="T51" fmla="*/ 393 h 786"/>
                  <a:gd name="T52" fmla="*/ 2 w 799"/>
                  <a:gd name="T53" fmla="*/ 353 h 786"/>
                  <a:gd name="T54" fmla="*/ 16 w 799"/>
                  <a:gd name="T55" fmla="*/ 275 h 786"/>
                  <a:gd name="T56" fmla="*/ 47 w 799"/>
                  <a:gd name="T57" fmla="*/ 205 h 786"/>
                  <a:gd name="T58" fmla="*/ 89 w 799"/>
                  <a:gd name="T59" fmla="*/ 143 h 786"/>
                  <a:gd name="T60" fmla="*/ 143 w 799"/>
                  <a:gd name="T61" fmla="*/ 89 h 786"/>
                  <a:gd name="T62" fmla="*/ 209 w 799"/>
                  <a:gd name="T63" fmla="*/ 47 h 786"/>
                  <a:gd name="T64" fmla="*/ 280 w 799"/>
                  <a:gd name="T65" fmla="*/ 16 h 786"/>
                  <a:gd name="T66" fmla="*/ 358 w 799"/>
                  <a:gd name="T67" fmla="*/ 0 h 786"/>
                  <a:gd name="T68" fmla="*/ 398 w 799"/>
                  <a:gd name="T69" fmla="*/ 0 h 78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9"/>
                  <a:gd name="T106" fmla="*/ 0 h 786"/>
                  <a:gd name="T107" fmla="*/ 799 w 799"/>
                  <a:gd name="T108" fmla="*/ 786 h 78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9" h="786">
                    <a:moveTo>
                      <a:pt x="398" y="0"/>
                    </a:moveTo>
                    <a:lnTo>
                      <a:pt x="398" y="0"/>
                    </a:lnTo>
                    <a:lnTo>
                      <a:pt x="440" y="0"/>
                    </a:lnTo>
                    <a:lnTo>
                      <a:pt x="478" y="7"/>
                    </a:lnTo>
                    <a:lnTo>
                      <a:pt x="518" y="16"/>
                    </a:lnTo>
                    <a:lnTo>
                      <a:pt x="554" y="30"/>
                    </a:lnTo>
                    <a:lnTo>
                      <a:pt x="589" y="47"/>
                    </a:lnTo>
                    <a:lnTo>
                      <a:pt x="622" y="66"/>
                    </a:lnTo>
                    <a:lnTo>
                      <a:pt x="653" y="89"/>
                    </a:lnTo>
                    <a:lnTo>
                      <a:pt x="681" y="115"/>
                    </a:lnTo>
                    <a:lnTo>
                      <a:pt x="707" y="143"/>
                    </a:lnTo>
                    <a:lnTo>
                      <a:pt x="730" y="172"/>
                    </a:lnTo>
                    <a:lnTo>
                      <a:pt x="749" y="205"/>
                    </a:lnTo>
                    <a:lnTo>
                      <a:pt x="766" y="240"/>
                    </a:lnTo>
                    <a:lnTo>
                      <a:pt x="780" y="275"/>
                    </a:lnTo>
                    <a:lnTo>
                      <a:pt x="789" y="313"/>
                    </a:lnTo>
                    <a:lnTo>
                      <a:pt x="796" y="353"/>
                    </a:lnTo>
                    <a:lnTo>
                      <a:pt x="799" y="393"/>
                    </a:lnTo>
                    <a:lnTo>
                      <a:pt x="796" y="433"/>
                    </a:lnTo>
                    <a:lnTo>
                      <a:pt x="789" y="471"/>
                    </a:lnTo>
                    <a:lnTo>
                      <a:pt x="780" y="508"/>
                    </a:lnTo>
                    <a:lnTo>
                      <a:pt x="766" y="546"/>
                    </a:lnTo>
                    <a:lnTo>
                      <a:pt x="749" y="579"/>
                    </a:lnTo>
                    <a:lnTo>
                      <a:pt x="730" y="612"/>
                    </a:lnTo>
                    <a:lnTo>
                      <a:pt x="707" y="643"/>
                    </a:lnTo>
                    <a:lnTo>
                      <a:pt x="681" y="671"/>
                    </a:lnTo>
                    <a:lnTo>
                      <a:pt x="653" y="697"/>
                    </a:lnTo>
                    <a:lnTo>
                      <a:pt x="622" y="718"/>
                    </a:lnTo>
                    <a:lnTo>
                      <a:pt x="589" y="739"/>
                    </a:lnTo>
                    <a:lnTo>
                      <a:pt x="554" y="756"/>
                    </a:lnTo>
                    <a:lnTo>
                      <a:pt x="518" y="768"/>
                    </a:lnTo>
                    <a:lnTo>
                      <a:pt x="478" y="777"/>
                    </a:lnTo>
                    <a:lnTo>
                      <a:pt x="440" y="784"/>
                    </a:lnTo>
                    <a:lnTo>
                      <a:pt x="398" y="786"/>
                    </a:lnTo>
                    <a:lnTo>
                      <a:pt x="358" y="784"/>
                    </a:lnTo>
                    <a:lnTo>
                      <a:pt x="318" y="777"/>
                    </a:lnTo>
                    <a:lnTo>
                      <a:pt x="280" y="768"/>
                    </a:lnTo>
                    <a:lnTo>
                      <a:pt x="242" y="756"/>
                    </a:lnTo>
                    <a:lnTo>
                      <a:pt x="209" y="739"/>
                    </a:lnTo>
                    <a:lnTo>
                      <a:pt x="176" y="718"/>
                    </a:lnTo>
                    <a:lnTo>
                      <a:pt x="143" y="697"/>
                    </a:lnTo>
                    <a:lnTo>
                      <a:pt x="115" y="671"/>
                    </a:lnTo>
                    <a:lnTo>
                      <a:pt x="89" y="643"/>
                    </a:lnTo>
                    <a:lnTo>
                      <a:pt x="68" y="612"/>
                    </a:lnTo>
                    <a:lnTo>
                      <a:pt x="47" y="579"/>
                    </a:lnTo>
                    <a:lnTo>
                      <a:pt x="30" y="546"/>
                    </a:lnTo>
                    <a:lnTo>
                      <a:pt x="16" y="508"/>
                    </a:lnTo>
                    <a:lnTo>
                      <a:pt x="7" y="471"/>
                    </a:lnTo>
                    <a:lnTo>
                      <a:pt x="2" y="433"/>
                    </a:lnTo>
                    <a:lnTo>
                      <a:pt x="0" y="393"/>
                    </a:lnTo>
                    <a:lnTo>
                      <a:pt x="2" y="353"/>
                    </a:lnTo>
                    <a:lnTo>
                      <a:pt x="7" y="313"/>
                    </a:lnTo>
                    <a:lnTo>
                      <a:pt x="16" y="275"/>
                    </a:lnTo>
                    <a:lnTo>
                      <a:pt x="30" y="240"/>
                    </a:lnTo>
                    <a:lnTo>
                      <a:pt x="47" y="205"/>
                    </a:lnTo>
                    <a:lnTo>
                      <a:pt x="68" y="172"/>
                    </a:lnTo>
                    <a:lnTo>
                      <a:pt x="89" y="143"/>
                    </a:lnTo>
                    <a:lnTo>
                      <a:pt x="115" y="115"/>
                    </a:lnTo>
                    <a:lnTo>
                      <a:pt x="143" y="89"/>
                    </a:lnTo>
                    <a:lnTo>
                      <a:pt x="176" y="66"/>
                    </a:lnTo>
                    <a:lnTo>
                      <a:pt x="209" y="47"/>
                    </a:lnTo>
                    <a:lnTo>
                      <a:pt x="242" y="30"/>
                    </a:lnTo>
                    <a:lnTo>
                      <a:pt x="280" y="16"/>
                    </a:lnTo>
                    <a:lnTo>
                      <a:pt x="318" y="7"/>
                    </a:lnTo>
                    <a:lnTo>
                      <a:pt x="358" y="0"/>
                    </a:lnTo>
                    <a:lnTo>
                      <a:pt x="398" y="0"/>
                    </a:lnTo>
                    <a:close/>
                  </a:path>
                </a:pathLst>
              </a:custGeom>
              <a:solidFill>
                <a:srgbClr val="FFE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7" name="Freeform 147">
                <a:extLst>
                  <a:ext uri="{FF2B5EF4-FFF2-40B4-BE49-F238E27FC236}">
                    <a16:creationId xmlns:a16="http://schemas.microsoft.com/office/drawing/2014/main" xmlns="" id="{FF6BFFAF-8EF4-4F63-8917-1DF7215AA661}"/>
                  </a:ext>
                </a:extLst>
              </p:cNvPr>
              <p:cNvSpPr>
                <a:spLocks/>
              </p:cNvSpPr>
              <p:nvPr/>
            </p:nvSpPr>
            <p:spPr bwMode="auto">
              <a:xfrm>
                <a:off x="4518" y="2660"/>
                <a:ext cx="804" cy="791"/>
              </a:xfrm>
              <a:custGeom>
                <a:avLst/>
                <a:gdLst>
                  <a:gd name="T0" fmla="*/ 403 w 804"/>
                  <a:gd name="T1" fmla="*/ 0 h 791"/>
                  <a:gd name="T2" fmla="*/ 483 w 804"/>
                  <a:gd name="T3" fmla="*/ 9 h 791"/>
                  <a:gd name="T4" fmla="*/ 559 w 804"/>
                  <a:gd name="T5" fmla="*/ 33 h 791"/>
                  <a:gd name="T6" fmla="*/ 627 w 804"/>
                  <a:gd name="T7" fmla="*/ 68 h 791"/>
                  <a:gd name="T8" fmla="*/ 686 w 804"/>
                  <a:gd name="T9" fmla="*/ 118 h 791"/>
                  <a:gd name="T10" fmla="*/ 735 w 804"/>
                  <a:gd name="T11" fmla="*/ 177 h 791"/>
                  <a:gd name="T12" fmla="*/ 773 w 804"/>
                  <a:gd name="T13" fmla="*/ 243 h 791"/>
                  <a:gd name="T14" fmla="*/ 797 w 804"/>
                  <a:gd name="T15" fmla="*/ 318 h 791"/>
                  <a:gd name="T16" fmla="*/ 804 w 804"/>
                  <a:gd name="T17" fmla="*/ 396 h 791"/>
                  <a:gd name="T18" fmla="*/ 801 w 804"/>
                  <a:gd name="T19" fmla="*/ 438 h 791"/>
                  <a:gd name="T20" fmla="*/ 785 w 804"/>
                  <a:gd name="T21" fmla="*/ 513 h 791"/>
                  <a:gd name="T22" fmla="*/ 757 w 804"/>
                  <a:gd name="T23" fmla="*/ 584 h 791"/>
                  <a:gd name="T24" fmla="*/ 712 w 804"/>
                  <a:gd name="T25" fmla="*/ 648 h 791"/>
                  <a:gd name="T26" fmla="*/ 658 w 804"/>
                  <a:gd name="T27" fmla="*/ 702 h 791"/>
                  <a:gd name="T28" fmla="*/ 594 w 804"/>
                  <a:gd name="T29" fmla="*/ 744 h 791"/>
                  <a:gd name="T30" fmla="*/ 521 w 804"/>
                  <a:gd name="T31" fmla="*/ 775 h 791"/>
                  <a:gd name="T32" fmla="*/ 443 w 804"/>
                  <a:gd name="T33" fmla="*/ 789 h 791"/>
                  <a:gd name="T34" fmla="*/ 403 w 804"/>
                  <a:gd name="T35" fmla="*/ 791 h 791"/>
                  <a:gd name="T36" fmla="*/ 321 w 804"/>
                  <a:gd name="T37" fmla="*/ 784 h 791"/>
                  <a:gd name="T38" fmla="*/ 245 w 804"/>
                  <a:gd name="T39" fmla="*/ 761 h 791"/>
                  <a:gd name="T40" fmla="*/ 179 w 804"/>
                  <a:gd name="T41" fmla="*/ 725 h 791"/>
                  <a:gd name="T42" fmla="*/ 118 w 804"/>
                  <a:gd name="T43" fmla="*/ 676 h 791"/>
                  <a:gd name="T44" fmla="*/ 68 w 804"/>
                  <a:gd name="T45" fmla="*/ 617 h 791"/>
                  <a:gd name="T46" fmla="*/ 33 w 804"/>
                  <a:gd name="T47" fmla="*/ 551 h 791"/>
                  <a:gd name="T48" fmla="*/ 9 w 804"/>
                  <a:gd name="T49" fmla="*/ 476 h 791"/>
                  <a:gd name="T50" fmla="*/ 0 w 804"/>
                  <a:gd name="T51" fmla="*/ 396 h 791"/>
                  <a:gd name="T52" fmla="*/ 2 w 804"/>
                  <a:gd name="T53" fmla="*/ 356 h 791"/>
                  <a:gd name="T54" fmla="*/ 19 w 804"/>
                  <a:gd name="T55" fmla="*/ 280 h 791"/>
                  <a:gd name="T56" fmla="*/ 49 w 804"/>
                  <a:gd name="T57" fmla="*/ 207 h 791"/>
                  <a:gd name="T58" fmla="*/ 92 w 804"/>
                  <a:gd name="T59" fmla="*/ 146 h 791"/>
                  <a:gd name="T60" fmla="*/ 146 w 804"/>
                  <a:gd name="T61" fmla="*/ 92 h 791"/>
                  <a:gd name="T62" fmla="*/ 212 w 804"/>
                  <a:gd name="T63" fmla="*/ 49 h 791"/>
                  <a:gd name="T64" fmla="*/ 283 w 804"/>
                  <a:gd name="T65" fmla="*/ 19 h 791"/>
                  <a:gd name="T66" fmla="*/ 361 w 804"/>
                  <a:gd name="T67" fmla="*/ 2 h 791"/>
                  <a:gd name="T68" fmla="*/ 403 w 804"/>
                  <a:gd name="T69" fmla="*/ 0 h 79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4"/>
                  <a:gd name="T106" fmla="*/ 0 h 791"/>
                  <a:gd name="T107" fmla="*/ 804 w 804"/>
                  <a:gd name="T108" fmla="*/ 791 h 79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4" h="791">
                    <a:moveTo>
                      <a:pt x="403" y="0"/>
                    </a:moveTo>
                    <a:lnTo>
                      <a:pt x="403" y="0"/>
                    </a:lnTo>
                    <a:lnTo>
                      <a:pt x="443" y="2"/>
                    </a:lnTo>
                    <a:lnTo>
                      <a:pt x="483" y="9"/>
                    </a:lnTo>
                    <a:lnTo>
                      <a:pt x="521" y="19"/>
                    </a:lnTo>
                    <a:lnTo>
                      <a:pt x="559" y="33"/>
                    </a:lnTo>
                    <a:lnTo>
                      <a:pt x="594" y="49"/>
                    </a:lnTo>
                    <a:lnTo>
                      <a:pt x="627" y="68"/>
                    </a:lnTo>
                    <a:lnTo>
                      <a:pt x="658" y="92"/>
                    </a:lnTo>
                    <a:lnTo>
                      <a:pt x="686" y="118"/>
                    </a:lnTo>
                    <a:lnTo>
                      <a:pt x="712" y="146"/>
                    </a:lnTo>
                    <a:lnTo>
                      <a:pt x="735" y="177"/>
                    </a:lnTo>
                    <a:lnTo>
                      <a:pt x="757" y="207"/>
                    </a:lnTo>
                    <a:lnTo>
                      <a:pt x="773" y="243"/>
                    </a:lnTo>
                    <a:lnTo>
                      <a:pt x="785" y="280"/>
                    </a:lnTo>
                    <a:lnTo>
                      <a:pt x="797" y="318"/>
                    </a:lnTo>
                    <a:lnTo>
                      <a:pt x="801" y="356"/>
                    </a:lnTo>
                    <a:lnTo>
                      <a:pt x="804" y="396"/>
                    </a:lnTo>
                    <a:lnTo>
                      <a:pt x="801" y="438"/>
                    </a:lnTo>
                    <a:lnTo>
                      <a:pt x="797" y="476"/>
                    </a:lnTo>
                    <a:lnTo>
                      <a:pt x="785" y="513"/>
                    </a:lnTo>
                    <a:lnTo>
                      <a:pt x="773" y="551"/>
                    </a:lnTo>
                    <a:lnTo>
                      <a:pt x="757" y="584"/>
                    </a:lnTo>
                    <a:lnTo>
                      <a:pt x="735" y="617"/>
                    </a:lnTo>
                    <a:lnTo>
                      <a:pt x="712" y="648"/>
                    </a:lnTo>
                    <a:lnTo>
                      <a:pt x="686" y="676"/>
                    </a:lnTo>
                    <a:lnTo>
                      <a:pt x="658" y="702"/>
                    </a:lnTo>
                    <a:lnTo>
                      <a:pt x="627" y="725"/>
                    </a:lnTo>
                    <a:lnTo>
                      <a:pt x="594" y="744"/>
                    </a:lnTo>
                    <a:lnTo>
                      <a:pt x="559" y="761"/>
                    </a:lnTo>
                    <a:lnTo>
                      <a:pt x="521" y="775"/>
                    </a:lnTo>
                    <a:lnTo>
                      <a:pt x="483" y="784"/>
                    </a:lnTo>
                    <a:lnTo>
                      <a:pt x="443" y="789"/>
                    </a:lnTo>
                    <a:lnTo>
                      <a:pt x="403" y="791"/>
                    </a:lnTo>
                    <a:lnTo>
                      <a:pt x="361" y="789"/>
                    </a:lnTo>
                    <a:lnTo>
                      <a:pt x="321" y="784"/>
                    </a:lnTo>
                    <a:lnTo>
                      <a:pt x="283" y="775"/>
                    </a:lnTo>
                    <a:lnTo>
                      <a:pt x="245" y="761"/>
                    </a:lnTo>
                    <a:lnTo>
                      <a:pt x="212" y="744"/>
                    </a:lnTo>
                    <a:lnTo>
                      <a:pt x="179" y="725"/>
                    </a:lnTo>
                    <a:lnTo>
                      <a:pt x="146" y="702"/>
                    </a:lnTo>
                    <a:lnTo>
                      <a:pt x="118" y="676"/>
                    </a:lnTo>
                    <a:lnTo>
                      <a:pt x="92" y="648"/>
                    </a:lnTo>
                    <a:lnTo>
                      <a:pt x="68" y="617"/>
                    </a:lnTo>
                    <a:lnTo>
                      <a:pt x="49" y="584"/>
                    </a:lnTo>
                    <a:lnTo>
                      <a:pt x="33" y="551"/>
                    </a:lnTo>
                    <a:lnTo>
                      <a:pt x="19" y="513"/>
                    </a:lnTo>
                    <a:lnTo>
                      <a:pt x="9" y="476"/>
                    </a:lnTo>
                    <a:lnTo>
                      <a:pt x="2" y="438"/>
                    </a:lnTo>
                    <a:lnTo>
                      <a:pt x="0" y="396"/>
                    </a:lnTo>
                    <a:lnTo>
                      <a:pt x="2" y="356"/>
                    </a:lnTo>
                    <a:lnTo>
                      <a:pt x="9" y="318"/>
                    </a:lnTo>
                    <a:lnTo>
                      <a:pt x="19" y="280"/>
                    </a:lnTo>
                    <a:lnTo>
                      <a:pt x="33" y="243"/>
                    </a:lnTo>
                    <a:lnTo>
                      <a:pt x="49" y="207"/>
                    </a:lnTo>
                    <a:lnTo>
                      <a:pt x="68" y="177"/>
                    </a:lnTo>
                    <a:lnTo>
                      <a:pt x="92" y="146"/>
                    </a:lnTo>
                    <a:lnTo>
                      <a:pt x="118" y="118"/>
                    </a:lnTo>
                    <a:lnTo>
                      <a:pt x="146" y="92"/>
                    </a:lnTo>
                    <a:lnTo>
                      <a:pt x="179" y="68"/>
                    </a:lnTo>
                    <a:lnTo>
                      <a:pt x="212" y="49"/>
                    </a:lnTo>
                    <a:lnTo>
                      <a:pt x="245" y="33"/>
                    </a:lnTo>
                    <a:lnTo>
                      <a:pt x="283" y="19"/>
                    </a:lnTo>
                    <a:lnTo>
                      <a:pt x="321" y="9"/>
                    </a:lnTo>
                    <a:lnTo>
                      <a:pt x="361" y="2"/>
                    </a:lnTo>
                    <a:lnTo>
                      <a:pt x="403" y="0"/>
                    </a:lnTo>
                    <a:close/>
                  </a:path>
                </a:pathLst>
              </a:custGeom>
              <a:solidFill>
                <a:srgbClr val="FFE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8" name="Freeform 148">
                <a:extLst>
                  <a:ext uri="{FF2B5EF4-FFF2-40B4-BE49-F238E27FC236}">
                    <a16:creationId xmlns:a16="http://schemas.microsoft.com/office/drawing/2014/main" xmlns="" id="{86DDB2F0-8E0D-4923-9B26-4A3F3DB1AEBF}"/>
                  </a:ext>
                </a:extLst>
              </p:cNvPr>
              <p:cNvSpPr>
                <a:spLocks/>
              </p:cNvSpPr>
              <p:nvPr/>
            </p:nvSpPr>
            <p:spPr bwMode="auto">
              <a:xfrm>
                <a:off x="4516" y="2658"/>
                <a:ext cx="806" cy="796"/>
              </a:xfrm>
              <a:custGeom>
                <a:avLst/>
                <a:gdLst>
                  <a:gd name="T0" fmla="*/ 403 w 806"/>
                  <a:gd name="T1" fmla="*/ 0 h 796"/>
                  <a:gd name="T2" fmla="*/ 485 w 806"/>
                  <a:gd name="T3" fmla="*/ 9 h 796"/>
                  <a:gd name="T4" fmla="*/ 561 w 806"/>
                  <a:gd name="T5" fmla="*/ 33 h 796"/>
                  <a:gd name="T6" fmla="*/ 629 w 806"/>
                  <a:gd name="T7" fmla="*/ 68 h 796"/>
                  <a:gd name="T8" fmla="*/ 688 w 806"/>
                  <a:gd name="T9" fmla="*/ 117 h 796"/>
                  <a:gd name="T10" fmla="*/ 737 w 806"/>
                  <a:gd name="T11" fmla="*/ 176 h 796"/>
                  <a:gd name="T12" fmla="*/ 775 w 806"/>
                  <a:gd name="T13" fmla="*/ 245 h 796"/>
                  <a:gd name="T14" fmla="*/ 799 w 806"/>
                  <a:gd name="T15" fmla="*/ 318 h 796"/>
                  <a:gd name="T16" fmla="*/ 806 w 806"/>
                  <a:gd name="T17" fmla="*/ 398 h 796"/>
                  <a:gd name="T18" fmla="*/ 806 w 806"/>
                  <a:gd name="T19" fmla="*/ 438 h 796"/>
                  <a:gd name="T20" fmla="*/ 789 w 806"/>
                  <a:gd name="T21" fmla="*/ 515 h 796"/>
                  <a:gd name="T22" fmla="*/ 759 w 806"/>
                  <a:gd name="T23" fmla="*/ 586 h 796"/>
                  <a:gd name="T24" fmla="*/ 714 w 806"/>
                  <a:gd name="T25" fmla="*/ 650 h 796"/>
                  <a:gd name="T26" fmla="*/ 660 w 806"/>
                  <a:gd name="T27" fmla="*/ 704 h 796"/>
                  <a:gd name="T28" fmla="*/ 596 w 806"/>
                  <a:gd name="T29" fmla="*/ 746 h 796"/>
                  <a:gd name="T30" fmla="*/ 523 w 806"/>
                  <a:gd name="T31" fmla="*/ 777 h 796"/>
                  <a:gd name="T32" fmla="*/ 445 w 806"/>
                  <a:gd name="T33" fmla="*/ 793 h 796"/>
                  <a:gd name="T34" fmla="*/ 403 w 806"/>
                  <a:gd name="T35" fmla="*/ 796 h 796"/>
                  <a:gd name="T36" fmla="*/ 323 w 806"/>
                  <a:gd name="T37" fmla="*/ 786 h 796"/>
                  <a:gd name="T38" fmla="*/ 247 w 806"/>
                  <a:gd name="T39" fmla="*/ 765 h 796"/>
                  <a:gd name="T40" fmla="*/ 179 w 806"/>
                  <a:gd name="T41" fmla="*/ 727 h 796"/>
                  <a:gd name="T42" fmla="*/ 117 w 806"/>
                  <a:gd name="T43" fmla="*/ 678 h 796"/>
                  <a:gd name="T44" fmla="*/ 68 w 806"/>
                  <a:gd name="T45" fmla="*/ 619 h 796"/>
                  <a:gd name="T46" fmla="*/ 30 w 806"/>
                  <a:gd name="T47" fmla="*/ 553 h 796"/>
                  <a:gd name="T48" fmla="*/ 7 w 806"/>
                  <a:gd name="T49" fmla="*/ 478 h 796"/>
                  <a:gd name="T50" fmla="*/ 0 w 806"/>
                  <a:gd name="T51" fmla="*/ 398 h 796"/>
                  <a:gd name="T52" fmla="*/ 2 w 806"/>
                  <a:gd name="T53" fmla="*/ 358 h 796"/>
                  <a:gd name="T54" fmla="*/ 18 w 806"/>
                  <a:gd name="T55" fmla="*/ 280 h 796"/>
                  <a:gd name="T56" fmla="*/ 49 w 806"/>
                  <a:gd name="T57" fmla="*/ 209 h 796"/>
                  <a:gd name="T58" fmla="*/ 92 w 806"/>
                  <a:gd name="T59" fmla="*/ 146 h 796"/>
                  <a:gd name="T60" fmla="*/ 146 w 806"/>
                  <a:gd name="T61" fmla="*/ 92 h 796"/>
                  <a:gd name="T62" fmla="*/ 212 w 806"/>
                  <a:gd name="T63" fmla="*/ 49 h 796"/>
                  <a:gd name="T64" fmla="*/ 282 w 806"/>
                  <a:gd name="T65" fmla="*/ 18 h 796"/>
                  <a:gd name="T66" fmla="*/ 363 w 806"/>
                  <a:gd name="T67" fmla="*/ 2 h 796"/>
                  <a:gd name="T68" fmla="*/ 403 w 806"/>
                  <a:gd name="T69" fmla="*/ 0 h 79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06"/>
                  <a:gd name="T106" fmla="*/ 0 h 796"/>
                  <a:gd name="T107" fmla="*/ 806 w 806"/>
                  <a:gd name="T108" fmla="*/ 796 h 79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06" h="796">
                    <a:moveTo>
                      <a:pt x="403" y="0"/>
                    </a:moveTo>
                    <a:lnTo>
                      <a:pt x="403" y="0"/>
                    </a:lnTo>
                    <a:lnTo>
                      <a:pt x="445" y="2"/>
                    </a:lnTo>
                    <a:lnTo>
                      <a:pt x="485" y="9"/>
                    </a:lnTo>
                    <a:lnTo>
                      <a:pt x="523" y="18"/>
                    </a:lnTo>
                    <a:lnTo>
                      <a:pt x="561" y="33"/>
                    </a:lnTo>
                    <a:lnTo>
                      <a:pt x="596" y="49"/>
                    </a:lnTo>
                    <a:lnTo>
                      <a:pt x="629" y="68"/>
                    </a:lnTo>
                    <a:lnTo>
                      <a:pt x="660" y="92"/>
                    </a:lnTo>
                    <a:lnTo>
                      <a:pt x="688" y="117"/>
                    </a:lnTo>
                    <a:lnTo>
                      <a:pt x="714" y="146"/>
                    </a:lnTo>
                    <a:lnTo>
                      <a:pt x="737" y="176"/>
                    </a:lnTo>
                    <a:lnTo>
                      <a:pt x="759" y="209"/>
                    </a:lnTo>
                    <a:lnTo>
                      <a:pt x="775" y="245"/>
                    </a:lnTo>
                    <a:lnTo>
                      <a:pt x="789" y="280"/>
                    </a:lnTo>
                    <a:lnTo>
                      <a:pt x="799" y="318"/>
                    </a:lnTo>
                    <a:lnTo>
                      <a:pt x="806" y="358"/>
                    </a:lnTo>
                    <a:lnTo>
                      <a:pt x="806" y="398"/>
                    </a:lnTo>
                    <a:lnTo>
                      <a:pt x="806" y="438"/>
                    </a:lnTo>
                    <a:lnTo>
                      <a:pt x="799" y="478"/>
                    </a:lnTo>
                    <a:lnTo>
                      <a:pt x="789" y="515"/>
                    </a:lnTo>
                    <a:lnTo>
                      <a:pt x="775" y="553"/>
                    </a:lnTo>
                    <a:lnTo>
                      <a:pt x="759" y="586"/>
                    </a:lnTo>
                    <a:lnTo>
                      <a:pt x="737" y="619"/>
                    </a:lnTo>
                    <a:lnTo>
                      <a:pt x="714" y="650"/>
                    </a:lnTo>
                    <a:lnTo>
                      <a:pt x="688" y="678"/>
                    </a:lnTo>
                    <a:lnTo>
                      <a:pt x="660" y="704"/>
                    </a:lnTo>
                    <a:lnTo>
                      <a:pt x="629" y="727"/>
                    </a:lnTo>
                    <a:lnTo>
                      <a:pt x="596" y="746"/>
                    </a:lnTo>
                    <a:lnTo>
                      <a:pt x="561" y="765"/>
                    </a:lnTo>
                    <a:lnTo>
                      <a:pt x="523" y="777"/>
                    </a:lnTo>
                    <a:lnTo>
                      <a:pt x="485" y="786"/>
                    </a:lnTo>
                    <a:lnTo>
                      <a:pt x="445" y="793"/>
                    </a:lnTo>
                    <a:lnTo>
                      <a:pt x="403" y="796"/>
                    </a:lnTo>
                    <a:lnTo>
                      <a:pt x="363" y="793"/>
                    </a:lnTo>
                    <a:lnTo>
                      <a:pt x="323" y="786"/>
                    </a:lnTo>
                    <a:lnTo>
                      <a:pt x="282" y="777"/>
                    </a:lnTo>
                    <a:lnTo>
                      <a:pt x="247" y="765"/>
                    </a:lnTo>
                    <a:lnTo>
                      <a:pt x="212" y="746"/>
                    </a:lnTo>
                    <a:lnTo>
                      <a:pt x="179" y="727"/>
                    </a:lnTo>
                    <a:lnTo>
                      <a:pt x="146" y="704"/>
                    </a:lnTo>
                    <a:lnTo>
                      <a:pt x="117" y="678"/>
                    </a:lnTo>
                    <a:lnTo>
                      <a:pt x="92" y="650"/>
                    </a:lnTo>
                    <a:lnTo>
                      <a:pt x="68" y="619"/>
                    </a:lnTo>
                    <a:lnTo>
                      <a:pt x="49" y="586"/>
                    </a:lnTo>
                    <a:lnTo>
                      <a:pt x="30" y="553"/>
                    </a:lnTo>
                    <a:lnTo>
                      <a:pt x="18" y="515"/>
                    </a:lnTo>
                    <a:lnTo>
                      <a:pt x="7" y="478"/>
                    </a:lnTo>
                    <a:lnTo>
                      <a:pt x="2" y="438"/>
                    </a:lnTo>
                    <a:lnTo>
                      <a:pt x="0" y="398"/>
                    </a:lnTo>
                    <a:lnTo>
                      <a:pt x="2" y="358"/>
                    </a:lnTo>
                    <a:lnTo>
                      <a:pt x="7" y="318"/>
                    </a:lnTo>
                    <a:lnTo>
                      <a:pt x="18" y="280"/>
                    </a:lnTo>
                    <a:lnTo>
                      <a:pt x="30" y="245"/>
                    </a:lnTo>
                    <a:lnTo>
                      <a:pt x="49" y="209"/>
                    </a:lnTo>
                    <a:lnTo>
                      <a:pt x="68" y="176"/>
                    </a:lnTo>
                    <a:lnTo>
                      <a:pt x="92" y="146"/>
                    </a:lnTo>
                    <a:lnTo>
                      <a:pt x="117" y="117"/>
                    </a:lnTo>
                    <a:lnTo>
                      <a:pt x="146" y="92"/>
                    </a:lnTo>
                    <a:lnTo>
                      <a:pt x="179" y="68"/>
                    </a:lnTo>
                    <a:lnTo>
                      <a:pt x="212" y="49"/>
                    </a:lnTo>
                    <a:lnTo>
                      <a:pt x="247" y="33"/>
                    </a:lnTo>
                    <a:lnTo>
                      <a:pt x="282" y="18"/>
                    </a:lnTo>
                    <a:lnTo>
                      <a:pt x="323" y="9"/>
                    </a:lnTo>
                    <a:lnTo>
                      <a:pt x="363" y="2"/>
                    </a:lnTo>
                    <a:lnTo>
                      <a:pt x="403" y="0"/>
                    </a:lnTo>
                    <a:close/>
                  </a:path>
                </a:pathLst>
              </a:custGeom>
              <a:solidFill>
                <a:srgbClr val="FFD9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49">
                <a:extLst>
                  <a:ext uri="{FF2B5EF4-FFF2-40B4-BE49-F238E27FC236}">
                    <a16:creationId xmlns:a16="http://schemas.microsoft.com/office/drawing/2014/main" xmlns="" id="{342E761D-1F6B-464D-ACC0-0040D3837E1D}"/>
                  </a:ext>
                </a:extLst>
              </p:cNvPr>
              <p:cNvSpPr>
                <a:spLocks/>
              </p:cNvSpPr>
              <p:nvPr/>
            </p:nvSpPr>
            <p:spPr bwMode="auto">
              <a:xfrm>
                <a:off x="4511" y="2655"/>
                <a:ext cx="813" cy="799"/>
              </a:xfrm>
              <a:custGeom>
                <a:avLst/>
                <a:gdLst>
                  <a:gd name="T0" fmla="*/ 408 w 813"/>
                  <a:gd name="T1" fmla="*/ 0 h 799"/>
                  <a:gd name="T2" fmla="*/ 488 w 813"/>
                  <a:gd name="T3" fmla="*/ 10 h 799"/>
                  <a:gd name="T4" fmla="*/ 566 w 813"/>
                  <a:gd name="T5" fmla="*/ 33 h 799"/>
                  <a:gd name="T6" fmla="*/ 634 w 813"/>
                  <a:gd name="T7" fmla="*/ 69 h 799"/>
                  <a:gd name="T8" fmla="*/ 693 w 813"/>
                  <a:gd name="T9" fmla="*/ 118 h 799"/>
                  <a:gd name="T10" fmla="*/ 742 w 813"/>
                  <a:gd name="T11" fmla="*/ 177 h 799"/>
                  <a:gd name="T12" fmla="*/ 780 w 813"/>
                  <a:gd name="T13" fmla="*/ 245 h 799"/>
                  <a:gd name="T14" fmla="*/ 804 w 813"/>
                  <a:gd name="T15" fmla="*/ 321 h 799"/>
                  <a:gd name="T16" fmla="*/ 813 w 813"/>
                  <a:gd name="T17" fmla="*/ 401 h 799"/>
                  <a:gd name="T18" fmla="*/ 811 w 813"/>
                  <a:gd name="T19" fmla="*/ 441 h 799"/>
                  <a:gd name="T20" fmla="*/ 794 w 813"/>
                  <a:gd name="T21" fmla="*/ 518 h 799"/>
                  <a:gd name="T22" fmla="*/ 764 w 813"/>
                  <a:gd name="T23" fmla="*/ 592 h 799"/>
                  <a:gd name="T24" fmla="*/ 719 w 813"/>
                  <a:gd name="T25" fmla="*/ 655 h 799"/>
                  <a:gd name="T26" fmla="*/ 665 w 813"/>
                  <a:gd name="T27" fmla="*/ 709 h 799"/>
                  <a:gd name="T28" fmla="*/ 601 w 813"/>
                  <a:gd name="T29" fmla="*/ 752 h 799"/>
                  <a:gd name="T30" fmla="*/ 528 w 813"/>
                  <a:gd name="T31" fmla="*/ 782 h 799"/>
                  <a:gd name="T32" fmla="*/ 448 w 813"/>
                  <a:gd name="T33" fmla="*/ 799 h 799"/>
                  <a:gd name="T34" fmla="*/ 408 w 813"/>
                  <a:gd name="T35" fmla="*/ 799 h 799"/>
                  <a:gd name="T36" fmla="*/ 325 w 813"/>
                  <a:gd name="T37" fmla="*/ 792 h 799"/>
                  <a:gd name="T38" fmla="*/ 250 w 813"/>
                  <a:gd name="T39" fmla="*/ 768 h 799"/>
                  <a:gd name="T40" fmla="*/ 179 w 813"/>
                  <a:gd name="T41" fmla="*/ 730 h 799"/>
                  <a:gd name="T42" fmla="*/ 120 w 813"/>
                  <a:gd name="T43" fmla="*/ 683 h 799"/>
                  <a:gd name="T44" fmla="*/ 71 w 813"/>
                  <a:gd name="T45" fmla="*/ 624 h 799"/>
                  <a:gd name="T46" fmla="*/ 33 w 813"/>
                  <a:gd name="T47" fmla="*/ 556 h 799"/>
                  <a:gd name="T48" fmla="*/ 9 w 813"/>
                  <a:gd name="T49" fmla="*/ 481 h 799"/>
                  <a:gd name="T50" fmla="*/ 0 w 813"/>
                  <a:gd name="T51" fmla="*/ 401 h 799"/>
                  <a:gd name="T52" fmla="*/ 2 w 813"/>
                  <a:gd name="T53" fmla="*/ 361 h 799"/>
                  <a:gd name="T54" fmla="*/ 19 w 813"/>
                  <a:gd name="T55" fmla="*/ 283 h 799"/>
                  <a:gd name="T56" fmla="*/ 49 w 813"/>
                  <a:gd name="T57" fmla="*/ 210 h 799"/>
                  <a:gd name="T58" fmla="*/ 94 w 813"/>
                  <a:gd name="T59" fmla="*/ 146 h 799"/>
                  <a:gd name="T60" fmla="*/ 148 w 813"/>
                  <a:gd name="T61" fmla="*/ 92 h 799"/>
                  <a:gd name="T62" fmla="*/ 214 w 813"/>
                  <a:gd name="T63" fmla="*/ 50 h 799"/>
                  <a:gd name="T64" fmla="*/ 287 w 813"/>
                  <a:gd name="T65" fmla="*/ 19 h 799"/>
                  <a:gd name="T66" fmla="*/ 365 w 813"/>
                  <a:gd name="T67" fmla="*/ 3 h 799"/>
                  <a:gd name="T68" fmla="*/ 408 w 813"/>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3"/>
                  <a:gd name="T106" fmla="*/ 0 h 799"/>
                  <a:gd name="T107" fmla="*/ 813 w 813"/>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3" h="799">
                    <a:moveTo>
                      <a:pt x="408" y="0"/>
                    </a:moveTo>
                    <a:lnTo>
                      <a:pt x="408" y="0"/>
                    </a:lnTo>
                    <a:lnTo>
                      <a:pt x="448" y="3"/>
                    </a:lnTo>
                    <a:lnTo>
                      <a:pt x="488" y="10"/>
                    </a:lnTo>
                    <a:lnTo>
                      <a:pt x="528" y="19"/>
                    </a:lnTo>
                    <a:lnTo>
                      <a:pt x="566" y="33"/>
                    </a:lnTo>
                    <a:lnTo>
                      <a:pt x="601" y="50"/>
                    </a:lnTo>
                    <a:lnTo>
                      <a:pt x="634" y="69"/>
                    </a:lnTo>
                    <a:lnTo>
                      <a:pt x="665" y="92"/>
                    </a:lnTo>
                    <a:lnTo>
                      <a:pt x="693" y="118"/>
                    </a:lnTo>
                    <a:lnTo>
                      <a:pt x="719" y="146"/>
                    </a:lnTo>
                    <a:lnTo>
                      <a:pt x="742" y="177"/>
                    </a:lnTo>
                    <a:lnTo>
                      <a:pt x="764" y="210"/>
                    </a:lnTo>
                    <a:lnTo>
                      <a:pt x="780" y="245"/>
                    </a:lnTo>
                    <a:lnTo>
                      <a:pt x="794" y="283"/>
                    </a:lnTo>
                    <a:lnTo>
                      <a:pt x="804" y="321"/>
                    </a:lnTo>
                    <a:lnTo>
                      <a:pt x="811" y="361"/>
                    </a:lnTo>
                    <a:lnTo>
                      <a:pt x="813" y="401"/>
                    </a:lnTo>
                    <a:lnTo>
                      <a:pt x="811" y="441"/>
                    </a:lnTo>
                    <a:lnTo>
                      <a:pt x="804" y="481"/>
                    </a:lnTo>
                    <a:lnTo>
                      <a:pt x="794" y="518"/>
                    </a:lnTo>
                    <a:lnTo>
                      <a:pt x="780" y="556"/>
                    </a:lnTo>
                    <a:lnTo>
                      <a:pt x="764" y="592"/>
                    </a:lnTo>
                    <a:lnTo>
                      <a:pt x="742" y="624"/>
                    </a:lnTo>
                    <a:lnTo>
                      <a:pt x="719" y="655"/>
                    </a:lnTo>
                    <a:lnTo>
                      <a:pt x="693" y="683"/>
                    </a:lnTo>
                    <a:lnTo>
                      <a:pt x="665" y="709"/>
                    </a:lnTo>
                    <a:lnTo>
                      <a:pt x="634" y="730"/>
                    </a:lnTo>
                    <a:lnTo>
                      <a:pt x="601" y="752"/>
                    </a:lnTo>
                    <a:lnTo>
                      <a:pt x="566" y="768"/>
                    </a:lnTo>
                    <a:lnTo>
                      <a:pt x="528" y="782"/>
                    </a:lnTo>
                    <a:lnTo>
                      <a:pt x="488" y="792"/>
                    </a:lnTo>
                    <a:lnTo>
                      <a:pt x="448" y="799"/>
                    </a:lnTo>
                    <a:lnTo>
                      <a:pt x="408" y="799"/>
                    </a:lnTo>
                    <a:lnTo>
                      <a:pt x="365" y="799"/>
                    </a:lnTo>
                    <a:lnTo>
                      <a:pt x="325" y="792"/>
                    </a:lnTo>
                    <a:lnTo>
                      <a:pt x="287" y="782"/>
                    </a:lnTo>
                    <a:lnTo>
                      <a:pt x="250" y="768"/>
                    </a:lnTo>
                    <a:lnTo>
                      <a:pt x="214" y="752"/>
                    </a:lnTo>
                    <a:lnTo>
                      <a:pt x="179" y="730"/>
                    </a:lnTo>
                    <a:lnTo>
                      <a:pt x="148" y="709"/>
                    </a:lnTo>
                    <a:lnTo>
                      <a:pt x="120" y="683"/>
                    </a:lnTo>
                    <a:lnTo>
                      <a:pt x="94" y="655"/>
                    </a:lnTo>
                    <a:lnTo>
                      <a:pt x="71" y="624"/>
                    </a:lnTo>
                    <a:lnTo>
                      <a:pt x="49" y="592"/>
                    </a:lnTo>
                    <a:lnTo>
                      <a:pt x="33" y="556"/>
                    </a:lnTo>
                    <a:lnTo>
                      <a:pt x="19" y="518"/>
                    </a:lnTo>
                    <a:lnTo>
                      <a:pt x="9" y="481"/>
                    </a:lnTo>
                    <a:lnTo>
                      <a:pt x="2" y="441"/>
                    </a:lnTo>
                    <a:lnTo>
                      <a:pt x="0" y="401"/>
                    </a:lnTo>
                    <a:lnTo>
                      <a:pt x="2" y="361"/>
                    </a:lnTo>
                    <a:lnTo>
                      <a:pt x="9" y="321"/>
                    </a:lnTo>
                    <a:lnTo>
                      <a:pt x="19" y="283"/>
                    </a:lnTo>
                    <a:lnTo>
                      <a:pt x="33" y="245"/>
                    </a:lnTo>
                    <a:lnTo>
                      <a:pt x="49" y="210"/>
                    </a:lnTo>
                    <a:lnTo>
                      <a:pt x="71" y="177"/>
                    </a:lnTo>
                    <a:lnTo>
                      <a:pt x="94" y="146"/>
                    </a:lnTo>
                    <a:lnTo>
                      <a:pt x="120" y="118"/>
                    </a:lnTo>
                    <a:lnTo>
                      <a:pt x="148" y="92"/>
                    </a:lnTo>
                    <a:lnTo>
                      <a:pt x="179" y="69"/>
                    </a:lnTo>
                    <a:lnTo>
                      <a:pt x="214" y="50"/>
                    </a:lnTo>
                    <a:lnTo>
                      <a:pt x="250" y="33"/>
                    </a:lnTo>
                    <a:lnTo>
                      <a:pt x="287" y="19"/>
                    </a:lnTo>
                    <a:lnTo>
                      <a:pt x="325" y="10"/>
                    </a:lnTo>
                    <a:lnTo>
                      <a:pt x="365" y="3"/>
                    </a:lnTo>
                    <a:lnTo>
                      <a:pt x="408" y="0"/>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150">
                <a:extLst>
                  <a:ext uri="{FF2B5EF4-FFF2-40B4-BE49-F238E27FC236}">
                    <a16:creationId xmlns:a16="http://schemas.microsoft.com/office/drawing/2014/main" xmlns="" id="{C579710B-9635-428B-A130-26D93104B651}"/>
                  </a:ext>
                </a:extLst>
              </p:cNvPr>
              <p:cNvSpPr>
                <a:spLocks/>
              </p:cNvSpPr>
              <p:nvPr/>
            </p:nvSpPr>
            <p:spPr bwMode="auto">
              <a:xfrm>
                <a:off x="4509" y="2653"/>
                <a:ext cx="815" cy="803"/>
              </a:xfrm>
              <a:custGeom>
                <a:avLst/>
                <a:gdLst>
                  <a:gd name="T0" fmla="*/ 407 w 815"/>
                  <a:gd name="T1" fmla="*/ 0 h 803"/>
                  <a:gd name="T2" fmla="*/ 490 w 815"/>
                  <a:gd name="T3" fmla="*/ 9 h 803"/>
                  <a:gd name="T4" fmla="*/ 565 w 815"/>
                  <a:gd name="T5" fmla="*/ 33 h 803"/>
                  <a:gd name="T6" fmla="*/ 636 w 815"/>
                  <a:gd name="T7" fmla="*/ 68 h 803"/>
                  <a:gd name="T8" fmla="*/ 695 w 815"/>
                  <a:gd name="T9" fmla="*/ 118 h 803"/>
                  <a:gd name="T10" fmla="*/ 747 w 815"/>
                  <a:gd name="T11" fmla="*/ 177 h 803"/>
                  <a:gd name="T12" fmla="*/ 784 w 815"/>
                  <a:gd name="T13" fmla="*/ 245 h 803"/>
                  <a:gd name="T14" fmla="*/ 808 w 815"/>
                  <a:gd name="T15" fmla="*/ 320 h 803"/>
                  <a:gd name="T16" fmla="*/ 815 w 815"/>
                  <a:gd name="T17" fmla="*/ 403 h 803"/>
                  <a:gd name="T18" fmla="*/ 813 w 815"/>
                  <a:gd name="T19" fmla="*/ 443 h 803"/>
                  <a:gd name="T20" fmla="*/ 796 w 815"/>
                  <a:gd name="T21" fmla="*/ 520 h 803"/>
                  <a:gd name="T22" fmla="*/ 766 w 815"/>
                  <a:gd name="T23" fmla="*/ 594 h 803"/>
                  <a:gd name="T24" fmla="*/ 723 w 815"/>
                  <a:gd name="T25" fmla="*/ 657 h 803"/>
                  <a:gd name="T26" fmla="*/ 667 w 815"/>
                  <a:gd name="T27" fmla="*/ 711 h 803"/>
                  <a:gd name="T28" fmla="*/ 601 w 815"/>
                  <a:gd name="T29" fmla="*/ 754 h 803"/>
                  <a:gd name="T30" fmla="*/ 528 w 815"/>
                  <a:gd name="T31" fmla="*/ 784 h 803"/>
                  <a:gd name="T32" fmla="*/ 450 w 815"/>
                  <a:gd name="T33" fmla="*/ 801 h 803"/>
                  <a:gd name="T34" fmla="*/ 407 w 815"/>
                  <a:gd name="T35" fmla="*/ 803 h 803"/>
                  <a:gd name="T36" fmla="*/ 325 w 815"/>
                  <a:gd name="T37" fmla="*/ 796 h 803"/>
                  <a:gd name="T38" fmla="*/ 249 w 815"/>
                  <a:gd name="T39" fmla="*/ 773 h 803"/>
                  <a:gd name="T40" fmla="*/ 179 w 815"/>
                  <a:gd name="T41" fmla="*/ 735 h 803"/>
                  <a:gd name="T42" fmla="*/ 120 w 815"/>
                  <a:gd name="T43" fmla="*/ 685 h 803"/>
                  <a:gd name="T44" fmla="*/ 70 w 815"/>
                  <a:gd name="T45" fmla="*/ 626 h 803"/>
                  <a:gd name="T46" fmla="*/ 33 w 815"/>
                  <a:gd name="T47" fmla="*/ 558 h 803"/>
                  <a:gd name="T48" fmla="*/ 9 w 815"/>
                  <a:gd name="T49" fmla="*/ 483 h 803"/>
                  <a:gd name="T50" fmla="*/ 0 w 815"/>
                  <a:gd name="T51" fmla="*/ 403 h 803"/>
                  <a:gd name="T52" fmla="*/ 2 w 815"/>
                  <a:gd name="T53" fmla="*/ 360 h 803"/>
                  <a:gd name="T54" fmla="*/ 18 w 815"/>
                  <a:gd name="T55" fmla="*/ 283 h 803"/>
                  <a:gd name="T56" fmla="*/ 49 w 815"/>
                  <a:gd name="T57" fmla="*/ 210 h 803"/>
                  <a:gd name="T58" fmla="*/ 94 w 815"/>
                  <a:gd name="T59" fmla="*/ 146 h 803"/>
                  <a:gd name="T60" fmla="*/ 148 w 815"/>
                  <a:gd name="T61" fmla="*/ 92 h 803"/>
                  <a:gd name="T62" fmla="*/ 214 w 815"/>
                  <a:gd name="T63" fmla="*/ 49 h 803"/>
                  <a:gd name="T64" fmla="*/ 287 w 815"/>
                  <a:gd name="T65" fmla="*/ 19 h 803"/>
                  <a:gd name="T66" fmla="*/ 365 w 815"/>
                  <a:gd name="T67" fmla="*/ 2 h 803"/>
                  <a:gd name="T68" fmla="*/ 407 w 815"/>
                  <a:gd name="T69" fmla="*/ 0 h 80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5"/>
                  <a:gd name="T106" fmla="*/ 0 h 803"/>
                  <a:gd name="T107" fmla="*/ 815 w 815"/>
                  <a:gd name="T108" fmla="*/ 803 h 80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5" h="803">
                    <a:moveTo>
                      <a:pt x="407" y="0"/>
                    </a:moveTo>
                    <a:lnTo>
                      <a:pt x="407" y="0"/>
                    </a:lnTo>
                    <a:lnTo>
                      <a:pt x="450" y="2"/>
                    </a:lnTo>
                    <a:lnTo>
                      <a:pt x="490" y="9"/>
                    </a:lnTo>
                    <a:lnTo>
                      <a:pt x="528" y="19"/>
                    </a:lnTo>
                    <a:lnTo>
                      <a:pt x="565" y="33"/>
                    </a:lnTo>
                    <a:lnTo>
                      <a:pt x="601" y="49"/>
                    </a:lnTo>
                    <a:lnTo>
                      <a:pt x="636" y="68"/>
                    </a:lnTo>
                    <a:lnTo>
                      <a:pt x="667" y="92"/>
                    </a:lnTo>
                    <a:lnTo>
                      <a:pt x="695" y="118"/>
                    </a:lnTo>
                    <a:lnTo>
                      <a:pt x="723" y="146"/>
                    </a:lnTo>
                    <a:lnTo>
                      <a:pt x="747" y="177"/>
                    </a:lnTo>
                    <a:lnTo>
                      <a:pt x="766" y="210"/>
                    </a:lnTo>
                    <a:lnTo>
                      <a:pt x="784" y="245"/>
                    </a:lnTo>
                    <a:lnTo>
                      <a:pt x="796" y="283"/>
                    </a:lnTo>
                    <a:lnTo>
                      <a:pt x="808" y="320"/>
                    </a:lnTo>
                    <a:lnTo>
                      <a:pt x="813" y="360"/>
                    </a:lnTo>
                    <a:lnTo>
                      <a:pt x="815" y="403"/>
                    </a:lnTo>
                    <a:lnTo>
                      <a:pt x="813" y="443"/>
                    </a:lnTo>
                    <a:lnTo>
                      <a:pt x="808" y="483"/>
                    </a:lnTo>
                    <a:lnTo>
                      <a:pt x="796" y="520"/>
                    </a:lnTo>
                    <a:lnTo>
                      <a:pt x="784" y="558"/>
                    </a:lnTo>
                    <a:lnTo>
                      <a:pt x="766" y="594"/>
                    </a:lnTo>
                    <a:lnTo>
                      <a:pt x="747" y="626"/>
                    </a:lnTo>
                    <a:lnTo>
                      <a:pt x="723" y="657"/>
                    </a:lnTo>
                    <a:lnTo>
                      <a:pt x="695" y="685"/>
                    </a:lnTo>
                    <a:lnTo>
                      <a:pt x="667" y="711"/>
                    </a:lnTo>
                    <a:lnTo>
                      <a:pt x="636" y="735"/>
                    </a:lnTo>
                    <a:lnTo>
                      <a:pt x="601" y="754"/>
                    </a:lnTo>
                    <a:lnTo>
                      <a:pt x="565" y="773"/>
                    </a:lnTo>
                    <a:lnTo>
                      <a:pt x="528" y="784"/>
                    </a:lnTo>
                    <a:lnTo>
                      <a:pt x="490" y="796"/>
                    </a:lnTo>
                    <a:lnTo>
                      <a:pt x="450" y="801"/>
                    </a:lnTo>
                    <a:lnTo>
                      <a:pt x="407" y="803"/>
                    </a:lnTo>
                    <a:lnTo>
                      <a:pt x="365" y="801"/>
                    </a:lnTo>
                    <a:lnTo>
                      <a:pt x="325" y="796"/>
                    </a:lnTo>
                    <a:lnTo>
                      <a:pt x="287" y="784"/>
                    </a:lnTo>
                    <a:lnTo>
                      <a:pt x="249" y="773"/>
                    </a:lnTo>
                    <a:lnTo>
                      <a:pt x="214" y="754"/>
                    </a:lnTo>
                    <a:lnTo>
                      <a:pt x="179" y="735"/>
                    </a:lnTo>
                    <a:lnTo>
                      <a:pt x="148" y="711"/>
                    </a:lnTo>
                    <a:lnTo>
                      <a:pt x="120" y="685"/>
                    </a:lnTo>
                    <a:lnTo>
                      <a:pt x="94" y="657"/>
                    </a:lnTo>
                    <a:lnTo>
                      <a:pt x="70" y="626"/>
                    </a:lnTo>
                    <a:lnTo>
                      <a:pt x="49" y="594"/>
                    </a:lnTo>
                    <a:lnTo>
                      <a:pt x="33" y="558"/>
                    </a:lnTo>
                    <a:lnTo>
                      <a:pt x="18" y="520"/>
                    </a:lnTo>
                    <a:lnTo>
                      <a:pt x="9" y="483"/>
                    </a:lnTo>
                    <a:lnTo>
                      <a:pt x="2" y="443"/>
                    </a:lnTo>
                    <a:lnTo>
                      <a:pt x="0" y="403"/>
                    </a:lnTo>
                    <a:lnTo>
                      <a:pt x="2" y="360"/>
                    </a:lnTo>
                    <a:lnTo>
                      <a:pt x="9" y="320"/>
                    </a:lnTo>
                    <a:lnTo>
                      <a:pt x="18" y="283"/>
                    </a:lnTo>
                    <a:lnTo>
                      <a:pt x="33" y="245"/>
                    </a:lnTo>
                    <a:lnTo>
                      <a:pt x="49" y="210"/>
                    </a:lnTo>
                    <a:lnTo>
                      <a:pt x="70" y="177"/>
                    </a:lnTo>
                    <a:lnTo>
                      <a:pt x="94" y="146"/>
                    </a:lnTo>
                    <a:lnTo>
                      <a:pt x="120" y="118"/>
                    </a:lnTo>
                    <a:lnTo>
                      <a:pt x="148" y="92"/>
                    </a:lnTo>
                    <a:lnTo>
                      <a:pt x="179" y="68"/>
                    </a:lnTo>
                    <a:lnTo>
                      <a:pt x="214" y="49"/>
                    </a:lnTo>
                    <a:lnTo>
                      <a:pt x="249" y="33"/>
                    </a:lnTo>
                    <a:lnTo>
                      <a:pt x="287" y="19"/>
                    </a:lnTo>
                    <a:lnTo>
                      <a:pt x="325" y="9"/>
                    </a:lnTo>
                    <a:lnTo>
                      <a:pt x="365" y="2"/>
                    </a:lnTo>
                    <a:lnTo>
                      <a:pt x="407" y="0"/>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151">
                <a:extLst>
                  <a:ext uri="{FF2B5EF4-FFF2-40B4-BE49-F238E27FC236}">
                    <a16:creationId xmlns:a16="http://schemas.microsoft.com/office/drawing/2014/main" xmlns="" id="{13C996B0-38DC-40EE-9097-E5E33211A4DF}"/>
                  </a:ext>
                </a:extLst>
              </p:cNvPr>
              <p:cNvSpPr>
                <a:spLocks/>
              </p:cNvSpPr>
              <p:nvPr/>
            </p:nvSpPr>
            <p:spPr bwMode="auto">
              <a:xfrm>
                <a:off x="4506" y="2651"/>
                <a:ext cx="818" cy="808"/>
              </a:xfrm>
              <a:custGeom>
                <a:avLst/>
                <a:gdLst>
                  <a:gd name="T0" fmla="*/ 410 w 818"/>
                  <a:gd name="T1" fmla="*/ 0 h 808"/>
                  <a:gd name="T2" fmla="*/ 493 w 818"/>
                  <a:gd name="T3" fmla="*/ 9 h 808"/>
                  <a:gd name="T4" fmla="*/ 568 w 818"/>
                  <a:gd name="T5" fmla="*/ 33 h 808"/>
                  <a:gd name="T6" fmla="*/ 639 w 818"/>
                  <a:gd name="T7" fmla="*/ 68 h 808"/>
                  <a:gd name="T8" fmla="*/ 698 w 818"/>
                  <a:gd name="T9" fmla="*/ 117 h 808"/>
                  <a:gd name="T10" fmla="*/ 750 w 818"/>
                  <a:gd name="T11" fmla="*/ 179 h 808"/>
                  <a:gd name="T12" fmla="*/ 787 w 818"/>
                  <a:gd name="T13" fmla="*/ 247 h 808"/>
                  <a:gd name="T14" fmla="*/ 811 w 818"/>
                  <a:gd name="T15" fmla="*/ 322 h 808"/>
                  <a:gd name="T16" fmla="*/ 818 w 818"/>
                  <a:gd name="T17" fmla="*/ 402 h 808"/>
                  <a:gd name="T18" fmla="*/ 818 w 818"/>
                  <a:gd name="T19" fmla="*/ 445 h 808"/>
                  <a:gd name="T20" fmla="*/ 802 w 818"/>
                  <a:gd name="T21" fmla="*/ 522 h 808"/>
                  <a:gd name="T22" fmla="*/ 769 w 818"/>
                  <a:gd name="T23" fmla="*/ 596 h 808"/>
                  <a:gd name="T24" fmla="*/ 726 w 818"/>
                  <a:gd name="T25" fmla="*/ 659 h 808"/>
                  <a:gd name="T26" fmla="*/ 670 w 818"/>
                  <a:gd name="T27" fmla="*/ 713 h 808"/>
                  <a:gd name="T28" fmla="*/ 604 w 818"/>
                  <a:gd name="T29" fmla="*/ 758 h 808"/>
                  <a:gd name="T30" fmla="*/ 531 w 818"/>
                  <a:gd name="T31" fmla="*/ 789 h 808"/>
                  <a:gd name="T32" fmla="*/ 450 w 818"/>
                  <a:gd name="T33" fmla="*/ 805 h 808"/>
                  <a:gd name="T34" fmla="*/ 410 w 818"/>
                  <a:gd name="T35" fmla="*/ 808 h 808"/>
                  <a:gd name="T36" fmla="*/ 328 w 818"/>
                  <a:gd name="T37" fmla="*/ 798 h 808"/>
                  <a:gd name="T38" fmla="*/ 250 w 818"/>
                  <a:gd name="T39" fmla="*/ 775 h 808"/>
                  <a:gd name="T40" fmla="*/ 179 w 818"/>
                  <a:gd name="T41" fmla="*/ 737 h 808"/>
                  <a:gd name="T42" fmla="*/ 120 w 818"/>
                  <a:gd name="T43" fmla="*/ 687 h 808"/>
                  <a:gd name="T44" fmla="*/ 69 w 818"/>
                  <a:gd name="T45" fmla="*/ 628 h 808"/>
                  <a:gd name="T46" fmla="*/ 31 w 818"/>
                  <a:gd name="T47" fmla="*/ 560 h 808"/>
                  <a:gd name="T48" fmla="*/ 7 w 818"/>
                  <a:gd name="T49" fmla="*/ 485 h 808"/>
                  <a:gd name="T50" fmla="*/ 0 w 818"/>
                  <a:gd name="T51" fmla="*/ 402 h 808"/>
                  <a:gd name="T52" fmla="*/ 3 w 818"/>
                  <a:gd name="T53" fmla="*/ 362 h 808"/>
                  <a:gd name="T54" fmla="*/ 19 w 818"/>
                  <a:gd name="T55" fmla="*/ 282 h 808"/>
                  <a:gd name="T56" fmla="*/ 50 w 818"/>
                  <a:gd name="T57" fmla="*/ 212 h 808"/>
                  <a:gd name="T58" fmla="*/ 92 w 818"/>
                  <a:gd name="T59" fmla="*/ 146 h 808"/>
                  <a:gd name="T60" fmla="*/ 149 w 818"/>
                  <a:gd name="T61" fmla="*/ 91 h 808"/>
                  <a:gd name="T62" fmla="*/ 215 w 818"/>
                  <a:gd name="T63" fmla="*/ 49 h 808"/>
                  <a:gd name="T64" fmla="*/ 288 w 818"/>
                  <a:gd name="T65" fmla="*/ 18 h 808"/>
                  <a:gd name="T66" fmla="*/ 368 w 818"/>
                  <a:gd name="T67" fmla="*/ 2 h 808"/>
                  <a:gd name="T68" fmla="*/ 410 w 818"/>
                  <a:gd name="T69" fmla="*/ 0 h 80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8"/>
                  <a:gd name="T106" fmla="*/ 0 h 808"/>
                  <a:gd name="T107" fmla="*/ 818 w 818"/>
                  <a:gd name="T108" fmla="*/ 808 h 80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8" h="808">
                    <a:moveTo>
                      <a:pt x="410" y="0"/>
                    </a:moveTo>
                    <a:lnTo>
                      <a:pt x="410" y="0"/>
                    </a:lnTo>
                    <a:lnTo>
                      <a:pt x="450" y="2"/>
                    </a:lnTo>
                    <a:lnTo>
                      <a:pt x="493" y="9"/>
                    </a:lnTo>
                    <a:lnTo>
                      <a:pt x="531" y="18"/>
                    </a:lnTo>
                    <a:lnTo>
                      <a:pt x="568" y="33"/>
                    </a:lnTo>
                    <a:lnTo>
                      <a:pt x="604" y="49"/>
                    </a:lnTo>
                    <a:lnTo>
                      <a:pt x="639" y="68"/>
                    </a:lnTo>
                    <a:lnTo>
                      <a:pt x="670" y="91"/>
                    </a:lnTo>
                    <a:lnTo>
                      <a:pt x="698" y="117"/>
                    </a:lnTo>
                    <a:lnTo>
                      <a:pt x="726" y="146"/>
                    </a:lnTo>
                    <a:lnTo>
                      <a:pt x="750" y="179"/>
                    </a:lnTo>
                    <a:lnTo>
                      <a:pt x="769" y="212"/>
                    </a:lnTo>
                    <a:lnTo>
                      <a:pt x="787" y="247"/>
                    </a:lnTo>
                    <a:lnTo>
                      <a:pt x="802" y="282"/>
                    </a:lnTo>
                    <a:lnTo>
                      <a:pt x="811" y="322"/>
                    </a:lnTo>
                    <a:lnTo>
                      <a:pt x="818" y="362"/>
                    </a:lnTo>
                    <a:lnTo>
                      <a:pt x="818" y="402"/>
                    </a:lnTo>
                    <a:lnTo>
                      <a:pt x="818" y="445"/>
                    </a:lnTo>
                    <a:lnTo>
                      <a:pt x="811" y="485"/>
                    </a:lnTo>
                    <a:lnTo>
                      <a:pt x="802" y="522"/>
                    </a:lnTo>
                    <a:lnTo>
                      <a:pt x="787" y="560"/>
                    </a:lnTo>
                    <a:lnTo>
                      <a:pt x="769" y="596"/>
                    </a:lnTo>
                    <a:lnTo>
                      <a:pt x="750" y="628"/>
                    </a:lnTo>
                    <a:lnTo>
                      <a:pt x="726" y="659"/>
                    </a:lnTo>
                    <a:lnTo>
                      <a:pt x="698" y="687"/>
                    </a:lnTo>
                    <a:lnTo>
                      <a:pt x="670" y="713"/>
                    </a:lnTo>
                    <a:lnTo>
                      <a:pt x="639" y="737"/>
                    </a:lnTo>
                    <a:lnTo>
                      <a:pt x="604" y="758"/>
                    </a:lnTo>
                    <a:lnTo>
                      <a:pt x="568" y="775"/>
                    </a:lnTo>
                    <a:lnTo>
                      <a:pt x="531" y="789"/>
                    </a:lnTo>
                    <a:lnTo>
                      <a:pt x="493" y="798"/>
                    </a:lnTo>
                    <a:lnTo>
                      <a:pt x="450" y="805"/>
                    </a:lnTo>
                    <a:lnTo>
                      <a:pt x="410" y="808"/>
                    </a:lnTo>
                    <a:lnTo>
                      <a:pt x="368" y="805"/>
                    </a:lnTo>
                    <a:lnTo>
                      <a:pt x="328" y="798"/>
                    </a:lnTo>
                    <a:lnTo>
                      <a:pt x="288" y="789"/>
                    </a:lnTo>
                    <a:lnTo>
                      <a:pt x="250" y="775"/>
                    </a:lnTo>
                    <a:lnTo>
                      <a:pt x="215" y="758"/>
                    </a:lnTo>
                    <a:lnTo>
                      <a:pt x="179" y="737"/>
                    </a:lnTo>
                    <a:lnTo>
                      <a:pt x="149" y="713"/>
                    </a:lnTo>
                    <a:lnTo>
                      <a:pt x="120" y="687"/>
                    </a:lnTo>
                    <a:lnTo>
                      <a:pt x="92" y="659"/>
                    </a:lnTo>
                    <a:lnTo>
                      <a:pt x="69" y="628"/>
                    </a:lnTo>
                    <a:lnTo>
                      <a:pt x="50" y="596"/>
                    </a:lnTo>
                    <a:lnTo>
                      <a:pt x="31" y="560"/>
                    </a:lnTo>
                    <a:lnTo>
                      <a:pt x="19" y="522"/>
                    </a:lnTo>
                    <a:lnTo>
                      <a:pt x="7" y="485"/>
                    </a:lnTo>
                    <a:lnTo>
                      <a:pt x="3" y="445"/>
                    </a:lnTo>
                    <a:lnTo>
                      <a:pt x="0" y="402"/>
                    </a:lnTo>
                    <a:lnTo>
                      <a:pt x="3" y="362"/>
                    </a:lnTo>
                    <a:lnTo>
                      <a:pt x="7" y="322"/>
                    </a:lnTo>
                    <a:lnTo>
                      <a:pt x="19" y="282"/>
                    </a:lnTo>
                    <a:lnTo>
                      <a:pt x="31" y="247"/>
                    </a:lnTo>
                    <a:lnTo>
                      <a:pt x="50" y="212"/>
                    </a:lnTo>
                    <a:lnTo>
                      <a:pt x="69" y="179"/>
                    </a:lnTo>
                    <a:lnTo>
                      <a:pt x="92" y="146"/>
                    </a:lnTo>
                    <a:lnTo>
                      <a:pt x="120" y="117"/>
                    </a:lnTo>
                    <a:lnTo>
                      <a:pt x="149" y="91"/>
                    </a:lnTo>
                    <a:lnTo>
                      <a:pt x="179" y="68"/>
                    </a:lnTo>
                    <a:lnTo>
                      <a:pt x="215" y="49"/>
                    </a:lnTo>
                    <a:lnTo>
                      <a:pt x="250" y="33"/>
                    </a:lnTo>
                    <a:lnTo>
                      <a:pt x="288" y="18"/>
                    </a:lnTo>
                    <a:lnTo>
                      <a:pt x="328" y="9"/>
                    </a:lnTo>
                    <a:lnTo>
                      <a:pt x="368" y="2"/>
                    </a:lnTo>
                    <a:lnTo>
                      <a:pt x="410" y="0"/>
                    </a:lnTo>
                    <a:close/>
                  </a:path>
                </a:pathLst>
              </a:custGeom>
              <a:solidFill>
                <a:srgbClr val="FFB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2" name="Freeform 152">
                <a:extLst>
                  <a:ext uri="{FF2B5EF4-FFF2-40B4-BE49-F238E27FC236}">
                    <a16:creationId xmlns:a16="http://schemas.microsoft.com/office/drawing/2014/main" xmlns="" id="{D2EC7B25-0484-4D0C-BFEF-2846D20FAAE3}"/>
                  </a:ext>
                </a:extLst>
              </p:cNvPr>
              <p:cNvSpPr>
                <a:spLocks/>
              </p:cNvSpPr>
              <p:nvPr/>
            </p:nvSpPr>
            <p:spPr bwMode="auto">
              <a:xfrm>
                <a:off x="4501" y="2648"/>
                <a:ext cx="825" cy="811"/>
              </a:xfrm>
              <a:custGeom>
                <a:avLst/>
                <a:gdLst>
                  <a:gd name="T0" fmla="*/ 413 w 825"/>
                  <a:gd name="T1" fmla="*/ 0 h 811"/>
                  <a:gd name="T2" fmla="*/ 495 w 825"/>
                  <a:gd name="T3" fmla="*/ 7 h 811"/>
                  <a:gd name="T4" fmla="*/ 573 w 825"/>
                  <a:gd name="T5" fmla="*/ 31 h 811"/>
                  <a:gd name="T6" fmla="*/ 644 w 825"/>
                  <a:gd name="T7" fmla="*/ 69 h 811"/>
                  <a:gd name="T8" fmla="*/ 705 w 825"/>
                  <a:gd name="T9" fmla="*/ 118 h 811"/>
                  <a:gd name="T10" fmla="*/ 755 w 825"/>
                  <a:gd name="T11" fmla="*/ 179 h 811"/>
                  <a:gd name="T12" fmla="*/ 792 w 825"/>
                  <a:gd name="T13" fmla="*/ 248 h 811"/>
                  <a:gd name="T14" fmla="*/ 816 w 825"/>
                  <a:gd name="T15" fmla="*/ 323 h 811"/>
                  <a:gd name="T16" fmla="*/ 825 w 825"/>
                  <a:gd name="T17" fmla="*/ 405 h 811"/>
                  <a:gd name="T18" fmla="*/ 823 w 825"/>
                  <a:gd name="T19" fmla="*/ 448 h 811"/>
                  <a:gd name="T20" fmla="*/ 807 w 825"/>
                  <a:gd name="T21" fmla="*/ 525 h 811"/>
                  <a:gd name="T22" fmla="*/ 776 w 825"/>
                  <a:gd name="T23" fmla="*/ 599 h 811"/>
                  <a:gd name="T24" fmla="*/ 731 w 825"/>
                  <a:gd name="T25" fmla="*/ 662 h 811"/>
                  <a:gd name="T26" fmla="*/ 675 w 825"/>
                  <a:gd name="T27" fmla="*/ 719 h 811"/>
                  <a:gd name="T28" fmla="*/ 609 w 825"/>
                  <a:gd name="T29" fmla="*/ 761 h 811"/>
                  <a:gd name="T30" fmla="*/ 536 w 825"/>
                  <a:gd name="T31" fmla="*/ 792 h 811"/>
                  <a:gd name="T32" fmla="*/ 455 w 825"/>
                  <a:gd name="T33" fmla="*/ 808 h 811"/>
                  <a:gd name="T34" fmla="*/ 413 w 825"/>
                  <a:gd name="T35" fmla="*/ 811 h 811"/>
                  <a:gd name="T36" fmla="*/ 330 w 825"/>
                  <a:gd name="T37" fmla="*/ 803 h 811"/>
                  <a:gd name="T38" fmla="*/ 253 w 825"/>
                  <a:gd name="T39" fmla="*/ 780 h 811"/>
                  <a:gd name="T40" fmla="*/ 182 w 825"/>
                  <a:gd name="T41" fmla="*/ 742 h 811"/>
                  <a:gd name="T42" fmla="*/ 123 w 825"/>
                  <a:gd name="T43" fmla="*/ 693 h 811"/>
                  <a:gd name="T44" fmla="*/ 71 w 825"/>
                  <a:gd name="T45" fmla="*/ 631 h 811"/>
                  <a:gd name="T46" fmla="*/ 33 w 825"/>
                  <a:gd name="T47" fmla="*/ 563 h 811"/>
                  <a:gd name="T48" fmla="*/ 10 w 825"/>
                  <a:gd name="T49" fmla="*/ 488 h 811"/>
                  <a:gd name="T50" fmla="*/ 0 w 825"/>
                  <a:gd name="T51" fmla="*/ 405 h 811"/>
                  <a:gd name="T52" fmla="*/ 3 w 825"/>
                  <a:gd name="T53" fmla="*/ 363 h 811"/>
                  <a:gd name="T54" fmla="*/ 19 w 825"/>
                  <a:gd name="T55" fmla="*/ 285 h 811"/>
                  <a:gd name="T56" fmla="*/ 50 w 825"/>
                  <a:gd name="T57" fmla="*/ 212 h 811"/>
                  <a:gd name="T58" fmla="*/ 95 w 825"/>
                  <a:gd name="T59" fmla="*/ 149 h 811"/>
                  <a:gd name="T60" fmla="*/ 151 w 825"/>
                  <a:gd name="T61" fmla="*/ 92 h 811"/>
                  <a:gd name="T62" fmla="*/ 217 w 825"/>
                  <a:gd name="T63" fmla="*/ 50 h 811"/>
                  <a:gd name="T64" fmla="*/ 290 w 825"/>
                  <a:gd name="T65" fmla="*/ 19 h 811"/>
                  <a:gd name="T66" fmla="*/ 371 w 825"/>
                  <a:gd name="T67" fmla="*/ 3 h 811"/>
                  <a:gd name="T68" fmla="*/ 413 w 825"/>
                  <a:gd name="T69" fmla="*/ 0 h 8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5"/>
                  <a:gd name="T106" fmla="*/ 0 h 811"/>
                  <a:gd name="T107" fmla="*/ 825 w 825"/>
                  <a:gd name="T108" fmla="*/ 811 h 8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5" h="811">
                    <a:moveTo>
                      <a:pt x="413" y="0"/>
                    </a:moveTo>
                    <a:lnTo>
                      <a:pt x="413" y="0"/>
                    </a:lnTo>
                    <a:lnTo>
                      <a:pt x="455" y="3"/>
                    </a:lnTo>
                    <a:lnTo>
                      <a:pt x="495" y="7"/>
                    </a:lnTo>
                    <a:lnTo>
                      <a:pt x="536" y="19"/>
                    </a:lnTo>
                    <a:lnTo>
                      <a:pt x="573" y="31"/>
                    </a:lnTo>
                    <a:lnTo>
                      <a:pt x="609" y="50"/>
                    </a:lnTo>
                    <a:lnTo>
                      <a:pt x="644" y="69"/>
                    </a:lnTo>
                    <a:lnTo>
                      <a:pt x="675" y="92"/>
                    </a:lnTo>
                    <a:lnTo>
                      <a:pt x="705" y="118"/>
                    </a:lnTo>
                    <a:lnTo>
                      <a:pt x="731" y="149"/>
                    </a:lnTo>
                    <a:lnTo>
                      <a:pt x="755" y="179"/>
                    </a:lnTo>
                    <a:lnTo>
                      <a:pt x="776" y="212"/>
                    </a:lnTo>
                    <a:lnTo>
                      <a:pt x="792" y="248"/>
                    </a:lnTo>
                    <a:lnTo>
                      <a:pt x="807" y="285"/>
                    </a:lnTo>
                    <a:lnTo>
                      <a:pt x="816" y="323"/>
                    </a:lnTo>
                    <a:lnTo>
                      <a:pt x="823" y="363"/>
                    </a:lnTo>
                    <a:lnTo>
                      <a:pt x="825" y="405"/>
                    </a:lnTo>
                    <a:lnTo>
                      <a:pt x="823" y="448"/>
                    </a:lnTo>
                    <a:lnTo>
                      <a:pt x="816" y="488"/>
                    </a:lnTo>
                    <a:lnTo>
                      <a:pt x="807" y="525"/>
                    </a:lnTo>
                    <a:lnTo>
                      <a:pt x="792" y="563"/>
                    </a:lnTo>
                    <a:lnTo>
                      <a:pt x="776" y="599"/>
                    </a:lnTo>
                    <a:lnTo>
                      <a:pt x="755" y="631"/>
                    </a:lnTo>
                    <a:lnTo>
                      <a:pt x="731" y="662"/>
                    </a:lnTo>
                    <a:lnTo>
                      <a:pt x="705" y="693"/>
                    </a:lnTo>
                    <a:lnTo>
                      <a:pt x="675" y="719"/>
                    </a:lnTo>
                    <a:lnTo>
                      <a:pt x="644" y="742"/>
                    </a:lnTo>
                    <a:lnTo>
                      <a:pt x="609" y="761"/>
                    </a:lnTo>
                    <a:lnTo>
                      <a:pt x="573" y="780"/>
                    </a:lnTo>
                    <a:lnTo>
                      <a:pt x="536" y="792"/>
                    </a:lnTo>
                    <a:lnTo>
                      <a:pt x="495" y="803"/>
                    </a:lnTo>
                    <a:lnTo>
                      <a:pt x="455" y="808"/>
                    </a:lnTo>
                    <a:lnTo>
                      <a:pt x="413" y="811"/>
                    </a:lnTo>
                    <a:lnTo>
                      <a:pt x="371" y="808"/>
                    </a:lnTo>
                    <a:lnTo>
                      <a:pt x="330" y="803"/>
                    </a:lnTo>
                    <a:lnTo>
                      <a:pt x="290" y="792"/>
                    </a:lnTo>
                    <a:lnTo>
                      <a:pt x="253" y="780"/>
                    </a:lnTo>
                    <a:lnTo>
                      <a:pt x="217" y="761"/>
                    </a:lnTo>
                    <a:lnTo>
                      <a:pt x="182" y="742"/>
                    </a:lnTo>
                    <a:lnTo>
                      <a:pt x="151" y="719"/>
                    </a:lnTo>
                    <a:lnTo>
                      <a:pt x="123" y="693"/>
                    </a:lnTo>
                    <a:lnTo>
                      <a:pt x="95" y="662"/>
                    </a:lnTo>
                    <a:lnTo>
                      <a:pt x="71" y="631"/>
                    </a:lnTo>
                    <a:lnTo>
                      <a:pt x="50" y="599"/>
                    </a:lnTo>
                    <a:lnTo>
                      <a:pt x="33" y="563"/>
                    </a:lnTo>
                    <a:lnTo>
                      <a:pt x="19" y="525"/>
                    </a:lnTo>
                    <a:lnTo>
                      <a:pt x="10" y="488"/>
                    </a:lnTo>
                    <a:lnTo>
                      <a:pt x="3" y="448"/>
                    </a:lnTo>
                    <a:lnTo>
                      <a:pt x="0" y="405"/>
                    </a:lnTo>
                    <a:lnTo>
                      <a:pt x="3" y="363"/>
                    </a:lnTo>
                    <a:lnTo>
                      <a:pt x="10" y="323"/>
                    </a:lnTo>
                    <a:lnTo>
                      <a:pt x="19" y="285"/>
                    </a:lnTo>
                    <a:lnTo>
                      <a:pt x="33" y="248"/>
                    </a:lnTo>
                    <a:lnTo>
                      <a:pt x="50" y="212"/>
                    </a:lnTo>
                    <a:lnTo>
                      <a:pt x="71" y="179"/>
                    </a:lnTo>
                    <a:lnTo>
                      <a:pt x="95" y="149"/>
                    </a:lnTo>
                    <a:lnTo>
                      <a:pt x="123" y="118"/>
                    </a:lnTo>
                    <a:lnTo>
                      <a:pt x="151" y="92"/>
                    </a:lnTo>
                    <a:lnTo>
                      <a:pt x="182" y="69"/>
                    </a:lnTo>
                    <a:lnTo>
                      <a:pt x="217" y="50"/>
                    </a:lnTo>
                    <a:lnTo>
                      <a:pt x="253" y="31"/>
                    </a:lnTo>
                    <a:lnTo>
                      <a:pt x="290" y="19"/>
                    </a:lnTo>
                    <a:lnTo>
                      <a:pt x="330" y="7"/>
                    </a:lnTo>
                    <a:lnTo>
                      <a:pt x="371" y="3"/>
                    </a:lnTo>
                    <a:lnTo>
                      <a:pt x="413" y="0"/>
                    </a:lnTo>
                    <a:close/>
                  </a:path>
                </a:pathLst>
              </a:custGeom>
              <a:solidFill>
                <a:srgbClr val="FFB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3" name="Freeform 153">
                <a:extLst>
                  <a:ext uri="{FF2B5EF4-FFF2-40B4-BE49-F238E27FC236}">
                    <a16:creationId xmlns:a16="http://schemas.microsoft.com/office/drawing/2014/main" xmlns="" id="{FABC0290-9505-47E4-86D5-A33637101A7D}"/>
                  </a:ext>
                </a:extLst>
              </p:cNvPr>
              <p:cNvSpPr>
                <a:spLocks/>
              </p:cNvSpPr>
              <p:nvPr/>
            </p:nvSpPr>
            <p:spPr bwMode="auto">
              <a:xfrm>
                <a:off x="4499" y="2646"/>
                <a:ext cx="827" cy="815"/>
              </a:xfrm>
              <a:custGeom>
                <a:avLst/>
                <a:gdLst>
                  <a:gd name="T0" fmla="*/ 415 w 827"/>
                  <a:gd name="T1" fmla="*/ 0 h 815"/>
                  <a:gd name="T2" fmla="*/ 497 w 827"/>
                  <a:gd name="T3" fmla="*/ 7 h 815"/>
                  <a:gd name="T4" fmla="*/ 575 w 827"/>
                  <a:gd name="T5" fmla="*/ 30 h 815"/>
                  <a:gd name="T6" fmla="*/ 646 w 827"/>
                  <a:gd name="T7" fmla="*/ 68 h 815"/>
                  <a:gd name="T8" fmla="*/ 707 w 827"/>
                  <a:gd name="T9" fmla="*/ 120 h 815"/>
                  <a:gd name="T10" fmla="*/ 757 w 827"/>
                  <a:gd name="T11" fmla="*/ 179 h 815"/>
                  <a:gd name="T12" fmla="*/ 794 w 827"/>
                  <a:gd name="T13" fmla="*/ 250 h 815"/>
                  <a:gd name="T14" fmla="*/ 820 w 827"/>
                  <a:gd name="T15" fmla="*/ 325 h 815"/>
                  <a:gd name="T16" fmla="*/ 827 w 827"/>
                  <a:gd name="T17" fmla="*/ 407 h 815"/>
                  <a:gd name="T18" fmla="*/ 825 w 827"/>
                  <a:gd name="T19" fmla="*/ 447 h 815"/>
                  <a:gd name="T20" fmla="*/ 809 w 827"/>
                  <a:gd name="T21" fmla="*/ 527 h 815"/>
                  <a:gd name="T22" fmla="*/ 778 w 827"/>
                  <a:gd name="T23" fmla="*/ 601 h 815"/>
                  <a:gd name="T24" fmla="*/ 733 w 827"/>
                  <a:gd name="T25" fmla="*/ 666 h 815"/>
                  <a:gd name="T26" fmla="*/ 677 w 827"/>
                  <a:gd name="T27" fmla="*/ 721 h 815"/>
                  <a:gd name="T28" fmla="*/ 611 w 827"/>
                  <a:gd name="T29" fmla="*/ 765 h 815"/>
                  <a:gd name="T30" fmla="*/ 538 w 827"/>
                  <a:gd name="T31" fmla="*/ 796 h 815"/>
                  <a:gd name="T32" fmla="*/ 455 w 827"/>
                  <a:gd name="T33" fmla="*/ 813 h 815"/>
                  <a:gd name="T34" fmla="*/ 415 w 827"/>
                  <a:gd name="T35" fmla="*/ 815 h 815"/>
                  <a:gd name="T36" fmla="*/ 330 w 827"/>
                  <a:gd name="T37" fmla="*/ 805 h 815"/>
                  <a:gd name="T38" fmla="*/ 252 w 827"/>
                  <a:gd name="T39" fmla="*/ 782 h 815"/>
                  <a:gd name="T40" fmla="*/ 182 w 827"/>
                  <a:gd name="T41" fmla="*/ 744 h 815"/>
                  <a:gd name="T42" fmla="*/ 120 w 827"/>
                  <a:gd name="T43" fmla="*/ 695 h 815"/>
                  <a:gd name="T44" fmla="*/ 71 w 827"/>
                  <a:gd name="T45" fmla="*/ 633 h 815"/>
                  <a:gd name="T46" fmla="*/ 33 w 827"/>
                  <a:gd name="T47" fmla="*/ 565 h 815"/>
                  <a:gd name="T48" fmla="*/ 10 w 827"/>
                  <a:gd name="T49" fmla="*/ 490 h 815"/>
                  <a:gd name="T50" fmla="*/ 0 w 827"/>
                  <a:gd name="T51" fmla="*/ 407 h 815"/>
                  <a:gd name="T52" fmla="*/ 2 w 827"/>
                  <a:gd name="T53" fmla="*/ 365 h 815"/>
                  <a:gd name="T54" fmla="*/ 19 w 827"/>
                  <a:gd name="T55" fmla="*/ 285 h 815"/>
                  <a:gd name="T56" fmla="*/ 50 w 827"/>
                  <a:gd name="T57" fmla="*/ 212 h 815"/>
                  <a:gd name="T58" fmla="*/ 94 w 827"/>
                  <a:gd name="T59" fmla="*/ 148 h 815"/>
                  <a:gd name="T60" fmla="*/ 151 w 827"/>
                  <a:gd name="T61" fmla="*/ 92 h 815"/>
                  <a:gd name="T62" fmla="*/ 217 w 827"/>
                  <a:gd name="T63" fmla="*/ 49 h 815"/>
                  <a:gd name="T64" fmla="*/ 290 w 827"/>
                  <a:gd name="T65" fmla="*/ 19 h 815"/>
                  <a:gd name="T66" fmla="*/ 373 w 827"/>
                  <a:gd name="T67" fmla="*/ 2 h 815"/>
                  <a:gd name="T68" fmla="*/ 415 w 827"/>
                  <a:gd name="T69" fmla="*/ 0 h 8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7"/>
                  <a:gd name="T106" fmla="*/ 0 h 815"/>
                  <a:gd name="T107" fmla="*/ 827 w 827"/>
                  <a:gd name="T108" fmla="*/ 815 h 8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7" h="815">
                    <a:moveTo>
                      <a:pt x="415" y="0"/>
                    </a:moveTo>
                    <a:lnTo>
                      <a:pt x="415" y="0"/>
                    </a:lnTo>
                    <a:lnTo>
                      <a:pt x="455" y="2"/>
                    </a:lnTo>
                    <a:lnTo>
                      <a:pt x="497" y="7"/>
                    </a:lnTo>
                    <a:lnTo>
                      <a:pt x="538" y="19"/>
                    </a:lnTo>
                    <a:lnTo>
                      <a:pt x="575" y="30"/>
                    </a:lnTo>
                    <a:lnTo>
                      <a:pt x="611" y="49"/>
                    </a:lnTo>
                    <a:lnTo>
                      <a:pt x="646" y="68"/>
                    </a:lnTo>
                    <a:lnTo>
                      <a:pt x="677" y="92"/>
                    </a:lnTo>
                    <a:lnTo>
                      <a:pt x="707" y="120"/>
                    </a:lnTo>
                    <a:lnTo>
                      <a:pt x="733" y="148"/>
                    </a:lnTo>
                    <a:lnTo>
                      <a:pt x="757" y="179"/>
                    </a:lnTo>
                    <a:lnTo>
                      <a:pt x="778" y="212"/>
                    </a:lnTo>
                    <a:lnTo>
                      <a:pt x="794" y="250"/>
                    </a:lnTo>
                    <a:lnTo>
                      <a:pt x="809" y="285"/>
                    </a:lnTo>
                    <a:lnTo>
                      <a:pt x="820" y="325"/>
                    </a:lnTo>
                    <a:lnTo>
                      <a:pt x="825" y="365"/>
                    </a:lnTo>
                    <a:lnTo>
                      <a:pt x="827" y="407"/>
                    </a:lnTo>
                    <a:lnTo>
                      <a:pt x="825" y="447"/>
                    </a:lnTo>
                    <a:lnTo>
                      <a:pt x="820" y="490"/>
                    </a:lnTo>
                    <a:lnTo>
                      <a:pt x="809" y="527"/>
                    </a:lnTo>
                    <a:lnTo>
                      <a:pt x="794" y="565"/>
                    </a:lnTo>
                    <a:lnTo>
                      <a:pt x="778" y="601"/>
                    </a:lnTo>
                    <a:lnTo>
                      <a:pt x="757" y="633"/>
                    </a:lnTo>
                    <a:lnTo>
                      <a:pt x="733" y="666"/>
                    </a:lnTo>
                    <a:lnTo>
                      <a:pt x="707" y="695"/>
                    </a:lnTo>
                    <a:lnTo>
                      <a:pt x="677" y="721"/>
                    </a:lnTo>
                    <a:lnTo>
                      <a:pt x="646" y="744"/>
                    </a:lnTo>
                    <a:lnTo>
                      <a:pt x="611" y="765"/>
                    </a:lnTo>
                    <a:lnTo>
                      <a:pt x="575" y="782"/>
                    </a:lnTo>
                    <a:lnTo>
                      <a:pt x="538" y="796"/>
                    </a:lnTo>
                    <a:lnTo>
                      <a:pt x="497" y="805"/>
                    </a:lnTo>
                    <a:lnTo>
                      <a:pt x="455" y="813"/>
                    </a:lnTo>
                    <a:lnTo>
                      <a:pt x="415" y="815"/>
                    </a:lnTo>
                    <a:lnTo>
                      <a:pt x="373" y="813"/>
                    </a:lnTo>
                    <a:lnTo>
                      <a:pt x="330" y="805"/>
                    </a:lnTo>
                    <a:lnTo>
                      <a:pt x="290" y="796"/>
                    </a:lnTo>
                    <a:lnTo>
                      <a:pt x="252" y="782"/>
                    </a:lnTo>
                    <a:lnTo>
                      <a:pt x="217" y="765"/>
                    </a:lnTo>
                    <a:lnTo>
                      <a:pt x="182" y="744"/>
                    </a:lnTo>
                    <a:lnTo>
                      <a:pt x="151" y="721"/>
                    </a:lnTo>
                    <a:lnTo>
                      <a:pt x="120" y="695"/>
                    </a:lnTo>
                    <a:lnTo>
                      <a:pt x="94" y="666"/>
                    </a:lnTo>
                    <a:lnTo>
                      <a:pt x="71" y="633"/>
                    </a:lnTo>
                    <a:lnTo>
                      <a:pt x="50" y="601"/>
                    </a:lnTo>
                    <a:lnTo>
                      <a:pt x="33" y="565"/>
                    </a:lnTo>
                    <a:lnTo>
                      <a:pt x="19" y="527"/>
                    </a:lnTo>
                    <a:lnTo>
                      <a:pt x="10" y="490"/>
                    </a:lnTo>
                    <a:lnTo>
                      <a:pt x="2" y="447"/>
                    </a:lnTo>
                    <a:lnTo>
                      <a:pt x="0" y="407"/>
                    </a:lnTo>
                    <a:lnTo>
                      <a:pt x="2" y="365"/>
                    </a:lnTo>
                    <a:lnTo>
                      <a:pt x="10" y="325"/>
                    </a:lnTo>
                    <a:lnTo>
                      <a:pt x="19" y="285"/>
                    </a:lnTo>
                    <a:lnTo>
                      <a:pt x="33" y="250"/>
                    </a:lnTo>
                    <a:lnTo>
                      <a:pt x="50" y="212"/>
                    </a:lnTo>
                    <a:lnTo>
                      <a:pt x="71" y="179"/>
                    </a:lnTo>
                    <a:lnTo>
                      <a:pt x="94" y="148"/>
                    </a:lnTo>
                    <a:lnTo>
                      <a:pt x="120" y="120"/>
                    </a:lnTo>
                    <a:lnTo>
                      <a:pt x="151" y="92"/>
                    </a:lnTo>
                    <a:lnTo>
                      <a:pt x="182" y="68"/>
                    </a:lnTo>
                    <a:lnTo>
                      <a:pt x="217" y="49"/>
                    </a:lnTo>
                    <a:lnTo>
                      <a:pt x="252" y="30"/>
                    </a:lnTo>
                    <a:lnTo>
                      <a:pt x="290" y="19"/>
                    </a:lnTo>
                    <a:lnTo>
                      <a:pt x="330" y="7"/>
                    </a:lnTo>
                    <a:lnTo>
                      <a:pt x="373" y="2"/>
                    </a:lnTo>
                    <a:lnTo>
                      <a:pt x="415" y="0"/>
                    </a:lnTo>
                    <a:close/>
                  </a:path>
                </a:pathLst>
              </a:custGeom>
              <a:solidFill>
                <a:srgbClr val="FFA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54">
                <a:extLst>
                  <a:ext uri="{FF2B5EF4-FFF2-40B4-BE49-F238E27FC236}">
                    <a16:creationId xmlns:a16="http://schemas.microsoft.com/office/drawing/2014/main" xmlns="" id="{1CC6A789-D44B-41CD-9695-9C51AA9AF628}"/>
                  </a:ext>
                </a:extLst>
              </p:cNvPr>
              <p:cNvSpPr>
                <a:spLocks/>
              </p:cNvSpPr>
              <p:nvPr/>
            </p:nvSpPr>
            <p:spPr bwMode="auto">
              <a:xfrm>
                <a:off x="4497" y="2644"/>
                <a:ext cx="829" cy="817"/>
              </a:xfrm>
              <a:custGeom>
                <a:avLst/>
                <a:gdLst>
                  <a:gd name="T0" fmla="*/ 415 w 829"/>
                  <a:gd name="T1" fmla="*/ 0 h 817"/>
                  <a:gd name="T2" fmla="*/ 497 w 829"/>
                  <a:gd name="T3" fmla="*/ 7 h 817"/>
                  <a:gd name="T4" fmla="*/ 577 w 829"/>
                  <a:gd name="T5" fmla="*/ 30 h 817"/>
                  <a:gd name="T6" fmla="*/ 648 w 829"/>
                  <a:gd name="T7" fmla="*/ 68 h 817"/>
                  <a:gd name="T8" fmla="*/ 709 w 829"/>
                  <a:gd name="T9" fmla="*/ 120 h 817"/>
                  <a:gd name="T10" fmla="*/ 759 w 829"/>
                  <a:gd name="T11" fmla="*/ 179 h 817"/>
                  <a:gd name="T12" fmla="*/ 799 w 829"/>
                  <a:gd name="T13" fmla="*/ 249 h 817"/>
                  <a:gd name="T14" fmla="*/ 822 w 829"/>
                  <a:gd name="T15" fmla="*/ 327 h 817"/>
                  <a:gd name="T16" fmla="*/ 829 w 829"/>
                  <a:gd name="T17" fmla="*/ 409 h 817"/>
                  <a:gd name="T18" fmla="*/ 829 w 829"/>
                  <a:gd name="T19" fmla="*/ 449 h 817"/>
                  <a:gd name="T20" fmla="*/ 813 w 829"/>
                  <a:gd name="T21" fmla="*/ 529 h 817"/>
                  <a:gd name="T22" fmla="*/ 780 w 829"/>
                  <a:gd name="T23" fmla="*/ 603 h 817"/>
                  <a:gd name="T24" fmla="*/ 735 w 829"/>
                  <a:gd name="T25" fmla="*/ 668 h 817"/>
                  <a:gd name="T26" fmla="*/ 679 w 829"/>
                  <a:gd name="T27" fmla="*/ 725 h 817"/>
                  <a:gd name="T28" fmla="*/ 613 w 829"/>
                  <a:gd name="T29" fmla="*/ 767 h 817"/>
                  <a:gd name="T30" fmla="*/ 537 w 829"/>
                  <a:gd name="T31" fmla="*/ 798 h 817"/>
                  <a:gd name="T32" fmla="*/ 457 w 829"/>
                  <a:gd name="T33" fmla="*/ 815 h 817"/>
                  <a:gd name="T34" fmla="*/ 415 w 829"/>
                  <a:gd name="T35" fmla="*/ 817 h 817"/>
                  <a:gd name="T36" fmla="*/ 332 w 829"/>
                  <a:gd name="T37" fmla="*/ 810 h 817"/>
                  <a:gd name="T38" fmla="*/ 252 w 829"/>
                  <a:gd name="T39" fmla="*/ 786 h 817"/>
                  <a:gd name="T40" fmla="*/ 181 w 829"/>
                  <a:gd name="T41" fmla="*/ 749 h 817"/>
                  <a:gd name="T42" fmla="*/ 120 w 829"/>
                  <a:gd name="T43" fmla="*/ 697 h 817"/>
                  <a:gd name="T44" fmla="*/ 70 w 829"/>
                  <a:gd name="T45" fmla="*/ 638 h 817"/>
                  <a:gd name="T46" fmla="*/ 30 w 829"/>
                  <a:gd name="T47" fmla="*/ 567 h 817"/>
                  <a:gd name="T48" fmla="*/ 7 w 829"/>
                  <a:gd name="T49" fmla="*/ 489 h 817"/>
                  <a:gd name="T50" fmla="*/ 0 w 829"/>
                  <a:gd name="T51" fmla="*/ 409 h 817"/>
                  <a:gd name="T52" fmla="*/ 0 w 829"/>
                  <a:gd name="T53" fmla="*/ 367 h 817"/>
                  <a:gd name="T54" fmla="*/ 16 w 829"/>
                  <a:gd name="T55" fmla="*/ 287 h 817"/>
                  <a:gd name="T56" fmla="*/ 49 w 829"/>
                  <a:gd name="T57" fmla="*/ 214 h 817"/>
                  <a:gd name="T58" fmla="*/ 94 w 829"/>
                  <a:gd name="T59" fmla="*/ 148 h 817"/>
                  <a:gd name="T60" fmla="*/ 151 w 829"/>
                  <a:gd name="T61" fmla="*/ 91 h 817"/>
                  <a:gd name="T62" fmla="*/ 217 w 829"/>
                  <a:gd name="T63" fmla="*/ 49 h 817"/>
                  <a:gd name="T64" fmla="*/ 292 w 829"/>
                  <a:gd name="T65" fmla="*/ 18 h 817"/>
                  <a:gd name="T66" fmla="*/ 372 w 829"/>
                  <a:gd name="T67" fmla="*/ 2 h 817"/>
                  <a:gd name="T68" fmla="*/ 415 w 829"/>
                  <a:gd name="T69" fmla="*/ 0 h 8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29"/>
                  <a:gd name="T106" fmla="*/ 0 h 817"/>
                  <a:gd name="T107" fmla="*/ 829 w 829"/>
                  <a:gd name="T108" fmla="*/ 817 h 8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29" h="817">
                    <a:moveTo>
                      <a:pt x="415" y="0"/>
                    </a:moveTo>
                    <a:lnTo>
                      <a:pt x="415" y="0"/>
                    </a:lnTo>
                    <a:lnTo>
                      <a:pt x="457" y="2"/>
                    </a:lnTo>
                    <a:lnTo>
                      <a:pt x="497" y="7"/>
                    </a:lnTo>
                    <a:lnTo>
                      <a:pt x="537" y="18"/>
                    </a:lnTo>
                    <a:lnTo>
                      <a:pt x="577" y="30"/>
                    </a:lnTo>
                    <a:lnTo>
                      <a:pt x="613" y="49"/>
                    </a:lnTo>
                    <a:lnTo>
                      <a:pt x="648" y="68"/>
                    </a:lnTo>
                    <a:lnTo>
                      <a:pt x="679" y="91"/>
                    </a:lnTo>
                    <a:lnTo>
                      <a:pt x="709" y="120"/>
                    </a:lnTo>
                    <a:lnTo>
                      <a:pt x="735" y="148"/>
                    </a:lnTo>
                    <a:lnTo>
                      <a:pt x="759" y="179"/>
                    </a:lnTo>
                    <a:lnTo>
                      <a:pt x="780" y="214"/>
                    </a:lnTo>
                    <a:lnTo>
                      <a:pt x="799" y="249"/>
                    </a:lnTo>
                    <a:lnTo>
                      <a:pt x="813" y="287"/>
                    </a:lnTo>
                    <a:lnTo>
                      <a:pt x="822" y="327"/>
                    </a:lnTo>
                    <a:lnTo>
                      <a:pt x="829" y="367"/>
                    </a:lnTo>
                    <a:lnTo>
                      <a:pt x="829" y="409"/>
                    </a:lnTo>
                    <a:lnTo>
                      <a:pt x="829" y="449"/>
                    </a:lnTo>
                    <a:lnTo>
                      <a:pt x="822" y="489"/>
                    </a:lnTo>
                    <a:lnTo>
                      <a:pt x="813" y="529"/>
                    </a:lnTo>
                    <a:lnTo>
                      <a:pt x="799" y="567"/>
                    </a:lnTo>
                    <a:lnTo>
                      <a:pt x="780" y="603"/>
                    </a:lnTo>
                    <a:lnTo>
                      <a:pt x="759" y="638"/>
                    </a:lnTo>
                    <a:lnTo>
                      <a:pt x="735" y="668"/>
                    </a:lnTo>
                    <a:lnTo>
                      <a:pt x="709" y="697"/>
                    </a:lnTo>
                    <a:lnTo>
                      <a:pt x="679" y="725"/>
                    </a:lnTo>
                    <a:lnTo>
                      <a:pt x="648" y="749"/>
                    </a:lnTo>
                    <a:lnTo>
                      <a:pt x="613" y="767"/>
                    </a:lnTo>
                    <a:lnTo>
                      <a:pt x="577" y="786"/>
                    </a:lnTo>
                    <a:lnTo>
                      <a:pt x="537" y="798"/>
                    </a:lnTo>
                    <a:lnTo>
                      <a:pt x="497" y="810"/>
                    </a:lnTo>
                    <a:lnTo>
                      <a:pt x="457" y="815"/>
                    </a:lnTo>
                    <a:lnTo>
                      <a:pt x="415" y="817"/>
                    </a:lnTo>
                    <a:lnTo>
                      <a:pt x="372" y="815"/>
                    </a:lnTo>
                    <a:lnTo>
                      <a:pt x="332" y="810"/>
                    </a:lnTo>
                    <a:lnTo>
                      <a:pt x="292" y="798"/>
                    </a:lnTo>
                    <a:lnTo>
                      <a:pt x="252" y="786"/>
                    </a:lnTo>
                    <a:lnTo>
                      <a:pt x="217" y="767"/>
                    </a:lnTo>
                    <a:lnTo>
                      <a:pt x="181" y="749"/>
                    </a:lnTo>
                    <a:lnTo>
                      <a:pt x="151" y="725"/>
                    </a:lnTo>
                    <a:lnTo>
                      <a:pt x="120" y="697"/>
                    </a:lnTo>
                    <a:lnTo>
                      <a:pt x="94" y="668"/>
                    </a:lnTo>
                    <a:lnTo>
                      <a:pt x="70" y="638"/>
                    </a:lnTo>
                    <a:lnTo>
                      <a:pt x="49" y="603"/>
                    </a:lnTo>
                    <a:lnTo>
                      <a:pt x="30" y="567"/>
                    </a:lnTo>
                    <a:lnTo>
                      <a:pt x="16" y="529"/>
                    </a:lnTo>
                    <a:lnTo>
                      <a:pt x="7" y="489"/>
                    </a:lnTo>
                    <a:lnTo>
                      <a:pt x="0" y="449"/>
                    </a:lnTo>
                    <a:lnTo>
                      <a:pt x="0" y="409"/>
                    </a:lnTo>
                    <a:lnTo>
                      <a:pt x="0" y="367"/>
                    </a:lnTo>
                    <a:lnTo>
                      <a:pt x="7" y="327"/>
                    </a:lnTo>
                    <a:lnTo>
                      <a:pt x="16" y="287"/>
                    </a:lnTo>
                    <a:lnTo>
                      <a:pt x="30" y="249"/>
                    </a:lnTo>
                    <a:lnTo>
                      <a:pt x="49" y="214"/>
                    </a:lnTo>
                    <a:lnTo>
                      <a:pt x="70" y="179"/>
                    </a:lnTo>
                    <a:lnTo>
                      <a:pt x="94" y="148"/>
                    </a:lnTo>
                    <a:lnTo>
                      <a:pt x="120" y="120"/>
                    </a:lnTo>
                    <a:lnTo>
                      <a:pt x="151" y="91"/>
                    </a:lnTo>
                    <a:lnTo>
                      <a:pt x="181" y="68"/>
                    </a:lnTo>
                    <a:lnTo>
                      <a:pt x="217" y="49"/>
                    </a:lnTo>
                    <a:lnTo>
                      <a:pt x="252" y="30"/>
                    </a:lnTo>
                    <a:lnTo>
                      <a:pt x="292" y="18"/>
                    </a:lnTo>
                    <a:lnTo>
                      <a:pt x="332" y="7"/>
                    </a:lnTo>
                    <a:lnTo>
                      <a:pt x="372" y="2"/>
                    </a:lnTo>
                    <a:lnTo>
                      <a:pt x="415" y="0"/>
                    </a:lnTo>
                    <a:close/>
                  </a:path>
                </a:pathLst>
              </a:custGeom>
              <a:solidFill>
                <a:srgbClr val="FF9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55">
                <a:extLst>
                  <a:ext uri="{FF2B5EF4-FFF2-40B4-BE49-F238E27FC236}">
                    <a16:creationId xmlns:a16="http://schemas.microsoft.com/office/drawing/2014/main" xmlns="" id="{00894B63-372E-4D6F-9BD1-D27F0D22D5AA}"/>
                  </a:ext>
                </a:extLst>
              </p:cNvPr>
              <p:cNvSpPr>
                <a:spLocks/>
              </p:cNvSpPr>
              <p:nvPr/>
            </p:nvSpPr>
            <p:spPr bwMode="auto">
              <a:xfrm>
                <a:off x="4492" y="2641"/>
                <a:ext cx="837" cy="822"/>
              </a:xfrm>
              <a:custGeom>
                <a:avLst/>
                <a:gdLst>
                  <a:gd name="T0" fmla="*/ 417 w 837"/>
                  <a:gd name="T1" fmla="*/ 0 h 822"/>
                  <a:gd name="T2" fmla="*/ 502 w 837"/>
                  <a:gd name="T3" fmla="*/ 7 h 822"/>
                  <a:gd name="T4" fmla="*/ 580 w 837"/>
                  <a:gd name="T5" fmla="*/ 31 h 822"/>
                  <a:gd name="T6" fmla="*/ 651 w 837"/>
                  <a:gd name="T7" fmla="*/ 68 h 822"/>
                  <a:gd name="T8" fmla="*/ 714 w 837"/>
                  <a:gd name="T9" fmla="*/ 120 h 822"/>
                  <a:gd name="T10" fmla="*/ 764 w 837"/>
                  <a:gd name="T11" fmla="*/ 182 h 822"/>
                  <a:gd name="T12" fmla="*/ 804 w 837"/>
                  <a:gd name="T13" fmla="*/ 250 h 822"/>
                  <a:gd name="T14" fmla="*/ 827 w 837"/>
                  <a:gd name="T15" fmla="*/ 328 h 822"/>
                  <a:gd name="T16" fmla="*/ 837 w 837"/>
                  <a:gd name="T17" fmla="*/ 410 h 822"/>
                  <a:gd name="T18" fmla="*/ 834 w 837"/>
                  <a:gd name="T19" fmla="*/ 452 h 822"/>
                  <a:gd name="T20" fmla="*/ 818 w 837"/>
                  <a:gd name="T21" fmla="*/ 532 h 822"/>
                  <a:gd name="T22" fmla="*/ 785 w 837"/>
                  <a:gd name="T23" fmla="*/ 606 h 822"/>
                  <a:gd name="T24" fmla="*/ 740 w 837"/>
                  <a:gd name="T25" fmla="*/ 671 h 822"/>
                  <a:gd name="T26" fmla="*/ 684 w 837"/>
                  <a:gd name="T27" fmla="*/ 728 h 822"/>
                  <a:gd name="T28" fmla="*/ 618 w 837"/>
                  <a:gd name="T29" fmla="*/ 773 h 822"/>
                  <a:gd name="T30" fmla="*/ 542 w 837"/>
                  <a:gd name="T31" fmla="*/ 803 h 822"/>
                  <a:gd name="T32" fmla="*/ 462 w 837"/>
                  <a:gd name="T33" fmla="*/ 820 h 822"/>
                  <a:gd name="T34" fmla="*/ 417 w 837"/>
                  <a:gd name="T35" fmla="*/ 822 h 822"/>
                  <a:gd name="T36" fmla="*/ 335 w 837"/>
                  <a:gd name="T37" fmla="*/ 813 h 822"/>
                  <a:gd name="T38" fmla="*/ 257 w 837"/>
                  <a:gd name="T39" fmla="*/ 789 h 822"/>
                  <a:gd name="T40" fmla="*/ 184 w 837"/>
                  <a:gd name="T41" fmla="*/ 752 h 822"/>
                  <a:gd name="T42" fmla="*/ 123 w 837"/>
                  <a:gd name="T43" fmla="*/ 702 h 822"/>
                  <a:gd name="T44" fmla="*/ 73 w 837"/>
                  <a:gd name="T45" fmla="*/ 641 h 822"/>
                  <a:gd name="T46" fmla="*/ 33 w 837"/>
                  <a:gd name="T47" fmla="*/ 570 h 822"/>
                  <a:gd name="T48" fmla="*/ 9 w 837"/>
                  <a:gd name="T49" fmla="*/ 492 h 822"/>
                  <a:gd name="T50" fmla="*/ 0 w 837"/>
                  <a:gd name="T51" fmla="*/ 410 h 822"/>
                  <a:gd name="T52" fmla="*/ 2 w 837"/>
                  <a:gd name="T53" fmla="*/ 368 h 822"/>
                  <a:gd name="T54" fmla="*/ 19 w 837"/>
                  <a:gd name="T55" fmla="*/ 288 h 822"/>
                  <a:gd name="T56" fmla="*/ 52 w 837"/>
                  <a:gd name="T57" fmla="*/ 214 h 822"/>
                  <a:gd name="T58" fmla="*/ 97 w 837"/>
                  <a:gd name="T59" fmla="*/ 149 h 822"/>
                  <a:gd name="T60" fmla="*/ 153 w 837"/>
                  <a:gd name="T61" fmla="*/ 94 h 822"/>
                  <a:gd name="T62" fmla="*/ 219 w 837"/>
                  <a:gd name="T63" fmla="*/ 50 h 822"/>
                  <a:gd name="T64" fmla="*/ 295 w 837"/>
                  <a:gd name="T65" fmla="*/ 17 h 822"/>
                  <a:gd name="T66" fmla="*/ 375 w 837"/>
                  <a:gd name="T67" fmla="*/ 0 h 822"/>
                  <a:gd name="T68" fmla="*/ 417 w 837"/>
                  <a:gd name="T69" fmla="*/ 0 h 82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7"/>
                  <a:gd name="T106" fmla="*/ 0 h 822"/>
                  <a:gd name="T107" fmla="*/ 837 w 837"/>
                  <a:gd name="T108" fmla="*/ 822 h 82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7" h="822">
                    <a:moveTo>
                      <a:pt x="417" y="0"/>
                    </a:moveTo>
                    <a:lnTo>
                      <a:pt x="417" y="0"/>
                    </a:lnTo>
                    <a:lnTo>
                      <a:pt x="462" y="0"/>
                    </a:lnTo>
                    <a:lnTo>
                      <a:pt x="502" y="7"/>
                    </a:lnTo>
                    <a:lnTo>
                      <a:pt x="542" y="17"/>
                    </a:lnTo>
                    <a:lnTo>
                      <a:pt x="580" y="31"/>
                    </a:lnTo>
                    <a:lnTo>
                      <a:pt x="618" y="50"/>
                    </a:lnTo>
                    <a:lnTo>
                      <a:pt x="651" y="68"/>
                    </a:lnTo>
                    <a:lnTo>
                      <a:pt x="684" y="94"/>
                    </a:lnTo>
                    <a:lnTo>
                      <a:pt x="714" y="120"/>
                    </a:lnTo>
                    <a:lnTo>
                      <a:pt x="740" y="149"/>
                    </a:lnTo>
                    <a:lnTo>
                      <a:pt x="764" y="182"/>
                    </a:lnTo>
                    <a:lnTo>
                      <a:pt x="785" y="214"/>
                    </a:lnTo>
                    <a:lnTo>
                      <a:pt x="804" y="250"/>
                    </a:lnTo>
                    <a:lnTo>
                      <a:pt x="818" y="288"/>
                    </a:lnTo>
                    <a:lnTo>
                      <a:pt x="827" y="328"/>
                    </a:lnTo>
                    <a:lnTo>
                      <a:pt x="834" y="368"/>
                    </a:lnTo>
                    <a:lnTo>
                      <a:pt x="837" y="410"/>
                    </a:lnTo>
                    <a:lnTo>
                      <a:pt x="834" y="452"/>
                    </a:lnTo>
                    <a:lnTo>
                      <a:pt x="827" y="492"/>
                    </a:lnTo>
                    <a:lnTo>
                      <a:pt x="818" y="532"/>
                    </a:lnTo>
                    <a:lnTo>
                      <a:pt x="804" y="570"/>
                    </a:lnTo>
                    <a:lnTo>
                      <a:pt x="785" y="606"/>
                    </a:lnTo>
                    <a:lnTo>
                      <a:pt x="764" y="641"/>
                    </a:lnTo>
                    <a:lnTo>
                      <a:pt x="740" y="671"/>
                    </a:lnTo>
                    <a:lnTo>
                      <a:pt x="714" y="702"/>
                    </a:lnTo>
                    <a:lnTo>
                      <a:pt x="684" y="728"/>
                    </a:lnTo>
                    <a:lnTo>
                      <a:pt x="651" y="752"/>
                    </a:lnTo>
                    <a:lnTo>
                      <a:pt x="618" y="773"/>
                    </a:lnTo>
                    <a:lnTo>
                      <a:pt x="580" y="789"/>
                    </a:lnTo>
                    <a:lnTo>
                      <a:pt x="542" y="803"/>
                    </a:lnTo>
                    <a:lnTo>
                      <a:pt x="502" y="813"/>
                    </a:lnTo>
                    <a:lnTo>
                      <a:pt x="462" y="820"/>
                    </a:lnTo>
                    <a:lnTo>
                      <a:pt x="417" y="822"/>
                    </a:lnTo>
                    <a:lnTo>
                      <a:pt x="375" y="820"/>
                    </a:lnTo>
                    <a:lnTo>
                      <a:pt x="335" y="813"/>
                    </a:lnTo>
                    <a:lnTo>
                      <a:pt x="295" y="803"/>
                    </a:lnTo>
                    <a:lnTo>
                      <a:pt x="257" y="789"/>
                    </a:lnTo>
                    <a:lnTo>
                      <a:pt x="219" y="773"/>
                    </a:lnTo>
                    <a:lnTo>
                      <a:pt x="184" y="752"/>
                    </a:lnTo>
                    <a:lnTo>
                      <a:pt x="153" y="728"/>
                    </a:lnTo>
                    <a:lnTo>
                      <a:pt x="123" y="702"/>
                    </a:lnTo>
                    <a:lnTo>
                      <a:pt x="97" y="671"/>
                    </a:lnTo>
                    <a:lnTo>
                      <a:pt x="73" y="641"/>
                    </a:lnTo>
                    <a:lnTo>
                      <a:pt x="52" y="606"/>
                    </a:lnTo>
                    <a:lnTo>
                      <a:pt x="33" y="570"/>
                    </a:lnTo>
                    <a:lnTo>
                      <a:pt x="19" y="532"/>
                    </a:lnTo>
                    <a:lnTo>
                      <a:pt x="9" y="492"/>
                    </a:lnTo>
                    <a:lnTo>
                      <a:pt x="2" y="452"/>
                    </a:lnTo>
                    <a:lnTo>
                      <a:pt x="0" y="410"/>
                    </a:lnTo>
                    <a:lnTo>
                      <a:pt x="2" y="368"/>
                    </a:lnTo>
                    <a:lnTo>
                      <a:pt x="9" y="328"/>
                    </a:lnTo>
                    <a:lnTo>
                      <a:pt x="19" y="288"/>
                    </a:lnTo>
                    <a:lnTo>
                      <a:pt x="33" y="250"/>
                    </a:lnTo>
                    <a:lnTo>
                      <a:pt x="52" y="214"/>
                    </a:lnTo>
                    <a:lnTo>
                      <a:pt x="73" y="182"/>
                    </a:lnTo>
                    <a:lnTo>
                      <a:pt x="97" y="149"/>
                    </a:lnTo>
                    <a:lnTo>
                      <a:pt x="123" y="120"/>
                    </a:lnTo>
                    <a:lnTo>
                      <a:pt x="153" y="94"/>
                    </a:lnTo>
                    <a:lnTo>
                      <a:pt x="184" y="68"/>
                    </a:lnTo>
                    <a:lnTo>
                      <a:pt x="219" y="50"/>
                    </a:lnTo>
                    <a:lnTo>
                      <a:pt x="257" y="31"/>
                    </a:lnTo>
                    <a:lnTo>
                      <a:pt x="295" y="17"/>
                    </a:lnTo>
                    <a:lnTo>
                      <a:pt x="335" y="7"/>
                    </a:lnTo>
                    <a:lnTo>
                      <a:pt x="375" y="0"/>
                    </a:lnTo>
                    <a:lnTo>
                      <a:pt x="417" y="0"/>
                    </a:lnTo>
                    <a:close/>
                  </a:path>
                </a:pathLst>
              </a:custGeom>
              <a:solidFill>
                <a:srgbClr val="FF9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56">
                <a:extLst>
                  <a:ext uri="{FF2B5EF4-FFF2-40B4-BE49-F238E27FC236}">
                    <a16:creationId xmlns:a16="http://schemas.microsoft.com/office/drawing/2014/main" xmlns="" id="{8012785E-F5C0-4EB9-8D84-B31C00995787}"/>
                  </a:ext>
                </a:extLst>
              </p:cNvPr>
              <p:cNvSpPr>
                <a:spLocks/>
              </p:cNvSpPr>
              <p:nvPr/>
            </p:nvSpPr>
            <p:spPr bwMode="auto">
              <a:xfrm>
                <a:off x="4490" y="2636"/>
                <a:ext cx="839" cy="827"/>
              </a:xfrm>
              <a:custGeom>
                <a:avLst/>
                <a:gdLst>
                  <a:gd name="T0" fmla="*/ 419 w 839"/>
                  <a:gd name="T1" fmla="*/ 0 h 827"/>
                  <a:gd name="T2" fmla="*/ 504 w 839"/>
                  <a:gd name="T3" fmla="*/ 10 h 827"/>
                  <a:gd name="T4" fmla="*/ 582 w 839"/>
                  <a:gd name="T5" fmla="*/ 33 h 827"/>
                  <a:gd name="T6" fmla="*/ 653 w 839"/>
                  <a:gd name="T7" fmla="*/ 73 h 827"/>
                  <a:gd name="T8" fmla="*/ 716 w 839"/>
                  <a:gd name="T9" fmla="*/ 123 h 827"/>
                  <a:gd name="T10" fmla="*/ 768 w 839"/>
                  <a:gd name="T11" fmla="*/ 184 h 827"/>
                  <a:gd name="T12" fmla="*/ 806 w 839"/>
                  <a:gd name="T13" fmla="*/ 255 h 827"/>
                  <a:gd name="T14" fmla="*/ 829 w 839"/>
                  <a:gd name="T15" fmla="*/ 333 h 827"/>
                  <a:gd name="T16" fmla="*/ 839 w 839"/>
                  <a:gd name="T17" fmla="*/ 415 h 827"/>
                  <a:gd name="T18" fmla="*/ 836 w 839"/>
                  <a:gd name="T19" fmla="*/ 457 h 827"/>
                  <a:gd name="T20" fmla="*/ 820 w 839"/>
                  <a:gd name="T21" fmla="*/ 537 h 827"/>
                  <a:gd name="T22" fmla="*/ 789 w 839"/>
                  <a:gd name="T23" fmla="*/ 613 h 827"/>
                  <a:gd name="T24" fmla="*/ 742 w 839"/>
                  <a:gd name="T25" fmla="*/ 676 h 827"/>
                  <a:gd name="T26" fmla="*/ 686 w 839"/>
                  <a:gd name="T27" fmla="*/ 733 h 827"/>
                  <a:gd name="T28" fmla="*/ 620 w 839"/>
                  <a:gd name="T29" fmla="*/ 778 h 827"/>
                  <a:gd name="T30" fmla="*/ 544 w 839"/>
                  <a:gd name="T31" fmla="*/ 811 h 827"/>
                  <a:gd name="T32" fmla="*/ 462 w 839"/>
                  <a:gd name="T33" fmla="*/ 827 h 827"/>
                  <a:gd name="T34" fmla="*/ 419 w 839"/>
                  <a:gd name="T35" fmla="*/ 827 h 827"/>
                  <a:gd name="T36" fmla="*/ 334 w 839"/>
                  <a:gd name="T37" fmla="*/ 820 h 827"/>
                  <a:gd name="T38" fmla="*/ 257 w 839"/>
                  <a:gd name="T39" fmla="*/ 797 h 827"/>
                  <a:gd name="T40" fmla="*/ 184 w 839"/>
                  <a:gd name="T41" fmla="*/ 757 h 827"/>
                  <a:gd name="T42" fmla="*/ 122 w 839"/>
                  <a:gd name="T43" fmla="*/ 707 h 827"/>
                  <a:gd name="T44" fmla="*/ 70 w 839"/>
                  <a:gd name="T45" fmla="*/ 646 h 827"/>
                  <a:gd name="T46" fmla="*/ 33 w 839"/>
                  <a:gd name="T47" fmla="*/ 575 h 827"/>
                  <a:gd name="T48" fmla="*/ 7 w 839"/>
                  <a:gd name="T49" fmla="*/ 497 h 827"/>
                  <a:gd name="T50" fmla="*/ 0 w 839"/>
                  <a:gd name="T51" fmla="*/ 415 h 827"/>
                  <a:gd name="T52" fmla="*/ 2 w 839"/>
                  <a:gd name="T53" fmla="*/ 373 h 827"/>
                  <a:gd name="T54" fmla="*/ 19 w 839"/>
                  <a:gd name="T55" fmla="*/ 293 h 827"/>
                  <a:gd name="T56" fmla="*/ 49 w 839"/>
                  <a:gd name="T57" fmla="*/ 217 h 827"/>
                  <a:gd name="T58" fmla="*/ 96 w 839"/>
                  <a:gd name="T59" fmla="*/ 151 h 827"/>
                  <a:gd name="T60" fmla="*/ 153 w 839"/>
                  <a:gd name="T61" fmla="*/ 97 h 827"/>
                  <a:gd name="T62" fmla="*/ 219 w 839"/>
                  <a:gd name="T63" fmla="*/ 52 h 827"/>
                  <a:gd name="T64" fmla="*/ 294 w 839"/>
                  <a:gd name="T65" fmla="*/ 19 h 827"/>
                  <a:gd name="T66" fmla="*/ 377 w 839"/>
                  <a:gd name="T67" fmla="*/ 3 h 827"/>
                  <a:gd name="T68" fmla="*/ 419 w 839"/>
                  <a:gd name="T69" fmla="*/ 0 h 8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39"/>
                  <a:gd name="T106" fmla="*/ 0 h 827"/>
                  <a:gd name="T107" fmla="*/ 839 w 839"/>
                  <a:gd name="T108" fmla="*/ 827 h 8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39" h="827">
                    <a:moveTo>
                      <a:pt x="419" y="0"/>
                    </a:moveTo>
                    <a:lnTo>
                      <a:pt x="419" y="0"/>
                    </a:lnTo>
                    <a:lnTo>
                      <a:pt x="462" y="3"/>
                    </a:lnTo>
                    <a:lnTo>
                      <a:pt x="504" y="10"/>
                    </a:lnTo>
                    <a:lnTo>
                      <a:pt x="544" y="19"/>
                    </a:lnTo>
                    <a:lnTo>
                      <a:pt x="582" y="33"/>
                    </a:lnTo>
                    <a:lnTo>
                      <a:pt x="620" y="52"/>
                    </a:lnTo>
                    <a:lnTo>
                      <a:pt x="653" y="73"/>
                    </a:lnTo>
                    <a:lnTo>
                      <a:pt x="686" y="97"/>
                    </a:lnTo>
                    <a:lnTo>
                      <a:pt x="716" y="123"/>
                    </a:lnTo>
                    <a:lnTo>
                      <a:pt x="742" y="151"/>
                    </a:lnTo>
                    <a:lnTo>
                      <a:pt x="768" y="184"/>
                    </a:lnTo>
                    <a:lnTo>
                      <a:pt x="789" y="217"/>
                    </a:lnTo>
                    <a:lnTo>
                      <a:pt x="806" y="255"/>
                    </a:lnTo>
                    <a:lnTo>
                      <a:pt x="820" y="293"/>
                    </a:lnTo>
                    <a:lnTo>
                      <a:pt x="829" y="333"/>
                    </a:lnTo>
                    <a:lnTo>
                      <a:pt x="836" y="373"/>
                    </a:lnTo>
                    <a:lnTo>
                      <a:pt x="839" y="415"/>
                    </a:lnTo>
                    <a:lnTo>
                      <a:pt x="836" y="457"/>
                    </a:lnTo>
                    <a:lnTo>
                      <a:pt x="829" y="497"/>
                    </a:lnTo>
                    <a:lnTo>
                      <a:pt x="820" y="537"/>
                    </a:lnTo>
                    <a:lnTo>
                      <a:pt x="806" y="575"/>
                    </a:lnTo>
                    <a:lnTo>
                      <a:pt x="789" y="613"/>
                    </a:lnTo>
                    <a:lnTo>
                      <a:pt x="768" y="646"/>
                    </a:lnTo>
                    <a:lnTo>
                      <a:pt x="742" y="676"/>
                    </a:lnTo>
                    <a:lnTo>
                      <a:pt x="716" y="707"/>
                    </a:lnTo>
                    <a:lnTo>
                      <a:pt x="686" y="733"/>
                    </a:lnTo>
                    <a:lnTo>
                      <a:pt x="653" y="757"/>
                    </a:lnTo>
                    <a:lnTo>
                      <a:pt x="620" y="778"/>
                    </a:lnTo>
                    <a:lnTo>
                      <a:pt x="582" y="797"/>
                    </a:lnTo>
                    <a:lnTo>
                      <a:pt x="544" y="811"/>
                    </a:lnTo>
                    <a:lnTo>
                      <a:pt x="504" y="820"/>
                    </a:lnTo>
                    <a:lnTo>
                      <a:pt x="462" y="827"/>
                    </a:lnTo>
                    <a:lnTo>
                      <a:pt x="419" y="827"/>
                    </a:lnTo>
                    <a:lnTo>
                      <a:pt x="377" y="827"/>
                    </a:lnTo>
                    <a:lnTo>
                      <a:pt x="334" y="820"/>
                    </a:lnTo>
                    <a:lnTo>
                      <a:pt x="294" y="811"/>
                    </a:lnTo>
                    <a:lnTo>
                      <a:pt x="257" y="797"/>
                    </a:lnTo>
                    <a:lnTo>
                      <a:pt x="219" y="778"/>
                    </a:lnTo>
                    <a:lnTo>
                      <a:pt x="184" y="757"/>
                    </a:lnTo>
                    <a:lnTo>
                      <a:pt x="153" y="733"/>
                    </a:lnTo>
                    <a:lnTo>
                      <a:pt x="122" y="707"/>
                    </a:lnTo>
                    <a:lnTo>
                      <a:pt x="96" y="676"/>
                    </a:lnTo>
                    <a:lnTo>
                      <a:pt x="70" y="646"/>
                    </a:lnTo>
                    <a:lnTo>
                      <a:pt x="49" y="613"/>
                    </a:lnTo>
                    <a:lnTo>
                      <a:pt x="33" y="575"/>
                    </a:lnTo>
                    <a:lnTo>
                      <a:pt x="19" y="537"/>
                    </a:lnTo>
                    <a:lnTo>
                      <a:pt x="7" y="497"/>
                    </a:lnTo>
                    <a:lnTo>
                      <a:pt x="2" y="457"/>
                    </a:lnTo>
                    <a:lnTo>
                      <a:pt x="0" y="415"/>
                    </a:lnTo>
                    <a:lnTo>
                      <a:pt x="2" y="373"/>
                    </a:lnTo>
                    <a:lnTo>
                      <a:pt x="7" y="333"/>
                    </a:lnTo>
                    <a:lnTo>
                      <a:pt x="19" y="293"/>
                    </a:lnTo>
                    <a:lnTo>
                      <a:pt x="33" y="255"/>
                    </a:lnTo>
                    <a:lnTo>
                      <a:pt x="49" y="217"/>
                    </a:lnTo>
                    <a:lnTo>
                      <a:pt x="70" y="184"/>
                    </a:lnTo>
                    <a:lnTo>
                      <a:pt x="96" y="151"/>
                    </a:lnTo>
                    <a:lnTo>
                      <a:pt x="122" y="123"/>
                    </a:lnTo>
                    <a:lnTo>
                      <a:pt x="153" y="97"/>
                    </a:lnTo>
                    <a:lnTo>
                      <a:pt x="184" y="73"/>
                    </a:lnTo>
                    <a:lnTo>
                      <a:pt x="219" y="52"/>
                    </a:lnTo>
                    <a:lnTo>
                      <a:pt x="257" y="33"/>
                    </a:lnTo>
                    <a:lnTo>
                      <a:pt x="294" y="19"/>
                    </a:lnTo>
                    <a:lnTo>
                      <a:pt x="334" y="10"/>
                    </a:lnTo>
                    <a:lnTo>
                      <a:pt x="377" y="3"/>
                    </a:lnTo>
                    <a:lnTo>
                      <a:pt x="419" y="0"/>
                    </a:lnTo>
                    <a:close/>
                  </a:path>
                </a:pathLst>
              </a:custGeom>
              <a:solidFill>
                <a:srgbClr val="FF8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7" name="Freeform 157">
                <a:extLst>
                  <a:ext uri="{FF2B5EF4-FFF2-40B4-BE49-F238E27FC236}">
                    <a16:creationId xmlns:a16="http://schemas.microsoft.com/office/drawing/2014/main" xmlns="" id="{2C4C4E7E-D8BE-4E29-89E5-59D053216DB2}"/>
                  </a:ext>
                </a:extLst>
              </p:cNvPr>
              <p:cNvSpPr>
                <a:spLocks/>
              </p:cNvSpPr>
              <p:nvPr/>
            </p:nvSpPr>
            <p:spPr bwMode="auto">
              <a:xfrm>
                <a:off x="4485" y="2634"/>
                <a:ext cx="844" cy="832"/>
              </a:xfrm>
              <a:custGeom>
                <a:avLst/>
                <a:gdLst>
                  <a:gd name="T0" fmla="*/ 422 w 844"/>
                  <a:gd name="T1" fmla="*/ 0 h 832"/>
                  <a:gd name="T2" fmla="*/ 507 w 844"/>
                  <a:gd name="T3" fmla="*/ 10 h 832"/>
                  <a:gd name="T4" fmla="*/ 587 w 844"/>
                  <a:gd name="T5" fmla="*/ 33 h 832"/>
                  <a:gd name="T6" fmla="*/ 658 w 844"/>
                  <a:gd name="T7" fmla="*/ 73 h 832"/>
                  <a:gd name="T8" fmla="*/ 721 w 844"/>
                  <a:gd name="T9" fmla="*/ 123 h 832"/>
                  <a:gd name="T10" fmla="*/ 773 w 844"/>
                  <a:gd name="T11" fmla="*/ 184 h 832"/>
                  <a:gd name="T12" fmla="*/ 811 w 844"/>
                  <a:gd name="T13" fmla="*/ 254 h 832"/>
                  <a:gd name="T14" fmla="*/ 837 w 844"/>
                  <a:gd name="T15" fmla="*/ 332 h 832"/>
                  <a:gd name="T16" fmla="*/ 844 w 844"/>
                  <a:gd name="T17" fmla="*/ 417 h 832"/>
                  <a:gd name="T18" fmla="*/ 844 w 844"/>
                  <a:gd name="T19" fmla="*/ 459 h 832"/>
                  <a:gd name="T20" fmla="*/ 825 w 844"/>
                  <a:gd name="T21" fmla="*/ 539 h 832"/>
                  <a:gd name="T22" fmla="*/ 794 w 844"/>
                  <a:gd name="T23" fmla="*/ 615 h 832"/>
                  <a:gd name="T24" fmla="*/ 747 w 844"/>
                  <a:gd name="T25" fmla="*/ 681 h 832"/>
                  <a:gd name="T26" fmla="*/ 691 w 844"/>
                  <a:gd name="T27" fmla="*/ 737 h 832"/>
                  <a:gd name="T28" fmla="*/ 625 w 844"/>
                  <a:gd name="T29" fmla="*/ 782 h 832"/>
                  <a:gd name="T30" fmla="*/ 549 w 844"/>
                  <a:gd name="T31" fmla="*/ 813 h 832"/>
                  <a:gd name="T32" fmla="*/ 467 w 844"/>
                  <a:gd name="T33" fmla="*/ 829 h 832"/>
                  <a:gd name="T34" fmla="*/ 422 w 844"/>
                  <a:gd name="T35" fmla="*/ 832 h 832"/>
                  <a:gd name="T36" fmla="*/ 337 w 844"/>
                  <a:gd name="T37" fmla="*/ 822 h 832"/>
                  <a:gd name="T38" fmla="*/ 259 w 844"/>
                  <a:gd name="T39" fmla="*/ 799 h 832"/>
                  <a:gd name="T40" fmla="*/ 186 w 844"/>
                  <a:gd name="T41" fmla="*/ 761 h 832"/>
                  <a:gd name="T42" fmla="*/ 125 w 844"/>
                  <a:gd name="T43" fmla="*/ 709 h 832"/>
                  <a:gd name="T44" fmla="*/ 73 w 844"/>
                  <a:gd name="T45" fmla="*/ 648 h 832"/>
                  <a:gd name="T46" fmla="*/ 33 w 844"/>
                  <a:gd name="T47" fmla="*/ 577 h 832"/>
                  <a:gd name="T48" fmla="*/ 9 w 844"/>
                  <a:gd name="T49" fmla="*/ 499 h 832"/>
                  <a:gd name="T50" fmla="*/ 0 w 844"/>
                  <a:gd name="T51" fmla="*/ 417 h 832"/>
                  <a:gd name="T52" fmla="*/ 2 w 844"/>
                  <a:gd name="T53" fmla="*/ 375 h 832"/>
                  <a:gd name="T54" fmla="*/ 19 w 844"/>
                  <a:gd name="T55" fmla="*/ 292 h 832"/>
                  <a:gd name="T56" fmla="*/ 52 w 844"/>
                  <a:gd name="T57" fmla="*/ 219 h 832"/>
                  <a:gd name="T58" fmla="*/ 97 w 844"/>
                  <a:gd name="T59" fmla="*/ 153 h 832"/>
                  <a:gd name="T60" fmla="*/ 156 w 844"/>
                  <a:gd name="T61" fmla="*/ 97 h 832"/>
                  <a:gd name="T62" fmla="*/ 222 w 844"/>
                  <a:gd name="T63" fmla="*/ 52 h 832"/>
                  <a:gd name="T64" fmla="*/ 297 w 844"/>
                  <a:gd name="T65" fmla="*/ 19 h 832"/>
                  <a:gd name="T66" fmla="*/ 379 w 844"/>
                  <a:gd name="T67" fmla="*/ 2 h 832"/>
                  <a:gd name="T68" fmla="*/ 422 w 844"/>
                  <a:gd name="T69" fmla="*/ 0 h 83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4"/>
                  <a:gd name="T106" fmla="*/ 0 h 832"/>
                  <a:gd name="T107" fmla="*/ 844 w 844"/>
                  <a:gd name="T108" fmla="*/ 832 h 83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4" h="832">
                    <a:moveTo>
                      <a:pt x="422" y="0"/>
                    </a:moveTo>
                    <a:lnTo>
                      <a:pt x="422" y="0"/>
                    </a:lnTo>
                    <a:lnTo>
                      <a:pt x="467" y="2"/>
                    </a:lnTo>
                    <a:lnTo>
                      <a:pt x="507" y="10"/>
                    </a:lnTo>
                    <a:lnTo>
                      <a:pt x="549" y="19"/>
                    </a:lnTo>
                    <a:lnTo>
                      <a:pt x="587" y="33"/>
                    </a:lnTo>
                    <a:lnTo>
                      <a:pt x="625" y="52"/>
                    </a:lnTo>
                    <a:lnTo>
                      <a:pt x="658" y="73"/>
                    </a:lnTo>
                    <a:lnTo>
                      <a:pt x="691" y="97"/>
                    </a:lnTo>
                    <a:lnTo>
                      <a:pt x="721" y="123"/>
                    </a:lnTo>
                    <a:lnTo>
                      <a:pt x="747" y="153"/>
                    </a:lnTo>
                    <a:lnTo>
                      <a:pt x="773" y="184"/>
                    </a:lnTo>
                    <a:lnTo>
                      <a:pt x="794" y="219"/>
                    </a:lnTo>
                    <a:lnTo>
                      <a:pt x="811" y="254"/>
                    </a:lnTo>
                    <a:lnTo>
                      <a:pt x="825" y="292"/>
                    </a:lnTo>
                    <a:lnTo>
                      <a:pt x="837" y="332"/>
                    </a:lnTo>
                    <a:lnTo>
                      <a:pt x="844" y="375"/>
                    </a:lnTo>
                    <a:lnTo>
                      <a:pt x="844" y="417"/>
                    </a:lnTo>
                    <a:lnTo>
                      <a:pt x="844" y="459"/>
                    </a:lnTo>
                    <a:lnTo>
                      <a:pt x="837" y="499"/>
                    </a:lnTo>
                    <a:lnTo>
                      <a:pt x="825" y="539"/>
                    </a:lnTo>
                    <a:lnTo>
                      <a:pt x="811" y="577"/>
                    </a:lnTo>
                    <a:lnTo>
                      <a:pt x="794" y="615"/>
                    </a:lnTo>
                    <a:lnTo>
                      <a:pt x="773" y="648"/>
                    </a:lnTo>
                    <a:lnTo>
                      <a:pt x="747" y="681"/>
                    </a:lnTo>
                    <a:lnTo>
                      <a:pt x="721" y="709"/>
                    </a:lnTo>
                    <a:lnTo>
                      <a:pt x="691" y="737"/>
                    </a:lnTo>
                    <a:lnTo>
                      <a:pt x="658" y="761"/>
                    </a:lnTo>
                    <a:lnTo>
                      <a:pt x="625" y="782"/>
                    </a:lnTo>
                    <a:lnTo>
                      <a:pt x="587" y="799"/>
                    </a:lnTo>
                    <a:lnTo>
                      <a:pt x="549" y="813"/>
                    </a:lnTo>
                    <a:lnTo>
                      <a:pt x="507" y="822"/>
                    </a:lnTo>
                    <a:lnTo>
                      <a:pt x="467" y="829"/>
                    </a:lnTo>
                    <a:lnTo>
                      <a:pt x="422" y="832"/>
                    </a:lnTo>
                    <a:lnTo>
                      <a:pt x="379" y="829"/>
                    </a:lnTo>
                    <a:lnTo>
                      <a:pt x="337" y="822"/>
                    </a:lnTo>
                    <a:lnTo>
                      <a:pt x="297" y="813"/>
                    </a:lnTo>
                    <a:lnTo>
                      <a:pt x="259" y="799"/>
                    </a:lnTo>
                    <a:lnTo>
                      <a:pt x="222" y="782"/>
                    </a:lnTo>
                    <a:lnTo>
                      <a:pt x="186" y="761"/>
                    </a:lnTo>
                    <a:lnTo>
                      <a:pt x="156" y="737"/>
                    </a:lnTo>
                    <a:lnTo>
                      <a:pt x="125" y="709"/>
                    </a:lnTo>
                    <a:lnTo>
                      <a:pt x="97" y="681"/>
                    </a:lnTo>
                    <a:lnTo>
                      <a:pt x="73" y="648"/>
                    </a:lnTo>
                    <a:lnTo>
                      <a:pt x="52" y="615"/>
                    </a:lnTo>
                    <a:lnTo>
                      <a:pt x="33" y="577"/>
                    </a:lnTo>
                    <a:lnTo>
                      <a:pt x="19" y="539"/>
                    </a:lnTo>
                    <a:lnTo>
                      <a:pt x="9" y="499"/>
                    </a:lnTo>
                    <a:lnTo>
                      <a:pt x="2" y="459"/>
                    </a:lnTo>
                    <a:lnTo>
                      <a:pt x="0" y="417"/>
                    </a:lnTo>
                    <a:lnTo>
                      <a:pt x="2" y="375"/>
                    </a:lnTo>
                    <a:lnTo>
                      <a:pt x="9" y="332"/>
                    </a:lnTo>
                    <a:lnTo>
                      <a:pt x="19" y="292"/>
                    </a:lnTo>
                    <a:lnTo>
                      <a:pt x="33" y="254"/>
                    </a:lnTo>
                    <a:lnTo>
                      <a:pt x="52" y="219"/>
                    </a:lnTo>
                    <a:lnTo>
                      <a:pt x="73" y="184"/>
                    </a:lnTo>
                    <a:lnTo>
                      <a:pt x="97" y="153"/>
                    </a:lnTo>
                    <a:lnTo>
                      <a:pt x="125" y="123"/>
                    </a:lnTo>
                    <a:lnTo>
                      <a:pt x="156" y="97"/>
                    </a:lnTo>
                    <a:lnTo>
                      <a:pt x="186" y="73"/>
                    </a:lnTo>
                    <a:lnTo>
                      <a:pt x="222" y="52"/>
                    </a:lnTo>
                    <a:lnTo>
                      <a:pt x="259" y="33"/>
                    </a:lnTo>
                    <a:lnTo>
                      <a:pt x="297" y="19"/>
                    </a:lnTo>
                    <a:lnTo>
                      <a:pt x="337" y="10"/>
                    </a:lnTo>
                    <a:lnTo>
                      <a:pt x="379" y="2"/>
                    </a:lnTo>
                    <a:lnTo>
                      <a:pt x="422" y="0"/>
                    </a:lnTo>
                    <a:close/>
                  </a:path>
                </a:pathLst>
              </a:custGeom>
              <a:solidFill>
                <a:srgbClr val="FF8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8" name="Freeform 158">
                <a:extLst>
                  <a:ext uri="{FF2B5EF4-FFF2-40B4-BE49-F238E27FC236}">
                    <a16:creationId xmlns:a16="http://schemas.microsoft.com/office/drawing/2014/main" xmlns="" id="{E283B02B-E64F-4C00-A51D-C85B6140C1B6}"/>
                  </a:ext>
                </a:extLst>
              </p:cNvPr>
              <p:cNvSpPr>
                <a:spLocks/>
              </p:cNvSpPr>
              <p:nvPr/>
            </p:nvSpPr>
            <p:spPr bwMode="auto">
              <a:xfrm>
                <a:off x="4483" y="2632"/>
                <a:ext cx="848" cy="836"/>
              </a:xfrm>
              <a:custGeom>
                <a:avLst/>
                <a:gdLst>
                  <a:gd name="T0" fmla="*/ 424 w 848"/>
                  <a:gd name="T1" fmla="*/ 0 h 836"/>
                  <a:gd name="T2" fmla="*/ 509 w 848"/>
                  <a:gd name="T3" fmla="*/ 9 h 836"/>
                  <a:gd name="T4" fmla="*/ 589 w 848"/>
                  <a:gd name="T5" fmla="*/ 33 h 836"/>
                  <a:gd name="T6" fmla="*/ 660 w 848"/>
                  <a:gd name="T7" fmla="*/ 73 h 836"/>
                  <a:gd name="T8" fmla="*/ 723 w 848"/>
                  <a:gd name="T9" fmla="*/ 122 h 836"/>
                  <a:gd name="T10" fmla="*/ 775 w 848"/>
                  <a:gd name="T11" fmla="*/ 183 h 836"/>
                  <a:gd name="T12" fmla="*/ 815 w 848"/>
                  <a:gd name="T13" fmla="*/ 256 h 836"/>
                  <a:gd name="T14" fmla="*/ 839 w 848"/>
                  <a:gd name="T15" fmla="*/ 334 h 836"/>
                  <a:gd name="T16" fmla="*/ 848 w 848"/>
                  <a:gd name="T17" fmla="*/ 417 h 836"/>
                  <a:gd name="T18" fmla="*/ 846 w 848"/>
                  <a:gd name="T19" fmla="*/ 461 h 836"/>
                  <a:gd name="T20" fmla="*/ 829 w 848"/>
                  <a:gd name="T21" fmla="*/ 541 h 836"/>
                  <a:gd name="T22" fmla="*/ 796 w 848"/>
                  <a:gd name="T23" fmla="*/ 617 h 836"/>
                  <a:gd name="T24" fmla="*/ 752 w 848"/>
                  <a:gd name="T25" fmla="*/ 683 h 836"/>
                  <a:gd name="T26" fmla="*/ 693 w 848"/>
                  <a:gd name="T27" fmla="*/ 739 h 836"/>
                  <a:gd name="T28" fmla="*/ 627 w 848"/>
                  <a:gd name="T29" fmla="*/ 784 h 836"/>
                  <a:gd name="T30" fmla="*/ 549 w 848"/>
                  <a:gd name="T31" fmla="*/ 817 h 836"/>
                  <a:gd name="T32" fmla="*/ 466 w 848"/>
                  <a:gd name="T33" fmla="*/ 834 h 836"/>
                  <a:gd name="T34" fmla="*/ 424 w 848"/>
                  <a:gd name="T35" fmla="*/ 836 h 836"/>
                  <a:gd name="T36" fmla="*/ 339 w 848"/>
                  <a:gd name="T37" fmla="*/ 827 h 836"/>
                  <a:gd name="T38" fmla="*/ 259 w 848"/>
                  <a:gd name="T39" fmla="*/ 803 h 836"/>
                  <a:gd name="T40" fmla="*/ 186 w 848"/>
                  <a:gd name="T41" fmla="*/ 763 h 836"/>
                  <a:gd name="T42" fmla="*/ 125 w 848"/>
                  <a:gd name="T43" fmla="*/ 713 h 836"/>
                  <a:gd name="T44" fmla="*/ 73 w 848"/>
                  <a:gd name="T45" fmla="*/ 650 h 836"/>
                  <a:gd name="T46" fmla="*/ 33 w 848"/>
                  <a:gd name="T47" fmla="*/ 579 h 836"/>
                  <a:gd name="T48" fmla="*/ 9 w 848"/>
                  <a:gd name="T49" fmla="*/ 501 h 836"/>
                  <a:gd name="T50" fmla="*/ 0 w 848"/>
                  <a:gd name="T51" fmla="*/ 417 h 836"/>
                  <a:gd name="T52" fmla="*/ 2 w 848"/>
                  <a:gd name="T53" fmla="*/ 374 h 836"/>
                  <a:gd name="T54" fmla="*/ 18 w 848"/>
                  <a:gd name="T55" fmla="*/ 294 h 836"/>
                  <a:gd name="T56" fmla="*/ 51 w 848"/>
                  <a:gd name="T57" fmla="*/ 219 h 836"/>
                  <a:gd name="T58" fmla="*/ 96 w 848"/>
                  <a:gd name="T59" fmla="*/ 153 h 836"/>
                  <a:gd name="T60" fmla="*/ 155 w 848"/>
                  <a:gd name="T61" fmla="*/ 96 h 836"/>
                  <a:gd name="T62" fmla="*/ 221 w 848"/>
                  <a:gd name="T63" fmla="*/ 52 h 836"/>
                  <a:gd name="T64" fmla="*/ 297 w 848"/>
                  <a:gd name="T65" fmla="*/ 19 h 836"/>
                  <a:gd name="T66" fmla="*/ 381 w 848"/>
                  <a:gd name="T67" fmla="*/ 2 h 836"/>
                  <a:gd name="T68" fmla="*/ 424 w 848"/>
                  <a:gd name="T69" fmla="*/ 0 h 8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48"/>
                  <a:gd name="T106" fmla="*/ 0 h 836"/>
                  <a:gd name="T107" fmla="*/ 848 w 848"/>
                  <a:gd name="T108" fmla="*/ 836 h 8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48" h="836">
                    <a:moveTo>
                      <a:pt x="424" y="0"/>
                    </a:moveTo>
                    <a:lnTo>
                      <a:pt x="424" y="0"/>
                    </a:lnTo>
                    <a:lnTo>
                      <a:pt x="466" y="2"/>
                    </a:lnTo>
                    <a:lnTo>
                      <a:pt x="509" y="9"/>
                    </a:lnTo>
                    <a:lnTo>
                      <a:pt x="549" y="19"/>
                    </a:lnTo>
                    <a:lnTo>
                      <a:pt x="589" y="33"/>
                    </a:lnTo>
                    <a:lnTo>
                      <a:pt x="627" y="52"/>
                    </a:lnTo>
                    <a:lnTo>
                      <a:pt x="660" y="73"/>
                    </a:lnTo>
                    <a:lnTo>
                      <a:pt x="693" y="96"/>
                    </a:lnTo>
                    <a:lnTo>
                      <a:pt x="723" y="122"/>
                    </a:lnTo>
                    <a:lnTo>
                      <a:pt x="752" y="153"/>
                    </a:lnTo>
                    <a:lnTo>
                      <a:pt x="775" y="183"/>
                    </a:lnTo>
                    <a:lnTo>
                      <a:pt x="796" y="219"/>
                    </a:lnTo>
                    <a:lnTo>
                      <a:pt x="815" y="256"/>
                    </a:lnTo>
                    <a:lnTo>
                      <a:pt x="829" y="294"/>
                    </a:lnTo>
                    <a:lnTo>
                      <a:pt x="839" y="334"/>
                    </a:lnTo>
                    <a:lnTo>
                      <a:pt x="846" y="374"/>
                    </a:lnTo>
                    <a:lnTo>
                      <a:pt x="848" y="417"/>
                    </a:lnTo>
                    <a:lnTo>
                      <a:pt x="846" y="461"/>
                    </a:lnTo>
                    <a:lnTo>
                      <a:pt x="839" y="501"/>
                    </a:lnTo>
                    <a:lnTo>
                      <a:pt x="829" y="541"/>
                    </a:lnTo>
                    <a:lnTo>
                      <a:pt x="815" y="579"/>
                    </a:lnTo>
                    <a:lnTo>
                      <a:pt x="796" y="617"/>
                    </a:lnTo>
                    <a:lnTo>
                      <a:pt x="775" y="650"/>
                    </a:lnTo>
                    <a:lnTo>
                      <a:pt x="752" y="683"/>
                    </a:lnTo>
                    <a:lnTo>
                      <a:pt x="723" y="713"/>
                    </a:lnTo>
                    <a:lnTo>
                      <a:pt x="693" y="739"/>
                    </a:lnTo>
                    <a:lnTo>
                      <a:pt x="660" y="763"/>
                    </a:lnTo>
                    <a:lnTo>
                      <a:pt x="627" y="784"/>
                    </a:lnTo>
                    <a:lnTo>
                      <a:pt x="589" y="803"/>
                    </a:lnTo>
                    <a:lnTo>
                      <a:pt x="549" y="817"/>
                    </a:lnTo>
                    <a:lnTo>
                      <a:pt x="509" y="827"/>
                    </a:lnTo>
                    <a:lnTo>
                      <a:pt x="466" y="834"/>
                    </a:lnTo>
                    <a:lnTo>
                      <a:pt x="424" y="836"/>
                    </a:lnTo>
                    <a:lnTo>
                      <a:pt x="381" y="834"/>
                    </a:lnTo>
                    <a:lnTo>
                      <a:pt x="339" y="827"/>
                    </a:lnTo>
                    <a:lnTo>
                      <a:pt x="297" y="817"/>
                    </a:lnTo>
                    <a:lnTo>
                      <a:pt x="259" y="803"/>
                    </a:lnTo>
                    <a:lnTo>
                      <a:pt x="221" y="784"/>
                    </a:lnTo>
                    <a:lnTo>
                      <a:pt x="186" y="763"/>
                    </a:lnTo>
                    <a:lnTo>
                      <a:pt x="155" y="739"/>
                    </a:lnTo>
                    <a:lnTo>
                      <a:pt x="125" y="713"/>
                    </a:lnTo>
                    <a:lnTo>
                      <a:pt x="96" y="683"/>
                    </a:lnTo>
                    <a:lnTo>
                      <a:pt x="73" y="650"/>
                    </a:lnTo>
                    <a:lnTo>
                      <a:pt x="51" y="617"/>
                    </a:lnTo>
                    <a:lnTo>
                      <a:pt x="33" y="579"/>
                    </a:lnTo>
                    <a:lnTo>
                      <a:pt x="18" y="541"/>
                    </a:lnTo>
                    <a:lnTo>
                      <a:pt x="9" y="501"/>
                    </a:lnTo>
                    <a:lnTo>
                      <a:pt x="2" y="461"/>
                    </a:lnTo>
                    <a:lnTo>
                      <a:pt x="0" y="417"/>
                    </a:lnTo>
                    <a:lnTo>
                      <a:pt x="2" y="374"/>
                    </a:lnTo>
                    <a:lnTo>
                      <a:pt x="9" y="334"/>
                    </a:lnTo>
                    <a:lnTo>
                      <a:pt x="18" y="294"/>
                    </a:lnTo>
                    <a:lnTo>
                      <a:pt x="33" y="256"/>
                    </a:lnTo>
                    <a:lnTo>
                      <a:pt x="51" y="219"/>
                    </a:lnTo>
                    <a:lnTo>
                      <a:pt x="73" y="183"/>
                    </a:lnTo>
                    <a:lnTo>
                      <a:pt x="96" y="153"/>
                    </a:lnTo>
                    <a:lnTo>
                      <a:pt x="125" y="122"/>
                    </a:lnTo>
                    <a:lnTo>
                      <a:pt x="155" y="96"/>
                    </a:lnTo>
                    <a:lnTo>
                      <a:pt x="186" y="73"/>
                    </a:lnTo>
                    <a:lnTo>
                      <a:pt x="221" y="52"/>
                    </a:lnTo>
                    <a:lnTo>
                      <a:pt x="259" y="33"/>
                    </a:lnTo>
                    <a:lnTo>
                      <a:pt x="297" y="19"/>
                    </a:lnTo>
                    <a:lnTo>
                      <a:pt x="339" y="9"/>
                    </a:lnTo>
                    <a:lnTo>
                      <a:pt x="381" y="2"/>
                    </a:lnTo>
                    <a:lnTo>
                      <a:pt x="424" y="0"/>
                    </a:lnTo>
                    <a:close/>
                  </a:path>
                </a:pathLst>
              </a:custGeom>
              <a:solidFill>
                <a:srgbClr val="FF78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9" name="Freeform 159">
                <a:extLst>
                  <a:ext uri="{FF2B5EF4-FFF2-40B4-BE49-F238E27FC236}">
                    <a16:creationId xmlns:a16="http://schemas.microsoft.com/office/drawing/2014/main" xmlns="" id="{319B7355-D7FD-4CCE-8AD0-BCFE73B59259}"/>
                  </a:ext>
                </a:extLst>
              </p:cNvPr>
              <p:cNvSpPr>
                <a:spLocks/>
              </p:cNvSpPr>
              <p:nvPr/>
            </p:nvSpPr>
            <p:spPr bwMode="auto">
              <a:xfrm>
                <a:off x="4480" y="2629"/>
                <a:ext cx="851" cy="839"/>
              </a:xfrm>
              <a:custGeom>
                <a:avLst/>
                <a:gdLst>
                  <a:gd name="T0" fmla="*/ 425 w 851"/>
                  <a:gd name="T1" fmla="*/ 0 h 839"/>
                  <a:gd name="T2" fmla="*/ 512 w 851"/>
                  <a:gd name="T3" fmla="*/ 10 h 839"/>
                  <a:gd name="T4" fmla="*/ 592 w 851"/>
                  <a:gd name="T5" fmla="*/ 33 h 839"/>
                  <a:gd name="T6" fmla="*/ 663 w 851"/>
                  <a:gd name="T7" fmla="*/ 73 h 839"/>
                  <a:gd name="T8" fmla="*/ 726 w 851"/>
                  <a:gd name="T9" fmla="*/ 123 h 839"/>
                  <a:gd name="T10" fmla="*/ 778 w 851"/>
                  <a:gd name="T11" fmla="*/ 186 h 839"/>
                  <a:gd name="T12" fmla="*/ 818 w 851"/>
                  <a:gd name="T13" fmla="*/ 257 h 839"/>
                  <a:gd name="T14" fmla="*/ 842 w 851"/>
                  <a:gd name="T15" fmla="*/ 335 h 839"/>
                  <a:gd name="T16" fmla="*/ 851 w 851"/>
                  <a:gd name="T17" fmla="*/ 420 h 839"/>
                  <a:gd name="T18" fmla="*/ 849 w 851"/>
                  <a:gd name="T19" fmla="*/ 462 h 839"/>
                  <a:gd name="T20" fmla="*/ 832 w 851"/>
                  <a:gd name="T21" fmla="*/ 544 h 839"/>
                  <a:gd name="T22" fmla="*/ 799 w 851"/>
                  <a:gd name="T23" fmla="*/ 620 h 839"/>
                  <a:gd name="T24" fmla="*/ 755 w 851"/>
                  <a:gd name="T25" fmla="*/ 686 h 839"/>
                  <a:gd name="T26" fmla="*/ 696 w 851"/>
                  <a:gd name="T27" fmla="*/ 742 h 839"/>
                  <a:gd name="T28" fmla="*/ 627 w 851"/>
                  <a:gd name="T29" fmla="*/ 789 h 839"/>
                  <a:gd name="T30" fmla="*/ 552 w 851"/>
                  <a:gd name="T31" fmla="*/ 820 h 839"/>
                  <a:gd name="T32" fmla="*/ 469 w 851"/>
                  <a:gd name="T33" fmla="*/ 837 h 839"/>
                  <a:gd name="T34" fmla="*/ 425 w 851"/>
                  <a:gd name="T35" fmla="*/ 839 h 839"/>
                  <a:gd name="T36" fmla="*/ 340 w 851"/>
                  <a:gd name="T37" fmla="*/ 832 h 839"/>
                  <a:gd name="T38" fmla="*/ 260 w 851"/>
                  <a:gd name="T39" fmla="*/ 806 h 839"/>
                  <a:gd name="T40" fmla="*/ 186 w 851"/>
                  <a:gd name="T41" fmla="*/ 768 h 839"/>
                  <a:gd name="T42" fmla="*/ 125 w 851"/>
                  <a:gd name="T43" fmla="*/ 716 h 839"/>
                  <a:gd name="T44" fmla="*/ 73 w 851"/>
                  <a:gd name="T45" fmla="*/ 655 h 839"/>
                  <a:gd name="T46" fmla="*/ 33 w 851"/>
                  <a:gd name="T47" fmla="*/ 582 h 839"/>
                  <a:gd name="T48" fmla="*/ 7 w 851"/>
                  <a:gd name="T49" fmla="*/ 504 h 839"/>
                  <a:gd name="T50" fmla="*/ 0 w 851"/>
                  <a:gd name="T51" fmla="*/ 420 h 839"/>
                  <a:gd name="T52" fmla="*/ 3 w 851"/>
                  <a:gd name="T53" fmla="*/ 377 h 839"/>
                  <a:gd name="T54" fmla="*/ 19 w 851"/>
                  <a:gd name="T55" fmla="*/ 295 h 839"/>
                  <a:gd name="T56" fmla="*/ 50 w 851"/>
                  <a:gd name="T57" fmla="*/ 219 h 839"/>
                  <a:gd name="T58" fmla="*/ 97 w 851"/>
                  <a:gd name="T59" fmla="*/ 153 h 839"/>
                  <a:gd name="T60" fmla="*/ 153 w 851"/>
                  <a:gd name="T61" fmla="*/ 97 h 839"/>
                  <a:gd name="T62" fmla="*/ 222 w 851"/>
                  <a:gd name="T63" fmla="*/ 52 h 839"/>
                  <a:gd name="T64" fmla="*/ 300 w 851"/>
                  <a:gd name="T65" fmla="*/ 19 h 839"/>
                  <a:gd name="T66" fmla="*/ 382 w 851"/>
                  <a:gd name="T67" fmla="*/ 3 h 839"/>
                  <a:gd name="T68" fmla="*/ 425 w 851"/>
                  <a:gd name="T69" fmla="*/ 0 h 83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1"/>
                  <a:gd name="T106" fmla="*/ 0 h 839"/>
                  <a:gd name="T107" fmla="*/ 851 w 851"/>
                  <a:gd name="T108" fmla="*/ 839 h 83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1" h="839">
                    <a:moveTo>
                      <a:pt x="425" y="0"/>
                    </a:moveTo>
                    <a:lnTo>
                      <a:pt x="425" y="0"/>
                    </a:lnTo>
                    <a:lnTo>
                      <a:pt x="469" y="3"/>
                    </a:lnTo>
                    <a:lnTo>
                      <a:pt x="512" y="10"/>
                    </a:lnTo>
                    <a:lnTo>
                      <a:pt x="552" y="19"/>
                    </a:lnTo>
                    <a:lnTo>
                      <a:pt x="592" y="33"/>
                    </a:lnTo>
                    <a:lnTo>
                      <a:pt x="627" y="52"/>
                    </a:lnTo>
                    <a:lnTo>
                      <a:pt x="663" y="73"/>
                    </a:lnTo>
                    <a:lnTo>
                      <a:pt x="696" y="97"/>
                    </a:lnTo>
                    <a:lnTo>
                      <a:pt x="726" y="123"/>
                    </a:lnTo>
                    <a:lnTo>
                      <a:pt x="755" y="153"/>
                    </a:lnTo>
                    <a:lnTo>
                      <a:pt x="778" y="186"/>
                    </a:lnTo>
                    <a:lnTo>
                      <a:pt x="799" y="219"/>
                    </a:lnTo>
                    <a:lnTo>
                      <a:pt x="818" y="257"/>
                    </a:lnTo>
                    <a:lnTo>
                      <a:pt x="832" y="295"/>
                    </a:lnTo>
                    <a:lnTo>
                      <a:pt x="842" y="335"/>
                    </a:lnTo>
                    <a:lnTo>
                      <a:pt x="849" y="377"/>
                    </a:lnTo>
                    <a:lnTo>
                      <a:pt x="851" y="420"/>
                    </a:lnTo>
                    <a:lnTo>
                      <a:pt x="849" y="462"/>
                    </a:lnTo>
                    <a:lnTo>
                      <a:pt x="842" y="504"/>
                    </a:lnTo>
                    <a:lnTo>
                      <a:pt x="832" y="544"/>
                    </a:lnTo>
                    <a:lnTo>
                      <a:pt x="818" y="582"/>
                    </a:lnTo>
                    <a:lnTo>
                      <a:pt x="799" y="620"/>
                    </a:lnTo>
                    <a:lnTo>
                      <a:pt x="778" y="655"/>
                    </a:lnTo>
                    <a:lnTo>
                      <a:pt x="755" y="686"/>
                    </a:lnTo>
                    <a:lnTo>
                      <a:pt x="726" y="716"/>
                    </a:lnTo>
                    <a:lnTo>
                      <a:pt x="696" y="742"/>
                    </a:lnTo>
                    <a:lnTo>
                      <a:pt x="663" y="768"/>
                    </a:lnTo>
                    <a:lnTo>
                      <a:pt x="627" y="789"/>
                    </a:lnTo>
                    <a:lnTo>
                      <a:pt x="592" y="806"/>
                    </a:lnTo>
                    <a:lnTo>
                      <a:pt x="552" y="820"/>
                    </a:lnTo>
                    <a:lnTo>
                      <a:pt x="512" y="832"/>
                    </a:lnTo>
                    <a:lnTo>
                      <a:pt x="469" y="837"/>
                    </a:lnTo>
                    <a:lnTo>
                      <a:pt x="425" y="839"/>
                    </a:lnTo>
                    <a:lnTo>
                      <a:pt x="382" y="837"/>
                    </a:lnTo>
                    <a:lnTo>
                      <a:pt x="340" y="832"/>
                    </a:lnTo>
                    <a:lnTo>
                      <a:pt x="300" y="820"/>
                    </a:lnTo>
                    <a:lnTo>
                      <a:pt x="260" y="806"/>
                    </a:lnTo>
                    <a:lnTo>
                      <a:pt x="222" y="789"/>
                    </a:lnTo>
                    <a:lnTo>
                      <a:pt x="186" y="768"/>
                    </a:lnTo>
                    <a:lnTo>
                      <a:pt x="153" y="742"/>
                    </a:lnTo>
                    <a:lnTo>
                      <a:pt x="125" y="716"/>
                    </a:lnTo>
                    <a:lnTo>
                      <a:pt x="97" y="686"/>
                    </a:lnTo>
                    <a:lnTo>
                      <a:pt x="73" y="655"/>
                    </a:lnTo>
                    <a:lnTo>
                      <a:pt x="50" y="620"/>
                    </a:lnTo>
                    <a:lnTo>
                      <a:pt x="33" y="582"/>
                    </a:lnTo>
                    <a:lnTo>
                      <a:pt x="19" y="544"/>
                    </a:lnTo>
                    <a:lnTo>
                      <a:pt x="7" y="504"/>
                    </a:lnTo>
                    <a:lnTo>
                      <a:pt x="3" y="462"/>
                    </a:lnTo>
                    <a:lnTo>
                      <a:pt x="0" y="420"/>
                    </a:lnTo>
                    <a:lnTo>
                      <a:pt x="3" y="377"/>
                    </a:lnTo>
                    <a:lnTo>
                      <a:pt x="7" y="335"/>
                    </a:lnTo>
                    <a:lnTo>
                      <a:pt x="19" y="295"/>
                    </a:lnTo>
                    <a:lnTo>
                      <a:pt x="33" y="257"/>
                    </a:lnTo>
                    <a:lnTo>
                      <a:pt x="50" y="219"/>
                    </a:lnTo>
                    <a:lnTo>
                      <a:pt x="73" y="186"/>
                    </a:lnTo>
                    <a:lnTo>
                      <a:pt x="97" y="153"/>
                    </a:lnTo>
                    <a:lnTo>
                      <a:pt x="125" y="123"/>
                    </a:lnTo>
                    <a:lnTo>
                      <a:pt x="153" y="97"/>
                    </a:lnTo>
                    <a:lnTo>
                      <a:pt x="186" y="73"/>
                    </a:lnTo>
                    <a:lnTo>
                      <a:pt x="222" y="52"/>
                    </a:lnTo>
                    <a:lnTo>
                      <a:pt x="260" y="33"/>
                    </a:lnTo>
                    <a:lnTo>
                      <a:pt x="300" y="19"/>
                    </a:lnTo>
                    <a:lnTo>
                      <a:pt x="340" y="10"/>
                    </a:lnTo>
                    <a:lnTo>
                      <a:pt x="382" y="3"/>
                    </a:lnTo>
                    <a:lnTo>
                      <a:pt x="425" y="0"/>
                    </a:lnTo>
                    <a:close/>
                  </a:path>
                </a:pathLst>
              </a:custGeom>
              <a:solidFill>
                <a:srgbClr val="FF7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 name="Freeform 160">
                <a:extLst>
                  <a:ext uri="{FF2B5EF4-FFF2-40B4-BE49-F238E27FC236}">
                    <a16:creationId xmlns:a16="http://schemas.microsoft.com/office/drawing/2014/main" xmlns="" id="{E0497B2D-E938-4349-98E2-596BA4C70FD2}"/>
                  </a:ext>
                </a:extLst>
              </p:cNvPr>
              <p:cNvSpPr>
                <a:spLocks/>
              </p:cNvSpPr>
              <p:nvPr/>
            </p:nvSpPr>
            <p:spPr bwMode="auto">
              <a:xfrm>
                <a:off x="4476" y="2627"/>
                <a:ext cx="855" cy="843"/>
              </a:xfrm>
              <a:custGeom>
                <a:avLst/>
                <a:gdLst>
                  <a:gd name="T0" fmla="*/ 429 w 855"/>
                  <a:gd name="T1" fmla="*/ 0 h 843"/>
                  <a:gd name="T2" fmla="*/ 513 w 855"/>
                  <a:gd name="T3" fmla="*/ 9 h 843"/>
                  <a:gd name="T4" fmla="*/ 594 w 855"/>
                  <a:gd name="T5" fmla="*/ 33 h 843"/>
                  <a:gd name="T6" fmla="*/ 667 w 855"/>
                  <a:gd name="T7" fmla="*/ 73 h 843"/>
                  <a:gd name="T8" fmla="*/ 730 w 855"/>
                  <a:gd name="T9" fmla="*/ 125 h 843"/>
                  <a:gd name="T10" fmla="*/ 782 w 855"/>
                  <a:gd name="T11" fmla="*/ 186 h 843"/>
                  <a:gd name="T12" fmla="*/ 822 w 855"/>
                  <a:gd name="T13" fmla="*/ 257 h 843"/>
                  <a:gd name="T14" fmla="*/ 848 w 855"/>
                  <a:gd name="T15" fmla="*/ 337 h 843"/>
                  <a:gd name="T16" fmla="*/ 855 w 855"/>
                  <a:gd name="T17" fmla="*/ 422 h 843"/>
                  <a:gd name="T18" fmla="*/ 853 w 855"/>
                  <a:gd name="T19" fmla="*/ 464 h 843"/>
                  <a:gd name="T20" fmla="*/ 836 w 855"/>
                  <a:gd name="T21" fmla="*/ 546 h 843"/>
                  <a:gd name="T22" fmla="*/ 803 w 855"/>
                  <a:gd name="T23" fmla="*/ 622 h 843"/>
                  <a:gd name="T24" fmla="*/ 759 w 855"/>
                  <a:gd name="T25" fmla="*/ 690 h 843"/>
                  <a:gd name="T26" fmla="*/ 700 w 855"/>
                  <a:gd name="T27" fmla="*/ 747 h 843"/>
                  <a:gd name="T28" fmla="*/ 631 w 855"/>
                  <a:gd name="T29" fmla="*/ 791 h 843"/>
                  <a:gd name="T30" fmla="*/ 556 w 855"/>
                  <a:gd name="T31" fmla="*/ 824 h 843"/>
                  <a:gd name="T32" fmla="*/ 471 w 855"/>
                  <a:gd name="T33" fmla="*/ 841 h 843"/>
                  <a:gd name="T34" fmla="*/ 429 w 855"/>
                  <a:gd name="T35" fmla="*/ 843 h 843"/>
                  <a:gd name="T36" fmla="*/ 341 w 855"/>
                  <a:gd name="T37" fmla="*/ 834 h 843"/>
                  <a:gd name="T38" fmla="*/ 261 w 855"/>
                  <a:gd name="T39" fmla="*/ 810 h 843"/>
                  <a:gd name="T40" fmla="*/ 188 w 855"/>
                  <a:gd name="T41" fmla="*/ 770 h 843"/>
                  <a:gd name="T42" fmla="*/ 127 w 855"/>
                  <a:gd name="T43" fmla="*/ 718 h 843"/>
                  <a:gd name="T44" fmla="*/ 73 w 855"/>
                  <a:gd name="T45" fmla="*/ 657 h 843"/>
                  <a:gd name="T46" fmla="*/ 35 w 855"/>
                  <a:gd name="T47" fmla="*/ 584 h 843"/>
                  <a:gd name="T48" fmla="*/ 9 w 855"/>
                  <a:gd name="T49" fmla="*/ 506 h 843"/>
                  <a:gd name="T50" fmla="*/ 0 w 855"/>
                  <a:gd name="T51" fmla="*/ 422 h 843"/>
                  <a:gd name="T52" fmla="*/ 2 w 855"/>
                  <a:gd name="T53" fmla="*/ 379 h 843"/>
                  <a:gd name="T54" fmla="*/ 18 w 855"/>
                  <a:gd name="T55" fmla="*/ 297 h 843"/>
                  <a:gd name="T56" fmla="*/ 51 w 855"/>
                  <a:gd name="T57" fmla="*/ 221 h 843"/>
                  <a:gd name="T58" fmla="*/ 99 w 855"/>
                  <a:gd name="T59" fmla="*/ 153 h 843"/>
                  <a:gd name="T60" fmla="*/ 155 w 855"/>
                  <a:gd name="T61" fmla="*/ 97 h 843"/>
                  <a:gd name="T62" fmla="*/ 223 w 855"/>
                  <a:gd name="T63" fmla="*/ 52 h 843"/>
                  <a:gd name="T64" fmla="*/ 301 w 855"/>
                  <a:gd name="T65" fmla="*/ 19 h 843"/>
                  <a:gd name="T66" fmla="*/ 384 w 855"/>
                  <a:gd name="T67" fmla="*/ 2 h 843"/>
                  <a:gd name="T68" fmla="*/ 429 w 855"/>
                  <a:gd name="T69" fmla="*/ 0 h 8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55"/>
                  <a:gd name="T106" fmla="*/ 0 h 843"/>
                  <a:gd name="T107" fmla="*/ 855 w 855"/>
                  <a:gd name="T108" fmla="*/ 843 h 84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55" h="843">
                    <a:moveTo>
                      <a:pt x="429" y="0"/>
                    </a:moveTo>
                    <a:lnTo>
                      <a:pt x="429" y="0"/>
                    </a:lnTo>
                    <a:lnTo>
                      <a:pt x="471" y="2"/>
                    </a:lnTo>
                    <a:lnTo>
                      <a:pt x="513" y="9"/>
                    </a:lnTo>
                    <a:lnTo>
                      <a:pt x="556" y="19"/>
                    </a:lnTo>
                    <a:lnTo>
                      <a:pt x="594" y="33"/>
                    </a:lnTo>
                    <a:lnTo>
                      <a:pt x="631" y="52"/>
                    </a:lnTo>
                    <a:lnTo>
                      <a:pt x="667" y="73"/>
                    </a:lnTo>
                    <a:lnTo>
                      <a:pt x="700" y="97"/>
                    </a:lnTo>
                    <a:lnTo>
                      <a:pt x="730" y="125"/>
                    </a:lnTo>
                    <a:lnTo>
                      <a:pt x="759" y="153"/>
                    </a:lnTo>
                    <a:lnTo>
                      <a:pt x="782" y="186"/>
                    </a:lnTo>
                    <a:lnTo>
                      <a:pt x="803" y="221"/>
                    </a:lnTo>
                    <a:lnTo>
                      <a:pt x="822" y="257"/>
                    </a:lnTo>
                    <a:lnTo>
                      <a:pt x="836" y="297"/>
                    </a:lnTo>
                    <a:lnTo>
                      <a:pt x="848" y="337"/>
                    </a:lnTo>
                    <a:lnTo>
                      <a:pt x="853" y="379"/>
                    </a:lnTo>
                    <a:lnTo>
                      <a:pt x="855" y="422"/>
                    </a:lnTo>
                    <a:lnTo>
                      <a:pt x="853" y="464"/>
                    </a:lnTo>
                    <a:lnTo>
                      <a:pt x="848" y="506"/>
                    </a:lnTo>
                    <a:lnTo>
                      <a:pt x="836" y="546"/>
                    </a:lnTo>
                    <a:lnTo>
                      <a:pt x="822" y="584"/>
                    </a:lnTo>
                    <a:lnTo>
                      <a:pt x="803" y="622"/>
                    </a:lnTo>
                    <a:lnTo>
                      <a:pt x="782" y="657"/>
                    </a:lnTo>
                    <a:lnTo>
                      <a:pt x="759" y="690"/>
                    </a:lnTo>
                    <a:lnTo>
                      <a:pt x="730" y="718"/>
                    </a:lnTo>
                    <a:lnTo>
                      <a:pt x="700" y="747"/>
                    </a:lnTo>
                    <a:lnTo>
                      <a:pt x="667" y="770"/>
                    </a:lnTo>
                    <a:lnTo>
                      <a:pt x="631" y="791"/>
                    </a:lnTo>
                    <a:lnTo>
                      <a:pt x="594" y="810"/>
                    </a:lnTo>
                    <a:lnTo>
                      <a:pt x="556" y="824"/>
                    </a:lnTo>
                    <a:lnTo>
                      <a:pt x="513" y="834"/>
                    </a:lnTo>
                    <a:lnTo>
                      <a:pt x="471" y="841"/>
                    </a:lnTo>
                    <a:lnTo>
                      <a:pt x="429" y="843"/>
                    </a:lnTo>
                    <a:lnTo>
                      <a:pt x="384" y="841"/>
                    </a:lnTo>
                    <a:lnTo>
                      <a:pt x="341" y="834"/>
                    </a:lnTo>
                    <a:lnTo>
                      <a:pt x="301" y="824"/>
                    </a:lnTo>
                    <a:lnTo>
                      <a:pt x="261" y="810"/>
                    </a:lnTo>
                    <a:lnTo>
                      <a:pt x="223" y="791"/>
                    </a:lnTo>
                    <a:lnTo>
                      <a:pt x="188" y="770"/>
                    </a:lnTo>
                    <a:lnTo>
                      <a:pt x="155" y="747"/>
                    </a:lnTo>
                    <a:lnTo>
                      <a:pt x="127" y="718"/>
                    </a:lnTo>
                    <a:lnTo>
                      <a:pt x="99" y="690"/>
                    </a:lnTo>
                    <a:lnTo>
                      <a:pt x="73" y="657"/>
                    </a:lnTo>
                    <a:lnTo>
                      <a:pt x="51" y="622"/>
                    </a:lnTo>
                    <a:lnTo>
                      <a:pt x="35" y="584"/>
                    </a:lnTo>
                    <a:lnTo>
                      <a:pt x="18" y="546"/>
                    </a:lnTo>
                    <a:lnTo>
                      <a:pt x="9" y="506"/>
                    </a:lnTo>
                    <a:lnTo>
                      <a:pt x="2" y="464"/>
                    </a:lnTo>
                    <a:lnTo>
                      <a:pt x="0" y="422"/>
                    </a:lnTo>
                    <a:lnTo>
                      <a:pt x="2" y="379"/>
                    </a:lnTo>
                    <a:lnTo>
                      <a:pt x="9" y="337"/>
                    </a:lnTo>
                    <a:lnTo>
                      <a:pt x="18" y="297"/>
                    </a:lnTo>
                    <a:lnTo>
                      <a:pt x="35" y="257"/>
                    </a:lnTo>
                    <a:lnTo>
                      <a:pt x="51" y="221"/>
                    </a:lnTo>
                    <a:lnTo>
                      <a:pt x="73" y="186"/>
                    </a:lnTo>
                    <a:lnTo>
                      <a:pt x="99" y="153"/>
                    </a:lnTo>
                    <a:lnTo>
                      <a:pt x="127" y="125"/>
                    </a:lnTo>
                    <a:lnTo>
                      <a:pt x="155" y="97"/>
                    </a:lnTo>
                    <a:lnTo>
                      <a:pt x="188" y="73"/>
                    </a:lnTo>
                    <a:lnTo>
                      <a:pt x="223" y="52"/>
                    </a:lnTo>
                    <a:lnTo>
                      <a:pt x="261" y="33"/>
                    </a:lnTo>
                    <a:lnTo>
                      <a:pt x="301" y="19"/>
                    </a:lnTo>
                    <a:lnTo>
                      <a:pt x="341" y="9"/>
                    </a:lnTo>
                    <a:lnTo>
                      <a:pt x="384" y="2"/>
                    </a:lnTo>
                    <a:lnTo>
                      <a:pt x="429" y="0"/>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1" name="Freeform 161">
                <a:extLst>
                  <a:ext uri="{FF2B5EF4-FFF2-40B4-BE49-F238E27FC236}">
                    <a16:creationId xmlns:a16="http://schemas.microsoft.com/office/drawing/2014/main" xmlns="" id="{43813D59-33F2-4D7A-9660-AD7F59CB5905}"/>
                  </a:ext>
                </a:extLst>
              </p:cNvPr>
              <p:cNvSpPr>
                <a:spLocks/>
              </p:cNvSpPr>
              <p:nvPr/>
            </p:nvSpPr>
            <p:spPr bwMode="auto">
              <a:xfrm>
                <a:off x="4501" y="2636"/>
                <a:ext cx="814" cy="811"/>
              </a:xfrm>
              <a:custGeom>
                <a:avLst/>
                <a:gdLst>
                  <a:gd name="T0" fmla="*/ 406 w 814"/>
                  <a:gd name="T1" fmla="*/ 0 h 811"/>
                  <a:gd name="T2" fmla="*/ 488 w 814"/>
                  <a:gd name="T3" fmla="*/ 8 h 811"/>
                  <a:gd name="T4" fmla="*/ 564 w 814"/>
                  <a:gd name="T5" fmla="*/ 31 h 811"/>
                  <a:gd name="T6" fmla="*/ 635 w 814"/>
                  <a:gd name="T7" fmla="*/ 69 h 811"/>
                  <a:gd name="T8" fmla="*/ 693 w 814"/>
                  <a:gd name="T9" fmla="*/ 118 h 811"/>
                  <a:gd name="T10" fmla="*/ 743 w 814"/>
                  <a:gd name="T11" fmla="*/ 179 h 811"/>
                  <a:gd name="T12" fmla="*/ 781 w 814"/>
                  <a:gd name="T13" fmla="*/ 248 h 811"/>
                  <a:gd name="T14" fmla="*/ 804 w 814"/>
                  <a:gd name="T15" fmla="*/ 323 h 811"/>
                  <a:gd name="T16" fmla="*/ 814 w 814"/>
                  <a:gd name="T17" fmla="*/ 406 h 811"/>
                  <a:gd name="T18" fmla="*/ 811 w 814"/>
                  <a:gd name="T19" fmla="*/ 446 h 811"/>
                  <a:gd name="T20" fmla="*/ 795 w 814"/>
                  <a:gd name="T21" fmla="*/ 526 h 811"/>
                  <a:gd name="T22" fmla="*/ 764 w 814"/>
                  <a:gd name="T23" fmla="*/ 596 h 811"/>
                  <a:gd name="T24" fmla="*/ 719 w 814"/>
                  <a:gd name="T25" fmla="*/ 662 h 811"/>
                  <a:gd name="T26" fmla="*/ 665 w 814"/>
                  <a:gd name="T27" fmla="*/ 717 h 811"/>
                  <a:gd name="T28" fmla="*/ 599 w 814"/>
                  <a:gd name="T29" fmla="*/ 761 h 811"/>
                  <a:gd name="T30" fmla="*/ 526 w 814"/>
                  <a:gd name="T31" fmla="*/ 792 h 811"/>
                  <a:gd name="T32" fmla="*/ 448 w 814"/>
                  <a:gd name="T33" fmla="*/ 808 h 811"/>
                  <a:gd name="T34" fmla="*/ 406 w 814"/>
                  <a:gd name="T35" fmla="*/ 811 h 811"/>
                  <a:gd name="T36" fmla="*/ 326 w 814"/>
                  <a:gd name="T37" fmla="*/ 801 h 811"/>
                  <a:gd name="T38" fmla="*/ 248 w 814"/>
                  <a:gd name="T39" fmla="*/ 778 h 811"/>
                  <a:gd name="T40" fmla="*/ 180 w 814"/>
                  <a:gd name="T41" fmla="*/ 740 h 811"/>
                  <a:gd name="T42" fmla="*/ 121 w 814"/>
                  <a:gd name="T43" fmla="*/ 691 h 811"/>
                  <a:gd name="T44" fmla="*/ 71 w 814"/>
                  <a:gd name="T45" fmla="*/ 632 h 811"/>
                  <a:gd name="T46" fmla="*/ 33 w 814"/>
                  <a:gd name="T47" fmla="*/ 561 h 811"/>
                  <a:gd name="T48" fmla="*/ 10 w 814"/>
                  <a:gd name="T49" fmla="*/ 486 h 811"/>
                  <a:gd name="T50" fmla="*/ 0 w 814"/>
                  <a:gd name="T51" fmla="*/ 406 h 811"/>
                  <a:gd name="T52" fmla="*/ 3 w 814"/>
                  <a:gd name="T53" fmla="*/ 363 h 811"/>
                  <a:gd name="T54" fmla="*/ 19 w 814"/>
                  <a:gd name="T55" fmla="*/ 285 h 811"/>
                  <a:gd name="T56" fmla="*/ 50 w 814"/>
                  <a:gd name="T57" fmla="*/ 212 h 811"/>
                  <a:gd name="T58" fmla="*/ 92 w 814"/>
                  <a:gd name="T59" fmla="*/ 146 h 811"/>
                  <a:gd name="T60" fmla="*/ 149 w 814"/>
                  <a:gd name="T61" fmla="*/ 92 h 811"/>
                  <a:gd name="T62" fmla="*/ 213 w 814"/>
                  <a:gd name="T63" fmla="*/ 48 h 811"/>
                  <a:gd name="T64" fmla="*/ 286 w 814"/>
                  <a:gd name="T65" fmla="*/ 17 h 811"/>
                  <a:gd name="T66" fmla="*/ 366 w 814"/>
                  <a:gd name="T67" fmla="*/ 0 h 811"/>
                  <a:gd name="T68" fmla="*/ 406 w 814"/>
                  <a:gd name="T69" fmla="*/ 0 h 8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14"/>
                  <a:gd name="T106" fmla="*/ 0 h 811"/>
                  <a:gd name="T107" fmla="*/ 814 w 814"/>
                  <a:gd name="T108" fmla="*/ 811 h 8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14" h="811">
                    <a:moveTo>
                      <a:pt x="406" y="0"/>
                    </a:moveTo>
                    <a:lnTo>
                      <a:pt x="406" y="0"/>
                    </a:lnTo>
                    <a:lnTo>
                      <a:pt x="448" y="0"/>
                    </a:lnTo>
                    <a:lnTo>
                      <a:pt x="488" y="8"/>
                    </a:lnTo>
                    <a:lnTo>
                      <a:pt x="526" y="17"/>
                    </a:lnTo>
                    <a:lnTo>
                      <a:pt x="564" y="31"/>
                    </a:lnTo>
                    <a:lnTo>
                      <a:pt x="599" y="48"/>
                    </a:lnTo>
                    <a:lnTo>
                      <a:pt x="635" y="69"/>
                    </a:lnTo>
                    <a:lnTo>
                      <a:pt x="665" y="92"/>
                    </a:lnTo>
                    <a:lnTo>
                      <a:pt x="693" y="118"/>
                    </a:lnTo>
                    <a:lnTo>
                      <a:pt x="719" y="146"/>
                    </a:lnTo>
                    <a:lnTo>
                      <a:pt x="743" y="179"/>
                    </a:lnTo>
                    <a:lnTo>
                      <a:pt x="764" y="212"/>
                    </a:lnTo>
                    <a:lnTo>
                      <a:pt x="781" y="248"/>
                    </a:lnTo>
                    <a:lnTo>
                      <a:pt x="795" y="285"/>
                    </a:lnTo>
                    <a:lnTo>
                      <a:pt x="804" y="323"/>
                    </a:lnTo>
                    <a:lnTo>
                      <a:pt x="811" y="363"/>
                    </a:lnTo>
                    <a:lnTo>
                      <a:pt x="814" y="406"/>
                    </a:lnTo>
                    <a:lnTo>
                      <a:pt x="811" y="446"/>
                    </a:lnTo>
                    <a:lnTo>
                      <a:pt x="804" y="486"/>
                    </a:lnTo>
                    <a:lnTo>
                      <a:pt x="795" y="526"/>
                    </a:lnTo>
                    <a:lnTo>
                      <a:pt x="781" y="561"/>
                    </a:lnTo>
                    <a:lnTo>
                      <a:pt x="764" y="596"/>
                    </a:lnTo>
                    <a:lnTo>
                      <a:pt x="743" y="632"/>
                    </a:lnTo>
                    <a:lnTo>
                      <a:pt x="719" y="662"/>
                    </a:lnTo>
                    <a:lnTo>
                      <a:pt x="693" y="691"/>
                    </a:lnTo>
                    <a:lnTo>
                      <a:pt x="665" y="717"/>
                    </a:lnTo>
                    <a:lnTo>
                      <a:pt x="635" y="740"/>
                    </a:lnTo>
                    <a:lnTo>
                      <a:pt x="599" y="761"/>
                    </a:lnTo>
                    <a:lnTo>
                      <a:pt x="564" y="778"/>
                    </a:lnTo>
                    <a:lnTo>
                      <a:pt x="526" y="792"/>
                    </a:lnTo>
                    <a:lnTo>
                      <a:pt x="488" y="801"/>
                    </a:lnTo>
                    <a:lnTo>
                      <a:pt x="448" y="808"/>
                    </a:lnTo>
                    <a:lnTo>
                      <a:pt x="406" y="811"/>
                    </a:lnTo>
                    <a:lnTo>
                      <a:pt x="366" y="808"/>
                    </a:lnTo>
                    <a:lnTo>
                      <a:pt x="326" y="801"/>
                    </a:lnTo>
                    <a:lnTo>
                      <a:pt x="286" y="792"/>
                    </a:lnTo>
                    <a:lnTo>
                      <a:pt x="248" y="778"/>
                    </a:lnTo>
                    <a:lnTo>
                      <a:pt x="213" y="761"/>
                    </a:lnTo>
                    <a:lnTo>
                      <a:pt x="180" y="740"/>
                    </a:lnTo>
                    <a:lnTo>
                      <a:pt x="149" y="717"/>
                    </a:lnTo>
                    <a:lnTo>
                      <a:pt x="121" y="691"/>
                    </a:lnTo>
                    <a:lnTo>
                      <a:pt x="92" y="662"/>
                    </a:lnTo>
                    <a:lnTo>
                      <a:pt x="71" y="632"/>
                    </a:lnTo>
                    <a:lnTo>
                      <a:pt x="50" y="596"/>
                    </a:lnTo>
                    <a:lnTo>
                      <a:pt x="33" y="561"/>
                    </a:lnTo>
                    <a:lnTo>
                      <a:pt x="19" y="526"/>
                    </a:lnTo>
                    <a:lnTo>
                      <a:pt x="10" y="486"/>
                    </a:lnTo>
                    <a:lnTo>
                      <a:pt x="3" y="446"/>
                    </a:lnTo>
                    <a:lnTo>
                      <a:pt x="0" y="406"/>
                    </a:lnTo>
                    <a:lnTo>
                      <a:pt x="3" y="363"/>
                    </a:lnTo>
                    <a:lnTo>
                      <a:pt x="10" y="323"/>
                    </a:lnTo>
                    <a:lnTo>
                      <a:pt x="19" y="285"/>
                    </a:lnTo>
                    <a:lnTo>
                      <a:pt x="33" y="248"/>
                    </a:lnTo>
                    <a:lnTo>
                      <a:pt x="50" y="212"/>
                    </a:lnTo>
                    <a:lnTo>
                      <a:pt x="71" y="179"/>
                    </a:lnTo>
                    <a:lnTo>
                      <a:pt x="92" y="146"/>
                    </a:lnTo>
                    <a:lnTo>
                      <a:pt x="121" y="118"/>
                    </a:lnTo>
                    <a:lnTo>
                      <a:pt x="149" y="92"/>
                    </a:lnTo>
                    <a:lnTo>
                      <a:pt x="180" y="69"/>
                    </a:lnTo>
                    <a:lnTo>
                      <a:pt x="213" y="48"/>
                    </a:lnTo>
                    <a:lnTo>
                      <a:pt x="248" y="31"/>
                    </a:lnTo>
                    <a:lnTo>
                      <a:pt x="286" y="17"/>
                    </a:lnTo>
                    <a:lnTo>
                      <a:pt x="326" y="8"/>
                    </a:lnTo>
                    <a:lnTo>
                      <a:pt x="366" y="0"/>
                    </a:lnTo>
                    <a:lnTo>
                      <a:pt x="406" y="0"/>
                    </a:lnTo>
                    <a:close/>
                  </a:path>
                </a:pathLst>
              </a:custGeom>
              <a:solidFill>
                <a:srgbClr val="FFC2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2" name="Freeform 162">
                <a:extLst>
                  <a:ext uri="{FF2B5EF4-FFF2-40B4-BE49-F238E27FC236}">
                    <a16:creationId xmlns:a16="http://schemas.microsoft.com/office/drawing/2014/main" xmlns="" id="{00D9FC93-D072-47D5-9C63-9F6306A18E1B}"/>
                  </a:ext>
                </a:extLst>
              </p:cNvPr>
              <p:cNvSpPr>
                <a:spLocks/>
              </p:cNvSpPr>
              <p:nvPr/>
            </p:nvSpPr>
            <p:spPr bwMode="auto">
              <a:xfrm>
                <a:off x="4511" y="2641"/>
                <a:ext cx="794" cy="799"/>
              </a:xfrm>
              <a:custGeom>
                <a:avLst/>
                <a:gdLst>
                  <a:gd name="T0" fmla="*/ 398 w 794"/>
                  <a:gd name="T1" fmla="*/ 0 h 799"/>
                  <a:gd name="T2" fmla="*/ 476 w 794"/>
                  <a:gd name="T3" fmla="*/ 7 h 799"/>
                  <a:gd name="T4" fmla="*/ 551 w 794"/>
                  <a:gd name="T5" fmla="*/ 31 h 799"/>
                  <a:gd name="T6" fmla="*/ 620 w 794"/>
                  <a:gd name="T7" fmla="*/ 68 h 799"/>
                  <a:gd name="T8" fmla="*/ 679 w 794"/>
                  <a:gd name="T9" fmla="*/ 116 h 799"/>
                  <a:gd name="T10" fmla="*/ 726 w 794"/>
                  <a:gd name="T11" fmla="*/ 177 h 799"/>
                  <a:gd name="T12" fmla="*/ 764 w 794"/>
                  <a:gd name="T13" fmla="*/ 243 h 799"/>
                  <a:gd name="T14" fmla="*/ 787 w 794"/>
                  <a:gd name="T15" fmla="*/ 318 h 799"/>
                  <a:gd name="T16" fmla="*/ 794 w 794"/>
                  <a:gd name="T17" fmla="*/ 398 h 799"/>
                  <a:gd name="T18" fmla="*/ 792 w 794"/>
                  <a:gd name="T19" fmla="*/ 441 h 799"/>
                  <a:gd name="T20" fmla="*/ 775 w 794"/>
                  <a:gd name="T21" fmla="*/ 518 h 799"/>
                  <a:gd name="T22" fmla="*/ 747 w 794"/>
                  <a:gd name="T23" fmla="*/ 589 h 799"/>
                  <a:gd name="T24" fmla="*/ 702 w 794"/>
                  <a:gd name="T25" fmla="*/ 653 h 799"/>
                  <a:gd name="T26" fmla="*/ 650 w 794"/>
                  <a:gd name="T27" fmla="*/ 707 h 799"/>
                  <a:gd name="T28" fmla="*/ 587 w 794"/>
                  <a:gd name="T29" fmla="*/ 749 h 799"/>
                  <a:gd name="T30" fmla="*/ 516 w 794"/>
                  <a:gd name="T31" fmla="*/ 780 h 799"/>
                  <a:gd name="T32" fmla="*/ 438 w 794"/>
                  <a:gd name="T33" fmla="*/ 796 h 799"/>
                  <a:gd name="T34" fmla="*/ 398 w 794"/>
                  <a:gd name="T35" fmla="*/ 799 h 799"/>
                  <a:gd name="T36" fmla="*/ 318 w 794"/>
                  <a:gd name="T37" fmla="*/ 789 h 799"/>
                  <a:gd name="T38" fmla="*/ 243 w 794"/>
                  <a:gd name="T39" fmla="*/ 766 h 799"/>
                  <a:gd name="T40" fmla="*/ 177 w 794"/>
                  <a:gd name="T41" fmla="*/ 730 h 799"/>
                  <a:gd name="T42" fmla="*/ 118 w 794"/>
                  <a:gd name="T43" fmla="*/ 681 h 799"/>
                  <a:gd name="T44" fmla="*/ 68 w 794"/>
                  <a:gd name="T45" fmla="*/ 622 h 799"/>
                  <a:gd name="T46" fmla="*/ 31 w 794"/>
                  <a:gd name="T47" fmla="*/ 554 h 799"/>
                  <a:gd name="T48" fmla="*/ 9 w 794"/>
                  <a:gd name="T49" fmla="*/ 478 h 799"/>
                  <a:gd name="T50" fmla="*/ 0 w 794"/>
                  <a:gd name="T51" fmla="*/ 398 h 799"/>
                  <a:gd name="T52" fmla="*/ 2 w 794"/>
                  <a:gd name="T53" fmla="*/ 358 h 799"/>
                  <a:gd name="T54" fmla="*/ 19 w 794"/>
                  <a:gd name="T55" fmla="*/ 280 h 799"/>
                  <a:gd name="T56" fmla="*/ 49 w 794"/>
                  <a:gd name="T57" fmla="*/ 210 h 799"/>
                  <a:gd name="T58" fmla="*/ 92 w 794"/>
                  <a:gd name="T59" fmla="*/ 144 h 799"/>
                  <a:gd name="T60" fmla="*/ 146 w 794"/>
                  <a:gd name="T61" fmla="*/ 90 h 799"/>
                  <a:gd name="T62" fmla="*/ 207 w 794"/>
                  <a:gd name="T63" fmla="*/ 47 h 799"/>
                  <a:gd name="T64" fmla="*/ 280 w 794"/>
                  <a:gd name="T65" fmla="*/ 17 h 799"/>
                  <a:gd name="T66" fmla="*/ 356 w 794"/>
                  <a:gd name="T67" fmla="*/ 3 h 799"/>
                  <a:gd name="T68" fmla="*/ 398 w 794"/>
                  <a:gd name="T69" fmla="*/ 0 h 79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94"/>
                  <a:gd name="T106" fmla="*/ 0 h 799"/>
                  <a:gd name="T107" fmla="*/ 794 w 794"/>
                  <a:gd name="T108" fmla="*/ 799 h 79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94" h="799">
                    <a:moveTo>
                      <a:pt x="398" y="0"/>
                    </a:moveTo>
                    <a:lnTo>
                      <a:pt x="398" y="0"/>
                    </a:lnTo>
                    <a:lnTo>
                      <a:pt x="438" y="3"/>
                    </a:lnTo>
                    <a:lnTo>
                      <a:pt x="476" y="7"/>
                    </a:lnTo>
                    <a:lnTo>
                      <a:pt x="516" y="17"/>
                    </a:lnTo>
                    <a:lnTo>
                      <a:pt x="551" y="31"/>
                    </a:lnTo>
                    <a:lnTo>
                      <a:pt x="587" y="47"/>
                    </a:lnTo>
                    <a:lnTo>
                      <a:pt x="620" y="68"/>
                    </a:lnTo>
                    <a:lnTo>
                      <a:pt x="650" y="90"/>
                    </a:lnTo>
                    <a:lnTo>
                      <a:pt x="679" y="116"/>
                    </a:lnTo>
                    <a:lnTo>
                      <a:pt x="702" y="144"/>
                    </a:lnTo>
                    <a:lnTo>
                      <a:pt x="726" y="177"/>
                    </a:lnTo>
                    <a:lnTo>
                      <a:pt x="747" y="210"/>
                    </a:lnTo>
                    <a:lnTo>
                      <a:pt x="764" y="243"/>
                    </a:lnTo>
                    <a:lnTo>
                      <a:pt x="775" y="280"/>
                    </a:lnTo>
                    <a:lnTo>
                      <a:pt x="787" y="318"/>
                    </a:lnTo>
                    <a:lnTo>
                      <a:pt x="792" y="358"/>
                    </a:lnTo>
                    <a:lnTo>
                      <a:pt x="794" y="398"/>
                    </a:lnTo>
                    <a:lnTo>
                      <a:pt x="792" y="441"/>
                    </a:lnTo>
                    <a:lnTo>
                      <a:pt x="787" y="478"/>
                    </a:lnTo>
                    <a:lnTo>
                      <a:pt x="775" y="518"/>
                    </a:lnTo>
                    <a:lnTo>
                      <a:pt x="764" y="554"/>
                    </a:lnTo>
                    <a:lnTo>
                      <a:pt x="747" y="589"/>
                    </a:lnTo>
                    <a:lnTo>
                      <a:pt x="726" y="622"/>
                    </a:lnTo>
                    <a:lnTo>
                      <a:pt x="702" y="653"/>
                    </a:lnTo>
                    <a:lnTo>
                      <a:pt x="679" y="681"/>
                    </a:lnTo>
                    <a:lnTo>
                      <a:pt x="650" y="707"/>
                    </a:lnTo>
                    <a:lnTo>
                      <a:pt x="620" y="730"/>
                    </a:lnTo>
                    <a:lnTo>
                      <a:pt x="587" y="749"/>
                    </a:lnTo>
                    <a:lnTo>
                      <a:pt x="551" y="766"/>
                    </a:lnTo>
                    <a:lnTo>
                      <a:pt x="516" y="780"/>
                    </a:lnTo>
                    <a:lnTo>
                      <a:pt x="476" y="789"/>
                    </a:lnTo>
                    <a:lnTo>
                      <a:pt x="438" y="796"/>
                    </a:lnTo>
                    <a:lnTo>
                      <a:pt x="398" y="799"/>
                    </a:lnTo>
                    <a:lnTo>
                      <a:pt x="356" y="796"/>
                    </a:lnTo>
                    <a:lnTo>
                      <a:pt x="318" y="789"/>
                    </a:lnTo>
                    <a:lnTo>
                      <a:pt x="280" y="780"/>
                    </a:lnTo>
                    <a:lnTo>
                      <a:pt x="243" y="766"/>
                    </a:lnTo>
                    <a:lnTo>
                      <a:pt x="207" y="749"/>
                    </a:lnTo>
                    <a:lnTo>
                      <a:pt x="177" y="730"/>
                    </a:lnTo>
                    <a:lnTo>
                      <a:pt x="146" y="707"/>
                    </a:lnTo>
                    <a:lnTo>
                      <a:pt x="118" y="681"/>
                    </a:lnTo>
                    <a:lnTo>
                      <a:pt x="92" y="653"/>
                    </a:lnTo>
                    <a:lnTo>
                      <a:pt x="68" y="622"/>
                    </a:lnTo>
                    <a:lnTo>
                      <a:pt x="49" y="589"/>
                    </a:lnTo>
                    <a:lnTo>
                      <a:pt x="31" y="554"/>
                    </a:lnTo>
                    <a:lnTo>
                      <a:pt x="19" y="518"/>
                    </a:lnTo>
                    <a:lnTo>
                      <a:pt x="9" y="478"/>
                    </a:lnTo>
                    <a:lnTo>
                      <a:pt x="2" y="441"/>
                    </a:lnTo>
                    <a:lnTo>
                      <a:pt x="0" y="398"/>
                    </a:lnTo>
                    <a:lnTo>
                      <a:pt x="2" y="358"/>
                    </a:lnTo>
                    <a:lnTo>
                      <a:pt x="9" y="318"/>
                    </a:lnTo>
                    <a:lnTo>
                      <a:pt x="19" y="280"/>
                    </a:lnTo>
                    <a:lnTo>
                      <a:pt x="31" y="243"/>
                    </a:lnTo>
                    <a:lnTo>
                      <a:pt x="49" y="210"/>
                    </a:lnTo>
                    <a:lnTo>
                      <a:pt x="68" y="177"/>
                    </a:lnTo>
                    <a:lnTo>
                      <a:pt x="92" y="144"/>
                    </a:lnTo>
                    <a:lnTo>
                      <a:pt x="118" y="116"/>
                    </a:lnTo>
                    <a:lnTo>
                      <a:pt x="146" y="90"/>
                    </a:lnTo>
                    <a:lnTo>
                      <a:pt x="177" y="68"/>
                    </a:lnTo>
                    <a:lnTo>
                      <a:pt x="207" y="47"/>
                    </a:lnTo>
                    <a:lnTo>
                      <a:pt x="243" y="31"/>
                    </a:lnTo>
                    <a:lnTo>
                      <a:pt x="280" y="17"/>
                    </a:lnTo>
                    <a:lnTo>
                      <a:pt x="318" y="7"/>
                    </a:lnTo>
                    <a:lnTo>
                      <a:pt x="356" y="3"/>
                    </a:lnTo>
                    <a:lnTo>
                      <a:pt x="398" y="0"/>
                    </a:lnTo>
                    <a:close/>
                  </a:path>
                </a:pathLst>
              </a:custGeom>
              <a:solidFill>
                <a:srgbClr val="FFC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3" name="Freeform 163">
                <a:extLst>
                  <a:ext uri="{FF2B5EF4-FFF2-40B4-BE49-F238E27FC236}">
                    <a16:creationId xmlns:a16="http://schemas.microsoft.com/office/drawing/2014/main" xmlns="" id="{11D51D8E-7205-4039-81C4-1F40FC9ABA26}"/>
                  </a:ext>
                </a:extLst>
              </p:cNvPr>
              <p:cNvSpPr>
                <a:spLocks/>
              </p:cNvSpPr>
              <p:nvPr/>
            </p:nvSpPr>
            <p:spPr bwMode="auto">
              <a:xfrm>
                <a:off x="4520" y="2646"/>
                <a:ext cx="776" cy="787"/>
              </a:xfrm>
              <a:custGeom>
                <a:avLst/>
                <a:gdLst>
                  <a:gd name="T0" fmla="*/ 389 w 776"/>
                  <a:gd name="T1" fmla="*/ 0 h 787"/>
                  <a:gd name="T2" fmla="*/ 467 w 776"/>
                  <a:gd name="T3" fmla="*/ 7 h 787"/>
                  <a:gd name="T4" fmla="*/ 540 w 776"/>
                  <a:gd name="T5" fmla="*/ 30 h 787"/>
                  <a:gd name="T6" fmla="*/ 606 w 776"/>
                  <a:gd name="T7" fmla="*/ 66 h 787"/>
                  <a:gd name="T8" fmla="*/ 663 w 776"/>
                  <a:gd name="T9" fmla="*/ 115 h 787"/>
                  <a:gd name="T10" fmla="*/ 710 w 776"/>
                  <a:gd name="T11" fmla="*/ 174 h 787"/>
                  <a:gd name="T12" fmla="*/ 745 w 776"/>
                  <a:gd name="T13" fmla="*/ 240 h 787"/>
                  <a:gd name="T14" fmla="*/ 769 w 776"/>
                  <a:gd name="T15" fmla="*/ 313 h 787"/>
                  <a:gd name="T16" fmla="*/ 776 w 776"/>
                  <a:gd name="T17" fmla="*/ 393 h 787"/>
                  <a:gd name="T18" fmla="*/ 773 w 776"/>
                  <a:gd name="T19" fmla="*/ 433 h 787"/>
                  <a:gd name="T20" fmla="*/ 759 w 776"/>
                  <a:gd name="T21" fmla="*/ 511 h 787"/>
                  <a:gd name="T22" fmla="*/ 729 w 776"/>
                  <a:gd name="T23" fmla="*/ 579 h 787"/>
                  <a:gd name="T24" fmla="*/ 689 w 776"/>
                  <a:gd name="T25" fmla="*/ 643 h 787"/>
                  <a:gd name="T26" fmla="*/ 634 w 776"/>
                  <a:gd name="T27" fmla="*/ 697 h 787"/>
                  <a:gd name="T28" fmla="*/ 573 w 776"/>
                  <a:gd name="T29" fmla="*/ 739 h 787"/>
                  <a:gd name="T30" fmla="*/ 505 w 776"/>
                  <a:gd name="T31" fmla="*/ 770 h 787"/>
                  <a:gd name="T32" fmla="*/ 429 w 776"/>
                  <a:gd name="T33" fmla="*/ 784 h 787"/>
                  <a:gd name="T34" fmla="*/ 389 w 776"/>
                  <a:gd name="T35" fmla="*/ 787 h 787"/>
                  <a:gd name="T36" fmla="*/ 311 w 776"/>
                  <a:gd name="T37" fmla="*/ 780 h 787"/>
                  <a:gd name="T38" fmla="*/ 238 w 776"/>
                  <a:gd name="T39" fmla="*/ 756 h 787"/>
                  <a:gd name="T40" fmla="*/ 172 w 776"/>
                  <a:gd name="T41" fmla="*/ 718 h 787"/>
                  <a:gd name="T42" fmla="*/ 116 w 776"/>
                  <a:gd name="T43" fmla="*/ 671 h 787"/>
                  <a:gd name="T44" fmla="*/ 66 w 776"/>
                  <a:gd name="T45" fmla="*/ 612 h 787"/>
                  <a:gd name="T46" fmla="*/ 31 w 776"/>
                  <a:gd name="T47" fmla="*/ 546 h 787"/>
                  <a:gd name="T48" fmla="*/ 10 w 776"/>
                  <a:gd name="T49" fmla="*/ 473 h 787"/>
                  <a:gd name="T50" fmla="*/ 0 w 776"/>
                  <a:gd name="T51" fmla="*/ 393 h 787"/>
                  <a:gd name="T52" fmla="*/ 3 w 776"/>
                  <a:gd name="T53" fmla="*/ 353 h 787"/>
                  <a:gd name="T54" fmla="*/ 19 w 776"/>
                  <a:gd name="T55" fmla="*/ 275 h 787"/>
                  <a:gd name="T56" fmla="*/ 47 w 776"/>
                  <a:gd name="T57" fmla="*/ 205 h 787"/>
                  <a:gd name="T58" fmla="*/ 90 w 776"/>
                  <a:gd name="T59" fmla="*/ 144 h 787"/>
                  <a:gd name="T60" fmla="*/ 142 w 776"/>
                  <a:gd name="T61" fmla="*/ 89 h 787"/>
                  <a:gd name="T62" fmla="*/ 205 w 776"/>
                  <a:gd name="T63" fmla="*/ 47 h 787"/>
                  <a:gd name="T64" fmla="*/ 274 w 776"/>
                  <a:gd name="T65" fmla="*/ 16 h 787"/>
                  <a:gd name="T66" fmla="*/ 349 w 776"/>
                  <a:gd name="T67" fmla="*/ 2 h 787"/>
                  <a:gd name="T68" fmla="*/ 389 w 776"/>
                  <a:gd name="T69" fmla="*/ 0 h 7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76"/>
                  <a:gd name="T106" fmla="*/ 0 h 787"/>
                  <a:gd name="T107" fmla="*/ 776 w 776"/>
                  <a:gd name="T108" fmla="*/ 787 h 7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76" h="787">
                    <a:moveTo>
                      <a:pt x="389" y="0"/>
                    </a:moveTo>
                    <a:lnTo>
                      <a:pt x="389" y="0"/>
                    </a:lnTo>
                    <a:lnTo>
                      <a:pt x="429" y="2"/>
                    </a:lnTo>
                    <a:lnTo>
                      <a:pt x="467" y="7"/>
                    </a:lnTo>
                    <a:lnTo>
                      <a:pt x="505" y="16"/>
                    </a:lnTo>
                    <a:lnTo>
                      <a:pt x="540" y="30"/>
                    </a:lnTo>
                    <a:lnTo>
                      <a:pt x="573" y="47"/>
                    </a:lnTo>
                    <a:lnTo>
                      <a:pt x="606" y="66"/>
                    </a:lnTo>
                    <a:lnTo>
                      <a:pt x="634" y="89"/>
                    </a:lnTo>
                    <a:lnTo>
                      <a:pt x="663" y="115"/>
                    </a:lnTo>
                    <a:lnTo>
                      <a:pt x="689" y="144"/>
                    </a:lnTo>
                    <a:lnTo>
                      <a:pt x="710" y="174"/>
                    </a:lnTo>
                    <a:lnTo>
                      <a:pt x="729" y="205"/>
                    </a:lnTo>
                    <a:lnTo>
                      <a:pt x="745" y="240"/>
                    </a:lnTo>
                    <a:lnTo>
                      <a:pt x="759" y="275"/>
                    </a:lnTo>
                    <a:lnTo>
                      <a:pt x="769" y="313"/>
                    </a:lnTo>
                    <a:lnTo>
                      <a:pt x="773" y="353"/>
                    </a:lnTo>
                    <a:lnTo>
                      <a:pt x="776" y="393"/>
                    </a:lnTo>
                    <a:lnTo>
                      <a:pt x="773" y="433"/>
                    </a:lnTo>
                    <a:lnTo>
                      <a:pt x="769" y="473"/>
                    </a:lnTo>
                    <a:lnTo>
                      <a:pt x="759" y="511"/>
                    </a:lnTo>
                    <a:lnTo>
                      <a:pt x="745" y="546"/>
                    </a:lnTo>
                    <a:lnTo>
                      <a:pt x="729" y="579"/>
                    </a:lnTo>
                    <a:lnTo>
                      <a:pt x="710" y="612"/>
                    </a:lnTo>
                    <a:lnTo>
                      <a:pt x="689" y="643"/>
                    </a:lnTo>
                    <a:lnTo>
                      <a:pt x="663" y="671"/>
                    </a:lnTo>
                    <a:lnTo>
                      <a:pt x="634" y="697"/>
                    </a:lnTo>
                    <a:lnTo>
                      <a:pt x="606" y="718"/>
                    </a:lnTo>
                    <a:lnTo>
                      <a:pt x="573" y="739"/>
                    </a:lnTo>
                    <a:lnTo>
                      <a:pt x="540" y="756"/>
                    </a:lnTo>
                    <a:lnTo>
                      <a:pt x="505" y="770"/>
                    </a:lnTo>
                    <a:lnTo>
                      <a:pt x="467" y="780"/>
                    </a:lnTo>
                    <a:lnTo>
                      <a:pt x="429" y="784"/>
                    </a:lnTo>
                    <a:lnTo>
                      <a:pt x="389" y="787"/>
                    </a:lnTo>
                    <a:lnTo>
                      <a:pt x="349" y="784"/>
                    </a:lnTo>
                    <a:lnTo>
                      <a:pt x="311" y="780"/>
                    </a:lnTo>
                    <a:lnTo>
                      <a:pt x="274" y="770"/>
                    </a:lnTo>
                    <a:lnTo>
                      <a:pt x="238" y="756"/>
                    </a:lnTo>
                    <a:lnTo>
                      <a:pt x="205" y="739"/>
                    </a:lnTo>
                    <a:lnTo>
                      <a:pt x="172" y="718"/>
                    </a:lnTo>
                    <a:lnTo>
                      <a:pt x="142" y="697"/>
                    </a:lnTo>
                    <a:lnTo>
                      <a:pt x="116" y="671"/>
                    </a:lnTo>
                    <a:lnTo>
                      <a:pt x="90" y="643"/>
                    </a:lnTo>
                    <a:lnTo>
                      <a:pt x="66" y="612"/>
                    </a:lnTo>
                    <a:lnTo>
                      <a:pt x="47" y="579"/>
                    </a:lnTo>
                    <a:lnTo>
                      <a:pt x="31" y="546"/>
                    </a:lnTo>
                    <a:lnTo>
                      <a:pt x="19" y="511"/>
                    </a:lnTo>
                    <a:lnTo>
                      <a:pt x="10" y="473"/>
                    </a:lnTo>
                    <a:lnTo>
                      <a:pt x="3" y="433"/>
                    </a:lnTo>
                    <a:lnTo>
                      <a:pt x="0" y="393"/>
                    </a:lnTo>
                    <a:lnTo>
                      <a:pt x="3" y="353"/>
                    </a:lnTo>
                    <a:lnTo>
                      <a:pt x="10" y="313"/>
                    </a:lnTo>
                    <a:lnTo>
                      <a:pt x="19" y="275"/>
                    </a:lnTo>
                    <a:lnTo>
                      <a:pt x="31" y="240"/>
                    </a:lnTo>
                    <a:lnTo>
                      <a:pt x="47" y="205"/>
                    </a:lnTo>
                    <a:lnTo>
                      <a:pt x="66" y="174"/>
                    </a:lnTo>
                    <a:lnTo>
                      <a:pt x="90" y="144"/>
                    </a:lnTo>
                    <a:lnTo>
                      <a:pt x="116" y="115"/>
                    </a:lnTo>
                    <a:lnTo>
                      <a:pt x="142" y="89"/>
                    </a:lnTo>
                    <a:lnTo>
                      <a:pt x="172" y="66"/>
                    </a:lnTo>
                    <a:lnTo>
                      <a:pt x="205" y="47"/>
                    </a:lnTo>
                    <a:lnTo>
                      <a:pt x="238" y="30"/>
                    </a:lnTo>
                    <a:lnTo>
                      <a:pt x="274" y="16"/>
                    </a:lnTo>
                    <a:lnTo>
                      <a:pt x="311" y="7"/>
                    </a:lnTo>
                    <a:lnTo>
                      <a:pt x="349" y="2"/>
                    </a:lnTo>
                    <a:lnTo>
                      <a:pt x="389" y="0"/>
                    </a:lnTo>
                    <a:close/>
                  </a:path>
                </a:pathLst>
              </a:custGeom>
              <a:solidFill>
                <a:srgbClr val="FFC7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 name="Freeform 164">
                <a:extLst>
                  <a:ext uri="{FF2B5EF4-FFF2-40B4-BE49-F238E27FC236}">
                    <a16:creationId xmlns:a16="http://schemas.microsoft.com/office/drawing/2014/main" xmlns="" id="{9087F8F1-D358-494E-A499-35979767E8BE}"/>
                  </a:ext>
                </a:extLst>
              </p:cNvPr>
              <p:cNvSpPr>
                <a:spLocks/>
              </p:cNvSpPr>
              <p:nvPr/>
            </p:nvSpPr>
            <p:spPr bwMode="auto">
              <a:xfrm>
                <a:off x="4530" y="2651"/>
                <a:ext cx="759" cy="775"/>
              </a:xfrm>
              <a:custGeom>
                <a:avLst/>
                <a:gdLst>
                  <a:gd name="T0" fmla="*/ 379 w 759"/>
                  <a:gd name="T1" fmla="*/ 0 h 775"/>
                  <a:gd name="T2" fmla="*/ 455 w 759"/>
                  <a:gd name="T3" fmla="*/ 7 h 775"/>
                  <a:gd name="T4" fmla="*/ 525 w 759"/>
                  <a:gd name="T5" fmla="*/ 30 h 775"/>
                  <a:gd name="T6" fmla="*/ 591 w 759"/>
                  <a:gd name="T7" fmla="*/ 66 h 775"/>
                  <a:gd name="T8" fmla="*/ 648 w 759"/>
                  <a:gd name="T9" fmla="*/ 113 h 775"/>
                  <a:gd name="T10" fmla="*/ 693 w 759"/>
                  <a:gd name="T11" fmla="*/ 172 h 775"/>
                  <a:gd name="T12" fmla="*/ 728 w 759"/>
                  <a:gd name="T13" fmla="*/ 237 h 775"/>
                  <a:gd name="T14" fmla="*/ 749 w 759"/>
                  <a:gd name="T15" fmla="*/ 308 h 775"/>
                  <a:gd name="T16" fmla="*/ 759 w 759"/>
                  <a:gd name="T17" fmla="*/ 388 h 775"/>
                  <a:gd name="T18" fmla="*/ 756 w 759"/>
                  <a:gd name="T19" fmla="*/ 426 h 775"/>
                  <a:gd name="T20" fmla="*/ 740 w 759"/>
                  <a:gd name="T21" fmla="*/ 504 h 775"/>
                  <a:gd name="T22" fmla="*/ 712 w 759"/>
                  <a:gd name="T23" fmla="*/ 572 h 775"/>
                  <a:gd name="T24" fmla="*/ 672 w 759"/>
                  <a:gd name="T25" fmla="*/ 633 h 775"/>
                  <a:gd name="T26" fmla="*/ 620 w 759"/>
                  <a:gd name="T27" fmla="*/ 687 h 775"/>
                  <a:gd name="T28" fmla="*/ 561 w 759"/>
                  <a:gd name="T29" fmla="*/ 727 h 775"/>
                  <a:gd name="T30" fmla="*/ 492 w 759"/>
                  <a:gd name="T31" fmla="*/ 758 h 775"/>
                  <a:gd name="T32" fmla="*/ 417 w 759"/>
                  <a:gd name="T33" fmla="*/ 775 h 775"/>
                  <a:gd name="T34" fmla="*/ 379 w 759"/>
                  <a:gd name="T35" fmla="*/ 775 h 775"/>
                  <a:gd name="T36" fmla="*/ 304 w 759"/>
                  <a:gd name="T37" fmla="*/ 767 h 775"/>
                  <a:gd name="T38" fmla="*/ 233 w 759"/>
                  <a:gd name="T39" fmla="*/ 744 h 775"/>
                  <a:gd name="T40" fmla="*/ 167 w 759"/>
                  <a:gd name="T41" fmla="*/ 709 h 775"/>
                  <a:gd name="T42" fmla="*/ 113 w 759"/>
                  <a:gd name="T43" fmla="*/ 661 h 775"/>
                  <a:gd name="T44" fmla="*/ 66 w 759"/>
                  <a:gd name="T45" fmla="*/ 605 h 775"/>
                  <a:gd name="T46" fmla="*/ 30 w 759"/>
                  <a:gd name="T47" fmla="*/ 539 h 775"/>
                  <a:gd name="T48" fmla="*/ 9 w 759"/>
                  <a:gd name="T49" fmla="*/ 466 h 775"/>
                  <a:gd name="T50" fmla="*/ 0 w 759"/>
                  <a:gd name="T51" fmla="*/ 388 h 775"/>
                  <a:gd name="T52" fmla="*/ 2 w 759"/>
                  <a:gd name="T53" fmla="*/ 348 h 775"/>
                  <a:gd name="T54" fmla="*/ 19 w 759"/>
                  <a:gd name="T55" fmla="*/ 273 h 775"/>
                  <a:gd name="T56" fmla="*/ 47 w 759"/>
                  <a:gd name="T57" fmla="*/ 202 h 775"/>
                  <a:gd name="T58" fmla="*/ 87 w 759"/>
                  <a:gd name="T59" fmla="*/ 141 h 775"/>
                  <a:gd name="T60" fmla="*/ 139 w 759"/>
                  <a:gd name="T61" fmla="*/ 89 h 775"/>
                  <a:gd name="T62" fmla="*/ 200 w 759"/>
                  <a:gd name="T63" fmla="*/ 47 h 775"/>
                  <a:gd name="T64" fmla="*/ 266 w 759"/>
                  <a:gd name="T65" fmla="*/ 16 h 775"/>
                  <a:gd name="T66" fmla="*/ 342 w 759"/>
                  <a:gd name="T67" fmla="*/ 2 h 775"/>
                  <a:gd name="T68" fmla="*/ 379 w 759"/>
                  <a:gd name="T69" fmla="*/ 0 h 77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59"/>
                  <a:gd name="T106" fmla="*/ 0 h 775"/>
                  <a:gd name="T107" fmla="*/ 759 w 759"/>
                  <a:gd name="T108" fmla="*/ 775 h 77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59" h="775">
                    <a:moveTo>
                      <a:pt x="379" y="0"/>
                    </a:moveTo>
                    <a:lnTo>
                      <a:pt x="379" y="0"/>
                    </a:lnTo>
                    <a:lnTo>
                      <a:pt x="417" y="2"/>
                    </a:lnTo>
                    <a:lnTo>
                      <a:pt x="455" y="7"/>
                    </a:lnTo>
                    <a:lnTo>
                      <a:pt x="492" y="16"/>
                    </a:lnTo>
                    <a:lnTo>
                      <a:pt x="525" y="30"/>
                    </a:lnTo>
                    <a:lnTo>
                      <a:pt x="561" y="47"/>
                    </a:lnTo>
                    <a:lnTo>
                      <a:pt x="591" y="66"/>
                    </a:lnTo>
                    <a:lnTo>
                      <a:pt x="620" y="89"/>
                    </a:lnTo>
                    <a:lnTo>
                      <a:pt x="648" y="113"/>
                    </a:lnTo>
                    <a:lnTo>
                      <a:pt x="672" y="141"/>
                    </a:lnTo>
                    <a:lnTo>
                      <a:pt x="693" y="172"/>
                    </a:lnTo>
                    <a:lnTo>
                      <a:pt x="712" y="202"/>
                    </a:lnTo>
                    <a:lnTo>
                      <a:pt x="728" y="237"/>
                    </a:lnTo>
                    <a:lnTo>
                      <a:pt x="740" y="273"/>
                    </a:lnTo>
                    <a:lnTo>
                      <a:pt x="749" y="308"/>
                    </a:lnTo>
                    <a:lnTo>
                      <a:pt x="756" y="348"/>
                    </a:lnTo>
                    <a:lnTo>
                      <a:pt x="759" y="388"/>
                    </a:lnTo>
                    <a:lnTo>
                      <a:pt x="756" y="426"/>
                    </a:lnTo>
                    <a:lnTo>
                      <a:pt x="749" y="466"/>
                    </a:lnTo>
                    <a:lnTo>
                      <a:pt x="740" y="504"/>
                    </a:lnTo>
                    <a:lnTo>
                      <a:pt x="728" y="539"/>
                    </a:lnTo>
                    <a:lnTo>
                      <a:pt x="712" y="572"/>
                    </a:lnTo>
                    <a:lnTo>
                      <a:pt x="693" y="605"/>
                    </a:lnTo>
                    <a:lnTo>
                      <a:pt x="672" y="633"/>
                    </a:lnTo>
                    <a:lnTo>
                      <a:pt x="648" y="661"/>
                    </a:lnTo>
                    <a:lnTo>
                      <a:pt x="620" y="687"/>
                    </a:lnTo>
                    <a:lnTo>
                      <a:pt x="591" y="709"/>
                    </a:lnTo>
                    <a:lnTo>
                      <a:pt x="561" y="727"/>
                    </a:lnTo>
                    <a:lnTo>
                      <a:pt x="525" y="744"/>
                    </a:lnTo>
                    <a:lnTo>
                      <a:pt x="492" y="758"/>
                    </a:lnTo>
                    <a:lnTo>
                      <a:pt x="455" y="767"/>
                    </a:lnTo>
                    <a:lnTo>
                      <a:pt x="417" y="775"/>
                    </a:lnTo>
                    <a:lnTo>
                      <a:pt x="379" y="775"/>
                    </a:lnTo>
                    <a:lnTo>
                      <a:pt x="342" y="775"/>
                    </a:lnTo>
                    <a:lnTo>
                      <a:pt x="304" y="767"/>
                    </a:lnTo>
                    <a:lnTo>
                      <a:pt x="266" y="758"/>
                    </a:lnTo>
                    <a:lnTo>
                      <a:pt x="233" y="744"/>
                    </a:lnTo>
                    <a:lnTo>
                      <a:pt x="200" y="727"/>
                    </a:lnTo>
                    <a:lnTo>
                      <a:pt x="167" y="709"/>
                    </a:lnTo>
                    <a:lnTo>
                      <a:pt x="139" y="687"/>
                    </a:lnTo>
                    <a:lnTo>
                      <a:pt x="113" y="661"/>
                    </a:lnTo>
                    <a:lnTo>
                      <a:pt x="87" y="633"/>
                    </a:lnTo>
                    <a:lnTo>
                      <a:pt x="66" y="605"/>
                    </a:lnTo>
                    <a:lnTo>
                      <a:pt x="47" y="572"/>
                    </a:lnTo>
                    <a:lnTo>
                      <a:pt x="30" y="539"/>
                    </a:lnTo>
                    <a:lnTo>
                      <a:pt x="19" y="504"/>
                    </a:lnTo>
                    <a:lnTo>
                      <a:pt x="9" y="466"/>
                    </a:lnTo>
                    <a:lnTo>
                      <a:pt x="2" y="426"/>
                    </a:lnTo>
                    <a:lnTo>
                      <a:pt x="0" y="388"/>
                    </a:lnTo>
                    <a:lnTo>
                      <a:pt x="2" y="348"/>
                    </a:lnTo>
                    <a:lnTo>
                      <a:pt x="9" y="308"/>
                    </a:lnTo>
                    <a:lnTo>
                      <a:pt x="19" y="273"/>
                    </a:lnTo>
                    <a:lnTo>
                      <a:pt x="30" y="237"/>
                    </a:lnTo>
                    <a:lnTo>
                      <a:pt x="47" y="202"/>
                    </a:lnTo>
                    <a:lnTo>
                      <a:pt x="66" y="172"/>
                    </a:lnTo>
                    <a:lnTo>
                      <a:pt x="87" y="141"/>
                    </a:lnTo>
                    <a:lnTo>
                      <a:pt x="113" y="113"/>
                    </a:lnTo>
                    <a:lnTo>
                      <a:pt x="139" y="89"/>
                    </a:lnTo>
                    <a:lnTo>
                      <a:pt x="167" y="66"/>
                    </a:lnTo>
                    <a:lnTo>
                      <a:pt x="200" y="47"/>
                    </a:lnTo>
                    <a:lnTo>
                      <a:pt x="233" y="30"/>
                    </a:lnTo>
                    <a:lnTo>
                      <a:pt x="266" y="16"/>
                    </a:lnTo>
                    <a:lnTo>
                      <a:pt x="304" y="7"/>
                    </a:lnTo>
                    <a:lnTo>
                      <a:pt x="342" y="2"/>
                    </a:lnTo>
                    <a:lnTo>
                      <a:pt x="379" y="0"/>
                    </a:lnTo>
                    <a:close/>
                  </a:path>
                </a:pathLst>
              </a:custGeom>
              <a:solidFill>
                <a:srgbClr val="FCCA0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5" name="Freeform 165">
                <a:extLst>
                  <a:ext uri="{FF2B5EF4-FFF2-40B4-BE49-F238E27FC236}">
                    <a16:creationId xmlns:a16="http://schemas.microsoft.com/office/drawing/2014/main" xmlns="" id="{42B2AA3F-FAB8-4486-B126-AB207FB13906}"/>
                  </a:ext>
                </a:extLst>
              </p:cNvPr>
              <p:cNvSpPr>
                <a:spLocks/>
              </p:cNvSpPr>
              <p:nvPr/>
            </p:nvSpPr>
            <p:spPr bwMode="auto">
              <a:xfrm>
                <a:off x="4542" y="2655"/>
                <a:ext cx="737" cy="766"/>
              </a:xfrm>
              <a:custGeom>
                <a:avLst/>
                <a:gdLst>
                  <a:gd name="T0" fmla="*/ 367 w 737"/>
                  <a:gd name="T1" fmla="*/ 0 h 766"/>
                  <a:gd name="T2" fmla="*/ 443 w 737"/>
                  <a:gd name="T3" fmla="*/ 7 h 766"/>
                  <a:gd name="T4" fmla="*/ 511 w 737"/>
                  <a:gd name="T5" fmla="*/ 31 h 766"/>
                  <a:gd name="T6" fmla="*/ 575 w 737"/>
                  <a:gd name="T7" fmla="*/ 66 h 766"/>
                  <a:gd name="T8" fmla="*/ 629 w 737"/>
                  <a:gd name="T9" fmla="*/ 113 h 766"/>
                  <a:gd name="T10" fmla="*/ 674 w 737"/>
                  <a:gd name="T11" fmla="*/ 170 h 766"/>
                  <a:gd name="T12" fmla="*/ 709 w 737"/>
                  <a:gd name="T13" fmla="*/ 233 h 766"/>
                  <a:gd name="T14" fmla="*/ 730 w 737"/>
                  <a:gd name="T15" fmla="*/ 306 h 766"/>
                  <a:gd name="T16" fmla="*/ 737 w 737"/>
                  <a:gd name="T17" fmla="*/ 382 h 766"/>
                  <a:gd name="T18" fmla="*/ 735 w 737"/>
                  <a:gd name="T19" fmla="*/ 422 h 766"/>
                  <a:gd name="T20" fmla="*/ 721 w 737"/>
                  <a:gd name="T21" fmla="*/ 495 h 766"/>
                  <a:gd name="T22" fmla="*/ 693 w 737"/>
                  <a:gd name="T23" fmla="*/ 566 h 766"/>
                  <a:gd name="T24" fmla="*/ 652 w 737"/>
                  <a:gd name="T25" fmla="*/ 624 h 766"/>
                  <a:gd name="T26" fmla="*/ 603 w 737"/>
                  <a:gd name="T27" fmla="*/ 676 h 766"/>
                  <a:gd name="T28" fmla="*/ 544 w 737"/>
                  <a:gd name="T29" fmla="*/ 719 h 766"/>
                  <a:gd name="T30" fmla="*/ 478 w 737"/>
                  <a:gd name="T31" fmla="*/ 747 h 766"/>
                  <a:gd name="T32" fmla="*/ 405 w 737"/>
                  <a:gd name="T33" fmla="*/ 763 h 766"/>
                  <a:gd name="T34" fmla="*/ 367 w 737"/>
                  <a:gd name="T35" fmla="*/ 766 h 766"/>
                  <a:gd name="T36" fmla="*/ 294 w 737"/>
                  <a:gd name="T37" fmla="*/ 756 h 766"/>
                  <a:gd name="T38" fmla="*/ 223 w 737"/>
                  <a:gd name="T39" fmla="*/ 735 h 766"/>
                  <a:gd name="T40" fmla="*/ 162 w 737"/>
                  <a:gd name="T41" fmla="*/ 700 h 766"/>
                  <a:gd name="T42" fmla="*/ 108 w 737"/>
                  <a:gd name="T43" fmla="*/ 653 h 766"/>
                  <a:gd name="T44" fmla="*/ 61 w 737"/>
                  <a:gd name="T45" fmla="*/ 596 h 766"/>
                  <a:gd name="T46" fmla="*/ 28 w 737"/>
                  <a:gd name="T47" fmla="*/ 530 h 766"/>
                  <a:gd name="T48" fmla="*/ 7 w 737"/>
                  <a:gd name="T49" fmla="*/ 460 h 766"/>
                  <a:gd name="T50" fmla="*/ 0 w 737"/>
                  <a:gd name="T51" fmla="*/ 382 h 766"/>
                  <a:gd name="T52" fmla="*/ 0 w 737"/>
                  <a:gd name="T53" fmla="*/ 344 h 766"/>
                  <a:gd name="T54" fmla="*/ 16 w 737"/>
                  <a:gd name="T55" fmla="*/ 269 h 766"/>
                  <a:gd name="T56" fmla="*/ 44 w 737"/>
                  <a:gd name="T57" fmla="*/ 200 h 766"/>
                  <a:gd name="T58" fmla="*/ 82 w 737"/>
                  <a:gd name="T59" fmla="*/ 139 h 766"/>
                  <a:gd name="T60" fmla="*/ 134 w 737"/>
                  <a:gd name="T61" fmla="*/ 87 h 766"/>
                  <a:gd name="T62" fmla="*/ 193 w 737"/>
                  <a:gd name="T63" fmla="*/ 47 h 766"/>
                  <a:gd name="T64" fmla="*/ 259 w 737"/>
                  <a:gd name="T65" fmla="*/ 17 h 766"/>
                  <a:gd name="T66" fmla="*/ 330 w 737"/>
                  <a:gd name="T67" fmla="*/ 3 h 766"/>
                  <a:gd name="T68" fmla="*/ 367 w 737"/>
                  <a:gd name="T69" fmla="*/ 0 h 76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37"/>
                  <a:gd name="T106" fmla="*/ 0 h 766"/>
                  <a:gd name="T107" fmla="*/ 737 w 737"/>
                  <a:gd name="T108" fmla="*/ 766 h 76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37" h="766">
                    <a:moveTo>
                      <a:pt x="367" y="0"/>
                    </a:moveTo>
                    <a:lnTo>
                      <a:pt x="367" y="0"/>
                    </a:lnTo>
                    <a:lnTo>
                      <a:pt x="405" y="3"/>
                    </a:lnTo>
                    <a:lnTo>
                      <a:pt x="443" y="7"/>
                    </a:lnTo>
                    <a:lnTo>
                      <a:pt x="478" y="17"/>
                    </a:lnTo>
                    <a:lnTo>
                      <a:pt x="511" y="31"/>
                    </a:lnTo>
                    <a:lnTo>
                      <a:pt x="544" y="47"/>
                    </a:lnTo>
                    <a:lnTo>
                      <a:pt x="575" y="66"/>
                    </a:lnTo>
                    <a:lnTo>
                      <a:pt x="603" y="87"/>
                    </a:lnTo>
                    <a:lnTo>
                      <a:pt x="629" y="113"/>
                    </a:lnTo>
                    <a:lnTo>
                      <a:pt x="652" y="139"/>
                    </a:lnTo>
                    <a:lnTo>
                      <a:pt x="674" y="170"/>
                    </a:lnTo>
                    <a:lnTo>
                      <a:pt x="693" y="200"/>
                    </a:lnTo>
                    <a:lnTo>
                      <a:pt x="709" y="233"/>
                    </a:lnTo>
                    <a:lnTo>
                      <a:pt x="721" y="269"/>
                    </a:lnTo>
                    <a:lnTo>
                      <a:pt x="730" y="306"/>
                    </a:lnTo>
                    <a:lnTo>
                      <a:pt x="735" y="344"/>
                    </a:lnTo>
                    <a:lnTo>
                      <a:pt x="737" y="382"/>
                    </a:lnTo>
                    <a:lnTo>
                      <a:pt x="735" y="422"/>
                    </a:lnTo>
                    <a:lnTo>
                      <a:pt x="730" y="460"/>
                    </a:lnTo>
                    <a:lnTo>
                      <a:pt x="721" y="495"/>
                    </a:lnTo>
                    <a:lnTo>
                      <a:pt x="709" y="530"/>
                    </a:lnTo>
                    <a:lnTo>
                      <a:pt x="693" y="566"/>
                    </a:lnTo>
                    <a:lnTo>
                      <a:pt x="674" y="596"/>
                    </a:lnTo>
                    <a:lnTo>
                      <a:pt x="652" y="624"/>
                    </a:lnTo>
                    <a:lnTo>
                      <a:pt x="629" y="653"/>
                    </a:lnTo>
                    <a:lnTo>
                      <a:pt x="603" y="676"/>
                    </a:lnTo>
                    <a:lnTo>
                      <a:pt x="575" y="700"/>
                    </a:lnTo>
                    <a:lnTo>
                      <a:pt x="544" y="719"/>
                    </a:lnTo>
                    <a:lnTo>
                      <a:pt x="511" y="735"/>
                    </a:lnTo>
                    <a:lnTo>
                      <a:pt x="478" y="747"/>
                    </a:lnTo>
                    <a:lnTo>
                      <a:pt x="443" y="756"/>
                    </a:lnTo>
                    <a:lnTo>
                      <a:pt x="405" y="763"/>
                    </a:lnTo>
                    <a:lnTo>
                      <a:pt x="367" y="766"/>
                    </a:lnTo>
                    <a:lnTo>
                      <a:pt x="330" y="763"/>
                    </a:lnTo>
                    <a:lnTo>
                      <a:pt x="294" y="756"/>
                    </a:lnTo>
                    <a:lnTo>
                      <a:pt x="259" y="747"/>
                    </a:lnTo>
                    <a:lnTo>
                      <a:pt x="223" y="735"/>
                    </a:lnTo>
                    <a:lnTo>
                      <a:pt x="193" y="719"/>
                    </a:lnTo>
                    <a:lnTo>
                      <a:pt x="162" y="700"/>
                    </a:lnTo>
                    <a:lnTo>
                      <a:pt x="134" y="676"/>
                    </a:lnTo>
                    <a:lnTo>
                      <a:pt x="108" y="653"/>
                    </a:lnTo>
                    <a:lnTo>
                      <a:pt x="82" y="624"/>
                    </a:lnTo>
                    <a:lnTo>
                      <a:pt x="61" y="596"/>
                    </a:lnTo>
                    <a:lnTo>
                      <a:pt x="44" y="566"/>
                    </a:lnTo>
                    <a:lnTo>
                      <a:pt x="28" y="530"/>
                    </a:lnTo>
                    <a:lnTo>
                      <a:pt x="16" y="495"/>
                    </a:lnTo>
                    <a:lnTo>
                      <a:pt x="7" y="460"/>
                    </a:lnTo>
                    <a:lnTo>
                      <a:pt x="0" y="422"/>
                    </a:lnTo>
                    <a:lnTo>
                      <a:pt x="0" y="382"/>
                    </a:lnTo>
                    <a:lnTo>
                      <a:pt x="0" y="344"/>
                    </a:lnTo>
                    <a:lnTo>
                      <a:pt x="7" y="306"/>
                    </a:lnTo>
                    <a:lnTo>
                      <a:pt x="16" y="269"/>
                    </a:lnTo>
                    <a:lnTo>
                      <a:pt x="28" y="233"/>
                    </a:lnTo>
                    <a:lnTo>
                      <a:pt x="44" y="200"/>
                    </a:lnTo>
                    <a:lnTo>
                      <a:pt x="61" y="170"/>
                    </a:lnTo>
                    <a:lnTo>
                      <a:pt x="82" y="139"/>
                    </a:lnTo>
                    <a:lnTo>
                      <a:pt x="108" y="113"/>
                    </a:lnTo>
                    <a:lnTo>
                      <a:pt x="134" y="87"/>
                    </a:lnTo>
                    <a:lnTo>
                      <a:pt x="162" y="66"/>
                    </a:lnTo>
                    <a:lnTo>
                      <a:pt x="193" y="47"/>
                    </a:lnTo>
                    <a:lnTo>
                      <a:pt x="223" y="31"/>
                    </a:lnTo>
                    <a:lnTo>
                      <a:pt x="259" y="17"/>
                    </a:lnTo>
                    <a:lnTo>
                      <a:pt x="294" y="7"/>
                    </a:lnTo>
                    <a:lnTo>
                      <a:pt x="330" y="3"/>
                    </a:lnTo>
                    <a:lnTo>
                      <a:pt x="367" y="0"/>
                    </a:lnTo>
                    <a:close/>
                  </a:path>
                </a:pathLst>
              </a:custGeom>
              <a:solidFill>
                <a:srgbClr val="FCCE0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6" name="Freeform 166">
                <a:extLst>
                  <a:ext uri="{FF2B5EF4-FFF2-40B4-BE49-F238E27FC236}">
                    <a16:creationId xmlns:a16="http://schemas.microsoft.com/office/drawing/2014/main" xmlns="" id="{0F8F95CD-C057-4ADE-837C-EA6CC05C240B}"/>
                  </a:ext>
                </a:extLst>
              </p:cNvPr>
              <p:cNvSpPr>
                <a:spLocks/>
              </p:cNvSpPr>
              <p:nvPr/>
            </p:nvSpPr>
            <p:spPr bwMode="auto">
              <a:xfrm>
                <a:off x="4551" y="2660"/>
                <a:ext cx="719" cy="754"/>
              </a:xfrm>
              <a:custGeom>
                <a:avLst/>
                <a:gdLst>
                  <a:gd name="T0" fmla="*/ 361 w 719"/>
                  <a:gd name="T1" fmla="*/ 0 h 754"/>
                  <a:gd name="T2" fmla="*/ 431 w 719"/>
                  <a:gd name="T3" fmla="*/ 7 h 754"/>
                  <a:gd name="T4" fmla="*/ 500 w 719"/>
                  <a:gd name="T5" fmla="*/ 31 h 754"/>
                  <a:gd name="T6" fmla="*/ 561 w 719"/>
                  <a:gd name="T7" fmla="*/ 64 h 754"/>
                  <a:gd name="T8" fmla="*/ 615 w 719"/>
                  <a:gd name="T9" fmla="*/ 111 h 754"/>
                  <a:gd name="T10" fmla="*/ 658 w 719"/>
                  <a:gd name="T11" fmla="*/ 167 h 754"/>
                  <a:gd name="T12" fmla="*/ 691 w 719"/>
                  <a:gd name="T13" fmla="*/ 231 h 754"/>
                  <a:gd name="T14" fmla="*/ 712 w 719"/>
                  <a:gd name="T15" fmla="*/ 301 h 754"/>
                  <a:gd name="T16" fmla="*/ 719 w 719"/>
                  <a:gd name="T17" fmla="*/ 377 h 754"/>
                  <a:gd name="T18" fmla="*/ 719 w 719"/>
                  <a:gd name="T19" fmla="*/ 415 h 754"/>
                  <a:gd name="T20" fmla="*/ 705 w 719"/>
                  <a:gd name="T21" fmla="*/ 488 h 754"/>
                  <a:gd name="T22" fmla="*/ 676 w 719"/>
                  <a:gd name="T23" fmla="*/ 556 h 754"/>
                  <a:gd name="T24" fmla="*/ 636 w 719"/>
                  <a:gd name="T25" fmla="*/ 617 h 754"/>
                  <a:gd name="T26" fmla="*/ 589 w 719"/>
                  <a:gd name="T27" fmla="*/ 667 h 754"/>
                  <a:gd name="T28" fmla="*/ 530 w 719"/>
                  <a:gd name="T29" fmla="*/ 709 h 754"/>
                  <a:gd name="T30" fmla="*/ 467 w 719"/>
                  <a:gd name="T31" fmla="*/ 737 h 754"/>
                  <a:gd name="T32" fmla="*/ 396 w 719"/>
                  <a:gd name="T33" fmla="*/ 751 h 754"/>
                  <a:gd name="T34" fmla="*/ 361 w 719"/>
                  <a:gd name="T35" fmla="*/ 754 h 754"/>
                  <a:gd name="T36" fmla="*/ 288 w 719"/>
                  <a:gd name="T37" fmla="*/ 747 h 754"/>
                  <a:gd name="T38" fmla="*/ 219 w 719"/>
                  <a:gd name="T39" fmla="*/ 723 h 754"/>
                  <a:gd name="T40" fmla="*/ 158 w 719"/>
                  <a:gd name="T41" fmla="*/ 690 h 754"/>
                  <a:gd name="T42" fmla="*/ 106 w 719"/>
                  <a:gd name="T43" fmla="*/ 643 h 754"/>
                  <a:gd name="T44" fmla="*/ 61 w 719"/>
                  <a:gd name="T45" fmla="*/ 587 h 754"/>
                  <a:gd name="T46" fmla="*/ 28 w 719"/>
                  <a:gd name="T47" fmla="*/ 523 h 754"/>
                  <a:gd name="T48" fmla="*/ 7 w 719"/>
                  <a:gd name="T49" fmla="*/ 452 h 754"/>
                  <a:gd name="T50" fmla="*/ 0 w 719"/>
                  <a:gd name="T51" fmla="*/ 377 h 754"/>
                  <a:gd name="T52" fmla="*/ 2 w 719"/>
                  <a:gd name="T53" fmla="*/ 339 h 754"/>
                  <a:gd name="T54" fmla="*/ 16 w 719"/>
                  <a:gd name="T55" fmla="*/ 264 h 754"/>
                  <a:gd name="T56" fmla="*/ 42 w 719"/>
                  <a:gd name="T57" fmla="*/ 198 h 754"/>
                  <a:gd name="T58" fmla="*/ 82 w 719"/>
                  <a:gd name="T59" fmla="*/ 137 h 754"/>
                  <a:gd name="T60" fmla="*/ 130 w 719"/>
                  <a:gd name="T61" fmla="*/ 87 h 754"/>
                  <a:gd name="T62" fmla="*/ 189 w 719"/>
                  <a:gd name="T63" fmla="*/ 45 h 754"/>
                  <a:gd name="T64" fmla="*/ 252 w 719"/>
                  <a:gd name="T65" fmla="*/ 16 h 754"/>
                  <a:gd name="T66" fmla="*/ 323 w 719"/>
                  <a:gd name="T67" fmla="*/ 2 h 754"/>
                  <a:gd name="T68" fmla="*/ 361 w 719"/>
                  <a:gd name="T69" fmla="*/ 0 h 75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9"/>
                  <a:gd name="T106" fmla="*/ 0 h 754"/>
                  <a:gd name="T107" fmla="*/ 719 w 719"/>
                  <a:gd name="T108" fmla="*/ 754 h 75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9" h="754">
                    <a:moveTo>
                      <a:pt x="361" y="0"/>
                    </a:moveTo>
                    <a:lnTo>
                      <a:pt x="361" y="0"/>
                    </a:lnTo>
                    <a:lnTo>
                      <a:pt x="396" y="2"/>
                    </a:lnTo>
                    <a:lnTo>
                      <a:pt x="431" y="7"/>
                    </a:lnTo>
                    <a:lnTo>
                      <a:pt x="467" y="16"/>
                    </a:lnTo>
                    <a:lnTo>
                      <a:pt x="500" y="31"/>
                    </a:lnTo>
                    <a:lnTo>
                      <a:pt x="530" y="45"/>
                    </a:lnTo>
                    <a:lnTo>
                      <a:pt x="561" y="64"/>
                    </a:lnTo>
                    <a:lnTo>
                      <a:pt x="589" y="87"/>
                    </a:lnTo>
                    <a:lnTo>
                      <a:pt x="615" y="111"/>
                    </a:lnTo>
                    <a:lnTo>
                      <a:pt x="636" y="137"/>
                    </a:lnTo>
                    <a:lnTo>
                      <a:pt x="658" y="167"/>
                    </a:lnTo>
                    <a:lnTo>
                      <a:pt x="676" y="198"/>
                    </a:lnTo>
                    <a:lnTo>
                      <a:pt x="691" y="231"/>
                    </a:lnTo>
                    <a:lnTo>
                      <a:pt x="705" y="264"/>
                    </a:lnTo>
                    <a:lnTo>
                      <a:pt x="712" y="301"/>
                    </a:lnTo>
                    <a:lnTo>
                      <a:pt x="719" y="339"/>
                    </a:lnTo>
                    <a:lnTo>
                      <a:pt x="719" y="377"/>
                    </a:lnTo>
                    <a:lnTo>
                      <a:pt x="719" y="415"/>
                    </a:lnTo>
                    <a:lnTo>
                      <a:pt x="712" y="452"/>
                    </a:lnTo>
                    <a:lnTo>
                      <a:pt x="705" y="488"/>
                    </a:lnTo>
                    <a:lnTo>
                      <a:pt x="691" y="523"/>
                    </a:lnTo>
                    <a:lnTo>
                      <a:pt x="676" y="556"/>
                    </a:lnTo>
                    <a:lnTo>
                      <a:pt x="658" y="587"/>
                    </a:lnTo>
                    <a:lnTo>
                      <a:pt x="636" y="617"/>
                    </a:lnTo>
                    <a:lnTo>
                      <a:pt x="615" y="643"/>
                    </a:lnTo>
                    <a:lnTo>
                      <a:pt x="589" y="667"/>
                    </a:lnTo>
                    <a:lnTo>
                      <a:pt x="561" y="690"/>
                    </a:lnTo>
                    <a:lnTo>
                      <a:pt x="530" y="709"/>
                    </a:lnTo>
                    <a:lnTo>
                      <a:pt x="500" y="723"/>
                    </a:lnTo>
                    <a:lnTo>
                      <a:pt x="467" y="737"/>
                    </a:lnTo>
                    <a:lnTo>
                      <a:pt x="431" y="747"/>
                    </a:lnTo>
                    <a:lnTo>
                      <a:pt x="396" y="751"/>
                    </a:lnTo>
                    <a:lnTo>
                      <a:pt x="361" y="754"/>
                    </a:lnTo>
                    <a:lnTo>
                      <a:pt x="323" y="751"/>
                    </a:lnTo>
                    <a:lnTo>
                      <a:pt x="288" y="747"/>
                    </a:lnTo>
                    <a:lnTo>
                      <a:pt x="252" y="737"/>
                    </a:lnTo>
                    <a:lnTo>
                      <a:pt x="219" y="723"/>
                    </a:lnTo>
                    <a:lnTo>
                      <a:pt x="189" y="709"/>
                    </a:lnTo>
                    <a:lnTo>
                      <a:pt x="158" y="690"/>
                    </a:lnTo>
                    <a:lnTo>
                      <a:pt x="130" y="667"/>
                    </a:lnTo>
                    <a:lnTo>
                      <a:pt x="106" y="643"/>
                    </a:lnTo>
                    <a:lnTo>
                      <a:pt x="82" y="617"/>
                    </a:lnTo>
                    <a:lnTo>
                      <a:pt x="61" y="587"/>
                    </a:lnTo>
                    <a:lnTo>
                      <a:pt x="42" y="556"/>
                    </a:lnTo>
                    <a:lnTo>
                      <a:pt x="28" y="523"/>
                    </a:lnTo>
                    <a:lnTo>
                      <a:pt x="16" y="488"/>
                    </a:lnTo>
                    <a:lnTo>
                      <a:pt x="7" y="452"/>
                    </a:lnTo>
                    <a:lnTo>
                      <a:pt x="2" y="415"/>
                    </a:lnTo>
                    <a:lnTo>
                      <a:pt x="0" y="377"/>
                    </a:lnTo>
                    <a:lnTo>
                      <a:pt x="2" y="339"/>
                    </a:lnTo>
                    <a:lnTo>
                      <a:pt x="7" y="301"/>
                    </a:lnTo>
                    <a:lnTo>
                      <a:pt x="16" y="264"/>
                    </a:lnTo>
                    <a:lnTo>
                      <a:pt x="28" y="231"/>
                    </a:lnTo>
                    <a:lnTo>
                      <a:pt x="42" y="198"/>
                    </a:lnTo>
                    <a:lnTo>
                      <a:pt x="61" y="167"/>
                    </a:lnTo>
                    <a:lnTo>
                      <a:pt x="82" y="137"/>
                    </a:lnTo>
                    <a:lnTo>
                      <a:pt x="106" y="111"/>
                    </a:lnTo>
                    <a:lnTo>
                      <a:pt x="130" y="87"/>
                    </a:lnTo>
                    <a:lnTo>
                      <a:pt x="158" y="64"/>
                    </a:lnTo>
                    <a:lnTo>
                      <a:pt x="189" y="45"/>
                    </a:lnTo>
                    <a:lnTo>
                      <a:pt x="219" y="31"/>
                    </a:lnTo>
                    <a:lnTo>
                      <a:pt x="252" y="16"/>
                    </a:lnTo>
                    <a:lnTo>
                      <a:pt x="288" y="7"/>
                    </a:lnTo>
                    <a:lnTo>
                      <a:pt x="323" y="2"/>
                    </a:lnTo>
                    <a:lnTo>
                      <a:pt x="361" y="0"/>
                    </a:lnTo>
                    <a:close/>
                  </a:path>
                </a:pathLst>
              </a:custGeom>
              <a:solidFill>
                <a:srgbClr val="FCD1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7" name="Freeform 167">
                <a:extLst>
                  <a:ext uri="{FF2B5EF4-FFF2-40B4-BE49-F238E27FC236}">
                    <a16:creationId xmlns:a16="http://schemas.microsoft.com/office/drawing/2014/main" xmlns="" id="{3F0EC862-0D3C-47AC-8391-93867B5F7D50}"/>
                  </a:ext>
                </a:extLst>
              </p:cNvPr>
              <p:cNvSpPr>
                <a:spLocks/>
              </p:cNvSpPr>
              <p:nvPr/>
            </p:nvSpPr>
            <p:spPr bwMode="auto">
              <a:xfrm>
                <a:off x="4560" y="2665"/>
                <a:ext cx="703" cy="742"/>
              </a:xfrm>
              <a:custGeom>
                <a:avLst/>
                <a:gdLst>
                  <a:gd name="T0" fmla="*/ 352 w 703"/>
                  <a:gd name="T1" fmla="*/ 0 h 742"/>
                  <a:gd name="T2" fmla="*/ 422 w 703"/>
                  <a:gd name="T3" fmla="*/ 7 h 742"/>
                  <a:gd name="T4" fmla="*/ 488 w 703"/>
                  <a:gd name="T5" fmla="*/ 30 h 742"/>
                  <a:gd name="T6" fmla="*/ 547 w 703"/>
                  <a:gd name="T7" fmla="*/ 63 h 742"/>
                  <a:gd name="T8" fmla="*/ 599 w 703"/>
                  <a:gd name="T9" fmla="*/ 108 h 742"/>
                  <a:gd name="T10" fmla="*/ 642 w 703"/>
                  <a:gd name="T11" fmla="*/ 165 h 742"/>
                  <a:gd name="T12" fmla="*/ 675 w 703"/>
                  <a:gd name="T13" fmla="*/ 226 h 742"/>
                  <a:gd name="T14" fmla="*/ 696 w 703"/>
                  <a:gd name="T15" fmla="*/ 296 h 742"/>
                  <a:gd name="T16" fmla="*/ 703 w 703"/>
                  <a:gd name="T17" fmla="*/ 372 h 742"/>
                  <a:gd name="T18" fmla="*/ 700 w 703"/>
                  <a:gd name="T19" fmla="*/ 410 h 742"/>
                  <a:gd name="T20" fmla="*/ 686 w 703"/>
                  <a:gd name="T21" fmla="*/ 480 h 742"/>
                  <a:gd name="T22" fmla="*/ 660 w 703"/>
                  <a:gd name="T23" fmla="*/ 549 h 742"/>
                  <a:gd name="T24" fmla="*/ 623 w 703"/>
                  <a:gd name="T25" fmla="*/ 607 h 742"/>
                  <a:gd name="T26" fmla="*/ 573 w 703"/>
                  <a:gd name="T27" fmla="*/ 657 h 742"/>
                  <a:gd name="T28" fmla="*/ 519 w 703"/>
                  <a:gd name="T29" fmla="*/ 697 h 742"/>
                  <a:gd name="T30" fmla="*/ 455 w 703"/>
                  <a:gd name="T31" fmla="*/ 725 h 742"/>
                  <a:gd name="T32" fmla="*/ 387 w 703"/>
                  <a:gd name="T33" fmla="*/ 739 h 742"/>
                  <a:gd name="T34" fmla="*/ 352 w 703"/>
                  <a:gd name="T35" fmla="*/ 742 h 742"/>
                  <a:gd name="T36" fmla="*/ 281 w 703"/>
                  <a:gd name="T37" fmla="*/ 735 h 742"/>
                  <a:gd name="T38" fmla="*/ 215 w 703"/>
                  <a:gd name="T39" fmla="*/ 713 h 742"/>
                  <a:gd name="T40" fmla="*/ 156 w 703"/>
                  <a:gd name="T41" fmla="*/ 678 h 742"/>
                  <a:gd name="T42" fmla="*/ 104 w 703"/>
                  <a:gd name="T43" fmla="*/ 633 h 742"/>
                  <a:gd name="T44" fmla="*/ 59 w 703"/>
                  <a:gd name="T45" fmla="*/ 579 h 742"/>
                  <a:gd name="T46" fmla="*/ 29 w 703"/>
                  <a:gd name="T47" fmla="*/ 516 h 742"/>
                  <a:gd name="T48" fmla="*/ 7 w 703"/>
                  <a:gd name="T49" fmla="*/ 445 h 742"/>
                  <a:gd name="T50" fmla="*/ 0 w 703"/>
                  <a:gd name="T51" fmla="*/ 372 h 742"/>
                  <a:gd name="T52" fmla="*/ 3 w 703"/>
                  <a:gd name="T53" fmla="*/ 334 h 742"/>
                  <a:gd name="T54" fmla="*/ 17 w 703"/>
                  <a:gd name="T55" fmla="*/ 261 h 742"/>
                  <a:gd name="T56" fmla="*/ 43 w 703"/>
                  <a:gd name="T57" fmla="*/ 195 h 742"/>
                  <a:gd name="T58" fmla="*/ 81 w 703"/>
                  <a:gd name="T59" fmla="*/ 136 h 742"/>
                  <a:gd name="T60" fmla="*/ 128 w 703"/>
                  <a:gd name="T61" fmla="*/ 85 h 742"/>
                  <a:gd name="T62" fmla="*/ 184 w 703"/>
                  <a:gd name="T63" fmla="*/ 44 h 742"/>
                  <a:gd name="T64" fmla="*/ 248 w 703"/>
                  <a:gd name="T65" fmla="*/ 16 h 742"/>
                  <a:gd name="T66" fmla="*/ 316 w 703"/>
                  <a:gd name="T67" fmla="*/ 2 h 742"/>
                  <a:gd name="T68" fmla="*/ 352 w 703"/>
                  <a:gd name="T69" fmla="*/ 0 h 74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03"/>
                  <a:gd name="T106" fmla="*/ 0 h 742"/>
                  <a:gd name="T107" fmla="*/ 703 w 703"/>
                  <a:gd name="T108" fmla="*/ 742 h 74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03" h="742">
                    <a:moveTo>
                      <a:pt x="352" y="0"/>
                    </a:moveTo>
                    <a:lnTo>
                      <a:pt x="352" y="0"/>
                    </a:lnTo>
                    <a:lnTo>
                      <a:pt x="387" y="2"/>
                    </a:lnTo>
                    <a:lnTo>
                      <a:pt x="422" y="7"/>
                    </a:lnTo>
                    <a:lnTo>
                      <a:pt x="455" y="16"/>
                    </a:lnTo>
                    <a:lnTo>
                      <a:pt x="488" y="30"/>
                    </a:lnTo>
                    <a:lnTo>
                      <a:pt x="519" y="44"/>
                    </a:lnTo>
                    <a:lnTo>
                      <a:pt x="547" y="63"/>
                    </a:lnTo>
                    <a:lnTo>
                      <a:pt x="573" y="85"/>
                    </a:lnTo>
                    <a:lnTo>
                      <a:pt x="599" y="108"/>
                    </a:lnTo>
                    <a:lnTo>
                      <a:pt x="623" y="136"/>
                    </a:lnTo>
                    <a:lnTo>
                      <a:pt x="642" y="165"/>
                    </a:lnTo>
                    <a:lnTo>
                      <a:pt x="660" y="195"/>
                    </a:lnTo>
                    <a:lnTo>
                      <a:pt x="675" y="226"/>
                    </a:lnTo>
                    <a:lnTo>
                      <a:pt x="686" y="261"/>
                    </a:lnTo>
                    <a:lnTo>
                      <a:pt x="696" y="296"/>
                    </a:lnTo>
                    <a:lnTo>
                      <a:pt x="700" y="334"/>
                    </a:lnTo>
                    <a:lnTo>
                      <a:pt x="703" y="372"/>
                    </a:lnTo>
                    <a:lnTo>
                      <a:pt x="700" y="410"/>
                    </a:lnTo>
                    <a:lnTo>
                      <a:pt x="696" y="445"/>
                    </a:lnTo>
                    <a:lnTo>
                      <a:pt x="686" y="480"/>
                    </a:lnTo>
                    <a:lnTo>
                      <a:pt x="675" y="516"/>
                    </a:lnTo>
                    <a:lnTo>
                      <a:pt x="660" y="549"/>
                    </a:lnTo>
                    <a:lnTo>
                      <a:pt x="642" y="579"/>
                    </a:lnTo>
                    <a:lnTo>
                      <a:pt x="623" y="607"/>
                    </a:lnTo>
                    <a:lnTo>
                      <a:pt x="599" y="633"/>
                    </a:lnTo>
                    <a:lnTo>
                      <a:pt x="573" y="657"/>
                    </a:lnTo>
                    <a:lnTo>
                      <a:pt x="547" y="678"/>
                    </a:lnTo>
                    <a:lnTo>
                      <a:pt x="519" y="697"/>
                    </a:lnTo>
                    <a:lnTo>
                      <a:pt x="488" y="713"/>
                    </a:lnTo>
                    <a:lnTo>
                      <a:pt x="455" y="725"/>
                    </a:lnTo>
                    <a:lnTo>
                      <a:pt x="422" y="735"/>
                    </a:lnTo>
                    <a:lnTo>
                      <a:pt x="387" y="739"/>
                    </a:lnTo>
                    <a:lnTo>
                      <a:pt x="352" y="742"/>
                    </a:lnTo>
                    <a:lnTo>
                      <a:pt x="316" y="739"/>
                    </a:lnTo>
                    <a:lnTo>
                      <a:pt x="281" y="735"/>
                    </a:lnTo>
                    <a:lnTo>
                      <a:pt x="248" y="725"/>
                    </a:lnTo>
                    <a:lnTo>
                      <a:pt x="215" y="713"/>
                    </a:lnTo>
                    <a:lnTo>
                      <a:pt x="184" y="697"/>
                    </a:lnTo>
                    <a:lnTo>
                      <a:pt x="156" y="678"/>
                    </a:lnTo>
                    <a:lnTo>
                      <a:pt x="128" y="657"/>
                    </a:lnTo>
                    <a:lnTo>
                      <a:pt x="104" y="633"/>
                    </a:lnTo>
                    <a:lnTo>
                      <a:pt x="81" y="607"/>
                    </a:lnTo>
                    <a:lnTo>
                      <a:pt x="59" y="579"/>
                    </a:lnTo>
                    <a:lnTo>
                      <a:pt x="43" y="549"/>
                    </a:lnTo>
                    <a:lnTo>
                      <a:pt x="29" y="516"/>
                    </a:lnTo>
                    <a:lnTo>
                      <a:pt x="17" y="480"/>
                    </a:lnTo>
                    <a:lnTo>
                      <a:pt x="7" y="445"/>
                    </a:lnTo>
                    <a:lnTo>
                      <a:pt x="3" y="410"/>
                    </a:lnTo>
                    <a:lnTo>
                      <a:pt x="0" y="372"/>
                    </a:lnTo>
                    <a:lnTo>
                      <a:pt x="3" y="334"/>
                    </a:lnTo>
                    <a:lnTo>
                      <a:pt x="7" y="296"/>
                    </a:lnTo>
                    <a:lnTo>
                      <a:pt x="17" y="261"/>
                    </a:lnTo>
                    <a:lnTo>
                      <a:pt x="29" y="226"/>
                    </a:lnTo>
                    <a:lnTo>
                      <a:pt x="43" y="195"/>
                    </a:lnTo>
                    <a:lnTo>
                      <a:pt x="59" y="165"/>
                    </a:lnTo>
                    <a:lnTo>
                      <a:pt x="81" y="136"/>
                    </a:lnTo>
                    <a:lnTo>
                      <a:pt x="104" y="108"/>
                    </a:lnTo>
                    <a:lnTo>
                      <a:pt x="128" y="85"/>
                    </a:lnTo>
                    <a:lnTo>
                      <a:pt x="156" y="63"/>
                    </a:lnTo>
                    <a:lnTo>
                      <a:pt x="184" y="44"/>
                    </a:lnTo>
                    <a:lnTo>
                      <a:pt x="215" y="30"/>
                    </a:lnTo>
                    <a:lnTo>
                      <a:pt x="248" y="16"/>
                    </a:lnTo>
                    <a:lnTo>
                      <a:pt x="281" y="7"/>
                    </a:lnTo>
                    <a:lnTo>
                      <a:pt x="316" y="2"/>
                    </a:lnTo>
                    <a:lnTo>
                      <a:pt x="352" y="0"/>
                    </a:lnTo>
                    <a:close/>
                  </a:path>
                </a:pathLst>
              </a:custGeom>
              <a:solidFill>
                <a:srgbClr val="FCD6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8" name="Freeform 168">
                <a:extLst>
                  <a:ext uri="{FF2B5EF4-FFF2-40B4-BE49-F238E27FC236}">
                    <a16:creationId xmlns:a16="http://schemas.microsoft.com/office/drawing/2014/main" xmlns="" id="{29E267ED-9358-4865-87CC-858B0CEE8AF2}"/>
                  </a:ext>
                </a:extLst>
              </p:cNvPr>
              <p:cNvSpPr>
                <a:spLocks/>
              </p:cNvSpPr>
              <p:nvPr/>
            </p:nvSpPr>
            <p:spPr bwMode="auto">
              <a:xfrm>
                <a:off x="4570" y="2669"/>
                <a:ext cx="683" cy="731"/>
              </a:xfrm>
              <a:custGeom>
                <a:avLst/>
                <a:gdLst>
                  <a:gd name="T0" fmla="*/ 342 w 683"/>
                  <a:gd name="T1" fmla="*/ 0 h 731"/>
                  <a:gd name="T2" fmla="*/ 410 w 683"/>
                  <a:gd name="T3" fmla="*/ 7 h 731"/>
                  <a:gd name="T4" fmla="*/ 474 w 683"/>
                  <a:gd name="T5" fmla="*/ 29 h 731"/>
                  <a:gd name="T6" fmla="*/ 533 w 683"/>
                  <a:gd name="T7" fmla="*/ 64 h 731"/>
                  <a:gd name="T8" fmla="*/ 584 w 683"/>
                  <a:gd name="T9" fmla="*/ 109 h 731"/>
                  <a:gd name="T10" fmla="*/ 624 w 683"/>
                  <a:gd name="T11" fmla="*/ 163 h 731"/>
                  <a:gd name="T12" fmla="*/ 657 w 683"/>
                  <a:gd name="T13" fmla="*/ 224 h 731"/>
                  <a:gd name="T14" fmla="*/ 676 w 683"/>
                  <a:gd name="T15" fmla="*/ 292 h 731"/>
                  <a:gd name="T16" fmla="*/ 683 w 683"/>
                  <a:gd name="T17" fmla="*/ 366 h 731"/>
                  <a:gd name="T18" fmla="*/ 681 w 683"/>
                  <a:gd name="T19" fmla="*/ 403 h 731"/>
                  <a:gd name="T20" fmla="*/ 669 w 683"/>
                  <a:gd name="T21" fmla="*/ 474 h 731"/>
                  <a:gd name="T22" fmla="*/ 643 w 683"/>
                  <a:gd name="T23" fmla="*/ 540 h 731"/>
                  <a:gd name="T24" fmla="*/ 606 w 683"/>
                  <a:gd name="T25" fmla="*/ 599 h 731"/>
                  <a:gd name="T26" fmla="*/ 558 w 683"/>
                  <a:gd name="T27" fmla="*/ 648 h 731"/>
                  <a:gd name="T28" fmla="*/ 504 w 683"/>
                  <a:gd name="T29" fmla="*/ 688 h 731"/>
                  <a:gd name="T30" fmla="*/ 443 w 683"/>
                  <a:gd name="T31" fmla="*/ 714 h 731"/>
                  <a:gd name="T32" fmla="*/ 377 w 683"/>
                  <a:gd name="T33" fmla="*/ 731 h 731"/>
                  <a:gd name="T34" fmla="*/ 342 w 683"/>
                  <a:gd name="T35" fmla="*/ 731 h 731"/>
                  <a:gd name="T36" fmla="*/ 273 w 683"/>
                  <a:gd name="T37" fmla="*/ 724 h 731"/>
                  <a:gd name="T38" fmla="*/ 210 w 683"/>
                  <a:gd name="T39" fmla="*/ 702 h 731"/>
                  <a:gd name="T40" fmla="*/ 151 w 683"/>
                  <a:gd name="T41" fmla="*/ 669 h 731"/>
                  <a:gd name="T42" fmla="*/ 101 w 683"/>
                  <a:gd name="T43" fmla="*/ 625 h 731"/>
                  <a:gd name="T44" fmla="*/ 59 w 683"/>
                  <a:gd name="T45" fmla="*/ 570 h 731"/>
                  <a:gd name="T46" fmla="*/ 26 w 683"/>
                  <a:gd name="T47" fmla="*/ 509 h 731"/>
                  <a:gd name="T48" fmla="*/ 7 w 683"/>
                  <a:gd name="T49" fmla="*/ 441 h 731"/>
                  <a:gd name="T50" fmla="*/ 0 w 683"/>
                  <a:gd name="T51" fmla="*/ 366 h 731"/>
                  <a:gd name="T52" fmla="*/ 2 w 683"/>
                  <a:gd name="T53" fmla="*/ 328 h 731"/>
                  <a:gd name="T54" fmla="*/ 16 w 683"/>
                  <a:gd name="T55" fmla="*/ 257 h 731"/>
                  <a:gd name="T56" fmla="*/ 42 w 683"/>
                  <a:gd name="T57" fmla="*/ 191 h 731"/>
                  <a:gd name="T58" fmla="*/ 78 w 683"/>
                  <a:gd name="T59" fmla="*/ 135 h 731"/>
                  <a:gd name="T60" fmla="*/ 125 w 683"/>
                  <a:gd name="T61" fmla="*/ 85 h 731"/>
                  <a:gd name="T62" fmla="*/ 179 w 683"/>
                  <a:gd name="T63" fmla="*/ 45 h 731"/>
                  <a:gd name="T64" fmla="*/ 240 w 683"/>
                  <a:gd name="T65" fmla="*/ 17 h 731"/>
                  <a:gd name="T66" fmla="*/ 306 w 683"/>
                  <a:gd name="T67" fmla="*/ 3 h 731"/>
                  <a:gd name="T68" fmla="*/ 342 w 683"/>
                  <a:gd name="T69" fmla="*/ 0 h 7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3"/>
                  <a:gd name="T106" fmla="*/ 0 h 731"/>
                  <a:gd name="T107" fmla="*/ 683 w 683"/>
                  <a:gd name="T108" fmla="*/ 731 h 7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3" h="731">
                    <a:moveTo>
                      <a:pt x="342" y="0"/>
                    </a:moveTo>
                    <a:lnTo>
                      <a:pt x="342" y="0"/>
                    </a:lnTo>
                    <a:lnTo>
                      <a:pt x="377" y="3"/>
                    </a:lnTo>
                    <a:lnTo>
                      <a:pt x="410" y="7"/>
                    </a:lnTo>
                    <a:lnTo>
                      <a:pt x="443" y="17"/>
                    </a:lnTo>
                    <a:lnTo>
                      <a:pt x="474" y="29"/>
                    </a:lnTo>
                    <a:lnTo>
                      <a:pt x="504" y="45"/>
                    </a:lnTo>
                    <a:lnTo>
                      <a:pt x="533" y="64"/>
                    </a:lnTo>
                    <a:lnTo>
                      <a:pt x="558" y="85"/>
                    </a:lnTo>
                    <a:lnTo>
                      <a:pt x="584" y="109"/>
                    </a:lnTo>
                    <a:lnTo>
                      <a:pt x="606" y="135"/>
                    </a:lnTo>
                    <a:lnTo>
                      <a:pt x="624" y="163"/>
                    </a:lnTo>
                    <a:lnTo>
                      <a:pt x="643" y="191"/>
                    </a:lnTo>
                    <a:lnTo>
                      <a:pt x="657" y="224"/>
                    </a:lnTo>
                    <a:lnTo>
                      <a:pt x="669" y="257"/>
                    </a:lnTo>
                    <a:lnTo>
                      <a:pt x="676" y="292"/>
                    </a:lnTo>
                    <a:lnTo>
                      <a:pt x="681" y="328"/>
                    </a:lnTo>
                    <a:lnTo>
                      <a:pt x="683" y="366"/>
                    </a:lnTo>
                    <a:lnTo>
                      <a:pt x="681" y="403"/>
                    </a:lnTo>
                    <a:lnTo>
                      <a:pt x="676" y="441"/>
                    </a:lnTo>
                    <a:lnTo>
                      <a:pt x="669" y="474"/>
                    </a:lnTo>
                    <a:lnTo>
                      <a:pt x="657" y="509"/>
                    </a:lnTo>
                    <a:lnTo>
                      <a:pt x="643" y="540"/>
                    </a:lnTo>
                    <a:lnTo>
                      <a:pt x="624" y="570"/>
                    </a:lnTo>
                    <a:lnTo>
                      <a:pt x="606" y="599"/>
                    </a:lnTo>
                    <a:lnTo>
                      <a:pt x="584" y="625"/>
                    </a:lnTo>
                    <a:lnTo>
                      <a:pt x="558" y="648"/>
                    </a:lnTo>
                    <a:lnTo>
                      <a:pt x="533" y="669"/>
                    </a:lnTo>
                    <a:lnTo>
                      <a:pt x="504" y="688"/>
                    </a:lnTo>
                    <a:lnTo>
                      <a:pt x="474" y="702"/>
                    </a:lnTo>
                    <a:lnTo>
                      <a:pt x="443" y="714"/>
                    </a:lnTo>
                    <a:lnTo>
                      <a:pt x="410" y="724"/>
                    </a:lnTo>
                    <a:lnTo>
                      <a:pt x="377" y="731"/>
                    </a:lnTo>
                    <a:lnTo>
                      <a:pt x="342" y="731"/>
                    </a:lnTo>
                    <a:lnTo>
                      <a:pt x="306" y="731"/>
                    </a:lnTo>
                    <a:lnTo>
                      <a:pt x="273" y="724"/>
                    </a:lnTo>
                    <a:lnTo>
                      <a:pt x="240" y="714"/>
                    </a:lnTo>
                    <a:lnTo>
                      <a:pt x="210" y="702"/>
                    </a:lnTo>
                    <a:lnTo>
                      <a:pt x="179" y="688"/>
                    </a:lnTo>
                    <a:lnTo>
                      <a:pt x="151" y="669"/>
                    </a:lnTo>
                    <a:lnTo>
                      <a:pt x="125" y="648"/>
                    </a:lnTo>
                    <a:lnTo>
                      <a:pt x="101" y="625"/>
                    </a:lnTo>
                    <a:lnTo>
                      <a:pt x="78" y="599"/>
                    </a:lnTo>
                    <a:lnTo>
                      <a:pt x="59" y="570"/>
                    </a:lnTo>
                    <a:lnTo>
                      <a:pt x="42" y="540"/>
                    </a:lnTo>
                    <a:lnTo>
                      <a:pt x="26" y="509"/>
                    </a:lnTo>
                    <a:lnTo>
                      <a:pt x="16" y="474"/>
                    </a:lnTo>
                    <a:lnTo>
                      <a:pt x="7" y="441"/>
                    </a:lnTo>
                    <a:lnTo>
                      <a:pt x="2" y="403"/>
                    </a:lnTo>
                    <a:lnTo>
                      <a:pt x="0" y="366"/>
                    </a:lnTo>
                    <a:lnTo>
                      <a:pt x="2" y="328"/>
                    </a:lnTo>
                    <a:lnTo>
                      <a:pt x="7" y="292"/>
                    </a:lnTo>
                    <a:lnTo>
                      <a:pt x="16" y="257"/>
                    </a:lnTo>
                    <a:lnTo>
                      <a:pt x="26" y="224"/>
                    </a:lnTo>
                    <a:lnTo>
                      <a:pt x="42" y="191"/>
                    </a:lnTo>
                    <a:lnTo>
                      <a:pt x="59" y="163"/>
                    </a:lnTo>
                    <a:lnTo>
                      <a:pt x="78" y="135"/>
                    </a:lnTo>
                    <a:lnTo>
                      <a:pt x="101" y="109"/>
                    </a:lnTo>
                    <a:lnTo>
                      <a:pt x="125" y="85"/>
                    </a:lnTo>
                    <a:lnTo>
                      <a:pt x="151" y="64"/>
                    </a:lnTo>
                    <a:lnTo>
                      <a:pt x="179" y="45"/>
                    </a:lnTo>
                    <a:lnTo>
                      <a:pt x="210" y="29"/>
                    </a:lnTo>
                    <a:lnTo>
                      <a:pt x="240" y="17"/>
                    </a:lnTo>
                    <a:lnTo>
                      <a:pt x="273" y="7"/>
                    </a:lnTo>
                    <a:lnTo>
                      <a:pt x="306" y="3"/>
                    </a:lnTo>
                    <a:lnTo>
                      <a:pt x="342" y="0"/>
                    </a:lnTo>
                    <a:close/>
                  </a:path>
                </a:pathLst>
              </a:custGeom>
              <a:solidFill>
                <a:srgbClr val="FAD70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9" name="Freeform 169">
                <a:extLst>
                  <a:ext uri="{FF2B5EF4-FFF2-40B4-BE49-F238E27FC236}">
                    <a16:creationId xmlns:a16="http://schemas.microsoft.com/office/drawing/2014/main" xmlns="" id="{33D3F1A2-A148-4BAE-A08B-82BF72F84FE0}"/>
                  </a:ext>
                </a:extLst>
              </p:cNvPr>
              <p:cNvSpPr>
                <a:spLocks/>
              </p:cNvSpPr>
              <p:nvPr/>
            </p:nvSpPr>
            <p:spPr bwMode="auto">
              <a:xfrm>
                <a:off x="4579" y="2674"/>
                <a:ext cx="665" cy="721"/>
              </a:xfrm>
              <a:custGeom>
                <a:avLst/>
                <a:gdLst>
                  <a:gd name="T0" fmla="*/ 333 w 665"/>
                  <a:gd name="T1" fmla="*/ 0 h 721"/>
                  <a:gd name="T2" fmla="*/ 401 w 665"/>
                  <a:gd name="T3" fmla="*/ 7 h 721"/>
                  <a:gd name="T4" fmla="*/ 462 w 665"/>
                  <a:gd name="T5" fmla="*/ 28 h 721"/>
                  <a:gd name="T6" fmla="*/ 519 w 665"/>
                  <a:gd name="T7" fmla="*/ 61 h 721"/>
                  <a:gd name="T8" fmla="*/ 568 w 665"/>
                  <a:gd name="T9" fmla="*/ 106 h 721"/>
                  <a:gd name="T10" fmla="*/ 608 w 665"/>
                  <a:gd name="T11" fmla="*/ 160 h 721"/>
                  <a:gd name="T12" fmla="*/ 639 w 665"/>
                  <a:gd name="T13" fmla="*/ 222 h 721"/>
                  <a:gd name="T14" fmla="*/ 660 w 665"/>
                  <a:gd name="T15" fmla="*/ 287 h 721"/>
                  <a:gd name="T16" fmla="*/ 665 w 665"/>
                  <a:gd name="T17" fmla="*/ 361 h 721"/>
                  <a:gd name="T18" fmla="*/ 665 w 665"/>
                  <a:gd name="T19" fmla="*/ 398 h 721"/>
                  <a:gd name="T20" fmla="*/ 651 w 665"/>
                  <a:gd name="T21" fmla="*/ 467 h 721"/>
                  <a:gd name="T22" fmla="*/ 625 w 665"/>
                  <a:gd name="T23" fmla="*/ 532 h 721"/>
                  <a:gd name="T24" fmla="*/ 590 w 665"/>
                  <a:gd name="T25" fmla="*/ 589 h 721"/>
                  <a:gd name="T26" fmla="*/ 545 w 665"/>
                  <a:gd name="T27" fmla="*/ 638 h 721"/>
                  <a:gd name="T28" fmla="*/ 491 w 665"/>
                  <a:gd name="T29" fmla="*/ 676 h 721"/>
                  <a:gd name="T30" fmla="*/ 432 w 665"/>
                  <a:gd name="T31" fmla="*/ 704 h 721"/>
                  <a:gd name="T32" fmla="*/ 368 w 665"/>
                  <a:gd name="T33" fmla="*/ 719 h 721"/>
                  <a:gd name="T34" fmla="*/ 333 w 665"/>
                  <a:gd name="T35" fmla="*/ 721 h 721"/>
                  <a:gd name="T36" fmla="*/ 267 w 665"/>
                  <a:gd name="T37" fmla="*/ 714 h 721"/>
                  <a:gd name="T38" fmla="*/ 203 w 665"/>
                  <a:gd name="T39" fmla="*/ 693 h 721"/>
                  <a:gd name="T40" fmla="*/ 146 w 665"/>
                  <a:gd name="T41" fmla="*/ 660 h 721"/>
                  <a:gd name="T42" fmla="*/ 99 w 665"/>
                  <a:gd name="T43" fmla="*/ 615 h 721"/>
                  <a:gd name="T44" fmla="*/ 57 w 665"/>
                  <a:gd name="T45" fmla="*/ 561 h 721"/>
                  <a:gd name="T46" fmla="*/ 26 w 665"/>
                  <a:gd name="T47" fmla="*/ 499 h 721"/>
                  <a:gd name="T48" fmla="*/ 7 w 665"/>
                  <a:gd name="T49" fmla="*/ 434 h 721"/>
                  <a:gd name="T50" fmla="*/ 0 w 665"/>
                  <a:gd name="T51" fmla="*/ 361 h 721"/>
                  <a:gd name="T52" fmla="*/ 3 w 665"/>
                  <a:gd name="T53" fmla="*/ 323 h 721"/>
                  <a:gd name="T54" fmla="*/ 14 w 665"/>
                  <a:gd name="T55" fmla="*/ 255 h 721"/>
                  <a:gd name="T56" fmla="*/ 40 w 665"/>
                  <a:gd name="T57" fmla="*/ 189 h 721"/>
                  <a:gd name="T58" fmla="*/ 76 w 665"/>
                  <a:gd name="T59" fmla="*/ 132 h 721"/>
                  <a:gd name="T60" fmla="*/ 123 w 665"/>
                  <a:gd name="T61" fmla="*/ 83 h 721"/>
                  <a:gd name="T62" fmla="*/ 175 w 665"/>
                  <a:gd name="T63" fmla="*/ 45 h 721"/>
                  <a:gd name="T64" fmla="*/ 234 w 665"/>
                  <a:gd name="T65" fmla="*/ 17 h 721"/>
                  <a:gd name="T66" fmla="*/ 300 w 665"/>
                  <a:gd name="T67" fmla="*/ 2 h 721"/>
                  <a:gd name="T68" fmla="*/ 333 w 665"/>
                  <a:gd name="T69" fmla="*/ 0 h 7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5"/>
                  <a:gd name="T106" fmla="*/ 0 h 721"/>
                  <a:gd name="T107" fmla="*/ 665 w 665"/>
                  <a:gd name="T108" fmla="*/ 721 h 7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5" h="721">
                    <a:moveTo>
                      <a:pt x="333" y="0"/>
                    </a:moveTo>
                    <a:lnTo>
                      <a:pt x="333" y="0"/>
                    </a:lnTo>
                    <a:lnTo>
                      <a:pt x="368" y="2"/>
                    </a:lnTo>
                    <a:lnTo>
                      <a:pt x="401" y="7"/>
                    </a:lnTo>
                    <a:lnTo>
                      <a:pt x="432" y="17"/>
                    </a:lnTo>
                    <a:lnTo>
                      <a:pt x="462" y="28"/>
                    </a:lnTo>
                    <a:lnTo>
                      <a:pt x="491" y="45"/>
                    </a:lnTo>
                    <a:lnTo>
                      <a:pt x="519" y="61"/>
                    </a:lnTo>
                    <a:lnTo>
                      <a:pt x="545" y="83"/>
                    </a:lnTo>
                    <a:lnTo>
                      <a:pt x="568" y="106"/>
                    </a:lnTo>
                    <a:lnTo>
                      <a:pt x="590" y="132"/>
                    </a:lnTo>
                    <a:lnTo>
                      <a:pt x="608" y="160"/>
                    </a:lnTo>
                    <a:lnTo>
                      <a:pt x="625" y="189"/>
                    </a:lnTo>
                    <a:lnTo>
                      <a:pt x="639" y="222"/>
                    </a:lnTo>
                    <a:lnTo>
                      <a:pt x="651" y="255"/>
                    </a:lnTo>
                    <a:lnTo>
                      <a:pt x="660" y="287"/>
                    </a:lnTo>
                    <a:lnTo>
                      <a:pt x="665" y="323"/>
                    </a:lnTo>
                    <a:lnTo>
                      <a:pt x="665" y="361"/>
                    </a:lnTo>
                    <a:lnTo>
                      <a:pt x="665" y="398"/>
                    </a:lnTo>
                    <a:lnTo>
                      <a:pt x="660" y="434"/>
                    </a:lnTo>
                    <a:lnTo>
                      <a:pt x="651" y="467"/>
                    </a:lnTo>
                    <a:lnTo>
                      <a:pt x="639" y="499"/>
                    </a:lnTo>
                    <a:lnTo>
                      <a:pt x="625" y="532"/>
                    </a:lnTo>
                    <a:lnTo>
                      <a:pt x="608" y="561"/>
                    </a:lnTo>
                    <a:lnTo>
                      <a:pt x="590" y="589"/>
                    </a:lnTo>
                    <a:lnTo>
                      <a:pt x="568" y="615"/>
                    </a:lnTo>
                    <a:lnTo>
                      <a:pt x="545" y="638"/>
                    </a:lnTo>
                    <a:lnTo>
                      <a:pt x="519" y="660"/>
                    </a:lnTo>
                    <a:lnTo>
                      <a:pt x="491" y="676"/>
                    </a:lnTo>
                    <a:lnTo>
                      <a:pt x="462" y="693"/>
                    </a:lnTo>
                    <a:lnTo>
                      <a:pt x="432" y="704"/>
                    </a:lnTo>
                    <a:lnTo>
                      <a:pt x="401" y="714"/>
                    </a:lnTo>
                    <a:lnTo>
                      <a:pt x="368" y="719"/>
                    </a:lnTo>
                    <a:lnTo>
                      <a:pt x="333" y="721"/>
                    </a:lnTo>
                    <a:lnTo>
                      <a:pt x="300" y="719"/>
                    </a:lnTo>
                    <a:lnTo>
                      <a:pt x="267" y="714"/>
                    </a:lnTo>
                    <a:lnTo>
                      <a:pt x="234" y="704"/>
                    </a:lnTo>
                    <a:lnTo>
                      <a:pt x="203" y="693"/>
                    </a:lnTo>
                    <a:lnTo>
                      <a:pt x="175" y="676"/>
                    </a:lnTo>
                    <a:lnTo>
                      <a:pt x="146" y="660"/>
                    </a:lnTo>
                    <a:lnTo>
                      <a:pt x="123" y="638"/>
                    </a:lnTo>
                    <a:lnTo>
                      <a:pt x="99" y="615"/>
                    </a:lnTo>
                    <a:lnTo>
                      <a:pt x="76" y="589"/>
                    </a:lnTo>
                    <a:lnTo>
                      <a:pt x="57" y="561"/>
                    </a:lnTo>
                    <a:lnTo>
                      <a:pt x="40" y="532"/>
                    </a:lnTo>
                    <a:lnTo>
                      <a:pt x="26" y="499"/>
                    </a:lnTo>
                    <a:lnTo>
                      <a:pt x="14" y="467"/>
                    </a:lnTo>
                    <a:lnTo>
                      <a:pt x="7" y="434"/>
                    </a:lnTo>
                    <a:lnTo>
                      <a:pt x="3" y="398"/>
                    </a:lnTo>
                    <a:lnTo>
                      <a:pt x="0" y="361"/>
                    </a:lnTo>
                    <a:lnTo>
                      <a:pt x="3" y="323"/>
                    </a:lnTo>
                    <a:lnTo>
                      <a:pt x="7" y="287"/>
                    </a:lnTo>
                    <a:lnTo>
                      <a:pt x="14" y="255"/>
                    </a:lnTo>
                    <a:lnTo>
                      <a:pt x="26" y="222"/>
                    </a:lnTo>
                    <a:lnTo>
                      <a:pt x="40" y="189"/>
                    </a:lnTo>
                    <a:lnTo>
                      <a:pt x="57" y="160"/>
                    </a:lnTo>
                    <a:lnTo>
                      <a:pt x="76" y="132"/>
                    </a:lnTo>
                    <a:lnTo>
                      <a:pt x="99" y="106"/>
                    </a:lnTo>
                    <a:lnTo>
                      <a:pt x="123" y="83"/>
                    </a:lnTo>
                    <a:lnTo>
                      <a:pt x="146" y="61"/>
                    </a:lnTo>
                    <a:lnTo>
                      <a:pt x="175" y="45"/>
                    </a:lnTo>
                    <a:lnTo>
                      <a:pt x="203" y="28"/>
                    </a:lnTo>
                    <a:lnTo>
                      <a:pt x="234" y="17"/>
                    </a:lnTo>
                    <a:lnTo>
                      <a:pt x="267" y="7"/>
                    </a:lnTo>
                    <a:lnTo>
                      <a:pt x="300" y="2"/>
                    </a:lnTo>
                    <a:lnTo>
                      <a:pt x="333" y="0"/>
                    </a:lnTo>
                    <a:close/>
                  </a:path>
                </a:pathLst>
              </a:custGeom>
              <a:solidFill>
                <a:srgbClr val="FADC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0" name="Freeform 170">
                <a:extLst>
                  <a:ext uri="{FF2B5EF4-FFF2-40B4-BE49-F238E27FC236}">
                    <a16:creationId xmlns:a16="http://schemas.microsoft.com/office/drawing/2014/main" xmlns="" id="{4066A434-2703-45A0-B8B1-D2F407486DDA}"/>
                  </a:ext>
                </a:extLst>
              </p:cNvPr>
              <p:cNvSpPr>
                <a:spLocks/>
              </p:cNvSpPr>
              <p:nvPr/>
            </p:nvSpPr>
            <p:spPr bwMode="auto">
              <a:xfrm>
                <a:off x="4589" y="2679"/>
                <a:ext cx="648" cy="709"/>
              </a:xfrm>
              <a:custGeom>
                <a:avLst/>
                <a:gdLst>
                  <a:gd name="T0" fmla="*/ 325 w 648"/>
                  <a:gd name="T1" fmla="*/ 0 h 709"/>
                  <a:gd name="T2" fmla="*/ 389 w 648"/>
                  <a:gd name="T3" fmla="*/ 7 h 709"/>
                  <a:gd name="T4" fmla="*/ 450 w 648"/>
                  <a:gd name="T5" fmla="*/ 28 h 709"/>
                  <a:gd name="T6" fmla="*/ 504 w 648"/>
                  <a:gd name="T7" fmla="*/ 61 h 709"/>
                  <a:gd name="T8" fmla="*/ 554 w 648"/>
                  <a:gd name="T9" fmla="*/ 103 h 709"/>
                  <a:gd name="T10" fmla="*/ 591 w 648"/>
                  <a:gd name="T11" fmla="*/ 158 h 709"/>
                  <a:gd name="T12" fmla="*/ 622 w 648"/>
                  <a:gd name="T13" fmla="*/ 217 h 709"/>
                  <a:gd name="T14" fmla="*/ 641 w 648"/>
                  <a:gd name="T15" fmla="*/ 282 h 709"/>
                  <a:gd name="T16" fmla="*/ 648 w 648"/>
                  <a:gd name="T17" fmla="*/ 356 h 709"/>
                  <a:gd name="T18" fmla="*/ 646 w 648"/>
                  <a:gd name="T19" fmla="*/ 391 h 709"/>
                  <a:gd name="T20" fmla="*/ 634 w 648"/>
                  <a:gd name="T21" fmla="*/ 459 h 709"/>
                  <a:gd name="T22" fmla="*/ 608 w 648"/>
                  <a:gd name="T23" fmla="*/ 523 h 709"/>
                  <a:gd name="T24" fmla="*/ 572 w 648"/>
                  <a:gd name="T25" fmla="*/ 579 h 709"/>
                  <a:gd name="T26" fmla="*/ 530 w 648"/>
                  <a:gd name="T27" fmla="*/ 629 h 709"/>
                  <a:gd name="T28" fmla="*/ 478 w 648"/>
                  <a:gd name="T29" fmla="*/ 666 h 709"/>
                  <a:gd name="T30" fmla="*/ 419 w 648"/>
                  <a:gd name="T31" fmla="*/ 692 h 709"/>
                  <a:gd name="T32" fmla="*/ 358 w 648"/>
                  <a:gd name="T33" fmla="*/ 706 h 709"/>
                  <a:gd name="T34" fmla="*/ 325 w 648"/>
                  <a:gd name="T35" fmla="*/ 709 h 709"/>
                  <a:gd name="T36" fmla="*/ 259 w 648"/>
                  <a:gd name="T37" fmla="*/ 702 h 709"/>
                  <a:gd name="T38" fmla="*/ 198 w 648"/>
                  <a:gd name="T39" fmla="*/ 681 h 709"/>
                  <a:gd name="T40" fmla="*/ 143 w 648"/>
                  <a:gd name="T41" fmla="*/ 648 h 709"/>
                  <a:gd name="T42" fmla="*/ 96 w 648"/>
                  <a:gd name="T43" fmla="*/ 605 h 709"/>
                  <a:gd name="T44" fmla="*/ 56 w 648"/>
                  <a:gd name="T45" fmla="*/ 553 h 709"/>
                  <a:gd name="T46" fmla="*/ 26 w 648"/>
                  <a:gd name="T47" fmla="*/ 492 h 709"/>
                  <a:gd name="T48" fmla="*/ 7 w 648"/>
                  <a:gd name="T49" fmla="*/ 426 h 709"/>
                  <a:gd name="T50" fmla="*/ 0 w 648"/>
                  <a:gd name="T51" fmla="*/ 356 h 709"/>
                  <a:gd name="T52" fmla="*/ 2 w 648"/>
                  <a:gd name="T53" fmla="*/ 318 h 709"/>
                  <a:gd name="T54" fmla="*/ 14 w 648"/>
                  <a:gd name="T55" fmla="*/ 250 h 709"/>
                  <a:gd name="T56" fmla="*/ 40 w 648"/>
                  <a:gd name="T57" fmla="*/ 186 h 709"/>
                  <a:gd name="T58" fmla="*/ 75 w 648"/>
                  <a:gd name="T59" fmla="*/ 129 h 709"/>
                  <a:gd name="T60" fmla="*/ 118 w 648"/>
                  <a:gd name="T61" fmla="*/ 82 h 709"/>
                  <a:gd name="T62" fmla="*/ 169 w 648"/>
                  <a:gd name="T63" fmla="*/ 45 h 709"/>
                  <a:gd name="T64" fmla="*/ 228 w 648"/>
                  <a:gd name="T65" fmla="*/ 16 h 709"/>
                  <a:gd name="T66" fmla="*/ 292 w 648"/>
                  <a:gd name="T67" fmla="*/ 2 h 709"/>
                  <a:gd name="T68" fmla="*/ 325 w 648"/>
                  <a:gd name="T69" fmla="*/ 0 h 70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48"/>
                  <a:gd name="T106" fmla="*/ 0 h 709"/>
                  <a:gd name="T107" fmla="*/ 648 w 648"/>
                  <a:gd name="T108" fmla="*/ 709 h 70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48" h="709">
                    <a:moveTo>
                      <a:pt x="325" y="0"/>
                    </a:moveTo>
                    <a:lnTo>
                      <a:pt x="325" y="0"/>
                    </a:lnTo>
                    <a:lnTo>
                      <a:pt x="358" y="2"/>
                    </a:lnTo>
                    <a:lnTo>
                      <a:pt x="389" y="7"/>
                    </a:lnTo>
                    <a:lnTo>
                      <a:pt x="419" y="16"/>
                    </a:lnTo>
                    <a:lnTo>
                      <a:pt x="450" y="28"/>
                    </a:lnTo>
                    <a:lnTo>
                      <a:pt x="478" y="45"/>
                    </a:lnTo>
                    <a:lnTo>
                      <a:pt x="504" y="61"/>
                    </a:lnTo>
                    <a:lnTo>
                      <a:pt x="530" y="82"/>
                    </a:lnTo>
                    <a:lnTo>
                      <a:pt x="554" y="103"/>
                    </a:lnTo>
                    <a:lnTo>
                      <a:pt x="572" y="129"/>
                    </a:lnTo>
                    <a:lnTo>
                      <a:pt x="591" y="158"/>
                    </a:lnTo>
                    <a:lnTo>
                      <a:pt x="608" y="186"/>
                    </a:lnTo>
                    <a:lnTo>
                      <a:pt x="622" y="217"/>
                    </a:lnTo>
                    <a:lnTo>
                      <a:pt x="634" y="250"/>
                    </a:lnTo>
                    <a:lnTo>
                      <a:pt x="641" y="282"/>
                    </a:lnTo>
                    <a:lnTo>
                      <a:pt x="646" y="318"/>
                    </a:lnTo>
                    <a:lnTo>
                      <a:pt x="648" y="356"/>
                    </a:lnTo>
                    <a:lnTo>
                      <a:pt x="646" y="391"/>
                    </a:lnTo>
                    <a:lnTo>
                      <a:pt x="641" y="426"/>
                    </a:lnTo>
                    <a:lnTo>
                      <a:pt x="634" y="459"/>
                    </a:lnTo>
                    <a:lnTo>
                      <a:pt x="622" y="492"/>
                    </a:lnTo>
                    <a:lnTo>
                      <a:pt x="608" y="523"/>
                    </a:lnTo>
                    <a:lnTo>
                      <a:pt x="591" y="553"/>
                    </a:lnTo>
                    <a:lnTo>
                      <a:pt x="572" y="579"/>
                    </a:lnTo>
                    <a:lnTo>
                      <a:pt x="554" y="605"/>
                    </a:lnTo>
                    <a:lnTo>
                      <a:pt x="530" y="629"/>
                    </a:lnTo>
                    <a:lnTo>
                      <a:pt x="504" y="648"/>
                    </a:lnTo>
                    <a:lnTo>
                      <a:pt x="478" y="666"/>
                    </a:lnTo>
                    <a:lnTo>
                      <a:pt x="450" y="681"/>
                    </a:lnTo>
                    <a:lnTo>
                      <a:pt x="419" y="692"/>
                    </a:lnTo>
                    <a:lnTo>
                      <a:pt x="389" y="702"/>
                    </a:lnTo>
                    <a:lnTo>
                      <a:pt x="358" y="706"/>
                    </a:lnTo>
                    <a:lnTo>
                      <a:pt x="325" y="709"/>
                    </a:lnTo>
                    <a:lnTo>
                      <a:pt x="292" y="706"/>
                    </a:lnTo>
                    <a:lnTo>
                      <a:pt x="259" y="702"/>
                    </a:lnTo>
                    <a:lnTo>
                      <a:pt x="228" y="692"/>
                    </a:lnTo>
                    <a:lnTo>
                      <a:pt x="198" y="681"/>
                    </a:lnTo>
                    <a:lnTo>
                      <a:pt x="169" y="666"/>
                    </a:lnTo>
                    <a:lnTo>
                      <a:pt x="143" y="648"/>
                    </a:lnTo>
                    <a:lnTo>
                      <a:pt x="118" y="629"/>
                    </a:lnTo>
                    <a:lnTo>
                      <a:pt x="96" y="605"/>
                    </a:lnTo>
                    <a:lnTo>
                      <a:pt x="75" y="579"/>
                    </a:lnTo>
                    <a:lnTo>
                      <a:pt x="56" y="553"/>
                    </a:lnTo>
                    <a:lnTo>
                      <a:pt x="40" y="523"/>
                    </a:lnTo>
                    <a:lnTo>
                      <a:pt x="26" y="492"/>
                    </a:lnTo>
                    <a:lnTo>
                      <a:pt x="14" y="459"/>
                    </a:lnTo>
                    <a:lnTo>
                      <a:pt x="7" y="426"/>
                    </a:lnTo>
                    <a:lnTo>
                      <a:pt x="2" y="391"/>
                    </a:lnTo>
                    <a:lnTo>
                      <a:pt x="0" y="356"/>
                    </a:lnTo>
                    <a:lnTo>
                      <a:pt x="2" y="318"/>
                    </a:lnTo>
                    <a:lnTo>
                      <a:pt x="7" y="282"/>
                    </a:lnTo>
                    <a:lnTo>
                      <a:pt x="14" y="250"/>
                    </a:lnTo>
                    <a:lnTo>
                      <a:pt x="26" y="217"/>
                    </a:lnTo>
                    <a:lnTo>
                      <a:pt x="40" y="186"/>
                    </a:lnTo>
                    <a:lnTo>
                      <a:pt x="56" y="158"/>
                    </a:lnTo>
                    <a:lnTo>
                      <a:pt x="75" y="129"/>
                    </a:lnTo>
                    <a:lnTo>
                      <a:pt x="96" y="103"/>
                    </a:lnTo>
                    <a:lnTo>
                      <a:pt x="118" y="82"/>
                    </a:lnTo>
                    <a:lnTo>
                      <a:pt x="143" y="61"/>
                    </a:lnTo>
                    <a:lnTo>
                      <a:pt x="169" y="45"/>
                    </a:lnTo>
                    <a:lnTo>
                      <a:pt x="198" y="28"/>
                    </a:lnTo>
                    <a:lnTo>
                      <a:pt x="228" y="16"/>
                    </a:lnTo>
                    <a:lnTo>
                      <a:pt x="259" y="7"/>
                    </a:lnTo>
                    <a:lnTo>
                      <a:pt x="292" y="2"/>
                    </a:lnTo>
                    <a:lnTo>
                      <a:pt x="325" y="0"/>
                    </a:lnTo>
                    <a:close/>
                  </a:path>
                </a:pathLst>
              </a:custGeom>
              <a:solidFill>
                <a:srgbClr val="FADE1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1" name="Freeform 171">
                <a:extLst>
                  <a:ext uri="{FF2B5EF4-FFF2-40B4-BE49-F238E27FC236}">
                    <a16:creationId xmlns:a16="http://schemas.microsoft.com/office/drawing/2014/main" xmlns="" id="{84EC43FA-97E3-454A-8490-B546DDD4A59B}"/>
                  </a:ext>
                </a:extLst>
              </p:cNvPr>
              <p:cNvSpPr>
                <a:spLocks/>
              </p:cNvSpPr>
              <p:nvPr/>
            </p:nvSpPr>
            <p:spPr bwMode="auto">
              <a:xfrm>
                <a:off x="4598" y="2684"/>
                <a:ext cx="629" cy="697"/>
              </a:xfrm>
              <a:custGeom>
                <a:avLst/>
                <a:gdLst>
                  <a:gd name="T0" fmla="*/ 316 w 629"/>
                  <a:gd name="T1" fmla="*/ 0 h 697"/>
                  <a:gd name="T2" fmla="*/ 380 w 629"/>
                  <a:gd name="T3" fmla="*/ 7 h 697"/>
                  <a:gd name="T4" fmla="*/ 439 w 629"/>
                  <a:gd name="T5" fmla="*/ 28 h 697"/>
                  <a:gd name="T6" fmla="*/ 490 w 629"/>
                  <a:gd name="T7" fmla="*/ 61 h 697"/>
                  <a:gd name="T8" fmla="*/ 538 w 629"/>
                  <a:gd name="T9" fmla="*/ 103 h 697"/>
                  <a:gd name="T10" fmla="*/ 575 w 629"/>
                  <a:gd name="T11" fmla="*/ 155 h 697"/>
                  <a:gd name="T12" fmla="*/ 606 w 629"/>
                  <a:gd name="T13" fmla="*/ 214 h 697"/>
                  <a:gd name="T14" fmla="*/ 622 w 629"/>
                  <a:gd name="T15" fmla="*/ 280 h 697"/>
                  <a:gd name="T16" fmla="*/ 629 w 629"/>
                  <a:gd name="T17" fmla="*/ 348 h 697"/>
                  <a:gd name="T18" fmla="*/ 627 w 629"/>
                  <a:gd name="T19" fmla="*/ 383 h 697"/>
                  <a:gd name="T20" fmla="*/ 615 w 629"/>
                  <a:gd name="T21" fmla="*/ 452 h 697"/>
                  <a:gd name="T22" fmla="*/ 592 w 629"/>
                  <a:gd name="T23" fmla="*/ 515 h 697"/>
                  <a:gd name="T24" fmla="*/ 559 w 629"/>
                  <a:gd name="T25" fmla="*/ 570 h 697"/>
                  <a:gd name="T26" fmla="*/ 516 w 629"/>
                  <a:gd name="T27" fmla="*/ 617 h 697"/>
                  <a:gd name="T28" fmla="*/ 464 w 629"/>
                  <a:gd name="T29" fmla="*/ 654 h 697"/>
                  <a:gd name="T30" fmla="*/ 408 w 629"/>
                  <a:gd name="T31" fmla="*/ 683 h 697"/>
                  <a:gd name="T32" fmla="*/ 347 w 629"/>
                  <a:gd name="T33" fmla="*/ 694 h 697"/>
                  <a:gd name="T34" fmla="*/ 316 w 629"/>
                  <a:gd name="T35" fmla="*/ 697 h 697"/>
                  <a:gd name="T36" fmla="*/ 252 w 629"/>
                  <a:gd name="T37" fmla="*/ 690 h 697"/>
                  <a:gd name="T38" fmla="*/ 193 w 629"/>
                  <a:gd name="T39" fmla="*/ 671 h 697"/>
                  <a:gd name="T40" fmla="*/ 139 w 629"/>
                  <a:gd name="T41" fmla="*/ 638 h 697"/>
                  <a:gd name="T42" fmla="*/ 94 w 629"/>
                  <a:gd name="T43" fmla="*/ 595 h 697"/>
                  <a:gd name="T44" fmla="*/ 54 w 629"/>
                  <a:gd name="T45" fmla="*/ 544 h 697"/>
                  <a:gd name="T46" fmla="*/ 26 w 629"/>
                  <a:gd name="T47" fmla="*/ 485 h 697"/>
                  <a:gd name="T48" fmla="*/ 7 w 629"/>
                  <a:gd name="T49" fmla="*/ 419 h 697"/>
                  <a:gd name="T50" fmla="*/ 0 w 629"/>
                  <a:gd name="T51" fmla="*/ 348 h 697"/>
                  <a:gd name="T52" fmla="*/ 2 w 629"/>
                  <a:gd name="T53" fmla="*/ 313 h 697"/>
                  <a:gd name="T54" fmla="*/ 14 w 629"/>
                  <a:gd name="T55" fmla="*/ 245 h 697"/>
                  <a:gd name="T56" fmla="*/ 40 w 629"/>
                  <a:gd name="T57" fmla="*/ 183 h 697"/>
                  <a:gd name="T58" fmla="*/ 73 w 629"/>
                  <a:gd name="T59" fmla="*/ 127 h 697"/>
                  <a:gd name="T60" fmla="*/ 116 w 629"/>
                  <a:gd name="T61" fmla="*/ 80 h 697"/>
                  <a:gd name="T62" fmla="*/ 165 w 629"/>
                  <a:gd name="T63" fmla="*/ 42 h 697"/>
                  <a:gd name="T64" fmla="*/ 222 w 629"/>
                  <a:gd name="T65" fmla="*/ 16 h 697"/>
                  <a:gd name="T66" fmla="*/ 283 w 629"/>
                  <a:gd name="T67" fmla="*/ 2 h 697"/>
                  <a:gd name="T68" fmla="*/ 316 w 629"/>
                  <a:gd name="T69" fmla="*/ 0 h 69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29"/>
                  <a:gd name="T106" fmla="*/ 0 h 697"/>
                  <a:gd name="T107" fmla="*/ 629 w 629"/>
                  <a:gd name="T108" fmla="*/ 697 h 69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29" h="697">
                    <a:moveTo>
                      <a:pt x="316" y="0"/>
                    </a:moveTo>
                    <a:lnTo>
                      <a:pt x="316" y="0"/>
                    </a:lnTo>
                    <a:lnTo>
                      <a:pt x="347" y="2"/>
                    </a:lnTo>
                    <a:lnTo>
                      <a:pt x="380" y="7"/>
                    </a:lnTo>
                    <a:lnTo>
                      <a:pt x="408" y="16"/>
                    </a:lnTo>
                    <a:lnTo>
                      <a:pt x="439" y="28"/>
                    </a:lnTo>
                    <a:lnTo>
                      <a:pt x="464" y="42"/>
                    </a:lnTo>
                    <a:lnTo>
                      <a:pt x="490" y="61"/>
                    </a:lnTo>
                    <a:lnTo>
                      <a:pt x="516" y="80"/>
                    </a:lnTo>
                    <a:lnTo>
                      <a:pt x="538" y="103"/>
                    </a:lnTo>
                    <a:lnTo>
                      <a:pt x="559" y="127"/>
                    </a:lnTo>
                    <a:lnTo>
                      <a:pt x="575" y="155"/>
                    </a:lnTo>
                    <a:lnTo>
                      <a:pt x="592" y="183"/>
                    </a:lnTo>
                    <a:lnTo>
                      <a:pt x="606" y="214"/>
                    </a:lnTo>
                    <a:lnTo>
                      <a:pt x="615" y="245"/>
                    </a:lnTo>
                    <a:lnTo>
                      <a:pt x="622" y="280"/>
                    </a:lnTo>
                    <a:lnTo>
                      <a:pt x="627" y="313"/>
                    </a:lnTo>
                    <a:lnTo>
                      <a:pt x="629" y="348"/>
                    </a:lnTo>
                    <a:lnTo>
                      <a:pt x="627" y="383"/>
                    </a:lnTo>
                    <a:lnTo>
                      <a:pt x="622" y="419"/>
                    </a:lnTo>
                    <a:lnTo>
                      <a:pt x="615" y="452"/>
                    </a:lnTo>
                    <a:lnTo>
                      <a:pt x="606" y="485"/>
                    </a:lnTo>
                    <a:lnTo>
                      <a:pt x="592" y="515"/>
                    </a:lnTo>
                    <a:lnTo>
                      <a:pt x="575" y="544"/>
                    </a:lnTo>
                    <a:lnTo>
                      <a:pt x="559" y="570"/>
                    </a:lnTo>
                    <a:lnTo>
                      <a:pt x="538" y="595"/>
                    </a:lnTo>
                    <a:lnTo>
                      <a:pt x="516" y="617"/>
                    </a:lnTo>
                    <a:lnTo>
                      <a:pt x="490" y="638"/>
                    </a:lnTo>
                    <a:lnTo>
                      <a:pt x="464" y="654"/>
                    </a:lnTo>
                    <a:lnTo>
                      <a:pt x="439" y="671"/>
                    </a:lnTo>
                    <a:lnTo>
                      <a:pt x="408" y="683"/>
                    </a:lnTo>
                    <a:lnTo>
                      <a:pt x="380" y="690"/>
                    </a:lnTo>
                    <a:lnTo>
                      <a:pt x="347" y="694"/>
                    </a:lnTo>
                    <a:lnTo>
                      <a:pt x="316" y="697"/>
                    </a:lnTo>
                    <a:lnTo>
                      <a:pt x="283" y="694"/>
                    </a:lnTo>
                    <a:lnTo>
                      <a:pt x="252" y="690"/>
                    </a:lnTo>
                    <a:lnTo>
                      <a:pt x="222" y="683"/>
                    </a:lnTo>
                    <a:lnTo>
                      <a:pt x="193" y="671"/>
                    </a:lnTo>
                    <a:lnTo>
                      <a:pt x="165" y="654"/>
                    </a:lnTo>
                    <a:lnTo>
                      <a:pt x="139" y="638"/>
                    </a:lnTo>
                    <a:lnTo>
                      <a:pt x="116" y="617"/>
                    </a:lnTo>
                    <a:lnTo>
                      <a:pt x="94" y="595"/>
                    </a:lnTo>
                    <a:lnTo>
                      <a:pt x="73" y="570"/>
                    </a:lnTo>
                    <a:lnTo>
                      <a:pt x="54" y="544"/>
                    </a:lnTo>
                    <a:lnTo>
                      <a:pt x="40" y="515"/>
                    </a:lnTo>
                    <a:lnTo>
                      <a:pt x="26" y="485"/>
                    </a:lnTo>
                    <a:lnTo>
                      <a:pt x="14" y="452"/>
                    </a:lnTo>
                    <a:lnTo>
                      <a:pt x="7" y="419"/>
                    </a:lnTo>
                    <a:lnTo>
                      <a:pt x="2" y="383"/>
                    </a:lnTo>
                    <a:lnTo>
                      <a:pt x="0" y="348"/>
                    </a:lnTo>
                    <a:lnTo>
                      <a:pt x="2" y="313"/>
                    </a:lnTo>
                    <a:lnTo>
                      <a:pt x="7" y="280"/>
                    </a:lnTo>
                    <a:lnTo>
                      <a:pt x="14" y="245"/>
                    </a:lnTo>
                    <a:lnTo>
                      <a:pt x="26" y="214"/>
                    </a:lnTo>
                    <a:lnTo>
                      <a:pt x="40" y="183"/>
                    </a:lnTo>
                    <a:lnTo>
                      <a:pt x="54" y="155"/>
                    </a:lnTo>
                    <a:lnTo>
                      <a:pt x="73" y="127"/>
                    </a:lnTo>
                    <a:lnTo>
                      <a:pt x="94" y="103"/>
                    </a:lnTo>
                    <a:lnTo>
                      <a:pt x="116" y="80"/>
                    </a:lnTo>
                    <a:lnTo>
                      <a:pt x="139" y="61"/>
                    </a:lnTo>
                    <a:lnTo>
                      <a:pt x="165" y="42"/>
                    </a:lnTo>
                    <a:lnTo>
                      <a:pt x="193" y="28"/>
                    </a:lnTo>
                    <a:lnTo>
                      <a:pt x="222" y="16"/>
                    </a:lnTo>
                    <a:lnTo>
                      <a:pt x="252" y="7"/>
                    </a:lnTo>
                    <a:lnTo>
                      <a:pt x="283" y="2"/>
                    </a:lnTo>
                    <a:lnTo>
                      <a:pt x="316" y="0"/>
                    </a:lnTo>
                    <a:close/>
                  </a:path>
                </a:pathLst>
              </a:custGeom>
              <a:solidFill>
                <a:srgbClr val="FAE31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2" name="Freeform 172">
                <a:extLst>
                  <a:ext uri="{FF2B5EF4-FFF2-40B4-BE49-F238E27FC236}">
                    <a16:creationId xmlns:a16="http://schemas.microsoft.com/office/drawing/2014/main" xmlns="" id="{12CBC6B7-6A35-4C4B-8CE5-1995353CB62B}"/>
                  </a:ext>
                </a:extLst>
              </p:cNvPr>
              <p:cNvSpPr>
                <a:spLocks/>
              </p:cNvSpPr>
              <p:nvPr/>
            </p:nvSpPr>
            <p:spPr bwMode="auto">
              <a:xfrm>
                <a:off x="4610" y="2688"/>
                <a:ext cx="608" cy="688"/>
              </a:xfrm>
              <a:custGeom>
                <a:avLst/>
                <a:gdLst>
                  <a:gd name="T0" fmla="*/ 304 w 608"/>
                  <a:gd name="T1" fmla="*/ 0 h 688"/>
                  <a:gd name="T2" fmla="*/ 365 w 608"/>
                  <a:gd name="T3" fmla="*/ 7 h 688"/>
                  <a:gd name="T4" fmla="*/ 422 w 608"/>
                  <a:gd name="T5" fmla="*/ 29 h 688"/>
                  <a:gd name="T6" fmla="*/ 474 w 608"/>
                  <a:gd name="T7" fmla="*/ 59 h 688"/>
                  <a:gd name="T8" fmla="*/ 518 w 608"/>
                  <a:gd name="T9" fmla="*/ 102 h 688"/>
                  <a:gd name="T10" fmla="*/ 556 w 608"/>
                  <a:gd name="T11" fmla="*/ 153 h 688"/>
                  <a:gd name="T12" fmla="*/ 584 w 608"/>
                  <a:gd name="T13" fmla="*/ 210 h 688"/>
                  <a:gd name="T14" fmla="*/ 603 w 608"/>
                  <a:gd name="T15" fmla="*/ 276 h 688"/>
                  <a:gd name="T16" fmla="*/ 608 w 608"/>
                  <a:gd name="T17" fmla="*/ 344 h 688"/>
                  <a:gd name="T18" fmla="*/ 608 w 608"/>
                  <a:gd name="T19" fmla="*/ 379 h 688"/>
                  <a:gd name="T20" fmla="*/ 596 w 608"/>
                  <a:gd name="T21" fmla="*/ 445 h 688"/>
                  <a:gd name="T22" fmla="*/ 573 w 608"/>
                  <a:gd name="T23" fmla="*/ 507 h 688"/>
                  <a:gd name="T24" fmla="*/ 540 w 608"/>
                  <a:gd name="T25" fmla="*/ 561 h 688"/>
                  <a:gd name="T26" fmla="*/ 497 w 608"/>
                  <a:gd name="T27" fmla="*/ 608 h 688"/>
                  <a:gd name="T28" fmla="*/ 450 w 608"/>
                  <a:gd name="T29" fmla="*/ 646 h 688"/>
                  <a:gd name="T30" fmla="*/ 394 w 608"/>
                  <a:gd name="T31" fmla="*/ 672 h 688"/>
                  <a:gd name="T32" fmla="*/ 335 w 608"/>
                  <a:gd name="T33" fmla="*/ 686 h 688"/>
                  <a:gd name="T34" fmla="*/ 304 w 608"/>
                  <a:gd name="T35" fmla="*/ 688 h 688"/>
                  <a:gd name="T36" fmla="*/ 243 w 608"/>
                  <a:gd name="T37" fmla="*/ 681 h 688"/>
                  <a:gd name="T38" fmla="*/ 186 w 608"/>
                  <a:gd name="T39" fmla="*/ 660 h 688"/>
                  <a:gd name="T40" fmla="*/ 134 w 608"/>
                  <a:gd name="T41" fmla="*/ 629 h 688"/>
                  <a:gd name="T42" fmla="*/ 89 w 608"/>
                  <a:gd name="T43" fmla="*/ 587 h 688"/>
                  <a:gd name="T44" fmla="*/ 52 w 608"/>
                  <a:gd name="T45" fmla="*/ 535 h 688"/>
                  <a:gd name="T46" fmla="*/ 23 w 608"/>
                  <a:gd name="T47" fmla="*/ 478 h 688"/>
                  <a:gd name="T48" fmla="*/ 5 w 608"/>
                  <a:gd name="T49" fmla="*/ 412 h 688"/>
                  <a:gd name="T50" fmla="*/ 0 w 608"/>
                  <a:gd name="T51" fmla="*/ 344 h 688"/>
                  <a:gd name="T52" fmla="*/ 0 w 608"/>
                  <a:gd name="T53" fmla="*/ 309 h 688"/>
                  <a:gd name="T54" fmla="*/ 12 w 608"/>
                  <a:gd name="T55" fmla="*/ 243 h 688"/>
                  <a:gd name="T56" fmla="*/ 35 w 608"/>
                  <a:gd name="T57" fmla="*/ 182 h 688"/>
                  <a:gd name="T58" fmla="*/ 68 w 608"/>
                  <a:gd name="T59" fmla="*/ 127 h 688"/>
                  <a:gd name="T60" fmla="*/ 111 w 608"/>
                  <a:gd name="T61" fmla="*/ 80 h 688"/>
                  <a:gd name="T62" fmla="*/ 158 w 608"/>
                  <a:gd name="T63" fmla="*/ 43 h 688"/>
                  <a:gd name="T64" fmla="*/ 214 w 608"/>
                  <a:gd name="T65" fmla="*/ 17 h 688"/>
                  <a:gd name="T66" fmla="*/ 273 w 608"/>
                  <a:gd name="T67" fmla="*/ 3 h 688"/>
                  <a:gd name="T68" fmla="*/ 304 w 608"/>
                  <a:gd name="T69" fmla="*/ 0 h 68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08"/>
                  <a:gd name="T106" fmla="*/ 0 h 688"/>
                  <a:gd name="T107" fmla="*/ 608 w 608"/>
                  <a:gd name="T108" fmla="*/ 688 h 68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08" h="688">
                    <a:moveTo>
                      <a:pt x="304" y="0"/>
                    </a:moveTo>
                    <a:lnTo>
                      <a:pt x="304" y="0"/>
                    </a:lnTo>
                    <a:lnTo>
                      <a:pt x="335" y="3"/>
                    </a:lnTo>
                    <a:lnTo>
                      <a:pt x="365" y="7"/>
                    </a:lnTo>
                    <a:lnTo>
                      <a:pt x="394" y="17"/>
                    </a:lnTo>
                    <a:lnTo>
                      <a:pt x="422" y="29"/>
                    </a:lnTo>
                    <a:lnTo>
                      <a:pt x="450" y="43"/>
                    </a:lnTo>
                    <a:lnTo>
                      <a:pt x="474" y="59"/>
                    </a:lnTo>
                    <a:lnTo>
                      <a:pt x="497" y="80"/>
                    </a:lnTo>
                    <a:lnTo>
                      <a:pt x="518" y="102"/>
                    </a:lnTo>
                    <a:lnTo>
                      <a:pt x="540" y="127"/>
                    </a:lnTo>
                    <a:lnTo>
                      <a:pt x="556" y="153"/>
                    </a:lnTo>
                    <a:lnTo>
                      <a:pt x="573" y="182"/>
                    </a:lnTo>
                    <a:lnTo>
                      <a:pt x="584" y="210"/>
                    </a:lnTo>
                    <a:lnTo>
                      <a:pt x="596" y="243"/>
                    </a:lnTo>
                    <a:lnTo>
                      <a:pt x="603" y="276"/>
                    </a:lnTo>
                    <a:lnTo>
                      <a:pt x="608" y="309"/>
                    </a:lnTo>
                    <a:lnTo>
                      <a:pt x="608" y="344"/>
                    </a:lnTo>
                    <a:lnTo>
                      <a:pt x="608" y="379"/>
                    </a:lnTo>
                    <a:lnTo>
                      <a:pt x="603" y="412"/>
                    </a:lnTo>
                    <a:lnTo>
                      <a:pt x="596" y="445"/>
                    </a:lnTo>
                    <a:lnTo>
                      <a:pt x="584" y="478"/>
                    </a:lnTo>
                    <a:lnTo>
                      <a:pt x="573" y="507"/>
                    </a:lnTo>
                    <a:lnTo>
                      <a:pt x="556" y="535"/>
                    </a:lnTo>
                    <a:lnTo>
                      <a:pt x="540" y="561"/>
                    </a:lnTo>
                    <a:lnTo>
                      <a:pt x="518" y="587"/>
                    </a:lnTo>
                    <a:lnTo>
                      <a:pt x="497" y="608"/>
                    </a:lnTo>
                    <a:lnTo>
                      <a:pt x="474" y="629"/>
                    </a:lnTo>
                    <a:lnTo>
                      <a:pt x="450" y="646"/>
                    </a:lnTo>
                    <a:lnTo>
                      <a:pt x="422" y="660"/>
                    </a:lnTo>
                    <a:lnTo>
                      <a:pt x="394" y="672"/>
                    </a:lnTo>
                    <a:lnTo>
                      <a:pt x="365" y="681"/>
                    </a:lnTo>
                    <a:lnTo>
                      <a:pt x="335" y="686"/>
                    </a:lnTo>
                    <a:lnTo>
                      <a:pt x="304" y="688"/>
                    </a:lnTo>
                    <a:lnTo>
                      <a:pt x="273" y="686"/>
                    </a:lnTo>
                    <a:lnTo>
                      <a:pt x="243" y="681"/>
                    </a:lnTo>
                    <a:lnTo>
                      <a:pt x="214" y="672"/>
                    </a:lnTo>
                    <a:lnTo>
                      <a:pt x="186" y="660"/>
                    </a:lnTo>
                    <a:lnTo>
                      <a:pt x="158" y="646"/>
                    </a:lnTo>
                    <a:lnTo>
                      <a:pt x="134" y="629"/>
                    </a:lnTo>
                    <a:lnTo>
                      <a:pt x="111" y="608"/>
                    </a:lnTo>
                    <a:lnTo>
                      <a:pt x="89" y="587"/>
                    </a:lnTo>
                    <a:lnTo>
                      <a:pt x="68" y="561"/>
                    </a:lnTo>
                    <a:lnTo>
                      <a:pt x="52" y="535"/>
                    </a:lnTo>
                    <a:lnTo>
                      <a:pt x="35" y="507"/>
                    </a:lnTo>
                    <a:lnTo>
                      <a:pt x="23" y="478"/>
                    </a:lnTo>
                    <a:lnTo>
                      <a:pt x="12" y="445"/>
                    </a:lnTo>
                    <a:lnTo>
                      <a:pt x="5" y="412"/>
                    </a:lnTo>
                    <a:lnTo>
                      <a:pt x="0" y="379"/>
                    </a:lnTo>
                    <a:lnTo>
                      <a:pt x="0" y="344"/>
                    </a:lnTo>
                    <a:lnTo>
                      <a:pt x="0" y="309"/>
                    </a:lnTo>
                    <a:lnTo>
                      <a:pt x="5" y="276"/>
                    </a:lnTo>
                    <a:lnTo>
                      <a:pt x="12" y="243"/>
                    </a:lnTo>
                    <a:lnTo>
                      <a:pt x="23" y="210"/>
                    </a:lnTo>
                    <a:lnTo>
                      <a:pt x="35" y="182"/>
                    </a:lnTo>
                    <a:lnTo>
                      <a:pt x="52" y="153"/>
                    </a:lnTo>
                    <a:lnTo>
                      <a:pt x="68" y="127"/>
                    </a:lnTo>
                    <a:lnTo>
                      <a:pt x="89" y="102"/>
                    </a:lnTo>
                    <a:lnTo>
                      <a:pt x="111" y="80"/>
                    </a:lnTo>
                    <a:lnTo>
                      <a:pt x="134" y="59"/>
                    </a:lnTo>
                    <a:lnTo>
                      <a:pt x="158" y="43"/>
                    </a:lnTo>
                    <a:lnTo>
                      <a:pt x="186" y="29"/>
                    </a:lnTo>
                    <a:lnTo>
                      <a:pt x="214" y="17"/>
                    </a:lnTo>
                    <a:lnTo>
                      <a:pt x="243" y="7"/>
                    </a:lnTo>
                    <a:lnTo>
                      <a:pt x="273" y="3"/>
                    </a:lnTo>
                    <a:lnTo>
                      <a:pt x="304" y="0"/>
                    </a:lnTo>
                    <a:close/>
                  </a:path>
                </a:pathLst>
              </a:custGeom>
              <a:solidFill>
                <a:srgbClr val="FAE6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3" name="Freeform 173">
                <a:extLst>
                  <a:ext uri="{FF2B5EF4-FFF2-40B4-BE49-F238E27FC236}">
                    <a16:creationId xmlns:a16="http://schemas.microsoft.com/office/drawing/2014/main" xmlns="" id="{E9523397-8E43-4785-9539-3AD36D3E0F30}"/>
                  </a:ext>
                </a:extLst>
              </p:cNvPr>
              <p:cNvSpPr>
                <a:spLocks/>
              </p:cNvSpPr>
              <p:nvPr/>
            </p:nvSpPr>
            <p:spPr bwMode="auto">
              <a:xfrm>
                <a:off x="4619" y="2695"/>
                <a:ext cx="592" cy="674"/>
              </a:xfrm>
              <a:custGeom>
                <a:avLst/>
                <a:gdLst>
                  <a:gd name="T0" fmla="*/ 295 w 592"/>
                  <a:gd name="T1" fmla="*/ 0 h 674"/>
                  <a:gd name="T2" fmla="*/ 356 w 592"/>
                  <a:gd name="T3" fmla="*/ 5 h 674"/>
                  <a:gd name="T4" fmla="*/ 410 w 592"/>
                  <a:gd name="T5" fmla="*/ 26 h 674"/>
                  <a:gd name="T6" fmla="*/ 460 w 592"/>
                  <a:gd name="T7" fmla="*/ 57 h 674"/>
                  <a:gd name="T8" fmla="*/ 505 w 592"/>
                  <a:gd name="T9" fmla="*/ 99 h 674"/>
                  <a:gd name="T10" fmla="*/ 540 w 592"/>
                  <a:gd name="T11" fmla="*/ 149 h 674"/>
                  <a:gd name="T12" fmla="*/ 568 w 592"/>
                  <a:gd name="T13" fmla="*/ 205 h 674"/>
                  <a:gd name="T14" fmla="*/ 585 w 592"/>
                  <a:gd name="T15" fmla="*/ 269 h 674"/>
                  <a:gd name="T16" fmla="*/ 592 w 592"/>
                  <a:gd name="T17" fmla="*/ 337 h 674"/>
                  <a:gd name="T18" fmla="*/ 590 w 592"/>
                  <a:gd name="T19" fmla="*/ 370 h 674"/>
                  <a:gd name="T20" fmla="*/ 578 w 592"/>
                  <a:gd name="T21" fmla="*/ 436 h 674"/>
                  <a:gd name="T22" fmla="*/ 557 w 592"/>
                  <a:gd name="T23" fmla="*/ 497 h 674"/>
                  <a:gd name="T24" fmla="*/ 524 w 592"/>
                  <a:gd name="T25" fmla="*/ 552 h 674"/>
                  <a:gd name="T26" fmla="*/ 484 w 592"/>
                  <a:gd name="T27" fmla="*/ 596 h 674"/>
                  <a:gd name="T28" fmla="*/ 436 w 592"/>
                  <a:gd name="T29" fmla="*/ 632 h 674"/>
                  <a:gd name="T30" fmla="*/ 385 w 592"/>
                  <a:gd name="T31" fmla="*/ 658 h 674"/>
                  <a:gd name="T32" fmla="*/ 326 w 592"/>
                  <a:gd name="T33" fmla="*/ 672 h 674"/>
                  <a:gd name="T34" fmla="*/ 295 w 592"/>
                  <a:gd name="T35" fmla="*/ 674 h 674"/>
                  <a:gd name="T36" fmla="*/ 236 w 592"/>
                  <a:gd name="T37" fmla="*/ 667 h 674"/>
                  <a:gd name="T38" fmla="*/ 179 w 592"/>
                  <a:gd name="T39" fmla="*/ 648 h 674"/>
                  <a:gd name="T40" fmla="*/ 130 w 592"/>
                  <a:gd name="T41" fmla="*/ 615 h 674"/>
                  <a:gd name="T42" fmla="*/ 88 w 592"/>
                  <a:gd name="T43" fmla="*/ 575 h 674"/>
                  <a:gd name="T44" fmla="*/ 50 w 592"/>
                  <a:gd name="T45" fmla="*/ 526 h 674"/>
                  <a:gd name="T46" fmla="*/ 24 w 592"/>
                  <a:gd name="T47" fmla="*/ 467 h 674"/>
                  <a:gd name="T48" fmla="*/ 5 w 592"/>
                  <a:gd name="T49" fmla="*/ 403 h 674"/>
                  <a:gd name="T50" fmla="*/ 0 w 592"/>
                  <a:gd name="T51" fmla="*/ 337 h 674"/>
                  <a:gd name="T52" fmla="*/ 0 w 592"/>
                  <a:gd name="T53" fmla="*/ 302 h 674"/>
                  <a:gd name="T54" fmla="*/ 12 w 592"/>
                  <a:gd name="T55" fmla="*/ 236 h 674"/>
                  <a:gd name="T56" fmla="*/ 36 w 592"/>
                  <a:gd name="T57" fmla="*/ 177 h 674"/>
                  <a:gd name="T58" fmla="*/ 66 w 592"/>
                  <a:gd name="T59" fmla="*/ 123 h 674"/>
                  <a:gd name="T60" fmla="*/ 106 w 592"/>
                  <a:gd name="T61" fmla="*/ 76 h 674"/>
                  <a:gd name="T62" fmla="*/ 154 w 592"/>
                  <a:gd name="T63" fmla="*/ 40 h 674"/>
                  <a:gd name="T64" fmla="*/ 208 w 592"/>
                  <a:gd name="T65" fmla="*/ 14 h 674"/>
                  <a:gd name="T66" fmla="*/ 264 w 592"/>
                  <a:gd name="T67" fmla="*/ 0 h 674"/>
                  <a:gd name="T68" fmla="*/ 295 w 592"/>
                  <a:gd name="T69" fmla="*/ 0 h 6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92"/>
                  <a:gd name="T106" fmla="*/ 0 h 674"/>
                  <a:gd name="T107" fmla="*/ 592 w 592"/>
                  <a:gd name="T108" fmla="*/ 674 h 6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92" h="674">
                    <a:moveTo>
                      <a:pt x="295" y="0"/>
                    </a:moveTo>
                    <a:lnTo>
                      <a:pt x="295" y="0"/>
                    </a:lnTo>
                    <a:lnTo>
                      <a:pt x="326" y="0"/>
                    </a:lnTo>
                    <a:lnTo>
                      <a:pt x="356" y="5"/>
                    </a:lnTo>
                    <a:lnTo>
                      <a:pt x="385" y="14"/>
                    </a:lnTo>
                    <a:lnTo>
                      <a:pt x="410" y="26"/>
                    </a:lnTo>
                    <a:lnTo>
                      <a:pt x="436" y="40"/>
                    </a:lnTo>
                    <a:lnTo>
                      <a:pt x="460" y="57"/>
                    </a:lnTo>
                    <a:lnTo>
                      <a:pt x="484" y="76"/>
                    </a:lnTo>
                    <a:lnTo>
                      <a:pt x="505" y="99"/>
                    </a:lnTo>
                    <a:lnTo>
                      <a:pt x="524" y="123"/>
                    </a:lnTo>
                    <a:lnTo>
                      <a:pt x="540" y="149"/>
                    </a:lnTo>
                    <a:lnTo>
                      <a:pt x="557" y="177"/>
                    </a:lnTo>
                    <a:lnTo>
                      <a:pt x="568" y="205"/>
                    </a:lnTo>
                    <a:lnTo>
                      <a:pt x="578" y="236"/>
                    </a:lnTo>
                    <a:lnTo>
                      <a:pt x="585" y="269"/>
                    </a:lnTo>
                    <a:lnTo>
                      <a:pt x="590" y="302"/>
                    </a:lnTo>
                    <a:lnTo>
                      <a:pt x="592" y="337"/>
                    </a:lnTo>
                    <a:lnTo>
                      <a:pt x="590" y="370"/>
                    </a:lnTo>
                    <a:lnTo>
                      <a:pt x="585" y="403"/>
                    </a:lnTo>
                    <a:lnTo>
                      <a:pt x="578" y="436"/>
                    </a:lnTo>
                    <a:lnTo>
                      <a:pt x="568" y="467"/>
                    </a:lnTo>
                    <a:lnTo>
                      <a:pt x="557" y="497"/>
                    </a:lnTo>
                    <a:lnTo>
                      <a:pt x="540" y="526"/>
                    </a:lnTo>
                    <a:lnTo>
                      <a:pt x="524" y="552"/>
                    </a:lnTo>
                    <a:lnTo>
                      <a:pt x="505" y="575"/>
                    </a:lnTo>
                    <a:lnTo>
                      <a:pt x="484" y="596"/>
                    </a:lnTo>
                    <a:lnTo>
                      <a:pt x="460" y="615"/>
                    </a:lnTo>
                    <a:lnTo>
                      <a:pt x="436" y="632"/>
                    </a:lnTo>
                    <a:lnTo>
                      <a:pt x="410" y="648"/>
                    </a:lnTo>
                    <a:lnTo>
                      <a:pt x="385" y="658"/>
                    </a:lnTo>
                    <a:lnTo>
                      <a:pt x="356" y="667"/>
                    </a:lnTo>
                    <a:lnTo>
                      <a:pt x="326" y="672"/>
                    </a:lnTo>
                    <a:lnTo>
                      <a:pt x="295" y="674"/>
                    </a:lnTo>
                    <a:lnTo>
                      <a:pt x="264" y="672"/>
                    </a:lnTo>
                    <a:lnTo>
                      <a:pt x="236" y="667"/>
                    </a:lnTo>
                    <a:lnTo>
                      <a:pt x="208" y="658"/>
                    </a:lnTo>
                    <a:lnTo>
                      <a:pt x="179" y="648"/>
                    </a:lnTo>
                    <a:lnTo>
                      <a:pt x="154" y="632"/>
                    </a:lnTo>
                    <a:lnTo>
                      <a:pt x="130" y="615"/>
                    </a:lnTo>
                    <a:lnTo>
                      <a:pt x="106" y="596"/>
                    </a:lnTo>
                    <a:lnTo>
                      <a:pt x="88" y="575"/>
                    </a:lnTo>
                    <a:lnTo>
                      <a:pt x="66" y="552"/>
                    </a:lnTo>
                    <a:lnTo>
                      <a:pt x="50" y="526"/>
                    </a:lnTo>
                    <a:lnTo>
                      <a:pt x="36" y="497"/>
                    </a:lnTo>
                    <a:lnTo>
                      <a:pt x="24" y="467"/>
                    </a:lnTo>
                    <a:lnTo>
                      <a:pt x="12" y="436"/>
                    </a:lnTo>
                    <a:lnTo>
                      <a:pt x="5" y="403"/>
                    </a:lnTo>
                    <a:lnTo>
                      <a:pt x="0" y="370"/>
                    </a:lnTo>
                    <a:lnTo>
                      <a:pt x="0" y="337"/>
                    </a:lnTo>
                    <a:lnTo>
                      <a:pt x="0" y="302"/>
                    </a:lnTo>
                    <a:lnTo>
                      <a:pt x="5" y="269"/>
                    </a:lnTo>
                    <a:lnTo>
                      <a:pt x="12" y="236"/>
                    </a:lnTo>
                    <a:lnTo>
                      <a:pt x="24" y="205"/>
                    </a:lnTo>
                    <a:lnTo>
                      <a:pt x="36" y="177"/>
                    </a:lnTo>
                    <a:lnTo>
                      <a:pt x="50" y="149"/>
                    </a:lnTo>
                    <a:lnTo>
                      <a:pt x="66" y="123"/>
                    </a:lnTo>
                    <a:lnTo>
                      <a:pt x="88" y="99"/>
                    </a:lnTo>
                    <a:lnTo>
                      <a:pt x="106" y="76"/>
                    </a:lnTo>
                    <a:lnTo>
                      <a:pt x="130" y="57"/>
                    </a:lnTo>
                    <a:lnTo>
                      <a:pt x="154" y="40"/>
                    </a:lnTo>
                    <a:lnTo>
                      <a:pt x="179" y="26"/>
                    </a:lnTo>
                    <a:lnTo>
                      <a:pt x="208" y="14"/>
                    </a:lnTo>
                    <a:lnTo>
                      <a:pt x="236" y="5"/>
                    </a:lnTo>
                    <a:lnTo>
                      <a:pt x="264" y="0"/>
                    </a:lnTo>
                    <a:lnTo>
                      <a:pt x="295" y="0"/>
                    </a:lnTo>
                    <a:close/>
                  </a:path>
                </a:pathLst>
              </a:custGeom>
              <a:solidFill>
                <a:srgbClr val="FAEB1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4" name="Freeform 174">
                <a:extLst>
                  <a:ext uri="{FF2B5EF4-FFF2-40B4-BE49-F238E27FC236}">
                    <a16:creationId xmlns:a16="http://schemas.microsoft.com/office/drawing/2014/main" xmlns="" id="{085A0689-2897-43EF-A6A7-E8C9DE9E9978}"/>
                  </a:ext>
                </a:extLst>
              </p:cNvPr>
              <p:cNvSpPr>
                <a:spLocks/>
              </p:cNvSpPr>
              <p:nvPr/>
            </p:nvSpPr>
            <p:spPr bwMode="auto">
              <a:xfrm>
                <a:off x="4629" y="2700"/>
                <a:ext cx="573" cy="662"/>
              </a:xfrm>
              <a:custGeom>
                <a:avLst/>
                <a:gdLst>
                  <a:gd name="T0" fmla="*/ 285 w 573"/>
                  <a:gd name="T1" fmla="*/ 0 h 662"/>
                  <a:gd name="T2" fmla="*/ 344 w 573"/>
                  <a:gd name="T3" fmla="*/ 7 h 662"/>
                  <a:gd name="T4" fmla="*/ 398 w 573"/>
                  <a:gd name="T5" fmla="*/ 26 h 662"/>
                  <a:gd name="T6" fmla="*/ 445 w 573"/>
                  <a:gd name="T7" fmla="*/ 57 h 662"/>
                  <a:gd name="T8" fmla="*/ 488 w 573"/>
                  <a:gd name="T9" fmla="*/ 97 h 662"/>
                  <a:gd name="T10" fmla="*/ 523 w 573"/>
                  <a:gd name="T11" fmla="*/ 146 h 662"/>
                  <a:gd name="T12" fmla="*/ 551 w 573"/>
                  <a:gd name="T13" fmla="*/ 203 h 662"/>
                  <a:gd name="T14" fmla="*/ 568 w 573"/>
                  <a:gd name="T15" fmla="*/ 264 h 662"/>
                  <a:gd name="T16" fmla="*/ 573 w 573"/>
                  <a:gd name="T17" fmla="*/ 330 h 662"/>
                  <a:gd name="T18" fmla="*/ 573 w 573"/>
                  <a:gd name="T19" fmla="*/ 365 h 662"/>
                  <a:gd name="T20" fmla="*/ 561 w 573"/>
                  <a:gd name="T21" fmla="*/ 429 h 662"/>
                  <a:gd name="T22" fmla="*/ 537 w 573"/>
                  <a:gd name="T23" fmla="*/ 488 h 662"/>
                  <a:gd name="T24" fmla="*/ 507 w 573"/>
                  <a:gd name="T25" fmla="*/ 542 h 662"/>
                  <a:gd name="T26" fmla="*/ 469 w 573"/>
                  <a:gd name="T27" fmla="*/ 587 h 662"/>
                  <a:gd name="T28" fmla="*/ 422 w 573"/>
                  <a:gd name="T29" fmla="*/ 622 h 662"/>
                  <a:gd name="T30" fmla="*/ 372 w 573"/>
                  <a:gd name="T31" fmla="*/ 648 h 662"/>
                  <a:gd name="T32" fmla="*/ 316 w 573"/>
                  <a:gd name="T33" fmla="*/ 660 h 662"/>
                  <a:gd name="T34" fmla="*/ 285 w 573"/>
                  <a:gd name="T35" fmla="*/ 662 h 662"/>
                  <a:gd name="T36" fmla="*/ 228 w 573"/>
                  <a:gd name="T37" fmla="*/ 655 h 662"/>
                  <a:gd name="T38" fmla="*/ 174 w 573"/>
                  <a:gd name="T39" fmla="*/ 636 h 662"/>
                  <a:gd name="T40" fmla="*/ 127 w 573"/>
                  <a:gd name="T41" fmla="*/ 605 h 662"/>
                  <a:gd name="T42" fmla="*/ 85 w 573"/>
                  <a:gd name="T43" fmla="*/ 565 h 662"/>
                  <a:gd name="T44" fmla="*/ 49 w 573"/>
                  <a:gd name="T45" fmla="*/ 516 h 662"/>
                  <a:gd name="T46" fmla="*/ 21 w 573"/>
                  <a:gd name="T47" fmla="*/ 459 h 662"/>
                  <a:gd name="T48" fmla="*/ 4 w 573"/>
                  <a:gd name="T49" fmla="*/ 398 h 662"/>
                  <a:gd name="T50" fmla="*/ 0 w 573"/>
                  <a:gd name="T51" fmla="*/ 330 h 662"/>
                  <a:gd name="T52" fmla="*/ 0 w 573"/>
                  <a:gd name="T53" fmla="*/ 297 h 662"/>
                  <a:gd name="T54" fmla="*/ 12 w 573"/>
                  <a:gd name="T55" fmla="*/ 233 h 662"/>
                  <a:gd name="T56" fmla="*/ 35 w 573"/>
                  <a:gd name="T57" fmla="*/ 172 h 662"/>
                  <a:gd name="T58" fmla="*/ 66 w 573"/>
                  <a:gd name="T59" fmla="*/ 120 h 662"/>
                  <a:gd name="T60" fmla="*/ 103 w 573"/>
                  <a:gd name="T61" fmla="*/ 75 h 662"/>
                  <a:gd name="T62" fmla="*/ 151 w 573"/>
                  <a:gd name="T63" fmla="*/ 40 h 662"/>
                  <a:gd name="T64" fmla="*/ 200 w 573"/>
                  <a:gd name="T65" fmla="*/ 14 h 662"/>
                  <a:gd name="T66" fmla="*/ 257 w 573"/>
                  <a:gd name="T67" fmla="*/ 0 h 662"/>
                  <a:gd name="T68" fmla="*/ 285 w 573"/>
                  <a:gd name="T69" fmla="*/ 0 h 66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3"/>
                  <a:gd name="T106" fmla="*/ 0 h 662"/>
                  <a:gd name="T107" fmla="*/ 573 w 573"/>
                  <a:gd name="T108" fmla="*/ 662 h 66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3" h="662">
                    <a:moveTo>
                      <a:pt x="285" y="0"/>
                    </a:moveTo>
                    <a:lnTo>
                      <a:pt x="285" y="0"/>
                    </a:lnTo>
                    <a:lnTo>
                      <a:pt x="316" y="0"/>
                    </a:lnTo>
                    <a:lnTo>
                      <a:pt x="344" y="7"/>
                    </a:lnTo>
                    <a:lnTo>
                      <a:pt x="372" y="14"/>
                    </a:lnTo>
                    <a:lnTo>
                      <a:pt x="398" y="26"/>
                    </a:lnTo>
                    <a:lnTo>
                      <a:pt x="422" y="40"/>
                    </a:lnTo>
                    <a:lnTo>
                      <a:pt x="445" y="57"/>
                    </a:lnTo>
                    <a:lnTo>
                      <a:pt x="469" y="75"/>
                    </a:lnTo>
                    <a:lnTo>
                      <a:pt x="488" y="97"/>
                    </a:lnTo>
                    <a:lnTo>
                      <a:pt x="507" y="120"/>
                    </a:lnTo>
                    <a:lnTo>
                      <a:pt x="523" y="146"/>
                    </a:lnTo>
                    <a:lnTo>
                      <a:pt x="537" y="172"/>
                    </a:lnTo>
                    <a:lnTo>
                      <a:pt x="551" y="203"/>
                    </a:lnTo>
                    <a:lnTo>
                      <a:pt x="561" y="233"/>
                    </a:lnTo>
                    <a:lnTo>
                      <a:pt x="568" y="264"/>
                    </a:lnTo>
                    <a:lnTo>
                      <a:pt x="573" y="297"/>
                    </a:lnTo>
                    <a:lnTo>
                      <a:pt x="573" y="330"/>
                    </a:lnTo>
                    <a:lnTo>
                      <a:pt x="573" y="365"/>
                    </a:lnTo>
                    <a:lnTo>
                      <a:pt x="568" y="398"/>
                    </a:lnTo>
                    <a:lnTo>
                      <a:pt x="561" y="429"/>
                    </a:lnTo>
                    <a:lnTo>
                      <a:pt x="551" y="459"/>
                    </a:lnTo>
                    <a:lnTo>
                      <a:pt x="537" y="488"/>
                    </a:lnTo>
                    <a:lnTo>
                      <a:pt x="523" y="516"/>
                    </a:lnTo>
                    <a:lnTo>
                      <a:pt x="507" y="542"/>
                    </a:lnTo>
                    <a:lnTo>
                      <a:pt x="488" y="565"/>
                    </a:lnTo>
                    <a:lnTo>
                      <a:pt x="469" y="587"/>
                    </a:lnTo>
                    <a:lnTo>
                      <a:pt x="445" y="605"/>
                    </a:lnTo>
                    <a:lnTo>
                      <a:pt x="422" y="622"/>
                    </a:lnTo>
                    <a:lnTo>
                      <a:pt x="398" y="636"/>
                    </a:lnTo>
                    <a:lnTo>
                      <a:pt x="372" y="648"/>
                    </a:lnTo>
                    <a:lnTo>
                      <a:pt x="344" y="655"/>
                    </a:lnTo>
                    <a:lnTo>
                      <a:pt x="316" y="660"/>
                    </a:lnTo>
                    <a:lnTo>
                      <a:pt x="285" y="662"/>
                    </a:lnTo>
                    <a:lnTo>
                      <a:pt x="257" y="660"/>
                    </a:lnTo>
                    <a:lnTo>
                      <a:pt x="228" y="655"/>
                    </a:lnTo>
                    <a:lnTo>
                      <a:pt x="200" y="648"/>
                    </a:lnTo>
                    <a:lnTo>
                      <a:pt x="174" y="636"/>
                    </a:lnTo>
                    <a:lnTo>
                      <a:pt x="151" y="622"/>
                    </a:lnTo>
                    <a:lnTo>
                      <a:pt x="127" y="605"/>
                    </a:lnTo>
                    <a:lnTo>
                      <a:pt x="103" y="587"/>
                    </a:lnTo>
                    <a:lnTo>
                      <a:pt x="85" y="565"/>
                    </a:lnTo>
                    <a:lnTo>
                      <a:pt x="66" y="542"/>
                    </a:lnTo>
                    <a:lnTo>
                      <a:pt x="49" y="516"/>
                    </a:lnTo>
                    <a:lnTo>
                      <a:pt x="35" y="488"/>
                    </a:lnTo>
                    <a:lnTo>
                      <a:pt x="21" y="459"/>
                    </a:lnTo>
                    <a:lnTo>
                      <a:pt x="12" y="429"/>
                    </a:lnTo>
                    <a:lnTo>
                      <a:pt x="4" y="398"/>
                    </a:lnTo>
                    <a:lnTo>
                      <a:pt x="0" y="365"/>
                    </a:lnTo>
                    <a:lnTo>
                      <a:pt x="0" y="330"/>
                    </a:lnTo>
                    <a:lnTo>
                      <a:pt x="0" y="297"/>
                    </a:lnTo>
                    <a:lnTo>
                      <a:pt x="4" y="264"/>
                    </a:lnTo>
                    <a:lnTo>
                      <a:pt x="12" y="233"/>
                    </a:lnTo>
                    <a:lnTo>
                      <a:pt x="21" y="203"/>
                    </a:lnTo>
                    <a:lnTo>
                      <a:pt x="35" y="172"/>
                    </a:lnTo>
                    <a:lnTo>
                      <a:pt x="49" y="146"/>
                    </a:lnTo>
                    <a:lnTo>
                      <a:pt x="66" y="120"/>
                    </a:lnTo>
                    <a:lnTo>
                      <a:pt x="85" y="97"/>
                    </a:lnTo>
                    <a:lnTo>
                      <a:pt x="103" y="75"/>
                    </a:lnTo>
                    <a:lnTo>
                      <a:pt x="127" y="57"/>
                    </a:lnTo>
                    <a:lnTo>
                      <a:pt x="151" y="40"/>
                    </a:lnTo>
                    <a:lnTo>
                      <a:pt x="174" y="26"/>
                    </a:lnTo>
                    <a:lnTo>
                      <a:pt x="200" y="14"/>
                    </a:lnTo>
                    <a:lnTo>
                      <a:pt x="228" y="7"/>
                    </a:lnTo>
                    <a:lnTo>
                      <a:pt x="257" y="0"/>
                    </a:lnTo>
                    <a:lnTo>
                      <a:pt x="285" y="0"/>
                    </a:lnTo>
                    <a:close/>
                  </a:path>
                </a:pathLst>
              </a:custGeom>
              <a:solidFill>
                <a:srgbClr val="F7EA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5" name="Freeform 175">
                <a:extLst>
                  <a:ext uri="{FF2B5EF4-FFF2-40B4-BE49-F238E27FC236}">
                    <a16:creationId xmlns:a16="http://schemas.microsoft.com/office/drawing/2014/main" xmlns="" id="{636502A7-21C5-4B3A-A2AD-04A7C0A59BE9}"/>
                  </a:ext>
                </a:extLst>
              </p:cNvPr>
              <p:cNvSpPr>
                <a:spLocks/>
              </p:cNvSpPr>
              <p:nvPr/>
            </p:nvSpPr>
            <p:spPr bwMode="auto">
              <a:xfrm>
                <a:off x="4638" y="2705"/>
                <a:ext cx="556" cy="650"/>
              </a:xfrm>
              <a:custGeom>
                <a:avLst/>
                <a:gdLst>
                  <a:gd name="T0" fmla="*/ 278 w 556"/>
                  <a:gd name="T1" fmla="*/ 0 h 650"/>
                  <a:gd name="T2" fmla="*/ 333 w 556"/>
                  <a:gd name="T3" fmla="*/ 7 h 650"/>
                  <a:gd name="T4" fmla="*/ 387 w 556"/>
                  <a:gd name="T5" fmla="*/ 26 h 650"/>
                  <a:gd name="T6" fmla="*/ 434 w 556"/>
                  <a:gd name="T7" fmla="*/ 54 h 650"/>
                  <a:gd name="T8" fmla="*/ 474 w 556"/>
                  <a:gd name="T9" fmla="*/ 94 h 650"/>
                  <a:gd name="T10" fmla="*/ 507 w 556"/>
                  <a:gd name="T11" fmla="*/ 143 h 650"/>
                  <a:gd name="T12" fmla="*/ 533 w 556"/>
                  <a:gd name="T13" fmla="*/ 198 h 650"/>
                  <a:gd name="T14" fmla="*/ 549 w 556"/>
                  <a:gd name="T15" fmla="*/ 259 h 650"/>
                  <a:gd name="T16" fmla="*/ 556 w 556"/>
                  <a:gd name="T17" fmla="*/ 325 h 650"/>
                  <a:gd name="T18" fmla="*/ 554 w 556"/>
                  <a:gd name="T19" fmla="*/ 358 h 650"/>
                  <a:gd name="T20" fmla="*/ 542 w 556"/>
                  <a:gd name="T21" fmla="*/ 421 h 650"/>
                  <a:gd name="T22" fmla="*/ 521 w 556"/>
                  <a:gd name="T23" fmla="*/ 480 h 650"/>
                  <a:gd name="T24" fmla="*/ 493 w 556"/>
                  <a:gd name="T25" fmla="*/ 532 h 650"/>
                  <a:gd name="T26" fmla="*/ 455 w 556"/>
                  <a:gd name="T27" fmla="*/ 577 h 650"/>
                  <a:gd name="T28" fmla="*/ 410 w 556"/>
                  <a:gd name="T29" fmla="*/ 612 h 650"/>
                  <a:gd name="T30" fmla="*/ 361 w 556"/>
                  <a:gd name="T31" fmla="*/ 636 h 650"/>
                  <a:gd name="T32" fmla="*/ 307 w 556"/>
                  <a:gd name="T33" fmla="*/ 650 h 650"/>
                  <a:gd name="T34" fmla="*/ 278 w 556"/>
                  <a:gd name="T35" fmla="*/ 650 h 650"/>
                  <a:gd name="T36" fmla="*/ 222 w 556"/>
                  <a:gd name="T37" fmla="*/ 645 h 650"/>
                  <a:gd name="T38" fmla="*/ 170 w 556"/>
                  <a:gd name="T39" fmla="*/ 624 h 650"/>
                  <a:gd name="T40" fmla="*/ 123 w 556"/>
                  <a:gd name="T41" fmla="*/ 596 h 650"/>
                  <a:gd name="T42" fmla="*/ 83 w 556"/>
                  <a:gd name="T43" fmla="*/ 556 h 650"/>
                  <a:gd name="T44" fmla="*/ 47 w 556"/>
                  <a:gd name="T45" fmla="*/ 506 h 650"/>
                  <a:gd name="T46" fmla="*/ 21 w 556"/>
                  <a:gd name="T47" fmla="*/ 452 h 650"/>
                  <a:gd name="T48" fmla="*/ 5 w 556"/>
                  <a:gd name="T49" fmla="*/ 391 h 650"/>
                  <a:gd name="T50" fmla="*/ 0 w 556"/>
                  <a:gd name="T51" fmla="*/ 325 h 650"/>
                  <a:gd name="T52" fmla="*/ 3 w 556"/>
                  <a:gd name="T53" fmla="*/ 292 h 650"/>
                  <a:gd name="T54" fmla="*/ 12 w 556"/>
                  <a:gd name="T55" fmla="*/ 228 h 650"/>
                  <a:gd name="T56" fmla="*/ 33 w 556"/>
                  <a:gd name="T57" fmla="*/ 169 h 650"/>
                  <a:gd name="T58" fmla="*/ 64 w 556"/>
                  <a:gd name="T59" fmla="*/ 118 h 650"/>
                  <a:gd name="T60" fmla="*/ 102 w 556"/>
                  <a:gd name="T61" fmla="*/ 73 h 650"/>
                  <a:gd name="T62" fmla="*/ 146 w 556"/>
                  <a:gd name="T63" fmla="*/ 37 h 650"/>
                  <a:gd name="T64" fmla="*/ 196 w 556"/>
                  <a:gd name="T65" fmla="*/ 14 h 650"/>
                  <a:gd name="T66" fmla="*/ 250 w 556"/>
                  <a:gd name="T67" fmla="*/ 0 h 650"/>
                  <a:gd name="T68" fmla="*/ 278 w 556"/>
                  <a:gd name="T69" fmla="*/ 0 h 65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56"/>
                  <a:gd name="T106" fmla="*/ 0 h 650"/>
                  <a:gd name="T107" fmla="*/ 556 w 556"/>
                  <a:gd name="T108" fmla="*/ 650 h 65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56" h="650">
                    <a:moveTo>
                      <a:pt x="278" y="0"/>
                    </a:moveTo>
                    <a:lnTo>
                      <a:pt x="278" y="0"/>
                    </a:lnTo>
                    <a:lnTo>
                      <a:pt x="307" y="0"/>
                    </a:lnTo>
                    <a:lnTo>
                      <a:pt x="333" y="7"/>
                    </a:lnTo>
                    <a:lnTo>
                      <a:pt x="361" y="14"/>
                    </a:lnTo>
                    <a:lnTo>
                      <a:pt x="387" y="26"/>
                    </a:lnTo>
                    <a:lnTo>
                      <a:pt x="410" y="37"/>
                    </a:lnTo>
                    <a:lnTo>
                      <a:pt x="434" y="54"/>
                    </a:lnTo>
                    <a:lnTo>
                      <a:pt x="455" y="73"/>
                    </a:lnTo>
                    <a:lnTo>
                      <a:pt x="474" y="94"/>
                    </a:lnTo>
                    <a:lnTo>
                      <a:pt x="493" y="118"/>
                    </a:lnTo>
                    <a:lnTo>
                      <a:pt x="507" y="143"/>
                    </a:lnTo>
                    <a:lnTo>
                      <a:pt x="521" y="169"/>
                    </a:lnTo>
                    <a:lnTo>
                      <a:pt x="533" y="198"/>
                    </a:lnTo>
                    <a:lnTo>
                      <a:pt x="542" y="228"/>
                    </a:lnTo>
                    <a:lnTo>
                      <a:pt x="549" y="259"/>
                    </a:lnTo>
                    <a:lnTo>
                      <a:pt x="554" y="292"/>
                    </a:lnTo>
                    <a:lnTo>
                      <a:pt x="556" y="325"/>
                    </a:lnTo>
                    <a:lnTo>
                      <a:pt x="554" y="358"/>
                    </a:lnTo>
                    <a:lnTo>
                      <a:pt x="549" y="391"/>
                    </a:lnTo>
                    <a:lnTo>
                      <a:pt x="542" y="421"/>
                    </a:lnTo>
                    <a:lnTo>
                      <a:pt x="533" y="452"/>
                    </a:lnTo>
                    <a:lnTo>
                      <a:pt x="521" y="480"/>
                    </a:lnTo>
                    <a:lnTo>
                      <a:pt x="507" y="506"/>
                    </a:lnTo>
                    <a:lnTo>
                      <a:pt x="493" y="532"/>
                    </a:lnTo>
                    <a:lnTo>
                      <a:pt x="474" y="556"/>
                    </a:lnTo>
                    <a:lnTo>
                      <a:pt x="455" y="577"/>
                    </a:lnTo>
                    <a:lnTo>
                      <a:pt x="434" y="596"/>
                    </a:lnTo>
                    <a:lnTo>
                      <a:pt x="410" y="612"/>
                    </a:lnTo>
                    <a:lnTo>
                      <a:pt x="387" y="624"/>
                    </a:lnTo>
                    <a:lnTo>
                      <a:pt x="361" y="636"/>
                    </a:lnTo>
                    <a:lnTo>
                      <a:pt x="333" y="645"/>
                    </a:lnTo>
                    <a:lnTo>
                      <a:pt x="307" y="650"/>
                    </a:lnTo>
                    <a:lnTo>
                      <a:pt x="278" y="650"/>
                    </a:lnTo>
                    <a:lnTo>
                      <a:pt x="250" y="650"/>
                    </a:lnTo>
                    <a:lnTo>
                      <a:pt x="222" y="645"/>
                    </a:lnTo>
                    <a:lnTo>
                      <a:pt x="196" y="636"/>
                    </a:lnTo>
                    <a:lnTo>
                      <a:pt x="170" y="624"/>
                    </a:lnTo>
                    <a:lnTo>
                      <a:pt x="146" y="612"/>
                    </a:lnTo>
                    <a:lnTo>
                      <a:pt x="123" y="596"/>
                    </a:lnTo>
                    <a:lnTo>
                      <a:pt x="102" y="577"/>
                    </a:lnTo>
                    <a:lnTo>
                      <a:pt x="83" y="556"/>
                    </a:lnTo>
                    <a:lnTo>
                      <a:pt x="64" y="532"/>
                    </a:lnTo>
                    <a:lnTo>
                      <a:pt x="47" y="506"/>
                    </a:lnTo>
                    <a:lnTo>
                      <a:pt x="33" y="480"/>
                    </a:lnTo>
                    <a:lnTo>
                      <a:pt x="21" y="452"/>
                    </a:lnTo>
                    <a:lnTo>
                      <a:pt x="12" y="421"/>
                    </a:lnTo>
                    <a:lnTo>
                      <a:pt x="5" y="391"/>
                    </a:lnTo>
                    <a:lnTo>
                      <a:pt x="3" y="358"/>
                    </a:lnTo>
                    <a:lnTo>
                      <a:pt x="0" y="325"/>
                    </a:lnTo>
                    <a:lnTo>
                      <a:pt x="3" y="292"/>
                    </a:lnTo>
                    <a:lnTo>
                      <a:pt x="5" y="259"/>
                    </a:lnTo>
                    <a:lnTo>
                      <a:pt x="12" y="228"/>
                    </a:lnTo>
                    <a:lnTo>
                      <a:pt x="21" y="198"/>
                    </a:lnTo>
                    <a:lnTo>
                      <a:pt x="33" y="169"/>
                    </a:lnTo>
                    <a:lnTo>
                      <a:pt x="47" y="143"/>
                    </a:lnTo>
                    <a:lnTo>
                      <a:pt x="64" y="118"/>
                    </a:lnTo>
                    <a:lnTo>
                      <a:pt x="83" y="94"/>
                    </a:lnTo>
                    <a:lnTo>
                      <a:pt x="102" y="73"/>
                    </a:lnTo>
                    <a:lnTo>
                      <a:pt x="123" y="54"/>
                    </a:lnTo>
                    <a:lnTo>
                      <a:pt x="146" y="37"/>
                    </a:lnTo>
                    <a:lnTo>
                      <a:pt x="170" y="26"/>
                    </a:lnTo>
                    <a:lnTo>
                      <a:pt x="196" y="14"/>
                    </a:lnTo>
                    <a:lnTo>
                      <a:pt x="222" y="7"/>
                    </a:lnTo>
                    <a:lnTo>
                      <a:pt x="250" y="0"/>
                    </a:lnTo>
                    <a:lnTo>
                      <a:pt x="278" y="0"/>
                    </a:lnTo>
                    <a:close/>
                  </a:path>
                </a:pathLst>
              </a:custGeom>
              <a:solidFill>
                <a:srgbClr val="F7EF1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6" name="Freeform 176">
                <a:extLst>
                  <a:ext uri="{FF2B5EF4-FFF2-40B4-BE49-F238E27FC236}">
                    <a16:creationId xmlns:a16="http://schemas.microsoft.com/office/drawing/2014/main" xmlns="" id="{845CAD84-8B7B-4C93-8EC9-B0C15DAA81A1}"/>
                  </a:ext>
                </a:extLst>
              </p:cNvPr>
              <p:cNvSpPr>
                <a:spLocks/>
              </p:cNvSpPr>
              <p:nvPr/>
            </p:nvSpPr>
            <p:spPr bwMode="auto">
              <a:xfrm>
                <a:off x="4648" y="2709"/>
                <a:ext cx="537" cy="641"/>
              </a:xfrm>
              <a:custGeom>
                <a:avLst/>
                <a:gdLst>
                  <a:gd name="T0" fmla="*/ 268 w 537"/>
                  <a:gd name="T1" fmla="*/ 0 h 641"/>
                  <a:gd name="T2" fmla="*/ 323 w 537"/>
                  <a:gd name="T3" fmla="*/ 8 h 641"/>
                  <a:gd name="T4" fmla="*/ 372 w 537"/>
                  <a:gd name="T5" fmla="*/ 26 h 641"/>
                  <a:gd name="T6" fmla="*/ 419 w 537"/>
                  <a:gd name="T7" fmla="*/ 55 h 641"/>
                  <a:gd name="T8" fmla="*/ 457 w 537"/>
                  <a:gd name="T9" fmla="*/ 95 h 641"/>
                  <a:gd name="T10" fmla="*/ 490 w 537"/>
                  <a:gd name="T11" fmla="*/ 142 h 641"/>
                  <a:gd name="T12" fmla="*/ 516 w 537"/>
                  <a:gd name="T13" fmla="*/ 196 h 641"/>
                  <a:gd name="T14" fmla="*/ 532 w 537"/>
                  <a:gd name="T15" fmla="*/ 255 h 641"/>
                  <a:gd name="T16" fmla="*/ 537 w 537"/>
                  <a:gd name="T17" fmla="*/ 321 h 641"/>
                  <a:gd name="T18" fmla="*/ 535 w 537"/>
                  <a:gd name="T19" fmla="*/ 354 h 641"/>
                  <a:gd name="T20" fmla="*/ 525 w 537"/>
                  <a:gd name="T21" fmla="*/ 415 h 641"/>
                  <a:gd name="T22" fmla="*/ 504 w 537"/>
                  <a:gd name="T23" fmla="*/ 472 h 641"/>
                  <a:gd name="T24" fmla="*/ 476 w 537"/>
                  <a:gd name="T25" fmla="*/ 523 h 641"/>
                  <a:gd name="T26" fmla="*/ 438 w 537"/>
                  <a:gd name="T27" fmla="*/ 568 h 641"/>
                  <a:gd name="T28" fmla="*/ 396 w 537"/>
                  <a:gd name="T29" fmla="*/ 601 h 641"/>
                  <a:gd name="T30" fmla="*/ 348 w 537"/>
                  <a:gd name="T31" fmla="*/ 625 h 641"/>
                  <a:gd name="T32" fmla="*/ 297 w 537"/>
                  <a:gd name="T33" fmla="*/ 639 h 641"/>
                  <a:gd name="T34" fmla="*/ 268 w 537"/>
                  <a:gd name="T35" fmla="*/ 641 h 641"/>
                  <a:gd name="T36" fmla="*/ 214 w 537"/>
                  <a:gd name="T37" fmla="*/ 634 h 641"/>
                  <a:gd name="T38" fmla="*/ 165 w 537"/>
                  <a:gd name="T39" fmla="*/ 615 h 641"/>
                  <a:gd name="T40" fmla="*/ 117 w 537"/>
                  <a:gd name="T41" fmla="*/ 585 h 641"/>
                  <a:gd name="T42" fmla="*/ 77 w 537"/>
                  <a:gd name="T43" fmla="*/ 547 h 641"/>
                  <a:gd name="T44" fmla="*/ 47 w 537"/>
                  <a:gd name="T45" fmla="*/ 500 h 641"/>
                  <a:gd name="T46" fmla="*/ 21 w 537"/>
                  <a:gd name="T47" fmla="*/ 446 h 641"/>
                  <a:gd name="T48" fmla="*/ 4 w 537"/>
                  <a:gd name="T49" fmla="*/ 384 h 641"/>
                  <a:gd name="T50" fmla="*/ 0 w 537"/>
                  <a:gd name="T51" fmla="*/ 321 h 641"/>
                  <a:gd name="T52" fmla="*/ 2 w 537"/>
                  <a:gd name="T53" fmla="*/ 288 h 641"/>
                  <a:gd name="T54" fmla="*/ 11 w 537"/>
                  <a:gd name="T55" fmla="*/ 224 h 641"/>
                  <a:gd name="T56" fmla="*/ 33 w 537"/>
                  <a:gd name="T57" fmla="*/ 168 h 641"/>
                  <a:gd name="T58" fmla="*/ 61 w 537"/>
                  <a:gd name="T59" fmla="*/ 116 h 641"/>
                  <a:gd name="T60" fmla="*/ 99 w 537"/>
                  <a:gd name="T61" fmla="*/ 73 h 641"/>
                  <a:gd name="T62" fmla="*/ 141 w 537"/>
                  <a:gd name="T63" fmla="*/ 38 h 641"/>
                  <a:gd name="T64" fmla="*/ 188 w 537"/>
                  <a:gd name="T65" fmla="*/ 15 h 641"/>
                  <a:gd name="T66" fmla="*/ 240 w 537"/>
                  <a:gd name="T67" fmla="*/ 3 h 641"/>
                  <a:gd name="T68" fmla="*/ 268 w 537"/>
                  <a:gd name="T69" fmla="*/ 0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37"/>
                  <a:gd name="T106" fmla="*/ 0 h 641"/>
                  <a:gd name="T107" fmla="*/ 537 w 537"/>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37" h="641">
                    <a:moveTo>
                      <a:pt x="268" y="0"/>
                    </a:moveTo>
                    <a:lnTo>
                      <a:pt x="268" y="0"/>
                    </a:lnTo>
                    <a:lnTo>
                      <a:pt x="297" y="3"/>
                    </a:lnTo>
                    <a:lnTo>
                      <a:pt x="323" y="8"/>
                    </a:lnTo>
                    <a:lnTo>
                      <a:pt x="348" y="15"/>
                    </a:lnTo>
                    <a:lnTo>
                      <a:pt x="372" y="26"/>
                    </a:lnTo>
                    <a:lnTo>
                      <a:pt x="396" y="38"/>
                    </a:lnTo>
                    <a:lnTo>
                      <a:pt x="419" y="55"/>
                    </a:lnTo>
                    <a:lnTo>
                      <a:pt x="438" y="73"/>
                    </a:lnTo>
                    <a:lnTo>
                      <a:pt x="457" y="95"/>
                    </a:lnTo>
                    <a:lnTo>
                      <a:pt x="476" y="116"/>
                    </a:lnTo>
                    <a:lnTo>
                      <a:pt x="490" y="142"/>
                    </a:lnTo>
                    <a:lnTo>
                      <a:pt x="504" y="168"/>
                    </a:lnTo>
                    <a:lnTo>
                      <a:pt x="516" y="196"/>
                    </a:lnTo>
                    <a:lnTo>
                      <a:pt x="525" y="224"/>
                    </a:lnTo>
                    <a:lnTo>
                      <a:pt x="532" y="255"/>
                    </a:lnTo>
                    <a:lnTo>
                      <a:pt x="535" y="288"/>
                    </a:lnTo>
                    <a:lnTo>
                      <a:pt x="537" y="321"/>
                    </a:lnTo>
                    <a:lnTo>
                      <a:pt x="535" y="354"/>
                    </a:lnTo>
                    <a:lnTo>
                      <a:pt x="532" y="384"/>
                    </a:lnTo>
                    <a:lnTo>
                      <a:pt x="525" y="415"/>
                    </a:lnTo>
                    <a:lnTo>
                      <a:pt x="516" y="446"/>
                    </a:lnTo>
                    <a:lnTo>
                      <a:pt x="504" y="472"/>
                    </a:lnTo>
                    <a:lnTo>
                      <a:pt x="490" y="500"/>
                    </a:lnTo>
                    <a:lnTo>
                      <a:pt x="476" y="523"/>
                    </a:lnTo>
                    <a:lnTo>
                      <a:pt x="457" y="547"/>
                    </a:lnTo>
                    <a:lnTo>
                      <a:pt x="438" y="568"/>
                    </a:lnTo>
                    <a:lnTo>
                      <a:pt x="419" y="585"/>
                    </a:lnTo>
                    <a:lnTo>
                      <a:pt x="396" y="601"/>
                    </a:lnTo>
                    <a:lnTo>
                      <a:pt x="372" y="615"/>
                    </a:lnTo>
                    <a:lnTo>
                      <a:pt x="348" y="625"/>
                    </a:lnTo>
                    <a:lnTo>
                      <a:pt x="323" y="634"/>
                    </a:lnTo>
                    <a:lnTo>
                      <a:pt x="297" y="639"/>
                    </a:lnTo>
                    <a:lnTo>
                      <a:pt x="268" y="641"/>
                    </a:lnTo>
                    <a:lnTo>
                      <a:pt x="240" y="639"/>
                    </a:lnTo>
                    <a:lnTo>
                      <a:pt x="214" y="634"/>
                    </a:lnTo>
                    <a:lnTo>
                      <a:pt x="188" y="625"/>
                    </a:lnTo>
                    <a:lnTo>
                      <a:pt x="165" y="615"/>
                    </a:lnTo>
                    <a:lnTo>
                      <a:pt x="141" y="601"/>
                    </a:lnTo>
                    <a:lnTo>
                      <a:pt x="117" y="585"/>
                    </a:lnTo>
                    <a:lnTo>
                      <a:pt x="99" y="568"/>
                    </a:lnTo>
                    <a:lnTo>
                      <a:pt x="77" y="547"/>
                    </a:lnTo>
                    <a:lnTo>
                      <a:pt x="61" y="523"/>
                    </a:lnTo>
                    <a:lnTo>
                      <a:pt x="47" y="500"/>
                    </a:lnTo>
                    <a:lnTo>
                      <a:pt x="33" y="472"/>
                    </a:lnTo>
                    <a:lnTo>
                      <a:pt x="21" y="446"/>
                    </a:lnTo>
                    <a:lnTo>
                      <a:pt x="11" y="415"/>
                    </a:lnTo>
                    <a:lnTo>
                      <a:pt x="4" y="384"/>
                    </a:lnTo>
                    <a:lnTo>
                      <a:pt x="2" y="354"/>
                    </a:lnTo>
                    <a:lnTo>
                      <a:pt x="0" y="321"/>
                    </a:lnTo>
                    <a:lnTo>
                      <a:pt x="2" y="288"/>
                    </a:lnTo>
                    <a:lnTo>
                      <a:pt x="4" y="255"/>
                    </a:lnTo>
                    <a:lnTo>
                      <a:pt x="11" y="224"/>
                    </a:lnTo>
                    <a:lnTo>
                      <a:pt x="21" y="196"/>
                    </a:lnTo>
                    <a:lnTo>
                      <a:pt x="33" y="168"/>
                    </a:lnTo>
                    <a:lnTo>
                      <a:pt x="47" y="142"/>
                    </a:lnTo>
                    <a:lnTo>
                      <a:pt x="61" y="116"/>
                    </a:lnTo>
                    <a:lnTo>
                      <a:pt x="77" y="95"/>
                    </a:lnTo>
                    <a:lnTo>
                      <a:pt x="99" y="73"/>
                    </a:lnTo>
                    <a:lnTo>
                      <a:pt x="117" y="55"/>
                    </a:lnTo>
                    <a:lnTo>
                      <a:pt x="141" y="38"/>
                    </a:lnTo>
                    <a:lnTo>
                      <a:pt x="165" y="26"/>
                    </a:lnTo>
                    <a:lnTo>
                      <a:pt x="188" y="15"/>
                    </a:lnTo>
                    <a:lnTo>
                      <a:pt x="214" y="8"/>
                    </a:lnTo>
                    <a:lnTo>
                      <a:pt x="240" y="3"/>
                    </a:lnTo>
                    <a:lnTo>
                      <a:pt x="268" y="0"/>
                    </a:lnTo>
                    <a:close/>
                  </a:path>
                </a:pathLst>
              </a:custGeom>
              <a:solidFill>
                <a:srgbClr val="F7F21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7" name="Freeform 177">
                <a:extLst>
                  <a:ext uri="{FF2B5EF4-FFF2-40B4-BE49-F238E27FC236}">
                    <a16:creationId xmlns:a16="http://schemas.microsoft.com/office/drawing/2014/main" xmlns="" id="{521EC7EE-5DEA-458C-B30C-7167C64855EE}"/>
                  </a:ext>
                </a:extLst>
              </p:cNvPr>
              <p:cNvSpPr>
                <a:spLocks/>
              </p:cNvSpPr>
              <p:nvPr/>
            </p:nvSpPr>
            <p:spPr bwMode="auto">
              <a:xfrm>
                <a:off x="4657" y="2714"/>
                <a:ext cx="519" cy="629"/>
              </a:xfrm>
              <a:custGeom>
                <a:avLst/>
                <a:gdLst>
                  <a:gd name="T0" fmla="*/ 259 w 519"/>
                  <a:gd name="T1" fmla="*/ 0 h 629"/>
                  <a:gd name="T2" fmla="*/ 311 w 519"/>
                  <a:gd name="T3" fmla="*/ 7 h 629"/>
                  <a:gd name="T4" fmla="*/ 361 w 519"/>
                  <a:gd name="T5" fmla="*/ 24 h 629"/>
                  <a:gd name="T6" fmla="*/ 405 w 519"/>
                  <a:gd name="T7" fmla="*/ 54 h 629"/>
                  <a:gd name="T8" fmla="*/ 443 w 519"/>
                  <a:gd name="T9" fmla="*/ 92 h 629"/>
                  <a:gd name="T10" fmla="*/ 474 w 519"/>
                  <a:gd name="T11" fmla="*/ 139 h 629"/>
                  <a:gd name="T12" fmla="*/ 500 w 519"/>
                  <a:gd name="T13" fmla="*/ 193 h 629"/>
                  <a:gd name="T14" fmla="*/ 514 w 519"/>
                  <a:gd name="T15" fmla="*/ 252 h 629"/>
                  <a:gd name="T16" fmla="*/ 519 w 519"/>
                  <a:gd name="T17" fmla="*/ 313 h 629"/>
                  <a:gd name="T18" fmla="*/ 519 w 519"/>
                  <a:gd name="T19" fmla="*/ 346 h 629"/>
                  <a:gd name="T20" fmla="*/ 507 w 519"/>
                  <a:gd name="T21" fmla="*/ 408 h 629"/>
                  <a:gd name="T22" fmla="*/ 488 w 519"/>
                  <a:gd name="T23" fmla="*/ 464 h 629"/>
                  <a:gd name="T24" fmla="*/ 460 w 519"/>
                  <a:gd name="T25" fmla="*/ 514 h 629"/>
                  <a:gd name="T26" fmla="*/ 424 w 519"/>
                  <a:gd name="T27" fmla="*/ 556 h 629"/>
                  <a:gd name="T28" fmla="*/ 384 w 519"/>
                  <a:gd name="T29" fmla="*/ 591 h 629"/>
                  <a:gd name="T30" fmla="*/ 337 w 519"/>
                  <a:gd name="T31" fmla="*/ 615 h 629"/>
                  <a:gd name="T32" fmla="*/ 285 w 519"/>
                  <a:gd name="T33" fmla="*/ 627 h 629"/>
                  <a:gd name="T34" fmla="*/ 259 w 519"/>
                  <a:gd name="T35" fmla="*/ 629 h 629"/>
                  <a:gd name="T36" fmla="*/ 207 w 519"/>
                  <a:gd name="T37" fmla="*/ 622 h 629"/>
                  <a:gd name="T38" fmla="*/ 158 w 519"/>
                  <a:gd name="T39" fmla="*/ 603 h 629"/>
                  <a:gd name="T40" fmla="*/ 116 w 519"/>
                  <a:gd name="T41" fmla="*/ 575 h 629"/>
                  <a:gd name="T42" fmla="*/ 75 w 519"/>
                  <a:gd name="T43" fmla="*/ 537 h 629"/>
                  <a:gd name="T44" fmla="*/ 45 w 519"/>
                  <a:gd name="T45" fmla="*/ 490 h 629"/>
                  <a:gd name="T46" fmla="*/ 21 w 519"/>
                  <a:gd name="T47" fmla="*/ 436 h 629"/>
                  <a:gd name="T48" fmla="*/ 5 w 519"/>
                  <a:gd name="T49" fmla="*/ 377 h 629"/>
                  <a:gd name="T50" fmla="*/ 0 w 519"/>
                  <a:gd name="T51" fmla="*/ 313 h 629"/>
                  <a:gd name="T52" fmla="*/ 2 w 519"/>
                  <a:gd name="T53" fmla="*/ 283 h 629"/>
                  <a:gd name="T54" fmla="*/ 12 w 519"/>
                  <a:gd name="T55" fmla="*/ 222 h 629"/>
                  <a:gd name="T56" fmla="*/ 33 w 519"/>
                  <a:gd name="T57" fmla="*/ 165 h 629"/>
                  <a:gd name="T58" fmla="*/ 59 w 519"/>
                  <a:gd name="T59" fmla="*/ 116 h 629"/>
                  <a:gd name="T60" fmla="*/ 94 w 519"/>
                  <a:gd name="T61" fmla="*/ 71 h 629"/>
                  <a:gd name="T62" fmla="*/ 137 w 519"/>
                  <a:gd name="T63" fmla="*/ 38 h 629"/>
                  <a:gd name="T64" fmla="*/ 184 w 519"/>
                  <a:gd name="T65" fmla="*/ 14 h 629"/>
                  <a:gd name="T66" fmla="*/ 233 w 519"/>
                  <a:gd name="T67" fmla="*/ 3 h 629"/>
                  <a:gd name="T68" fmla="*/ 259 w 519"/>
                  <a:gd name="T69" fmla="*/ 0 h 62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
                  <a:gd name="T106" fmla="*/ 0 h 629"/>
                  <a:gd name="T107" fmla="*/ 519 w 519"/>
                  <a:gd name="T108" fmla="*/ 629 h 62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 h="629">
                    <a:moveTo>
                      <a:pt x="259" y="0"/>
                    </a:moveTo>
                    <a:lnTo>
                      <a:pt x="259" y="0"/>
                    </a:lnTo>
                    <a:lnTo>
                      <a:pt x="285" y="3"/>
                    </a:lnTo>
                    <a:lnTo>
                      <a:pt x="311" y="7"/>
                    </a:lnTo>
                    <a:lnTo>
                      <a:pt x="337" y="14"/>
                    </a:lnTo>
                    <a:lnTo>
                      <a:pt x="361" y="24"/>
                    </a:lnTo>
                    <a:lnTo>
                      <a:pt x="384" y="38"/>
                    </a:lnTo>
                    <a:lnTo>
                      <a:pt x="405" y="54"/>
                    </a:lnTo>
                    <a:lnTo>
                      <a:pt x="424" y="71"/>
                    </a:lnTo>
                    <a:lnTo>
                      <a:pt x="443" y="92"/>
                    </a:lnTo>
                    <a:lnTo>
                      <a:pt x="460" y="116"/>
                    </a:lnTo>
                    <a:lnTo>
                      <a:pt x="474" y="139"/>
                    </a:lnTo>
                    <a:lnTo>
                      <a:pt x="488" y="165"/>
                    </a:lnTo>
                    <a:lnTo>
                      <a:pt x="500" y="193"/>
                    </a:lnTo>
                    <a:lnTo>
                      <a:pt x="507" y="222"/>
                    </a:lnTo>
                    <a:lnTo>
                      <a:pt x="514" y="252"/>
                    </a:lnTo>
                    <a:lnTo>
                      <a:pt x="519" y="283"/>
                    </a:lnTo>
                    <a:lnTo>
                      <a:pt x="519" y="313"/>
                    </a:lnTo>
                    <a:lnTo>
                      <a:pt x="519" y="346"/>
                    </a:lnTo>
                    <a:lnTo>
                      <a:pt x="514" y="377"/>
                    </a:lnTo>
                    <a:lnTo>
                      <a:pt x="507" y="408"/>
                    </a:lnTo>
                    <a:lnTo>
                      <a:pt x="500" y="436"/>
                    </a:lnTo>
                    <a:lnTo>
                      <a:pt x="488" y="464"/>
                    </a:lnTo>
                    <a:lnTo>
                      <a:pt x="474" y="490"/>
                    </a:lnTo>
                    <a:lnTo>
                      <a:pt x="460" y="514"/>
                    </a:lnTo>
                    <a:lnTo>
                      <a:pt x="443" y="537"/>
                    </a:lnTo>
                    <a:lnTo>
                      <a:pt x="424" y="556"/>
                    </a:lnTo>
                    <a:lnTo>
                      <a:pt x="405" y="575"/>
                    </a:lnTo>
                    <a:lnTo>
                      <a:pt x="384" y="591"/>
                    </a:lnTo>
                    <a:lnTo>
                      <a:pt x="361" y="603"/>
                    </a:lnTo>
                    <a:lnTo>
                      <a:pt x="337" y="615"/>
                    </a:lnTo>
                    <a:lnTo>
                      <a:pt x="311" y="622"/>
                    </a:lnTo>
                    <a:lnTo>
                      <a:pt x="285" y="627"/>
                    </a:lnTo>
                    <a:lnTo>
                      <a:pt x="259" y="629"/>
                    </a:lnTo>
                    <a:lnTo>
                      <a:pt x="233" y="627"/>
                    </a:lnTo>
                    <a:lnTo>
                      <a:pt x="207" y="622"/>
                    </a:lnTo>
                    <a:lnTo>
                      <a:pt x="184" y="615"/>
                    </a:lnTo>
                    <a:lnTo>
                      <a:pt x="158" y="603"/>
                    </a:lnTo>
                    <a:lnTo>
                      <a:pt x="137" y="591"/>
                    </a:lnTo>
                    <a:lnTo>
                      <a:pt x="116" y="575"/>
                    </a:lnTo>
                    <a:lnTo>
                      <a:pt x="94" y="556"/>
                    </a:lnTo>
                    <a:lnTo>
                      <a:pt x="75" y="537"/>
                    </a:lnTo>
                    <a:lnTo>
                      <a:pt x="59" y="514"/>
                    </a:lnTo>
                    <a:lnTo>
                      <a:pt x="45" y="490"/>
                    </a:lnTo>
                    <a:lnTo>
                      <a:pt x="33" y="464"/>
                    </a:lnTo>
                    <a:lnTo>
                      <a:pt x="21" y="436"/>
                    </a:lnTo>
                    <a:lnTo>
                      <a:pt x="12" y="408"/>
                    </a:lnTo>
                    <a:lnTo>
                      <a:pt x="5" y="377"/>
                    </a:lnTo>
                    <a:lnTo>
                      <a:pt x="2" y="346"/>
                    </a:lnTo>
                    <a:lnTo>
                      <a:pt x="0" y="313"/>
                    </a:lnTo>
                    <a:lnTo>
                      <a:pt x="2" y="283"/>
                    </a:lnTo>
                    <a:lnTo>
                      <a:pt x="5" y="252"/>
                    </a:lnTo>
                    <a:lnTo>
                      <a:pt x="12" y="222"/>
                    </a:lnTo>
                    <a:lnTo>
                      <a:pt x="21" y="193"/>
                    </a:lnTo>
                    <a:lnTo>
                      <a:pt x="33" y="165"/>
                    </a:lnTo>
                    <a:lnTo>
                      <a:pt x="45" y="139"/>
                    </a:lnTo>
                    <a:lnTo>
                      <a:pt x="59" y="116"/>
                    </a:lnTo>
                    <a:lnTo>
                      <a:pt x="75" y="92"/>
                    </a:lnTo>
                    <a:lnTo>
                      <a:pt x="94" y="71"/>
                    </a:lnTo>
                    <a:lnTo>
                      <a:pt x="116" y="54"/>
                    </a:lnTo>
                    <a:lnTo>
                      <a:pt x="137" y="38"/>
                    </a:lnTo>
                    <a:lnTo>
                      <a:pt x="158" y="24"/>
                    </a:lnTo>
                    <a:lnTo>
                      <a:pt x="184" y="14"/>
                    </a:lnTo>
                    <a:lnTo>
                      <a:pt x="207" y="7"/>
                    </a:lnTo>
                    <a:lnTo>
                      <a:pt x="233" y="3"/>
                    </a:lnTo>
                    <a:lnTo>
                      <a:pt x="259" y="0"/>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8" name="Freeform 178">
                <a:extLst>
                  <a:ext uri="{FF2B5EF4-FFF2-40B4-BE49-F238E27FC236}">
                    <a16:creationId xmlns:a16="http://schemas.microsoft.com/office/drawing/2014/main" xmlns="" id="{AC9F72EB-A139-42C3-AFF0-6A47A469E671}"/>
                  </a:ext>
                </a:extLst>
              </p:cNvPr>
              <p:cNvSpPr>
                <a:spLocks/>
              </p:cNvSpPr>
              <p:nvPr/>
            </p:nvSpPr>
            <p:spPr bwMode="auto">
              <a:xfrm>
                <a:off x="4987" y="2731"/>
                <a:ext cx="149" cy="139"/>
              </a:xfrm>
              <a:custGeom>
                <a:avLst/>
                <a:gdLst>
                  <a:gd name="T0" fmla="*/ 7 w 149"/>
                  <a:gd name="T1" fmla="*/ 77 h 139"/>
                  <a:gd name="T2" fmla="*/ 0 w 149"/>
                  <a:gd name="T3" fmla="*/ 59 h 139"/>
                  <a:gd name="T4" fmla="*/ 0 w 149"/>
                  <a:gd name="T5" fmla="*/ 59 h 139"/>
                  <a:gd name="T6" fmla="*/ 12 w 149"/>
                  <a:gd name="T7" fmla="*/ 47 h 139"/>
                  <a:gd name="T8" fmla="*/ 42 w 149"/>
                  <a:gd name="T9" fmla="*/ 21 h 139"/>
                  <a:gd name="T10" fmla="*/ 59 w 149"/>
                  <a:gd name="T11" fmla="*/ 9 h 139"/>
                  <a:gd name="T12" fmla="*/ 75 w 149"/>
                  <a:gd name="T13" fmla="*/ 2 h 139"/>
                  <a:gd name="T14" fmla="*/ 83 w 149"/>
                  <a:gd name="T15" fmla="*/ 0 h 139"/>
                  <a:gd name="T16" fmla="*/ 92 w 149"/>
                  <a:gd name="T17" fmla="*/ 0 h 139"/>
                  <a:gd name="T18" fmla="*/ 99 w 149"/>
                  <a:gd name="T19" fmla="*/ 2 h 139"/>
                  <a:gd name="T20" fmla="*/ 104 w 149"/>
                  <a:gd name="T21" fmla="*/ 4 h 139"/>
                  <a:gd name="T22" fmla="*/ 104 w 149"/>
                  <a:gd name="T23" fmla="*/ 4 h 139"/>
                  <a:gd name="T24" fmla="*/ 113 w 149"/>
                  <a:gd name="T25" fmla="*/ 14 h 139"/>
                  <a:gd name="T26" fmla="*/ 125 w 149"/>
                  <a:gd name="T27" fmla="*/ 23 h 139"/>
                  <a:gd name="T28" fmla="*/ 134 w 149"/>
                  <a:gd name="T29" fmla="*/ 40 h 139"/>
                  <a:gd name="T30" fmla="*/ 144 w 149"/>
                  <a:gd name="T31" fmla="*/ 59 h 139"/>
                  <a:gd name="T32" fmla="*/ 146 w 149"/>
                  <a:gd name="T33" fmla="*/ 70 h 139"/>
                  <a:gd name="T34" fmla="*/ 149 w 149"/>
                  <a:gd name="T35" fmla="*/ 82 h 139"/>
                  <a:gd name="T36" fmla="*/ 149 w 149"/>
                  <a:gd name="T37" fmla="*/ 94 h 139"/>
                  <a:gd name="T38" fmla="*/ 146 w 149"/>
                  <a:gd name="T39" fmla="*/ 108 h 139"/>
                  <a:gd name="T40" fmla="*/ 144 w 149"/>
                  <a:gd name="T41" fmla="*/ 124 h 139"/>
                  <a:gd name="T42" fmla="*/ 139 w 149"/>
                  <a:gd name="T43" fmla="*/ 139 h 139"/>
                  <a:gd name="T44" fmla="*/ 7 w 149"/>
                  <a:gd name="T45" fmla="*/ 77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9"/>
                  <a:gd name="T70" fmla="*/ 0 h 139"/>
                  <a:gd name="T71" fmla="*/ 149 w 149"/>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9" h="139">
                    <a:moveTo>
                      <a:pt x="7" y="77"/>
                    </a:moveTo>
                    <a:lnTo>
                      <a:pt x="0" y="59"/>
                    </a:lnTo>
                    <a:lnTo>
                      <a:pt x="12" y="47"/>
                    </a:lnTo>
                    <a:lnTo>
                      <a:pt x="42" y="21"/>
                    </a:lnTo>
                    <a:lnTo>
                      <a:pt x="59" y="9"/>
                    </a:lnTo>
                    <a:lnTo>
                      <a:pt x="75" y="2"/>
                    </a:lnTo>
                    <a:lnTo>
                      <a:pt x="83" y="0"/>
                    </a:lnTo>
                    <a:lnTo>
                      <a:pt x="92" y="0"/>
                    </a:lnTo>
                    <a:lnTo>
                      <a:pt x="99" y="2"/>
                    </a:lnTo>
                    <a:lnTo>
                      <a:pt x="104" y="4"/>
                    </a:lnTo>
                    <a:lnTo>
                      <a:pt x="113" y="14"/>
                    </a:lnTo>
                    <a:lnTo>
                      <a:pt x="125" y="23"/>
                    </a:lnTo>
                    <a:lnTo>
                      <a:pt x="134" y="40"/>
                    </a:lnTo>
                    <a:lnTo>
                      <a:pt x="144" y="59"/>
                    </a:lnTo>
                    <a:lnTo>
                      <a:pt x="146" y="70"/>
                    </a:lnTo>
                    <a:lnTo>
                      <a:pt x="149" y="82"/>
                    </a:lnTo>
                    <a:lnTo>
                      <a:pt x="149" y="94"/>
                    </a:lnTo>
                    <a:lnTo>
                      <a:pt x="146" y="108"/>
                    </a:lnTo>
                    <a:lnTo>
                      <a:pt x="144" y="124"/>
                    </a:lnTo>
                    <a:lnTo>
                      <a:pt x="139" y="139"/>
                    </a:lnTo>
                    <a:lnTo>
                      <a:pt x="7" y="77"/>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9" name="Freeform 179">
                <a:extLst>
                  <a:ext uri="{FF2B5EF4-FFF2-40B4-BE49-F238E27FC236}">
                    <a16:creationId xmlns:a16="http://schemas.microsoft.com/office/drawing/2014/main" xmlns="" id="{003D97B9-D92E-44DA-B30C-251C3962FDFE}"/>
                  </a:ext>
                </a:extLst>
              </p:cNvPr>
              <p:cNvSpPr>
                <a:spLocks/>
              </p:cNvSpPr>
              <p:nvPr/>
            </p:nvSpPr>
            <p:spPr bwMode="auto">
              <a:xfrm>
                <a:off x="4945" y="2775"/>
                <a:ext cx="188" cy="276"/>
              </a:xfrm>
              <a:custGeom>
                <a:avLst/>
                <a:gdLst>
                  <a:gd name="T0" fmla="*/ 122 w 188"/>
                  <a:gd name="T1" fmla="*/ 276 h 276"/>
                  <a:gd name="T2" fmla="*/ 122 w 188"/>
                  <a:gd name="T3" fmla="*/ 276 h 276"/>
                  <a:gd name="T4" fmla="*/ 110 w 188"/>
                  <a:gd name="T5" fmla="*/ 269 h 276"/>
                  <a:gd name="T6" fmla="*/ 99 w 188"/>
                  <a:gd name="T7" fmla="*/ 264 h 276"/>
                  <a:gd name="T8" fmla="*/ 87 w 188"/>
                  <a:gd name="T9" fmla="*/ 262 h 276"/>
                  <a:gd name="T10" fmla="*/ 75 w 188"/>
                  <a:gd name="T11" fmla="*/ 260 h 276"/>
                  <a:gd name="T12" fmla="*/ 54 w 188"/>
                  <a:gd name="T13" fmla="*/ 260 h 276"/>
                  <a:gd name="T14" fmla="*/ 35 w 188"/>
                  <a:gd name="T15" fmla="*/ 262 h 276"/>
                  <a:gd name="T16" fmla="*/ 35 w 188"/>
                  <a:gd name="T17" fmla="*/ 262 h 276"/>
                  <a:gd name="T18" fmla="*/ 26 w 188"/>
                  <a:gd name="T19" fmla="*/ 250 h 276"/>
                  <a:gd name="T20" fmla="*/ 18 w 188"/>
                  <a:gd name="T21" fmla="*/ 236 h 276"/>
                  <a:gd name="T22" fmla="*/ 11 w 188"/>
                  <a:gd name="T23" fmla="*/ 219 h 276"/>
                  <a:gd name="T24" fmla="*/ 7 w 188"/>
                  <a:gd name="T25" fmla="*/ 201 h 276"/>
                  <a:gd name="T26" fmla="*/ 2 w 188"/>
                  <a:gd name="T27" fmla="*/ 182 h 276"/>
                  <a:gd name="T28" fmla="*/ 0 w 188"/>
                  <a:gd name="T29" fmla="*/ 163 h 276"/>
                  <a:gd name="T30" fmla="*/ 2 w 188"/>
                  <a:gd name="T31" fmla="*/ 142 h 276"/>
                  <a:gd name="T32" fmla="*/ 2 w 188"/>
                  <a:gd name="T33" fmla="*/ 123 h 276"/>
                  <a:gd name="T34" fmla="*/ 2 w 188"/>
                  <a:gd name="T35" fmla="*/ 123 h 276"/>
                  <a:gd name="T36" fmla="*/ 9 w 188"/>
                  <a:gd name="T37" fmla="*/ 95 h 276"/>
                  <a:gd name="T38" fmla="*/ 18 w 188"/>
                  <a:gd name="T39" fmla="*/ 69 h 276"/>
                  <a:gd name="T40" fmla="*/ 30 w 188"/>
                  <a:gd name="T41" fmla="*/ 45 h 276"/>
                  <a:gd name="T42" fmla="*/ 44 w 188"/>
                  <a:gd name="T43" fmla="*/ 29 h 276"/>
                  <a:gd name="T44" fmla="*/ 61 w 188"/>
                  <a:gd name="T45" fmla="*/ 15 h 276"/>
                  <a:gd name="T46" fmla="*/ 77 w 188"/>
                  <a:gd name="T47" fmla="*/ 5 h 276"/>
                  <a:gd name="T48" fmla="*/ 96 w 188"/>
                  <a:gd name="T49" fmla="*/ 0 h 276"/>
                  <a:gd name="T50" fmla="*/ 106 w 188"/>
                  <a:gd name="T51" fmla="*/ 0 h 276"/>
                  <a:gd name="T52" fmla="*/ 115 w 188"/>
                  <a:gd name="T53" fmla="*/ 0 h 276"/>
                  <a:gd name="T54" fmla="*/ 115 w 188"/>
                  <a:gd name="T55" fmla="*/ 0 h 276"/>
                  <a:gd name="T56" fmla="*/ 125 w 188"/>
                  <a:gd name="T57" fmla="*/ 3 h 276"/>
                  <a:gd name="T58" fmla="*/ 134 w 188"/>
                  <a:gd name="T59" fmla="*/ 7 h 276"/>
                  <a:gd name="T60" fmla="*/ 150 w 188"/>
                  <a:gd name="T61" fmla="*/ 22 h 276"/>
                  <a:gd name="T62" fmla="*/ 165 w 188"/>
                  <a:gd name="T63" fmla="*/ 38 h 276"/>
                  <a:gd name="T64" fmla="*/ 174 w 188"/>
                  <a:gd name="T65" fmla="*/ 57 h 276"/>
                  <a:gd name="T66" fmla="*/ 183 w 188"/>
                  <a:gd name="T67" fmla="*/ 80 h 276"/>
                  <a:gd name="T68" fmla="*/ 188 w 188"/>
                  <a:gd name="T69" fmla="*/ 109 h 276"/>
                  <a:gd name="T70" fmla="*/ 188 w 188"/>
                  <a:gd name="T71" fmla="*/ 135 h 276"/>
                  <a:gd name="T72" fmla="*/ 186 w 188"/>
                  <a:gd name="T73" fmla="*/ 165 h 276"/>
                  <a:gd name="T74" fmla="*/ 186 w 188"/>
                  <a:gd name="T75" fmla="*/ 165 h 276"/>
                  <a:gd name="T76" fmla="*/ 183 w 188"/>
                  <a:gd name="T77" fmla="*/ 184 h 276"/>
                  <a:gd name="T78" fmla="*/ 179 w 188"/>
                  <a:gd name="T79" fmla="*/ 201 h 276"/>
                  <a:gd name="T80" fmla="*/ 172 w 188"/>
                  <a:gd name="T81" fmla="*/ 217 h 276"/>
                  <a:gd name="T82" fmla="*/ 162 w 188"/>
                  <a:gd name="T83" fmla="*/ 234 h 276"/>
                  <a:gd name="T84" fmla="*/ 155 w 188"/>
                  <a:gd name="T85" fmla="*/ 248 h 276"/>
                  <a:gd name="T86" fmla="*/ 146 w 188"/>
                  <a:gd name="T87" fmla="*/ 260 h 276"/>
                  <a:gd name="T88" fmla="*/ 134 w 188"/>
                  <a:gd name="T89" fmla="*/ 269 h 276"/>
                  <a:gd name="T90" fmla="*/ 122 w 188"/>
                  <a:gd name="T91" fmla="*/ 276 h 276"/>
                  <a:gd name="T92" fmla="*/ 122 w 188"/>
                  <a:gd name="T93" fmla="*/ 276 h 27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8"/>
                  <a:gd name="T142" fmla="*/ 0 h 276"/>
                  <a:gd name="T143" fmla="*/ 188 w 188"/>
                  <a:gd name="T144" fmla="*/ 276 h 27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8" h="276">
                    <a:moveTo>
                      <a:pt x="122" y="276"/>
                    </a:moveTo>
                    <a:lnTo>
                      <a:pt x="122" y="276"/>
                    </a:lnTo>
                    <a:lnTo>
                      <a:pt x="110" y="269"/>
                    </a:lnTo>
                    <a:lnTo>
                      <a:pt x="99" y="264"/>
                    </a:lnTo>
                    <a:lnTo>
                      <a:pt x="87" y="262"/>
                    </a:lnTo>
                    <a:lnTo>
                      <a:pt x="75" y="260"/>
                    </a:lnTo>
                    <a:lnTo>
                      <a:pt x="54" y="260"/>
                    </a:lnTo>
                    <a:lnTo>
                      <a:pt x="35" y="262"/>
                    </a:lnTo>
                    <a:lnTo>
                      <a:pt x="26" y="250"/>
                    </a:lnTo>
                    <a:lnTo>
                      <a:pt x="18" y="236"/>
                    </a:lnTo>
                    <a:lnTo>
                      <a:pt x="11" y="219"/>
                    </a:lnTo>
                    <a:lnTo>
                      <a:pt x="7" y="201"/>
                    </a:lnTo>
                    <a:lnTo>
                      <a:pt x="2" y="182"/>
                    </a:lnTo>
                    <a:lnTo>
                      <a:pt x="0" y="163"/>
                    </a:lnTo>
                    <a:lnTo>
                      <a:pt x="2" y="142"/>
                    </a:lnTo>
                    <a:lnTo>
                      <a:pt x="2" y="123"/>
                    </a:lnTo>
                    <a:lnTo>
                      <a:pt x="9" y="95"/>
                    </a:lnTo>
                    <a:lnTo>
                      <a:pt x="18" y="69"/>
                    </a:lnTo>
                    <a:lnTo>
                      <a:pt x="30" y="45"/>
                    </a:lnTo>
                    <a:lnTo>
                      <a:pt x="44" y="29"/>
                    </a:lnTo>
                    <a:lnTo>
                      <a:pt x="61" y="15"/>
                    </a:lnTo>
                    <a:lnTo>
                      <a:pt x="77" y="5"/>
                    </a:lnTo>
                    <a:lnTo>
                      <a:pt x="96" y="0"/>
                    </a:lnTo>
                    <a:lnTo>
                      <a:pt x="106" y="0"/>
                    </a:lnTo>
                    <a:lnTo>
                      <a:pt x="115" y="0"/>
                    </a:lnTo>
                    <a:lnTo>
                      <a:pt x="125" y="3"/>
                    </a:lnTo>
                    <a:lnTo>
                      <a:pt x="134" y="7"/>
                    </a:lnTo>
                    <a:lnTo>
                      <a:pt x="150" y="22"/>
                    </a:lnTo>
                    <a:lnTo>
                      <a:pt x="165" y="38"/>
                    </a:lnTo>
                    <a:lnTo>
                      <a:pt x="174" y="57"/>
                    </a:lnTo>
                    <a:lnTo>
                      <a:pt x="183" y="80"/>
                    </a:lnTo>
                    <a:lnTo>
                      <a:pt x="188" y="109"/>
                    </a:lnTo>
                    <a:lnTo>
                      <a:pt x="188" y="135"/>
                    </a:lnTo>
                    <a:lnTo>
                      <a:pt x="186" y="165"/>
                    </a:lnTo>
                    <a:lnTo>
                      <a:pt x="183" y="184"/>
                    </a:lnTo>
                    <a:lnTo>
                      <a:pt x="179" y="201"/>
                    </a:lnTo>
                    <a:lnTo>
                      <a:pt x="172" y="217"/>
                    </a:lnTo>
                    <a:lnTo>
                      <a:pt x="162" y="234"/>
                    </a:lnTo>
                    <a:lnTo>
                      <a:pt x="155" y="248"/>
                    </a:lnTo>
                    <a:lnTo>
                      <a:pt x="146" y="260"/>
                    </a:lnTo>
                    <a:lnTo>
                      <a:pt x="134" y="269"/>
                    </a:lnTo>
                    <a:lnTo>
                      <a:pt x="122" y="276"/>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0" name="Freeform 180">
                <a:extLst>
                  <a:ext uri="{FF2B5EF4-FFF2-40B4-BE49-F238E27FC236}">
                    <a16:creationId xmlns:a16="http://schemas.microsoft.com/office/drawing/2014/main" xmlns="" id="{48B11AB0-8B37-4C00-A3D3-C67878F47DD3}"/>
                  </a:ext>
                </a:extLst>
              </p:cNvPr>
              <p:cNvSpPr>
                <a:spLocks/>
              </p:cNvSpPr>
              <p:nvPr/>
            </p:nvSpPr>
            <p:spPr bwMode="auto">
              <a:xfrm>
                <a:off x="4961" y="2801"/>
                <a:ext cx="160" cy="259"/>
              </a:xfrm>
              <a:custGeom>
                <a:avLst/>
                <a:gdLst>
                  <a:gd name="T0" fmla="*/ 97 w 160"/>
                  <a:gd name="T1" fmla="*/ 3 h 259"/>
                  <a:gd name="T2" fmla="*/ 97 w 160"/>
                  <a:gd name="T3" fmla="*/ 3 h 259"/>
                  <a:gd name="T4" fmla="*/ 83 w 160"/>
                  <a:gd name="T5" fmla="*/ 0 h 259"/>
                  <a:gd name="T6" fmla="*/ 66 w 160"/>
                  <a:gd name="T7" fmla="*/ 5 h 259"/>
                  <a:gd name="T8" fmla="*/ 52 w 160"/>
                  <a:gd name="T9" fmla="*/ 14 h 259"/>
                  <a:gd name="T10" fmla="*/ 38 w 160"/>
                  <a:gd name="T11" fmla="*/ 29 h 259"/>
                  <a:gd name="T12" fmla="*/ 26 w 160"/>
                  <a:gd name="T13" fmla="*/ 45 h 259"/>
                  <a:gd name="T14" fmla="*/ 14 w 160"/>
                  <a:gd name="T15" fmla="*/ 66 h 259"/>
                  <a:gd name="T16" fmla="*/ 7 w 160"/>
                  <a:gd name="T17" fmla="*/ 90 h 259"/>
                  <a:gd name="T18" fmla="*/ 2 w 160"/>
                  <a:gd name="T19" fmla="*/ 116 h 259"/>
                  <a:gd name="T20" fmla="*/ 2 w 160"/>
                  <a:gd name="T21" fmla="*/ 116 h 259"/>
                  <a:gd name="T22" fmla="*/ 0 w 160"/>
                  <a:gd name="T23" fmla="*/ 135 h 259"/>
                  <a:gd name="T24" fmla="*/ 0 w 160"/>
                  <a:gd name="T25" fmla="*/ 153 h 259"/>
                  <a:gd name="T26" fmla="*/ 0 w 160"/>
                  <a:gd name="T27" fmla="*/ 172 h 259"/>
                  <a:gd name="T28" fmla="*/ 5 w 160"/>
                  <a:gd name="T29" fmla="*/ 189 h 259"/>
                  <a:gd name="T30" fmla="*/ 7 w 160"/>
                  <a:gd name="T31" fmla="*/ 205 h 259"/>
                  <a:gd name="T32" fmla="*/ 14 w 160"/>
                  <a:gd name="T33" fmla="*/ 219 h 259"/>
                  <a:gd name="T34" fmla="*/ 21 w 160"/>
                  <a:gd name="T35" fmla="*/ 234 h 259"/>
                  <a:gd name="T36" fmla="*/ 28 w 160"/>
                  <a:gd name="T37" fmla="*/ 245 h 259"/>
                  <a:gd name="T38" fmla="*/ 28 w 160"/>
                  <a:gd name="T39" fmla="*/ 245 h 259"/>
                  <a:gd name="T40" fmla="*/ 45 w 160"/>
                  <a:gd name="T41" fmla="*/ 243 h 259"/>
                  <a:gd name="T42" fmla="*/ 64 w 160"/>
                  <a:gd name="T43" fmla="*/ 243 h 259"/>
                  <a:gd name="T44" fmla="*/ 83 w 160"/>
                  <a:gd name="T45" fmla="*/ 248 h 259"/>
                  <a:gd name="T46" fmla="*/ 94 w 160"/>
                  <a:gd name="T47" fmla="*/ 252 h 259"/>
                  <a:gd name="T48" fmla="*/ 104 w 160"/>
                  <a:gd name="T49" fmla="*/ 259 h 259"/>
                  <a:gd name="T50" fmla="*/ 104 w 160"/>
                  <a:gd name="T51" fmla="*/ 259 h 259"/>
                  <a:gd name="T52" fmla="*/ 113 w 160"/>
                  <a:gd name="T53" fmla="*/ 252 h 259"/>
                  <a:gd name="T54" fmla="*/ 123 w 160"/>
                  <a:gd name="T55" fmla="*/ 243 h 259"/>
                  <a:gd name="T56" fmla="*/ 130 w 160"/>
                  <a:gd name="T57" fmla="*/ 231 h 259"/>
                  <a:gd name="T58" fmla="*/ 137 w 160"/>
                  <a:gd name="T59" fmla="*/ 219 h 259"/>
                  <a:gd name="T60" fmla="*/ 144 w 160"/>
                  <a:gd name="T61" fmla="*/ 205 h 259"/>
                  <a:gd name="T62" fmla="*/ 151 w 160"/>
                  <a:gd name="T63" fmla="*/ 189 h 259"/>
                  <a:gd name="T64" fmla="*/ 156 w 160"/>
                  <a:gd name="T65" fmla="*/ 172 h 259"/>
                  <a:gd name="T66" fmla="*/ 158 w 160"/>
                  <a:gd name="T67" fmla="*/ 156 h 259"/>
                  <a:gd name="T68" fmla="*/ 158 w 160"/>
                  <a:gd name="T69" fmla="*/ 156 h 259"/>
                  <a:gd name="T70" fmla="*/ 160 w 160"/>
                  <a:gd name="T71" fmla="*/ 128 h 259"/>
                  <a:gd name="T72" fmla="*/ 158 w 160"/>
                  <a:gd name="T73" fmla="*/ 102 h 259"/>
                  <a:gd name="T74" fmla="*/ 153 w 160"/>
                  <a:gd name="T75" fmla="*/ 78 h 259"/>
                  <a:gd name="T76" fmla="*/ 149 w 160"/>
                  <a:gd name="T77" fmla="*/ 54 h 259"/>
                  <a:gd name="T78" fmla="*/ 139 w 160"/>
                  <a:gd name="T79" fmla="*/ 36 h 259"/>
                  <a:gd name="T80" fmla="*/ 127 w 160"/>
                  <a:gd name="T81" fmla="*/ 22 h 259"/>
                  <a:gd name="T82" fmla="*/ 113 w 160"/>
                  <a:gd name="T83" fmla="*/ 10 h 259"/>
                  <a:gd name="T84" fmla="*/ 97 w 160"/>
                  <a:gd name="T85" fmla="*/ 3 h 259"/>
                  <a:gd name="T86" fmla="*/ 97 w 160"/>
                  <a:gd name="T87" fmla="*/ 3 h 25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60"/>
                  <a:gd name="T133" fmla="*/ 0 h 259"/>
                  <a:gd name="T134" fmla="*/ 160 w 160"/>
                  <a:gd name="T135" fmla="*/ 259 h 25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60" h="259">
                    <a:moveTo>
                      <a:pt x="97" y="3"/>
                    </a:moveTo>
                    <a:lnTo>
                      <a:pt x="97" y="3"/>
                    </a:lnTo>
                    <a:lnTo>
                      <a:pt x="83" y="0"/>
                    </a:lnTo>
                    <a:lnTo>
                      <a:pt x="66" y="5"/>
                    </a:lnTo>
                    <a:lnTo>
                      <a:pt x="52" y="14"/>
                    </a:lnTo>
                    <a:lnTo>
                      <a:pt x="38" y="29"/>
                    </a:lnTo>
                    <a:lnTo>
                      <a:pt x="26" y="45"/>
                    </a:lnTo>
                    <a:lnTo>
                      <a:pt x="14" y="66"/>
                    </a:lnTo>
                    <a:lnTo>
                      <a:pt x="7" y="90"/>
                    </a:lnTo>
                    <a:lnTo>
                      <a:pt x="2" y="116"/>
                    </a:lnTo>
                    <a:lnTo>
                      <a:pt x="0" y="135"/>
                    </a:lnTo>
                    <a:lnTo>
                      <a:pt x="0" y="153"/>
                    </a:lnTo>
                    <a:lnTo>
                      <a:pt x="0" y="172"/>
                    </a:lnTo>
                    <a:lnTo>
                      <a:pt x="5" y="189"/>
                    </a:lnTo>
                    <a:lnTo>
                      <a:pt x="7" y="205"/>
                    </a:lnTo>
                    <a:lnTo>
                      <a:pt x="14" y="219"/>
                    </a:lnTo>
                    <a:lnTo>
                      <a:pt x="21" y="234"/>
                    </a:lnTo>
                    <a:lnTo>
                      <a:pt x="28" y="245"/>
                    </a:lnTo>
                    <a:lnTo>
                      <a:pt x="45" y="243"/>
                    </a:lnTo>
                    <a:lnTo>
                      <a:pt x="64" y="243"/>
                    </a:lnTo>
                    <a:lnTo>
                      <a:pt x="83" y="248"/>
                    </a:lnTo>
                    <a:lnTo>
                      <a:pt x="94" y="252"/>
                    </a:lnTo>
                    <a:lnTo>
                      <a:pt x="104" y="259"/>
                    </a:lnTo>
                    <a:lnTo>
                      <a:pt x="113" y="252"/>
                    </a:lnTo>
                    <a:lnTo>
                      <a:pt x="123" y="243"/>
                    </a:lnTo>
                    <a:lnTo>
                      <a:pt x="130" y="231"/>
                    </a:lnTo>
                    <a:lnTo>
                      <a:pt x="137" y="219"/>
                    </a:lnTo>
                    <a:lnTo>
                      <a:pt x="144" y="205"/>
                    </a:lnTo>
                    <a:lnTo>
                      <a:pt x="151" y="189"/>
                    </a:lnTo>
                    <a:lnTo>
                      <a:pt x="156" y="172"/>
                    </a:lnTo>
                    <a:lnTo>
                      <a:pt x="158" y="156"/>
                    </a:lnTo>
                    <a:lnTo>
                      <a:pt x="160" y="128"/>
                    </a:lnTo>
                    <a:lnTo>
                      <a:pt x="158" y="102"/>
                    </a:lnTo>
                    <a:lnTo>
                      <a:pt x="153" y="78"/>
                    </a:lnTo>
                    <a:lnTo>
                      <a:pt x="149" y="54"/>
                    </a:lnTo>
                    <a:lnTo>
                      <a:pt x="139" y="36"/>
                    </a:lnTo>
                    <a:lnTo>
                      <a:pt x="127" y="22"/>
                    </a:lnTo>
                    <a:lnTo>
                      <a:pt x="113" y="10"/>
                    </a:lnTo>
                    <a:lnTo>
                      <a:pt x="97" y="3"/>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1" name="Freeform 181">
                <a:extLst>
                  <a:ext uri="{FF2B5EF4-FFF2-40B4-BE49-F238E27FC236}">
                    <a16:creationId xmlns:a16="http://schemas.microsoft.com/office/drawing/2014/main" xmlns="" id="{84586511-F5A3-4B58-A45D-5F0B6DD5FFAA}"/>
                  </a:ext>
                </a:extLst>
              </p:cNvPr>
              <p:cNvSpPr>
                <a:spLocks/>
              </p:cNvSpPr>
              <p:nvPr/>
            </p:nvSpPr>
            <p:spPr bwMode="auto">
              <a:xfrm>
                <a:off x="4971" y="2818"/>
                <a:ext cx="141" cy="235"/>
              </a:xfrm>
              <a:custGeom>
                <a:avLst/>
                <a:gdLst>
                  <a:gd name="T0" fmla="*/ 82 w 141"/>
                  <a:gd name="T1" fmla="*/ 0 h 235"/>
                  <a:gd name="T2" fmla="*/ 82 w 141"/>
                  <a:gd name="T3" fmla="*/ 0 h 235"/>
                  <a:gd name="T4" fmla="*/ 68 w 141"/>
                  <a:gd name="T5" fmla="*/ 0 h 235"/>
                  <a:gd name="T6" fmla="*/ 54 w 141"/>
                  <a:gd name="T7" fmla="*/ 5 h 235"/>
                  <a:gd name="T8" fmla="*/ 42 w 141"/>
                  <a:gd name="T9" fmla="*/ 14 h 235"/>
                  <a:gd name="T10" fmla="*/ 30 w 141"/>
                  <a:gd name="T11" fmla="*/ 28 h 235"/>
                  <a:gd name="T12" fmla="*/ 18 w 141"/>
                  <a:gd name="T13" fmla="*/ 45 h 235"/>
                  <a:gd name="T14" fmla="*/ 11 w 141"/>
                  <a:gd name="T15" fmla="*/ 63 h 235"/>
                  <a:gd name="T16" fmla="*/ 4 w 141"/>
                  <a:gd name="T17" fmla="*/ 87 h 235"/>
                  <a:gd name="T18" fmla="*/ 0 w 141"/>
                  <a:gd name="T19" fmla="*/ 111 h 235"/>
                  <a:gd name="T20" fmla="*/ 0 w 141"/>
                  <a:gd name="T21" fmla="*/ 111 h 235"/>
                  <a:gd name="T22" fmla="*/ 0 w 141"/>
                  <a:gd name="T23" fmla="*/ 129 h 235"/>
                  <a:gd name="T24" fmla="*/ 0 w 141"/>
                  <a:gd name="T25" fmla="*/ 146 h 235"/>
                  <a:gd name="T26" fmla="*/ 2 w 141"/>
                  <a:gd name="T27" fmla="*/ 162 h 235"/>
                  <a:gd name="T28" fmla="*/ 7 w 141"/>
                  <a:gd name="T29" fmla="*/ 179 h 235"/>
                  <a:gd name="T30" fmla="*/ 11 w 141"/>
                  <a:gd name="T31" fmla="*/ 193 h 235"/>
                  <a:gd name="T32" fmla="*/ 16 w 141"/>
                  <a:gd name="T33" fmla="*/ 207 h 235"/>
                  <a:gd name="T34" fmla="*/ 23 w 141"/>
                  <a:gd name="T35" fmla="*/ 217 h 235"/>
                  <a:gd name="T36" fmla="*/ 33 w 141"/>
                  <a:gd name="T37" fmla="*/ 226 h 235"/>
                  <a:gd name="T38" fmla="*/ 33 w 141"/>
                  <a:gd name="T39" fmla="*/ 226 h 235"/>
                  <a:gd name="T40" fmla="*/ 44 w 141"/>
                  <a:gd name="T41" fmla="*/ 226 h 235"/>
                  <a:gd name="T42" fmla="*/ 56 w 141"/>
                  <a:gd name="T43" fmla="*/ 226 h 235"/>
                  <a:gd name="T44" fmla="*/ 68 w 141"/>
                  <a:gd name="T45" fmla="*/ 231 h 235"/>
                  <a:gd name="T46" fmla="*/ 82 w 141"/>
                  <a:gd name="T47" fmla="*/ 235 h 235"/>
                  <a:gd name="T48" fmla="*/ 82 w 141"/>
                  <a:gd name="T49" fmla="*/ 235 h 235"/>
                  <a:gd name="T50" fmla="*/ 91 w 141"/>
                  <a:gd name="T51" fmla="*/ 228 h 235"/>
                  <a:gd name="T52" fmla="*/ 101 w 141"/>
                  <a:gd name="T53" fmla="*/ 219 h 235"/>
                  <a:gd name="T54" fmla="*/ 110 w 141"/>
                  <a:gd name="T55" fmla="*/ 209 h 235"/>
                  <a:gd name="T56" fmla="*/ 120 w 141"/>
                  <a:gd name="T57" fmla="*/ 195 h 235"/>
                  <a:gd name="T58" fmla="*/ 127 w 141"/>
                  <a:gd name="T59" fmla="*/ 181 h 235"/>
                  <a:gd name="T60" fmla="*/ 132 w 141"/>
                  <a:gd name="T61" fmla="*/ 165 h 235"/>
                  <a:gd name="T62" fmla="*/ 136 w 141"/>
                  <a:gd name="T63" fmla="*/ 146 h 235"/>
                  <a:gd name="T64" fmla="*/ 139 w 141"/>
                  <a:gd name="T65" fmla="*/ 127 h 235"/>
                  <a:gd name="T66" fmla="*/ 139 w 141"/>
                  <a:gd name="T67" fmla="*/ 127 h 235"/>
                  <a:gd name="T68" fmla="*/ 141 w 141"/>
                  <a:gd name="T69" fmla="*/ 103 h 235"/>
                  <a:gd name="T70" fmla="*/ 139 w 141"/>
                  <a:gd name="T71" fmla="*/ 80 h 235"/>
                  <a:gd name="T72" fmla="*/ 134 w 141"/>
                  <a:gd name="T73" fmla="*/ 59 h 235"/>
                  <a:gd name="T74" fmla="*/ 127 w 141"/>
                  <a:gd name="T75" fmla="*/ 40 h 235"/>
                  <a:gd name="T76" fmla="*/ 120 w 141"/>
                  <a:gd name="T77" fmla="*/ 23 h 235"/>
                  <a:gd name="T78" fmla="*/ 108 w 141"/>
                  <a:gd name="T79" fmla="*/ 12 h 235"/>
                  <a:gd name="T80" fmla="*/ 96 w 141"/>
                  <a:gd name="T81" fmla="*/ 2 h 235"/>
                  <a:gd name="T82" fmla="*/ 82 w 141"/>
                  <a:gd name="T83" fmla="*/ 0 h 235"/>
                  <a:gd name="T84" fmla="*/ 82 w 141"/>
                  <a:gd name="T85" fmla="*/ 0 h 2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1"/>
                  <a:gd name="T130" fmla="*/ 0 h 235"/>
                  <a:gd name="T131" fmla="*/ 141 w 141"/>
                  <a:gd name="T132" fmla="*/ 235 h 2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1" h="235">
                    <a:moveTo>
                      <a:pt x="82" y="0"/>
                    </a:moveTo>
                    <a:lnTo>
                      <a:pt x="82" y="0"/>
                    </a:lnTo>
                    <a:lnTo>
                      <a:pt x="68" y="0"/>
                    </a:lnTo>
                    <a:lnTo>
                      <a:pt x="54" y="5"/>
                    </a:lnTo>
                    <a:lnTo>
                      <a:pt x="42" y="14"/>
                    </a:lnTo>
                    <a:lnTo>
                      <a:pt x="30" y="28"/>
                    </a:lnTo>
                    <a:lnTo>
                      <a:pt x="18" y="45"/>
                    </a:lnTo>
                    <a:lnTo>
                      <a:pt x="11" y="63"/>
                    </a:lnTo>
                    <a:lnTo>
                      <a:pt x="4" y="87"/>
                    </a:lnTo>
                    <a:lnTo>
                      <a:pt x="0" y="111"/>
                    </a:lnTo>
                    <a:lnTo>
                      <a:pt x="0" y="129"/>
                    </a:lnTo>
                    <a:lnTo>
                      <a:pt x="0" y="146"/>
                    </a:lnTo>
                    <a:lnTo>
                      <a:pt x="2" y="162"/>
                    </a:lnTo>
                    <a:lnTo>
                      <a:pt x="7" y="179"/>
                    </a:lnTo>
                    <a:lnTo>
                      <a:pt x="11" y="193"/>
                    </a:lnTo>
                    <a:lnTo>
                      <a:pt x="16" y="207"/>
                    </a:lnTo>
                    <a:lnTo>
                      <a:pt x="23" y="217"/>
                    </a:lnTo>
                    <a:lnTo>
                      <a:pt x="33" y="226"/>
                    </a:lnTo>
                    <a:lnTo>
                      <a:pt x="44" y="226"/>
                    </a:lnTo>
                    <a:lnTo>
                      <a:pt x="56" y="226"/>
                    </a:lnTo>
                    <a:lnTo>
                      <a:pt x="68" y="231"/>
                    </a:lnTo>
                    <a:lnTo>
                      <a:pt x="82" y="235"/>
                    </a:lnTo>
                    <a:lnTo>
                      <a:pt x="91" y="228"/>
                    </a:lnTo>
                    <a:lnTo>
                      <a:pt x="101" y="219"/>
                    </a:lnTo>
                    <a:lnTo>
                      <a:pt x="110" y="209"/>
                    </a:lnTo>
                    <a:lnTo>
                      <a:pt x="120" y="195"/>
                    </a:lnTo>
                    <a:lnTo>
                      <a:pt x="127" y="181"/>
                    </a:lnTo>
                    <a:lnTo>
                      <a:pt x="132" y="165"/>
                    </a:lnTo>
                    <a:lnTo>
                      <a:pt x="136" y="146"/>
                    </a:lnTo>
                    <a:lnTo>
                      <a:pt x="139" y="127"/>
                    </a:lnTo>
                    <a:lnTo>
                      <a:pt x="141" y="103"/>
                    </a:lnTo>
                    <a:lnTo>
                      <a:pt x="139" y="80"/>
                    </a:lnTo>
                    <a:lnTo>
                      <a:pt x="134" y="59"/>
                    </a:lnTo>
                    <a:lnTo>
                      <a:pt x="127" y="40"/>
                    </a:lnTo>
                    <a:lnTo>
                      <a:pt x="120" y="23"/>
                    </a:lnTo>
                    <a:lnTo>
                      <a:pt x="108" y="12"/>
                    </a:lnTo>
                    <a:lnTo>
                      <a:pt x="96" y="2"/>
                    </a:lnTo>
                    <a:lnTo>
                      <a:pt x="8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 name="Freeform 182">
                <a:extLst>
                  <a:ext uri="{FF2B5EF4-FFF2-40B4-BE49-F238E27FC236}">
                    <a16:creationId xmlns:a16="http://schemas.microsoft.com/office/drawing/2014/main" xmlns="" id="{8A87E132-9FE6-4684-A2DD-B5FCA2C11A62}"/>
                  </a:ext>
                </a:extLst>
              </p:cNvPr>
              <p:cNvSpPr>
                <a:spLocks/>
              </p:cNvSpPr>
              <p:nvPr/>
            </p:nvSpPr>
            <p:spPr bwMode="auto">
              <a:xfrm>
                <a:off x="4971" y="2818"/>
                <a:ext cx="141" cy="143"/>
              </a:xfrm>
              <a:custGeom>
                <a:avLst/>
                <a:gdLst>
                  <a:gd name="T0" fmla="*/ 80 w 141"/>
                  <a:gd name="T1" fmla="*/ 21 h 143"/>
                  <a:gd name="T2" fmla="*/ 80 w 141"/>
                  <a:gd name="T3" fmla="*/ 21 h 143"/>
                  <a:gd name="T4" fmla="*/ 94 w 141"/>
                  <a:gd name="T5" fmla="*/ 23 h 143"/>
                  <a:gd name="T6" fmla="*/ 106 w 141"/>
                  <a:gd name="T7" fmla="*/ 33 h 143"/>
                  <a:gd name="T8" fmla="*/ 115 w 141"/>
                  <a:gd name="T9" fmla="*/ 45 h 143"/>
                  <a:gd name="T10" fmla="*/ 124 w 141"/>
                  <a:gd name="T11" fmla="*/ 59 h 143"/>
                  <a:gd name="T12" fmla="*/ 132 w 141"/>
                  <a:gd name="T13" fmla="*/ 78 h 143"/>
                  <a:gd name="T14" fmla="*/ 136 w 141"/>
                  <a:gd name="T15" fmla="*/ 96 h 143"/>
                  <a:gd name="T16" fmla="*/ 139 w 141"/>
                  <a:gd name="T17" fmla="*/ 120 h 143"/>
                  <a:gd name="T18" fmla="*/ 136 w 141"/>
                  <a:gd name="T19" fmla="*/ 143 h 143"/>
                  <a:gd name="T20" fmla="*/ 136 w 141"/>
                  <a:gd name="T21" fmla="*/ 143 h 143"/>
                  <a:gd name="T22" fmla="*/ 139 w 141"/>
                  <a:gd name="T23" fmla="*/ 127 h 143"/>
                  <a:gd name="T24" fmla="*/ 139 w 141"/>
                  <a:gd name="T25" fmla="*/ 127 h 143"/>
                  <a:gd name="T26" fmla="*/ 141 w 141"/>
                  <a:gd name="T27" fmla="*/ 103 h 143"/>
                  <a:gd name="T28" fmla="*/ 139 w 141"/>
                  <a:gd name="T29" fmla="*/ 80 h 143"/>
                  <a:gd name="T30" fmla="*/ 134 w 141"/>
                  <a:gd name="T31" fmla="*/ 59 h 143"/>
                  <a:gd name="T32" fmla="*/ 127 w 141"/>
                  <a:gd name="T33" fmla="*/ 40 h 143"/>
                  <a:gd name="T34" fmla="*/ 120 w 141"/>
                  <a:gd name="T35" fmla="*/ 23 h 143"/>
                  <a:gd name="T36" fmla="*/ 108 w 141"/>
                  <a:gd name="T37" fmla="*/ 12 h 143"/>
                  <a:gd name="T38" fmla="*/ 96 w 141"/>
                  <a:gd name="T39" fmla="*/ 2 h 143"/>
                  <a:gd name="T40" fmla="*/ 82 w 141"/>
                  <a:gd name="T41" fmla="*/ 0 h 143"/>
                  <a:gd name="T42" fmla="*/ 82 w 141"/>
                  <a:gd name="T43" fmla="*/ 0 h 143"/>
                  <a:gd name="T44" fmla="*/ 68 w 141"/>
                  <a:gd name="T45" fmla="*/ 0 h 143"/>
                  <a:gd name="T46" fmla="*/ 54 w 141"/>
                  <a:gd name="T47" fmla="*/ 5 h 143"/>
                  <a:gd name="T48" fmla="*/ 42 w 141"/>
                  <a:gd name="T49" fmla="*/ 14 h 143"/>
                  <a:gd name="T50" fmla="*/ 30 w 141"/>
                  <a:gd name="T51" fmla="*/ 28 h 143"/>
                  <a:gd name="T52" fmla="*/ 18 w 141"/>
                  <a:gd name="T53" fmla="*/ 45 h 143"/>
                  <a:gd name="T54" fmla="*/ 11 w 141"/>
                  <a:gd name="T55" fmla="*/ 63 h 143"/>
                  <a:gd name="T56" fmla="*/ 4 w 141"/>
                  <a:gd name="T57" fmla="*/ 87 h 143"/>
                  <a:gd name="T58" fmla="*/ 0 w 141"/>
                  <a:gd name="T59" fmla="*/ 111 h 143"/>
                  <a:gd name="T60" fmla="*/ 0 w 141"/>
                  <a:gd name="T61" fmla="*/ 111 h 143"/>
                  <a:gd name="T62" fmla="*/ 0 w 141"/>
                  <a:gd name="T63" fmla="*/ 118 h 143"/>
                  <a:gd name="T64" fmla="*/ 0 w 141"/>
                  <a:gd name="T65" fmla="*/ 118 h 143"/>
                  <a:gd name="T66" fmla="*/ 4 w 141"/>
                  <a:gd name="T67" fmla="*/ 96 h 143"/>
                  <a:gd name="T68" fmla="*/ 11 w 141"/>
                  <a:gd name="T69" fmla="*/ 75 h 143"/>
                  <a:gd name="T70" fmla="*/ 21 w 141"/>
                  <a:gd name="T71" fmla="*/ 59 h 143"/>
                  <a:gd name="T72" fmla="*/ 30 w 141"/>
                  <a:gd name="T73" fmla="*/ 45 h 143"/>
                  <a:gd name="T74" fmla="*/ 42 w 141"/>
                  <a:gd name="T75" fmla="*/ 33 h 143"/>
                  <a:gd name="T76" fmla="*/ 54 w 141"/>
                  <a:gd name="T77" fmla="*/ 26 h 143"/>
                  <a:gd name="T78" fmla="*/ 68 w 141"/>
                  <a:gd name="T79" fmla="*/ 21 h 143"/>
                  <a:gd name="T80" fmla="*/ 80 w 141"/>
                  <a:gd name="T81" fmla="*/ 21 h 143"/>
                  <a:gd name="T82" fmla="*/ 80 w 141"/>
                  <a:gd name="T83" fmla="*/ 21 h 14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1"/>
                  <a:gd name="T127" fmla="*/ 0 h 143"/>
                  <a:gd name="T128" fmla="*/ 141 w 141"/>
                  <a:gd name="T129" fmla="*/ 143 h 14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1" h="143">
                    <a:moveTo>
                      <a:pt x="80" y="21"/>
                    </a:moveTo>
                    <a:lnTo>
                      <a:pt x="80" y="21"/>
                    </a:lnTo>
                    <a:lnTo>
                      <a:pt x="94" y="23"/>
                    </a:lnTo>
                    <a:lnTo>
                      <a:pt x="106" y="33"/>
                    </a:lnTo>
                    <a:lnTo>
                      <a:pt x="115" y="45"/>
                    </a:lnTo>
                    <a:lnTo>
                      <a:pt x="124" y="59"/>
                    </a:lnTo>
                    <a:lnTo>
                      <a:pt x="132" y="78"/>
                    </a:lnTo>
                    <a:lnTo>
                      <a:pt x="136" y="96"/>
                    </a:lnTo>
                    <a:lnTo>
                      <a:pt x="139" y="120"/>
                    </a:lnTo>
                    <a:lnTo>
                      <a:pt x="136" y="143"/>
                    </a:lnTo>
                    <a:lnTo>
                      <a:pt x="139" y="127"/>
                    </a:lnTo>
                    <a:lnTo>
                      <a:pt x="141" y="103"/>
                    </a:lnTo>
                    <a:lnTo>
                      <a:pt x="139" y="80"/>
                    </a:lnTo>
                    <a:lnTo>
                      <a:pt x="134" y="59"/>
                    </a:lnTo>
                    <a:lnTo>
                      <a:pt x="127" y="40"/>
                    </a:lnTo>
                    <a:lnTo>
                      <a:pt x="120" y="23"/>
                    </a:lnTo>
                    <a:lnTo>
                      <a:pt x="108" y="12"/>
                    </a:lnTo>
                    <a:lnTo>
                      <a:pt x="96" y="2"/>
                    </a:lnTo>
                    <a:lnTo>
                      <a:pt x="82" y="0"/>
                    </a:lnTo>
                    <a:lnTo>
                      <a:pt x="68" y="0"/>
                    </a:lnTo>
                    <a:lnTo>
                      <a:pt x="54" y="5"/>
                    </a:lnTo>
                    <a:lnTo>
                      <a:pt x="42" y="14"/>
                    </a:lnTo>
                    <a:lnTo>
                      <a:pt x="30" y="28"/>
                    </a:lnTo>
                    <a:lnTo>
                      <a:pt x="18" y="45"/>
                    </a:lnTo>
                    <a:lnTo>
                      <a:pt x="11" y="63"/>
                    </a:lnTo>
                    <a:lnTo>
                      <a:pt x="4" y="87"/>
                    </a:lnTo>
                    <a:lnTo>
                      <a:pt x="0" y="111"/>
                    </a:lnTo>
                    <a:lnTo>
                      <a:pt x="0" y="118"/>
                    </a:lnTo>
                    <a:lnTo>
                      <a:pt x="4" y="96"/>
                    </a:lnTo>
                    <a:lnTo>
                      <a:pt x="11" y="75"/>
                    </a:lnTo>
                    <a:lnTo>
                      <a:pt x="21" y="59"/>
                    </a:lnTo>
                    <a:lnTo>
                      <a:pt x="30" y="45"/>
                    </a:lnTo>
                    <a:lnTo>
                      <a:pt x="42" y="33"/>
                    </a:lnTo>
                    <a:lnTo>
                      <a:pt x="54" y="26"/>
                    </a:lnTo>
                    <a:lnTo>
                      <a:pt x="68" y="21"/>
                    </a:lnTo>
                    <a:lnTo>
                      <a:pt x="80" y="21"/>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3" name="Freeform 183">
                <a:extLst>
                  <a:ext uri="{FF2B5EF4-FFF2-40B4-BE49-F238E27FC236}">
                    <a16:creationId xmlns:a16="http://schemas.microsoft.com/office/drawing/2014/main" xmlns="" id="{7B52D5B6-1C43-409D-9FA0-B161D8338F79}"/>
                  </a:ext>
                </a:extLst>
              </p:cNvPr>
              <p:cNvSpPr>
                <a:spLocks/>
              </p:cNvSpPr>
              <p:nvPr/>
            </p:nvSpPr>
            <p:spPr bwMode="auto">
              <a:xfrm>
                <a:off x="4982" y="2874"/>
                <a:ext cx="109" cy="142"/>
              </a:xfrm>
              <a:custGeom>
                <a:avLst/>
                <a:gdLst>
                  <a:gd name="T0" fmla="*/ 106 w 109"/>
                  <a:gd name="T1" fmla="*/ 78 h 142"/>
                  <a:gd name="T2" fmla="*/ 106 w 109"/>
                  <a:gd name="T3" fmla="*/ 78 h 142"/>
                  <a:gd name="T4" fmla="*/ 104 w 109"/>
                  <a:gd name="T5" fmla="*/ 92 h 142"/>
                  <a:gd name="T6" fmla="*/ 99 w 109"/>
                  <a:gd name="T7" fmla="*/ 106 h 142"/>
                  <a:gd name="T8" fmla="*/ 92 w 109"/>
                  <a:gd name="T9" fmla="*/ 118 h 142"/>
                  <a:gd name="T10" fmla="*/ 83 w 109"/>
                  <a:gd name="T11" fmla="*/ 128 h 142"/>
                  <a:gd name="T12" fmla="*/ 73 w 109"/>
                  <a:gd name="T13" fmla="*/ 135 h 142"/>
                  <a:gd name="T14" fmla="*/ 64 w 109"/>
                  <a:gd name="T15" fmla="*/ 139 h 142"/>
                  <a:gd name="T16" fmla="*/ 55 w 109"/>
                  <a:gd name="T17" fmla="*/ 142 h 142"/>
                  <a:gd name="T18" fmla="*/ 43 w 109"/>
                  <a:gd name="T19" fmla="*/ 142 h 142"/>
                  <a:gd name="T20" fmla="*/ 43 w 109"/>
                  <a:gd name="T21" fmla="*/ 142 h 142"/>
                  <a:gd name="T22" fmla="*/ 33 w 109"/>
                  <a:gd name="T23" fmla="*/ 139 h 142"/>
                  <a:gd name="T24" fmla="*/ 24 w 109"/>
                  <a:gd name="T25" fmla="*/ 132 h 142"/>
                  <a:gd name="T26" fmla="*/ 17 w 109"/>
                  <a:gd name="T27" fmla="*/ 125 h 142"/>
                  <a:gd name="T28" fmla="*/ 10 w 109"/>
                  <a:gd name="T29" fmla="*/ 116 h 142"/>
                  <a:gd name="T30" fmla="*/ 5 w 109"/>
                  <a:gd name="T31" fmla="*/ 104 h 142"/>
                  <a:gd name="T32" fmla="*/ 3 w 109"/>
                  <a:gd name="T33" fmla="*/ 90 h 142"/>
                  <a:gd name="T34" fmla="*/ 0 w 109"/>
                  <a:gd name="T35" fmla="*/ 78 h 142"/>
                  <a:gd name="T36" fmla="*/ 3 w 109"/>
                  <a:gd name="T37" fmla="*/ 64 h 142"/>
                  <a:gd name="T38" fmla="*/ 3 w 109"/>
                  <a:gd name="T39" fmla="*/ 64 h 142"/>
                  <a:gd name="T40" fmla="*/ 5 w 109"/>
                  <a:gd name="T41" fmla="*/ 50 h 142"/>
                  <a:gd name="T42" fmla="*/ 10 w 109"/>
                  <a:gd name="T43" fmla="*/ 36 h 142"/>
                  <a:gd name="T44" fmla="*/ 17 w 109"/>
                  <a:gd name="T45" fmla="*/ 24 h 142"/>
                  <a:gd name="T46" fmla="*/ 24 w 109"/>
                  <a:gd name="T47" fmla="*/ 17 h 142"/>
                  <a:gd name="T48" fmla="*/ 33 w 109"/>
                  <a:gd name="T49" fmla="*/ 7 h 142"/>
                  <a:gd name="T50" fmla="*/ 43 w 109"/>
                  <a:gd name="T51" fmla="*/ 3 h 142"/>
                  <a:gd name="T52" fmla="*/ 55 w 109"/>
                  <a:gd name="T53" fmla="*/ 0 h 142"/>
                  <a:gd name="T54" fmla="*/ 64 w 109"/>
                  <a:gd name="T55" fmla="*/ 0 h 142"/>
                  <a:gd name="T56" fmla="*/ 64 w 109"/>
                  <a:gd name="T57" fmla="*/ 0 h 142"/>
                  <a:gd name="T58" fmla="*/ 76 w 109"/>
                  <a:gd name="T59" fmla="*/ 3 h 142"/>
                  <a:gd name="T60" fmla="*/ 85 w 109"/>
                  <a:gd name="T61" fmla="*/ 10 h 142"/>
                  <a:gd name="T62" fmla="*/ 92 w 109"/>
                  <a:gd name="T63" fmla="*/ 17 h 142"/>
                  <a:gd name="T64" fmla="*/ 99 w 109"/>
                  <a:gd name="T65" fmla="*/ 26 h 142"/>
                  <a:gd name="T66" fmla="*/ 104 w 109"/>
                  <a:gd name="T67" fmla="*/ 38 h 142"/>
                  <a:gd name="T68" fmla="*/ 106 w 109"/>
                  <a:gd name="T69" fmla="*/ 52 h 142"/>
                  <a:gd name="T70" fmla="*/ 109 w 109"/>
                  <a:gd name="T71" fmla="*/ 64 h 142"/>
                  <a:gd name="T72" fmla="*/ 106 w 109"/>
                  <a:gd name="T73" fmla="*/ 78 h 142"/>
                  <a:gd name="T74" fmla="*/ 106 w 109"/>
                  <a:gd name="T75" fmla="*/ 78 h 1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09"/>
                  <a:gd name="T115" fmla="*/ 0 h 142"/>
                  <a:gd name="T116" fmla="*/ 109 w 109"/>
                  <a:gd name="T117" fmla="*/ 142 h 1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09" h="142">
                    <a:moveTo>
                      <a:pt x="106" y="78"/>
                    </a:moveTo>
                    <a:lnTo>
                      <a:pt x="106" y="78"/>
                    </a:lnTo>
                    <a:lnTo>
                      <a:pt x="104" y="92"/>
                    </a:lnTo>
                    <a:lnTo>
                      <a:pt x="99" y="106"/>
                    </a:lnTo>
                    <a:lnTo>
                      <a:pt x="92" y="118"/>
                    </a:lnTo>
                    <a:lnTo>
                      <a:pt x="83" y="128"/>
                    </a:lnTo>
                    <a:lnTo>
                      <a:pt x="73" y="135"/>
                    </a:lnTo>
                    <a:lnTo>
                      <a:pt x="64" y="139"/>
                    </a:lnTo>
                    <a:lnTo>
                      <a:pt x="55" y="142"/>
                    </a:lnTo>
                    <a:lnTo>
                      <a:pt x="43" y="142"/>
                    </a:lnTo>
                    <a:lnTo>
                      <a:pt x="33" y="139"/>
                    </a:lnTo>
                    <a:lnTo>
                      <a:pt x="24" y="132"/>
                    </a:lnTo>
                    <a:lnTo>
                      <a:pt x="17" y="125"/>
                    </a:lnTo>
                    <a:lnTo>
                      <a:pt x="10" y="116"/>
                    </a:lnTo>
                    <a:lnTo>
                      <a:pt x="5" y="104"/>
                    </a:lnTo>
                    <a:lnTo>
                      <a:pt x="3" y="90"/>
                    </a:lnTo>
                    <a:lnTo>
                      <a:pt x="0" y="78"/>
                    </a:lnTo>
                    <a:lnTo>
                      <a:pt x="3" y="64"/>
                    </a:lnTo>
                    <a:lnTo>
                      <a:pt x="5" y="50"/>
                    </a:lnTo>
                    <a:lnTo>
                      <a:pt x="10" y="36"/>
                    </a:lnTo>
                    <a:lnTo>
                      <a:pt x="17" y="24"/>
                    </a:lnTo>
                    <a:lnTo>
                      <a:pt x="24" y="17"/>
                    </a:lnTo>
                    <a:lnTo>
                      <a:pt x="33" y="7"/>
                    </a:lnTo>
                    <a:lnTo>
                      <a:pt x="43" y="3"/>
                    </a:lnTo>
                    <a:lnTo>
                      <a:pt x="55" y="0"/>
                    </a:lnTo>
                    <a:lnTo>
                      <a:pt x="64" y="0"/>
                    </a:lnTo>
                    <a:lnTo>
                      <a:pt x="76" y="3"/>
                    </a:lnTo>
                    <a:lnTo>
                      <a:pt x="85" y="10"/>
                    </a:lnTo>
                    <a:lnTo>
                      <a:pt x="92" y="17"/>
                    </a:lnTo>
                    <a:lnTo>
                      <a:pt x="99" y="26"/>
                    </a:lnTo>
                    <a:lnTo>
                      <a:pt x="104" y="38"/>
                    </a:lnTo>
                    <a:lnTo>
                      <a:pt x="106" y="52"/>
                    </a:lnTo>
                    <a:lnTo>
                      <a:pt x="109" y="64"/>
                    </a:lnTo>
                    <a:lnTo>
                      <a:pt x="106" y="78"/>
                    </a:lnTo>
                    <a:close/>
                  </a:path>
                </a:pathLst>
              </a:custGeom>
              <a:solidFill>
                <a:srgbClr val="1A5A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4" name="Freeform 184">
                <a:extLst>
                  <a:ext uri="{FF2B5EF4-FFF2-40B4-BE49-F238E27FC236}">
                    <a16:creationId xmlns:a16="http://schemas.microsoft.com/office/drawing/2014/main" xmlns="" id="{6BA14080-5CAF-4679-9EF1-4E722B007D62}"/>
                  </a:ext>
                </a:extLst>
              </p:cNvPr>
              <p:cNvSpPr>
                <a:spLocks/>
              </p:cNvSpPr>
              <p:nvPr/>
            </p:nvSpPr>
            <p:spPr bwMode="auto">
              <a:xfrm>
                <a:off x="4994" y="2888"/>
                <a:ext cx="85" cy="114"/>
              </a:xfrm>
              <a:custGeom>
                <a:avLst/>
                <a:gdLst>
                  <a:gd name="T0" fmla="*/ 85 w 85"/>
                  <a:gd name="T1" fmla="*/ 64 h 114"/>
                  <a:gd name="T2" fmla="*/ 85 w 85"/>
                  <a:gd name="T3" fmla="*/ 64 h 114"/>
                  <a:gd name="T4" fmla="*/ 83 w 85"/>
                  <a:gd name="T5" fmla="*/ 73 h 114"/>
                  <a:gd name="T6" fmla="*/ 78 w 85"/>
                  <a:gd name="T7" fmla="*/ 85 h 114"/>
                  <a:gd name="T8" fmla="*/ 73 w 85"/>
                  <a:gd name="T9" fmla="*/ 95 h 114"/>
                  <a:gd name="T10" fmla="*/ 66 w 85"/>
                  <a:gd name="T11" fmla="*/ 102 h 114"/>
                  <a:gd name="T12" fmla="*/ 59 w 85"/>
                  <a:gd name="T13" fmla="*/ 106 h 114"/>
                  <a:gd name="T14" fmla="*/ 50 w 85"/>
                  <a:gd name="T15" fmla="*/ 111 h 114"/>
                  <a:gd name="T16" fmla="*/ 43 w 85"/>
                  <a:gd name="T17" fmla="*/ 114 h 114"/>
                  <a:gd name="T18" fmla="*/ 33 w 85"/>
                  <a:gd name="T19" fmla="*/ 114 h 114"/>
                  <a:gd name="T20" fmla="*/ 33 w 85"/>
                  <a:gd name="T21" fmla="*/ 114 h 114"/>
                  <a:gd name="T22" fmla="*/ 26 w 85"/>
                  <a:gd name="T23" fmla="*/ 111 h 114"/>
                  <a:gd name="T24" fmla="*/ 19 w 85"/>
                  <a:gd name="T25" fmla="*/ 106 h 114"/>
                  <a:gd name="T26" fmla="*/ 12 w 85"/>
                  <a:gd name="T27" fmla="*/ 99 h 114"/>
                  <a:gd name="T28" fmla="*/ 7 w 85"/>
                  <a:gd name="T29" fmla="*/ 92 h 114"/>
                  <a:gd name="T30" fmla="*/ 2 w 85"/>
                  <a:gd name="T31" fmla="*/ 83 h 114"/>
                  <a:gd name="T32" fmla="*/ 0 w 85"/>
                  <a:gd name="T33" fmla="*/ 73 h 114"/>
                  <a:gd name="T34" fmla="*/ 0 w 85"/>
                  <a:gd name="T35" fmla="*/ 62 h 114"/>
                  <a:gd name="T36" fmla="*/ 0 w 85"/>
                  <a:gd name="T37" fmla="*/ 50 h 114"/>
                  <a:gd name="T38" fmla="*/ 0 w 85"/>
                  <a:gd name="T39" fmla="*/ 50 h 114"/>
                  <a:gd name="T40" fmla="*/ 2 w 85"/>
                  <a:gd name="T41" fmla="*/ 41 h 114"/>
                  <a:gd name="T42" fmla="*/ 7 w 85"/>
                  <a:gd name="T43" fmla="*/ 29 h 114"/>
                  <a:gd name="T44" fmla="*/ 12 w 85"/>
                  <a:gd name="T45" fmla="*/ 19 h 114"/>
                  <a:gd name="T46" fmla="*/ 19 w 85"/>
                  <a:gd name="T47" fmla="*/ 12 h 114"/>
                  <a:gd name="T48" fmla="*/ 26 w 85"/>
                  <a:gd name="T49" fmla="*/ 8 h 114"/>
                  <a:gd name="T50" fmla="*/ 33 w 85"/>
                  <a:gd name="T51" fmla="*/ 3 h 114"/>
                  <a:gd name="T52" fmla="*/ 43 w 85"/>
                  <a:gd name="T53" fmla="*/ 0 h 114"/>
                  <a:gd name="T54" fmla="*/ 52 w 85"/>
                  <a:gd name="T55" fmla="*/ 0 h 114"/>
                  <a:gd name="T56" fmla="*/ 52 w 85"/>
                  <a:gd name="T57" fmla="*/ 0 h 114"/>
                  <a:gd name="T58" fmla="*/ 59 w 85"/>
                  <a:gd name="T59" fmla="*/ 3 h 114"/>
                  <a:gd name="T60" fmla="*/ 66 w 85"/>
                  <a:gd name="T61" fmla="*/ 8 h 114"/>
                  <a:gd name="T62" fmla="*/ 73 w 85"/>
                  <a:gd name="T63" fmla="*/ 15 h 114"/>
                  <a:gd name="T64" fmla="*/ 78 w 85"/>
                  <a:gd name="T65" fmla="*/ 22 h 114"/>
                  <a:gd name="T66" fmla="*/ 83 w 85"/>
                  <a:gd name="T67" fmla="*/ 31 h 114"/>
                  <a:gd name="T68" fmla="*/ 85 w 85"/>
                  <a:gd name="T69" fmla="*/ 41 h 114"/>
                  <a:gd name="T70" fmla="*/ 85 w 85"/>
                  <a:gd name="T71" fmla="*/ 52 h 114"/>
                  <a:gd name="T72" fmla="*/ 85 w 85"/>
                  <a:gd name="T73" fmla="*/ 64 h 114"/>
                  <a:gd name="T74" fmla="*/ 85 w 85"/>
                  <a:gd name="T75" fmla="*/ 64 h 11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
                  <a:gd name="T115" fmla="*/ 0 h 114"/>
                  <a:gd name="T116" fmla="*/ 85 w 85"/>
                  <a:gd name="T117" fmla="*/ 114 h 11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 h="114">
                    <a:moveTo>
                      <a:pt x="85" y="64"/>
                    </a:moveTo>
                    <a:lnTo>
                      <a:pt x="85" y="64"/>
                    </a:lnTo>
                    <a:lnTo>
                      <a:pt x="83" y="73"/>
                    </a:lnTo>
                    <a:lnTo>
                      <a:pt x="78" y="85"/>
                    </a:lnTo>
                    <a:lnTo>
                      <a:pt x="73" y="95"/>
                    </a:lnTo>
                    <a:lnTo>
                      <a:pt x="66" y="102"/>
                    </a:lnTo>
                    <a:lnTo>
                      <a:pt x="59" y="106"/>
                    </a:lnTo>
                    <a:lnTo>
                      <a:pt x="50" y="111"/>
                    </a:lnTo>
                    <a:lnTo>
                      <a:pt x="43" y="114"/>
                    </a:lnTo>
                    <a:lnTo>
                      <a:pt x="33" y="114"/>
                    </a:lnTo>
                    <a:lnTo>
                      <a:pt x="26" y="111"/>
                    </a:lnTo>
                    <a:lnTo>
                      <a:pt x="19" y="106"/>
                    </a:lnTo>
                    <a:lnTo>
                      <a:pt x="12" y="99"/>
                    </a:lnTo>
                    <a:lnTo>
                      <a:pt x="7" y="92"/>
                    </a:lnTo>
                    <a:lnTo>
                      <a:pt x="2" y="83"/>
                    </a:lnTo>
                    <a:lnTo>
                      <a:pt x="0" y="73"/>
                    </a:lnTo>
                    <a:lnTo>
                      <a:pt x="0" y="62"/>
                    </a:lnTo>
                    <a:lnTo>
                      <a:pt x="0" y="50"/>
                    </a:lnTo>
                    <a:lnTo>
                      <a:pt x="2" y="41"/>
                    </a:lnTo>
                    <a:lnTo>
                      <a:pt x="7" y="29"/>
                    </a:lnTo>
                    <a:lnTo>
                      <a:pt x="12" y="19"/>
                    </a:lnTo>
                    <a:lnTo>
                      <a:pt x="19" y="12"/>
                    </a:lnTo>
                    <a:lnTo>
                      <a:pt x="26" y="8"/>
                    </a:lnTo>
                    <a:lnTo>
                      <a:pt x="33" y="3"/>
                    </a:lnTo>
                    <a:lnTo>
                      <a:pt x="43" y="0"/>
                    </a:lnTo>
                    <a:lnTo>
                      <a:pt x="52" y="0"/>
                    </a:lnTo>
                    <a:lnTo>
                      <a:pt x="59" y="3"/>
                    </a:lnTo>
                    <a:lnTo>
                      <a:pt x="66" y="8"/>
                    </a:lnTo>
                    <a:lnTo>
                      <a:pt x="73" y="15"/>
                    </a:lnTo>
                    <a:lnTo>
                      <a:pt x="78" y="22"/>
                    </a:lnTo>
                    <a:lnTo>
                      <a:pt x="83" y="31"/>
                    </a:lnTo>
                    <a:lnTo>
                      <a:pt x="85" y="41"/>
                    </a:lnTo>
                    <a:lnTo>
                      <a:pt x="85" y="52"/>
                    </a:lnTo>
                    <a:lnTo>
                      <a:pt x="85" y="64"/>
                    </a:lnTo>
                    <a:close/>
                  </a:path>
                </a:pathLst>
              </a:custGeom>
              <a:solidFill>
                <a:srgbClr val="28AE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5" name="Freeform 185">
                <a:extLst>
                  <a:ext uri="{FF2B5EF4-FFF2-40B4-BE49-F238E27FC236}">
                    <a16:creationId xmlns:a16="http://schemas.microsoft.com/office/drawing/2014/main" xmlns="" id="{CE186BC8-5456-4402-8C51-6D5536E725EC}"/>
                  </a:ext>
                </a:extLst>
              </p:cNvPr>
              <p:cNvSpPr>
                <a:spLocks/>
              </p:cNvSpPr>
              <p:nvPr/>
            </p:nvSpPr>
            <p:spPr bwMode="auto">
              <a:xfrm>
                <a:off x="5008" y="2912"/>
                <a:ext cx="54" cy="71"/>
              </a:xfrm>
              <a:custGeom>
                <a:avLst/>
                <a:gdLst>
                  <a:gd name="T0" fmla="*/ 54 w 54"/>
                  <a:gd name="T1" fmla="*/ 40 h 71"/>
                  <a:gd name="T2" fmla="*/ 54 w 54"/>
                  <a:gd name="T3" fmla="*/ 40 h 71"/>
                  <a:gd name="T4" fmla="*/ 52 w 54"/>
                  <a:gd name="T5" fmla="*/ 52 h 71"/>
                  <a:gd name="T6" fmla="*/ 43 w 54"/>
                  <a:gd name="T7" fmla="*/ 64 h 71"/>
                  <a:gd name="T8" fmla="*/ 33 w 54"/>
                  <a:gd name="T9" fmla="*/ 68 h 71"/>
                  <a:gd name="T10" fmla="*/ 29 w 54"/>
                  <a:gd name="T11" fmla="*/ 71 h 71"/>
                  <a:gd name="T12" fmla="*/ 21 w 54"/>
                  <a:gd name="T13" fmla="*/ 71 h 71"/>
                  <a:gd name="T14" fmla="*/ 21 w 54"/>
                  <a:gd name="T15" fmla="*/ 71 h 71"/>
                  <a:gd name="T16" fmla="*/ 17 w 54"/>
                  <a:gd name="T17" fmla="*/ 68 h 71"/>
                  <a:gd name="T18" fmla="*/ 12 w 54"/>
                  <a:gd name="T19" fmla="*/ 66 h 71"/>
                  <a:gd name="T20" fmla="*/ 5 w 54"/>
                  <a:gd name="T21" fmla="*/ 57 h 71"/>
                  <a:gd name="T22" fmla="*/ 0 w 54"/>
                  <a:gd name="T23" fmla="*/ 45 h 71"/>
                  <a:gd name="T24" fmla="*/ 0 w 54"/>
                  <a:gd name="T25" fmla="*/ 31 h 71"/>
                  <a:gd name="T26" fmla="*/ 0 w 54"/>
                  <a:gd name="T27" fmla="*/ 31 h 71"/>
                  <a:gd name="T28" fmla="*/ 5 w 54"/>
                  <a:gd name="T29" fmla="*/ 19 h 71"/>
                  <a:gd name="T30" fmla="*/ 12 w 54"/>
                  <a:gd name="T31" fmla="*/ 7 h 71"/>
                  <a:gd name="T32" fmla="*/ 21 w 54"/>
                  <a:gd name="T33" fmla="*/ 2 h 71"/>
                  <a:gd name="T34" fmla="*/ 29 w 54"/>
                  <a:gd name="T35" fmla="*/ 0 h 71"/>
                  <a:gd name="T36" fmla="*/ 33 w 54"/>
                  <a:gd name="T37" fmla="*/ 0 h 71"/>
                  <a:gd name="T38" fmla="*/ 33 w 54"/>
                  <a:gd name="T39" fmla="*/ 0 h 71"/>
                  <a:gd name="T40" fmla="*/ 38 w 54"/>
                  <a:gd name="T41" fmla="*/ 2 h 71"/>
                  <a:gd name="T42" fmla="*/ 43 w 54"/>
                  <a:gd name="T43" fmla="*/ 5 h 71"/>
                  <a:gd name="T44" fmla="*/ 52 w 54"/>
                  <a:gd name="T45" fmla="*/ 14 h 71"/>
                  <a:gd name="T46" fmla="*/ 54 w 54"/>
                  <a:gd name="T47" fmla="*/ 26 h 71"/>
                  <a:gd name="T48" fmla="*/ 54 w 54"/>
                  <a:gd name="T49" fmla="*/ 40 h 71"/>
                  <a:gd name="T50" fmla="*/ 54 w 54"/>
                  <a:gd name="T51" fmla="*/ 40 h 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
                  <a:gd name="T79" fmla="*/ 0 h 71"/>
                  <a:gd name="T80" fmla="*/ 54 w 54"/>
                  <a:gd name="T81" fmla="*/ 71 h 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 h="71">
                    <a:moveTo>
                      <a:pt x="54" y="40"/>
                    </a:moveTo>
                    <a:lnTo>
                      <a:pt x="54" y="40"/>
                    </a:lnTo>
                    <a:lnTo>
                      <a:pt x="52" y="52"/>
                    </a:lnTo>
                    <a:lnTo>
                      <a:pt x="43" y="64"/>
                    </a:lnTo>
                    <a:lnTo>
                      <a:pt x="33" y="68"/>
                    </a:lnTo>
                    <a:lnTo>
                      <a:pt x="29" y="71"/>
                    </a:lnTo>
                    <a:lnTo>
                      <a:pt x="21" y="71"/>
                    </a:lnTo>
                    <a:lnTo>
                      <a:pt x="17" y="68"/>
                    </a:lnTo>
                    <a:lnTo>
                      <a:pt x="12" y="66"/>
                    </a:lnTo>
                    <a:lnTo>
                      <a:pt x="5" y="57"/>
                    </a:lnTo>
                    <a:lnTo>
                      <a:pt x="0" y="45"/>
                    </a:lnTo>
                    <a:lnTo>
                      <a:pt x="0" y="31"/>
                    </a:lnTo>
                    <a:lnTo>
                      <a:pt x="5" y="19"/>
                    </a:lnTo>
                    <a:lnTo>
                      <a:pt x="12" y="7"/>
                    </a:lnTo>
                    <a:lnTo>
                      <a:pt x="21" y="2"/>
                    </a:lnTo>
                    <a:lnTo>
                      <a:pt x="29" y="0"/>
                    </a:lnTo>
                    <a:lnTo>
                      <a:pt x="33" y="0"/>
                    </a:lnTo>
                    <a:lnTo>
                      <a:pt x="38" y="2"/>
                    </a:lnTo>
                    <a:lnTo>
                      <a:pt x="43" y="5"/>
                    </a:lnTo>
                    <a:lnTo>
                      <a:pt x="52" y="14"/>
                    </a:lnTo>
                    <a:lnTo>
                      <a:pt x="54" y="26"/>
                    </a:lnTo>
                    <a:lnTo>
                      <a:pt x="54"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6" name="Freeform 186">
                <a:extLst>
                  <a:ext uri="{FF2B5EF4-FFF2-40B4-BE49-F238E27FC236}">
                    <a16:creationId xmlns:a16="http://schemas.microsoft.com/office/drawing/2014/main" xmlns="" id="{E1E47957-7EF5-4589-80E4-450A3F7135F4}"/>
                  </a:ext>
                </a:extLst>
              </p:cNvPr>
              <p:cNvSpPr>
                <a:spLocks/>
              </p:cNvSpPr>
              <p:nvPr/>
            </p:nvSpPr>
            <p:spPr bwMode="auto">
              <a:xfrm>
                <a:off x="5015" y="2907"/>
                <a:ext cx="22" cy="29"/>
              </a:xfrm>
              <a:custGeom>
                <a:avLst/>
                <a:gdLst>
                  <a:gd name="T0" fmla="*/ 22 w 22"/>
                  <a:gd name="T1" fmla="*/ 14 h 29"/>
                  <a:gd name="T2" fmla="*/ 22 w 22"/>
                  <a:gd name="T3" fmla="*/ 14 h 29"/>
                  <a:gd name="T4" fmla="*/ 22 w 22"/>
                  <a:gd name="T5" fmla="*/ 19 h 29"/>
                  <a:gd name="T6" fmla="*/ 19 w 22"/>
                  <a:gd name="T7" fmla="*/ 24 h 29"/>
                  <a:gd name="T8" fmla="*/ 14 w 22"/>
                  <a:gd name="T9" fmla="*/ 26 h 29"/>
                  <a:gd name="T10" fmla="*/ 12 w 22"/>
                  <a:gd name="T11" fmla="*/ 29 h 29"/>
                  <a:gd name="T12" fmla="*/ 12 w 22"/>
                  <a:gd name="T13" fmla="*/ 29 h 29"/>
                  <a:gd name="T14" fmla="*/ 7 w 22"/>
                  <a:gd name="T15" fmla="*/ 26 h 29"/>
                  <a:gd name="T16" fmla="*/ 3 w 22"/>
                  <a:gd name="T17" fmla="*/ 24 h 29"/>
                  <a:gd name="T18" fmla="*/ 0 w 22"/>
                  <a:gd name="T19" fmla="*/ 19 h 29"/>
                  <a:gd name="T20" fmla="*/ 0 w 22"/>
                  <a:gd name="T21" fmla="*/ 14 h 29"/>
                  <a:gd name="T22" fmla="*/ 0 w 22"/>
                  <a:gd name="T23" fmla="*/ 14 h 29"/>
                  <a:gd name="T24" fmla="*/ 3 w 22"/>
                  <a:gd name="T25" fmla="*/ 10 h 29"/>
                  <a:gd name="T26" fmla="*/ 5 w 22"/>
                  <a:gd name="T27" fmla="*/ 5 h 29"/>
                  <a:gd name="T28" fmla="*/ 7 w 22"/>
                  <a:gd name="T29" fmla="*/ 3 h 29"/>
                  <a:gd name="T30" fmla="*/ 12 w 22"/>
                  <a:gd name="T31" fmla="*/ 0 h 29"/>
                  <a:gd name="T32" fmla="*/ 12 w 22"/>
                  <a:gd name="T33" fmla="*/ 0 h 29"/>
                  <a:gd name="T34" fmla="*/ 17 w 22"/>
                  <a:gd name="T35" fmla="*/ 3 h 29"/>
                  <a:gd name="T36" fmla="*/ 19 w 22"/>
                  <a:gd name="T37" fmla="*/ 5 h 29"/>
                  <a:gd name="T38" fmla="*/ 22 w 22"/>
                  <a:gd name="T39" fmla="*/ 10 h 29"/>
                  <a:gd name="T40" fmla="*/ 22 w 22"/>
                  <a:gd name="T41" fmla="*/ 14 h 29"/>
                  <a:gd name="T42" fmla="*/ 22 w 22"/>
                  <a:gd name="T43" fmla="*/ 14 h 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
                  <a:gd name="T67" fmla="*/ 0 h 29"/>
                  <a:gd name="T68" fmla="*/ 22 w 22"/>
                  <a:gd name="T69" fmla="*/ 29 h 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 h="29">
                    <a:moveTo>
                      <a:pt x="22" y="14"/>
                    </a:moveTo>
                    <a:lnTo>
                      <a:pt x="22" y="14"/>
                    </a:lnTo>
                    <a:lnTo>
                      <a:pt x="22" y="19"/>
                    </a:lnTo>
                    <a:lnTo>
                      <a:pt x="19" y="24"/>
                    </a:lnTo>
                    <a:lnTo>
                      <a:pt x="14" y="26"/>
                    </a:lnTo>
                    <a:lnTo>
                      <a:pt x="12" y="29"/>
                    </a:lnTo>
                    <a:lnTo>
                      <a:pt x="7" y="26"/>
                    </a:lnTo>
                    <a:lnTo>
                      <a:pt x="3" y="24"/>
                    </a:lnTo>
                    <a:lnTo>
                      <a:pt x="0" y="19"/>
                    </a:lnTo>
                    <a:lnTo>
                      <a:pt x="0" y="14"/>
                    </a:lnTo>
                    <a:lnTo>
                      <a:pt x="3" y="10"/>
                    </a:lnTo>
                    <a:lnTo>
                      <a:pt x="5" y="5"/>
                    </a:lnTo>
                    <a:lnTo>
                      <a:pt x="7" y="3"/>
                    </a:lnTo>
                    <a:lnTo>
                      <a:pt x="12" y="0"/>
                    </a:lnTo>
                    <a:lnTo>
                      <a:pt x="17" y="3"/>
                    </a:lnTo>
                    <a:lnTo>
                      <a:pt x="19" y="5"/>
                    </a:lnTo>
                    <a:lnTo>
                      <a:pt x="22" y="10"/>
                    </a:lnTo>
                    <a:lnTo>
                      <a:pt x="22"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7" name="Freeform 187">
                <a:extLst>
                  <a:ext uri="{FF2B5EF4-FFF2-40B4-BE49-F238E27FC236}">
                    <a16:creationId xmlns:a16="http://schemas.microsoft.com/office/drawing/2014/main" xmlns="" id="{D461FFE7-58DD-4393-BE24-782314E9F4A9}"/>
                  </a:ext>
                </a:extLst>
              </p:cNvPr>
              <p:cNvSpPr>
                <a:spLocks/>
              </p:cNvSpPr>
              <p:nvPr/>
            </p:nvSpPr>
            <p:spPr bwMode="auto">
              <a:xfrm>
                <a:off x="5046" y="2961"/>
                <a:ext cx="14" cy="15"/>
              </a:xfrm>
              <a:custGeom>
                <a:avLst/>
                <a:gdLst>
                  <a:gd name="T0" fmla="*/ 7 w 14"/>
                  <a:gd name="T1" fmla="*/ 0 h 15"/>
                  <a:gd name="T2" fmla="*/ 7 w 14"/>
                  <a:gd name="T3" fmla="*/ 0 h 15"/>
                  <a:gd name="T4" fmla="*/ 12 w 14"/>
                  <a:gd name="T5" fmla="*/ 3 h 15"/>
                  <a:gd name="T6" fmla="*/ 14 w 14"/>
                  <a:gd name="T7" fmla="*/ 8 h 15"/>
                  <a:gd name="T8" fmla="*/ 14 w 14"/>
                  <a:gd name="T9" fmla="*/ 8 h 15"/>
                  <a:gd name="T10" fmla="*/ 12 w 14"/>
                  <a:gd name="T11" fmla="*/ 12 h 15"/>
                  <a:gd name="T12" fmla="*/ 7 w 14"/>
                  <a:gd name="T13" fmla="*/ 15 h 15"/>
                  <a:gd name="T14" fmla="*/ 7 w 14"/>
                  <a:gd name="T15" fmla="*/ 15 h 15"/>
                  <a:gd name="T16" fmla="*/ 2 w 14"/>
                  <a:gd name="T17" fmla="*/ 12 h 15"/>
                  <a:gd name="T18" fmla="*/ 0 w 14"/>
                  <a:gd name="T19" fmla="*/ 8 h 15"/>
                  <a:gd name="T20" fmla="*/ 0 w 14"/>
                  <a:gd name="T21" fmla="*/ 8 h 15"/>
                  <a:gd name="T22" fmla="*/ 2 w 14"/>
                  <a:gd name="T23" fmla="*/ 3 h 15"/>
                  <a:gd name="T24" fmla="*/ 7 w 14"/>
                  <a:gd name="T25" fmla="*/ 0 h 15"/>
                  <a:gd name="T26" fmla="*/ 7 w 14"/>
                  <a:gd name="T27" fmla="*/ 0 h 1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15"/>
                  <a:gd name="T44" fmla="*/ 14 w 14"/>
                  <a:gd name="T45" fmla="*/ 15 h 1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15">
                    <a:moveTo>
                      <a:pt x="7" y="0"/>
                    </a:moveTo>
                    <a:lnTo>
                      <a:pt x="7" y="0"/>
                    </a:lnTo>
                    <a:lnTo>
                      <a:pt x="12" y="3"/>
                    </a:lnTo>
                    <a:lnTo>
                      <a:pt x="14" y="8"/>
                    </a:lnTo>
                    <a:lnTo>
                      <a:pt x="12" y="12"/>
                    </a:lnTo>
                    <a:lnTo>
                      <a:pt x="7" y="15"/>
                    </a:lnTo>
                    <a:lnTo>
                      <a:pt x="2" y="12"/>
                    </a:lnTo>
                    <a:lnTo>
                      <a:pt x="0" y="8"/>
                    </a:lnTo>
                    <a:lnTo>
                      <a:pt x="2" y="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8" name="Freeform 188">
                <a:extLst>
                  <a:ext uri="{FF2B5EF4-FFF2-40B4-BE49-F238E27FC236}">
                    <a16:creationId xmlns:a16="http://schemas.microsoft.com/office/drawing/2014/main" xmlns="" id="{589AA22D-D718-44F4-A9AE-74F20B1DF92B}"/>
                  </a:ext>
                </a:extLst>
              </p:cNvPr>
              <p:cNvSpPr>
                <a:spLocks/>
              </p:cNvSpPr>
              <p:nvPr/>
            </p:nvSpPr>
            <p:spPr bwMode="auto">
              <a:xfrm>
                <a:off x="4952" y="3011"/>
                <a:ext cx="151" cy="73"/>
              </a:xfrm>
              <a:custGeom>
                <a:avLst/>
                <a:gdLst>
                  <a:gd name="T0" fmla="*/ 151 w 151"/>
                  <a:gd name="T1" fmla="*/ 49 h 73"/>
                  <a:gd name="T2" fmla="*/ 151 w 151"/>
                  <a:gd name="T3" fmla="*/ 49 h 73"/>
                  <a:gd name="T4" fmla="*/ 151 w 151"/>
                  <a:gd name="T5" fmla="*/ 45 h 73"/>
                  <a:gd name="T6" fmla="*/ 141 w 151"/>
                  <a:gd name="T7" fmla="*/ 28 h 73"/>
                  <a:gd name="T8" fmla="*/ 134 w 151"/>
                  <a:gd name="T9" fmla="*/ 21 h 73"/>
                  <a:gd name="T10" fmla="*/ 125 w 151"/>
                  <a:gd name="T11" fmla="*/ 12 h 73"/>
                  <a:gd name="T12" fmla="*/ 113 w 151"/>
                  <a:gd name="T13" fmla="*/ 7 h 73"/>
                  <a:gd name="T14" fmla="*/ 96 w 151"/>
                  <a:gd name="T15" fmla="*/ 2 h 73"/>
                  <a:gd name="T16" fmla="*/ 96 w 151"/>
                  <a:gd name="T17" fmla="*/ 2 h 73"/>
                  <a:gd name="T18" fmla="*/ 54 w 151"/>
                  <a:gd name="T19" fmla="*/ 0 h 73"/>
                  <a:gd name="T20" fmla="*/ 44 w 151"/>
                  <a:gd name="T21" fmla="*/ 0 h 73"/>
                  <a:gd name="T22" fmla="*/ 33 w 151"/>
                  <a:gd name="T23" fmla="*/ 2 h 73"/>
                  <a:gd name="T24" fmla="*/ 33 w 151"/>
                  <a:gd name="T25" fmla="*/ 2 h 73"/>
                  <a:gd name="T26" fmla="*/ 21 w 151"/>
                  <a:gd name="T27" fmla="*/ 7 h 73"/>
                  <a:gd name="T28" fmla="*/ 9 w 151"/>
                  <a:gd name="T29" fmla="*/ 12 h 73"/>
                  <a:gd name="T30" fmla="*/ 0 w 151"/>
                  <a:gd name="T31" fmla="*/ 19 h 73"/>
                  <a:gd name="T32" fmla="*/ 0 w 151"/>
                  <a:gd name="T33" fmla="*/ 19 h 73"/>
                  <a:gd name="T34" fmla="*/ 2 w 151"/>
                  <a:gd name="T35" fmla="*/ 26 h 73"/>
                  <a:gd name="T36" fmla="*/ 14 w 151"/>
                  <a:gd name="T37" fmla="*/ 40 h 73"/>
                  <a:gd name="T38" fmla="*/ 21 w 151"/>
                  <a:gd name="T39" fmla="*/ 49 h 73"/>
                  <a:gd name="T40" fmla="*/ 30 w 151"/>
                  <a:gd name="T41" fmla="*/ 59 h 73"/>
                  <a:gd name="T42" fmla="*/ 40 w 151"/>
                  <a:gd name="T43" fmla="*/ 64 h 73"/>
                  <a:gd name="T44" fmla="*/ 52 w 151"/>
                  <a:gd name="T45" fmla="*/ 68 h 73"/>
                  <a:gd name="T46" fmla="*/ 52 w 151"/>
                  <a:gd name="T47" fmla="*/ 68 h 73"/>
                  <a:gd name="T48" fmla="*/ 89 w 151"/>
                  <a:gd name="T49" fmla="*/ 73 h 73"/>
                  <a:gd name="T50" fmla="*/ 101 w 151"/>
                  <a:gd name="T51" fmla="*/ 73 h 73"/>
                  <a:gd name="T52" fmla="*/ 115 w 151"/>
                  <a:gd name="T53" fmla="*/ 68 h 73"/>
                  <a:gd name="T54" fmla="*/ 115 w 151"/>
                  <a:gd name="T55" fmla="*/ 68 h 73"/>
                  <a:gd name="T56" fmla="*/ 141 w 151"/>
                  <a:gd name="T57" fmla="*/ 56 h 73"/>
                  <a:gd name="T58" fmla="*/ 151 w 151"/>
                  <a:gd name="T59" fmla="*/ 49 h 73"/>
                  <a:gd name="T60" fmla="*/ 151 w 151"/>
                  <a:gd name="T61" fmla="*/ 49 h 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1"/>
                  <a:gd name="T94" fmla="*/ 0 h 73"/>
                  <a:gd name="T95" fmla="*/ 151 w 151"/>
                  <a:gd name="T96" fmla="*/ 73 h 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1" h="73">
                    <a:moveTo>
                      <a:pt x="151" y="49"/>
                    </a:moveTo>
                    <a:lnTo>
                      <a:pt x="151" y="49"/>
                    </a:lnTo>
                    <a:lnTo>
                      <a:pt x="151" y="45"/>
                    </a:lnTo>
                    <a:lnTo>
                      <a:pt x="141" y="28"/>
                    </a:lnTo>
                    <a:lnTo>
                      <a:pt x="134" y="21"/>
                    </a:lnTo>
                    <a:lnTo>
                      <a:pt x="125" y="12"/>
                    </a:lnTo>
                    <a:lnTo>
                      <a:pt x="113" y="7"/>
                    </a:lnTo>
                    <a:lnTo>
                      <a:pt x="96" y="2"/>
                    </a:lnTo>
                    <a:lnTo>
                      <a:pt x="54" y="0"/>
                    </a:lnTo>
                    <a:lnTo>
                      <a:pt x="44" y="0"/>
                    </a:lnTo>
                    <a:lnTo>
                      <a:pt x="33" y="2"/>
                    </a:lnTo>
                    <a:lnTo>
                      <a:pt x="21" y="7"/>
                    </a:lnTo>
                    <a:lnTo>
                      <a:pt x="9" y="12"/>
                    </a:lnTo>
                    <a:lnTo>
                      <a:pt x="0" y="19"/>
                    </a:lnTo>
                    <a:lnTo>
                      <a:pt x="2" y="26"/>
                    </a:lnTo>
                    <a:lnTo>
                      <a:pt x="14" y="40"/>
                    </a:lnTo>
                    <a:lnTo>
                      <a:pt x="21" y="49"/>
                    </a:lnTo>
                    <a:lnTo>
                      <a:pt x="30" y="59"/>
                    </a:lnTo>
                    <a:lnTo>
                      <a:pt x="40" y="64"/>
                    </a:lnTo>
                    <a:lnTo>
                      <a:pt x="52" y="68"/>
                    </a:lnTo>
                    <a:lnTo>
                      <a:pt x="89" y="73"/>
                    </a:lnTo>
                    <a:lnTo>
                      <a:pt x="101" y="73"/>
                    </a:lnTo>
                    <a:lnTo>
                      <a:pt x="115" y="68"/>
                    </a:lnTo>
                    <a:lnTo>
                      <a:pt x="141" y="56"/>
                    </a:lnTo>
                    <a:lnTo>
                      <a:pt x="151" y="49"/>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9" name="Freeform 189">
                <a:extLst>
                  <a:ext uri="{FF2B5EF4-FFF2-40B4-BE49-F238E27FC236}">
                    <a16:creationId xmlns:a16="http://schemas.microsoft.com/office/drawing/2014/main" xmlns="" id="{B4ABD786-3D67-4282-8ECE-9606C040699B}"/>
                  </a:ext>
                </a:extLst>
              </p:cNvPr>
              <p:cNvSpPr>
                <a:spLocks/>
              </p:cNvSpPr>
              <p:nvPr/>
            </p:nvSpPr>
            <p:spPr bwMode="auto">
              <a:xfrm>
                <a:off x="4949" y="3006"/>
                <a:ext cx="163" cy="50"/>
              </a:xfrm>
              <a:custGeom>
                <a:avLst/>
                <a:gdLst>
                  <a:gd name="T0" fmla="*/ 0 w 163"/>
                  <a:gd name="T1" fmla="*/ 21 h 50"/>
                  <a:gd name="T2" fmla="*/ 0 w 163"/>
                  <a:gd name="T3" fmla="*/ 21 h 50"/>
                  <a:gd name="T4" fmla="*/ 17 w 163"/>
                  <a:gd name="T5" fmla="*/ 14 h 50"/>
                  <a:gd name="T6" fmla="*/ 36 w 163"/>
                  <a:gd name="T7" fmla="*/ 7 h 50"/>
                  <a:gd name="T8" fmla="*/ 59 w 163"/>
                  <a:gd name="T9" fmla="*/ 3 h 50"/>
                  <a:gd name="T10" fmla="*/ 71 w 163"/>
                  <a:gd name="T11" fmla="*/ 0 h 50"/>
                  <a:gd name="T12" fmla="*/ 85 w 163"/>
                  <a:gd name="T13" fmla="*/ 0 h 50"/>
                  <a:gd name="T14" fmla="*/ 97 w 163"/>
                  <a:gd name="T15" fmla="*/ 3 h 50"/>
                  <a:gd name="T16" fmla="*/ 111 w 163"/>
                  <a:gd name="T17" fmla="*/ 7 h 50"/>
                  <a:gd name="T18" fmla="*/ 125 w 163"/>
                  <a:gd name="T19" fmla="*/ 14 h 50"/>
                  <a:gd name="T20" fmla="*/ 139 w 163"/>
                  <a:gd name="T21" fmla="*/ 24 h 50"/>
                  <a:gd name="T22" fmla="*/ 151 w 163"/>
                  <a:gd name="T23" fmla="*/ 36 h 50"/>
                  <a:gd name="T24" fmla="*/ 163 w 163"/>
                  <a:gd name="T25" fmla="*/ 50 h 50"/>
                  <a:gd name="T26" fmla="*/ 163 w 163"/>
                  <a:gd name="T27" fmla="*/ 50 h 50"/>
                  <a:gd name="T28" fmla="*/ 154 w 163"/>
                  <a:gd name="T29" fmla="*/ 40 h 50"/>
                  <a:gd name="T30" fmla="*/ 142 w 163"/>
                  <a:gd name="T31" fmla="*/ 31 h 50"/>
                  <a:gd name="T32" fmla="*/ 125 w 163"/>
                  <a:gd name="T33" fmla="*/ 21 h 50"/>
                  <a:gd name="T34" fmla="*/ 104 w 163"/>
                  <a:gd name="T35" fmla="*/ 14 h 50"/>
                  <a:gd name="T36" fmla="*/ 90 w 163"/>
                  <a:gd name="T37" fmla="*/ 12 h 50"/>
                  <a:gd name="T38" fmla="*/ 76 w 163"/>
                  <a:gd name="T39" fmla="*/ 12 h 50"/>
                  <a:gd name="T40" fmla="*/ 59 w 163"/>
                  <a:gd name="T41" fmla="*/ 12 h 50"/>
                  <a:gd name="T42" fmla="*/ 40 w 163"/>
                  <a:gd name="T43" fmla="*/ 12 h 50"/>
                  <a:gd name="T44" fmla="*/ 22 w 163"/>
                  <a:gd name="T45" fmla="*/ 17 h 50"/>
                  <a:gd name="T46" fmla="*/ 0 w 163"/>
                  <a:gd name="T47" fmla="*/ 21 h 50"/>
                  <a:gd name="T48" fmla="*/ 0 w 163"/>
                  <a:gd name="T49" fmla="*/ 21 h 5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3"/>
                  <a:gd name="T76" fmla="*/ 0 h 50"/>
                  <a:gd name="T77" fmla="*/ 163 w 163"/>
                  <a:gd name="T78" fmla="*/ 50 h 5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3" h="50">
                    <a:moveTo>
                      <a:pt x="0" y="21"/>
                    </a:moveTo>
                    <a:lnTo>
                      <a:pt x="0" y="21"/>
                    </a:lnTo>
                    <a:lnTo>
                      <a:pt x="17" y="14"/>
                    </a:lnTo>
                    <a:lnTo>
                      <a:pt x="36" y="7"/>
                    </a:lnTo>
                    <a:lnTo>
                      <a:pt x="59" y="3"/>
                    </a:lnTo>
                    <a:lnTo>
                      <a:pt x="71" y="0"/>
                    </a:lnTo>
                    <a:lnTo>
                      <a:pt x="85" y="0"/>
                    </a:lnTo>
                    <a:lnTo>
                      <a:pt x="97" y="3"/>
                    </a:lnTo>
                    <a:lnTo>
                      <a:pt x="111" y="7"/>
                    </a:lnTo>
                    <a:lnTo>
                      <a:pt x="125" y="14"/>
                    </a:lnTo>
                    <a:lnTo>
                      <a:pt x="139" y="24"/>
                    </a:lnTo>
                    <a:lnTo>
                      <a:pt x="151" y="36"/>
                    </a:lnTo>
                    <a:lnTo>
                      <a:pt x="163" y="50"/>
                    </a:lnTo>
                    <a:lnTo>
                      <a:pt x="154" y="40"/>
                    </a:lnTo>
                    <a:lnTo>
                      <a:pt x="142" y="31"/>
                    </a:lnTo>
                    <a:lnTo>
                      <a:pt x="125" y="21"/>
                    </a:lnTo>
                    <a:lnTo>
                      <a:pt x="104" y="14"/>
                    </a:lnTo>
                    <a:lnTo>
                      <a:pt x="90" y="12"/>
                    </a:lnTo>
                    <a:lnTo>
                      <a:pt x="76" y="12"/>
                    </a:lnTo>
                    <a:lnTo>
                      <a:pt x="59" y="12"/>
                    </a:lnTo>
                    <a:lnTo>
                      <a:pt x="40" y="12"/>
                    </a:lnTo>
                    <a:lnTo>
                      <a:pt x="22" y="17"/>
                    </a:lnTo>
                    <a:lnTo>
                      <a:pt x="0" y="21"/>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0" name="Freeform 190">
                <a:extLst>
                  <a:ext uri="{FF2B5EF4-FFF2-40B4-BE49-F238E27FC236}">
                    <a16:creationId xmlns:a16="http://schemas.microsoft.com/office/drawing/2014/main" xmlns="" id="{76BB0FBF-D621-49FE-A172-5FC62616DDCF}"/>
                  </a:ext>
                </a:extLst>
              </p:cNvPr>
              <p:cNvSpPr>
                <a:spLocks/>
              </p:cNvSpPr>
              <p:nvPr/>
            </p:nvSpPr>
            <p:spPr bwMode="auto">
              <a:xfrm>
                <a:off x="4695" y="2728"/>
                <a:ext cx="153" cy="139"/>
              </a:xfrm>
              <a:custGeom>
                <a:avLst/>
                <a:gdLst>
                  <a:gd name="T0" fmla="*/ 141 w 153"/>
                  <a:gd name="T1" fmla="*/ 76 h 139"/>
                  <a:gd name="T2" fmla="*/ 153 w 153"/>
                  <a:gd name="T3" fmla="*/ 66 h 139"/>
                  <a:gd name="T4" fmla="*/ 153 w 153"/>
                  <a:gd name="T5" fmla="*/ 66 h 139"/>
                  <a:gd name="T6" fmla="*/ 141 w 153"/>
                  <a:gd name="T7" fmla="*/ 54 h 139"/>
                  <a:gd name="T8" fmla="*/ 111 w 153"/>
                  <a:gd name="T9" fmla="*/ 26 h 139"/>
                  <a:gd name="T10" fmla="*/ 92 w 153"/>
                  <a:gd name="T11" fmla="*/ 12 h 139"/>
                  <a:gd name="T12" fmla="*/ 75 w 153"/>
                  <a:gd name="T13" fmla="*/ 3 h 139"/>
                  <a:gd name="T14" fmla="*/ 66 w 153"/>
                  <a:gd name="T15" fmla="*/ 0 h 139"/>
                  <a:gd name="T16" fmla="*/ 59 w 153"/>
                  <a:gd name="T17" fmla="*/ 0 h 139"/>
                  <a:gd name="T18" fmla="*/ 52 w 153"/>
                  <a:gd name="T19" fmla="*/ 0 h 139"/>
                  <a:gd name="T20" fmla="*/ 45 w 153"/>
                  <a:gd name="T21" fmla="*/ 5 h 139"/>
                  <a:gd name="T22" fmla="*/ 45 w 153"/>
                  <a:gd name="T23" fmla="*/ 5 h 139"/>
                  <a:gd name="T24" fmla="*/ 35 w 153"/>
                  <a:gd name="T25" fmla="*/ 14 h 139"/>
                  <a:gd name="T26" fmla="*/ 26 w 153"/>
                  <a:gd name="T27" fmla="*/ 24 h 139"/>
                  <a:gd name="T28" fmla="*/ 14 w 153"/>
                  <a:gd name="T29" fmla="*/ 40 h 139"/>
                  <a:gd name="T30" fmla="*/ 7 w 153"/>
                  <a:gd name="T31" fmla="*/ 59 h 139"/>
                  <a:gd name="T32" fmla="*/ 2 w 153"/>
                  <a:gd name="T33" fmla="*/ 69 h 139"/>
                  <a:gd name="T34" fmla="*/ 2 w 153"/>
                  <a:gd name="T35" fmla="*/ 83 h 139"/>
                  <a:gd name="T36" fmla="*/ 0 w 153"/>
                  <a:gd name="T37" fmla="*/ 95 h 139"/>
                  <a:gd name="T38" fmla="*/ 2 w 153"/>
                  <a:gd name="T39" fmla="*/ 109 h 139"/>
                  <a:gd name="T40" fmla="*/ 4 w 153"/>
                  <a:gd name="T41" fmla="*/ 123 h 139"/>
                  <a:gd name="T42" fmla="*/ 12 w 153"/>
                  <a:gd name="T43" fmla="*/ 139 h 139"/>
                  <a:gd name="T44" fmla="*/ 141 w 153"/>
                  <a:gd name="T45" fmla="*/ 76 h 13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3"/>
                  <a:gd name="T70" fmla="*/ 0 h 139"/>
                  <a:gd name="T71" fmla="*/ 153 w 153"/>
                  <a:gd name="T72" fmla="*/ 139 h 13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3" h="139">
                    <a:moveTo>
                      <a:pt x="141" y="76"/>
                    </a:moveTo>
                    <a:lnTo>
                      <a:pt x="153" y="66"/>
                    </a:lnTo>
                    <a:lnTo>
                      <a:pt x="141" y="54"/>
                    </a:lnTo>
                    <a:lnTo>
                      <a:pt x="111" y="26"/>
                    </a:lnTo>
                    <a:lnTo>
                      <a:pt x="92" y="12"/>
                    </a:lnTo>
                    <a:lnTo>
                      <a:pt x="75" y="3"/>
                    </a:lnTo>
                    <a:lnTo>
                      <a:pt x="66" y="0"/>
                    </a:lnTo>
                    <a:lnTo>
                      <a:pt x="59" y="0"/>
                    </a:lnTo>
                    <a:lnTo>
                      <a:pt x="52" y="0"/>
                    </a:lnTo>
                    <a:lnTo>
                      <a:pt x="45" y="5"/>
                    </a:lnTo>
                    <a:lnTo>
                      <a:pt x="35" y="14"/>
                    </a:lnTo>
                    <a:lnTo>
                      <a:pt x="26" y="24"/>
                    </a:lnTo>
                    <a:lnTo>
                      <a:pt x="14" y="40"/>
                    </a:lnTo>
                    <a:lnTo>
                      <a:pt x="7" y="59"/>
                    </a:lnTo>
                    <a:lnTo>
                      <a:pt x="2" y="69"/>
                    </a:lnTo>
                    <a:lnTo>
                      <a:pt x="2" y="83"/>
                    </a:lnTo>
                    <a:lnTo>
                      <a:pt x="0" y="95"/>
                    </a:lnTo>
                    <a:lnTo>
                      <a:pt x="2" y="109"/>
                    </a:lnTo>
                    <a:lnTo>
                      <a:pt x="4" y="123"/>
                    </a:lnTo>
                    <a:lnTo>
                      <a:pt x="12" y="139"/>
                    </a:lnTo>
                    <a:lnTo>
                      <a:pt x="141" y="76"/>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1" name="Freeform 191">
                <a:extLst>
                  <a:ext uri="{FF2B5EF4-FFF2-40B4-BE49-F238E27FC236}">
                    <a16:creationId xmlns:a16="http://schemas.microsoft.com/office/drawing/2014/main" xmlns="" id="{0D9BBC98-3DC1-4408-B1B1-85699DA15AF2}"/>
                  </a:ext>
                </a:extLst>
              </p:cNvPr>
              <p:cNvSpPr>
                <a:spLocks/>
              </p:cNvSpPr>
              <p:nvPr/>
            </p:nvSpPr>
            <p:spPr bwMode="auto">
              <a:xfrm>
                <a:off x="4671" y="2709"/>
                <a:ext cx="172" cy="163"/>
              </a:xfrm>
              <a:custGeom>
                <a:avLst/>
                <a:gdLst>
                  <a:gd name="T0" fmla="*/ 113 w 172"/>
                  <a:gd name="T1" fmla="*/ 10 h 163"/>
                  <a:gd name="T2" fmla="*/ 113 w 172"/>
                  <a:gd name="T3" fmla="*/ 10 h 163"/>
                  <a:gd name="T4" fmla="*/ 104 w 172"/>
                  <a:gd name="T5" fmla="*/ 3 h 163"/>
                  <a:gd name="T6" fmla="*/ 94 w 172"/>
                  <a:gd name="T7" fmla="*/ 0 h 163"/>
                  <a:gd name="T8" fmla="*/ 83 w 172"/>
                  <a:gd name="T9" fmla="*/ 0 h 163"/>
                  <a:gd name="T10" fmla="*/ 73 w 172"/>
                  <a:gd name="T11" fmla="*/ 5 h 163"/>
                  <a:gd name="T12" fmla="*/ 64 w 172"/>
                  <a:gd name="T13" fmla="*/ 12 h 163"/>
                  <a:gd name="T14" fmla="*/ 52 w 172"/>
                  <a:gd name="T15" fmla="*/ 22 h 163"/>
                  <a:gd name="T16" fmla="*/ 43 w 172"/>
                  <a:gd name="T17" fmla="*/ 36 h 163"/>
                  <a:gd name="T18" fmla="*/ 33 w 172"/>
                  <a:gd name="T19" fmla="*/ 52 h 163"/>
                  <a:gd name="T20" fmla="*/ 33 w 172"/>
                  <a:gd name="T21" fmla="*/ 52 h 163"/>
                  <a:gd name="T22" fmla="*/ 21 w 172"/>
                  <a:gd name="T23" fmla="*/ 81 h 163"/>
                  <a:gd name="T24" fmla="*/ 14 w 172"/>
                  <a:gd name="T25" fmla="*/ 104 h 163"/>
                  <a:gd name="T26" fmla="*/ 5 w 172"/>
                  <a:gd name="T27" fmla="*/ 139 h 163"/>
                  <a:gd name="T28" fmla="*/ 0 w 172"/>
                  <a:gd name="T29" fmla="*/ 161 h 163"/>
                  <a:gd name="T30" fmla="*/ 0 w 172"/>
                  <a:gd name="T31" fmla="*/ 163 h 163"/>
                  <a:gd name="T32" fmla="*/ 0 w 172"/>
                  <a:gd name="T33" fmla="*/ 163 h 163"/>
                  <a:gd name="T34" fmla="*/ 10 w 172"/>
                  <a:gd name="T35" fmla="*/ 139 h 163"/>
                  <a:gd name="T36" fmla="*/ 19 w 172"/>
                  <a:gd name="T37" fmla="*/ 116 h 163"/>
                  <a:gd name="T38" fmla="*/ 33 w 172"/>
                  <a:gd name="T39" fmla="*/ 90 h 163"/>
                  <a:gd name="T40" fmla="*/ 47 w 172"/>
                  <a:gd name="T41" fmla="*/ 66 h 163"/>
                  <a:gd name="T42" fmla="*/ 57 w 172"/>
                  <a:gd name="T43" fmla="*/ 55 h 163"/>
                  <a:gd name="T44" fmla="*/ 66 w 172"/>
                  <a:gd name="T45" fmla="*/ 48 h 163"/>
                  <a:gd name="T46" fmla="*/ 76 w 172"/>
                  <a:gd name="T47" fmla="*/ 41 h 163"/>
                  <a:gd name="T48" fmla="*/ 87 w 172"/>
                  <a:gd name="T49" fmla="*/ 36 h 163"/>
                  <a:gd name="T50" fmla="*/ 97 w 172"/>
                  <a:gd name="T51" fmla="*/ 36 h 163"/>
                  <a:gd name="T52" fmla="*/ 109 w 172"/>
                  <a:gd name="T53" fmla="*/ 38 h 163"/>
                  <a:gd name="T54" fmla="*/ 109 w 172"/>
                  <a:gd name="T55" fmla="*/ 38 h 163"/>
                  <a:gd name="T56" fmla="*/ 127 w 172"/>
                  <a:gd name="T57" fmla="*/ 50 h 163"/>
                  <a:gd name="T58" fmla="*/ 142 w 172"/>
                  <a:gd name="T59" fmla="*/ 59 h 163"/>
                  <a:gd name="T60" fmla="*/ 142 w 172"/>
                  <a:gd name="T61" fmla="*/ 59 h 163"/>
                  <a:gd name="T62" fmla="*/ 149 w 172"/>
                  <a:gd name="T63" fmla="*/ 62 h 163"/>
                  <a:gd name="T64" fmla="*/ 156 w 172"/>
                  <a:gd name="T65" fmla="*/ 62 h 163"/>
                  <a:gd name="T66" fmla="*/ 160 w 172"/>
                  <a:gd name="T67" fmla="*/ 62 h 163"/>
                  <a:gd name="T68" fmla="*/ 165 w 172"/>
                  <a:gd name="T69" fmla="*/ 57 h 163"/>
                  <a:gd name="T70" fmla="*/ 170 w 172"/>
                  <a:gd name="T71" fmla="*/ 52 h 163"/>
                  <a:gd name="T72" fmla="*/ 170 w 172"/>
                  <a:gd name="T73" fmla="*/ 48 h 163"/>
                  <a:gd name="T74" fmla="*/ 172 w 172"/>
                  <a:gd name="T75" fmla="*/ 41 h 163"/>
                  <a:gd name="T76" fmla="*/ 170 w 172"/>
                  <a:gd name="T77" fmla="*/ 33 h 163"/>
                  <a:gd name="T78" fmla="*/ 170 w 172"/>
                  <a:gd name="T79" fmla="*/ 33 h 163"/>
                  <a:gd name="T80" fmla="*/ 170 w 172"/>
                  <a:gd name="T81" fmla="*/ 33 h 163"/>
                  <a:gd name="T82" fmla="*/ 168 w 172"/>
                  <a:gd name="T83" fmla="*/ 33 h 163"/>
                  <a:gd name="T84" fmla="*/ 165 w 172"/>
                  <a:gd name="T85" fmla="*/ 38 h 163"/>
                  <a:gd name="T86" fmla="*/ 158 w 172"/>
                  <a:gd name="T87" fmla="*/ 43 h 163"/>
                  <a:gd name="T88" fmla="*/ 156 w 172"/>
                  <a:gd name="T89" fmla="*/ 45 h 163"/>
                  <a:gd name="T90" fmla="*/ 151 w 172"/>
                  <a:gd name="T91" fmla="*/ 43 h 163"/>
                  <a:gd name="T92" fmla="*/ 151 w 172"/>
                  <a:gd name="T93" fmla="*/ 43 h 163"/>
                  <a:gd name="T94" fmla="*/ 142 w 172"/>
                  <a:gd name="T95" fmla="*/ 38 h 163"/>
                  <a:gd name="T96" fmla="*/ 135 w 172"/>
                  <a:gd name="T97" fmla="*/ 31 h 163"/>
                  <a:gd name="T98" fmla="*/ 125 w 172"/>
                  <a:gd name="T99" fmla="*/ 22 h 163"/>
                  <a:gd name="T100" fmla="*/ 113 w 172"/>
                  <a:gd name="T101" fmla="*/ 10 h 163"/>
                  <a:gd name="T102" fmla="*/ 113 w 172"/>
                  <a:gd name="T103" fmla="*/ 10 h 1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2"/>
                  <a:gd name="T157" fmla="*/ 0 h 163"/>
                  <a:gd name="T158" fmla="*/ 172 w 172"/>
                  <a:gd name="T159" fmla="*/ 163 h 1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2" h="163">
                    <a:moveTo>
                      <a:pt x="113" y="10"/>
                    </a:moveTo>
                    <a:lnTo>
                      <a:pt x="113" y="10"/>
                    </a:lnTo>
                    <a:lnTo>
                      <a:pt x="104" y="3"/>
                    </a:lnTo>
                    <a:lnTo>
                      <a:pt x="94" y="0"/>
                    </a:lnTo>
                    <a:lnTo>
                      <a:pt x="83" y="0"/>
                    </a:lnTo>
                    <a:lnTo>
                      <a:pt x="73" y="5"/>
                    </a:lnTo>
                    <a:lnTo>
                      <a:pt x="64" y="12"/>
                    </a:lnTo>
                    <a:lnTo>
                      <a:pt x="52" y="22"/>
                    </a:lnTo>
                    <a:lnTo>
                      <a:pt x="43" y="36"/>
                    </a:lnTo>
                    <a:lnTo>
                      <a:pt x="33" y="52"/>
                    </a:lnTo>
                    <a:lnTo>
                      <a:pt x="21" y="81"/>
                    </a:lnTo>
                    <a:lnTo>
                      <a:pt x="14" y="104"/>
                    </a:lnTo>
                    <a:lnTo>
                      <a:pt x="5" y="139"/>
                    </a:lnTo>
                    <a:lnTo>
                      <a:pt x="0" y="161"/>
                    </a:lnTo>
                    <a:lnTo>
                      <a:pt x="0" y="163"/>
                    </a:lnTo>
                    <a:lnTo>
                      <a:pt x="10" y="139"/>
                    </a:lnTo>
                    <a:lnTo>
                      <a:pt x="19" y="116"/>
                    </a:lnTo>
                    <a:lnTo>
                      <a:pt x="33" y="90"/>
                    </a:lnTo>
                    <a:lnTo>
                      <a:pt x="47" y="66"/>
                    </a:lnTo>
                    <a:lnTo>
                      <a:pt x="57" y="55"/>
                    </a:lnTo>
                    <a:lnTo>
                      <a:pt x="66" y="48"/>
                    </a:lnTo>
                    <a:lnTo>
                      <a:pt x="76" y="41"/>
                    </a:lnTo>
                    <a:lnTo>
                      <a:pt x="87" y="36"/>
                    </a:lnTo>
                    <a:lnTo>
                      <a:pt x="97" y="36"/>
                    </a:lnTo>
                    <a:lnTo>
                      <a:pt x="109" y="38"/>
                    </a:lnTo>
                    <a:lnTo>
                      <a:pt x="127" y="50"/>
                    </a:lnTo>
                    <a:lnTo>
                      <a:pt x="142" y="59"/>
                    </a:lnTo>
                    <a:lnTo>
                      <a:pt x="149" y="62"/>
                    </a:lnTo>
                    <a:lnTo>
                      <a:pt x="156" y="62"/>
                    </a:lnTo>
                    <a:lnTo>
                      <a:pt x="160" y="62"/>
                    </a:lnTo>
                    <a:lnTo>
                      <a:pt x="165" y="57"/>
                    </a:lnTo>
                    <a:lnTo>
                      <a:pt x="170" y="52"/>
                    </a:lnTo>
                    <a:lnTo>
                      <a:pt x="170" y="48"/>
                    </a:lnTo>
                    <a:lnTo>
                      <a:pt x="172" y="41"/>
                    </a:lnTo>
                    <a:lnTo>
                      <a:pt x="170" y="33"/>
                    </a:lnTo>
                    <a:lnTo>
                      <a:pt x="168" y="33"/>
                    </a:lnTo>
                    <a:lnTo>
                      <a:pt x="165" y="38"/>
                    </a:lnTo>
                    <a:lnTo>
                      <a:pt x="158" y="43"/>
                    </a:lnTo>
                    <a:lnTo>
                      <a:pt x="156" y="45"/>
                    </a:lnTo>
                    <a:lnTo>
                      <a:pt x="151" y="43"/>
                    </a:lnTo>
                    <a:lnTo>
                      <a:pt x="142" y="38"/>
                    </a:lnTo>
                    <a:lnTo>
                      <a:pt x="135" y="31"/>
                    </a:lnTo>
                    <a:lnTo>
                      <a:pt x="125" y="22"/>
                    </a:lnTo>
                    <a:lnTo>
                      <a:pt x="113" y="10"/>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2" name="Freeform 192">
                <a:extLst>
                  <a:ext uri="{FF2B5EF4-FFF2-40B4-BE49-F238E27FC236}">
                    <a16:creationId xmlns:a16="http://schemas.microsoft.com/office/drawing/2014/main" xmlns="" id="{B6594FAD-1CDA-40DF-8487-BF1876D80F8A}"/>
                  </a:ext>
                </a:extLst>
              </p:cNvPr>
              <p:cNvSpPr>
                <a:spLocks/>
              </p:cNvSpPr>
              <p:nvPr/>
            </p:nvSpPr>
            <p:spPr bwMode="auto">
              <a:xfrm>
                <a:off x="4681" y="2768"/>
                <a:ext cx="198" cy="292"/>
              </a:xfrm>
              <a:custGeom>
                <a:avLst/>
                <a:gdLst>
                  <a:gd name="T0" fmla="*/ 68 w 198"/>
                  <a:gd name="T1" fmla="*/ 292 h 292"/>
                  <a:gd name="T2" fmla="*/ 68 w 198"/>
                  <a:gd name="T3" fmla="*/ 292 h 292"/>
                  <a:gd name="T4" fmla="*/ 80 w 198"/>
                  <a:gd name="T5" fmla="*/ 285 h 292"/>
                  <a:gd name="T6" fmla="*/ 94 w 198"/>
                  <a:gd name="T7" fmla="*/ 278 h 292"/>
                  <a:gd name="T8" fmla="*/ 106 w 198"/>
                  <a:gd name="T9" fmla="*/ 276 h 292"/>
                  <a:gd name="T10" fmla="*/ 117 w 198"/>
                  <a:gd name="T11" fmla="*/ 274 h 292"/>
                  <a:gd name="T12" fmla="*/ 141 w 198"/>
                  <a:gd name="T13" fmla="*/ 274 h 292"/>
                  <a:gd name="T14" fmla="*/ 160 w 198"/>
                  <a:gd name="T15" fmla="*/ 276 h 292"/>
                  <a:gd name="T16" fmla="*/ 160 w 198"/>
                  <a:gd name="T17" fmla="*/ 276 h 292"/>
                  <a:gd name="T18" fmla="*/ 169 w 198"/>
                  <a:gd name="T19" fmla="*/ 262 h 292"/>
                  <a:gd name="T20" fmla="*/ 179 w 198"/>
                  <a:gd name="T21" fmla="*/ 248 h 292"/>
                  <a:gd name="T22" fmla="*/ 186 w 198"/>
                  <a:gd name="T23" fmla="*/ 231 h 292"/>
                  <a:gd name="T24" fmla="*/ 191 w 198"/>
                  <a:gd name="T25" fmla="*/ 212 h 292"/>
                  <a:gd name="T26" fmla="*/ 195 w 198"/>
                  <a:gd name="T27" fmla="*/ 193 h 292"/>
                  <a:gd name="T28" fmla="*/ 198 w 198"/>
                  <a:gd name="T29" fmla="*/ 172 h 292"/>
                  <a:gd name="T30" fmla="*/ 198 w 198"/>
                  <a:gd name="T31" fmla="*/ 151 h 292"/>
                  <a:gd name="T32" fmla="*/ 195 w 198"/>
                  <a:gd name="T33" fmla="*/ 130 h 292"/>
                  <a:gd name="T34" fmla="*/ 195 w 198"/>
                  <a:gd name="T35" fmla="*/ 130 h 292"/>
                  <a:gd name="T36" fmla="*/ 188 w 198"/>
                  <a:gd name="T37" fmla="*/ 99 h 292"/>
                  <a:gd name="T38" fmla="*/ 179 w 198"/>
                  <a:gd name="T39" fmla="*/ 73 h 292"/>
                  <a:gd name="T40" fmla="*/ 165 w 198"/>
                  <a:gd name="T41" fmla="*/ 50 h 292"/>
                  <a:gd name="T42" fmla="*/ 150 w 198"/>
                  <a:gd name="T43" fmla="*/ 31 h 292"/>
                  <a:gd name="T44" fmla="*/ 134 w 198"/>
                  <a:gd name="T45" fmla="*/ 14 h 292"/>
                  <a:gd name="T46" fmla="*/ 115 w 198"/>
                  <a:gd name="T47" fmla="*/ 5 h 292"/>
                  <a:gd name="T48" fmla="*/ 106 w 198"/>
                  <a:gd name="T49" fmla="*/ 3 h 292"/>
                  <a:gd name="T50" fmla="*/ 96 w 198"/>
                  <a:gd name="T51" fmla="*/ 0 h 292"/>
                  <a:gd name="T52" fmla="*/ 87 w 198"/>
                  <a:gd name="T53" fmla="*/ 0 h 292"/>
                  <a:gd name="T54" fmla="*/ 75 w 198"/>
                  <a:gd name="T55" fmla="*/ 3 h 292"/>
                  <a:gd name="T56" fmla="*/ 75 w 198"/>
                  <a:gd name="T57" fmla="*/ 3 h 292"/>
                  <a:gd name="T58" fmla="*/ 66 w 198"/>
                  <a:gd name="T59" fmla="*/ 5 h 292"/>
                  <a:gd name="T60" fmla="*/ 56 w 198"/>
                  <a:gd name="T61" fmla="*/ 10 h 292"/>
                  <a:gd name="T62" fmla="*/ 40 w 198"/>
                  <a:gd name="T63" fmla="*/ 24 h 292"/>
                  <a:gd name="T64" fmla="*/ 26 w 198"/>
                  <a:gd name="T65" fmla="*/ 40 h 292"/>
                  <a:gd name="T66" fmla="*/ 14 w 198"/>
                  <a:gd name="T67" fmla="*/ 62 h 292"/>
                  <a:gd name="T68" fmla="*/ 7 w 198"/>
                  <a:gd name="T69" fmla="*/ 87 h 292"/>
                  <a:gd name="T70" fmla="*/ 0 w 198"/>
                  <a:gd name="T71" fmla="*/ 113 h 292"/>
                  <a:gd name="T72" fmla="*/ 0 w 198"/>
                  <a:gd name="T73" fmla="*/ 144 h 292"/>
                  <a:gd name="T74" fmla="*/ 2 w 198"/>
                  <a:gd name="T75" fmla="*/ 175 h 292"/>
                  <a:gd name="T76" fmla="*/ 2 w 198"/>
                  <a:gd name="T77" fmla="*/ 175 h 292"/>
                  <a:gd name="T78" fmla="*/ 4 w 198"/>
                  <a:gd name="T79" fmla="*/ 193 h 292"/>
                  <a:gd name="T80" fmla="*/ 11 w 198"/>
                  <a:gd name="T81" fmla="*/ 212 h 292"/>
                  <a:gd name="T82" fmla="*/ 18 w 198"/>
                  <a:gd name="T83" fmla="*/ 231 h 292"/>
                  <a:gd name="T84" fmla="*/ 26 w 198"/>
                  <a:gd name="T85" fmla="*/ 245 h 292"/>
                  <a:gd name="T86" fmla="*/ 35 w 198"/>
                  <a:gd name="T87" fmla="*/ 259 h 292"/>
                  <a:gd name="T88" fmla="*/ 44 w 198"/>
                  <a:gd name="T89" fmla="*/ 274 h 292"/>
                  <a:gd name="T90" fmla="*/ 56 w 198"/>
                  <a:gd name="T91" fmla="*/ 283 h 292"/>
                  <a:gd name="T92" fmla="*/ 68 w 198"/>
                  <a:gd name="T93" fmla="*/ 292 h 292"/>
                  <a:gd name="T94" fmla="*/ 68 w 198"/>
                  <a:gd name="T95" fmla="*/ 292 h 29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8"/>
                  <a:gd name="T145" fmla="*/ 0 h 292"/>
                  <a:gd name="T146" fmla="*/ 198 w 198"/>
                  <a:gd name="T147" fmla="*/ 292 h 29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8" h="292">
                    <a:moveTo>
                      <a:pt x="68" y="292"/>
                    </a:moveTo>
                    <a:lnTo>
                      <a:pt x="68" y="292"/>
                    </a:lnTo>
                    <a:lnTo>
                      <a:pt x="80" y="285"/>
                    </a:lnTo>
                    <a:lnTo>
                      <a:pt x="94" y="278"/>
                    </a:lnTo>
                    <a:lnTo>
                      <a:pt x="106" y="276"/>
                    </a:lnTo>
                    <a:lnTo>
                      <a:pt x="117" y="274"/>
                    </a:lnTo>
                    <a:lnTo>
                      <a:pt x="141" y="274"/>
                    </a:lnTo>
                    <a:lnTo>
                      <a:pt x="160" y="276"/>
                    </a:lnTo>
                    <a:lnTo>
                      <a:pt x="169" y="262"/>
                    </a:lnTo>
                    <a:lnTo>
                      <a:pt x="179" y="248"/>
                    </a:lnTo>
                    <a:lnTo>
                      <a:pt x="186" y="231"/>
                    </a:lnTo>
                    <a:lnTo>
                      <a:pt x="191" y="212"/>
                    </a:lnTo>
                    <a:lnTo>
                      <a:pt x="195" y="193"/>
                    </a:lnTo>
                    <a:lnTo>
                      <a:pt x="198" y="172"/>
                    </a:lnTo>
                    <a:lnTo>
                      <a:pt x="198" y="151"/>
                    </a:lnTo>
                    <a:lnTo>
                      <a:pt x="195" y="130"/>
                    </a:lnTo>
                    <a:lnTo>
                      <a:pt x="188" y="99"/>
                    </a:lnTo>
                    <a:lnTo>
                      <a:pt x="179" y="73"/>
                    </a:lnTo>
                    <a:lnTo>
                      <a:pt x="165" y="50"/>
                    </a:lnTo>
                    <a:lnTo>
                      <a:pt x="150" y="31"/>
                    </a:lnTo>
                    <a:lnTo>
                      <a:pt x="134" y="14"/>
                    </a:lnTo>
                    <a:lnTo>
                      <a:pt x="115" y="5"/>
                    </a:lnTo>
                    <a:lnTo>
                      <a:pt x="106" y="3"/>
                    </a:lnTo>
                    <a:lnTo>
                      <a:pt x="96" y="0"/>
                    </a:lnTo>
                    <a:lnTo>
                      <a:pt x="87" y="0"/>
                    </a:lnTo>
                    <a:lnTo>
                      <a:pt x="75" y="3"/>
                    </a:lnTo>
                    <a:lnTo>
                      <a:pt x="66" y="5"/>
                    </a:lnTo>
                    <a:lnTo>
                      <a:pt x="56" y="10"/>
                    </a:lnTo>
                    <a:lnTo>
                      <a:pt x="40" y="24"/>
                    </a:lnTo>
                    <a:lnTo>
                      <a:pt x="26" y="40"/>
                    </a:lnTo>
                    <a:lnTo>
                      <a:pt x="14" y="62"/>
                    </a:lnTo>
                    <a:lnTo>
                      <a:pt x="7" y="87"/>
                    </a:lnTo>
                    <a:lnTo>
                      <a:pt x="0" y="113"/>
                    </a:lnTo>
                    <a:lnTo>
                      <a:pt x="0" y="144"/>
                    </a:lnTo>
                    <a:lnTo>
                      <a:pt x="2" y="175"/>
                    </a:lnTo>
                    <a:lnTo>
                      <a:pt x="4" y="193"/>
                    </a:lnTo>
                    <a:lnTo>
                      <a:pt x="11" y="212"/>
                    </a:lnTo>
                    <a:lnTo>
                      <a:pt x="18" y="231"/>
                    </a:lnTo>
                    <a:lnTo>
                      <a:pt x="26" y="245"/>
                    </a:lnTo>
                    <a:lnTo>
                      <a:pt x="35" y="259"/>
                    </a:lnTo>
                    <a:lnTo>
                      <a:pt x="44" y="274"/>
                    </a:lnTo>
                    <a:lnTo>
                      <a:pt x="56" y="283"/>
                    </a:lnTo>
                    <a:lnTo>
                      <a:pt x="68" y="292"/>
                    </a:lnTo>
                    <a:close/>
                  </a:path>
                </a:pathLst>
              </a:custGeom>
              <a:solidFill>
                <a:srgbClr val="FFC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 name="Freeform 193">
                <a:extLst>
                  <a:ext uri="{FF2B5EF4-FFF2-40B4-BE49-F238E27FC236}">
                    <a16:creationId xmlns:a16="http://schemas.microsoft.com/office/drawing/2014/main" xmlns="" id="{9A07A044-A129-42CF-B60B-5B98A6CA8017}"/>
                  </a:ext>
                </a:extLst>
              </p:cNvPr>
              <p:cNvSpPr>
                <a:spLocks/>
              </p:cNvSpPr>
              <p:nvPr/>
            </p:nvSpPr>
            <p:spPr bwMode="auto">
              <a:xfrm>
                <a:off x="4695" y="2799"/>
                <a:ext cx="167" cy="271"/>
              </a:xfrm>
              <a:custGeom>
                <a:avLst/>
                <a:gdLst>
                  <a:gd name="T0" fmla="*/ 63 w 167"/>
                  <a:gd name="T1" fmla="*/ 0 h 271"/>
                  <a:gd name="T2" fmla="*/ 63 w 167"/>
                  <a:gd name="T3" fmla="*/ 0 h 271"/>
                  <a:gd name="T4" fmla="*/ 73 w 167"/>
                  <a:gd name="T5" fmla="*/ 0 h 271"/>
                  <a:gd name="T6" fmla="*/ 80 w 167"/>
                  <a:gd name="T7" fmla="*/ 0 h 271"/>
                  <a:gd name="T8" fmla="*/ 96 w 167"/>
                  <a:gd name="T9" fmla="*/ 2 h 271"/>
                  <a:gd name="T10" fmla="*/ 113 w 167"/>
                  <a:gd name="T11" fmla="*/ 12 h 271"/>
                  <a:gd name="T12" fmla="*/ 127 w 167"/>
                  <a:gd name="T13" fmla="*/ 26 h 271"/>
                  <a:gd name="T14" fmla="*/ 141 w 167"/>
                  <a:gd name="T15" fmla="*/ 45 h 271"/>
                  <a:gd name="T16" fmla="*/ 151 w 167"/>
                  <a:gd name="T17" fmla="*/ 66 h 271"/>
                  <a:gd name="T18" fmla="*/ 160 w 167"/>
                  <a:gd name="T19" fmla="*/ 92 h 271"/>
                  <a:gd name="T20" fmla="*/ 165 w 167"/>
                  <a:gd name="T21" fmla="*/ 120 h 271"/>
                  <a:gd name="T22" fmla="*/ 165 w 167"/>
                  <a:gd name="T23" fmla="*/ 120 h 271"/>
                  <a:gd name="T24" fmla="*/ 167 w 167"/>
                  <a:gd name="T25" fmla="*/ 139 h 271"/>
                  <a:gd name="T26" fmla="*/ 167 w 167"/>
                  <a:gd name="T27" fmla="*/ 160 h 271"/>
                  <a:gd name="T28" fmla="*/ 165 w 167"/>
                  <a:gd name="T29" fmla="*/ 179 h 271"/>
                  <a:gd name="T30" fmla="*/ 162 w 167"/>
                  <a:gd name="T31" fmla="*/ 195 h 271"/>
                  <a:gd name="T32" fmla="*/ 158 w 167"/>
                  <a:gd name="T33" fmla="*/ 214 h 271"/>
                  <a:gd name="T34" fmla="*/ 153 w 167"/>
                  <a:gd name="T35" fmla="*/ 228 h 271"/>
                  <a:gd name="T36" fmla="*/ 146 w 167"/>
                  <a:gd name="T37" fmla="*/ 243 h 271"/>
                  <a:gd name="T38" fmla="*/ 136 w 167"/>
                  <a:gd name="T39" fmla="*/ 254 h 271"/>
                  <a:gd name="T40" fmla="*/ 136 w 167"/>
                  <a:gd name="T41" fmla="*/ 254 h 271"/>
                  <a:gd name="T42" fmla="*/ 120 w 167"/>
                  <a:gd name="T43" fmla="*/ 252 h 271"/>
                  <a:gd name="T44" fmla="*/ 101 w 167"/>
                  <a:gd name="T45" fmla="*/ 254 h 271"/>
                  <a:gd name="T46" fmla="*/ 80 w 167"/>
                  <a:gd name="T47" fmla="*/ 259 h 271"/>
                  <a:gd name="T48" fmla="*/ 68 w 167"/>
                  <a:gd name="T49" fmla="*/ 264 h 271"/>
                  <a:gd name="T50" fmla="*/ 59 w 167"/>
                  <a:gd name="T51" fmla="*/ 271 h 271"/>
                  <a:gd name="T52" fmla="*/ 59 w 167"/>
                  <a:gd name="T53" fmla="*/ 271 h 271"/>
                  <a:gd name="T54" fmla="*/ 47 w 167"/>
                  <a:gd name="T55" fmla="*/ 261 h 271"/>
                  <a:gd name="T56" fmla="*/ 37 w 167"/>
                  <a:gd name="T57" fmla="*/ 252 h 271"/>
                  <a:gd name="T58" fmla="*/ 30 w 167"/>
                  <a:gd name="T59" fmla="*/ 240 h 271"/>
                  <a:gd name="T60" fmla="*/ 21 w 167"/>
                  <a:gd name="T61" fmla="*/ 228 h 271"/>
                  <a:gd name="T62" fmla="*/ 14 w 167"/>
                  <a:gd name="T63" fmla="*/ 212 h 271"/>
                  <a:gd name="T64" fmla="*/ 9 w 167"/>
                  <a:gd name="T65" fmla="*/ 195 h 271"/>
                  <a:gd name="T66" fmla="*/ 4 w 167"/>
                  <a:gd name="T67" fmla="*/ 179 h 271"/>
                  <a:gd name="T68" fmla="*/ 2 w 167"/>
                  <a:gd name="T69" fmla="*/ 160 h 271"/>
                  <a:gd name="T70" fmla="*/ 2 w 167"/>
                  <a:gd name="T71" fmla="*/ 160 h 271"/>
                  <a:gd name="T72" fmla="*/ 0 w 167"/>
                  <a:gd name="T73" fmla="*/ 132 h 271"/>
                  <a:gd name="T74" fmla="*/ 0 w 167"/>
                  <a:gd name="T75" fmla="*/ 104 h 271"/>
                  <a:gd name="T76" fmla="*/ 4 w 167"/>
                  <a:gd name="T77" fmla="*/ 80 h 271"/>
                  <a:gd name="T78" fmla="*/ 12 w 167"/>
                  <a:gd name="T79" fmla="*/ 56 h 271"/>
                  <a:gd name="T80" fmla="*/ 21 w 167"/>
                  <a:gd name="T81" fmla="*/ 35 h 271"/>
                  <a:gd name="T82" fmla="*/ 33 w 167"/>
                  <a:gd name="T83" fmla="*/ 19 h 271"/>
                  <a:gd name="T84" fmla="*/ 47 w 167"/>
                  <a:gd name="T85" fmla="*/ 7 h 271"/>
                  <a:gd name="T86" fmla="*/ 56 w 167"/>
                  <a:gd name="T87" fmla="*/ 2 h 271"/>
                  <a:gd name="T88" fmla="*/ 63 w 167"/>
                  <a:gd name="T89" fmla="*/ 0 h 271"/>
                  <a:gd name="T90" fmla="*/ 63 w 167"/>
                  <a:gd name="T91" fmla="*/ 0 h 27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7"/>
                  <a:gd name="T139" fmla="*/ 0 h 271"/>
                  <a:gd name="T140" fmla="*/ 167 w 167"/>
                  <a:gd name="T141" fmla="*/ 271 h 271"/>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7" h="271">
                    <a:moveTo>
                      <a:pt x="63" y="0"/>
                    </a:moveTo>
                    <a:lnTo>
                      <a:pt x="63" y="0"/>
                    </a:lnTo>
                    <a:lnTo>
                      <a:pt x="73" y="0"/>
                    </a:lnTo>
                    <a:lnTo>
                      <a:pt x="80" y="0"/>
                    </a:lnTo>
                    <a:lnTo>
                      <a:pt x="96" y="2"/>
                    </a:lnTo>
                    <a:lnTo>
                      <a:pt x="113" y="12"/>
                    </a:lnTo>
                    <a:lnTo>
                      <a:pt x="127" y="26"/>
                    </a:lnTo>
                    <a:lnTo>
                      <a:pt x="141" y="45"/>
                    </a:lnTo>
                    <a:lnTo>
                      <a:pt x="151" y="66"/>
                    </a:lnTo>
                    <a:lnTo>
                      <a:pt x="160" y="92"/>
                    </a:lnTo>
                    <a:lnTo>
                      <a:pt x="165" y="120"/>
                    </a:lnTo>
                    <a:lnTo>
                      <a:pt x="167" y="139"/>
                    </a:lnTo>
                    <a:lnTo>
                      <a:pt x="167" y="160"/>
                    </a:lnTo>
                    <a:lnTo>
                      <a:pt x="165" y="179"/>
                    </a:lnTo>
                    <a:lnTo>
                      <a:pt x="162" y="195"/>
                    </a:lnTo>
                    <a:lnTo>
                      <a:pt x="158" y="214"/>
                    </a:lnTo>
                    <a:lnTo>
                      <a:pt x="153" y="228"/>
                    </a:lnTo>
                    <a:lnTo>
                      <a:pt x="146" y="243"/>
                    </a:lnTo>
                    <a:lnTo>
                      <a:pt x="136" y="254"/>
                    </a:lnTo>
                    <a:lnTo>
                      <a:pt x="120" y="252"/>
                    </a:lnTo>
                    <a:lnTo>
                      <a:pt x="101" y="254"/>
                    </a:lnTo>
                    <a:lnTo>
                      <a:pt x="80" y="259"/>
                    </a:lnTo>
                    <a:lnTo>
                      <a:pt x="68" y="264"/>
                    </a:lnTo>
                    <a:lnTo>
                      <a:pt x="59" y="271"/>
                    </a:lnTo>
                    <a:lnTo>
                      <a:pt x="47" y="261"/>
                    </a:lnTo>
                    <a:lnTo>
                      <a:pt x="37" y="252"/>
                    </a:lnTo>
                    <a:lnTo>
                      <a:pt x="30" y="240"/>
                    </a:lnTo>
                    <a:lnTo>
                      <a:pt x="21" y="228"/>
                    </a:lnTo>
                    <a:lnTo>
                      <a:pt x="14" y="212"/>
                    </a:lnTo>
                    <a:lnTo>
                      <a:pt x="9" y="195"/>
                    </a:lnTo>
                    <a:lnTo>
                      <a:pt x="4" y="179"/>
                    </a:lnTo>
                    <a:lnTo>
                      <a:pt x="2" y="160"/>
                    </a:lnTo>
                    <a:lnTo>
                      <a:pt x="0" y="132"/>
                    </a:lnTo>
                    <a:lnTo>
                      <a:pt x="0" y="104"/>
                    </a:lnTo>
                    <a:lnTo>
                      <a:pt x="4" y="80"/>
                    </a:lnTo>
                    <a:lnTo>
                      <a:pt x="12" y="56"/>
                    </a:lnTo>
                    <a:lnTo>
                      <a:pt x="21" y="35"/>
                    </a:lnTo>
                    <a:lnTo>
                      <a:pt x="33" y="19"/>
                    </a:lnTo>
                    <a:lnTo>
                      <a:pt x="47" y="7"/>
                    </a:lnTo>
                    <a:lnTo>
                      <a:pt x="56" y="2"/>
                    </a:lnTo>
                    <a:lnTo>
                      <a:pt x="63" y="0"/>
                    </a:lnTo>
                    <a:close/>
                  </a:path>
                </a:pathLst>
              </a:custGeom>
              <a:solidFill>
                <a:srgbClr val="FF7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 name="Freeform 194">
                <a:extLst>
                  <a:ext uri="{FF2B5EF4-FFF2-40B4-BE49-F238E27FC236}">
                    <a16:creationId xmlns:a16="http://schemas.microsoft.com/office/drawing/2014/main" xmlns="" id="{31C6214A-E9CA-4521-B3DE-8598A2C3F2E5}"/>
                  </a:ext>
                </a:extLst>
              </p:cNvPr>
              <p:cNvSpPr>
                <a:spLocks/>
              </p:cNvSpPr>
              <p:nvPr/>
            </p:nvSpPr>
            <p:spPr bwMode="auto">
              <a:xfrm>
                <a:off x="4704" y="2813"/>
                <a:ext cx="149" cy="247"/>
              </a:xfrm>
              <a:custGeom>
                <a:avLst/>
                <a:gdLst>
                  <a:gd name="T0" fmla="*/ 61 w 149"/>
                  <a:gd name="T1" fmla="*/ 0 h 247"/>
                  <a:gd name="T2" fmla="*/ 61 w 149"/>
                  <a:gd name="T3" fmla="*/ 0 h 247"/>
                  <a:gd name="T4" fmla="*/ 76 w 149"/>
                  <a:gd name="T5" fmla="*/ 0 h 247"/>
                  <a:gd name="T6" fmla="*/ 90 w 149"/>
                  <a:gd name="T7" fmla="*/ 7 h 247"/>
                  <a:gd name="T8" fmla="*/ 104 w 149"/>
                  <a:gd name="T9" fmla="*/ 17 h 247"/>
                  <a:gd name="T10" fmla="*/ 116 w 149"/>
                  <a:gd name="T11" fmla="*/ 31 h 247"/>
                  <a:gd name="T12" fmla="*/ 127 w 149"/>
                  <a:gd name="T13" fmla="*/ 50 h 247"/>
                  <a:gd name="T14" fmla="*/ 135 w 149"/>
                  <a:gd name="T15" fmla="*/ 68 h 247"/>
                  <a:gd name="T16" fmla="*/ 142 w 149"/>
                  <a:gd name="T17" fmla="*/ 92 h 247"/>
                  <a:gd name="T18" fmla="*/ 146 w 149"/>
                  <a:gd name="T19" fmla="*/ 118 h 247"/>
                  <a:gd name="T20" fmla="*/ 146 w 149"/>
                  <a:gd name="T21" fmla="*/ 118 h 247"/>
                  <a:gd name="T22" fmla="*/ 149 w 149"/>
                  <a:gd name="T23" fmla="*/ 137 h 247"/>
                  <a:gd name="T24" fmla="*/ 146 w 149"/>
                  <a:gd name="T25" fmla="*/ 156 h 247"/>
                  <a:gd name="T26" fmla="*/ 144 w 149"/>
                  <a:gd name="T27" fmla="*/ 172 h 247"/>
                  <a:gd name="T28" fmla="*/ 142 w 149"/>
                  <a:gd name="T29" fmla="*/ 189 h 247"/>
                  <a:gd name="T30" fmla="*/ 137 w 149"/>
                  <a:gd name="T31" fmla="*/ 205 h 247"/>
                  <a:gd name="T32" fmla="*/ 130 w 149"/>
                  <a:gd name="T33" fmla="*/ 217 h 247"/>
                  <a:gd name="T34" fmla="*/ 123 w 149"/>
                  <a:gd name="T35" fmla="*/ 229 h 247"/>
                  <a:gd name="T36" fmla="*/ 113 w 149"/>
                  <a:gd name="T37" fmla="*/ 238 h 247"/>
                  <a:gd name="T38" fmla="*/ 113 w 149"/>
                  <a:gd name="T39" fmla="*/ 238 h 247"/>
                  <a:gd name="T40" fmla="*/ 102 w 149"/>
                  <a:gd name="T41" fmla="*/ 238 h 247"/>
                  <a:gd name="T42" fmla="*/ 90 w 149"/>
                  <a:gd name="T43" fmla="*/ 240 h 247"/>
                  <a:gd name="T44" fmla="*/ 76 w 149"/>
                  <a:gd name="T45" fmla="*/ 243 h 247"/>
                  <a:gd name="T46" fmla="*/ 61 w 149"/>
                  <a:gd name="T47" fmla="*/ 247 h 247"/>
                  <a:gd name="T48" fmla="*/ 61 w 149"/>
                  <a:gd name="T49" fmla="*/ 247 h 247"/>
                  <a:gd name="T50" fmla="*/ 50 w 149"/>
                  <a:gd name="T51" fmla="*/ 243 h 247"/>
                  <a:gd name="T52" fmla="*/ 40 w 149"/>
                  <a:gd name="T53" fmla="*/ 233 h 247"/>
                  <a:gd name="T54" fmla="*/ 31 w 149"/>
                  <a:gd name="T55" fmla="*/ 222 h 247"/>
                  <a:gd name="T56" fmla="*/ 21 w 149"/>
                  <a:gd name="T57" fmla="*/ 207 h 247"/>
                  <a:gd name="T58" fmla="*/ 14 w 149"/>
                  <a:gd name="T59" fmla="*/ 191 h 247"/>
                  <a:gd name="T60" fmla="*/ 7 w 149"/>
                  <a:gd name="T61" fmla="*/ 174 h 247"/>
                  <a:gd name="T62" fmla="*/ 3 w 149"/>
                  <a:gd name="T63" fmla="*/ 156 h 247"/>
                  <a:gd name="T64" fmla="*/ 0 w 149"/>
                  <a:gd name="T65" fmla="*/ 137 h 247"/>
                  <a:gd name="T66" fmla="*/ 0 w 149"/>
                  <a:gd name="T67" fmla="*/ 137 h 247"/>
                  <a:gd name="T68" fmla="*/ 0 w 149"/>
                  <a:gd name="T69" fmla="*/ 111 h 247"/>
                  <a:gd name="T70" fmla="*/ 0 w 149"/>
                  <a:gd name="T71" fmla="*/ 85 h 247"/>
                  <a:gd name="T72" fmla="*/ 5 w 149"/>
                  <a:gd name="T73" fmla="*/ 64 h 247"/>
                  <a:gd name="T74" fmla="*/ 12 w 149"/>
                  <a:gd name="T75" fmla="*/ 45 h 247"/>
                  <a:gd name="T76" fmla="*/ 21 w 149"/>
                  <a:gd name="T77" fmla="*/ 26 h 247"/>
                  <a:gd name="T78" fmla="*/ 33 w 149"/>
                  <a:gd name="T79" fmla="*/ 14 h 247"/>
                  <a:gd name="T80" fmla="*/ 45 w 149"/>
                  <a:gd name="T81" fmla="*/ 5 h 247"/>
                  <a:gd name="T82" fmla="*/ 61 w 149"/>
                  <a:gd name="T83" fmla="*/ 0 h 247"/>
                  <a:gd name="T84" fmla="*/ 61 w 149"/>
                  <a:gd name="T85" fmla="*/ 0 h 24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49"/>
                  <a:gd name="T130" fmla="*/ 0 h 247"/>
                  <a:gd name="T131" fmla="*/ 149 w 149"/>
                  <a:gd name="T132" fmla="*/ 247 h 24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49" h="247">
                    <a:moveTo>
                      <a:pt x="61" y="0"/>
                    </a:moveTo>
                    <a:lnTo>
                      <a:pt x="61" y="0"/>
                    </a:lnTo>
                    <a:lnTo>
                      <a:pt x="76" y="0"/>
                    </a:lnTo>
                    <a:lnTo>
                      <a:pt x="90" y="7"/>
                    </a:lnTo>
                    <a:lnTo>
                      <a:pt x="104" y="17"/>
                    </a:lnTo>
                    <a:lnTo>
                      <a:pt x="116" y="31"/>
                    </a:lnTo>
                    <a:lnTo>
                      <a:pt x="127" y="50"/>
                    </a:lnTo>
                    <a:lnTo>
                      <a:pt x="135" y="68"/>
                    </a:lnTo>
                    <a:lnTo>
                      <a:pt x="142" y="92"/>
                    </a:lnTo>
                    <a:lnTo>
                      <a:pt x="146" y="118"/>
                    </a:lnTo>
                    <a:lnTo>
                      <a:pt x="149" y="137"/>
                    </a:lnTo>
                    <a:lnTo>
                      <a:pt x="146" y="156"/>
                    </a:lnTo>
                    <a:lnTo>
                      <a:pt x="144" y="172"/>
                    </a:lnTo>
                    <a:lnTo>
                      <a:pt x="142" y="189"/>
                    </a:lnTo>
                    <a:lnTo>
                      <a:pt x="137" y="205"/>
                    </a:lnTo>
                    <a:lnTo>
                      <a:pt x="130" y="217"/>
                    </a:lnTo>
                    <a:lnTo>
                      <a:pt x="123" y="229"/>
                    </a:lnTo>
                    <a:lnTo>
                      <a:pt x="113" y="238"/>
                    </a:lnTo>
                    <a:lnTo>
                      <a:pt x="102" y="238"/>
                    </a:lnTo>
                    <a:lnTo>
                      <a:pt x="90" y="240"/>
                    </a:lnTo>
                    <a:lnTo>
                      <a:pt x="76" y="243"/>
                    </a:lnTo>
                    <a:lnTo>
                      <a:pt x="61" y="247"/>
                    </a:lnTo>
                    <a:lnTo>
                      <a:pt x="50" y="243"/>
                    </a:lnTo>
                    <a:lnTo>
                      <a:pt x="40" y="233"/>
                    </a:lnTo>
                    <a:lnTo>
                      <a:pt x="31" y="222"/>
                    </a:lnTo>
                    <a:lnTo>
                      <a:pt x="21" y="207"/>
                    </a:lnTo>
                    <a:lnTo>
                      <a:pt x="14" y="191"/>
                    </a:lnTo>
                    <a:lnTo>
                      <a:pt x="7" y="174"/>
                    </a:lnTo>
                    <a:lnTo>
                      <a:pt x="3" y="156"/>
                    </a:lnTo>
                    <a:lnTo>
                      <a:pt x="0" y="137"/>
                    </a:lnTo>
                    <a:lnTo>
                      <a:pt x="0" y="111"/>
                    </a:lnTo>
                    <a:lnTo>
                      <a:pt x="0" y="85"/>
                    </a:lnTo>
                    <a:lnTo>
                      <a:pt x="5" y="64"/>
                    </a:lnTo>
                    <a:lnTo>
                      <a:pt x="12" y="45"/>
                    </a:lnTo>
                    <a:lnTo>
                      <a:pt x="21" y="26"/>
                    </a:lnTo>
                    <a:lnTo>
                      <a:pt x="33" y="14"/>
                    </a:lnTo>
                    <a:lnTo>
                      <a:pt x="45" y="5"/>
                    </a:lnTo>
                    <a:lnTo>
                      <a:pt x="61"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 name="Freeform 195">
                <a:extLst>
                  <a:ext uri="{FF2B5EF4-FFF2-40B4-BE49-F238E27FC236}">
                    <a16:creationId xmlns:a16="http://schemas.microsoft.com/office/drawing/2014/main" xmlns="" id="{812FEE99-5536-4FF4-BAB3-7EFCE2B83410}"/>
                  </a:ext>
                </a:extLst>
              </p:cNvPr>
              <p:cNvSpPr>
                <a:spLocks/>
              </p:cNvSpPr>
              <p:nvPr/>
            </p:nvSpPr>
            <p:spPr bwMode="auto">
              <a:xfrm>
                <a:off x="4704" y="2813"/>
                <a:ext cx="146" cy="151"/>
              </a:xfrm>
              <a:custGeom>
                <a:avLst/>
                <a:gdLst>
                  <a:gd name="T0" fmla="*/ 64 w 146"/>
                  <a:gd name="T1" fmla="*/ 24 h 151"/>
                  <a:gd name="T2" fmla="*/ 64 w 146"/>
                  <a:gd name="T3" fmla="*/ 24 h 151"/>
                  <a:gd name="T4" fmla="*/ 50 w 146"/>
                  <a:gd name="T5" fmla="*/ 26 h 151"/>
                  <a:gd name="T6" fmla="*/ 36 w 146"/>
                  <a:gd name="T7" fmla="*/ 35 h 151"/>
                  <a:gd name="T8" fmla="*/ 26 w 146"/>
                  <a:gd name="T9" fmla="*/ 47 h 151"/>
                  <a:gd name="T10" fmla="*/ 17 w 146"/>
                  <a:gd name="T11" fmla="*/ 64 h 151"/>
                  <a:gd name="T12" fmla="*/ 10 w 146"/>
                  <a:gd name="T13" fmla="*/ 83 h 151"/>
                  <a:gd name="T14" fmla="*/ 5 w 146"/>
                  <a:gd name="T15" fmla="*/ 104 h 151"/>
                  <a:gd name="T16" fmla="*/ 3 w 146"/>
                  <a:gd name="T17" fmla="*/ 127 h 151"/>
                  <a:gd name="T18" fmla="*/ 3 w 146"/>
                  <a:gd name="T19" fmla="*/ 151 h 151"/>
                  <a:gd name="T20" fmla="*/ 3 w 146"/>
                  <a:gd name="T21" fmla="*/ 151 h 151"/>
                  <a:gd name="T22" fmla="*/ 0 w 146"/>
                  <a:gd name="T23" fmla="*/ 137 h 151"/>
                  <a:gd name="T24" fmla="*/ 0 w 146"/>
                  <a:gd name="T25" fmla="*/ 137 h 151"/>
                  <a:gd name="T26" fmla="*/ 0 w 146"/>
                  <a:gd name="T27" fmla="*/ 111 h 151"/>
                  <a:gd name="T28" fmla="*/ 0 w 146"/>
                  <a:gd name="T29" fmla="*/ 85 h 151"/>
                  <a:gd name="T30" fmla="*/ 5 w 146"/>
                  <a:gd name="T31" fmla="*/ 64 h 151"/>
                  <a:gd name="T32" fmla="*/ 12 w 146"/>
                  <a:gd name="T33" fmla="*/ 45 h 151"/>
                  <a:gd name="T34" fmla="*/ 21 w 146"/>
                  <a:gd name="T35" fmla="*/ 26 h 151"/>
                  <a:gd name="T36" fmla="*/ 33 w 146"/>
                  <a:gd name="T37" fmla="*/ 14 h 151"/>
                  <a:gd name="T38" fmla="*/ 45 w 146"/>
                  <a:gd name="T39" fmla="*/ 5 h 151"/>
                  <a:gd name="T40" fmla="*/ 61 w 146"/>
                  <a:gd name="T41" fmla="*/ 0 h 151"/>
                  <a:gd name="T42" fmla="*/ 61 w 146"/>
                  <a:gd name="T43" fmla="*/ 0 h 151"/>
                  <a:gd name="T44" fmla="*/ 76 w 146"/>
                  <a:gd name="T45" fmla="*/ 0 h 151"/>
                  <a:gd name="T46" fmla="*/ 90 w 146"/>
                  <a:gd name="T47" fmla="*/ 7 h 151"/>
                  <a:gd name="T48" fmla="*/ 104 w 146"/>
                  <a:gd name="T49" fmla="*/ 17 h 151"/>
                  <a:gd name="T50" fmla="*/ 116 w 146"/>
                  <a:gd name="T51" fmla="*/ 31 h 151"/>
                  <a:gd name="T52" fmla="*/ 127 w 146"/>
                  <a:gd name="T53" fmla="*/ 50 h 151"/>
                  <a:gd name="T54" fmla="*/ 135 w 146"/>
                  <a:gd name="T55" fmla="*/ 68 h 151"/>
                  <a:gd name="T56" fmla="*/ 142 w 146"/>
                  <a:gd name="T57" fmla="*/ 92 h 151"/>
                  <a:gd name="T58" fmla="*/ 146 w 146"/>
                  <a:gd name="T59" fmla="*/ 118 h 151"/>
                  <a:gd name="T60" fmla="*/ 146 w 146"/>
                  <a:gd name="T61" fmla="*/ 118 h 151"/>
                  <a:gd name="T62" fmla="*/ 146 w 146"/>
                  <a:gd name="T63" fmla="*/ 123 h 151"/>
                  <a:gd name="T64" fmla="*/ 146 w 146"/>
                  <a:gd name="T65" fmla="*/ 123 h 151"/>
                  <a:gd name="T66" fmla="*/ 142 w 146"/>
                  <a:gd name="T67" fmla="*/ 101 h 151"/>
                  <a:gd name="T68" fmla="*/ 135 w 146"/>
                  <a:gd name="T69" fmla="*/ 83 h 151"/>
                  <a:gd name="T70" fmla="*/ 125 w 146"/>
                  <a:gd name="T71" fmla="*/ 64 h 151"/>
                  <a:gd name="T72" fmla="*/ 116 w 146"/>
                  <a:gd name="T73" fmla="*/ 47 h 151"/>
                  <a:gd name="T74" fmla="*/ 104 w 146"/>
                  <a:gd name="T75" fmla="*/ 35 h 151"/>
                  <a:gd name="T76" fmla="*/ 90 w 146"/>
                  <a:gd name="T77" fmla="*/ 28 h 151"/>
                  <a:gd name="T78" fmla="*/ 78 w 146"/>
                  <a:gd name="T79" fmla="*/ 24 h 151"/>
                  <a:gd name="T80" fmla="*/ 64 w 146"/>
                  <a:gd name="T81" fmla="*/ 24 h 151"/>
                  <a:gd name="T82" fmla="*/ 64 w 146"/>
                  <a:gd name="T83" fmla="*/ 24 h 15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46"/>
                  <a:gd name="T127" fmla="*/ 0 h 151"/>
                  <a:gd name="T128" fmla="*/ 146 w 146"/>
                  <a:gd name="T129" fmla="*/ 151 h 15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46" h="151">
                    <a:moveTo>
                      <a:pt x="64" y="24"/>
                    </a:moveTo>
                    <a:lnTo>
                      <a:pt x="64" y="24"/>
                    </a:lnTo>
                    <a:lnTo>
                      <a:pt x="50" y="26"/>
                    </a:lnTo>
                    <a:lnTo>
                      <a:pt x="36" y="35"/>
                    </a:lnTo>
                    <a:lnTo>
                      <a:pt x="26" y="47"/>
                    </a:lnTo>
                    <a:lnTo>
                      <a:pt x="17" y="64"/>
                    </a:lnTo>
                    <a:lnTo>
                      <a:pt x="10" y="83"/>
                    </a:lnTo>
                    <a:lnTo>
                      <a:pt x="5" y="104"/>
                    </a:lnTo>
                    <a:lnTo>
                      <a:pt x="3" y="127"/>
                    </a:lnTo>
                    <a:lnTo>
                      <a:pt x="3" y="151"/>
                    </a:lnTo>
                    <a:lnTo>
                      <a:pt x="0" y="137"/>
                    </a:lnTo>
                    <a:lnTo>
                      <a:pt x="0" y="111"/>
                    </a:lnTo>
                    <a:lnTo>
                      <a:pt x="0" y="85"/>
                    </a:lnTo>
                    <a:lnTo>
                      <a:pt x="5" y="64"/>
                    </a:lnTo>
                    <a:lnTo>
                      <a:pt x="12" y="45"/>
                    </a:lnTo>
                    <a:lnTo>
                      <a:pt x="21" y="26"/>
                    </a:lnTo>
                    <a:lnTo>
                      <a:pt x="33" y="14"/>
                    </a:lnTo>
                    <a:lnTo>
                      <a:pt x="45" y="5"/>
                    </a:lnTo>
                    <a:lnTo>
                      <a:pt x="61" y="0"/>
                    </a:lnTo>
                    <a:lnTo>
                      <a:pt x="76" y="0"/>
                    </a:lnTo>
                    <a:lnTo>
                      <a:pt x="90" y="7"/>
                    </a:lnTo>
                    <a:lnTo>
                      <a:pt x="104" y="17"/>
                    </a:lnTo>
                    <a:lnTo>
                      <a:pt x="116" y="31"/>
                    </a:lnTo>
                    <a:lnTo>
                      <a:pt x="127" y="50"/>
                    </a:lnTo>
                    <a:lnTo>
                      <a:pt x="135" y="68"/>
                    </a:lnTo>
                    <a:lnTo>
                      <a:pt x="142" y="92"/>
                    </a:lnTo>
                    <a:lnTo>
                      <a:pt x="146" y="118"/>
                    </a:lnTo>
                    <a:lnTo>
                      <a:pt x="146" y="123"/>
                    </a:lnTo>
                    <a:lnTo>
                      <a:pt x="142" y="101"/>
                    </a:lnTo>
                    <a:lnTo>
                      <a:pt x="135" y="83"/>
                    </a:lnTo>
                    <a:lnTo>
                      <a:pt x="125" y="64"/>
                    </a:lnTo>
                    <a:lnTo>
                      <a:pt x="116" y="47"/>
                    </a:lnTo>
                    <a:lnTo>
                      <a:pt x="104" y="35"/>
                    </a:lnTo>
                    <a:lnTo>
                      <a:pt x="90" y="28"/>
                    </a:lnTo>
                    <a:lnTo>
                      <a:pt x="78" y="24"/>
                    </a:lnTo>
                    <a:lnTo>
                      <a:pt x="64" y="24"/>
                    </a:ln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 name="Freeform 196">
                <a:extLst>
                  <a:ext uri="{FF2B5EF4-FFF2-40B4-BE49-F238E27FC236}">
                    <a16:creationId xmlns:a16="http://schemas.microsoft.com/office/drawing/2014/main" xmlns="" id="{D8CC8794-2C12-40B6-A03C-49B7778A9EE2}"/>
                  </a:ext>
                </a:extLst>
              </p:cNvPr>
              <p:cNvSpPr>
                <a:spLocks/>
              </p:cNvSpPr>
              <p:nvPr/>
            </p:nvSpPr>
            <p:spPr bwMode="auto">
              <a:xfrm>
                <a:off x="4725" y="2874"/>
                <a:ext cx="114" cy="149"/>
              </a:xfrm>
              <a:custGeom>
                <a:avLst/>
                <a:gdLst>
                  <a:gd name="T0" fmla="*/ 3 w 114"/>
                  <a:gd name="T1" fmla="*/ 83 h 149"/>
                  <a:gd name="T2" fmla="*/ 3 w 114"/>
                  <a:gd name="T3" fmla="*/ 83 h 149"/>
                  <a:gd name="T4" fmla="*/ 5 w 114"/>
                  <a:gd name="T5" fmla="*/ 97 h 149"/>
                  <a:gd name="T6" fmla="*/ 12 w 114"/>
                  <a:gd name="T7" fmla="*/ 111 h 149"/>
                  <a:gd name="T8" fmla="*/ 19 w 114"/>
                  <a:gd name="T9" fmla="*/ 123 h 149"/>
                  <a:gd name="T10" fmla="*/ 26 w 114"/>
                  <a:gd name="T11" fmla="*/ 132 h 149"/>
                  <a:gd name="T12" fmla="*/ 36 w 114"/>
                  <a:gd name="T13" fmla="*/ 139 h 149"/>
                  <a:gd name="T14" fmla="*/ 48 w 114"/>
                  <a:gd name="T15" fmla="*/ 144 h 149"/>
                  <a:gd name="T16" fmla="*/ 57 w 114"/>
                  <a:gd name="T17" fmla="*/ 149 h 149"/>
                  <a:gd name="T18" fmla="*/ 69 w 114"/>
                  <a:gd name="T19" fmla="*/ 149 h 149"/>
                  <a:gd name="T20" fmla="*/ 69 w 114"/>
                  <a:gd name="T21" fmla="*/ 149 h 149"/>
                  <a:gd name="T22" fmla="*/ 81 w 114"/>
                  <a:gd name="T23" fmla="*/ 144 h 149"/>
                  <a:gd name="T24" fmla="*/ 90 w 114"/>
                  <a:gd name="T25" fmla="*/ 139 h 149"/>
                  <a:gd name="T26" fmla="*/ 97 w 114"/>
                  <a:gd name="T27" fmla="*/ 130 h 149"/>
                  <a:gd name="T28" fmla="*/ 104 w 114"/>
                  <a:gd name="T29" fmla="*/ 120 h 149"/>
                  <a:gd name="T30" fmla="*/ 109 w 114"/>
                  <a:gd name="T31" fmla="*/ 109 h 149"/>
                  <a:gd name="T32" fmla="*/ 114 w 114"/>
                  <a:gd name="T33" fmla="*/ 95 h 149"/>
                  <a:gd name="T34" fmla="*/ 114 w 114"/>
                  <a:gd name="T35" fmla="*/ 80 h 149"/>
                  <a:gd name="T36" fmla="*/ 114 w 114"/>
                  <a:gd name="T37" fmla="*/ 66 h 149"/>
                  <a:gd name="T38" fmla="*/ 114 w 114"/>
                  <a:gd name="T39" fmla="*/ 66 h 149"/>
                  <a:gd name="T40" fmla="*/ 109 w 114"/>
                  <a:gd name="T41" fmla="*/ 50 h 149"/>
                  <a:gd name="T42" fmla="*/ 104 w 114"/>
                  <a:gd name="T43" fmla="*/ 38 h 149"/>
                  <a:gd name="T44" fmla="*/ 97 w 114"/>
                  <a:gd name="T45" fmla="*/ 26 h 149"/>
                  <a:gd name="T46" fmla="*/ 88 w 114"/>
                  <a:gd name="T47" fmla="*/ 17 h 149"/>
                  <a:gd name="T48" fmla="*/ 78 w 114"/>
                  <a:gd name="T49" fmla="*/ 7 h 149"/>
                  <a:gd name="T50" fmla="*/ 69 w 114"/>
                  <a:gd name="T51" fmla="*/ 3 h 149"/>
                  <a:gd name="T52" fmla="*/ 57 w 114"/>
                  <a:gd name="T53" fmla="*/ 0 h 149"/>
                  <a:gd name="T54" fmla="*/ 45 w 114"/>
                  <a:gd name="T55" fmla="*/ 0 h 149"/>
                  <a:gd name="T56" fmla="*/ 45 w 114"/>
                  <a:gd name="T57" fmla="*/ 0 h 149"/>
                  <a:gd name="T58" fmla="*/ 36 w 114"/>
                  <a:gd name="T59" fmla="*/ 3 h 149"/>
                  <a:gd name="T60" fmla="*/ 26 w 114"/>
                  <a:gd name="T61" fmla="*/ 10 h 149"/>
                  <a:gd name="T62" fmla="*/ 17 w 114"/>
                  <a:gd name="T63" fmla="*/ 17 h 149"/>
                  <a:gd name="T64" fmla="*/ 10 w 114"/>
                  <a:gd name="T65" fmla="*/ 29 h 149"/>
                  <a:gd name="T66" fmla="*/ 5 w 114"/>
                  <a:gd name="T67" fmla="*/ 40 h 149"/>
                  <a:gd name="T68" fmla="*/ 3 w 114"/>
                  <a:gd name="T69" fmla="*/ 52 h 149"/>
                  <a:gd name="T70" fmla="*/ 0 w 114"/>
                  <a:gd name="T71" fmla="*/ 66 h 149"/>
                  <a:gd name="T72" fmla="*/ 3 w 114"/>
                  <a:gd name="T73" fmla="*/ 83 h 149"/>
                  <a:gd name="T74" fmla="*/ 3 w 114"/>
                  <a:gd name="T75" fmla="*/ 83 h 14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4"/>
                  <a:gd name="T115" fmla="*/ 0 h 149"/>
                  <a:gd name="T116" fmla="*/ 114 w 114"/>
                  <a:gd name="T117" fmla="*/ 149 h 14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4" h="149">
                    <a:moveTo>
                      <a:pt x="3" y="83"/>
                    </a:moveTo>
                    <a:lnTo>
                      <a:pt x="3" y="83"/>
                    </a:lnTo>
                    <a:lnTo>
                      <a:pt x="5" y="97"/>
                    </a:lnTo>
                    <a:lnTo>
                      <a:pt x="12" y="111"/>
                    </a:lnTo>
                    <a:lnTo>
                      <a:pt x="19" y="123"/>
                    </a:lnTo>
                    <a:lnTo>
                      <a:pt x="26" y="132"/>
                    </a:lnTo>
                    <a:lnTo>
                      <a:pt x="36" y="139"/>
                    </a:lnTo>
                    <a:lnTo>
                      <a:pt x="48" y="144"/>
                    </a:lnTo>
                    <a:lnTo>
                      <a:pt x="57" y="149"/>
                    </a:lnTo>
                    <a:lnTo>
                      <a:pt x="69" y="149"/>
                    </a:lnTo>
                    <a:lnTo>
                      <a:pt x="81" y="144"/>
                    </a:lnTo>
                    <a:lnTo>
                      <a:pt x="90" y="139"/>
                    </a:lnTo>
                    <a:lnTo>
                      <a:pt x="97" y="130"/>
                    </a:lnTo>
                    <a:lnTo>
                      <a:pt x="104" y="120"/>
                    </a:lnTo>
                    <a:lnTo>
                      <a:pt x="109" y="109"/>
                    </a:lnTo>
                    <a:lnTo>
                      <a:pt x="114" y="95"/>
                    </a:lnTo>
                    <a:lnTo>
                      <a:pt x="114" y="80"/>
                    </a:lnTo>
                    <a:lnTo>
                      <a:pt x="114" y="66"/>
                    </a:lnTo>
                    <a:lnTo>
                      <a:pt x="109" y="50"/>
                    </a:lnTo>
                    <a:lnTo>
                      <a:pt x="104" y="38"/>
                    </a:lnTo>
                    <a:lnTo>
                      <a:pt x="97" y="26"/>
                    </a:lnTo>
                    <a:lnTo>
                      <a:pt x="88" y="17"/>
                    </a:lnTo>
                    <a:lnTo>
                      <a:pt x="78" y="7"/>
                    </a:lnTo>
                    <a:lnTo>
                      <a:pt x="69" y="3"/>
                    </a:lnTo>
                    <a:lnTo>
                      <a:pt x="57" y="0"/>
                    </a:lnTo>
                    <a:lnTo>
                      <a:pt x="45" y="0"/>
                    </a:lnTo>
                    <a:lnTo>
                      <a:pt x="36" y="3"/>
                    </a:lnTo>
                    <a:lnTo>
                      <a:pt x="26" y="10"/>
                    </a:lnTo>
                    <a:lnTo>
                      <a:pt x="17" y="17"/>
                    </a:lnTo>
                    <a:lnTo>
                      <a:pt x="10" y="29"/>
                    </a:lnTo>
                    <a:lnTo>
                      <a:pt x="5" y="40"/>
                    </a:lnTo>
                    <a:lnTo>
                      <a:pt x="3" y="52"/>
                    </a:lnTo>
                    <a:lnTo>
                      <a:pt x="0" y="66"/>
                    </a:lnTo>
                    <a:lnTo>
                      <a:pt x="3" y="83"/>
                    </a:lnTo>
                    <a:close/>
                  </a:path>
                </a:pathLst>
              </a:custGeom>
              <a:solidFill>
                <a:srgbClr val="1A5A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 name="Freeform 197">
                <a:extLst>
                  <a:ext uri="{FF2B5EF4-FFF2-40B4-BE49-F238E27FC236}">
                    <a16:creationId xmlns:a16="http://schemas.microsoft.com/office/drawing/2014/main" xmlns="" id="{B1A7627B-44E6-411D-B7DB-A3B400C8B39D}"/>
                  </a:ext>
                </a:extLst>
              </p:cNvPr>
              <p:cNvSpPr>
                <a:spLocks/>
              </p:cNvSpPr>
              <p:nvPr/>
            </p:nvSpPr>
            <p:spPr bwMode="auto">
              <a:xfrm>
                <a:off x="4737" y="2888"/>
                <a:ext cx="90" cy="118"/>
              </a:xfrm>
              <a:custGeom>
                <a:avLst/>
                <a:gdLst>
                  <a:gd name="T0" fmla="*/ 3 w 90"/>
                  <a:gd name="T1" fmla="*/ 66 h 118"/>
                  <a:gd name="T2" fmla="*/ 3 w 90"/>
                  <a:gd name="T3" fmla="*/ 66 h 118"/>
                  <a:gd name="T4" fmla="*/ 5 w 90"/>
                  <a:gd name="T5" fmla="*/ 78 h 118"/>
                  <a:gd name="T6" fmla="*/ 10 w 90"/>
                  <a:gd name="T7" fmla="*/ 90 h 118"/>
                  <a:gd name="T8" fmla="*/ 14 w 90"/>
                  <a:gd name="T9" fmla="*/ 99 h 118"/>
                  <a:gd name="T10" fmla="*/ 21 w 90"/>
                  <a:gd name="T11" fmla="*/ 106 h 118"/>
                  <a:gd name="T12" fmla="*/ 28 w 90"/>
                  <a:gd name="T13" fmla="*/ 114 h 118"/>
                  <a:gd name="T14" fmla="*/ 38 w 90"/>
                  <a:gd name="T15" fmla="*/ 116 h 118"/>
                  <a:gd name="T16" fmla="*/ 45 w 90"/>
                  <a:gd name="T17" fmla="*/ 118 h 118"/>
                  <a:gd name="T18" fmla="*/ 54 w 90"/>
                  <a:gd name="T19" fmla="*/ 118 h 118"/>
                  <a:gd name="T20" fmla="*/ 54 w 90"/>
                  <a:gd name="T21" fmla="*/ 118 h 118"/>
                  <a:gd name="T22" fmla="*/ 64 w 90"/>
                  <a:gd name="T23" fmla="*/ 116 h 118"/>
                  <a:gd name="T24" fmla="*/ 71 w 90"/>
                  <a:gd name="T25" fmla="*/ 111 h 118"/>
                  <a:gd name="T26" fmla="*/ 78 w 90"/>
                  <a:gd name="T27" fmla="*/ 104 h 118"/>
                  <a:gd name="T28" fmla="*/ 83 w 90"/>
                  <a:gd name="T29" fmla="*/ 97 h 118"/>
                  <a:gd name="T30" fmla="*/ 87 w 90"/>
                  <a:gd name="T31" fmla="*/ 88 h 118"/>
                  <a:gd name="T32" fmla="*/ 90 w 90"/>
                  <a:gd name="T33" fmla="*/ 76 h 118"/>
                  <a:gd name="T34" fmla="*/ 90 w 90"/>
                  <a:gd name="T35" fmla="*/ 64 h 118"/>
                  <a:gd name="T36" fmla="*/ 90 w 90"/>
                  <a:gd name="T37" fmla="*/ 52 h 118"/>
                  <a:gd name="T38" fmla="*/ 90 w 90"/>
                  <a:gd name="T39" fmla="*/ 52 h 118"/>
                  <a:gd name="T40" fmla="*/ 87 w 90"/>
                  <a:gd name="T41" fmla="*/ 41 h 118"/>
                  <a:gd name="T42" fmla="*/ 83 w 90"/>
                  <a:gd name="T43" fmla="*/ 31 h 118"/>
                  <a:gd name="T44" fmla="*/ 78 w 90"/>
                  <a:gd name="T45" fmla="*/ 22 h 118"/>
                  <a:gd name="T46" fmla="*/ 71 w 90"/>
                  <a:gd name="T47" fmla="*/ 12 h 118"/>
                  <a:gd name="T48" fmla="*/ 61 w 90"/>
                  <a:gd name="T49" fmla="*/ 8 h 118"/>
                  <a:gd name="T50" fmla="*/ 54 w 90"/>
                  <a:gd name="T51" fmla="*/ 3 h 118"/>
                  <a:gd name="T52" fmla="*/ 45 w 90"/>
                  <a:gd name="T53" fmla="*/ 0 h 118"/>
                  <a:gd name="T54" fmla="*/ 36 w 90"/>
                  <a:gd name="T55" fmla="*/ 0 h 118"/>
                  <a:gd name="T56" fmla="*/ 36 w 90"/>
                  <a:gd name="T57" fmla="*/ 0 h 118"/>
                  <a:gd name="T58" fmla="*/ 28 w 90"/>
                  <a:gd name="T59" fmla="*/ 3 h 118"/>
                  <a:gd name="T60" fmla="*/ 19 w 90"/>
                  <a:gd name="T61" fmla="*/ 8 h 118"/>
                  <a:gd name="T62" fmla="*/ 14 w 90"/>
                  <a:gd name="T63" fmla="*/ 15 h 118"/>
                  <a:gd name="T64" fmla="*/ 7 w 90"/>
                  <a:gd name="T65" fmla="*/ 24 h 118"/>
                  <a:gd name="T66" fmla="*/ 5 w 90"/>
                  <a:gd name="T67" fmla="*/ 33 h 118"/>
                  <a:gd name="T68" fmla="*/ 3 w 90"/>
                  <a:gd name="T69" fmla="*/ 43 h 118"/>
                  <a:gd name="T70" fmla="*/ 0 w 90"/>
                  <a:gd name="T71" fmla="*/ 55 h 118"/>
                  <a:gd name="T72" fmla="*/ 3 w 90"/>
                  <a:gd name="T73" fmla="*/ 66 h 118"/>
                  <a:gd name="T74" fmla="*/ 3 w 90"/>
                  <a:gd name="T75" fmla="*/ 66 h 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118"/>
                  <a:gd name="T116" fmla="*/ 90 w 90"/>
                  <a:gd name="T117" fmla="*/ 118 h 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118">
                    <a:moveTo>
                      <a:pt x="3" y="66"/>
                    </a:moveTo>
                    <a:lnTo>
                      <a:pt x="3" y="66"/>
                    </a:lnTo>
                    <a:lnTo>
                      <a:pt x="5" y="78"/>
                    </a:lnTo>
                    <a:lnTo>
                      <a:pt x="10" y="90"/>
                    </a:lnTo>
                    <a:lnTo>
                      <a:pt x="14" y="99"/>
                    </a:lnTo>
                    <a:lnTo>
                      <a:pt x="21" y="106"/>
                    </a:lnTo>
                    <a:lnTo>
                      <a:pt x="28" y="114"/>
                    </a:lnTo>
                    <a:lnTo>
                      <a:pt x="38" y="116"/>
                    </a:lnTo>
                    <a:lnTo>
                      <a:pt x="45" y="118"/>
                    </a:lnTo>
                    <a:lnTo>
                      <a:pt x="54" y="118"/>
                    </a:lnTo>
                    <a:lnTo>
                      <a:pt x="64" y="116"/>
                    </a:lnTo>
                    <a:lnTo>
                      <a:pt x="71" y="111"/>
                    </a:lnTo>
                    <a:lnTo>
                      <a:pt x="78" y="104"/>
                    </a:lnTo>
                    <a:lnTo>
                      <a:pt x="83" y="97"/>
                    </a:lnTo>
                    <a:lnTo>
                      <a:pt x="87" y="88"/>
                    </a:lnTo>
                    <a:lnTo>
                      <a:pt x="90" y="76"/>
                    </a:lnTo>
                    <a:lnTo>
                      <a:pt x="90" y="64"/>
                    </a:lnTo>
                    <a:lnTo>
                      <a:pt x="90" y="52"/>
                    </a:lnTo>
                    <a:lnTo>
                      <a:pt x="87" y="41"/>
                    </a:lnTo>
                    <a:lnTo>
                      <a:pt x="83" y="31"/>
                    </a:lnTo>
                    <a:lnTo>
                      <a:pt x="78" y="22"/>
                    </a:lnTo>
                    <a:lnTo>
                      <a:pt x="71" y="12"/>
                    </a:lnTo>
                    <a:lnTo>
                      <a:pt x="61" y="8"/>
                    </a:lnTo>
                    <a:lnTo>
                      <a:pt x="54" y="3"/>
                    </a:lnTo>
                    <a:lnTo>
                      <a:pt x="45" y="0"/>
                    </a:lnTo>
                    <a:lnTo>
                      <a:pt x="36" y="0"/>
                    </a:lnTo>
                    <a:lnTo>
                      <a:pt x="28" y="3"/>
                    </a:lnTo>
                    <a:lnTo>
                      <a:pt x="19" y="8"/>
                    </a:lnTo>
                    <a:lnTo>
                      <a:pt x="14" y="15"/>
                    </a:lnTo>
                    <a:lnTo>
                      <a:pt x="7" y="24"/>
                    </a:lnTo>
                    <a:lnTo>
                      <a:pt x="5" y="33"/>
                    </a:lnTo>
                    <a:lnTo>
                      <a:pt x="3" y="43"/>
                    </a:lnTo>
                    <a:lnTo>
                      <a:pt x="0" y="55"/>
                    </a:lnTo>
                    <a:lnTo>
                      <a:pt x="3" y="66"/>
                    </a:lnTo>
                    <a:close/>
                  </a:path>
                </a:pathLst>
              </a:custGeom>
              <a:solidFill>
                <a:srgbClr val="28AE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8" name="Freeform 198">
                <a:extLst>
                  <a:ext uri="{FF2B5EF4-FFF2-40B4-BE49-F238E27FC236}">
                    <a16:creationId xmlns:a16="http://schemas.microsoft.com/office/drawing/2014/main" xmlns="" id="{79B39F0D-5B3B-42B1-836D-FF9AACBFB37D}"/>
                  </a:ext>
                </a:extLst>
              </p:cNvPr>
              <p:cNvSpPr>
                <a:spLocks/>
              </p:cNvSpPr>
              <p:nvPr/>
            </p:nvSpPr>
            <p:spPr bwMode="auto">
              <a:xfrm>
                <a:off x="4754" y="2914"/>
                <a:ext cx="59" cy="73"/>
              </a:xfrm>
              <a:custGeom>
                <a:avLst/>
                <a:gdLst>
                  <a:gd name="T0" fmla="*/ 0 w 59"/>
                  <a:gd name="T1" fmla="*/ 40 h 73"/>
                  <a:gd name="T2" fmla="*/ 0 w 59"/>
                  <a:gd name="T3" fmla="*/ 40 h 73"/>
                  <a:gd name="T4" fmla="*/ 4 w 59"/>
                  <a:gd name="T5" fmla="*/ 55 h 73"/>
                  <a:gd name="T6" fmla="*/ 14 w 59"/>
                  <a:gd name="T7" fmla="*/ 64 h 73"/>
                  <a:gd name="T8" fmla="*/ 23 w 59"/>
                  <a:gd name="T9" fmla="*/ 71 h 73"/>
                  <a:gd name="T10" fmla="*/ 28 w 59"/>
                  <a:gd name="T11" fmla="*/ 73 h 73"/>
                  <a:gd name="T12" fmla="*/ 35 w 59"/>
                  <a:gd name="T13" fmla="*/ 73 h 73"/>
                  <a:gd name="T14" fmla="*/ 35 w 59"/>
                  <a:gd name="T15" fmla="*/ 73 h 73"/>
                  <a:gd name="T16" fmla="*/ 40 w 59"/>
                  <a:gd name="T17" fmla="*/ 71 h 73"/>
                  <a:gd name="T18" fmla="*/ 44 w 59"/>
                  <a:gd name="T19" fmla="*/ 69 h 73"/>
                  <a:gd name="T20" fmla="*/ 54 w 59"/>
                  <a:gd name="T21" fmla="*/ 59 h 73"/>
                  <a:gd name="T22" fmla="*/ 59 w 59"/>
                  <a:gd name="T23" fmla="*/ 47 h 73"/>
                  <a:gd name="T24" fmla="*/ 59 w 59"/>
                  <a:gd name="T25" fmla="*/ 31 h 73"/>
                  <a:gd name="T26" fmla="*/ 59 w 59"/>
                  <a:gd name="T27" fmla="*/ 31 h 73"/>
                  <a:gd name="T28" fmla="*/ 54 w 59"/>
                  <a:gd name="T29" fmla="*/ 17 h 73"/>
                  <a:gd name="T30" fmla="*/ 44 w 59"/>
                  <a:gd name="T31" fmla="*/ 7 h 73"/>
                  <a:gd name="T32" fmla="*/ 35 w 59"/>
                  <a:gd name="T33" fmla="*/ 0 h 73"/>
                  <a:gd name="T34" fmla="*/ 30 w 59"/>
                  <a:gd name="T35" fmla="*/ 0 h 73"/>
                  <a:gd name="T36" fmla="*/ 23 w 59"/>
                  <a:gd name="T37" fmla="*/ 0 h 73"/>
                  <a:gd name="T38" fmla="*/ 23 w 59"/>
                  <a:gd name="T39" fmla="*/ 0 h 73"/>
                  <a:gd name="T40" fmla="*/ 19 w 59"/>
                  <a:gd name="T41" fmla="*/ 0 h 73"/>
                  <a:gd name="T42" fmla="*/ 11 w 59"/>
                  <a:gd name="T43" fmla="*/ 5 h 73"/>
                  <a:gd name="T44" fmla="*/ 4 w 59"/>
                  <a:gd name="T45" fmla="*/ 15 h 73"/>
                  <a:gd name="T46" fmla="*/ 0 w 59"/>
                  <a:gd name="T47" fmla="*/ 26 h 73"/>
                  <a:gd name="T48" fmla="*/ 0 w 59"/>
                  <a:gd name="T49" fmla="*/ 40 h 73"/>
                  <a:gd name="T50" fmla="*/ 0 w 59"/>
                  <a:gd name="T51" fmla="*/ 40 h 7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9"/>
                  <a:gd name="T79" fmla="*/ 0 h 73"/>
                  <a:gd name="T80" fmla="*/ 59 w 59"/>
                  <a:gd name="T81" fmla="*/ 73 h 7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9" h="73">
                    <a:moveTo>
                      <a:pt x="0" y="40"/>
                    </a:moveTo>
                    <a:lnTo>
                      <a:pt x="0" y="40"/>
                    </a:lnTo>
                    <a:lnTo>
                      <a:pt x="4" y="55"/>
                    </a:lnTo>
                    <a:lnTo>
                      <a:pt x="14" y="64"/>
                    </a:lnTo>
                    <a:lnTo>
                      <a:pt x="23" y="71"/>
                    </a:lnTo>
                    <a:lnTo>
                      <a:pt x="28" y="73"/>
                    </a:lnTo>
                    <a:lnTo>
                      <a:pt x="35" y="73"/>
                    </a:lnTo>
                    <a:lnTo>
                      <a:pt x="40" y="71"/>
                    </a:lnTo>
                    <a:lnTo>
                      <a:pt x="44" y="69"/>
                    </a:lnTo>
                    <a:lnTo>
                      <a:pt x="54" y="59"/>
                    </a:lnTo>
                    <a:lnTo>
                      <a:pt x="59" y="47"/>
                    </a:lnTo>
                    <a:lnTo>
                      <a:pt x="59" y="31"/>
                    </a:lnTo>
                    <a:lnTo>
                      <a:pt x="54" y="17"/>
                    </a:lnTo>
                    <a:lnTo>
                      <a:pt x="44" y="7"/>
                    </a:lnTo>
                    <a:lnTo>
                      <a:pt x="35" y="0"/>
                    </a:lnTo>
                    <a:lnTo>
                      <a:pt x="30" y="0"/>
                    </a:lnTo>
                    <a:lnTo>
                      <a:pt x="23" y="0"/>
                    </a:lnTo>
                    <a:lnTo>
                      <a:pt x="19" y="0"/>
                    </a:lnTo>
                    <a:lnTo>
                      <a:pt x="11" y="5"/>
                    </a:lnTo>
                    <a:lnTo>
                      <a:pt x="4" y="15"/>
                    </a:lnTo>
                    <a:lnTo>
                      <a:pt x="0" y="26"/>
                    </a:lnTo>
                    <a:lnTo>
                      <a:pt x="0" y="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9" name="Freeform 199">
                <a:extLst>
                  <a:ext uri="{FF2B5EF4-FFF2-40B4-BE49-F238E27FC236}">
                    <a16:creationId xmlns:a16="http://schemas.microsoft.com/office/drawing/2014/main" xmlns="" id="{EB27D4A7-C69E-4A57-AF3D-F8D7F28F0E92}"/>
                  </a:ext>
                </a:extLst>
              </p:cNvPr>
              <p:cNvSpPr>
                <a:spLocks/>
              </p:cNvSpPr>
              <p:nvPr/>
            </p:nvSpPr>
            <p:spPr bwMode="auto">
              <a:xfrm>
                <a:off x="4782" y="2910"/>
                <a:ext cx="21" cy="28"/>
              </a:xfrm>
              <a:custGeom>
                <a:avLst/>
                <a:gdLst>
                  <a:gd name="T0" fmla="*/ 0 w 21"/>
                  <a:gd name="T1" fmla="*/ 14 h 28"/>
                  <a:gd name="T2" fmla="*/ 0 w 21"/>
                  <a:gd name="T3" fmla="*/ 14 h 28"/>
                  <a:gd name="T4" fmla="*/ 0 w 21"/>
                  <a:gd name="T5" fmla="*/ 19 h 28"/>
                  <a:gd name="T6" fmla="*/ 2 w 21"/>
                  <a:gd name="T7" fmla="*/ 23 h 28"/>
                  <a:gd name="T8" fmla="*/ 7 w 21"/>
                  <a:gd name="T9" fmla="*/ 26 h 28"/>
                  <a:gd name="T10" fmla="*/ 12 w 21"/>
                  <a:gd name="T11" fmla="*/ 28 h 28"/>
                  <a:gd name="T12" fmla="*/ 12 w 21"/>
                  <a:gd name="T13" fmla="*/ 28 h 28"/>
                  <a:gd name="T14" fmla="*/ 16 w 21"/>
                  <a:gd name="T15" fmla="*/ 26 h 28"/>
                  <a:gd name="T16" fmla="*/ 19 w 21"/>
                  <a:gd name="T17" fmla="*/ 23 h 28"/>
                  <a:gd name="T18" fmla="*/ 21 w 21"/>
                  <a:gd name="T19" fmla="*/ 19 h 28"/>
                  <a:gd name="T20" fmla="*/ 21 w 21"/>
                  <a:gd name="T21" fmla="*/ 14 h 28"/>
                  <a:gd name="T22" fmla="*/ 21 w 21"/>
                  <a:gd name="T23" fmla="*/ 14 h 28"/>
                  <a:gd name="T24" fmla="*/ 21 w 21"/>
                  <a:gd name="T25" fmla="*/ 7 h 28"/>
                  <a:gd name="T26" fmla="*/ 19 w 21"/>
                  <a:gd name="T27" fmla="*/ 2 h 28"/>
                  <a:gd name="T28" fmla="*/ 14 w 21"/>
                  <a:gd name="T29" fmla="*/ 0 h 28"/>
                  <a:gd name="T30" fmla="*/ 12 w 21"/>
                  <a:gd name="T31" fmla="*/ 0 h 28"/>
                  <a:gd name="T32" fmla="*/ 12 w 21"/>
                  <a:gd name="T33" fmla="*/ 0 h 28"/>
                  <a:gd name="T34" fmla="*/ 7 w 21"/>
                  <a:gd name="T35" fmla="*/ 0 h 28"/>
                  <a:gd name="T36" fmla="*/ 2 w 21"/>
                  <a:gd name="T37" fmla="*/ 4 h 28"/>
                  <a:gd name="T38" fmla="*/ 0 w 21"/>
                  <a:gd name="T39" fmla="*/ 7 h 28"/>
                  <a:gd name="T40" fmla="*/ 0 w 21"/>
                  <a:gd name="T41" fmla="*/ 14 h 28"/>
                  <a:gd name="T42" fmla="*/ 0 w 21"/>
                  <a:gd name="T43" fmla="*/ 14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28"/>
                  <a:gd name="T68" fmla="*/ 21 w 21"/>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28">
                    <a:moveTo>
                      <a:pt x="0" y="14"/>
                    </a:moveTo>
                    <a:lnTo>
                      <a:pt x="0" y="14"/>
                    </a:lnTo>
                    <a:lnTo>
                      <a:pt x="0" y="19"/>
                    </a:lnTo>
                    <a:lnTo>
                      <a:pt x="2" y="23"/>
                    </a:lnTo>
                    <a:lnTo>
                      <a:pt x="7" y="26"/>
                    </a:lnTo>
                    <a:lnTo>
                      <a:pt x="12" y="28"/>
                    </a:lnTo>
                    <a:lnTo>
                      <a:pt x="16" y="26"/>
                    </a:lnTo>
                    <a:lnTo>
                      <a:pt x="19" y="23"/>
                    </a:lnTo>
                    <a:lnTo>
                      <a:pt x="21" y="19"/>
                    </a:lnTo>
                    <a:lnTo>
                      <a:pt x="21" y="14"/>
                    </a:lnTo>
                    <a:lnTo>
                      <a:pt x="21" y="7"/>
                    </a:lnTo>
                    <a:lnTo>
                      <a:pt x="19" y="2"/>
                    </a:lnTo>
                    <a:lnTo>
                      <a:pt x="14" y="0"/>
                    </a:lnTo>
                    <a:lnTo>
                      <a:pt x="12" y="0"/>
                    </a:lnTo>
                    <a:lnTo>
                      <a:pt x="7" y="0"/>
                    </a:lnTo>
                    <a:lnTo>
                      <a:pt x="2" y="4"/>
                    </a:lnTo>
                    <a:lnTo>
                      <a:pt x="0" y="7"/>
                    </a:lnTo>
                    <a:lnTo>
                      <a:pt x="0"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0" name="Freeform 200">
                <a:extLst>
                  <a:ext uri="{FF2B5EF4-FFF2-40B4-BE49-F238E27FC236}">
                    <a16:creationId xmlns:a16="http://schemas.microsoft.com/office/drawing/2014/main" xmlns="" id="{EF36C7FF-DFEE-47E3-AB1F-0B4EBB92EF59}"/>
                  </a:ext>
                </a:extLst>
              </p:cNvPr>
              <p:cNvSpPr>
                <a:spLocks/>
              </p:cNvSpPr>
              <p:nvPr/>
            </p:nvSpPr>
            <p:spPr bwMode="auto">
              <a:xfrm>
                <a:off x="4758" y="2966"/>
                <a:ext cx="15" cy="14"/>
              </a:xfrm>
              <a:custGeom>
                <a:avLst/>
                <a:gdLst>
                  <a:gd name="T0" fmla="*/ 7 w 15"/>
                  <a:gd name="T1" fmla="*/ 0 h 14"/>
                  <a:gd name="T2" fmla="*/ 7 w 15"/>
                  <a:gd name="T3" fmla="*/ 0 h 14"/>
                  <a:gd name="T4" fmla="*/ 3 w 15"/>
                  <a:gd name="T5" fmla="*/ 0 h 14"/>
                  <a:gd name="T6" fmla="*/ 0 w 15"/>
                  <a:gd name="T7" fmla="*/ 7 h 14"/>
                  <a:gd name="T8" fmla="*/ 0 w 15"/>
                  <a:gd name="T9" fmla="*/ 7 h 14"/>
                  <a:gd name="T10" fmla="*/ 3 w 15"/>
                  <a:gd name="T11" fmla="*/ 12 h 14"/>
                  <a:gd name="T12" fmla="*/ 7 w 15"/>
                  <a:gd name="T13" fmla="*/ 14 h 14"/>
                  <a:gd name="T14" fmla="*/ 7 w 15"/>
                  <a:gd name="T15" fmla="*/ 14 h 14"/>
                  <a:gd name="T16" fmla="*/ 12 w 15"/>
                  <a:gd name="T17" fmla="*/ 12 h 14"/>
                  <a:gd name="T18" fmla="*/ 15 w 15"/>
                  <a:gd name="T19" fmla="*/ 7 h 14"/>
                  <a:gd name="T20" fmla="*/ 15 w 15"/>
                  <a:gd name="T21" fmla="*/ 7 h 14"/>
                  <a:gd name="T22" fmla="*/ 12 w 15"/>
                  <a:gd name="T23" fmla="*/ 3 h 14"/>
                  <a:gd name="T24" fmla="*/ 7 w 15"/>
                  <a:gd name="T25" fmla="*/ 0 h 14"/>
                  <a:gd name="T26" fmla="*/ 7 w 15"/>
                  <a:gd name="T27" fmla="*/ 0 h 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
                  <a:gd name="T43" fmla="*/ 0 h 14"/>
                  <a:gd name="T44" fmla="*/ 15 w 15"/>
                  <a:gd name="T45" fmla="*/ 14 h 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 h="14">
                    <a:moveTo>
                      <a:pt x="7" y="0"/>
                    </a:moveTo>
                    <a:lnTo>
                      <a:pt x="7" y="0"/>
                    </a:lnTo>
                    <a:lnTo>
                      <a:pt x="3" y="0"/>
                    </a:lnTo>
                    <a:lnTo>
                      <a:pt x="0" y="7"/>
                    </a:lnTo>
                    <a:lnTo>
                      <a:pt x="3" y="12"/>
                    </a:lnTo>
                    <a:lnTo>
                      <a:pt x="7" y="14"/>
                    </a:lnTo>
                    <a:lnTo>
                      <a:pt x="12" y="12"/>
                    </a:lnTo>
                    <a:lnTo>
                      <a:pt x="15" y="7"/>
                    </a:lnTo>
                    <a:lnTo>
                      <a:pt x="12" y="3"/>
                    </a:lnTo>
                    <a:lnTo>
                      <a:pt x="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1" name="Freeform 201">
                <a:extLst>
                  <a:ext uri="{FF2B5EF4-FFF2-40B4-BE49-F238E27FC236}">
                    <a16:creationId xmlns:a16="http://schemas.microsoft.com/office/drawing/2014/main" xmlns="" id="{5C3A174E-F1E5-4370-B776-3C5BF15C7AE9}"/>
                  </a:ext>
                </a:extLst>
              </p:cNvPr>
              <p:cNvSpPr>
                <a:spLocks/>
              </p:cNvSpPr>
              <p:nvPr/>
            </p:nvSpPr>
            <p:spPr bwMode="auto">
              <a:xfrm>
                <a:off x="4711" y="3018"/>
                <a:ext cx="161" cy="78"/>
              </a:xfrm>
              <a:custGeom>
                <a:avLst/>
                <a:gdLst>
                  <a:gd name="T0" fmla="*/ 0 w 161"/>
                  <a:gd name="T1" fmla="*/ 52 h 78"/>
                  <a:gd name="T2" fmla="*/ 0 w 161"/>
                  <a:gd name="T3" fmla="*/ 52 h 78"/>
                  <a:gd name="T4" fmla="*/ 3 w 161"/>
                  <a:gd name="T5" fmla="*/ 45 h 78"/>
                  <a:gd name="T6" fmla="*/ 12 w 161"/>
                  <a:gd name="T7" fmla="*/ 28 h 78"/>
                  <a:gd name="T8" fmla="*/ 19 w 161"/>
                  <a:gd name="T9" fmla="*/ 21 h 78"/>
                  <a:gd name="T10" fmla="*/ 29 w 161"/>
                  <a:gd name="T11" fmla="*/ 12 h 78"/>
                  <a:gd name="T12" fmla="*/ 43 w 161"/>
                  <a:gd name="T13" fmla="*/ 7 h 78"/>
                  <a:gd name="T14" fmla="*/ 59 w 161"/>
                  <a:gd name="T15" fmla="*/ 2 h 78"/>
                  <a:gd name="T16" fmla="*/ 59 w 161"/>
                  <a:gd name="T17" fmla="*/ 2 h 78"/>
                  <a:gd name="T18" fmla="*/ 104 w 161"/>
                  <a:gd name="T19" fmla="*/ 0 h 78"/>
                  <a:gd name="T20" fmla="*/ 116 w 161"/>
                  <a:gd name="T21" fmla="*/ 0 h 78"/>
                  <a:gd name="T22" fmla="*/ 125 w 161"/>
                  <a:gd name="T23" fmla="*/ 2 h 78"/>
                  <a:gd name="T24" fmla="*/ 125 w 161"/>
                  <a:gd name="T25" fmla="*/ 2 h 78"/>
                  <a:gd name="T26" fmla="*/ 139 w 161"/>
                  <a:gd name="T27" fmla="*/ 7 h 78"/>
                  <a:gd name="T28" fmla="*/ 151 w 161"/>
                  <a:gd name="T29" fmla="*/ 12 h 78"/>
                  <a:gd name="T30" fmla="*/ 161 w 161"/>
                  <a:gd name="T31" fmla="*/ 19 h 78"/>
                  <a:gd name="T32" fmla="*/ 161 w 161"/>
                  <a:gd name="T33" fmla="*/ 19 h 78"/>
                  <a:gd name="T34" fmla="*/ 158 w 161"/>
                  <a:gd name="T35" fmla="*/ 26 h 78"/>
                  <a:gd name="T36" fmla="*/ 146 w 161"/>
                  <a:gd name="T37" fmla="*/ 42 h 78"/>
                  <a:gd name="T38" fmla="*/ 139 w 161"/>
                  <a:gd name="T39" fmla="*/ 52 h 78"/>
                  <a:gd name="T40" fmla="*/ 130 w 161"/>
                  <a:gd name="T41" fmla="*/ 59 h 78"/>
                  <a:gd name="T42" fmla="*/ 118 w 161"/>
                  <a:gd name="T43" fmla="*/ 66 h 78"/>
                  <a:gd name="T44" fmla="*/ 106 w 161"/>
                  <a:gd name="T45" fmla="*/ 71 h 78"/>
                  <a:gd name="T46" fmla="*/ 106 w 161"/>
                  <a:gd name="T47" fmla="*/ 71 h 78"/>
                  <a:gd name="T48" fmla="*/ 83 w 161"/>
                  <a:gd name="T49" fmla="*/ 75 h 78"/>
                  <a:gd name="T50" fmla="*/ 66 w 161"/>
                  <a:gd name="T51" fmla="*/ 78 h 78"/>
                  <a:gd name="T52" fmla="*/ 52 w 161"/>
                  <a:gd name="T53" fmla="*/ 75 h 78"/>
                  <a:gd name="T54" fmla="*/ 40 w 161"/>
                  <a:gd name="T55" fmla="*/ 71 h 78"/>
                  <a:gd name="T56" fmla="*/ 40 w 161"/>
                  <a:gd name="T57" fmla="*/ 71 h 78"/>
                  <a:gd name="T58" fmla="*/ 12 w 161"/>
                  <a:gd name="T59" fmla="*/ 59 h 78"/>
                  <a:gd name="T60" fmla="*/ 0 w 161"/>
                  <a:gd name="T61" fmla="*/ 52 h 78"/>
                  <a:gd name="T62" fmla="*/ 0 w 161"/>
                  <a:gd name="T63" fmla="*/ 52 h 7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61"/>
                  <a:gd name="T97" fmla="*/ 0 h 78"/>
                  <a:gd name="T98" fmla="*/ 161 w 161"/>
                  <a:gd name="T99" fmla="*/ 78 h 7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61" h="78">
                    <a:moveTo>
                      <a:pt x="0" y="52"/>
                    </a:moveTo>
                    <a:lnTo>
                      <a:pt x="0" y="52"/>
                    </a:lnTo>
                    <a:lnTo>
                      <a:pt x="3" y="45"/>
                    </a:lnTo>
                    <a:lnTo>
                      <a:pt x="12" y="28"/>
                    </a:lnTo>
                    <a:lnTo>
                      <a:pt x="19" y="21"/>
                    </a:lnTo>
                    <a:lnTo>
                      <a:pt x="29" y="12"/>
                    </a:lnTo>
                    <a:lnTo>
                      <a:pt x="43" y="7"/>
                    </a:lnTo>
                    <a:lnTo>
                      <a:pt x="59" y="2"/>
                    </a:lnTo>
                    <a:lnTo>
                      <a:pt x="104" y="0"/>
                    </a:lnTo>
                    <a:lnTo>
                      <a:pt x="116" y="0"/>
                    </a:lnTo>
                    <a:lnTo>
                      <a:pt x="125" y="2"/>
                    </a:lnTo>
                    <a:lnTo>
                      <a:pt x="139" y="7"/>
                    </a:lnTo>
                    <a:lnTo>
                      <a:pt x="151" y="12"/>
                    </a:lnTo>
                    <a:lnTo>
                      <a:pt x="161" y="19"/>
                    </a:lnTo>
                    <a:lnTo>
                      <a:pt x="158" y="26"/>
                    </a:lnTo>
                    <a:lnTo>
                      <a:pt x="146" y="42"/>
                    </a:lnTo>
                    <a:lnTo>
                      <a:pt x="139" y="52"/>
                    </a:lnTo>
                    <a:lnTo>
                      <a:pt x="130" y="59"/>
                    </a:lnTo>
                    <a:lnTo>
                      <a:pt x="118" y="66"/>
                    </a:lnTo>
                    <a:lnTo>
                      <a:pt x="106" y="71"/>
                    </a:lnTo>
                    <a:lnTo>
                      <a:pt x="83" y="75"/>
                    </a:lnTo>
                    <a:lnTo>
                      <a:pt x="66" y="78"/>
                    </a:lnTo>
                    <a:lnTo>
                      <a:pt x="52" y="75"/>
                    </a:lnTo>
                    <a:lnTo>
                      <a:pt x="40" y="71"/>
                    </a:lnTo>
                    <a:lnTo>
                      <a:pt x="12" y="59"/>
                    </a:lnTo>
                    <a:lnTo>
                      <a:pt x="0" y="52"/>
                    </a:lnTo>
                    <a:close/>
                  </a:path>
                </a:pathLst>
              </a:custGeom>
              <a:solidFill>
                <a:srgbClr val="F7F7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2" name="Freeform 202">
                <a:extLst>
                  <a:ext uri="{FF2B5EF4-FFF2-40B4-BE49-F238E27FC236}">
                    <a16:creationId xmlns:a16="http://schemas.microsoft.com/office/drawing/2014/main" xmlns="" id="{E1803238-09DF-43A1-8435-63E17A8D3607}"/>
                  </a:ext>
                </a:extLst>
              </p:cNvPr>
              <p:cNvSpPr>
                <a:spLocks/>
              </p:cNvSpPr>
              <p:nvPr/>
            </p:nvSpPr>
            <p:spPr bwMode="auto">
              <a:xfrm>
                <a:off x="4702" y="3013"/>
                <a:ext cx="172" cy="52"/>
              </a:xfrm>
              <a:custGeom>
                <a:avLst/>
                <a:gdLst>
                  <a:gd name="T0" fmla="*/ 172 w 172"/>
                  <a:gd name="T1" fmla="*/ 22 h 52"/>
                  <a:gd name="T2" fmla="*/ 172 w 172"/>
                  <a:gd name="T3" fmla="*/ 22 h 52"/>
                  <a:gd name="T4" fmla="*/ 153 w 172"/>
                  <a:gd name="T5" fmla="*/ 12 h 52"/>
                  <a:gd name="T6" fmla="*/ 134 w 172"/>
                  <a:gd name="T7" fmla="*/ 5 h 52"/>
                  <a:gd name="T8" fmla="*/ 111 w 172"/>
                  <a:gd name="T9" fmla="*/ 0 h 52"/>
                  <a:gd name="T10" fmla="*/ 96 w 172"/>
                  <a:gd name="T11" fmla="*/ 0 h 52"/>
                  <a:gd name="T12" fmla="*/ 85 w 172"/>
                  <a:gd name="T13" fmla="*/ 0 h 52"/>
                  <a:gd name="T14" fmla="*/ 71 w 172"/>
                  <a:gd name="T15" fmla="*/ 3 h 52"/>
                  <a:gd name="T16" fmla="*/ 56 w 172"/>
                  <a:gd name="T17" fmla="*/ 7 h 52"/>
                  <a:gd name="T18" fmla="*/ 40 w 172"/>
                  <a:gd name="T19" fmla="*/ 12 h 52"/>
                  <a:gd name="T20" fmla="*/ 28 w 172"/>
                  <a:gd name="T21" fmla="*/ 24 h 52"/>
                  <a:gd name="T22" fmla="*/ 14 w 172"/>
                  <a:gd name="T23" fmla="*/ 36 h 52"/>
                  <a:gd name="T24" fmla="*/ 0 w 172"/>
                  <a:gd name="T25" fmla="*/ 52 h 52"/>
                  <a:gd name="T26" fmla="*/ 0 w 172"/>
                  <a:gd name="T27" fmla="*/ 52 h 52"/>
                  <a:gd name="T28" fmla="*/ 9 w 172"/>
                  <a:gd name="T29" fmla="*/ 43 h 52"/>
                  <a:gd name="T30" fmla="*/ 23 w 172"/>
                  <a:gd name="T31" fmla="*/ 33 h 52"/>
                  <a:gd name="T32" fmla="*/ 40 w 172"/>
                  <a:gd name="T33" fmla="*/ 22 h 52"/>
                  <a:gd name="T34" fmla="*/ 63 w 172"/>
                  <a:gd name="T35" fmla="*/ 14 h 52"/>
                  <a:gd name="T36" fmla="*/ 78 w 172"/>
                  <a:gd name="T37" fmla="*/ 12 h 52"/>
                  <a:gd name="T38" fmla="*/ 94 w 172"/>
                  <a:gd name="T39" fmla="*/ 10 h 52"/>
                  <a:gd name="T40" fmla="*/ 111 w 172"/>
                  <a:gd name="T41" fmla="*/ 10 h 52"/>
                  <a:gd name="T42" fmla="*/ 129 w 172"/>
                  <a:gd name="T43" fmla="*/ 12 h 52"/>
                  <a:gd name="T44" fmla="*/ 148 w 172"/>
                  <a:gd name="T45" fmla="*/ 17 h 52"/>
                  <a:gd name="T46" fmla="*/ 172 w 172"/>
                  <a:gd name="T47" fmla="*/ 22 h 52"/>
                  <a:gd name="T48" fmla="*/ 172 w 172"/>
                  <a:gd name="T49" fmla="*/ 22 h 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72"/>
                  <a:gd name="T76" fmla="*/ 0 h 52"/>
                  <a:gd name="T77" fmla="*/ 172 w 172"/>
                  <a:gd name="T78" fmla="*/ 52 h 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72" h="52">
                    <a:moveTo>
                      <a:pt x="172" y="22"/>
                    </a:moveTo>
                    <a:lnTo>
                      <a:pt x="172" y="22"/>
                    </a:lnTo>
                    <a:lnTo>
                      <a:pt x="153" y="12"/>
                    </a:lnTo>
                    <a:lnTo>
                      <a:pt x="134" y="5"/>
                    </a:lnTo>
                    <a:lnTo>
                      <a:pt x="111" y="0"/>
                    </a:lnTo>
                    <a:lnTo>
                      <a:pt x="96" y="0"/>
                    </a:lnTo>
                    <a:lnTo>
                      <a:pt x="85" y="0"/>
                    </a:lnTo>
                    <a:lnTo>
                      <a:pt x="71" y="3"/>
                    </a:lnTo>
                    <a:lnTo>
                      <a:pt x="56" y="7"/>
                    </a:lnTo>
                    <a:lnTo>
                      <a:pt x="40" y="12"/>
                    </a:lnTo>
                    <a:lnTo>
                      <a:pt x="28" y="24"/>
                    </a:lnTo>
                    <a:lnTo>
                      <a:pt x="14" y="36"/>
                    </a:lnTo>
                    <a:lnTo>
                      <a:pt x="0" y="52"/>
                    </a:lnTo>
                    <a:lnTo>
                      <a:pt x="9" y="43"/>
                    </a:lnTo>
                    <a:lnTo>
                      <a:pt x="23" y="33"/>
                    </a:lnTo>
                    <a:lnTo>
                      <a:pt x="40" y="22"/>
                    </a:lnTo>
                    <a:lnTo>
                      <a:pt x="63" y="14"/>
                    </a:lnTo>
                    <a:lnTo>
                      <a:pt x="78" y="12"/>
                    </a:lnTo>
                    <a:lnTo>
                      <a:pt x="94" y="10"/>
                    </a:lnTo>
                    <a:lnTo>
                      <a:pt x="111" y="10"/>
                    </a:lnTo>
                    <a:lnTo>
                      <a:pt x="129" y="12"/>
                    </a:lnTo>
                    <a:lnTo>
                      <a:pt x="148" y="17"/>
                    </a:lnTo>
                    <a:lnTo>
                      <a:pt x="172" y="22"/>
                    </a:lnTo>
                    <a:close/>
                  </a:path>
                </a:pathLst>
              </a:custGeom>
              <a:solidFill>
                <a:srgbClr val="FFA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3" name="Freeform 203">
                <a:extLst>
                  <a:ext uri="{FF2B5EF4-FFF2-40B4-BE49-F238E27FC236}">
                    <a16:creationId xmlns:a16="http://schemas.microsoft.com/office/drawing/2014/main" xmlns="" id="{90ACAE53-EB0D-46D9-A11E-9A1DC8C4E6D3}"/>
                  </a:ext>
                </a:extLst>
              </p:cNvPr>
              <p:cNvSpPr>
                <a:spLocks/>
              </p:cNvSpPr>
              <p:nvPr/>
            </p:nvSpPr>
            <p:spPr bwMode="auto">
              <a:xfrm>
                <a:off x="4737" y="3084"/>
                <a:ext cx="349" cy="250"/>
              </a:xfrm>
              <a:custGeom>
                <a:avLst/>
                <a:gdLst>
                  <a:gd name="T0" fmla="*/ 3 w 349"/>
                  <a:gd name="T1" fmla="*/ 33 h 250"/>
                  <a:gd name="T2" fmla="*/ 3 w 349"/>
                  <a:gd name="T3" fmla="*/ 33 h 250"/>
                  <a:gd name="T4" fmla="*/ 12 w 349"/>
                  <a:gd name="T5" fmla="*/ 16 h 250"/>
                  <a:gd name="T6" fmla="*/ 21 w 349"/>
                  <a:gd name="T7" fmla="*/ 5 h 250"/>
                  <a:gd name="T8" fmla="*/ 26 w 349"/>
                  <a:gd name="T9" fmla="*/ 0 h 250"/>
                  <a:gd name="T10" fmla="*/ 31 w 349"/>
                  <a:gd name="T11" fmla="*/ 0 h 250"/>
                  <a:gd name="T12" fmla="*/ 38 w 349"/>
                  <a:gd name="T13" fmla="*/ 0 h 250"/>
                  <a:gd name="T14" fmla="*/ 45 w 349"/>
                  <a:gd name="T15" fmla="*/ 5 h 250"/>
                  <a:gd name="T16" fmla="*/ 45 w 349"/>
                  <a:gd name="T17" fmla="*/ 5 h 250"/>
                  <a:gd name="T18" fmla="*/ 61 w 349"/>
                  <a:gd name="T19" fmla="*/ 16 h 250"/>
                  <a:gd name="T20" fmla="*/ 83 w 349"/>
                  <a:gd name="T21" fmla="*/ 28 h 250"/>
                  <a:gd name="T22" fmla="*/ 104 w 349"/>
                  <a:gd name="T23" fmla="*/ 35 h 250"/>
                  <a:gd name="T24" fmla="*/ 125 w 349"/>
                  <a:gd name="T25" fmla="*/ 42 h 250"/>
                  <a:gd name="T26" fmla="*/ 149 w 349"/>
                  <a:gd name="T27" fmla="*/ 47 h 250"/>
                  <a:gd name="T28" fmla="*/ 170 w 349"/>
                  <a:gd name="T29" fmla="*/ 52 h 250"/>
                  <a:gd name="T30" fmla="*/ 193 w 349"/>
                  <a:gd name="T31" fmla="*/ 52 h 250"/>
                  <a:gd name="T32" fmla="*/ 215 w 349"/>
                  <a:gd name="T33" fmla="*/ 52 h 250"/>
                  <a:gd name="T34" fmla="*/ 215 w 349"/>
                  <a:gd name="T35" fmla="*/ 52 h 250"/>
                  <a:gd name="T36" fmla="*/ 241 w 349"/>
                  <a:gd name="T37" fmla="*/ 45 h 250"/>
                  <a:gd name="T38" fmla="*/ 269 w 349"/>
                  <a:gd name="T39" fmla="*/ 35 h 250"/>
                  <a:gd name="T40" fmla="*/ 321 w 349"/>
                  <a:gd name="T41" fmla="*/ 14 h 250"/>
                  <a:gd name="T42" fmla="*/ 321 w 349"/>
                  <a:gd name="T43" fmla="*/ 14 h 250"/>
                  <a:gd name="T44" fmla="*/ 330 w 349"/>
                  <a:gd name="T45" fmla="*/ 9 h 250"/>
                  <a:gd name="T46" fmla="*/ 337 w 349"/>
                  <a:gd name="T47" fmla="*/ 9 h 250"/>
                  <a:gd name="T48" fmla="*/ 342 w 349"/>
                  <a:gd name="T49" fmla="*/ 12 h 250"/>
                  <a:gd name="T50" fmla="*/ 344 w 349"/>
                  <a:gd name="T51" fmla="*/ 14 h 250"/>
                  <a:gd name="T52" fmla="*/ 347 w 349"/>
                  <a:gd name="T53" fmla="*/ 16 h 250"/>
                  <a:gd name="T54" fmla="*/ 349 w 349"/>
                  <a:gd name="T55" fmla="*/ 24 h 250"/>
                  <a:gd name="T56" fmla="*/ 347 w 349"/>
                  <a:gd name="T57" fmla="*/ 35 h 250"/>
                  <a:gd name="T58" fmla="*/ 344 w 349"/>
                  <a:gd name="T59" fmla="*/ 49 h 250"/>
                  <a:gd name="T60" fmla="*/ 337 w 349"/>
                  <a:gd name="T61" fmla="*/ 64 h 250"/>
                  <a:gd name="T62" fmla="*/ 330 w 349"/>
                  <a:gd name="T63" fmla="*/ 82 h 250"/>
                  <a:gd name="T64" fmla="*/ 330 w 349"/>
                  <a:gd name="T65" fmla="*/ 82 h 250"/>
                  <a:gd name="T66" fmla="*/ 318 w 349"/>
                  <a:gd name="T67" fmla="*/ 108 h 250"/>
                  <a:gd name="T68" fmla="*/ 311 w 349"/>
                  <a:gd name="T69" fmla="*/ 130 h 250"/>
                  <a:gd name="T70" fmla="*/ 304 w 349"/>
                  <a:gd name="T71" fmla="*/ 153 h 250"/>
                  <a:gd name="T72" fmla="*/ 295 w 349"/>
                  <a:gd name="T73" fmla="*/ 179 h 250"/>
                  <a:gd name="T74" fmla="*/ 295 w 349"/>
                  <a:gd name="T75" fmla="*/ 179 h 250"/>
                  <a:gd name="T76" fmla="*/ 285 w 349"/>
                  <a:gd name="T77" fmla="*/ 203 h 250"/>
                  <a:gd name="T78" fmla="*/ 278 w 349"/>
                  <a:gd name="T79" fmla="*/ 212 h 250"/>
                  <a:gd name="T80" fmla="*/ 271 w 349"/>
                  <a:gd name="T81" fmla="*/ 224 h 250"/>
                  <a:gd name="T82" fmla="*/ 259 w 349"/>
                  <a:gd name="T83" fmla="*/ 233 h 250"/>
                  <a:gd name="T84" fmla="*/ 245 w 349"/>
                  <a:gd name="T85" fmla="*/ 240 h 250"/>
                  <a:gd name="T86" fmla="*/ 224 w 349"/>
                  <a:gd name="T87" fmla="*/ 245 h 250"/>
                  <a:gd name="T88" fmla="*/ 198 w 349"/>
                  <a:gd name="T89" fmla="*/ 250 h 250"/>
                  <a:gd name="T90" fmla="*/ 198 w 349"/>
                  <a:gd name="T91" fmla="*/ 250 h 250"/>
                  <a:gd name="T92" fmla="*/ 175 w 349"/>
                  <a:gd name="T93" fmla="*/ 250 h 250"/>
                  <a:gd name="T94" fmla="*/ 153 w 349"/>
                  <a:gd name="T95" fmla="*/ 247 h 250"/>
                  <a:gd name="T96" fmla="*/ 132 w 349"/>
                  <a:gd name="T97" fmla="*/ 243 h 250"/>
                  <a:gd name="T98" fmla="*/ 116 w 349"/>
                  <a:gd name="T99" fmla="*/ 238 h 250"/>
                  <a:gd name="T100" fmla="*/ 102 w 349"/>
                  <a:gd name="T101" fmla="*/ 228 h 250"/>
                  <a:gd name="T102" fmla="*/ 87 w 349"/>
                  <a:gd name="T103" fmla="*/ 219 h 250"/>
                  <a:gd name="T104" fmla="*/ 78 w 349"/>
                  <a:gd name="T105" fmla="*/ 207 h 250"/>
                  <a:gd name="T106" fmla="*/ 66 w 349"/>
                  <a:gd name="T107" fmla="*/ 195 h 250"/>
                  <a:gd name="T108" fmla="*/ 50 w 349"/>
                  <a:gd name="T109" fmla="*/ 165 h 250"/>
                  <a:gd name="T110" fmla="*/ 36 w 349"/>
                  <a:gd name="T111" fmla="*/ 132 h 250"/>
                  <a:gd name="T112" fmla="*/ 19 w 349"/>
                  <a:gd name="T113" fmla="*/ 94 h 250"/>
                  <a:gd name="T114" fmla="*/ 5 w 349"/>
                  <a:gd name="T115" fmla="*/ 57 h 250"/>
                  <a:gd name="T116" fmla="*/ 5 w 349"/>
                  <a:gd name="T117" fmla="*/ 57 h 250"/>
                  <a:gd name="T118" fmla="*/ 0 w 349"/>
                  <a:gd name="T119" fmla="*/ 45 h 250"/>
                  <a:gd name="T120" fmla="*/ 0 w 349"/>
                  <a:gd name="T121" fmla="*/ 38 h 250"/>
                  <a:gd name="T122" fmla="*/ 3 w 349"/>
                  <a:gd name="T123" fmla="*/ 33 h 250"/>
                  <a:gd name="T124" fmla="*/ 3 w 349"/>
                  <a:gd name="T125" fmla="*/ 33 h 25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49"/>
                  <a:gd name="T190" fmla="*/ 0 h 250"/>
                  <a:gd name="T191" fmla="*/ 349 w 349"/>
                  <a:gd name="T192" fmla="*/ 250 h 25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49" h="250">
                    <a:moveTo>
                      <a:pt x="3" y="33"/>
                    </a:moveTo>
                    <a:lnTo>
                      <a:pt x="3" y="33"/>
                    </a:lnTo>
                    <a:lnTo>
                      <a:pt x="12" y="16"/>
                    </a:lnTo>
                    <a:lnTo>
                      <a:pt x="21" y="5"/>
                    </a:lnTo>
                    <a:lnTo>
                      <a:pt x="26" y="0"/>
                    </a:lnTo>
                    <a:lnTo>
                      <a:pt x="31" y="0"/>
                    </a:lnTo>
                    <a:lnTo>
                      <a:pt x="38" y="0"/>
                    </a:lnTo>
                    <a:lnTo>
                      <a:pt x="45" y="5"/>
                    </a:lnTo>
                    <a:lnTo>
                      <a:pt x="61" y="16"/>
                    </a:lnTo>
                    <a:lnTo>
                      <a:pt x="83" y="28"/>
                    </a:lnTo>
                    <a:lnTo>
                      <a:pt x="104" y="35"/>
                    </a:lnTo>
                    <a:lnTo>
                      <a:pt x="125" y="42"/>
                    </a:lnTo>
                    <a:lnTo>
                      <a:pt x="149" y="47"/>
                    </a:lnTo>
                    <a:lnTo>
                      <a:pt x="170" y="52"/>
                    </a:lnTo>
                    <a:lnTo>
                      <a:pt x="193" y="52"/>
                    </a:lnTo>
                    <a:lnTo>
                      <a:pt x="215" y="52"/>
                    </a:lnTo>
                    <a:lnTo>
                      <a:pt x="241" y="45"/>
                    </a:lnTo>
                    <a:lnTo>
                      <a:pt x="269" y="35"/>
                    </a:lnTo>
                    <a:lnTo>
                      <a:pt x="321" y="14"/>
                    </a:lnTo>
                    <a:lnTo>
                      <a:pt x="330" y="9"/>
                    </a:lnTo>
                    <a:lnTo>
                      <a:pt x="337" y="9"/>
                    </a:lnTo>
                    <a:lnTo>
                      <a:pt x="342" y="12"/>
                    </a:lnTo>
                    <a:lnTo>
                      <a:pt x="344" y="14"/>
                    </a:lnTo>
                    <a:lnTo>
                      <a:pt x="347" y="16"/>
                    </a:lnTo>
                    <a:lnTo>
                      <a:pt x="349" y="24"/>
                    </a:lnTo>
                    <a:lnTo>
                      <a:pt x="347" y="35"/>
                    </a:lnTo>
                    <a:lnTo>
                      <a:pt x="344" y="49"/>
                    </a:lnTo>
                    <a:lnTo>
                      <a:pt x="337" y="64"/>
                    </a:lnTo>
                    <a:lnTo>
                      <a:pt x="330" y="82"/>
                    </a:lnTo>
                    <a:lnTo>
                      <a:pt x="318" y="108"/>
                    </a:lnTo>
                    <a:lnTo>
                      <a:pt x="311" y="130"/>
                    </a:lnTo>
                    <a:lnTo>
                      <a:pt x="304" y="153"/>
                    </a:lnTo>
                    <a:lnTo>
                      <a:pt x="295" y="179"/>
                    </a:lnTo>
                    <a:lnTo>
                      <a:pt x="285" y="203"/>
                    </a:lnTo>
                    <a:lnTo>
                      <a:pt x="278" y="212"/>
                    </a:lnTo>
                    <a:lnTo>
                      <a:pt x="271" y="224"/>
                    </a:lnTo>
                    <a:lnTo>
                      <a:pt x="259" y="233"/>
                    </a:lnTo>
                    <a:lnTo>
                      <a:pt x="245" y="240"/>
                    </a:lnTo>
                    <a:lnTo>
                      <a:pt x="224" y="245"/>
                    </a:lnTo>
                    <a:lnTo>
                      <a:pt x="198" y="250"/>
                    </a:lnTo>
                    <a:lnTo>
                      <a:pt x="175" y="250"/>
                    </a:lnTo>
                    <a:lnTo>
                      <a:pt x="153" y="247"/>
                    </a:lnTo>
                    <a:lnTo>
                      <a:pt x="132" y="243"/>
                    </a:lnTo>
                    <a:lnTo>
                      <a:pt x="116" y="238"/>
                    </a:lnTo>
                    <a:lnTo>
                      <a:pt x="102" y="228"/>
                    </a:lnTo>
                    <a:lnTo>
                      <a:pt x="87" y="219"/>
                    </a:lnTo>
                    <a:lnTo>
                      <a:pt x="78" y="207"/>
                    </a:lnTo>
                    <a:lnTo>
                      <a:pt x="66" y="195"/>
                    </a:lnTo>
                    <a:lnTo>
                      <a:pt x="50" y="165"/>
                    </a:lnTo>
                    <a:lnTo>
                      <a:pt x="36" y="132"/>
                    </a:lnTo>
                    <a:lnTo>
                      <a:pt x="19" y="94"/>
                    </a:lnTo>
                    <a:lnTo>
                      <a:pt x="5" y="57"/>
                    </a:lnTo>
                    <a:lnTo>
                      <a:pt x="0" y="45"/>
                    </a:lnTo>
                    <a:lnTo>
                      <a:pt x="0" y="38"/>
                    </a:lnTo>
                    <a:lnTo>
                      <a:pt x="3" y="3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4" name="Freeform 204">
                <a:extLst>
                  <a:ext uri="{FF2B5EF4-FFF2-40B4-BE49-F238E27FC236}">
                    <a16:creationId xmlns:a16="http://schemas.microsoft.com/office/drawing/2014/main" xmlns="" id="{734690EA-30DE-4F77-B684-B698DE93C911}"/>
                  </a:ext>
                </a:extLst>
              </p:cNvPr>
              <p:cNvSpPr>
                <a:spLocks/>
              </p:cNvSpPr>
              <p:nvPr/>
            </p:nvSpPr>
            <p:spPr bwMode="auto">
              <a:xfrm>
                <a:off x="4744" y="3100"/>
                <a:ext cx="326" cy="194"/>
              </a:xfrm>
              <a:custGeom>
                <a:avLst/>
                <a:gdLst>
                  <a:gd name="T0" fmla="*/ 0 w 326"/>
                  <a:gd name="T1" fmla="*/ 22 h 194"/>
                  <a:gd name="T2" fmla="*/ 0 w 326"/>
                  <a:gd name="T3" fmla="*/ 22 h 194"/>
                  <a:gd name="T4" fmla="*/ 3 w 326"/>
                  <a:gd name="T5" fmla="*/ 17 h 194"/>
                  <a:gd name="T6" fmla="*/ 10 w 326"/>
                  <a:gd name="T7" fmla="*/ 8 h 194"/>
                  <a:gd name="T8" fmla="*/ 14 w 326"/>
                  <a:gd name="T9" fmla="*/ 3 h 194"/>
                  <a:gd name="T10" fmla="*/ 19 w 326"/>
                  <a:gd name="T11" fmla="*/ 0 h 194"/>
                  <a:gd name="T12" fmla="*/ 26 w 326"/>
                  <a:gd name="T13" fmla="*/ 0 h 194"/>
                  <a:gd name="T14" fmla="*/ 33 w 326"/>
                  <a:gd name="T15" fmla="*/ 5 h 194"/>
                  <a:gd name="T16" fmla="*/ 33 w 326"/>
                  <a:gd name="T17" fmla="*/ 5 h 194"/>
                  <a:gd name="T18" fmla="*/ 45 w 326"/>
                  <a:gd name="T19" fmla="*/ 15 h 194"/>
                  <a:gd name="T20" fmla="*/ 66 w 326"/>
                  <a:gd name="T21" fmla="*/ 26 h 194"/>
                  <a:gd name="T22" fmla="*/ 95 w 326"/>
                  <a:gd name="T23" fmla="*/ 38 h 194"/>
                  <a:gd name="T24" fmla="*/ 128 w 326"/>
                  <a:gd name="T25" fmla="*/ 48 h 194"/>
                  <a:gd name="T26" fmla="*/ 163 w 326"/>
                  <a:gd name="T27" fmla="*/ 55 h 194"/>
                  <a:gd name="T28" fmla="*/ 196 w 326"/>
                  <a:gd name="T29" fmla="*/ 57 h 194"/>
                  <a:gd name="T30" fmla="*/ 212 w 326"/>
                  <a:gd name="T31" fmla="*/ 57 h 194"/>
                  <a:gd name="T32" fmla="*/ 229 w 326"/>
                  <a:gd name="T33" fmla="*/ 52 h 194"/>
                  <a:gd name="T34" fmla="*/ 243 w 326"/>
                  <a:gd name="T35" fmla="*/ 48 h 194"/>
                  <a:gd name="T36" fmla="*/ 255 w 326"/>
                  <a:gd name="T37" fmla="*/ 43 h 194"/>
                  <a:gd name="T38" fmla="*/ 255 w 326"/>
                  <a:gd name="T39" fmla="*/ 43 h 194"/>
                  <a:gd name="T40" fmla="*/ 295 w 326"/>
                  <a:gd name="T41" fmla="*/ 17 h 194"/>
                  <a:gd name="T42" fmla="*/ 307 w 326"/>
                  <a:gd name="T43" fmla="*/ 12 h 194"/>
                  <a:gd name="T44" fmla="*/ 316 w 326"/>
                  <a:gd name="T45" fmla="*/ 8 h 194"/>
                  <a:gd name="T46" fmla="*/ 321 w 326"/>
                  <a:gd name="T47" fmla="*/ 8 h 194"/>
                  <a:gd name="T48" fmla="*/ 326 w 326"/>
                  <a:gd name="T49" fmla="*/ 10 h 194"/>
                  <a:gd name="T50" fmla="*/ 326 w 326"/>
                  <a:gd name="T51" fmla="*/ 15 h 194"/>
                  <a:gd name="T52" fmla="*/ 323 w 326"/>
                  <a:gd name="T53" fmla="*/ 22 h 194"/>
                  <a:gd name="T54" fmla="*/ 323 w 326"/>
                  <a:gd name="T55" fmla="*/ 22 h 194"/>
                  <a:gd name="T56" fmla="*/ 307 w 326"/>
                  <a:gd name="T57" fmla="*/ 66 h 194"/>
                  <a:gd name="T58" fmla="*/ 278 w 326"/>
                  <a:gd name="T59" fmla="*/ 130 h 194"/>
                  <a:gd name="T60" fmla="*/ 278 w 326"/>
                  <a:gd name="T61" fmla="*/ 130 h 194"/>
                  <a:gd name="T62" fmla="*/ 269 w 326"/>
                  <a:gd name="T63" fmla="*/ 149 h 194"/>
                  <a:gd name="T64" fmla="*/ 257 w 326"/>
                  <a:gd name="T65" fmla="*/ 165 h 194"/>
                  <a:gd name="T66" fmla="*/ 243 w 326"/>
                  <a:gd name="T67" fmla="*/ 177 h 194"/>
                  <a:gd name="T68" fmla="*/ 224 w 326"/>
                  <a:gd name="T69" fmla="*/ 187 h 194"/>
                  <a:gd name="T70" fmla="*/ 203 w 326"/>
                  <a:gd name="T71" fmla="*/ 191 h 194"/>
                  <a:gd name="T72" fmla="*/ 179 w 326"/>
                  <a:gd name="T73" fmla="*/ 194 h 194"/>
                  <a:gd name="T74" fmla="*/ 153 w 326"/>
                  <a:gd name="T75" fmla="*/ 191 h 194"/>
                  <a:gd name="T76" fmla="*/ 123 w 326"/>
                  <a:gd name="T77" fmla="*/ 184 h 194"/>
                  <a:gd name="T78" fmla="*/ 123 w 326"/>
                  <a:gd name="T79" fmla="*/ 184 h 194"/>
                  <a:gd name="T80" fmla="*/ 111 w 326"/>
                  <a:gd name="T81" fmla="*/ 179 h 194"/>
                  <a:gd name="T82" fmla="*/ 102 w 326"/>
                  <a:gd name="T83" fmla="*/ 172 h 194"/>
                  <a:gd name="T84" fmla="*/ 80 w 326"/>
                  <a:gd name="T85" fmla="*/ 156 h 194"/>
                  <a:gd name="T86" fmla="*/ 59 w 326"/>
                  <a:gd name="T87" fmla="*/ 132 h 194"/>
                  <a:gd name="T88" fmla="*/ 40 w 326"/>
                  <a:gd name="T89" fmla="*/ 106 h 194"/>
                  <a:gd name="T90" fmla="*/ 26 w 326"/>
                  <a:gd name="T91" fmla="*/ 81 h 194"/>
                  <a:gd name="T92" fmla="*/ 12 w 326"/>
                  <a:gd name="T93" fmla="*/ 59 h 194"/>
                  <a:gd name="T94" fmla="*/ 5 w 326"/>
                  <a:gd name="T95" fmla="*/ 43 h 194"/>
                  <a:gd name="T96" fmla="*/ 3 w 326"/>
                  <a:gd name="T97" fmla="*/ 33 h 194"/>
                  <a:gd name="T98" fmla="*/ 3 w 326"/>
                  <a:gd name="T99" fmla="*/ 33 h 194"/>
                  <a:gd name="T100" fmla="*/ 3 w 326"/>
                  <a:gd name="T101" fmla="*/ 24 h 194"/>
                  <a:gd name="T102" fmla="*/ 0 w 326"/>
                  <a:gd name="T103" fmla="*/ 22 h 194"/>
                  <a:gd name="T104" fmla="*/ 0 w 326"/>
                  <a:gd name="T105" fmla="*/ 22 h 19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26"/>
                  <a:gd name="T160" fmla="*/ 0 h 194"/>
                  <a:gd name="T161" fmla="*/ 326 w 326"/>
                  <a:gd name="T162" fmla="*/ 194 h 19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26" h="194">
                    <a:moveTo>
                      <a:pt x="0" y="22"/>
                    </a:moveTo>
                    <a:lnTo>
                      <a:pt x="0" y="22"/>
                    </a:lnTo>
                    <a:lnTo>
                      <a:pt x="3" y="17"/>
                    </a:lnTo>
                    <a:lnTo>
                      <a:pt x="10" y="8"/>
                    </a:lnTo>
                    <a:lnTo>
                      <a:pt x="14" y="3"/>
                    </a:lnTo>
                    <a:lnTo>
                      <a:pt x="19" y="0"/>
                    </a:lnTo>
                    <a:lnTo>
                      <a:pt x="26" y="0"/>
                    </a:lnTo>
                    <a:lnTo>
                      <a:pt x="33" y="5"/>
                    </a:lnTo>
                    <a:lnTo>
                      <a:pt x="45" y="15"/>
                    </a:lnTo>
                    <a:lnTo>
                      <a:pt x="66" y="26"/>
                    </a:lnTo>
                    <a:lnTo>
                      <a:pt x="95" y="38"/>
                    </a:lnTo>
                    <a:lnTo>
                      <a:pt x="128" y="48"/>
                    </a:lnTo>
                    <a:lnTo>
                      <a:pt x="163" y="55"/>
                    </a:lnTo>
                    <a:lnTo>
                      <a:pt x="196" y="57"/>
                    </a:lnTo>
                    <a:lnTo>
                      <a:pt x="212" y="57"/>
                    </a:lnTo>
                    <a:lnTo>
                      <a:pt x="229" y="52"/>
                    </a:lnTo>
                    <a:lnTo>
                      <a:pt x="243" y="48"/>
                    </a:lnTo>
                    <a:lnTo>
                      <a:pt x="255" y="43"/>
                    </a:lnTo>
                    <a:lnTo>
                      <a:pt x="295" y="17"/>
                    </a:lnTo>
                    <a:lnTo>
                      <a:pt x="307" y="12"/>
                    </a:lnTo>
                    <a:lnTo>
                      <a:pt x="316" y="8"/>
                    </a:lnTo>
                    <a:lnTo>
                      <a:pt x="321" y="8"/>
                    </a:lnTo>
                    <a:lnTo>
                      <a:pt x="326" y="10"/>
                    </a:lnTo>
                    <a:lnTo>
                      <a:pt x="326" y="15"/>
                    </a:lnTo>
                    <a:lnTo>
                      <a:pt x="323" y="22"/>
                    </a:lnTo>
                    <a:lnTo>
                      <a:pt x="307" y="66"/>
                    </a:lnTo>
                    <a:lnTo>
                      <a:pt x="278" y="130"/>
                    </a:lnTo>
                    <a:lnTo>
                      <a:pt x="269" y="149"/>
                    </a:lnTo>
                    <a:lnTo>
                      <a:pt x="257" y="165"/>
                    </a:lnTo>
                    <a:lnTo>
                      <a:pt x="243" y="177"/>
                    </a:lnTo>
                    <a:lnTo>
                      <a:pt x="224" y="187"/>
                    </a:lnTo>
                    <a:lnTo>
                      <a:pt x="203" y="191"/>
                    </a:lnTo>
                    <a:lnTo>
                      <a:pt x="179" y="194"/>
                    </a:lnTo>
                    <a:lnTo>
                      <a:pt x="153" y="191"/>
                    </a:lnTo>
                    <a:lnTo>
                      <a:pt x="123" y="184"/>
                    </a:lnTo>
                    <a:lnTo>
                      <a:pt x="111" y="179"/>
                    </a:lnTo>
                    <a:lnTo>
                      <a:pt x="102" y="172"/>
                    </a:lnTo>
                    <a:lnTo>
                      <a:pt x="80" y="156"/>
                    </a:lnTo>
                    <a:lnTo>
                      <a:pt x="59" y="132"/>
                    </a:lnTo>
                    <a:lnTo>
                      <a:pt x="40" y="106"/>
                    </a:lnTo>
                    <a:lnTo>
                      <a:pt x="26" y="81"/>
                    </a:lnTo>
                    <a:lnTo>
                      <a:pt x="12" y="59"/>
                    </a:lnTo>
                    <a:lnTo>
                      <a:pt x="5" y="43"/>
                    </a:lnTo>
                    <a:lnTo>
                      <a:pt x="3" y="33"/>
                    </a:lnTo>
                    <a:lnTo>
                      <a:pt x="3" y="24"/>
                    </a:lnTo>
                    <a:lnTo>
                      <a:pt x="0"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5" name="Freeform 205">
                <a:extLst>
                  <a:ext uri="{FF2B5EF4-FFF2-40B4-BE49-F238E27FC236}">
                    <a16:creationId xmlns:a16="http://schemas.microsoft.com/office/drawing/2014/main" xmlns="" id="{25C78729-666F-499D-A6FA-08D01DA81FFD}"/>
                  </a:ext>
                </a:extLst>
              </p:cNvPr>
              <p:cNvSpPr>
                <a:spLocks/>
              </p:cNvSpPr>
              <p:nvPr/>
            </p:nvSpPr>
            <p:spPr bwMode="auto">
              <a:xfrm>
                <a:off x="4754" y="3100"/>
                <a:ext cx="316" cy="109"/>
              </a:xfrm>
              <a:custGeom>
                <a:avLst/>
                <a:gdLst>
                  <a:gd name="T0" fmla="*/ 0 w 316"/>
                  <a:gd name="T1" fmla="*/ 17 h 109"/>
                  <a:gd name="T2" fmla="*/ 0 w 316"/>
                  <a:gd name="T3" fmla="*/ 17 h 109"/>
                  <a:gd name="T4" fmla="*/ 33 w 316"/>
                  <a:gd name="T5" fmla="*/ 41 h 109"/>
                  <a:gd name="T6" fmla="*/ 33 w 316"/>
                  <a:gd name="T7" fmla="*/ 41 h 109"/>
                  <a:gd name="T8" fmla="*/ 80 w 316"/>
                  <a:gd name="T9" fmla="*/ 71 h 109"/>
                  <a:gd name="T10" fmla="*/ 110 w 316"/>
                  <a:gd name="T11" fmla="*/ 92 h 109"/>
                  <a:gd name="T12" fmla="*/ 125 w 316"/>
                  <a:gd name="T13" fmla="*/ 97 h 109"/>
                  <a:gd name="T14" fmla="*/ 139 w 316"/>
                  <a:gd name="T15" fmla="*/ 102 h 109"/>
                  <a:gd name="T16" fmla="*/ 155 w 316"/>
                  <a:gd name="T17" fmla="*/ 106 h 109"/>
                  <a:gd name="T18" fmla="*/ 174 w 316"/>
                  <a:gd name="T19" fmla="*/ 106 h 109"/>
                  <a:gd name="T20" fmla="*/ 174 w 316"/>
                  <a:gd name="T21" fmla="*/ 106 h 109"/>
                  <a:gd name="T22" fmla="*/ 198 w 316"/>
                  <a:gd name="T23" fmla="*/ 109 h 109"/>
                  <a:gd name="T24" fmla="*/ 217 w 316"/>
                  <a:gd name="T25" fmla="*/ 104 h 109"/>
                  <a:gd name="T26" fmla="*/ 217 w 316"/>
                  <a:gd name="T27" fmla="*/ 104 h 109"/>
                  <a:gd name="T28" fmla="*/ 231 w 316"/>
                  <a:gd name="T29" fmla="*/ 97 h 109"/>
                  <a:gd name="T30" fmla="*/ 245 w 316"/>
                  <a:gd name="T31" fmla="*/ 90 h 109"/>
                  <a:gd name="T32" fmla="*/ 271 w 316"/>
                  <a:gd name="T33" fmla="*/ 71 h 109"/>
                  <a:gd name="T34" fmla="*/ 306 w 316"/>
                  <a:gd name="T35" fmla="*/ 36 h 109"/>
                  <a:gd name="T36" fmla="*/ 306 w 316"/>
                  <a:gd name="T37" fmla="*/ 36 h 109"/>
                  <a:gd name="T38" fmla="*/ 313 w 316"/>
                  <a:gd name="T39" fmla="*/ 24 h 109"/>
                  <a:gd name="T40" fmla="*/ 313 w 316"/>
                  <a:gd name="T41" fmla="*/ 22 h 109"/>
                  <a:gd name="T42" fmla="*/ 313 w 316"/>
                  <a:gd name="T43" fmla="*/ 22 h 109"/>
                  <a:gd name="T44" fmla="*/ 316 w 316"/>
                  <a:gd name="T45" fmla="*/ 15 h 109"/>
                  <a:gd name="T46" fmla="*/ 316 w 316"/>
                  <a:gd name="T47" fmla="*/ 10 h 109"/>
                  <a:gd name="T48" fmla="*/ 311 w 316"/>
                  <a:gd name="T49" fmla="*/ 8 h 109"/>
                  <a:gd name="T50" fmla="*/ 306 w 316"/>
                  <a:gd name="T51" fmla="*/ 8 h 109"/>
                  <a:gd name="T52" fmla="*/ 297 w 316"/>
                  <a:gd name="T53" fmla="*/ 12 h 109"/>
                  <a:gd name="T54" fmla="*/ 285 w 316"/>
                  <a:gd name="T55" fmla="*/ 17 h 109"/>
                  <a:gd name="T56" fmla="*/ 245 w 316"/>
                  <a:gd name="T57" fmla="*/ 43 h 109"/>
                  <a:gd name="T58" fmla="*/ 245 w 316"/>
                  <a:gd name="T59" fmla="*/ 43 h 109"/>
                  <a:gd name="T60" fmla="*/ 233 w 316"/>
                  <a:gd name="T61" fmla="*/ 48 h 109"/>
                  <a:gd name="T62" fmla="*/ 219 w 316"/>
                  <a:gd name="T63" fmla="*/ 52 h 109"/>
                  <a:gd name="T64" fmla="*/ 202 w 316"/>
                  <a:gd name="T65" fmla="*/ 57 h 109"/>
                  <a:gd name="T66" fmla="*/ 186 w 316"/>
                  <a:gd name="T67" fmla="*/ 57 h 109"/>
                  <a:gd name="T68" fmla="*/ 153 w 316"/>
                  <a:gd name="T69" fmla="*/ 55 h 109"/>
                  <a:gd name="T70" fmla="*/ 118 w 316"/>
                  <a:gd name="T71" fmla="*/ 48 h 109"/>
                  <a:gd name="T72" fmla="*/ 85 w 316"/>
                  <a:gd name="T73" fmla="*/ 38 h 109"/>
                  <a:gd name="T74" fmla="*/ 56 w 316"/>
                  <a:gd name="T75" fmla="*/ 26 h 109"/>
                  <a:gd name="T76" fmla="*/ 35 w 316"/>
                  <a:gd name="T77" fmla="*/ 15 h 109"/>
                  <a:gd name="T78" fmla="*/ 23 w 316"/>
                  <a:gd name="T79" fmla="*/ 5 h 109"/>
                  <a:gd name="T80" fmla="*/ 23 w 316"/>
                  <a:gd name="T81" fmla="*/ 5 h 109"/>
                  <a:gd name="T82" fmla="*/ 16 w 316"/>
                  <a:gd name="T83" fmla="*/ 0 h 109"/>
                  <a:gd name="T84" fmla="*/ 11 w 316"/>
                  <a:gd name="T85" fmla="*/ 0 h 109"/>
                  <a:gd name="T86" fmla="*/ 7 w 316"/>
                  <a:gd name="T87" fmla="*/ 0 h 109"/>
                  <a:gd name="T88" fmla="*/ 4 w 316"/>
                  <a:gd name="T89" fmla="*/ 5 h 109"/>
                  <a:gd name="T90" fmla="*/ 2 w 316"/>
                  <a:gd name="T91" fmla="*/ 12 h 109"/>
                  <a:gd name="T92" fmla="*/ 0 w 316"/>
                  <a:gd name="T93" fmla="*/ 17 h 109"/>
                  <a:gd name="T94" fmla="*/ 0 w 316"/>
                  <a:gd name="T95" fmla="*/ 17 h 10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6"/>
                  <a:gd name="T145" fmla="*/ 0 h 109"/>
                  <a:gd name="T146" fmla="*/ 316 w 316"/>
                  <a:gd name="T147" fmla="*/ 109 h 10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6" h="109">
                    <a:moveTo>
                      <a:pt x="0" y="17"/>
                    </a:moveTo>
                    <a:lnTo>
                      <a:pt x="0" y="17"/>
                    </a:lnTo>
                    <a:lnTo>
                      <a:pt x="33" y="41"/>
                    </a:lnTo>
                    <a:lnTo>
                      <a:pt x="80" y="71"/>
                    </a:lnTo>
                    <a:lnTo>
                      <a:pt x="110" y="92"/>
                    </a:lnTo>
                    <a:lnTo>
                      <a:pt x="125" y="97"/>
                    </a:lnTo>
                    <a:lnTo>
                      <a:pt x="139" y="102"/>
                    </a:lnTo>
                    <a:lnTo>
                      <a:pt x="155" y="106"/>
                    </a:lnTo>
                    <a:lnTo>
                      <a:pt x="174" y="106"/>
                    </a:lnTo>
                    <a:lnTo>
                      <a:pt x="198" y="109"/>
                    </a:lnTo>
                    <a:lnTo>
                      <a:pt x="217" y="104"/>
                    </a:lnTo>
                    <a:lnTo>
                      <a:pt x="231" y="97"/>
                    </a:lnTo>
                    <a:lnTo>
                      <a:pt x="245" y="90"/>
                    </a:lnTo>
                    <a:lnTo>
                      <a:pt x="271" y="71"/>
                    </a:lnTo>
                    <a:lnTo>
                      <a:pt x="306" y="36"/>
                    </a:lnTo>
                    <a:lnTo>
                      <a:pt x="313" y="24"/>
                    </a:lnTo>
                    <a:lnTo>
                      <a:pt x="313" y="22"/>
                    </a:lnTo>
                    <a:lnTo>
                      <a:pt x="316" y="15"/>
                    </a:lnTo>
                    <a:lnTo>
                      <a:pt x="316" y="10"/>
                    </a:lnTo>
                    <a:lnTo>
                      <a:pt x="311" y="8"/>
                    </a:lnTo>
                    <a:lnTo>
                      <a:pt x="306" y="8"/>
                    </a:lnTo>
                    <a:lnTo>
                      <a:pt x="297" y="12"/>
                    </a:lnTo>
                    <a:lnTo>
                      <a:pt x="285" y="17"/>
                    </a:lnTo>
                    <a:lnTo>
                      <a:pt x="245" y="43"/>
                    </a:lnTo>
                    <a:lnTo>
                      <a:pt x="233" y="48"/>
                    </a:lnTo>
                    <a:lnTo>
                      <a:pt x="219" y="52"/>
                    </a:lnTo>
                    <a:lnTo>
                      <a:pt x="202" y="57"/>
                    </a:lnTo>
                    <a:lnTo>
                      <a:pt x="186" y="57"/>
                    </a:lnTo>
                    <a:lnTo>
                      <a:pt x="153" y="55"/>
                    </a:lnTo>
                    <a:lnTo>
                      <a:pt x="118" y="48"/>
                    </a:lnTo>
                    <a:lnTo>
                      <a:pt x="85" y="38"/>
                    </a:lnTo>
                    <a:lnTo>
                      <a:pt x="56" y="26"/>
                    </a:lnTo>
                    <a:lnTo>
                      <a:pt x="35" y="15"/>
                    </a:lnTo>
                    <a:lnTo>
                      <a:pt x="23" y="5"/>
                    </a:lnTo>
                    <a:lnTo>
                      <a:pt x="16" y="0"/>
                    </a:lnTo>
                    <a:lnTo>
                      <a:pt x="11" y="0"/>
                    </a:lnTo>
                    <a:lnTo>
                      <a:pt x="7" y="0"/>
                    </a:lnTo>
                    <a:lnTo>
                      <a:pt x="4" y="5"/>
                    </a:lnTo>
                    <a:lnTo>
                      <a:pt x="2" y="12"/>
                    </a:lnTo>
                    <a:lnTo>
                      <a:pt x="0" y="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6" name="Freeform 206">
                <a:extLst>
                  <a:ext uri="{FF2B5EF4-FFF2-40B4-BE49-F238E27FC236}">
                    <a16:creationId xmlns:a16="http://schemas.microsoft.com/office/drawing/2014/main" xmlns="" id="{3A28AA19-041B-4FE0-8637-C03C3908225C}"/>
                  </a:ext>
                </a:extLst>
              </p:cNvPr>
              <p:cNvSpPr>
                <a:spLocks/>
              </p:cNvSpPr>
              <p:nvPr/>
            </p:nvSpPr>
            <p:spPr bwMode="auto">
              <a:xfrm>
                <a:off x="4744" y="3100"/>
                <a:ext cx="326" cy="76"/>
              </a:xfrm>
              <a:custGeom>
                <a:avLst/>
                <a:gdLst>
                  <a:gd name="T0" fmla="*/ 0 w 326"/>
                  <a:gd name="T1" fmla="*/ 19 h 76"/>
                  <a:gd name="T2" fmla="*/ 0 w 326"/>
                  <a:gd name="T3" fmla="*/ 19 h 76"/>
                  <a:gd name="T4" fmla="*/ 7 w 326"/>
                  <a:gd name="T5" fmla="*/ 19 h 76"/>
                  <a:gd name="T6" fmla="*/ 17 w 326"/>
                  <a:gd name="T7" fmla="*/ 22 h 76"/>
                  <a:gd name="T8" fmla="*/ 33 w 326"/>
                  <a:gd name="T9" fmla="*/ 29 h 76"/>
                  <a:gd name="T10" fmla="*/ 57 w 326"/>
                  <a:gd name="T11" fmla="*/ 38 h 76"/>
                  <a:gd name="T12" fmla="*/ 57 w 326"/>
                  <a:gd name="T13" fmla="*/ 38 h 76"/>
                  <a:gd name="T14" fmla="*/ 83 w 326"/>
                  <a:gd name="T15" fmla="*/ 50 h 76"/>
                  <a:gd name="T16" fmla="*/ 106 w 326"/>
                  <a:gd name="T17" fmla="*/ 59 h 76"/>
                  <a:gd name="T18" fmla="*/ 132 w 326"/>
                  <a:gd name="T19" fmla="*/ 66 h 76"/>
                  <a:gd name="T20" fmla="*/ 156 w 326"/>
                  <a:gd name="T21" fmla="*/ 73 h 76"/>
                  <a:gd name="T22" fmla="*/ 179 w 326"/>
                  <a:gd name="T23" fmla="*/ 76 h 76"/>
                  <a:gd name="T24" fmla="*/ 201 w 326"/>
                  <a:gd name="T25" fmla="*/ 76 h 76"/>
                  <a:gd name="T26" fmla="*/ 222 w 326"/>
                  <a:gd name="T27" fmla="*/ 73 h 76"/>
                  <a:gd name="T28" fmla="*/ 238 w 326"/>
                  <a:gd name="T29" fmla="*/ 69 h 76"/>
                  <a:gd name="T30" fmla="*/ 238 w 326"/>
                  <a:gd name="T31" fmla="*/ 69 h 76"/>
                  <a:gd name="T32" fmla="*/ 264 w 326"/>
                  <a:gd name="T33" fmla="*/ 57 h 76"/>
                  <a:gd name="T34" fmla="*/ 285 w 326"/>
                  <a:gd name="T35" fmla="*/ 45 h 76"/>
                  <a:gd name="T36" fmla="*/ 302 w 326"/>
                  <a:gd name="T37" fmla="*/ 38 h 76"/>
                  <a:gd name="T38" fmla="*/ 311 w 326"/>
                  <a:gd name="T39" fmla="*/ 36 h 76"/>
                  <a:gd name="T40" fmla="*/ 318 w 326"/>
                  <a:gd name="T41" fmla="*/ 36 h 76"/>
                  <a:gd name="T42" fmla="*/ 318 w 326"/>
                  <a:gd name="T43" fmla="*/ 36 h 76"/>
                  <a:gd name="T44" fmla="*/ 323 w 326"/>
                  <a:gd name="T45" fmla="*/ 22 h 76"/>
                  <a:gd name="T46" fmla="*/ 323 w 326"/>
                  <a:gd name="T47" fmla="*/ 22 h 76"/>
                  <a:gd name="T48" fmla="*/ 326 w 326"/>
                  <a:gd name="T49" fmla="*/ 15 h 76"/>
                  <a:gd name="T50" fmla="*/ 326 w 326"/>
                  <a:gd name="T51" fmla="*/ 10 h 76"/>
                  <a:gd name="T52" fmla="*/ 321 w 326"/>
                  <a:gd name="T53" fmla="*/ 8 h 76"/>
                  <a:gd name="T54" fmla="*/ 316 w 326"/>
                  <a:gd name="T55" fmla="*/ 8 h 76"/>
                  <a:gd name="T56" fmla="*/ 307 w 326"/>
                  <a:gd name="T57" fmla="*/ 12 h 76"/>
                  <a:gd name="T58" fmla="*/ 295 w 326"/>
                  <a:gd name="T59" fmla="*/ 17 h 76"/>
                  <a:gd name="T60" fmla="*/ 255 w 326"/>
                  <a:gd name="T61" fmla="*/ 43 h 76"/>
                  <a:gd name="T62" fmla="*/ 255 w 326"/>
                  <a:gd name="T63" fmla="*/ 43 h 76"/>
                  <a:gd name="T64" fmla="*/ 243 w 326"/>
                  <a:gd name="T65" fmla="*/ 48 h 76"/>
                  <a:gd name="T66" fmla="*/ 229 w 326"/>
                  <a:gd name="T67" fmla="*/ 52 h 76"/>
                  <a:gd name="T68" fmla="*/ 212 w 326"/>
                  <a:gd name="T69" fmla="*/ 57 h 76"/>
                  <a:gd name="T70" fmla="*/ 196 w 326"/>
                  <a:gd name="T71" fmla="*/ 57 h 76"/>
                  <a:gd name="T72" fmla="*/ 163 w 326"/>
                  <a:gd name="T73" fmla="*/ 55 h 76"/>
                  <a:gd name="T74" fmla="*/ 128 w 326"/>
                  <a:gd name="T75" fmla="*/ 48 h 76"/>
                  <a:gd name="T76" fmla="*/ 95 w 326"/>
                  <a:gd name="T77" fmla="*/ 38 h 76"/>
                  <a:gd name="T78" fmla="*/ 66 w 326"/>
                  <a:gd name="T79" fmla="*/ 26 h 76"/>
                  <a:gd name="T80" fmla="*/ 45 w 326"/>
                  <a:gd name="T81" fmla="*/ 15 h 76"/>
                  <a:gd name="T82" fmla="*/ 33 w 326"/>
                  <a:gd name="T83" fmla="*/ 5 h 76"/>
                  <a:gd name="T84" fmla="*/ 33 w 326"/>
                  <a:gd name="T85" fmla="*/ 5 h 76"/>
                  <a:gd name="T86" fmla="*/ 26 w 326"/>
                  <a:gd name="T87" fmla="*/ 0 h 76"/>
                  <a:gd name="T88" fmla="*/ 21 w 326"/>
                  <a:gd name="T89" fmla="*/ 0 h 76"/>
                  <a:gd name="T90" fmla="*/ 17 w 326"/>
                  <a:gd name="T91" fmla="*/ 0 h 76"/>
                  <a:gd name="T92" fmla="*/ 12 w 326"/>
                  <a:gd name="T93" fmla="*/ 3 h 76"/>
                  <a:gd name="T94" fmla="*/ 5 w 326"/>
                  <a:gd name="T95" fmla="*/ 12 h 76"/>
                  <a:gd name="T96" fmla="*/ 0 w 326"/>
                  <a:gd name="T97" fmla="*/ 19 h 76"/>
                  <a:gd name="T98" fmla="*/ 0 w 326"/>
                  <a:gd name="T99" fmla="*/ 19 h 7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26"/>
                  <a:gd name="T151" fmla="*/ 0 h 76"/>
                  <a:gd name="T152" fmla="*/ 326 w 326"/>
                  <a:gd name="T153" fmla="*/ 76 h 7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26" h="76">
                    <a:moveTo>
                      <a:pt x="0" y="19"/>
                    </a:moveTo>
                    <a:lnTo>
                      <a:pt x="0" y="19"/>
                    </a:lnTo>
                    <a:lnTo>
                      <a:pt x="7" y="19"/>
                    </a:lnTo>
                    <a:lnTo>
                      <a:pt x="17" y="22"/>
                    </a:lnTo>
                    <a:lnTo>
                      <a:pt x="33" y="29"/>
                    </a:lnTo>
                    <a:lnTo>
                      <a:pt x="57" y="38"/>
                    </a:lnTo>
                    <a:lnTo>
                      <a:pt x="83" y="50"/>
                    </a:lnTo>
                    <a:lnTo>
                      <a:pt x="106" y="59"/>
                    </a:lnTo>
                    <a:lnTo>
                      <a:pt x="132" y="66"/>
                    </a:lnTo>
                    <a:lnTo>
                      <a:pt x="156" y="73"/>
                    </a:lnTo>
                    <a:lnTo>
                      <a:pt x="179" y="76"/>
                    </a:lnTo>
                    <a:lnTo>
                      <a:pt x="201" y="76"/>
                    </a:lnTo>
                    <a:lnTo>
                      <a:pt x="222" y="73"/>
                    </a:lnTo>
                    <a:lnTo>
                      <a:pt x="238" y="69"/>
                    </a:lnTo>
                    <a:lnTo>
                      <a:pt x="264" y="57"/>
                    </a:lnTo>
                    <a:lnTo>
                      <a:pt x="285" y="45"/>
                    </a:lnTo>
                    <a:lnTo>
                      <a:pt x="302" y="38"/>
                    </a:lnTo>
                    <a:lnTo>
                      <a:pt x="311" y="36"/>
                    </a:lnTo>
                    <a:lnTo>
                      <a:pt x="318" y="36"/>
                    </a:lnTo>
                    <a:lnTo>
                      <a:pt x="323" y="22"/>
                    </a:lnTo>
                    <a:lnTo>
                      <a:pt x="326" y="15"/>
                    </a:lnTo>
                    <a:lnTo>
                      <a:pt x="326" y="10"/>
                    </a:lnTo>
                    <a:lnTo>
                      <a:pt x="321" y="8"/>
                    </a:lnTo>
                    <a:lnTo>
                      <a:pt x="316" y="8"/>
                    </a:lnTo>
                    <a:lnTo>
                      <a:pt x="307" y="12"/>
                    </a:lnTo>
                    <a:lnTo>
                      <a:pt x="295" y="17"/>
                    </a:lnTo>
                    <a:lnTo>
                      <a:pt x="255" y="43"/>
                    </a:lnTo>
                    <a:lnTo>
                      <a:pt x="243" y="48"/>
                    </a:lnTo>
                    <a:lnTo>
                      <a:pt x="229" y="52"/>
                    </a:lnTo>
                    <a:lnTo>
                      <a:pt x="212" y="57"/>
                    </a:lnTo>
                    <a:lnTo>
                      <a:pt x="196" y="57"/>
                    </a:lnTo>
                    <a:lnTo>
                      <a:pt x="163" y="55"/>
                    </a:lnTo>
                    <a:lnTo>
                      <a:pt x="128" y="48"/>
                    </a:lnTo>
                    <a:lnTo>
                      <a:pt x="95" y="38"/>
                    </a:lnTo>
                    <a:lnTo>
                      <a:pt x="66" y="26"/>
                    </a:lnTo>
                    <a:lnTo>
                      <a:pt x="45" y="15"/>
                    </a:lnTo>
                    <a:lnTo>
                      <a:pt x="33" y="5"/>
                    </a:lnTo>
                    <a:lnTo>
                      <a:pt x="26" y="0"/>
                    </a:lnTo>
                    <a:lnTo>
                      <a:pt x="21" y="0"/>
                    </a:lnTo>
                    <a:lnTo>
                      <a:pt x="17" y="0"/>
                    </a:lnTo>
                    <a:lnTo>
                      <a:pt x="12" y="3"/>
                    </a:lnTo>
                    <a:lnTo>
                      <a:pt x="5" y="12"/>
                    </a:lnTo>
                    <a:lnTo>
                      <a:pt x="0" y="19"/>
                    </a:lnTo>
                    <a:close/>
                  </a:path>
                </a:pathLst>
              </a:custGeom>
              <a:solidFill>
                <a:srgbClr val="CFE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7" name="Freeform 207">
                <a:extLst>
                  <a:ext uri="{FF2B5EF4-FFF2-40B4-BE49-F238E27FC236}">
                    <a16:creationId xmlns:a16="http://schemas.microsoft.com/office/drawing/2014/main" xmlns="" id="{4734A115-F9AA-466B-8B2A-351035CC0260}"/>
                  </a:ext>
                </a:extLst>
              </p:cNvPr>
              <p:cNvSpPr>
                <a:spLocks/>
              </p:cNvSpPr>
              <p:nvPr/>
            </p:nvSpPr>
            <p:spPr bwMode="auto">
              <a:xfrm>
                <a:off x="4834" y="3242"/>
                <a:ext cx="179" cy="54"/>
              </a:xfrm>
              <a:custGeom>
                <a:avLst/>
                <a:gdLst>
                  <a:gd name="T0" fmla="*/ 0 w 179"/>
                  <a:gd name="T1" fmla="*/ 26 h 54"/>
                  <a:gd name="T2" fmla="*/ 0 w 179"/>
                  <a:gd name="T3" fmla="*/ 26 h 54"/>
                  <a:gd name="T4" fmla="*/ 26 w 179"/>
                  <a:gd name="T5" fmla="*/ 40 h 54"/>
                  <a:gd name="T6" fmla="*/ 26 w 179"/>
                  <a:gd name="T7" fmla="*/ 40 h 54"/>
                  <a:gd name="T8" fmla="*/ 49 w 179"/>
                  <a:gd name="T9" fmla="*/ 49 h 54"/>
                  <a:gd name="T10" fmla="*/ 73 w 179"/>
                  <a:gd name="T11" fmla="*/ 54 h 54"/>
                  <a:gd name="T12" fmla="*/ 99 w 179"/>
                  <a:gd name="T13" fmla="*/ 54 h 54"/>
                  <a:gd name="T14" fmla="*/ 120 w 179"/>
                  <a:gd name="T15" fmla="*/ 52 h 54"/>
                  <a:gd name="T16" fmla="*/ 141 w 179"/>
                  <a:gd name="T17" fmla="*/ 47 h 54"/>
                  <a:gd name="T18" fmla="*/ 158 w 179"/>
                  <a:gd name="T19" fmla="*/ 37 h 54"/>
                  <a:gd name="T20" fmla="*/ 172 w 179"/>
                  <a:gd name="T21" fmla="*/ 26 h 54"/>
                  <a:gd name="T22" fmla="*/ 177 w 179"/>
                  <a:gd name="T23" fmla="*/ 19 h 54"/>
                  <a:gd name="T24" fmla="*/ 179 w 179"/>
                  <a:gd name="T25" fmla="*/ 12 h 54"/>
                  <a:gd name="T26" fmla="*/ 179 w 179"/>
                  <a:gd name="T27" fmla="*/ 12 h 54"/>
                  <a:gd name="T28" fmla="*/ 158 w 179"/>
                  <a:gd name="T29" fmla="*/ 5 h 54"/>
                  <a:gd name="T30" fmla="*/ 134 w 179"/>
                  <a:gd name="T31" fmla="*/ 2 h 54"/>
                  <a:gd name="T32" fmla="*/ 111 w 179"/>
                  <a:gd name="T33" fmla="*/ 0 h 54"/>
                  <a:gd name="T34" fmla="*/ 87 w 179"/>
                  <a:gd name="T35" fmla="*/ 0 h 54"/>
                  <a:gd name="T36" fmla="*/ 63 w 179"/>
                  <a:gd name="T37" fmla="*/ 5 h 54"/>
                  <a:gd name="T38" fmla="*/ 40 w 179"/>
                  <a:gd name="T39" fmla="*/ 9 h 54"/>
                  <a:gd name="T40" fmla="*/ 19 w 179"/>
                  <a:gd name="T41" fmla="*/ 16 h 54"/>
                  <a:gd name="T42" fmla="*/ 0 w 179"/>
                  <a:gd name="T43" fmla="*/ 26 h 54"/>
                  <a:gd name="T44" fmla="*/ 0 w 179"/>
                  <a:gd name="T45" fmla="*/ 26 h 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9"/>
                  <a:gd name="T70" fmla="*/ 0 h 54"/>
                  <a:gd name="T71" fmla="*/ 179 w 179"/>
                  <a:gd name="T72" fmla="*/ 54 h 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9" h="54">
                    <a:moveTo>
                      <a:pt x="0" y="26"/>
                    </a:moveTo>
                    <a:lnTo>
                      <a:pt x="0" y="26"/>
                    </a:lnTo>
                    <a:lnTo>
                      <a:pt x="26" y="40"/>
                    </a:lnTo>
                    <a:lnTo>
                      <a:pt x="49" y="49"/>
                    </a:lnTo>
                    <a:lnTo>
                      <a:pt x="73" y="54"/>
                    </a:lnTo>
                    <a:lnTo>
                      <a:pt x="99" y="54"/>
                    </a:lnTo>
                    <a:lnTo>
                      <a:pt x="120" y="52"/>
                    </a:lnTo>
                    <a:lnTo>
                      <a:pt x="141" y="47"/>
                    </a:lnTo>
                    <a:lnTo>
                      <a:pt x="158" y="37"/>
                    </a:lnTo>
                    <a:lnTo>
                      <a:pt x="172" y="26"/>
                    </a:lnTo>
                    <a:lnTo>
                      <a:pt x="177" y="19"/>
                    </a:lnTo>
                    <a:lnTo>
                      <a:pt x="179" y="12"/>
                    </a:lnTo>
                    <a:lnTo>
                      <a:pt x="158" y="5"/>
                    </a:lnTo>
                    <a:lnTo>
                      <a:pt x="134" y="2"/>
                    </a:lnTo>
                    <a:lnTo>
                      <a:pt x="111" y="0"/>
                    </a:lnTo>
                    <a:lnTo>
                      <a:pt x="87" y="0"/>
                    </a:lnTo>
                    <a:lnTo>
                      <a:pt x="63" y="5"/>
                    </a:lnTo>
                    <a:lnTo>
                      <a:pt x="40" y="9"/>
                    </a:lnTo>
                    <a:lnTo>
                      <a:pt x="19" y="16"/>
                    </a:lnTo>
                    <a:lnTo>
                      <a:pt x="0" y="26"/>
                    </a:lnTo>
                    <a:close/>
                  </a:path>
                </a:pathLst>
              </a:custGeom>
              <a:solidFill>
                <a:srgbClr val="A50D0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8" name="Freeform 208">
                <a:extLst>
                  <a:ext uri="{FF2B5EF4-FFF2-40B4-BE49-F238E27FC236}">
                    <a16:creationId xmlns:a16="http://schemas.microsoft.com/office/drawing/2014/main" xmlns="" id="{FE07FBD6-7A1C-403B-995B-0E387B966A6B}"/>
                  </a:ext>
                </a:extLst>
              </p:cNvPr>
              <p:cNvSpPr>
                <a:spLocks/>
              </p:cNvSpPr>
              <p:nvPr/>
            </p:nvSpPr>
            <p:spPr bwMode="auto">
              <a:xfrm>
                <a:off x="5053" y="3082"/>
                <a:ext cx="45" cy="47"/>
              </a:xfrm>
              <a:custGeom>
                <a:avLst/>
                <a:gdLst>
                  <a:gd name="T0" fmla="*/ 0 w 45"/>
                  <a:gd name="T1" fmla="*/ 2 h 47"/>
                  <a:gd name="T2" fmla="*/ 0 w 45"/>
                  <a:gd name="T3" fmla="*/ 2 h 47"/>
                  <a:gd name="T4" fmla="*/ 9 w 45"/>
                  <a:gd name="T5" fmla="*/ 0 h 47"/>
                  <a:gd name="T6" fmla="*/ 19 w 45"/>
                  <a:gd name="T7" fmla="*/ 0 h 47"/>
                  <a:gd name="T8" fmla="*/ 28 w 45"/>
                  <a:gd name="T9" fmla="*/ 2 h 47"/>
                  <a:gd name="T10" fmla="*/ 38 w 45"/>
                  <a:gd name="T11" fmla="*/ 7 h 47"/>
                  <a:gd name="T12" fmla="*/ 40 w 45"/>
                  <a:gd name="T13" fmla="*/ 9 h 47"/>
                  <a:gd name="T14" fmla="*/ 42 w 45"/>
                  <a:gd name="T15" fmla="*/ 14 h 47"/>
                  <a:gd name="T16" fmla="*/ 45 w 45"/>
                  <a:gd name="T17" fmla="*/ 21 h 47"/>
                  <a:gd name="T18" fmla="*/ 45 w 45"/>
                  <a:gd name="T19" fmla="*/ 28 h 47"/>
                  <a:gd name="T20" fmla="*/ 40 w 45"/>
                  <a:gd name="T21" fmla="*/ 47 h 47"/>
                  <a:gd name="T22" fmla="*/ 40 w 45"/>
                  <a:gd name="T23" fmla="*/ 47 h 47"/>
                  <a:gd name="T24" fmla="*/ 40 w 45"/>
                  <a:gd name="T25" fmla="*/ 40 h 47"/>
                  <a:gd name="T26" fmla="*/ 40 w 45"/>
                  <a:gd name="T27" fmla="*/ 33 h 47"/>
                  <a:gd name="T28" fmla="*/ 40 w 45"/>
                  <a:gd name="T29" fmla="*/ 26 h 47"/>
                  <a:gd name="T30" fmla="*/ 35 w 45"/>
                  <a:gd name="T31" fmla="*/ 16 h 47"/>
                  <a:gd name="T32" fmla="*/ 28 w 45"/>
                  <a:gd name="T33" fmla="*/ 9 h 47"/>
                  <a:gd name="T34" fmla="*/ 17 w 45"/>
                  <a:gd name="T35" fmla="*/ 4 h 47"/>
                  <a:gd name="T36" fmla="*/ 0 w 45"/>
                  <a:gd name="T37" fmla="*/ 2 h 47"/>
                  <a:gd name="T38" fmla="*/ 0 w 45"/>
                  <a:gd name="T39" fmla="*/ 2 h 4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5"/>
                  <a:gd name="T61" fmla="*/ 0 h 47"/>
                  <a:gd name="T62" fmla="*/ 45 w 45"/>
                  <a:gd name="T63" fmla="*/ 47 h 4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5" h="47">
                    <a:moveTo>
                      <a:pt x="0" y="2"/>
                    </a:moveTo>
                    <a:lnTo>
                      <a:pt x="0" y="2"/>
                    </a:lnTo>
                    <a:lnTo>
                      <a:pt x="9" y="0"/>
                    </a:lnTo>
                    <a:lnTo>
                      <a:pt x="19" y="0"/>
                    </a:lnTo>
                    <a:lnTo>
                      <a:pt x="28" y="2"/>
                    </a:lnTo>
                    <a:lnTo>
                      <a:pt x="38" y="7"/>
                    </a:lnTo>
                    <a:lnTo>
                      <a:pt x="40" y="9"/>
                    </a:lnTo>
                    <a:lnTo>
                      <a:pt x="42" y="14"/>
                    </a:lnTo>
                    <a:lnTo>
                      <a:pt x="45" y="21"/>
                    </a:lnTo>
                    <a:lnTo>
                      <a:pt x="45" y="28"/>
                    </a:lnTo>
                    <a:lnTo>
                      <a:pt x="40" y="47"/>
                    </a:lnTo>
                    <a:lnTo>
                      <a:pt x="40" y="40"/>
                    </a:lnTo>
                    <a:lnTo>
                      <a:pt x="40" y="33"/>
                    </a:lnTo>
                    <a:lnTo>
                      <a:pt x="40" y="26"/>
                    </a:lnTo>
                    <a:lnTo>
                      <a:pt x="35" y="16"/>
                    </a:lnTo>
                    <a:lnTo>
                      <a:pt x="28" y="9"/>
                    </a:lnTo>
                    <a:lnTo>
                      <a:pt x="17" y="4"/>
                    </a:lnTo>
                    <a:lnTo>
                      <a:pt x="0" y="2"/>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9" name="Freeform 209">
                <a:extLst>
                  <a:ext uri="{FF2B5EF4-FFF2-40B4-BE49-F238E27FC236}">
                    <a16:creationId xmlns:a16="http://schemas.microsoft.com/office/drawing/2014/main" xmlns="" id="{AC0CE1B9-FD2C-4848-B7A9-0985AF478589}"/>
                  </a:ext>
                </a:extLst>
              </p:cNvPr>
              <p:cNvSpPr>
                <a:spLocks/>
              </p:cNvSpPr>
              <p:nvPr/>
            </p:nvSpPr>
            <p:spPr bwMode="auto">
              <a:xfrm>
                <a:off x="4989" y="2714"/>
                <a:ext cx="170" cy="163"/>
              </a:xfrm>
              <a:custGeom>
                <a:avLst/>
                <a:gdLst>
                  <a:gd name="T0" fmla="*/ 59 w 170"/>
                  <a:gd name="T1" fmla="*/ 7 h 163"/>
                  <a:gd name="T2" fmla="*/ 59 w 170"/>
                  <a:gd name="T3" fmla="*/ 7 h 163"/>
                  <a:gd name="T4" fmla="*/ 69 w 170"/>
                  <a:gd name="T5" fmla="*/ 3 h 163"/>
                  <a:gd name="T6" fmla="*/ 78 w 170"/>
                  <a:gd name="T7" fmla="*/ 0 h 163"/>
                  <a:gd name="T8" fmla="*/ 88 w 170"/>
                  <a:gd name="T9" fmla="*/ 0 h 163"/>
                  <a:gd name="T10" fmla="*/ 97 w 170"/>
                  <a:gd name="T11" fmla="*/ 3 h 163"/>
                  <a:gd name="T12" fmla="*/ 109 w 170"/>
                  <a:gd name="T13" fmla="*/ 10 h 163"/>
                  <a:gd name="T14" fmla="*/ 118 w 170"/>
                  <a:gd name="T15" fmla="*/ 21 h 163"/>
                  <a:gd name="T16" fmla="*/ 128 w 170"/>
                  <a:gd name="T17" fmla="*/ 33 h 163"/>
                  <a:gd name="T18" fmla="*/ 137 w 170"/>
                  <a:gd name="T19" fmla="*/ 52 h 163"/>
                  <a:gd name="T20" fmla="*/ 137 w 170"/>
                  <a:gd name="T21" fmla="*/ 52 h 163"/>
                  <a:gd name="T22" fmla="*/ 149 w 170"/>
                  <a:gd name="T23" fmla="*/ 78 h 163"/>
                  <a:gd name="T24" fmla="*/ 158 w 170"/>
                  <a:gd name="T25" fmla="*/ 104 h 163"/>
                  <a:gd name="T26" fmla="*/ 168 w 170"/>
                  <a:gd name="T27" fmla="*/ 139 h 163"/>
                  <a:gd name="T28" fmla="*/ 170 w 170"/>
                  <a:gd name="T29" fmla="*/ 158 h 163"/>
                  <a:gd name="T30" fmla="*/ 170 w 170"/>
                  <a:gd name="T31" fmla="*/ 163 h 163"/>
                  <a:gd name="T32" fmla="*/ 170 w 170"/>
                  <a:gd name="T33" fmla="*/ 163 h 163"/>
                  <a:gd name="T34" fmla="*/ 163 w 170"/>
                  <a:gd name="T35" fmla="*/ 137 h 163"/>
                  <a:gd name="T36" fmla="*/ 151 w 170"/>
                  <a:gd name="T37" fmla="*/ 113 h 163"/>
                  <a:gd name="T38" fmla="*/ 139 w 170"/>
                  <a:gd name="T39" fmla="*/ 87 h 163"/>
                  <a:gd name="T40" fmla="*/ 123 w 170"/>
                  <a:gd name="T41" fmla="*/ 64 h 163"/>
                  <a:gd name="T42" fmla="*/ 114 w 170"/>
                  <a:gd name="T43" fmla="*/ 54 h 163"/>
                  <a:gd name="T44" fmla="*/ 104 w 170"/>
                  <a:gd name="T45" fmla="*/ 45 h 163"/>
                  <a:gd name="T46" fmla="*/ 95 w 170"/>
                  <a:gd name="T47" fmla="*/ 38 h 163"/>
                  <a:gd name="T48" fmla="*/ 85 w 170"/>
                  <a:gd name="T49" fmla="*/ 36 h 163"/>
                  <a:gd name="T50" fmla="*/ 73 w 170"/>
                  <a:gd name="T51" fmla="*/ 33 h 163"/>
                  <a:gd name="T52" fmla="*/ 64 w 170"/>
                  <a:gd name="T53" fmla="*/ 38 h 163"/>
                  <a:gd name="T54" fmla="*/ 64 w 170"/>
                  <a:gd name="T55" fmla="*/ 38 h 163"/>
                  <a:gd name="T56" fmla="*/ 43 w 170"/>
                  <a:gd name="T57" fmla="*/ 47 h 163"/>
                  <a:gd name="T58" fmla="*/ 29 w 170"/>
                  <a:gd name="T59" fmla="*/ 57 h 163"/>
                  <a:gd name="T60" fmla="*/ 29 w 170"/>
                  <a:gd name="T61" fmla="*/ 57 h 163"/>
                  <a:gd name="T62" fmla="*/ 22 w 170"/>
                  <a:gd name="T63" fmla="*/ 59 h 163"/>
                  <a:gd name="T64" fmla="*/ 17 w 170"/>
                  <a:gd name="T65" fmla="*/ 61 h 163"/>
                  <a:gd name="T66" fmla="*/ 10 w 170"/>
                  <a:gd name="T67" fmla="*/ 59 h 163"/>
                  <a:gd name="T68" fmla="*/ 5 w 170"/>
                  <a:gd name="T69" fmla="*/ 57 h 163"/>
                  <a:gd name="T70" fmla="*/ 3 w 170"/>
                  <a:gd name="T71" fmla="*/ 52 h 163"/>
                  <a:gd name="T72" fmla="*/ 0 w 170"/>
                  <a:gd name="T73" fmla="*/ 45 h 163"/>
                  <a:gd name="T74" fmla="*/ 0 w 170"/>
                  <a:gd name="T75" fmla="*/ 40 h 163"/>
                  <a:gd name="T76" fmla="*/ 0 w 170"/>
                  <a:gd name="T77" fmla="*/ 33 h 163"/>
                  <a:gd name="T78" fmla="*/ 0 w 170"/>
                  <a:gd name="T79" fmla="*/ 33 h 163"/>
                  <a:gd name="T80" fmla="*/ 3 w 170"/>
                  <a:gd name="T81" fmla="*/ 31 h 163"/>
                  <a:gd name="T82" fmla="*/ 3 w 170"/>
                  <a:gd name="T83" fmla="*/ 33 h 163"/>
                  <a:gd name="T84" fmla="*/ 7 w 170"/>
                  <a:gd name="T85" fmla="*/ 38 h 163"/>
                  <a:gd name="T86" fmla="*/ 12 w 170"/>
                  <a:gd name="T87" fmla="*/ 43 h 163"/>
                  <a:gd name="T88" fmla="*/ 17 w 170"/>
                  <a:gd name="T89" fmla="*/ 43 h 163"/>
                  <a:gd name="T90" fmla="*/ 22 w 170"/>
                  <a:gd name="T91" fmla="*/ 40 h 163"/>
                  <a:gd name="T92" fmla="*/ 22 w 170"/>
                  <a:gd name="T93" fmla="*/ 40 h 163"/>
                  <a:gd name="T94" fmla="*/ 31 w 170"/>
                  <a:gd name="T95" fmla="*/ 36 h 163"/>
                  <a:gd name="T96" fmla="*/ 38 w 170"/>
                  <a:gd name="T97" fmla="*/ 28 h 163"/>
                  <a:gd name="T98" fmla="*/ 45 w 170"/>
                  <a:gd name="T99" fmla="*/ 21 h 163"/>
                  <a:gd name="T100" fmla="*/ 59 w 170"/>
                  <a:gd name="T101" fmla="*/ 7 h 163"/>
                  <a:gd name="T102" fmla="*/ 59 w 170"/>
                  <a:gd name="T103" fmla="*/ 7 h 1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0"/>
                  <a:gd name="T157" fmla="*/ 0 h 163"/>
                  <a:gd name="T158" fmla="*/ 170 w 170"/>
                  <a:gd name="T159" fmla="*/ 163 h 16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0" h="163">
                    <a:moveTo>
                      <a:pt x="59" y="7"/>
                    </a:moveTo>
                    <a:lnTo>
                      <a:pt x="59" y="7"/>
                    </a:lnTo>
                    <a:lnTo>
                      <a:pt x="69" y="3"/>
                    </a:lnTo>
                    <a:lnTo>
                      <a:pt x="78" y="0"/>
                    </a:lnTo>
                    <a:lnTo>
                      <a:pt x="88" y="0"/>
                    </a:lnTo>
                    <a:lnTo>
                      <a:pt x="97" y="3"/>
                    </a:lnTo>
                    <a:lnTo>
                      <a:pt x="109" y="10"/>
                    </a:lnTo>
                    <a:lnTo>
                      <a:pt x="118" y="21"/>
                    </a:lnTo>
                    <a:lnTo>
                      <a:pt x="128" y="33"/>
                    </a:lnTo>
                    <a:lnTo>
                      <a:pt x="137" y="52"/>
                    </a:lnTo>
                    <a:lnTo>
                      <a:pt x="149" y="78"/>
                    </a:lnTo>
                    <a:lnTo>
                      <a:pt x="158" y="104"/>
                    </a:lnTo>
                    <a:lnTo>
                      <a:pt x="168" y="139"/>
                    </a:lnTo>
                    <a:lnTo>
                      <a:pt x="170" y="158"/>
                    </a:lnTo>
                    <a:lnTo>
                      <a:pt x="170" y="163"/>
                    </a:lnTo>
                    <a:lnTo>
                      <a:pt x="163" y="137"/>
                    </a:lnTo>
                    <a:lnTo>
                      <a:pt x="151" y="113"/>
                    </a:lnTo>
                    <a:lnTo>
                      <a:pt x="139" y="87"/>
                    </a:lnTo>
                    <a:lnTo>
                      <a:pt x="123" y="64"/>
                    </a:lnTo>
                    <a:lnTo>
                      <a:pt x="114" y="54"/>
                    </a:lnTo>
                    <a:lnTo>
                      <a:pt x="104" y="45"/>
                    </a:lnTo>
                    <a:lnTo>
                      <a:pt x="95" y="38"/>
                    </a:lnTo>
                    <a:lnTo>
                      <a:pt x="85" y="36"/>
                    </a:lnTo>
                    <a:lnTo>
                      <a:pt x="73" y="33"/>
                    </a:lnTo>
                    <a:lnTo>
                      <a:pt x="64" y="38"/>
                    </a:lnTo>
                    <a:lnTo>
                      <a:pt x="43" y="47"/>
                    </a:lnTo>
                    <a:lnTo>
                      <a:pt x="29" y="57"/>
                    </a:lnTo>
                    <a:lnTo>
                      <a:pt x="22" y="59"/>
                    </a:lnTo>
                    <a:lnTo>
                      <a:pt x="17" y="61"/>
                    </a:lnTo>
                    <a:lnTo>
                      <a:pt x="10" y="59"/>
                    </a:lnTo>
                    <a:lnTo>
                      <a:pt x="5" y="57"/>
                    </a:lnTo>
                    <a:lnTo>
                      <a:pt x="3" y="52"/>
                    </a:lnTo>
                    <a:lnTo>
                      <a:pt x="0" y="45"/>
                    </a:lnTo>
                    <a:lnTo>
                      <a:pt x="0" y="40"/>
                    </a:lnTo>
                    <a:lnTo>
                      <a:pt x="0" y="33"/>
                    </a:lnTo>
                    <a:lnTo>
                      <a:pt x="3" y="31"/>
                    </a:lnTo>
                    <a:lnTo>
                      <a:pt x="3" y="33"/>
                    </a:lnTo>
                    <a:lnTo>
                      <a:pt x="7" y="38"/>
                    </a:lnTo>
                    <a:lnTo>
                      <a:pt x="12" y="43"/>
                    </a:lnTo>
                    <a:lnTo>
                      <a:pt x="17" y="43"/>
                    </a:lnTo>
                    <a:lnTo>
                      <a:pt x="22" y="40"/>
                    </a:lnTo>
                    <a:lnTo>
                      <a:pt x="31" y="36"/>
                    </a:lnTo>
                    <a:lnTo>
                      <a:pt x="38" y="28"/>
                    </a:lnTo>
                    <a:lnTo>
                      <a:pt x="45" y="21"/>
                    </a:lnTo>
                    <a:lnTo>
                      <a:pt x="59" y="7"/>
                    </a:lnTo>
                    <a:close/>
                  </a:path>
                </a:pathLst>
              </a:custGeom>
              <a:solidFill>
                <a:srgbClr val="FA610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0" name="Freeform 210">
                <a:extLst>
                  <a:ext uri="{FF2B5EF4-FFF2-40B4-BE49-F238E27FC236}">
                    <a16:creationId xmlns:a16="http://schemas.microsoft.com/office/drawing/2014/main" xmlns="" id="{80D62815-2A6D-4E45-946E-23698A9EFA0A}"/>
                  </a:ext>
                </a:extLst>
              </p:cNvPr>
              <p:cNvSpPr>
                <a:spLocks/>
              </p:cNvSpPr>
              <p:nvPr/>
            </p:nvSpPr>
            <p:spPr bwMode="auto">
              <a:xfrm>
                <a:off x="4989" y="3023"/>
                <a:ext cx="88" cy="54"/>
              </a:xfrm>
              <a:custGeom>
                <a:avLst/>
                <a:gdLst>
                  <a:gd name="T0" fmla="*/ 88 w 88"/>
                  <a:gd name="T1" fmla="*/ 33 h 54"/>
                  <a:gd name="T2" fmla="*/ 88 w 88"/>
                  <a:gd name="T3" fmla="*/ 33 h 54"/>
                  <a:gd name="T4" fmla="*/ 85 w 88"/>
                  <a:gd name="T5" fmla="*/ 37 h 54"/>
                  <a:gd name="T6" fmla="*/ 83 w 88"/>
                  <a:gd name="T7" fmla="*/ 42 h 54"/>
                  <a:gd name="T8" fmla="*/ 71 w 88"/>
                  <a:gd name="T9" fmla="*/ 49 h 54"/>
                  <a:gd name="T10" fmla="*/ 57 w 88"/>
                  <a:gd name="T11" fmla="*/ 54 h 54"/>
                  <a:gd name="T12" fmla="*/ 40 w 88"/>
                  <a:gd name="T13" fmla="*/ 54 h 54"/>
                  <a:gd name="T14" fmla="*/ 40 w 88"/>
                  <a:gd name="T15" fmla="*/ 54 h 54"/>
                  <a:gd name="T16" fmla="*/ 24 w 88"/>
                  <a:gd name="T17" fmla="*/ 49 h 54"/>
                  <a:gd name="T18" fmla="*/ 10 w 88"/>
                  <a:gd name="T19" fmla="*/ 42 h 54"/>
                  <a:gd name="T20" fmla="*/ 3 w 88"/>
                  <a:gd name="T21" fmla="*/ 30 h 54"/>
                  <a:gd name="T22" fmla="*/ 0 w 88"/>
                  <a:gd name="T23" fmla="*/ 26 h 54"/>
                  <a:gd name="T24" fmla="*/ 0 w 88"/>
                  <a:gd name="T25" fmla="*/ 21 h 54"/>
                  <a:gd name="T26" fmla="*/ 0 w 88"/>
                  <a:gd name="T27" fmla="*/ 21 h 54"/>
                  <a:gd name="T28" fmla="*/ 3 w 88"/>
                  <a:gd name="T29" fmla="*/ 14 h 54"/>
                  <a:gd name="T30" fmla="*/ 5 w 88"/>
                  <a:gd name="T31" fmla="*/ 9 h 54"/>
                  <a:gd name="T32" fmla="*/ 17 w 88"/>
                  <a:gd name="T33" fmla="*/ 2 h 54"/>
                  <a:gd name="T34" fmla="*/ 31 w 88"/>
                  <a:gd name="T35" fmla="*/ 0 h 54"/>
                  <a:gd name="T36" fmla="*/ 48 w 88"/>
                  <a:gd name="T37" fmla="*/ 0 h 54"/>
                  <a:gd name="T38" fmla="*/ 48 w 88"/>
                  <a:gd name="T39" fmla="*/ 0 h 54"/>
                  <a:gd name="T40" fmla="*/ 64 w 88"/>
                  <a:gd name="T41" fmla="*/ 2 h 54"/>
                  <a:gd name="T42" fmla="*/ 76 w 88"/>
                  <a:gd name="T43" fmla="*/ 12 h 54"/>
                  <a:gd name="T44" fmla="*/ 85 w 88"/>
                  <a:gd name="T45" fmla="*/ 21 h 54"/>
                  <a:gd name="T46" fmla="*/ 88 w 88"/>
                  <a:gd name="T47" fmla="*/ 26 h 54"/>
                  <a:gd name="T48" fmla="*/ 88 w 88"/>
                  <a:gd name="T49" fmla="*/ 33 h 54"/>
                  <a:gd name="T50" fmla="*/ 88 w 88"/>
                  <a:gd name="T51" fmla="*/ 33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8"/>
                  <a:gd name="T79" fmla="*/ 0 h 54"/>
                  <a:gd name="T80" fmla="*/ 88 w 88"/>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8" h="54">
                    <a:moveTo>
                      <a:pt x="88" y="33"/>
                    </a:moveTo>
                    <a:lnTo>
                      <a:pt x="88" y="33"/>
                    </a:lnTo>
                    <a:lnTo>
                      <a:pt x="85" y="37"/>
                    </a:lnTo>
                    <a:lnTo>
                      <a:pt x="83" y="42"/>
                    </a:lnTo>
                    <a:lnTo>
                      <a:pt x="71" y="49"/>
                    </a:lnTo>
                    <a:lnTo>
                      <a:pt x="57" y="54"/>
                    </a:lnTo>
                    <a:lnTo>
                      <a:pt x="40" y="54"/>
                    </a:lnTo>
                    <a:lnTo>
                      <a:pt x="24" y="49"/>
                    </a:lnTo>
                    <a:lnTo>
                      <a:pt x="10" y="42"/>
                    </a:lnTo>
                    <a:lnTo>
                      <a:pt x="3" y="30"/>
                    </a:lnTo>
                    <a:lnTo>
                      <a:pt x="0" y="26"/>
                    </a:lnTo>
                    <a:lnTo>
                      <a:pt x="0" y="21"/>
                    </a:lnTo>
                    <a:lnTo>
                      <a:pt x="3" y="14"/>
                    </a:lnTo>
                    <a:lnTo>
                      <a:pt x="5" y="9"/>
                    </a:lnTo>
                    <a:lnTo>
                      <a:pt x="17" y="2"/>
                    </a:lnTo>
                    <a:lnTo>
                      <a:pt x="31" y="0"/>
                    </a:lnTo>
                    <a:lnTo>
                      <a:pt x="48" y="0"/>
                    </a:lnTo>
                    <a:lnTo>
                      <a:pt x="64" y="2"/>
                    </a:lnTo>
                    <a:lnTo>
                      <a:pt x="76" y="12"/>
                    </a:lnTo>
                    <a:lnTo>
                      <a:pt x="85" y="21"/>
                    </a:lnTo>
                    <a:lnTo>
                      <a:pt x="88" y="26"/>
                    </a:lnTo>
                    <a:lnTo>
                      <a:pt x="88" y="33"/>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1" name="Freeform 211">
                <a:extLst>
                  <a:ext uri="{FF2B5EF4-FFF2-40B4-BE49-F238E27FC236}">
                    <a16:creationId xmlns:a16="http://schemas.microsoft.com/office/drawing/2014/main" xmlns="" id="{255693B7-ADA3-4722-8F83-63985E7C7598}"/>
                  </a:ext>
                </a:extLst>
              </p:cNvPr>
              <p:cNvSpPr>
                <a:spLocks/>
              </p:cNvSpPr>
              <p:nvPr/>
            </p:nvSpPr>
            <p:spPr bwMode="auto">
              <a:xfrm>
                <a:off x="4992" y="3023"/>
                <a:ext cx="82" cy="52"/>
              </a:xfrm>
              <a:custGeom>
                <a:avLst/>
                <a:gdLst>
                  <a:gd name="T0" fmla="*/ 0 w 82"/>
                  <a:gd name="T1" fmla="*/ 21 h 52"/>
                  <a:gd name="T2" fmla="*/ 0 w 82"/>
                  <a:gd name="T3" fmla="*/ 21 h 52"/>
                  <a:gd name="T4" fmla="*/ 0 w 82"/>
                  <a:gd name="T5" fmla="*/ 16 h 52"/>
                  <a:gd name="T6" fmla="*/ 4 w 82"/>
                  <a:gd name="T7" fmla="*/ 12 h 52"/>
                  <a:gd name="T8" fmla="*/ 14 w 82"/>
                  <a:gd name="T9" fmla="*/ 4 h 52"/>
                  <a:gd name="T10" fmla="*/ 28 w 82"/>
                  <a:gd name="T11" fmla="*/ 0 h 52"/>
                  <a:gd name="T12" fmla="*/ 45 w 82"/>
                  <a:gd name="T13" fmla="*/ 0 h 52"/>
                  <a:gd name="T14" fmla="*/ 45 w 82"/>
                  <a:gd name="T15" fmla="*/ 0 h 52"/>
                  <a:gd name="T16" fmla="*/ 61 w 82"/>
                  <a:gd name="T17" fmla="*/ 4 h 52"/>
                  <a:gd name="T18" fmla="*/ 73 w 82"/>
                  <a:gd name="T19" fmla="*/ 12 h 52"/>
                  <a:gd name="T20" fmla="*/ 80 w 82"/>
                  <a:gd name="T21" fmla="*/ 21 h 52"/>
                  <a:gd name="T22" fmla="*/ 82 w 82"/>
                  <a:gd name="T23" fmla="*/ 26 h 52"/>
                  <a:gd name="T24" fmla="*/ 82 w 82"/>
                  <a:gd name="T25" fmla="*/ 33 h 52"/>
                  <a:gd name="T26" fmla="*/ 82 w 82"/>
                  <a:gd name="T27" fmla="*/ 33 h 52"/>
                  <a:gd name="T28" fmla="*/ 80 w 82"/>
                  <a:gd name="T29" fmla="*/ 37 h 52"/>
                  <a:gd name="T30" fmla="*/ 78 w 82"/>
                  <a:gd name="T31" fmla="*/ 42 h 52"/>
                  <a:gd name="T32" fmla="*/ 68 w 82"/>
                  <a:gd name="T33" fmla="*/ 49 h 52"/>
                  <a:gd name="T34" fmla="*/ 54 w 82"/>
                  <a:gd name="T35" fmla="*/ 52 h 52"/>
                  <a:gd name="T36" fmla="*/ 37 w 82"/>
                  <a:gd name="T37" fmla="*/ 52 h 52"/>
                  <a:gd name="T38" fmla="*/ 37 w 82"/>
                  <a:gd name="T39" fmla="*/ 52 h 52"/>
                  <a:gd name="T40" fmla="*/ 21 w 82"/>
                  <a:gd name="T41" fmla="*/ 49 h 52"/>
                  <a:gd name="T42" fmla="*/ 9 w 82"/>
                  <a:gd name="T43" fmla="*/ 40 h 52"/>
                  <a:gd name="T44" fmla="*/ 2 w 82"/>
                  <a:gd name="T45" fmla="*/ 30 h 52"/>
                  <a:gd name="T46" fmla="*/ 0 w 82"/>
                  <a:gd name="T47" fmla="*/ 26 h 52"/>
                  <a:gd name="T48" fmla="*/ 0 w 82"/>
                  <a:gd name="T49" fmla="*/ 21 h 52"/>
                  <a:gd name="T50" fmla="*/ 0 w 82"/>
                  <a:gd name="T51" fmla="*/ 2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2"/>
                  <a:gd name="T79" fmla="*/ 0 h 52"/>
                  <a:gd name="T80" fmla="*/ 82 w 82"/>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2" h="52">
                    <a:moveTo>
                      <a:pt x="0" y="21"/>
                    </a:moveTo>
                    <a:lnTo>
                      <a:pt x="0" y="21"/>
                    </a:lnTo>
                    <a:lnTo>
                      <a:pt x="0" y="16"/>
                    </a:lnTo>
                    <a:lnTo>
                      <a:pt x="4" y="12"/>
                    </a:lnTo>
                    <a:lnTo>
                      <a:pt x="14" y="4"/>
                    </a:lnTo>
                    <a:lnTo>
                      <a:pt x="28" y="0"/>
                    </a:lnTo>
                    <a:lnTo>
                      <a:pt x="45" y="0"/>
                    </a:lnTo>
                    <a:lnTo>
                      <a:pt x="61" y="4"/>
                    </a:lnTo>
                    <a:lnTo>
                      <a:pt x="73" y="12"/>
                    </a:lnTo>
                    <a:lnTo>
                      <a:pt x="80" y="21"/>
                    </a:lnTo>
                    <a:lnTo>
                      <a:pt x="82" y="26"/>
                    </a:lnTo>
                    <a:lnTo>
                      <a:pt x="82" y="33"/>
                    </a:lnTo>
                    <a:lnTo>
                      <a:pt x="80" y="37"/>
                    </a:lnTo>
                    <a:lnTo>
                      <a:pt x="78" y="42"/>
                    </a:lnTo>
                    <a:lnTo>
                      <a:pt x="68" y="49"/>
                    </a:lnTo>
                    <a:lnTo>
                      <a:pt x="54" y="52"/>
                    </a:lnTo>
                    <a:lnTo>
                      <a:pt x="37" y="52"/>
                    </a:lnTo>
                    <a:lnTo>
                      <a:pt x="21" y="49"/>
                    </a:lnTo>
                    <a:lnTo>
                      <a:pt x="9" y="40"/>
                    </a:lnTo>
                    <a:lnTo>
                      <a:pt x="2" y="30"/>
                    </a:lnTo>
                    <a:lnTo>
                      <a:pt x="0" y="26"/>
                    </a:lnTo>
                    <a:lnTo>
                      <a:pt x="0" y="21"/>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2" name="Freeform 212">
                <a:extLst>
                  <a:ext uri="{FF2B5EF4-FFF2-40B4-BE49-F238E27FC236}">
                    <a16:creationId xmlns:a16="http://schemas.microsoft.com/office/drawing/2014/main" xmlns="" id="{0C805C47-8643-4004-A15F-377D09ED944D}"/>
                  </a:ext>
                </a:extLst>
              </p:cNvPr>
              <p:cNvSpPr>
                <a:spLocks/>
              </p:cNvSpPr>
              <p:nvPr/>
            </p:nvSpPr>
            <p:spPr bwMode="auto">
              <a:xfrm>
                <a:off x="4992" y="3023"/>
                <a:ext cx="80" cy="52"/>
              </a:xfrm>
              <a:custGeom>
                <a:avLst/>
                <a:gdLst>
                  <a:gd name="T0" fmla="*/ 0 w 80"/>
                  <a:gd name="T1" fmla="*/ 21 h 52"/>
                  <a:gd name="T2" fmla="*/ 0 w 80"/>
                  <a:gd name="T3" fmla="*/ 21 h 52"/>
                  <a:gd name="T4" fmla="*/ 2 w 80"/>
                  <a:gd name="T5" fmla="*/ 16 h 52"/>
                  <a:gd name="T6" fmla="*/ 4 w 80"/>
                  <a:gd name="T7" fmla="*/ 12 h 52"/>
                  <a:gd name="T8" fmla="*/ 14 w 80"/>
                  <a:gd name="T9" fmla="*/ 4 h 52"/>
                  <a:gd name="T10" fmla="*/ 28 w 80"/>
                  <a:gd name="T11" fmla="*/ 0 h 52"/>
                  <a:gd name="T12" fmla="*/ 45 w 80"/>
                  <a:gd name="T13" fmla="*/ 0 h 52"/>
                  <a:gd name="T14" fmla="*/ 45 w 80"/>
                  <a:gd name="T15" fmla="*/ 0 h 52"/>
                  <a:gd name="T16" fmla="*/ 59 w 80"/>
                  <a:gd name="T17" fmla="*/ 4 h 52"/>
                  <a:gd name="T18" fmla="*/ 70 w 80"/>
                  <a:gd name="T19" fmla="*/ 12 h 52"/>
                  <a:gd name="T20" fmla="*/ 78 w 80"/>
                  <a:gd name="T21" fmla="*/ 21 h 52"/>
                  <a:gd name="T22" fmla="*/ 80 w 80"/>
                  <a:gd name="T23" fmla="*/ 26 h 52"/>
                  <a:gd name="T24" fmla="*/ 80 w 80"/>
                  <a:gd name="T25" fmla="*/ 30 h 52"/>
                  <a:gd name="T26" fmla="*/ 80 w 80"/>
                  <a:gd name="T27" fmla="*/ 30 h 52"/>
                  <a:gd name="T28" fmla="*/ 80 w 80"/>
                  <a:gd name="T29" fmla="*/ 37 h 52"/>
                  <a:gd name="T30" fmla="*/ 75 w 80"/>
                  <a:gd name="T31" fmla="*/ 42 h 52"/>
                  <a:gd name="T32" fmla="*/ 66 w 80"/>
                  <a:gd name="T33" fmla="*/ 47 h 52"/>
                  <a:gd name="T34" fmla="*/ 54 w 80"/>
                  <a:gd name="T35" fmla="*/ 52 h 52"/>
                  <a:gd name="T36" fmla="*/ 37 w 80"/>
                  <a:gd name="T37" fmla="*/ 52 h 52"/>
                  <a:gd name="T38" fmla="*/ 37 w 80"/>
                  <a:gd name="T39" fmla="*/ 52 h 52"/>
                  <a:gd name="T40" fmla="*/ 21 w 80"/>
                  <a:gd name="T41" fmla="*/ 47 h 52"/>
                  <a:gd name="T42" fmla="*/ 9 w 80"/>
                  <a:gd name="T43" fmla="*/ 40 h 52"/>
                  <a:gd name="T44" fmla="*/ 2 w 80"/>
                  <a:gd name="T45" fmla="*/ 30 h 52"/>
                  <a:gd name="T46" fmla="*/ 0 w 80"/>
                  <a:gd name="T47" fmla="*/ 26 h 52"/>
                  <a:gd name="T48" fmla="*/ 0 w 80"/>
                  <a:gd name="T49" fmla="*/ 21 h 52"/>
                  <a:gd name="T50" fmla="*/ 0 w 80"/>
                  <a:gd name="T51" fmla="*/ 21 h 5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0"/>
                  <a:gd name="T79" fmla="*/ 0 h 52"/>
                  <a:gd name="T80" fmla="*/ 80 w 80"/>
                  <a:gd name="T81" fmla="*/ 52 h 5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0" h="52">
                    <a:moveTo>
                      <a:pt x="0" y="21"/>
                    </a:moveTo>
                    <a:lnTo>
                      <a:pt x="0" y="21"/>
                    </a:lnTo>
                    <a:lnTo>
                      <a:pt x="2" y="16"/>
                    </a:lnTo>
                    <a:lnTo>
                      <a:pt x="4" y="12"/>
                    </a:lnTo>
                    <a:lnTo>
                      <a:pt x="14" y="4"/>
                    </a:lnTo>
                    <a:lnTo>
                      <a:pt x="28" y="0"/>
                    </a:lnTo>
                    <a:lnTo>
                      <a:pt x="45" y="0"/>
                    </a:lnTo>
                    <a:lnTo>
                      <a:pt x="59" y="4"/>
                    </a:lnTo>
                    <a:lnTo>
                      <a:pt x="70" y="12"/>
                    </a:lnTo>
                    <a:lnTo>
                      <a:pt x="78" y="21"/>
                    </a:lnTo>
                    <a:lnTo>
                      <a:pt x="80" y="26"/>
                    </a:lnTo>
                    <a:lnTo>
                      <a:pt x="80" y="30"/>
                    </a:lnTo>
                    <a:lnTo>
                      <a:pt x="80" y="37"/>
                    </a:lnTo>
                    <a:lnTo>
                      <a:pt x="75" y="42"/>
                    </a:lnTo>
                    <a:lnTo>
                      <a:pt x="66" y="47"/>
                    </a:lnTo>
                    <a:lnTo>
                      <a:pt x="54" y="52"/>
                    </a:lnTo>
                    <a:lnTo>
                      <a:pt x="37" y="52"/>
                    </a:lnTo>
                    <a:lnTo>
                      <a:pt x="21" y="47"/>
                    </a:lnTo>
                    <a:lnTo>
                      <a:pt x="9" y="40"/>
                    </a:lnTo>
                    <a:lnTo>
                      <a:pt x="2" y="30"/>
                    </a:lnTo>
                    <a:lnTo>
                      <a:pt x="0" y="26"/>
                    </a:lnTo>
                    <a:lnTo>
                      <a:pt x="0" y="21"/>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3" name="Freeform 213">
                <a:extLst>
                  <a:ext uri="{FF2B5EF4-FFF2-40B4-BE49-F238E27FC236}">
                    <a16:creationId xmlns:a16="http://schemas.microsoft.com/office/drawing/2014/main" xmlns="" id="{D319AE43-B612-436B-A704-6F05D49C03DB}"/>
                  </a:ext>
                </a:extLst>
              </p:cNvPr>
              <p:cNvSpPr>
                <a:spLocks/>
              </p:cNvSpPr>
              <p:nvPr/>
            </p:nvSpPr>
            <p:spPr bwMode="auto">
              <a:xfrm>
                <a:off x="4994" y="3025"/>
                <a:ext cx="78" cy="50"/>
              </a:xfrm>
              <a:custGeom>
                <a:avLst/>
                <a:gdLst>
                  <a:gd name="T0" fmla="*/ 0 w 78"/>
                  <a:gd name="T1" fmla="*/ 19 h 50"/>
                  <a:gd name="T2" fmla="*/ 0 w 78"/>
                  <a:gd name="T3" fmla="*/ 19 h 50"/>
                  <a:gd name="T4" fmla="*/ 2 w 78"/>
                  <a:gd name="T5" fmla="*/ 14 h 50"/>
                  <a:gd name="T6" fmla="*/ 5 w 78"/>
                  <a:gd name="T7" fmla="*/ 10 h 50"/>
                  <a:gd name="T8" fmla="*/ 14 w 78"/>
                  <a:gd name="T9" fmla="*/ 2 h 50"/>
                  <a:gd name="T10" fmla="*/ 26 w 78"/>
                  <a:gd name="T11" fmla="*/ 0 h 50"/>
                  <a:gd name="T12" fmla="*/ 43 w 78"/>
                  <a:gd name="T13" fmla="*/ 0 h 50"/>
                  <a:gd name="T14" fmla="*/ 43 w 78"/>
                  <a:gd name="T15" fmla="*/ 0 h 50"/>
                  <a:gd name="T16" fmla="*/ 57 w 78"/>
                  <a:gd name="T17" fmla="*/ 5 h 50"/>
                  <a:gd name="T18" fmla="*/ 68 w 78"/>
                  <a:gd name="T19" fmla="*/ 10 h 50"/>
                  <a:gd name="T20" fmla="*/ 76 w 78"/>
                  <a:gd name="T21" fmla="*/ 19 h 50"/>
                  <a:gd name="T22" fmla="*/ 76 w 78"/>
                  <a:gd name="T23" fmla="*/ 24 h 50"/>
                  <a:gd name="T24" fmla="*/ 78 w 78"/>
                  <a:gd name="T25" fmla="*/ 28 h 50"/>
                  <a:gd name="T26" fmla="*/ 78 w 78"/>
                  <a:gd name="T27" fmla="*/ 28 h 50"/>
                  <a:gd name="T28" fmla="*/ 76 w 78"/>
                  <a:gd name="T29" fmla="*/ 33 h 50"/>
                  <a:gd name="T30" fmla="*/ 73 w 78"/>
                  <a:gd name="T31" fmla="*/ 38 h 50"/>
                  <a:gd name="T32" fmla="*/ 64 w 78"/>
                  <a:gd name="T33" fmla="*/ 45 h 50"/>
                  <a:gd name="T34" fmla="*/ 50 w 78"/>
                  <a:gd name="T35" fmla="*/ 50 h 50"/>
                  <a:gd name="T36" fmla="*/ 35 w 78"/>
                  <a:gd name="T37" fmla="*/ 50 h 50"/>
                  <a:gd name="T38" fmla="*/ 35 w 78"/>
                  <a:gd name="T39" fmla="*/ 50 h 50"/>
                  <a:gd name="T40" fmla="*/ 21 w 78"/>
                  <a:gd name="T41" fmla="*/ 45 h 50"/>
                  <a:gd name="T42" fmla="*/ 10 w 78"/>
                  <a:gd name="T43" fmla="*/ 38 h 50"/>
                  <a:gd name="T44" fmla="*/ 2 w 78"/>
                  <a:gd name="T45" fmla="*/ 28 h 50"/>
                  <a:gd name="T46" fmla="*/ 0 w 78"/>
                  <a:gd name="T47" fmla="*/ 24 h 50"/>
                  <a:gd name="T48" fmla="*/ 0 w 78"/>
                  <a:gd name="T49" fmla="*/ 19 h 50"/>
                  <a:gd name="T50" fmla="*/ 0 w 78"/>
                  <a:gd name="T51" fmla="*/ 19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
                  <a:gd name="T79" fmla="*/ 0 h 50"/>
                  <a:gd name="T80" fmla="*/ 78 w 78"/>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 h="50">
                    <a:moveTo>
                      <a:pt x="0" y="19"/>
                    </a:moveTo>
                    <a:lnTo>
                      <a:pt x="0" y="19"/>
                    </a:lnTo>
                    <a:lnTo>
                      <a:pt x="2" y="14"/>
                    </a:lnTo>
                    <a:lnTo>
                      <a:pt x="5" y="10"/>
                    </a:lnTo>
                    <a:lnTo>
                      <a:pt x="14" y="2"/>
                    </a:lnTo>
                    <a:lnTo>
                      <a:pt x="26" y="0"/>
                    </a:lnTo>
                    <a:lnTo>
                      <a:pt x="43" y="0"/>
                    </a:lnTo>
                    <a:lnTo>
                      <a:pt x="57" y="5"/>
                    </a:lnTo>
                    <a:lnTo>
                      <a:pt x="68" y="10"/>
                    </a:lnTo>
                    <a:lnTo>
                      <a:pt x="76" y="19"/>
                    </a:lnTo>
                    <a:lnTo>
                      <a:pt x="76" y="24"/>
                    </a:lnTo>
                    <a:lnTo>
                      <a:pt x="78" y="28"/>
                    </a:lnTo>
                    <a:lnTo>
                      <a:pt x="76" y="33"/>
                    </a:lnTo>
                    <a:lnTo>
                      <a:pt x="73" y="38"/>
                    </a:lnTo>
                    <a:lnTo>
                      <a:pt x="64" y="45"/>
                    </a:lnTo>
                    <a:lnTo>
                      <a:pt x="50" y="50"/>
                    </a:lnTo>
                    <a:lnTo>
                      <a:pt x="35" y="50"/>
                    </a:lnTo>
                    <a:lnTo>
                      <a:pt x="21" y="45"/>
                    </a:lnTo>
                    <a:lnTo>
                      <a:pt x="10" y="38"/>
                    </a:lnTo>
                    <a:lnTo>
                      <a:pt x="2" y="28"/>
                    </a:lnTo>
                    <a:lnTo>
                      <a:pt x="0" y="24"/>
                    </a:lnTo>
                    <a:lnTo>
                      <a:pt x="0" y="19"/>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4" name="Freeform 214">
                <a:extLst>
                  <a:ext uri="{FF2B5EF4-FFF2-40B4-BE49-F238E27FC236}">
                    <a16:creationId xmlns:a16="http://schemas.microsoft.com/office/drawing/2014/main" xmlns="" id="{36DDC98B-965A-4B28-B6F8-011F1CFB1BA4}"/>
                  </a:ext>
                </a:extLst>
              </p:cNvPr>
              <p:cNvSpPr>
                <a:spLocks/>
              </p:cNvSpPr>
              <p:nvPr/>
            </p:nvSpPr>
            <p:spPr bwMode="auto">
              <a:xfrm>
                <a:off x="4996" y="3025"/>
                <a:ext cx="74" cy="47"/>
              </a:xfrm>
              <a:custGeom>
                <a:avLst/>
                <a:gdLst>
                  <a:gd name="T0" fmla="*/ 0 w 74"/>
                  <a:gd name="T1" fmla="*/ 19 h 47"/>
                  <a:gd name="T2" fmla="*/ 0 w 74"/>
                  <a:gd name="T3" fmla="*/ 19 h 47"/>
                  <a:gd name="T4" fmla="*/ 0 w 74"/>
                  <a:gd name="T5" fmla="*/ 14 h 47"/>
                  <a:gd name="T6" fmla="*/ 5 w 74"/>
                  <a:gd name="T7" fmla="*/ 10 h 47"/>
                  <a:gd name="T8" fmla="*/ 12 w 74"/>
                  <a:gd name="T9" fmla="*/ 5 h 47"/>
                  <a:gd name="T10" fmla="*/ 26 w 74"/>
                  <a:gd name="T11" fmla="*/ 0 h 47"/>
                  <a:gd name="T12" fmla="*/ 41 w 74"/>
                  <a:gd name="T13" fmla="*/ 0 h 47"/>
                  <a:gd name="T14" fmla="*/ 41 w 74"/>
                  <a:gd name="T15" fmla="*/ 0 h 47"/>
                  <a:gd name="T16" fmla="*/ 55 w 74"/>
                  <a:gd name="T17" fmla="*/ 5 h 47"/>
                  <a:gd name="T18" fmla="*/ 64 w 74"/>
                  <a:gd name="T19" fmla="*/ 12 h 47"/>
                  <a:gd name="T20" fmla="*/ 71 w 74"/>
                  <a:gd name="T21" fmla="*/ 19 h 47"/>
                  <a:gd name="T22" fmla="*/ 74 w 74"/>
                  <a:gd name="T23" fmla="*/ 24 h 47"/>
                  <a:gd name="T24" fmla="*/ 74 w 74"/>
                  <a:gd name="T25" fmla="*/ 28 h 47"/>
                  <a:gd name="T26" fmla="*/ 74 w 74"/>
                  <a:gd name="T27" fmla="*/ 28 h 47"/>
                  <a:gd name="T28" fmla="*/ 71 w 74"/>
                  <a:gd name="T29" fmla="*/ 33 h 47"/>
                  <a:gd name="T30" fmla="*/ 69 w 74"/>
                  <a:gd name="T31" fmla="*/ 38 h 47"/>
                  <a:gd name="T32" fmla="*/ 59 w 74"/>
                  <a:gd name="T33" fmla="*/ 45 h 47"/>
                  <a:gd name="T34" fmla="*/ 48 w 74"/>
                  <a:gd name="T35" fmla="*/ 47 h 47"/>
                  <a:gd name="T36" fmla="*/ 33 w 74"/>
                  <a:gd name="T37" fmla="*/ 47 h 47"/>
                  <a:gd name="T38" fmla="*/ 33 w 74"/>
                  <a:gd name="T39" fmla="*/ 47 h 47"/>
                  <a:gd name="T40" fmla="*/ 19 w 74"/>
                  <a:gd name="T41" fmla="*/ 45 h 47"/>
                  <a:gd name="T42" fmla="*/ 8 w 74"/>
                  <a:gd name="T43" fmla="*/ 38 h 47"/>
                  <a:gd name="T44" fmla="*/ 0 w 74"/>
                  <a:gd name="T45" fmla="*/ 28 h 47"/>
                  <a:gd name="T46" fmla="*/ 0 w 74"/>
                  <a:gd name="T47" fmla="*/ 24 h 47"/>
                  <a:gd name="T48" fmla="*/ 0 w 74"/>
                  <a:gd name="T49" fmla="*/ 19 h 47"/>
                  <a:gd name="T50" fmla="*/ 0 w 74"/>
                  <a:gd name="T51" fmla="*/ 19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4"/>
                  <a:gd name="T79" fmla="*/ 0 h 47"/>
                  <a:gd name="T80" fmla="*/ 74 w 74"/>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4" h="47">
                    <a:moveTo>
                      <a:pt x="0" y="19"/>
                    </a:moveTo>
                    <a:lnTo>
                      <a:pt x="0" y="19"/>
                    </a:lnTo>
                    <a:lnTo>
                      <a:pt x="0" y="14"/>
                    </a:lnTo>
                    <a:lnTo>
                      <a:pt x="5" y="10"/>
                    </a:lnTo>
                    <a:lnTo>
                      <a:pt x="12" y="5"/>
                    </a:lnTo>
                    <a:lnTo>
                      <a:pt x="26" y="0"/>
                    </a:lnTo>
                    <a:lnTo>
                      <a:pt x="41" y="0"/>
                    </a:lnTo>
                    <a:lnTo>
                      <a:pt x="55" y="5"/>
                    </a:lnTo>
                    <a:lnTo>
                      <a:pt x="64" y="12"/>
                    </a:lnTo>
                    <a:lnTo>
                      <a:pt x="71" y="19"/>
                    </a:lnTo>
                    <a:lnTo>
                      <a:pt x="74" y="24"/>
                    </a:lnTo>
                    <a:lnTo>
                      <a:pt x="74" y="28"/>
                    </a:lnTo>
                    <a:lnTo>
                      <a:pt x="71" y="33"/>
                    </a:lnTo>
                    <a:lnTo>
                      <a:pt x="69" y="38"/>
                    </a:lnTo>
                    <a:lnTo>
                      <a:pt x="59" y="45"/>
                    </a:lnTo>
                    <a:lnTo>
                      <a:pt x="48" y="47"/>
                    </a:lnTo>
                    <a:lnTo>
                      <a:pt x="33" y="47"/>
                    </a:lnTo>
                    <a:lnTo>
                      <a:pt x="19" y="45"/>
                    </a:lnTo>
                    <a:lnTo>
                      <a:pt x="8" y="38"/>
                    </a:lnTo>
                    <a:lnTo>
                      <a:pt x="0" y="28"/>
                    </a:lnTo>
                    <a:lnTo>
                      <a:pt x="0" y="24"/>
                    </a:lnTo>
                    <a:lnTo>
                      <a:pt x="0" y="19"/>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5" name="Freeform 215">
                <a:extLst>
                  <a:ext uri="{FF2B5EF4-FFF2-40B4-BE49-F238E27FC236}">
                    <a16:creationId xmlns:a16="http://schemas.microsoft.com/office/drawing/2014/main" xmlns="" id="{48E16581-4941-4ECC-B895-CE2141766C7C}"/>
                  </a:ext>
                </a:extLst>
              </p:cNvPr>
              <p:cNvSpPr>
                <a:spLocks/>
              </p:cNvSpPr>
              <p:nvPr/>
            </p:nvSpPr>
            <p:spPr bwMode="auto">
              <a:xfrm>
                <a:off x="4996" y="3027"/>
                <a:ext cx="71" cy="45"/>
              </a:xfrm>
              <a:custGeom>
                <a:avLst/>
                <a:gdLst>
                  <a:gd name="T0" fmla="*/ 0 w 71"/>
                  <a:gd name="T1" fmla="*/ 17 h 45"/>
                  <a:gd name="T2" fmla="*/ 0 w 71"/>
                  <a:gd name="T3" fmla="*/ 17 h 45"/>
                  <a:gd name="T4" fmla="*/ 5 w 71"/>
                  <a:gd name="T5" fmla="*/ 10 h 45"/>
                  <a:gd name="T6" fmla="*/ 15 w 71"/>
                  <a:gd name="T7" fmla="*/ 3 h 45"/>
                  <a:gd name="T8" fmla="*/ 26 w 71"/>
                  <a:gd name="T9" fmla="*/ 0 h 45"/>
                  <a:gd name="T10" fmla="*/ 41 w 71"/>
                  <a:gd name="T11" fmla="*/ 0 h 45"/>
                  <a:gd name="T12" fmla="*/ 41 w 71"/>
                  <a:gd name="T13" fmla="*/ 0 h 45"/>
                  <a:gd name="T14" fmla="*/ 52 w 71"/>
                  <a:gd name="T15" fmla="*/ 3 h 45"/>
                  <a:gd name="T16" fmla="*/ 64 w 71"/>
                  <a:gd name="T17" fmla="*/ 10 h 45"/>
                  <a:gd name="T18" fmla="*/ 69 w 71"/>
                  <a:gd name="T19" fmla="*/ 17 h 45"/>
                  <a:gd name="T20" fmla="*/ 71 w 71"/>
                  <a:gd name="T21" fmla="*/ 26 h 45"/>
                  <a:gd name="T22" fmla="*/ 71 w 71"/>
                  <a:gd name="T23" fmla="*/ 26 h 45"/>
                  <a:gd name="T24" fmla="*/ 66 w 71"/>
                  <a:gd name="T25" fmla="*/ 36 h 45"/>
                  <a:gd name="T26" fmla="*/ 59 w 71"/>
                  <a:gd name="T27" fmla="*/ 40 h 45"/>
                  <a:gd name="T28" fmla="*/ 48 w 71"/>
                  <a:gd name="T29" fmla="*/ 45 h 45"/>
                  <a:gd name="T30" fmla="*/ 33 w 71"/>
                  <a:gd name="T31" fmla="*/ 45 h 45"/>
                  <a:gd name="T32" fmla="*/ 33 w 71"/>
                  <a:gd name="T33" fmla="*/ 45 h 45"/>
                  <a:gd name="T34" fmla="*/ 19 w 71"/>
                  <a:gd name="T35" fmla="*/ 40 h 45"/>
                  <a:gd name="T36" fmla="*/ 10 w 71"/>
                  <a:gd name="T37" fmla="*/ 33 h 45"/>
                  <a:gd name="T38" fmla="*/ 3 w 71"/>
                  <a:gd name="T39" fmla="*/ 26 h 45"/>
                  <a:gd name="T40" fmla="*/ 0 w 71"/>
                  <a:gd name="T41" fmla="*/ 17 h 45"/>
                  <a:gd name="T42" fmla="*/ 0 w 71"/>
                  <a:gd name="T43" fmla="*/ 17 h 4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45"/>
                  <a:gd name="T68" fmla="*/ 71 w 71"/>
                  <a:gd name="T69" fmla="*/ 45 h 4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45">
                    <a:moveTo>
                      <a:pt x="0" y="17"/>
                    </a:moveTo>
                    <a:lnTo>
                      <a:pt x="0" y="17"/>
                    </a:lnTo>
                    <a:lnTo>
                      <a:pt x="5" y="10"/>
                    </a:lnTo>
                    <a:lnTo>
                      <a:pt x="15" y="3"/>
                    </a:lnTo>
                    <a:lnTo>
                      <a:pt x="26" y="0"/>
                    </a:lnTo>
                    <a:lnTo>
                      <a:pt x="41" y="0"/>
                    </a:lnTo>
                    <a:lnTo>
                      <a:pt x="52" y="3"/>
                    </a:lnTo>
                    <a:lnTo>
                      <a:pt x="64" y="10"/>
                    </a:lnTo>
                    <a:lnTo>
                      <a:pt x="69" y="17"/>
                    </a:lnTo>
                    <a:lnTo>
                      <a:pt x="71" y="26"/>
                    </a:lnTo>
                    <a:lnTo>
                      <a:pt x="66" y="36"/>
                    </a:lnTo>
                    <a:lnTo>
                      <a:pt x="59" y="40"/>
                    </a:lnTo>
                    <a:lnTo>
                      <a:pt x="48" y="45"/>
                    </a:lnTo>
                    <a:lnTo>
                      <a:pt x="33" y="45"/>
                    </a:lnTo>
                    <a:lnTo>
                      <a:pt x="19" y="40"/>
                    </a:lnTo>
                    <a:lnTo>
                      <a:pt x="10" y="33"/>
                    </a:lnTo>
                    <a:lnTo>
                      <a:pt x="3" y="26"/>
                    </a:lnTo>
                    <a:lnTo>
                      <a:pt x="0" y="17"/>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6" name="Freeform 216">
                <a:extLst>
                  <a:ext uri="{FF2B5EF4-FFF2-40B4-BE49-F238E27FC236}">
                    <a16:creationId xmlns:a16="http://schemas.microsoft.com/office/drawing/2014/main" xmlns="" id="{7D7E8413-E010-4B47-8C11-25762A100437}"/>
                  </a:ext>
                </a:extLst>
              </p:cNvPr>
              <p:cNvSpPr>
                <a:spLocks/>
              </p:cNvSpPr>
              <p:nvPr/>
            </p:nvSpPr>
            <p:spPr bwMode="auto">
              <a:xfrm>
                <a:off x="4999" y="3027"/>
                <a:ext cx="66" cy="43"/>
              </a:xfrm>
              <a:custGeom>
                <a:avLst/>
                <a:gdLst>
                  <a:gd name="T0" fmla="*/ 0 w 66"/>
                  <a:gd name="T1" fmla="*/ 17 h 43"/>
                  <a:gd name="T2" fmla="*/ 0 w 66"/>
                  <a:gd name="T3" fmla="*/ 17 h 43"/>
                  <a:gd name="T4" fmla="*/ 5 w 66"/>
                  <a:gd name="T5" fmla="*/ 10 h 43"/>
                  <a:gd name="T6" fmla="*/ 12 w 66"/>
                  <a:gd name="T7" fmla="*/ 3 h 43"/>
                  <a:gd name="T8" fmla="*/ 23 w 66"/>
                  <a:gd name="T9" fmla="*/ 0 h 43"/>
                  <a:gd name="T10" fmla="*/ 38 w 66"/>
                  <a:gd name="T11" fmla="*/ 0 h 43"/>
                  <a:gd name="T12" fmla="*/ 38 w 66"/>
                  <a:gd name="T13" fmla="*/ 0 h 43"/>
                  <a:gd name="T14" fmla="*/ 49 w 66"/>
                  <a:gd name="T15" fmla="*/ 5 h 43"/>
                  <a:gd name="T16" fmla="*/ 59 w 66"/>
                  <a:gd name="T17" fmla="*/ 10 h 43"/>
                  <a:gd name="T18" fmla="*/ 66 w 66"/>
                  <a:gd name="T19" fmla="*/ 17 h 43"/>
                  <a:gd name="T20" fmla="*/ 66 w 66"/>
                  <a:gd name="T21" fmla="*/ 26 h 43"/>
                  <a:gd name="T22" fmla="*/ 66 w 66"/>
                  <a:gd name="T23" fmla="*/ 26 h 43"/>
                  <a:gd name="T24" fmla="*/ 63 w 66"/>
                  <a:gd name="T25" fmla="*/ 33 h 43"/>
                  <a:gd name="T26" fmla="*/ 54 w 66"/>
                  <a:gd name="T27" fmla="*/ 40 h 43"/>
                  <a:gd name="T28" fmla="*/ 45 w 66"/>
                  <a:gd name="T29" fmla="*/ 43 h 43"/>
                  <a:gd name="T30" fmla="*/ 30 w 66"/>
                  <a:gd name="T31" fmla="*/ 43 h 43"/>
                  <a:gd name="T32" fmla="*/ 30 w 66"/>
                  <a:gd name="T33" fmla="*/ 43 h 43"/>
                  <a:gd name="T34" fmla="*/ 19 w 66"/>
                  <a:gd name="T35" fmla="*/ 40 h 43"/>
                  <a:gd name="T36" fmla="*/ 7 w 66"/>
                  <a:gd name="T37" fmla="*/ 33 h 43"/>
                  <a:gd name="T38" fmla="*/ 2 w 66"/>
                  <a:gd name="T39" fmla="*/ 26 h 43"/>
                  <a:gd name="T40" fmla="*/ 0 w 66"/>
                  <a:gd name="T41" fmla="*/ 17 h 43"/>
                  <a:gd name="T42" fmla="*/ 0 w 66"/>
                  <a:gd name="T43" fmla="*/ 17 h 4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3"/>
                  <a:gd name="T68" fmla="*/ 66 w 66"/>
                  <a:gd name="T69" fmla="*/ 43 h 4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3">
                    <a:moveTo>
                      <a:pt x="0" y="17"/>
                    </a:moveTo>
                    <a:lnTo>
                      <a:pt x="0" y="17"/>
                    </a:lnTo>
                    <a:lnTo>
                      <a:pt x="5" y="10"/>
                    </a:lnTo>
                    <a:lnTo>
                      <a:pt x="12" y="3"/>
                    </a:lnTo>
                    <a:lnTo>
                      <a:pt x="23" y="0"/>
                    </a:lnTo>
                    <a:lnTo>
                      <a:pt x="38" y="0"/>
                    </a:lnTo>
                    <a:lnTo>
                      <a:pt x="49" y="5"/>
                    </a:lnTo>
                    <a:lnTo>
                      <a:pt x="59" y="10"/>
                    </a:lnTo>
                    <a:lnTo>
                      <a:pt x="66" y="17"/>
                    </a:lnTo>
                    <a:lnTo>
                      <a:pt x="66" y="26"/>
                    </a:lnTo>
                    <a:lnTo>
                      <a:pt x="63" y="33"/>
                    </a:lnTo>
                    <a:lnTo>
                      <a:pt x="54" y="40"/>
                    </a:lnTo>
                    <a:lnTo>
                      <a:pt x="45" y="43"/>
                    </a:lnTo>
                    <a:lnTo>
                      <a:pt x="30" y="43"/>
                    </a:lnTo>
                    <a:lnTo>
                      <a:pt x="19" y="40"/>
                    </a:lnTo>
                    <a:lnTo>
                      <a:pt x="7" y="33"/>
                    </a:lnTo>
                    <a:lnTo>
                      <a:pt x="2" y="26"/>
                    </a:lnTo>
                    <a:lnTo>
                      <a:pt x="0" y="17"/>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7" name="Freeform 217">
                <a:extLst>
                  <a:ext uri="{FF2B5EF4-FFF2-40B4-BE49-F238E27FC236}">
                    <a16:creationId xmlns:a16="http://schemas.microsoft.com/office/drawing/2014/main" xmlns="" id="{D67CBFF6-277F-4149-8172-910D56B009E8}"/>
                  </a:ext>
                </a:extLst>
              </p:cNvPr>
              <p:cNvSpPr>
                <a:spLocks/>
              </p:cNvSpPr>
              <p:nvPr/>
            </p:nvSpPr>
            <p:spPr bwMode="auto">
              <a:xfrm>
                <a:off x="5001" y="3030"/>
                <a:ext cx="64" cy="40"/>
              </a:xfrm>
              <a:custGeom>
                <a:avLst/>
                <a:gdLst>
                  <a:gd name="T0" fmla="*/ 0 w 64"/>
                  <a:gd name="T1" fmla="*/ 14 h 40"/>
                  <a:gd name="T2" fmla="*/ 0 w 64"/>
                  <a:gd name="T3" fmla="*/ 14 h 40"/>
                  <a:gd name="T4" fmla="*/ 3 w 64"/>
                  <a:gd name="T5" fmla="*/ 7 h 40"/>
                  <a:gd name="T6" fmla="*/ 12 w 64"/>
                  <a:gd name="T7" fmla="*/ 2 h 40"/>
                  <a:gd name="T8" fmla="*/ 21 w 64"/>
                  <a:gd name="T9" fmla="*/ 0 h 40"/>
                  <a:gd name="T10" fmla="*/ 33 w 64"/>
                  <a:gd name="T11" fmla="*/ 0 h 40"/>
                  <a:gd name="T12" fmla="*/ 33 w 64"/>
                  <a:gd name="T13" fmla="*/ 0 h 40"/>
                  <a:gd name="T14" fmla="*/ 47 w 64"/>
                  <a:gd name="T15" fmla="*/ 2 h 40"/>
                  <a:gd name="T16" fmla="*/ 57 w 64"/>
                  <a:gd name="T17" fmla="*/ 7 h 40"/>
                  <a:gd name="T18" fmla="*/ 61 w 64"/>
                  <a:gd name="T19" fmla="*/ 16 h 40"/>
                  <a:gd name="T20" fmla="*/ 64 w 64"/>
                  <a:gd name="T21" fmla="*/ 23 h 40"/>
                  <a:gd name="T22" fmla="*/ 64 w 64"/>
                  <a:gd name="T23" fmla="*/ 23 h 40"/>
                  <a:gd name="T24" fmla="*/ 59 w 64"/>
                  <a:gd name="T25" fmla="*/ 30 h 40"/>
                  <a:gd name="T26" fmla="*/ 52 w 64"/>
                  <a:gd name="T27" fmla="*/ 37 h 40"/>
                  <a:gd name="T28" fmla="*/ 40 w 64"/>
                  <a:gd name="T29" fmla="*/ 40 h 40"/>
                  <a:gd name="T30" fmla="*/ 28 w 64"/>
                  <a:gd name="T31" fmla="*/ 40 h 40"/>
                  <a:gd name="T32" fmla="*/ 28 w 64"/>
                  <a:gd name="T33" fmla="*/ 40 h 40"/>
                  <a:gd name="T34" fmla="*/ 17 w 64"/>
                  <a:gd name="T35" fmla="*/ 35 h 40"/>
                  <a:gd name="T36" fmla="*/ 7 w 64"/>
                  <a:gd name="T37" fmla="*/ 30 h 40"/>
                  <a:gd name="T38" fmla="*/ 0 w 64"/>
                  <a:gd name="T39" fmla="*/ 23 h 40"/>
                  <a:gd name="T40" fmla="*/ 0 w 64"/>
                  <a:gd name="T41" fmla="*/ 14 h 40"/>
                  <a:gd name="T42" fmla="*/ 0 w 64"/>
                  <a:gd name="T43" fmla="*/ 14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40"/>
                  <a:gd name="T68" fmla="*/ 64 w 64"/>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40">
                    <a:moveTo>
                      <a:pt x="0" y="14"/>
                    </a:moveTo>
                    <a:lnTo>
                      <a:pt x="0" y="14"/>
                    </a:lnTo>
                    <a:lnTo>
                      <a:pt x="3" y="7"/>
                    </a:lnTo>
                    <a:lnTo>
                      <a:pt x="12" y="2"/>
                    </a:lnTo>
                    <a:lnTo>
                      <a:pt x="21" y="0"/>
                    </a:lnTo>
                    <a:lnTo>
                      <a:pt x="33" y="0"/>
                    </a:lnTo>
                    <a:lnTo>
                      <a:pt x="47" y="2"/>
                    </a:lnTo>
                    <a:lnTo>
                      <a:pt x="57" y="7"/>
                    </a:lnTo>
                    <a:lnTo>
                      <a:pt x="61" y="16"/>
                    </a:lnTo>
                    <a:lnTo>
                      <a:pt x="64" y="23"/>
                    </a:lnTo>
                    <a:lnTo>
                      <a:pt x="59" y="30"/>
                    </a:lnTo>
                    <a:lnTo>
                      <a:pt x="52" y="37"/>
                    </a:lnTo>
                    <a:lnTo>
                      <a:pt x="40" y="40"/>
                    </a:lnTo>
                    <a:lnTo>
                      <a:pt x="28" y="40"/>
                    </a:lnTo>
                    <a:lnTo>
                      <a:pt x="17" y="35"/>
                    </a:lnTo>
                    <a:lnTo>
                      <a:pt x="7" y="30"/>
                    </a:lnTo>
                    <a:lnTo>
                      <a:pt x="0" y="23"/>
                    </a:lnTo>
                    <a:lnTo>
                      <a:pt x="0" y="14"/>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8" name="Freeform 218">
                <a:extLst>
                  <a:ext uri="{FF2B5EF4-FFF2-40B4-BE49-F238E27FC236}">
                    <a16:creationId xmlns:a16="http://schemas.microsoft.com/office/drawing/2014/main" xmlns="" id="{4DF7060D-38F3-49A1-882A-947FFD54EB70}"/>
                  </a:ext>
                </a:extLst>
              </p:cNvPr>
              <p:cNvSpPr>
                <a:spLocks/>
              </p:cNvSpPr>
              <p:nvPr/>
            </p:nvSpPr>
            <p:spPr bwMode="auto">
              <a:xfrm>
                <a:off x="5001" y="3030"/>
                <a:ext cx="61" cy="37"/>
              </a:xfrm>
              <a:custGeom>
                <a:avLst/>
                <a:gdLst>
                  <a:gd name="T0" fmla="*/ 0 w 61"/>
                  <a:gd name="T1" fmla="*/ 14 h 37"/>
                  <a:gd name="T2" fmla="*/ 0 w 61"/>
                  <a:gd name="T3" fmla="*/ 14 h 37"/>
                  <a:gd name="T4" fmla="*/ 5 w 61"/>
                  <a:gd name="T5" fmla="*/ 7 h 37"/>
                  <a:gd name="T6" fmla="*/ 12 w 61"/>
                  <a:gd name="T7" fmla="*/ 2 h 37"/>
                  <a:gd name="T8" fmla="*/ 21 w 61"/>
                  <a:gd name="T9" fmla="*/ 0 h 37"/>
                  <a:gd name="T10" fmla="*/ 33 w 61"/>
                  <a:gd name="T11" fmla="*/ 0 h 37"/>
                  <a:gd name="T12" fmla="*/ 33 w 61"/>
                  <a:gd name="T13" fmla="*/ 0 h 37"/>
                  <a:gd name="T14" fmla="*/ 45 w 61"/>
                  <a:gd name="T15" fmla="*/ 2 h 37"/>
                  <a:gd name="T16" fmla="*/ 54 w 61"/>
                  <a:gd name="T17" fmla="*/ 9 h 37"/>
                  <a:gd name="T18" fmla="*/ 61 w 61"/>
                  <a:gd name="T19" fmla="*/ 16 h 37"/>
                  <a:gd name="T20" fmla="*/ 61 w 61"/>
                  <a:gd name="T21" fmla="*/ 23 h 37"/>
                  <a:gd name="T22" fmla="*/ 61 w 61"/>
                  <a:gd name="T23" fmla="*/ 23 h 37"/>
                  <a:gd name="T24" fmla="*/ 59 w 61"/>
                  <a:gd name="T25" fmla="*/ 30 h 37"/>
                  <a:gd name="T26" fmla="*/ 52 w 61"/>
                  <a:gd name="T27" fmla="*/ 35 h 37"/>
                  <a:gd name="T28" fmla="*/ 40 w 61"/>
                  <a:gd name="T29" fmla="*/ 37 h 37"/>
                  <a:gd name="T30" fmla="*/ 28 w 61"/>
                  <a:gd name="T31" fmla="*/ 37 h 37"/>
                  <a:gd name="T32" fmla="*/ 28 w 61"/>
                  <a:gd name="T33" fmla="*/ 37 h 37"/>
                  <a:gd name="T34" fmla="*/ 17 w 61"/>
                  <a:gd name="T35" fmla="*/ 35 h 37"/>
                  <a:gd name="T36" fmla="*/ 7 w 61"/>
                  <a:gd name="T37" fmla="*/ 30 h 37"/>
                  <a:gd name="T38" fmla="*/ 3 w 61"/>
                  <a:gd name="T39" fmla="*/ 23 h 37"/>
                  <a:gd name="T40" fmla="*/ 0 w 61"/>
                  <a:gd name="T41" fmla="*/ 14 h 37"/>
                  <a:gd name="T42" fmla="*/ 0 w 61"/>
                  <a:gd name="T43" fmla="*/ 14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37"/>
                  <a:gd name="T68" fmla="*/ 61 w 61"/>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37">
                    <a:moveTo>
                      <a:pt x="0" y="14"/>
                    </a:moveTo>
                    <a:lnTo>
                      <a:pt x="0" y="14"/>
                    </a:lnTo>
                    <a:lnTo>
                      <a:pt x="5" y="7"/>
                    </a:lnTo>
                    <a:lnTo>
                      <a:pt x="12" y="2"/>
                    </a:lnTo>
                    <a:lnTo>
                      <a:pt x="21" y="0"/>
                    </a:lnTo>
                    <a:lnTo>
                      <a:pt x="33" y="0"/>
                    </a:lnTo>
                    <a:lnTo>
                      <a:pt x="45" y="2"/>
                    </a:lnTo>
                    <a:lnTo>
                      <a:pt x="54" y="9"/>
                    </a:lnTo>
                    <a:lnTo>
                      <a:pt x="61" y="16"/>
                    </a:lnTo>
                    <a:lnTo>
                      <a:pt x="61" y="23"/>
                    </a:lnTo>
                    <a:lnTo>
                      <a:pt x="59" y="30"/>
                    </a:lnTo>
                    <a:lnTo>
                      <a:pt x="52" y="35"/>
                    </a:lnTo>
                    <a:lnTo>
                      <a:pt x="40" y="37"/>
                    </a:lnTo>
                    <a:lnTo>
                      <a:pt x="28" y="37"/>
                    </a:lnTo>
                    <a:lnTo>
                      <a:pt x="17" y="35"/>
                    </a:lnTo>
                    <a:lnTo>
                      <a:pt x="7" y="30"/>
                    </a:lnTo>
                    <a:lnTo>
                      <a:pt x="3" y="23"/>
                    </a:lnTo>
                    <a:lnTo>
                      <a:pt x="0" y="14"/>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9" name="Freeform 219">
                <a:extLst>
                  <a:ext uri="{FF2B5EF4-FFF2-40B4-BE49-F238E27FC236}">
                    <a16:creationId xmlns:a16="http://schemas.microsoft.com/office/drawing/2014/main" xmlns="" id="{A8B0B242-8B99-422D-A7A1-E909A682D03D}"/>
                  </a:ext>
                </a:extLst>
              </p:cNvPr>
              <p:cNvSpPr>
                <a:spLocks/>
              </p:cNvSpPr>
              <p:nvPr/>
            </p:nvSpPr>
            <p:spPr bwMode="auto">
              <a:xfrm>
                <a:off x="5004" y="3030"/>
                <a:ext cx="56" cy="37"/>
              </a:xfrm>
              <a:custGeom>
                <a:avLst/>
                <a:gdLst>
                  <a:gd name="T0" fmla="*/ 0 w 56"/>
                  <a:gd name="T1" fmla="*/ 16 h 37"/>
                  <a:gd name="T2" fmla="*/ 0 w 56"/>
                  <a:gd name="T3" fmla="*/ 16 h 37"/>
                  <a:gd name="T4" fmla="*/ 4 w 56"/>
                  <a:gd name="T5" fmla="*/ 9 h 37"/>
                  <a:gd name="T6" fmla="*/ 9 w 56"/>
                  <a:gd name="T7" fmla="*/ 5 h 37"/>
                  <a:gd name="T8" fmla="*/ 21 w 56"/>
                  <a:gd name="T9" fmla="*/ 0 h 37"/>
                  <a:gd name="T10" fmla="*/ 30 w 56"/>
                  <a:gd name="T11" fmla="*/ 0 h 37"/>
                  <a:gd name="T12" fmla="*/ 30 w 56"/>
                  <a:gd name="T13" fmla="*/ 0 h 37"/>
                  <a:gd name="T14" fmla="*/ 42 w 56"/>
                  <a:gd name="T15" fmla="*/ 5 h 37"/>
                  <a:gd name="T16" fmla="*/ 51 w 56"/>
                  <a:gd name="T17" fmla="*/ 9 h 37"/>
                  <a:gd name="T18" fmla="*/ 56 w 56"/>
                  <a:gd name="T19" fmla="*/ 16 h 37"/>
                  <a:gd name="T20" fmla="*/ 56 w 56"/>
                  <a:gd name="T21" fmla="*/ 23 h 37"/>
                  <a:gd name="T22" fmla="*/ 56 w 56"/>
                  <a:gd name="T23" fmla="*/ 23 h 37"/>
                  <a:gd name="T24" fmla="*/ 54 w 56"/>
                  <a:gd name="T25" fmla="*/ 30 h 37"/>
                  <a:gd name="T26" fmla="*/ 47 w 56"/>
                  <a:gd name="T27" fmla="*/ 35 h 37"/>
                  <a:gd name="T28" fmla="*/ 37 w 56"/>
                  <a:gd name="T29" fmla="*/ 37 h 37"/>
                  <a:gd name="T30" fmla="*/ 25 w 56"/>
                  <a:gd name="T31" fmla="*/ 37 h 37"/>
                  <a:gd name="T32" fmla="*/ 25 w 56"/>
                  <a:gd name="T33" fmla="*/ 37 h 37"/>
                  <a:gd name="T34" fmla="*/ 16 w 56"/>
                  <a:gd name="T35" fmla="*/ 35 h 37"/>
                  <a:gd name="T36" fmla="*/ 7 w 56"/>
                  <a:gd name="T37" fmla="*/ 30 h 37"/>
                  <a:gd name="T38" fmla="*/ 2 w 56"/>
                  <a:gd name="T39" fmla="*/ 23 h 37"/>
                  <a:gd name="T40" fmla="*/ 0 w 56"/>
                  <a:gd name="T41" fmla="*/ 16 h 37"/>
                  <a:gd name="T42" fmla="*/ 0 w 56"/>
                  <a:gd name="T43" fmla="*/ 16 h 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6"/>
                  <a:gd name="T67" fmla="*/ 0 h 37"/>
                  <a:gd name="T68" fmla="*/ 56 w 56"/>
                  <a:gd name="T69" fmla="*/ 37 h 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6" h="37">
                    <a:moveTo>
                      <a:pt x="0" y="16"/>
                    </a:moveTo>
                    <a:lnTo>
                      <a:pt x="0" y="16"/>
                    </a:lnTo>
                    <a:lnTo>
                      <a:pt x="4" y="9"/>
                    </a:lnTo>
                    <a:lnTo>
                      <a:pt x="9" y="5"/>
                    </a:lnTo>
                    <a:lnTo>
                      <a:pt x="21" y="0"/>
                    </a:lnTo>
                    <a:lnTo>
                      <a:pt x="30" y="0"/>
                    </a:lnTo>
                    <a:lnTo>
                      <a:pt x="42" y="5"/>
                    </a:lnTo>
                    <a:lnTo>
                      <a:pt x="51" y="9"/>
                    </a:lnTo>
                    <a:lnTo>
                      <a:pt x="56" y="16"/>
                    </a:lnTo>
                    <a:lnTo>
                      <a:pt x="56" y="23"/>
                    </a:lnTo>
                    <a:lnTo>
                      <a:pt x="54" y="30"/>
                    </a:lnTo>
                    <a:lnTo>
                      <a:pt x="47" y="35"/>
                    </a:lnTo>
                    <a:lnTo>
                      <a:pt x="37" y="37"/>
                    </a:lnTo>
                    <a:lnTo>
                      <a:pt x="25" y="37"/>
                    </a:lnTo>
                    <a:lnTo>
                      <a:pt x="16" y="35"/>
                    </a:lnTo>
                    <a:lnTo>
                      <a:pt x="7" y="30"/>
                    </a:lnTo>
                    <a:lnTo>
                      <a:pt x="2" y="23"/>
                    </a:lnTo>
                    <a:lnTo>
                      <a:pt x="0" y="16"/>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0" name="Freeform 220">
                <a:extLst>
                  <a:ext uri="{FF2B5EF4-FFF2-40B4-BE49-F238E27FC236}">
                    <a16:creationId xmlns:a16="http://schemas.microsoft.com/office/drawing/2014/main" xmlns="" id="{CACE2F4C-604D-494E-A2D7-F68051EE84BA}"/>
                  </a:ext>
                </a:extLst>
              </p:cNvPr>
              <p:cNvSpPr>
                <a:spLocks/>
              </p:cNvSpPr>
              <p:nvPr/>
            </p:nvSpPr>
            <p:spPr bwMode="auto">
              <a:xfrm>
                <a:off x="5006" y="3032"/>
                <a:ext cx="54" cy="35"/>
              </a:xfrm>
              <a:custGeom>
                <a:avLst/>
                <a:gdLst>
                  <a:gd name="T0" fmla="*/ 0 w 54"/>
                  <a:gd name="T1" fmla="*/ 14 h 35"/>
                  <a:gd name="T2" fmla="*/ 0 w 54"/>
                  <a:gd name="T3" fmla="*/ 14 h 35"/>
                  <a:gd name="T4" fmla="*/ 2 w 54"/>
                  <a:gd name="T5" fmla="*/ 7 h 35"/>
                  <a:gd name="T6" fmla="*/ 9 w 54"/>
                  <a:gd name="T7" fmla="*/ 3 h 35"/>
                  <a:gd name="T8" fmla="*/ 19 w 54"/>
                  <a:gd name="T9" fmla="*/ 0 h 35"/>
                  <a:gd name="T10" fmla="*/ 28 w 54"/>
                  <a:gd name="T11" fmla="*/ 0 h 35"/>
                  <a:gd name="T12" fmla="*/ 28 w 54"/>
                  <a:gd name="T13" fmla="*/ 0 h 35"/>
                  <a:gd name="T14" fmla="*/ 40 w 54"/>
                  <a:gd name="T15" fmla="*/ 3 h 35"/>
                  <a:gd name="T16" fmla="*/ 47 w 54"/>
                  <a:gd name="T17" fmla="*/ 7 h 35"/>
                  <a:gd name="T18" fmla="*/ 52 w 54"/>
                  <a:gd name="T19" fmla="*/ 14 h 35"/>
                  <a:gd name="T20" fmla="*/ 54 w 54"/>
                  <a:gd name="T21" fmla="*/ 21 h 35"/>
                  <a:gd name="T22" fmla="*/ 54 w 54"/>
                  <a:gd name="T23" fmla="*/ 21 h 35"/>
                  <a:gd name="T24" fmla="*/ 49 w 54"/>
                  <a:gd name="T25" fmla="*/ 26 h 35"/>
                  <a:gd name="T26" fmla="*/ 45 w 54"/>
                  <a:gd name="T27" fmla="*/ 31 h 35"/>
                  <a:gd name="T28" fmla="*/ 35 w 54"/>
                  <a:gd name="T29" fmla="*/ 35 h 35"/>
                  <a:gd name="T30" fmla="*/ 23 w 54"/>
                  <a:gd name="T31" fmla="*/ 35 h 35"/>
                  <a:gd name="T32" fmla="*/ 23 w 54"/>
                  <a:gd name="T33" fmla="*/ 35 h 35"/>
                  <a:gd name="T34" fmla="*/ 14 w 54"/>
                  <a:gd name="T35" fmla="*/ 31 h 35"/>
                  <a:gd name="T36" fmla="*/ 7 w 54"/>
                  <a:gd name="T37" fmla="*/ 26 h 35"/>
                  <a:gd name="T38" fmla="*/ 0 w 54"/>
                  <a:gd name="T39" fmla="*/ 21 h 35"/>
                  <a:gd name="T40" fmla="*/ 0 w 54"/>
                  <a:gd name="T41" fmla="*/ 14 h 35"/>
                  <a:gd name="T42" fmla="*/ 0 w 54"/>
                  <a:gd name="T43" fmla="*/ 14 h 3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4"/>
                  <a:gd name="T67" fmla="*/ 0 h 35"/>
                  <a:gd name="T68" fmla="*/ 54 w 54"/>
                  <a:gd name="T69" fmla="*/ 35 h 3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4" h="35">
                    <a:moveTo>
                      <a:pt x="0" y="14"/>
                    </a:moveTo>
                    <a:lnTo>
                      <a:pt x="0" y="14"/>
                    </a:lnTo>
                    <a:lnTo>
                      <a:pt x="2" y="7"/>
                    </a:lnTo>
                    <a:lnTo>
                      <a:pt x="9" y="3"/>
                    </a:lnTo>
                    <a:lnTo>
                      <a:pt x="19" y="0"/>
                    </a:lnTo>
                    <a:lnTo>
                      <a:pt x="28" y="0"/>
                    </a:lnTo>
                    <a:lnTo>
                      <a:pt x="40" y="3"/>
                    </a:lnTo>
                    <a:lnTo>
                      <a:pt x="47" y="7"/>
                    </a:lnTo>
                    <a:lnTo>
                      <a:pt x="52" y="14"/>
                    </a:lnTo>
                    <a:lnTo>
                      <a:pt x="54" y="21"/>
                    </a:lnTo>
                    <a:lnTo>
                      <a:pt x="49" y="26"/>
                    </a:lnTo>
                    <a:lnTo>
                      <a:pt x="45" y="31"/>
                    </a:lnTo>
                    <a:lnTo>
                      <a:pt x="35" y="35"/>
                    </a:lnTo>
                    <a:lnTo>
                      <a:pt x="23" y="35"/>
                    </a:lnTo>
                    <a:lnTo>
                      <a:pt x="14" y="31"/>
                    </a:lnTo>
                    <a:lnTo>
                      <a:pt x="7" y="26"/>
                    </a:lnTo>
                    <a:lnTo>
                      <a:pt x="0" y="21"/>
                    </a:lnTo>
                    <a:lnTo>
                      <a:pt x="0" y="14"/>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1" name="Freeform 221">
                <a:extLst>
                  <a:ext uri="{FF2B5EF4-FFF2-40B4-BE49-F238E27FC236}">
                    <a16:creationId xmlns:a16="http://schemas.microsoft.com/office/drawing/2014/main" xmlns="" id="{2C999A07-2EBA-4DA5-B00C-ED527D94598F}"/>
                  </a:ext>
                </a:extLst>
              </p:cNvPr>
              <p:cNvSpPr>
                <a:spLocks/>
              </p:cNvSpPr>
              <p:nvPr/>
            </p:nvSpPr>
            <p:spPr bwMode="auto">
              <a:xfrm>
                <a:off x="5008" y="3032"/>
                <a:ext cx="50" cy="33"/>
              </a:xfrm>
              <a:custGeom>
                <a:avLst/>
                <a:gdLst>
                  <a:gd name="T0" fmla="*/ 0 w 50"/>
                  <a:gd name="T1" fmla="*/ 14 h 33"/>
                  <a:gd name="T2" fmla="*/ 0 w 50"/>
                  <a:gd name="T3" fmla="*/ 14 h 33"/>
                  <a:gd name="T4" fmla="*/ 3 w 50"/>
                  <a:gd name="T5" fmla="*/ 7 h 33"/>
                  <a:gd name="T6" fmla="*/ 7 w 50"/>
                  <a:gd name="T7" fmla="*/ 3 h 33"/>
                  <a:gd name="T8" fmla="*/ 17 w 50"/>
                  <a:gd name="T9" fmla="*/ 0 h 33"/>
                  <a:gd name="T10" fmla="*/ 26 w 50"/>
                  <a:gd name="T11" fmla="*/ 0 h 33"/>
                  <a:gd name="T12" fmla="*/ 26 w 50"/>
                  <a:gd name="T13" fmla="*/ 0 h 33"/>
                  <a:gd name="T14" fmla="*/ 36 w 50"/>
                  <a:gd name="T15" fmla="*/ 3 h 33"/>
                  <a:gd name="T16" fmla="*/ 45 w 50"/>
                  <a:gd name="T17" fmla="*/ 7 h 33"/>
                  <a:gd name="T18" fmla="*/ 50 w 50"/>
                  <a:gd name="T19" fmla="*/ 14 h 33"/>
                  <a:gd name="T20" fmla="*/ 50 w 50"/>
                  <a:gd name="T21" fmla="*/ 21 h 33"/>
                  <a:gd name="T22" fmla="*/ 50 w 50"/>
                  <a:gd name="T23" fmla="*/ 21 h 33"/>
                  <a:gd name="T24" fmla="*/ 47 w 50"/>
                  <a:gd name="T25" fmla="*/ 26 h 33"/>
                  <a:gd name="T26" fmla="*/ 40 w 50"/>
                  <a:gd name="T27" fmla="*/ 31 h 33"/>
                  <a:gd name="T28" fmla="*/ 33 w 50"/>
                  <a:gd name="T29" fmla="*/ 33 h 33"/>
                  <a:gd name="T30" fmla="*/ 21 w 50"/>
                  <a:gd name="T31" fmla="*/ 33 h 33"/>
                  <a:gd name="T32" fmla="*/ 21 w 50"/>
                  <a:gd name="T33" fmla="*/ 33 h 33"/>
                  <a:gd name="T34" fmla="*/ 12 w 50"/>
                  <a:gd name="T35" fmla="*/ 31 h 33"/>
                  <a:gd name="T36" fmla="*/ 5 w 50"/>
                  <a:gd name="T37" fmla="*/ 26 h 33"/>
                  <a:gd name="T38" fmla="*/ 0 w 50"/>
                  <a:gd name="T39" fmla="*/ 21 h 33"/>
                  <a:gd name="T40" fmla="*/ 0 w 50"/>
                  <a:gd name="T41" fmla="*/ 14 h 33"/>
                  <a:gd name="T42" fmla="*/ 0 w 50"/>
                  <a:gd name="T43" fmla="*/ 14 h 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0"/>
                  <a:gd name="T67" fmla="*/ 0 h 33"/>
                  <a:gd name="T68" fmla="*/ 50 w 50"/>
                  <a:gd name="T69" fmla="*/ 33 h 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0" h="33">
                    <a:moveTo>
                      <a:pt x="0" y="14"/>
                    </a:moveTo>
                    <a:lnTo>
                      <a:pt x="0" y="14"/>
                    </a:lnTo>
                    <a:lnTo>
                      <a:pt x="3" y="7"/>
                    </a:lnTo>
                    <a:lnTo>
                      <a:pt x="7" y="3"/>
                    </a:lnTo>
                    <a:lnTo>
                      <a:pt x="17" y="0"/>
                    </a:lnTo>
                    <a:lnTo>
                      <a:pt x="26" y="0"/>
                    </a:lnTo>
                    <a:lnTo>
                      <a:pt x="36" y="3"/>
                    </a:lnTo>
                    <a:lnTo>
                      <a:pt x="45" y="7"/>
                    </a:lnTo>
                    <a:lnTo>
                      <a:pt x="50" y="14"/>
                    </a:lnTo>
                    <a:lnTo>
                      <a:pt x="50" y="21"/>
                    </a:lnTo>
                    <a:lnTo>
                      <a:pt x="47" y="26"/>
                    </a:lnTo>
                    <a:lnTo>
                      <a:pt x="40" y="31"/>
                    </a:lnTo>
                    <a:lnTo>
                      <a:pt x="33" y="33"/>
                    </a:lnTo>
                    <a:lnTo>
                      <a:pt x="21" y="33"/>
                    </a:lnTo>
                    <a:lnTo>
                      <a:pt x="12" y="31"/>
                    </a:lnTo>
                    <a:lnTo>
                      <a:pt x="5" y="26"/>
                    </a:lnTo>
                    <a:lnTo>
                      <a:pt x="0" y="21"/>
                    </a:lnTo>
                    <a:lnTo>
                      <a:pt x="0" y="14"/>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2" name="Freeform 222">
                <a:extLst>
                  <a:ext uri="{FF2B5EF4-FFF2-40B4-BE49-F238E27FC236}">
                    <a16:creationId xmlns:a16="http://schemas.microsoft.com/office/drawing/2014/main" xmlns="" id="{C151A679-F5A8-403B-917A-C74E34988586}"/>
                  </a:ext>
                </a:extLst>
              </p:cNvPr>
              <p:cNvSpPr>
                <a:spLocks/>
              </p:cNvSpPr>
              <p:nvPr/>
            </p:nvSpPr>
            <p:spPr bwMode="auto">
              <a:xfrm>
                <a:off x="5008" y="3035"/>
                <a:ext cx="47" cy="30"/>
              </a:xfrm>
              <a:custGeom>
                <a:avLst/>
                <a:gdLst>
                  <a:gd name="T0" fmla="*/ 0 w 47"/>
                  <a:gd name="T1" fmla="*/ 11 h 30"/>
                  <a:gd name="T2" fmla="*/ 0 w 47"/>
                  <a:gd name="T3" fmla="*/ 11 h 30"/>
                  <a:gd name="T4" fmla="*/ 3 w 47"/>
                  <a:gd name="T5" fmla="*/ 4 h 30"/>
                  <a:gd name="T6" fmla="*/ 10 w 47"/>
                  <a:gd name="T7" fmla="*/ 2 h 30"/>
                  <a:gd name="T8" fmla="*/ 17 w 47"/>
                  <a:gd name="T9" fmla="*/ 0 h 30"/>
                  <a:gd name="T10" fmla="*/ 26 w 47"/>
                  <a:gd name="T11" fmla="*/ 0 h 30"/>
                  <a:gd name="T12" fmla="*/ 26 w 47"/>
                  <a:gd name="T13" fmla="*/ 0 h 30"/>
                  <a:gd name="T14" fmla="*/ 36 w 47"/>
                  <a:gd name="T15" fmla="*/ 2 h 30"/>
                  <a:gd name="T16" fmla="*/ 43 w 47"/>
                  <a:gd name="T17" fmla="*/ 7 h 30"/>
                  <a:gd name="T18" fmla="*/ 47 w 47"/>
                  <a:gd name="T19" fmla="*/ 11 h 30"/>
                  <a:gd name="T20" fmla="*/ 47 w 47"/>
                  <a:gd name="T21" fmla="*/ 18 h 30"/>
                  <a:gd name="T22" fmla="*/ 47 w 47"/>
                  <a:gd name="T23" fmla="*/ 18 h 30"/>
                  <a:gd name="T24" fmla="*/ 45 w 47"/>
                  <a:gd name="T25" fmla="*/ 23 h 30"/>
                  <a:gd name="T26" fmla="*/ 40 w 47"/>
                  <a:gd name="T27" fmla="*/ 28 h 30"/>
                  <a:gd name="T28" fmla="*/ 31 w 47"/>
                  <a:gd name="T29" fmla="*/ 30 h 30"/>
                  <a:gd name="T30" fmla="*/ 21 w 47"/>
                  <a:gd name="T31" fmla="*/ 30 h 30"/>
                  <a:gd name="T32" fmla="*/ 21 w 47"/>
                  <a:gd name="T33" fmla="*/ 30 h 30"/>
                  <a:gd name="T34" fmla="*/ 14 w 47"/>
                  <a:gd name="T35" fmla="*/ 28 h 30"/>
                  <a:gd name="T36" fmla="*/ 7 w 47"/>
                  <a:gd name="T37" fmla="*/ 23 h 30"/>
                  <a:gd name="T38" fmla="*/ 3 w 47"/>
                  <a:gd name="T39" fmla="*/ 16 h 30"/>
                  <a:gd name="T40" fmla="*/ 0 w 47"/>
                  <a:gd name="T41" fmla="*/ 11 h 30"/>
                  <a:gd name="T42" fmla="*/ 0 w 47"/>
                  <a:gd name="T43" fmla="*/ 11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30"/>
                  <a:gd name="T68" fmla="*/ 47 w 47"/>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30">
                    <a:moveTo>
                      <a:pt x="0" y="11"/>
                    </a:moveTo>
                    <a:lnTo>
                      <a:pt x="0" y="11"/>
                    </a:lnTo>
                    <a:lnTo>
                      <a:pt x="3" y="4"/>
                    </a:lnTo>
                    <a:lnTo>
                      <a:pt x="10" y="2"/>
                    </a:lnTo>
                    <a:lnTo>
                      <a:pt x="17" y="0"/>
                    </a:lnTo>
                    <a:lnTo>
                      <a:pt x="26" y="0"/>
                    </a:lnTo>
                    <a:lnTo>
                      <a:pt x="36" y="2"/>
                    </a:lnTo>
                    <a:lnTo>
                      <a:pt x="43" y="7"/>
                    </a:lnTo>
                    <a:lnTo>
                      <a:pt x="47" y="11"/>
                    </a:lnTo>
                    <a:lnTo>
                      <a:pt x="47" y="18"/>
                    </a:lnTo>
                    <a:lnTo>
                      <a:pt x="45" y="23"/>
                    </a:lnTo>
                    <a:lnTo>
                      <a:pt x="40" y="28"/>
                    </a:lnTo>
                    <a:lnTo>
                      <a:pt x="31" y="30"/>
                    </a:lnTo>
                    <a:lnTo>
                      <a:pt x="21" y="30"/>
                    </a:lnTo>
                    <a:lnTo>
                      <a:pt x="14" y="28"/>
                    </a:lnTo>
                    <a:lnTo>
                      <a:pt x="7" y="23"/>
                    </a:lnTo>
                    <a:lnTo>
                      <a:pt x="3" y="16"/>
                    </a:lnTo>
                    <a:lnTo>
                      <a:pt x="0" y="11"/>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3" name="Freeform 223">
                <a:extLst>
                  <a:ext uri="{FF2B5EF4-FFF2-40B4-BE49-F238E27FC236}">
                    <a16:creationId xmlns:a16="http://schemas.microsoft.com/office/drawing/2014/main" xmlns="" id="{615A9ECB-A2B7-46CA-B9E9-628DE07A72C2}"/>
                  </a:ext>
                </a:extLst>
              </p:cNvPr>
              <p:cNvSpPr>
                <a:spLocks/>
              </p:cNvSpPr>
              <p:nvPr/>
            </p:nvSpPr>
            <p:spPr bwMode="auto">
              <a:xfrm>
                <a:off x="5011" y="3035"/>
                <a:ext cx="44" cy="28"/>
              </a:xfrm>
              <a:custGeom>
                <a:avLst/>
                <a:gdLst>
                  <a:gd name="T0" fmla="*/ 44 w 44"/>
                  <a:gd name="T1" fmla="*/ 16 h 28"/>
                  <a:gd name="T2" fmla="*/ 44 w 44"/>
                  <a:gd name="T3" fmla="*/ 16 h 28"/>
                  <a:gd name="T4" fmla="*/ 42 w 44"/>
                  <a:gd name="T5" fmla="*/ 23 h 28"/>
                  <a:gd name="T6" fmla="*/ 35 w 44"/>
                  <a:gd name="T7" fmla="*/ 25 h 28"/>
                  <a:gd name="T8" fmla="*/ 28 w 44"/>
                  <a:gd name="T9" fmla="*/ 28 h 28"/>
                  <a:gd name="T10" fmla="*/ 18 w 44"/>
                  <a:gd name="T11" fmla="*/ 28 h 28"/>
                  <a:gd name="T12" fmla="*/ 18 w 44"/>
                  <a:gd name="T13" fmla="*/ 28 h 28"/>
                  <a:gd name="T14" fmla="*/ 11 w 44"/>
                  <a:gd name="T15" fmla="*/ 25 h 28"/>
                  <a:gd name="T16" fmla="*/ 4 w 44"/>
                  <a:gd name="T17" fmla="*/ 23 h 28"/>
                  <a:gd name="T18" fmla="*/ 0 w 44"/>
                  <a:gd name="T19" fmla="*/ 16 h 28"/>
                  <a:gd name="T20" fmla="*/ 0 w 44"/>
                  <a:gd name="T21" fmla="*/ 11 h 28"/>
                  <a:gd name="T22" fmla="*/ 0 w 44"/>
                  <a:gd name="T23" fmla="*/ 11 h 28"/>
                  <a:gd name="T24" fmla="*/ 2 w 44"/>
                  <a:gd name="T25" fmla="*/ 7 h 28"/>
                  <a:gd name="T26" fmla="*/ 7 w 44"/>
                  <a:gd name="T27" fmla="*/ 2 h 28"/>
                  <a:gd name="T28" fmla="*/ 14 w 44"/>
                  <a:gd name="T29" fmla="*/ 0 h 28"/>
                  <a:gd name="T30" fmla="*/ 23 w 44"/>
                  <a:gd name="T31" fmla="*/ 0 h 28"/>
                  <a:gd name="T32" fmla="*/ 23 w 44"/>
                  <a:gd name="T33" fmla="*/ 0 h 28"/>
                  <a:gd name="T34" fmla="*/ 33 w 44"/>
                  <a:gd name="T35" fmla="*/ 2 h 28"/>
                  <a:gd name="T36" fmla="*/ 40 w 44"/>
                  <a:gd name="T37" fmla="*/ 7 h 28"/>
                  <a:gd name="T38" fmla="*/ 42 w 44"/>
                  <a:gd name="T39" fmla="*/ 11 h 28"/>
                  <a:gd name="T40" fmla="*/ 44 w 44"/>
                  <a:gd name="T41" fmla="*/ 16 h 28"/>
                  <a:gd name="T42" fmla="*/ 44 w 44"/>
                  <a:gd name="T43" fmla="*/ 16 h 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
                  <a:gd name="T67" fmla="*/ 0 h 28"/>
                  <a:gd name="T68" fmla="*/ 44 w 44"/>
                  <a:gd name="T69" fmla="*/ 28 h 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 h="28">
                    <a:moveTo>
                      <a:pt x="44" y="16"/>
                    </a:moveTo>
                    <a:lnTo>
                      <a:pt x="44" y="16"/>
                    </a:lnTo>
                    <a:lnTo>
                      <a:pt x="42" y="23"/>
                    </a:lnTo>
                    <a:lnTo>
                      <a:pt x="35" y="25"/>
                    </a:lnTo>
                    <a:lnTo>
                      <a:pt x="28" y="28"/>
                    </a:lnTo>
                    <a:lnTo>
                      <a:pt x="18" y="28"/>
                    </a:lnTo>
                    <a:lnTo>
                      <a:pt x="11" y="25"/>
                    </a:lnTo>
                    <a:lnTo>
                      <a:pt x="4" y="23"/>
                    </a:lnTo>
                    <a:lnTo>
                      <a:pt x="0" y="16"/>
                    </a:lnTo>
                    <a:lnTo>
                      <a:pt x="0" y="11"/>
                    </a:lnTo>
                    <a:lnTo>
                      <a:pt x="2" y="7"/>
                    </a:lnTo>
                    <a:lnTo>
                      <a:pt x="7" y="2"/>
                    </a:lnTo>
                    <a:lnTo>
                      <a:pt x="14" y="0"/>
                    </a:lnTo>
                    <a:lnTo>
                      <a:pt x="23" y="0"/>
                    </a:lnTo>
                    <a:lnTo>
                      <a:pt x="33" y="2"/>
                    </a:lnTo>
                    <a:lnTo>
                      <a:pt x="40" y="7"/>
                    </a:lnTo>
                    <a:lnTo>
                      <a:pt x="42" y="11"/>
                    </a:lnTo>
                    <a:lnTo>
                      <a:pt x="44" y="16"/>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4" name="Freeform 224">
                <a:extLst>
                  <a:ext uri="{FF2B5EF4-FFF2-40B4-BE49-F238E27FC236}">
                    <a16:creationId xmlns:a16="http://schemas.microsoft.com/office/drawing/2014/main" xmlns="" id="{739C8EBA-B3B2-4695-A9F7-9E3C638C3C1F}"/>
                  </a:ext>
                </a:extLst>
              </p:cNvPr>
              <p:cNvSpPr>
                <a:spLocks/>
              </p:cNvSpPr>
              <p:nvPr/>
            </p:nvSpPr>
            <p:spPr bwMode="auto">
              <a:xfrm>
                <a:off x="4756" y="3030"/>
                <a:ext cx="85" cy="54"/>
              </a:xfrm>
              <a:custGeom>
                <a:avLst/>
                <a:gdLst>
                  <a:gd name="T0" fmla="*/ 85 w 85"/>
                  <a:gd name="T1" fmla="*/ 26 h 54"/>
                  <a:gd name="T2" fmla="*/ 85 w 85"/>
                  <a:gd name="T3" fmla="*/ 26 h 54"/>
                  <a:gd name="T4" fmla="*/ 85 w 85"/>
                  <a:gd name="T5" fmla="*/ 30 h 54"/>
                  <a:gd name="T6" fmla="*/ 83 w 85"/>
                  <a:gd name="T7" fmla="*/ 35 h 54"/>
                  <a:gd name="T8" fmla="*/ 73 w 85"/>
                  <a:gd name="T9" fmla="*/ 45 h 54"/>
                  <a:gd name="T10" fmla="*/ 61 w 85"/>
                  <a:gd name="T11" fmla="*/ 52 h 54"/>
                  <a:gd name="T12" fmla="*/ 45 w 85"/>
                  <a:gd name="T13" fmla="*/ 54 h 54"/>
                  <a:gd name="T14" fmla="*/ 45 w 85"/>
                  <a:gd name="T15" fmla="*/ 54 h 54"/>
                  <a:gd name="T16" fmla="*/ 26 w 85"/>
                  <a:gd name="T17" fmla="*/ 54 h 54"/>
                  <a:gd name="T18" fmla="*/ 12 w 85"/>
                  <a:gd name="T19" fmla="*/ 47 h 54"/>
                  <a:gd name="T20" fmla="*/ 2 w 85"/>
                  <a:gd name="T21" fmla="*/ 40 h 54"/>
                  <a:gd name="T22" fmla="*/ 0 w 85"/>
                  <a:gd name="T23" fmla="*/ 35 h 54"/>
                  <a:gd name="T24" fmla="*/ 0 w 85"/>
                  <a:gd name="T25" fmla="*/ 28 h 54"/>
                  <a:gd name="T26" fmla="*/ 0 w 85"/>
                  <a:gd name="T27" fmla="*/ 28 h 54"/>
                  <a:gd name="T28" fmla="*/ 0 w 85"/>
                  <a:gd name="T29" fmla="*/ 23 h 54"/>
                  <a:gd name="T30" fmla="*/ 2 w 85"/>
                  <a:gd name="T31" fmla="*/ 19 h 54"/>
                  <a:gd name="T32" fmla="*/ 12 w 85"/>
                  <a:gd name="T33" fmla="*/ 9 h 54"/>
                  <a:gd name="T34" fmla="*/ 24 w 85"/>
                  <a:gd name="T35" fmla="*/ 2 h 54"/>
                  <a:gd name="T36" fmla="*/ 42 w 85"/>
                  <a:gd name="T37" fmla="*/ 0 h 54"/>
                  <a:gd name="T38" fmla="*/ 42 w 85"/>
                  <a:gd name="T39" fmla="*/ 0 h 54"/>
                  <a:gd name="T40" fmla="*/ 59 w 85"/>
                  <a:gd name="T41" fmla="*/ 0 h 54"/>
                  <a:gd name="T42" fmla="*/ 73 w 85"/>
                  <a:gd name="T43" fmla="*/ 7 h 54"/>
                  <a:gd name="T44" fmla="*/ 83 w 85"/>
                  <a:gd name="T45" fmla="*/ 14 h 54"/>
                  <a:gd name="T46" fmla="*/ 85 w 85"/>
                  <a:gd name="T47" fmla="*/ 19 h 54"/>
                  <a:gd name="T48" fmla="*/ 85 w 85"/>
                  <a:gd name="T49" fmla="*/ 26 h 54"/>
                  <a:gd name="T50" fmla="*/ 85 w 85"/>
                  <a:gd name="T51" fmla="*/ 26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54"/>
                  <a:gd name="T80" fmla="*/ 85 w 8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54">
                    <a:moveTo>
                      <a:pt x="85" y="26"/>
                    </a:moveTo>
                    <a:lnTo>
                      <a:pt x="85" y="26"/>
                    </a:lnTo>
                    <a:lnTo>
                      <a:pt x="85" y="30"/>
                    </a:lnTo>
                    <a:lnTo>
                      <a:pt x="83" y="35"/>
                    </a:lnTo>
                    <a:lnTo>
                      <a:pt x="73" y="45"/>
                    </a:lnTo>
                    <a:lnTo>
                      <a:pt x="61" y="52"/>
                    </a:lnTo>
                    <a:lnTo>
                      <a:pt x="45" y="54"/>
                    </a:lnTo>
                    <a:lnTo>
                      <a:pt x="26" y="54"/>
                    </a:lnTo>
                    <a:lnTo>
                      <a:pt x="12" y="47"/>
                    </a:lnTo>
                    <a:lnTo>
                      <a:pt x="2" y="40"/>
                    </a:lnTo>
                    <a:lnTo>
                      <a:pt x="0" y="35"/>
                    </a:lnTo>
                    <a:lnTo>
                      <a:pt x="0" y="28"/>
                    </a:lnTo>
                    <a:lnTo>
                      <a:pt x="0" y="23"/>
                    </a:lnTo>
                    <a:lnTo>
                      <a:pt x="2" y="19"/>
                    </a:lnTo>
                    <a:lnTo>
                      <a:pt x="12" y="9"/>
                    </a:lnTo>
                    <a:lnTo>
                      <a:pt x="24" y="2"/>
                    </a:lnTo>
                    <a:lnTo>
                      <a:pt x="42" y="0"/>
                    </a:lnTo>
                    <a:lnTo>
                      <a:pt x="59" y="0"/>
                    </a:lnTo>
                    <a:lnTo>
                      <a:pt x="73" y="7"/>
                    </a:lnTo>
                    <a:lnTo>
                      <a:pt x="83" y="14"/>
                    </a:lnTo>
                    <a:lnTo>
                      <a:pt x="85" y="19"/>
                    </a:lnTo>
                    <a:lnTo>
                      <a:pt x="85" y="26"/>
                    </a:lnTo>
                    <a:close/>
                  </a:path>
                </a:pathLst>
              </a:custGeom>
              <a:solidFill>
                <a:srgbClr val="FFF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5" name="Freeform 225">
                <a:extLst>
                  <a:ext uri="{FF2B5EF4-FFF2-40B4-BE49-F238E27FC236}">
                    <a16:creationId xmlns:a16="http://schemas.microsoft.com/office/drawing/2014/main" xmlns="" id="{75D10F4B-6AC5-4B83-8BE2-BA2B99698F5F}"/>
                  </a:ext>
                </a:extLst>
              </p:cNvPr>
              <p:cNvSpPr>
                <a:spLocks/>
              </p:cNvSpPr>
              <p:nvPr/>
            </p:nvSpPr>
            <p:spPr bwMode="auto">
              <a:xfrm>
                <a:off x="4756" y="3030"/>
                <a:ext cx="85" cy="54"/>
              </a:xfrm>
              <a:custGeom>
                <a:avLst/>
                <a:gdLst>
                  <a:gd name="T0" fmla="*/ 0 w 85"/>
                  <a:gd name="T1" fmla="*/ 28 h 54"/>
                  <a:gd name="T2" fmla="*/ 0 w 85"/>
                  <a:gd name="T3" fmla="*/ 28 h 54"/>
                  <a:gd name="T4" fmla="*/ 2 w 85"/>
                  <a:gd name="T5" fmla="*/ 23 h 54"/>
                  <a:gd name="T6" fmla="*/ 5 w 85"/>
                  <a:gd name="T7" fmla="*/ 19 h 54"/>
                  <a:gd name="T8" fmla="*/ 12 w 85"/>
                  <a:gd name="T9" fmla="*/ 9 h 54"/>
                  <a:gd name="T10" fmla="*/ 26 w 85"/>
                  <a:gd name="T11" fmla="*/ 2 h 54"/>
                  <a:gd name="T12" fmla="*/ 42 w 85"/>
                  <a:gd name="T13" fmla="*/ 0 h 54"/>
                  <a:gd name="T14" fmla="*/ 42 w 85"/>
                  <a:gd name="T15" fmla="*/ 0 h 54"/>
                  <a:gd name="T16" fmla="*/ 59 w 85"/>
                  <a:gd name="T17" fmla="*/ 2 h 54"/>
                  <a:gd name="T18" fmla="*/ 71 w 85"/>
                  <a:gd name="T19" fmla="*/ 7 h 54"/>
                  <a:gd name="T20" fmla="*/ 80 w 85"/>
                  <a:gd name="T21" fmla="*/ 14 h 54"/>
                  <a:gd name="T22" fmla="*/ 83 w 85"/>
                  <a:gd name="T23" fmla="*/ 21 h 54"/>
                  <a:gd name="T24" fmla="*/ 85 w 85"/>
                  <a:gd name="T25" fmla="*/ 26 h 54"/>
                  <a:gd name="T26" fmla="*/ 85 w 85"/>
                  <a:gd name="T27" fmla="*/ 26 h 54"/>
                  <a:gd name="T28" fmla="*/ 83 w 85"/>
                  <a:gd name="T29" fmla="*/ 30 h 54"/>
                  <a:gd name="T30" fmla="*/ 83 w 85"/>
                  <a:gd name="T31" fmla="*/ 35 h 54"/>
                  <a:gd name="T32" fmla="*/ 73 w 85"/>
                  <a:gd name="T33" fmla="*/ 45 h 54"/>
                  <a:gd name="T34" fmla="*/ 59 w 85"/>
                  <a:gd name="T35" fmla="*/ 52 h 54"/>
                  <a:gd name="T36" fmla="*/ 42 w 85"/>
                  <a:gd name="T37" fmla="*/ 54 h 54"/>
                  <a:gd name="T38" fmla="*/ 42 w 85"/>
                  <a:gd name="T39" fmla="*/ 54 h 54"/>
                  <a:gd name="T40" fmla="*/ 28 w 85"/>
                  <a:gd name="T41" fmla="*/ 52 h 54"/>
                  <a:gd name="T42" fmla="*/ 14 w 85"/>
                  <a:gd name="T43" fmla="*/ 47 h 54"/>
                  <a:gd name="T44" fmla="*/ 5 w 85"/>
                  <a:gd name="T45" fmla="*/ 40 h 54"/>
                  <a:gd name="T46" fmla="*/ 2 w 85"/>
                  <a:gd name="T47" fmla="*/ 33 h 54"/>
                  <a:gd name="T48" fmla="*/ 0 w 85"/>
                  <a:gd name="T49" fmla="*/ 28 h 54"/>
                  <a:gd name="T50" fmla="*/ 0 w 85"/>
                  <a:gd name="T51" fmla="*/ 28 h 5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5"/>
                  <a:gd name="T79" fmla="*/ 0 h 54"/>
                  <a:gd name="T80" fmla="*/ 85 w 85"/>
                  <a:gd name="T81" fmla="*/ 54 h 5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5" h="54">
                    <a:moveTo>
                      <a:pt x="0" y="28"/>
                    </a:moveTo>
                    <a:lnTo>
                      <a:pt x="0" y="28"/>
                    </a:lnTo>
                    <a:lnTo>
                      <a:pt x="2" y="23"/>
                    </a:lnTo>
                    <a:lnTo>
                      <a:pt x="5" y="19"/>
                    </a:lnTo>
                    <a:lnTo>
                      <a:pt x="12" y="9"/>
                    </a:lnTo>
                    <a:lnTo>
                      <a:pt x="26" y="2"/>
                    </a:lnTo>
                    <a:lnTo>
                      <a:pt x="42" y="0"/>
                    </a:lnTo>
                    <a:lnTo>
                      <a:pt x="59" y="2"/>
                    </a:lnTo>
                    <a:lnTo>
                      <a:pt x="71" y="7"/>
                    </a:lnTo>
                    <a:lnTo>
                      <a:pt x="80" y="14"/>
                    </a:lnTo>
                    <a:lnTo>
                      <a:pt x="83" y="21"/>
                    </a:lnTo>
                    <a:lnTo>
                      <a:pt x="85" y="26"/>
                    </a:lnTo>
                    <a:lnTo>
                      <a:pt x="83" y="30"/>
                    </a:lnTo>
                    <a:lnTo>
                      <a:pt x="83" y="35"/>
                    </a:lnTo>
                    <a:lnTo>
                      <a:pt x="73" y="45"/>
                    </a:lnTo>
                    <a:lnTo>
                      <a:pt x="59" y="52"/>
                    </a:lnTo>
                    <a:lnTo>
                      <a:pt x="42" y="54"/>
                    </a:lnTo>
                    <a:lnTo>
                      <a:pt x="28" y="52"/>
                    </a:lnTo>
                    <a:lnTo>
                      <a:pt x="14" y="47"/>
                    </a:lnTo>
                    <a:lnTo>
                      <a:pt x="5" y="40"/>
                    </a:lnTo>
                    <a:lnTo>
                      <a:pt x="2" y="33"/>
                    </a:lnTo>
                    <a:lnTo>
                      <a:pt x="0" y="28"/>
                    </a:lnTo>
                    <a:close/>
                  </a:path>
                </a:pathLst>
              </a:custGeom>
              <a:solidFill>
                <a:srgbClr val="FFF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6" name="Freeform 226">
                <a:extLst>
                  <a:ext uri="{FF2B5EF4-FFF2-40B4-BE49-F238E27FC236}">
                    <a16:creationId xmlns:a16="http://schemas.microsoft.com/office/drawing/2014/main" xmlns="" id="{A319D6F0-585F-44D8-9A0C-F6807A0950EE}"/>
                  </a:ext>
                </a:extLst>
              </p:cNvPr>
              <p:cNvSpPr>
                <a:spLocks/>
              </p:cNvSpPr>
              <p:nvPr/>
            </p:nvSpPr>
            <p:spPr bwMode="auto">
              <a:xfrm>
                <a:off x="4758" y="3032"/>
                <a:ext cx="81" cy="50"/>
              </a:xfrm>
              <a:custGeom>
                <a:avLst/>
                <a:gdLst>
                  <a:gd name="T0" fmla="*/ 0 w 81"/>
                  <a:gd name="T1" fmla="*/ 26 h 50"/>
                  <a:gd name="T2" fmla="*/ 0 w 81"/>
                  <a:gd name="T3" fmla="*/ 26 h 50"/>
                  <a:gd name="T4" fmla="*/ 0 w 81"/>
                  <a:gd name="T5" fmla="*/ 21 h 50"/>
                  <a:gd name="T6" fmla="*/ 3 w 81"/>
                  <a:gd name="T7" fmla="*/ 17 h 50"/>
                  <a:gd name="T8" fmla="*/ 12 w 81"/>
                  <a:gd name="T9" fmla="*/ 7 h 50"/>
                  <a:gd name="T10" fmla="*/ 24 w 81"/>
                  <a:gd name="T11" fmla="*/ 3 h 50"/>
                  <a:gd name="T12" fmla="*/ 40 w 81"/>
                  <a:gd name="T13" fmla="*/ 0 h 50"/>
                  <a:gd name="T14" fmla="*/ 40 w 81"/>
                  <a:gd name="T15" fmla="*/ 0 h 50"/>
                  <a:gd name="T16" fmla="*/ 55 w 81"/>
                  <a:gd name="T17" fmla="*/ 0 h 50"/>
                  <a:gd name="T18" fmla="*/ 69 w 81"/>
                  <a:gd name="T19" fmla="*/ 5 h 50"/>
                  <a:gd name="T20" fmla="*/ 78 w 81"/>
                  <a:gd name="T21" fmla="*/ 14 h 50"/>
                  <a:gd name="T22" fmla="*/ 81 w 81"/>
                  <a:gd name="T23" fmla="*/ 19 h 50"/>
                  <a:gd name="T24" fmla="*/ 81 w 81"/>
                  <a:gd name="T25" fmla="*/ 24 h 50"/>
                  <a:gd name="T26" fmla="*/ 81 w 81"/>
                  <a:gd name="T27" fmla="*/ 24 h 50"/>
                  <a:gd name="T28" fmla="*/ 81 w 81"/>
                  <a:gd name="T29" fmla="*/ 28 h 50"/>
                  <a:gd name="T30" fmla="*/ 78 w 81"/>
                  <a:gd name="T31" fmla="*/ 33 h 50"/>
                  <a:gd name="T32" fmla="*/ 69 w 81"/>
                  <a:gd name="T33" fmla="*/ 43 h 50"/>
                  <a:gd name="T34" fmla="*/ 57 w 81"/>
                  <a:gd name="T35" fmla="*/ 47 h 50"/>
                  <a:gd name="T36" fmla="*/ 40 w 81"/>
                  <a:gd name="T37" fmla="*/ 50 h 50"/>
                  <a:gd name="T38" fmla="*/ 40 w 81"/>
                  <a:gd name="T39" fmla="*/ 50 h 50"/>
                  <a:gd name="T40" fmla="*/ 26 w 81"/>
                  <a:gd name="T41" fmla="*/ 50 h 50"/>
                  <a:gd name="T42" fmla="*/ 12 w 81"/>
                  <a:gd name="T43" fmla="*/ 45 h 50"/>
                  <a:gd name="T44" fmla="*/ 5 w 81"/>
                  <a:gd name="T45" fmla="*/ 35 h 50"/>
                  <a:gd name="T46" fmla="*/ 0 w 81"/>
                  <a:gd name="T47" fmla="*/ 31 h 50"/>
                  <a:gd name="T48" fmla="*/ 0 w 81"/>
                  <a:gd name="T49" fmla="*/ 26 h 50"/>
                  <a:gd name="T50" fmla="*/ 0 w 81"/>
                  <a:gd name="T51" fmla="*/ 26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81"/>
                  <a:gd name="T79" fmla="*/ 0 h 50"/>
                  <a:gd name="T80" fmla="*/ 81 w 81"/>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81" h="50">
                    <a:moveTo>
                      <a:pt x="0" y="26"/>
                    </a:moveTo>
                    <a:lnTo>
                      <a:pt x="0" y="26"/>
                    </a:lnTo>
                    <a:lnTo>
                      <a:pt x="0" y="21"/>
                    </a:lnTo>
                    <a:lnTo>
                      <a:pt x="3" y="17"/>
                    </a:lnTo>
                    <a:lnTo>
                      <a:pt x="12" y="7"/>
                    </a:lnTo>
                    <a:lnTo>
                      <a:pt x="24" y="3"/>
                    </a:lnTo>
                    <a:lnTo>
                      <a:pt x="40" y="0"/>
                    </a:lnTo>
                    <a:lnTo>
                      <a:pt x="55" y="0"/>
                    </a:lnTo>
                    <a:lnTo>
                      <a:pt x="69" y="5"/>
                    </a:lnTo>
                    <a:lnTo>
                      <a:pt x="78" y="14"/>
                    </a:lnTo>
                    <a:lnTo>
                      <a:pt x="81" y="19"/>
                    </a:lnTo>
                    <a:lnTo>
                      <a:pt x="81" y="24"/>
                    </a:lnTo>
                    <a:lnTo>
                      <a:pt x="81" y="28"/>
                    </a:lnTo>
                    <a:lnTo>
                      <a:pt x="78" y="33"/>
                    </a:lnTo>
                    <a:lnTo>
                      <a:pt x="69" y="43"/>
                    </a:lnTo>
                    <a:lnTo>
                      <a:pt x="57" y="47"/>
                    </a:lnTo>
                    <a:lnTo>
                      <a:pt x="40" y="50"/>
                    </a:lnTo>
                    <a:lnTo>
                      <a:pt x="26" y="50"/>
                    </a:lnTo>
                    <a:lnTo>
                      <a:pt x="12" y="45"/>
                    </a:lnTo>
                    <a:lnTo>
                      <a:pt x="5" y="35"/>
                    </a:lnTo>
                    <a:lnTo>
                      <a:pt x="0" y="31"/>
                    </a:lnTo>
                    <a:lnTo>
                      <a:pt x="0" y="26"/>
                    </a:lnTo>
                    <a:close/>
                  </a:path>
                </a:pathLst>
              </a:custGeom>
              <a:solidFill>
                <a:srgbClr val="FFF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7" name="Freeform 227">
                <a:extLst>
                  <a:ext uri="{FF2B5EF4-FFF2-40B4-BE49-F238E27FC236}">
                    <a16:creationId xmlns:a16="http://schemas.microsoft.com/office/drawing/2014/main" xmlns="" id="{7A973483-73C0-473B-A2F2-3268EF983C71}"/>
                  </a:ext>
                </a:extLst>
              </p:cNvPr>
              <p:cNvSpPr>
                <a:spLocks/>
              </p:cNvSpPr>
              <p:nvPr/>
            </p:nvSpPr>
            <p:spPr bwMode="auto">
              <a:xfrm>
                <a:off x="4761" y="3032"/>
                <a:ext cx="75" cy="50"/>
              </a:xfrm>
              <a:custGeom>
                <a:avLst/>
                <a:gdLst>
                  <a:gd name="T0" fmla="*/ 0 w 75"/>
                  <a:gd name="T1" fmla="*/ 26 h 50"/>
                  <a:gd name="T2" fmla="*/ 0 w 75"/>
                  <a:gd name="T3" fmla="*/ 26 h 50"/>
                  <a:gd name="T4" fmla="*/ 0 w 75"/>
                  <a:gd name="T5" fmla="*/ 21 h 50"/>
                  <a:gd name="T6" fmla="*/ 2 w 75"/>
                  <a:gd name="T7" fmla="*/ 17 h 50"/>
                  <a:gd name="T8" fmla="*/ 9 w 75"/>
                  <a:gd name="T9" fmla="*/ 10 h 50"/>
                  <a:gd name="T10" fmla="*/ 21 w 75"/>
                  <a:gd name="T11" fmla="*/ 3 h 50"/>
                  <a:gd name="T12" fmla="*/ 37 w 75"/>
                  <a:gd name="T13" fmla="*/ 0 h 50"/>
                  <a:gd name="T14" fmla="*/ 37 w 75"/>
                  <a:gd name="T15" fmla="*/ 0 h 50"/>
                  <a:gd name="T16" fmla="*/ 52 w 75"/>
                  <a:gd name="T17" fmla="*/ 3 h 50"/>
                  <a:gd name="T18" fmla="*/ 63 w 75"/>
                  <a:gd name="T19" fmla="*/ 7 h 50"/>
                  <a:gd name="T20" fmla="*/ 73 w 75"/>
                  <a:gd name="T21" fmla="*/ 14 h 50"/>
                  <a:gd name="T22" fmla="*/ 75 w 75"/>
                  <a:gd name="T23" fmla="*/ 19 h 50"/>
                  <a:gd name="T24" fmla="*/ 75 w 75"/>
                  <a:gd name="T25" fmla="*/ 24 h 50"/>
                  <a:gd name="T26" fmla="*/ 75 w 75"/>
                  <a:gd name="T27" fmla="*/ 24 h 50"/>
                  <a:gd name="T28" fmla="*/ 75 w 75"/>
                  <a:gd name="T29" fmla="*/ 28 h 50"/>
                  <a:gd name="T30" fmla="*/ 73 w 75"/>
                  <a:gd name="T31" fmla="*/ 33 h 50"/>
                  <a:gd name="T32" fmla="*/ 66 w 75"/>
                  <a:gd name="T33" fmla="*/ 40 h 50"/>
                  <a:gd name="T34" fmla="*/ 54 w 75"/>
                  <a:gd name="T35" fmla="*/ 47 h 50"/>
                  <a:gd name="T36" fmla="*/ 37 w 75"/>
                  <a:gd name="T37" fmla="*/ 50 h 50"/>
                  <a:gd name="T38" fmla="*/ 37 w 75"/>
                  <a:gd name="T39" fmla="*/ 50 h 50"/>
                  <a:gd name="T40" fmla="*/ 23 w 75"/>
                  <a:gd name="T41" fmla="*/ 47 h 50"/>
                  <a:gd name="T42" fmla="*/ 12 w 75"/>
                  <a:gd name="T43" fmla="*/ 43 h 50"/>
                  <a:gd name="T44" fmla="*/ 2 w 75"/>
                  <a:gd name="T45" fmla="*/ 35 h 50"/>
                  <a:gd name="T46" fmla="*/ 0 w 75"/>
                  <a:gd name="T47" fmla="*/ 31 h 50"/>
                  <a:gd name="T48" fmla="*/ 0 w 75"/>
                  <a:gd name="T49" fmla="*/ 26 h 50"/>
                  <a:gd name="T50" fmla="*/ 0 w 75"/>
                  <a:gd name="T51" fmla="*/ 26 h 5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50"/>
                  <a:gd name="T80" fmla="*/ 75 w 75"/>
                  <a:gd name="T81" fmla="*/ 50 h 5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50">
                    <a:moveTo>
                      <a:pt x="0" y="26"/>
                    </a:moveTo>
                    <a:lnTo>
                      <a:pt x="0" y="26"/>
                    </a:lnTo>
                    <a:lnTo>
                      <a:pt x="0" y="21"/>
                    </a:lnTo>
                    <a:lnTo>
                      <a:pt x="2" y="17"/>
                    </a:lnTo>
                    <a:lnTo>
                      <a:pt x="9" y="10"/>
                    </a:lnTo>
                    <a:lnTo>
                      <a:pt x="21" y="3"/>
                    </a:lnTo>
                    <a:lnTo>
                      <a:pt x="37" y="0"/>
                    </a:lnTo>
                    <a:lnTo>
                      <a:pt x="52" y="3"/>
                    </a:lnTo>
                    <a:lnTo>
                      <a:pt x="63" y="7"/>
                    </a:lnTo>
                    <a:lnTo>
                      <a:pt x="73" y="14"/>
                    </a:lnTo>
                    <a:lnTo>
                      <a:pt x="75" y="19"/>
                    </a:lnTo>
                    <a:lnTo>
                      <a:pt x="75" y="24"/>
                    </a:lnTo>
                    <a:lnTo>
                      <a:pt x="75" y="28"/>
                    </a:lnTo>
                    <a:lnTo>
                      <a:pt x="73" y="33"/>
                    </a:lnTo>
                    <a:lnTo>
                      <a:pt x="66" y="40"/>
                    </a:lnTo>
                    <a:lnTo>
                      <a:pt x="54" y="47"/>
                    </a:lnTo>
                    <a:lnTo>
                      <a:pt x="37" y="50"/>
                    </a:lnTo>
                    <a:lnTo>
                      <a:pt x="23" y="47"/>
                    </a:lnTo>
                    <a:lnTo>
                      <a:pt x="12" y="43"/>
                    </a:lnTo>
                    <a:lnTo>
                      <a:pt x="2" y="35"/>
                    </a:lnTo>
                    <a:lnTo>
                      <a:pt x="0" y="31"/>
                    </a:lnTo>
                    <a:lnTo>
                      <a:pt x="0" y="26"/>
                    </a:lnTo>
                    <a:close/>
                  </a:path>
                </a:pathLst>
              </a:custGeom>
              <a:solidFill>
                <a:srgbClr val="FFF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8" name="Freeform 228">
                <a:extLst>
                  <a:ext uri="{FF2B5EF4-FFF2-40B4-BE49-F238E27FC236}">
                    <a16:creationId xmlns:a16="http://schemas.microsoft.com/office/drawing/2014/main" xmlns="" id="{F92BF690-7D43-44C3-9A3E-A2265430BD27}"/>
                  </a:ext>
                </a:extLst>
              </p:cNvPr>
              <p:cNvSpPr>
                <a:spLocks/>
              </p:cNvSpPr>
              <p:nvPr/>
            </p:nvSpPr>
            <p:spPr bwMode="auto">
              <a:xfrm>
                <a:off x="4761" y="3035"/>
                <a:ext cx="75" cy="47"/>
              </a:xfrm>
              <a:custGeom>
                <a:avLst/>
                <a:gdLst>
                  <a:gd name="T0" fmla="*/ 0 w 75"/>
                  <a:gd name="T1" fmla="*/ 23 h 47"/>
                  <a:gd name="T2" fmla="*/ 0 w 75"/>
                  <a:gd name="T3" fmla="*/ 23 h 47"/>
                  <a:gd name="T4" fmla="*/ 2 w 75"/>
                  <a:gd name="T5" fmla="*/ 18 h 47"/>
                  <a:gd name="T6" fmla="*/ 2 w 75"/>
                  <a:gd name="T7" fmla="*/ 14 h 47"/>
                  <a:gd name="T8" fmla="*/ 12 w 75"/>
                  <a:gd name="T9" fmla="*/ 7 h 47"/>
                  <a:gd name="T10" fmla="*/ 23 w 75"/>
                  <a:gd name="T11" fmla="*/ 2 h 47"/>
                  <a:gd name="T12" fmla="*/ 37 w 75"/>
                  <a:gd name="T13" fmla="*/ 0 h 47"/>
                  <a:gd name="T14" fmla="*/ 37 w 75"/>
                  <a:gd name="T15" fmla="*/ 0 h 47"/>
                  <a:gd name="T16" fmla="*/ 52 w 75"/>
                  <a:gd name="T17" fmla="*/ 0 h 47"/>
                  <a:gd name="T18" fmla="*/ 63 w 75"/>
                  <a:gd name="T19" fmla="*/ 4 h 47"/>
                  <a:gd name="T20" fmla="*/ 70 w 75"/>
                  <a:gd name="T21" fmla="*/ 11 h 47"/>
                  <a:gd name="T22" fmla="*/ 73 w 75"/>
                  <a:gd name="T23" fmla="*/ 16 h 47"/>
                  <a:gd name="T24" fmla="*/ 75 w 75"/>
                  <a:gd name="T25" fmla="*/ 21 h 47"/>
                  <a:gd name="T26" fmla="*/ 75 w 75"/>
                  <a:gd name="T27" fmla="*/ 21 h 47"/>
                  <a:gd name="T28" fmla="*/ 73 w 75"/>
                  <a:gd name="T29" fmla="*/ 25 h 47"/>
                  <a:gd name="T30" fmla="*/ 73 w 75"/>
                  <a:gd name="T31" fmla="*/ 30 h 47"/>
                  <a:gd name="T32" fmla="*/ 63 w 75"/>
                  <a:gd name="T33" fmla="*/ 37 h 47"/>
                  <a:gd name="T34" fmla="*/ 52 w 75"/>
                  <a:gd name="T35" fmla="*/ 44 h 47"/>
                  <a:gd name="T36" fmla="*/ 37 w 75"/>
                  <a:gd name="T37" fmla="*/ 47 h 47"/>
                  <a:gd name="T38" fmla="*/ 37 w 75"/>
                  <a:gd name="T39" fmla="*/ 47 h 47"/>
                  <a:gd name="T40" fmla="*/ 23 w 75"/>
                  <a:gd name="T41" fmla="*/ 44 h 47"/>
                  <a:gd name="T42" fmla="*/ 12 w 75"/>
                  <a:gd name="T43" fmla="*/ 40 h 47"/>
                  <a:gd name="T44" fmla="*/ 4 w 75"/>
                  <a:gd name="T45" fmla="*/ 32 h 47"/>
                  <a:gd name="T46" fmla="*/ 2 w 75"/>
                  <a:gd name="T47" fmla="*/ 28 h 47"/>
                  <a:gd name="T48" fmla="*/ 0 w 75"/>
                  <a:gd name="T49" fmla="*/ 23 h 47"/>
                  <a:gd name="T50" fmla="*/ 0 w 75"/>
                  <a:gd name="T51" fmla="*/ 23 h 4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5"/>
                  <a:gd name="T79" fmla="*/ 0 h 47"/>
                  <a:gd name="T80" fmla="*/ 75 w 75"/>
                  <a:gd name="T81" fmla="*/ 47 h 4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5" h="47">
                    <a:moveTo>
                      <a:pt x="0" y="23"/>
                    </a:moveTo>
                    <a:lnTo>
                      <a:pt x="0" y="23"/>
                    </a:lnTo>
                    <a:lnTo>
                      <a:pt x="2" y="18"/>
                    </a:lnTo>
                    <a:lnTo>
                      <a:pt x="2" y="14"/>
                    </a:lnTo>
                    <a:lnTo>
                      <a:pt x="12" y="7"/>
                    </a:lnTo>
                    <a:lnTo>
                      <a:pt x="23" y="2"/>
                    </a:lnTo>
                    <a:lnTo>
                      <a:pt x="37" y="0"/>
                    </a:lnTo>
                    <a:lnTo>
                      <a:pt x="52" y="0"/>
                    </a:lnTo>
                    <a:lnTo>
                      <a:pt x="63" y="4"/>
                    </a:lnTo>
                    <a:lnTo>
                      <a:pt x="70" y="11"/>
                    </a:lnTo>
                    <a:lnTo>
                      <a:pt x="73" y="16"/>
                    </a:lnTo>
                    <a:lnTo>
                      <a:pt x="75" y="21"/>
                    </a:lnTo>
                    <a:lnTo>
                      <a:pt x="73" y="25"/>
                    </a:lnTo>
                    <a:lnTo>
                      <a:pt x="73" y="30"/>
                    </a:lnTo>
                    <a:lnTo>
                      <a:pt x="63" y="37"/>
                    </a:lnTo>
                    <a:lnTo>
                      <a:pt x="52" y="44"/>
                    </a:lnTo>
                    <a:lnTo>
                      <a:pt x="37" y="47"/>
                    </a:lnTo>
                    <a:lnTo>
                      <a:pt x="23" y="44"/>
                    </a:lnTo>
                    <a:lnTo>
                      <a:pt x="12" y="40"/>
                    </a:lnTo>
                    <a:lnTo>
                      <a:pt x="4" y="32"/>
                    </a:lnTo>
                    <a:lnTo>
                      <a:pt x="2" y="28"/>
                    </a:lnTo>
                    <a:lnTo>
                      <a:pt x="0" y="23"/>
                    </a:lnTo>
                    <a:close/>
                  </a:path>
                </a:pathLst>
              </a:custGeom>
              <a:solidFill>
                <a:srgbClr val="FFE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9" name="Freeform 229">
                <a:extLst>
                  <a:ext uri="{FF2B5EF4-FFF2-40B4-BE49-F238E27FC236}">
                    <a16:creationId xmlns:a16="http://schemas.microsoft.com/office/drawing/2014/main" xmlns="" id="{290C3178-8556-4DB6-9323-A68A8AFD1256}"/>
                  </a:ext>
                </a:extLst>
              </p:cNvPr>
              <p:cNvSpPr>
                <a:spLocks/>
              </p:cNvSpPr>
              <p:nvPr/>
            </p:nvSpPr>
            <p:spPr bwMode="auto">
              <a:xfrm>
                <a:off x="4763" y="3035"/>
                <a:ext cx="71" cy="44"/>
              </a:xfrm>
              <a:custGeom>
                <a:avLst/>
                <a:gdLst>
                  <a:gd name="T0" fmla="*/ 0 w 71"/>
                  <a:gd name="T1" fmla="*/ 23 h 44"/>
                  <a:gd name="T2" fmla="*/ 0 w 71"/>
                  <a:gd name="T3" fmla="*/ 23 h 44"/>
                  <a:gd name="T4" fmla="*/ 2 w 71"/>
                  <a:gd name="T5" fmla="*/ 14 h 44"/>
                  <a:gd name="T6" fmla="*/ 10 w 71"/>
                  <a:gd name="T7" fmla="*/ 7 h 44"/>
                  <a:gd name="T8" fmla="*/ 21 w 71"/>
                  <a:gd name="T9" fmla="*/ 2 h 44"/>
                  <a:gd name="T10" fmla="*/ 35 w 71"/>
                  <a:gd name="T11" fmla="*/ 0 h 44"/>
                  <a:gd name="T12" fmla="*/ 35 w 71"/>
                  <a:gd name="T13" fmla="*/ 0 h 44"/>
                  <a:gd name="T14" fmla="*/ 50 w 71"/>
                  <a:gd name="T15" fmla="*/ 0 h 44"/>
                  <a:gd name="T16" fmla="*/ 59 w 71"/>
                  <a:gd name="T17" fmla="*/ 4 h 44"/>
                  <a:gd name="T18" fmla="*/ 68 w 71"/>
                  <a:gd name="T19" fmla="*/ 11 h 44"/>
                  <a:gd name="T20" fmla="*/ 71 w 71"/>
                  <a:gd name="T21" fmla="*/ 21 h 44"/>
                  <a:gd name="T22" fmla="*/ 71 w 71"/>
                  <a:gd name="T23" fmla="*/ 21 h 44"/>
                  <a:gd name="T24" fmla="*/ 68 w 71"/>
                  <a:gd name="T25" fmla="*/ 30 h 44"/>
                  <a:gd name="T26" fmla="*/ 61 w 71"/>
                  <a:gd name="T27" fmla="*/ 37 h 44"/>
                  <a:gd name="T28" fmla="*/ 50 w 71"/>
                  <a:gd name="T29" fmla="*/ 42 h 44"/>
                  <a:gd name="T30" fmla="*/ 35 w 71"/>
                  <a:gd name="T31" fmla="*/ 44 h 44"/>
                  <a:gd name="T32" fmla="*/ 35 w 71"/>
                  <a:gd name="T33" fmla="*/ 44 h 44"/>
                  <a:gd name="T34" fmla="*/ 24 w 71"/>
                  <a:gd name="T35" fmla="*/ 44 h 44"/>
                  <a:gd name="T36" fmla="*/ 12 w 71"/>
                  <a:gd name="T37" fmla="*/ 40 h 44"/>
                  <a:gd name="T38" fmla="*/ 2 w 71"/>
                  <a:gd name="T39" fmla="*/ 32 h 44"/>
                  <a:gd name="T40" fmla="*/ 0 w 71"/>
                  <a:gd name="T41" fmla="*/ 23 h 44"/>
                  <a:gd name="T42" fmla="*/ 0 w 71"/>
                  <a:gd name="T43" fmla="*/ 23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1"/>
                  <a:gd name="T67" fmla="*/ 0 h 44"/>
                  <a:gd name="T68" fmla="*/ 71 w 71"/>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1" h="44">
                    <a:moveTo>
                      <a:pt x="0" y="23"/>
                    </a:moveTo>
                    <a:lnTo>
                      <a:pt x="0" y="23"/>
                    </a:lnTo>
                    <a:lnTo>
                      <a:pt x="2" y="14"/>
                    </a:lnTo>
                    <a:lnTo>
                      <a:pt x="10" y="7"/>
                    </a:lnTo>
                    <a:lnTo>
                      <a:pt x="21" y="2"/>
                    </a:lnTo>
                    <a:lnTo>
                      <a:pt x="35" y="0"/>
                    </a:lnTo>
                    <a:lnTo>
                      <a:pt x="50" y="0"/>
                    </a:lnTo>
                    <a:lnTo>
                      <a:pt x="59" y="4"/>
                    </a:lnTo>
                    <a:lnTo>
                      <a:pt x="68" y="11"/>
                    </a:lnTo>
                    <a:lnTo>
                      <a:pt x="71" y="21"/>
                    </a:lnTo>
                    <a:lnTo>
                      <a:pt x="68" y="30"/>
                    </a:lnTo>
                    <a:lnTo>
                      <a:pt x="61" y="37"/>
                    </a:lnTo>
                    <a:lnTo>
                      <a:pt x="50" y="42"/>
                    </a:lnTo>
                    <a:lnTo>
                      <a:pt x="35" y="44"/>
                    </a:lnTo>
                    <a:lnTo>
                      <a:pt x="24" y="44"/>
                    </a:lnTo>
                    <a:lnTo>
                      <a:pt x="12" y="40"/>
                    </a:lnTo>
                    <a:lnTo>
                      <a:pt x="2" y="32"/>
                    </a:lnTo>
                    <a:lnTo>
                      <a:pt x="0" y="23"/>
                    </a:lnTo>
                    <a:close/>
                  </a:path>
                </a:pathLst>
              </a:custGeom>
              <a:solidFill>
                <a:srgbClr val="FFEA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0" name="Freeform 230">
                <a:extLst>
                  <a:ext uri="{FF2B5EF4-FFF2-40B4-BE49-F238E27FC236}">
                    <a16:creationId xmlns:a16="http://schemas.microsoft.com/office/drawing/2014/main" xmlns="" id="{9406090E-D368-4095-A4ED-075AEAD44D4F}"/>
                  </a:ext>
                </a:extLst>
              </p:cNvPr>
              <p:cNvSpPr>
                <a:spLocks/>
              </p:cNvSpPr>
              <p:nvPr/>
            </p:nvSpPr>
            <p:spPr bwMode="auto">
              <a:xfrm>
                <a:off x="4765" y="3035"/>
                <a:ext cx="66" cy="44"/>
              </a:xfrm>
              <a:custGeom>
                <a:avLst/>
                <a:gdLst>
                  <a:gd name="T0" fmla="*/ 0 w 66"/>
                  <a:gd name="T1" fmla="*/ 23 h 44"/>
                  <a:gd name="T2" fmla="*/ 0 w 66"/>
                  <a:gd name="T3" fmla="*/ 23 h 44"/>
                  <a:gd name="T4" fmla="*/ 3 w 66"/>
                  <a:gd name="T5" fmla="*/ 14 h 44"/>
                  <a:gd name="T6" fmla="*/ 10 w 66"/>
                  <a:gd name="T7" fmla="*/ 7 h 44"/>
                  <a:gd name="T8" fmla="*/ 19 w 66"/>
                  <a:gd name="T9" fmla="*/ 2 h 44"/>
                  <a:gd name="T10" fmla="*/ 33 w 66"/>
                  <a:gd name="T11" fmla="*/ 0 h 44"/>
                  <a:gd name="T12" fmla="*/ 33 w 66"/>
                  <a:gd name="T13" fmla="*/ 0 h 44"/>
                  <a:gd name="T14" fmla="*/ 45 w 66"/>
                  <a:gd name="T15" fmla="*/ 2 h 44"/>
                  <a:gd name="T16" fmla="*/ 57 w 66"/>
                  <a:gd name="T17" fmla="*/ 7 h 44"/>
                  <a:gd name="T18" fmla="*/ 64 w 66"/>
                  <a:gd name="T19" fmla="*/ 11 h 44"/>
                  <a:gd name="T20" fmla="*/ 66 w 66"/>
                  <a:gd name="T21" fmla="*/ 21 h 44"/>
                  <a:gd name="T22" fmla="*/ 66 w 66"/>
                  <a:gd name="T23" fmla="*/ 21 h 44"/>
                  <a:gd name="T24" fmla="*/ 64 w 66"/>
                  <a:gd name="T25" fmla="*/ 30 h 44"/>
                  <a:gd name="T26" fmla="*/ 57 w 66"/>
                  <a:gd name="T27" fmla="*/ 37 h 44"/>
                  <a:gd name="T28" fmla="*/ 48 w 66"/>
                  <a:gd name="T29" fmla="*/ 42 h 44"/>
                  <a:gd name="T30" fmla="*/ 33 w 66"/>
                  <a:gd name="T31" fmla="*/ 44 h 44"/>
                  <a:gd name="T32" fmla="*/ 33 w 66"/>
                  <a:gd name="T33" fmla="*/ 44 h 44"/>
                  <a:gd name="T34" fmla="*/ 22 w 66"/>
                  <a:gd name="T35" fmla="*/ 42 h 44"/>
                  <a:gd name="T36" fmla="*/ 10 w 66"/>
                  <a:gd name="T37" fmla="*/ 37 h 44"/>
                  <a:gd name="T38" fmla="*/ 3 w 66"/>
                  <a:gd name="T39" fmla="*/ 32 h 44"/>
                  <a:gd name="T40" fmla="*/ 0 w 66"/>
                  <a:gd name="T41" fmla="*/ 23 h 44"/>
                  <a:gd name="T42" fmla="*/ 0 w 66"/>
                  <a:gd name="T43" fmla="*/ 23 h 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4"/>
                  <a:gd name="T68" fmla="*/ 66 w 66"/>
                  <a:gd name="T69" fmla="*/ 44 h 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4">
                    <a:moveTo>
                      <a:pt x="0" y="23"/>
                    </a:moveTo>
                    <a:lnTo>
                      <a:pt x="0" y="23"/>
                    </a:lnTo>
                    <a:lnTo>
                      <a:pt x="3" y="14"/>
                    </a:lnTo>
                    <a:lnTo>
                      <a:pt x="10" y="7"/>
                    </a:lnTo>
                    <a:lnTo>
                      <a:pt x="19" y="2"/>
                    </a:lnTo>
                    <a:lnTo>
                      <a:pt x="33" y="0"/>
                    </a:lnTo>
                    <a:lnTo>
                      <a:pt x="45" y="2"/>
                    </a:lnTo>
                    <a:lnTo>
                      <a:pt x="57" y="7"/>
                    </a:lnTo>
                    <a:lnTo>
                      <a:pt x="64" y="11"/>
                    </a:lnTo>
                    <a:lnTo>
                      <a:pt x="66" y="21"/>
                    </a:lnTo>
                    <a:lnTo>
                      <a:pt x="64" y="30"/>
                    </a:lnTo>
                    <a:lnTo>
                      <a:pt x="57" y="37"/>
                    </a:lnTo>
                    <a:lnTo>
                      <a:pt x="48" y="42"/>
                    </a:lnTo>
                    <a:lnTo>
                      <a:pt x="33" y="44"/>
                    </a:lnTo>
                    <a:lnTo>
                      <a:pt x="22" y="42"/>
                    </a:lnTo>
                    <a:lnTo>
                      <a:pt x="10" y="37"/>
                    </a:lnTo>
                    <a:lnTo>
                      <a:pt x="3" y="32"/>
                    </a:lnTo>
                    <a:lnTo>
                      <a:pt x="0" y="23"/>
                    </a:lnTo>
                    <a:close/>
                  </a:path>
                </a:pathLst>
              </a:custGeom>
              <a:solidFill>
                <a:srgbClr val="FFE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1" name="Freeform 231">
                <a:extLst>
                  <a:ext uri="{FF2B5EF4-FFF2-40B4-BE49-F238E27FC236}">
                    <a16:creationId xmlns:a16="http://schemas.microsoft.com/office/drawing/2014/main" xmlns="" id="{06133A95-89FF-4717-B6C4-5AFC45BBF838}"/>
                  </a:ext>
                </a:extLst>
              </p:cNvPr>
              <p:cNvSpPr>
                <a:spLocks/>
              </p:cNvSpPr>
              <p:nvPr/>
            </p:nvSpPr>
            <p:spPr bwMode="auto">
              <a:xfrm>
                <a:off x="4765" y="3037"/>
                <a:ext cx="66" cy="40"/>
              </a:xfrm>
              <a:custGeom>
                <a:avLst/>
                <a:gdLst>
                  <a:gd name="T0" fmla="*/ 0 w 66"/>
                  <a:gd name="T1" fmla="*/ 21 h 40"/>
                  <a:gd name="T2" fmla="*/ 0 w 66"/>
                  <a:gd name="T3" fmla="*/ 21 h 40"/>
                  <a:gd name="T4" fmla="*/ 3 w 66"/>
                  <a:gd name="T5" fmla="*/ 14 h 40"/>
                  <a:gd name="T6" fmla="*/ 10 w 66"/>
                  <a:gd name="T7" fmla="*/ 7 h 40"/>
                  <a:gd name="T8" fmla="*/ 19 w 66"/>
                  <a:gd name="T9" fmla="*/ 2 h 40"/>
                  <a:gd name="T10" fmla="*/ 33 w 66"/>
                  <a:gd name="T11" fmla="*/ 0 h 40"/>
                  <a:gd name="T12" fmla="*/ 33 w 66"/>
                  <a:gd name="T13" fmla="*/ 0 h 40"/>
                  <a:gd name="T14" fmla="*/ 45 w 66"/>
                  <a:gd name="T15" fmla="*/ 0 h 40"/>
                  <a:gd name="T16" fmla="*/ 55 w 66"/>
                  <a:gd name="T17" fmla="*/ 5 h 40"/>
                  <a:gd name="T18" fmla="*/ 62 w 66"/>
                  <a:gd name="T19" fmla="*/ 12 h 40"/>
                  <a:gd name="T20" fmla="*/ 66 w 66"/>
                  <a:gd name="T21" fmla="*/ 19 h 40"/>
                  <a:gd name="T22" fmla="*/ 66 w 66"/>
                  <a:gd name="T23" fmla="*/ 19 h 40"/>
                  <a:gd name="T24" fmla="*/ 64 w 66"/>
                  <a:gd name="T25" fmla="*/ 26 h 40"/>
                  <a:gd name="T26" fmla="*/ 57 w 66"/>
                  <a:gd name="T27" fmla="*/ 33 h 40"/>
                  <a:gd name="T28" fmla="*/ 48 w 66"/>
                  <a:gd name="T29" fmla="*/ 38 h 40"/>
                  <a:gd name="T30" fmla="*/ 33 w 66"/>
                  <a:gd name="T31" fmla="*/ 40 h 40"/>
                  <a:gd name="T32" fmla="*/ 33 w 66"/>
                  <a:gd name="T33" fmla="*/ 40 h 40"/>
                  <a:gd name="T34" fmla="*/ 22 w 66"/>
                  <a:gd name="T35" fmla="*/ 40 h 40"/>
                  <a:gd name="T36" fmla="*/ 12 w 66"/>
                  <a:gd name="T37" fmla="*/ 35 h 40"/>
                  <a:gd name="T38" fmla="*/ 5 w 66"/>
                  <a:gd name="T39" fmla="*/ 28 h 40"/>
                  <a:gd name="T40" fmla="*/ 0 w 66"/>
                  <a:gd name="T41" fmla="*/ 21 h 40"/>
                  <a:gd name="T42" fmla="*/ 0 w 66"/>
                  <a:gd name="T43" fmla="*/ 21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6"/>
                  <a:gd name="T67" fmla="*/ 0 h 40"/>
                  <a:gd name="T68" fmla="*/ 66 w 66"/>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6" h="40">
                    <a:moveTo>
                      <a:pt x="0" y="21"/>
                    </a:moveTo>
                    <a:lnTo>
                      <a:pt x="0" y="21"/>
                    </a:lnTo>
                    <a:lnTo>
                      <a:pt x="3" y="14"/>
                    </a:lnTo>
                    <a:lnTo>
                      <a:pt x="10" y="7"/>
                    </a:lnTo>
                    <a:lnTo>
                      <a:pt x="19" y="2"/>
                    </a:lnTo>
                    <a:lnTo>
                      <a:pt x="33" y="0"/>
                    </a:lnTo>
                    <a:lnTo>
                      <a:pt x="45" y="0"/>
                    </a:lnTo>
                    <a:lnTo>
                      <a:pt x="55" y="5"/>
                    </a:lnTo>
                    <a:lnTo>
                      <a:pt x="62" y="12"/>
                    </a:lnTo>
                    <a:lnTo>
                      <a:pt x="66" y="19"/>
                    </a:lnTo>
                    <a:lnTo>
                      <a:pt x="64" y="26"/>
                    </a:lnTo>
                    <a:lnTo>
                      <a:pt x="57" y="33"/>
                    </a:lnTo>
                    <a:lnTo>
                      <a:pt x="48" y="38"/>
                    </a:lnTo>
                    <a:lnTo>
                      <a:pt x="33" y="40"/>
                    </a:lnTo>
                    <a:lnTo>
                      <a:pt x="22" y="40"/>
                    </a:lnTo>
                    <a:lnTo>
                      <a:pt x="12" y="35"/>
                    </a:lnTo>
                    <a:lnTo>
                      <a:pt x="5" y="28"/>
                    </a:lnTo>
                    <a:lnTo>
                      <a:pt x="0" y="21"/>
                    </a:lnTo>
                    <a:close/>
                  </a:path>
                </a:pathLst>
              </a:custGeom>
              <a:solidFill>
                <a:srgbClr val="FFE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2" name="Freeform 232">
                <a:extLst>
                  <a:ext uri="{FF2B5EF4-FFF2-40B4-BE49-F238E27FC236}">
                    <a16:creationId xmlns:a16="http://schemas.microsoft.com/office/drawing/2014/main" xmlns="" id="{C65D7B7C-F0B8-430F-A0CB-6F2A863E37E9}"/>
                  </a:ext>
                </a:extLst>
              </p:cNvPr>
              <p:cNvSpPr>
                <a:spLocks/>
              </p:cNvSpPr>
              <p:nvPr/>
            </p:nvSpPr>
            <p:spPr bwMode="auto">
              <a:xfrm>
                <a:off x="4768" y="3037"/>
                <a:ext cx="61" cy="40"/>
              </a:xfrm>
              <a:custGeom>
                <a:avLst/>
                <a:gdLst>
                  <a:gd name="T0" fmla="*/ 0 w 61"/>
                  <a:gd name="T1" fmla="*/ 21 h 40"/>
                  <a:gd name="T2" fmla="*/ 0 w 61"/>
                  <a:gd name="T3" fmla="*/ 21 h 40"/>
                  <a:gd name="T4" fmla="*/ 2 w 61"/>
                  <a:gd name="T5" fmla="*/ 14 h 40"/>
                  <a:gd name="T6" fmla="*/ 9 w 61"/>
                  <a:gd name="T7" fmla="*/ 7 h 40"/>
                  <a:gd name="T8" fmla="*/ 19 w 61"/>
                  <a:gd name="T9" fmla="*/ 2 h 40"/>
                  <a:gd name="T10" fmla="*/ 30 w 61"/>
                  <a:gd name="T11" fmla="*/ 0 h 40"/>
                  <a:gd name="T12" fmla="*/ 30 w 61"/>
                  <a:gd name="T13" fmla="*/ 0 h 40"/>
                  <a:gd name="T14" fmla="*/ 42 w 61"/>
                  <a:gd name="T15" fmla="*/ 2 h 40"/>
                  <a:gd name="T16" fmla="*/ 52 w 61"/>
                  <a:gd name="T17" fmla="*/ 5 h 40"/>
                  <a:gd name="T18" fmla="*/ 59 w 61"/>
                  <a:gd name="T19" fmla="*/ 12 h 40"/>
                  <a:gd name="T20" fmla="*/ 61 w 61"/>
                  <a:gd name="T21" fmla="*/ 19 h 40"/>
                  <a:gd name="T22" fmla="*/ 61 w 61"/>
                  <a:gd name="T23" fmla="*/ 19 h 40"/>
                  <a:gd name="T24" fmla="*/ 59 w 61"/>
                  <a:gd name="T25" fmla="*/ 26 h 40"/>
                  <a:gd name="T26" fmla="*/ 52 w 61"/>
                  <a:gd name="T27" fmla="*/ 33 h 40"/>
                  <a:gd name="T28" fmla="*/ 42 w 61"/>
                  <a:gd name="T29" fmla="*/ 38 h 40"/>
                  <a:gd name="T30" fmla="*/ 30 w 61"/>
                  <a:gd name="T31" fmla="*/ 40 h 40"/>
                  <a:gd name="T32" fmla="*/ 30 w 61"/>
                  <a:gd name="T33" fmla="*/ 40 h 40"/>
                  <a:gd name="T34" fmla="*/ 19 w 61"/>
                  <a:gd name="T35" fmla="*/ 38 h 40"/>
                  <a:gd name="T36" fmla="*/ 9 w 61"/>
                  <a:gd name="T37" fmla="*/ 35 h 40"/>
                  <a:gd name="T38" fmla="*/ 2 w 61"/>
                  <a:gd name="T39" fmla="*/ 28 h 40"/>
                  <a:gd name="T40" fmla="*/ 0 w 61"/>
                  <a:gd name="T41" fmla="*/ 21 h 40"/>
                  <a:gd name="T42" fmla="*/ 0 w 61"/>
                  <a:gd name="T43" fmla="*/ 21 h 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1"/>
                  <a:gd name="T67" fmla="*/ 0 h 40"/>
                  <a:gd name="T68" fmla="*/ 61 w 61"/>
                  <a:gd name="T69" fmla="*/ 40 h 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1" h="40">
                    <a:moveTo>
                      <a:pt x="0" y="21"/>
                    </a:moveTo>
                    <a:lnTo>
                      <a:pt x="0" y="21"/>
                    </a:lnTo>
                    <a:lnTo>
                      <a:pt x="2" y="14"/>
                    </a:lnTo>
                    <a:lnTo>
                      <a:pt x="9" y="7"/>
                    </a:lnTo>
                    <a:lnTo>
                      <a:pt x="19" y="2"/>
                    </a:lnTo>
                    <a:lnTo>
                      <a:pt x="30" y="0"/>
                    </a:lnTo>
                    <a:lnTo>
                      <a:pt x="42" y="2"/>
                    </a:lnTo>
                    <a:lnTo>
                      <a:pt x="52" y="5"/>
                    </a:lnTo>
                    <a:lnTo>
                      <a:pt x="59" y="12"/>
                    </a:lnTo>
                    <a:lnTo>
                      <a:pt x="61" y="19"/>
                    </a:lnTo>
                    <a:lnTo>
                      <a:pt x="59" y="26"/>
                    </a:lnTo>
                    <a:lnTo>
                      <a:pt x="52" y="33"/>
                    </a:lnTo>
                    <a:lnTo>
                      <a:pt x="42" y="38"/>
                    </a:lnTo>
                    <a:lnTo>
                      <a:pt x="30" y="40"/>
                    </a:lnTo>
                    <a:lnTo>
                      <a:pt x="19" y="38"/>
                    </a:lnTo>
                    <a:lnTo>
                      <a:pt x="9" y="35"/>
                    </a:lnTo>
                    <a:lnTo>
                      <a:pt x="2" y="28"/>
                    </a:lnTo>
                    <a:lnTo>
                      <a:pt x="0" y="21"/>
                    </a:lnTo>
                    <a:close/>
                  </a:path>
                </a:pathLst>
              </a:custGeom>
              <a:solidFill>
                <a:srgbClr val="FFE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3" name="Freeform 233">
                <a:extLst>
                  <a:ext uri="{FF2B5EF4-FFF2-40B4-BE49-F238E27FC236}">
                    <a16:creationId xmlns:a16="http://schemas.microsoft.com/office/drawing/2014/main" xmlns="" id="{67E3506C-B94B-466A-9A73-E8D7AA3BEDAA}"/>
                  </a:ext>
                </a:extLst>
              </p:cNvPr>
              <p:cNvSpPr>
                <a:spLocks/>
              </p:cNvSpPr>
              <p:nvPr/>
            </p:nvSpPr>
            <p:spPr bwMode="auto">
              <a:xfrm>
                <a:off x="4770" y="3039"/>
                <a:ext cx="57" cy="36"/>
              </a:xfrm>
              <a:custGeom>
                <a:avLst/>
                <a:gdLst>
                  <a:gd name="T0" fmla="*/ 0 w 57"/>
                  <a:gd name="T1" fmla="*/ 19 h 36"/>
                  <a:gd name="T2" fmla="*/ 0 w 57"/>
                  <a:gd name="T3" fmla="*/ 19 h 36"/>
                  <a:gd name="T4" fmla="*/ 3 w 57"/>
                  <a:gd name="T5" fmla="*/ 12 h 36"/>
                  <a:gd name="T6" fmla="*/ 7 w 57"/>
                  <a:gd name="T7" fmla="*/ 5 h 36"/>
                  <a:gd name="T8" fmla="*/ 17 w 57"/>
                  <a:gd name="T9" fmla="*/ 3 h 36"/>
                  <a:gd name="T10" fmla="*/ 28 w 57"/>
                  <a:gd name="T11" fmla="*/ 0 h 36"/>
                  <a:gd name="T12" fmla="*/ 28 w 57"/>
                  <a:gd name="T13" fmla="*/ 0 h 36"/>
                  <a:gd name="T14" fmla="*/ 40 w 57"/>
                  <a:gd name="T15" fmla="*/ 0 h 36"/>
                  <a:gd name="T16" fmla="*/ 47 w 57"/>
                  <a:gd name="T17" fmla="*/ 5 h 36"/>
                  <a:gd name="T18" fmla="*/ 54 w 57"/>
                  <a:gd name="T19" fmla="*/ 10 h 36"/>
                  <a:gd name="T20" fmla="*/ 57 w 57"/>
                  <a:gd name="T21" fmla="*/ 17 h 36"/>
                  <a:gd name="T22" fmla="*/ 57 w 57"/>
                  <a:gd name="T23" fmla="*/ 17 h 36"/>
                  <a:gd name="T24" fmla="*/ 54 w 57"/>
                  <a:gd name="T25" fmla="*/ 24 h 36"/>
                  <a:gd name="T26" fmla="*/ 50 w 57"/>
                  <a:gd name="T27" fmla="*/ 31 h 36"/>
                  <a:gd name="T28" fmla="*/ 40 w 57"/>
                  <a:gd name="T29" fmla="*/ 36 h 36"/>
                  <a:gd name="T30" fmla="*/ 28 w 57"/>
                  <a:gd name="T31" fmla="*/ 36 h 36"/>
                  <a:gd name="T32" fmla="*/ 28 w 57"/>
                  <a:gd name="T33" fmla="*/ 36 h 36"/>
                  <a:gd name="T34" fmla="*/ 19 w 57"/>
                  <a:gd name="T35" fmla="*/ 36 h 36"/>
                  <a:gd name="T36" fmla="*/ 10 w 57"/>
                  <a:gd name="T37" fmla="*/ 31 h 36"/>
                  <a:gd name="T38" fmla="*/ 3 w 57"/>
                  <a:gd name="T39" fmla="*/ 26 h 36"/>
                  <a:gd name="T40" fmla="*/ 0 w 57"/>
                  <a:gd name="T41" fmla="*/ 19 h 36"/>
                  <a:gd name="T42" fmla="*/ 0 w 57"/>
                  <a:gd name="T43" fmla="*/ 19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36"/>
                  <a:gd name="T68" fmla="*/ 57 w 57"/>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36">
                    <a:moveTo>
                      <a:pt x="0" y="19"/>
                    </a:moveTo>
                    <a:lnTo>
                      <a:pt x="0" y="19"/>
                    </a:lnTo>
                    <a:lnTo>
                      <a:pt x="3" y="12"/>
                    </a:lnTo>
                    <a:lnTo>
                      <a:pt x="7" y="5"/>
                    </a:lnTo>
                    <a:lnTo>
                      <a:pt x="17" y="3"/>
                    </a:lnTo>
                    <a:lnTo>
                      <a:pt x="28" y="0"/>
                    </a:lnTo>
                    <a:lnTo>
                      <a:pt x="40" y="0"/>
                    </a:lnTo>
                    <a:lnTo>
                      <a:pt x="47" y="5"/>
                    </a:lnTo>
                    <a:lnTo>
                      <a:pt x="54" y="10"/>
                    </a:lnTo>
                    <a:lnTo>
                      <a:pt x="57" y="17"/>
                    </a:lnTo>
                    <a:lnTo>
                      <a:pt x="54" y="24"/>
                    </a:lnTo>
                    <a:lnTo>
                      <a:pt x="50" y="31"/>
                    </a:lnTo>
                    <a:lnTo>
                      <a:pt x="40" y="36"/>
                    </a:lnTo>
                    <a:lnTo>
                      <a:pt x="28" y="36"/>
                    </a:lnTo>
                    <a:lnTo>
                      <a:pt x="19" y="36"/>
                    </a:lnTo>
                    <a:lnTo>
                      <a:pt x="10" y="31"/>
                    </a:lnTo>
                    <a:lnTo>
                      <a:pt x="3" y="26"/>
                    </a:lnTo>
                    <a:lnTo>
                      <a:pt x="0" y="19"/>
                    </a:lnTo>
                    <a:close/>
                  </a:path>
                </a:pathLst>
              </a:custGeom>
              <a:solidFill>
                <a:srgbClr val="FFDE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4" name="Freeform 234">
                <a:extLst>
                  <a:ext uri="{FF2B5EF4-FFF2-40B4-BE49-F238E27FC236}">
                    <a16:creationId xmlns:a16="http://schemas.microsoft.com/office/drawing/2014/main" xmlns="" id="{98C2A4A6-B08D-46F5-A854-C8F0601FE0E4}"/>
                  </a:ext>
                </a:extLst>
              </p:cNvPr>
              <p:cNvSpPr>
                <a:spLocks/>
              </p:cNvSpPr>
              <p:nvPr/>
            </p:nvSpPr>
            <p:spPr bwMode="auto">
              <a:xfrm>
                <a:off x="4770" y="3039"/>
                <a:ext cx="57" cy="36"/>
              </a:xfrm>
              <a:custGeom>
                <a:avLst/>
                <a:gdLst>
                  <a:gd name="T0" fmla="*/ 0 w 57"/>
                  <a:gd name="T1" fmla="*/ 19 h 36"/>
                  <a:gd name="T2" fmla="*/ 0 w 57"/>
                  <a:gd name="T3" fmla="*/ 19 h 36"/>
                  <a:gd name="T4" fmla="*/ 3 w 57"/>
                  <a:gd name="T5" fmla="*/ 12 h 36"/>
                  <a:gd name="T6" fmla="*/ 10 w 57"/>
                  <a:gd name="T7" fmla="*/ 7 h 36"/>
                  <a:gd name="T8" fmla="*/ 17 w 57"/>
                  <a:gd name="T9" fmla="*/ 3 h 36"/>
                  <a:gd name="T10" fmla="*/ 28 w 57"/>
                  <a:gd name="T11" fmla="*/ 0 h 36"/>
                  <a:gd name="T12" fmla="*/ 28 w 57"/>
                  <a:gd name="T13" fmla="*/ 0 h 36"/>
                  <a:gd name="T14" fmla="*/ 38 w 57"/>
                  <a:gd name="T15" fmla="*/ 3 h 36"/>
                  <a:gd name="T16" fmla="*/ 47 w 57"/>
                  <a:gd name="T17" fmla="*/ 5 h 36"/>
                  <a:gd name="T18" fmla="*/ 54 w 57"/>
                  <a:gd name="T19" fmla="*/ 10 h 36"/>
                  <a:gd name="T20" fmla="*/ 57 w 57"/>
                  <a:gd name="T21" fmla="*/ 17 h 36"/>
                  <a:gd name="T22" fmla="*/ 57 w 57"/>
                  <a:gd name="T23" fmla="*/ 17 h 36"/>
                  <a:gd name="T24" fmla="*/ 54 w 57"/>
                  <a:gd name="T25" fmla="*/ 24 h 36"/>
                  <a:gd name="T26" fmla="*/ 47 w 57"/>
                  <a:gd name="T27" fmla="*/ 28 h 36"/>
                  <a:gd name="T28" fmla="*/ 40 w 57"/>
                  <a:gd name="T29" fmla="*/ 33 h 36"/>
                  <a:gd name="T30" fmla="*/ 28 w 57"/>
                  <a:gd name="T31" fmla="*/ 36 h 36"/>
                  <a:gd name="T32" fmla="*/ 28 w 57"/>
                  <a:gd name="T33" fmla="*/ 36 h 36"/>
                  <a:gd name="T34" fmla="*/ 19 w 57"/>
                  <a:gd name="T35" fmla="*/ 36 h 36"/>
                  <a:gd name="T36" fmla="*/ 10 w 57"/>
                  <a:gd name="T37" fmla="*/ 31 h 36"/>
                  <a:gd name="T38" fmla="*/ 5 w 57"/>
                  <a:gd name="T39" fmla="*/ 26 h 36"/>
                  <a:gd name="T40" fmla="*/ 0 w 57"/>
                  <a:gd name="T41" fmla="*/ 19 h 36"/>
                  <a:gd name="T42" fmla="*/ 0 w 57"/>
                  <a:gd name="T43" fmla="*/ 19 h 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7"/>
                  <a:gd name="T67" fmla="*/ 0 h 36"/>
                  <a:gd name="T68" fmla="*/ 57 w 57"/>
                  <a:gd name="T69" fmla="*/ 36 h 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7" h="36">
                    <a:moveTo>
                      <a:pt x="0" y="19"/>
                    </a:moveTo>
                    <a:lnTo>
                      <a:pt x="0" y="19"/>
                    </a:lnTo>
                    <a:lnTo>
                      <a:pt x="3" y="12"/>
                    </a:lnTo>
                    <a:lnTo>
                      <a:pt x="10" y="7"/>
                    </a:lnTo>
                    <a:lnTo>
                      <a:pt x="17" y="3"/>
                    </a:lnTo>
                    <a:lnTo>
                      <a:pt x="28" y="0"/>
                    </a:lnTo>
                    <a:lnTo>
                      <a:pt x="38" y="3"/>
                    </a:lnTo>
                    <a:lnTo>
                      <a:pt x="47" y="5"/>
                    </a:lnTo>
                    <a:lnTo>
                      <a:pt x="54" y="10"/>
                    </a:lnTo>
                    <a:lnTo>
                      <a:pt x="57" y="17"/>
                    </a:lnTo>
                    <a:lnTo>
                      <a:pt x="54" y="24"/>
                    </a:lnTo>
                    <a:lnTo>
                      <a:pt x="47" y="28"/>
                    </a:lnTo>
                    <a:lnTo>
                      <a:pt x="40" y="33"/>
                    </a:lnTo>
                    <a:lnTo>
                      <a:pt x="28" y="36"/>
                    </a:lnTo>
                    <a:lnTo>
                      <a:pt x="19" y="36"/>
                    </a:lnTo>
                    <a:lnTo>
                      <a:pt x="10" y="31"/>
                    </a:lnTo>
                    <a:lnTo>
                      <a:pt x="5" y="26"/>
                    </a:lnTo>
                    <a:lnTo>
                      <a:pt x="0" y="19"/>
                    </a:lnTo>
                    <a:close/>
                  </a:path>
                </a:pathLst>
              </a:custGeom>
              <a:solidFill>
                <a:srgbClr val="FFDB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5" name="Freeform 235">
                <a:extLst>
                  <a:ext uri="{FF2B5EF4-FFF2-40B4-BE49-F238E27FC236}">
                    <a16:creationId xmlns:a16="http://schemas.microsoft.com/office/drawing/2014/main" xmlns="" id="{1C756644-8E0E-44E7-A4A5-7B0D12DA8F5E}"/>
                  </a:ext>
                </a:extLst>
              </p:cNvPr>
              <p:cNvSpPr>
                <a:spLocks/>
              </p:cNvSpPr>
              <p:nvPr/>
            </p:nvSpPr>
            <p:spPr bwMode="auto">
              <a:xfrm>
                <a:off x="4773" y="3042"/>
                <a:ext cx="51" cy="30"/>
              </a:xfrm>
              <a:custGeom>
                <a:avLst/>
                <a:gdLst>
                  <a:gd name="T0" fmla="*/ 0 w 51"/>
                  <a:gd name="T1" fmla="*/ 16 h 30"/>
                  <a:gd name="T2" fmla="*/ 0 w 51"/>
                  <a:gd name="T3" fmla="*/ 16 h 30"/>
                  <a:gd name="T4" fmla="*/ 2 w 51"/>
                  <a:gd name="T5" fmla="*/ 9 h 30"/>
                  <a:gd name="T6" fmla="*/ 7 w 51"/>
                  <a:gd name="T7" fmla="*/ 4 h 30"/>
                  <a:gd name="T8" fmla="*/ 16 w 51"/>
                  <a:gd name="T9" fmla="*/ 0 h 30"/>
                  <a:gd name="T10" fmla="*/ 25 w 51"/>
                  <a:gd name="T11" fmla="*/ 0 h 30"/>
                  <a:gd name="T12" fmla="*/ 25 w 51"/>
                  <a:gd name="T13" fmla="*/ 0 h 30"/>
                  <a:gd name="T14" fmla="*/ 35 w 51"/>
                  <a:gd name="T15" fmla="*/ 0 h 30"/>
                  <a:gd name="T16" fmla="*/ 44 w 51"/>
                  <a:gd name="T17" fmla="*/ 2 h 30"/>
                  <a:gd name="T18" fmla="*/ 49 w 51"/>
                  <a:gd name="T19" fmla="*/ 7 h 30"/>
                  <a:gd name="T20" fmla="*/ 51 w 51"/>
                  <a:gd name="T21" fmla="*/ 14 h 30"/>
                  <a:gd name="T22" fmla="*/ 51 w 51"/>
                  <a:gd name="T23" fmla="*/ 14 h 30"/>
                  <a:gd name="T24" fmla="*/ 49 w 51"/>
                  <a:gd name="T25" fmla="*/ 21 h 30"/>
                  <a:gd name="T26" fmla="*/ 44 w 51"/>
                  <a:gd name="T27" fmla="*/ 25 h 30"/>
                  <a:gd name="T28" fmla="*/ 37 w 51"/>
                  <a:gd name="T29" fmla="*/ 30 h 30"/>
                  <a:gd name="T30" fmla="*/ 25 w 51"/>
                  <a:gd name="T31" fmla="*/ 30 h 30"/>
                  <a:gd name="T32" fmla="*/ 25 w 51"/>
                  <a:gd name="T33" fmla="*/ 30 h 30"/>
                  <a:gd name="T34" fmla="*/ 16 w 51"/>
                  <a:gd name="T35" fmla="*/ 30 h 30"/>
                  <a:gd name="T36" fmla="*/ 9 w 51"/>
                  <a:gd name="T37" fmla="*/ 28 h 30"/>
                  <a:gd name="T38" fmla="*/ 2 w 51"/>
                  <a:gd name="T39" fmla="*/ 23 h 30"/>
                  <a:gd name="T40" fmla="*/ 0 w 51"/>
                  <a:gd name="T41" fmla="*/ 16 h 30"/>
                  <a:gd name="T42" fmla="*/ 0 w 51"/>
                  <a:gd name="T43" fmla="*/ 16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51"/>
                  <a:gd name="T67" fmla="*/ 0 h 30"/>
                  <a:gd name="T68" fmla="*/ 51 w 51"/>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51" h="30">
                    <a:moveTo>
                      <a:pt x="0" y="16"/>
                    </a:moveTo>
                    <a:lnTo>
                      <a:pt x="0" y="16"/>
                    </a:lnTo>
                    <a:lnTo>
                      <a:pt x="2" y="9"/>
                    </a:lnTo>
                    <a:lnTo>
                      <a:pt x="7" y="4"/>
                    </a:lnTo>
                    <a:lnTo>
                      <a:pt x="16" y="0"/>
                    </a:lnTo>
                    <a:lnTo>
                      <a:pt x="25" y="0"/>
                    </a:lnTo>
                    <a:lnTo>
                      <a:pt x="35" y="0"/>
                    </a:lnTo>
                    <a:lnTo>
                      <a:pt x="44" y="2"/>
                    </a:lnTo>
                    <a:lnTo>
                      <a:pt x="49" y="7"/>
                    </a:lnTo>
                    <a:lnTo>
                      <a:pt x="51" y="14"/>
                    </a:lnTo>
                    <a:lnTo>
                      <a:pt x="49" y="21"/>
                    </a:lnTo>
                    <a:lnTo>
                      <a:pt x="44" y="25"/>
                    </a:lnTo>
                    <a:lnTo>
                      <a:pt x="37" y="30"/>
                    </a:lnTo>
                    <a:lnTo>
                      <a:pt x="25" y="30"/>
                    </a:lnTo>
                    <a:lnTo>
                      <a:pt x="16" y="30"/>
                    </a:lnTo>
                    <a:lnTo>
                      <a:pt x="9" y="28"/>
                    </a:lnTo>
                    <a:lnTo>
                      <a:pt x="2" y="23"/>
                    </a:lnTo>
                    <a:lnTo>
                      <a:pt x="0" y="16"/>
                    </a:lnTo>
                    <a:close/>
                  </a:path>
                </a:pathLst>
              </a:custGeom>
              <a:solidFill>
                <a:srgbClr val="FFD7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6" name="Freeform 236">
                <a:extLst>
                  <a:ext uri="{FF2B5EF4-FFF2-40B4-BE49-F238E27FC236}">
                    <a16:creationId xmlns:a16="http://schemas.microsoft.com/office/drawing/2014/main" xmlns="" id="{CEB9B113-EA13-4F13-A31E-C312384EAB86}"/>
                  </a:ext>
                </a:extLst>
              </p:cNvPr>
              <p:cNvSpPr>
                <a:spLocks/>
              </p:cNvSpPr>
              <p:nvPr/>
            </p:nvSpPr>
            <p:spPr bwMode="auto">
              <a:xfrm>
                <a:off x="4775" y="3042"/>
                <a:ext cx="47" cy="30"/>
              </a:xfrm>
              <a:custGeom>
                <a:avLst/>
                <a:gdLst>
                  <a:gd name="T0" fmla="*/ 0 w 47"/>
                  <a:gd name="T1" fmla="*/ 16 h 30"/>
                  <a:gd name="T2" fmla="*/ 0 w 47"/>
                  <a:gd name="T3" fmla="*/ 16 h 30"/>
                  <a:gd name="T4" fmla="*/ 2 w 47"/>
                  <a:gd name="T5" fmla="*/ 9 h 30"/>
                  <a:gd name="T6" fmla="*/ 7 w 47"/>
                  <a:gd name="T7" fmla="*/ 4 h 30"/>
                  <a:gd name="T8" fmla="*/ 14 w 47"/>
                  <a:gd name="T9" fmla="*/ 2 h 30"/>
                  <a:gd name="T10" fmla="*/ 23 w 47"/>
                  <a:gd name="T11" fmla="*/ 0 h 30"/>
                  <a:gd name="T12" fmla="*/ 23 w 47"/>
                  <a:gd name="T13" fmla="*/ 0 h 30"/>
                  <a:gd name="T14" fmla="*/ 33 w 47"/>
                  <a:gd name="T15" fmla="*/ 0 h 30"/>
                  <a:gd name="T16" fmla="*/ 40 w 47"/>
                  <a:gd name="T17" fmla="*/ 4 h 30"/>
                  <a:gd name="T18" fmla="*/ 45 w 47"/>
                  <a:gd name="T19" fmla="*/ 9 h 30"/>
                  <a:gd name="T20" fmla="*/ 47 w 47"/>
                  <a:gd name="T21" fmla="*/ 14 h 30"/>
                  <a:gd name="T22" fmla="*/ 47 w 47"/>
                  <a:gd name="T23" fmla="*/ 14 h 30"/>
                  <a:gd name="T24" fmla="*/ 47 w 47"/>
                  <a:gd name="T25" fmla="*/ 21 h 30"/>
                  <a:gd name="T26" fmla="*/ 40 w 47"/>
                  <a:gd name="T27" fmla="*/ 25 h 30"/>
                  <a:gd name="T28" fmla="*/ 33 w 47"/>
                  <a:gd name="T29" fmla="*/ 28 h 30"/>
                  <a:gd name="T30" fmla="*/ 23 w 47"/>
                  <a:gd name="T31" fmla="*/ 30 h 30"/>
                  <a:gd name="T32" fmla="*/ 23 w 47"/>
                  <a:gd name="T33" fmla="*/ 30 h 30"/>
                  <a:gd name="T34" fmla="*/ 14 w 47"/>
                  <a:gd name="T35" fmla="*/ 30 h 30"/>
                  <a:gd name="T36" fmla="*/ 7 w 47"/>
                  <a:gd name="T37" fmla="*/ 25 h 30"/>
                  <a:gd name="T38" fmla="*/ 2 w 47"/>
                  <a:gd name="T39" fmla="*/ 21 h 30"/>
                  <a:gd name="T40" fmla="*/ 0 w 47"/>
                  <a:gd name="T41" fmla="*/ 16 h 30"/>
                  <a:gd name="T42" fmla="*/ 0 w 47"/>
                  <a:gd name="T43" fmla="*/ 16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
                  <a:gd name="T67" fmla="*/ 0 h 30"/>
                  <a:gd name="T68" fmla="*/ 47 w 47"/>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 h="30">
                    <a:moveTo>
                      <a:pt x="0" y="16"/>
                    </a:moveTo>
                    <a:lnTo>
                      <a:pt x="0" y="16"/>
                    </a:lnTo>
                    <a:lnTo>
                      <a:pt x="2" y="9"/>
                    </a:lnTo>
                    <a:lnTo>
                      <a:pt x="7" y="4"/>
                    </a:lnTo>
                    <a:lnTo>
                      <a:pt x="14" y="2"/>
                    </a:lnTo>
                    <a:lnTo>
                      <a:pt x="23" y="0"/>
                    </a:lnTo>
                    <a:lnTo>
                      <a:pt x="33" y="0"/>
                    </a:lnTo>
                    <a:lnTo>
                      <a:pt x="40" y="4"/>
                    </a:lnTo>
                    <a:lnTo>
                      <a:pt x="45" y="9"/>
                    </a:lnTo>
                    <a:lnTo>
                      <a:pt x="47" y="14"/>
                    </a:lnTo>
                    <a:lnTo>
                      <a:pt x="47" y="21"/>
                    </a:lnTo>
                    <a:lnTo>
                      <a:pt x="40" y="25"/>
                    </a:lnTo>
                    <a:lnTo>
                      <a:pt x="33" y="28"/>
                    </a:lnTo>
                    <a:lnTo>
                      <a:pt x="23" y="30"/>
                    </a:lnTo>
                    <a:lnTo>
                      <a:pt x="14" y="30"/>
                    </a:lnTo>
                    <a:lnTo>
                      <a:pt x="7" y="25"/>
                    </a:lnTo>
                    <a:lnTo>
                      <a:pt x="2" y="21"/>
                    </a:lnTo>
                    <a:lnTo>
                      <a:pt x="0" y="16"/>
                    </a:lnTo>
                    <a:close/>
                  </a:path>
                </a:pathLst>
              </a:custGeom>
              <a:solidFill>
                <a:srgbClr val="FFD4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7" name="Freeform 237">
                <a:extLst>
                  <a:ext uri="{FF2B5EF4-FFF2-40B4-BE49-F238E27FC236}">
                    <a16:creationId xmlns:a16="http://schemas.microsoft.com/office/drawing/2014/main" xmlns="" id="{A34B26A2-4943-47F4-B10C-A74AD16B3A87}"/>
                  </a:ext>
                </a:extLst>
              </p:cNvPr>
              <p:cNvSpPr>
                <a:spLocks/>
              </p:cNvSpPr>
              <p:nvPr/>
            </p:nvSpPr>
            <p:spPr bwMode="auto">
              <a:xfrm>
                <a:off x="4777" y="3042"/>
                <a:ext cx="45" cy="30"/>
              </a:xfrm>
              <a:custGeom>
                <a:avLst/>
                <a:gdLst>
                  <a:gd name="T0" fmla="*/ 45 w 45"/>
                  <a:gd name="T1" fmla="*/ 14 h 30"/>
                  <a:gd name="T2" fmla="*/ 45 w 45"/>
                  <a:gd name="T3" fmla="*/ 14 h 30"/>
                  <a:gd name="T4" fmla="*/ 43 w 45"/>
                  <a:gd name="T5" fmla="*/ 21 h 30"/>
                  <a:gd name="T6" fmla="*/ 38 w 45"/>
                  <a:gd name="T7" fmla="*/ 25 h 30"/>
                  <a:gd name="T8" fmla="*/ 31 w 45"/>
                  <a:gd name="T9" fmla="*/ 28 h 30"/>
                  <a:gd name="T10" fmla="*/ 21 w 45"/>
                  <a:gd name="T11" fmla="*/ 30 h 30"/>
                  <a:gd name="T12" fmla="*/ 21 w 45"/>
                  <a:gd name="T13" fmla="*/ 30 h 30"/>
                  <a:gd name="T14" fmla="*/ 14 w 45"/>
                  <a:gd name="T15" fmla="*/ 28 h 30"/>
                  <a:gd name="T16" fmla="*/ 5 w 45"/>
                  <a:gd name="T17" fmla="*/ 25 h 30"/>
                  <a:gd name="T18" fmla="*/ 0 w 45"/>
                  <a:gd name="T19" fmla="*/ 21 h 30"/>
                  <a:gd name="T20" fmla="*/ 0 w 45"/>
                  <a:gd name="T21" fmla="*/ 16 h 30"/>
                  <a:gd name="T22" fmla="*/ 0 w 45"/>
                  <a:gd name="T23" fmla="*/ 16 h 30"/>
                  <a:gd name="T24" fmla="*/ 0 w 45"/>
                  <a:gd name="T25" fmla="*/ 11 h 30"/>
                  <a:gd name="T26" fmla="*/ 5 w 45"/>
                  <a:gd name="T27" fmla="*/ 7 h 30"/>
                  <a:gd name="T28" fmla="*/ 12 w 45"/>
                  <a:gd name="T29" fmla="*/ 2 h 30"/>
                  <a:gd name="T30" fmla="*/ 21 w 45"/>
                  <a:gd name="T31" fmla="*/ 0 h 30"/>
                  <a:gd name="T32" fmla="*/ 21 w 45"/>
                  <a:gd name="T33" fmla="*/ 0 h 30"/>
                  <a:gd name="T34" fmla="*/ 31 w 45"/>
                  <a:gd name="T35" fmla="*/ 2 h 30"/>
                  <a:gd name="T36" fmla="*/ 38 w 45"/>
                  <a:gd name="T37" fmla="*/ 4 h 30"/>
                  <a:gd name="T38" fmla="*/ 43 w 45"/>
                  <a:gd name="T39" fmla="*/ 9 h 30"/>
                  <a:gd name="T40" fmla="*/ 45 w 45"/>
                  <a:gd name="T41" fmla="*/ 14 h 30"/>
                  <a:gd name="T42" fmla="*/ 45 w 45"/>
                  <a:gd name="T43" fmla="*/ 14 h 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5"/>
                  <a:gd name="T67" fmla="*/ 0 h 30"/>
                  <a:gd name="T68" fmla="*/ 45 w 45"/>
                  <a:gd name="T69" fmla="*/ 30 h 3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5" h="30">
                    <a:moveTo>
                      <a:pt x="45" y="14"/>
                    </a:moveTo>
                    <a:lnTo>
                      <a:pt x="45" y="14"/>
                    </a:lnTo>
                    <a:lnTo>
                      <a:pt x="43" y="21"/>
                    </a:lnTo>
                    <a:lnTo>
                      <a:pt x="38" y="25"/>
                    </a:lnTo>
                    <a:lnTo>
                      <a:pt x="31" y="28"/>
                    </a:lnTo>
                    <a:lnTo>
                      <a:pt x="21" y="30"/>
                    </a:lnTo>
                    <a:lnTo>
                      <a:pt x="14" y="28"/>
                    </a:lnTo>
                    <a:lnTo>
                      <a:pt x="5" y="25"/>
                    </a:lnTo>
                    <a:lnTo>
                      <a:pt x="0" y="21"/>
                    </a:lnTo>
                    <a:lnTo>
                      <a:pt x="0" y="16"/>
                    </a:lnTo>
                    <a:lnTo>
                      <a:pt x="0" y="11"/>
                    </a:lnTo>
                    <a:lnTo>
                      <a:pt x="5" y="7"/>
                    </a:lnTo>
                    <a:lnTo>
                      <a:pt x="12" y="2"/>
                    </a:lnTo>
                    <a:lnTo>
                      <a:pt x="21" y="0"/>
                    </a:lnTo>
                    <a:lnTo>
                      <a:pt x="31" y="2"/>
                    </a:lnTo>
                    <a:lnTo>
                      <a:pt x="38" y="4"/>
                    </a:lnTo>
                    <a:lnTo>
                      <a:pt x="43" y="9"/>
                    </a:lnTo>
                    <a:lnTo>
                      <a:pt x="45" y="14"/>
                    </a:lnTo>
                    <a:close/>
                  </a:path>
                </a:pathLst>
              </a:custGeom>
              <a:solidFill>
                <a:srgbClr val="FFD1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8" name="Freeform 252">
                <a:extLst>
                  <a:ext uri="{FF2B5EF4-FFF2-40B4-BE49-F238E27FC236}">
                    <a16:creationId xmlns:a16="http://schemas.microsoft.com/office/drawing/2014/main" xmlns="" id="{3C436E59-A84A-4FF4-9379-35BA9E808DCE}"/>
                  </a:ext>
                </a:extLst>
              </p:cNvPr>
              <p:cNvSpPr>
                <a:spLocks/>
              </p:cNvSpPr>
              <p:nvPr/>
            </p:nvSpPr>
            <p:spPr bwMode="auto">
              <a:xfrm>
                <a:off x="4862" y="3336"/>
                <a:ext cx="132" cy="42"/>
              </a:xfrm>
              <a:custGeom>
                <a:avLst/>
                <a:gdLst>
                  <a:gd name="T0" fmla="*/ 0 w 132"/>
                  <a:gd name="T1" fmla="*/ 7 h 42"/>
                  <a:gd name="T2" fmla="*/ 0 w 132"/>
                  <a:gd name="T3" fmla="*/ 7 h 42"/>
                  <a:gd name="T4" fmla="*/ 12 w 132"/>
                  <a:gd name="T5" fmla="*/ 19 h 42"/>
                  <a:gd name="T6" fmla="*/ 24 w 132"/>
                  <a:gd name="T7" fmla="*/ 28 h 42"/>
                  <a:gd name="T8" fmla="*/ 40 w 132"/>
                  <a:gd name="T9" fmla="*/ 38 h 42"/>
                  <a:gd name="T10" fmla="*/ 50 w 132"/>
                  <a:gd name="T11" fmla="*/ 40 h 42"/>
                  <a:gd name="T12" fmla="*/ 59 w 132"/>
                  <a:gd name="T13" fmla="*/ 42 h 42"/>
                  <a:gd name="T14" fmla="*/ 71 w 132"/>
                  <a:gd name="T15" fmla="*/ 42 h 42"/>
                  <a:gd name="T16" fmla="*/ 83 w 132"/>
                  <a:gd name="T17" fmla="*/ 40 h 42"/>
                  <a:gd name="T18" fmla="*/ 94 w 132"/>
                  <a:gd name="T19" fmla="*/ 35 h 42"/>
                  <a:gd name="T20" fmla="*/ 106 w 132"/>
                  <a:gd name="T21" fmla="*/ 26 h 42"/>
                  <a:gd name="T22" fmla="*/ 118 w 132"/>
                  <a:gd name="T23" fmla="*/ 17 h 42"/>
                  <a:gd name="T24" fmla="*/ 132 w 132"/>
                  <a:gd name="T25" fmla="*/ 0 h 42"/>
                  <a:gd name="T26" fmla="*/ 132 w 132"/>
                  <a:gd name="T27" fmla="*/ 0 h 42"/>
                  <a:gd name="T28" fmla="*/ 120 w 132"/>
                  <a:gd name="T29" fmla="*/ 7 h 42"/>
                  <a:gd name="T30" fmla="*/ 109 w 132"/>
                  <a:gd name="T31" fmla="*/ 14 h 42"/>
                  <a:gd name="T32" fmla="*/ 92 w 132"/>
                  <a:gd name="T33" fmla="*/ 19 h 42"/>
                  <a:gd name="T34" fmla="*/ 71 w 132"/>
                  <a:gd name="T35" fmla="*/ 24 h 42"/>
                  <a:gd name="T36" fmla="*/ 50 w 132"/>
                  <a:gd name="T37" fmla="*/ 24 h 42"/>
                  <a:gd name="T38" fmla="*/ 38 w 132"/>
                  <a:gd name="T39" fmla="*/ 21 h 42"/>
                  <a:gd name="T40" fmla="*/ 26 w 132"/>
                  <a:gd name="T41" fmla="*/ 19 h 42"/>
                  <a:gd name="T42" fmla="*/ 14 w 132"/>
                  <a:gd name="T43" fmla="*/ 14 h 42"/>
                  <a:gd name="T44" fmla="*/ 0 w 132"/>
                  <a:gd name="T45" fmla="*/ 7 h 42"/>
                  <a:gd name="T46" fmla="*/ 0 w 132"/>
                  <a:gd name="T47" fmla="*/ 7 h 4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32"/>
                  <a:gd name="T73" fmla="*/ 0 h 42"/>
                  <a:gd name="T74" fmla="*/ 132 w 132"/>
                  <a:gd name="T75" fmla="*/ 42 h 4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32" h="42">
                    <a:moveTo>
                      <a:pt x="0" y="7"/>
                    </a:moveTo>
                    <a:lnTo>
                      <a:pt x="0" y="7"/>
                    </a:lnTo>
                    <a:lnTo>
                      <a:pt x="12" y="19"/>
                    </a:lnTo>
                    <a:lnTo>
                      <a:pt x="24" y="28"/>
                    </a:lnTo>
                    <a:lnTo>
                      <a:pt x="40" y="38"/>
                    </a:lnTo>
                    <a:lnTo>
                      <a:pt x="50" y="40"/>
                    </a:lnTo>
                    <a:lnTo>
                      <a:pt x="59" y="42"/>
                    </a:lnTo>
                    <a:lnTo>
                      <a:pt x="71" y="42"/>
                    </a:lnTo>
                    <a:lnTo>
                      <a:pt x="83" y="40"/>
                    </a:lnTo>
                    <a:lnTo>
                      <a:pt x="94" y="35"/>
                    </a:lnTo>
                    <a:lnTo>
                      <a:pt x="106" y="26"/>
                    </a:lnTo>
                    <a:lnTo>
                      <a:pt x="118" y="17"/>
                    </a:lnTo>
                    <a:lnTo>
                      <a:pt x="132" y="0"/>
                    </a:lnTo>
                    <a:lnTo>
                      <a:pt x="120" y="7"/>
                    </a:lnTo>
                    <a:lnTo>
                      <a:pt x="109" y="14"/>
                    </a:lnTo>
                    <a:lnTo>
                      <a:pt x="92" y="19"/>
                    </a:lnTo>
                    <a:lnTo>
                      <a:pt x="71" y="24"/>
                    </a:lnTo>
                    <a:lnTo>
                      <a:pt x="50" y="24"/>
                    </a:lnTo>
                    <a:lnTo>
                      <a:pt x="38" y="21"/>
                    </a:lnTo>
                    <a:lnTo>
                      <a:pt x="26" y="19"/>
                    </a:lnTo>
                    <a:lnTo>
                      <a:pt x="14" y="14"/>
                    </a:lnTo>
                    <a:lnTo>
                      <a:pt x="0" y="7"/>
                    </a:lnTo>
                    <a:close/>
                  </a:path>
                </a:pathLst>
              </a:custGeom>
              <a:solidFill>
                <a:srgbClr val="FFAD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9" name="Freeform 253">
                <a:extLst>
                  <a:ext uri="{FF2B5EF4-FFF2-40B4-BE49-F238E27FC236}">
                    <a16:creationId xmlns:a16="http://schemas.microsoft.com/office/drawing/2014/main" xmlns="" id="{3C001F9C-F9B9-4CDC-A1F6-1B2F3C8AA9E2}"/>
                  </a:ext>
                </a:extLst>
              </p:cNvPr>
              <p:cNvSpPr>
                <a:spLocks/>
              </p:cNvSpPr>
              <p:nvPr/>
            </p:nvSpPr>
            <p:spPr bwMode="auto">
              <a:xfrm>
                <a:off x="4728" y="3072"/>
                <a:ext cx="73" cy="97"/>
              </a:xfrm>
              <a:custGeom>
                <a:avLst/>
                <a:gdLst>
                  <a:gd name="T0" fmla="*/ 73 w 73"/>
                  <a:gd name="T1" fmla="*/ 3 h 97"/>
                  <a:gd name="T2" fmla="*/ 73 w 73"/>
                  <a:gd name="T3" fmla="*/ 3 h 97"/>
                  <a:gd name="T4" fmla="*/ 59 w 73"/>
                  <a:gd name="T5" fmla="*/ 0 h 97"/>
                  <a:gd name="T6" fmla="*/ 45 w 73"/>
                  <a:gd name="T7" fmla="*/ 0 h 97"/>
                  <a:gd name="T8" fmla="*/ 30 w 73"/>
                  <a:gd name="T9" fmla="*/ 5 h 97"/>
                  <a:gd name="T10" fmla="*/ 21 w 73"/>
                  <a:gd name="T11" fmla="*/ 7 h 97"/>
                  <a:gd name="T12" fmla="*/ 16 w 73"/>
                  <a:gd name="T13" fmla="*/ 14 h 97"/>
                  <a:gd name="T14" fmla="*/ 9 w 73"/>
                  <a:gd name="T15" fmla="*/ 21 h 97"/>
                  <a:gd name="T16" fmla="*/ 4 w 73"/>
                  <a:gd name="T17" fmla="*/ 31 h 97"/>
                  <a:gd name="T18" fmla="*/ 0 w 73"/>
                  <a:gd name="T19" fmla="*/ 43 h 97"/>
                  <a:gd name="T20" fmla="*/ 0 w 73"/>
                  <a:gd name="T21" fmla="*/ 57 h 97"/>
                  <a:gd name="T22" fmla="*/ 0 w 73"/>
                  <a:gd name="T23" fmla="*/ 76 h 97"/>
                  <a:gd name="T24" fmla="*/ 0 w 73"/>
                  <a:gd name="T25" fmla="*/ 97 h 97"/>
                  <a:gd name="T26" fmla="*/ 0 w 73"/>
                  <a:gd name="T27" fmla="*/ 97 h 97"/>
                  <a:gd name="T28" fmla="*/ 0 w 73"/>
                  <a:gd name="T29" fmla="*/ 85 h 97"/>
                  <a:gd name="T30" fmla="*/ 2 w 73"/>
                  <a:gd name="T31" fmla="*/ 71 h 97"/>
                  <a:gd name="T32" fmla="*/ 4 w 73"/>
                  <a:gd name="T33" fmla="*/ 57 h 97"/>
                  <a:gd name="T34" fmla="*/ 14 w 73"/>
                  <a:gd name="T35" fmla="*/ 40 h 97"/>
                  <a:gd name="T36" fmla="*/ 26 w 73"/>
                  <a:gd name="T37" fmla="*/ 26 h 97"/>
                  <a:gd name="T38" fmla="*/ 35 w 73"/>
                  <a:gd name="T39" fmla="*/ 19 h 97"/>
                  <a:gd name="T40" fmla="*/ 45 w 73"/>
                  <a:gd name="T41" fmla="*/ 12 h 97"/>
                  <a:gd name="T42" fmla="*/ 56 w 73"/>
                  <a:gd name="T43" fmla="*/ 7 h 97"/>
                  <a:gd name="T44" fmla="*/ 73 w 73"/>
                  <a:gd name="T45" fmla="*/ 3 h 97"/>
                  <a:gd name="T46" fmla="*/ 73 w 73"/>
                  <a:gd name="T47" fmla="*/ 3 h 9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3"/>
                  <a:gd name="T73" fmla="*/ 0 h 97"/>
                  <a:gd name="T74" fmla="*/ 73 w 73"/>
                  <a:gd name="T75" fmla="*/ 97 h 9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3" h="97">
                    <a:moveTo>
                      <a:pt x="73" y="3"/>
                    </a:moveTo>
                    <a:lnTo>
                      <a:pt x="73" y="3"/>
                    </a:lnTo>
                    <a:lnTo>
                      <a:pt x="59" y="0"/>
                    </a:lnTo>
                    <a:lnTo>
                      <a:pt x="45" y="0"/>
                    </a:lnTo>
                    <a:lnTo>
                      <a:pt x="30" y="5"/>
                    </a:lnTo>
                    <a:lnTo>
                      <a:pt x="21" y="7"/>
                    </a:lnTo>
                    <a:lnTo>
                      <a:pt x="16" y="14"/>
                    </a:lnTo>
                    <a:lnTo>
                      <a:pt x="9" y="21"/>
                    </a:lnTo>
                    <a:lnTo>
                      <a:pt x="4" y="31"/>
                    </a:lnTo>
                    <a:lnTo>
                      <a:pt x="0" y="43"/>
                    </a:lnTo>
                    <a:lnTo>
                      <a:pt x="0" y="57"/>
                    </a:lnTo>
                    <a:lnTo>
                      <a:pt x="0" y="76"/>
                    </a:lnTo>
                    <a:lnTo>
                      <a:pt x="0" y="97"/>
                    </a:lnTo>
                    <a:lnTo>
                      <a:pt x="0" y="85"/>
                    </a:lnTo>
                    <a:lnTo>
                      <a:pt x="2" y="71"/>
                    </a:lnTo>
                    <a:lnTo>
                      <a:pt x="4" y="57"/>
                    </a:lnTo>
                    <a:lnTo>
                      <a:pt x="14" y="40"/>
                    </a:lnTo>
                    <a:lnTo>
                      <a:pt x="26" y="26"/>
                    </a:lnTo>
                    <a:lnTo>
                      <a:pt x="35" y="19"/>
                    </a:lnTo>
                    <a:lnTo>
                      <a:pt x="45" y="12"/>
                    </a:lnTo>
                    <a:lnTo>
                      <a:pt x="56" y="7"/>
                    </a:lnTo>
                    <a:lnTo>
                      <a:pt x="73" y="3"/>
                    </a:ln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110">
              <a:extLst>
                <a:ext uri="{FF2B5EF4-FFF2-40B4-BE49-F238E27FC236}">
                  <a16:creationId xmlns:a16="http://schemas.microsoft.com/office/drawing/2014/main" xmlns="" id="{E8077A23-D931-4C59-AA79-175A83FF2E48}"/>
                </a:ext>
              </a:extLst>
            </p:cNvPr>
            <p:cNvGrpSpPr>
              <a:grpSpLocks/>
            </p:cNvGrpSpPr>
            <p:nvPr/>
          </p:nvGrpSpPr>
          <p:grpSpPr bwMode="auto">
            <a:xfrm>
              <a:off x="4195" y="1953"/>
              <a:ext cx="1183" cy="1795"/>
              <a:chOff x="3958" y="1664"/>
              <a:chExt cx="1557" cy="2019"/>
            </a:xfrm>
          </p:grpSpPr>
          <p:sp>
            <p:nvSpPr>
              <p:cNvPr id="14" name="Freeform 14">
                <a:extLst>
                  <a:ext uri="{FF2B5EF4-FFF2-40B4-BE49-F238E27FC236}">
                    <a16:creationId xmlns:a16="http://schemas.microsoft.com/office/drawing/2014/main" xmlns="" id="{957FC284-F2AE-4194-899B-B4E3DE106307}"/>
                  </a:ext>
                </a:extLst>
              </p:cNvPr>
              <p:cNvSpPr>
                <a:spLocks/>
              </p:cNvSpPr>
              <p:nvPr/>
            </p:nvSpPr>
            <p:spPr bwMode="auto">
              <a:xfrm>
                <a:off x="4040" y="1685"/>
                <a:ext cx="1177" cy="507"/>
              </a:xfrm>
              <a:custGeom>
                <a:avLst/>
                <a:gdLst>
                  <a:gd name="T0" fmla="*/ 0 w 2355"/>
                  <a:gd name="T1" fmla="*/ 0 h 1014"/>
                  <a:gd name="T2" fmla="*/ 0 w 2355"/>
                  <a:gd name="T3" fmla="*/ 1 h 1014"/>
                  <a:gd name="T4" fmla="*/ 0 w 2355"/>
                  <a:gd name="T5" fmla="*/ 1 h 1014"/>
                  <a:gd name="T6" fmla="*/ 0 w 2355"/>
                  <a:gd name="T7" fmla="*/ 1 h 1014"/>
                  <a:gd name="T8" fmla="*/ 0 w 2355"/>
                  <a:gd name="T9" fmla="*/ 1 h 1014"/>
                  <a:gd name="T10" fmla="*/ 0 w 2355"/>
                  <a:gd name="T11" fmla="*/ 1 h 1014"/>
                  <a:gd name="T12" fmla="*/ 0 w 2355"/>
                  <a:gd name="T13" fmla="*/ 1 h 1014"/>
                  <a:gd name="T14" fmla="*/ 0 w 2355"/>
                  <a:gd name="T15" fmla="*/ 1 h 1014"/>
                  <a:gd name="T16" fmla="*/ 0 w 2355"/>
                  <a:gd name="T17" fmla="*/ 1 h 1014"/>
                  <a:gd name="T18" fmla="*/ 0 w 2355"/>
                  <a:gd name="T19" fmla="*/ 1 h 1014"/>
                  <a:gd name="T20" fmla="*/ 0 w 2355"/>
                  <a:gd name="T21" fmla="*/ 1 h 1014"/>
                  <a:gd name="T22" fmla="*/ 0 w 2355"/>
                  <a:gd name="T23" fmla="*/ 1 h 1014"/>
                  <a:gd name="T24" fmla="*/ 0 w 2355"/>
                  <a:gd name="T25" fmla="*/ 1 h 1014"/>
                  <a:gd name="T26" fmla="*/ 0 w 2355"/>
                  <a:gd name="T27" fmla="*/ 0 h 1014"/>
                  <a:gd name="T28" fmla="*/ 0 w 2355"/>
                  <a:gd name="T29" fmla="*/ 0 h 10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55"/>
                  <a:gd name="T46" fmla="*/ 0 h 1014"/>
                  <a:gd name="T47" fmla="*/ 2355 w 2355"/>
                  <a:gd name="T48" fmla="*/ 1014 h 10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55" h="1014">
                    <a:moveTo>
                      <a:pt x="1397" y="0"/>
                    </a:moveTo>
                    <a:lnTo>
                      <a:pt x="0" y="651"/>
                    </a:lnTo>
                    <a:lnTo>
                      <a:pt x="241" y="700"/>
                    </a:lnTo>
                    <a:lnTo>
                      <a:pt x="506" y="751"/>
                    </a:lnTo>
                    <a:lnTo>
                      <a:pt x="663" y="782"/>
                    </a:lnTo>
                    <a:lnTo>
                      <a:pt x="831" y="812"/>
                    </a:lnTo>
                    <a:lnTo>
                      <a:pt x="1007" y="844"/>
                    </a:lnTo>
                    <a:lnTo>
                      <a:pt x="1190" y="875"/>
                    </a:lnTo>
                    <a:lnTo>
                      <a:pt x="1374" y="905"/>
                    </a:lnTo>
                    <a:lnTo>
                      <a:pt x="1558" y="934"/>
                    </a:lnTo>
                    <a:lnTo>
                      <a:pt x="1910" y="983"/>
                    </a:lnTo>
                    <a:lnTo>
                      <a:pt x="2218" y="1014"/>
                    </a:lnTo>
                    <a:lnTo>
                      <a:pt x="2355" y="398"/>
                    </a:lnTo>
                    <a:lnTo>
                      <a:pt x="1397" y="0"/>
                    </a:lnTo>
                    <a:close/>
                  </a:path>
                </a:pathLst>
              </a:custGeom>
              <a:solidFill>
                <a:srgbClr val="487AE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5">
                <a:extLst>
                  <a:ext uri="{FF2B5EF4-FFF2-40B4-BE49-F238E27FC236}">
                    <a16:creationId xmlns:a16="http://schemas.microsoft.com/office/drawing/2014/main" xmlns="" id="{33096038-52FA-4277-AEF2-1BE1C312D4DA}"/>
                  </a:ext>
                </a:extLst>
              </p:cNvPr>
              <p:cNvSpPr>
                <a:spLocks/>
              </p:cNvSpPr>
              <p:nvPr/>
            </p:nvSpPr>
            <p:spPr bwMode="auto">
              <a:xfrm>
                <a:off x="4090" y="2036"/>
                <a:ext cx="1106" cy="191"/>
              </a:xfrm>
              <a:custGeom>
                <a:avLst/>
                <a:gdLst>
                  <a:gd name="T0" fmla="*/ 0 w 2210"/>
                  <a:gd name="T1" fmla="*/ 0 h 382"/>
                  <a:gd name="T2" fmla="*/ 1 w 2210"/>
                  <a:gd name="T3" fmla="*/ 1 h 382"/>
                  <a:gd name="T4" fmla="*/ 1 w 2210"/>
                  <a:gd name="T5" fmla="*/ 1 h 382"/>
                  <a:gd name="T6" fmla="*/ 1 w 2210"/>
                  <a:gd name="T7" fmla="*/ 1 h 382"/>
                  <a:gd name="T8" fmla="*/ 1 w 2210"/>
                  <a:gd name="T9" fmla="*/ 1 h 382"/>
                  <a:gd name="T10" fmla="*/ 1 w 2210"/>
                  <a:gd name="T11" fmla="*/ 1 h 382"/>
                  <a:gd name="T12" fmla="*/ 1 w 2210"/>
                  <a:gd name="T13" fmla="*/ 1 h 382"/>
                  <a:gd name="T14" fmla="*/ 1 w 2210"/>
                  <a:gd name="T15" fmla="*/ 1 h 382"/>
                  <a:gd name="T16" fmla="*/ 1 w 2210"/>
                  <a:gd name="T17" fmla="*/ 1 h 382"/>
                  <a:gd name="T18" fmla="*/ 1 w 2210"/>
                  <a:gd name="T19" fmla="*/ 1 h 382"/>
                  <a:gd name="T20" fmla="*/ 1 w 2210"/>
                  <a:gd name="T21" fmla="*/ 1 h 382"/>
                  <a:gd name="T22" fmla="*/ 1 w 2210"/>
                  <a:gd name="T23" fmla="*/ 1 h 382"/>
                  <a:gd name="T24" fmla="*/ 1 w 2210"/>
                  <a:gd name="T25" fmla="*/ 1 h 382"/>
                  <a:gd name="T26" fmla="*/ 1 w 2210"/>
                  <a:gd name="T27" fmla="*/ 1 h 382"/>
                  <a:gd name="T28" fmla="*/ 1 w 2210"/>
                  <a:gd name="T29" fmla="*/ 1 h 382"/>
                  <a:gd name="T30" fmla="*/ 1 w 2210"/>
                  <a:gd name="T31" fmla="*/ 1 h 382"/>
                  <a:gd name="T32" fmla="*/ 1 w 2210"/>
                  <a:gd name="T33" fmla="*/ 1 h 382"/>
                  <a:gd name="T34" fmla="*/ 0 w 2210"/>
                  <a:gd name="T35" fmla="*/ 0 h 382"/>
                  <a:gd name="T36" fmla="*/ 0 w 2210"/>
                  <a:gd name="T37" fmla="*/ 0 h 3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210"/>
                  <a:gd name="T58" fmla="*/ 0 h 382"/>
                  <a:gd name="T59" fmla="*/ 2210 w 2210"/>
                  <a:gd name="T60" fmla="*/ 382 h 3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210" h="382">
                    <a:moveTo>
                      <a:pt x="0" y="0"/>
                    </a:moveTo>
                    <a:lnTo>
                      <a:pt x="19" y="154"/>
                    </a:lnTo>
                    <a:lnTo>
                      <a:pt x="235" y="182"/>
                    </a:lnTo>
                    <a:lnTo>
                      <a:pt x="477" y="215"/>
                    </a:lnTo>
                    <a:lnTo>
                      <a:pt x="779" y="251"/>
                    </a:lnTo>
                    <a:lnTo>
                      <a:pt x="1123" y="291"/>
                    </a:lnTo>
                    <a:lnTo>
                      <a:pt x="1490" y="327"/>
                    </a:lnTo>
                    <a:lnTo>
                      <a:pt x="1860" y="359"/>
                    </a:lnTo>
                    <a:lnTo>
                      <a:pt x="2210" y="382"/>
                    </a:lnTo>
                    <a:lnTo>
                      <a:pt x="2185" y="319"/>
                    </a:lnTo>
                    <a:lnTo>
                      <a:pt x="1978" y="300"/>
                    </a:lnTo>
                    <a:lnTo>
                      <a:pt x="1448" y="241"/>
                    </a:lnTo>
                    <a:lnTo>
                      <a:pt x="1108" y="196"/>
                    </a:lnTo>
                    <a:lnTo>
                      <a:pt x="741" y="141"/>
                    </a:lnTo>
                    <a:lnTo>
                      <a:pt x="553" y="110"/>
                    </a:lnTo>
                    <a:lnTo>
                      <a:pt x="365" y="76"/>
                    </a:lnTo>
                    <a:lnTo>
                      <a:pt x="180" y="40"/>
                    </a:lnTo>
                    <a:lnTo>
                      <a:pt x="0"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6">
                <a:extLst>
                  <a:ext uri="{FF2B5EF4-FFF2-40B4-BE49-F238E27FC236}">
                    <a16:creationId xmlns:a16="http://schemas.microsoft.com/office/drawing/2014/main" xmlns="" id="{06699864-E88E-4BD7-A4C6-31970A8767EE}"/>
                  </a:ext>
                </a:extLst>
              </p:cNvPr>
              <p:cNvSpPr>
                <a:spLocks/>
              </p:cNvSpPr>
              <p:nvPr/>
            </p:nvSpPr>
            <p:spPr bwMode="auto">
              <a:xfrm>
                <a:off x="5173" y="1930"/>
                <a:ext cx="84" cy="294"/>
              </a:xfrm>
              <a:custGeom>
                <a:avLst/>
                <a:gdLst>
                  <a:gd name="T0" fmla="*/ 0 w 170"/>
                  <a:gd name="T1" fmla="*/ 1 h 587"/>
                  <a:gd name="T2" fmla="*/ 0 w 170"/>
                  <a:gd name="T3" fmla="*/ 1 h 587"/>
                  <a:gd name="T4" fmla="*/ 0 w 170"/>
                  <a:gd name="T5" fmla="*/ 0 h 587"/>
                  <a:gd name="T6" fmla="*/ 0 w 170"/>
                  <a:gd name="T7" fmla="*/ 1 h 587"/>
                  <a:gd name="T8" fmla="*/ 0 w 170"/>
                  <a:gd name="T9" fmla="*/ 1 h 587"/>
                  <a:gd name="T10" fmla="*/ 0 w 170"/>
                  <a:gd name="T11" fmla="*/ 1 h 587"/>
                  <a:gd name="T12" fmla="*/ 0 60000 65536"/>
                  <a:gd name="T13" fmla="*/ 0 60000 65536"/>
                  <a:gd name="T14" fmla="*/ 0 60000 65536"/>
                  <a:gd name="T15" fmla="*/ 0 60000 65536"/>
                  <a:gd name="T16" fmla="*/ 0 60000 65536"/>
                  <a:gd name="T17" fmla="*/ 0 60000 65536"/>
                  <a:gd name="T18" fmla="*/ 0 w 170"/>
                  <a:gd name="T19" fmla="*/ 0 h 587"/>
                  <a:gd name="T20" fmla="*/ 170 w 170"/>
                  <a:gd name="T21" fmla="*/ 587 h 587"/>
                </a:gdLst>
                <a:ahLst/>
                <a:cxnLst>
                  <a:cxn ang="T12">
                    <a:pos x="T0" y="T1"/>
                  </a:cxn>
                  <a:cxn ang="T13">
                    <a:pos x="T2" y="T3"/>
                  </a:cxn>
                  <a:cxn ang="T14">
                    <a:pos x="T4" y="T5"/>
                  </a:cxn>
                  <a:cxn ang="T15">
                    <a:pos x="T6" y="T7"/>
                  </a:cxn>
                  <a:cxn ang="T16">
                    <a:pos x="T8" y="T9"/>
                  </a:cxn>
                  <a:cxn ang="T17">
                    <a:pos x="T10" y="T11"/>
                  </a:cxn>
                </a:cxnLst>
                <a:rect l="T18" t="T19" r="T20" b="T21"/>
                <a:pathLst>
                  <a:path w="170" h="587">
                    <a:moveTo>
                      <a:pt x="57" y="587"/>
                    </a:moveTo>
                    <a:lnTo>
                      <a:pt x="0" y="492"/>
                    </a:lnTo>
                    <a:lnTo>
                      <a:pt x="78" y="0"/>
                    </a:lnTo>
                    <a:lnTo>
                      <a:pt x="170" y="70"/>
                    </a:lnTo>
                    <a:lnTo>
                      <a:pt x="57" y="587"/>
                    </a:lnTo>
                    <a:close/>
                  </a:path>
                </a:pathLst>
              </a:custGeom>
              <a:solidFill>
                <a:srgbClr val="002BD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7">
                <a:extLst>
                  <a:ext uri="{FF2B5EF4-FFF2-40B4-BE49-F238E27FC236}">
                    <a16:creationId xmlns:a16="http://schemas.microsoft.com/office/drawing/2014/main" xmlns="" id="{E09AD648-F38F-4D9D-8262-7186C0EC222E}"/>
                  </a:ext>
                </a:extLst>
              </p:cNvPr>
              <p:cNvSpPr>
                <a:spLocks/>
              </p:cNvSpPr>
              <p:nvPr/>
            </p:nvSpPr>
            <p:spPr bwMode="auto">
              <a:xfrm>
                <a:off x="4337" y="2160"/>
                <a:ext cx="674" cy="350"/>
              </a:xfrm>
              <a:custGeom>
                <a:avLst/>
                <a:gdLst>
                  <a:gd name="T0" fmla="*/ 1 w 1347"/>
                  <a:gd name="T1" fmla="*/ 0 h 699"/>
                  <a:gd name="T2" fmla="*/ 0 w 1347"/>
                  <a:gd name="T3" fmla="*/ 1 h 699"/>
                  <a:gd name="T4" fmla="*/ 1 w 1347"/>
                  <a:gd name="T5" fmla="*/ 1 h 699"/>
                  <a:gd name="T6" fmla="*/ 1 w 1347"/>
                  <a:gd name="T7" fmla="*/ 1 h 699"/>
                  <a:gd name="T8" fmla="*/ 1 w 1347"/>
                  <a:gd name="T9" fmla="*/ 1 h 699"/>
                  <a:gd name="T10" fmla="*/ 1 w 1347"/>
                  <a:gd name="T11" fmla="*/ 1 h 699"/>
                  <a:gd name="T12" fmla="*/ 1 w 1347"/>
                  <a:gd name="T13" fmla="*/ 1 h 699"/>
                  <a:gd name="T14" fmla="*/ 1 w 1347"/>
                  <a:gd name="T15" fmla="*/ 1 h 699"/>
                  <a:gd name="T16" fmla="*/ 1 w 1347"/>
                  <a:gd name="T17" fmla="*/ 1 h 699"/>
                  <a:gd name="T18" fmla="*/ 1 w 1347"/>
                  <a:gd name="T19" fmla="*/ 1 h 699"/>
                  <a:gd name="T20" fmla="*/ 1 w 1347"/>
                  <a:gd name="T21" fmla="*/ 1 h 699"/>
                  <a:gd name="T22" fmla="*/ 1 w 1347"/>
                  <a:gd name="T23" fmla="*/ 1 h 699"/>
                  <a:gd name="T24" fmla="*/ 1 w 1347"/>
                  <a:gd name="T25" fmla="*/ 0 h 699"/>
                  <a:gd name="T26" fmla="*/ 1 w 1347"/>
                  <a:gd name="T27" fmla="*/ 0 h 6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47"/>
                  <a:gd name="T43" fmla="*/ 0 h 699"/>
                  <a:gd name="T44" fmla="*/ 1347 w 1347"/>
                  <a:gd name="T45" fmla="*/ 699 h 6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47" h="699">
                    <a:moveTo>
                      <a:pt x="268" y="0"/>
                    </a:moveTo>
                    <a:lnTo>
                      <a:pt x="0" y="699"/>
                    </a:lnTo>
                    <a:lnTo>
                      <a:pt x="161" y="673"/>
                    </a:lnTo>
                    <a:lnTo>
                      <a:pt x="334" y="642"/>
                    </a:lnTo>
                    <a:lnTo>
                      <a:pt x="545" y="599"/>
                    </a:lnTo>
                    <a:lnTo>
                      <a:pt x="770" y="545"/>
                    </a:lnTo>
                    <a:lnTo>
                      <a:pt x="992" y="481"/>
                    </a:lnTo>
                    <a:lnTo>
                      <a:pt x="1097" y="447"/>
                    </a:lnTo>
                    <a:lnTo>
                      <a:pt x="1192" y="409"/>
                    </a:lnTo>
                    <a:lnTo>
                      <a:pt x="1275" y="369"/>
                    </a:lnTo>
                    <a:lnTo>
                      <a:pt x="1347" y="327"/>
                    </a:lnTo>
                    <a:lnTo>
                      <a:pt x="1254" y="93"/>
                    </a:lnTo>
                    <a:lnTo>
                      <a:pt x="268"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8">
                <a:extLst>
                  <a:ext uri="{FF2B5EF4-FFF2-40B4-BE49-F238E27FC236}">
                    <a16:creationId xmlns:a16="http://schemas.microsoft.com/office/drawing/2014/main" xmlns="" id="{2C21A523-DC5B-4666-A350-9D3BA2A62A5B}"/>
                  </a:ext>
                </a:extLst>
              </p:cNvPr>
              <p:cNvSpPr>
                <a:spLocks/>
              </p:cNvSpPr>
              <p:nvPr/>
            </p:nvSpPr>
            <p:spPr bwMode="auto">
              <a:xfrm>
                <a:off x="4378" y="2199"/>
                <a:ext cx="627" cy="286"/>
              </a:xfrm>
              <a:custGeom>
                <a:avLst/>
                <a:gdLst>
                  <a:gd name="T0" fmla="*/ 1 w 1252"/>
                  <a:gd name="T1" fmla="*/ 0 h 572"/>
                  <a:gd name="T2" fmla="*/ 1 w 1252"/>
                  <a:gd name="T3" fmla="*/ 1 h 572"/>
                  <a:gd name="T4" fmla="*/ 1 w 1252"/>
                  <a:gd name="T5" fmla="*/ 1 h 572"/>
                  <a:gd name="T6" fmla="*/ 1 w 1252"/>
                  <a:gd name="T7" fmla="*/ 1 h 572"/>
                  <a:gd name="T8" fmla="*/ 1 w 1252"/>
                  <a:gd name="T9" fmla="*/ 1 h 572"/>
                  <a:gd name="T10" fmla="*/ 1 w 1252"/>
                  <a:gd name="T11" fmla="*/ 1 h 572"/>
                  <a:gd name="T12" fmla="*/ 1 w 1252"/>
                  <a:gd name="T13" fmla="*/ 1 h 572"/>
                  <a:gd name="T14" fmla="*/ 1 w 1252"/>
                  <a:gd name="T15" fmla="*/ 1 h 572"/>
                  <a:gd name="T16" fmla="*/ 1 w 1252"/>
                  <a:gd name="T17" fmla="*/ 1 h 572"/>
                  <a:gd name="T18" fmla="*/ 1 w 1252"/>
                  <a:gd name="T19" fmla="*/ 1 h 572"/>
                  <a:gd name="T20" fmla="*/ 1 w 1252"/>
                  <a:gd name="T21" fmla="*/ 1 h 572"/>
                  <a:gd name="T22" fmla="*/ 1 w 1252"/>
                  <a:gd name="T23" fmla="*/ 1 h 572"/>
                  <a:gd name="T24" fmla="*/ 1 w 1252"/>
                  <a:gd name="T25" fmla="*/ 1 h 572"/>
                  <a:gd name="T26" fmla="*/ 1 w 1252"/>
                  <a:gd name="T27" fmla="*/ 1 h 572"/>
                  <a:gd name="T28" fmla="*/ 0 w 1252"/>
                  <a:gd name="T29" fmla="*/ 1 h 572"/>
                  <a:gd name="T30" fmla="*/ 0 w 1252"/>
                  <a:gd name="T31" fmla="*/ 1 h 572"/>
                  <a:gd name="T32" fmla="*/ 1 w 1252"/>
                  <a:gd name="T33" fmla="*/ 1 h 572"/>
                  <a:gd name="T34" fmla="*/ 1 w 1252"/>
                  <a:gd name="T35" fmla="*/ 1 h 572"/>
                  <a:gd name="T36" fmla="*/ 1 w 1252"/>
                  <a:gd name="T37" fmla="*/ 0 h 572"/>
                  <a:gd name="T38" fmla="*/ 1 w 1252"/>
                  <a:gd name="T39" fmla="*/ 0 h 5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52"/>
                  <a:gd name="T61" fmla="*/ 0 h 572"/>
                  <a:gd name="T62" fmla="*/ 1252 w 1252"/>
                  <a:gd name="T63" fmla="*/ 572 h 5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52" h="572">
                    <a:moveTo>
                      <a:pt x="861" y="0"/>
                    </a:moveTo>
                    <a:lnTo>
                      <a:pt x="881" y="23"/>
                    </a:lnTo>
                    <a:lnTo>
                      <a:pt x="906" y="47"/>
                    </a:lnTo>
                    <a:lnTo>
                      <a:pt x="935" y="80"/>
                    </a:lnTo>
                    <a:lnTo>
                      <a:pt x="965" y="118"/>
                    </a:lnTo>
                    <a:lnTo>
                      <a:pt x="997" y="158"/>
                    </a:lnTo>
                    <a:lnTo>
                      <a:pt x="1028" y="197"/>
                    </a:lnTo>
                    <a:lnTo>
                      <a:pt x="1054" y="235"/>
                    </a:lnTo>
                    <a:lnTo>
                      <a:pt x="982" y="270"/>
                    </a:lnTo>
                    <a:lnTo>
                      <a:pt x="895" y="308"/>
                    </a:lnTo>
                    <a:lnTo>
                      <a:pt x="775" y="353"/>
                    </a:lnTo>
                    <a:lnTo>
                      <a:pt x="623" y="403"/>
                    </a:lnTo>
                    <a:lnTo>
                      <a:pt x="442" y="452"/>
                    </a:lnTo>
                    <a:lnTo>
                      <a:pt x="235" y="496"/>
                    </a:lnTo>
                    <a:lnTo>
                      <a:pt x="0" y="530"/>
                    </a:lnTo>
                    <a:lnTo>
                      <a:pt x="0" y="572"/>
                    </a:lnTo>
                    <a:lnTo>
                      <a:pt x="1252" y="251"/>
                    </a:lnTo>
                    <a:lnTo>
                      <a:pt x="1182" y="21"/>
                    </a:lnTo>
                    <a:lnTo>
                      <a:pt x="861" y="0"/>
                    </a:lnTo>
                    <a:close/>
                  </a:path>
                </a:pathLst>
              </a:custGeom>
              <a:solidFill>
                <a:srgbClr val="0021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9">
                <a:extLst>
                  <a:ext uri="{FF2B5EF4-FFF2-40B4-BE49-F238E27FC236}">
                    <a16:creationId xmlns:a16="http://schemas.microsoft.com/office/drawing/2014/main" xmlns="" id="{F7ABC476-FDA8-40B6-A074-8F325CA8EAE5}"/>
                  </a:ext>
                </a:extLst>
              </p:cNvPr>
              <p:cNvSpPr>
                <a:spLocks/>
              </p:cNvSpPr>
              <p:nvPr/>
            </p:nvSpPr>
            <p:spPr bwMode="auto">
              <a:xfrm>
                <a:off x="4432" y="2204"/>
                <a:ext cx="249" cy="222"/>
              </a:xfrm>
              <a:custGeom>
                <a:avLst/>
                <a:gdLst>
                  <a:gd name="T0" fmla="*/ 0 w 500"/>
                  <a:gd name="T1" fmla="*/ 0 h 443"/>
                  <a:gd name="T2" fmla="*/ 0 w 500"/>
                  <a:gd name="T3" fmla="*/ 1 h 443"/>
                  <a:gd name="T4" fmla="*/ 0 w 500"/>
                  <a:gd name="T5" fmla="*/ 1 h 443"/>
                  <a:gd name="T6" fmla="*/ 0 w 500"/>
                  <a:gd name="T7" fmla="*/ 1 h 443"/>
                  <a:gd name="T8" fmla="*/ 0 w 500"/>
                  <a:gd name="T9" fmla="*/ 1 h 443"/>
                  <a:gd name="T10" fmla="*/ 0 w 500"/>
                  <a:gd name="T11" fmla="*/ 1 h 443"/>
                  <a:gd name="T12" fmla="*/ 0 w 500"/>
                  <a:gd name="T13" fmla="*/ 1 h 443"/>
                  <a:gd name="T14" fmla="*/ 0 w 500"/>
                  <a:gd name="T15" fmla="*/ 1 h 443"/>
                  <a:gd name="T16" fmla="*/ 0 w 500"/>
                  <a:gd name="T17" fmla="*/ 1 h 443"/>
                  <a:gd name="T18" fmla="*/ 0 w 500"/>
                  <a:gd name="T19" fmla="*/ 0 h 443"/>
                  <a:gd name="T20" fmla="*/ 0 w 500"/>
                  <a:gd name="T21" fmla="*/ 0 h 4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0"/>
                  <a:gd name="T34" fmla="*/ 0 h 443"/>
                  <a:gd name="T35" fmla="*/ 500 w 500"/>
                  <a:gd name="T36" fmla="*/ 443 h 4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0" h="443">
                    <a:moveTo>
                      <a:pt x="141" y="0"/>
                    </a:moveTo>
                    <a:lnTo>
                      <a:pt x="125" y="40"/>
                    </a:lnTo>
                    <a:lnTo>
                      <a:pt x="110" y="86"/>
                    </a:lnTo>
                    <a:lnTo>
                      <a:pt x="89" y="143"/>
                    </a:lnTo>
                    <a:lnTo>
                      <a:pt x="44" y="285"/>
                    </a:lnTo>
                    <a:lnTo>
                      <a:pt x="21" y="363"/>
                    </a:lnTo>
                    <a:lnTo>
                      <a:pt x="0" y="443"/>
                    </a:lnTo>
                    <a:lnTo>
                      <a:pt x="150" y="192"/>
                    </a:lnTo>
                    <a:lnTo>
                      <a:pt x="500" y="156"/>
                    </a:lnTo>
                    <a:lnTo>
                      <a:pt x="141" y="0"/>
                    </a:lnTo>
                    <a:close/>
                  </a:path>
                </a:pathLst>
              </a:custGeom>
              <a:solidFill>
                <a:srgbClr val="4F8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20">
                <a:extLst>
                  <a:ext uri="{FF2B5EF4-FFF2-40B4-BE49-F238E27FC236}">
                    <a16:creationId xmlns:a16="http://schemas.microsoft.com/office/drawing/2014/main" xmlns="" id="{C5C536A0-428E-4DD0-95F3-C3AB5D60518C}"/>
                  </a:ext>
                </a:extLst>
              </p:cNvPr>
              <p:cNvSpPr>
                <a:spLocks/>
              </p:cNvSpPr>
              <p:nvPr/>
            </p:nvSpPr>
            <p:spPr bwMode="auto">
              <a:xfrm>
                <a:off x="4709" y="1932"/>
                <a:ext cx="146" cy="50"/>
              </a:xfrm>
              <a:custGeom>
                <a:avLst/>
                <a:gdLst>
                  <a:gd name="T0" fmla="*/ 0 w 293"/>
                  <a:gd name="T1" fmla="*/ 0 h 99"/>
                  <a:gd name="T2" fmla="*/ 0 w 293"/>
                  <a:gd name="T3" fmla="*/ 1 h 99"/>
                  <a:gd name="T4" fmla="*/ 0 w 293"/>
                  <a:gd name="T5" fmla="*/ 1 h 99"/>
                  <a:gd name="T6" fmla="*/ 0 w 293"/>
                  <a:gd name="T7" fmla="*/ 1 h 99"/>
                  <a:gd name="T8" fmla="*/ 0 w 293"/>
                  <a:gd name="T9" fmla="*/ 1 h 99"/>
                  <a:gd name="T10" fmla="*/ 0 w 293"/>
                  <a:gd name="T11" fmla="*/ 0 h 99"/>
                  <a:gd name="T12" fmla="*/ 0 w 293"/>
                  <a:gd name="T13" fmla="*/ 0 h 99"/>
                  <a:gd name="T14" fmla="*/ 0 60000 65536"/>
                  <a:gd name="T15" fmla="*/ 0 60000 65536"/>
                  <a:gd name="T16" fmla="*/ 0 60000 65536"/>
                  <a:gd name="T17" fmla="*/ 0 60000 65536"/>
                  <a:gd name="T18" fmla="*/ 0 60000 65536"/>
                  <a:gd name="T19" fmla="*/ 0 60000 65536"/>
                  <a:gd name="T20" fmla="*/ 0 60000 65536"/>
                  <a:gd name="T21" fmla="*/ 0 w 293"/>
                  <a:gd name="T22" fmla="*/ 0 h 99"/>
                  <a:gd name="T23" fmla="*/ 293 w 293"/>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3" h="99">
                    <a:moveTo>
                      <a:pt x="0" y="0"/>
                    </a:moveTo>
                    <a:lnTo>
                      <a:pt x="13" y="81"/>
                    </a:lnTo>
                    <a:lnTo>
                      <a:pt x="106" y="95"/>
                    </a:lnTo>
                    <a:lnTo>
                      <a:pt x="283" y="99"/>
                    </a:lnTo>
                    <a:lnTo>
                      <a:pt x="293" y="60"/>
                    </a:lnTo>
                    <a:lnTo>
                      <a:pt x="0"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21">
                <a:extLst>
                  <a:ext uri="{FF2B5EF4-FFF2-40B4-BE49-F238E27FC236}">
                    <a16:creationId xmlns:a16="http://schemas.microsoft.com/office/drawing/2014/main" xmlns="" id="{BA9B9D53-6946-4C15-8BF0-E9CA74F3AAC0}"/>
                  </a:ext>
                </a:extLst>
              </p:cNvPr>
              <p:cNvSpPr>
                <a:spLocks/>
              </p:cNvSpPr>
              <p:nvPr/>
            </p:nvSpPr>
            <p:spPr bwMode="auto">
              <a:xfrm>
                <a:off x="4734" y="1901"/>
                <a:ext cx="66" cy="43"/>
              </a:xfrm>
              <a:custGeom>
                <a:avLst/>
                <a:gdLst>
                  <a:gd name="T0" fmla="*/ 0 w 133"/>
                  <a:gd name="T1" fmla="*/ 0 h 85"/>
                  <a:gd name="T2" fmla="*/ 0 w 133"/>
                  <a:gd name="T3" fmla="*/ 1 h 85"/>
                  <a:gd name="T4" fmla="*/ 0 w 133"/>
                  <a:gd name="T5" fmla="*/ 1 h 85"/>
                  <a:gd name="T6" fmla="*/ 0 w 133"/>
                  <a:gd name="T7" fmla="*/ 1 h 85"/>
                  <a:gd name="T8" fmla="*/ 0 w 133"/>
                  <a:gd name="T9" fmla="*/ 0 h 85"/>
                  <a:gd name="T10" fmla="*/ 0 w 133"/>
                  <a:gd name="T11" fmla="*/ 0 h 85"/>
                  <a:gd name="T12" fmla="*/ 0 60000 65536"/>
                  <a:gd name="T13" fmla="*/ 0 60000 65536"/>
                  <a:gd name="T14" fmla="*/ 0 60000 65536"/>
                  <a:gd name="T15" fmla="*/ 0 60000 65536"/>
                  <a:gd name="T16" fmla="*/ 0 60000 65536"/>
                  <a:gd name="T17" fmla="*/ 0 60000 65536"/>
                  <a:gd name="T18" fmla="*/ 0 w 133"/>
                  <a:gd name="T19" fmla="*/ 0 h 85"/>
                  <a:gd name="T20" fmla="*/ 133 w 133"/>
                  <a:gd name="T21" fmla="*/ 85 h 85"/>
                </a:gdLst>
                <a:ahLst/>
                <a:cxnLst>
                  <a:cxn ang="T12">
                    <a:pos x="T0" y="T1"/>
                  </a:cxn>
                  <a:cxn ang="T13">
                    <a:pos x="T2" y="T3"/>
                  </a:cxn>
                  <a:cxn ang="T14">
                    <a:pos x="T4" y="T5"/>
                  </a:cxn>
                  <a:cxn ang="T15">
                    <a:pos x="T6" y="T7"/>
                  </a:cxn>
                  <a:cxn ang="T16">
                    <a:pos x="T8" y="T9"/>
                  </a:cxn>
                  <a:cxn ang="T17">
                    <a:pos x="T10" y="T11"/>
                  </a:cxn>
                </a:cxnLst>
                <a:rect l="T18" t="T19" r="T20" b="T21"/>
                <a:pathLst>
                  <a:path w="133" h="85">
                    <a:moveTo>
                      <a:pt x="133" y="0"/>
                    </a:moveTo>
                    <a:lnTo>
                      <a:pt x="0" y="40"/>
                    </a:lnTo>
                    <a:lnTo>
                      <a:pt x="128" y="85"/>
                    </a:lnTo>
                    <a:lnTo>
                      <a:pt x="84" y="36"/>
                    </a:lnTo>
                    <a:lnTo>
                      <a:pt x="133" y="0"/>
                    </a:lnTo>
                    <a:close/>
                  </a:path>
                </a:pathLst>
              </a:custGeom>
              <a:solidFill>
                <a:srgbClr val="7AA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a:extLst>
                  <a:ext uri="{FF2B5EF4-FFF2-40B4-BE49-F238E27FC236}">
                    <a16:creationId xmlns:a16="http://schemas.microsoft.com/office/drawing/2014/main" xmlns="" id="{4483EF94-0DAA-4F9B-97C9-898DB772A3CF}"/>
                  </a:ext>
                </a:extLst>
              </p:cNvPr>
              <p:cNvSpPr>
                <a:spLocks/>
              </p:cNvSpPr>
              <p:nvPr/>
            </p:nvSpPr>
            <p:spPr bwMode="auto">
              <a:xfrm>
                <a:off x="5356" y="3056"/>
                <a:ext cx="137" cy="564"/>
              </a:xfrm>
              <a:custGeom>
                <a:avLst/>
                <a:gdLst>
                  <a:gd name="T0" fmla="*/ 1 w 274"/>
                  <a:gd name="T1" fmla="*/ 0 h 1130"/>
                  <a:gd name="T2" fmla="*/ 1 w 274"/>
                  <a:gd name="T3" fmla="*/ 0 h 1130"/>
                  <a:gd name="T4" fmla="*/ 1 w 274"/>
                  <a:gd name="T5" fmla="*/ 0 h 1130"/>
                  <a:gd name="T6" fmla="*/ 0 w 274"/>
                  <a:gd name="T7" fmla="*/ 0 h 1130"/>
                  <a:gd name="T8" fmla="*/ 1 w 274"/>
                  <a:gd name="T9" fmla="*/ 0 h 1130"/>
                  <a:gd name="T10" fmla="*/ 1 w 274"/>
                  <a:gd name="T11" fmla="*/ 0 h 1130"/>
                  <a:gd name="T12" fmla="*/ 1 w 274"/>
                  <a:gd name="T13" fmla="*/ 0 h 1130"/>
                  <a:gd name="T14" fmla="*/ 1 w 274"/>
                  <a:gd name="T15" fmla="*/ 0 h 1130"/>
                  <a:gd name="T16" fmla="*/ 1 w 274"/>
                  <a:gd name="T17" fmla="*/ 0 h 1130"/>
                  <a:gd name="T18" fmla="*/ 1 w 274"/>
                  <a:gd name="T19" fmla="*/ 0 h 1130"/>
                  <a:gd name="T20" fmla="*/ 1 w 274"/>
                  <a:gd name="T21" fmla="*/ 0 h 1130"/>
                  <a:gd name="T22" fmla="*/ 1 w 274"/>
                  <a:gd name="T23" fmla="*/ 0 h 1130"/>
                  <a:gd name="T24" fmla="*/ 1 w 274"/>
                  <a:gd name="T25" fmla="*/ 0 h 1130"/>
                  <a:gd name="T26" fmla="*/ 1 w 274"/>
                  <a:gd name="T27" fmla="*/ 0 h 1130"/>
                  <a:gd name="T28" fmla="*/ 1 w 274"/>
                  <a:gd name="T29" fmla="*/ 0 h 1130"/>
                  <a:gd name="T30" fmla="*/ 1 w 274"/>
                  <a:gd name="T31" fmla="*/ 0 h 1130"/>
                  <a:gd name="T32" fmla="*/ 1 w 274"/>
                  <a:gd name="T33" fmla="*/ 0 h 1130"/>
                  <a:gd name="T34" fmla="*/ 1 w 274"/>
                  <a:gd name="T35" fmla="*/ 0 h 11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4"/>
                  <a:gd name="T55" fmla="*/ 0 h 1130"/>
                  <a:gd name="T56" fmla="*/ 274 w 274"/>
                  <a:gd name="T57" fmla="*/ 1130 h 11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4" h="1130">
                    <a:moveTo>
                      <a:pt x="150" y="0"/>
                    </a:moveTo>
                    <a:lnTo>
                      <a:pt x="61" y="6"/>
                    </a:lnTo>
                    <a:lnTo>
                      <a:pt x="38" y="94"/>
                    </a:lnTo>
                    <a:lnTo>
                      <a:pt x="0" y="335"/>
                    </a:lnTo>
                    <a:lnTo>
                      <a:pt x="6" y="692"/>
                    </a:lnTo>
                    <a:lnTo>
                      <a:pt x="19" y="795"/>
                    </a:lnTo>
                    <a:lnTo>
                      <a:pt x="40" y="903"/>
                    </a:lnTo>
                    <a:lnTo>
                      <a:pt x="69" y="1014"/>
                    </a:lnTo>
                    <a:lnTo>
                      <a:pt x="105" y="1130"/>
                    </a:lnTo>
                    <a:lnTo>
                      <a:pt x="274" y="960"/>
                    </a:lnTo>
                    <a:lnTo>
                      <a:pt x="270" y="582"/>
                    </a:lnTo>
                    <a:lnTo>
                      <a:pt x="257" y="422"/>
                    </a:lnTo>
                    <a:lnTo>
                      <a:pt x="234" y="265"/>
                    </a:lnTo>
                    <a:lnTo>
                      <a:pt x="219" y="189"/>
                    </a:lnTo>
                    <a:lnTo>
                      <a:pt x="200" y="118"/>
                    </a:lnTo>
                    <a:lnTo>
                      <a:pt x="177" y="56"/>
                    </a:lnTo>
                    <a:lnTo>
                      <a:pt x="150" y="0"/>
                    </a:lnTo>
                    <a:close/>
                  </a:path>
                </a:pathLst>
              </a:custGeom>
              <a:solidFill>
                <a:srgbClr val="FFB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a:extLst>
                  <a:ext uri="{FF2B5EF4-FFF2-40B4-BE49-F238E27FC236}">
                    <a16:creationId xmlns:a16="http://schemas.microsoft.com/office/drawing/2014/main" xmlns="" id="{7C14A063-F39C-42B4-9547-6EA4CF28D527}"/>
                  </a:ext>
                </a:extLst>
              </p:cNvPr>
              <p:cNvSpPr>
                <a:spLocks/>
              </p:cNvSpPr>
              <p:nvPr/>
            </p:nvSpPr>
            <p:spPr bwMode="auto">
              <a:xfrm>
                <a:off x="5357" y="2830"/>
                <a:ext cx="96" cy="202"/>
              </a:xfrm>
              <a:custGeom>
                <a:avLst/>
                <a:gdLst>
                  <a:gd name="T0" fmla="*/ 1 w 192"/>
                  <a:gd name="T1" fmla="*/ 1 h 403"/>
                  <a:gd name="T2" fmla="*/ 0 w 192"/>
                  <a:gd name="T3" fmla="*/ 1 h 403"/>
                  <a:gd name="T4" fmla="*/ 1 w 192"/>
                  <a:gd name="T5" fmla="*/ 1 h 403"/>
                  <a:gd name="T6" fmla="*/ 1 w 192"/>
                  <a:gd name="T7" fmla="*/ 1 h 403"/>
                  <a:gd name="T8" fmla="*/ 1 w 192"/>
                  <a:gd name="T9" fmla="*/ 1 h 403"/>
                  <a:gd name="T10" fmla="*/ 1 w 192"/>
                  <a:gd name="T11" fmla="*/ 0 h 403"/>
                  <a:gd name="T12" fmla="*/ 1 w 192"/>
                  <a:gd name="T13" fmla="*/ 1 h 403"/>
                  <a:gd name="T14" fmla="*/ 1 w 192"/>
                  <a:gd name="T15" fmla="*/ 1 h 403"/>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403"/>
                  <a:gd name="T26" fmla="*/ 192 w 192"/>
                  <a:gd name="T27" fmla="*/ 403 h 4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403">
                    <a:moveTo>
                      <a:pt x="69" y="9"/>
                    </a:moveTo>
                    <a:lnTo>
                      <a:pt x="0" y="357"/>
                    </a:lnTo>
                    <a:lnTo>
                      <a:pt x="78" y="403"/>
                    </a:lnTo>
                    <a:lnTo>
                      <a:pt x="171" y="327"/>
                    </a:lnTo>
                    <a:lnTo>
                      <a:pt x="192" y="177"/>
                    </a:lnTo>
                    <a:lnTo>
                      <a:pt x="84" y="0"/>
                    </a:lnTo>
                    <a:lnTo>
                      <a:pt x="69" y="9"/>
                    </a:lnTo>
                    <a:close/>
                  </a:path>
                </a:pathLst>
              </a:custGeom>
              <a:solidFill>
                <a:srgbClr val="FFB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44">
                <a:extLst>
                  <a:ext uri="{FF2B5EF4-FFF2-40B4-BE49-F238E27FC236}">
                    <a16:creationId xmlns:a16="http://schemas.microsoft.com/office/drawing/2014/main" xmlns="" id="{C94E706B-FC36-4B55-9886-A760CE647FC7}"/>
                  </a:ext>
                </a:extLst>
              </p:cNvPr>
              <p:cNvSpPr>
                <a:spLocks/>
              </p:cNvSpPr>
              <p:nvPr/>
            </p:nvSpPr>
            <p:spPr bwMode="auto">
              <a:xfrm>
                <a:off x="4856" y="1956"/>
                <a:ext cx="541" cy="874"/>
              </a:xfrm>
              <a:custGeom>
                <a:avLst/>
                <a:gdLst>
                  <a:gd name="T0" fmla="*/ 1 w 1081"/>
                  <a:gd name="T1" fmla="*/ 0 h 1747"/>
                  <a:gd name="T2" fmla="*/ 1 w 1081"/>
                  <a:gd name="T3" fmla="*/ 1 h 1747"/>
                  <a:gd name="T4" fmla="*/ 1 w 1081"/>
                  <a:gd name="T5" fmla="*/ 1 h 1747"/>
                  <a:gd name="T6" fmla="*/ 1 w 1081"/>
                  <a:gd name="T7" fmla="*/ 1 h 1747"/>
                  <a:gd name="T8" fmla="*/ 1 w 1081"/>
                  <a:gd name="T9" fmla="*/ 1 h 1747"/>
                  <a:gd name="T10" fmla="*/ 1 w 1081"/>
                  <a:gd name="T11" fmla="*/ 1 h 1747"/>
                  <a:gd name="T12" fmla="*/ 1 w 1081"/>
                  <a:gd name="T13" fmla="*/ 1 h 1747"/>
                  <a:gd name="T14" fmla="*/ 1 w 1081"/>
                  <a:gd name="T15" fmla="*/ 1 h 1747"/>
                  <a:gd name="T16" fmla="*/ 1 w 1081"/>
                  <a:gd name="T17" fmla="*/ 1 h 1747"/>
                  <a:gd name="T18" fmla="*/ 1 w 1081"/>
                  <a:gd name="T19" fmla="*/ 1 h 1747"/>
                  <a:gd name="T20" fmla="*/ 1 w 1081"/>
                  <a:gd name="T21" fmla="*/ 1 h 1747"/>
                  <a:gd name="T22" fmla="*/ 1 w 1081"/>
                  <a:gd name="T23" fmla="*/ 1 h 1747"/>
                  <a:gd name="T24" fmla="*/ 1 w 1081"/>
                  <a:gd name="T25" fmla="*/ 1 h 1747"/>
                  <a:gd name="T26" fmla="*/ 1 w 1081"/>
                  <a:gd name="T27" fmla="*/ 1 h 1747"/>
                  <a:gd name="T28" fmla="*/ 1 w 1081"/>
                  <a:gd name="T29" fmla="*/ 1 h 1747"/>
                  <a:gd name="T30" fmla="*/ 1 w 1081"/>
                  <a:gd name="T31" fmla="*/ 1 h 1747"/>
                  <a:gd name="T32" fmla="*/ 1 w 1081"/>
                  <a:gd name="T33" fmla="*/ 1 h 1747"/>
                  <a:gd name="T34" fmla="*/ 1 w 1081"/>
                  <a:gd name="T35" fmla="*/ 1 h 1747"/>
                  <a:gd name="T36" fmla="*/ 1 w 1081"/>
                  <a:gd name="T37" fmla="*/ 1 h 1747"/>
                  <a:gd name="T38" fmla="*/ 1 w 1081"/>
                  <a:gd name="T39" fmla="*/ 1 h 1747"/>
                  <a:gd name="T40" fmla="*/ 1 w 1081"/>
                  <a:gd name="T41" fmla="*/ 1 h 1747"/>
                  <a:gd name="T42" fmla="*/ 1 w 1081"/>
                  <a:gd name="T43" fmla="*/ 1 h 1747"/>
                  <a:gd name="T44" fmla="*/ 1 w 1081"/>
                  <a:gd name="T45" fmla="*/ 1 h 1747"/>
                  <a:gd name="T46" fmla="*/ 1 w 1081"/>
                  <a:gd name="T47" fmla="*/ 1 h 1747"/>
                  <a:gd name="T48" fmla="*/ 1 w 1081"/>
                  <a:gd name="T49" fmla="*/ 1 h 1747"/>
                  <a:gd name="T50" fmla="*/ 1 w 1081"/>
                  <a:gd name="T51" fmla="*/ 1 h 1747"/>
                  <a:gd name="T52" fmla="*/ 1 w 1081"/>
                  <a:gd name="T53" fmla="*/ 1 h 1747"/>
                  <a:gd name="T54" fmla="*/ 1 w 1081"/>
                  <a:gd name="T55" fmla="*/ 1 h 1747"/>
                  <a:gd name="T56" fmla="*/ 1 w 1081"/>
                  <a:gd name="T57" fmla="*/ 1 h 1747"/>
                  <a:gd name="T58" fmla="*/ 1 w 1081"/>
                  <a:gd name="T59" fmla="*/ 1 h 1747"/>
                  <a:gd name="T60" fmla="*/ 1 w 1081"/>
                  <a:gd name="T61" fmla="*/ 1 h 1747"/>
                  <a:gd name="T62" fmla="*/ 0 w 1081"/>
                  <a:gd name="T63" fmla="*/ 1 h 1747"/>
                  <a:gd name="T64" fmla="*/ 1 w 1081"/>
                  <a:gd name="T65" fmla="*/ 0 h 1747"/>
                  <a:gd name="T66" fmla="*/ 1 w 1081"/>
                  <a:gd name="T67" fmla="*/ 0 h 17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81"/>
                  <a:gd name="T103" fmla="*/ 0 h 1747"/>
                  <a:gd name="T104" fmla="*/ 1081 w 1081"/>
                  <a:gd name="T105" fmla="*/ 1747 h 17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81" h="1747">
                    <a:moveTo>
                      <a:pt x="5" y="0"/>
                    </a:moveTo>
                    <a:lnTo>
                      <a:pt x="233" y="31"/>
                    </a:lnTo>
                    <a:lnTo>
                      <a:pt x="475" y="67"/>
                    </a:lnTo>
                    <a:lnTo>
                      <a:pt x="764" y="114"/>
                    </a:lnTo>
                    <a:lnTo>
                      <a:pt x="798" y="266"/>
                    </a:lnTo>
                    <a:lnTo>
                      <a:pt x="836" y="437"/>
                    </a:lnTo>
                    <a:lnTo>
                      <a:pt x="859" y="540"/>
                    </a:lnTo>
                    <a:lnTo>
                      <a:pt x="883" y="652"/>
                    </a:lnTo>
                    <a:lnTo>
                      <a:pt x="908" y="774"/>
                    </a:lnTo>
                    <a:lnTo>
                      <a:pt x="935" y="901"/>
                    </a:lnTo>
                    <a:lnTo>
                      <a:pt x="961" y="1034"/>
                    </a:lnTo>
                    <a:lnTo>
                      <a:pt x="988" y="1169"/>
                    </a:lnTo>
                    <a:lnTo>
                      <a:pt x="1013" y="1306"/>
                    </a:lnTo>
                    <a:lnTo>
                      <a:pt x="1037" y="1445"/>
                    </a:lnTo>
                    <a:lnTo>
                      <a:pt x="1081" y="1713"/>
                    </a:lnTo>
                    <a:lnTo>
                      <a:pt x="1062" y="1747"/>
                    </a:lnTo>
                    <a:lnTo>
                      <a:pt x="1028" y="1578"/>
                    </a:lnTo>
                    <a:lnTo>
                      <a:pt x="1009" y="1490"/>
                    </a:lnTo>
                    <a:lnTo>
                      <a:pt x="990" y="1392"/>
                    </a:lnTo>
                    <a:lnTo>
                      <a:pt x="965" y="1281"/>
                    </a:lnTo>
                    <a:lnTo>
                      <a:pt x="940" y="1162"/>
                    </a:lnTo>
                    <a:lnTo>
                      <a:pt x="912" y="1038"/>
                    </a:lnTo>
                    <a:lnTo>
                      <a:pt x="883" y="907"/>
                    </a:lnTo>
                    <a:lnTo>
                      <a:pt x="853" y="776"/>
                    </a:lnTo>
                    <a:lnTo>
                      <a:pt x="823" y="645"/>
                    </a:lnTo>
                    <a:lnTo>
                      <a:pt x="790" y="517"/>
                    </a:lnTo>
                    <a:lnTo>
                      <a:pt x="758" y="394"/>
                    </a:lnTo>
                    <a:lnTo>
                      <a:pt x="727" y="276"/>
                    </a:lnTo>
                    <a:lnTo>
                      <a:pt x="697" y="169"/>
                    </a:lnTo>
                    <a:lnTo>
                      <a:pt x="498" y="124"/>
                    </a:lnTo>
                    <a:lnTo>
                      <a:pt x="275" y="78"/>
                    </a:lnTo>
                    <a:lnTo>
                      <a:pt x="0" y="29"/>
                    </a:lnTo>
                    <a:lnTo>
                      <a:pt x="5" y="0"/>
                    </a:lnTo>
                    <a:close/>
                  </a:path>
                </a:pathLst>
              </a:custGeom>
              <a:solidFill>
                <a:srgbClr val="FFBD9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45">
                <a:extLst>
                  <a:ext uri="{FF2B5EF4-FFF2-40B4-BE49-F238E27FC236}">
                    <a16:creationId xmlns:a16="http://schemas.microsoft.com/office/drawing/2014/main" xmlns="" id="{5C26D86D-E497-4BB6-92C0-1E421E0C4628}"/>
                  </a:ext>
                </a:extLst>
              </p:cNvPr>
              <p:cNvSpPr>
                <a:spLocks/>
              </p:cNvSpPr>
              <p:nvPr/>
            </p:nvSpPr>
            <p:spPr bwMode="auto">
              <a:xfrm>
                <a:off x="5365" y="2702"/>
                <a:ext cx="32" cy="128"/>
              </a:xfrm>
              <a:custGeom>
                <a:avLst/>
                <a:gdLst>
                  <a:gd name="T0" fmla="*/ 0 w 65"/>
                  <a:gd name="T1" fmla="*/ 0 h 257"/>
                  <a:gd name="T2" fmla="*/ 0 w 65"/>
                  <a:gd name="T3" fmla="*/ 0 h 257"/>
                  <a:gd name="T4" fmla="*/ 0 w 65"/>
                  <a:gd name="T5" fmla="*/ 0 h 257"/>
                  <a:gd name="T6" fmla="*/ 0 w 65"/>
                  <a:gd name="T7" fmla="*/ 0 h 257"/>
                  <a:gd name="T8" fmla="*/ 0 w 65"/>
                  <a:gd name="T9" fmla="*/ 0 h 257"/>
                  <a:gd name="T10" fmla="*/ 0 w 65"/>
                  <a:gd name="T11" fmla="*/ 0 h 257"/>
                  <a:gd name="T12" fmla="*/ 0 60000 65536"/>
                  <a:gd name="T13" fmla="*/ 0 60000 65536"/>
                  <a:gd name="T14" fmla="*/ 0 60000 65536"/>
                  <a:gd name="T15" fmla="*/ 0 60000 65536"/>
                  <a:gd name="T16" fmla="*/ 0 60000 65536"/>
                  <a:gd name="T17" fmla="*/ 0 60000 65536"/>
                  <a:gd name="T18" fmla="*/ 0 w 65"/>
                  <a:gd name="T19" fmla="*/ 0 h 257"/>
                  <a:gd name="T20" fmla="*/ 65 w 65"/>
                  <a:gd name="T21" fmla="*/ 257 h 257"/>
                </a:gdLst>
                <a:ahLst/>
                <a:cxnLst>
                  <a:cxn ang="T12">
                    <a:pos x="T0" y="T1"/>
                  </a:cxn>
                  <a:cxn ang="T13">
                    <a:pos x="T2" y="T3"/>
                  </a:cxn>
                  <a:cxn ang="T14">
                    <a:pos x="T4" y="T5"/>
                  </a:cxn>
                  <a:cxn ang="T15">
                    <a:pos x="T6" y="T7"/>
                  </a:cxn>
                  <a:cxn ang="T16">
                    <a:pos x="T8" y="T9"/>
                  </a:cxn>
                  <a:cxn ang="T17">
                    <a:pos x="T10" y="T11"/>
                  </a:cxn>
                </a:cxnLst>
                <a:rect l="T18" t="T19" r="T20" b="T21"/>
                <a:pathLst>
                  <a:path w="65" h="257">
                    <a:moveTo>
                      <a:pt x="27" y="0"/>
                    </a:moveTo>
                    <a:lnTo>
                      <a:pt x="0" y="25"/>
                    </a:lnTo>
                    <a:lnTo>
                      <a:pt x="46" y="257"/>
                    </a:lnTo>
                    <a:lnTo>
                      <a:pt x="65" y="215"/>
                    </a:lnTo>
                    <a:lnTo>
                      <a:pt x="27" y="0"/>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46">
                <a:extLst>
                  <a:ext uri="{FF2B5EF4-FFF2-40B4-BE49-F238E27FC236}">
                    <a16:creationId xmlns:a16="http://schemas.microsoft.com/office/drawing/2014/main" xmlns="" id="{B553F051-E6E8-469C-AF81-29C6C45E435A}"/>
                  </a:ext>
                </a:extLst>
              </p:cNvPr>
              <p:cNvSpPr>
                <a:spLocks/>
              </p:cNvSpPr>
              <p:nvPr/>
            </p:nvSpPr>
            <p:spPr bwMode="auto">
              <a:xfrm>
                <a:off x="5387" y="3019"/>
                <a:ext cx="42" cy="40"/>
              </a:xfrm>
              <a:custGeom>
                <a:avLst/>
                <a:gdLst>
                  <a:gd name="T0" fmla="*/ 0 w 84"/>
                  <a:gd name="T1" fmla="*/ 1 h 80"/>
                  <a:gd name="T2" fmla="*/ 1 w 84"/>
                  <a:gd name="T3" fmla="*/ 1 h 80"/>
                  <a:gd name="T4" fmla="*/ 1 w 84"/>
                  <a:gd name="T5" fmla="*/ 1 h 80"/>
                  <a:gd name="T6" fmla="*/ 1 w 84"/>
                  <a:gd name="T7" fmla="*/ 0 h 80"/>
                  <a:gd name="T8" fmla="*/ 0 w 84"/>
                  <a:gd name="T9" fmla="*/ 1 h 80"/>
                  <a:gd name="T10" fmla="*/ 0 w 84"/>
                  <a:gd name="T11" fmla="*/ 1 h 80"/>
                  <a:gd name="T12" fmla="*/ 0 60000 65536"/>
                  <a:gd name="T13" fmla="*/ 0 60000 65536"/>
                  <a:gd name="T14" fmla="*/ 0 60000 65536"/>
                  <a:gd name="T15" fmla="*/ 0 60000 65536"/>
                  <a:gd name="T16" fmla="*/ 0 60000 65536"/>
                  <a:gd name="T17" fmla="*/ 0 60000 65536"/>
                  <a:gd name="T18" fmla="*/ 0 w 84"/>
                  <a:gd name="T19" fmla="*/ 0 h 80"/>
                  <a:gd name="T20" fmla="*/ 84 w 84"/>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84" h="80">
                    <a:moveTo>
                      <a:pt x="0" y="33"/>
                    </a:moveTo>
                    <a:lnTo>
                      <a:pt x="4" y="80"/>
                    </a:lnTo>
                    <a:lnTo>
                      <a:pt x="84" y="71"/>
                    </a:lnTo>
                    <a:lnTo>
                      <a:pt x="80" y="0"/>
                    </a:lnTo>
                    <a:lnTo>
                      <a:pt x="0" y="33"/>
                    </a:lnTo>
                    <a:close/>
                  </a:path>
                </a:pathLst>
              </a:custGeom>
              <a:solidFill>
                <a:srgbClr val="1858D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57">
                <a:extLst>
                  <a:ext uri="{FF2B5EF4-FFF2-40B4-BE49-F238E27FC236}">
                    <a16:creationId xmlns:a16="http://schemas.microsoft.com/office/drawing/2014/main" xmlns="" id="{245F501F-E2E3-4B44-979A-5EFA0F7814C0}"/>
                  </a:ext>
                </a:extLst>
              </p:cNvPr>
              <p:cNvSpPr>
                <a:spLocks/>
              </p:cNvSpPr>
              <p:nvPr/>
            </p:nvSpPr>
            <p:spPr bwMode="auto">
              <a:xfrm>
                <a:off x="5392" y="3019"/>
                <a:ext cx="37" cy="38"/>
              </a:xfrm>
              <a:custGeom>
                <a:avLst/>
                <a:gdLst>
                  <a:gd name="T0" fmla="*/ 0 w 75"/>
                  <a:gd name="T1" fmla="*/ 1 h 76"/>
                  <a:gd name="T2" fmla="*/ 0 w 75"/>
                  <a:gd name="T3" fmla="*/ 1 h 76"/>
                  <a:gd name="T4" fmla="*/ 0 w 75"/>
                  <a:gd name="T5" fmla="*/ 1 h 76"/>
                  <a:gd name="T6" fmla="*/ 0 w 75"/>
                  <a:gd name="T7" fmla="*/ 1 h 76"/>
                  <a:gd name="T8" fmla="*/ 0 w 75"/>
                  <a:gd name="T9" fmla="*/ 0 h 76"/>
                  <a:gd name="T10" fmla="*/ 0 w 75"/>
                  <a:gd name="T11" fmla="*/ 1 h 76"/>
                  <a:gd name="T12" fmla="*/ 0 w 75"/>
                  <a:gd name="T13" fmla="*/ 1 h 76"/>
                  <a:gd name="T14" fmla="*/ 0 60000 65536"/>
                  <a:gd name="T15" fmla="*/ 0 60000 65536"/>
                  <a:gd name="T16" fmla="*/ 0 60000 65536"/>
                  <a:gd name="T17" fmla="*/ 0 60000 65536"/>
                  <a:gd name="T18" fmla="*/ 0 60000 65536"/>
                  <a:gd name="T19" fmla="*/ 0 60000 65536"/>
                  <a:gd name="T20" fmla="*/ 0 60000 65536"/>
                  <a:gd name="T21" fmla="*/ 0 w 75"/>
                  <a:gd name="T22" fmla="*/ 0 h 76"/>
                  <a:gd name="T23" fmla="*/ 75 w 75"/>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76">
                    <a:moveTo>
                      <a:pt x="42" y="17"/>
                    </a:moveTo>
                    <a:lnTo>
                      <a:pt x="52" y="54"/>
                    </a:lnTo>
                    <a:lnTo>
                      <a:pt x="0" y="76"/>
                    </a:lnTo>
                    <a:lnTo>
                      <a:pt x="75" y="73"/>
                    </a:lnTo>
                    <a:lnTo>
                      <a:pt x="71" y="0"/>
                    </a:lnTo>
                    <a:lnTo>
                      <a:pt x="42" y="17"/>
                    </a:lnTo>
                    <a:close/>
                  </a:path>
                </a:pathLst>
              </a:custGeom>
              <a:solidFill>
                <a:srgbClr val="0021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58">
                <a:extLst>
                  <a:ext uri="{FF2B5EF4-FFF2-40B4-BE49-F238E27FC236}">
                    <a16:creationId xmlns:a16="http://schemas.microsoft.com/office/drawing/2014/main" xmlns="" id="{1226AAD2-B639-412D-B42A-02A640ECF3E9}"/>
                  </a:ext>
                </a:extLst>
              </p:cNvPr>
              <p:cNvSpPr>
                <a:spLocks/>
              </p:cNvSpPr>
              <p:nvPr/>
            </p:nvSpPr>
            <p:spPr bwMode="auto">
              <a:xfrm>
                <a:off x="5393" y="3034"/>
                <a:ext cx="17" cy="18"/>
              </a:xfrm>
              <a:custGeom>
                <a:avLst/>
                <a:gdLst>
                  <a:gd name="T0" fmla="*/ 0 w 35"/>
                  <a:gd name="T1" fmla="*/ 1 h 36"/>
                  <a:gd name="T2" fmla="*/ 0 w 35"/>
                  <a:gd name="T3" fmla="*/ 1 h 36"/>
                  <a:gd name="T4" fmla="*/ 0 w 35"/>
                  <a:gd name="T5" fmla="*/ 0 h 36"/>
                  <a:gd name="T6" fmla="*/ 0 w 35"/>
                  <a:gd name="T7" fmla="*/ 1 h 36"/>
                  <a:gd name="T8" fmla="*/ 0 w 35"/>
                  <a:gd name="T9" fmla="*/ 1 h 36"/>
                  <a:gd name="T10" fmla="*/ 0 60000 65536"/>
                  <a:gd name="T11" fmla="*/ 0 60000 65536"/>
                  <a:gd name="T12" fmla="*/ 0 60000 65536"/>
                  <a:gd name="T13" fmla="*/ 0 60000 65536"/>
                  <a:gd name="T14" fmla="*/ 0 60000 65536"/>
                  <a:gd name="T15" fmla="*/ 0 w 35"/>
                  <a:gd name="T16" fmla="*/ 0 h 36"/>
                  <a:gd name="T17" fmla="*/ 35 w 35"/>
                  <a:gd name="T18" fmla="*/ 36 h 36"/>
                </a:gdLst>
                <a:ahLst/>
                <a:cxnLst>
                  <a:cxn ang="T10">
                    <a:pos x="T0" y="T1"/>
                  </a:cxn>
                  <a:cxn ang="T11">
                    <a:pos x="T2" y="T3"/>
                  </a:cxn>
                  <a:cxn ang="T12">
                    <a:pos x="T4" y="T5"/>
                  </a:cxn>
                  <a:cxn ang="T13">
                    <a:pos x="T6" y="T7"/>
                  </a:cxn>
                  <a:cxn ang="T14">
                    <a:pos x="T8" y="T9"/>
                  </a:cxn>
                </a:cxnLst>
                <a:rect l="T15" t="T16" r="T17" b="T18"/>
                <a:pathLst>
                  <a:path w="35" h="36">
                    <a:moveTo>
                      <a:pt x="2" y="36"/>
                    </a:moveTo>
                    <a:lnTo>
                      <a:pt x="0" y="13"/>
                    </a:lnTo>
                    <a:lnTo>
                      <a:pt x="35" y="0"/>
                    </a:lnTo>
                    <a:lnTo>
                      <a:pt x="2" y="36"/>
                    </a:lnTo>
                    <a:close/>
                  </a:path>
                </a:pathLst>
              </a:custGeom>
              <a:solidFill>
                <a:srgbClr val="4F8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59">
                <a:extLst>
                  <a:ext uri="{FF2B5EF4-FFF2-40B4-BE49-F238E27FC236}">
                    <a16:creationId xmlns:a16="http://schemas.microsoft.com/office/drawing/2014/main" xmlns="" id="{FDA2F960-38E0-4E43-843F-0E7289443710}"/>
                  </a:ext>
                </a:extLst>
              </p:cNvPr>
              <p:cNvSpPr>
                <a:spLocks/>
              </p:cNvSpPr>
              <p:nvPr/>
            </p:nvSpPr>
            <p:spPr bwMode="auto">
              <a:xfrm>
                <a:off x="5368" y="3061"/>
                <a:ext cx="134" cy="568"/>
              </a:xfrm>
              <a:custGeom>
                <a:avLst/>
                <a:gdLst>
                  <a:gd name="T0" fmla="*/ 1 w 268"/>
                  <a:gd name="T1" fmla="*/ 0 h 1135"/>
                  <a:gd name="T2" fmla="*/ 1 w 268"/>
                  <a:gd name="T3" fmla="*/ 1 h 1135"/>
                  <a:gd name="T4" fmla="*/ 1 w 268"/>
                  <a:gd name="T5" fmla="*/ 1 h 1135"/>
                  <a:gd name="T6" fmla="*/ 1 w 268"/>
                  <a:gd name="T7" fmla="*/ 1 h 1135"/>
                  <a:gd name="T8" fmla="*/ 1 w 268"/>
                  <a:gd name="T9" fmla="*/ 1 h 1135"/>
                  <a:gd name="T10" fmla="*/ 1 w 268"/>
                  <a:gd name="T11" fmla="*/ 1 h 1135"/>
                  <a:gd name="T12" fmla="*/ 1 w 268"/>
                  <a:gd name="T13" fmla="*/ 1 h 1135"/>
                  <a:gd name="T14" fmla="*/ 1 w 268"/>
                  <a:gd name="T15" fmla="*/ 1 h 1135"/>
                  <a:gd name="T16" fmla="*/ 1 w 268"/>
                  <a:gd name="T17" fmla="*/ 1 h 1135"/>
                  <a:gd name="T18" fmla="*/ 1 w 268"/>
                  <a:gd name="T19" fmla="*/ 1 h 1135"/>
                  <a:gd name="T20" fmla="*/ 1 w 268"/>
                  <a:gd name="T21" fmla="*/ 1 h 1135"/>
                  <a:gd name="T22" fmla="*/ 1 w 268"/>
                  <a:gd name="T23" fmla="*/ 1 h 1135"/>
                  <a:gd name="T24" fmla="*/ 0 w 268"/>
                  <a:gd name="T25" fmla="*/ 1 h 1135"/>
                  <a:gd name="T26" fmla="*/ 1 w 268"/>
                  <a:gd name="T27" fmla="*/ 1 h 1135"/>
                  <a:gd name="T28" fmla="*/ 1 w 268"/>
                  <a:gd name="T29" fmla="*/ 1 h 1135"/>
                  <a:gd name="T30" fmla="*/ 1 w 268"/>
                  <a:gd name="T31" fmla="*/ 1 h 1135"/>
                  <a:gd name="T32" fmla="*/ 1 w 268"/>
                  <a:gd name="T33" fmla="*/ 1 h 1135"/>
                  <a:gd name="T34" fmla="*/ 1 w 268"/>
                  <a:gd name="T35" fmla="*/ 1 h 1135"/>
                  <a:gd name="T36" fmla="*/ 1 w 268"/>
                  <a:gd name="T37" fmla="*/ 1 h 1135"/>
                  <a:gd name="T38" fmla="*/ 1 w 268"/>
                  <a:gd name="T39" fmla="*/ 1 h 1135"/>
                  <a:gd name="T40" fmla="*/ 1 w 268"/>
                  <a:gd name="T41" fmla="*/ 1 h 1135"/>
                  <a:gd name="T42" fmla="*/ 1 w 268"/>
                  <a:gd name="T43" fmla="*/ 0 h 1135"/>
                  <a:gd name="T44" fmla="*/ 1 w 268"/>
                  <a:gd name="T45" fmla="*/ 0 h 113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68"/>
                  <a:gd name="T70" fmla="*/ 0 h 1135"/>
                  <a:gd name="T71" fmla="*/ 268 w 268"/>
                  <a:gd name="T72" fmla="*/ 1135 h 113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68" h="1135">
                    <a:moveTo>
                      <a:pt x="122" y="0"/>
                    </a:moveTo>
                    <a:lnTo>
                      <a:pt x="137" y="57"/>
                    </a:lnTo>
                    <a:lnTo>
                      <a:pt x="165" y="228"/>
                    </a:lnTo>
                    <a:lnTo>
                      <a:pt x="203" y="857"/>
                    </a:lnTo>
                    <a:lnTo>
                      <a:pt x="145" y="426"/>
                    </a:lnTo>
                    <a:lnTo>
                      <a:pt x="164" y="907"/>
                    </a:lnTo>
                    <a:lnTo>
                      <a:pt x="127" y="768"/>
                    </a:lnTo>
                    <a:lnTo>
                      <a:pt x="127" y="933"/>
                    </a:lnTo>
                    <a:lnTo>
                      <a:pt x="67" y="633"/>
                    </a:lnTo>
                    <a:lnTo>
                      <a:pt x="80" y="939"/>
                    </a:lnTo>
                    <a:lnTo>
                      <a:pt x="51" y="840"/>
                    </a:lnTo>
                    <a:lnTo>
                      <a:pt x="25" y="741"/>
                    </a:lnTo>
                    <a:lnTo>
                      <a:pt x="0" y="633"/>
                    </a:lnTo>
                    <a:lnTo>
                      <a:pt x="76" y="1135"/>
                    </a:lnTo>
                    <a:lnTo>
                      <a:pt x="268" y="929"/>
                    </a:lnTo>
                    <a:lnTo>
                      <a:pt x="255" y="644"/>
                    </a:lnTo>
                    <a:lnTo>
                      <a:pt x="241" y="505"/>
                    </a:lnTo>
                    <a:lnTo>
                      <a:pt x="219" y="350"/>
                    </a:lnTo>
                    <a:lnTo>
                      <a:pt x="184" y="182"/>
                    </a:lnTo>
                    <a:lnTo>
                      <a:pt x="164" y="95"/>
                    </a:lnTo>
                    <a:lnTo>
                      <a:pt x="139" y="7"/>
                    </a:lnTo>
                    <a:lnTo>
                      <a:pt x="122"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60">
                <a:extLst>
                  <a:ext uri="{FF2B5EF4-FFF2-40B4-BE49-F238E27FC236}">
                    <a16:creationId xmlns:a16="http://schemas.microsoft.com/office/drawing/2014/main" xmlns="" id="{AE50CF88-0B57-4F61-B251-C5A105791EAC}"/>
                  </a:ext>
                </a:extLst>
              </p:cNvPr>
              <p:cNvSpPr>
                <a:spLocks/>
              </p:cNvSpPr>
              <p:nvPr/>
            </p:nvSpPr>
            <p:spPr bwMode="auto">
              <a:xfrm>
                <a:off x="5366" y="2832"/>
                <a:ext cx="91" cy="203"/>
              </a:xfrm>
              <a:custGeom>
                <a:avLst/>
                <a:gdLst>
                  <a:gd name="T0" fmla="*/ 0 w 183"/>
                  <a:gd name="T1" fmla="*/ 1 h 405"/>
                  <a:gd name="T2" fmla="*/ 0 w 183"/>
                  <a:gd name="T3" fmla="*/ 1 h 405"/>
                  <a:gd name="T4" fmla="*/ 0 w 183"/>
                  <a:gd name="T5" fmla="*/ 1 h 405"/>
                  <a:gd name="T6" fmla="*/ 0 w 183"/>
                  <a:gd name="T7" fmla="*/ 1 h 405"/>
                  <a:gd name="T8" fmla="*/ 0 w 183"/>
                  <a:gd name="T9" fmla="*/ 1 h 405"/>
                  <a:gd name="T10" fmla="*/ 0 w 183"/>
                  <a:gd name="T11" fmla="*/ 1 h 405"/>
                  <a:gd name="T12" fmla="*/ 0 w 183"/>
                  <a:gd name="T13" fmla="*/ 1 h 405"/>
                  <a:gd name="T14" fmla="*/ 0 w 183"/>
                  <a:gd name="T15" fmla="*/ 0 h 405"/>
                  <a:gd name="T16" fmla="*/ 0 w 183"/>
                  <a:gd name="T17" fmla="*/ 1 h 405"/>
                  <a:gd name="T18" fmla="*/ 0 w 183"/>
                  <a:gd name="T19" fmla="*/ 1 h 405"/>
                  <a:gd name="T20" fmla="*/ 0 w 183"/>
                  <a:gd name="T21" fmla="*/ 1 h 405"/>
                  <a:gd name="T22" fmla="*/ 0 w 183"/>
                  <a:gd name="T23" fmla="*/ 1 h 405"/>
                  <a:gd name="T24" fmla="*/ 0 w 183"/>
                  <a:gd name="T25" fmla="*/ 1 h 40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3"/>
                  <a:gd name="T40" fmla="*/ 0 h 405"/>
                  <a:gd name="T41" fmla="*/ 183 w 183"/>
                  <a:gd name="T42" fmla="*/ 405 h 40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3" h="405">
                    <a:moveTo>
                      <a:pt x="0" y="351"/>
                    </a:moveTo>
                    <a:lnTo>
                      <a:pt x="59" y="365"/>
                    </a:lnTo>
                    <a:lnTo>
                      <a:pt x="55" y="296"/>
                    </a:lnTo>
                    <a:lnTo>
                      <a:pt x="92" y="332"/>
                    </a:lnTo>
                    <a:lnTo>
                      <a:pt x="99" y="177"/>
                    </a:lnTo>
                    <a:lnTo>
                      <a:pt x="126" y="273"/>
                    </a:lnTo>
                    <a:lnTo>
                      <a:pt x="150" y="201"/>
                    </a:lnTo>
                    <a:lnTo>
                      <a:pt x="61" y="0"/>
                    </a:lnTo>
                    <a:lnTo>
                      <a:pt x="183" y="188"/>
                    </a:lnTo>
                    <a:lnTo>
                      <a:pt x="149" y="342"/>
                    </a:lnTo>
                    <a:lnTo>
                      <a:pt x="50" y="405"/>
                    </a:lnTo>
                    <a:lnTo>
                      <a:pt x="0" y="351"/>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61">
                <a:extLst>
                  <a:ext uri="{FF2B5EF4-FFF2-40B4-BE49-F238E27FC236}">
                    <a16:creationId xmlns:a16="http://schemas.microsoft.com/office/drawing/2014/main" xmlns="" id="{64C97A32-0C55-4218-BFB7-09593145E061}"/>
                  </a:ext>
                </a:extLst>
              </p:cNvPr>
              <p:cNvSpPr>
                <a:spLocks/>
              </p:cNvSpPr>
              <p:nvPr/>
            </p:nvSpPr>
            <p:spPr bwMode="auto">
              <a:xfrm>
                <a:off x="5400" y="3185"/>
                <a:ext cx="22" cy="230"/>
              </a:xfrm>
              <a:custGeom>
                <a:avLst/>
                <a:gdLst>
                  <a:gd name="T0" fmla="*/ 0 w 43"/>
                  <a:gd name="T1" fmla="*/ 0 h 460"/>
                  <a:gd name="T2" fmla="*/ 1 w 43"/>
                  <a:gd name="T3" fmla="*/ 1 h 460"/>
                  <a:gd name="T4" fmla="*/ 1 w 43"/>
                  <a:gd name="T5" fmla="*/ 1 h 460"/>
                  <a:gd name="T6" fmla="*/ 0 w 43"/>
                  <a:gd name="T7" fmla="*/ 0 h 460"/>
                  <a:gd name="T8" fmla="*/ 0 w 43"/>
                  <a:gd name="T9" fmla="*/ 0 h 460"/>
                  <a:gd name="T10" fmla="*/ 0 60000 65536"/>
                  <a:gd name="T11" fmla="*/ 0 60000 65536"/>
                  <a:gd name="T12" fmla="*/ 0 60000 65536"/>
                  <a:gd name="T13" fmla="*/ 0 60000 65536"/>
                  <a:gd name="T14" fmla="*/ 0 60000 65536"/>
                  <a:gd name="T15" fmla="*/ 0 w 43"/>
                  <a:gd name="T16" fmla="*/ 0 h 460"/>
                  <a:gd name="T17" fmla="*/ 43 w 43"/>
                  <a:gd name="T18" fmla="*/ 460 h 460"/>
                </a:gdLst>
                <a:ahLst/>
                <a:cxnLst>
                  <a:cxn ang="T10">
                    <a:pos x="T0" y="T1"/>
                  </a:cxn>
                  <a:cxn ang="T11">
                    <a:pos x="T2" y="T3"/>
                  </a:cxn>
                  <a:cxn ang="T12">
                    <a:pos x="T4" y="T5"/>
                  </a:cxn>
                  <a:cxn ang="T13">
                    <a:pos x="T6" y="T7"/>
                  </a:cxn>
                  <a:cxn ang="T14">
                    <a:pos x="T8" y="T9"/>
                  </a:cxn>
                </a:cxnLst>
                <a:rect l="T15" t="T16" r="T17" b="T18"/>
                <a:pathLst>
                  <a:path w="43" h="460">
                    <a:moveTo>
                      <a:pt x="0" y="0"/>
                    </a:moveTo>
                    <a:lnTo>
                      <a:pt x="28" y="72"/>
                    </a:lnTo>
                    <a:lnTo>
                      <a:pt x="43" y="460"/>
                    </a:lnTo>
                    <a:lnTo>
                      <a:pt x="0"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62">
                <a:extLst>
                  <a:ext uri="{FF2B5EF4-FFF2-40B4-BE49-F238E27FC236}">
                    <a16:creationId xmlns:a16="http://schemas.microsoft.com/office/drawing/2014/main" xmlns="" id="{76757659-B81C-4287-B131-1C3A3B752EEA}"/>
                  </a:ext>
                </a:extLst>
              </p:cNvPr>
              <p:cNvSpPr>
                <a:spLocks/>
              </p:cNvSpPr>
              <p:nvPr/>
            </p:nvSpPr>
            <p:spPr bwMode="auto">
              <a:xfrm>
                <a:off x="5381" y="2853"/>
                <a:ext cx="26" cy="102"/>
              </a:xfrm>
              <a:custGeom>
                <a:avLst/>
                <a:gdLst>
                  <a:gd name="T0" fmla="*/ 0 w 53"/>
                  <a:gd name="T1" fmla="*/ 0 h 203"/>
                  <a:gd name="T2" fmla="*/ 0 w 53"/>
                  <a:gd name="T3" fmla="*/ 1 h 203"/>
                  <a:gd name="T4" fmla="*/ 0 w 53"/>
                  <a:gd name="T5" fmla="*/ 1 h 203"/>
                  <a:gd name="T6" fmla="*/ 0 w 53"/>
                  <a:gd name="T7" fmla="*/ 1 h 203"/>
                  <a:gd name="T8" fmla="*/ 0 w 53"/>
                  <a:gd name="T9" fmla="*/ 0 h 203"/>
                  <a:gd name="T10" fmla="*/ 0 w 53"/>
                  <a:gd name="T11" fmla="*/ 0 h 203"/>
                  <a:gd name="T12" fmla="*/ 0 60000 65536"/>
                  <a:gd name="T13" fmla="*/ 0 60000 65536"/>
                  <a:gd name="T14" fmla="*/ 0 60000 65536"/>
                  <a:gd name="T15" fmla="*/ 0 60000 65536"/>
                  <a:gd name="T16" fmla="*/ 0 60000 65536"/>
                  <a:gd name="T17" fmla="*/ 0 60000 65536"/>
                  <a:gd name="T18" fmla="*/ 0 w 53"/>
                  <a:gd name="T19" fmla="*/ 0 h 203"/>
                  <a:gd name="T20" fmla="*/ 53 w 53"/>
                  <a:gd name="T21" fmla="*/ 203 h 203"/>
                </a:gdLst>
                <a:ahLst/>
                <a:cxnLst>
                  <a:cxn ang="T12">
                    <a:pos x="T0" y="T1"/>
                  </a:cxn>
                  <a:cxn ang="T13">
                    <a:pos x="T2" y="T3"/>
                  </a:cxn>
                  <a:cxn ang="T14">
                    <a:pos x="T4" y="T5"/>
                  </a:cxn>
                  <a:cxn ang="T15">
                    <a:pos x="T6" y="T7"/>
                  </a:cxn>
                  <a:cxn ang="T16">
                    <a:pos x="T8" y="T9"/>
                  </a:cxn>
                  <a:cxn ang="T17">
                    <a:pos x="T10" y="T11"/>
                  </a:cxn>
                </a:cxnLst>
                <a:rect l="T18" t="T19" r="T20" b="T21"/>
                <a:pathLst>
                  <a:path w="53" h="203">
                    <a:moveTo>
                      <a:pt x="28" y="0"/>
                    </a:moveTo>
                    <a:lnTo>
                      <a:pt x="0" y="174"/>
                    </a:lnTo>
                    <a:lnTo>
                      <a:pt x="26" y="100"/>
                    </a:lnTo>
                    <a:lnTo>
                      <a:pt x="53" y="203"/>
                    </a:lnTo>
                    <a:lnTo>
                      <a:pt x="28"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63">
                <a:extLst>
                  <a:ext uri="{FF2B5EF4-FFF2-40B4-BE49-F238E27FC236}">
                    <a16:creationId xmlns:a16="http://schemas.microsoft.com/office/drawing/2014/main" xmlns="" id="{0E7FC859-2C27-4E47-B374-2818FACA9EAC}"/>
                  </a:ext>
                </a:extLst>
              </p:cNvPr>
              <p:cNvSpPr>
                <a:spLocks/>
              </p:cNvSpPr>
              <p:nvPr/>
            </p:nvSpPr>
            <p:spPr bwMode="auto">
              <a:xfrm>
                <a:off x="5404" y="2863"/>
                <a:ext cx="29" cy="72"/>
              </a:xfrm>
              <a:custGeom>
                <a:avLst/>
                <a:gdLst>
                  <a:gd name="T0" fmla="*/ 0 w 59"/>
                  <a:gd name="T1" fmla="*/ 0 h 144"/>
                  <a:gd name="T2" fmla="*/ 0 w 59"/>
                  <a:gd name="T3" fmla="*/ 1 h 144"/>
                  <a:gd name="T4" fmla="*/ 0 w 59"/>
                  <a:gd name="T5" fmla="*/ 1 h 144"/>
                  <a:gd name="T6" fmla="*/ 0 w 59"/>
                  <a:gd name="T7" fmla="*/ 0 h 144"/>
                  <a:gd name="T8" fmla="*/ 0 w 59"/>
                  <a:gd name="T9" fmla="*/ 0 h 144"/>
                  <a:gd name="T10" fmla="*/ 0 60000 65536"/>
                  <a:gd name="T11" fmla="*/ 0 60000 65536"/>
                  <a:gd name="T12" fmla="*/ 0 60000 65536"/>
                  <a:gd name="T13" fmla="*/ 0 60000 65536"/>
                  <a:gd name="T14" fmla="*/ 0 60000 65536"/>
                  <a:gd name="T15" fmla="*/ 0 w 59"/>
                  <a:gd name="T16" fmla="*/ 0 h 144"/>
                  <a:gd name="T17" fmla="*/ 59 w 59"/>
                  <a:gd name="T18" fmla="*/ 144 h 144"/>
                </a:gdLst>
                <a:ahLst/>
                <a:cxnLst>
                  <a:cxn ang="T10">
                    <a:pos x="T0" y="T1"/>
                  </a:cxn>
                  <a:cxn ang="T11">
                    <a:pos x="T2" y="T3"/>
                  </a:cxn>
                  <a:cxn ang="T12">
                    <a:pos x="T4" y="T5"/>
                  </a:cxn>
                  <a:cxn ang="T13">
                    <a:pos x="T6" y="T7"/>
                  </a:cxn>
                  <a:cxn ang="T14">
                    <a:pos x="T8" y="T9"/>
                  </a:cxn>
                </a:cxnLst>
                <a:rect l="T15" t="T16" r="T17" b="T18"/>
                <a:pathLst>
                  <a:path w="59" h="144">
                    <a:moveTo>
                      <a:pt x="0" y="0"/>
                    </a:moveTo>
                    <a:lnTo>
                      <a:pt x="59" y="129"/>
                    </a:lnTo>
                    <a:lnTo>
                      <a:pt x="52" y="144"/>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64">
                <a:extLst>
                  <a:ext uri="{FF2B5EF4-FFF2-40B4-BE49-F238E27FC236}">
                    <a16:creationId xmlns:a16="http://schemas.microsoft.com/office/drawing/2014/main" xmlns="" id="{C3A83372-1115-4C5A-B81A-DE81952D5E9C}"/>
                  </a:ext>
                </a:extLst>
              </p:cNvPr>
              <p:cNvSpPr>
                <a:spLocks/>
              </p:cNvSpPr>
              <p:nvPr/>
            </p:nvSpPr>
            <p:spPr bwMode="auto">
              <a:xfrm>
                <a:off x="5374" y="3072"/>
                <a:ext cx="23" cy="218"/>
              </a:xfrm>
              <a:custGeom>
                <a:avLst/>
                <a:gdLst>
                  <a:gd name="T0" fmla="*/ 1 w 46"/>
                  <a:gd name="T1" fmla="*/ 0 h 437"/>
                  <a:gd name="T2" fmla="*/ 1 w 46"/>
                  <a:gd name="T3" fmla="*/ 0 h 437"/>
                  <a:gd name="T4" fmla="*/ 0 w 46"/>
                  <a:gd name="T5" fmla="*/ 0 h 437"/>
                  <a:gd name="T6" fmla="*/ 1 w 46"/>
                  <a:gd name="T7" fmla="*/ 0 h 437"/>
                  <a:gd name="T8" fmla="*/ 1 w 46"/>
                  <a:gd name="T9" fmla="*/ 0 h 437"/>
                  <a:gd name="T10" fmla="*/ 1 w 46"/>
                  <a:gd name="T11" fmla="*/ 0 h 437"/>
                  <a:gd name="T12" fmla="*/ 0 60000 65536"/>
                  <a:gd name="T13" fmla="*/ 0 60000 65536"/>
                  <a:gd name="T14" fmla="*/ 0 60000 65536"/>
                  <a:gd name="T15" fmla="*/ 0 60000 65536"/>
                  <a:gd name="T16" fmla="*/ 0 60000 65536"/>
                  <a:gd name="T17" fmla="*/ 0 60000 65536"/>
                  <a:gd name="T18" fmla="*/ 0 w 46"/>
                  <a:gd name="T19" fmla="*/ 0 h 437"/>
                  <a:gd name="T20" fmla="*/ 46 w 46"/>
                  <a:gd name="T21" fmla="*/ 437 h 437"/>
                </a:gdLst>
                <a:ahLst/>
                <a:cxnLst>
                  <a:cxn ang="T12">
                    <a:pos x="T0" y="T1"/>
                  </a:cxn>
                  <a:cxn ang="T13">
                    <a:pos x="T2" y="T3"/>
                  </a:cxn>
                  <a:cxn ang="T14">
                    <a:pos x="T4" y="T5"/>
                  </a:cxn>
                  <a:cxn ang="T15">
                    <a:pos x="T6" y="T7"/>
                  </a:cxn>
                  <a:cxn ang="T16">
                    <a:pos x="T8" y="T9"/>
                  </a:cxn>
                  <a:cxn ang="T17">
                    <a:pos x="T10" y="T11"/>
                  </a:cxn>
                </a:cxnLst>
                <a:rect l="T18" t="T19" r="T20" b="T21"/>
                <a:pathLst>
                  <a:path w="46" h="437">
                    <a:moveTo>
                      <a:pt x="42" y="0"/>
                    </a:moveTo>
                    <a:lnTo>
                      <a:pt x="21" y="135"/>
                    </a:lnTo>
                    <a:lnTo>
                      <a:pt x="0" y="437"/>
                    </a:lnTo>
                    <a:lnTo>
                      <a:pt x="46" y="74"/>
                    </a:lnTo>
                    <a:lnTo>
                      <a:pt x="42"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65">
                <a:extLst>
                  <a:ext uri="{FF2B5EF4-FFF2-40B4-BE49-F238E27FC236}">
                    <a16:creationId xmlns:a16="http://schemas.microsoft.com/office/drawing/2014/main" xmlns="" id="{62B07E42-9961-484E-B3DF-34DB234865D4}"/>
                  </a:ext>
                </a:extLst>
              </p:cNvPr>
              <p:cNvSpPr>
                <a:spLocks/>
              </p:cNvSpPr>
              <p:nvPr/>
            </p:nvSpPr>
            <p:spPr bwMode="auto">
              <a:xfrm>
                <a:off x="5388" y="3246"/>
                <a:ext cx="13" cy="121"/>
              </a:xfrm>
              <a:custGeom>
                <a:avLst/>
                <a:gdLst>
                  <a:gd name="T0" fmla="*/ 0 w 25"/>
                  <a:gd name="T1" fmla="*/ 0 h 241"/>
                  <a:gd name="T2" fmla="*/ 1 w 25"/>
                  <a:gd name="T3" fmla="*/ 1 h 241"/>
                  <a:gd name="T4" fmla="*/ 1 w 25"/>
                  <a:gd name="T5" fmla="*/ 1 h 241"/>
                  <a:gd name="T6" fmla="*/ 0 w 25"/>
                  <a:gd name="T7" fmla="*/ 0 h 241"/>
                  <a:gd name="T8" fmla="*/ 0 w 25"/>
                  <a:gd name="T9" fmla="*/ 0 h 241"/>
                  <a:gd name="T10" fmla="*/ 0 60000 65536"/>
                  <a:gd name="T11" fmla="*/ 0 60000 65536"/>
                  <a:gd name="T12" fmla="*/ 0 60000 65536"/>
                  <a:gd name="T13" fmla="*/ 0 60000 65536"/>
                  <a:gd name="T14" fmla="*/ 0 60000 65536"/>
                  <a:gd name="T15" fmla="*/ 0 w 25"/>
                  <a:gd name="T16" fmla="*/ 0 h 241"/>
                  <a:gd name="T17" fmla="*/ 25 w 25"/>
                  <a:gd name="T18" fmla="*/ 241 h 241"/>
                </a:gdLst>
                <a:ahLst/>
                <a:cxnLst>
                  <a:cxn ang="T10">
                    <a:pos x="T0" y="T1"/>
                  </a:cxn>
                  <a:cxn ang="T11">
                    <a:pos x="T2" y="T3"/>
                  </a:cxn>
                  <a:cxn ang="T12">
                    <a:pos x="T4" y="T5"/>
                  </a:cxn>
                  <a:cxn ang="T13">
                    <a:pos x="T6" y="T7"/>
                  </a:cxn>
                  <a:cxn ang="T14">
                    <a:pos x="T8" y="T9"/>
                  </a:cxn>
                </a:cxnLst>
                <a:rect l="T15" t="T16" r="T17" b="T18"/>
                <a:pathLst>
                  <a:path w="25" h="241">
                    <a:moveTo>
                      <a:pt x="0" y="0"/>
                    </a:moveTo>
                    <a:lnTo>
                      <a:pt x="25" y="241"/>
                    </a:lnTo>
                    <a:lnTo>
                      <a:pt x="23" y="74"/>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66">
                <a:extLst>
                  <a:ext uri="{FF2B5EF4-FFF2-40B4-BE49-F238E27FC236}">
                    <a16:creationId xmlns:a16="http://schemas.microsoft.com/office/drawing/2014/main" xmlns="" id="{C169E44F-DF3B-41C4-965B-A9116D02CA8F}"/>
                  </a:ext>
                </a:extLst>
              </p:cNvPr>
              <p:cNvSpPr>
                <a:spLocks/>
              </p:cNvSpPr>
              <p:nvPr/>
            </p:nvSpPr>
            <p:spPr bwMode="auto">
              <a:xfrm>
                <a:off x="5414" y="3073"/>
                <a:ext cx="27" cy="222"/>
              </a:xfrm>
              <a:custGeom>
                <a:avLst/>
                <a:gdLst>
                  <a:gd name="T0" fmla="*/ 0 w 53"/>
                  <a:gd name="T1" fmla="*/ 0 h 444"/>
                  <a:gd name="T2" fmla="*/ 1 w 53"/>
                  <a:gd name="T3" fmla="*/ 1 h 444"/>
                  <a:gd name="T4" fmla="*/ 1 w 53"/>
                  <a:gd name="T5" fmla="*/ 1 h 444"/>
                  <a:gd name="T6" fmla="*/ 1 w 53"/>
                  <a:gd name="T7" fmla="*/ 1 h 444"/>
                  <a:gd name="T8" fmla="*/ 0 w 53"/>
                  <a:gd name="T9" fmla="*/ 0 h 444"/>
                  <a:gd name="T10" fmla="*/ 0 w 53"/>
                  <a:gd name="T11" fmla="*/ 0 h 444"/>
                  <a:gd name="T12" fmla="*/ 0 60000 65536"/>
                  <a:gd name="T13" fmla="*/ 0 60000 65536"/>
                  <a:gd name="T14" fmla="*/ 0 60000 65536"/>
                  <a:gd name="T15" fmla="*/ 0 60000 65536"/>
                  <a:gd name="T16" fmla="*/ 0 60000 65536"/>
                  <a:gd name="T17" fmla="*/ 0 60000 65536"/>
                  <a:gd name="T18" fmla="*/ 0 w 53"/>
                  <a:gd name="T19" fmla="*/ 0 h 444"/>
                  <a:gd name="T20" fmla="*/ 53 w 53"/>
                  <a:gd name="T21" fmla="*/ 444 h 444"/>
                </a:gdLst>
                <a:ahLst/>
                <a:cxnLst>
                  <a:cxn ang="T12">
                    <a:pos x="T0" y="T1"/>
                  </a:cxn>
                  <a:cxn ang="T13">
                    <a:pos x="T2" y="T3"/>
                  </a:cxn>
                  <a:cxn ang="T14">
                    <a:pos x="T4" y="T5"/>
                  </a:cxn>
                  <a:cxn ang="T15">
                    <a:pos x="T6" y="T7"/>
                  </a:cxn>
                  <a:cxn ang="T16">
                    <a:pos x="T8" y="T9"/>
                  </a:cxn>
                  <a:cxn ang="T17">
                    <a:pos x="T10" y="T11"/>
                  </a:cxn>
                </a:cxnLst>
                <a:rect l="T18" t="T19" r="T20" b="T21"/>
                <a:pathLst>
                  <a:path w="53" h="444">
                    <a:moveTo>
                      <a:pt x="0" y="0"/>
                    </a:moveTo>
                    <a:lnTo>
                      <a:pt x="21" y="444"/>
                    </a:lnTo>
                    <a:lnTo>
                      <a:pt x="27" y="142"/>
                    </a:lnTo>
                    <a:lnTo>
                      <a:pt x="53" y="176"/>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67">
                <a:extLst>
                  <a:ext uri="{FF2B5EF4-FFF2-40B4-BE49-F238E27FC236}">
                    <a16:creationId xmlns:a16="http://schemas.microsoft.com/office/drawing/2014/main" xmlns="" id="{DBC57A7C-98CC-4127-AFF2-A580E9765656}"/>
                  </a:ext>
                </a:extLst>
              </p:cNvPr>
              <p:cNvSpPr>
                <a:spLocks/>
              </p:cNvSpPr>
              <p:nvPr/>
            </p:nvSpPr>
            <p:spPr bwMode="auto">
              <a:xfrm>
                <a:off x="5374" y="3309"/>
                <a:ext cx="15" cy="126"/>
              </a:xfrm>
              <a:custGeom>
                <a:avLst/>
                <a:gdLst>
                  <a:gd name="T0" fmla="*/ 0 w 31"/>
                  <a:gd name="T1" fmla="*/ 0 h 253"/>
                  <a:gd name="T2" fmla="*/ 0 w 31"/>
                  <a:gd name="T3" fmla="*/ 0 h 253"/>
                  <a:gd name="T4" fmla="*/ 0 w 31"/>
                  <a:gd name="T5" fmla="*/ 0 h 253"/>
                  <a:gd name="T6" fmla="*/ 0 w 31"/>
                  <a:gd name="T7" fmla="*/ 0 h 253"/>
                  <a:gd name="T8" fmla="*/ 0 w 31"/>
                  <a:gd name="T9" fmla="*/ 0 h 253"/>
                  <a:gd name="T10" fmla="*/ 0 60000 65536"/>
                  <a:gd name="T11" fmla="*/ 0 60000 65536"/>
                  <a:gd name="T12" fmla="*/ 0 60000 65536"/>
                  <a:gd name="T13" fmla="*/ 0 60000 65536"/>
                  <a:gd name="T14" fmla="*/ 0 60000 65536"/>
                  <a:gd name="T15" fmla="*/ 0 w 31"/>
                  <a:gd name="T16" fmla="*/ 0 h 253"/>
                  <a:gd name="T17" fmla="*/ 31 w 31"/>
                  <a:gd name="T18" fmla="*/ 253 h 253"/>
                </a:gdLst>
                <a:ahLst/>
                <a:cxnLst>
                  <a:cxn ang="T10">
                    <a:pos x="T0" y="T1"/>
                  </a:cxn>
                  <a:cxn ang="T11">
                    <a:pos x="T2" y="T3"/>
                  </a:cxn>
                  <a:cxn ang="T12">
                    <a:pos x="T4" y="T5"/>
                  </a:cxn>
                  <a:cxn ang="T13">
                    <a:pos x="T6" y="T7"/>
                  </a:cxn>
                  <a:cxn ang="T14">
                    <a:pos x="T8" y="T9"/>
                  </a:cxn>
                </a:cxnLst>
                <a:rect l="T15" t="T16" r="T17" b="T18"/>
                <a:pathLst>
                  <a:path w="31" h="253">
                    <a:moveTo>
                      <a:pt x="0" y="0"/>
                    </a:moveTo>
                    <a:lnTo>
                      <a:pt x="31" y="253"/>
                    </a:lnTo>
                    <a:lnTo>
                      <a:pt x="25" y="74"/>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68">
                <a:extLst>
                  <a:ext uri="{FF2B5EF4-FFF2-40B4-BE49-F238E27FC236}">
                    <a16:creationId xmlns:a16="http://schemas.microsoft.com/office/drawing/2014/main" xmlns="" id="{3D8EA1EC-E6FC-443C-BD41-36246BE946CF}"/>
                  </a:ext>
                </a:extLst>
              </p:cNvPr>
              <p:cNvSpPr>
                <a:spLocks/>
              </p:cNvSpPr>
              <p:nvPr/>
            </p:nvSpPr>
            <p:spPr bwMode="auto">
              <a:xfrm>
                <a:off x="4854" y="1967"/>
                <a:ext cx="359" cy="64"/>
              </a:xfrm>
              <a:custGeom>
                <a:avLst/>
                <a:gdLst>
                  <a:gd name="T0" fmla="*/ 1 w 716"/>
                  <a:gd name="T1" fmla="*/ 0 h 129"/>
                  <a:gd name="T2" fmla="*/ 1 w 716"/>
                  <a:gd name="T3" fmla="*/ 0 h 129"/>
                  <a:gd name="T4" fmla="*/ 1 w 716"/>
                  <a:gd name="T5" fmla="*/ 0 h 129"/>
                  <a:gd name="T6" fmla="*/ 1 w 716"/>
                  <a:gd name="T7" fmla="*/ 0 h 129"/>
                  <a:gd name="T8" fmla="*/ 1 w 716"/>
                  <a:gd name="T9" fmla="*/ 0 h 129"/>
                  <a:gd name="T10" fmla="*/ 1 w 716"/>
                  <a:gd name="T11" fmla="*/ 0 h 129"/>
                  <a:gd name="T12" fmla="*/ 0 w 716"/>
                  <a:gd name="T13" fmla="*/ 0 h 129"/>
                  <a:gd name="T14" fmla="*/ 1 w 716"/>
                  <a:gd name="T15" fmla="*/ 0 h 129"/>
                  <a:gd name="T16" fmla="*/ 1 w 716"/>
                  <a:gd name="T17" fmla="*/ 0 h 12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6"/>
                  <a:gd name="T28" fmla="*/ 0 h 129"/>
                  <a:gd name="T29" fmla="*/ 716 w 716"/>
                  <a:gd name="T30" fmla="*/ 129 h 12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6" h="129">
                    <a:moveTo>
                      <a:pt x="19" y="0"/>
                    </a:moveTo>
                    <a:lnTo>
                      <a:pt x="253" y="34"/>
                    </a:lnTo>
                    <a:lnTo>
                      <a:pt x="475" y="72"/>
                    </a:lnTo>
                    <a:lnTo>
                      <a:pt x="701" y="116"/>
                    </a:lnTo>
                    <a:lnTo>
                      <a:pt x="703" y="105"/>
                    </a:lnTo>
                    <a:lnTo>
                      <a:pt x="716" y="129"/>
                    </a:lnTo>
                    <a:lnTo>
                      <a:pt x="0" y="11"/>
                    </a:lnTo>
                    <a:lnTo>
                      <a:pt x="19"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69">
                <a:extLst>
                  <a:ext uri="{FF2B5EF4-FFF2-40B4-BE49-F238E27FC236}">
                    <a16:creationId xmlns:a16="http://schemas.microsoft.com/office/drawing/2014/main" xmlns="" id="{C49D8150-E8BB-4486-A9E1-BC80040619D6}"/>
                  </a:ext>
                </a:extLst>
              </p:cNvPr>
              <p:cNvSpPr>
                <a:spLocks/>
              </p:cNvSpPr>
              <p:nvPr/>
            </p:nvSpPr>
            <p:spPr bwMode="auto">
              <a:xfrm>
                <a:off x="5220" y="2020"/>
                <a:ext cx="158" cy="683"/>
              </a:xfrm>
              <a:custGeom>
                <a:avLst/>
                <a:gdLst>
                  <a:gd name="T0" fmla="*/ 1 w 316"/>
                  <a:gd name="T1" fmla="*/ 0 h 1366"/>
                  <a:gd name="T2" fmla="*/ 0 w 316"/>
                  <a:gd name="T3" fmla="*/ 1 h 1366"/>
                  <a:gd name="T4" fmla="*/ 1 w 316"/>
                  <a:gd name="T5" fmla="*/ 1 h 1366"/>
                  <a:gd name="T6" fmla="*/ 1 w 316"/>
                  <a:gd name="T7" fmla="*/ 1 h 1366"/>
                  <a:gd name="T8" fmla="*/ 1 w 316"/>
                  <a:gd name="T9" fmla="*/ 1 h 1366"/>
                  <a:gd name="T10" fmla="*/ 1 w 316"/>
                  <a:gd name="T11" fmla="*/ 1 h 1366"/>
                  <a:gd name="T12" fmla="*/ 1 w 316"/>
                  <a:gd name="T13" fmla="*/ 1 h 1366"/>
                  <a:gd name="T14" fmla="*/ 1 w 316"/>
                  <a:gd name="T15" fmla="*/ 1 h 1366"/>
                  <a:gd name="T16" fmla="*/ 1 w 316"/>
                  <a:gd name="T17" fmla="*/ 1 h 1366"/>
                  <a:gd name="T18" fmla="*/ 1 w 316"/>
                  <a:gd name="T19" fmla="*/ 1 h 1366"/>
                  <a:gd name="T20" fmla="*/ 1 w 316"/>
                  <a:gd name="T21" fmla="*/ 1 h 1366"/>
                  <a:gd name="T22" fmla="*/ 1 w 316"/>
                  <a:gd name="T23" fmla="*/ 1 h 1366"/>
                  <a:gd name="T24" fmla="*/ 1 w 316"/>
                  <a:gd name="T25" fmla="*/ 1 h 1366"/>
                  <a:gd name="T26" fmla="*/ 1 w 316"/>
                  <a:gd name="T27" fmla="*/ 1 h 1366"/>
                  <a:gd name="T28" fmla="*/ 1 w 316"/>
                  <a:gd name="T29" fmla="*/ 1 h 1366"/>
                  <a:gd name="T30" fmla="*/ 1 w 316"/>
                  <a:gd name="T31" fmla="*/ 1 h 1366"/>
                  <a:gd name="T32" fmla="*/ 1 w 316"/>
                  <a:gd name="T33" fmla="*/ 1 h 1366"/>
                  <a:gd name="T34" fmla="*/ 1 w 316"/>
                  <a:gd name="T35" fmla="*/ 1 h 1366"/>
                  <a:gd name="T36" fmla="*/ 1 w 316"/>
                  <a:gd name="T37" fmla="*/ 1 h 1366"/>
                  <a:gd name="T38" fmla="*/ 1 w 316"/>
                  <a:gd name="T39" fmla="*/ 1 h 1366"/>
                  <a:gd name="T40" fmla="*/ 1 w 316"/>
                  <a:gd name="T41" fmla="*/ 1 h 1366"/>
                  <a:gd name="T42" fmla="*/ 1 w 316"/>
                  <a:gd name="T43" fmla="*/ 1 h 1366"/>
                  <a:gd name="T44" fmla="*/ 1 w 316"/>
                  <a:gd name="T45" fmla="*/ 1 h 1366"/>
                  <a:gd name="T46" fmla="*/ 1 w 316"/>
                  <a:gd name="T47" fmla="*/ 1 h 1366"/>
                  <a:gd name="T48" fmla="*/ 1 w 316"/>
                  <a:gd name="T49" fmla="*/ 1 h 1366"/>
                  <a:gd name="T50" fmla="*/ 1 w 316"/>
                  <a:gd name="T51" fmla="*/ 0 h 1366"/>
                  <a:gd name="T52" fmla="*/ 1 w 316"/>
                  <a:gd name="T53" fmla="*/ 0 h 136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6"/>
                  <a:gd name="T82" fmla="*/ 0 h 1366"/>
                  <a:gd name="T83" fmla="*/ 316 w 316"/>
                  <a:gd name="T84" fmla="*/ 1366 h 136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6" h="1366">
                    <a:moveTo>
                      <a:pt x="23" y="0"/>
                    </a:moveTo>
                    <a:lnTo>
                      <a:pt x="0" y="11"/>
                    </a:lnTo>
                    <a:lnTo>
                      <a:pt x="18" y="17"/>
                    </a:lnTo>
                    <a:lnTo>
                      <a:pt x="44" y="133"/>
                    </a:lnTo>
                    <a:lnTo>
                      <a:pt x="73" y="266"/>
                    </a:lnTo>
                    <a:lnTo>
                      <a:pt x="111" y="437"/>
                    </a:lnTo>
                    <a:lnTo>
                      <a:pt x="134" y="536"/>
                    </a:lnTo>
                    <a:lnTo>
                      <a:pt x="156" y="640"/>
                    </a:lnTo>
                    <a:lnTo>
                      <a:pt x="179" y="752"/>
                    </a:lnTo>
                    <a:lnTo>
                      <a:pt x="204" y="870"/>
                    </a:lnTo>
                    <a:lnTo>
                      <a:pt x="229" y="990"/>
                    </a:lnTo>
                    <a:lnTo>
                      <a:pt x="253" y="1113"/>
                    </a:lnTo>
                    <a:lnTo>
                      <a:pt x="280" y="1239"/>
                    </a:lnTo>
                    <a:lnTo>
                      <a:pt x="305" y="1366"/>
                    </a:lnTo>
                    <a:lnTo>
                      <a:pt x="316" y="1353"/>
                    </a:lnTo>
                    <a:lnTo>
                      <a:pt x="295" y="1243"/>
                    </a:lnTo>
                    <a:lnTo>
                      <a:pt x="272" y="1113"/>
                    </a:lnTo>
                    <a:lnTo>
                      <a:pt x="242" y="946"/>
                    </a:lnTo>
                    <a:lnTo>
                      <a:pt x="202" y="745"/>
                    </a:lnTo>
                    <a:lnTo>
                      <a:pt x="181" y="634"/>
                    </a:lnTo>
                    <a:lnTo>
                      <a:pt x="158" y="517"/>
                    </a:lnTo>
                    <a:lnTo>
                      <a:pt x="132" y="395"/>
                    </a:lnTo>
                    <a:lnTo>
                      <a:pt x="105" y="269"/>
                    </a:lnTo>
                    <a:lnTo>
                      <a:pt x="78" y="140"/>
                    </a:lnTo>
                    <a:lnTo>
                      <a:pt x="50" y="7"/>
                    </a:lnTo>
                    <a:lnTo>
                      <a:pt x="23" y="0"/>
                    </a:lnTo>
                    <a:close/>
                  </a:path>
                </a:pathLst>
              </a:custGeom>
              <a:solidFill>
                <a:srgbClr val="F49C6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70">
                <a:extLst>
                  <a:ext uri="{FF2B5EF4-FFF2-40B4-BE49-F238E27FC236}">
                    <a16:creationId xmlns:a16="http://schemas.microsoft.com/office/drawing/2014/main" xmlns="" id="{71FE5F9C-DABD-469E-AE3A-B978FF52EAAB}"/>
                  </a:ext>
                </a:extLst>
              </p:cNvPr>
              <p:cNvSpPr>
                <a:spLocks/>
              </p:cNvSpPr>
              <p:nvPr/>
            </p:nvSpPr>
            <p:spPr bwMode="auto">
              <a:xfrm>
                <a:off x="5047" y="1990"/>
                <a:ext cx="152" cy="29"/>
              </a:xfrm>
              <a:custGeom>
                <a:avLst/>
                <a:gdLst>
                  <a:gd name="T0" fmla="*/ 0 w 304"/>
                  <a:gd name="T1" fmla="*/ 0 h 57"/>
                  <a:gd name="T2" fmla="*/ 1 w 304"/>
                  <a:gd name="T3" fmla="*/ 1 h 57"/>
                  <a:gd name="T4" fmla="*/ 1 w 304"/>
                  <a:gd name="T5" fmla="*/ 1 h 57"/>
                  <a:gd name="T6" fmla="*/ 0 w 304"/>
                  <a:gd name="T7" fmla="*/ 0 h 57"/>
                  <a:gd name="T8" fmla="*/ 0 w 304"/>
                  <a:gd name="T9" fmla="*/ 0 h 57"/>
                  <a:gd name="T10" fmla="*/ 0 60000 65536"/>
                  <a:gd name="T11" fmla="*/ 0 60000 65536"/>
                  <a:gd name="T12" fmla="*/ 0 60000 65536"/>
                  <a:gd name="T13" fmla="*/ 0 60000 65536"/>
                  <a:gd name="T14" fmla="*/ 0 60000 65536"/>
                  <a:gd name="T15" fmla="*/ 0 w 304"/>
                  <a:gd name="T16" fmla="*/ 0 h 57"/>
                  <a:gd name="T17" fmla="*/ 304 w 304"/>
                  <a:gd name="T18" fmla="*/ 57 h 57"/>
                </a:gdLst>
                <a:ahLst/>
                <a:cxnLst>
                  <a:cxn ang="T10">
                    <a:pos x="T0" y="T1"/>
                  </a:cxn>
                  <a:cxn ang="T11">
                    <a:pos x="T2" y="T3"/>
                  </a:cxn>
                  <a:cxn ang="T12">
                    <a:pos x="T4" y="T5"/>
                  </a:cxn>
                  <a:cxn ang="T13">
                    <a:pos x="T6" y="T7"/>
                  </a:cxn>
                  <a:cxn ang="T14">
                    <a:pos x="T8" y="T9"/>
                  </a:cxn>
                </a:cxnLst>
                <a:rect l="T15" t="T16" r="T17" b="T18"/>
                <a:pathLst>
                  <a:path w="304" h="57">
                    <a:moveTo>
                      <a:pt x="0" y="0"/>
                    </a:moveTo>
                    <a:lnTo>
                      <a:pt x="304" y="51"/>
                    </a:lnTo>
                    <a:lnTo>
                      <a:pt x="287" y="57"/>
                    </a:lnTo>
                    <a:lnTo>
                      <a:pt x="0" y="0"/>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71">
                <a:extLst>
                  <a:ext uri="{FF2B5EF4-FFF2-40B4-BE49-F238E27FC236}">
                    <a16:creationId xmlns:a16="http://schemas.microsoft.com/office/drawing/2014/main" xmlns="" id="{91B7A2D7-1DAC-43D5-826D-7F15A8A9875B}"/>
                  </a:ext>
                </a:extLst>
              </p:cNvPr>
              <p:cNvSpPr>
                <a:spLocks/>
              </p:cNvSpPr>
              <p:nvPr/>
            </p:nvSpPr>
            <p:spPr bwMode="auto">
              <a:xfrm>
                <a:off x="5217" y="2029"/>
                <a:ext cx="70" cy="284"/>
              </a:xfrm>
              <a:custGeom>
                <a:avLst/>
                <a:gdLst>
                  <a:gd name="T0" fmla="*/ 1 w 139"/>
                  <a:gd name="T1" fmla="*/ 1 h 568"/>
                  <a:gd name="T2" fmla="*/ 0 w 139"/>
                  <a:gd name="T3" fmla="*/ 0 h 568"/>
                  <a:gd name="T4" fmla="*/ 1 w 139"/>
                  <a:gd name="T5" fmla="*/ 1 h 568"/>
                  <a:gd name="T6" fmla="*/ 1 w 139"/>
                  <a:gd name="T7" fmla="*/ 1 h 568"/>
                  <a:gd name="T8" fmla="*/ 1 w 139"/>
                  <a:gd name="T9" fmla="*/ 1 h 568"/>
                  <a:gd name="T10" fmla="*/ 0 60000 65536"/>
                  <a:gd name="T11" fmla="*/ 0 60000 65536"/>
                  <a:gd name="T12" fmla="*/ 0 60000 65536"/>
                  <a:gd name="T13" fmla="*/ 0 60000 65536"/>
                  <a:gd name="T14" fmla="*/ 0 60000 65536"/>
                  <a:gd name="T15" fmla="*/ 0 w 139"/>
                  <a:gd name="T16" fmla="*/ 0 h 568"/>
                  <a:gd name="T17" fmla="*/ 139 w 139"/>
                  <a:gd name="T18" fmla="*/ 568 h 568"/>
                </a:gdLst>
                <a:ahLst/>
                <a:cxnLst>
                  <a:cxn ang="T10">
                    <a:pos x="T0" y="T1"/>
                  </a:cxn>
                  <a:cxn ang="T11">
                    <a:pos x="T2" y="T3"/>
                  </a:cxn>
                  <a:cxn ang="T12">
                    <a:pos x="T4" y="T5"/>
                  </a:cxn>
                  <a:cxn ang="T13">
                    <a:pos x="T6" y="T7"/>
                  </a:cxn>
                  <a:cxn ang="T14">
                    <a:pos x="T8" y="T9"/>
                  </a:cxn>
                </a:cxnLst>
                <a:rect l="T15" t="T16" r="T17" b="T18"/>
                <a:pathLst>
                  <a:path w="139" h="568">
                    <a:moveTo>
                      <a:pt x="19" y="13"/>
                    </a:moveTo>
                    <a:lnTo>
                      <a:pt x="0" y="0"/>
                    </a:lnTo>
                    <a:lnTo>
                      <a:pt x="139" y="568"/>
                    </a:lnTo>
                    <a:lnTo>
                      <a:pt x="19" y="13"/>
                    </a:lnTo>
                    <a:close/>
                  </a:path>
                </a:pathLst>
              </a:custGeom>
              <a:solidFill>
                <a:srgbClr val="FFDAC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2">
                <a:extLst>
                  <a:ext uri="{FF2B5EF4-FFF2-40B4-BE49-F238E27FC236}">
                    <a16:creationId xmlns:a16="http://schemas.microsoft.com/office/drawing/2014/main" xmlns="" id="{8EE2C245-00BC-403F-8CB1-8934A933716F}"/>
                  </a:ext>
                </a:extLst>
              </p:cNvPr>
              <p:cNvSpPr>
                <a:spLocks/>
              </p:cNvSpPr>
              <p:nvPr/>
            </p:nvSpPr>
            <p:spPr bwMode="auto">
              <a:xfrm>
                <a:off x="5373" y="2706"/>
                <a:ext cx="25" cy="116"/>
              </a:xfrm>
              <a:custGeom>
                <a:avLst/>
                <a:gdLst>
                  <a:gd name="T0" fmla="*/ 0 w 50"/>
                  <a:gd name="T1" fmla="*/ 1 h 232"/>
                  <a:gd name="T2" fmla="*/ 1 w 50"/>
                  <a:gd name="T3" fmla="*/ 1 h 232"/>
                  <a:gd name="T4" fmla="*/ 1 w 50"/>
                  <a:gd name="T5" fmla="*/ 1 h 232"/>
                  <a:gd name="T6" fmla="*/ 1 w 50"/>
                  <a:gd name="T7" fmla="*/ 1 h 232"/>
                  <a:gd name="T8" fmla="*/ 1 w 50"/>
                  <a:gd name="T9" fmla="*/ 0 h 232"/>
                  <a:gd name="T10" fmla="*/ 0 w 50"/>
                  <a:gd name="T11" fmla="*/ 1 h 232"/>
                  <a:gd name="T12" fmla="*/ 0 w 50"/>
                  <a:gd name="T13" fmla="*/ 1 h 232"/>
                  <a:gd name="T14" fmla="*/ 0 60000 65536"/>
                  <a:gd name="T15" fmla="*/ 0 60000 65536"/>
                  <a:gd name="T16" fmla="*/ 0 60000 65536"/>
                  <a:gd name="T17" fmla="*/ 0 60000 65536"/>
                  <a:gd name="T18" fmla="*/ 0 60000 65536"/>
                  <a:gd name="T19" fmla="*/ 0 60000 65536"/>
                  <a:gd name="T20" fmla="*/ 0 60000 65536"/>
                  <a:gd name="T21" fmla="*/ 0 w 50"/>
                  <a:gd name="T22" fmla="*/ 0 h 232"/>
                  <a:gd name="T23" fmla="*/ 50 w 50"/>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 h="232">
                    <a:moveTo>
                      <a:pt x="0" y="6"/>
                    </a:moveTo>
                    <a:lnTo>
                      <a:pt x="35" y="203"/>
                    </a:lnTo>
                    <a:lnTo>
                      <a:pt x="31" y="232"/>
                    </a:lnTo>
                    <a:lnTo>
                      <a:pt x="50" y="211"/>
                    </a:lnTo>
                    <a:lnTo>
                      <a:pt x="12" y="0"/>
                    </a:lnTo>
                    <a:lnTo>
                      <a:pt x="0" y="6"/>
                    </a:lnTo>
                    <a:close/>
                  </a:path>
                </a:pathLst>
              </a:custGeom>
              <a:solidFill>
                <a:srgbClr val="0021C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73">
                <a:extLst>
                  <a:ext uri="{FF2B5EF4-FFF2-40B4-BE49-F238E27FC236}">
                    <a16:creationId xmlns:a16="http://schemas.microsoft.com/office/drawing/2014/main" xmlns="" id="{E5BD2CEE-1330-427E-A241-F67A4FBF0FF9}"/>
                  </a:ext>
                </a:extLst>
              </p:cNvPr>
              <p:cNvSpPr>
                <a:spLocks/>
              </p:cNvSpPr>
              <p:nvPr/>
            </p:nvSpPr>
            <p:spPr bwMode="auto">
              <a:xfrm>
                <a:off x="5370" y="2716"/>
                <a:ext cx="17" cy="87"/>
              </a:xfrm>
              <a:custGeom>
                <a:avLst/>
                <a:gdLst>
                  <a:gd name="T0" fmla="*/ 1 w 32"/>
                  <a:gd name="T1" fmla="*/ 0 h 173"/>
                  <a:gd name="T2" fmla="*/ 0 w 32"/>
                  <a:gd name="T3" fmla="*/ 1 h 173"/>
                  <a:gd name="T4" fmla="*/ 1 w 32"/>
                  <a:gd name="T5" fmla="*/ 1 h 173"/>
                  <a:gd name="T6" fmla="*/ 1 w 32"/>
                  <a:gd name="T7" fmla="*/ 0 h 173"/>
                  <a:gd name="T8" fmla="*/ 1 w 32"/>
                  <a:gd name="T9" fmla="*/ 0 h 173"/>
                  <a:gd name="T10" fmla="*/ 0 60000 65536"/>
                  <a:gd name="T11" fmla="*/ 0 60000 65536"/>
                  <a:gd name="T12" fmla="*/ 0 60000 65536"/>
                  <a:gd name="T13" fmla="*/ 0 60000 65536"/>
                  <a:gd name="T14" fmla="*/ 0 60000 65536"/>
                  <a:gd name="T15" fmla="*/ 0 w 32"/>
                  <a:gd name="T16" fmla="*/ 0 h 173"/>
                  <a:gd name="T17" fmla="*/ 32 w 32"/>
                  <a:gd name="T18" fmla="*/ 173 h 173"/>
                </a:gdLst>
                <a:ahLst/>
                <a:cxnLst>
                  <a:cxn ang="T10">
                    <a:pos x="T0" y="T1"/>
                  </a:cxn>
                  <a:cxn ang="T11">
                    <a:pos x="T2" y="T3"/>
                  </a:cxn>
                  <a:cxn ang="T12">
                    <a:pos x="T4" y="T5"/>
                  </a:cxn>
                  <a:cxn ang="T13">
                    <a:pos x="T6" y="T7"/>
                  </a:cxn>
                  <a:cxn ang="T14">
                    <a:pos x="T8" y="T9"/>
                  </a:cxn>
                </a:cxnLst>
                <a:rect l="T15" t="T16" r="T17" b="T18"/>
                <a:pathLst>
                  <a:path w="32" h="173">
                    <a:moveTo>
                      <a:pt x="4" y="0"/>
                    </a:moveTo>
                    <a:lnTo>
                      <a:pt x="0" y="6"/>
                    </a:lnTo>
                    <a:lnTo>
                      <a:pt x="32" y="173"/>
                    </a:lnTo>
                    <a:lnTo>
                      <a:pt x="4" y="0"/>
                    </a:lnTo>
                    <a:close/>
                  </a:path>
                </a:pathLst>
              </a:custGeom>
              <a:solidFill>
                <a:srgbClr val="4F81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74">
                <a:extLst>
                  <a:ext uri="{FF2B5EF4-FFF2-40B4-BE49-F238E27FC236}">
                    <a16:creationId xmlns:a16="http://schemas.microsoft.com/office/drawing/2014/main" xmlns="" id="{659AA303-4531-469C-83F6-856231C54213}"/>
                  </a:ext>
                </a:extLst>
              </p:cNvPr>
              <p:cNvSpPr>
                <a:spLocks/>
              </p:cNvSpPr>
              <p:nvPr/>
            </p:nvSpPr>
            <p:spPr bwMode="auto">
              <a:xfrm>
                <a:off x="4287" y="2162"/>
                <a:ext cx="762" cy="372"/>
              </a:xfrm>
              <a:custGeom>
                <a:avLst/>
                <a:gdLst>
                  <a:gd name="T0" fmla="*/ 1 w 1524"/>
                  <a:gd name="T1" fmla="*/ 0 h 743"/>
                  <a:gd name="T2" fmla="*/ 1 w 1524"/>
                  <a:gd name="T3" fmla="*/ 1 h 743"/>
                  <a:gd name="T4" fmla="*/ 1 w 1524"/>
                  <a:gd name="T5" fmla="*/ 1 h 743"/>
                  <a:gd name="T6" fmla="*/ 1 w 1524"/>
                  <a:gd name="T7" fmla="*/ 1 h 743"/>
                  <a:gd name="T8" fmla="*/ 1 w 1524"/>
                  <a:gd name="T9" fmla="*/ 1 h 743"/>
                  <a:gd name="T10" fmla="*/ 1 w 1524"/>
                  <a:gd name="T11" fmla="*/ 1 h 743"/>
                  <a:gd name="T12" fmla="*/ 1 w 1524"/>
                  <a:gd name="T13" fmla="*/ 1 h 743"/>
                  <a:gd name="T14" fmla="*/ 1 w 1524"/>
                  <a:gd name="T15" fmla="*/ 1 h 743"/>
                  <a:gd name="T16" fmla="*/ 1 w 1524"/>
                  <a:gd name="T17" fmla="*/ 1 h 743"/>
                  <a:gd name="T18" fmla="*/ 1 w 1524"/>
                  <a:gd name="T19" fmla="*/ 1 h 743"/>
                  <a:gd name="T20" fmla="*/ 1 w 1524"/>
                  <a:gd name="T21" fmla="*/ 1 h 743"/>
                  <a:gd name="T22" fmla="*/ 1 w 1524"/>
                  <a:gd name="T23" fmla="*/ 1 h 743"/>
                  <a:gd name="T24" fmla="*/ 0 w 1524"/>
                  <a:gd name="T25" fmla="*/ 1 h 743"/>
                  <a:gd name="T26" fmla="*/ 1 w 1524"/>
                  <a:gd name="T27" fmla="*/ 1 h 743"/>
                  <a:gd name="T28" fmla="*/ 1 w 1524"/>
                  <a:gd name="T29" fmla="*/ 1 h 743"/>
                  <a:gd name="T30" fmla="*/ 1 w 1524"/>
                  <a:gd name="T31" fmla="*/ 1 h 743"/>
                  <a:gd name="T32" fmla="*/ 1 w 1524"/>
                  <a:gd name="T33" fmla="*/ 1 h 743"/>
                  <a:gd name="T34" fmla="*/ 1 w 1524"/>
                  <a:gd name="T35" fmla="*/ 1 h 743"/>
                  <a:gd name="T36" fmla="*/ 1 w 1524"/>
                  <a:gd name="T37" fmla="*/ 1 h 743"/>
                  <a:gd name="T38" fmla="*/ 1 w 1524"/>
                  <a:gd name="T39" fmla="*/ 1 h 743"/>
                  <a:gd name="T40" fmla="*/ 1 w 1524"/>
                  <a:gd name="T41" fmla="*/ 1 h 743"/>
                  <a:gd name="T42" fmla="*/ 1 w 1524"/>
                  <a:gd name="T43" fmla="*/ 1 h 743"/>
                  <a:gd name="T44" fmla="*/ 1 w 1524"/>
                  <a:gd name="T45" fmla="*/ 1 h 743"/>
                  <a:gd name="T46" fmla="*/ 1 w 1524"/>
                  <a:gd name="T47" fmla="*/ 1 h 743"/>
                  <a:gd name="T48" fmla="*/ 1 w 1524"/>
                  <a:gd name="T49" fmla="*/ 1 h 743"/>
                  <a:gd name="T50" fmla="*/ 1 w 1524"/>
                  <a:gd name="T51" fmla="*/ 1 h 743"/>
                  <a:gd name="T52" fmla="*/ 1 w 1524"/>
                  <a:gd name="T53" fmla="*/ 1 h 743"/>
                  <a:gd name="T54" fmla="*/ 1 w 1524"/>
                  <a:gd name="T55" fmla="*/ 1 h 743"/>
                  <a:gd name="T56" fmla="*/ 1 w 1524"/>
                  <a:gd name="T57" fmla="*/ 1 h 743"/>
                  <a:gd name="T58" fmla="*/ 1 w 1524"/>
                  <a:gd name="T59" fmla="*/ 1 h 743"/>
                  <a:gd name="T60" fmla="*/ 1 w 1524"/>
                  <a:gd name="T61" fmla="*/ 1 h 743"/>
                  <a:gd name="T62" fmla="*/ 1 w 1524"/>
                  <a:gd name="T63" fmla="*/ 1 h 743"/>
                  <a:gd name="T64" fmla="*/ 1 w 1524"/>
                  <a:gd name="T65" fmla="*/ 1 h 743"/>
                  <a:gd name="T66" fmla="*/ 1 w 1524"/>
                  <a:gd name="T67" fmla="*/ 1 h 743"/>
                  <a:gd name="T68" fmla="*/ 1 w 1524"/>
                  <a:gd name="T69" fmla="*/ 1 h 743"/>
                  <a:gd name="T70" fmla="*/ 1 w 1524"/>
                  <a:gd name="T71" fmla="*/ 1 h 743"/>
                  <a:gd name="T72" fmla="*/ 1 w 1524"/>
                  <a:gd name="T73" fmla="*/ 1 h 743"/>
                  <a:gd name="T74" fmla="*/ 1 w 1524"/>
                  <a:gd name="T75" fmla="*/ 1 h 743"/>
                  <a:gd name="T76" fmla="*/ 1 w 1524"/>
                  <a:gd name="T77" fmla="*/ 0 h 743"/>
                  <a:gd name="T78" fmla="*/ 1 w 1524"/>
                  <a:gd name="T79" fmla="*/ 0 h 743"/>
                  <a:gd name="T80" fmla="*/ 1 w 1524"/>
                  <a:gd name="T81" fmla="*/ 0 h 74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524"/>
                  <a:gd name="T124" fmla="*/ 0 h 743"/>
                  <a:gd name="T125" fmla="*/ 1524 w 1524"/>
                  <a:gd name="T126" fmla="*/ 743 h 74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524" h="743">
                    <a:moveTo>
                      <a:pt x="359" y="0"/>
                    </a:moveTo>
                    <a:lnTo>
                      <a:pt x="319" y="55"/>
                    </a:lnTo>
                    <a:lnTo>
                      <a:pt x="299" y="83"/>
                    </a:lnTo>
                    <a:lnTo>
                      <a:pt x="276" y="119"/>
                    </a:lnTo>
                    <a:lnTo>
                      <a:pt x="251" y="159"/>
                    </a:lnTo>
                    <a:lnTo>
                      <a:pt x="223" y="207"/>
                    </a:lnTo>
                    <a:lnTo>
                      <a:pt x="194" y="256"/>
                    </a:lnTo>
                    <a:lnTo>
                      <a:pt x="166" y="313"/>
                    </a:lnTo>
                    <a:lnTo>
                      <a:pt x="135" y="374"/>
                    </a:lnTo>
                    <a:lnTo>
                      <a:pt x="107" y="441"/>
                    </a:lnTo>
                    <a:lnTo>
                      <a:pt x="76" y="511"/>
                    </a:lnTo>
                    <a:lnTo>
                      <a:pt x="50" y="583"/>
                    </a:lnTo>
                    <a:lnTo>
                      <a:pt x="0" y="743"/>
                    </a:lnTo>
                    <a:lnTo>
                      <a:pt x="1524" y="292"/>
                    </a:lnTo>
                    <a:lnTo>
                      <a:pt x="1511" y="271"/>
                    </a:lnTo>
                    <a:lnTo>
                      <a:pt x="1479" y="222"/>
                    </a:lnTo>
                    <a:lnTo>
                      <a:pt x="1456" y="190"/>
                    </a:lnTo>
                    <a:lnTo>
                      <a:pt x="1433" y="157"/>
                    </a:lnTo>
                    <a:lnTo>
                      <a:pt x="1407" y="123"/>
                    </a:lnTo>
                    <a:lnTo>
                      <a:pt x="1382" y="93"/>
                    </a:lnTo>
                    <a:lnTo>
                      <a:pt x="1332" y="83"/>
                    </a:lnTo>
                    <a:lnTo>
                      <a:pt x="1353" y="148"/>
                    </a:lnTo>
                    <a:lnTo>
                      <a:pt x="1395" y="334"/>
                    </a:lnTo>
                    <a:lnTo>
                      <a:pt x="1304" y="376"/>
                    </a:lnTo>
                    <a:lnTo>
                      <a:pt x="1196" y="420"/>
                    </a:lnTo>
                    <a:lnTo>
                      <a:pt x="1049" y="467"/>
                    </a:lnTo>
                    <a:lnTo>
                      <a:pt x="873" y="517"/>
                    </a:lnTo>
                    <a:lnTo>
                      <a:pt x="665" y="560"/>
                    </a:lnTo>
                    <a:lnTo>
                      <a:pt x="435" y="593"/>
                    </a:lnTo>
                    <a:lnTo>
                      <a:pt x="183" y="604"/>
                    </a:lnTo>
                    <a:lnTo>
                      <a:pt x="196" y="551"/>
                    </a:lnTo>
                    <a:lnTo>
                      <a:pt x="211" y="488"/>
                    </a:lnTo>
                    <a:lnTo>
                      <a:pt x="232" y="408"/>
                    </a:lnTo>
                    <a:lnTo>
                      <a:pt x="261" y="317"/>
                    </a:lnTo>
                    <a:lnTo>
                      <a:pt x="297" y="214"/>
                    </a:lnTo>
                    <a:lnTo>
                      <a:pt x="316" y="161"/>
                    </a:lnTo>
                    <a:lnTo>
                      <a:pt x="338" y="108"/>
                    </a:lnTo>
                    <a:lnTo>
                      <a:pt x="361" y="55"/>
                    </a:lnTo>
                    <a:lnTo>
                      <a:pt x="388" y="0"/>
                    </a:lnTo>
                    <a:lnTo>
                      <a:pt x="3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75">
                <a:extLst>
                  <a:ext uri="{FF2B5EF4-FFF2-40B4-BE49-F238E27FC236}">
                    <a16:creationId xmlns:a16="http://schemas.microsoft.com/office/drawing/2014/main" xmlns="" id="{3929CA6E-E7DC-4D35-BF8A-67B726E83360}"/>
                  </a:ext>
                </a:extLst>
              </p:cNvPr>
              <p:cNvSpPr>
                <a:spLocks/>
              </p:cNvSpPr>
              <p:nvPr/>
            </p:nvSpPr>
            <p:spPr bwMode="auto">
              <a:xfrm>
                <a:off x="4670" y="1891"/>
                <a:ext cx="200" cy="74"/>
              </a:xfrm>
              <a:custGeom>
                <a:avLst/>
                <a:gdLst>
                  <a:gd name="T0" fmla="*/ 0 w 399"/>
                  <a:gd name="T1" fmla="*/ 1 h 146"/>
                  <a:gd name="T2" fmla="*/ 1 w 399"/>
                  <a:gd name="T3" fmla="*/ 1 h 146"/>
                  <a:gd name="T4" fmla="*/ 1 w 399"/>
                  <a:gd name="T5" fmla="*/ 0 h 146"/>
                  <a:gd name="T6" fmla="*/ 1 w 399"/>
                  <a:gd name="T7" fmla="*/ 1 h 146"/>
                  <a:gd name="T8" fmla="*/ 1 w 399"/>
                  <a:gd name="T9" fmla="*/ 1 h 146"/>
                  <a:gd name="T10" fmla="*/ 1 w 399"/>
                  <a:gd name="T11" fmla="*/ 1 h 146"/>
                  <a:gd name="T12" fmla="*/ 1 w 399"/>
                  <a:gd name="T13" fmla="*/ 1 h 146"/>
                  <a:gd name="T14" fmla="*/ 1 w 399"/>
                  <a:gd name="T15" fmla="*/ 1 h 146"/>
                  <a:gd name="T16" fmla="*/ 1 w 399"/>
                  <a:gd name="T17" fmla="*/ 1 h 146"/>
                  <a:gd name="T18" fmla="*/ 1 w 399"/>
                  <a:gd name="T19" fmla="*/ 1 h 146"/>
                  <a:gd name="T20" fmla="*/ 1 w 399"/>
                  <a:gd name="T21" fmla="*/ 1 h 146"/>
                  <a:gd name="T22" fmla="*/ 0 w 399"/>
                  <a:gd name="T23" fmla="*/ 1 h 146"/>
                  <a:gd name="T24" fmla="*/ 0 w 399"/>
                  <a:gd name="T25" fmla="*/ 1 h 1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9"/>
                  <a:gd name="T40" fmla="*/ 0 h 146"/>
                  <a:gd name="T41" fmla="*/ 399 w 399"/>
                  <a:gd name="T42" fmla="*/ 146 h 1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9" h="146">
                    <a:moveTo>
                      <a:pt x="0" y="55"/>
                    </a:moveTo>
                    <a:lnTo>
                      <a:pt x="84" y="30"/>
                    </a:lnTo>
                    <a:lnTo>
                      <a:pt x="279" y="0"/>
                    </a:lnTo>
                    <a:lnTo>
                      <a:pt x="317" y="38"/>
                    </a:lnTo>
                    <a:lnTo>
                      <a:pt x="357" y="84"/>
                    </a:lnTo>
                    <a:lnTo>
                      <a:pt x="399" y="146"/>
                    </a:lnTo>
                    <a:lnTo>
                      <a:pt x="336" y="142"/>
                    </a:lnTo>
                    <a:lnTo>
                      <a:pt x="321" y="93"/>
                    </a:lnTo>
                    <a:lnTo>
                      <a:pt x="302" y="49"/>
                    </a:lnTo>
                    <a:lnTo>
                      <a:pt x="276" y="8"/>
                    </a:lnTo>
                    <a:lnTo>
                      <a:pt x="80" y="68"/>
                    </a:lnTo>
                    <a:lnTo>
                      <a:pt x="0" y="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76">
                <a:extLst>
                  <a:ext uri="{FF2B5EF4-FFF2-40B4-BE49-F238E27FC236}">
                    <a16:creationId xmlns:a16="http://schemas.microsoft.com/office/drawing/2014/main" xmlns="" id="{4195D069-EDEE-4B3F-92FB-A60EA2A8FA6B}"/>
                  </a:ext>
                </a:extLst>
              </p:cNvPr>
              <p:cNvSpPr>
                <a:spLocks/>
              </p:cNvSpPr>
              <p:nvPr/>
            </p:nvSpPr>
            <p:spPr bwMode="auto">
              <a:xfrm>
                <a:off x="4670" y="1912"/>
                <a:ext cx="200" cy="53"/>
              </a:xfrm>
              <a:custGeom>
                <a:avLst/>
                <a:gdLst>
                  <a:gd name="T0" fmla="*/ 0 w 399"/>
                  <a:gd name="T1" fmla="*/ 1 h 104"/>
                  <a:gd name="T2" fmla="*/ 1 w 399"/>
                  <a:gd name="T3" fmla="*/ 1 h 104"/>
                  <a:gd name="T4" fmla="*/ 1 w 399"/>
                  <a:gd name="T5" fmla="*/ 1 h 104"/>
                  <a:gd name="T6" fmla="*/ 1 w 399"/>
                  <a:gd name="T7" fmla="*/ 1 h 104"/>
                  <a:gd name="T8" fmla="*/ 1 w 399"/>
                  <a:gd name="T9" fmla="*/ 1 h 104"/>
                  <a:gd name="T10" fmla="*/ 1 w 399"/>
                  <a:gd name="T11" fmla="*/ 1 h 104"/>
                  <a:gd name="T12" fmla="*/ 1 w 399"/>
                  <a:gd name="T13" fmla="*/ 0 h 104"/>
                  <a:gd name="T14" fmla="*/ 0 w 399"/>
                  <a:gd name="T15" fmla="*/ 1 h 104"/>
                  <a:gd name="T16" fmla="*/ 0 w 399"/>
                  <a:gd name="T17" fmla="*/ 1 h 1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9"/>
                  <a:gd name="T28" fmla="*/ 0 h 104"/>
                  <a:gd name="T29" fmla="*/ 399 w 399"/>
                  <a:gd name="T30" fmla="*/ 104 h 1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9" h="104">
                    <a:moveTo>
                      <a:pt x="0" y="13"/>
                    </a:moveTo>
                    <a:lnTo>
                      <a:pt x="34" y="30"/>
                    </a:lnTo>
                    <a:lnTo>
                      <a:pt x="122" y="66"/>
                    </a:lnTo>
                    <a:lnTo>
                      <a:pt x="249" y="99"/>
                    </a:lnTo>
                    <a:lnTo>
                      <a:pt x="399" y="104"/>
                    </a:lnTo>
                    <a:lnTo>
                      <a:pt x="388" y="93"/>
                    </a:lnTo>
                    <a:lnTo>
                      <a:pt x="65" y="0"/>
                    </a:lnTo>
                    <a:lnTo>
                      <a:pt x="0" y="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77">
                <a:extLst>
                  <a:ext uri="{FF2B5EF4-FFF2-40B4-BE49-F238E27FC236}">
                    <a16:creationId xmlns:a16="http://schemas.microsoft.com/office/drawing/2014/main" xmlns="" id="{3D55A6A8-D249-4A13-99F0-894256A6DC69}"/>
                  </a:ext>
                </a:extLst>
              </p:cNvPr>
              <p:cNvSpPr>
                <a:spLocks/>
              </p:cNvSpPr>
              <p:nvPr/>
            </p:nvSpPr>
            <p:spPr bwMode="auto">
              <a:xfrm>
                <a:off x="4670" y="1919"/>
                <a:ext cx="200" cy="66"/>
              </a:xfrm>
              <a:custGeom>
                <a:avLst/>
                <a:gdLst>
                  <a:gd name="T0" fmla="*/ 0 w 399"/>
                  <a:gd name="T1" fmla="*/ 0 h 131"/>
                  <a:gd name="T2" fmla="*/ 1 w 399"/>
                  <a:gd name="T3" fmla="*/ 1 h 131"/>
                  <a:gd name="T4" fmla="*/ 1 w 399"/>
                  <a:gd name="T5" fmla="*/ 1 h 131"/>
                  <a:gd name="T6" fmla="*/ 1 w 399"/>
                  <a:gd name="T7" fmla="*/ 1 h 131"/>
                  <a:gd name="T8" fmla="*/ 1 w 399"/>
                  <a:gd name="T9" fmla="*/ 1 h 131"/>
                  <a:gd name="T10" fmla="*/ 1 w 399"/>
                  <a:gd name="T11" fmla="*/ 1 h 131"/>
                  <a:gd name="T12" fmla="*/ 1 w 399"/>
                  <a:gd name="T13" fmla="*/ 1 h 131"/>
                  <a:gd name="T14" fmla="*/ 1 w 399"/>
                  <a:gd name="T15" fmla="*/ 1 h 131"/>
                  <a:gd name="T16" fmla="*/ 0 w 399"/>
                  <a:gd name="T17" fmla="*/ 0 h 131"/>
                  <a:gd name="T18" fmla="*/ 0 w 399"/>
                  <a:gd name="T19" fmla="*/ 0 h 1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9"/>
                  <a:gd name="T31" fmla="*/ 0 h 131"/>
                  <a:gd name="T32" fmla="*/ 399 w 399"/>
                  <a:gd name="T33" fmla="*/ 131 h 1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9" h="131">
                    <a:moveTo>
                      <a:pt x="0" y="0"/>
                    </a:moveTo>
                    <a:lnTo>
                      <a:pt x="101" y="127"/>
                    </a:lnTo>
                    <a:lnTo>
                      <a:pt x="361" y="131"/>
                    </a:lnTo>
                    <a:lnTo>
                      <a:pt x="399" y="91"/>
                    </a:lnTo>
                    <a:lnTo>
                      <a:pt x="363" y="84"/>
                    </a:lnTo>
                    <a:lnTo>
                      <a:pt x="355" y="124"/>
                    </a:lnTo>
                    <a:lnTo>
                      <a:pt x="97" y="103"/>
                    </a:lnTo>
                    <a:lnTo>
                      <a:pt x="86" y="2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78">
                <a:extLst>
                  <a:ext uri="{FF2B5EF4-FFF2-40B4-BE49-F238E27FC236}">
                    <a16:creationId xmlns:a16="http://schemas.microsoft.com/office/drawing/2014/main" xmlns="" id="{94E8BD24-6959-4A9B-AFA7-33C63B63C4DD}"/>
                  </a:ext>
                </a:extLst>
              </p:cNvPr>
              <p:cNvSpPr>
                <a:spLocks/>
              </p:cNvSpPr>
              <p:nvPr/>
            </p:nvSpPr>
            <p:spPr bwMode="auto">
              <a:xfrm>
                <a:off x="4854" y="1953"/>
                <a:ext cx="550" cy="892"/>
              </a:xfrm>
              <a:custGeom>
                <a:avLst/>
                <a:gdLst>
                  <a:gd name="T0" fmla="*/ 1 w 1098"/>
                  <a:gd name="T1" fmla="*/ 1 h 1783"/>
                  <a:gd name="T2" fmla="*/ 1 w 1098"/>
                  <a:gd name="T3" fmla="*/ 1 h 1783"/>
                  <a:gd name="T4" fmla="*/ 1 w 1098"/>
                  <a:gd name="T5" fmla="*/ 1 h 1783"/>
                  <a:gd name="T6" fmla="*/ 1 w 1098"/>
                  <a:gd name="T7" fmla="*/ 1 h 1783"/>
                  <a:gd name="T8" fmla="*/ 1 w 1098"/>
                  <a:gd name="T9" fmla="*/ 1 h 1783"/>
                  <a:gd name="T10" fmla="*/ 1 w 1098"/>
                  <a:gd name="T11" fmla="*/ 1 h 1783"/>
                  <a:gd name="T12" fmla="*/ 1 w 1098"/>
                  <a:gd name="T13" fmla="*/ 1 h 1783"/>
                  <a:gd name="T14" fmla="*/ 1 w 1098"/>
                  <a:gd name="T15" fmla="*/ 1 h 1783"/>
                  <a:gd name="T16" fmla="*/ 1 w 1098"/>
                  <a:gd name="T17" fmla="*/ 1 h 1783"/>
                  <a:gd name="T18" fmla="*/ 1 w 1098"/>
                  <a:gd name="T19" fmla="*/ 1 h 1783"/>
                  <a:gd name="T20" fmla="*/ 1 w 1098"/>
                  <a:gd name="T21" fmla="*/ 1 h 1783"/>
                  <a:gd name="T22" fmla="*/ 1 w 1098"/>
                  <a:gd name="T23" fmla="*/ 1 h 1783"/>
                  <a:gd name="T24" fmla="*/ 1 w 1098"/>
                  <a:gd name="T25" fmla="*/ 1 h 1783"/>
                  <a:gd name="T26" fmla="*/ 1 w 1098"/>
                  <a:gd name="T27" fmla="*/ 1 h 1783"/>
                  <a:gd name="T28" fmla="*/ 1 w 1098"/>
                  <a:gd name="T29" fmla="*/ 1 h 1783"/>
                  <a:gd name="T30" fmla="*/ 1 w 1098"/>
                  <a:gd name="T31" fmla="*/ 1 h 1783"/>
                  <a:gd name="T32" fmla="*/ 1 w 1098"/>
                  <a:gd name="T33" fmla="*/ 1 h 1783"/>
                  <a:gd name="T34" fmla="*/ 1 w 1098"/>
                  <a:gd name="T35" fmla="*/ 1 h 1783"/>
                  <a:gd name="T36" fmla="*/ 1 w 1098"/>
                  <a:gd name="T37" fmla="*/ 1 h 1783"/>
                  <a:gd name="T38" fmla="*/ 1 w 1098"/>
                  <a:gd name="T39" fmla="*/ 1 h 1783"/>
                  <a:gd name="T40" fmla="*/ 1 w 1098"/>
                  <a:gd name="T41" fmla="*/ 1 h 1783"/>
                  <a:gd name="T42" fmla="*/ 1 w 1098"/>
                  <a:gd name="T43" fmla="*/ 1 h 1783"/>
                  <a:gd name="T44" fmla="*/ 1 w 1098"/>
                  <a:gd name="T45" fmla="*/ 1 h 1783"/>
                  <a:gd name="T46" fmla="*/ 1 w 1098"/>
                  <a:gd name="T47" fmla="*/ 1 h 1783"/>
                  <a:gd name="T48" fmla="*/ 1 w 1098"/>
                  <a:gd name="T49" fmla="*/ 1 h 1783"/>
                  <a:gd name="T50" fmla="*/ 1 w 1098"/>
                  <a:gd name="T51" fmla="*/ 1 h 1783"/>
                  <a:gd name="T52" fmla="*/ 1 w 1098"/>
                  <a:gd name="T53" fmla="*/ 1 h 1783"/>
                  <a:gd name="T54" fmla="*/ 1 w 1098"/>
                  <a:gd name="T55" fmla="*/ 1 h 1783"/>
                  <a:gd name="T56" fmla="*/ 1 w 1098"/>
                  <a:gd name="T57" fmla="*/ 1 h 1783"/>
                  <a:gd name="T58" fmla="*/ 1 w 1098"/>
                  <a:gd name="T59" fmla="*/ 1 h 1783"/>
                  <a:gd name="T60" fmla="*/ 1 w 1098"/>
                  <a:gd name="T61" fmla="*/ 1 h 1783"/>
                  <a:gd name="T62" fmla="*/ 1 w 1098"/>
                  <a:gd name="T63" fmla="*/ 1 h 1783"/>
                  <a:gd name="T64" fmla="*/ 0 w 1098"/>
                  <a:gd name="T65" fmla="*/ 1 h 178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098"/>
                  <a:gd name="T100" fmla="*/ 0 h 1783"/>
                  <a:gd name="T101" fmla="*/ 1098 w 1098"/>
                  <a:gd name="T102" fmla="*/ 1783 h 178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098" h="1783">
                    <a:moveTo>
                      <a:pt x="0" y="44"/>
                    </a:moveTo>
                    <a:lnTo>
                      <a:pt x="224" y="86"/>
                    </a:lnTo>
                    <a:lnTo>
                      <a:pt x="448" y="132"/>
                    </a:lnTo>
                    <a:lnTo>
                      <a:pt x="697" y="192"/>
                    </a:lnTo>
                    <a:lnTo>
                      <a:pt x="726" y="295"/>
                    </a:lnTo>
                    <a:lnTo>
                      <a:pt x="758" y="421"/>
                    </a:lnTo>
                    <a:lnTo>
                      <a:pt x="804" y="597"/>
                    </a:lnTo>
                    <a:lnTo>
                      <a:pt x="828" y="704"/>
                    </a:lnTo>
                    <a:lnTo>
                      <a:pt x="857" y="822"/>
                    </a:lnTo>
                    <a:lnTo>
                      <a:pt x="887" y="953"/>
                    </a:lnTo>
                    <a:lnTo>
                      <a:pt x="920" y="1095"/>
                    </a:lnTo>
                    <a:lnTo>
                      <a:pt x="954" y="1249"/>
                    </a:lnTo>
                    <a:lnTo>
                      <a:pt x="990" y="1415"/>
                    </a:lnTo>
                    <a:lnTo>
                      <a:pt x="1028" y="1593"/>
                    </a:lnTo>
                    <a:lnTo>
                      <a:pt x="1066" y="1783"/>
                    </a:lnTo>
                    <a:lnTo>
                      <a:pt x="1098" y="1763"/>
                    </a:lnTo>
                    <a:lnTo>
                      <a:pt x="1074" y="1605"/>
                    </a:lnTo>
                    <a:lnTo>
                      <a:pt x="1043" y="1428"/>
                    </a:lnTo>
                    <a:lnTo>
                      <a:pt x="1026" y="1322"/>
                    </a:lnTo>
                    <a:lnTo>
                      <a:pt x="1005" y="1204"/>
                    </a:lnTo>
                    <a:lnTo>
                      <a:pt x="982" y="1078"/>
                    </a:lnTo>
                    <a:lnTo>
                      <a:pt x="960" y="947"/>
                    </a:lnTo>
                    <a:lnTo>
                      <a:pt x="933" y="810"/>
                    </a:lnTo>
                    <a:lnTo>
                      <a:pt x="906" y="670"/>
                    </a:lnTo>
                    <a:lnTo>
                      <a:pt x="878" y="529"/>
                    </a:lnTo>
                    <a:lnTo>
                      <a:pt x="849" y="386"/>
                    </a:lnTo>
                    <a:lnTo>
                      <a:pt x="819" y="248"/>
                    </a:lnTo>
                    <a:lnTo>
                      <a:pt x="789" y="111"/>
                    </a:lnTo>
                    <a:lnTo>
                      <a:pt x="547" y="75"/>
                    </a:lnTo>
                    <a:lnTo>
                      <a:pt x="298" y="38"/>
                    </a:lnTo>
                    <a:lnTo>
                      <a:pt x="5" y="0"/>
                    </a:lnTo>
                    <a:lnTo>
                      <a:pt x="13" y="12"/>
                    </a:lnTo>
                    <a:lnTo>
                      <a:pt x="258" y="46"/>
                    </a:lnTo>
                    <a:lnTo>
                      <a:pt x="498" y="84"/>
                    </a:lnTo>
                    <a:lnTo>
                      <a:pt x="754" y="134"/>
                    </a:lnTo>
                    <a:lnTo>
                      <a:pt x="781" y="236"/>
                    </a:lnTo>
                    <a:lnTo>
                      <a:pt x="809" y="364"/>
                    </a:lnTo>
                    <a:lnTo>
                      <a:pt x="849" y="540"/>
                    </a:lnTo>
                    <a:lnTo>
                      <a:pt x="872" y="647"/>
                    </a:lnTo>
                    <a:lnTo>
                      <a:pt x="897" y="765"/>
                    </a:lnTo>
                    <a:lnTo>
                      <a:pt x="923" y="894"/>
                    </a:lnTo>
                    <a:lnTo>
                      <a:pt x="952" y="1035"/>
                    </a:lnTo>
                    <a:lnTo>
                      <a:pt x="980" y="1187"/>
                    </a:lnTo>
                    <a:lnTo>
                      <a:pt x="1013" y="1350"/>
                    </a:lnTo>
                    <a:lnTo>
                      <a:pt x="1045" y="1525"/>
                    </a:lnTo>
                    <a:lnTo>
                      <a:pt x="1077" y="1711"/>
                    </a:lnTo>
                    <a:lnTo>
                      <a:pt x="1068" y="1738"/>
                    </a:lnTo>
                    <a:lnTo>
                      <a:pt x="1039" y="1595"/>
                    </a:lnTo>
                    <a:lnTo>
                      <a:pt x="1007" y="1432"/>
                    </a:lnTo>
                    <a:lnTo>
                      <a:pt x="988" y="1331"/>
                    </a:lnTo>
                    <a:lnTo>
                      <a:pt x="965" y="1223"/>
                    </a:lnTo>
                    <a:lnTo>
                      <a:pt x="939" y="1105"/>
                    </a:lnTo>
                    <a:lnTo>
                      <a:pt x="912" y="979"/>
                    </a:lnTo>
                    <a:lnTo>
                      <a:pt x="884" y="848"/>
                    </a:lnTo>
                    <a:lnTo>
                      <a:pt x="853" y="711"/>
                    </a:lnTo>
                    <a:lnTo>
                      <a:pt x="821" y="575"/>
                    </a:lnTo>
                    <a:lnTo>
                      <a:pt x="787" y="434"/>
                    </a:lnTo>
                    <a:lnTo>
                      <a:pt x="752" y="295"/>
                    </a:lnTo>
                    <a:lnTo>
                      <a:pt x="735" y="225"/>
                    </a:lnTo>
                    <a:lnTo>
                      <a:pt x="716" y="156"/>
                    </a:lnTo>
                    <a:lnTo>
                      <a:pt x="644" y="143"/>
                    </a:lnTo>
                    <a:lnTo>
                      <a:pt x="467" y="109"/>
                    </a:lnTo>
                    <a:lnTo>
                      <a:pt x="234" y="69"/>
                    </a:lnTo>
                    <a:lnTo>
                      <a:pt x="2" y="31"/>
                    </a:lnTo>
                    <a:lnTo>
                      <a:pt x="0"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79">
                <a:extLst>
                  <a:ext uri="{FF2B5EF4-FFF2-40B4-BE49-F238E27FC236}">
                    <a16:creationId xmlns:a16="http://schemas.microsoft.com/office/drawing/2014/main" xmlns="" id="{9B232D22-7BD5-49F4-A92B-2AB3D0550F7A}"/>
                  </a:ext>
                </a:extLst>
              </p:cNvPr>
              <p:cNvSpPr>
                <a:spLocks/>
              </p:cNvSpPr>
              <p:nvPr/>
            </p:nvSpPr>
            <p:spPr bwMode="auto">
              <a:xfrm>
                <a:off x="3958" y="1664"/>
                <a:ext cx="1307" cy="542"/>
              </a:xfrm>
              <a:custGeom>
                <a:avLst/>
                <a:gdLst>
                  <a:gd name="T0" fmla="*/ 1 w 2613"/>
                  <a:gd name="T1" fmla="*/ 1 h 1083"/>
                  <a:gd name="T2" fmla="*/ 1 w 2613"/>
                  <a:gd name="T3" fmla="*/ 1 h 1083"/>
                  <a:gd name="T4" fmla="*/ 1 w 2613"/>
                  <a:gd name="T5" fmla="*/ 1 h 1083"/>
                  <a:gd name="T6" fmla="*/ 1 w 2613"/>
                  <a:gd name="T7" fmla="*/ 1 h 1083"/>
                  <a:gd name="T8" fmla="*/ 1 w 2613"/>
                  <a:gd name="T9" fmla="*/ 1 h 1083"/>
                  <a:gd name="T10" fmla="*/ 1 w 2613"/>
                  <a:gd name="T11" fmla="*/ 0 h 1083"/>
                  <a:gd name="T12" fmla="*/ 1 w 2613"/>
                  <a:gd name="T13" fmla="*/ 1 h 1083"/>
                  <a:gd name="T14" fmla="*/ 1 w 2613"/>
                  <a:gd name="T15" fmla="*/ 1 h 1083"/>
                  <a:gd name="T16" fmla="*/ 1 w 2613"/>
                  <a:gd name="T17" fmla="*/ 1 h 1083"/>
                  <a:gd name="T18" fmla="*/ 1 w 2613"/>
                  <a:gd name="T19" fmla="*/ 1 h 1083"/>
                  <a:gd name="T20" fmla="*/ 1 w 2613"/>
                  <a:gd name="T21" fmla="*/ 1 h 1083"/>
                  <a:gd name="T22" fmla="*/ 1 w 2613"/>
                  <a:gd name="T23" fmla="*/ 1 h 1083"/>
                  <a:gd name="T24" fmla="*/ 0 w 2613"/>
                  <a:gd name="T25" fmla="*/ 1 h 1083"/>
                  <a:gd name="T26" fmla="*/ 1 w 2613"/>
                  <a:gd name="T27" fmla="*/ 1 h 1083"/>
                  <a:gd name="T28" fmla="*/ 1 w 2613"/>
                  <a:gd name="T29" fmla="*/ 1 h 1083"/>
                  <a:gd name="T30" fmla="*/ 1 w 2613"/>
                  <a:gd name="T31" fmla="*/ 1 h 1083"/>
                  <a:gd name="T32" fmla="*/ 1 w 2613"/>
                  <a:gd name="T33" fmla="*/ 1 h 1083"/>
                  <a:gd name="T34" fmla="*/ 1 w 2613"/>
                  <a:gd name="T35" fmla="*/ 1 h 1083"/>
                  <a:gd name="T36" fmla="*/ 1 w 2613"/>
                  <a:gd name="T37" fmla="*/ 1 h 1083"/>
                  <a:gd name="T38" fmla="*/ 1 w 2613"/>
                  <a:gd name="T39" fmla="*/ 1 h 1083"/>
                  <a:gd name="T40" fmla="*/ 1 w 2613"/>
                  <a:gd name="T41" fmla="*/ 1 h 1083"/>
                  <a:gd name="T42" fmla="*/ 1 w 2613"/>
                  <a:gd name="T43" fmla="*/ 1 h 1083"/>
                  <a:gd name="T44" fmla="*/ 1 w 2613"/>
                  <a:gd name="T45" fmla="*/ 1 h 1083"/>
                  <a:gd name="T46" fmla="*/ 1 w 2613"/>
                  <a:gd name="T47" fmla="*/ 1 h 1083"/>
                  <a:gd name="T48" fmla="*/ 1 w 2613"/>
                  <a:gd name="T49" fmla="*/ 1 h 1083"/>
                  <a:gd name="T50" fmla="*/ 1 w 2613"/>
                  <a:gd name="T51" fmla="*/ 1 h 1083"/>
                  <a:gd name="T52" fmla="*/ 1 w 2613"/>
                  <a:gd name="T53" fmla="*/ 1 h 1083"/>
                  <a:gd name="T54" fmla="*/ 1 w 2613"/>
                  <a:gd name="T55" fmla="*/ 1 h 1083"/>
                  <a:gd name="T56" fmla="*/ 1 w 2613"/>
                  <a:gd name="T57" fmla="*/ 1 h 1083"/>
                  <a:gd name="T58" fmla="*/ 1 w 2613"/>
                  <a:gd name="T59" fmla="*/ 1 h 1083"/>
                  <a:gd name="T60" fmla="*/ 1 w 2613"/>
                  <a:gd name="T61" fmla="*/ 1 h 1083"/>
                  <a:gd name="T62" fmla="*/ 1 w 2613"/>
                  <a:gd name="T63" fmla="*/ 1 h 1083"/>
                  <a:gd name="T64" fmla="*/ 1 w 2613"/>
                  <a:gd name="T65" fmla="*/ 1 h 1083"/>
                  <a:gd name="T66" fmla="*/ 1 w 2613"/>
                  <a:gd name="T67" fmla="*/ 1 h 1083"/>
                  <a:gd name="T68" fmla="*/ 1 w 2613"/>
                  <a:gd name="T69" fmla="*/ 1 h 1083"/>
                  <a:gd name="T70" fmla="*/ 1 w 2613"/>
                  <a:gd name="T71" fmla="*/ 1 h 1083"/>
                  <a:gd name="T72" fmla="*/ 1 w 2613"/>
                  <a:gd name="T73" fmla="*/ 1 h 1083"/>
                  <a:gd name="T74" fmla="*/ 1 w 2613"/>
                  <a:gd name="T75" fmla="*/ 1 h 1083"/>
                  <a:gd name="T76" fmla="*/ 1 w 2613"/>
                  <a:gd name="T77" fmla="*/ 1 h 1083"/>
                  <a:gd name="T78" fmla="*/ 1 w 2613"/>
                  <a:gd name="T79" fmla="*/ 1 h 1083"/>
                  <a:gd name="T80" fmla="*/ 1 w 2613"/>
                  <a:gd name="T81" fmla="*/ 1 h 108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13"/>
                  <a:gd name="T124" fmla="*/ 0 h 1083"/>
                  <a:gd name="T125" fmla="*/ 2613 w 2613"/>
                  <a:gd name="T126" fmla="*/ 1083 h 108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13" h="1083">
                    <a:moveTo>
                      <a:pt x="2531" y="433"/>
                    </a:moveTo>
                    <a:lnTo>
                      <a:pt x="2455" y="391"/>
                    </a:lnTo>
                    <a:lnTo>
                      <a:pt x="2379" y="351"/>
                    </a:lnTo>
                    <a:lnTo>
                      <a:pt x="2303" y="311"/>
                    </a:lnTo>
                    <a:lnTo>
                      <a:pt x="2227" y="273"/>
                    </a:lnTo>
                    <a:lnTo>
                      <a:pt x="2151" y="235"/>
                    </a:lnTo>
                    <a:lnTo>
                      <a:pt x="2079" y="199"/>
                    </a:lnTo>
                    <a:lnTo>
                      <a:pt x="2008" y="167"/>
                    </a:lnTo>
                    <a:lnTo>
                      <a:pt x="1942" y="135"/>
                    </a:lnTo>
                    <a:lnTo>
                      <a:pt x="1822" y="79"/>
                    </a:lnTo>
                    <a:lnTo>
                      <a:pt x="1731" y="36"/>
                    </a:lnTo>
                    <a:lnTo>
                      <a:pt x="1647" y="0"/>
                    </a:lnTo>
                    <a:lnTo>
                      <a:pt x="1501" y="51"/>
                    </a:lnTo>
                    <a:lnTo>
                      <a:pt x="1355" y="106"/>
                    </a:lnTo>
                    <a:lnTo>
                      <a:pt x="1208" y="165"/>
                    </a:lnTo>
                    <a:lnTo>
                      <a:pt x="1062" y="224"/>
                    </a:lnTo>
                    <a:lnTo>
                      <a:pt x="921" y="283"/>
                    </a:lnTo>
                    <a:lnTo>
                      <a:pt x="784" y="344"/>
                    </a:lnTo>
                    <a:lnTo>
                      <a:pt x="655" y="401"/>
                    </a:lnTo>
                    <a:lnTo>
                      <a:pt x="532" y="458"/>
                    </a:lnTo>
                    <a:lnTo>
                      <a:pt x="420" y="511"/>
                    </a:lnTo>
                    <a:lnTo>
                      <a:pt x="317" y="560"/>
                    </a:lnTo>
                    <a:lnTo>
                      <a:pt x="226" y="604"/>
                    </a:lnTo>
                    <a:lnTo>
                      <a:pt x="148" y="642"/>
                    </a:lnTo>
                    <a:lnTo>
                      <a:pt x="39" y="695"/>
                    </a:lnTo>
                    <a:lnTo>
                      <a:pt x="0" y="716"/>
                    </a:lnTo>
                    <a:lnTo>
                      <a:pt x="220" y="760"/>
                    </a:lnTo>
                    <a:lnTo>
                      <a:pt x="469" y="807"/>
                    </a:lnTo>
                    <a:lnTo>
                      <a:pt x="623" y="836"/>
                    </a:lnTo>
                    <a:lnTo>
                      <a:pt x="792" y="866"/>
                    </a:lnTo>
                    <a:lnTo>
                      <a:pt x="973" y="897"/>
                    </a:lnTo>
                    <a:lnTo>
                      <a:pt x="1167" y="927"/>
                    </a:lnTo>
                    <a:lnTo>
                      <a:pt x="1370" y="958"/>
                    </a:lnTo>
                    <a:lnTo>
                      <a:pt x="1581" y="988"/>
                    </a:lnTo>
                    <a:lnTo>
                      <a:pt x="1796" y="1017"/>
                    </a:lnTo>
                    <a:lnTo>
                      <a:pt x="2014" y="1041"/>
                    </a:lnTo>
                    <a:lnTo>
                      <a:pt x="2453" y="1083"/>
                    </a:lnTo>
                    <a:lnTo>
                      <a:pt x="2493" y="752"/>
                    </a:lnTo>
                    <a:lnTo>
                      <a:pt x="2425" y="735"/>
                    </a:lnTo>
                    <a:lnTo>
                      <a:pt x="2343" y="1037"/>
                    </a:lnTo>
                    <a:lnTo>
                      <a:pt x="2010" y="992"/>
                    </a:lnTo>
                    <a:lnTo>
                      <a:pt x="1775" y="958"/>
                    </a:lnTo>
                    <a:lnTo>
                      <a:pt x="1509" y="914"/>
                    </a:lnTo>
                    <a:lnTo>
                      <a:pt x="1216" y="863"/>
                    </a:lnTo>
                    <a:lnTo>
                      <a:pt x="910" y="804"/>
                    </a:lnTo>
                    <a:lnTo>
                      <a:pt x="754" y="771"/>
                    </a:lnTo>
                    <a:lnTo>
                      <a:pt x="598" y="737"/>
                    </a:lnTo>
                    <a:lnTo>
                      <a:pt x="444" y="701"/>
                    </a:lnTo>
                    <a:lnTo>
                      <a:pt x="290" y="663"/>
                    </a:lnTo>
                    <a:lnTo>
                      <a:pt x="359" y="629"/>
                    </a:lnTo>
                    <a:lnTo>
                      <a:pt x="425" y="595"/>
                    </a:lnTo>
                    <a:lnTo>
                      <a:pt x="490" y="562"/>
                    </a:lnTo>
                    <a:lnTo>
                      <a:pt x="553" y="530"/>
                    </a:lnTo>
                    <a:lnTo>
                      <a:pt x="615" y="500"/>
                    </a:lnTo>
                    <a:lnTo>
                      <a:pt x="676" y="469"/>
                    </a:lnTo>
                    <a:lnTo>
                      <a:pt x="792" y="412"/>
                    </a:lnTo>
                    <a:lnTo>
                      <a:pt x="904" y="361"/>
                    </a:lnTo>
                    <a:lnTo>
                      <a:pt x="1007" y="311"/>
                    </a:lnTo>
                    <a:lnTo>
                      <a:pt x="1104" y="268"/>
                    </a:lnTo>
                    <a:lnTo>
                      <a:pt x="1191" y="228"/>
                    </a:lnTo>
                    <a:lnTo>
                      <a:pt x="1271" y="192"/>
                    </a:lnTo>
                    <a:lnTo>
                      <a:pt x="1341" y="159"/>
                    </a:lnTo>
                    <a:lnTo>
                      <a:pt x="1453" y="112"/>
                    </a:lnTo>
                    <a:lnTo>
                      <a:pt x="1549" y="72"/>
                    </a:lnTo>
                    <a:lnTo>
                      <a:pt x="1702" y="127"/>
                    </a:lnTo>
                    <a:lnTo>
                      <a:pt x="1782" y="157"/>
                    </a:lnTo>
                    <a:lnTo>
                      <a:pt x="1864" y="190"/>
                    </a:lnTo>
                    <a:lnTo>
                      <a:pt x="1944" y="222"/>
                    </a:lnTo>
                    <a:lnTo>
                      <a:pt x="2024" y="254"/>
                    </a:lnTo>
                    <a:lnTo>
                      <a:pt x="2100" y="285"/>
                    </a:lnTo>
                    <a:lnTo>
                      <a:pt x="2174" y="315"/>
                    </a:lnTo>
                    <a:lnTo>
                      <a:pt x="2305" y="370"/>
                    </a:lnTo>
                    <a:lnTo>
                      <a:pt x="2409" y="414"/>
                    </a:lnTo>
                    <a:lnTo>
                      <a:pt x="2503" y="454"/>
                    </a:lnTo>
                    <a:lnTo>
                      <a:pt x="2442" y="676"/>
                    </a:lnTo>
                    <a:lnTo>
                      <a:pt x="2501" y="686"/>
                    </a:lnTo>
                    <a:lnTo>
                      <a:pt x="2514" y="572"/>
                    </a:lnTo>
                    <a:lnTo>
                      <a:pt x="2586" y="608"/>
                    </a:lnTo>
                    <a:lnTo>
                      <a:pt x="2563" y="709"/>
                    </a:lnTo>
                    <a:lnTo>
                      <a:pt x="2581" y="773"/>
                    </a:lnTo>
                    <a:lnTo>
                      <a:pt x="2613" y="633"/>
                    </a:lnTo>
                    <a:lnTo>
                      <a:pt x="2531" y="4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80">
                <a:extLst>
                  <a:ext uri="{FF2B5EF4-FFF2-40B4-BE49-F238E27FC236}">
                    <a16:creationId xmlns:a16="http://schemas.microsoft.com/office/drawing/2014/main" xmlns="" id="{B7A5F8D2-FA35-44E7-897E-3456CCB3648C}"/>
                  </a:ext>
                </a:extLst>
              </p:cNvPr>
              <p:cNvSpPr>
                <a:spLocks/>
              </p:cNvSpPr>
              <p:nvPr/>
            </p:nvSpPr>
            <p:spPr bwMode="auto">
              <a:xfrm>
                <a:off x="3958" y="2023"/>
                <a:ext cx="1273" cy="208"/>
              </a:xfrm>
              <a:custGeom>
                <a:avLst/>
                <a:gdLst>
                  <a:gd name="T0" fmla="*/ 1 w 2544"/>
                  <a:gd name="T1" fmla="*/ 0 h 417"/>
                  <a:gd name="T2" fmla="*/ 1 w 2544"/>
                  <a:gd name="T3" fmla="*/ 0 h 417"/>
                  <a:gd name="T4" fmla="*/ 1 w 2544"/>
                  <a:gd name="T5" fmla="*/ 0 h 417"/>
                  <a:gd name="T6" fmla="*/ 1 w 2544"/>
                  <a:gd name="T7" fmla="*/ 0 h 417"/>
                  <a:gd name="T8" fmla="*/ 1 w 2544"/>
                  <a:gd name="T9" fmla="*/ 0 h 417"/>
                  <a:gd name="T10" fmla="*/ 1 w 2544"/>
                  <a:gd name="T11" fmla="*/ 0 h 417"/>
                  <a:gd name="T12" fmla="*/ 1 w 2544"/>
                  <a:gd name="T13" fmla="*/ 0 h 417"/>
                  <a:gd name="T14" fmla="*/ 1 w 2544"/>
                  <a:gd name="T15" fmla="*/ 0 h 417"/>
                  <a:gd name="T16" fmla="*/ 1 w 2544"/>
                  <a:gd name="T17" fmla="*/ 0 h 417"/>
                  <a:gd name="T18" fmla="*/ 1 w 2544"/>
                  <a:gd name="T19" fmla="*/ 0 h 417"/>
                  <a:gd name="T20" fmla="*/ 1 w 2544"/>
                  <a:gd name="T21" fmla="*/ 0 h 417"/>
                  <a:gd name="T22" fmla="*/ 1 w 2544"/>
                  <a:gd name="T23" fmla="*/ 0 h 417"/>
                  <a:gd name="T24" fmla="*/ 0 w 2544"/>
                  <a:gd name="T25" fmla="*/ 0 h 417"/>
                  <a:gd name="T26" fmla="*/ 1 w 2544"/>
                  <a:gd name="T27" fmla="*/ 0 h 417"/>
                  <a:gd name="T28" fmla="*/ 1 w 2544"/>
                  <a:gd name="T29" fmla="*/ 0 h 417"/>
                  <a:gd name="T30" fmla="*/ 1 w 2544"/>
                  <a:gd name="T31" fmla="*/ 0 h 417"/>
                  <a:gd name="T32" fmla="*/ 1 w 2544"/>
                  <a:gd name="T33" fmla="*/ 0 h 417"/>
                  <a:gd name="T34" fmla="*/ 1 w 2544"/>
                  <a:gd name="T35" fmla="*/ 0 h 417"/>
                  <a:gd name="T36" fmla="*/ 1 w 2544"/>
                  <a:gd name="T37" fmla="*/ 0 h 417"/>
                  <a:gd name="T38" fmla="*/ 1 w 2544"/>
                  <a:gd name="T39" fmla="*/ 0 h 417"/>
                  <a:gd name="T40" fmla="*/ 1 w 2544"/>
                  <a:gd name="T41" fmla="*/ 0 h 417"/>
                  <a:gd name="T42" fmla="*/ 1 w 2544"/>
                  <a:gd name="T43" fmla="*/ 0 h 417"/>
                  <a:gd name="T44" fmla="*/ 1 w 2544"/>
                  <a:gd name="T45" fmla="*/ 0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544"/>
                  <a:gd name="T70" fmla="*/ 0 h 417"/>
                  <a:gd name="T71" fmla="*/ 2544 w 2544"/>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544" h="417">
                    <a:moveTo>
                      <a:pt x="2531" y="152"/>
                    </a:moveTo>
                    <a:lnTo>
                      <a:pt x="2482" y="382"/>
                    </a:lnTo>
                    <a:lnTo>
                      <a:pt x="2447" y="306"/>
                    </a:lnTo>
                    <a:lnTo>
                      <a:pt x="2436" y="333"/>
                    </a:lnTo>
                    <a:lnTo>
                      <a:pt x="2453" y="398"/>
                    </a:lnTo>
                    <a:lnTo>
                      <a:pt x="2244" y="380"/>
                    </a:lnTo>
                    <a:lnTo>
                      <a:pt x="1718" y="335"/>
                    </a:lnTo>
                    <a:lnTo>
                      <a:pt x="1381" y="301"/>
                    </a:lnTo>
                    <a:lnTo>
                      <a:pt x="1020" y="261"/>
                    </a:lnTo>
                    <a:lnTo>
                      <a:pt x="653" y="213"/>
                    </a:lnTo>
                    <a:lnTo>
                      <a:pt x="300" y="162"/>
                    </a:lnTo>
                    <a:lnTo>
                      <a:pt x="306" y="21"/>
                    </a:lnTo>
                    <a:lnTo>
                      <a:pt x="0" y="0"/>
                    </a:lnTo>
                    <a:lnTo>
                      <a:pt x="300" y="217"/>
                    </a:lnTo>
                    <a:lnTo>
                      <a:pt x="465" y="238"/>
                    </a:lnTo>
                    <a:lnTo>
                      <a:pt x="921" y="289"/>
                    </a:lnTo>
                    <a:lnTo>
                      <a:pt x="1243" y="321"/>
                    </a:lnTo>
                    <a:lnTo>
                      <a:pt x="1617" y="356"/>
                    </a:lnTo>
                    <a:lnTo>
                      <a:pt x="2037" y="388"/>
                    </a:lnTo>
                    <a:lnTo>
                      <a:pt x="2497" y="417"/>
                    </a:lnTo>
                    <a:lnTo>
                      <a:pt x="2544" y="211"/>
                    </a:lnTo>
                    <a:lnTo>
                      <a:pt x="2531"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81">
                <a:extLst>
                  <a:ext uri="{FF2B5EF4-FFF2-40B4-BE49-F238E27FC236}">
                    <a16:creationId xmlns:a16="http://schemas.microsoft.com/office/drawing/2014/main" xmlns="" id="{EFDE6040-21D9-4F0D-BEF8-71D8DB69A2AE}"/>
                  </a:ext>
                </a:extLst>
              </p:cNvPr>
              <p:cNvSpPr>
                <a:spLocks/>
              </p:cNvSpPr>
              <p:nvPr/>
            </p:nvSpPr>
            <p:spPr bwMode="auto">
              <a:xfrm>
                <a:off x="5345" y="2834"/>
                <a:ext cx="121" cy="207"/>
              </a:xfrm>
              <a:custGeom>
                <a:avLst/>
                <a:gdLst>
                  <a:gd name="T0" fmla="*/ 0 w 244"/>
                  <a:gd name="T1" fmla="*/ 1 h 412"/>
                  <a:gd name="T2" fmla="*/ 0 w 244"/>
                  <a:gd name="T3" fmla="*/ 1 h 412"/>
                  <a:gd name="T4" fmla="*/ 0 w 244"/>
                  <a:gd name="T5" fmla="*/ 1 h 412"/>
                  <a:gd name="T6" fmla="*/ 0 w 244"/>
                  <a:gd name="T7" fmla="*/ 1 h 412"/>
                  <a:gd name="T8" fmla="*/ 0 w 244"/>
                  <a:gd name="T9" fmla="*/ 1 h 412"/>
                  <a:gd name="T10" fmla="*/ 0 w 244"/>
                  <a:gd name="T11" fmla="*/ 1 h 412"/>
                  <a:gd name="T12" fmla="*/ 0 w 244"/>
                  <a:gd name="T13" fmla="*/ 1 h 412"/>
                  <a:gd name="T14" fmla="*/ 0 w 244"/>
                  <a:gd name="T15" fmla="*/ 1 h 412"/>
                  <a:gd name="T16" fmla="*/ 0 w 244"/>
                  <a:gd name="T17" fmla="*/ 1 h 412"/>
                  <a:gd name="T18" fmla="*/ 0 w 244"/>
                  <a:gd name="T19" fmla="*/ 1 h 412"/>
                  <a:gd name="T20" fmla="*/ 0 w 244"/>
                  <a:gd name="T21" fmla="*/ 1 h 412"/>
                  <a:gd name="T22" fmla="*/ 0 w 244"/>
                  <a:gd name="T23" fmla="*/ 1 h 412"/>
                  <a:gd name="T24" fmla="*/ 0 w 244"/>
                  <a:gd name="T25" fmla="*/ 0 h 412"/>
                  <a:gd name="T26" fmla="*/ 0 w 244"/>
                  <a:gd name="T27" fmla="*/ 1 h 412"/>
                  <a:gd name="T28" fmla="*/ 0 w 244"/>
                  <a:gd name="T29" fmla="*/ 1 h 412"/>
                  <a:gd name="T30" fmla="*/ 0 w 244"/>
                  <a:gd name="T31" fmla="*/ 1 h 412"/>
                  <a:gd name="T32" fmla="*/ 0 w 244"/>
                  <a:gd name="T33" fmla="*/ 1 h 412"/>
                  <a:gd name="T34" fmla="*/ 0 w 244"/>
                  <a:gd name="T35" fmla="*/ 1 h 412"/>
                  <a:gd name="T36" fmla="*/ 0 w 244"/>
                  <a:gd name="T37" fmla="*/ 1 h 412"/>
                  <a:gd name="T38" fmla="*/ 0 w 244"/>
                  <a:gd name="T39" fmla="*/ 1 h 412"/>
                  <a:gd name="T40" fmla="*/ 0 w 244"/>
                  <a:gd name="T41" fmla="*/ 1 h 412"/>
                  <a:gd name="T42" fmla="*/ 0 w 244"/>
                  <a:gd name="T43" fmla="*/ 1 h 412"/>
                  <a:gd name="T44" fmla="*/ 0 w 244"/>
                  <a:gd name="T45" fmla="*/ 1 h 412"/>
                  <a:gd name="T46" fmla="*/ 0 w 244"/>
                  <a:gd name="T47" fmla="*/ 1 h 412"/>
                  <a:gd name="T48" fmla="*/ 0 w 244"/>
                  <a:gd name="T49" fmla="*/ 1 h 412"/>
                  <a:gd name="T50" fmla="*/ 0 w 244"/>
                  <a:gd name="T51" fmla="*/ 1 h 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4"/>
                  <a:gd name="T79" fmla="*/ 0 h 412"/>
                  <a:gd name="T80" fmla="*/ 244 w 244"/>
                  <a:gd name="T81" fmla="*/ 412 h 41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4" h="412">
                    <a:moveTo>
                      <a:pt x="86" y="20"/>
                    </a:moveTo>
                    <a:lnTo>
                      <a:pt x="57" y="108"/>
                    </a:lnTo>
                    <a:lnTo>
                      <a:pt x="29" y="209"/>
                    </a:lnTo>
                    <a:lnTo>
                      <a:pt x="0" y="340"/>
                    </a:lnTo>
                    <a:lnTo>
                      <a:pt x="82" y="412"/>
                    </a:lnTo>
                    <a:lnTo>
                      <a:pt x="175" y="374"/>
                    </a:lnTo>
                    <a:lnTo>
                      <a:pt x="200" y="323"/>
                    </a:lnTo>
                    <a:lnTo>
                      <a:pt x="244" y="190"/>
                    </a:lnTo>
                    <a:lnTo>
                      <a:pt x="208" y="125"/>
                    </a:lnTo>
                    <a:lnTo>
                      <a:pt x="191" y="95"/>
                    </a:lnTo>
                    <a:lnTo>
                      <a:pt x="168" y="62"/>
                    </a:lnTo>
                    <a:lnTo>
                      <a:pt x="145" y="30"/>
                    </a:lnTo>
                    <a:lnTo>
                      <a:pt x="118" y="0"/>
                    </a:lnTo>
                    <a:lnTo>
                      <a:pt x="105" y="1"/>
                    </a:lnTo>
                    <a:lnTo>
                      <a:pt x="134" y="49"/>
                    </a:lnTo>
                    <a:lnTo>
                      <a:pt x="166" y="104"/>
                    </a:lnTo>
                    <a:lnTo>
                      <a:pt x="204" y="182"/>
                    </a:lnTo>
                    <a:lnTo>
                      <a:pt x="189" y="319"/>
                    </a:lnTo>
                    <a:lnTo>
                      <a:pt x="162" y="344"/>
                    </a:lnTo>
                    <a:lnTo>
                      <a:pt x="103" y="385"/>
                    </a:lnTo>
                    <a:lnTo>
                      <a:pt x="42" y="347"/>
                    </a:lnTo>
                    <a:lnTo>
                      <a:pt x="56" y="235"/>
                    </a:lnTo>
                    <a:lnTo>
                      <a:pt x="73" y="127"/>
                    </a:lnTo>
                    <a:lnTo>
                      <a:pt x="99" y="7"/>
                    </a:lnTo>
                    <a:lnTo>
                      <a:pt x="86"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82">
                <a:extLst>
                  <a:ext uri="{FF2B5EF4-FFF2-40B4-BE49-F238E27FC236}">
                    <a16:creationId xmlns:a16="http://schemas.microsoft.com/office/drawing/2014/main" xmlns="" id="{A770A250-6A6A-4006-A839-F8303128EA3A}"/>
                  </a:ext>
                </a:extLst>
              </p:cNvPr>
              <p:cNvSpPr>
                <a:spLocks/>
              </p:cNvSpPr>
              <p:nvPr/>
            </p:nvSpPr>
            <p:spPr bwMode="auto">
              <a:xfrm>
                <a:off x="5383" y="3020"/>
                <a:ext cx="54" cy="39"/>
              </a:xfrm>
              <a:custGeom>
                <a:avLst/>
                <a:gdLst>
                  <a:gd name="T0" fmla="*/ 0 w 109"/>
                  <a:gd name="T1" fmla="*/ 1 h 78"/>
                  <a:gd name="T2" fmla="*/ 0 w 109"/>
                  <a:gd name="T3" fmla="*/ 1 h 78"/>
                  <a:gd name="T4" fmla="*/ 0 w 109"/>
                  <a:gd name="T5" fmla="*/ 1 h 78"/>
                  <a:gd name="T6" fmla="*/ 0 w 109"/>
                  <a:gd name="T7" fmla="*/ 1 h 78"/>
                  <a:gd name="T8" fmla="*/ 0 w 109"/>
                  <a:gd name="T9" fmla="*/ 0 h 78"/>
                  <a:gd name="T10" fmla="*/ 0 w 109"/>
                  <a:gd name="T11" fmla="*/ 1 h 78"/>
                  <a:gd name="T12" fmla="*/ 0 w 109"/>
                  <a:gd name="T13" fmla="*/ 1 h 78"/>
                  <a:gd name="T14" fmla="*/ 0 w 109"/>
                  <a:gd name="T15" fmla="*/ 1 h 78"/>
                  <a:gd name="T16" fmla="*/ 0 w 109"/>
                  <a:gd name="T17" fmla="*/ 1 h 78"/>
                  <a:gd name="T18" fmla="*/ 0 w 109"/>
                  <a:gd name="T19" fmla="*/ 1 h 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78"/>
                  <a:gd name="T32" fmla="*/ 109 w 109"/>
                  <a:gd name="T33" fmla="*/ 78 h 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78">
                    <a:moveTo>
                      <a:pt x="6" y="42"/>
                    </a:moveTo>
                    <a:lnTo>
                      <a:pt x="0" y="78"/>
                    </a:lnTo>
                    <a:lnTo>
                      <a:pt x="109" y="78"/>
                    </a:lnTo>
                    <a:lnTo>
                      <a:pt x="99" y="4"/>
                    </a:lnTo>
                    <a:lnTo>
                      <a:pt x="86" y="0"/>
                    </a:lnTo>
                    <a:lnTo>
                      <a:pt x="82" y="53"/>
                    </a:lnTo>
                    <a:lnTo>
                      <a:pt x="19" y="74"/>
                    </a:lnTo>
                    <a:lnTo>
                      <a:pt x="16" y="31"/>
                    </a:lnTo>
                    <a:lnTo>
                      <a:pt x="6" y="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83">
                <a:extLst>
                  <a:ext uri="{FF2B5EF4-FFF2-40B4-BE49-F238E27FC236}">
                    <a16:creationId xmlns:a16="http://schemas.microsoft.com/office/drawing/2014/main" xmlns="" id="{4950D0E5-66AD-4C2F-AEEA-941AC50B4548}"/>
                  </a:ext>
                </a:extLst>
              </p:cNvPr>
              <p:cNvSpPr>
                <a:spLocks/>
              </p:cNvSpPr>
              <p:nvPr/>
            </p:nvSpPr>
            <p:spPr bwMode="auto">
              <a:xfrm>
                <a:off x="5345" y="3056"/>
                <a:ext cx="170" cy="627"/>
              </a:xfrm>
              <a:custGeom>
                <a:avLst/>
                <a:gdLst>
                  <a:gd name="T0" fmla="*/ 0 w 341"/>
                  <a:gd name="T1" fmla="*/ 0 h 1255"/>
                  <a:gd name="T2" fmla="*/ 0 w 341"/>
                  <a:gd name="T3" fmla="*/ 0 h 1255"/>
                  <a:gd name="T4" fmla="*/ 0 w 341"/>
                  <a:gd name="T5" fmla="*/ 0 h 1255"/>
                  <a:gd name="T6" fmla="*/ 0 w 341"/>
                  <a:gd name="T7" fmla="*/ 0 h 1255"/>
                  <a:gd name="T8" fmla="*/ 0 w 341"/>
                  <a:gd name="T9" fmla="*/ 0 h 1255"/>
                  <a:gd name="T10" fmla="*/ 0 w 341"/>
                  <a:gd name="T11" fmla="*/ 0 h 1255"/>
                  <a:gd name="T12" fmla="*/ 0 w 341"/>
                  <a:gd name="T13" fmla="*/ 0 h 1255"/>
                  <a:gd name="T14" fmla="*/ 0 w 341"/>
                  <a:gd name="T15" fmla="*/ 0 h 1255"/>
                  <a:gd name="T16" fmla="*/ 0 w 341"/>
                  <a:gd name="T17" fmla="*/ 0 h 1255"/>
                  <a:gd name="T18" fmla="*/ 0 w 341"/>
                  <a:gd name="T19" fmla="*/ 0 h 1255"/>
                  <a:gd name="T20" fmla="*/ 0 w 341"/>
                  <a:gd name="T21" fmla="*/ 0 h 1255"/>
                  <a:gd name="T22" fmla="*/ 0 w 341"/>
                  <a:gd name="T23" fmla="*/ 0 h 1255"/>
                  <a:gd name="T24" fmla="*/ 0 w 341"/>
                  <a:gd name="T25" fmla="*/ 0 h 1255"/>
                  <a:gd name="T26" fmla="*/ 0 w 341"/>
                  <a:gd name="T27" fmla="*/ 0 h 1255"/>
                  <a:gd name="T28" fmla="*/ 0 w 341"/>
                  <a:gd name="T29" fmla="*/ 0 h 1255"/>
                  <a:gd name="T30" fmla="*/ 0 w 341"/>
                  <a:gd name="T31" fmla="*/ 0 h 1255"/>
                  <a:gd name="T32" fmla="*/ 0 w 341"/>
                  <a:gd name="T33" fmla="*/ 0 h 1255"/>
                  <a:gd name="T34" fmla="*/ 0 w 341"/>
                  <a:gd name="T35" fmla="*/ 0 h 1255"/>
                  <a:gd name="T36" fmla="*/ 0 w 341"/>
                  <a:gd name="T37" fmla="*/ 0 h 1255"/>
                  <a:gd name="T38" fmla="*/ 0 w 341"/>
                  <a:gd name="T39" fmla="*/ 0 h 1255"/>
                  <a:gd name="T40" fmla="*/ 0 w 341"/>
                  <a:gd name="T41" fmla="*/ 0 h 1255"/>
                  <a:gd name="T42" fmla="*/ 0 w 341"/>
                  <a:gd name="T43" fmla="*/ 0 h 1255"/>
                  <a:gd name="T44" fmla="*/ 0 w 341"/>
                  <a:gd name="T45" fmla="*/ 0 h 1255"/>
                  <a:gd name="T46" fmla="*/ 0 w 341"/>
                  <a:gd name="T47" fmla="*/ 0 h 1255"/>
                  <a:gd name="T48" fmla="*/ 0 w 341"/>
                  <a:gd name="T49" fmla="*/ 0 h 1255"/>
                  <a:gd name="T50" fmla="*/ 0 w 341"/>
                  <a:gd name="T51" fmla="*/ 0 h 1255"/>
                  <a:gd name="T52" fmla="*/ 0 w 341"/>
                  <a:gd name="T53" fmla="*/ 0 h 1255"/>
                  <a:gd name="T54" fmla="*/ 0 w 341"/>
                  <a:gd name="T55" fmla="*/ 0 h 1255"/>
                  <a:gd name="T56" fmla="*/ 0 w 341"/>
                  <a:gd name="T57" fmla="*/ 0 h 1255"/>
                  <a:gd name="T58" fmla="*/ 0 w 341"/>
                  <a:gd name="T59" fmla="*/ 0 h 1255"/>
                  <a:gd name="T60" fmla="*/ 0 w 341"/>
                  <a:gd name="T61" fmla="*/ 0 h 1255"/>
                  <a:gd name="T62" fmla="*/ 0 w 341"/>
                  <a:gd name="T63" fmla="*/ 0 h 1255"/>
                  <a:gd name="T64" fmla="*/ 0 w 341"/>
                  <a:gd name="T65" fmla="*/ 0 h 1255"/>
                  <a:gd name="T66" fmla="*/ 0 w 341"/>
                  <a:gd name="T67" fmla="*/ 0 h 1255"/>
                  <a:gd name="T68" fmla="*/ 0 w 341"/>
                  <a:gd name="T69" fmla="*/ 0 h 1255"/>
                  <a:gd name="T70" fmla="*/ 0 w 341"/>
                  <a:gd name="T71" fmla="*/ 0 h 1255"/>
                  <a:gd name="T72" fmla="*/ 0 w 341"/>
                  <a:gd name="T73" fmla="*/ 0 h 1255"/>
                  <a:gd name="T74" fmla="*/ 0 w 341"/>
                  <a:gd name="T75" fmla="*/ 0 h 1255"/>
                  <a:gd name="T76" fmla="*/ 0 w 341"/>
                  <a:gd name="T77" fmla="*/ 0 h 1255"/>
                  <a:gd name="T78" fmla="*/ 0 w 341"/>
                  <a:gd name="T79" fmla="*/ 0 h 1255"/>
                  <a:gd name="T80" fmla="*/ 0 w 341"/>
                  <a:gd name="T81" fmla="*/ 0 h 1255"/>
                  <a:gd name="T82" fmla="*/ 0 w 341"/>
                  <a:gd name="T83" fmla="*/ 0 h 125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41"/>
                  <a:gd name="T127" fmla="*/ 0 h 1255"/>
                  <a:gd name="T128" fmla="*/ 341 w 341"/>
                  <a:gd name="T129" fmla="*/ 1255 h 125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41" h="1255">
                    <a:moveTo>
                      <a:pt x="76" y="6"/>
                    </a:moveTo>
                    <a:lnTo>
                      <a:pt x="50" y="99"/>
                    </a:lnTo>
                    <a:lnTo>
                      <a:pt x="10" y="362"/>
                    </a:lnTo>
                    <a:lnTo>
                      <a:pt x="0" y="544"/>
                    </a:lnTo>
                    <a:lnTo>
                      <a:pt x="10" y="757"/>
                    </a:lnTo>
                    <a:lnTo>
                      <a:pt x="25" y="873"/>
                    </a:lnTo>
                    <a:lnTo>
                      <a:pt x="46" y="995"/>
                    </a:lnTo>
                    <a:lnTo>
                      <a:pt x="75" y="1122"/>
                    </a:lnTo>
                    <a:lnTo>
                      <a:pt x="94" y="1187"/>
                    </a:lnTo>
                    <a:lnTo>
                      <a:pt x="113" y="1255"/>
                    </a:lnTo>
                    <a:lnTo>
                      <a:pt x="135" y="1230"/>
                    </a:lnTo>
                    <a:lnTo>
                      <a:pt x="162" y="1200"/>
                    </a:lnTo>
                    <a:lnTo>
                      <a:pt x="192" y="1162"/>
                    </a:lnTo>
                    <a:lnTo>
                      <a:pt x="229" y="1112"/>
                    </a:lnTo>
                    <a:lnTo>
                      <a:pt x="267" y="1055"/>
                    </a:lnTo>
                    <a:lnTo>
                      <a:pt x="286" y="1025"/>
                    </a:lnTo>
                    <a:lnTo>
                      <a:pt x="305" y="991"/>
                    </a:lnTo>
                    <a:lnTo>
                      <a:pt x="341" y="920"/>
                    </a:lnTo>
                    <a:lnTo>
                      <a:pt x="335" y="820"/>
                    </a:lnTo>
                    <a:lnTo>
                      <a:pt x="310" y="574"/>
                    </a:lnTo>
                    <a:lnTo>
                      <a:pt x="291" y="426"/>
                    </a:lnTo>
                    <a:lnTo>
                      <a:pt x="263" y="274"/>
                    </a:lnTo>
                    <a:lnTo>
                      <a:pt x="229" y="130"/>
                    </a:lnTo>
                    <a:lnTo>
                      <a:pt x="208" y="65"/>
                    </a:lnTo>
                    <a:lnTo>
                      <a:pt x="185" y="6"/>
                    </a:lnTo>
                    <a:lnTo>
                      <a:pt x="166" y="0"/>
                    </a:lnTo>
                    <a:lnTo>
                      <a:pt x="185" y="48"/>
                    </a:lnTo>
                    <a:lnTo>
                      <a:pt x="225" y="204"/>
                    </a:lnTo>
                    <a:lnTo>
                      <a:pt x="263" y="498"/>
                    </a:lnTo>
                    <a:lnTo>
                      <a:pt x="278" y="958"/>
                    </a:lnTo>
                    <a:lnTo>
                      <a:pt x="246" y="995"/>
                    </a:lnTo>
                    <a:lnTo>
                      <a:pt x="202" y="1033"/>
                    </a:lnTo>
                    <a:lnTo>
                      <a:pt x="135" y="1078"/>
                    </a:lnTo>
                    <a:lnTo>
                      <a:pt x="109" y="972"/>
                    </a:lnTo>
                    <a:lnTo>
                      <a:pt x="84" y="854"/>
                    </a:lnTo>
                    <a:lnTo>
                      <a:pt x="61" y="706"/>
                    </a:lnTo>
                    <a:lnTo>
                      <a:pt x="40" y="356"/>
                    </a:lnTo>
                    <a:lnTo>
                      <a:pt x="56" y="175"/>
                    </a:lnTo>
                    <a:lnTo>
                      <a:pt x="71" y="88"/>
                    </a:lnTo>
                    <a:lnTo>
                      <a:pt x="95" y="2"/>
                    </a:lnTo>
                    <a:lnTo>
                      <a:pt x="76"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pic>
        <p:nvPicPr>
          <p:cNvPr id="3" name="Picture 2" descr="A close up of a sign&#10;&#10;Description automatically generated">
            <a:extLst>
              <a:ext uri="{FF2B5EF4-FFF2-40B4-BE49-F238E27FC236}">
                <a16:creationId xmlns:a16="http://schemas.microsoft.com/office/drawing/2014/main" xmlns="" id="{07E0A952-2E15-4A61-9F94-30A94AC48606}"/>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7266315" y="413585"/>
            <a:ext cx="1458330" cy="1458330"/>
          </a:xfrm>
          <a:prstGeom prst="rect">
            <a:avLst/>
          </a:prstGeom>
        </p:spPr>
      </p:pic>
      <p:sp>
        <p:nvSpPr>
          <p:cNvPr id="151" name="Title 1">
            <a:extLst>
              <a:ext uri="{FF2B5EF4-FFF2-40B4-BE49-F238E27FC236}">
                <a16:creationId xmlns:a16="http://schemas.microsoft.com/office/drawing/2014/main" xmlns="" id="{55693960-E194-4EBE-9457-D9AC4483F03B}"/>
              </a:ext>
            </a:extLst>
          </p:cNvPr>
          <p:cNvSpPr txBox="1">
            <a:spLocks/>
          </p:cNvSpPr>
          <p:nvPr/>
        </p:nvSpPr>
        <p:spPr bwMode="auto">
          <a:xfrm>
            <a:off x="30290" y="2392232"/>
            <a:ext cx="3582988" cy="619125"/>
          </a:xfrm>
          <a:prstGeom prst="rect">
            <a:avLst/>
          </a:prstGeom>
          <a:noFill/>
          <a:ln>
            <a:noFill/>
          </a:ln>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defRPr/>
            </a:pPr>
            <a:r>
              <a:rPr lang="en-PH" sz="3200" b="1" dirty="0">
                <a:latin typeface="+mn-lt"/>
                <a:ea typeface="SimSun" pitchFamily="2" charset="-122"/>
              </a:rPr>
              <a:t>Judging criteria</a:t>
            </a:r>
          </a:p>
        </p:txBody>
      </p:sp>
    </p:spTree>
    <p:extLst>
      <p:ext uri="{BB962C8B-B14F-4D97-AF65-F5344CB8AC3E}">
        <p14:creationId xmlns:p14="http://schemas.microsoft.com/office/powerpoint/2010/main" val="1594547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Slide Number Placeholder 3"/>
          <p:cNvSpPr>
            <a:spLocks noGrp="1"/>
          </p:cNvSpPr>
          <p:nvPr>
            <p:ph type="sldNum" sz="quarter" idx="12"/>
          </p:nvPr>
        </p:nvSpPr>
        <p:spPr bwMode="auto">
          <a:xfrm>
            <a:off x="7086600" y="6453188"/>
            <a:ext cx="2057400" cy="365125"/>
          </a:xfrm>
          <a:noFill/>
          <a:ln>
            <a:miter lim="800000"/>
            <a:headEnd/>
            <a:tailEnd/>
          </a:ln>
        </p:spPr>
        <p:txBody>
          <a:bodyPr/>
          <a:lstStyle/>
          <a:p>
            <a:fld id="{1F1CFA5E-D7BE-45A1-BD59-8EBEFF519CD8}" type="slidenum">
              <a:rPr lang="en-GB" altLang="en-US" smtClean="0">
                <a:solidFill>
                  <a:schemeClr val="tx1"/>
                </a:solidFill>
              </a:rPr>
              <a:pPr/>
              <a:t>5</a:t>
            </a:fld>
            <a:endParaRPr lang="en-GB" altLang="en-US">
              <a:solidFill>
                <a:schemeClr val="tx1"/>
              </a:solidFill>
            </a:endParaRPr>
          </a:p>
        </p:txBody>
      </p:sp>
      <p:sp>
        <p:nvSpPr>
          <p:cNvPr id="10" name="Rectangle 3"/>
          <p:cNvSpPr>
            <a:spLocks noChangeArrowheads="1"/>
          </p:cNvSpPr>
          <p:nvPr/>
        </p:nvSpPr>
        <p:spPr bwMode="auto">
          <a:xfrm>
            <a:off x="519518" y="1419738"/>
            <a:ext cx="8412163" cy="3539430"/>
          </a:xfrm>
          <a:prstGeom prst="rect">
            <a:avLst/>
          </a:prstGeom>
          <a:noFill/>
          <a:ln w="9525">
            <a:noFill/>
            <a:miter lim="800000"/>
            <a:headEnd/>
            <a:tailEnd/>
          </a:ln>
        </p:spPr>
        <p:txBody>
          <a:bodyPr wrap="square">
            <a:spAutoFit/>
          </a:bodyPr>
          <a:lstStyle/>
          <a:p>
            <a:pPr marL="347663" indent="-347663">
              <a:buFont typeface="Arial" charset="0"/>
              <a:buChar char="•"/>
            </a:pPr>
            <a:r>
              <a:rPr lang="en-GB" altLang="en-US" sz="2800" u="sng" dirty="0"/>
              <a:t>Purpose:</a:t>
            </a:r>
            <a:r>
              <a:rPr lang="en-GB" altLang="en-US" sz="2800" dirty="0"/>
              <a:t> Assist on-going malaria control and elimination activities</a:t>
            </a:r>
          </a:p>
          <a:p>
            <a:pPr marL="347663" indent="-347663">
              <a:buFont typeface="Arial" charset="0"/>
              <a:buChar char="•"/>
            </a:pPr>
            <a:r>
              <a:rPr lang="en-GB" altLang="en-US" sz="2800" u="sng" dirty="0"/>
              <a:t>Audience:</a:t>
            </a:r>
            <a:r>
              <a:rPr lang="en-GB" altLang="en-US" sz="2800" dirty="0"/>
              <a:t> Province level Malaria Surveillance Officer</a:t>
            </a:r>
          </a:p>
          <a:p>
            <a:pPr marL="347663" indent="-347663">
              <a:buFont typeface="Arial" charset="0"/>
              <a:buChar char="•"/>
            </a:pPr>
            <a:r>
              <a:rPr lang="en-GB" altLang="en-US" sz="2800" u="sng" dirty="0"/>
              <a:t>Content:</a:t>
            </a:r>
          </a:p>
          <a:p>
            <a:pPr marL="804863" lvl="1" indent="-347663">
              <a:buFont typeface="Arial" charset="0"/>
              <a:buChar char="•"/>
            </a:pPr>
            <a:r>
              <a:rPr lang="en-GB" altLang="en-US" sz="2800"/>
              <a:t>Updated number of malaria cases:</a:t>
            </a:r>
          </a:p>
          <a:p>
            <a:pPr marL="1262063" lvl="2" indent="-347663">
              <a:buFont typeface="Arial" charset="0"/>
              <a:buChar char="•"/>
            </a:pPr>
            <a:r>
              <a:rPr lang="en-PH" altLang="en-US" sz="2800"/>
              <a:t>By place of reporting at</a:t>
            </a:r>
            <a:r>
              <a:rPr lang="en-GB" altLang="en-US" sz="2800"/>
              <a:t> the health facility level</a:t>
            </a:r>
          </a:p>
          <a:p>
            <a:pPr marL="1262063" lvl="2" indent="-347663">
              <a:buFont typeface="Arial" charset="0"/>
              <a:buChar char="•"/>
            </a:pPr>
            <a:r>
              <a:rPr lang="en-PH" altLang="en-US" sz="2800"/>
              <a:t>By place of residence aggregated</a:t>
            </a:r>
            <a:r>
              <a:rPr lang="en-GB" altLang="en-US" sz="2800"/>
              <a:t> by Barangay</a:t>
            </a:r>
          </a:p>
          <a:p>
            <a:pPr marL="347663" indent="-347663">
              <a:buFont typeface="Arial" charset="0"/>
              <a:buChar char="•"/>
            </a:pPr>
            <a:r>
              <a:rPr lang="en-GB" altLang="en-US" sz="2800" u="sng" smtClean="0"/>
              <a:t>Medium</a:t>
            </a:r>
            <a:r>
              <a:rPr lang="en-GB" altLang="en-US" sz="2800" u="sng" dirty="0"/>
              <a:t>: </a:t>
            </a:r>
            <a:r>
              <a:rPr lang="en-GB" altLang="en-US" sz="2800" dirty="0"/>
              <a:t>A4 size map stored in a pdf file</a:t>
            </a:r>
            <a:endParaRPr lang="en-US" altLang="en-US" sz="2800" dirty="0"/>
          </a:p>
        </p:txBody>
      </p:sp>
      <p:sp>
        <p:nvSpPr>
          <p:cNvPr id="11" name="Title 1"/>
          <p:cNvSpPr txBox="1">
            <a:spLocks/>
          </p:cNvSpPr>
          <p:nvPr/>
        </p:nvSpPr>
        <p:spPr bwMode="auto">
          <a:xfrm>
            <a:off x="628650" y="142975"/>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200" b="1" dirty="0">
                <a:solidFill>
                  <a:schemeClr val="bg1"/>
                </a:solidFill>
                <a:latin typeface="+mn-lt"/>
              </a:rPr>
              <a:t>Request received for the first map</a:t>
            </a:r>
            <a:endParaRPr lang="en-PH" altLang="en-US" sz="3200" b="1" dirty="0">
              <a:solidFill>
                <a:schemeClr val="bg1"/>
              </a:solidFill>
              <a:latin typeface="+mn-lt"/>
            </a:endParaRPr>
          </a:p>
        </p:txBody>
      </p:sp>
      <p:sp>
        <p:nvSpPr>
          <p:cNvPr id="6" name="TextBox 16">
            <a:extLst>
              <a:ext uri="{FF2B5EF4-FFF2-40B4-BE49-F238E27FC236}">
                <a16:creationId xmlns:a16="http://schemas.microsoft.com/office/drawing/2014/main" xmlns="" id="{2D4B3687-4951-4715-A961-28B7B0D3C598}"/>
              </a:ext>
            </a:extLst>
          </p:cNvPr>
          <p:cNvSpPr txBox="1">
            <a:spLocks noChangeArrowheads="1"/>
          </p:cNvSpPr>
          <p:nvPr/>
        </p:nvSpPr>
        <p:spPr bwMode="auto">
          <a:xfrm>
            <a:off x="971600" y="5837510"/>
            <a:ext cx="6497559"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en-US" altLang="en-US" sz="2400"/>
              <a:t>Need to find  away to represent the information in a visually appealing way on top of each other</a:t>
            </a:r>
          </a:p>
        </p:txBody>
      </p:sp>
      <p:sp>
        <p:nvSpPr>
          <p:cNvPr id="7" name="Right Arrow 13">
            <a:extLst>
              <a:ext uri="{FF2B5EF4-FFF2-40B4-BE49-F238E27FC236}">
                <a16:creationId xmlns:a16="http://schemas.microsoft.com/office/drawing/2014/main" xmlns="" id="{B44CF65F-C52A-4094-977D-69C189F4EED5}"/>
              </a:ext>
            </a:extLst>
          </p:cNvPr>
          <p:cNvSpPr/>
          <p:nvPr/>
        </p:nvSpPr>
        <p:spPr>
          <a:xfrm>
            <a:off x="395536" y="5866085"/>
            <a:ext cx="431800" cy="422275"/>
          </a:xfrm>
          <a:prstGeom prst="rightArrow">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000" dirty="0"/>
          </a:p>
        </p:txBody>
      </p:sp>
      <p:grpSp>
        <p:nvGrpSpPr>
          <p:cNvPr id="8" name="Group 290">
            <a:extLst>
              <a:ext uri="{FF2B5EF4-FFF2-40B4-BE49-F238E27FC236}">
                <a16:creationId xmlns:a16="http://schemas.microsoft.com/office/drawing/2014/main" xmlns="" id="{C4AAF0D1-22CE-4663-826E-B10AE5CB6F10}"/>
              </a:ext>
            </a:extLst>
          </p:cNvPr>
          <p:cNvGrpSpPr>
            <a:grpSpLocks/>
          </p:cNvGrpSpPr>
          <p:nvPr/>
        </p:nvGrpSpPr>
        <p:grpSpPr bwMode="auto">
          <a:xfrm>
            <a:off x="7667990" y="5167532"/>
            <a:ext cx="1197175" cy="1466856"/>
            <a:chOff x="975" y="2226"/>
            <a:chExt cx="1117" cy="1177"/>
          </a:xfrm>
        </p:grpSpPr>
        <p:pic>
          <p:nvPicPr>
            <p:cNvPr id="12" name="Picture 5" descr="MCj04344110000[1]">
              <a:extLst>
                <a:ext uri="{FF2B5EF4-FFF2-40B4-BE49-F238E27FC236}">
                  <a16:creationId xmlns:a16="http://schemas.microsoft.com/office/drawing/2014/main" xmlns="" id="{ADE3D815-3740-48DB-ADF0-7BFE4902B4F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5" y="2251"/>
              <a:ext cx="1024"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6">
              <a:extLst>
                <a:ext uri="{FF2B5EF4-FFF2-40B4-BE49-F238E27FC236}">
                  <a16:creationId xmlns:a16="http://schemas.microsoft.com/office/drawing/2014/main" xmlns="" id="{24A8CFBC-8687-4462-998D-1D781E304A2C}"/>
                </a:ext>
              </a:extLst>
            </p:cNvPr>
            <p:cNvSpPr txBox="1">
              <a:spLocks noChangeArrowheads="1"/>
            </p:cNvSpPr>
            <p:nvPr/>
          </p:nvSpPr>
          <p:spPr bwMode="auto">
            <a:xfrm rot="1805393">
              <a:off x="1810" y="2226"/>
              <a:ext cx="282"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r>
                <a:rPr lang="fr-FR" altLang="en-US" sz="2200" b="1"/>
                <a:t>??</a:t>
              </a:r>
              <a:endParaRPr lang="en-US" altLang="en-US" sz="2200" b="1"/>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5DF76E7-88D6-4E0C-AD9F-D71FAEFF4A3E}" type="slidenum">
              <a:rPr lang="en-GB" altLang="en-US" smtClean="0"/>
              <a:pPr/>
              <a:t>6</a:t>
            </a:fld>
            <a:endParaRPr lang="en-GB" altLang="en-US"/>
          </a:p>
        </p:txBody>
      </p:sp>
      <p:sp>
        <p:nvSpPr>
          <p:cNvPr id="6" name="AutoShape 32"/>
          <p:cNvSpPr>
            <a:spLocks noChangeArrowheads="1"/>
          </p:cNvSpPr>
          <p:nvPr/>
        </p:nvSpPr>
        <p:spPr bwMode="auto">
          <a:xfrm>
            <a:off x="900486" y="4646290"/>
            <a:ext cx="422226" cy="294878"/>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000" dirty="0">
              <a:latin typeface="+mn-lt"/>
              <a:cs typeface="+mn-cs"/>
            </a:endParaRPr>
          </a:p>
        </p:txBody>
      </p:sp>
      <p:sp>
        <p:nvSpPr>
          <p:cNvPr id="7" name="Rectangle 3"/>
          <p:cNvSpPr>
            <a:spLocks noChangeArrowheads="1"/>
          </p:cNvSpPr>
          <p:nvPr/>
        </p:nvSpPr>
        <p:spPr bwMode="auto">
          <a:xfrm>
            <a:off x="1394321" y="4632176"/>
            <a:ext cx="6697663"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rPr>
              <a:t>Re-open your project created </a:t>
            </a:r>
            <a:r>
              <a:rPr lang="en-US" altLang="zh-CN" sz="2400">
                <a:latin typeface="+mn-lt"/>
              </a:rPr>
              <a:t>during Exercise </a:t>
            </a:r>
            <a:r>
              <a:rPr lang="en-US" altLang="zh-CN" sz="2400" dirty="0">
                <a:latin typeface="+mn-lt"/>
              </a:rPr>
              <a:t>4</a:t>
            </a:r>
          </a:p>
        </p:txBody>
      </p:sp>
      <p:sp>
        <p:nvSpPr>
          <p:cNvPr id="10" name="Title 1"/>
          <p:cNvSpPr txBox="1">
            <a:spLocks/>
          </p:cNvSpPr>
          <p:nvPr/>
        </p:nvSpPr>
        <p:spPr bwMode="auto">
          <a:xfrm>
            <a:off x="628650" y="139119"/>
            <a:ext cx="7886700" cy="6937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a:lstStyle>
          <a:p>
            <a:pPr algn="ctr" eaLnBrk="1" hangingPunct="1">
              <a:defRPr/>
            </a:pPr>
            <a:r>
              <a:rPr lang="en-US" sz="3000" b="1" dirty="0">
                <a:solidFill>
                  <a:schemeClr val="bg1"/>
                </a:solidFill>
                <a:latin typeface="+mn-lt"/>
              </a:rPr>
              <a:t>Map 1 - All the geospatial data already in QGIS from Exercise 4</a:t>
            </a:r>
            <a:endParaRPr lang="en-PH" altLang="en-US" sz="3000" b="1" dirty="0">
              <a:solidFill>
                <a:schemeClr val="bg1"/>
              </a:solidFill>
              <a:latin typeface="+mn-lt"/>
            </a:endParaRPr>
          </a:p>
        </p:txBody>
      </p:sp>
      <p:pic>
        <p:nvPicPr>
          <p:cNvPr id="8" name="Picture 7">
            <a:extLst>
              <a:ext uri="{FF2B5EF4-FFF2-40B4-BE49-F238E27FC236}">
                <a16:creationId xmlns:a16="http://schemas.microsoft.com/office/drawing/2014/main" xmlns="" id="{70569AB8-8464-46CE-8325-A5D455910C72}"/>
              </a:ext>
            </a:extLst>
          </p:cNvPr>
          <p:cNvPicPr>
            <a:picLocks noChangeAspect="1"/>
          </p:cNvPicPr>
          <p:nvPr/>
        </p:nvPicPr>
        <p:blipFill>
          <a:blip r:embed="rId2"/>
          <a:stretch>
            <a:fillRect/>
          </a:stretch>
        </p:blipFill>
        <p:spPr>
          <a:xfrm>
            <a:off x="1421431" y="1149638"/>
            <a:ext cx="5886873" cy="3418060"/>
          </a:xfrm>
          <a:prstGeom prst="rect">
            <a:avLst/>
          </a:prstGeom>
        </p:spPr>
      </p:pic>
      <p:sp>
        <p:nvSpPr>
          <p:cNvPr id="9" name="AutoShape 32">
            <a:extLst>
              <a:ext uri="{FF2B5EF4-FFF2-40B4-BE49-F238E27FC236}">
                <a16:creationId xmlns:a16="http://schemas.microsoft.com/office/drawing/2014/main" xmlns="" id="{8693F6E6-820B-41A8-B350-1FEF7F100A5D}"/>
              </a:ext>
            </a:extLst>
          </p:cNvPr>
          <p:cNvSpPr>
            <a:spLocks noChangeArrowheads="1"/>
          </p:cNvSpPr>
          <p:nvPr/>
        </p:nvSpPr>
        <p:spPr bwMode="auto">
          <a:xfrm>
            <a:off x="1241921" y="5046017"/>
            <a:ext cx="422226" cy="294878"/>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000" dirty="0">
              <a:latin typeface="+mn-lt"/>
              <a:cs typeface="+mn-cs"/>
            </a:endParaRPr>
          </a:p>
        </p:txBody>
      </p:sp>
      <p:sp>
        <p:nvSpPr>
          <p:cNvPr id="11" name="Rectangle 3">
            <a:extLst>
              <a:ext uri="{FF2B5EF4-FFF2-40B4-BE49-F238E27FC236}">
                <a16:creationId xmlns:a16="http://schemas.microsoft.com/office/drawing/2014/main" xmlns="" id="{163A92C8-2374-4627-9D89-4DECB743CCC8}"/>
              </a:ext>
            </a:extLst>
          </p:cNvPr>
          <p:cNvSpPr>
            <a:spLocks noChangeArrowheads="1"/>
          </p:cNvSpPr>
          <p:nvPr/>
        </p:nvSpPr>
        <p:spPr bwMode="auto">
          <a:xfrm>
            <a:off x="1735756" y="5031903"/>
            <a:ext cx="6697663"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rPr>
              <a:t>Remove all the layers except the Barangay boundaries and health facilities location shape files</a:t>
            </a:r>
          </a:p>
        </p:txBody>
      </p:sp>
      <p:sp>
        <p:nvSpPr>
          <p:cNvPr id="12" name="AutoShape 32">
            <a:extLst>
              <a:ext uri="{FF2B5EF4-FFF2-40B4-BE49-F238E27FC236}">
                <a16:creationId xmlns:a16="http://schemas.microsoft.com/office/drawing/2014/main" xmlns="" id="{DE75267E-F928-4A80-B60C-9C19AB896B2A}"/>
              </a:ext>
            </a:extLst>
          </p:cNvPr>
          <p:cNvSpPr>
            <a:spLocks noChangeArrowheads="1"/>
          </p:cNvSpPr>
          <p:nvPr/>
        </p:nvSpPr>
        <p:spPr bwMode="auto">
          <a:xfrm>
            <a:off x="1394321" y="5729833"/>
            <a:ext cx="422226" cy="294878"/>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000" dirty="0">
              <a:latin typeface="+mn-lt"/>
              <a:cs typeface="+mn-cs"/>
            </a:endParaRPr>
          </a:p>
        </p:txBody>
      </p:sp>
      <p:sp>
        <p:nvSpPr>
          <p:cNvPr id="13" name="Rectangle 3">
            <a:extLst>
              <a:ext uri="{FF2B5EF4-FFF2-40B4-BE49-F238E27FC236}">
                <a16:creationId xmlns:a16="http://schemas.microsoft.com/office/drawing/2014/main" xmlns="" id="{467A858F-D598-40F7-9167-EB6BA0EED822}"/>
              </a:ext>
            </a:extLst>
          </p:cNvPr>
          <p:cNvSpPr>
            <a:spLocks noChangeArrowheads="1"/>
          </p:cNvSpPr>
          <p:nvPr/>
        </p:nvSpPr>
        <p:spPr bwMode="auto">
          <a:xfrm>
            <a:off x="1906290" y="5715719"/>
            <a:ext cx="6679529"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rPr>
              <a:t>Save the result in a new project named Map_1</a:t>
            </a:r>
          </a:p>
        </p:txBody>
      </p:sp>
      <p:sp>
        <p:nvSpPr>
          <p:cNvPr id="14" name="AutoShape 32">
            <a:extLst>
              <a:ext uri="{FF2B5EF4-FFF2-40B4-BE49-F238E27FC236}">
                <a16:creationId xmlns:a16="http://schemas.microsoft.com/office/drawing/2014/main" xmlns="" id="{95D37261-497C-42BD-A92D-576F62D910B8}"/>
              </a:ext>
            </a:extLst>
          </p:cNvPr>
          <p:cNvSpPr>
            <a:spLocks noChangeArrowheads="1"/>
          </p:cNvSpPr>
          <p:nvPr/>
        </p:nvSpPr>
        <p:spPr bwMode="auto">
          <a:xfrm>
            <a:off x="1556966" y="6158458"/>
            <a:ext cx="422226" cy="294878"/>
          </a:xfrm>
          <a:prstGeom prst="rightArrow">
            <a:avLst>
              <a:gd name="adj1" fmla="val 50000"/>
              <a:gd name="adj2" fmla="val 53571"/>
            </a:avLst>
          </a:prstGeom>
          <a:solidFill>
            <a:srgbClr val="4F8CB5"/>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en-US" sz="2000" dirty="0">
              <a:latin typeface="+mn-lt"/>
              <a:cs typeface="+mn-cs"/>
            </a:endParaRPr>
          </a:p>
        </p:txBody>
      </p:sp>
      <p:sp>
        <p:nvSpPr>
          <p:cNvPr id="15" name="Rectangle 3">
            <a:extLst>
              <a:ext uri="{FF2B5EF4-FFF2-40B4-BE49-F238E27FC236}">
                <a16:creationId xmlns:a16="http://schemas.microsoft.com/office/drawing/2014/main" xmlns="" id="{F359D0DB-B66F-4DEC-947E-AC950787D796}"/>
              </a:ext>
            </a:extLst>
          </p:cNvPr>
          <p:cNvSpPr>
            <a:spLocks noChangeArrowheads="1"/>
          </p:cNvSpPr>
          <p:nvPr/>
        </p:nvSpPr>
        <p:spPr bwMode="auto">
          <a:xfrm>
            <a:off x="2068935" y="6144344"/>
            <a:ext cx="6679529"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rPr>
              <a:t>We will now link the statistical data with the geospatial data to create geographic data</a:t>
            </a:r>
          </a:p>
        </p:txBody>
      </p:sp>
    </p:spTree>
    <p:extLst>
      <p:ext uri="{BB962C8B-B14F-4D97-AF65-F5344CB8AC3E}">
        <p14:creationId xmlns:p14="http://schemas.microsoft.com/office/powerpoint/2010/main" val="3075718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a:extLst>
              <a:ext uri="{FF2B5EF4-FFF2-40B4-BE49-F238E27FC236}">
                <a16:creationId xmlns:a16="http://schemas.microsoft.com/office/drawing/2014/main" xmlns="" id="{FB150C29-3ABC-46DF-AA9D-59CC74D8465D}"/>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3872B86F-8F29-4810-84FC-F5C56D846023}" type="slidenum">
              <a:rPr lang="en-GB" altLang="en-US"/>
              <a:pPr/>
              <a:t>7</a:t>
            </a:fld>
            <a:endParaRPr lang="en-GB" altLang="en-US"/>
          </a:p>
        </p:txBody>
      </p:sp>
      <p:sp>
        <p:nvSpPr>
          <p:cNvPr id="8" name="Title 1">
            <a:extLst>
              <a:ext uri="{FF2B5EF4-FFF2-40B4-BE49-F238E27FC236}">
                <a16:creationId xmlns:a16="http://schemas.microsoft.com/office/drawing/2014/main" xmlns="" id="{696C13FD-D206-46A5-BF19-0FF15A398E0E}"/>
              </a:ext>
            </a:extLst>
          </p:cNvPr>
          <p:cNvSpPr txBox="1">
            <a:spLocks/>
          </p:cNvSpPr>
          <p:nvPr/>
        </p:nvSpPr>
        <p:spPr bwMode="auto">
          <a:xfrm>
            <a:off x="628650" y="188640"/>
            <a:ext cx="7886700" cy="619125"/>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dirty="0"/>
              <a:t>Creating Geographic Data for Map 1  – Part 1</a:t>
            </a:r>
          </a:p>
        </p:txBody>
      </p:sp>
      <p:sp>
        <p:nvSpPr>
          <p:cNvPr id="23556" name="Rectangle 12">
            <a:extLst>
              <a:ext uri="{FF2B5EF4-FFF2-40B4-BE49-F238E27FC236}">
                <a16:creationId xmlns:a16="http://schemas.microsoft.com/office/drawing/2014/main" xmlns="" id="{792CEC09-6700-46D4-A6E6-5D21673A847F}"/>
              </a:ext>
            </a:extLst>
          </p:cNvPr>
          <p:cNvSpPr>
            <a:spLocks noChangeArrowheads="1"/>
          </p:cNvSpPr>
          <p:nvPr/>
        </p:nvSpPr>
        <p:spPr bwMode="auto">
          <a:xfrm>
            <a:off x="120650" y="995635"/>
            <a:ext cx="8915846" cy="8925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600" b="1" u="sng"/>
              <a:t>Barangay – Link with the number of malaria cases aggregated at barangay level</a:t>
            </a:r>
          </a:p>
        </p:txBody>
      </p:sp>
      <p:sp>
        <p:nvSpPr>
          <p:cNvPr id="23557" name="Rectangle 14">
            <a:extLst>
              <a:ext uri="{FF2B5EF4-FFF2-40B4-BE49-F238E27FC236}">
                <a16:creationId xmlns:a16="http://schemas.microsoft.com/office/drawing/2014/main" xmlns="" id="{39849398-4143-4B9C-88EB-3B908417D61E}"/>
              </a:ext>
            </a:extLst>
          </p:cNvPr>
          <p:cNvSpPr>
            <a:spLocks noChangeArrowheads="1"/>
          </p:cNvSpPr>
          <p:nvPr/>
        </p:nvSpPr>
        <p:spPr bwMode="auto">
          <a:xfrm>
            <a:off x="395288" y="4236293"/>
            <a:ext cx="5400675"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ct val="20000"/>
              </a:spcBef>
              <a:buFont typeface="Arial" panose="020B0604020202020204" pitchFamily="34" charset="0"/>
              <a:buChar char="•"/>
            </a:pPr>
            <a:r>
              <a:rPr lang="en-US" altLang="zh-CN" sz="2400"/>
              <a:t>Open the attribute table of the Excel file and Barangay boundary shapefile and compare the two tables.</a:t>
            </a:r>
          </a:p>
        </p:txBody>
      </p:sp>
      <p:sp>
        <p:nvSpPr>
          <p:cNvPr id="23558" name="Rectangle 14">
            <a:extLst>
              <a:ext uri="{FF2B5EF4-FFF2-40B4-BE49-F238E27FC236}">
                <a16:creationId xmlns:a16="http://schemas.microsoft.com/office/drawing/2014/main" xmlns="" id="{543470BD-1B42-438B-AC55-838E1561C7E3}"/>
              </a:ext>
            </a:extLst>
          </p:cNvPr>
          <p:cNvSpPr>
            <a:spLocks noChangeArrowheads="1"/>
          </p:cNvSpPr>
          <p:nvPr/>
        </p:nvSpPr>
        <p:spPr bwMode="auto">
          <a:xfrm>
            <a:off x="395536" y="5263405"/>
            <a:ext cx="525621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nSpc>
                <a:spcPct val="90000"/>
              </a:lnSpc>
              <a:spcBef>
                <a:spcPct val="20000"/>
              </a:spcBef>
              <a:buFont typeface="Arial" panose="020B0604020202020204" pitchFamily="34" charset="0"/>
              <a:buChar char="•"/>
            </a:pPr>
            <a:r>
              <a:rPr lang="en-US" altLang="zh-CN" sz="2400"/>
              <a:t>Do they contain the same list of Barangays?</a:t>
            </a:r>
          </a:p>
        </p:txBody>
      </p:sp>
      <p:sp>
        <p:nvSpPr>
          <p:cNvPr id="23559" name="Rectangle 14">
            <a:extLst>
              <a:ext uri="{FF2B5EF4-FFF2-40B4-BE49-F238E27FC236}">
                <a16:creationId xmlns:a16="http://schemas.microsoft.com/office/drawing/2014/main" xmlns="" id="{00A058EB-F33A-4D65-80A3-4276490CC5B8}"/>
              </a:ext>
            </a:extLst>
          </p:cNvPr>
          <p:cNvSpPr>
            <a:spLocks noChangeArrowheads="1"/>
          </p:cNvSpPr>
          <p:nvPr/>
        </p:nvSpPr>
        <p:spPr bwMode="auto">
          <a:xfrm>
            <a:off x="420688" y="5911105"/>
            <a:ext cx="6527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 typeface="Arial" panose="020B0604020202020204" pitchFamily="34" charset="0"/>
              <a:buChar char="•"/>
            </a:pPr>
            <a:r>
              <a:rPr lang="en-US" altLang="zh-CN" sz="2400"/>
              <a:t>Is there a unique identifier in common to both tables that could be used to join them together?</a:t>
            </a:r>
          </a:p>
        </p:txBody>
      </p:sp>
      <p:sp>
        <p:nvSpPr>
          <p:cNvPr id="23562" name="Rectangle 12">
            <a:extLst>
              <a:ext uri="{FF2B5EF4-FFF2-40B4-BE49-F238E27FC236}">
                <a16:creationId xmlns:a16="http://schemas.microsoft.com/office/drawing/2014/main" xmlns="" id="{726E06B6-032F-4445-926E-C6EF606247AE}"/>
              </a:ext>
            </a:extLst>
          </p:cNvPr>
          <p:cNvSpPr>
            <a:spLocks noChangeArrowheads="1"/>
          </p:cNvSpPr>
          <p:nvPr/>
        </p:nvSpPr>
        <p:spPr bwMode="auto">
          <a:xfrm>
            <a:off x="360363" y="1899493"/>
            <a:ext cx="8783637" cy="2400657"/>
          </a:xfrm>
          <a:prstGeom prst="rect">
            <a:avLst/>
          </a:prstGeom>
          <a:noFill/>
          <a:ln w="9525">
            <a:noFill/>
            <a:miter lim="800000"/>
            <a:headEnd/>
            <a:tailEnd/>
          </a:ln>
        </p:spPr>
        <p:txBody>
          <a:bodyPr>
            <a:spAutoFit/>
          </a:bodyPr>
          <a:lstStyle/>
          <a:p>
            <a:pPr marL="406400" indent="-406400">
              <a:buFontTx/>
              <a:buAutoNum type="arabicPeriod"/>
              <a:defRPr/>
            </a:pPr>
            <a:r>
              <a:rPr lang="en-US" sz="2500"/>
              <a:t>Click the </a:t>
            </a:r>
            <a:r>
              <a:rPr lang="en-US" sz="2500" i="1" dirty="0"/>
              <a:t>Add Vector Layer </a:t>
            </a:r>
            <a:r>
              <a:rPr lang="en-US" sz="2500" dirty="0"/>
              <a:t>button</a:t>
            </a:r>
          </a:p>
          <a:p>
            <a:pPr marL="406400" indent="-406400">
              <a:buFontTx/>
              <a:buAutoNum type="arabicPeriod"/>
              <a:defRPr/>
            </a:pPr>
            <a:r>
              <a:rPr lang="en-US" sz="2500" dirty="0"/>
              <a:t>Browse to the location of </a:t>
            </a:r>
            <a:r>
              <a:rPr lang="en-US" sz="2500"/>
              <a:t>the EXERCISE_3\Data</a:t>
            </a:r>
            <a:endParaRPr lang="en-US" sz="2500" dirty="0"/>
          </a:p>
          <a:p>
            <a:pPr marL="514350" indent="-514350">
              <a:defRPr/>
            </a:pPr>
            <a:r>
              <a:rPr lang="en-US" sz="2500" dirty="0"/>
              <a:t>      folder on your computer</a:t>
            </a:r>
          </a:p>
          <a:p>
            <a:pPr marL="406400" indent="-406400">
              <a:buFontTx/>
              <a:buAutoNum type="arabicPeriod" startAt="4"/>
              <a:defRPr/>
            </a:pPr>
            <a:r>
              <a:rPr lang="en-US" sz="2500" dirty="0"/>
              <a:t>Select </a:t>
            </a:r>
            <a:r>
              <a:rPr lang="en-US" sz="2500"/>
              <a:t>the </a:t>
            </a:r>
            <a:r>
              <a:rPr lang="en-US" altLang="en-US" sz="2500" smtClean="0"/>
              <a:t>Tot_Cases_Bry_260325.xlsx</a:t>
            </a:r>
            <a:r>
              <a:rPr lang="en-US" sz="2500" smtClean="0"/>
              <a:t> </a:t>
            </a:r>
            <a:r>
              <a:rPr lang="en-US" sz="2500" dirty="0"/>
              <a:t>file and </a:t>
            </a:r>
            <a:r>
              <a:rPr lang="en-US" sz="2500"/>
              <a:t>click </a:t>
            </a:r>
            <a:r>
              <a:rPr lang="en-US" sz="2500" i="1"/>
              <a:t>Add.</a:t>
            </a:r>
            <a:endParaRPr lang="fr-CH" sz="2500" dirty="0"/>
          </a:p>
          <a:p>
            <a:pPr marL="406400" indent="-406400">
              <a:buFontTx/>
              <a:buAutoNum type="arabicPeriod" startAt="4"/>
              <a:defRPr/>
            </a:pPr>
            <a:r>
              <a:rPr lang="fr-CH" sz="2500" dirty="0"/>
              <a:t>In the </a:t>
            </a:r>
            <a:r>
              <a:rPr lang="fr-CH" sz="2500" dirty="0" err="1"/>
              <a:t>next</a:t>
            </a:r>
            <a:r>
              <a:rPr lang="fr-CH" sz="2500" dirty="0"/>
              <a:t> dialogue </a:t>
            </a:r>
            <a:r>
              <a:rPr lang="fr-CH" sz="2500" err="1"/>
              <a:t>box</a:t>
            </a:r>
            <a:r>
              <a:rPr lang="fr-CH" sz="2500"/>
              <a:t>, </a:t>
            </a:r>
            <a:r>
              <a:rPr lang="en-PH" sz="2500"/>
              <a:t>choose the sheet you want to add then click OK. </a:t>
            </a:r>
            <a:r>
              <a:rPr lang="fr-CH" altLang="en-US" sz="2500"/>
              <a:t>Close the </a:t>
            </a:r>
            <a:r>
              <a:rPr lang="en-US" altLang="en-US" sz="2500" i="1"/>
              <a:t>Data Source Manager </a:t>
            </a:r>
            <a:r>
              <a:rPr lang="fr-CH" altLang="en-US" sz="2500"/>
              <a:t>window.</a:t>
            </a:r>
            <a:endParaRPr lang="en-US" sz="2500" i="1" dirty="0"/>
          </a:p>
        </p:txBody>
      </p:sp>
      <p:pic>
        <p:nvPicPr>
          <p:cNvPr id="23561" name="Picture 6" descr="add_vector">
            <a:extLst>
              <a:ext uri="{FF2B5EF4-FFF2-40B4-BE49-F238E27FC236}">
                <a16:creationId xmlns:a16="http://schemas.microsoft.com/office/drawing/2014/main" xmlns="" id="{841088A5-D531-41BE-8ADA-3375930830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772816"/>
            <a:ext cx="576263"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460" t="12848" r="19693" b="14573"/>
          <a:stretch/>
        </p:blipFill>
        <p:spPr bwMode="auto">
          <a:xfrm>
            <a:off x="5795963" y="4211761"/>
            <a:ext cx="2733451" cy="1674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54509" t="13610" r="21087" b="14930"/>
          <a:stretch/>
        </p:blipFill>
        <p:spPr bwMode="auto">
          <a:xfrm>
            <a:off x="7198580" y="4382609"/>
            <a:ext cx="1423194" cy="23429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995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a:extLst>
              <a:ext uri="{FF2B5EF4-FFF2-40B4-BE49-F238E27FC236}">
                <a16:creationId xmlns:a16="http://schemas.microsoft.com/office/drawing/2014/main" xmlns="" id="{14A89E64-0C0F-4A43-96F1-C8F37E30D6D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DB174FE-5014-4301-967B-80D0E259C20F}" type="slidenum">
              <a:rPr lang="en-GB" altLang="en-US"/>
              <a:pPr/>
              <a:t>8</a:t>
            </a:fld>
            <a:endParaRPr lang="en-GB" altLang="en-US"/>
          </a:p>
        </p:txBody>
      </p:sp>
      <p:sp>
        <p:nvSpPr>
          <p:cNvPr id="24580" name="Rectangle 12">
            <a:extLst>
              <a:ext uri="{FF2B5EF4-FFF2-40B4-BE49-F238E27FC236}">
                <a16:creationId xmlns:a16="http://schemas.microsoft.com/office/drawing/2014/main" xmlns="" id="{B435A29B-E369-42C7-8880-ED4CD6BA6452}"/>
              </a:ext>
            </a:extLst>
          </p:cNvPr>
          <p:cNvSpPr>
            <a:spLocks noChangeArrowheads="1"/>
          </p:cNvSpPr>
          <p:nvPr/>
        </p:nvSpPr>
        <p:spPr bwMode="auto">
          <a:xfrm>
            <a:off x="233560" y="2564904"/>
            <a:ext cx="8370888"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600"/>
              <a:t>Right click on the shapefile name in the menu and click on </a:t>
            </a:r>
            <a:r>
              <a:rPr lang="en-US" altLang="en-US" sz="2600" i="1"/>
              <a:t>Properties</a:t>
            </a:r>
          </a:p>
          <a:p>
            <a:pPr>
              <a:buFontTx/>
              <a:buAutoNum type="arabicPeriod"/>
            </a:pPr>
            <a:r>
              <a:rPr lang="en-US" altLang="en-US" sz="2600"/>
              <a:t>Click on </a:t>
            </a:r>
            <a:r>
              <a:rPr lang="en-US" altLang="en-US" sz="2600" i="1"/>
              <a:t>Joins</a:t>
            </a:r>
            <a:r>
              <a:rPr lang="en-US" altLang="en-US" sz="2600"/>
              <a:t> in the window that opens</a:t>
            </a:r>
          </a:p>
          <a:p>
            <a:pPr>
              <a:buFontTx/>
              <a:buAutoNum type="arabicPeriod"/>
            </a:pPr>
            <a:r>
              <a:rPr lang="en-US" altLang="en-US" sz="2600"/>
              <a:t>Click on the « + » icon at the bottom of the window</a:t>
            </a:r>
          </a:p>
          <a:p>
            <a:pPr>
              <a:buFontTx/>
              <a:buAutoNum type="arabicPeriod"/>
            </a:pPr>
            <a:r>
              <a:rPr lang="en-US" altLang="en-US" sz="2600"/>
              <a:t>In the window that opens select:</a:t>
            </a:r>
          </a:p>
        </p:txBody>
      </p:sp>
      <p:sp>
        <p:nvSpPr>
          <p:cNvPr id="12" name="AutoShape 32">
            <a:extLst>
              <a:ext uri="{FF2B5EF4-FFF2-40B4-BE49-F238E27FC236}">
                <a16:creationId xmlns:a16="http://schemas.microsoft.com/office/drawing/2014/main" xmlns="" id="{29BDD403-95BA-4299-AF37-6CC95BB4C381}"/>
              </a:ext>
            </a:extLst>
          </p:cNvPr>
          <p:cNvSpPr>
            <a:spLocks noChangeArrowheads="1"/>
          </p:cNvSpPr>
          <p:nvPr/>
        </p:nvSpPr>
        <p:spPr bwMode="auto">
          <a:xfrm>
            <a:off x="539750" y="1913359"/>
            <a:ext cx="504825" cy="428625"/>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a:latin typeface="+mn-lt"/>
              <a:cs typeface="Arial" charset="0"/>
            </a:endParaRPr>
          </a:p>
        </p:txBody>
      </p:sp>
      <p:sp>
        <p:nvSpPr>
          <p:cNvPr id="16" name="Rectangle 3">
            <a:extLst>
              <a:ext uri="{FF2B5EF4-FFF2-40B4-BE49-F238E27FC236}">
                <a16:creationId xmlns:a16="http://schemas.microsoft.com/office/drawing/2014/main" xmlns="" id="{8FBD7B9F-5C36-42B3-9EB4-0A1565F77020}"/>
              </a:ext>
            </a:extLst>
          </p:cNvPr>
          <p:cNvSpPr>
            <a:spLocks noChangeArrowheads="1"/>
          </p:cNvSpPr>
          <p:nvPr/>
        </p:nvSpPr>
        <p:spPr bwMode="auto">
          <a:xfrm>
            <a:off x="1116013" y="1946697"/>
            <a:ext cx="7848600" cy="903287"/>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600" dirty="0">
                <a:latin typeface="+mn-lt"/>
                <a:cs typeface="Arial" charset="0"/>
              </a:rPr>
              <a:t>This means that we can join the content of </a:t>
            </a:r>
            <a:r>
              <a:rPr lang="en-US" altLang="zh-CN" sz="2600">
                <a:latin typeface="+mn-lt"/>
                <a:cs typeface="Arial" charset="0"/>
              </a:rPr>
              <a:t>the malaria cases table (Excel</a:t>
            </a:r>
            <a:r>
              <a:rPr lang="en-US" altLang="zh-CN" sz="2600" dirty="0">
                <a:latin typeface="+mn-lt"/>
                <a:cs typeface="Arial" charset="0"/>
              </a:rPr>
              <a:t>) to the attribute table of the </a:t>
            </a:r>
            <a:r>
              <a:rPr lang="en-US" altLang="zh-CN" sz="2600" dirty="0" err="1">
                <a:latin typeface="+mn-lt"/>
                <a:cs typeface="Arial" charset="0"/>
              </a:rPr>
              <a:t>shapefile</a:t>
            </a:r>
            <a:endParaRPr lang="en-US" altLang="zh-CN" sz="2600" dirty="0">
              <a:latin typeface="+mn-lt"/>
              <a:cs typeface="Arial" charset="0"/>
            </a:endParaRPr>
          </a:p>
        </p:txBody>
      </p:sp>
      <p:pic>
        <p:nvPicPr>
          <p:cNvPr id="24583" name="Picture 2">
            <a:extLst>
              <a:ext uri="{FF2B5EF4-FFF2-40B4-BE49-F238E27FC236}">
                <a16:creationId xmlns:a16="http://schemas.microsoft.com/office/drawing/2014/main" xmlns="" id="{8394C5C8-B816-487B-87BC-2F926985D3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2" t="31815" r="92648" b="65050"/>
          <a:stretch>
            <a:fillRect/>
          </a:stretch>
        </p:blipFill>
        <p:spPr bwMode="auto">
          <a:xfrm>
            <a:off x="6227763" y="3212604"/>
            <a:ext cx="1223962"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4" name="Picture 16">
            <a:extLst>
              <a:ext uri="{FF2B5EF4-FFF2-40B4-BE49-F238E27FC236}">
                <a16:creationId xmlns:a16="http://schemas.microsoft.com/office/drawing/2014/main" xmlns="" id="{17365C76-6DF1-4FA4-AA0C-71B2E60AD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5882" r="59259" b="17647"/>
          <a:stretch>
            <a:fillRect/>
          </a:stretch>
        </p:blipFill>
        <p:spPr bwMode="auto">
          <a:xfrm>
            <a:off x="7885113" y="3717429"/>
            <a:ext cx="6477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2">
            <a:extLst>
              <a:ext uri="{FF2B5EF4-FFF2-40B4-BE49-F238E27FC236}">
                <a16:creationId xmlns:a16="http://schemas.microsoft.com/office/drawing/2014/main" xmlns="" id="{BA76CCC8-F481-4C8D-B2E4-36F930DF23C8}"/>
              </a:ext>
            </a:extLst>
          </p:cNvPr>
          <p:cNvSpPr>
            <a:spLocks noChangeArrowheads="1"/>
          </p:cNvSpPr>
          <p:nvPr/>
        </p:nvSpPr>
        <p:spPr bwMode="auto">
          <a:xfrm>
            <a:off x="250825" y="4509120"/>
            <a:ext cx="4789488" cy="2308324"/>
          </a:xfrm>
          <a:prstGeom prst="rect">
            <a:avLst/>
          </a:prstGeom>
          <a:noFill/>
          <a:ln w="9525">
            <a:noFill/>
            <a:miter lim="800000"/>
            <a:headEnd/>
            <a:tailEnd/>
          </a:ln>
        </p:spPr>
        <p:txBody>
          <a:bodyPr wrap="square">
            <a:spAutoFit/>
          </a:bodyPr>
          <a:lstStyle/>
          <a:p>
            <a:pPr marL="342900" lvl="1" indent="-228600">
              <a:buFont typeface="+mj-lt"/>
              <a:buAutoNum type="alphaLcPeriod"/>
              <a:defRPr/>
            </a:pPr>
            <a:r>
              <a:rPr lang="en-US" sz="2400"/>
              <a:t> </a:t>
            </a:r>
            <a:r>
              <a:rPr lang="en-US" sz="2400" smtClean="0"/>
              <a:t>Tot_Cases_Bry_260325 </a:t>
            </a:r>
            <a:r>
              <a:rPr lang="en-US" sz="2400"/>
              <a:t>Tot_Cases_Bry </a:t>
            </a:r>
            <a:r>
              <a:rPr lang="en-US" sz="2400" dirty="0">
                <a:cs typeface="Arial" charset="0"/>
              </a:rPr>
              <a:t>as the </a:t>
            </a:r>
            <a:r>
              <a:rPr lang="en-US" sz="2400" i="1" dirty="0">
                <a:cs typeface="Arial" charset="0"/>
              </a:rPr>
              <a:t>Join layer</a:t>
            </a:r>
          </a:p>
          <a:p>
            <a:pPr marL="342900" lvl="1" indent="-228600">
              <a:buFont typeface="+mj-lt"/>
              <a:buAutoNum type="alphaLcPeriod"/>
              <a:defRPr/>
            </a:pPr>
            <a:r>
              <a:rPr lang="en-US" sz="2400">
                <a:cs typeface="Arial" charset="0"/>
              </a:rPr>
              <a:t> BGY_CODE </a:t>
            </a:r>
            <a:r>
              <a:rPr lang="en-US" sz="2400" dirty="0">
                <a:cs typeface="Arial" charset="0"/>
              </a:rPr>
              <a:t>as </a:t>
            </a:r>
            <a:r>
              <a:rPr lang="en-US" sz="2400">
                <a:cs typeface="Arial" charset="0"/>
              </a:rPr>
              <a:t>the </a:t>
            </a:r>
            <a:r>
              <a:rPr lang="en-US" sz="2400" i="1">
                <a:cs typeface="Arial" charset="0"/>
              </a:rPr>
              <a:t>Join </a:t>
            </a:r>
            <a:r>
              <a:rPr lang="en-US" sz="2400" i="1" dirty="0">
                <a:cs typeface="Arial" charset="0"/>
              </a:rPr>
              <a:t>field</a:t>
            </a:r>
          </a:p>
          <a:p>
            <a:pPr marL="342900" lvl="1" indent="-228600">
              <a:buFont typeface="+mj-lt"/>
              <a:buAutoNum type="alphaLcPeriod"/>
              <a:defRPr/>
            </a:pPr>
            <a:r>
              <a:rPr lang="en-US" sz="2400">
                <a:cs typeface="Arial" charset="0"/>
              </a:rPr>
              <a:t> Bgy_Code </a:t>
            </a:r>
            <a:r>
              <a:rPr lang="en-US" sz="2400" dirty="0">
                <a:cs typeface="Arial" charset="0"/>
              </a:rPr>
              <a:t>as </a:t>
            </a:r>
            <a:r>
              <a:rPr lang="en-US" sz="2400">
                <a:cs typeface="Arial" charset="0"/>
              </a:rPr>
              <a:t>the </a:t>
            </a:r>
            <a:r>
              <a:rPr lang="en-US" sz="2400" i="1">
                <a:cs typeface="Arial" charset="0"/>
              </a:rPr>
              <a:t>Target </a:t>
            </a:r>
            <a:r>
              <a:rPr lang="en-US" sz="2400" i="1" dirty="0">
                <a:cs typeface="Arial" charset="0"/>
              </a:rPr>
              <a:t>field </a:t>
            </a:r>
            <a:r>
              <a:rPr lang="en-US" sz="2400" dirty="0">
                <a:cs typeface="Arial" charset="0"/>
              </a:rPr>
              <a:t>in the </a:t>
            </a:r>
            <a:r>
              <a:rPr lang="en-US" sz="2400" dirty="0" err="1">
                <a:cs typeface="Arial" charset="0"/>
              </a:rPr>
              <a:t>shapefile</a:t>
            </a:r>
            <a:endParaRPr lang="en-US" sz="2400" dirty="0">
              <a:cs typeface="Arial" charset="0"/>
            </a:endParaRPr>
          </a:p>
          <a:p>
            <a:pPr marL="342900" lvl="1" indent="-228600">
              <a:buFont typeface="+mj-lt"/>
              <a:buAutoNum type="alphaLcPeriod"/>
              <a:defRPr/>
            </a:pPr>
            <a:r>
              <a:rPr lang="fr-CH" sz="2400">
                <a:cs typeface="Arial" charset="0"/>
              </a:rPr>
              <a:t> Click </a:t>
            </a:r>
            <a:r>
              <a:rPr lang="fr-CH" sz="2400" i="1">
                <a:cs typeface="Arial" charset="0"/>
              </a:rPr>
              <a:t>OK</a:t>
            </a:r>
            <a:r>
              <a:rPr lang="fr-CH" sz="2400">
                <a:cs typeface="Arial" charset="0"/>
              </a:rPr>
              <a:t> Twice</a:t>
            </a:r>
            <a:endParaRPr lang="en-US" sz="2400" dirty="0">
              <a:cs typeface="Arial" charset="0"/>
            </a:endParaRPr>
          </a:p>
        </p:txBody>
      </p:sp>
      <p:sp>
        <p:nvSpPr>
          <p:cNvPr id="24586" name="Rectangle 12">
            <a:extLst>
              <a:ext uri="{FF2B5EF4-FFF2-40B4-BE49-F238E27FC236}">
                <a16:creationId xmlns:a16="http://schemas.microsoft.com/office/drawing/2014/main" xmlns="" id="{BEDA49A0-AE30-466F-92F0-C6B3A96EE01E}"/>
              </a:ext>
            </a:extLst>
          </p:cNvPr>
          <p:cNvSpPr>
            <a:spLocks noChangeArrowheads="1"/>
          </p:cNvSpPr>
          <p:nvPr/>
        </p:nvSpPr>
        <p:spPr bwMode="auto">
          <a:xfrm>
            <a:off x="120650" y="980728"/>
            <a:ext cx="9144000" cy="8925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600" b="1" u="sng"/>
              <a:t>Barangay – Link with the number of malaria cases aggregated at barangay level</a:t>
            </a:r>
          </a:p>
        </p:txBody>
      </p:sp>
      <p:sp>
        <p:nvSpPr>
          <p:cNvPr id="14" name="Title 1">
            <a:extLst>
              <a:ext uri="{FF2B5EF4-FFF2-40B4-BE49-F238E27FC236}">
                <a16:creationId xmlns:a16="http://schemas.microsoft.com/office/drawing/2014/main" xmlns="" id="{F0720630-911E-4148-B1F9-6B77EF872528}"/>
              </a:ext>
            </a:extLst>
          </p:cNvPr>
          <p:cNvSpPr txBox="1">
            <a:spLocks/>
          </p:cNvSpPr>
          <p:nvPr/>
        </p:nvSpPr>
        <p:spPr bwMode="auto">
          <a:xfrm>
            <a:off x="628650" y="188640"/>
            <a:ext cx="7886700" cy="619125"/>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dirty="0"/>
              <a:t>Creating Geographic Data for Map 1  – Part 1</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1332" t="12242" r="31100" b="68315"/>
          <a:stretch/>
        </p:blipFill>
        <p:spPr bwMode="auto">
          <a:xfrm>
            <a:off x="4869328" y="4797152"/>
            <a:ext cx="3940832" cy="1146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1495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371" t="16532" r="20620" b="44475"/>
          <a:stretch/>
        </p:blipFill>
        <p:spPr bwMode="auto">
          <a:xfrm>
            <a:off x="1998340" y="4267847"/>
            <a:ext cx="6264696" cy="1990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Slide Number Placeholder 3">
            <a:extLst>
              <a:ext uri="{FF2B5EF4-FFF2-40B4-BE49-F238E27FC236}">
                <a16:creationId xmlns:a16="http://schemas.microsoft.com/office/drawing/2014/main" xmlns="" id="{D918FA50-75E9-46ED-98CE-83E71338D1F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0A7A092-CE18-4672-8B80-9F94FED7D731}" type="slidenum">
              <a:rPr lang="en-GB" altLang="en-US"/>
              <a:pPr/>
              <a:t>9</a:t>
            </a:fld>
            <a:endParaRPr lang="en-GB" altLang="en-US"/>
          </a:p>
        </p:txBody>
      </p:sp>
      <p:sp>
        <p:nvSpPr>
          <p:cNvPr id="25605" name="Rectangle 12">
            <a:extLst>
              <a:ext uri="{FF2B5EF4-FFF2-40B4-BE49-F238E27FC236}">
                <a16:creationId xmlns:a16="http://schemas.microsoft.com/office/drawing/2014/main" xmlns="" id="{FE4EF54C-5498-4011-848A-6378FBEFBEE3}"/>
              </a:ext>
            </a:extLst>
          </p:cNvPr>
          <p:cNvSpPr>
            <a:spLocks noChangeArrowheads="1"/>
          </p:cNvSpPr>
          <p:nvPr/>
        </p:nvSpPr>
        <p:spPr bwMode="auto">
          <a:xfrm>
            <a:off x="387350" y="1743149"/>
            <a:ext cx="83693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buFontTx/>
              <a:buAutoNum type="arabicPeriod"/>
            </a:pPr>
            <a:r>
              <a:rPr lang="en-US" altLang="en-US" sz="2600"/>
              <a:t>Re-open the attribute table of the Barangay boundaries shapefile</a:t>
            </a:r>
          </a:p>
        </p:txBody>
      </p:sp>
      <p:sp>
        <p:nvSpPr>
          <p:cNvPr id="25606" name="Rectangle 12">
            <a:extLst>
              <a:ext uri="{FF2B5EF4-FFF2-40B4-BE49-F238E27FC236}">
                <a16:creationId xmlns:a16="http://schemas.microsoft.com/office/drawing/2014/main" xmlns="" id="{9C78370F-2713-4B22-B8A3-A369F74E2C87}"/>
              </a:ext>
            </a:extLst>
          </p:cNvPr>
          <p:cNvSpPr>
            <a:spLocks noChangeArrowheads="1"/>
          </p:cNvSpPr>
          <p:nvPr/>
        </p:nvSpPr>
        <p:spPr bwMode="auto">
          <a:xfrm>
            <a:off x="358775" y="2501156"/>
            <a:ext cx="87852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3429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1">
              <a:buFont typeface="Arial" panose="020B0604020202020204" pitchFamily="34" charset="0"/>
              <a:buChar char="•"/>
            </a:pPr>
            <a:r>
              <a:rPr lang="en-US" altLang="en-US" sz="2400" dirty="0"/>
              <a:t>Notice that the content of the malaria cases table from the Excel file is now included in the shapefile attribute table</a:t>
            </a:r>
          </a:p>
        </p:txBody>
      </p:sp>
      <p:sp>
        <p:nvSpPr>
          <p:cNvPr id="25607" name="Rectangle 12">
            <a:extLst>
              <a:ext uri="{FF2B5EF4-FFF2-40B4-BE49-F238E27FC236}">
                <a16:creationId xmlns:a16="http://schemas.microsoft.com/office/drawing/2014/main" xmlns="" id="{45B9220A-9809-4EA8-8417-5414561BDEB7}"/>
              </a:ext>
            </a:extLst>
          </p:cNvPr>
          <p:cNvSpPr>
            <a:spLocks noChangeArrowheads="1"/>
          </p:cNvSpPr>
          <p:nvPr/>
        </p:nvSpPr>
        <p:spPr bwMode="auto">
          <a:xfrm>
            <a:off x="307975" y="3232993"/>
            <a:ext cx="87852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Calibri" panose="020F0502020204030204" pitchFamily="34" charset="0"/>
                <a:cs typeface="Arial" panose="020B0604020202020204" pitchFamily="34" charset="0"/>
              </a:defRPr>
            </a:lvl1pPr>
            <a:lvl2pPr marL="342900" indent="-22860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lvl="1">
              <a:buFont typeface="Arial" panose="020B0604020202020204" pitchFamily="34" charset="0"/>
              <a:buChar char="•"/>
            </a:pPr>
            <a:r>
              <a:rPr lang="en-US" altLang="en-US" sz="2400" dirty="0"/>
              <a:t>Check that there that all the Barangays for which cases have been reported do present a value in the attribute table</a:t>
            </a:r>
          </a:p>
        </p:txBody>
      </p:sp>
      <p:sp>
        <p:nvSpPr>
          <p:cNvPr id="14" name="AutoShape 32">
            <a:extLst>
              <a:ext uri="{FF2B5EF4-FFF2-40B4-BE49-F238E27FC236}">
                <a16:creationId xmlns:a16="http://schemas.microsoft.com/office/drawing/2014/main" xmlns="" id="{6C505B56-677E-4E19-A73C-DC2D29DE3043}"/>
              </a:ext>
            </a:extLst>
          </p:cNvPr>
          <p:cNvSpPr>
            <a:spLocks noChangeArrowheads="1"/>
          </p:cNvSpPr>
          <p:nvPr/>
        </p:nvSpPr>
        <p:spPr bwMode="auto">
          <a:xfrm>
            <a:off x="179388" y="6312743"/>
            <a:ext cx="504825" cy="428625"/>
          </a:xfrm>
          <a:prstGeom prst="rightArrow">
            <a:avLst>
              <a:gd name="adj1" fmla="val 50000"/>
              <a:gd name="adj2" fmla="val 53571"/>
            </a:avLst>
          </a:prstGeom>
          <a:solidFill>
            <a:srgbClr val="4F8CB5"/>
          </a:solidFill>
          <a:ln w="9525">
            <a:noFill/>
            <a:miter lim="800000"/>
            <a:headEnd/>
            <a:tailEnd/>
          </a:ln>
          <a:effectLst/>
        </p:spPr>
        <p:txBody>
          <a:bodyPr wrap="none" lIns="92075" tIns="46038" rIns="92075" bIns="46038" anchor="ctr"/>
          <a:lstStyle/>
          <a:p>
            <a:pPr>
              <a:defRPr/>
            </a:pPr>
            <a:endParaRPr lang="en-US" dirty="0">
              <a:latin typeface="+mn-lt"/>
              <a:cs typeface="Arial" charset="0"/>
            </a:endParaRPr>
          </a:p>
        </p:txBody>
      </p:sp>
      <p:sp>
        <p:nvSpPr>
          <p:cNvPr id="15" name="Rectangle 3">
            <a:extLst>
              <a:ext uri="{FF2B5EF4-FFF2-40B4-BE49-F238E27FC236}">
                <a16:creationId xmlns:a16="http://schemas.microsoft.com/office/drawing/2014/main" xmlns="" id="{F8F78596-E4C8-4FC0-B727-10B218D635C4}"/>
              </a:ext>
            </a:extLst>
          </p:cNvPr>
          <p:cNvSpPr>
            <a:spLocks noChangeArrowheads="1"/>
          </p:cNvSpPr>
          <p:nvPr/>
        </p:nvSpPr>
        <p:spPr bwMode="auto">
          <a:xfrm>
            <a:off x="755650" y="6347668"/>
            <a:ext cx="8137525" cy="381000"/>
          </a:xfrm>
          <a:prstGeom prst="rect">
            <a:avLst/>
          </a:prstGeom>
          <a:noFill/>
          <a:ln w="9525">
            <a:noFill/>
            <a:miter lim="800000"/>
            <a:headEnd/>
            <a:tailEnd/>
          </a:ln>
        </p:spPr>
        <p:txBody>
          <a:bodyPr lIns="0" tIns="0" rIns="0" bIns="0"/>
          <a:lstStyle/>
          <a:p>
            <a:pPr>
              <a:lnSpc>
                <a:spcPct val="90000"/>
              </a:lnSpc>
              <a:spcBef>
                <a:spcPct val="20000"/>
              </a:spcBef>
              <a:defRPr/>
            </a:pPr>
            <a:r>
              <a:rPr lang="en-US" altLang="zh-CN" sz="2400" dirty="0">
                <a:latin typeface="+mn-lt"/>
                <a:cs typeface="Arial" charset="0"/>
              </a:rPr>
              <a:t>Don’t forget to save your project! </a:t>
            </a:r>
          </a:p>
        </p:txBody>
      </p:sp>
      <p:sp>
        <p:nvSpPr>
          <p:cNvPr id="19" name="Rectangle 3">
            <a:extLst>
              <a:ext uri="{FF2B5EF4-FFF2-40B4-BE49-F238E27FC236}">
                <a16:creationId xmlns:a16="http://schemas.microsoft.com/office/drawing/2014/main" xmlns="" id="{D60BF9FD-52FF-4AE8-98B2-9E37CC365C74}"/>
              </a:ext>
            </a:extLst>
          </p:cNvPr>
          <p:cNvSpPr>
            <a:spLocks noChangeArrowheads="1"/>
          </p:cNvSpPr>
          <p:nvPr/>
        </p:nvSpPr>
        <p:spPr bwMode="auto">
          <a:xfrm rot="20776917">
            <a:off x="2308225" y="4999881"/>
            <a:ext cx="5391150" cy="381000"/>
          </a:xfrm>
          <a:prstGeom prst="rect">
            <a:avLst/>
          </a:prstGeom>
          <a:solidFill>
            <a:schemeClr val="bg1"/>
          </a:solidFill>
          <a:ln w="9525">
            <a:noFill/>
            <a:miter lim="800000"/>
            <a:headEnd/>
            <a:tailEnd/>
          </a:ln>
        </p:spPr>
        <p:txBody>
          <a:bodyPr lIns="0" tIns="0" rIns="0" bIns="0"/>
          <a:lstStyle/>
          <a:p>
            <a:pPr>
              <a:lnSpc>
                <a:spcPct val="90000"/>
              </a:lnSpc>
              <a:spcBef>
                <a:spcPct val="20000"/>
              </a:spcBef>
              <a:defRPr/>
            </a:pPr>
            <a:r>
              <a:rPr lang="en-US" altLang="zh-CN" sz="2800" b="1" dirty="0">
                <a:solidFill>
                  <a:srgbClr val="FF0000"/>
                </a:solidFill>
                <a:latin typeface="+mn-lt"/>
                <a:cs typeface="Arial" charset="0"/>
              </a:rPr>
              <a:t>Layer ready for thematic mapping!</a:t>
            </a:r>
          </a:p>
        </p:txBody>
      </p:sp>
      <p:sp>
        <p:nvSpPr>
          <p:cNvPr id="12" name="Rectangle 12">
            <a:extLst>
              <a:ext uri="{FF2B5EF4-FFF2-40B4-BE49-F238E27FC236}">
                <a16:creationId xmlns:a16="http://schemas.microsoft.com/office/drawing/2014/main" xmlns="" id="{BEDA49A0-AE30-466F-92F0-C6B3A96EE01E}"/>
              </a:ext>
            </a:extLst>
          </p:cNvPr>
          <p:cNvSpPr>
            <a:spLocks noChangeArrowheads="1"/>
          </p:cNvSpPr>
          <p:nvPr/>
        </p:nvSpPr>
        <p:spPr bwMode="auto">
          <a:xfrm>
            <a:off x="120650" y="980728"/>
            <a:ext cx="9144000" cy="8925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sz="2600" b="1" u="sng"/>
              <a:t>Barangay – Link with the number of malaria cases aggregated at barangay level</a:t>
            </a:r>
          </a:p>
        </p:txBody>
      </p:sp>
      <p:sp>
        <p:nvSpPr>
          <p:cNvPr id="13" name="Title 1">
            <a:extLst>
              <a:ext uri="{FF2B5EF4-FFF2-40B4-BE49-F238E27FC236}">
                <a16:creationId xmlns:a16="http://schemas.microsoft.com/office/drawing/2014/main" xmlns="" id="{8E528A68-9AA1-410E-BE60-E552369C1AE6}"/>
              </a:ext>
            </a:extLst>
          </p:cNvPr>
          <p:cNvSpPr txBox="1">
            <a:spLocks/>
          </p:cNvSpPr>
          <p:nvPr/>
        </p:nvSpPr>
        <p:spPr bwMode="auto">
          <a:xfrm>
            <a:off x="628650" y="188640"/>
            <a:ext cx="7886700" cy="619125"/>
          </a:xfrm>
          <a:prstGeom prst="rect">
            <a:avLst/>
          </a:prstGeom>
          <a:noFill/>
          <a:ln w="9525">
            <a:noFill/>
            <a:miter lim="800000"/>
            <a:headEnd/>
            <a:tailEnd/>
          </a:ln>
          <a:extLst/>
        </p:spPr>
        <p:txBody>
          <a:bodyPr vert="horz" wrap="square" lIns="91440" tIns="45720" rIns="91440" bIns="45720" numCol="1" anchor="ctr" anchorCtr="0" compatLnSpc="1">
            <a:prstTxWarp prst="textNoShape">
              <a:avLst/>
            </a:prstTxWarp>
          </a:bodyPr>
          <a:lstStyle>
            <a:defPPr>
              <a:defRPr lang="en-US"/>
            </a:defPPr>
            <a:lvl1pPr algn="ctr" eaLnBrk="1" hangingPunct="1">
              <a:lnSpc>
                <a:spcPct val="90000"/>
              </a:lnSpc>
              <a:defRPr sz="3200" b="1">
                <a:solidFill>
                  <a:schemeClr val="bg1"/>
                </a:solidFill>
                <a:latin typeface="+mn-lt"/>
                <a:ea typeface="+mj-ea"/>
                <a:cs typeface="+mj-cs"/>
              </a:defRPr>
            </a:lvl1pPr>
            <a:lvl2pPr>
              <a:lnSpc>
                <a:spcPct val="90000"/>
              </a:lnSpc>
              <a:defRPr sz="4400">
                <a:latin typeface="Calibri Light" pitchFamily="34" charset="0"/>
              </a:defRPr>
            </a:lvl2pPr>
            <a:lvl3pPr>
              <a:lnSpc>
                <a:spcPct val="90000"/>
              </a:lnSpc>
              <a:defRPr sz="4400">
                <a:latin typeface="Calibri Light" pitchFamily="34" charset="0"/>
              </a:defRPr>
            </a:lvl3pPr>
            <a:lvl4pPr>
              <a:lnSpc>
                <a:spcPct val="90000"/>
              </a:lnSpc>
              <a:defRPr sz="4400">
                <a:latin typeface="Calibri Light" pitchFamily="34" charset="0"/>
              </a:defRPr>
            </a:lvl4pPr>
            <a:lvl5pPr>
              <a:lnSpc>
                <a:spcPct val="90000"/>
              </a:lnSpc>
              <a:defRPr sz="4400">
                <a:latin typeface="Calibri Light" pitchFamily="34" charset="0"/>
              </a:defRPr>
            </a:lvl5pPr>
            <a:lvl6pPr marL="457200" fontAlgn="base">
              <a:lnSpc>
                <a:spcPct val="90000"/>
              </a:lnSpc>
              <a:spcBef>
                <a:spcPct val="0"/>
              </a:spcBef>
              <a:spcAft>
                <a:spcPct val="0"/>
              </a:spcAft>
              <a:defRPr sz="4400">
                <a:latin typeface="Calibri Light" pitchFamily="34" charset="0"/>
              </a:defRPr>
            </a:lvl6pPr>
            <a:lvl7pPr marL="914400" fontAlgn="base">
              <a:lnSpc>
                <a:spcPct val="90000"/>
              </a:lnSpc>
              <a:spcBef>
                <a:spcPct val="0"/>
              </a:spcBef>
              <a:spcAft>
                <a:spcPct val="0"/>
              </a:spcAft>
              <a:defRPr sz="4400">
                <a:latin typeface="Calibri Light" pitchFamily="34" charset="0"/>
              </a:defRPr>
            </a:lvl7pPr>
            <a:lvl8pPr marL="1371600" fontAlgn="base">
              <a:lnSpc>
                <a:spcPct val="90000"/>
              </a:lnSpc>
              <a:spcBef>
                <a:spcPct val="0"/>
              </a:spcBef>
              <a:spcAft>
                <a:spcPct val="0"/>
              </a:spcAft>
              <a:defRPr sz="4400">
                <a:latin typeface="Calibri Light" pitchFamily="34" charset="0"/>
              </a:defRPr>
            </a:lvl8pPr>
            <a:lvl9pPr marL="1828800" fontAlgn="base">
              <a:lnSpc>
                <a:spcPct val="90000"/>
              </a:lnSpc>
              <a:spcBef>
                <a:spcPct val="0"/>
              </a:spcBef>
              <a:spcAft>
                <a:spcPct val="0"/>
              </a:spcAft>
              <a:defRPr sz="4400">
                <a:latin typeface="Calibri Light" pitchFamily="34" charset="0"/>
              </a:defRPr>
            </a:lvl9pPr>
          </a:lstStyle>
          <a:p>
            <a:r>
              <a:rPr lang="en-PH" dirty="0"/>
              <a:t>Creating Geographic Data for Map 1  – Part 1</a:t>
            </a:r>
          </a:p>
        </p:txBody>
      </p:sp>
    </p:spTree>
    <p:extLst>
      <p:ext uri="{BB962C8B-B14F-4D97-AF65-F5344CB8AC3E}">
        <p14:creationId xmlns:p14="http://schemas.microsoft.com/office/powerpoint/2010/main" val="292571106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RU_Epi_HGLC_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MORU_Epi_template.potx" id="{C4C6975B-1ACD-426D-B7B7-6BADFDA88C4B}" vid="{8964BB0A-67A4-4C3D-BACD-1CA8771A41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251</TotalTime>
  <Words>1876</Words>
  <Application>Microsoft Office PowerPoint</Application>
  <PresentationFormat>On-screen Show (4:3)</PresentationFormat>
  <Paragraphs>202</Paragraphs>
  <Slides>28</Slides>
  <Notes>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MORU_Epi_HGLC_template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Izay Pantanilla</cp:lastModifiedBy>
  <cp:revision>138</cp:revision>
  <dcterms:created xsi:type="dcterms:W3CDTF">2018-03-06T13:12:55Z</dcterms:created>
  <dcterms:modified xsi:type="dcterms:W3CDTF">2019-04-03T06:08:33Z</dcterms:modified>
</cp:coreProperties>
</file>