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5350" r:id="rId2"/>
  </p:sldMasterIdLst>
  <p:notesMasterIdLst>
    <p:notesMasterId r:id="rId45"/>
  </p:notesMasterIdLst>
  <p:sldIdLst>
    <p:sldId id="288" r:id="rId3"/>
    <p:sldId id="287" r:id="rId4"/>
    <p:sldId id="427" r:id="rId5"/>
    <p:sldId id="389" r:id="rId6"/>
    <p:sldId id="390" r:id="rId7"/>
    <p:sldId id="392" r:id="rId8"/>
    <p:sldId id="393" r:id="rId9"/>
    <p:sldId id="394" r:id="rId10"/>
    <p:sldId id="395" r:id="rId11"/>
    <p:sldId id="397" r:id="rId12"/>
    <p:sldId id="398" r:id="rId13"/>
    <p:sldId id="399" r:id="rId14"/>
    <p:sldId id="426" r:id="rId15"/>
    <p:sldId id="402" r:id="rId16"/>
    <p:sldId id="403" r:id="rId17"/>
    <p:sldId id="404" r:id="rId18"/>
    <p:sldId id="405" r:id="rId19"/>
    <p:sldId id="408" r:id="rId20"/>
    <p:sldId id="406" r:id="rId21"/>
    <p:sldId id="428" r:id="rId22"/>
    <p:sldId id="424" r:id="rId23"/>
    <p:sldId id="410" r:id="rId24"/>
    <p:sldId id="407" r:id="rId25"/>
    <p:sldId id="413" r:id="rId26"/>
    <p:sldId id="317" r:id="rId27"/>
    <p:sldId id="320" r:id="rId28"/>
    <p:sldId id="318" r:id="rId29"/>
    <p:sldId id="411" r:id="rId30"/>
    <p:sldId id="418" r:id="rId31"/>
    <p:sldId id="416" r:id="rId32"/>
    <p:sldId id="409" r:id="rId33"/>
    <p:sldId id="367" r:id="rId34"/>
    <p:sldId id="412" r:id="rId35"/>
    <p:sldId id="415" r:id="rId36"/>
    <p:sldId id="417" r:id="rId37"/>
    <p:sldId id="419" r:id="rId38"/>
    <p:sldId id="369" r:id="rId39"/>
    <p:sldId id="425" r:id="rId40"/>
    <p:sldId id="420" r:id="rId41"/>
    <p:sldId id="421" r:id="rId42"/>
    <p:sldId id="422" r:id="rId43"/>
    <p:sldId id="387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22">
          <p15:clr>
            <a:srgbClr val="A4A3A4"/>
          </p15:clr>
        </p15:guide>
        <p15:guide id="2" orient="horz" pos="618">
          <p15:clr>
            <a:srgbClr val="A4A3A4"/>
          </p15:clr>
        </p15:guide>
        <p15:guide id="3" orient="horz" pos="4065">
          <p15:clr>
            <a:srgbClr val="A4A3A4"/>
          </p15:clr>
        </p15:guide>
        <p15:guide id="4" orient="horz" pos="3430">
          <p15:clr>
            <a:srgbClr val="A4A3A4"/>
          </p15:clr>
        </p15:guide>
        <p15:guide id="5" orient="horz" pos="1253">
          <p15:clr>
            <a:srgbClr val="A4A3A4"/>
          </p15:clr>
        </p15:guide>
        <p15:guide id="6" orient="horz" pos="2478">
          <p15:clr>
            <a:srgbClr val="A4A3A4"/>
          </p15:clr>
        </p15:guide>
        <p15:guide id="7" pos="2880">
          <p15:clr>
            <a:srgbClr val="A4A3A4"/>
          </p15:clr>
        </p15:guide>
        <p15:guide id="8" pos="4967">
          <p15:clr>
            <a:srgbClr val="A4A3A4"/>
          </p15:clr>
        </p15:guide>
        <p15:guide id="9" pos="793">
          <p15:clr>
            <a:srgbClr val="A4A3A4"/>
          </p15:clr>
        </p15:guide>
        <p15:guide id="10" pos="43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CB5"/>
    <a:srgbClr val="315A75"/>
    <a:srgbClr val="3398CC"/>
    <a:srgbClr val="346667"/>
    <a:srgbClr val="1B3163"/>
    <a:srgbClr val="001C54"/>
    <a:srgbClr val="D8AA37"/>
    <a:srgbClr val="253C88"/>
    <a:srgbClr val="2384C0"/>
    <a:srgbClr val="315A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23" autoAdjust="0"/>
    <p:restoredTop sz="95083" autoAdjust="0"/>
  </p:normalViewPr>
  <p:slideViewPr>
    <p:cSldViewPr showGuides="1">
      <p:cViewPr>
        <p:scale>
          <a:sx n="66" d="100"/>
          <a:sy n="66" d="100"/>
        </p:scale>
        <p:origin x="-1476" y="-300"/>
      </p:cViewPr>
      <p:guideLst>
        <p:guide orient="horz" pos="3022"/>
        <p:guide orient="horz" pos="618"/>
        <p:guide orient="horz" pos="4065"/>
        <p:guide orient="horz" pos="3430"/>
        <p:guide orient="horz" pos="1253"/>
        <p:guide orient="horz" pos="2478"/>
        <p:guide pos="2880"/>
        <p:guide pos="4967"/>
        <p:guide pos="793"/>
        <p:guide pos="43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020CA5-DCE0-4A33-8E75-7A6A93F7DB64}" type="doc">
      <dgm:prSet loTypeId="urn:microsoft.com/office/officeart/2005/8/layout/cycle3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GB"/>
        </a:p>
      </dgm:t>
    </dgm:pt>
    <dgm:pt modelId="{18D9EE0C-666D-4958-A347-4B75B71888F7}">
      <dgm:prSet phldrT="[Text]"/>
      <dgm:spPr/>
      <dgm:t>
        <a:bodyPr/>
        <a:lstStyle/>
        <a:p>
          <a:r>
            <a:rPr lang="en-US" b="1" dirty="0" smtClean="0"/>
            <a:t>1. Data Generation</a:t>
          </a:r>
          <a:endParaRPr lang="en-GB" b="1" dirty="0"/>
        </a:p>
      </dgm:t>
    </dgm:pt>
    <dgm:pt modelId="{09464FD9-564D-4EF6-95E7-88E044885311}" type="parTrans" cxnId="{851CC99D-A239-4102-9432-EED564B89B13}">
      <dgm:prSet/>
      <dgm:spPr/>
      <dgm:t>
        <a:bodyPr/>
        <a:lstStyle/>
        <a:p>
          <a:endParaRPr lang="en-GB" b="1"/>
        </a:p>
      </dgm:t>
    </dgm:pt>
    <dgm:pt modelId="{19BEA64D-333D-4147-9E94-02D5D362C5C0}" type="sibTrans" cxnId="{851CC99D-A239-4102-9432-EED564B89B13}">
      <dgm:prSet/>
      <dgm:spPr/>
      <dgm:t>
        <a:bodyPr/>
        <a:lstStyle/>
        <a:p>
          <a:endParaRPr lang="en-GB" b="1"/>
        </a:p>
      </dgm:t>
    </dgm:pt>
    <dgm:pt modelId="{846FA53F-C7ED-425E-A8A0-137214CC9E65}">
      <dgm:prSet phldrT="[Text]"/>
      <dgm:spPr/>
      <dgm:t>
        <a:bodyPr/>
        <a:lstStyle/>
        <a:p>
          <a:r>
            <a:rPr lang="en-US" b="1" dirty="0" smtClean="0"/>
            <a:t>2. Compilation</a:t>
          </a:r>
          <a:endParaRPr lang="en-GB" b="1" dirty="0"/>
        </a:p>
      </dgm:t>
    </dgm:pt>
    <dgm:pt modelId="{91D193AD-0E7B-4A0A-A068-9DBABEC97441}" type="parTrans" cxnId="{8BE50117-97C6-4C43-91E7-21C49A26E4B2}">
      <dgm:prSet/>
      <dgm:spPr/>
      <dgm:t>
        <a:bodyPr/>
        <a:lstStyle/>
        <a:p>
          <a:endParaRPr lang="en-GB" b="1"/>
        </a:p>
      </dgm:t>
    </dgm:pt>
    <dgm:pt modelId="{AF3ED6DB-D25C-4525-BB4D-FFA8229A47F2}" type="sibTrans" cxnId="{8BE50117-97C6-4C43-91E7-21C49A26E4B2}">
      <dgm:prSet/>
      <dgm:spPr/>
      <dgm:t>
        <a:bodyPr/>
        <a:lstStyle/>
        <a:p>
          <a:endParaRPr lang="en-GB" b="1"/>
        </a:p>
      </dgm:t>
    </dgm:pt>
    <dgm:pt modelId="{523E9E7D-2F09-4EC3-A6E7-EC7D2150265C}">
      <dgm:prSet phldrT="[Text]"/>
      <dgm:spPr/>
      <dgm:t>
        <a:bodyPr/>
        <a:lstStyle/>
        <a:p>
          <a:r>
            <a:rPr lang="en-US" b="1" dirty="0" smtClean="0"/>
            <a:t>3. Analysis and synthesis </a:t>
          </a:r>
          <a:endParaRPr lang="en-GB" b="1" dirty="0"/>
        </a:p>
      </dgm:t>
    </dgm:pt>
    <dgm:pt modelId="{6C806C76-D5DE-4D8F-89C2-0D763B0B279D}" type="parTrans" cxnId="{6EE08F4F-5D9B-48F8-B821-5C34D1D86DB5}">
      <dgm:prSet/>
      <dgm:spPr/>
      <dgm:t>
        <a:bodyPr/>
        <a:lstStyle/>
        <a:p>
          <a:endParaRPr lang="en-GB" b="1"/>
        </a:p>
      </dgm:t>
    </dgm:pt>
    <dgm:pt modelId="{9F3D9EC5-20C7-4195-BDA6-7DFCD3C0A8B0}" type="sibTrans" cxnId="{6EE08F4F-5D9B-48F8-B821-5C34D1D86DB5}">
      <dgm:prSet/>
      <dgm:spPr/>
      <dgm:t>
        <a:bodyPr/>
        <a:lstStyle/>
        <a:p>
          <a:endParaRPr lang="en-GB" b="1"/>
        </a:p>
      </dgm:t>
    </dgm:pt>
    <dgm:pt modelId="{8F40F652-DB68-44DE-89FB-0A2906B043AF}">
      <dgm:prSet phldrT="[Text]"/>
      <dgm:spPr/>
      <dgm:t>
        <a:bodyPr/>
        <a:lstStyle/>
        <a:p>
          <a:r>
            <a:rPr lang="en-US" b="1" dirty="0" smtClean="0"/>
            <a:t>4. Communication and use</a:t>
          </a:r>
          <a:endParaRPr lang="en-GB" b="1" dirty="0"/>
        </a:p>
      </dgm:t>
    </dgm:pt>
    <dgm:pt modelId="{455130C9-685C-4D39-8B73-17CE18B9202B}" type="parTrans" cxnId="{BB2F5984-6143-47D0-A325-60E2FF78F2D7}">
      <dgm:prSet/>
      <dgm:spPr/>
      <dgm:t>
        <a:bodyPr/>
        <a:lstStyle/>
        <a:p>
          <a:endParaRPr lang="en-GB" b="1"/>
        </a:p>
      </dgm:t>
    </dgm:pt>
    <dgm:pt modelId="{CB920DF5-3BF3-46DF-BB8D-20535061AA09}" type="sibTrans" cxnId="{BB2F5984-6143-47D0-A325-60E2FF78F2D7}">
      <dgm:prSet/>
      <dgm:spPr/>
      <dgm:t>
        <a:bodyPr/>
        <a:lstStyle/>
        <a:p>
          <a:endParaRPr lang="en-GB" b="1"/>
        </a:p>
      </dgm:t>
    </dgm:pt>
    <dgm:pt modelId="{A9E50F3F-675A-45D9-B53D-E49FDA1E0760}" type="pres">
      <dgm:prSet presAssocID="{9E020CA5-DCE0-4A33-8E75-7A6A93F7DB6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A3B8C5B4-02B0-4C92-9851-926B6C26698E}" type="pres">
      <dgm:prSet presAssocID="{9E020CA5-DCE0-4A33-8E75-7A6A93F7DB64}" presName="cycle" presStyleCnt="0"/>
      <dgm:spPr/>
    </dgm:pt>
    <dgm:pt modelId="{84300B43-D40C-49A1-90B5-0ADAF3E0511F}" type="pres">
      <dgm:prSet presAssocID="{18D9EE0C-666D-4958-A347-4B75B71888F7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5E38719-1C43-4C3B-BD3D-523BA196D91D}" type="pres">
      <dgm:prSet presAssocID="{19BEA64D-333D-4147-9E94-02D5D362C5C0}" presName="sibTransFirstNode" presStyleLbl="bgShp" presStyleIdx="0" presStyleCnt="1"/>
      <dgm:spPr/>
      <dgm:t>
        <a:bodyPr/>
        <a:lstStyle/>
        <a:p>
          <a:endParaRPr lang="en-GB"/>
        </a:p>
      </dgm:t>
    </dgm:pt>
    <dgm:pt modelId="{E5F60E57-168D-4603-B54B-0786199E85B1}" type="pres">
      <dgm:prSet presAssocID="{846FA53F-C7ED-425E-A8A0-137214CC9E65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9DD708B-E121-4CF6-9EFA-17AB09B3DFBF}" type="pres">
      <dgm:prSet presAssocID="{523E9E7D-2F09-4EC3-A6E7-EC7D2150265C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D4EFABE-1C87-48DC-A5FA-7E882E3A9220}" type="pres">
      <dgm:prSet presAssocID="{8F40F652-DB68-44DE-89FB-0A2906B043AF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A563737-7895-4A4B-B84C-E7BF1B667F2A}" type="presOf" srcId="{846FA53F-C7ED-425E-A8A0-137214CC9E65}" destId="{E5F60E57-168D-4603-B54B-0786199E85B1}" srcOrd="0" destOrd="0" presId="urn:microsoft.com/office/officeart/2005/8/layout/cycle3"/>
    <dgm:cxn modelId="{851CC99D-A239-4102-9432-EED564B89B13}" srcId="{9E020CA5-DCE0-4A33-8E75-7A6A93F7DB64}" destId="{18D9EE0C-666D-4958-A347-4B75B71888F7}" srcOrd="0" destOrd="0" parTransId="{09464FD9-564D-4EF6-95E7-88E044885311}" sibTransId="{19BEA64D-333D-4147-9E94-02D5D362C5C0}"/>
    <dgm:cxn modelId="{9799E3FF-89CA-4D18-A976-2E91CED918DB}" type="presOf" srcId="{8F40F652-DB68-44DE-89FB-0A2906B043AF}" destId="{8D4EFABE-1C87-48DC-A5FA-7E882E3A9220}" srcOrd="0" destOrd="0" presId="urn:microsoft.com/office/officeart/2005/8/layout/cycle3"/>
    <dgm:cxn modelId="{BB2F5984-6143-47D0-A325-60E2FF78F2D7}" srcId="{9E020CA5-DCE0-4A33-8E75-7A6A93F7DB64}" destId="{8F40F652-DB68-44DE-89FB-0A2906B043AF}" srcOrd="3" destOrd="0" parTransId="{455130C9-685C-4D39-8B73-17CE18B9202B}" sibTransId="{CB920DF5-3BF3-46DF-BB8D-20535061AA09}"/>
    <dgm:cxn modelId="{F8E06292-E05B-430C-9296-3DAC820E342A}" type="presOf" srcId="{523E9E7D-2F09-4EC3-A6E7-EC7D2150265C}" destId="{C9DD708B-E121-4CF6-9EFA-17AB09B3DFBF}" srcOrd="0" destOrd="0" presId="urn:microsoft.com/office/officeart/2005/8/layout/cycle3"/>
    <dgm:cxn modelId="{6EE08F4F-5D9B-48F8-B821-5C34D1D86DB5}" srcId="{9E020CA5-DCE0-4A33-8E75-7A6A93F7DB64}" destId="{523E9E7D-2F09-4EC3-A6E7-EC7D2150265C}" srcOrd="2" destOrd="0" parTransId="{6C806C76-D5DE-4D8F-89C2-0D763B0B279D}" sibTransId="{9F3D9EC5-20C7-4195-BDA6-7DFCD3C0A8B0}"/>
    <dgm:cxn modelId="{F646C14E-D031-4244-BF96-3118AC1F90E8}" type="presOf" srcId="{9E020CA5-DCE0-4A33-8E75-7A6A93F7DB64}" destId="{A9E50F3F-675A-45D9-B53D-E49FDA1E0760}" srcOrd="0" destOrd="0" presId="urn:microsoft.com/office/officeart/2005/8/layout/cycle3"/>
    <dgm:cxn modelId="{4F4769CD-3C1F-4314-A214-4080AD707D76}" type="presOf" srcId="{19BEA64D-333D-4147-9E94-02D5D362C5C0}" destId="{85E38719-1C43-4C3B-BD3D-523BA196D91D}" srcOrd="0" destOrd="0" presId="urn:microsoft.com/office/officeart/2005/8/layout/cycle3"/>
    <dgm:cxn modelId="{B097235E-426B-4B90-B49D-906B101677BD}" type="presOf" srcId="{18D9EE0C-666D-4958-A347-4B75B71888F7}" destId="{84300B43-D40C-49A1-90B5-0ADAF3E0511F}" srcOrd="0" destOrd="0" presId="urn:microsoft.com/office/officeart/2005/8/layout/cycle3"/>
    <dgm:cxn modelId="{8BE50117-97C6-4C43-91E7-21C49A26E4B2}" srcId="{9E020CA5-DCE0-4A33-8E75-7A6A93F7DB64}" destId="{846FA53F-C7ED-425E-A8A0-137214CC9E65}" srcOrd="1" destOrd="0" parTransId="{91D193AD-0E7B-4A0A-A068-9DBABEC97441}" sibTransId="{AF3ED6DB-D25C-4525-BB4D-FFA8229A47F2}"/>
    <dgm:cxn modelId="{110470E6-CE07-46AF-AAF9-9DE41AAE2A41}" type="presParOf" srcId="{A9E50F3F-675A-45D9-B53D-E49FDA1E0760}" destId="{A3B8C5B4-02B0-4C92-9851-926B6C26698E}" srcOrd="0" destOrd="0" presId="urn:microsoft.com/office/officeart/2005/8/layout/cycle3"/>
    <dgm:cxn modelId="{51164F06-68C7-4096-AB34-D09AE34616B5}" type="presParOf" srcId="{A3B8C5B4-02B0-4C92-9851-926B6C26698E}" destId="{84300B43-D40C-49A1-90B5-0ADAF3E0511F}" srcOrd="0" destOrd="0" presId="urn:microsoft.com/office/officeart/2005/8/layout/cycle3"/>
    <dgm:cxn modelId="{91CF0460-CA08-48AE-BA97-8747E4810937}" type="presParOf" srcId="{A3B8C5B4-02B0-4C92-9851-926B6C26698E}" destId="{85E38719-1C43-4C3B-BD3D-523BA196D91D}" srcOrd="1" destOrd="0" presId="urn:microsoft.com/office/officeart/2005/8/layout/cycle3"/>
    <dgm:cxn modelId="{69BD7ED7-4101-44EA-BC41-2207360FD3FE}" type="presParOf" srcId="{A3B8C5B4-02B0-4C92-9851-926B6C26698E}" destId="{E5F60E57-168D-4603-B54B-0786199E85B1}" srcOrd="2" destOrd="0" presId="urn:microsoft.com/office/officeart/2005/8/layout/cycle3"/>
    <dgm:cxn modelId="{BDCCB623-F811-4F39-AC0F-EC0A5651E65B}" type="presParOf" srcId="{A3B8C5B4-02B0-4C92-9851-926B6C26698E}" destId="{C9DD708B-E121-4CF6-9EFA-17AB09B3DFBF}" srcOrd="3" destOrd="0" presId="urn:microsoft.com/office/officeart/2005/8/layout/cycle3"/>
    <dgm:cxn modelId="{2B9F01CE-F963-4DAB-AC11-3EC2EE4334C2}" type="presParOf" srcId="{A3B8C5B4-02B0-4C92-9851-926B6C26698E}" destId="{8D4EFABE-1C87-48DC-A5FA-7E882E3A9220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E38719-1C43-4C3B-BD3D-523BA196D91D}">
      <dsp:nvSpPr>
        <dsp:cNvPr id="0" name=""/>
        <dsp:cNvSpPr/>
      </dsp:nvSpPr>
      <dsp:spPr>
        <a:xfrm>
          <a:off x="638856" y="-21529"/>
          <a:ext cx="2287257" cy="2287257"/>
        </a:xfrm>
        <a:prstGeom prst="circularArrow">
          <a:avLst>
            <a:gd name="adj1" fmla="val 4668"/>
            <a:gd name="adj2" fmla="val 272909"/>
            <a:gd name="adj3" fmla="val 13253993"/>
            <a:gd name="adj4" fmla="val 17749786"/>
            <a:gd name="adj5" fmla="val 484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300B43-D40C-49A1-90B5-0ADAF3E0511F}">
      <dsp:nvSpPr>
        <dsp:cNvPr id="0" name=""/>
        <dsp:cNvSpPr/>
      </dsp:nvSpPr>
      <dsp:spPr>
        <a:xfrm>
          <a:off x="1106219" y="707"/>
          <a:ext cx="1352530" cy="6762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1. Data Generation</a:t>
          </a:r>
          <a:endParaRPr lang="en-GB" sz="1200" b="1" kern="1200" dirty="0"/>
        </a:p>
      </dsp:txBody>
      <dsp:txXfrm>
        <a:off x="1139232" y="33720"/>
        <a:ext cx="1286504" cy="610239"/>
      </dsp:txXfrm>
    </dsp:sp>
    <dsp:sp modelId="{E5F60E57-168D-4603-B54B-0786199E85B1}">
      <dsp:nvSpPr>
        <dsp:cNvPr id="0" name=""/>
        <dsp:cNvSpPr/>
      </dsp:nvSpPr>
      <dsp:spPr>
        <a:xfrm>
          <a:off x="1927497" y="821984"/>
          <a:ext cx="1352530" cy="67626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2. Compilation</a:t>
          </a:r>
          <a:endParaRPr lang="en-GB" sz="1200" b="1" kern="1200" dirty="0"/>
        </a:p>
      </dsp:txBody>
      <dsp:txXfrm>
        <a:off x="1960510" y="854997"/>
        <a:ext cx="1286504" cy="610239"/>
      </dsp:txXfrm>
    </dsp:sp>
    <dsp:sp modelId="{C9DD708B-E121-4CF6-9EFA-17AB09B3DFBF}">
      <dsp:nvSpPr>
        <dsp:cNvPr id="0" name=""/>
        <dsp:cNvSpPr/>
      </dsp:nvSpPr>
      <dsp:spPr>
        <a:xfrm>
          <a:off x="1106219" y="1643261"/>
          <a:ext cx="1352530" cy="67626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3. Analysis and synthesis </a:t>
          </a:r>
          <a:endParaRPr lang="en-GB" sz="1200" b="1" kern="1200" dirty="0"/>
        </a:p>
      </dsp:txBody>
      <dsp:txXfrm>
        <a:off x="1139232" y="1676274"/>
        <a:ext cx="1286504" cy="610239"/>
      </dsp:txXfrm>
    </dsp:sp>
    <dsp:sp modelId="{8D4EFABE-1C87-48DC-A5FA-7E882E3A9220}">
      <dsp:nvSpPr>
        <dsp:cNvPr id="0" name=""/>
        <dsp:cNvSpPr/>
      </dsp:nvSpPr>
      <dsp:spPr>
        <a:xfrm>
          <a:off x="284942" y="821984"/>
          <a:ext cx="1352530" cy="6762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4. Communication and use</a:t>
          </a:r>
          <a:endParaRPr lang="en-GB" sz="1200" b="1" kern="1200" dirty="0"/>
        </a:p>
      </dsp:txBody>
      <dsp:txXfrm>
        <a:off x="317955" y="854997"/>
        <a:ext cx="1286504" cy="6102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PH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769B6999-3394-44CF-8F97-70A985E924E7}" type="datetimeFigureOut">
              <a:rPr lang="en-PH" altLang="en-US"/>
              <a:pPr>
                <a:defRPr/>
              </a:pPr>
              <a:t>04/04/2019</a:t>
            </a:fld>
            <a:endParaRPr lang="en-PH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PH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PH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PH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40189B38-87AB-431D-88EE-EB47DCC6C7B8}" type="slidenum">
              <a:rPr lang="en-PH" altLang="en-US"/>
              <a:pPr>
                <a:defRPr/>
              </a:pPr>
              <a:t>‹#›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3303439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11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189191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Malaria heterogeneity</a:t>
            </a:r>
            <a:r>
              <a:rPr lang="en-US" baseline="0" dirty="0" smtClean="0"/>
              <a:t> across the transmission continuum</a:t>
            </a:r>
            <a:endParaRPr lang="en-US" dirty="0" smtClean="0"/>
          </a:p>
          <a:p>
            <a:r>
              <a:rPr lang="en-US" dirty="0" smtClean="0"/>
              <a:t>As transmission decreases,</a:t>
            </a:r>
            <a:r>
              <a:rPr lang="en-US" baseline="0" dirty="0" smtClean="0"/>
              <a:t> malaria becomes focal, and the intensity and frequency of reporting increase. Surveillance systems evolve from reporting aggregate case data by month over large geographical areas (e.g. district) to reporting near-real-time individual case data in small areas (foci).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23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583399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30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318456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collection of a detailed history of an index case at a fixed point of care</a:t>
            </a:r>
            <a:r>
              <a:rPr lang="en-US" baseline="0" dirty="0" smtClean="0"/>
              <a:t> (health facility or CHW) is the basis of initial case investigation. Recording of a detailed patient history is an integral part of surveillance for elimination and should be implemented at the fixed points of care even when a case will not be followed up in the community.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31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3634313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02D862-3D65-46BC-AC6B-1475867F28E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899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0ADD24-AB00-440C-A7FB-016D65F5D989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297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tiff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tiff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981075"/>
            <a:ext cx="9144000" cy="3816350"/>
          </a:xfrm>
          <a:prstGeom prst="rect">
            <a:avLst/>
          </a:prstGeom>
          <a:solidFill>
            <a:srgbClr val="4F8C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001C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 userDrawn="1"/>
        </p:nvSpPr>
        <p:spPr bwMode="auto">
          <a:xfrm>
            <a:off x="319336" y="116632"/>
            <a:ext cx="85731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n-lt"/>
              </a:rPr>
              <a:t>INTRODUCTION TO GEOSPATIAL DATA MANAGEMENT AND TECHNOLOGIES </a:t>
            </a:r>
          </a:p>
          <a:p>
            <a:r>
              <a:rPr lang="en-US" sz="2000" b="1">
                <a:solidFill>
                  <a:schemeClr val="bg1"/>
                </a:solidFill>
                <a:latin typeface="+mn-lt"/>
              </a:rPr>
              <a:t>FOR MALARIA PROGRAMS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711957" y="4815300"/>
            <a:ext cx="5714485" cy="1861426"/>
            <a:chOff x="1691680" y="4815300"/>
            <a:chExt cx="5714485" cy="1861426"/>
          </a:xfrm>
        </p:grpSpPr>
        <p:pic>
          <p:nvPicPr>
            <p:cNvPr id="11" name="Picture 2" descr="D:\GAIA-GEOSYSTEMS\DROPBOX\Dropbox (Personal)\HEALTH_GEOLAB\ADVOCACY\LOGOS\LSHTM_Logo_Black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1680" y="5020799"/>
              <a:ext cx="1512168" cy="726338"/>
            </a:xfrm>
            <a:prstGeom prst="rect">
              <a:avLst/>
            </a:prstGeom>
            <a:noFill/>
          </p:spPr>
        </p:pic>
        <p:pic>
          <p:nvPicPr>
            <p:cNvPr id="12" name="Picture 11" descr="D:\GAIA-GEOSYSTEMS\DROPBOX\Dropbox (Personal)\HEALTH_GEOLAB\ADVOCACY\LOGO\Logo_HGLC_051117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20479" y="4903216"/>
              <a:ext cx="2645526" cy="9615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" name="image4.png"/>
            <p:cNvPicPr/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987824" y="5850878"/>
              <a:ext cx="864096" cy="825848"/>
            </a:xfrm>
            <a:prstGeom prst="rect">
              <a:avLst/>
            </a:prstGeom>
            <a:ln/>
          </p:spPr>
        </p:pic>
        <p:pic>
          <p:nvPicPr>
            <p:cNvPr id="17" name="image3.jpg"/>
            <p:cNvPicPr/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>
              <a:off x="5966005" y="4815300"/>
              <a:ext cx="1440160" cy="1080120"/>
            </a:xfrm>
            <a:prstGeom prst="rect">
              <a:avLst/>
            </a:prstGeom>
            <a:ln/>
          </p:spPr>
        </p:pic>
      </p:grpSp>
      <p:pic>
        <p:nvPicPr>
          <p:cNvPr id="1026" name="Picture 2" descr="C:\Users\Izay Pantanilla\Downloads\MORU_FS_CMYK.tif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5926120"/>
            <a:ext cx="2045386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611F8-A1D8-411B-BA9E-5C4852D05D7B}" type="datetime1">
              <a:rPr lang="en-GB" altLang="en-US"/>
              <a:pPr>
                <a:defRPr/>
              </a:pPr>
              <a:t>04/04/2019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5856" y="479742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787E6-366B-4506-9337-18DC725D07E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031D-FC70-4BE9-B54F-17302A0B0716}" type="datetime1">
              <a:rPr lang="en-GB" smtClean="0"/>
              <a:t>04/04/2019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94A0-358B-4FF5-A0C1-A823B5B87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510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6321425"/>
            <a:ext cx="9144000" cy="535918"/>
            <a:chOff x="0" y="6321425"/>
            <a:chExt cx="9144000" cy="535918"/>
          </a:xfrm>
        </p:grpSpPr>
        <p:sp>
          <p:nvSpPr>
            <p:cNvPr id="8" name="Rectangle 7"/>
            <p:cNvSpPr/>
            <p:nvPr/>
          </p:nvSpPr>
          <p:spPr>
            <a:xfrm>
              <a:off x="0" y="6321562"/>
              <a:ext cx="9144000" cy="535781"/>
            </a:xfrm>
            <a:prstGeom prst="rect">
              <a:avLst/>
            </a:prstGeom>
            <a:solidFill>
              <a:srgbClr val="2384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9" name="Picture 2" descr="Mahidol Oxford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313" y="6321425"/>
              <a:ext cx="1857375" cy="535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C94C-1B2A-4A0C-9976-F1AC7BD7367F}" type="datetime1">
              <a:rPr lang="en-GB" smtClean="0"/>
              <a:t>04/04/2019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94A0-358B-4FF5-A0C1-A823B5B87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407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6321425"/>
            <a:ext cx="9144000" cy="535918"/>
            <a:chOff x="0" y="6321425"/>
            <a:chExt cx="9144000" cy="535918"/>
          </a:xfrm>
        </p:grpSpPr>
        <p:sp>
          <p:nvSpPr>
            <p:cNvPr id="8" name="Rectangle 7"/>
            <p:cNvSpPr/>
            <p:nvPr/>
          </p:nvSpPr>
          <p:spPr>
            <a:xfrm>
              <a:off x="0" y="6321562"/>
              <a:ext cx="9144000" cy="535781"/>
            </a:xfrm>
            <a:prstGeom prst="rect">
              <a:avLst/>
            </a:prstGeom>
            <a:solidFill>
              <a:srgbClr val="2384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9" name="Picture 2" descr="Mahidol Oxford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313" y="6321425"/>
              <a:ext cx="1857375" cy="535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7F91-2D8C-41BA-9F97-D530EB510F96}" type="datetime1">
              <a:rPr lang="en-GB" smtClean="0"/>
              <a:t>04/04/2019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94A0-358B-4FF5-A0C1-A823B5B87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549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641" y="6356357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65C27BB-EC34-4711-8D50-B6E287C1995C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354005"/>
            <a:ext cx="9144000" cy="503999"/>
          </a:xfrm>
          <a:prstGeom prst="rect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2298299" y="6388135"/>
            <a:ext cx="4547403" cy="440669"/>
            <a:chOff x="2479985" y="6388135"/>
            <a:chExt cx="4547403" cy="440669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4442" y="6388135"/>
              <a:ext cx="1315116" cy="43891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9985" y="6388137"/>
              <a:ext cx="1145263" cy="44066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5548309" y="6419850"/>
              <a:ext cx="359569" cy="376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339" y="6388135"/>
              <a:ext cx="438912" cy="43891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4695" y="6388135"/>
              <a:ext cx="438912" cy="43891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476" y="6388135"/>
              <a:ext cx="438912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64305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641" y="6356357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65C27BB-EC34-4711-8D50-B6E287C1995C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354005"/>
            <a:ext cx="9144000" cy="503999"/>
          </a:xfrm>
          <a:prstGeom prst="rect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2298299" y="6388135"/>
            <a:ext cx="4547403" cy="440669"/>
            <a:chOff x="2479985" y="6388135"/>
            <a:chExt cx="4547403" cy="440669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4442" y="6388135"/>
              <a:ext cx="1315116" cy="4389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9985" y="6388137"/>
              <a:ext cx="1145263" cy="44066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 userDrawn="1"/>
          </p:nvSpPr>
          <p:spPr>
            <a:xfrm>
              <a:off x="5548309" y="6419850"/>
              <a:ext cx="359569" cy="376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339" y="6388135"/>
              <a:ext cx="438912" cy="43891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4695" y="6388135"/>
              <a:ext cx="438912" cy="43891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476" y="6388135"/>
              <a:ext cx="438912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797529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CBEF7F91-2D8C-41BA-9F97-D530EB510F96}" type="datetime1">
              <a:rPr lang="en-GB" smtClean="0"/>
              <a:t>04/04/2019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641" y="6356357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964094A0-358B-4FF5-A0C1-A823B5B87C6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6354005"/>
            <a:ext cx="9144000" cy="503999"/>
          </a:xfrm>
          <a:prstGeom prst="rect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2298299" y="6388135"/>
            <a:ext cx="4547403" cy="440669"/>
            <a:chOff x="2479985" y="6388135"/>
            <a:chExt cx="4547403" cy="440669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4442" y="6388135"/>
              <a:ext cx="1315116" cy="4389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9985" y="6388137"/>
              <a:ext cx="1145263" cy="44066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 userDrawn="1"/>
          </p:nvSpPr>
          <p:spPr>
            <a:xfrm>
              <a:off x="5548309" y="6419850"/>
              <a:ext cx="359569" cy="376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339" y="6388135"/>
              <a:ext cx="438912" cy="43891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4695" y="6388135"/>
              <a:ext cx="438912" cy="43891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476" y="6388135"/>
              <a:ext cx="438912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2406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4F8C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53188"/>
            <a:ext cx="20574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1F1CFA5E-D7BE-45A1-BD59-8EBEFF519CD8}" type="slidenum">
              <a:rPr lang="en-GB" altLang="en-US" smtClean="0">
                <a:solidFill>
                  <a:schemeClr val="tx1"/>
                </a:solidFill>
              </a:rPr>
              <a:pPr/>
              <a:t>‹#›</a:t>
            </a:fld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5AA824-617E-4130-BCBE-CB5F4C3745C0}" type="datetime1">
              <a:rPr lang="en-GB" altLang="en-US" smtClean="0"/>
              <a:pPr>
                <a:defRPr/>
              </a:pPr>
              <a:t>04/04/2019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24641" y="6356357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1C5A72-0C49-4A36-9BEC-E859308CD92D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354005"/>
            <a:ext cx="9144000" cy="503999"/>
          </a:xfrm>
          <a:prstGeom prst="rect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2298299" y="6388135"/>
            <a:ext cx="4547403" cy="440669"/>
            <a:chOff x="2479985" y="6388135"/>
            <a:chExt cx="4547403" cy="440669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4442" y="6388135"/>
              <a:ext cx="1315116" cy="43891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9985" y="6388137"/>
              <a:ext cx="1145263" cy="44066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5548309" y="6419850"/>
              <a:ext cx="359569" cy="376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339" y="6388135"/>
              <a:ext cx="438912" cy="43891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4695" y="6388135"/>
              <a:ext cx="438912" cy="43891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476" y="6388135"/>
              <a:ext cx="438912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9790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24803F7-177B-4147-92C4-4ACCAE866C46}" type="datetime1">
              <a:rPr lang="en-GB" altLang="en-US" smtClean="0"/>
              <a:pPr>
                <a:defRPr/>
              </a:pPr>
              <a:t>04/04/2019</a:t>
            </a:fld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624641" y="6356357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8D375C9-5D4F-414A-97D3-C0A057E90B5F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381385"/>
            <a:ext cx="9144000" cy="503999"/>
          </a:xfrm>
          <a:prstGeom prst="rect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298299" y="6415515"/>
            <a:ext cx="4547403" cy="440669"/>
            <a:chOff x="2479985" y="6388135"/>
            <a:chExt cx="4547403" cy="440669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4442" y="6388135"/>
              <a:ext cx="1315116" cy="43891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9985" y="6388137"/>
              <a:ext cx="1145263" cy="440667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 userDrawn="1"/>
          </p:nvSpPr>
          <p:spPr>
            <a:xfrm>
              <a:off x="5548309" y="6419850"/>
              <a:ext cx="359569" cy="376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339" y="6388135"/>
              <a:ext cx="438912" cy="43891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4695" y="6388135"/>
              <a:ext cx="438912" cy="43891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476" y="6388135"/>
              <a:ext cx="438912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6288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390E863-7868-429E-ADE6-3C1F5AEBE34B}" type="datetime1">
              <a:rPr lang="en-GB" altLang="en-US" smtClean="0"/>
              <a:pPr>
                <a:defRPr/>
              </a:pPr>
              <a:t>04/04/2019</a:t>
            </a:fld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4641" y="6356357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92DDD1E-DF06-49C3-A8E9-3A92C7FD62B2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354005"/>
            <a:ext cx="9144000" cy="503999"/>
          </a:xfrm>
          <a:prstGeom prst="rect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98299" y="6388135"/>
            <a:ext cx="4547403" cy="440669"/>
            <a:chOff x="2479985" y="6388135"/>
            <a:chExt cx="4547403" cy="440669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4442" y="6388135"/>
              <a:ext cx="1315116" cy="4389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9985" y="6388137"/>
              <a:ext cx="1145263" cy="44066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 userDrawn="1"/>
          </p:nvSpPr>
          <p:spPr>
            <a:xfrm>
              <a:off x="5548309" y="6419850"/>
              <a:ext cx="359569" cy="376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339" y="6388135"/>
              <a:ext cx="438912" cy="43891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4695" y="6388135"/>
              <a:ext cx="438912" cy="43891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476" y="6388135"/>
              <a:ext cx="438912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6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CC089F-5A79-4EC3-9BA3-C0873C9777E6}" type="datetime1">
              <a:rPr lang="en-GB" altLang="en-US" smtClean="0"/>
              <a:pPr>
                <a:defRPr/>
              </a:pPr>
              <a:t>04/04/2019</a:t>
            </a:fld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4641" y="6356357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67F16FC-F98C-4DE2-B866-A610A6845811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6354005"/>
            <a:ext cx="9144000" cy="503999"/>
          </a:xfrm>
          <a:prstGeom prst="rect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298299" y="6388135"/>
            <a:ext cx="4547403" cy="440669"/>
            <a:chOff x="2479985" y="6388135"/>
            <a:chExt cx="4547403" cy="440669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4442" y="6388135"/>
              <a:ext cx="1315116" cy="43891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9985" y="6388137"/>
              <a:ext cx="1145263" cy="44066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 userDrawn="1"/>
          </p:nvSpPr>
          <p:spPr>
            <a:xfrm>
              <a:off x="5548309" y="6419850"/>
              <a:ext cx="359569" cy="376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339" y="6388135"/>
              <a:ext cx="438912" cy="43891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4695" y="6388135"/>
              <a:ext cx="438912" cy="43891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476" y="6388135"/>
              <a:ext cx="438912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670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952438E-748F-4703-B18B-B9486BE2BB71}" type="datetime1">
              <a:rPr lang="en-GB" altLang="en-US" smtClean="0"/>
              <a:pPr>
                <a:defRPr/>
              </a:pPr>
              <a:t>04/04/2019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24641" y="6356357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056065-FBFD-4591-9A24-E561AF3F8A8E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354005"/>
            <a:ext cx="9144000" cy="503999"/>
          </a:xfrm>
          <a:prstGeom prst="rect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2298299" y="6388135"/>
            <a:ext cx="4547403" cy="440669"/>
            <a:chOff x="2479985" y="6388135"/>
            <a:chExt cx="4547403" cy="440669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4442" y="6388135"/>
              <a:ext cx="1315116" cy="43891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9985" y="6388137"/>
              <a:ext cx="1145263" cy="44066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5548309" y="6419850"/>
              <a:ext cx="359569" cy="376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339" y="6388135"/>
              <a:ext cx="438912" cy="43891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4695" y="6388135"/>
              <a:ext cx="438912" cy="43891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476" y="6388135"/>
              <a:ext cx="438912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5350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895D6E-B73B-4B7E-ABFC-8A088AD32B78}" type="datetime1">
              <a:rPr lang="en-GB" altLang="en-US" smtClean="0"/>
              <a:pPr>
                <a:defRPr/>
              </a:pPr>
              <a:t>04/04/2019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24641" y="6356357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6C634DB-9A3E-4C43-A0A4-114473BFEB68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354005"/>
            <a:ext cx="9144000" cy="503999"/>
          </a:xfrm>
          <a:prstGeom prst="rect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2298299" y="6388135"/>
            <a:ext cx="4547403" cy="440669"/>
            <a:chOff x="2479985" y="6388135"/>
            <a:chExt cx="4547403" cy="440669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4442" y="6388135"/>
              <a:ext cx="1315116" cy="43891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9985" y="6388137"/>
              <a:ext cx="1145263" cy="44066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5548309" y="6419850"/>
              <a:ext cx="359569" cy="376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339" y="6388135"/>
              <a:ext cx="438912" cy="43891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4695" y="6388135"/>
              <a:ext cx="438912" cy="43891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476" y="6388135"/>
              <a:ext cx="438912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6743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4656C28-E446-463E-892A-1E8EBD66F402}" type="datetime1">
              <a:rPr lang="en-GB" altLang="en-US" smtClean="0"/>
              <a:pPr>
                <a:defRPr/>
              </a:pPr>
              <a:t>04/04/2019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641" y="6356357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024E89-52C6-47CD-B590-C8A4170E4EE8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354005"/>
            <a:ext cx="9144000" cy="503999"/>
          </a:xfrm>
          <a:prstGeom prst="rect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2298299" y="6388135"/>
            <a:ext cx="4547403" cy="440669"/>
            <a:chOff x="2479985" y="6388135"/>
            <a:chExt cx="4547403" cy="440669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4442" y="6388135"/>
              <a:ext cx="1315116" cy="4389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9985" y="6388137"/>
              <a:ext cx="1145263" cy="44066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 userDrawn="1"/>
          </p:nvSpPr>
          <p:spPr>
            <a:xfrm>
              <a:off x="5548309" y="6419850"/>
              <a:ext cx="359569" cy="376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339" y="6388135"/>
              <a:ext cx="438912" cy="43891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4695" y="6388135"/>
              <a:ext cx="438912" cy="43891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476" y="6388135"/>
              <a:ext cx="438912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3419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9611F8-A1D8-411B-BA9E-5C4852D05D7B}" type="datetime1">
              <a:rPr lang="en-GB" altLang="en-US" smtClean="0"/>
              <a:pPr>
                <a:defRPr/>
              </a:pPr>
              <a:t>04/04/2019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641" y="6356357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C0787E6-366B-4506-9337-18DC725D07E7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354005"/>
            <a:ext cx="9144000" cy="503999"/>
          </a:xfrm>
          <a:prstGeom prst="rect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2298299" y="6388135"/>
            <a:ext cx="4547403" cy="440669"/>
            <a:chOff x="2479985" y="6388135"/>
            <a:chExt cx="4547403" cy="440669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4442" y="6388135"/>
              <a:ext cx="1315116" cy="4389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9985" y="6388137"/>
              <a:ext cx="1145263" cy="44066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 userDrawn="1"/>
          </p:nvSpPr>
          <p:spPr>
            <a:xfrm>
              <a:off x="5548309" y="6419850"/>
              <a:ext cx="359569" cy="376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339" y="6388135"/>
              <a:ext cx="438912" cy="43891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4695" y="6388135"/>
              <a:ext cx="438912" cy="43891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476" y="6388135"/>
              <a:ext cx="438912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76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430AEC5-3548-4E72-9F65-B464DE7E9D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F4B33C8-A600-459B-8D12-DF5499B24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825" y="644762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5AF2E54-F30D-4F16-80BD-0575CE8B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4641" y="6356357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65C27BB-EC34-4711-8D50-B6E287C1995C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354005"/>
            <a:ext cx="9144000" cy="503999"/>
          </a:xfrm>
          <a:prstGeom prst="rect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98299" y="6388135"/>
            <a:ext cx="4547403" cy="440669"/>
            <a:chOff x="2479985" y="6388135"/>
            <a:chExt cx="4547403" cy="440669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4442" y="6388135"/>
              <a:ext cx="1315116" cy="43891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9985" y="6388137"/>
              <a:ext cx="1145263" cy="44066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 userDrawn="1"/>
          </p:nvSpPr>
          <p:spPr>
            <a:xfrm>
              <a:off x="5548309" y="6419850"/>
              <a:ext cx="359569" cy="376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339" y="6388135"/>
              <a:ext cx="438912" cy="43891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4695" y="6388135"/>
              <a:ext cx="438912" cy="43891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476" y="6388135"/>
              <a:ext cx="438912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597877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981075"/>
            <a:ext cx="9144000" cy="3816350"/>
          </a:xfrm>
          <a:prstGeom prst="rect">
            <a:avLst/>
          </a:prstGeom>
          <a:solidFill>
            <a:srgbClr val="4F8C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001C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 userDrawn="1"/>
        </p:nvSpPr>
        <p:spPr bwMode="auto">
          <a:xfrm>
            <a:off x="319336" y="116632"/>
            <a:ext cx="85731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n-lt"/>
              </a:rPr>
              <a:t>INTRODUCTION TO GEOSPATIAL DATA MANAGEMENT AND TECHNOLOGIES </a:t>
            </a:r>
          </a:p>
          <a:p>
            <a:r>
              <a:rPr lang="en-US" sz="2000" b="1">
                <a:solidFill>
                  <a:schemeClr val="bg1"/>
                </a:solidFill>
                <a:latin typeface="+mn-lt"/>
              </a:rPr>
              <a:t>FOR MALARIA PROGRAMS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711957" y="4815300"/>
            <a:ext cx="5714485" cy="1861426"/>
            <a:chOff x="1691680" y="4815300"/>
            <a:chExt cx="5714485" cy="1861426"/>
          </a:xfrm>
        </p:grpSpPr>
        <p:pic>
          <p:nvPicPr>
            <p:cNvPr id="11" name="Picture 2" descr="D:\GAIA-GEOSYSTEMS\DROPBOX\Dropbox (Personal)\HEALTH_GEOLAB\ADVOCACY\LOGOS\LSHTM_Logo_Black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1680" y="5020799"/>
              <a:ext cx="1512168" cy="726338"/>
            </a:xfrm>
            <a:prstGeom prst="rect">
              <a:avLst/>
            </a:prstGeom>
            <a:noFill/>
          </p:spPr>
        </p:pic>
        <p:pic>
          <p:nvPicPr>
            <p:cNvPr id="12" name="Picture 11" descr="D:\GAIA-GEOSYSTEMS\DROPBOX\Dropbox (Personal)\HEALTH_GEOLAB\ADVOCACY\LOGO\Logo_HGLC_051117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20479" y="4903216"/>
              <a:ext cx="2645526" cy="9615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" name="image4.png"/>
            <p:cNvPicPr/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987824" y="5850878"/>
              <a:ext cx="864096" cy="825848"/>
            </a:xfrm>
            <a:prstGeom prst="rect">
              <a:avLst/>
            </a:prstGeom>
            <a:ln/>
          </p:spPr>
        </p:pic>
        <p:pic>
          <p:nvPicPr>
            <p:cNvPr id="17" name="image3.jpg"/>
            <p:cNvPicPr/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>
              <a:off x="5966005" y="4815300"/>
              <a:ext cx="1440160" cy="1080120"/>
            </a:xfrm>
            <a:prstGeom prst="rect">
              <a:avLst/>
            </a:prstGeom>
            <a:ln/>
          </p:spPr>
        </p:pic>
      </p:grpSp>
      <p:pic>
        <p:nvPicPr>
          <p:cNvPr id="1026" name="Picture 2" descr="C:\Users\Izay Pantanilla\Downloads\MORU_FS_CMYK.tif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5926120"/>
            <a:ext cx="2045386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6633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AA824-617E-4130-BCBE-CB5F4C3745C0}" type="datetime1">
              <a:rPr lang="en-GB" altLang="en-US"/>
              <a:pPr>
                <a:defRPr/>
              </a:pPr>
              <a:t>04/04/2019</a:t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5856" y="479742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C5A72-0C49-4A36-9BEC-E859308CD92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53188"/>
            <a:ext cx="2057400" cy="365125"/>
          </a:xfrm>
          <a:noFill/>
          <a:ln>
            <a:miter lim="800000"/>
            <a:headEnd/>
            <a:tailEnd/>
          </a:ln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1F1CFA5E-D7BE-45A1-BD59-8EBEFF519CD8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6354005"/>
            <a:ext cx="9144000" cy="503999"/>
          </a:xfrm>
          <a:prstGeom prst="rect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2298299" y="6388135"/>
            <a:ext cx="4547403" cy="440669"/>
            <a:chOff x="2479985" y="6388135"/>
            <a:chExt cx="4547403" cy="440669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4442" y="6388135"/>
              <a:ext cx="1315116" cy="43891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9985" y="6388137"/>
              <a:ext cx="1145263" cy="44066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 userDrawn="1"/>
          </p:nvSpPr>
          <p:spPr>
            <a:xfrm>
              <a:off x="5548309" y="6419850"/>
              <a:ext cx="359569" cy="376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339" y="6388135"/>
              <a:ext cx="438912" cy="43891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4695" y="6388135"/>
              <a:ext cx="438912" cy="43891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476" y="6388135"/>
              <a:ext cx="438912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6124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803F7-177B-4147-92C4-4ACCAE866C46}" type="datetime1">
              <a:rPr lang="en-GB" altLang="en-US"/>
              <a:pPr>
                <a:defRPr/>
              </a:pPr>
              <a:t>04/04/2019</a:t>
            </a:fld>
            <a:endParaRPr lang="en-GB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5856" y="479742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375C9-5D4F-414A-97D3-C0A057E90B5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0E863-7868-429E-ADE6-3C1F5AEBE34B}" type="datetime1">
              <a:rPr lang="en-GB" altLang="en-US"/>
              <a:pPr>
                <a:defRPr/>
              </a:pPr>
              <a:t>04/04/2019</a:t>
            </a:fld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75856" y="479742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DDD1E-DF06-49C3-A8E9-3A92C7FD62B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C089F-5A79-4EC3-9BA3-C0873C9777E6}" type="datetime1">
              <a:rPr lang="en-GB" altLang="en-US"/>
              <a:pPr>
                <a:defRPr/>
              </a:pPr>
              <a:t>04/04/2019</a:t>
            </a:fld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75856" y="479742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F16FC-F98C-4DE2-B866-A610A684581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2438E-748F-4703-B18B-B9486BE2BB71}" type="datetime1">
              <a:rPr lang="en-GB" altLang="en-US"/>
              <a:pPr>
                <a:defRPr/>
              </a:pPr>
              <a:t>04/04/2019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5856" y="479742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56065-FBFD-4591-9A24-E561AF3F8A8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95D6E-B73B-4B7E-ABFC-8A088AD32B78}" type="datetime1">
              <a:rPr lang="en-GB" altLang="en-US"/>
              <a:pPr>
                <a:defRPr/>
              </a:pPr>
              <a:t>04/04/2019</a:t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5856" y="479742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634DB-9A3E-4C43-A0A4-114473BFEB6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56C28-E446-463E-892A-1E8EBD66F402}" type="datetime1">
              <a:rPr lang="en-GB" altLang="en-US"/>
              <a:pPr>
                <a:defRPr/>
              </a:pPr>
              <a:t>04/04/2019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5856" y="479742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24E89-52C6-47CD-B590-C8A4170E4E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41579" y="6472238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665C27BB-EC34-4711-8D50-B6E287C199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3" r:id="rId1"/>
    <p:sldLayoutId id="2147485334" r:id="rId2"/>
    <p:sldLayoutId id="2147485335" r:id="rId3"/>
    <p:sldLayoutId id="2147485336" r:id="rId4"/>
    <p:sldLayoutId id="2147485341" r:id="rId5"/>
    <p:sldLayoutId id="2147485342" r:id="rId6"/>
    <p:sldLayoutId id="2147485343" r:id="rId7"/>
    <p:sldLayoutId id="2147485337" r:id="rId8"/>
    <p:sldLayoutId id="2147485338" r:id="rId9"/>
    <p:sldLayoutId id="2147485339" r:id="rId10"/>
    <p:sldLayoutId id="2147485344" r:id="rId11"/>
    <p:sldLayoutId id="2147485345" r:id="rId12"/>
    <p:sldLayoutId id="2147485346" r:id="rId13"/>
    <p:sldLayoutId id="2147485347" r:id="rId14"/>
    <p:sldLayoutId id="2147485348" r:id="rId15"/>
    <p:sldLayoutId id="2147485349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7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1" r:id="rId1"/>
    <p:sldLayoutId id="2147485352" r:id="rId2"/>
    <p:sldLayoutId id="2147485353" r:id="rId3"/>
    <p:sldLayoutId id="2147485354" r:id="rId4"/>
    <p:sldLayoutId id="2147485355" r:id="rId5"/>
    <p:sldLayoutId id="2147485356" r:id="rId6"/>
    <p:sldLayoutId id="2147485357" r:id="rId7"/>
    <p:sldLayoutId id="2147485358" r:id="rId8"/>
    <p:sldLayoutId id="2147485359" r:id="rId9"/>
    <p:sldLayoutId id="2147485360" r:id="rId10"/>
    <p:sldLayoutId id="2147485361" r:id="rId11"/>
    <p:sldLayoutId id="2147485362" r:id="rId12"/>
    <p:sldLayoutId id="2147485363" r:id="rId13"/>
    <p:sldLayoutId id="2147485364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richard@tropmedres.ac" TargetMode="Externa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vc5RJvkSQRw?rel=0;start=70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nea.gov.sg/dengue-zika/dengue/dengue-clusters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7.emf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McfrHyg0tGI?&amp;end=132&amp;rel=0&amp;showinfo=0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his2.org/" TargetMode="External"/><Relationship Id="rId2" Type="http://schemas.openxmlformats.org/officeDocument/2006/relationships/hyperlink" Target="https://www.who.int/malaria/publications/atoz/9789241503334/en/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nea.gov.sg/dengue-zika/dengue/dengue-clusters" TargetMode="External"/><Relationship Id="rId5" Type="http://schemas.openxmlformats.org/officeDocument/2006/relationships/hyperlink" Target="https://www.qgis.org/en/site/" TargetMode="External"/><Relationship Id="rId4" Type="http://schemas.openxmlformats.org/officeDocument/2006/relationships/hyperlink" Target="https://www.arcgis.com/index.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opmedres.ac/epidemiology" TargetMode="External"/><Relationship Id="rId2" Type="http://schemas.openxmlformats.org/officeDocument/2006/relationships/hyperlink" Target="mailto:richard@tropmedres.ac" TargetMode="Externa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gif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547056" y="1340768"/>
            <a:ext cx="8043862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4400" dirty="0">
                <a:solidFill>
                  <a:schemeClr val="bg1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en-US" sz="4400" dirty="0" smtClean="0">
                <a:solidFill>
                  <a:schemeClr val="bg1"/>
                </a:solidFill>
                <a:latin typeface="+mn-lt"/>
                <a:ea typeface="Century Gothic" charset="0"/>
                <a:cs typeface="Century Gothic" charset="0"/>
              </a:rPr>
              <a:t>The Geographic</a:t>
            </a:r>
            <a:r>
              <a:rPr lang="en-US" altLang="en-US" sz="4400" baseline="0" dirty="0" smtClean="0">
                <a:solidFill>
                  <a:schemeClr val="bg1"/>
                </a:solidFill>
                <a:latin typeface="+mn-lt"/>
                <a:ea typeface="Century Gothic" charset="0"/>
                <a:cs typeface="Century Gothic" charset="0"/>
              </a:rPr>
              <a:t> Dimension of Communicable Disease Surveillance</a:t>
            </a:r>
          </a:p>
          <a:p>
            <a:pPr algn="ctr"/>
            <a:r>
              <a:rPr lang="en-US" altLang="en-US" sz="2000" baseline="0" dirty="0" smtClean="0">
                <a:solidFill>
                  <a:schemeClr val="bg1"/>
                </a:solidFill>
                <a:latin typeface="+mn-lt"/>
                <a:ea typeface="Century Gothic" charset="0"/>
                <a:cs typeface="Century Gothic" charset="0"/>
              </a:rPr>
              <a:t>Richard J Maude </a:t>
            </a:r>
          </a:p>
          <a:p>
            <a:pPr algn="ctr"/>
            <a:r>
              <a:rPr lang="en-US" altLang="en-US" sz="2000" baseline="0" dirty="0" err="1" smtClean="0">
                <a:solidFill>
                  <a:schemeClr val="bg1"/>
                </a:solidFill>
                <a:latin typeface="+mn-lt"/>
                <a:ea typeface="Century Gothic" charset="0"/>
                <a:cs typeface="Century Gothic" charset="0"/>
              </a:rPr>
              <a:t>MBChB</a:t>
            </a:r>
            <a:r>
              <a:rPr lang="en-US" altLang="en-US" sz="2000" baseline="0" dirty="0" smtClean="0">
                <a:solidFill>
                  <a:schemeClr val="bg1"/>
                </a:solidFill>
                <a:latin typeface="+mn-lt"/>
                <a:ea typeface="Century Gothic" charset="0"/>
                <a:cs typeface="Century Gothic" charset="0"/>
              </a:rPr>
              <a:t> Hons BSc DTM&amp;H DPhil MD FRGS</a:t>
            </a:r>
          </a:p>
          <a:p>
            <a:pPr algn="ctr"/>
            <a:r>
              <a:rPr lang="en-US" altLang="en-US" sz="2000" baseline="0" dirty="0" smtClean="0">
                <a:solidFill>
                  <a:schemeClr val="bg1"/>
                </a:solidFill>
                <a:latin typeface="+mn-lt"/>
                <a:ea typeface="Century Gothic" charset="0"/>
                <a:cs typeface="Century Gothic" charset="0"/>
              </a:rPr>
              <a:t>Head of Epidemiology Dept., MORU, Bangkok</a:t>
            </a:r>
          </a:p>
          <a:p>
            <a:pPr algn="ctr"/>
            <a:r>
              <a:rPr lang="en-US" sz="2000" dirty="0">
                <a:hlinkClick r:id="rId2"/>
              </a:rPr>
              <a:t>richard@tropmedres.ac</a:t>
            </a:r>
            <a:r>
              <a:rPr lang="en-US" sz="2000" dirty="0"/>
              <a:t> </a:t>
            </a:r>
            <a:endParaRPr lang="en-GB" sz="2000" dirty="0"/>
          </a:p>
          <a:p>
            <a:pPr algn="ctr"/>
            <a:endParaRPr lang="en-US" altLang="en-US" sz="2000" dirty="0">
              <a:solidFill>
                <a:schemeClr val="bg1"/>
              </a:solidFill>
              <a:latin typeface="+mn-lt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51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94A0-358B-4FF5-A0C1-A823B5B87C64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8650" y="365126"/>
            <a:ext cx="7886700" cy="68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John Snow, Cholera 1854 </a:t>
            </a:r>
            <a:r>
              <a:rPr lang="en-US" b="1" dirty="0" smtClean="0"/>
              <a:t>&amp; GIS</a:t>
            </a:r>
            <a:endParaRPr lang="en-GB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2329" y="1052736"/>
            <a:ext cx="5422977" cy="51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4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4520" y="1051560"/>
            <a:ext cx="5446800" cy="51510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94A0-358B-4FF5-A0C1-A823B5B87C64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8650" y="365126"/>
            <a:ext cx="7886700" cy="68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John Snow, Cholera 1854</a:t>
            </a:r>
            <a:r>
              <a:rPr lang="en-US" dirty="0"/>
              <a:t> </a:t>
            </a:r>
            <a:r>
              <a:rPr lang="en-US" b="1" dirty="0"/>
              <a:t>&amp; GIS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99592" y="1271931"/>
            <a:ext cx="924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Kernel</a:t>
            </a:r>
            <a:r>
              <a:rPr lang="en-GB" dirty="0" smtClean="0"/>
              <a:t> density plot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1532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4520" y="1051560"/>
            <a:ext cx="5446800" cy="51510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94A0-358B-4FF5-A0C1-A823B5B87C64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8650" y="365126"/>
            <a:ext cx="7886700" cy="68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John Snow, Cholera 1854</a:t>
            </a:r>
            <a:r>
              <a:rPr lang="en-US" dirty="0"/>
              <a:t> </a:t>
            </a:r>
            <a:r>
              <a:rPr lang="en-US" b="1" dirty="0"/>
              <a:t>&amp; GIS</a:t>
            </a:r>
            <a:endParaRPr lang="en-GB" dirty="0"/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7027645" y="2941987"/>
            <a:ext cx="13939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Broad Street water pump</a:t>
            </a:r>
            <a:endParaRPr lang="en-GB" sz="24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935896" y="3646699"/>
            <a:ext cx="3066078" cy="37603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http://www.ph.ucla.edu/epi/snow/broadstreetpump_night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3002161"/>
            <a:ext cx="1022394" cy="12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54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b="1" dirty="0" smtClean="0"/>
              <a:t>Communicable Disease Surveillance &amp; GIS</a:t>
            </a:r>
            <a:endParaRPr lang="en-US" sz="34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C27BB-EC34-4711-8D50-B6E287C1995C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811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1" y="365128"/>
            <a:ext cx="8214267" cy="1325563"/>
          </a:xfrm>
        </p:spPr>
        <p:txBody>
          <a:bodyPr>
            <a:normAutofit/>
          </a:bodyPr>
          <a:lstStyle/>
          <a:p>
            <a:r>
              <a:rPr lang="en-US" sz="3800" b="1" dirty="0" smtClean="0"/>
              <a:t>Communicable Disease Surveillance</a:t>
            </a:r>
            <a:endParaRPr lang="en-GB" sz="38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25625"/>
            <a:ext cx="508077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 smtClean="0"/>
              <a:t>World Health Organization</a:t>
            </a:r>
            <a:endParaRPr lang="en-US" sz="3000" dirty="0"/>
          </a:p>
          <a:p>
            <a:pPr marL="0" indent="0">
              <a:buNone/>
            </a:pPr>
            <a:r>
              <a:rPr lang="en-GB" sz="3000" dirty="0" smtClean="0"/>
              <a:t>Ongoing </a:t>
            </a:r>
            <a:r>
              <a:rPr lang="en-GB" sz="3000" dirty="0"/>
              <a:t>systematic collection, analysis, and interpretation of </a:t>
            </a:r>
            <a:r>
              <a:rPr lang="en-GB" sz="3000" dirty="0" smtClean="0"/>
              <a:t>outcome specific data </a:t>
            </a:r>
            <a:r>
              <a:rPr lang="en-GB" sz="3000" dirty="0"/>
              <a:t>for use in planning, implementing and evaluating public health policies </a:t>
            </a:r>
            <a:r>
              <a:rPr lang="en-GB" sz="3000" dirty="0" smtClean="0"/>
              <a:t>and practices.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94A0-358B-4FF5-A0C1-A823B5B87C64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405" y="1690689"/>
            <a:ext cx="2559947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015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930275" y="-200819"/>
            <a:ext cx="8213725" cy="1325563"/>
          </a:xfrm>
        </p:spPr>
        <p:txBody>
          <a:bodyPr>
            <a:normAutofit/>
          </a:bodyPr>
          <a:lstStyle/>
          <a:p>
            <a:r>
              <a:rPr lang="en-US" sz="3800" b="1" dirty="0" smtClean="0"/>
              <a:t>Communicable Disease Surveillance</a:t>
            </a:r>
            <a:endParaRPr lang="en-GB" sz="3800" b="1" dirty="0"/>
          </a:p>
        </p:txBody>
      </p:sp>
      <p:sp>
        <p:nvSpPr>
          <p:cNvPr id="3" name="Rectangle 2"/>
          <p:cNvSpPr/>
          <p:nvPr/>
        </p:nvSpPr>
        <p:spPr>
          <a:xfrm>
            <a:off x="785317" y="2276872"/>
            <a:ext cx="73448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World Health Organization</a:t>
            </a:r>
            <a:endParaRPr lang="en-US" sz="2400" dirty="0"/>
          </a:p>
          <a:p>
            <a:pPr marL="0" indent="0">
              <a:buNone/>
            </a:pPr>
            <a:r>
              <a:rPr lang="en-GB" sz="2400" dirty="0"/>
              <a:t>A communicable disease surveillance system serves two key functions: </a:t>
            </a: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1. </a:t>
            </a:r>
            <a:r>
              <a:rPr lang="en-GB" sz="2400" b="1" dirty="0"/>
              <a:t>early warning </a:t>
            </a:r>
            <a:r>
              <a:rPr lang="en-GB" sz="2400" dirty="0"/>
              <a:t>of potential threats to public health.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2</a:t>
            </a:r>
            <a:r>
              <a:rPr lang="en-GB" sz="2400" dirty="0"/>
              <a:t>. </a:t>
            </a:r>
            <a:r>
              <a:rPr lang="en-GB" sz="2400" b="1" dirty="0"/>
              <a:t>programme monitoring </a:t>
            </a:r>
            <a:r>
              <a:rPr lang="en-GB" sz="2400" dirty="0"/>
              <a:t>functions which may be disease specific or multi-disease in nature.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645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800" b="1" dirty="0" smtClean="0"/>
              <a:t>Health Information System (HIS)</a:t>
            </a:r>
            <a:endParaRPr lang="en-GB" sz="3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98405"/>
            <a:ext cx="8712968" cy="4351338"/>
          </a:xfrm>
        </p:spPr>
        <p:txBody>
          <a:bodyPr>
            <a:normAutofit fontScale="92500" lnSpcReduction="20000"/>
          </a:bodyPr>
          <a:lstStyle/>
          <a:p>
            <a:r>
              <a:rPr lang="en-GB" sz="2200" i="1" dirty="0" smtClean="0"/>
              <a:t>“Provides </a:t>
            </a:r>
            <a:r>
              <a:rPr lang="en-GB" sz="2200" i="1" dirty="0"/>
              <a:t>the underpinnings for </a:t>
            </a:r>
            <a:r>
              <a:rPr lang="en-GB" sz="2200" i="1" dirty="0" smtClean="0"/>
              <a:t>decision-making” (WHO)</a:t>
            </a:r>
          </a:p>
          <a:p>
            <a:pPr marL="0" indent="0">
              <a:buNone/>
            </a:pPr>
            <a:endParaRPr lang="en-GB" sz="2200" i="1" dirty="0"/>
          </a:p>
          <a:p>
            <a:r>
              <a:rPr lang="en-GB" sz="2200" dirty="0" smtClean="0"/>
              <a:t>4 key functions</a:t>
            </a:r>
            <a:r>
              <a:rPr lang="en-GB" sz="2200" dirty="0"/>
              <a:t>: </a:t>
            </a:r>
            <a:endParaRPr lang="en-GB" sz="2200" dirty="0" smtClean="0"/>
          </a:p>
          <a:p>
            <a:pPr marL="0" indent="0">
              <a:buNone/>
            </a:pPr>
            <a:r>
              <a:rPr lang="en-GB" sz="2200" dirty="0" smtClean="0"/>
              <a:t>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GB" sz="2200" dirty="0" smtClean="0"/>
          </a:p>
          <a:p>
            <a:endParaRPr lang="en-US" sz="2200" dirty="0" smtClean="0"/>
          </a:p>
          <a:p>
            <a:endParaRPr lang="en-GB" sz="2200" dirty="0" smtClean="0"/>
          </a:p>
          <a:p>
            <a:endParaRPr lang="en-GB" sz="2200" dirty="0" smtClean="0"/>
          </a:p>
          <a:p>
            <a:pPr marL="457200" indent="-457200">
              <a:buFont typeface="+mj-lt"/>
              <a:buAutoNum type="arabicPeriod"/>
            </a:pPr>
            <a:endParaRPr lang="en-GB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Generates health data e.g. from </a:t>
            </a:r>
            <a:r>
              <a:rPr lang="en-GB" sz="2200" b="1" dirty="0" smtClean="0"/>
              <a:t>surveillance system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Compiles data </a:t>
            </a:r>
            <a:r>
              <a:rPr lang="en-GB" sz="2200" dirty="0"/>
              <a:t>from the health sector and other relevant </a:t>
            </a:r>
            <a:r>
              <a:rPr lang="en-GB" sz="2200" dirty="0" smtClean="0"/>
              <a:t>sectors</a:t>
            </a:r>
            <a:endParaRPr lang="en-GB" sz="2200" dirty="0"/>
          </a:p>
          <a:p>
            <a:pPr marL="457200" indent="-457200">
              <a:buFont typeface="+mj-lt"/>
              <a:buAutoNum type="arabicPeriod"/>
            </a:pPr>
            <a:r>
              <a:rPr lang="en-GB" sz="2200" dirty="0"/>
              <a:t>A</a:t>
            </a:r>
            <a:r>
              <a:rPr lang="en-GB" sz="2200" dirty="0" smtClean="0"/>
              <a:t>nalyses </a:t>
            </a:r>
            <a:r>
              <a:rPr lang="en-GB" sz="2200" dirty="0"/>
              <a:t>the data and ensures their overall quality, relevance </a:t>
            </a:r>
            <a:r>
              <a:rPr lang="en-GB" sz="2200" dirty="0" smtClean="0"/>
              <a:t>&amp; timeliness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Converts data into </a:t>
            </a:r>
            <a:r>
              <a:rPr lang="en-GB" sz="2200" dirty="0"/>
              <a:t>information for health-related decision-making</a:t>
            </a:r>
            <a:r>
              <a:rPr lang="en-GB" sz="2200" dirty="0" smtClean="0"/>
              <a:t>.</a:t>
            </a:r>
            <a:endParaRPr lang="en-GB" sz="2200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98681387"/>
              </p:ext>
            </p:extLst>
          </p:nvPr>
        </p:nvGraphicFramePr>
        <p:xfrm>
          <a:off x="2771800" y="2188886"/>
          <a:ext cx="3564970" cy="2320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730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685800" y="201248"/>
            <a:ext cx="7772400" cy="18625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3200" b="1" dirty="0">
                <a:solidFill>
                  <a:srgbClr val="FF0000"/>
                </a:solidFill>
              </a:rPr>
              <a:t>Can you think about one </a:t>
            </a:r>
            <a:r>
              <a:rPr lang="en-GB" sz="3200" b="1" dirty="0" smtClean="0">
                <a:solidFill>
                  <a:srgbClr val="FF0000"/>
                </a:solidFill>
              </a:rPr>
              <a:t>piece of data or information </a:t>
            </a:r>
            <a:r>
              <a:rPr lang="en-GB" sz="3200" b="1" dirty="0">
                <a:solidFill>
                  <a:srgbClr val="FF0000"/>
                </a:solidFill>
              </a:rPr>
              <a:t>within </a:t>
            </a:r>
            <a:r>
              <a:rPr lang="en-GB" sz="3200" b="1" dirty="0" smtClean="0">
                <a:solidFill>
                  <a:srgbClr val="FF0000"/>
                </a:solidFill>
              </a:rPr>
              <a:t>a Health Information System (HIS) that has neither </a:t>
            </a:r>
            <a:r>
              <a:rPr lang="en-GB" sz="3200" b="1" dirty="0">
                <a:solidFill>
                  <a:srgbClr val="FF0000"/>
                </a:solidFill>
              </a:rPr>
              <a:t>a geographic nor a time dimension 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673100" y="2336682"/>
            <a:ext cx="7772400" cy="1197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4000" i="1" dirty="0"/>
              <a:t> "everything happens </a:t>
            </a:r>
            <a:r>
              <a:rPr lang="en-GB" sz="4000" i="1" dirty="0" smtClean="0"/>
              <a:t>somewhere”* </a:t>
            </a:r>
          </a:p>
          <a:p>
            <a:pPr algn="ctr">
              <a:lnSpc>
                <a:spcPct val="90000"/>
              </a:lnSpc>
            </a:pPr>
            <a:r>
              <a:rPr lang="en-GB" sz="4000" i="1" dirty="0" smtClean="0"/>
              <a:t> …“at </a:t>
            </a:r>
            <a:r>
              <a:rPr lang="en-GB" sz="4000" i="1" dirty="0"/>
              <a:t>a given time"</a:t>
            </a:r>
            <a:endParaRPr lang="en-US" sz="4000" i="1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33500" y="3688576"/>
            <a:ext cx="82105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Geography and time should be routinely captured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in </a:t>
            </a:r>
            <a:r>
              <a:rPr lang="en-US" sz="2800" dirty="0">
                <a:latin typeface="+mj-lt"/>
                <a:ea typeface="+mj-ea"/>
                <a:cs typeface="+mj-cs"/>
              </a:rPr>
              <a:t>a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Health Information System (HIS)</a:t>
            </a:r>
            <a:endParaRPr kumimoji="0" lang="en-US" sz="28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23528" y="3544560"/>
            <a:ext cx="576064" cy="50405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33500" y="4586952"/>
            <a:ext cx="82105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BUT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t</a:t>
            </a:r>
            <a:r>
              <a:rPr kumimoji="0" lang="en-US" sz="28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hey among the most poorly captured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dimensions </a:t>
            </a:r>
            <a:endParaRPr kumimoji="0" lang="en-US" sz="28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23528" y="4653136"/>
            <a:ext cx="576064" cy="50405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403648" y="5344760"/>
            <a:ext cx="738031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Taken for granted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CH" sz="2400" dirty="0" smtClean="0">
                <a:latin typeface="+mj-lt"/>
                <a:ea typeface="+mj-ea"/>
                <a:cs typeface="+mj-cs"/>
              </a:rPr>
              <a:t> </a:t>
            </a:r>
            <a:r>
              <a:rPr lang="fr-CH" sz="2400" dirty="0" err="1" smtClean="0">
                <a:latin typeface="+mj-lt"/>
                <a:ea typeface="+mj-ea"/>
                <a:cs typeface="+mj-cs"/>
              </a:rPr>
              <a:t>Geospatial</a:t>
            </a:r>
            <a:r>
              <a:rPr lang="fr-CH" sz="2400" dirty="0" smtClean="0">
                <a:latin typeface="+mj-lt"/>
                <a:ea typeface="+mj-ea"/>
                <a:cs typeface="+mj-cs"/>
              </a:rPr>
              <a:t> data management </a:t>
            </a:r>
            <a:r>
              <a:rPr lang="fr-CH" sz="2400" dirty="0" err="1" smtClean="0">
                <a:latin typeface="+mj-lt"/>
                <a:ea typeface="+mj-ea"/>
                <a:cs typeface="+mj-cs"/>
              </a:rPr>
              <a:t>is</a:t>
            </a:r>
            <a:r>
              <a:rPr lang="fr-CH" sz="2400" dirty="0" smtClean="0">
                <a:latin typeface="+mj-lt"/>
                <a:ea typeface="+mj-ea"/>
                <a:cs typeface="+mj-cs"/>
              </a:rPr>
              <a:t> not </a:t>
            </a:r>
            <a:r>
              <a:rPr lang="fr-CH" sz="2400" dirty="0" err="1" smtClean="0">
                <a:latin typeface="+mj-lt"/>
                <a:ea typeface="+mj-ea"/>
                <a:cs typeface="+mj-cs"/>
              </a:rPr>
              <a:t>very</a:t>
            </a:r>
            <a:r>
              <a:rPr lang="fr-CH" sz="2400" dirty="0" smtClean="0">
                <a:latin typeface="+mj-lt"/>
                <a:ea typeface="+mj-ea"/>
                <a:cs typeface="+mj-cs"/>
              </a:rPr>
              <a:t> attractive</a:t>
            </a:r>
            <a:endParaRPr kumimoji="0" lang="en-US" sz="24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3433071" y="6433450"/>
            <a:ext cx="7772400" cy="2559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 smtClean="0">
                <a:solidFill>
                  <a:schemeClr val="bg1"/>
                </a:solidFill>
              </a:rPr>
              <a:t>*</a:t>
            </a:r>
            <a:r>
              <a:rPr lang="en-GB" sz="1200" dirty="0" err="1" smtClean="0">
                <a:solidFill>
                  <a:schemeClr val="bg1"/>
                </a:solidFill>
              </a:rPr>
              <a:t>Tosta</a:t>
            </a:r>
            <a:r>
              <a:rPr lang="en-GB" sz="1200" dirty="0" smtClean="0">
                <a:solidFill>
                  <a:schemeClr val="bg1"/>
                </a:solidFill>
              </a:rPr>
              <a:t> 2001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5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/>
      <p:bldP spid="10" grpId="0"/>
      <p:bldP spid="11" grpId="0" animBg="1"/>
      <p:bldP spid="12" grpId="0"/>
      <p:bldP spid="13" grpId="0" animBg="1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712968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 smtClean="0"/>
              <a:t>Health Information Cycle, Geography &amp; GIS</a:t>
            </a:r>
            <a:endParaRPr lang="en-US" sz="3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08"/>
          <a:stretch/>
        </p:blipFill>
        <p:spPr>
          <a:xfrm>
            <a:off x="1765925" y="1297008"/>
            <a:ext cx="5398363" cy="4879955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24890" y="1442195"/>
            <a:ext cx="8099781" cy="4602682"/>
            <a:chOff x="324890" y="1442195"/>
            <a:chExt cx="8099781" cy="4602682"/>
          </a:xfrm>
        </p:grpSpPr>
        <p:sp>
          <p:nvSpPr>
            <p:cNvPr id="16" name="TextBox 15"/>
            <p:cNvSpPr txBox="1"/>
            <p:nvPr/>
          </p:nvSpPr>
          <p:spPr>
            <a:xfrm>
              <a:off x="6480455" y="1604950"/>
              <a:ext cx="1944216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Lat</a:t>
              </a:r>
              <a:r>
                <a:rPr lang="en-US" dirty="0" smtClean="0"/>
                <a:t>/long, address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89862" y="3415077"/>
              <a:ext cx="1512168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Geoenabled</a:t>
              </a:r>
              <a:r>
                <a:rPr lang="en-US" dirty="0" smtClean="0"/>
                <a:t> database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45573" y="5502203"/>
              <a:ext cx="1512168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Maps, tables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4890" y="2272901"/>
              <a:ext cx="1512168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Targeting interventions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53215" y="1442195"/>
              <a:ext cx="1512168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Resource allocation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51863" y="5214171"/>
              <a:ext cx="864096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Report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11903" y="5675545"/>
              <a:ext cx="1331029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Dashboard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66381" y="2596066"/>
            <a:ext cx="8230298" cy="3372924"/>
            <a:chOff x="266381" y="2596066"/>
            <a:chExt cx="8230298" cy="3372924"/>
          </a:xfrm>
        </p:grpSpPr>
        <p:sp>
          <p:nvSpPr>
            <p:cNvPr id="23" name="TextBox 22"/>
            <p:cNvSpPr txBox="1"/>
            <p:nvPr/>
          </p:nvSpPr>
          <p:spPr>
            <a:xfrm>
              <a:off x="7689588" y="2596066"/>
              <a:ext cx="8070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GIS</a:t>
              </a:r>
              <a:endParaRPr lang="en-US" sz="3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645946" y="4318964"/>
              <a:ext cx="8070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GIS</a:t>
              </a:r>
              <a:endParaRPr lang="en-US" sz="3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6381" y="5414992"/>
              <a:ext cx="8070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GIS</a:t>
              </a:r>
              <a:endParaRPr lang="en-US" sz="300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892988" y="5984019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WHO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88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"/>
            <a:ext cx="9144000" cy="6356351"/>
          </a:xfrm>
          <a:prstGeom prst="rect">
            <a:avLst/>
          </a:prstGeom>
          <a:solidFill>
            <a:srgbClr val="238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03226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Dengue in Singapore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vc5RJvkSQRw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960190"/>
            <a:ext cx="9144000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0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628650" y="142875"/>
            <a:ext cx="7886700" cy="693738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PH" altLang="en-US" sz="3200" b="1" dirty="0" smtClean="0">
                <a:latin typeface="+mn-lt"/>
              </a:rPr>
              <a:t>Learning Goals</a:t>
            </a:r>
            <a:endParaRPr lang="en-PH" altLang="en-US" sz="3200" b="1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764" y="1484784"/>
            <a:ext cx="804258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0020" indent="-342900">
              <a:buFont typeface="+mj-lt"/>
              <a:buAutoNum type="arabicPeriod"/>
            </a:pPr>
            <a:r>
              <a:rPr lang="en-US" dirty="0" smtClean="0"/>
              <a:t>Know which </a:t>
            </a:r>
            <a:r>
              <a:rPr lang="en-US" dirty="0"/>
              <a:t>data in Health Information Systems has a geographic dimension</a:t>
            </a:r>
          </a:p>
          <a:p>
            <a:pPr marL="160020" indent="-342900">
              <a:buFont typeface="+mj-lt"/>
              <a:buAutoNum type="arabicPeriod"/>
            </a:pPr>
            <a:endParaRPr lang="en-US" dirty="0"/>
          </a:p>
          <a:p>
            <a:pPr marL="160020" indent="-342900">
              <a:buFont typeface="+mj-lt"/>
              <a:buAutoNum type="arabicPeriod"/>
            </a:pPr>
            <a:r>
              <a:rPr lang="en-US" dirty="0" smtClean="0"/>
              <a:t>Understand why mapping </a:t>
            </a:r>
            <a:r>
              <a:rPr lang="en-US" dirty="0"/>
              <a:t>is essential to communicable disease </a:t>
            </a:r>
            <a:r>
              <a:rPr lang="en-US" dirty="0" smtClean="0"/>
              <a:t>surveillance</a:t>
            </a:r>
            <a:endParaRPr lang="en-US" dirty="0"/>
          </a:p>
          <a:p>
            <a:pPr marL="160020" indent="-342900">
              <a:buFont typeface="+mj-lt"/>
              <a:buAutoNum type="arabicPeriod"/>
            </a:pPr>
            <a:endParaRPr lang="en-US" dirty="0"/>
          </a:p>
          <a:p>
            <a:pPr marL="160020" indent="-342900">
              <a:buFont typeface="+mj-lt"/>
              <a:buAutoNum type="arabicPeriod"/>
            </a:pPr>
            <a:r>
              <a:rPr lang="en-US" dirty="0" smtClean="0"/>
              <a:t>Know how geography is used in the different components of malaria surveillance</a:t>
            </a:r>
          </a:p>
          <a:p>
            <a:pPr marL="160020" indent="-342900">
              <a:buFont typeface="+mj-lt"/>
              <a:buAutoNum type="arabicPeriod"/>
            </a:pPr>
            <a:endParaRPr lang="en-US" dirty="0" smtClean="0"/>
          </a:p>
          <a:p>
            <a:pPr marL="160020" indent="-342900">
              <a:buFont typeface="+mj-lt"/>
              <a:buAutoNum type="arabicPeriod"/>
            </a:pPr>
            <a:r>
              <a:rPr lang="en-US" dirty="0"/>
              <a:t>Know how malaria mapping needs change as country approach elimination</a:t>
            </a:r>
          </a:p>
          <a:p>
            <a:pPr marL="160020" indent="-342900">
              <a:buFont typeface="+mj-lt"/>
              <a:buAutoNum type="arabicPeriod"/>
            </a:pPr>
            <a:endParaRPr lang="en-US" dirty="0"/>
          </a:p>
          <a:p>
            <a:pPr marL="160020" indent="-342900">
              <a:buFont typeface="+mj-lt"/>
              <a:buAutoNum type="arabicPeriod"/>
            </a:pPr>
            <a:r>
              <a:rPr lang="en-US" dirty="0" smtClean="0"/>
              <a:t>Understand the roles of GIS and data dashboards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99392"/>
            <a:ext cx="7886700" cy="1325563"/>
          </a:xfrm>
        </p:spPr>
        <p:txBody>
          <a:bodyPr>
            <a:normAutofit/>
          </a:bodyPr>
          <a:lstStyle/>
          <a:p>
            <a:r>
              <a:rPr lang="en-US" sz="3800" b="1" dirty="0" smtClean="0"/>
              <a:t>Dengue Dashboard, Singapore</a:t>
            </a:r>
            <a:endParaRPr lang="en-US" sz="38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7504" y="6311896"/>
            <a:ext cx="2128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2"/>
              </a:rPr>
              <a:t>https://</a:t>
            </a:r>
            <a:r>
              <a:rPr lang="en-US" sz="1200" dirty="0" smtClean="0">
                <a:solidFill>
                  <a:schemeClr val="bg1"/>
                </a:solidFill>
                <a:hlinkClick r:id="rId2"/>
              </a:rPr>
              <a:t>www.nea.gov.sg/dengue-zika/dengue/dengue-clusters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942298"/>
            <a:ext cx="8229600" cy="52950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407637"/>
            <a:ext cx="8047806" cy="473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800" b="1" dirty="0" smtClean="0"/>
              <a:t>Malaria Surveillance &amp; Geography</a:t>
            </a:r>
            <a:endParaRPr lang="en-US" sz="38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C27BB-EC34-4711-8D50-B6E287C1995C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216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150" y="646716"/>
            <a:ext cx="3779700" cy="5564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580112" y="5674447"/>
            <a:ext cx="115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2018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8377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 smtClean="0"/>
              <a:t>Closer to elimination -&gt; higher resolution reporting</a:t>
            </a:r>
            <a:endParaRPr lang="en-US" sz="3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631"/>
          <a:stretch/>
        </p:blipFill>
        <p:spPr>
          <a:xfrm>
            <a:off x="327899" y="2132855"/>
            <a:ext cx="8488201" cy="395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0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-2738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 smtClean="0"/>
              <a:t>Data flow and analysis for malaria</a:t>
            </a:r>
            <a:endParaRPr lang="en-US" sz="38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1C5A72-0C49-4A36-9BEC-E859308CD92D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266677"/>
            <a:ext cx="6812151" cy="476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0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71400"/>
            <a:ext cx="7886700" cy="1325563"/>
          </a:xfrm>
        </p:spPr>
        <p:txBody>
          <a:bodyPr>
            <a:normAutofit/>
          </a:bodyPr>
          <a:lstStyle/>
          <a:p>
            <a:r>
              <a:rPr lang="en-US" sz="3800" b="1" dirty="0" smtClean="0"/>
              <a:t>Sources of </a:t>
            </a:r>
            <a:r>
              <a:rPr lang="en-US" sz="3800" b="1" dirty="0"/>
              <a:t>m</a:t>
            </a:r>
            <a:r>
              <a:rPr lang="en-US" sz="3800" b="1" dirty="0" smtClean="0"/>
              <a:t>alaria surveillance data</a:t>
            </a:r>
            <a:endParaRPr lang="en-GB" sz="3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80728"/>
            <a:ext cx="3151262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Government hospitals</a:t>
            </a:r>
          </a:p>
          <a:p>
            <a:r>
              <a:rPr lang="en-US" dirty="0" smtClean="0"/>
              <a:t>Government health </a:t>
            </a:r>
            <a:r>
              <a:rPr lang="en-US" dirty="0" err="1" smtClean="0"/>
              <a:t>centres</a:t>
            </a:r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Village health workers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Non-governmental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organisations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Private healthcare providers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Shops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Pharmacies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Military</a:t>
            </a:r>
          </a:p>
          <a:p>
            <a:r>
              <a:rPr lang="en-US" dirty="0" smtClean="0"/>
              <a:t>Etc.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sz="2400" b="1" i="1" dirty="0" smtClean="0">
                <a:solidFill>
                  <a:srgbClr val="FF0000"/>
                </a:solidFill>
              </a:rPr>
              <a:t>Level of geographic detail and accuracy can vary widely</a:t>
            </a:r>
            <a:endParaRPr lang="en-GB" sz="2400" b="1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94A0-358B-4FF5-A0C1-A823B5B87C64}" type="slidenum">
              <a:rPr lang="en-GB" smtClean="0"/>
              <a:t>25</a:t>
            </a:fld>
            <a:endParaRPr lang="en-GB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746943"/>
            <a:ext cx="4968552" cy="53402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164288" y="6093296"/>
            <a:ext cx="2052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Mercado et al. Malar J. 2017.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4978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 smtClean="0"/>
              <a:t>Hierarchical Reporting System</a:t>
            </a:r>
            <a:endParaRPr lang="en-GB" sz="3800" b="1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10414" y="5271673"/>
            <a:ext cx="5726098" cy="652509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10414" y="4865525"/>
            <a:ext cx="5726098" cy="406154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10414" y="4459374"/>
            <a:ext cx="5726098" cy="399495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10413" y="3394046"/>
            <a:ext cx="5726098" cy="1071979"/>
          </a:xfrm>
          <a:prstGeom prst="rect">
            <a:avLst/>
          </a:prstGeom>
          <a:noFill/>
        </p:spPr>
      </p:pic>
      <p:pic>
        <p:nvPicPr>
          <p:cNvPr id="9" name="Picture 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10413" y="2468556"/>
            <a:ext cx="5726098" cy="912179"/>
          </a:xfrm>
          <a:prstGeom prst="rect">
            <a:avLst/>
          </a:prstGeom>
          <a:noFill/>
        </p:spPr>
      </p:pic>
      <p:pic>
        <p:nvPicPr>
          <p:cNvPr id="10" name="Picture 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10413" y="1649591"/>
            <a:ext cx="5726098" cy="865572"/>
          </a:xfrm>
          <a:prstGeom prst="rect">
            <a:avLst/>
          </a:prstGeom>
          <a:noFill/>
        </p:spPr>
      </p:pic>
      <p:pic>
        <p:nvPicPr>
          <p:cNvPr id="11" name="Picture 1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688"/>
          <a:stretch/>
        </p:blipFill>
        <p:spPr bwMode="auto">
          <a:xfrm>
            <a:off x="2311524" y="1256746"/>
            <a:ext cx="5726098" cy="386178"/>
          </a:xfrm>
          <a:prstGeom prst="rect">
            <a:avLst/>
          </a:prstGeom>
          <a:noFill/>
        </p:spPr>
      </p:pic>
      <p:pic>
        <p:nvPicPr>
          <p:cNvPr id="12" name="Picture 11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52" t="-2506"/>
          <a:stretch/>
        </p:blipFill>
        <p:spPr bwMode="auto">
          <a:xfrm>
            <a:off x="1710297" y="1280050"/>
            <a:ext cx="639192" cy="4401106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852093" y="5562822"/>
            <a:ext cx="67069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34230" y="5531767"/>
            <a:ext cx="64344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18638" y="4459374"/>
            <a:ext cx="3895344" cy="1464809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020272" y="6093296"/>
            <a:ext cx="2142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Anjan</a:t>
            </a:r>
            <a:r>
              <a:rPr lang="en-US" sz="1200" dirty="0" smtClean="0"/>
              <a:t> </a:t>
            </a:r>
            <a:r>
              <a:rPr lang="en-US" sz="1200" dirty="0" err="1" smtClean="0"/>
              <a:t>Saha</a:t>
            </a:r>
            <a:r>
              <a:rPr lang="en-US" sz="1200" dirty="0" smtClean="0"/>
              <a:t>, NMEP, Bangladesh.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5644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65129"/>
            <a:ext cx="7886700" cy="1325563"/>
          </a:xfrm>
        </p:spPr>
        <p:txBody>
          <a:bodyPr>
            <a:normAutofit/>
          </a:bodyPr>
          <a:lstStyle/>
          <a:p>
            <a:r>
              <a:rPr lang="en-US" sz="3800" b="1" dirty="0" smtClean="0"/>
              <a:t>Data </a:t>
            </a:r>
            <a:r>
              <a:rPr lang="en-US" sz="3800" b="1" dirty="0"/>
              <a:t>c</a:t>
            </a:r>
            <a:r>
              <a:rPr lang="en-US" sz="3800" b="1" dirty="0" smtClean="0"/>
              <a:t>ollation: ideal vs reality</a:t>
            </a:r>
            <a:endParaRPr lang="en-GB" sz="3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25624"/>
            <a:ext cx="9055918" cy="4895857"/>
          </a:xfrm>
        </p:spPr>
        <p:txBody>
          <a:bodyPr>
            <a:noAutofit/>
          </a:bodyPr>
          <a:lstStyle/>
          <a:p>
            <a:r>
              <a:rPr lang="en-US" sz="2000" dirty="0" smtClean="0"/>
              <a:t>Data from multiple sources need to be combined</a:t>
            </a:r>
          </a:p>
          <a:p>
            <a:endParaRPr lang="en-US" sz="2000" dirty="0" smtClean="0"/>
          </a:p>
          <a:p>
            <a:r>
              <a:rPr lang="en-US" sz="2000" b="1" dirty="0" smtClean="0"/>
              <a:t>Ideal: </a:t>
            </a:r>
          </a:p>
          <a:p>
            <a:pPr lvl="1"/>
            <a:r>
              <a:rPr lang="en-US" sz="2000" dirty="0" smtClean="0"/>
              <a:t>Data available from all sources</a:t>
            </a:r>
          </a:p>
          <a:p>
            <a:pPr lvl="1"/>
            <a:r>
              <a:rPr lang="en-US" sz="2000" dirty="0"/>
              <a:t>S</a:t>
            </a:r>
            <a:r>
              <a:rPr lang="en-US" sz="2000" dirty="0" smtClean="0"/>
              <a:t>tandardized format/layout</a:t>
            </a:r>
          </a:p>
          <a:p>
            <a:pPr lvl="1"/>
            <a:r>
              <a:rPr lang="en-US" sz="2000" dirty="0" smtClean="0"/>
              <a:t>Same level of spatial aggregation using same geography</a:t>
            </a:r>
          </a:p>
          <a:p>
            <a:pPr lvl="1"/>
            <a:r>
              <a:rPr lang="en-US" sz="2000" dirty="0" smtClean="0"/>
              <a:t>Defined data fields common all sources</a:t>
            </a:r>
          </a:p>
          <a:p>
            <a:endParaRPr lang="en-US" sz="2000" dirty="0" smtClean="0"/>
          </a:p>
          <a:p>
            <a:r>
              <a:rPr lang="en-US" sz="2000" b="1" dirty="0" smtClean="0"/>
              <a:t>Reality: </a:t>
            </a:r>
          </a:p>
          <a:p>
            <a:pPr lvl="1"/>
            <a:r>
              <a:rPr lang="en-US" sz="2000" dirty="0" smtClean="0"/>
              <a:t>Data from only some sources</a:t>
            </a:r>
          </a:p>
          <a:p>
            <a:pPr lvl="1"/>
            <a:r>
              <a:rPr lang="en-US" sz="2000" dirty="0" smtClean="0"/>
              <a:t>Variety of formats from different </a:t>
            </a:r>
            <a:r>
              <a:rPr lang="en-US" sz="2000" dirty="0" err="1" smtClean="0"/>
              <a:t>organisations</a:t>
            </a:r>
            <a:r>
              <a:rPr lang="en-US" sz="2000" dirty="0" smtClean="0"/>
              <a:t> need to be combined manually</a:t>
            </a:r>
          </a:p>
          <a:p>
            <a:pPr lvl="1"/>
            <a:r>
              <a:rPr lang="en-US" sz="2000" dirty="0" smtClean="0"/>
              <a:t>Different levels of spatial aggregation using different geography</a:t>
            </a:r>
          </a:p>
          <a:p>
            <a:pPr lvl="1"/>
            <a:r>
              <a:rPr lang="en-US" sz="2000" dirty="0" smtClean="0"/>
              <a:t>Subset of data fields match  e.g. gender, age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94A0-358B-4FF5-A0C1-A823B5B87C6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66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23528" y="4797152"/>
            <a:ext cx="8640960" cy="15121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3528" y="3429000"/>
            <a:ext cx="8640960" cy="14157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3528" y="1089660"/>
            <a:ext cx="8640960" cy="23393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99392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Malaria elimination surveillance and geography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24744"/>
            <a:ext cx="7975798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CASES</a:t>
            </a:r>
          </a:p>
          <a:p>
            <a:r>
              <a:rPr lang="en-US" dirty="0" smtClean="0"/>
              <a:t>Case detection</a:t>
            </a:r>
          </a:p>
          <a:p>
            <a:pPr lvl="1"/>
            <a:r>
              <a:rPr lang="en-US" dirty="0" smtClean="0"/>
              <a:t>Passive case detection (PCD): people seeking care</a:t>
            </a:r>
          </a:p>
          <a:p>
            <a:pPr lvl="1"/>
            <a:r>
              <a:rPr lang="en-US" dirty="0" smtClean="0"/>
              <a:t>Active case detection (ACD): screening in those at higher risk</a:t>
            </a:r>
          </a:p>
          <a:p>
            <a:pPr lvl="2"/>
            <a:r>
              <a:rPr lang="en-US" dirty="0" smtClean="0"/>
              <a:t>Proactive case detection (PACD)</a:t>
            </a:r>
          </a:p>
          <a:p>
            <a:pPr lvl="2"/>
            <a:r>
              <a:rPr lang="en-US" dirty="0"/>
              <a:t>Reactive case detection </a:t>
            </a:r>
            <a:r>
              <a:rPr lang="en-US" dirty="0" smtClean="0"/>
              <a:t>(RACD) e.g</a:t>
            </a:r>
            <a:r>
              <a:rPr lang="en-US" dirty="0"/>
              <a:t>. outbreaks</a:t>
            </a:r>
          </a:p>
          <a:p>
            <a:r>
              <a:rPr lang="en-US" dirty="0" smtClean="0"/>
              <a:t>Case investigation -&gt; classification</a:t>
            </a:r>
          </a:p>
          <a:p>
            <a:r>
              <a:rPr lang="en-US" dirty="0" smtClean="0"/>
              <a:t>Focus investigation -&gt; classification</a:t>
            </a:r>
          </a:p>
          <a:p>
            <a:r>
              <a:rPr lang="en-US" dirty="0" smtClean="0"/>
              <a:t>Drug efficacy and resistance</a:t>
            </a:r>
          </a:p>
          <a:p>
            <a:pPr marL="0" indent="0">
              <a:buNone/>
            </a:pPr>
            <a:r>
              <a:rPr lang="en-US" b="1" dirty="0" smtClean="0"/>
              <a:t>VECTORS</a:t>
            </a:r>
          </a:p>
          <a:p>
            <a:r>
              <a:rPr lang="en-US" dirty="0" smtClean="0"/>
              <a:t>Baseline survey</a:t>
            </a:r>
          </a:p>
          <a:p>
            <a:r>
              <a:rPr lang="en-US" dirty="0" smtClean="0"/>
              <a:t>Routine sentinel survey</a:t>
            </a:r>
          </a:p>
          <a:p>
            <a:r>
              <a:rPr lang="en-US" dirty="0" smtClean="0"/>
              <a:t>Spot checks</a:t>
            </a:r>
          </a:p>
          <a:p>
            <a:r>
              <a:rPr lang="en-US" dirty="0" smtClean="0"/>
              <a:t>Focus investigation</a:t>
            </a:r>
          </a:p>
          <a:p>
            <a:pPr marL="0" indent="0">
              <a:buNone/>
            </a:pPr>
            <a:r>
              <a:rPr lang="en-US" b="1" dirty="0" smtClean="0"/>
              <a:t>INTERVENTIONS AND LOGISTICS</a:t>
            </a:r>
          </a:p>
          <a:p>
            <a:pPr lvl="1"/>
            <a:r>
              <a:rPr lang="en-US" dirty="0" smtClean="0"/>
              <a:t>Antimalarial stocks</a:t>
            </a:r>
          </a:p>
          <a:p>
            <a:pPr lvl="1"/>
            <a:r>
              <a:rPr lang="en-US" dirty="0" smtClean="0"/>
              <a:t>RDTs</a:t>
            </a:r>
          </a:p>
          <a:p>
            <a:pPr lvl="1"/>
            <a:r>
              <a:rPr lang="en-US" dirty="0" smtClean="0"/>
              <a:t>Diagnostic labs</a:t>
            </a:r>
          </a:p>
          <a:p>
            <a:pPr lvl="1"/>
            <a:r>
              <a:rPr lang="en-US" dirty="0" smtClean="0"/>
              <a:t>LLIN coverage</a:t>
            </a:r>
          </a:p>
          <a:p>
            <a:pPr lvl="1"/>
            <a:r>
              <a:rPr lang="en-US" dirty="0" smtClean="0"/>
              <a:t>Staff and services e.g</a:t>
            </a:r>
            <a:r>
              <a:rPr lang="en-US" dirty="0"/>
              <a:t>.</a:t>
            </a:r>
            <a:r>
              <a:rPr lang="en-US" dirty="0" smtClean="0"/>
              <a:t> VHVs, clinics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04048" y="3686489"/>
            <a:ext cx="4572000" cy="750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80" dirty="0" smtClean="0"/>
              <a:t>Location of survey site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350" dirty="0" smtClean="0"/>
              <a:t>Vector </a:t>
            </a:r>
            <a:r>
              <a:rPr lang="en-US" sz="1350" dirty="0"/>
              <a:t>species distribution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350" dirty="0"/>
              <a:t>Insecticide resistance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4048" y="1479933"/>
            <a:ext cx="4572000" cy="14450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80" dirty="0" smtClean="0"/>
              <a:t>Location of cases: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350" dirty="0" smtClean="0"/>
              <a:t>Residence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350" dirty="0" smtClean="0"/>
              <a:t>Health facility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350" dirty="0" smtClean="0"/>
              <a:t>Area e.g. district, province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80" dirty="0" smtClean="0"/>
              <a:t>Location of possible transmission site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580" dirty="0"/>
          </a:p>
        </p:txBody>
      </p:sp>
      <p:sp>
        <p:nvSpPr>
          <p:cNvPr id="7" name="Rectangle 6"/>
          <p:cNvSpPr/>
          <p:nvPr/>
        </p:nvSpPr>
        <p:spPr>
          <a:xfrm>
            <a:off x="4975279" y="5159886"/>
            <a:ext cx="4572000" cy="5786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80" dirty="0" smtClean="0"/>
              <a:t>Location of health facility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80" dirty="0" smtClean="0"/>
              <a:t>Location of supply chain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1640" y="748968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ACTIVITY					GEOGRAPHY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051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0"/>
            <a:ext cx="5580112" cy="6237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752" y="-27384"/>
            <a:ext cx="3960628" cy="1325563"/>
          </a:xfrm>
        </p:spPr>
        <p:txBody>
          <a:bodyPr>
            <a:noAutofit/>
          </a:bodyPr>
          <a:lstStyle/>
          <a:p>
            <a:r>
              <a:rPr lang="en-US" sz="3800" b="1" dirty="0" smtClean="0"/>
              <a:t>Passive Case Detection</a:t>
            </a:r>
            <a:endParaRPr lang="en-US" sz="3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451" y="1392763"/>
            <a:ext cx="3256485" cy="486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954" y="1408273"/>
            <a:ext cx="3292982" cy="819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164288" y="6093296"/>
            <a:ext cx="1778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Karim et al. ASTMH 2016.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4153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 smtClean="0"/>
              <a:t>Cholera: from </a:t>
            </a:r>
            <a:r>
              <a:rPr lang="en-US" sz="3800" b="1" dirty="0"/>
              <a:t>p</a:t>
            </a:r>
            <a:r>
              <a:rPr lang="en-US" sz="3800" b="1" dirty="0" smtClean="0"/>
              <a:t>aper maps to GIS</a:t>
            </a:r>
            <a:endParaRPr lang="en-US" sz="38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F1CFA5E-D7BE-45A1-BD59-8EBEFF519CD8}" type="slidenum">
              <a:rPr lang="en-GB" altLang="en-US" smtClean="0">
                <a:solidFill>
                  <a:schemeClr val="tx1"/>
                </a:solidFill>
              </a:rPr>
              <a:pPr algn="r"/>
              <a:t>3</a:t>
            </a:fld>
            <a:endParaRPr lang="en-GB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7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624"/>
            <a:ext cx="3151262" cy="1325563"/>
          </a:xfrm>
        </p:spPr>
        <p:txBody>
          <a:bodyPr>
            <a:normAutofit/>
          </a:bodyPr>
          <a:lstStyle/>
          <a:p>
            <a:r>
              <a:rPr lang="en-US" sz="3800" b="1" dirty="0" smtClean="0"/>
              <a:t>Passive Case Detection</a:t>
            </a:r>
            <a:endParaRPr lang="en-US" sz="3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C27BB-EC34-4711-8D50-B6E287C1995C}" type="slidenum">
              <a:rPr lang="en-GB" altLang="en-US" smtClean="0"/>
              <a:pPr>
                <a:defRPr/>
              </a:pPr>
              <a:t>30</a:t>
            </a:fld>
            <a:endParaRPr lang="en-GB" altLang="en-US"/>
          </a:p>
        </p:txBody>
      </p:sp>
      <p:pic>
        <p:nvPicPr>
          <p:cNvPr id="8" name="Picture 2" descr="E:\ICT_Backup\Desktop\Brochure picture'14\Inner page\P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603" y="1772816"/>
            <a:ext cx="3392510" cy="280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624" y="4797152"/>
            <a:ext cx="3244312" cy="13514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866536"/>
            <a:ext cx="1434434" cy="2550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45" r="56496" b="11404"/>
          <a:stretch>
            <a:fillRect/>
          </a:stretch>
        </p:blipFill>
        <p:spPr bwMode="auto">
          <a:xfrm>
            <a:off x="4398868" y="3573016"/>
            <a:ext cx="466037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58164" y="1424373"/>
            <a:ext cx="2550104" cy="1434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ight Arrow 13"/>
          <p:cNvSpPr/>
          <p:nvPr/>
        </p:nvSpPr>
        <p:spPr>
          <a:xfrm>
            <a:off x="6624641" y="2132856"/>
            <a:ext cx="611655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364447" y="450167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Cambodia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630245" y="1340063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Bangladesh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648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Case investigation -&gt; classification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i="1" dirty="0" smtClean="0"/>
              <a:t>Where was the infection acquired?</a:t>
            </a:r>
          </a:p>
          <a:p>
            <a:pPr marL="0" indent="0">
              <a:buNone/>
            </a:pPr>
            <a:endParaRPr lang="en-US" sz="1600" dirty="0"/>
          </a:p>
          <a:p>
            <a:pPr marL="257175" lvl="1" indent="0">
              <a:buNone/>
            </a:pP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94A0-358B-4FF5-A0C1-A823B5B87C64}" type="slidenum">
              <a:rPr lang="en-GB" smtClean="0"/>
              <a:t>31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584063"/>
            <a:ext cx="4224469" cy="316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88024" y="2584063"/>
            <a:ext cx="4572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sz="1600" b="1" u="sng" dirty="0"/>
              <a:t>Mosquito transmission</a:t>
            </a:r>
          </a:p>
          <a:p>
            <a:r>
              <a:rPr lang="en-US" sz="1600" dirty="0"/>
              <a:t>Acquired locally</a:t>
            </a:r>
          </a:p>
          <a:p>
            <a:pPr lvl="1"/>
            <a:r>
              <a:rPr lang="en-US" sz="1600" dirty="0"/>
              <a:t>Indigenous (no link to imported case)</a:t>
            </a:r>
          </a:p>
          <a:p>
            <a:pPr lvl="1"/>
            <a:r>
              <a:rPr lang="en-US" sz="1600" dirty="0"/>
              <a:t>Introduced (linked to proven imported case)</a:t>
            </a:r>
          </a:p>
          <a:p>
            <a:endParaRPr lang="en-US" sz="1600" dirty="0"/>
          </a:p>
          <a:p>
            <a:r>
              <a:rPr lang="en-US" sz="1600" dirty="0"/>
              <a:t>Acquired abroad or outside area</a:t>
            </a:r>
          </a:p>
          <a:p>
            <a:pPr lvl="1"/>
            <a:r>
              <a:rPr lang="en-US" sz="1600" dirty="0"/>
              <a:t>Imported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0" indent="0">
              <a:buNone/>
            </a:pPr>
            <a:r>
              <a:rPr lang="en-US" sz="1600" b="1" u="sng" dirty="0"/>
              <a:t>Not Mosquito transmission</a:t>
            </a:r>
          </a:p>
          <a:p>
            <a:r>
              <a:rPr lang="en-US" sz="1600" dirty="0"/>
              <a:t>Induced</a:t>
            </a:r>
          </a:p>
          <a:p>
            <a:pPr lvl="1"/>
            <a:r>
              <a:rPr lang="en-US" sz="1600" dirty="0"/>
              <a:t>Blood transfusion</a:t>
            </a:r>
          </a:p>
          <a:p>
            <a:pPr lvl="1"/>
            <a:r>
              <a:rPr lang="en-US" sz="1600" dirty="0"/>
              <a:t>Congenital</a:t>
            </a:r>
          </a:p>
        </p:txBody>
      </p:sp>
    </p:spTree>
    <p:extLst>
      <p:ext uri="{BB962C8B-B14F-4D97-AF65-F5344CB8AC3E}">
        <p14:creationId xmlns:p14="http://schemas.microsoft.com/office/powerpoint/2010/main" val="399349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2" y="110837"/>
            <a:ext cx="651165" cy="651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DC 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72400" y="13857"/>
            <a:ext cx="867366" cy="76650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90600" y="20411"/>
            <a:ext cx="7057434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Investigation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575912"/>
            <a:ext cx="4032448" cy="570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845" b="55194"/>
          <a:stretch/>
        </p:blipFill>
        <p:spPr>
          <a:xfrm>
            <a:off x="2411760" y="2431256"/>
            <a:ext cx="4032448" cy="85372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0542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752"/>
            <a:ext cx="9169020" cy="51575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859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/>
              <a:t>Mapping cases</a:t>
            </a:r>
            <a:endParaRPr lang="en-GB" sz="4400" b="1" dirty="0"/>
          </a:p>
        </p:txBody>
      </p:sp>
      <p:sp>
        <p:nvSpPr>
          <p:cNvPr id="9" name="Rectangle 8"/>
          <p:cNvSpPr/>
          <p:nvPr/>
        </p:nvSpPr>
        <p:spPr>
          <a:xfrm>
            <a:off x="566530" y="1259646"/>
            <a:ext cx="80109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Place of </a:t>
            </a:r>
            <a:r>
              <a:rPr lang="en-US" sz="2400" b="1" dirty="0" smtClean="0"/>
              <a:t>diagnosis  </a:t>
            </a:r>
            <a:r>
              <a:rPr lang="en-US" sz="2400" u="sng" dirty="0" smtClean="0"/>
              <a:t>vs </a:t>
            </a:r>
            <a:r>
              <a:rPr lang="en-US" sz="2400" dirty="0" smtClean="0"/>
              <a:t> </a:t>
            </a:r>
            <a:r>
              <a:rPr lang="en-US" sz="2400" b="1" dirty="0"/>
              <a:t>place of </a:t>
            </a:r>
            <a:r>
              <a:rPr lang="en-US" sz="2400" b="1" dirty="0" smtClean="0"/>
              <a:t>residence  </a:t>
            </a:r>
            <a:r>
              <a:rPr lang="en-US" sz="2400" u="sng" dirty="0" smtClean="0"/>
              <a:t>vs </a:t>
            </a:r>
            <a:r>
              <a:rPr lang="en-US" sz="2400" dirty="0" smtClean="0"/>
              <a:t> </a:t>
            </a:r>
            <a:r>
              <a:rPr lang="en-US" sz="2400" b="1" dirty="0"/>
              <a:t>place of infection</a:t>
            </a:r>
            <a:endParaRPr lang="en-GB" sz="24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607932" y="1808922"/>
            <a:ext cx="7896167" cy="2906676"/>
            <a:chOff x="607932" y="1808922"/>
            <a:chExt cx="7896167" cy="2906676"/>
          </a:xfrm>
        </p:grpSpPr>
        <p:grpSp>
          <p:nvGrpSpPr>
            <p:cNvPr id="3" name="Group 2"/>
            <p:cNvGrpSpPr/>
            <p:nvPr/>
          </p:nvGrpSpPr>
          <p:grpSpPr>
            <a:xfrm>
              <a:off x="607932" y="1808922"/>
              <a:ext cx="7896167" cy="2906676"/>
              <a:chOff x="607932" y="1808922"/>
              <a:chExt cx="7896167" cy="2906676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607932" y="1808922"/>
                <a:ext cx="2492237" cy="2330726"/>
                <a:chOff x="6011862" y="1808922"/>
                <a:chExt cx="2492237" cy="2330726"/>
              </a:xfrm>
            </p:grpSpPr>
            <p:sp>
              <p:nvSpPr>
                <p:cNvPr id="63" name="Rectangle 62"/>
                <p:cNvSpPr/>
                <p:nvPr/>
              </p:nvSpPr>
              <p:spPr>
                <a:xfrm>
                  <a:off x="6011862" y="1808922"/>
                  <a:ext cx="2492237" cy="2330726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" name="Freeform 63"/>
                <p:cNvSpPr>
                  <a:spLocks noChangeAspect="1"/>
                </p:cNvSpPr>
                <p:nvPr/>
              </p:nvSpPr>
              <p:spPr>
                <a:xfrm>
                  <a:off x="6193735" y="1958008"/>
                  <a:ext cx="2160000" cy="2047630"/>
                </a:xfrm>
                <a:custGeom>
                  <a:avLst/>
                  <a:gdLst>
                    <a:gd name="connsiteX0" fmla="*/ 293204 w 1719469"/>
                    <a:gd name="connsiteY0" fmla="*/ 129209 h 1630017"/>
                    <a:gd name="connsiteX1" fmla="*/ 0 w 1719469"/>
                    <a:gd name="connsiteY1" fmla="*/ 1336813 h 1630017"/>
                    <a:gd name="connsiteX2" fmla="*/ 660952 w 1719469"/>
                    <a:gd name="connsiteY2" fmla="*/ 1346752 h 1630017"/>
                    <a:gd name="connsiteX3" fmla="*/ 1053547 w 1719469"/>
                    <a:gd name="connsiteY3" fmla="*/ 1630017 h 1630017"/>
                    <a:gd name="connsiteX4" fmla="*/ 1510747 w 1719469"/>
                    <a:gd name="connsiteY4" fmla="*/ 1321904 h 1630017"/>
                    <a:gd name="connsiteX5" fmla="*/ 1719469 w 1719469"/>
                    <a:gd name="connsiteY5" fmla="*/ 273326 h 1630017"/>
                    <a:gd name="connsiteX6" fmla="*/ 1227482 w 1719469"/>
                    <a:gd name="connsiteY6" fmla="*/ 243509 h 1630017"/>
                    <a:gd name="connsiteX7" fmla="*/ 849795 w 1719469"/>
                    <a:gd name="connsiteY7" fmla="*/ 0 h 1630017"/>
                    <a:gd name="connsiteX8" fmla="*/ 293204 w 1719469"/>
                    <a:gd name="connsiteY8" fmla="*/ 129209 h 1630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19469" h="1630017">
                      <a:moveTo>
                        <a:pt x="293204" y="129209"/>
                      </a:moveTo>
                      <a:lnTo>
                        <a:pt x="0" y="1336813"/>
                      </a:lnTo>
                      <a:lnTo>
                        <a:pt x="660952" y="1346752"/>
                      </a:lnTo>
                      <a:lnTo>
                        <a:pt x="1053547" y="1630017"/>
                      </a:lnTo>
                      <a:lnTo>
                        <a:pt x="1510747" y="1321904"/>
                      </a:lnTo>
                      <a:lnTo>
                        <a:pt x="1719469" y="273326"/>
                      </a:lnTo>
                      <a:lnTo>
                        <a:pt x="1227482" y="243509"/>
                      </a:lnTo>
                      <a:lnTo>
                        <a:pt x="849795" y="0"/>
                      </a:lnTo>
                      <a:lnTo>
                        <a:pt x="293204" y="129209"/>
                      </a:lnTo>
                      <a:close/>
                    </a:path>
                  </a:pathLst>
                </a:custGeom>
                <a:solidFill>
                  <a:srgbClr val="B0AB9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65" name="Picture 4" descr="Free Clipart of a Plant | KalaaLo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7550025" y="3247027"/>
                  <a:ext cx="393957" cy="4993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6" name="Picture 4" descr="Free Clipart of a Plant | KalaaLo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7760141" y="3017744"/>
                  <a:ext cx="393957" cy="4993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7" name="Picture 4" descr="Free Clipart of a Plant | KalaaLo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7303731" y="3361668"/>
                  <a:ext cx="393957" cy="4993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56" name="Group 55"/>
              <p:cNvGrpSpPr/>
              <p:nvPr/>
            </p:nvGrpSpPr>
            <p:grpSpPr>
              <a:xfrm>
                <a:off x="3303368" y="1808922"/>
                <a:ext cx="2492237" cy="2330726"/>
                <a:chOff x="6011862" y="1808922"/>
                <a:chExt cx="2492237" cy="2330726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6011862" y="1808922"/>
                  <a:ext cx="2492237" cy="2330726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Freeform 57"/>
                <p:cNvSpPr>
                  <a:spLocks noChangeAspect="1"/>
                </p:cNvSpPr>
                <p:nvPr/>
              </p:nvSpPr>
              <p:spPr>
                <a:xfrm>
                  <a:off x="6193735" y="1958008"/>
                  <a:ext cx="2160000" cy="2047630"/>
                </a:xfrm>
                <a:custGeom>
                  <a:avLst/>
                  <a:gdLst>
                    <a:gd name="connsiteX0" fmla="*/ 293204 w 1719469"/>
                    <a:gd name="connsiteY0" fmla="*/ 129209 h 1630017"/>
                    <a:gd name="connsiteX1" fmla="*/ 0 w 1719469"/>
                    <a:gd name="connsiteY1" fmla="*/ 1336813 h 1630017"/>
                    <a:gd name="connsiteX2" fmla="*/ 660952 w 1719469"/>
                    <a:gd name="connsiteY2" fmla="*/ 1346752 h 1630017"/>
                    <a:gd name="connsiteX3" fmla="*/ 1053547 w 1719469"/>
                    <a:gd name="connsiteY3" fmla="*/ 1630017 h 1630017"/>
                    <a:gd name="connsiteX4" fmla="*/ 1510747 w 1719469"/>
                    <a:gd name="connsiteY4" fmla="*/ 1321904 h 1630017"/>
                    <a:gd name="connsiteX5" fmla="*/ 1719469 w 1719469"/>
                    <a:gd name="connsiteY5" fmla="*/ 273326 h 1630017"/>
                    <a:gd name="connsiteX6" fmla="*/ 1227482 w 1719469"/>
                    <a:gd name="connsiteY6" fmla="*/ 243509 h 1630017"/>
                    <a:gd name="connsiteX7" fmla="*/ 849795 w 1719469"/>
                    <a:gd name="connsiteY7" fmla="*/ 0 h 1630017"/>
                    <a:gd name="connsiteX8" fmla="*/ 293204 w 1719469"/>
                    <a:gd name="connsiteY8" fmla="*/ 129209 h 1630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19469" h="1630017">
                      <a:moveTo>
                        <a:pt x="293204" y="129209"/>
                      </a:moveTo>
                      <a:lnTo>
                        <a:pt x="0" y="1336813"/>
                      </a:lnTo>
                      <a:lnTo>
                        <a:pt x="660952" y="1346752"/>
                      </a:lnTo>
                      <a:lnTo>
                        <a:pt x="1053547" y="1630017"/>
                      </a:lnTo>
                      <a:lnTo>
                        <a:pt x="1510747" y="1321904"/>
                      </a:lnTo>
                      <a:lnTo>
                        <a:pt x="1719469" y="273326"/>
                      </a:lnTo>
                      <a:lnTo>
                        <a:pt x="1227482" y="243509"/>
                      </a:lnTo>
                      <a:lnTo>
                        <a:pt x="849795" y="0"/>
                      </a:lnTo>
                      <a:lnTo>
                        <a:pt x="293204" y="129209"/>
                      </a:lnTo>
                      <a:close/>
                    </a:path>
                  </a:pathLst>
                </a:custGeom>
                <a:solidFill>
                  <a:srgbClr val="B0AB9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59" name="Picture 4" descr="Free Clipart of a Plant | KalaaLo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7550025" y="3247027"/>
                  <a:ext cx="393957" cy="4993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4" descr="Free Clipart of a Plant | KalaaLo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7760141" y="3017744"/>
                  <a:ext cx="393957" cy="4993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" name="Picture 4" descr="Free Clipart of a Plant | KalaaLo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7303731" y="3361668"/>
                  <a:ext cx="393957" cy="4993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5" name="Group 44"/>
              <p:cNvGrpSpPr/>
              <p:nvPr/>
            </p:nvGrpSpPr>
            <p:grpSpPr>
              <a:xfrm>
                <a:off x="6011862" y="1808922"/>
                <a:ext cx="2492237" cy="2330726"/>
                <a:chOff x="6011862" y="1808922"/>
                <a:chExt cx="2492237" cy="2330726"/>
              </a:xfrm>
            </p:grpSpPr>
            <p:sp>
              <p:nvSpPr>
                <p:cNvPr id="44" name="Rectangle 43"/>
                <p:cNvSpPr/>
                <p:nvPr/>
              </p:nvSpPr>
              <p:spPr>
                <a:xfrm>
                  <a:off x="6011862" y="1808922"/>
                  <a:ext cx="2492237" cy="2330726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/>
                <p:cNvSpPr>
                  <a:spLocks noChangeAspect="1"/>
                </p:cNvSpPr>
                <p:nvPr/>
              </p:nvSpPr>
              <p:spPr>
                <a:xfrm>
                  <a:off x="6193735" y="1958008"/>
                  <a:ext cx="2160000" cy="2047630"/>
                </a:xfrm>
                <a:custGeom>
                  <a:avLst/>
                  <a:gdLst>
                    <a:gd name="connsiteX0" fmla="*/ 293204 w 1719469"/>
                    <a:gd name="connsiteY0" fmla="*/ 129209 h 1630017"/>
                    <a:gd name="connsiteX1" fmla="*/ 0 w 1719469"/>
                    <a:gd name="connsiteY1" fmla="*/ 1336813 h 1630017"/>
                    <a:gd name="connsiteX2" fmla="*/ 660952 w 1719469"/>
                    <a:gd name="connsiteY2" fmla="*/ 1346752 h 1630017"/>
                    <a:gd name="connsiteX3" fmla="*/ 1053547 w 1719469"/>
                    <a:gd name="connsiteY3" fmla="*/ 1630017 h 1630017"/>
                    <a:gd name="connsiteX4" fmla="*/ 1510747 w 1719469"/>
                    <a:gd name="connsiteY4" fmla="*/ 1321904 h 1630017"/>
                    <a:gd name="connsiteX5" fmla="*/ 1719469 w 1719469"/>
                    <a:gd name="connsiteY5" fmla="*/ 273326 h 1630017"/>
                    <a:gd name="connsiteX6" fmla="*/ 1227482 w 1719469"/>
                    <a:gd name="connsiteY6" fmla="*/ 243509 h 1630017"/>
                    <a:gd name="connsiteX7" fmla="*/ 849795 w 1719469"/>
                    <a:gd name="connsiteY7" fmla="*/ 0 h 1630017"/>
                    <a:gd name="connsiteX8" fmla="*/ 293204 w 1719469"/>
                    <a:gd name="connsiteY8" fmla="*/ 129209 h 1630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19469" h="1630017">
                      <a:moveTo>
                        <a:pt x="293204" y="129209"/>
                      </a:moveTo>
                      <a:lnTo>
                        <a:pt x="0" y="1336813"/>
                      </a:lnTo>
                      <a:lnTo>
                        <a:pt x="660952" y="1346752"/>
                      </a:lnTo>
                      <a:lnTo>
                        <a:pt x="1053547" y="1630017"/>
                      </a:lnTo>
                      <a:lnTo>
                        <a:pt x="1510747" y="1321904"/>
                      </a:lnTo>
                      <a:lnTo>
                        <a:pt x="1719469" y="273326"/>
                      </a:lnTo>
                      <a:lnTo>
                        <a:pt x="1227482" y="243509"/>
                      </a:lnTo>
                      <a:lnTo>
                        <a:pt x="849795" y="0"/>
                      </a:lnTo>
                      <a:lnTo>
                        <a:pt x="293204" y="129209"/>
                      </a:lnTo>
                      <a:close/>
                    </a:path>
                  </a:pathLst>
                </a:custGeom>
                <a:solidFill>
                  <a:srgbClr val="B0AB9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52" name="Picture 4" descr="Free Clipart of a Plant | KalaaLo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7550025" y="3247027"/>
                  <a:ext cx="393957" cy="4993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4" descr="Free Clipart of a Plant | KalaaLo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7760141" y="3017744"/>
                  <a:ext cx="393957" cy="4993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4" descr="Free Clipart of a Plant | KalaaLo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7303731" y="3361668"/>
                  <a:ext cx="393957" cy="4993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9" name="TextBox 28"/>
              <p:cNvSpPr txBox="1"/>
              <p:nvPr/>
            </p:nvSpPr>
            <p:spPr>
              <a:xfrm>
                <a:off x="1281985" y="4346266"/>
                <a:ext cx="14738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Health facility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780929" y="4346266"/>
                <a:ext cx="15522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Home Address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536935" y="4346266"/>
                <a:ext cx="1565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Travel Patterns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Flowchart: Connector 81"/>
            <p:cNvSpPr/>
            <p:nvPr/>
          </p:nvSpPr>
          <p:spPr>
            <a:xfrm>
              <a:off x="1840343" y="2858514"/>
              <a:ext cx="91767" cy="96535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19" name="Flowchart: Connector 81"/>
            <p:cNvSpPr/>
            <p:nvPr/>
          </p:nvSpPr>
          <p:spPr>
            <a:xfrm>
              <a:off x="4557039" y="2858514"/>
              <a:ext cx="91767" cy="96535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21" name="Flowchart: Connector 81"/>
            <p:cNvSpPr/>
            <p:nvPr/>
          </p:nvSpPr>
          <p:spPr>
            <a:xfrm>
              <a:off x="7273735" y="2858514"/>
              <a:ext cx="91767" cy="96535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22" name="Flowchart: Connector 81"/>
            <p:cNvSpPr/>
            <p:nvPr/>
          </p:nvSpPr>
          <p:spPr>
            <a:xfrm>
              <a:off x="4709439" y="3010914"/>
              <a:ext cx="91767" cy="9653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23" name="Flowchart: Connector 81"/>
            <p:cNvSpPr/>
            <p:nvPr/>
          </p:nvSpPr>
          <p:spPr>
            <a:xfrm>
              <a:off x="4465272" y="3197915"/>
              <a:ext cx="91767" cy="9653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24" name="Flowchart: Connector 81"/>
            <p:cNvSpPr/>
            <p:nvPr/>
          </p:nvSpPr>
          <p:spPr>
            <a:xfrm>
              <a:off x="4602922" y="2263459"/>
              <a:ext cx="91767" cy="9653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25" name="Flowchart: Connector 81"/>
            <p:cNvSpPr/>
            <p:nvPr/>
          </p:nvSpPr>
          <p:spPr>
            <a:xfrm>
              <a:off x="5097039" y="2838679"/>
              <a:ext cx="91767" cy="9653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26" name="Flowchart: Connector 81"/>
            <p:cNvSpPr/>
            <p:nvPr/>
          </p:nvSpPr>
          <p:spPr>
            <a:xfrm>
              <a:off x="3808291" y="2742144"/>
              <a:ext cx="91767" cy="9653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27" name="Flowchart: Connector 81"/>
            <p:cNvSpPr/>
            <p:nvPr/>
          </p:nvSpPr>
          <p:spPr>
            <a:xfrm>
              <a:off x="3762407" y="3327395"/>
              <a:ext cx="91767" cy="9653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32" name="Flowchart: Connector 81"/>
            <p:cNvSpPr/>
            <p:nvPr/>
          </p:nvSpPr>
          <p:spPr>
            <a:xfrm>
              <a:off x="7548218" y="3624284"/>
              <a:ext cx="91767" cy="96535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33" name="Flowchart: Connector 81"/>
            <p:cNvSpPr/>
            <p:nvPr/>
          </p:nvSpPr>
          <p:spPr>
            <a:xfrm>
              <a:off x="7834796" y="3124614"/>
              <a:ext cx="91767" cy="96535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34" name="Flowchart: Connector 81"/>
            <p:cNvSpPr/>
            <p:nvPr/>
          </p:nvSpPr>
          <p:spPr>
            <a:xfrm>
              <a:off x="7788912" y="3409578"/>
              <a:ext cx="91767" cy="96535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35" name="Flowchart: Connector 81"/>
            <p:cNvSpPr/>
            <p:nvPr/>
          </p:nvSpPr>
          <p:spPr>
            <a:xfrm>
              <a:off x="7639985" y="3457532"/>
              <a:ext cx="91767" cy="96535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36" name="Flowchart: Connector 81"/>
            <p:cNvSpPr/>
            <p:nvPr/>
          </p:nvSpPr>
          <p:spPr>
            <a:xfrm>
              <a:off x="8261968" y="2013671"/>
              <a:ext cx="91767" cy="96535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38" name="Flowchart: Connector 81"/>
            <p:cNvSpPr/>
            <p:nvPr/>
          </p:nvSpPr>
          <p:spPr>
            <a:xfrm>
              <a:off x="7987196" y="3277014"/>
              <a:ext cx="91767" cy="96535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39" name="Flowchart: Connector 81"/>
            <p:cNvSpPr/>
            <p:nvPr/>
          </p:nvSpPr>
          <p:spPr>
            <a:xfrm>
              <a:off x="8033079" y="2013671"/>
              <a:ext cx="91767" cy="96535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40" name="Flowchart: Connector 81"/>
            <p:cNvSpPr/>
            <p:nvPr/>
          </p:nvSpPr>
          <p:spPr>
            <a:xfrm>
              <a:off x="4755322" y="2415859"/>
              <a:ext cx="91767" cy="9653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41" name="Flowchart: Connector 81"/>
            <p:cNvSpPr/>
            <p:nvPr/>
          </p:nvSpPr>
          <p:spPr>
            <a:xfrm>
              <a:off x="4216953" y="2536941"/>
              <a:ext cx="91767" cy="9653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28" name="Flowchart: Connector 81"/>
            <p:cNvSpPr/>
            <p:nvPr/>
          </p:nvSpPr>
          <p:spPr>
            <a:xfrm>
              <a:off x="5097038" y="3527749"/>
              <a:ext cx="91767" cy="9653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74" name="Flowchart: Connector 81"/>
            <p:cNvSpPr/>
            <p:nvPr/>
          </p:nvSpPr>
          <p:spPr>
            <a:xfrm>
              <a:off x="7798978" y="3545456"/>
              <a:ext cx="91767" cy="9653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75" name="Flowchart: Connector 81"/>
            <p:cNvSpPr/>
            <p:nvPr/>
          </p:nvSpPr>
          <p:spPr>
            <a:xfrm>
              <a:off x="7449458" y="3018438"/>
              <a:ext cx="91767" cy="9653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76" name="Flowchart: Connector 81"/>
            <p:cNvSpPr/>
            <p:nvPr/>
          </p:nvSpPr>
          <p:spPr>
            <a:xfrm>
              <a:off x="7205291" y="3205439"/>
              <a:ext cx="91767" cy="9653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77" name="Flowchart: Connector 81"/>
            <p:cNvSpPr/>
            <p:nvPr/>
          </p:nvSpPr>
          <p:spPr>
            <a:xfrm>
              <a:off x="7837058" y="2846203"/>
              <a:ext cx="91767" cy="9653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</p:grpSp>
    </p:spTree>
    <p:extLst>
      <p:ext uri="{BB962C8B-B14F-4D97-AF65-F5344CB8AC3E}">
        <p14:creationId xmlns:p14="http://schemas.microsoft.com/office/powerpoint/2010/main" val="243061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Focus investigation -&gt; classification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25625"/>
            <a:ext cx="86409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Focus</a:t>
            </a:r>
            <a:r>
              <a:rPr lang="en-US" sz="1800" dirty="0" smtClean="0"/>
              <a:t> = defined, circumscribed area in a currently or formerly </a:t>
            </a:r>
            <a:r>
              <a:rPr lang="en-US" sz="1800" dirty="0" err="1" smtClean="0"/>
              <a:t>malarious</a:t>
            </a:r>
            <a:r>
              <a:rPr lang="en-US" sz="1800" dirty="0" smtClean="0"/>
              <a:t> area that contains epidemiological and ecological factors necessary for malaria transmission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C27BB-EC34-4711-8D50-B6E287C1995C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001"/>
            <a:ext cx="5057998" cy="24637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47"/>
          <a:stretch/>
        </p:blipFill>
        <p:spPr>
          <a:xfrm>
            <a:off x="5073658" y="2621410"/>
            <a:ext cx="3962838" cy="246377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085900" y="4550270"/>
            <a:ext cx="4718348" cy="1110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dirty="0"/>
              <a:t>≤</a:t>
            </a:r>
            <a:r>
              <a:rPr lang="en-US" dirty="0" smtClean="0"/>
              <a:t>3 years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709991" y="4537479"/>
            <a:ext cx="4678433" cy="979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dirty="0" smtClean="0"/>
              <a:t>&gt;3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6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 smtClean="0"/>
              <a:t>Drug efficacy and resistance</a:t>
            </a:r>
            <a:endParaRPr lang="en-US" sz="3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C27BB-EC34-4711-8D50-B6E287C1995C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30" y="2013316"/>
            <a:ext cx="4588242" cy="3390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810395"/>
            <a:ext cx="4239739" cy="4408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2080" y="1487771"/>
            <a:ext cx="334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Molecular markers in Myanmar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3568" y="1487771"/>
            <a:ext cx="3652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 treatment failure in Cambodia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98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4340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 smtClean="0"/>
              <a:t>Logistics</a:t>
            </a:r>
            <a:endParaRPr lang="en-US" sz="3800" b="1" dirty="0"/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812566"/>
            <a:ext cx="3857305" cy="545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809378"/>
            <a:ext cx="3830461" cy="541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97087" y="548680"/>
            <a:ext cx="109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 stock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00192" y="548680"/>
            <a:ext cx="172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LLIN distribution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64691" y="6128160"/>
            <a:ext cx="1778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Karim et al. ASTMH 2016.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187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85664"/>
            <a:ext cx="8686800" cy="4507632"/>
          </a:xfrm>
        </p:spPr>
        <p:txBody>
          <a:bodyPr>
            <a:normAutofit/>
          </a:bodyPr>
          <a:lstStyle/>
          <a:p>
            <a:pPr indent="-182880"/>
            <a:r>
              <a:rPr lang="en-US" sz="2400" dirty="0" smtClean="0"/>
              <a:t>Internal </a:t>
            </a:r>
            <a:r>
              <a:rPr lang="en-US" sz="2400" dirty="0"/>
              <a:t>use of NMCP </a:t>
            </a:r>
            <a:r>
              <a:rPr lang="en-US" sz="2400" dirty="0" smtClean="0"/>
              <a:t>– monthly/near real-time </a:t>
            </a:r>
            <a:r>
              <a:rPr lang="en-US" sz="2400" dirty="0"/>
              <a:t>situation </a:t>
            </a:r>
            <a:r>
              <a:rPr lang="en-US" sz="2400" dirty="0" smtClean="0"/>
              <a:t>analysis and planning activities</a:t>
            </a:r>
            <a:endParaRPr lang="en-US" sz="2400" dirty="0"/>
          </a:p>
          <a:p>
            <a:pPr indent="-182880"/>
            <a:r>
              <a:rPr lang="en-US" sz="2400" dirty="0" smtClean="0"/>
              <a:t>Annual bulletin/report for MOH</a:t>
            </a:r>
          </a:p>
          <a:p>
            <a:pPr indent="-182880"/>
            <a:r>
              <a:rPr lang="en-US" sz="2400" dirty="0" smtClean="0"/>
              <a:t>Progress </a:t>
            </a:r>
            <a:r>
              <a:rPr lang="en-US" sz="2400" dirty="0"/>
              <a:t>update to Global </a:t>
            </a:r>
            <a:r>
              <a:rPr lang="en-US" sz="2400" dirty="0" smtClean="0"/>
              <a:t>Fund</a:t>
            </a:r>
            <a:endParaRPr lang="en-US" sz="2400" dirty="0"/>
          </a:p>
          <a:p>
            <a:pPr indent="-182880"/>
            <a:r>
              <a:rPr lang="en-US" sz="2400" dirty="0" smtClean="0"/>
              <a:t>WHO </a:t>
            </a:r>
            <a:r>
              <a:rPr lang="en-US" sz="2400" dirty="0"/>
              <a:t>World Malaria Report</a:t>
            </a:r>
          </a:p>
          <a:p>
            <a:pPr indent="-182880"/>
            <a:r>
              <a:rPr lang="en-US" sz="2400" dirty="0" smtClean="0"/>
              <a:t>NMCP/MOH Dashboard</a:t>
            </a:r>
          </a:p>
          <a:p>
            <a:pPr indent="-182880"/>
            <a:r>
              <a:rPr lang="en-US" sz="2400" dirty="0" smtClean="0"/>
              <a:t>Publications </a:t>
            </a:r>
            <a:r>
              <a:rPr lang="en-US" sz="2400" dirty="0"/>
              <a:t>(</a:t>
            </a:r>
            <a:r>
              <a:rPr lang="en-US" sz="2400" dirty="0" smtClean="0"/>
              <a:t>internal/external</a:t>
            </a:r>
            <a:r>
              <a:rPr lang="en-US" sz="2400" dirty="0"/>
              <a:t>)</a:t>
            </a:r>
          </a:p>
          <a:p>
            <a:pPr indent="-182880"/>
            <a:r>
              <a:rPr lang="en-US" sz="2400" dirty="0" smtClean="0"/>
              <a:t>Presentations</a:t>
            </a:r>
            <a:endParaRPr lang="en-US" sz="2400" dirty="0"/>
          </a:p>
          <a:p>
            <a:pPr indent="-182880"/>
            <a:r>
              <a:rPr lang="en-US" sz="2400" dirty="0" smtClean="0"/>
              <a:t>Special requests from </a:t>
            </a:r>
            <a:r>
              <a:rPr lang="en-US" sz="2400" dirty="0" err="1" smtClean="0"/>
              <a:t>MoH</a:t>
            </a:r>
            <a:endParaRPr lang="en-US" sz="2400" dirty="0"/>
          </a:p>
          <a:p>
            <a:pPr indent="-182880"/>
            <a:r>
              <a:rPr lang="en-US" sz="2400" dirty="0" smtClean="0"/>
              <a:t>Information sharing </a:t>
            </a:r>
            <a:r>
              <a:rPr lang="en-US" sz="2400" dirty="0"/>
              <a:t>with collaborating organizations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52138"/>
            <a:ext cx="7303166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urveillance data by an NMCP: 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maps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ight be needed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30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800" b="1" dirty="0" smtClean="0"/>
              <a:t>Malaria dashboards vs GIS</a:t>
            </a:r>
            <a:endParaRPr lang="en-US" sz="3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6580309"/>
              </p:ext>
            </p:extLst>
          </p:nvPr>
        </p:nvGraphicFramePr>
        <p:xfrm>
          <a:off x="179512" y="1825625"/>
          <a:ext cx="8856984" cy="25958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617744">
                  <a:extLst>
                    <a:ext uri="{9D8B030D-6E8A-4147-A177-3AD203B41FA5}">
                      <a16:colId xmlns:a16="http://schemas.microsoft.com/office/drawing/2014/main" xmlns="" val="2538053800"/>
                    </a:ext>
                  </a:extLst>
                </a:gridCol>
                <a:gridCol w="4239240">
                  <a:extLst>
                    <a:ext uri="{9D8B030D-6E8A-4147-A177-3AD203B41FA5}">
                      <a16:colId xmlns:a16="http://schemas.microsoft.com/office/drawing/2014/main" xmlns="" val="3202464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Dashboard e.g. DHIS2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GIS e.g. QGIS, ArcGIS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1575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User-friendly,</a:t>
                      </a:r>
                      <a:r>
                        <a:rPr lang="en-US" sz="1800" baseline="0" dirty="0" smtClean="0"/>
                        <a:t> easy to learn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More</a:t>
                      </a:r>
                      <a:r>
                        <a:rPr lang="en-US" sz="1800" baseline="0" dirty="0" smtClean="0"/>
                        <a:t> difficult to learn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90776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Online, may be near-real-time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Online or offline, harder to update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05845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Limited</a:t>
                      </a:r>
                      <a:r>
                        <a:rPr lang="en-US" sz="1800" baseline="0" dirty="0" smtClean="0"/>
                        <a:t> range of fixed map outputs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Potentially unlimited</a:t>
                      </a:r>
                      <a:r>
                        <a:rPr lang="en-US" sz="1800" baseline="0" dirty="0" smtClean="0"/>
                        <a:t> range of map outputs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2200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Little or no spatial analysis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Broad</a:t>
                      </a:r>
                      <a:r>
                        <a:rPr lang="en-US" sz="1800" baseline="0" dirty="0" smtClean="0"/>
                        <a:t> range of spatial analyses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01744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Relatively inflexible once</a:t>
                      </a:r>
                      <a:r>
                        <a:rPr lang="en-US" sz="1800" baseline="0" dirty="0" smtClean="0"/>
                        <a:t> set up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Very flexible – content,</a:t>
                      </a:r>
                      <a:r>
                        <a:rPr lang="en-US" sz="1800" baseline="0" dirty="0" smtClean="0"/>
                        <a:t> formats…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0356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Mostly require pre-prepared</a:t>
                      </a:r>
                      <a:r>
                        <a:rPr lang="en-US" sz="1800" baseline="0" dirty="0" smtClean="0"/>
                        <a:t> geographic data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Can manage and edit geographic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data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2605251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C27BB-EC34-4711-8D50-B6E287C1995C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771800" y="5013176"/>
            <a:ext cx="30909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dirty="0" smtClean="0"/>
              <a:t>NMCPs need both!</a:t>
            </a:r>
            <a:endParaRPr lang="en-US" sz="3000" i="1" dirty="0"/>
          </a:p>
        </p:txBody>
      </p:sp>
    </p:spTree>
    <p:extLst>
      <p:ext uri="{BB962C8B-B14F-4D97-AF65-F5344CB8AC3E}">
        <p14:creationId xmlns:p14="http://schemas.microsoft.com/office/powerpoint/2010/main" val="17712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 smtClean="0"/>
              <a:t>Summary</a:t>
            </a:r>
            <a:endParaRPr lang="en-US" sz="3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182880"/>
            <a:r>
              <a:rPr lang="en-US" sz="2400" dirty="0" smtClean="0"/>
              <a:t>All data in Health Information Systems has a geographic dimension</a:t>
            </a:r>
          </a:p>
          <a:p>
            <a:pPr indent="-182880"/>
            <a:endParaRPr lang="en-US" sz="2400" dirty="0"/>
          </a:p>
          <a:p>
            <a:pPr indent="-182880"/>
            <a:r>
              <a:rPr lang="en-US" sz="2400" dirty="0" smtClean="0"/>
              <a:t>Mapping is essential to communicable disease surveillance for monitoring and planning service delivery </a:t>
            </a:r>
          </a:p>
          <a:p>
            <a:pPr indent="-182880"/>
            <a:endParaRPr lang="en-US" sz="2400" dirty="0"/>
          </a:p>
          <a:p>
            <a:pPr indent="-182880"/>
            <a:r>
              <a:rPr lang="en-US" sz="2400" dirty="0" smtClean="0"/>
              <a:t>For malaria, the closer a location is to elimination, the more geographical and temporal detail is needed</a:t>
            </a:r>
          </a:p>
          <a:p>
            <a:pPr indent="-182880"/>
            <a:endParaRPr lang="en-US" sz="2400" dirty="0"/>
          </a:p>
          <a:p>
            <a:pPr indent="-182880"/>
            <a:r>
              <a:rPr lang="en-US" sz="2400" dirty="0" smtClean="0"/>
              <a:t>GIS is an essential partner to dashboards e.g. DHIS2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C27BB-EC34-4711-8D50-B6E287C1995C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293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84235"/>
          </a:xfrm>
        </p:spPr>
        <p:txBody>
          <a:bodyPr>
            <a:normAutofit/>
          </a:bodyPr>
          <a:lstStyle/>
          <a:p>
            <a:r>
              <a:rPr lang="en-US" dirty="0" smtClean="0"/>
              <a:t>John Snow, Cholera 1854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94A0-358B-4FF5-A0C1-A823B5B87C64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-17903" y="6475255"/>
            <a:ext cx="52712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https://www.youtube.com/watch?v=753XHXPLrn48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7" name="McfrHyg0tGI"/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236168"/>
            <a:ext cx="9146949" cy="514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4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 smtClean="0"/>
              <a:t>Resources</a:t>
            </a:r>
            <a:endParaRPr lang="en-US" sz="3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25625"/>
            <a:ext cx="8280920" cy="435133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https://www.who.int/csr/resources/publications/surveillance/WHO_CDS_EPR_LYO_2006_2/en/</a:t>
            </a: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://www.who.int/malaria/publications/atoz/9789241503334/en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https://www.dhis2.org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www.arcgis.com/index.html</a:t>
            </a:r>
            <a:endParaRPr lang="en-US" dirty="0" smtClean="0"/>
          </a:p>
          <a:p>
            <a:r>
              <a:rPr lang="en-US" dirty="0">
                <a:hlinkClick r:id="rId5"/>
              </a:rPr>
              <a:t>https://www.qgis.org/en/site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www.nea.gov.sg/dengue-zika/dengue/dengue-clusters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C27BB-EC34-4711-8D50-B6E287C1995C}" type="slidenum">
              <a:rPr lang="en-GB" altLang="en-US" smtClean="0"/>
              <a:pPr>
                <a:defRPr/>
              </a:pPr>
              <a:t>40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3352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435" y="267158"/>
            <a:ext cx="7886700" cy="1325563"/>
          </a:xfrm>
        </p:spPr>
        <p:txBody>
          <a:bodyPr>
            <a:normAutofit/>
          </a:bodyPr>
          <a:lstStyle/>
          <a:p>
            <a:r>
              <a:rPr lang="en-US" sz="3800" b="1" dirty="0" smtClean="0"/>
              <a:t>Acknowledgements</a:t>
            </a:r>
            <a:endParaRPr lang="en-US" sz="3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515350" cy="4987751"/>
          </a:xfrm>
        </p:spPr>
        <p:txBody>
          <a:bodyPr>
            <a:normAutofit/>
          </a:bodyPr>
          <a:lstStyle/>
          <a:p>
            <a:r>
              <a:rPr lang="en-US" sz="1800" dirty="0" smtClean="0"/>
              <a:t>Cambodia NMCP (CNM): Siv Sovannaroth</a:t>
            </a:r>
          </a:p>
          <a:p>
            <a:endParaRPr lang="en-US" sz="1800" dirty="0" smtClean="0"/>
          </a:p>
          <a:p>
            <a:r>
              <a:rPr lang="en-US" sz="1800" dirty="0" smtClean="0"/>
              <a:t>Bangladesh NMEP: </a:t>
            </a:r>
            <a:r>
              <a:rPr lang="en-US" sz="1800" dirty="0" err="1" smtClean="0"/>
              <a:t>Anjan</a:t>
            </a:r>
            <a:r>
              <a:rPr lang="en-US" sz="1800" dirty="0" smtClean="0"/>
              <a:t> </a:t>
            </a:r>
            <a:r>
              <a:rPr lang="en-US" sz="1800" dirty="0" err="1" smtClean="0"/>
              <a:t>Saha</a:t>
            </a:r>
            <a:r>
              <a:rPr lang="en-US" sz="1800" dirty="0" smtClean="0"/>
              <a:t>, MM Aktaruzzaman</a:t>
            </a:r>
          </a:p>
          <a:p>
            <a:endParaRPr lang="en-US" sz="1800" dirty="0" smtClean="0"/>
          </a:p>
          <a:p>
            <a:r>
              <a:rPr lang="en-US" sz="1800" dirty="0" smtClean="0"/>
              <a:t>MORU: Pengby Ngor, </a:t>
            </a:r>
            <a:r>
              <a:rPr lang="en-US" sz="1800" dirty="0" err="1" smtClean="0"/>
              <a:t>Jahirul</a:t>
            </a:r>
            <a:r>
              <a:rPr lang="en-US" sz="1800" dirty="0" smtClean="0"/>
              <a:t> Karim, Chris Mercado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C27BB-EC34-4711-8D50-B6E287C1995C}" type="slidenum">
              <a:rPr lang="en-GB" altLang="en-US" smtClean="0"/>
              <a:pPr>
                <a:defRPr/>
              </a:pPr>
              <a:t>41</a:t>
            </a:fld>
            <a:endParaRPr lang="en-GB" altLang="en-US"/>
          </a:p>
        </p:txBody>
      </p:sp>
      <p:pic>
        <p:nvPicPr>
          <p:cNvPr id="4098" name="Picture 2" descr="Image result for gates found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694" y="4170784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wellco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797152"/>
            <a:ext cx="1490464" cy="14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dfa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01208"/>
            <a:ext cx="3168352" cy="54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27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800" b="1" dirty="0" smtClean="0"/>
              <a:t>Thank you and good luck!</a:t>
            </a:r>
            <a:endParaRPr lang="en-US" sz="3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hlinkClick r:id="rId2"/>
              </a:rPr>
              <a:t>richard@tropmedres.ac</a:t>
            </a:r>
            <a:endParaRPr lang="en-US" dirty="0" smtClean="0"/>
          </a:p>
          <a:p>
            <a:pPr marL="0" indent="0" algn="ctr">
              <a:buNone/>
            </a:pPr>
            <a:r>
              <a:rPr lang="en-US" smtClean="0">
                <a:hlinkClick r:id="rId3"/>
              </a:rPr>
              <a:t>www.tropmedres.ac/epidemiology</a:t>
            </a:r>
            <a:r>
              <a:rPr lang="en-US" smtClean="0"/>
              <a:t>  </a:t>
            </a:r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94A0-358B-4FF5-A0C1-A823B5B87C64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58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716" y="1049362"/>
            <a:ext cx="5030845" cy="46954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84235"/>
          </a:xfrm>
        </p:spPr>
        <p:txBody>
          <a:bodyPr>
            <a:normAutofit/>
          </a:bodyPr>
          <a:lstStyle/>
          <a:p>
            <a:r>
              <a:rPr lang="en-US" dirty="0" smtClean="0"/>
              <a:t>John Snow, Cholera 1854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94A0-358B-4FF5-A0C1-A823B5B87C64}" type="slidenum">
              <a:rPr lang="en-GB" smtClean="0"/>
              <a:pPr/>
              <a:t>5</a:t>
            </a:fld>
            <a:endParaRPr lang="en-GB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457700" y="2892287"/>
            <a:ext cx="2417274" cy="258417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www.ph.ucla.edu/epi/snow/graphics/cricketfig13_l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9743" y="183095"/>
            <a:ext cx="1618284" cy="19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h.ucla.edu/epi/snow/broadstreetpump_night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606" y="3860548"/>
            <a:ext cx="1832039" cy="231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7"/>
          <p:cNvSpPr txBox="1">
            <a:spLocks/>
          </p:cNvSpPr>
          <p:nvPr/>
        </p:nvSpPr>
        <p:spPr>
          <a:xfrm>
            <a:off x="6900645" y="2187575"/>
            <a:ext cx="13939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Broad Street water pump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727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6671"/>
            <a:ext cx="9164483" cy="61324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22036"/>
            <a:ext cx="7886700" cy="68423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John Snow, Cholera 1854</a:t>
            </a:r>
            <a:r>
              <a:rPr lang="en-US" b="1" dirty="0" smtClean="0">
                <a:solidFill>
                  <a:schemeClr val="bg1"/>
                </a:solidFill>
              </a:rPr>
              <a:t> &amp; Google Maps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94A0-358B-4FF5-A0C1-A823B5B87C64}" type="slidenum">
              <a:rPr lang="en-GB" smtClean="0"/>
              <a:pPr/>
              <a:t>6</a:t>
            </a:fld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4457700" y="2187575"/>
            <a:ext cx="3836908" cy="4351338"/>
            <a:chOff x="4457700" y="2187575"/>
            <a:chExt cx="3836908" cy="4351338"/>
          </a:xfrm>
        </p:grpSpPr>
        <p:sp>
          <p:nvSpPr>
            <p:cNvPr id="9" name="Content Placeholder 7"/>
            <p:cNvSpPr txBox="1">
              <a:spLocks/>
            </p:cNvSpPr>
            <p:nvPr/>
          </p:nvSpPr>
          <p:spPr>
            <a:xfrm>
              <a:off x="6900645" y="2187575"/>
              <a:ext cx="1393963" cy="43513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 smtClean="0">
                  <a:solidFill>
                    <a:schemeClr val="bg1"/>
                  </a:solidFill>
                </a:rPr>
                <a:t>Broad Street water pump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4457700" y="2949197"/>
              <a:ext cx="2417274" cy="258417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4" descr="http://www.ph.ucla.edu/epi/snow/broadstreetpump_night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606" y="3860548"/>
            <a:ext cx="1832039" cy="231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55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8400" y="155677"/>
            <a:ext cx="9412883" cy="6163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6671"/>
            <a:ext cx="9164483" cy="6132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716" y="1106272"/>
            <a:ext cx="5030845" cy="46954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22036"/>
            <a:ext cx="7886700" cy="68423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John Snow, Cholera 1854</a:t>
            </a:r>
            <a:r>
              <a:rPr lang="en-US" b="1" dirty="0">
                <a:solidFill>
                  <a:schemeClr val="bg1"/>
                </a:solidFill>
              </a:rPr>
              <a:t> &amp; Google Maps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94A0-358B-4FF5-A0C1-A823B5B87C64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6900645" y="2187575"/>
            <a:ext cx="13939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bg1"/>
                </a:solidFill>
              </a:rPr>
              <a:t>Broad Street water pump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457700" y="2949197"/>
            <a:ext cx="2417274" cy="258417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http://www.ph.ucla.edu/epi/snow/broadstreetpump_night.g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606" y="3860548"/>
            <a:ext cx="1832039" cy="231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35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8400" y="151883"/>
            <a:ext cx="9412883" cy="6163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716" y="1102478"/>
            <a:ext cx="5030845" cy="46954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18242"/>
            <a:ext cx="7886700" cy="684235"/>
          </a:xfrm>
        </p:spPr>
        <p:txBody>
          <a:bodyPr>
            <a:normAutofit/>
          </a:bodyPr>
          <a:lstStyle/>
          <a:p>
            <a:r>
              <a:rPr lang="en-US" dirty="0" smtClean="0"/>
              <a:t>John Snow, Cholera 1854</a:t>
            </a:r>
            <a:r>
              <a:rPr lang="en-US" b="1" dirty="0"/>
              <a:t> &amp; Google Maps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94A0-358B-4FF5-A0C1-A823B5B87C64}" type="slidenum">
              <a:rPr lang="en-GB" smtClean="0"/>
              <a:pPr/>
              <a:t>8</a:t>
            </a:fld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4457700" y="2187575"/>
            <a:ext cx="3836908" cy="4351338"/>
            <a:chOff x="4457700" y="2187575"/>
            <a:chExt cx="3836908" cy="4351338"/>
          </a:xfrm>
        </p:grpSpPr>
        <p:sp>
          <p:nvSpPr>
            <p:cNvPr id="11" name="Content Placeholder 7"/>
            <p:cNvSpPr txBox="1">
              <a:spLocks/>
            </p:cNvSpPr>
            <p:nvPr/>
          </p:nvSpPr>
          <p:spPr>
            <a:xfrm>
              <a:off x="6900645" y="2187575"/>
              <a:ext cx="1393963" cy="43513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 smtClean="0"/>
                <a:t>Broad Street water pump</a:t>
              </a:r>
              <a:endParaRPr lang="en-GB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4457700" y="2949197"/>
              <a:ext cx="2417274" cy="258417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4" descr="http://www.ph.ucla.edu/epi/snow/broadstreetpump_night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606" y="3860548"/>
            <a:ext cx="1832039" cy="231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8400" y="151883"/>
            <a:ext cx="9412883" cy="6163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18242"/>
            <a:ext cx="7886700" cy="684235"/>
          </a:xfrm>
        </p:spPr>
        <p:txBody>
          <a:bodyPr>
            <a:normAutofit/>
          </a:bodyPr>
          <a:lstStyle/>
          <a:p>
            <a:r>
              <a:rPr lang="en-US" dirty="0" smtClean="0"/>
              <a:t>John Snow, Cholera 1854</a:t>
            </a:r>
            <a:r>
              <a:rPr lang="en-US" b="1" dirty="0"/>
              <a:t> &amp; Google Maps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94A0-358B-4FF5-A0C1-A823B5B87C64}" type="slidenum">
              <a:rPr lang="en-GB" smtClean="0"/>
              <a:pPr/>
              <a:t>9</a:t>
            </a:fld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4457700" y="2187575"/>
            <a:ext cx="3836908" cy="4351338"/>
            <a:chOff x="4457700" y="2187575"/>
            <a:chExt cx="3836908" cy="4351338"/>
          </a:xfrm>
        </p:grpSpPr>
        <p:sp>
          <p:nvSpPr>
            <p:cNvPr id="11" name="Content Placeholder 7"/>
            <p:cNvSpPr txBox="1">
              <a:spLocks/>
            </p:cNvSpPr>
            <p:nvPr/>
          </p:nvSpPr>
          <p:spPr>
            <a:xfrm>
              <a:off x="6900645" y="2187575"/>
              <a:ext cx="1393963" cy="43513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 smtClean="0"/>
                <a:t>Broad Street water pump</a:t>
              </a:r>
              <a:endParaRPr lang="en-GB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4457700" y="2949197"/>
              <a:ext cx="2417274" cy="258417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4" descr="http://www.ph.ucla.edu/epi/snow/broadstreetpump_night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606" y="3860548"/>
            <a:ext cx="1832039" cy="231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01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RU_Epi_HGLC_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ORU_Epi_template.potx" id="{C4C6975B-1ACD-426D-B7B7-6BADFDA88C4B}" vid="{8964BB0A-67A4-4C3D-BACD-1CA8771A4109}"/>
    </a:ext>
  </a:extLst>
</a:theme>
</file>

<file path=ppt/theme/theme2.xml><?xml version="1.0" encoding="utf-8"?>
<a:theme xmlns:a="http://schemas.openxmlformats.org/drawingml/2006/main" name="MORU Epi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ORU Epi NEW 4_3 191018.potx" id="{E99B234F-6876-4796-9F10-A0B3185EDFCC}" vid="{EF629C69-B4BA-49E2-AA2B-D0D1FFC8C16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1092</TotalTime>
  <Words>1250</Words>
  <Application>Microsoft Office PowerPoint</Application>
  <PresentationFormat>On-screen Show (4:3)</PresentationFormat>
  <Paragraphs>279</Paragraphs>
  <Slides>42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MORU_Epi_HGLC_template</vt:lpstr>
      <vt:lpstr>MORU Epi</vt:lpstr>
      <vt:lpstr>PowerPoint Presentation</vt:lpstr>
      <vt:lpstr>Learning Goals</vt:lpstr>
      <vt:lpstr>Cholera: from paper maps to GIS</vt:lpstr>
      <vt:lpstr>John Snow, Cholera 1854</vt:lpstr>
      <vt:lpstr>John Snow, Cholera 1854</vt:lpstr>
      <vt:lpstr>John Snow, Cholera 1854 &amp; Google Maps</vt:lpstr>
      <vt:lpstr>John Snow, Cholera 1854 &amp; Google Maps</vt:lpstr>
      <vt:lpstr>John Snow, Cholera 1854 &amp; Google Maps</vt:lpstr>
      <vt:lpstr>John Snow, Cholera 1854 &amp; Google Maps</vt:lpstr>
      <vt:lpstr>PowerPoint Presentation</vt:lpstr>
      <vt:lpstr>PowerPoint Presentation</vt:lpstr>
      <vt:lpstr>PowerPoint Presentation</vt:lpstr>
      <vt:lpstr>Communicable Disease Surveillance &amp; GIS</vt:lpstr>
      <vt:lpstr>Communicable Disease Surveillance</vt:lpstr>
      <vt:lpstr>Communicable Disease Surveillance</vt:lpstr>
      <vt:lpstr>Health Information System (HIS)</vt:lpstr>
      <vt:lpstr>PowerPoint Presentation</vt:lpstr>
      <vt:lpstr>Health Information Cycle, Geography &amp; GIS</vt:lpstr>
      <vt:lpstr>Dengue in Singapore</vt:lpstr>
      <vt:lpstr>Dengue Dashboard, Singapore</vt:lpstr>
      <vt:lpstr>Malaria Surveillance &amp; Geography</vt:lpstr>
      <vt:lpstr>PowerPoint Presentation</vt:lpstr>
      <vt:lpstr>Closer to elimination -&gt; higher resolution reporting</vt:lpstr>
      <vt:lpstr>Data flow and analysis for malaria</vt:lpstr>
      <vt:lpstr>Sources of malaria surveillance data</vt:lpstr>
      <vt:lpstr>Hierarchical Reporting System</vt:lpstr>
      <vt:lpstr>Data collation: ideal vs reality</vt:lpstr>
      <vt:lpstr>Malaria elimination surveillance and geography</vt:lpstr>
      <vt:lpstr>Passive Case Detection</vt:lpstr>
      <vt:lpstr>Passive Case Detection</vt:lpstr>
      <vt:lpstr>Case investigation -&gt; classification</vt:lpstr>
      <vt:lpstr>PowerPoint Presentation</vt:lpstr>
      <vt:lpstr>Mapping cases</vt:lpstr>
      <vt:lpstr>Focus investigation -&gt; classification</vt:lpstr>
      <vt:lpstr>Drug efficacy and resistance</vt:lpstr>
      <vt:lpstr>Logistics</vt:lpstr>
      <vt:lpstr>PowerPoint Presentation</vt:lpstr>
      <vt:lpstr>Malaria dashboards vs GIS</vt:lpstr>
      <vt:lpstr>Summary</vt:lpstr>
      <vt:lpstr>Resources</vt:lpstr>
      <vt:lpstr>Acknowledgements</vt:lpstr>
      <vt:lpstr>Thank you and good luck!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Izay Pantanilla</cp:lastModifiedBy>
  <cp:revision>121</cp:revision>
  <dcterms:created xsi:type="dcterms:W3CDTF">2018-03-06T13:12:55Z</dcterms:created>
  <dcterms:modified xsi:type="dcterms:W3CDTF">2019-04-04T07:26:50Z</dcterms:modified>
</cp:coreProperties>
</file>