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8" r:id="rId2"/>
    <p:sldId id="304" r:id="rId3"/>
    <p:sldId id="305" r:id="rId4"/>
    <p:sldId id="307" r:id="rId5"/>
    <p:sldId id="289" r:id="rId6"/>
    <p:sldId id="290" r:id="rId7"/>
    <p:sldId id="291" r:id="rId8"/>
    <p:sldId id="292" r:id="rId9"/>
    <p:sldId id="293" r:id="rId10"/>
    <p:sldId id="294" r:id="rId11"/>
    <p:sldId id="295" r:id="rId12"/>
    <p:sldId id="296" r:id="rId13"/>
    <p:sldId id="297" r:id="rId14"/>
    <p:sldId id="298" r:id="rId15"/>
    <p:sldId id="299" r:id="rId16"/>
    <p:sldId id="300"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3022">
          <p15:clr>
            <a:srgbClr val="A4A3A4"/>
          </p15:clr>
        </p15:guide>
        <p15:guide id="2" orient="horz" pos="618">
          <p15:clr>
            <a:srgbClr val="A4A3A4"/>
          </p15:clr>
        </p15:guide>
        <p15:guide id="3" orient="horz" pos="4065">
          <p15:clr>
            <a:srgbClr val="A4A3A4"/>
          </p15:clr>
        </p15:guide>
        <p15:guide id="4" orient="horz" pos="3430">
          <p15:clr>
            <a:srgbClr val="A4A3A4"/>
          </p15:clr>
        </p15:guide>
        <p15:guide id="5" orient="horz" pos="1253">
          <p15:clr>
            <a:srgbClr val="A4A3A4"/>
          </p15:clr>
        </p15:guide>
        <p15:guide id="6" orient="horz" pos="2478">
          <p15:clr>
            <a:srgbClr val="A4A3A4"/>
          </p15:clr>
        </p15:guide>
        <p15:guide id="7" pos="2880">
          <p15:clr>
            <a:srgbClr val="A4A3A4"/>
          </p15:clr>
        </p15:guide>
        <p15:guide id="8" pos="4967">
          <p15:clr>
            <a:srgbClr val="A4A3A4"/>
          </p15:clr>
        </p15:guide>
        <p15:guide id="9" pos="793">
          <p15:clr>
            <a:srgbClr val="A4A3A4"/>
          </p15:clr>
        </p15:guide>
        <p15:guide id="10" pos="4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a:srgbClr val="315A75"/>
    <a:srgbClr val="3398CC"/>
    <a:srgbClr val="346667"/>
    <a:srgbClr val="1B3163"/>
    <a:srgbClr val="001C54"/>
    <a:srgbClr val="D8AA3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919" autoAdjust="0"/>
    <p:restoredTop sz="71154" autoAdjust="0"/>
  </p:normalViewPr>
  <p:slideViewPr>
    <p:cSldViewPr showGuides="1">
      <p:cViewPr varScale="1">
        <p:scale>
          <a:sx n="52" d="100"/>
          <a:sy n="52" d="100"/>
        </p:scale>
        <p:origin x="-2394" y="-60"/>
      </p:cViewPr>
      <p:guideLst>
        <p:guide orient="horz" pos="3022"/>
        <p:guide orient="horz" pos="618"/>
        <p:guide orient="horz" pos="4065"/>
        <p:guide orient="horz" pos="3430"/>
        <p:guide orient="horz" pos="1253"/>
        <p:guide orient="horz" pos="2478"/>
        <p:guide pos="2880"/>
        <p:guide pos="4967"/>
        <p:guide pos="793"/>
        <p:guide pos="433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02/04/2019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330343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a:t>What is  a</a:t>
            </a:r>
            <a:r>
              <a:rPr lang="en-PH" b="1" baseline="0"/>
              <a:t> map?</a:t>
            </a:r>
            <a:endParaRPr lang="en-US" b="1"/>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4211292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a:t>Optional components</a:t>
            </a:r>
          </a:p>
          <a:p>
            <a:endParaRPr lang="en-PH"/>
          </a:p>
          <a:p>
            <a:endParaRPr lang="en-PH"/>
          </a:p>
          <a:p>
            <a:pPr marL="171450" indent="-171450">
              <a:buFont typeface="Arial" pitchFamily="34" charset="0"/>
              <a:buChar char="•"/>
            </a:pPr>
            <a:r>
              <a:rPr lang="en-PH"/>
              <a:t>Additional information</a:t>
            </a:r>
          </a:p>
          <a:p>
            <a:pPr marL="171450" indent="-171450">
              <a:buFont typeface="Arial" pitchFamily="34" charset="0"/>
              <a:buChar char="•"/>
            </a:pPr>
            <a:endParaRPr lang="en-PH"/>
          </a:p>
          <a:p>
            <a:pPr marL="171450" indent="-171450">
              <a:buFont typeface="Arial" pitchFamily="34" charset="0"/>
              <a:buChar char="•"/>
            </a:pPr>
            <a:r>
              <a:rPr lang="en-PH"/>
              <a:t>Project file name</a:t>
            </a:r>
          </a:p>
          <a:p>
            <a:pPr marL="171450" indent="-171450">
              <a:buFont typeface="Arial" pitchFamily="34" charset="0"/>
              <a:buChar char="•"/>
            </a:pPr>
            <a:endParaRPr lang="en-PH"/>
          </a:p>
          <a:p>
            <a:pPr marL="171450" indent="-171450">
              <a:buFont typeface="Arial" pitchFamily="34" charset="0"/>
              <a:buChar char="•"/>
            </a:pPr>
            <a:r>
              <a:rPr lang="en-PH"/>
              <a:t>Logo</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379072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t>Is this a good thematic map?</a:t>
            </a:r>
          </a:p>
          <a:p>
            <a:endParaRPr lang="en-PH"/>
          </a:p>
          <a:p>
            <a:endParaRPr lang="en-PH"/>
          </a:p>
          <a:p>
            <a:r>
              <a:rPr lang="en-PH"/>
              <a:t>Based on what you have learned from this session,</a:t>
            </a:r>
            <a:r>
              <a:rPr lang="en-PH" baseline="0"/>
              <a:t> can you say if this is a good thematic map or not?</a:t>
            </a:r>
          </a:p>
          <a:p>
            <a:endParaRPr lang="en-PH" baseline="0"/>
          </a:p>
          <a:p>
            <a:r>
              <a:rPr lang="en-PH" baseline="0"/>
              <a:t>Does it have all the mandatory component? Does the placement of the different components make the map easy to understand?</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85868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t>Is this a good thematic map?</a:t>
            </a:r>
          </a:p>
          <a:p>
            <a:endParaRPr lang="en-PH"/>
          </a:p>
          <a:p>
            <a:endParaRPr lang="en-PH"/>
          </a:p>
          <a:p>
            <a:r>
              <a:rPr lang="en-PH"/>
              <a:t>Is this an imporvement from the previous thematic</a:t>
            </a:r>
            <a:r>
              <a:rPr lang="en-PH" baseline="0"/>
              <a:t> map or not?</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137672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t>Is this a good thematic map?</a:t>
            </a:r>
          </a:p>
          <a:p>
            <a:endParaRPr lang="en-PH"/>
          </a:p>
          <a:p>
            <a:endParaRPr lang="en-PH"/>
          </a:p>
          <a:p>
            <a:r>
              <a:rPr lang="en-PH"/>
              <a:t>How about this one?</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39231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t>Is this a good thematic map?</a:t>
            </a:r>
          </a:p>
          <a:p>
            <a:endParaRPr lang="en-PH"/>
          </a:p>
          <a:p>
            <a:endParaRPr lang="en-PH"/>
          </a:p>
          <a:p>
            <a:r>
              <a:rPr lang="en-PH"/>
              <a:t>And this one?</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265937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t>Is this a good thematic map?</a:t>
            </a:r>
          </a:p>
          <a:p>
            <a:endParaRPr lang="en-PH"/>
          </a:p>
          <a:p>
            <a:endParaRPr lang="en-PH"/>
          </a:p>
          <a:p>
            <a:r>
              <a:rPr lang="en-PH"/>
              <a:t>And this one?</a:t>
            </a:r>
            <a:endParaRPr lang="en-US"/>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35800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a:t>There are different types of map such</a:t>
            </a:r>
            <a:r>
              <a:rPr lang="en-PH" baseline="0"/>
              <a:t> as the ones mentioned here.</a:t>
            </a:r>
          </a:p>
          <a:p>
            <a:endParaRPr lang="en-PH" baseline="0"/>
          </a:p>
          <a:p>
            <a:r>
              <a:rPr lang="en-PH" baseline="0"/>
              <a:t>However, this session focuses on thematic maps. The topics presented here are taken from the HGLC guidance document volume 2.6.1: Creating good thematic maps using desktop GIS software</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233423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a:t>What is a thematic map?</a:t>
            </a:r>
          </a:p>
          <a:p>
            <a:endParaRPr lang="en-PH" b="1"/>
          </a:p>
          <a:p>
            <a:pPr marL="0" marR="0" indent="0" algn="l" defTabSz="914400" rtl="0" eaLnBrk="0" fontAlgn="base" latinLnBrk="0" hangingPunct="0">
              <a:lnSpc>
                <a:spcPct val="100000"/>
              </a:lnSpc>
              <a:spcBef>
                <a:spcPct val="30000"/>
              </a:spcBef>
              <a:spcAft>
                <a:spcPct val="0"/>
              </a:spcAft>
              <a:buClrTx/>
              <a:buSzTx/>
              <a:buFontTx/>
              <a:buNone/>
              <a:tabLst/>
              <a:defRPr/>
            </a:pPr>
            <a:r>
              <a:rPr lang="en-PH" b="1"/>
              <a:t>What is a GOOD thematic map?</a:t>
            </a:r>
            <a:endParaRPr lang="en-PH" b="0"/>
          </a:p>
          <a:p>
            <a:pPr marL="0" marR="0" indent="0" algn="l" defTabSz="914400" rtl="0" eaLnBrk="0" fontAlgn="base" latinLnBrk="0" hangingPunct="0">
              <a:lnSpc>
                <a:spcPct val="100000"/>
              </a:lnSpc>
              <a:spcBef>
                <a:spcPct val="30000"/>
              </a:spcBef>
              <a:spcAft>
                <a:spcPct val="0"/>
              </a:spcAft>
              <a:buClrTx/>
              <a:buSzTx/>
              <a:buFontTx/>
              <a:buNone/>
              <a:tabLst/>
              <a:defRPr/>
            </a:pPr>
            <a:endParaRPr lang="en-PH" b="0"/>
          </a:p>
          <a:p>
            <a:pPr marL="0" marR="0" indent="0" algn="l" defTabSz="914400" rtl="0" eaLnBrk="0" fontAlgn="base" latinLnBrk="0" hangingPunct="0">
              <a:lnSpc>
                <a:spcPct val="100000"/>
              </a:lnSpc>
              <a:spcBef>
                <a:spcPct val="30000"/>
              </a:spcBef>
              <a:spcAft>
                <a:spcPct val="0"/>
              </a:spcAft>
              <a:buClrTx/>
              <a:buSzTx/>
              <a:buFontTx/>
              <a:buNone/>
              <a:tabLst/>
              <a:defRPr/>
            </a:pPr>
            <a:r>
              <a:rPr lang="en-PH" b="0"/>
              <a:t>Not all thematic maps can be considered </a:t>
            </a:r>
            <a:r>
              <a:rPr lang="en-PH" b="1" u="sng"/>
              <a:t>good</a:t>
            </a:r>
            <a:r>
              <a:rPr lang="en-PH" b="0"/>
              <a:t> thematic maps. There are certain</a:t>
            </a:r>
            <a:r>
              <a:rPr lang="en-PH" b="0" baseline="0"/>
              <a:t> criteria that a map need to meet such as: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b="0" baseline="0"/>
              <a:t>The map should be easy to understand particularly by the intended audience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b="0" baseline="0"/>
              <a:t>It should contains just the right amount of information to support decision making</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b="0" baseline="0"/>
              <a:t>It should be useful</a:t>
            </a:r>
            <a:endParaRPr lang="en-US" b="1"/>
          </a:p>
          <a:p>
            <a:endParaRPr lang="en-US" b="1"/>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11419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Components of a good thematic map</a:t>
            </a:r>
            <a:endParaRPr lang="en-PH" altLang="en-US" sz="1200" b="1">
              <a:solidFill>
                <a:schemeClr val="bg1"/>
              </a:solidFill>
              <a:latin typeface="+mn-lt"/>
            </a:endParaRP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t>As mentioned in the</a:t>
            </a:r>
            <a:r>
              <a:rPr lang="en-PH" baseline="0"/>
              <a:t> previous slide, a </a:t>
            </a:r>
            <a:r>
              <a:rPr lang="en-US" sz="1200" kern="1200">
                <a:solidFill>
                  <a:schemeClr val="tx1"/>
                </a:solidFill>
                <a:effectLst/>
                <a:latin typeface="+mn-lt"/>
                <a:ea typeface="+mn-ea"/>
                <a:cs typeface="+mn-cs"/>
              </a:rPr>
              <a:t>good thematic map easily and effectively conveys the information it contains to the reader.</a:t>
            </a:r>
          </a:p>
          <a:p>
            <a:endParaRPr lang="en-PH"/>
          </a:p>
          <a:p>
            <a:r>
              <a:rPr lang="en-US" sz="1200" kern="1200">
                <a:solidFill>
                  <a:schemeClr val="tx1"/>
                </a:solidFill>
                <a:effectLst/>
                <a:latin typeface="+mn-lt"/>
                <a:ea typeface="+mn-ea"/>
                <a:cs typeface="+mn-cs"/>
              </a:rPr>
              <a:t>To help reach such a result, a thematic map should always contain:</a:t>
            </a:r>
          </a:p>
          <a:p>
            <a:pPr marL="514350" indent="-514350" eaLnBrk="1" hangingPunct="1">
              <a:buFont typeface="+mj-lt"/>
              <a:buAutoNum type="arabicPeriod"/>
              <a:defRPr/>
            </a:pPr>
            <a:r>
              <a:rPr lang="en-PH" sz="1200">
                <a:cs typeface="Arial" charset="0"/>
              </a:rPr>
              <a:t>Map area</a:t>
            </a:r>
          </a:p>
          <a:p>
            <a:pPr marL="514350" indent="-514350" eaLnBrk="1" hangingPunct="1">
              <a:buFont typeface="+mj-lt"/>
              <a:buAutoNum type="arabicPeriod"/>
              <a:defRPr/>
            </a:pPr>
            <a:r>
              <a:rPr lang="en-PH" sz="1200">
                <a:cs typeface="Arial" charset="0"/>
              </a:rPr>
              <a:t>Title</a:t>
            </a:r>
          </a:p>
          <a:p>
            <a:pPr marL="514350" indent="-514350" eaLnBrk="1" hangingPunct="1">
              <a:buFont typeface="+mj-lt"/>
              <a:buAutoNum type="arabicPeriod"/>
              <a:defRPr/>
            </a:pPr>
            <a:r>
              <a:rPr lang="en-PH" sz="1200">
                <a:cs typeface="Arial" charset="0"/>
              </a:rPr>
              <a:t>Legend</a:t>
            </a:r>
          </a:p>
          <a:p>
            <a:pPr marL="514350" indent="-514350" eaLnBrk="1" hangingPunct="1">
              <a:buFont typeface="+mj-lt"/>
              <a:buAutoNum type="arabicPeriod"/>
              <a:defRPr/>
            </a:pPr>
            <a:r>
              <a:rPr lang="en-PH" sz="1200">
                <a:cs typeface="Arial" charset="0"/>
              </a:rPr>
              <a:t>Scale bar</a:t>
            </a:r>
          </a:p>
          <a:p>
            <a:pPr marL="514350" indent="-514350" eaLnBrk="1" hangingPunct="1">
              <a:buFont typeface="+mj-lt"/>
              <a:buAutoNum type="arabicPeriod"/>
              <a:defRPr/>
            </a:pPr>
            <a:r>
              <a:rPr lang="en-PH" sz="1200">
                <a:cs typeface="Arial" charset="0"/>
              </a:rPr>
              <a:t>North arrow</a:t>
            </a:r>
          </a:p>
          <a:p>
            <a:pPr marL="514350" indent="-514350" eaLnBrk="1" hangingPunct="1">
              <a:buFont typeface="+mj-lt"/>
              <a:buAutoNum type="arabicPeriod"/>
              <a:defRPr/>
            </a:pPr>
            <a:r>
              <a:rPr lang="en-PH" sz="1200">
                <a:cs typeface="Arial" charset="0"/>
              </a:rPr>
              <a:t>Map production  information</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39083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Components of a good thematic map</a:t>
            </a:r>
            <a:endParaRPr lang="en-PH" altLang="en-US" sz="1200" b="1">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While not mandatory, the following elements could be useful to the reader:</a:t>
            </a:r>
          </a:p>
          <a:p>
            <a:pPr eaLnBrk="1" hangingPunct="1">
              <a:buFont typeface="Calibri Light" pitchFamily="34" charset="0"/>
              <a:buAutoNum type="arabicPeriod" startAt="7"/>
            </a:pPr>
            <a:r>
              <a:rPr lang="en-PH" sz="1200"/>
              <a:t>   Inset map</a:t>
            </a:r>
          </a:p>
          <a:p>
            <a:pPr eaLnBrk="1" hangingPunct="1">
              <a:buFont typeface="Calibri Light" pitchFamily="34" charset="0"/>
              <a:buAutoNum type="arabicPeriod" startAt="7"/>
            </a:pPr>
            <a:r>
              <a:rPr lang="en-PH" sz="1200"/>
              <a:t>   Disclaimer</a:t>
            </a:r>
          </a:p>
          <a:p>
            <a:pPr eaLnBrk="1" hangingPunct="1">
              <a:buFont typeface="Calibri Light" pitchFamily="34" charset="0"/>
              <a:buAutoNum type="arabicPeriod" startAt="7"/>
            </a:pPr>
            <a:r>
              <a:rPr lang="en-PH" sz="1200"/>
              <a:t>   Copyright</a:t>
            </a:r>
          </a:p>
          <a:p>
            <a:pPr eaLnBrk="1" hangingPunct="1">
              <a:buFont typeface="Calibri Light" pitchFamily="34" charset="0"/>
              <a:buAutoNum type="arabicPeriod" startAt="7"/>
            </a:pPr>
            <a:r>
              <a:rPr lang="en-PH" sz="1200"/>
              <a:t>  Additional information</a:t>
            </a:r>
          </a:p>
          <a:p>
            <a:pPr eaLnBrk="1" hangingPunct="1">
              <a:buFont typeface="Calibri Light" pitchFamily="34" charset="0"/>
              <a:buAutoNum type="arabicPeriod" startAt="7"/>
            </a:pPr>
            <a:r>
              <a:rPr lang="en-PH" sz="1200"/>
              <a:t>  Project file name</a:t>
            </a:r>
          </a:p>
          <a:p>
            <a:pPr eaLnBrk="1" hangingPunct="1">
              <a:buFont typeface="Calibri Light" pitchFamily="34" charset="0"/>
              <a:buAutoNum type="arabicPeriod" startAt="7"/>
            </a:pPr>
            <a:r>
              <a:rPr lang="en-PH" sz="1200"/>
              <a:t>  Logo</a:t>
            </a:r>
          </a:p>
          <a:p>
            <a:pPr eaLnBrk="1" hangingPunct="1">
              <a:buFont typeface="Calibri Light" pitchFamily="34" charset="0"/>
              <a:buAutoNum type="arabicPeriod" startAt="7"/>
            </a:pPr>
            <a:endParaRPr lang="en-PH" sz="1200"/>
          </a:p>
          <a:p>
            <a:pPr eaLnBrk="1" hangingPunct="1">
              <a:buFont typeface="Calibri Light" pitchFamily="34" charset="0"/>
              <a:buNone/>
            </a:pPr>
            <a:r>
              <a:rPr lang="en-PH" sz="1200"/>
              <a:t>All</a:t>
            </a:r>
            <a:r>
              <a:rPr lang="en-PH" sz="1200" baseline="0"/>
              <a:t> these elements together constitute a map layout.</a:t>
            </a:r>
          </a:p>
          <a:p>
            <a:pPr eaLnBrk="1" hangingPunct="1">
              <a:buFont typeface="Calibri Light" pitchFamily="34" charset="0"/>
              <a:buNone/>
            </a:pPr>
            <a:endParaRPr lang="en-PH" sz="1200" baseline="0"/>
          </a:p>
          <a:p>
            <a:pPr eaLnBrk="1" hangingPunct="1">
              <a:buFont typeface="Calibri Light" pitchFamily="34" charset="0"/>
              <a:buNone/>
            </a:pPr>
            <a:r>
              <a:rPr lang="en-PH" sz="1200" baseline="0"/>
              <a:t>You can create a layout wherein </a:t>
            </a:r>
            <a:r>
              <a:rPr lang="en-US" sz="1200" kern="1200">
                <a:solidFill>
                  <a:schemeClr val="tx1"/>
                </a:solidFill>
                <a:effectLst/>
                <a:latin typeface="+mn-lt"/>
                <a:ea typeface="+mn-ea"/>
                <a:cs typeface="+mn-cs"/>
              </a:rPr>
              <a:t>the position of the map elements is predefined as specified by you or organization. This is called a map template.</a:t>
            </a:r>
          </a:p>
          <a:p>
            <a:pPr eaLnBrk="1" hangingPunct="1">
              <a:buFont typeface="Calibri Light" pitchFamily="34" charset="0"/>
              <a:buNone/>
            </a:pPr>
            <a:endParaRPr lang="en-PH" sz="1200" kern="120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 typeface="Calibri Light" pitchFamily="34" charset="0"/>
              <a:buNone/>
              <a:tabLst/>
              <a:defRPr/>
            </a:pPr>
            <a:r>
              <a:rPr lang="en-PH" sz="1200" kern="1200">
                <a:solidFill>
                  <a:schemeClr val="tx1"/>
                </a:solidFill>
                <a:effectLst/>
                <a:latin typeface="+mn-lt"/>
                <a:ea typeface="+mn-ea"/>
                <a:cs typeface="+mn-cs"/>
              </a:rPr>
              <a:t>In</a:t>
            </a:r>
            <a:r>
              <a:rPr lang="en-PH" sz="1200" kern="1200" baseline="0">
                <a:solidFill>
                  <a:schemeClr val="tx1"/>
                </a:solidFill>
                <a:effectLst/>
                <a:latin typeface="+mn-lt"/>
                <a:ea typeface="+mn-ea"/>
                <a:cs typeface="+mn-cs"/>
              </a:rPr>
              <a:t> a map template, </a:t>
            </a:r>
            <a:r>
              <a:rPr lang="en-US" sz="1200" kern="1200">
                <a:solidFill>
                  <a:schemeClr val="tx1"/>
                </a:solidFill>
                <a:effectLst/>
                <a:latin typeface="+mn-lt"/>
                <a:ea typeface="+mn-ea"/>
                <a:cs typeface="+mn-cs"/>
              </a:rPr>
              <a:t>the text for map elements that changes from one map to another such as the title, legend, and map production date are left blank although their positions are already fixed in the layout. The text for map elements that remains the same for all maps such as map production (author) information, disclaimer, and copyright are already supplied.</a:t>
            </a:r>
          </a:p>
          <a:p>
            <a:pPr marL="0" marR="0" indent="0" algn="l" defTabSz="914400" rtl="0" eaLnBrk="1" fontAlgn="base" latinLnBrk="0" hangingPunct="1">
              <a:lnSpc>
                <a:spcPct val="100000"/>
              </a:lnSpc>
              <a:spcBef>
                <a:spcPct val="30000"/>
              </a:spcBef>
              <a:spcAft>
                <a:spcPct val="0"/>
              </a:spcAft>
              <a:buClrTx/>
              <a:buSzTx/>
              <a:buFont typeface="Calibri Light" pitchFamily="34" charset="0"/>
              <a:buNone/>
              <a:tabLst/>
              <a:defRPr/>
            </a:pPr>
            <a:endParaRPr lang="en-PH" sz="1200" kern="120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 typeface="Calibri Light" pitchFamily="34" charset="0"/>
              <a:buNone/>
              <a:tabLst/>
              <a:defRPr/>
            </a:pPr>
            <a:r>
              <a:rPr lang="en-US" sz="1200" kern="1200">
                <a:solidFill>
                  <a:schemeClr val="tx1"/>
                </a:solidFill>
                <a:effectLst/>
                <a:latin typeface="+mn-lt"/>
                <a:ea typeface="+mn-ea"/>
                <a:cs typeface="+mn-cs"/>
              </a:rPr>
              <a:t>It is beneficial to create a map template as it makes the creation of thematic maps faster by eliminating the need to arrange the map elements every time a map is made. It can also serve as the corporate image of the organization. It is good to have one in prepared in landscape and another in portrait orientation. </a:t>
            </a:r>
          </a:p>
          <a:p>
            <a:pPr marL="0" marR="0" indent="0" algn="l" defTabSz="914400" rtl="0" eaLnBrk="1" fontAlgn="base" latinLnBrk="0" hangingPunct="1">
              <a:lnSpc>
                <a:spcPct val="100000"/>
              </a:lnSpc>
              <a:spcBef>
                <a:spcPct val="30000"/>
              </a:spcBef>
              <a:spcAft>
                <a:spcPct val="0"/>
              </a:spcAft>
              <a:buClrTx/>
              <a:buSzTx/>
              <a:buFont typeface="Calibri Light" pitchFamily="34" charset="0"/>
              <a:buNone/>
              <a:tabLst/>
              <a:defRPr/>
            </a:pPr>
            <a:endParaRPr lang="en-US" sz="1200" kern="1200">
              <a:solidFill>
                <a:schemeClr val="tx1"/>
              </a:solidFill>
              <a:effectLst/>
              <a:latin typeface="+mn-lt"/>
              <a:ea typeface="+mn-ea"/>
              <a:cs typeface="+mn-cs"/>
            </a:endParaRPr>
          </a:p>
          <a:p>
            <a:pPr eaLnBrk="1" hangingPunct="1">
              <a:buFont typeface="Calibri Light" pitchFamily="34" charset="0"/>
              <a:buNone/>
            </a:pPr>
            <a:endParaRPr lang="en-PH" sz="120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165992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a:t>Mandatory components</a:t>
            </a:r>
          </a:p>
          <a:p>
            <a:endParaRPr lang="en-PH"/>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a:t>Map</a:t>
            </a:r>
            <a:r>
              <a:rPr lang="en-PH" baseline="0"/>
              <a:t> area - </a:t>
            </a:r>
            <a:r>
              <a:rPr lang="en-PH"/>
              <a:t>where the symbolized and labelled data is located.</a:t>
            </a:r>
            <a:r>
              <a:rPr lang="en-PH" baseline="0"/>
              <a:t> </a:t>
            </a:r>
            <a:r>
              <a:rPr lang="en-PH"/>
              <a:t>This is usually placed in the center of the map layout.</a:t>
            </a:r>
            <a:endParaRPr lang="en-PH" b="1"/>
          </a:p>
          <a:p>
            <a:pPr marL="171450" indent="-171450">
              <a:buFont typeface="Arial" pitchFamily="34" charset="0"/>
              <a:buChar char="•"/>
            </a:pPr>
            <a:endParaRPr lang="en-PH" baseline="0"/>
          </a:p>
          <a:p>
            <a:pPr marL="171450" indent="-171450">
              <a:buFont typeface="Arial" pitchFamily="34" charset="0"/>
              <a:buChar char="•"/>
            </a:pPr>
            <a:endParaRPr lang="en-PH" baseline="0"/>
          </a:p>
          <a:p>
            <a:pPr marL="171450" indent="-171450">
              <a:buFont typeface="Arial" pitchFamily="34" charset="0"/>
              <a:buChar char="•"/>
            </a:pPr>
            <a:r>
              <a:rPr lang="en-PH" baseline="0"/>
              <a:t>Title – the title must be descriptive of the content of the map but not too long. It is a good practice, when it applies,  to already include the validity data of the information represented on the map</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250594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a:t>Mandatory components</a:t>
            </a:r>
          </a:p>
          <a:p>
            <a:endParaRPr lang="en-PH"/>
          </a:p>
          <a:p>
            <a:endParaRPr lang="en-PH"/>
          </a:p>
          <a:p>
            <a:pPr marL="171450" indent="-171450">
              <a:buFont typeface="Arial" pitchFamily="34" charset="0"/>
              <a:buChar char="•"/>
            </a:pPr>
            <a:r>
              <a:rPr lang="en-PH" smtClean="0"/>
              <a:t>Legend – all the symbols used in the</a:t>
            </a:r>
            <a:r>
              <a:rPr lang="en-PH" baseline="0" smtClean="0"/>
              <a:t> map shouldbe included in the legend</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392054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a:t>Mandatory components</a:t>
            </a:r>
          </a:p>
          <a:p>
            <a:endParaRPr lang="en-PH"/>
          </a:p>
          <a:p>
            <a:endParaRPr lang="en-PH"/>
          </a:p>
          <a:p>
            <a:pPr marL="171450" lvl="0" indent="-171450" fontAlgn="base">
              <a:buFont typeface="Arial" pitchFamily="34" charset="0"/>
              <a:buChar char="•"/>
            </a:pPr>
            <a:r>
              <a:rPr lang="en-PH" smtClean="0"/>
              <a:t>Scale </a:t>
            </a:r>
            <a:r>
              <a:rPr lang="en-PH"/>
              <a:t>– </a:t>
            </a:r>
            <a:r>
              <a:rPr lang="en-US" sz="1200" kern="1200">
                <a:solidFill>
                  <a:schemeClr val="tx1"/>
                </a:solidFill>
                <a:effectLst/>
                <a:latin typeface="+mn-lt"/>
                <a:ea typeface="+mn-ea"/>
                <a:cs typeface="+mn-cs"/>
              </a:rPr>
              <a:t>It can be a scale bar, representative fraction, or a verbal scale.</a:t>
            </a:r>
            <a:endParaRPr lang="en-US">
              <a:effectLst/>
            </a:endParaRPr>
          </a:p>
          <a:p>
            <a:pPr marL="171450" indent="-171450">
              <a:buFont typeface="Arial" pitchFamily="34" charset="0"/>
              <a:buChar char="•"/>
            </a:pPr>
            <a:endParaRPr lang="en-PH"/>
          </a:p>
          <a:p>
            <a:pPr marL="171450" indent="-171450">
              <a:buFont typeface="Arial" pitchFamily="34" charset="0"/>
              <a:buChar char="•"/>
            </a:pPr>
            <a:r>
              <a:rPr lang="en-PH"/>
              <a:t>North arrow - </a:t>
            </a:r>
            <a:r>
              <a:rPr lang="en-US" sz="1200" kern="1200">
                <a:solidFill>
                  <a:schemeClr val="tx1"/>
                </a:solidFill>
                <a:effectLst/>
                <a:latin typeface="+mn-lt"/>
                <a:ea typeface="+mn-ea"/>
                <a:cs typeface="+mn-cs"/>
              </a:rPr>
              <a:t>Although it is rare for maps not to have the “north up” orientation, it is good practice to always include a north arrow in the map layout.</a:t>
            </a:r>
            <a:endParaRPr lang="en-PH"/>
          </a:p>
          <a:p>
            <a:pPr marL="171450" indent="-171450">
              <a:buFont typeface="Arial" pitchFamily="34" charset="0"/>
              <a:buChar char="•"/>
            </a:pPr>
            <a:endParaRPr lang="en-PH"/>
          </a:p>
          <a:p>
            <a:pPr marL="171450" indent="-171450">
              <a:buFont typeface="Arial" pitchFamily="34" charset="0"/>
              <a:buChar char="•"/>
            </a:pPr>
            <a:r>
              <a:rPr lang="en-PH"/>
              <a:t>Map production information – This can help particularly if the readers have questions about the map</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229132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a:t>Optional components</a:t>
            </a:r>
          </a:p>
          <a:p>
            <a:endParaRPr lang="en-PH"/>
          </a:p>
          <a:p>
            <a:pPr marL="171450" indent="-171450">
              <a:buFont typeface="Arial" pitchFamily="34" charset="0"/>
              <a:buChar char="•"/>
            </a:pPr>
            <a:r>
              <a:rPr lang="en-PH"/>
              <a:t>Inset map</a:t>
            </a:r>
          </a:p>
          <a:p>
            <a:pPr marL="171450" indent="-171450">
              <a:buFont typeface="Arial" pitchFamily="34" charset="0"/>
              <a:buChar char="•"/>
            </a:pPr>
            <a:endParaRPr lang="en-PH"/>
          </a:p>
          <a:p>
            <a:pPr marL="171450" indent="-171450">
              <a:buFont typeface="Arial" pitchFamily="34" charset="0"/>
              <a:buChar char="•"/>
            </a:pPr>
            <a:r>
              <a:rPr lang="en-PH"/>
              <a:t>Disclaimer</a:t>
            </a:r>
          </a:p>
          <a:p>
            <a:pPr marL="171450" indent="-171450">
              <a:buFont typeface="Arial" pitchFamily="34" charset="0"/>
              <a:buChar char="•"/>
            </a:pPr>
            <a:endParaRPr lang="en-PH"/>
          </a:p>
          <a:p>
            <a:pPr marL="171450" indent="-171450">
              <a:buFont typeface="Arial" pitchFamily="34" charset="0"/>
              <a:buChar char="•"/>
            </a:pPr>
            <a:r>
              <a:rPr lang="en-PH"/>
              <a:t>Copyright</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835190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981075"/>
            <a:ext cx="9144000" cy="3816350"/>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3" name="Rectangle 12"/>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4" name="TextBox 4"/>
          <p:cNvSpPr txBox="1">
            <a:spLocks noChangeArrowheads="1"/>
          </p:cNvSpPr>
          <p:nvPr userDrawn="1"/>
        </p:nvSpPr>
        <p:spPr bwMode="auto">
          <a:xfrm>
            <a:off x="319336" y="116632"/>
            <a:ext cx="8573144" cy="707886"/>
          </a:xfrm>
          <a:prstGeom prst="rect">
            <a:avLst/>
          </a:prstGeom>
          <a:noFill/>
          <a:ln w="9525">
            <a:noFill/>
            <a:miter lim="800000"/>
            <a:headEnd/>
            <a:tailEnd/>
          </a:ln>
        </p:spPr>
        <p:txBody>
          <a:bodyPr wrap="square">
            <a:spAutoFit/>
          </a:bodyPr>
          <a:lstStyle/>
          <a:p>
            <a:r>
              <a:rPr lang="en-US" sz="2000" b="1">
                <a:solidFill>
                  <a:schemeClr val="bg1"/>
                </a:solidFill>
                <a:latin typeface="+mn-lt"/>
              </a:rPr>
              <a:t>INTRODUCTION TO GEOSPATIAL DATA MANAGEMENT AND TECHNOLOGIES </a:t>
            </a:r>
          </a:p>
          <a:p>
            <a:r>
              <a:rPr lang="en-US" sz="2000" b="1">
                <a:solidFill>
                  <a:schemeClr val="bg1"/>
                </a:solidFill>
                <a:latin typeface="+mn-lt"/>
              </a:rPr>
              <a:t>FOR MALARIA PROGRAMS</a:t>
            </a:r>
          </a:p>
        </p:txBody>
      </p:sp>
      <p:sp>
        <p:nvSpPr>
          <p:cNvPr id="15" name="TextBox 6"/>
          <p:cNvSpPr txBox="1">
            <a:spLocks noChangeArrowheads="1"/>
          </p:cNvSpPr>
          <p:nvPr userDrawn="1"/>
        </p:nvSpPr>
        <p:spPr bwMode="auto">
          <a:xfrm>
            <a:off x="547056" y="1340768"/>
            <a:ext cx="804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2000">
                <a:solidFill>
                  <a:schemeClr val="bg1"/>
                </a:solidFill>
                <a:latin typeface="+mn-lt"/>
                <a:ea typeface="Century Gothic" charset="0"/>
                <a:cs typeface="Century Gothic" charset="0"/>
              </a:rPr>
              <a:t> </a:t>
            </a:r>
            <a:endParaRPr lang="en-US" altLang="en-US" sz="2000" dirty="0">
              <a:solidFill>
                <a:schemeClr val="bg1"/>
              </a:solidFill>
              <a:latin typeface="+mn-lt"/>
              <a:ea typeface="Century Gothic" charset="0"/>
              <a:cs typeface="Century Gothic" charset="0"/>
            </a:endParaRPr>
          </a:p>
        </p:txBody>
      </p:sp>
      <p:grpSp>
        <p:nvGrpSpPr>
          <p:cNvPr id="19" name="Group 18">
            <a:extLst>
              <a:ext uri="{FF2B5EF4-FFF2-40B4-BE49-F238E27FC236}">
                <a16:creationId xmlns:a16="http://schemas.microsoft.com/office/drawing/2014/main" xmlns="" id="{0AFA5F67-739E-4699-B75A-FCE05A8FA5A1}"/>
              </a:ext>
            </a:extLst>
          </p:cNvPr>
          <p:cNvGrpSpPr/>
          <p:nvPr userDrawn="1"/>
        </p:nvGrpSpPr>
        <p:grpSpPr>
          <a:xfrm>
            <a:off x="1711957" y="4815300"/>
            <a:ext cx="5714485" cy="1861426"/>
            <a:chOff x="1691680" y="4815300"/>
            <a:chExt cx="5714485" cy="1861426"/>
          </a:xfrm>
        </p:grpSpPr>
        <p:pic>
          <p:nvPicPr>
            <p:cNvPr id="20" name="Picture 2" descr="D:\GAIA-GEOSYSTEMS\DROPBOX\Dropbox (Personal)\HEALTH_GEOLAB\ADVOCACY\LOGOS\LSHTM_Logo_Black.jpg">
              <a:extLst>
                <a:ext uri="{FF2B5EF4-FFF2-40B4-BE49-F238E27FC236}">
                  <a16:creationId xmlns:a16="http://schemas.microsoft.com/office/drawing/2014/main" xmlns="" id="{FAF1F9CF-B431-4B71-96DC-B362FAB2DF5E}"/>
                </a:ext>
              </a:extLst>
            </p:cNvPr>
            <p:cNvPicPr>
              <a:picLocks noChangeAspect="1" noChangeArrowheads="1"/>
            </p:cNvPicPr>
            <p:nvPr/>
          </p:nvPicPr>
          <p:blipFill>
            <a:blip r:embed="rId2" cstate="print"/>
            <a:srcRect/>
            <a:stretch>
              <a:fillRect/>
            </a:stretch>
          </p:blipFill>
          <p:spPr bwMode="auto">
            <a:xfrm>
              <a:off x="1691680" y="5020799"/>
              <a:ext cx="1512168" cy="726338"/>
            </a:xfrm>
            <a:prstGeom prst="rect">
              <a:avLst/>
            </a:prstGeom>
            <a:noFill/>
          </p:spPr>
        </p:pic>
        <p:pic>
          <p:nvPicPr>
            <p:cNvPr id="21" name="Picture 20" descr="D:\GAIA-GEOSYSTEMS\DROPBOX\Dropbox (Personal)\HEALTH_GEOLAB\ADVOCACY\LOGO\Logo_HGLC_051117.jpg">
              <a:extLst>
                <a:ext uri="{FF2B5EF4-FFF2-40B4-BE49-F238E27FC236}">
                  <a16:creationId xmlns:a16="http://schemas.microsoft.com/office/drawing/2014/main" xmlns="" id="{FF58F578-AECE-47CC-A7F6-93A7E791462B}"/>
                </a:ext>
              </a:extLst>
            </p:cNvPr>
            <p:cNvPicPr>
              <a:picLocks noChangeAspect="1" noChangeArrowheads="1"/>
            </p:cNvPicPr>
            <p:nvPr userDrawn="1"/>
          </p:nvPicPr>
          <p:blipFill>
            <a:blip r:embed="rId3" cstate="print"/>
            <a:srcRect/>
            <a:stretch>
              <a:fillRect/>
            </a:stretch>
          </p:blipFill>
          <p:spPr bwMode="auto">
            <a:xfrm>
              <a:off x="3320479" y="4903216"/>
              <a:ext cx="2645526" cy="961504"/>
            </a:xfrm>
            <a:prstGeom prst="rect">
              <a:avLst/>
            </a:prstGeom>
            <a:ln>
              <a:noFill/>
            </a:ln>
            <a:effectLst/>
          </p:spPr>
        </p:pic>
        <p:pic>
          <p:nvPicPr>
            <p:cNvPr id="22" name="image4.png">
              <a:extLst>
                <a:ext uri="{FF2B5EF4-FFF2-40B4-BE49-F238E27FC236}">
                  <a16:creationId xmlns:a16="http://schemas.microsoft.com/office/drawing/2014/main" xmlns="" id="{D6FF6E9B-9656-4DB5-9C3A-FDC8FC682714}"/>
                </a:ext>
              </a:extLst>
            </p:cNvPr>
            <p:cNvPicPr/>
            <p:nvPr userDrawn="1"/>
          </p:nvPicPr>
          <p:blipFill>
            <a:blip r:embed="rId4"/>
            <a:srcRect/>
            <a:stretch>
              <a:fillRect/>
            </a:stretch>
          </p:blipFill>
          <p:spPr>
            <a:xfrm>
              <a:off x="2987824" y="5850878"/>
              <a:ext cx="864096" cy="825848"/>
            </a:xfrm>
            <a:prstGeom prst="rect">
              <a:avLst/>
            </a:prstGeom>
            <a:ln/>
          </p:spPr>
        </p:pic>
        <p:pic>
          <p:nvPicPr>
            <p:cNvPr id="23" name="image3.jpg">
              <a:extLst>
                <a:ext uri="{FF2B5EF4-FFF2-40B4-BE49-F238E27FC236}">
                  <a16:creationId xmlns:a16="http://schemas.microsoft.com/office/drawing/2014/main" xmlns="" id="{052F6B5A-7C29-44A4-AB9D-F9AE0C665DD1}"/>
                </a:ext>
              </a:extLst>
            </p:cNvPr>
            <p:cNvPicPr/>
            <p:nvPr userDrawn="1"/>
          </p:nvPicPr>
          <p:blipFill>
            <a:blip r:embed="rId5"/>
            <a:srcRect/>
            <a:stretch>
              <a:fillRect/>
            </a:stretch>
          </p:blipFill>
          <p:spPr>
            <a:xfrm>
              <a:off x="5966005" y="4815300"/>
              <a:ext cx="1440160" cy="1080120"/>
            </a:xfrm>
            <a:prstGeom prst="rect">
              <a:avLst/>
            </a:prstGeom>
            <a:ln/>
          </p:spPr>
        </p:pic>
      </p:grpSp>
      <p:pic>
        <p:nvPicPr>
          <p:cNvPr id="24" name="Picture 2" descr="C:\Users\Izay Pantanilla\Downloads\MORU_FS_CMYK.tif">
            <a:extLst>
              <a:ext uri="{FF2B5EF4-FFF2-40B4-BE49-F238E27FC236}">
                <a16:creationId xmlns:a16="http://schemas.microsoft.com/office/drawing/2014/main" xmlns="" id="{AE71C6EE-5359-42EB-A39E-4149C7F50226}"/>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995936" y="5926120"/>
            <a:ext cx="2045386"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3803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02/04/2019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02/04/2019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02/04/2019</a:t>
            </a:fld>
            <a:endParaRPr lang="en-GB" altLang="en-US"/>
          </a:p>
        </p:txBody>
      </p:sp>
      <p:sp>
        <p:nvSpPr>
          <p:cNvPr id="8"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02/04/2019</a:t>
            </a:fld>
            <a:endParaRPr lang="en-GB" altLang="en-US"/>
          </a:p>
        </p:txBody>
      </p:sp>
      <p:sp>
        <p:nvSpPr>
          <p:cNvPr id="4" name="Footer Placeholder 3"/>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02/04/2019</a:t>
            </a:fld>
            <a:endParaRPr lang="en-GB" altLang="en-US"/>
          </a:p>
        </p:txBody>
      </p:sp>
      <p:sp>
        <p:nvSpPr>
          <p:cNvPr id="3" name="Footer Placeholder 2"/>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02/04/2019</a:t>
            </a:fld>
            <a:endParaRPr lang="en-GB" altLang="en-US"/>
          </a:p>
        </p:txBody>
      </p:sp>
      <p:sp>
        <p:nvSpPr>
          <p:cNvPr id="6" name="Footer Placeholder 5"/>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02/04/2019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02/04/2019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47" r:id="rId1"/>
    <p:sldLayoutId id="2147485334" r:id="rId2"/>
    <p:sldLayoutId id="2147485335" r:id="rId3"/>
    <p:sldLayoutId id="2147485336" r:id="rId4"/>
    <p:sldLayoutId id="2147485341" r:id="rId5"/>
    <p:sldLayoutId id="2147485342" r:id="rId6"/>
    <p:sldLayoutId id="2147485343" r:id="rId7"/>
    <p:sldLayoutId id="2147485337" r:id="rId8"/>
    <p:sldLayoutId id="2147485338" r:id="rId9"/>
    <p:sldLayoutId id="2147485339" r:id="rId10"/>
    <p:sldLayoutId id="2147485344" r:id="rId11"/>
    <p:sldLayoutId id="2147485345" r:id="rId12"/>
    <p:sldLayoutId id="2147485346" r:id="rId13"/>
    <p:sldLayoutId id="2147485333" r:id="rId1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47056" y="1848887"/>
            <a:ext cx="804386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a:solidFill>
                  <a:schemeClr val="bg1"/>
                </a:solidFill>
                <a:latin typeface="+mn-lt"/>
                <a:ea typeface="Century Gothic" charset="0"/>
                <a:cs typeface="Century Gothic" charset="0"/>
              </a:rPr>
              <a:t>Session 3: </a:t>
            </a:r>
            <a:r>
              <a:rPr lang="en-US" sz="3600">
                <a:solidFill>
                  <a:schemeClr val="bg1"/>
                </a:solidFill>
                <a:latin typeface="+mn-lt"/>
                <a:ea typeface="Century Gothic" charset="0"/>
                <a:cs typeface="Century Gothic" charset="0"/>
              </a:rPr>
              <a:t>Understanding the value of a good thematic map</a:t>
            </a:r>
            <a:endParaRPr lang="en-US" altLang="en-US" sz="3600">
              <a:solidFill>
                <a:schemeClr val="bg1"/>
              </a:solidFill>
              <a:latin typeface="+mn-lt"/>
              <a:ea typeface="Century Gothic" charset="0"/>
              <a:cs typeface="Century Gothic" charset="0"/>
            </a:endParaRPr>
          </a:p>
          <a:p>
            <a:pPr algn="ctr"/>
            <a:endParaRPr lang="en-US" altLang="en-US" sz="2000" dirty="0">
              <a:solidFill>
                <a:schemeClr val="bg1"/>
              </a:solidFill>
              <a:latin typeface="+mn-lt"/>
              <a:ea typeface="Century Gothic" charset="0"/>
              <a:cs typeface="Century Gothic" charset="0"/>
            </a:endParaRPr>
          </a:p>
        </p:txBody>
      </p:sp>
      <p:sp>
        <p:nvSpPr>
          <p:cNvPr id="3" name="Rectangle 2"/>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 name="Rectangle 3"/>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5" name="Rectangle 4"/>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6" name="Rectangle 5"/>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7" name="Rectangle 6"/>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9" name="Rectangle 8"/>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Rectangle 9"/>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1" name="Rectangle 10"/>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2" name="Rectangle 11"/>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27751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10</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Components of a good thematic map</a:t>
            </a:r>
            <a:endParaRPr lang="en-PH" altLang="en-US" sz="3200" b="1" dirty="0">
              <a:solidFill>
                <a:schemeClr val="bg1"/>
              </a:solidFill>
              <a:latin typeface="+mn-lt"/>
            </a:endParaRPr>
          </a:p>
        </p:txBody>
      </p:sp>
      <p:sp>
        <p:nvSpPr>
          <p:cNvPr id="9" name="Content Placeholder 2"/>
          <p:cNvSpPr txBox="1">
            <a:spLocks/>
          </p:cNvSpPr>
          <p:nvPr/>
        </p:nvSpPr>
        <p:spPr>
          <a:xfrm>
            <a:off x="323529" y="1217513"/>
            <a:ext cx="4752528" cy="6270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a:t>Optional components</a:t>
            </a:r>
          </a:p>
          <a:p>
            <a:pPr marL="0" indent="0" eaLnBrk="1" hangingPunct="1">
              <a:buFont typeface="Arial" charset="0"/>
              <a:buNone/>
              <a:defRPr/>
            </a:pPr>
            <a:endParaRPr lang="en-PH" sz="1600" b="1"/>
          </a:p>
          <a:p>
            <a:pPr marL="0" indent="0" eaLnBrk="1" hangingPunct="1">
              <a:buFont typeface="Arial" charset="0"/>
              <a:buNone/>
              <a:defRPr/>
            </a:pPr>
            <a:endParaRPr lang="en-PH" b="1" dirty="0"/>
          </a:p>
        </p:txBody>
      </p:sp>
      <p:sp>
        <p:nvSpPr>
          <p:cNvPr id="11" name="Content Placeholder 2"/>
          <p:cNvSpPr txBox="1">
            <a:spLocks/>
          </p:cNvSpPr>
          <p:nvPr/>
        </p:nvSpPr>
        <p:spPr>
          <a:xfrm>
            <a:off x="369564" y="1844576"/>
            <a:ext cx="6722715" cy="1656010"/>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500" b="1"/>
              <a:t>Inset  map </a:t>
            </a:r>
            <a:r>
              <a:rPr lang="en-PH" sz="2500"/>
              <a:t>- showing a detailed part of the map at a larger scale, the location of the main map in the context of a larger area, or information for a related location that cannot easily fit into the same map</a:t>
            </a:r>
          </a:p>
          <a:p>
            <a:pPr eaLnBrk="1" hangingPunct="1">
              <a:defRPr/>
            </a:pPr>
            <a:endParaRPr lang="en-PH" sz="2500" dirty="0"/>
          </a:p>
        </p:txBody>
      </p:sp>
      <p:sp>
        <p:nvSpPr>
          <p:cNvPr id="12" name="TextBox 3"/>
          <p:cNvSpPr txBox="1">
            <a:spLocks noChangeArrowheads="1"/>
          </p:cNvSpPr>
          <p:nvPr/>
        </p:nvSpPr>
        <p:spPr bwMode="auto">
          <a:xfrm>
            <a:off x="375915" y="5516711"/>
            <a:ext cx="78613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pPr>
            <a:r>
              <a:rPr lang="en-PH" sz="2500" b="1"/>
              <a:t>Copyright </a:t>
            </a:r>
            <a:r>
              <a:rPr lang="en-PH" sz="2500"/>
              <a:t> - detailing use and distribution information of the map.</a:t>
            </a:r>
          </a:p>
        </p:txBody>
      </p:sp>
      <p:pic>
        <p:nvPicPr>
          <p:cNvPr id="19" name="Picture 18"/>
          <p:cNvPicPr>
            <a:picLocks noChangeAspect="1"/>
          </p:cNvPicPr>
          <p:nvPr/>
        </p:nvPicPr>
        <p:blipFill rotWithShape="1">
          <a:blip r:embed="rId3" cstate="print"/>
          <a:srcRect r="27831"/>
          <a:stretch/>
        </p:blipFill>
        <p:spPr>
          <a:xfrm>
            <a:off x="7295778" y="1503809"/>
            <a:ext cx="1236662" cy="17811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20" name="TextBox 19"/>
          <p:cNvSpPr txBox="1"/>
          <p:nvPr/>
        </p:nvSpPr>
        <p:spPr>
          <a:xfrm>
            <a:off x="323528" y="3716486"/>
            <a:ext cx="4772025" cy="2016125"/>
          </a:xfrm>
          <a:prstGeom prst="rect">
            <a:avLst/>
          </a:prstGeom>
          <a:noFill/>
        </p:spPr>
        <p:txBody>
          <a:bodyPr>
            <a:spAutoFit/>
          </a:bodyPr>
          <a:lstStyle/>
          <a:p>
            <a:pPr marL="269875" indent="-269875">
              <a:buFont typeface="Arial" pitchFamily="34" charset="0"/>
              <a:buChar char="•"/>
              <a:defRPr/>
            </a:pPr>
            <a:r>
              <a:rPr lang="en-PH" sz="2500" b="1" dirty="0"/>
              <a:t>Disclaimer </a:t>
            </a:r>
            <a:r>
              <a:rPr lang="en-PH" sz="2500" dirty="0"/>
              <a:t>-  delimiting the scope of rights and responsibility of the author regarding the content of the map.</a:t>
            </a:r>
          </a:p>
          <a:p>
            <a:pPr>
              <a:defRPr/>
            </a:pPr>
            <a:endParaRPr lang="en-PH" sz="2500" dirty="0"/>
          </a:p>
        </p:txBody>
      </p:sp>
      <p:pic>
        <p:nvPicPr>
          <p:cNvPr id="21" name="Picture 20"/>
          <p:cNvPicPr>
            <a:picLocks noChangeAspect="1"/>
          </p:cNvPicPr>
          <p:nvPr/>
        </p:nvPicPr>
        <p:blipFill>
          <a:blip r:embed="rId4" cstate="print"/>
          <a:stretch>
            <a:fillRect/>
          </a:stretch>
        </p:blipFill>
        <p:spPr>
          <a:xfrm>
            <a:off x="2725415" y="6095131"/>
            <a:ext cx="4875213" cy="430213"/>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5" cstate="print"/>
          <a:stretch>
            <a:fillRect/>
          </a:stretch>
        </p:blipFill>
        <p:spPr>
          <a:xfrm>
            <a:off x="5292080" y="3573016"/>
            <a:ext cx="3362325" cy="17938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502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11</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Components of a good thematic map</a:t>
            </a:r>
            <a:endParaRPr lang="en-PH" altLang="en-US" sz="3200" b="1" dirty="0">
              <a:solidFill>
                <a:schemeClr val="bg1"/>
              </a:solidFill>
              <a:latin typeface="+mn-lt"/>
            </a:endParaRPr>
          </a:p>
        </p:txBody>
      </p:sp>
      <p:sp>
        <p:nvSpPr>
          <p:cNvPr id="9" name="Content Placeholder 2"/>
          <p:cNvSpPr txBox="1">
            <a:spLocks/>
          </p:cNvSpPr>
          <p:nvPr/>
        </p:nvSpPr>
        <p:spPr>
          <a:xfrm>
            <a:off x="323529" y="1217513"/>
            <a:ext cx="4752528" cy="6270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a:t>Optional components</a:t>
            </a:r>
          </a:p>
          <a:p>
            <a:pPr marL="0" indent="0" eaLnBrk="1" hangingPunct="1">
              <a:buFont typeface="Arial" charset="0"/>
              <a:buNone/>
              <a:defRPr/>
            </a:pPr>
            <a:endParaRPr lang="en-PH" sz="1600" b="1"/>
          </a:p>
          <a:p>
            <a:pPr marL="0" indent="0" eaLnBrk="1" hangingPunct="1">
              <a:buFont typeface="Arial" charset="0"/>
              <a:buNone/>
              <a:defRPr/>
            </a:pPr>
            <a:endParaRPr lang="en-PH" b="1" dirty="0"/>
          </a:p>
        </p:txBody>
      </p:sp>
      <p:sp>
        <p:nvSpPr>
          <p:cNvPr id="13" name="Content Placeholder 2"/>
          <p:cNvSpPr txBox="1">
            <a:spLocks/>
          </p:cNvSpPr>
          <p:nvPr/>
        </p:nvSpPr>
        <p:spPr>
          <a:xfrm>
            <a:off x="325116" y="1700808"/>
            <a:ext cx="5238750" cy="122413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600" b="1"/>
              <a:t>Additional information </a:t>
            </a:r>
            <a:r>
              <a:rPr lang="en-PH" sz="2600"/>
              <a:t>- that would provide further context to the map</a:t>
            </a:r>
            <a:endParaRPr lang="en-PH" sz="2600" dirty="0"/>
          </a:p>
        </p:txBody>
      </p:sp>
      <p:sp>
        <p:nvSpPr>
          <p:cNvPr id="14" name="TextBox 1"/>
          <p:cNvSpPr txBox="1">
            <a:spLocks noChangeArrowheads="1"/>
          </p:cNvSpPr>
          <p:nvPr/>
        </p:nvSpPr>
        <p:spPr bwMode="auto">
          <a:xfrm>
            <a:off x="323528" y="4940077"/>
            <a:ext cx="626586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5558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n-PH" sz="2600" b="1"/>
              <a:t>Logo </a:t>
            </a:r>
            <a:r>
              <a:rPr lang="en-PH" sz="2600"/>
              <a:t>- A personal or organization logo that will help make the map more recognizable as a property of and contribute to the image of the owner or organization. </a:t>
            </a:r>
          </a:p>
        </p:txBody>
      </p:sp>
      <p:pic>
        <p:nvPicPr>
          <p:cNvPr id="15" name="Picture 14"/>
          <p:cNvPicPr>
            <a:picLocks noChangeAspect="1"/>
          </p:cNvPicPr>
          <p:nvPr/>
        </p:nvPicPr>
        <p:blipFill>
          <a:blip r:embed="rId3" cstate="print"/>
          <a:stretch>
            <a:fillRect/>
          </a:stretch>
        </p:blipFill>
        <p:spPr>
          <a:xfrm>
            <a:off x="5797228" y="1196752"/>
            <a:ext cx="2778125" cy="191135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6" name="TextBox 15"/>
          <p:cNvSpPr txBox="1"/>
          <p:nvPr/>
        </p:nvSpPr>
        <p:spPr>
          <a:xfrm>
            <a:off x="323528" y="3284315"/>
            <a:ext cx="8478838" cy="1692771"/>
          </a:xfrm>
          <a:prstGeom prst="rect">
            <a:avLst/>
          </a:prstGeom>
          <a:noFill/>
        </p:spPr>
        <p:txBody>
          <a:bodyPr>
            <a:spAutoFit/>
          </a:bodyPr>
          <a:lstStyle/>
          <a:p>
            <a:pPr marL="342900" indent="-255588">
              <a:buFont typeface="Arial" pitchFamily="34" charset="0"/>
              <a:buChar char="•"/>
              <a:defRPr/>
            </a:pPr>
            <a:r>
              <a:rPr lang="en-PH" sz="2600" b="1" dirty="0">
                <a:latin typeface="+mn-lt"/>
                <a:cs typeface="+mn-cs"/>
              </a:rPr>
              <a:t>Project file name </a:t>
            </a:r>
            <a:r>
              <a:rPr lang="en-PH" sz="2600" dirty="0">
                <a:latin typeface="+mn-lt"/>
              </a:rPr>
              <a:t>- and its complete path to allow the GIS technician to easily find such project in case changes needs to be made</a:t>
            </a:r>
          </a:p>
          <a:p>
            <a:pPr>
              <a:defRPr/>
            </a:pPr>
            <a:endParaRPr lang="en-PH" sz="2600" dirty="0">
              <a:latin typeface="+mn-lt"/>
            </a:endParaRPr>
          </a:p>
        </p:txBody>
      </p:sp>
      <p:pic>
        <p:nvPicPr>
          <p:cNvPr id="17" name="Picture 16"/>
          <p:cNvPicPr>
            <a:picLocks noChangeAspect="1"/>
          </p:cNvPicPr>
          <p:nvPr/>
        </p:nvPicPr>
        <p:blipFill>
          <a:blip r:embed="rId4" cstate="print"/>
          <a:stretch>
            <a:fillRect/>
          </a:stretch>
        </p:blipFill>
        <p:spPr>
          <a:xfrm>
            <a:off x="2682553" y="4293096"/>
            <a:ext cx="5219700" cy="3968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18" name="Picture 12" descr="D:\GAIA-GEOSYSTEMS\DROPBOX\Dropbox (Personal)\HEALTH_GEOLAB\ADVOCACY\LOGOS\MOHS-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7091" y="5085184"/>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06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Is this a good thematic map?</a:t>
            </a:r>
            <a:endParaRPr lang="en-PH" altLang="en-US" sz="3200" b="1" dirty="0">
              <a:solidFill>
                <a:schemeClr val="bg1"/>
              </a:solidFill>
              <a:latin typeface="+mn-lt"/>
            </a:endParaRPr>
          </a:p>
        </p:txBody>
      </p:sp>
      <p:pic>
        <p:nvPicPr>
          <p:cNvPr id="11"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283770" y="1076458"/>
            <a:ext cx="4320678" cy="5592902"/>
          </a:xfrm>
          <a:prstGeom prst="rect">
            <a:avLst/>
          </a:prstGeom>
        </p:spPr>
      </p:pic>
      <p:sp>
        <p:nvSpPr>
          <p:cNvPr id="12" name="Title 1"/>
          <p:cNvSpPr txBox="1">
            <a:spLocks/>
          </p:cNvSpPr>
          <p:nvPr/>
        </p:nvSpPr>
        <p:spPr bwMode="auto">
          <a:xfrm>
            <a:off x="620713" y="1062558"/>
            <a:ext cx="331152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3200" b="1"/>
              <a:t>Is this a good thematic map?</a:t>
            </a:r>
          </a:p>
        </p:txBody>
      </p:sp>
      <p:sp>
        <p:nvSpPr>
          <p:cNvPr id="19" name="Content Placeholder 2"/>
          <p:cNvSpPr txBox="1">
            <a:spLocks/>
          </p:cNvSpPr>
          <p:nvPr/>
        </p:nvSpPr>
        <p:spPr bwMode="auto">
          <a:xfrm>
            <a:off x="628650" y="2286521"/>
            <a:ext cx="3151188" cy="4608512"/>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a:latin typeface="+mn-lt"/>
                <a:cs typeface="+mn-cs"/>
              </a:rPr>
              <a:t>What is missing?</a:t>
            </a:r>
          </a:p>
          <a:p>
            <a:pPr marL="169863" indent="-169863" eaLnBrk="1" hangingPunct="1">
              <a:lnSpc>
                <a:spcPct val="90000"/>
              </a:lnSpc>
              <a:spcBef>
                <a:spcPts val="1000"/>
              </a:spcBef>
              <a:buFont typeface="Arial" pitchFamily="34" charset="0"/>
              <a:buChar char="•"/>
              <a:defRPr/>
            </a:pPr>
            <a:r>
              <a:rPr lang="en-PH" sz="2400" dirty="0">
                <a:latin typeface="+mn-lt"/>
                <a:cs typeface="+mn-cs"/>
              </a:rPr>
              <a:t>What should/could be improved?</a:t>
            </a:r>
          </a:p>
          <a:p>
            <a:pPr marL="169863" indent="-169863" eaLnBrk="1" hangingPunct="1">
              <a:lnSpc>
                <a:spcPct val="90000"/>
              </a:lnSpc>
              <a:spcBef>
                <a:spcPts val="1000"/>
              </a:spcBef>
              <a:buFont typeface="Arial" pitchFamily="34" charset="0"/>
              <a:buChar char="•"/>
              <a:defRPr/>
            </a:pPr>
            <a:r>
              <a:rPr lang="en-PH" sz="2400" dirty="0">
                <a:latin typeface="+mn-lt"/>
                <a:cs typeface="+mn-cs"/>
              </a:rPr>
              <a:t>Does it contain the right amount of information?</a:t>
            </a:r>
          </a:p>
          <a:p>
            <a:pPr marL="169863" indent="-169863" eaLnBrk="1" hangingPunct="1">
              <a:lnSpc>
                <a:spcPct val="90000"/>
              </a:lnSpc>
              <a:spcBef>
                <a:spcPts val="1000"/>
              </a:spcBef>
              <a:buFont typeface="Arial" pitchFamily="34" charset="0"/>
              <a:buChar char="•"/>
              <a:defRPr/>
            </a:pPr>
            <a:r>
              <a:rPr lang="en-PH" sz="2400" dirty="0">
                <a:latin typeface="+mn-lt"/>
                <a:cs typeface="+mn-cs"/>
              </a:rPr>
              <a:t>Is this map useful?</a:t>
            </a:r>
          </a:p>
        </p:txBody>
      </p:sp>
    </p:spTree>
    <p:extLst>
      <p:ext uri="{BB962C8B-B14F-4D97-AF65-F5344CB8AC3E}">
        <p14:creationId xmlns:p14="http://schemas.microsoft.com/office/powerpoint/2010/main" val="344174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Is this a good thematic map?</a:t>
            </a:r>
            <a:endParaRPr lang="en-PH" altLang="en-US" sz="3200" b="1" dirty="0">
              <a:solidFill>
                <a:schemeClr val="bg1"/>
              </a:solidFill>
              <a:latin typeface="+mn-lt"/>
            </a:endParaRPr>
          </a:p>
        </p:txBody>
      </p:sp>
      <p:sp>
        <p:nvSpPr>
          <p:cNvPr id="12" name="Title 1"/>
          <p:cNvSpPr txBox="1">
            <a:spLocks/>
          </p:cNvSpPr>
          <p:nvPr/>
        </p:nvSpPr>
        <p:spPr bwMode="auto">
          <a:xfrm>
            <a:off x="620713" y="1062558"/>
            <a:ext cx="331152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3200" b="1"/>
              <a:t>Is this a good thematic map?</a:t>
            </a:r>
          </a:p>
        </p:txBody>
      </p:sp>
      <p:sp>
        <p:nvSpPr>
          <p:cNvPr id="19" name="Content Placeholder 2"/>
          <p:cNvSpPr txBox="1">
            <a:spLocks/>
          </p:cNvSpPr>
          <p:nvPr/>
        </p:nvSpPr>
        <p:spPr bwMode="auto">
          <a:xfrm>
            <a:off x="628650" y="2286521"/>
            <a:ext cx="3151188" cy="4608512"/>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a:latin typeface="+mn-lt"/>
                <a:cs typeface="+mn-cs"/>
              </a:rPr>
              <a:t>What is missing?</a:t>
            </a:r>
          </a:p>
          <a:p>
            <a:pPr marL="169863" indent="-169863" eaLnBrk="1" hangingPunct="1">
              <a:lnSpc>
                <a:spcPct val="90000"/>
              </a:lnSpc>
              <a:spcBef>
                <a:spcPts val="1000"/>
              </a:spcBef>
              <a:buFont typeface="Arial" pitchFamily="34" charset="0"/>
              <a:buChar char="•"/>
              <a:defRPr/>
            </a:pPr>
            <a:r>
              <a:rPr lang="en-PH" sz="2400" dirty="0">
                <a:latin typeface="+mn-lt"/>
                <a:cs typeface="+mn-cs"/>
              </a:rPr>
              <a:t>What should/could be improved?</a:t>
            </a:r>
          </a:p>
          <a:p>
            <a:pPr marL="169863" indent="-169863" eaLnBrk="1" hangingPunct="1">
              <a:lnSpc>
                <a:spcPct val="90000"/>
              </a:lnSpc>
              <a:spcBef>
                <a:spcPts val="1000"/>
              </a:spcBef>
              <a:buFont typeface="Arial" pitchFamily="34" charset="0"/>
              <a:buChar char="•"/>
              <a:defRPr/>
            </a:pPr>
            <a:r>
              <a:rPr lang="en-PH" sz="2400" dirty="0">
                <a:latin typeface="+mn-lt"/>
                <a:cs typeface="+mn-cs"/>
              </a:rPr>
              <a:t>Does it contain the right amount of information?</a:t>
            </a:r>
          </a:p>
          <a:p>
            <a:pPr marL="169863" indent="-169863" eaLnBrk="1" hangingPunct="1">
              <a:lnSpc>
                <a:spcPct val="90000"/>
              </a:lnSpc>
              <a:spcBef>
                <a:spcPts val="1000"/>
              </a:spcBef>
              <a:buFont typeface="Arial" pitchFamily="34" charset="0"/>
              <a:buChar char="•"/>
              <a:defRPr/>
            </a:pPr>
            <a:r>
              <a:rPr lang="en-PH" sz="2400" dirty="0">
                <a:latin typeface="+mn-lt"/>
                <a:cs typeface="+mn-cs"/>
              </a:rPr>
              <a:t>Is this map useful?</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356456" y="1124744"/>
            <a:ext cx="4320000" cy="5588136"/>
          </a:xfrm>
          <a:prstGeom prst="rect">
            <a:avLst/>
          </a:prstGeom>
        </p:spPr>
      </p:pic>
    </p:spTree>
    <p:extLst>
      <p:ext uri="{BB962C8B-B14F-4D97-AF65-F5344CB8AC3E}">
        <p14:creationId xmlns:p14="http://schemas.microsoft.com/office/powerpoint/2010/main" val="236181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14</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Is this a good thematic map?</a:t>
            </a:r>
            <a:endParaRPr lang="en-PH" altLang="en-US" sz="3200" b="1" dirty="0">
              <a:solidFill>
                <a:schemeClr val="bg1"/>
              </a:solidFill>
              <a:latin typeface="+mn-lt"/>
            </a:endParaRPr>
          </a:p>
        </p:txBody>
      </p:sp>
      <p:sp>
        <p:nvSpPr>
          <p:cNvPr id="12" name="Title 1"/>
          <p:cNvSpPr txBox="1">
            <a:spLocks/>
          </p:cNvSpPr>
          <p:nvPr/>
        </p:nvSpPr>
        <p:spPr bwMode="auto">
          <a:xfrm>
            <a:off x="620713" y="1062558"/>
            <a:ext cx="331152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3200" b="1"/>
              <a:t>Is this a good thematic map?</a:t>
            </a:r>
          </a:p>
        </p:txBody>
      </p:sp>
      <p:sp>
        <p:nvSpPr>
          <p:cNvPr id="19" name="Content Placeholder 2"/>
          <p:cNvSpPr txBox="1">
            <a:spLocks/>
          </p:cNvSpPr>
          <p:nvPr/>
        </p:nvSpPr>
        <p:spPr bwMode="auto">
          <a:xfrm>
            <a:off x="628650" y="2286521"/>
            <a:ext cx="3151188" cy="4608512"/>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a:latin typeface="+mn-lt"/>
                <a:cs typeface="+mn-cs"/>
              </a:rPr>
              <a:t>What is missing?</a:t>
            </a:r>
          </a:p>
          <a:p>
            <a:pPr marL="169863" indent="-169863" eaLnBrk="1" hangingPunct="1">
              <a:lnSpc>
                <a:spcPct val="90000"/>
              </a:lnSpc>
              <a:spcBef>
                <a:spcPts val="1000"/>
              </a:spcBef>
              <a:buFont typeface="Arial" pitchFamily="34" charset="0"/>
              <a:buChar char="•"/>
              <a:defRPr/>
            </a:pPr>
            <a:r>
              <a:rPr lang="en-PH" sz="2400" dirty="0">
                <a:latin typeface="+mn-lt"/>
                <a:cs typeface="+mn-cs"/>
              </a:rPr>
              <a:t>What should/could be improved?</a:t>
            </a:r>
          </a:p>
          <a:p>
            <a:pPr marL="169863" indent="-169863" eaLnBrk="1" hangingPunct="1">
              <a:lnSpc>
                <a:spcPct val="90000"/>
              </a:lnSpc>
              <a:spcBef>
                <a:spcPts val="1000"/>
              </a:spcBef>
              <a:buFont typeface="Arial" pitchFamily="34" charset="0"/>
              <a:buChar char="•"/>
              <a:defRPr/>
            </a:pPr>
            <a:r>
              <a:rPr lang="en-PH" sz="2400" dirty="0">
                <a:latin typeface="+mn-lt"/>
                <a:cs typeface="+mn-cs"/>
              </a:rPr>
              <a:t>Does it contain the right amount of information?</a:t>
            </a:r>
          </a:p>
          <a:p>
            <a:pPr marL="169863" indent="-169863" eaLnBrk="1" hangingPunct="1">
              <a:lnSpc>
                <a:spcPct val="90000"/>
              </a:lnSpc>
              <a:spcBef>
                <a:spcPts val="1000"/>
              </a:spcBef>
              <a:buFont typeface="Arial" pitchFamily="34" charset="0"/>
              <a:buChar char="•"/>
              <a:defRPr/>
            </a:pPr>
            <a:r>
              <a:rPr lang="en-PH" sz="2400" dirty="0">
                <a:latin typeface="+mn-lt"/>
                <a:cs typeface="+mn-cs"/>
              </a:rPr>
              <a:t>Is this map useful?</a:t>
            </a:r>
          </a:p>
        </p:txBody>
      </p:sp>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284448" y="1124744"/>
            <a:ext cx="4320000" cy="5588137"/>
          </a:xfrm>
          <a:prstGeom prst="rect">
            <a:avLst/>
          </a:prstGeom>
          <a:ln>
            <a:solidFill>
              <a:schemeClr val="tx1"/>
            </a:solidFill>
            <a:miter lim="800000"/>
            <a:headEnd/>
            <a:tailEnd/>
          </a:ln>
        </p:spPr>
      </p:pic>
    </p:spTree>
    <p:extLst>
      <p:ext uri="{BB962C8B-B14F-4D97-AF65-F5344CB8AC3E}">
        <p14:creationId xmlns:p14="http://schemas.microsoft.com/office/powerpoint/2010/main" val="221676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15</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Is this a good thematic map?</a:t>
            </a:r>
            <a:endParaRPr lang="en-PH" altLang="en-US" sz="3200" b="1" dirty="0">
              <a:solidFill>
                <a:schemeClr val="bg1"/>
              </a:solidFill>
              <a:latin typeface="+mn-lt"/>
            </a:endParaRPr>
          </a:p>
        </p:txBody>
      </p:sp>
      <p:sp>
        <p:nvSpPr>
          <p:cNvPr id="12" name="Title 1"/>
          <p:cNvSpPr txBox="1">
            <a:spLocks/>
          </p:cNvSpPr>
          <p:nvPr/>
        </p:nvSpPr>
        <p:spPr bwMode="auto">
          <a:xfrm>
            <a:off x="620713" y="1062558"/>
            <a:ext cx="331152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3200" b="1"/>
              <a:t>Is this a good thematic map?</a:t>
            </a:r>
          </a:p>
        </p:txBody>
      </p:sp>
      <p:sp>
        <p:nvSpPr>
          <p:cNvPr id="19" name="Content Placeholder 2"/>
          <p:cNvSpPr txBox="1">
            <a:spLocks/>
          </p:cNvSpPr>
          <p:nvPr/>
        </p:nvSpPr>
        <p:spPr bwMode="auto">
          <a:xfrm>
            <a:off x="628650" y="2286521"/>
            <a:ext cx="3151188" cy="4608512"/>
          </a:xfrm>
          <a:prstGeom prst="rect">
            <a:avLst/>
          </a:prstGeom>
          <a:noFill/>
          <a:ln w="9525">
            <a:noFill/>
            <a:miter lim="800000"/>
            <a:headEnd/>
            <a:tailEnd/>
          </a:ln>
        </p:spPr>
        <p:txBody>
          <a:bodyPr/>
          <a:lstStyle/>
          <a:p>
            <a:pPr marL="169863" indent="-169863" eaLnBrk="1" hangingPunct="1">
              <a:lnSpc>
                <a:spcPct val="90000"/>
              </a:lnSpc>
              <a:spcBef>
                <a:spcPts val="1000"/>
              </a:spcBef>
              <a:buFont typeface="Arial" pitchFamily="34" charset="0"/>
              <a:buChar char="•"/>
              <a:defRPr/>
            </a:pPr>
            <a:r>
              <a:rPr lang="en-PH" sz="2400" dirty="0">
                <a:latin typeface="+mn-lt"/>
                <a:cs typeface="+mn-cs"/>
              </a:rPr>
              <a:t>What is missing?</a:t>
            </a:r>
          </a:p>
          <a:p>
            <a:pPr marL="169863" indent="-169863" eaLnBrk="1" hangingPunct="1">
              <a:lnSpc>
                <a:spcPct val="90000"/>
              </a:lnSpc>
              <a:spcBef>
                <a:spcPts val="1000"/>
              </a:spcBef>
              <a:buFont typeface="Arial" pitchFamily="34" charset="0"/>
              <a:buChar char="•"/>
              <a:defRPr/>
            </a:pPr>
            <a:r>
              <a:rPr lang="en-PH" sz="2400" dirty="0">
                <a:latin typeface="+mn-lt"/>
                <a:cs typeface="+mn-cs"/>
              </a:rPr>
              <a:t>What should/could be improved?</a:t>
            </a:r>
          </a:p>
          <a:p>
            <a:pPr marL="169863" indent="-169863" eaLnBrk="1" hangingPunct="1">
              <a:lnSpc>
                <a:spcPct val="90000"/>
              </a:lnSpc>
              <a:spcBef>
                <a:spcPts val="1000"/>
              </a:spcBef>
              <a:buFont typeface="Arial" pitchFamily="34" charset="0"/>
              <a:buChar char="•"/>
              <a:defRPr/>
            </a:pPr>
            <a:r>
              <a:rPr lang="en-PH" sz="2400" dirty="0">
                <a:latin typeface="+mn-lt"/>
                <a:cs typeface="+mn-cs"/>
              </a:rPr>
              <a:t>Does it contain the right amount of information?</a:t>
            </a:r>
          </a:p>
          <a:p>
            <a:pPr marL="169863" indent="-169863" eaLnBrk="1" hangingPunct="1">
              <a:lnSpc>
                <a:spcPct val="90000"/>
              </a:lnSpc>
              <a:spcBef>
                <a:spcPts val="1000"/>
              </a:spcBef>
              <a:buFont typeface="Arial" pitchFamily="34" charset="0"/>
              <a:buChar char="•"/>
              <a:defRPr/>
            </a:pPr>
            <a:r>
              <a:rPr lang="en-PH" sz="2400" dirty="0">
                <a:latin typeface="+mn-lt"/>
                <a:cs typeface="+mn-cs"/>
              </a:rPr>
              <a:t>Is this map useful?</a:t>
            </a:r>
          </a:p>
        </p:txBody>
      </p:sp>
      <p:pic>
        <p:nvPicPr>
          <p:cNvPr id="7" name="Content Placeholder 2"/>
          <p:cNvPicPr>
            <a:picLocks noChangeAspect="1"/>
          </p:cNvPicPr>
          <p:nvPr/>
        </p:nvPicPr>
        <p:blipFill>
          <a:blip r:embed="rId3" cstate="print"/>
          <a:stretch>
            <a:fillRect/>
          </a:stretch>
        </p:blipFill>
        <p:spPr>
          <a:xfrm>
            <a:off x="4582752" y="1124744"/>
            <a:ext cx="3949688" cy="5580000"/>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051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16</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Example of good thematic map</a:t>
            </a:r>
            <a:endParaRPr lang="en-PH" altLang="en-US" sz="3200" b="1" dirty="0">
              <a:solidFill>
                <a:schemeClr val="bg1"/>
              </a:solidFill>
              <a:latin typeface="+mn-lt"/>
            </a:endParaRPr>
          </a:p>
        </p:txBody>
      </p:sp>
      <p:pic>
        <p:nvPicPr>
          <p:cNvPr id="9" name="Content Placeholder 7"/>
          <p:cNvPicPr>
            <a:picLocks noChangeAspect="1"/>
          </p:cNvPicPr>
          <p:nvPr/>
        </p:nvPicPr>
        <p:blipFill>
          <a:blip r:embed="rId3" cstate="print"/>
          <a:stretch>
            <a:fillRect/>
          </a:stretch>
        </p:blipFill>
        <p:spPr>
          <a:xfrm>
            <a:off x="803275" y="1124744"/>
            <a:ext cx="7800975" cy="5522912"/>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977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What is a map?</a:t>
            </a:r>
            <a:endParaRPr lang="en-PH" altLang="en-US" sz="3200" b="1" dirty="0">
              <a:solidFill>
                <a:schemeClr val="bg1"/>
              </a:solidFill>
              <a:latin typeface="+mn-lt"/>
            </a:endParaRPr>
          </a:p>
        </p:txBody>
      </p:sp>
      <p:sp>
        <p:nvSpPr>
          <p:cNvPr id="11" name="Content Placeholder 2"/>
          <p:cNvSpPr txBox="1">
            <a:spLocks/>
          </p:cNvSpPr>
          <p:nvPr/>
        </p:nvSpPr>
        <p:spPr>
          <a:xfrm>
            <a:off x="280988" y="1146770"/>
            <a:ext cx="8588375" cy="156686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charset="0"/>
              <a:buNone/>
              <a:defRPr/>
            </a:pPr>
            <a:r>
              <a:rPr lang="en-US" altLang="zh-CN" sz="2600"/>
              <a:t>A drawing of the Earth's surface, or part of that surface, showing the shape and position of different countries, political borders, natural features such as rivers and mountains, and artificial features such as roads and buildings</a:t>
            </a:r>
          </a:p>
          <a:p>
            <a:pPr eaLnBrk="1" hangingPunct="1">
              <a:defRPr/>
            </a:pPr>
            <a:endParaRPr lang="en-PH" altLang="en-US" sz="2600" dirty="0"/>
          </a:p>
        </p:txBody>
      </p:sp>
      <p:pic>
        <p:nvPicPr>
          <p:cNvPr id="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2780928"/>
            <a:ext cx="42846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2"/>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pic>
        <p:nvPicPr>
          <p:cNvPr id="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588" y="4157291"/>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1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Types of map</a:t>
            </a:r>
            <a:endParaRPr lang="en-PH" altLang="en-US" sz="3200" b="1" dirty="0">
              <a:solidFill>
                <a:schemeClr val="bg1"/>
              </a:solidFill>
              <a:latin typeface="+mn-lt"/>
            </a:endParaRPr>
          </a:p>
        </p:txBody>
      </p:sp>
      <p:sp>
        <p:nvSpPr>
          <p:cNvPr id="13" name="Picture 2"/>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10" name="Content Placeholder 2"/>
          <p:cNvSpPr txBox="1">
            <a:spLocks/>
          </p:cNvSpPr>
          <p:nvPr/>
        </p:nvSpPr>
        <p:spPr>
          <a:xfrm>
            <a:off x="971798" y="1340768"/>
            <a:ext cx="4032250" cy="439261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zh-CN"/>
              <a:t>Political maps</a:t>
            </a:r>
          </a:p>
          <a:p>
            <a:pPr eaLnBrk="1" hangingPunct="1">
              <a:defRPr/>
            </a:pPr>
            <a:r>
              <a:rPr lang="en-US" altLang="zh-CN"/>
              <a:t>Physical maps</a:t>
            </a:r>
          </a:p>
          <a:p>
            <a:pPr eaLnBrk="1" hangingPunct="1">
              <a:defRPr/>
            </a:pPr>
            <a:r>
              <a:rPr lang="en-US" altLang="zh-CN"/>
              <a:t>Topographic maps</a:t>
            </a:r>
          </a:p>
          <a:p>
            <a:pPr eaLnBrk="1" hangingPunct="1">
              <a:defRPr/>
            </a:pPr>
            <a:r>
              <a:rPr lang="en-US" altLang="zh-CN"/>
              <a:t>Climate maps</a:t>
            </a:r>
          </a:p>
          <a:p>
            <a:pPr eaLnBrk="1" hangingPunct="1">
              <a:defRPr/>
            </a:pPr>
            <a:r>
              <a:rPr lang="en-US" altLang="zh-CN"/>
              <a:t>Street maps</a:t>
            </a:r>
          </a:p>
          <a:p>
            <a:pPr eaLnBrk="1" hangingPunct="1">
              <a:defRPr/>
            </a:pPr>
            <a:r>
              <a:rPr lang="en-US" altLang="zh-CN"/>
              <a:t>Geological maps</a:t>
            </a:r>
          </a:p>
          <a:p>
            <a:pPr eaLnBrk="1" hangingPunct="1">
              <a:defRPr/>
            </a:pPr>
            <a:r>
              <a:rPr lang="en-US" altLang="zh-CN"/>
              <a:t>Navigational maps</a:t>
            </a:r>
          </a:p>
          <a:p>
            <a:pPr eaLnBrk="1" hangingPunct="1">
              <a:defRPr/>
            </a:pPr>
            <a:r>
              <a:rPr lang="en-US" altLang="zh-CN"/>
              <a:t>Thematic maps</a:t>
            </a:r>
          </a:p>
          <a:p>
            <a:pPr eaLnBrk="1" hangingPunct="1">
              <a:buFont typeface="Arial" charset="0"/>
              <a:buNone/>
              <a:defRPr/>
            </a:pPr>
            <a:endParaRPr lang="en-US" altLang="zh-CN"/>
          </a:p>
          <a:p>
            <a:pPr eaLnBrk="1" hangingPunct="1">
              <a:defRPr/>
            </a:pPr>
            <a:endParaRPr lang="en-US" altLang="zh-CN"/>
          </a:p>
          <a:p>
            <a:pPr eaLnBrk="1" hangingPunct="1">
              <a:defRPr/>
            </a:pPr>
            <a:endParaRPr lang="en-PH" dirty="0"/>
          </a:p>
        </p:txBody>
      </p:sp>
      <p:sp>
        <p:nvSpPr>
          <p:cNvPr id="17" name="Rectangle 16"/>
          <p:cNvSpPr/>
          <p:nvPr/>
        </p:nvSpPr>
        <p:spPr>
          <a:xfrm>
            <a:off x="970608" y="4797152"/>
            <a:ext cx="2881312" cy="649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Content Placeholder 2"/>
          <p:cNvSpPr txBox="1">
            <a:spLocks/>
          </p:cNvSpPr>
          <p:nvPr/>
        </p:nvSpPr>
        <p:spPr bwMode="auto">
          <a:xfrm>
            <a:off x="755577" y="5660356"/>
            <a:ext cx="3816672" cy="649287"/>
          </a:xfrm>
          <a:prstGeom prst="rect">
            <a:avLst/>
          </a:prstGeom>
          <a:noFill/>
          <a:ln w="9525">
            <a:noFill/>
            <a:miter lim="800000"/>
            <a:headEnd/>
            <a:tailEnd/>
          </a:ln>
        </p:spPr>
        <p:txBody>
          <a:bodyPr/>
          <a:lstStyle/>
          <a:p>
            <a:pPr eaLnBrk="1" hangingPunct="1">
              <a:lnSpc>
                <a:spcPct val="90000"/>
              </a:lnSpc>
              <a:spcBef>
                <a:spcPts val="1000"/>
              </a:spcBef>
              <a:buFont typeface="Arial" charset="0"/>
              <a:buNone/>
              <a:defRPr/>
            </a:pPr>
            <a:r>
              <a:rPr lang="en-US" altLang="zh-CN" sz="2400">
                <a:solidFill>
                  <a:srgbClr val="FF0000"/>
                </a:solidFill>
                <a:latin typeface="+mn-lt"/>
                <a:cs typeface="+mn-cs"/>
              </a:rPr>
              <a:t>Topic of the present session</a:t>
            </a:r>
            <a:endParaRPr lang="en-US" sz="2400">
              <a:solidFill>
                <a:srgbClr val="FF0000"/>
              </a:solidFill>
              <a:latin typeface="+mn-lt"/>
              <a:cs typeface="+mn-cs"/>
            </a:endParaRPr>
          </a:p>
        </p:txBody>
      </p:sp>
      <p:pic>
        <p:nvPicPr>
          <p:cNvPr id="1026" name="Picture 2" descr="D:\Izay_Pantanilla\Health_GeoLab\PROJECTS\HIS_GEO_ENABLING\FIGURES\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396670" y="2201987"/>
            <a:ext cx="3684562" cy="2598738"/>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4" descr="C:\Users\Samsung\AppData\Local\Microsoft\Windows\INetCache\IE\TH5BE5R4\sivvus-pendrive-icon-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69" y="5012656"/>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0"/>
          <p:cNvSpPr>
            <a:spLocks noChangeArrowheads="1"/>
          </p:cNvSpPr>
          <p:nvPr/>
        </p:nvSpPr>
        <p:spPr bwMode="auto">
          <a:xfrm>
            <a:off x="5868144" y="5660356"/>
            <a:ext cx="2817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Guide_HGLC_Part2_6_1.pdf</a:t>
            </a:r>
          </a:p>
        </p:txBody>
      </p:sp>
      <p:sp>
        <p:nvSpPr>
          <p:cNvPr id="11" name="TextBox 2"/>
          <p:cNvSpPr txBox="1">
            <a:spLocks noChangeArrowheads="1"/>
          </p:cNvSpPr>
          <p:nvPr/>
        </p:nvSpPr>
        <p:spPr bwMode="auto">
          <a:xfrm>
            <a:off x="52635" y="6535564"/>
            <a:ext cx="495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200"/>
              <a:t>https://www.healthgeolab.net/DOCUMENTS/Guide_HGLC_Part2_6_1.pdf</a:t>
            </a:r>
          </a:p>
        </p:txBody>
      </p:sp>
    </p:spTree>
    <p:extLst>
      <p:ext uri="{BB962C8B-B14F-4D97-AF65-F5344CB8AC3E}">
        <p14:creationId xmlns:p14="http://schemas.microsoft.com/office/powerpoint/2010/main" val="222982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4</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Thematic Map</a:t>
            </a:r>
            <a:endParaRPr lang="en-PH" altLang="en-US" sz="3200" b="1" dirty="0">
              <a:solidFill>
                <a:schemeClr val="bg1"/>
              </a:solidFill>
              <a:latin typeface="+mn-lt"/>
            </a:endParaRPr>
          </a:p>
        </p:txBody>
      </p:sp>
      <p:sp>
        <p:nvSpPr>
          <p:cNvPr id="11" name="Content Placeholder 2"/>
          <p:cNvSpPr txBox="1">
            <a:spLocks/>
          </p:cNvSpPr>
          <p:nvPr/>
        </p:nvSpPr>
        <p:spPr>
          <a:xfrm>
            <a:off x="628650" y="1641747"/>
            <a:ext cx="7886700" cy="137477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buFont typeface="Arial" charset="0"/>
              <a:buNone/>
              <a:defRPr/>
            </a:pPr>
            <a:r>
              <a:rPr lang="en-US"/>
              <a:t>A map designed to convey information about a single topic or theme, such as population density, geology, or health</a:t>
            </a:r>
            <a:endParaRPr lang="en-PH" baseline="30000"/>
          </a:p>
          <a:p>
            <a:pPr algn="ctr" eaLnBrk="1" hangingPunct="1">
              <a:buFont typeface="Arial" charset="0"/>
              <a:buNone/>
              <a:defRPr/>
            </a:pPr>
            <a:endParaRPr lang="en-PH" baseline="30000"/>
          </a:p>
          <a:p>
            <a:pPr marL="0" indent="0" algn="ctr" eaLnBrk="1" hangingPunct="1">
              <a:buFont typeface="Arial" charset="0"/>
              <a:buNone/>
              <a:defRPr/>
            </a:pPr>
            <a:endParaRPr lang="en-PH" dirty="0"/>
          </a:p>
        </p:txBody>
      </p:sp>
      <p:sp>
        <p:nvSpPr>
          <p:cNvPr id="12" name="Title 1"/>
          <p:cNvSpPr txBox="1">
            <a:spLocks/>
          </p:cNvSpPr>
          <p:nvPr/>
        </p:nvSpPr>
        <p:spPr bwMode="auto">
          <a:xfrm>
            <a:off x="628650" y="751159"/>
            <a:ext cx="78867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PH" altLang="en-US" sz="3200" b="1"/>
              <a:t>What is a thematic map?</a:t>
            </a:r>
          </a:p>
        </p:txBody>
      </p:sp>
      <p:sp>
        <p:nvSpPr>
          <p:cNvPr id="14" name="Content Placeholder 2"/>
          <p:cNvSpPr txBox="1">
            <a:spLocks/>
          </p:cNvSpPr>
          <p:nvPr/>
        </p:nvSpPr>
        <p:spPr bwMode="auto">
          <a:xfrm>
            <a:off x="628650" y="3501008"/>
            <a:ext cx="7886700" cy="1171575"/>
          </a:xfrm>
          <a:prstGeom prst="rect">
            <a:avLst/>
          </a:prstGeom>
          <a:noFill/>
          <a:ln w="9525">
            <a:noFill/>
            <a:miter lim="800000"/>
            <a:headEnd/>
            <a:tailEnd/>
          </a:ln>
        </p:spPr>
        <p:txBody>
          <a:bodyPr/>
          <a:lstStyle/>
          <a:p>
            <a:pPr algn="ctr" eaLnBrk="1" hangingPunct="1">
              <a:lnSpc>
                <a:spcPct val="90000"/>
              </a:lnSpc>
              <a:spcBef>
                <a:spcPts val="1000"/>
              </a:spcBef>
              <a:buFont typeface="Arial" charset="0"/>
              <a:buNone/>
              <a:defRPr/>
            </a:pPr>
            <a:r>
              <a:rPr lang="en-PH" sz="2800" dirty="0">
                <a:latin typeface="+mn-lt"/>
                <a:cs typeface="+mn-cs"/>
              </a:rPr>
              <a:t>A good thematic map easily and effectively conveys the information it contains to the reader without having to contact the person who created the map.</a:t>
            </a:r>
          </a:p>
          <a:p>
            <a:pPr eaLnBrk="1" hangingPunct="1">
              <a:lnSpc>
                <a:spcPct val="90000"/>
              </a:lnSpc>
              <a:spcBef>
                <a:spcPts val="1000"/>
              </a:spcBef>
              <a:buFont typeface="Arial" charset="0"/>
              <a:buNone/>
              <a:defRPr/>
            </a:pPr>
            <a:endParaRPr lang="en-PH" sz="2800" dirty="0">
              <a:latin typeface="+mn-lt"/>
              <a:cs typeface="+mn-cs"/>
            </a:endParaRPr>
          </a:p>
          <a:p>
            <a:pPr eaLnBrk="1" hangingPunct="1">
              <a:lnSpc>
                <a:spcPct val="90000"/>
              </a:lnSpc>
              <a:spcBef>
                <a:spcPts val="1000"/>
              </a:spcBef>
              <a:buFont typeface="Arial" charset="0"/>
              <a:buNone/>
              <a:defRPr/>
            </a:pPr>
            <a:endParaRPr lang="en-PH" sz="2800" dirty="0">
              <a:latin typeface="+mn-lt"/>
              <a:cs typeface="+mn-cs"/>
            </a:endParaRPr>
          </a:p>
        </p:txBody>
      </p:sp>
      <p:sp>
        <p:nvSpPr>
          <p:cNvPr id="15" name="Title 1"/>
          <p:cNvSpPr txBox="1">
            <a:spLocks/>
          </p:cNvSpPr>
          <p:nvPr/>
        </p:nvSpPr>
        <p:spPr bwMode="auto">
          <a:xfrm>
            <a:off x="628650" y="2708920"/>
            <a:ext cx="78867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PH" altLang="en-US" sz="3200" b="1"/>
              <a:t>What is a good thematic map?</a:t>
            </a:r>
          </a:p>
        </p:txBody>
      </p:sp>
      <p:sp>
        <p:nvSpPr>
          <p:cNvPr id="16" name="Right Arrow 15"/>
          <p:cNvSpPr/>
          <p:nvPr/>
        </p:nvSpPr>
        <p:spPr>
          <a:xfrm>
            <a:off x="755650" y="4869160"/>
            <a:ext cx="431800"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21" name="TextBox 20"/>
          <p:cNvSpPr txBox="1"/>
          <p:nvPr/>
        </p:nvSpPr>
        <p:spPr>
          <a:xfrm>
            <a:off x="1187450" y="4725144"/>
            <a:ext cx="4608513" cy="523220"/>
          </a:xfrm>
          <a:prstGeom prst="rect">
            <a:avLst/>
          </a:prstGeom>
          <a:noFill/>
        </p:spPr>
        <p:txBody>
          <a:bodyPr>
            <a:spAutoFit/>
          </a:bodyPr>
          <a:lstStyle/>
          <a:p>
            <a:pPr eaLnBrk="1" hangingPunct="1">
              <a:defRPr/>
            </a:pPr>
            <a:r>
              <a:rPr lang="en-PH" sz="2800" dirty="0">
                <a:latin typeface="+mn-lt"/>
                <a:cs typeface="+mn-cs"/>
              </a:rPr>
              <a:t>Easy to understand</a:t>
            </a:r>
          </a:p>
        </p:txBody>
      </p:sp>
      <p:sp>
        <p:nvSpPr>
          <p:cNvPr id="22" name="Right Arrow 21"/>
          <p:cNvSpPr/>
          <p:nvPr/>
        </p:nvSpPr>
        <p:spPr>
          <a:xfrm>
            <a:off x="755650" y="5517232"/>
            <a:ext cx="411163" cy="287337"/>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PH" sz="2000">
              <a:solidFill>
                <a:schemeClr val="tx1"/>
              </a:solidFill>
            </a:endParaRPr>
          </a:p>
        </p:txBody>
      </p:sp>
      <p:sp>
        <p:nvSpPr>
          <p:cNvPr id="23" name="TextBox 22"/>
          <p:cNvSpPr txBox="1"/>
          <p:nvPr/>
        </p:nvSpPr>
        <p:spPr>
          <a:xfrm>
            <a:off x="1160463" y="5301208"/>
            <a:ext cx="7227961" cy="954107"/>
          </a:xfrm>
          <a:prstGeom prst="rect">
            <a:avLst/>
          </a:prstGeom>
          <a:noFill/>
        </p:spPr>
        <p:txBody>
          <a:bodyPr wrap="square">
            <a:spAutoFit/>
          </a:bodyPr>
          <a:lstStyle/>
          <a:p>
            <a:pPr eaLnBrk="1" hangingPunct="1">
              <a:defRPr/>
            </a:pPr>
            <a:r>
              <a:rPr lang="en-PH" sz="2800" dirty="0">
                <a:latin typeface="+mn-lt"/>
                <a:cs typeface="+mn-cs"/>
              </a:rPr>
              <a:t>Contains just the right amount of information to support decision making</a:t>
            </a:r>
          </a:p>
        </p:txBody>
      </p:sp>
      <p:sp>
        <p:nvSpPr>
          <p:cNvPr id="24" name="TextBox 23"/>
          <p:cNvSpPr txBox="1"/>
          <p:nvPr/>
        </p:nvSpPr>
        <p:spPr>
          <a:xfrm>
            <a:off x="1179513" y="6237312"/>
            <a:ext cx="4751387" cy="523220"/>
          </a:xfrm>
          <a:prstGeom prst="rect">
            <a:avLst/>
          </a:prstGeom>
          <a:noFill/>
        </p:spPr>
        <p:txBody>
          <a:bodyPr>
            <a:spAutoFit/>
          </a:bodyPr>
          <a:lstStyle/>
          <a:p>
            <a:pPr eaLnBrk="1" hangingPunct="1">
              <a:defRPr/>
            </a:pPr>
            <a:r>
              <a:rPr lang="en-PH" sz="2800" dirty="0">
                <a:latin typeface="+mn-lt"/>
                <a:cs typeface="+mn-cs"/>
              </a:rPr>
              <a:t>Useful!</a:t>
            </a:r>
          </a:p>
        </p:txBody>
      </p:sp>
      <p:sp>
        <p:nvSpPr>
          <p:cNvPr id="25" name="Right Arrow 24"/>
          <p:cNvSpPr/>
          <p:nvPr/>
        </p:nvSpPr>
        <p:spPr>
          <a:xfrm>
            <a:off x="755650" y="6323285"/>
            <a:ext cx="411163" cy="287337"/>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PH" sz="2000">
              <a:solidFill>
                <a:schemeClr val="tx1"/>
              </a:solidFill>
            </a:endParaRPr>
          </a:p>
        </p:txBody>
      </p:sp>
    </p:spTree>
    <p:extLst>
      <p:ext uri="{BB962C8B-B14F-4D97-AF65-F5344CB8AC3E}">
        <p14:creationId xmlns:p14="http://schemas.microsoft.com/office/powerpoint/2010/main" val="249831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zay_Pantanilla\Health_GeoLab\PROJECTS\HIS_GEO_ENABLING\FIGURES\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73427" y="5144959"/>
            <a:ext cx="1577132" cy="1204722"/>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5</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Components of a good thematic map</a:t>
            </a:r>
            <a:endParaRPr lang="en-PH" altLang="en-US" sz="3200" b="1" dirty="0">
              <a:solidFill>
                <a:schemeClr val="bg1"/>
              </a:solidFill>
              <a:latin typeface="+mn-lt"/>
            </a:endParaRPr>
          </a:p>
        </p:txBody>
      </p:sp>
      <p:sp>
        <p:nvSpPr>
          <p:cNvPr id="29" name="Content Placeholder 2"/>
          <p:cNvSpPr txBox="1">
            <a:spLocks/>
          </p:cNvSpPr>
          <p:nvPr/>
        </p:nvSpPr>
        <p:spPr>
          <a:xfrm>
            <a:off x="539750" y="1162893"/>
            <a:ext cx="7886700" cy="9366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sz="2600"/>
              <a:t>A good thematic map should at least always have the following components:</a:t>
            </a:r>
          </a:p>
          <a:p>
            <a:pPr eaLnBrk="1" hangingPunct="1">
              <a:defRPr/>
            </a:pPr>
            <a:endParaRPr lang="en-PH" sz="2600"/>
          </a:p>
          <a:p>
            <a:pPr eaLnBrk="1" hangingPunct="1">
              <a:defRPr/>
            </a:pPr>
            <a:endParaRPr lang="en-PH" sz="2600" dirty="0"/>
          </a:p>
        </p:txBody>
      </p:sp>
      <p:sp>
        <p:nvSpPr>
          <p:cNvPr id="30" name="TextBox 29"/>
          <p:cNvSpPr txBox="1"/>
          <p:nvPr/>
        </p:nvSpPr>
        <p:spPr>
          <a:xfrm>
            <a:off x="641350" y="1988393"/>
            <a:ext cx="3062288" cy="3292475"/>
          </a:xfrm>
          <a:prstGeom prst="rect">
            <a:avLst/>
          </a:prstGeom>
          <a:noFill/>
        </p:spPr>
        <p:txBody>
          <a:bodyPr>
            <a:spAutoFit/>
          </a:bodyPr>
          <a:lstStyle/>
          <a:p>
            <a:pPr marL="514350" indent="-514350" eaLnBrk="1" hangingPunct="1">
              <a:buFont typeface="+mj-lt"/>
              <a:buAutoNum type="arabicPeriod"/>
              <a:defRPr/>
            </a:pPr>
            <a:r>
              <a:rPr lang="en-PH" sz="2600" dirty="0">
                <a:cs typeface="Arial" charset="0"/>
              </a:rPr>
              <a:t>Map area</a:t>
            </a:r>
          </a:p>
          <a:p>
            <a:pPr marL="514350" indent="-514350" eaLnBrk="1" hangingPunct="1">
              <a:buFont typeface="+mj-lt"/>
              <a:buAutoNum type="arabicPeriod"/>
              <a:defRPr/>
            </a:pPr>
            <a:r>
              <a:rPr lang="en-PH" sz="2600" dirty="0">
                <a:cs typeface="Arial" charset="0"/>
              </a:rPr>
              <a:t>Title</a:t>
            </a:r>
          </a:p>
          <a:p>
            <a:pPr marL="514350" indent="-514350" eaLnBrk="1" hangingPunct="1">
              <a:buFont typeface="+mj-lt"/>
              <a:buAutoNum type="arabicPeriod"/>
              <a:defRPr/>
            </a:pPr>
            <a:r>
              <a:rPr lang="en-PH" sz="2600" dirty="0">
                <a:cs typeface="Arial" charset="0"/>
              </a:rPr>
              <a:t>Legend</a:t>
            </a:r>
          </a:p>
          <a:p>
            <a:pPr marL="514350" indent="-514350" eaLnBrk="1" hangingPunct="1">
              <a:buFont typeface="+mj-lt"/>
              <a:buAutoNum type="arabicPeriod"/>
              <a:defRPr/>
            </a:pPr>
            <a:r>
              <a:rPr lang="en-PH" sz="2600" dirty="0">
                <a:cs typeface="Arial" charset="0"/>
              </a:rPr>
              <a:t>Scale bar</a:t>
            </a:r>
          </a:p>
          <a:p>
            <a:pPr marL="514350" indent="-514350" eaLnBrk="1" hangingPunct="1">
              <a:buFont typeface="+mj-lt"/>
              <a:buAutoNum type="arabicPeriod"/>
              <a:defRPr/>
            </a:pPr>
            <a:r>
              <a:rPr lang="en-PH" sz="2600" dirty="0">
                <a:cs typeface="Arial" charset="0"/>
              </a:rPr>
              <a:t>North arrow</a:t>
            </a:r>
          </a:p>
          <a:p>
            <a:pPr marL="514350" indent="-514350" eaLnBrk="1" hangingPunct="1">
              <a:buFont typeface="+mj-lt"/>
              <a:buAutoNum type="arabicPeriod"/>
              <a:defRPr/>
            </a:pPr>
            <a:r>
              <a:rPr lang="en-PH" sz="2600" dirty="0">
                <a:cs typeface="Arial" charset="0"/>
              </a:rPr>
              <a:t>Map production  information</a:t>
            </a:r>
          </a:p>
          <a:p>
            <a:pPr eaLnBrk="1" hangingPunct="1">
              <a:defRPr/>
            </a:pPr>
            <a:endParaRPr lang="en-PH" sz="2600" dirty="0">
              <a:cs typeface="Arial" charset="0"/>
            </a:endParaRPr>
          </a:p>
        </p:txBody>
      </p:sp>
      <p:pic>
        <p:nvPicPr>
          <p:cNvPr id="31" name="Picture 30"/>
          <p:cNvPicPr>
            <a:picLocks noChangeAspect="1"/>
          </p:cNvPicPr>
          <p:nvPr/>
        </p:nvPicPr>
        <p:blipFill>
          <a:blip r:embed="rId4" cstate="print"/>
          <a:stretch>
            <a:fillRect/>
          </a:stretch>
        </p:blipFill>
        <p:spPr>
          <a:xfrm>
            <a:off x="4078288" y="1916956"/>
            <a:ext cx="4381500" cy="338455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33" name="Picture 4" descr="C:\Users\Samsung\AppData\Local\Microsoft\Windows\INetCache\IE\TH5BE5R4\sivvus-pendrive-icon-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175" y="5949206"/>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0"/>
          <p:cNvSpPr>
            <a:spLocks noChangeArrowheads="1"/>
          </p:cNvSpPr>
          <p:nvPr/>
        </p:nvSpPr>
        <p:spPr bwMode="auto">
          <a:xfrm>
            <a:off x="2730500" y="6236543"/>
            <a:ext cx="281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Guide_HGLC_Part2_6_1.pdf</a:t>
            </a:r>
          </a:p>
        </p:txBody>
      </p:sp>
    </p:spTree>
    <p:extLst>
      <p:ext uri="{BB962C8B-B14F-4D97-AF65-F5344CB8AC3E}">
        <p14:creationId xmlns:p14="http://schemas.microsoft.com/office/powerpoint/2010/main" val="264780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6</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Components of a good thematic map</a:t>
            </a:r>
            <a:endParaRPr lang="en-PH" altLang="en-US" sz="3200" b="1" dirty="0">
              <a:solidFill>
                <a:schemeClr val="bg1"/>
              </a:solidFill>
              <a:latin typeface="+mn-lt"/>
            </a:endParaRPr>
          </a:p>
        </p:txBody>
      </p:sp>
      <p:sp>
        <p:nvSpPr>
          <p:cNvPr id="10" name="Content Placeholder 2"/>
          <p:cNvSpPr txBox="1">
            <a:spLocks/>
          </p:cNvSpPr>
          <p:nvPr/>
        </p:nvSpPr>
        <p:spPr>
          <a:xfrm>
            <a:off x="468313" y="1148482"/>
            <a:ext cx="7886700" cy="9366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sz="2600"/>
              <a:t>The following components, while not mandatory, are adding value to the map:</a:t>
            </a:r>
          </a:p>
          <a:p>
            <a:pPr eaLnBrk="1" hangingPunct="1">
              <a:defRPr/>
            </a:pPr>
            <a:endParaRPr lang="en-PH" sz="2600"/>
          </a:p>
          <a:p>
            <a:pPr eaLnBrk="1" hangingPunct="1">
              <a:defRPr/>
            </a:pPr>
            <a:endParaRPr lang="en-PH" sz="2600" dirty="0"/>
          </a:p>
        </p:txBody>
      </p:sp>
      <p:sp>
        <p:nvSpPr>
          <p:cNvPr id="11" name="TextBox 4"/>
          <p:cNvSpPr txBox="1">
            <a:spLocks noChangeArrowheads="1"/>
          </p:cNvSpPr>
          <p:nvPr/>
        </p:nvSpPr>
        <p:spPr bwMode="auto">
          <a:xfrm>
            <a:off x="647700" y="1951757"/>
            <a:ext cx="3062288"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Calibri Light" pitchFamily="34" charset="0"/>
              <a:buAutoNum type="arabicPeriod" startAt="7"/>
            </a:pPr>
            <a:r>
              <a:rPr lang="en-PH" sz="2500"/>
              <a:t>Inset map</a:t>
            </a:r>
          </a:p>
          <a:p>
            <a:pPr eaLnBrk="1" hangingPunct="1">
              <a:buFont typeface="Calibri Light" pitchFamily="34" charset="0"/>
              <a:buAutoNum type="arabicPeriod" startAt="7"/>
            </a:pPr>
            <a:r>
              <a:rPr lang="en-PH" sz="2500"/>
              <a:t>Disclaimer</a:t>
            </a:r>
          </a:p>
          <a:p>
            <a:pPr eaLnBrk="1" hangingPunct="1">
              <a:buFont typeface="Calibri Light" pitchFamily="34" charset="0"/>
              <a:buAutoNum type="arabicPeriod" startAt="7"/>
            </a:pPr>
            <a:r>
              <a:rPr lang="en-PH" sz="2500"/>
              <a:t>Copyright</a:t>
            </a:r>
          </a:p>
          <a:p>
            <a:pPr eaLnBrk="1" hangingPunct="1">
              <a:buFont typeface="Calibri Light" pitchFamily="34" charset="0"/>
              <a:buAutoNum type="arabicPeriod" startAt="7"/>
            </a:pPr>
            <a:r>
              <a:rPr lang="en-PH" sz="2500"/>
              <a:t>Additional information</a:t>
            </a:r>
          </a:p>
          <a:p>
            <a:pPr eaLnBrk="1" hangingPunct="1">
              <a:buFont typeface="Calibri Light" pitchFamily="34" charset="0"/>
              <a:buAutoNum type="arabicPeriod" startAt="7"/>
            </a:pPr>
            <a:r>
              <a:rPr lang="en-PH" sz="2500"/>
              <a:t>Project file name</a:t>
            </a:r>
          </a:p>
          <a:p>
            <a:pPr eaLnBrk="1" hangingPunct="1">
              <a:buFont typeface="Calibri Light" pitchFamily="34" charset="0"/>
              <a:buAutoNum type="arabicPeriod" startAt="7"/>
            </a:pPr>
            <a:r>
              <a:rPr lang="en-PH" sz="2500"/>
              <a:t>Logo</a:t>
            </a:r>
          </a:p>
        </p:txBody>
      </p:sp>
      <p:sp>
        <p:nvSpPr>
          <p:cNvPr id="12" name="Right Arrow 11"/>
          <p:cNvSpPr/>
          <p:nvPr/>
        </p:nvSpPr>
        <p:spPr>
          <a:xfrm>
            <a:off x="323850" y="5445224"/>
            <a:ext cx="431800"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13" name="TextBox 12"/>
          <p:cNvSpPr txBox="1"/>
          <p:nvPr/>
        </p:nvSpPr>
        <p:spPr>
          <a:xfrm>
            <a:off x="900113" y="5325194"/>
            <a:ext cx="7993062" cy="1200150"/>
          </a:xfrm>
          <a:prstGeom prst="rect">
            <a:avLst/>
          </a:prstGeom>
          <a:noFill/>
        </p:spPr>
        <p:txBody>
          <a:bodyPr>
            <a:spAutoFit/>
          </a:bodyPr>
          <a:lstStyle/>
          <a:p>
            <a:pPr eaLnBrk="1" hangingPunct="1">
              <a:defRPr/>
            </a:pPr>
            <a:r>
              <a:rPr lang="en-PH" sz="2400" i="1" dirty="0"/>
              <a:t>It is good to create one template in portrait and one in landscape orientation that can be used each time you create a thematic map</a:t>
            </a:r>
            <a:endParaRPr lang="en-PH" sz="2400" i="1" dirty="0">
              <a:latin typeface="+mn-lt"/>
              <a:cs typeface="+mn-cs"/>
            </a:endParaRPr>
          </a:p>
        </p:txBody>
      </p:sp>
      <p:pic>
        <p:nvPicPr>
          <p:cNvPr id="14" name="Picture 13"/>
          <p:cNvPicPr>
            <a:picLocks noChangeAspect="1"/>
          </p:cNvPicPr>
          <p:nvPr/>
        </p:nvPicPr>
        <p:blipFill>
          <a:blip r:embed="rId3" cstate="print"/>
          <a:stretch>
            <a:fillRect/>
          </a:stretch>
        </p:blipFill>
        <p:spPr>
          <a:xfrm>
            <a:off x="4078288" y="1869207"/>
            <a:ext cx="4381500" cy="338455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304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7</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Components of a good thematic map</a:t>
            </a:r>
            <a:endParaRPr lang="en-PH" altLang="en-US" sz="3200" b="1" dirty="0">
              <a:solidFill>
                <a:schemeClr val="bg1"/>
              </a:solidFill>
              <a:latin typeface="+mn-lt"/>
            </a:endParaRPr>
          </a:p>
        </p:txBody>
      </p:sp>
      <p:sp>
        <p:nvSpPr>
          <p:cNvPr id="9" name="Content Placeholder 2"/>
          <p:cNvSpPr txBox="1">
            <a:spLocks/>
          </p:cNvSpPr>
          <p:nvPr/>
        </p:nvSpPr>
        <p:spPr>
          <a:xfrm>
            <a:off x="323529" y="1217513"/>
            <a:ext cx="4752528" cy="2427511"/>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a:t>Mandatory components</a:t>
            </a:r>
          </a:p>
          <a:p>
            <a:pPr marL="0" indent="0" eaLnBrk="1" hangingPunct="1">
              <a:buFont typeface="Arial" charset="0"/>
              <a:buNone/>
              <a:defRPr/>
            </a:pPr>
            <a:endParaRPr lang="en-PH" sz="1600" b="1"/>
          </a:p>
          <a:p>
            <a:pPr eaLnBrk="1" hangingPunct="1">
              <a:defRPr/>
            </a:pPr>
            <a:r>
              <a:rPr lang="en-PH" b="1"/>
              <a:t>Map area </a:t>
            </a:r>
            <a:r>
              <a:rPr lang="en-PH"/>
              <a:t>– where the symbolized and labelled data is located</a:t>
            </a:r>
            <a:endParaRPr lang="en-PH" b="1"/>
          </a:p>
          <a:p>
            <a:pPr marL="0" indent="0" eaLnBrk="1" hangingPunct="1">
              <a:buFont typeface="Arial" charset="0"/>
              <a:buNone/>
              <a:defRPr/>
            </a:pPr>
            <a:endParaRPr lang="en-PH" b="1" dirty="0"/>
          </a:p>
        </p:txBody>
      </p:sp>
      <p:sp>
        <p:nvSpPr>
          <p:cNvPr id="15" name="Rectangle 7"/>
          <p:cNvSpPr>
            <a:spLocks noChangeArrowheads="1"/>
          </p:cNvSpPr>
          <p:nvPr/>
        </p:nvSpPr>
        <p:spPr bwMode="auto">
          <a:xfrm>
            <a:off x="827584" y="5118283"/>
            <a:ext cx="8064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PH" sz="2400" i="1"/>
              <a:t>A good practice, when it applies, is to also indicate in the title the validity date of the information represented on the map</a:t>
            </a:r>
            <a:endParaRPr lang="en-US" sz="2400" i="1"/>
          </a:p>
        </p:txBody>
      </p:sp>
      <p:pic>
        <p:nvPicPr>
          <p:cNvPr id="16" name="Picture 15"/>
          <p:cNvPicPr>
            <a:picLocks noChangeAspect="1"/>
          </p:cNvPicPr>
          <p:nvPr/>
        </p:nvPicPr>
        <p:blipFill>
          <a:blip r:embed="rId3" cstate="print"/>
          <a:stretch>
            <a:fillRect/>
          </a:stretch>
        </p:blipFill>
        <p:spPr>
          <a:xfrm>
            <a:off x="5364163" y="1844576"/>
            <a:ext cx="3311525" cy="255270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7" name="TextBox 3"/>
          <p:cNvSpPr txBox="1">
            <a:spLocks noChangeArrowheads="1"/>
          </p:cNvSpPr>
          <p:nvPr/>
        </p:nvSpPr>
        <p:spPr bwMode="auto">
          <a:xfrm>
            <a:off x="467544" y="4518253"/>
            <a:ext cx="7253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n-PH" sz="2800" b="1"/>
              <a:t>Title</a:t>
            </a:r>
            <a:r>
              <a:rPr lang="en-PH" sz="2800"/>
              <a:t> – Description of the content of the map</a:t>
            </a:r>
          </a:p>
        </p:txBody>
      </p:sp>
    </p:spTree>
    <p:extLst>
      <p:ext uri="{BB962C8B-B14F-4D97-AF65-F5344CB8AC3E}">
        <p14:creationId xmlns:p14="http://schemas.microsoft.com/office/powerpoint/2010/main" val="106899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8</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Components of a good thematic map</a:t>
            </a:r>
            <a:endParaRPr lang="en-PH" altLang="en-US" sz="3200" b="1" dirty="0">
              <a:solidFill>
                <a:schemeClr val="bg1"/>
              </a:solidFill>
              <a:latin typeface="+mn-lt"/>
            </a:endParaRPr>
          </a:p>
        </p:txBody>
      </p:sp>
      <p:sp>
        <p:nvSpPr>
          <p:cNvPr id="9" name="Content Placeholder 2"/>
          <p:cNvSpPr txBox="1">
            <a:spLocks/>
          </p:cNvSpPr>
          <p:nvPr/>
        </p:nvSpPr>
        <p:spPr>
          <a:xfrm>
            <a:off x="323529" y="1217513"/>
            <a:ext cx="4752528" cy="6270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a:t>Mandatory components</a:t>
            </a:r>
          </a:p>
          <a:p>
            <a:pPr marL="0" indent="0" eaLnBrk="1" hangingPunct="1">
              <a:buFont typeface="Arial" charset="0"/>
              <a:buNone/>
              <a:defRPr/>
            </a:pPr>
            <a:endParaRPr lang="en-PH" sz="1600" b="1"/>
          </a:p>
          <a:p>
            <a:pPr marL="0" indent="0" eaLnBrk="1" hangingPunct="1">
              <a:buFont typeface="Arial" charset="0"/>
              <a:buNone/>
              <a:defRPr/>
            </a:pPr>
            <a:endParaRPr lang="en-PH" b="1" dirty="0"/>
          </a:p>
        </p:txBody>
      </p:sp>
      <p:sp>
        <p:nvSpPr>
          <p:cNvPr id="10" name="Content Placeholder 2"/>
          <p:cNvSpPr txBox="1">
            <a:spLocks/>
          </p:cNvSpPr>
          <p:nvPr/>
        </p:nvSpPr>
        <p:spPr bwMode="auto">
          <a:xfrm>
            <a:off x="467544" y="1844823"/>
            <a:ext cx="5229225" cy="4608513"/>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800" b="1" dirty="0">
                <a:latin typeface="+mn-lt"/>
                <a:cs typeface="+mn-cs"/>
              </a:rPr>
              <a:t>Legend</a:t>
            </a:r>
            <a:r>
              <a:rPr lang="en-PH" sz="2800" dirty="0">
                <a:latin typeface="+mn-lt"/>
                <a:cs typeface="+mn-cs"/>
              </a:rPr>
              <a:t> - indicating what the different symbols used in the map represent on the ground. The legend should also contain the source of the data and the year when it was collected if not in the title. </a:t>
            </a:r>
          </a:p>
          <a:p>
            <a:pPr marL="228600" indent="-228600" eaLnBrk="1" hangingPunct="1">
              <a:lnSpc>
                <a:spcPct val="90000"/>
              </a:lnSpc>
              <a:spcBef>
                <a:spcPts val="1000"/>
              </a:spcBef>
              <a:buFont typeface="Arial" charset="0"/>
              <a:buNone/>
              <a:defRPr/>
            </a:pPr>
            <a:r>
              <a:rPr lang="en-PH" sz="2400" i="1" dirty="0">
                <a:latin typeface="+mn-lt"/>
                <a:cs typeface="+mn-cs"/>
              </a:rPr>
              <a:t>   The source and year associated to the data may sometime be placed separately from the legend if the texts are too long (in the additional information)</a:t>
            </a:r>
          </a:p>
          <a:p>
            <a:pPr marL="228600" indent="-228600" eaLnBrk="1" hangingPunct="1">
              <a:lnSpc>
                <a:spcPct val="90000"/>
              </a:lnSpc>
              <a:spcBef>
                <a:spcPts val="1000"/>
              </a:spcBef>
              <a:buFont typeface="Arial" charset="0"/>
              <a:buChar char="•"/>
              <a:defRPr/>
            </a:pPr>
            <a:endParaRPr lang="en-PH" i="1" dirty="0">
              <a:latin typeface="+mn-lt"/>
              <a:cs typeface="+mn-cs"/>
            </a:endParaRPr>
          </a:p>
          <a:p>
            <a:pPr marL="228600" indent="-228600" eaLnBrk="1" hangingPunct="1">
              <a:lnSpc>
                <a:spcPct val="90000"/>
              </a:lnSpc>
              <a:spcBef>
                <a:spcPts val="1000"/>
              </a:spcBef>
              <a:buFont typeface="Arial" charset="0"/>
              <a:buChar char="•"/>
              <a:defRPr/>
            </a:pPr>
            <a:endParaRPr lang="en-PH" i="1" dirty="0">
              <a:latin typeface="+mn-lt"/>
              <a:cs typeface="+mn-cs"/>
            </a:endParaRPr>
          </a:p>
        </p:txBody>
      </p:sp>
      <p:pic>
        <p:nvPicPr>
          <p:cNvPr id="11" name="Content Placeholder 7"/>
          <p:cNvPicPr>
            <a:picLocks noChangeAspect="1"/>
          </p:cNvPicPr>
          <p:nvPr/>
        </p:nvPicPr>
        <p:blipFill>
          <a:blip r:embed="rId3" cstate="print"/>
          <a:srcRect l="68503" t="68213" r="3498" b="9888"/>
          <a:stretch>
            <a:fillRect/>
          </a:stretch>
        </p:blipFill>
        <p:spPr bwMode="auto">
          <a:xfrm>
            <a:off x="5684069" y="2329011"/>
            <a:ext cx="3121025" cy="1728787"/>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12" name="Content Placeholder 7"/>
          <p:cNvPicPr>
            <a:picLocks noChangeAspect="1"/>
          </p:cNvPicPr>
          <p:nvPr/>
        </p:nvPicPr>
        <p:blipFill>
          <a:blip r:embed="rId3" cstate="print"/>
          <a:srcRect l="45684" t="84679" r="32063" b="9134"/>
          <a:stretch>
            <a:fillRect/>
          </a:stretch>
        </p:blipFill>
        <p:spPr bwMode="auto">
          <a:xfrm>
            <a:off x="5769794" y="4202261"/>
            <a:ext cx="3024188" cy="595312"/>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042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9</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Components of a good thematic map</a:t>
            </a:r>
            <a:endParaRPr lang="en-PH" altLang="en-US" sz="3200" b="1" dirty="0">
              <a:solidFill>
                <a:schemeClr val="bg1"/>
              </a:solidFill>
              <a:latin typeface="+mn-lt"/>
            </a:endParaRPr>
          </a:p>
        </p:txBody>
      </p:sp>
      <p:sp>
        <p:nvSpPr>
          <p:cNvPr id="9" name="Content Placeholder 2"/>
          <p:cNvSpPr txBox="1">
            <a:spLocks/>
          </p:cNvSpPr>
          <p:nvPr/>
        </p:nvSpPr>
        <p:spPr>
          <a:xfrm>
            <a:off x="323529" y="1217513"/>
            <a:ext cx="4752528" cy="62706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defRPr/>
            </a:pPr>
            <a:r>
              <a:rPr lang="en-PH" b="1"/>
              <a:t>Mandatory components</a:t>
            </a:r>
          </a:p>
          <a:p>
            <a:pPr marL="0" indent="0" eaLnBrk="1" hangingPunct="1">
              <a:buFont typeface="Arial" charset="0"/>
              <a:buNone/>
              <a:defRPr/>
            </a:pPr>
            <a:endParaRPr lang="en-PH" sz="1600" b="1"/>
          </a:p>
          <a:p>
            <a:pPr marL="0" indent="0" eaLnBrk="1" hangingPunct="1">
              <a:buFont typeface="Arial" charset="0"/>
              <a:buNone/>
              <a:defRPr/>
            </a:pPr>
            <a:endParaRPr lang="en-PH" b="1" dirty="0"/>
          </a:p>
        </p:txBody>
      </p:sp>
      <p:sp>
        <p:nvSpPr>
          <p:cNvPr id="13" name="Content Placeholder 2"/>
          <p:cNvSpPr txBox="1">
            <a:spLocks/>
          </p:cNvSpPr>
          <p:nvPr/>
        </p:nvSpPr>
        <p:spPr>
          <a:xfrm>
            <a:off x="340990" y="1753245"/>
            <a:ext cx="8479482" cy="95567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500" b="1" smtClean="0"/>
              <a:t>Scale </a:t>
            </a:r>
            <a:r>
              <a:rPr lang="en-PH" sz="2500"/>
              <a:t>– </a:t>
            </a:r>
            <a:r>
              <a:rPr lang="en-US" sz="2500"/>
              <a:t>A map element used to graphically represent the scale of a map</a:t>
            </a:r>
            <a:endParaRPr lang="en-PH"/>
          </a:p>
          <a:p>
            <a:pPr eaLnBrk="1" hangingPunct="1">
              <a:defRPr/>
            </a:pPr>
            <a:endParaRPr lang="en-PH" dirty="0"/>
          </a:p>
        </p:txBody>
      </p:sp>
      <p:pic>
        <p:nvPicPr>
          <p:cNvPr id="14" name="Picture 5" descr="D:\FIA-CAD-Blocks-Scale-Bars.jpg"/>
          <p:cNvPicPr>
            <a:picLocks noChangeAspect="1" noChangeArrowheads="1"/>
          </p:cNvPicPr>
          <p:nvPr/>
        </p:nvPicPr>
        <p:blipFill>
          <a:blip r:embed="rId3" cstate="print">
            <a:extLst>
              <a:ext uri="{28A0092B-C50C-407E-A947-70E740481C1C}">
                <a14:useLocalDpi xmlns:a14="http://schemas.microsoft.com/office/drawing/2010/main" val="0"/>
              </a:ext>
            </a:extLst>
          </a:blip>
          <a:srcRect l="15230" t="7089" r="25699" b="75011"/>
          <a:stretch>
            <a:fillRect/>
          </a:stretch>
        </p:blipFill>
        <p:spPr bwMode="auto">
          <a:xfrm>
            <a:off x="4644355" y="2204864"/>
            <a:ext cx="3672061" cy="5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323528" y="2988518"/>
            <a:ext cx="5761037" cy="1539875"/>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500" b="1" dirty="0">
                <a:latin typeface="+mn-lt"/>
                <a:cs typeface="+mn-cs"/>
              </a:rPr>
              <a:t>North arrow </a:t>
            </a:r>
            <a:r>
              <a:rPr lang="en-PH" sz="2500" dirty="0">
                <a:latin typeface="+mn-lt"/>
                <a:cs typeface="+mn-cs"/>
              </a:rPr>
              <a:t>- </a:t>
            </a:r>
            <a:r>
              <a:rPr lang="en-US" sz="2500" dirty="0">
                <a:latin typeface="+mn-lt"/>
                <a:cs typeface="+mn-cs"/>
              </a:rPr>
              <a:t>A map symbol that shows the direction of north on the map, thereby showing how the map is oriented</a:t>
            </a:r>
            <a:endParaRPr lang="en-PH" sz="2800" dirty="0">
              <a:latin typeface="+mn-lt"/>
              <a:cs typeface="+mn-cs"/>
            </a:endParaRPr>
          </a:p>
        </p:txBody>
      </p:sp>
      <p:pic>
        <p:nvPicPr>
          <p:cNvPr id="1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4295" t="25729" r="58116" b="14729"/>
          <a:stretch>
            <a:fillRect/>
          </a:stretch>
        </p:blipFill>
        <p:spPr bwMode="auto">
          <a:xfrm>
            <a:off x="6371903" y="3059955"/>
            <a:ext cx="129698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p:cNvSpPr txBox="1">
            <a:spLocks/>
          </p:cNvSpPr>
          <p:nvPr/>
        </p:nvSpPr>
        <p:spPr bwMode="auto">
          <a:xfrm>
            <a:off x="367978" y="4582368"/>
            <a:ext cx="4319587" cy="2159000"/>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defRPr/>
            </a:pPr>
            <a:r>
              <a:rPr lang="en-PH" sz="2500" b="1" dirty="0">
                <a:latin typeface="+mn-lt"/>
                <a:cs typeface="+mn-cs"/>
              </a:rPr>
              <a:t>Map production information </a:t>
            </a:r>
            <a:r>
              <a:rPr lang="en-PH" sz="2500" dirty="0">
                <a:latin typeface="+mn-lt"/>
                <a:cs typeface="+mn-cs"/>
              </a:rPr>
              <a:t>-  stating the person and/or organization who created the map and their contact information and the date when the map was created.</a:t>
            </a:r>
          </a:p>
          <a:p>
            <a:pPr marL="228600" indent="-228600" eaLnBrk="1" hangingPunct="1">
              <a:lnSpc>
                <a:spcPct val="90000"/>
              </a:lnSpc>
              <a:spcBef>
                <a:spcPts val="1000"/>
              </a:spcBef>
              <a:buFont typeface="Arial" charset="0"/>
              <a:buChar char="•"/>
              <a:defRPr/>
            </a:pPr>
            <a:endParaRPr lang="en-PH" sz="2400" dirty="0">
              <a:latin typeface="+mn-lt"/>
              <a:cs typeface="+mn-cs"/>
            </a:endParaRPr>
          </a:p>
          <a:p>
            <a:pPr marL="228600" indent="-228600" eaLnBrk="1" hangingPunct="1">
              <a:lnSpc>
                <a:spcPct val="90000"/>
              </a:lnSpc>
              <a:spcBef>
                <a:spcPts val="1000"/>
              </a:spcBef>
              <a:buFont typeface="Arial" charset="0"/>
              <a:buChar char="•"/>
              <a:defRPr/>
            </a:pPr>
            <a:endParaRPr lang="en-PH" sz="2800" dirty="0">
              <a:latin typeface="+mn-lt"/>
              <a:cs typeface="+mn-cs"/>
            </a:endParaRPr>
          </a:p>
          <a:p>
            <a:pPr marL="228600" indent="-228600" eaLnBrk="1" hangingPunct="1">
              <a:lnSpc>
                <a:spcPct val="90000"/>
              </a:lnSpc>
              <a:spcBef>
                <a:spcPts val="1000"/>
              </a:spcBef>
              <a:buFont typeface="Arial" charset="0"/>
              <a:buChar char="•"/>
              <a:defRPr/>
            </a:pPr>
            <a:endParaRPr lang="en-PH" sz="2800" dirty="0">
              <a:latin typeface="+mn-lt"/>
              <a:cs typeface="+mn-cs"/>
            </a:endParaRPr>
          </a:p>
        </p:txBody>
      </p:sp>
      <p:pic>
        <p:nvPicPr>
          <p:cNvPr id="18" name="Content Placeholder 7"/>
          <p:cNvPicPr>
            <a:picLocks noChangeAspect="1"/>
          </p:cNvPicPr>
          <p:nvPr/>
        </p:nvPicPr>
        <p:blipFill>
          <a:blip r:embed="rId5" cstate="print"/>
          <a:srcRect l="83448" t="91592" r="3605" b="6579"/>
          <a:stretch>
            <a:fillRect/>
          </a:stretch>
        </p:blipFill>
        <p:spPr bwMode="auto">
          <a:xfrm>
            <a:off x="4860603" y="5580905"/>
            <a:ext cx="3708400" cy="369888"/>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7688780"/>
      </p:ext>
    </p:extLst>
  </p:cSld>
  <p:clrMapOvr>
    <a:masterClrMapping/>
  </p:clrMapOvr>
</p:sld>
</file>

<file path=ppt/theme/theme1.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TotalTime>
  <Words>1391</Words>
  <Application>Microsoft Office PowerPoint</Application>
  <PresentationFormat>On-screen Show (4:3)</PresentationFormat>
  <Paragraphs>219</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67</cp:revision>
  <dcterms:created xsi:type="dcterms:W3CDTF">2018-03-06T13:12:55Z</dcterms:created>
  <dcterms:modified xsi:type="dcterms:W3CDTF">2019-04-02T01:23:12Z</dcterms:modified>
</cp:coreProperties>
</file>