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88" r:id="rId2"/>
    <p:sldId id="289" r:id="rId3"/>
    <p:sldId id="311" r:id="rId4"/>
    <p:sldId id="290" r:id="rId5"/>
    <p:sldId id="291" r:id="rId6"/>
    <p:sldId id="292" r:id="rId7"/>
    <p:sldId id="293" r:id="rId8"/>
    <p:sldId id="294" r:id="rId9"/>
    <p:sldId id="295" r:id="rId10"/>
    <p:sldId id="296" r:id="rId11"/>
    <p:sldId id="297" r:id="rId12"/>
    <p:sldId id="298" r:id="rId13"/>
    <p:sldId id="309" r:id="rId14"/>
    <p:sldId id="313" r:id="rId15"/>
    <p:sldId id="312" r:id="rId16"/>
    <p:sldId id="299" r:id="rId17"/>
    <p:sldId id="300" r:id="rId18"/>
    <p:sldId id="301" r:id="rId19"/>
    <p:sldId id="302" r:id="rId20"/>
    <p:sldId id="303" r:id="rId21"/>
    <p:sldId id="304" r:id="rId22"/>
    <p:sldId id="305" r:id="rId23"/>
    <p:sldId id="306" r:id="rId24"/>
    <p:sldId id="307" r:id="rId25"/>
    <p:sldId id="308"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3022">
          <p15:clr>
            <a:srgbClr val="A4A3A4"/>
          </p15:clr>
        </p15:guide>
        <p15:guide id="2" orient="horz" pos="618">
          <p15:clr>
            <a:srgbClr val="A4A3A4"/>
          </p15:clr>
        </p15:guide>
        <p15:guide id="3" orient="horz" pos="4065">
          <p15:clr>
            <a:srgbClr val="A4A3A4"/>
          </p15:clr>
        </p15:guide>
        <p15:guide id="4" orient="horz" pos="3430">
          <p15:clr>
            <a:srgbClr val="A4A3A4"/>
          </p15:clr>
        </p15:guide>
        <p15:guide id="5" orient="horz" pos="1253">
          <p15:clr>
            <a:srgbClr val="A4A3A4"/>
          </p15:clr>
        </p15:guide>
        <p15:guide id="6" orient="horz" pos="2478">
          <p15:clr>
            <a:srgbClr val="A4A3A4"/>
          </p15:clr>
        </p15:guide>
        <p15:guide id="7" pos="2880">
          <p15:clr>
            <a:srgbClr val="A4A3A4"/>
          </p15:clr>
        </p15:guide>
        <p15:guide id="8" pos="4967">
          <p15:clr>
            <a:srgbClr val="A4A3A4"/>
          </p15:clr>
        </p15:guide>
        <p15:guide id="9" pos="793">
          <p15:clr>
            <a:srgbClr val="A4A3A4"/>
          </p15:clr>
        </p15:guide>
        <p15:guide id="10" pos="43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CB5"/>
    <a:srgbClr val="315A75"/>
    <a:srgbClr val="3398CC"/>
    <a:srgbClr val="346667"/>
    <a:srgbClr val="1B3163"/>
    <a:srgbClr val="001C54"/>
    <a:srgbClr val="D8AA37"/>
    <a:srgbClr val="253C88"/>
    <a:srgbClr val="2384C0"/>
    <a:srgbClr val="315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8919" autoAdjust="0"/>
    <p:restoredTop sz="66958" autoAdjust="0"/>
  </p:normalViewPr>
  <p:slideViewPr>
    <p:cSldViewPr showGuides="1">
      <p:cViewPr varScale="1">
        <p:scale>
          <a:sx n="49" d="100"/>
          <a:sy n="49" d="100"/>
        </p:scale>
        <p:origin x="-2436" y="-90"/>
      </p:cViewPr>
      <p:guideLst>
        <p:guide orient="horz" pos="3022"/>
        <p:guide orient="horz" pos="618"/>
        <p:guide orient="horz" pos="4065"/>
        <p:guide orient="horz" pos="3430"/>
        <p:guide orient="horz" pos="1253"/>
        <p:guide orient="horz" pos="2478"/>
        <p:guide pos="2880"/>
        <p:guide pos="4967"/>
        <p:guide pos="793"/>
        <p:guide pos="433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charset="0"/>
              </a:defRPr>
            </a:lvl1pPr>
          </a:lstStyle>
          <a:p>
            <a:pPr>
              <a:defRPr/>
            </a:pPr>
            <a:fld id="{769B6999-3394-44CF-8F97-70A985E924E7}" type="datetimeFigureOut">
              <a:rPr lang="en-PH" altLang="en-US"/>
              <a:pPr>
                <a:defRPr/>
              </a:pPr>
              <a:t>02/04/2019</a:t>
            </a:fld>
            <a:endParaRPr lang="en-PH"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PH"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PH"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charset="0"/>
              </a:defRPr>
            </a:lvl1pPr>
          </a:lstStyle>
          <a:p>
            <a:pPr>
              <a:defRPr/>
            </a:pPr>
            <a:fld id="{40189B38-87AB-431D-88EE-EB47DCC6C7B8}" type="slidenum">
              <a:rPr lang="en-PH" altLang="en-US"/>
              <a:pPr>
                <a:defRPr/>
              </a:pPr>
              <a:t>‹#›</a:t>
            </a:fld>
            <a:endParaRPr lang="en-PH" altLang="en-US"/>
          </a:p>
        </p:txBody>
      </p:sp>
    </p:spTree>
    <p:extLst>
      <p:ext uri="{BB962C8B-B14F-4D97-AF65-F5344CB8AC3E}">
        <p14:creationId xmlns:p14="http://schemas.microsoft.com/office/powerpoint/2010/main" val="13303439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a:solidFill>
                  <a:schemeClr val="bg1"/>
                </a:solidFill>
                <a:latin typeface="+mn-lt"/>
              </a:rPr>
              <a:t>Key terms used in this session</a:t>
            </a:r>
            <a:endParaRPr lang="en-PH" altLang="en-US" sz="1200" b="1">
              <a:solidFill>
                <a:schemeClr val="bg1"/>
              </a:solidFill>
              <a:latin typeface="+mn-lt"/>
            </a:endParaRPr>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a:t>
            </a:fld>
            <a:endParaRPr lang="en-PH" altLang="en-US"/>
          </a:p>
        </p:txBody>
      </p:sp>
    </p:spTree>
    <p:extLst>
      <p:ext uri="{BB962C8B-B14F-4D97-AF65-F5344CB8AC3E}">
        <p14:creationId xmlns:p14="http://schemas.microsoft.com/office/powerpoint/2010/main" val="118870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sz="1200" b="1">
                <a:latin typeface="+mn-lt"/>
              </a:rPr>
              <a:t>Collecting and preparing the necessary data </a:t>
            </a:r>
          </a:p>
          <a:p>
            <a:endParaRPr lang="en-PH"/>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a:t>Attribute data</a:t>
            </a:r>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11</a:t>
            </a:fld>
            <a:endParaRPr lang="en-PH" altLang="en-US"/>
          </a:p>
        </p:txBody>
      </p:sp>
    </p:spTree>
    <p:extLst>
      <p:ext uri="{BB962C8B-B14F-4D97-AF65-F5344CB8AC3E}">
        <p14:creationId xmlns:p14="http://schemas.microsoft.com/office/powerpoint/2010/main" val="3258349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sz="1200" b="1">
                <a:latin typeface="+mn-lt"/>
              </a:rPr>
              <a:t>Collecting and preparing the necessary data </a:t>
            </a:r>
          </a:p>
          <a:p>
            <a:endParaRPr lang="en-PH"/>
          </a:p>
          <a:p>
            <a:r>
              <a:rPr lang="en-PH" smtClean="0"/>
              <a:t>Attribute </a:t>
            </a:r>
            <a:r>
              <a:rPr lang="en-PH"/>
              <a:t>data are linked to their corresponding geospatial data through the use of unique identifiers</a:t>
            </a:r>
            <a:r>
              <a:rPr lang="en-PH" baseline="0"/>
              <a:t> which comes from the master lists of the objects. This linking/joining allows the creation of data products which in this case are the thematic maps.</a:t>
            </a:r>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12</a:t>
            </a:fld>
            <a:endParaRPr lang="en-PH" altLang="en-US"/>
          </a:p>
        </p:txBody>
      </p:sp>
    </p:spTree>
    <p:extLst>
      <p:ext uri="{BB962C8B-B14F-4D97-AF65-F5344CB8AC3E}">
        <p14:creationId xmlns:p14="http://schemas.microsoft.com/office/powerpoint/2010/main" val="1435156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altLang="en-US" sz="1200" b="1" smtClean="0">
                <a:latin typeface="+mn-lt"/>
              </a:rPr>
              <a:t>The concept of master list</a:t>
            </a:r>
            <a:endParaRPr lang="en-PH" altLang="en-US" sz="1200" b="1" dirty="0">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13</a:t>
            </a:fld>
            <a:endParaRPr lang="en-PH" altLang="en-US"/>
          </a:p>
        </p:txBody>
      </p:sp>
    </p:spTree>
    <p:extLst>
      <p:ext uri="{BB962C8B-B14F-4D97-AF65-F5344CB8AC3E}">
        <p14:creationId xmlns:p14="http://schemas.microsoft.com/office/powerpoint/2010/main" val="2502097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altLang="en-US" sz="1200" b="1" smtClean="0">
                <a:latin typeface="+mn-lt"/>
              </a:rPr>
              <a:t>The concept of registry</a:t>
            </a:r>
            <a:endParaRPr lang="en-PH" altLang="en-US" sz="1200" b="1" dirty="0">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14</a:t>
            </a:fld>
            <a:endParaRPr lang="en-PH" altLang="en-US"/>
          </a:p>
        </p:txBody>
      </p:sp>
    </p:spTree>
    <p:extLst>
      <p:ext uri="{BB962C8B-B14F-4D97-AF65-F5344CB8AC3E}">
        <p14:creationId xmlns:p14="http://schemas.microsoft.com/office/powerpoint/2010/main" val="1205171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altLang="en-US" sz="1200" b="1" smtClean="0">
                <a:latin typeface="+mn-lt"/>
              </a:rPr>
              <a:t>The concept of Common Geo-Registry</a:t>
            </a:r>
            <a:endParaRPr lang="en-PH" altLang="en-US" sz="1200" b="1" dirty="0">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15</a:t>
            </a:fld>
            <a:endParaRPr lang="en-PH" altLang="en-US"/>
          </a:p>
        </p:txBody>
      </p:sp>
    </p:spTree>
    <p:extLst>
      <p:ext uri="{BB962C8B-B14F-4D97-AF65-F5344CB8AC3E}">
        <p14:creationId xmlns:p14="http://schemas.microsoft.com/office/powerpoint/2010/main" val="2314522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sz="1200" b="1">
                <a:latin typeface="+mn-lt"/>
              </a:rPr>
              <a:t>Collecting and preparing the necessary data </a:t>
            </a:r>
          </a:p>
          <a:p>
            <a:endParaRPr lang="en-PH"/>
          </a:p>
          <a:p>
            <a:r>
              <a:rPr lang="en-PH" b="1"/>
              <a:t>Basemap</a:t>
            </a:r>
          </a:p>
          <a:p>
            <a:endParaRPr lang="en-PH" b="1"/>
          </a:p>
          <a:p>
            <a:r>
              <a:rPr lang="en-PH" b="0"/>
              <a:t>Basemaps are used only for visualization purpose and cannot be interacted</a:t>
            </a:r>
            <a:r>
              <a:rPr lang="en-PH" b="0" baseline="0"/>
              <a:t> with.</a:t>
            </a:r>
            <a:endParaRPr lang="en-US" b="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16</a:t>
            </a:fld>
            <a:endParaRPr lang="en-PH" altLang="en-US"/>
          </a:p>
        </p:txBody>
      </p:sp>
    </p:spTree>
    <p:extLst>
      <p:ext uri="{BB962C8B-B14F-4D97-AF65-F5344CB8AC3E}">
        <p14:creationId xmlns:p14="http://schemas.microsoft.com/office/powerpoint/2010/main" val="4287503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sz="1200" b="1">
                <a:latin typeface="+mn-lt"/>
              </a:rPr>
              <a:t>Creating the thematic map</a:t>
            </a:r>
          </a:p>
          <a:p>
            <a:endParaRPr lang="en-PH"/>
          </a:p>
          <a:p>
            <a:endParaRPr lang="en-PH"/>
          </a:p>
          <a:p>
            <a:r>
              <a:rPr lang="en-PH"/>
              <a:t>Once all the needed data are collected and prepared, the</a:t>
            </a:r>
            <a:r>
              <a:rPr lang="en-PH" baseline="0"/>
              <a:t> actual process of creating a thematic map can begin.</a:t>
            </a:r>
          </a:p>
          <a:p>
            <a:endParaRPr lang="en-PH" baseline="0"/>
          </a:p>
          <a:p>
            <a:r>
              <a:rPr lang="en-PH" baseline="0"/>
              <a:t>There are 7 main steps in this process that will be discussed in detail in the succeeding slides.</a:t>
            </a:r>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17</a:t>
            </a:fld>
            <a:endParaRPr lang="en-PH" altLang="en-US"/>
          </a:p>
        </p:txBody>
      </p:sp>
    </p:spTree>
    <p:extLst>
      <p:ext uri="{BB962C8B-B14F-4D97-AF65-F5344CB8AC3E}">
        <p14:creationId xmlns:p14="http://schemas.microsoft.com/office/powerpoint/2010/main" val="580486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sz="1200" b="1">
                <a:latin typeface="+mn-lt"/>
              </a:rPr>
              <a:t>Creating the thematic map</a:t>
            </a:r>
          </a:p>
          <a:p>
            <a:endParaRPr lang="en-PH"/>
          </a:p>
          <a:p>
            <a:pPr marL="0" marR="0" indent="0" algn="l" defTabSz="914400" rtl="0" eaLnBrk="0" fontAlgn="base" latinLnBrk="0" hangingPunct="0">
              <a:lnSpc>
                <a:spcPct val="100000"/>
              </a:lnSpc>
              <a:spcBef>
                <a:spcPct val="30000"/>
              </a:spcBef>
              <a:spcAft>
                <a:spcPct val="0"/>
              </a:spcAft>
              <a:buClrTx/>
              <a:buSzTx/>
              <a:buFontTx/>
              <a:buNone/>
              <a:tabLst/>
              <a:defRPr/>
            </a:pPr>
            <a:r>
              <a:rPr lang="en-PH"/>
              <a:t>1. Import the data in the GIS software</a:t>
            </a:r>
          </a:p>
          <a:p>
            <a:endParaRPr lang="en-PH"/>
          </a:p>
          <a:p>
            <a:r>
              <a:rPr lang="en-US" sz="1200" kern="1200">
                <a:solidFill>
                  <a:schemeClr val="tx1"/>
                </a:solidFill>
                <a:effectLst/>
                <a:latin typeface="+mn-lt"/>
                <a:ea typeface="+mn-ea"/>
                <a:cs typeface="+mn-cs"/>
              </a:rPr>
              <a:t>To start creating the thematic map, all the data must be imported into the GIS software. It is important that both the geospatial and attribute data are added.</a:t>
            </a:r>
          </a:p>
          <a:p>
            <a:endParaRPr lang="en-PH" sz="1200" kern="120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If the steps in the previous volumes of guidance documents are correctly implemented and also as emphasized in previous</a:t>
            </a:r>
            <a:r>
              <a:rPr lang="en-US" sz="1200" kern="1200" baseline="0">
                <a:solidFill>
                  <a:schemeClr val="tx1"/>
                </a:solidFill>
                <a:effectLst/>
                <a:latin typeface="+mn-lt"/>
                <a:ea typeface="+mn-ea"/>
                <a:cs typeface="+mn-cs"/>
              </a:rPr>
              <a:t> slides</a:t>
            </a:r>
            <a:r>
              <a:rPr lang="en-US" sz="1200" kern="1200">
                <a:solidFill>
                  <a:schemeClr val="tx1"/>
                </a:solidFill>
                <a:effectLst/>
                <a:latin typeface="+mn-lt"/>
                <a:ea typeface="+mn-ea"/>
                <a:cs typeface="+mn-cs"/>
              </a:rPr>
              <a:t>, both geospatial and attribute data should have a unique identifier for each object that would allow the attribute data to be joined to the geospatial data and consequently be symbolized on the map.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The basemap to be used must also be added to the GIS software.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PH" sz="1200" kern="120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Each of the data imported into the GIS software is referred to as a layer of the map.</a:t>
            </a:r>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18</a:t>
            </a:fld>
            <a:endParaRPr lang="en-PH" altLang="en-US"/>
          </a:p>
        </p:txBody>
      </p:sp>
    </p:spTree>
    <p:extLst>
      <p:ext uri="{BB962C8B-B14F-4D97-AF65-F5344CB8AC3E}">
        <p14:creationId xmlns:p14="http://schemas.microsoft.com/office/powerpoint/2010/main" val="3848996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sz="1200" b="1">
                <a:latin typeface="+mn-lt"/>
              </a:rPr>
              <a:t>Creating the thematic map</a:t>
            </a:r>
          </a:p>
          <a:p>
            <a:endParaRPr lang="en-PH"/>
          </a:p>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a:t>2. Select the appropriate mode of representation for the content of the map</a:t>
            </a:r>
            <a:endParaRPr lang="en-PH"/>
          </a:p>
          <a:p>
            <a:endParaRPr lang="en-PH"/>
          </a:p>
          <a:p>
            <a:r>
              <a:rPr lang="en-US" sz="1200" kern="1200">
                <a:solidFill>
                  <a:schemeClr val="tx1"/>
                </a:solidFill>
                <a:effectLst/>
                <a:latin typeface="+mn-lt"/>
                <a:ea typeface="+mn-ea"/>
                <a:cs typeface="+mn-cs"/>
              </a:rPr>
              <a:t>The most appropriate way to represent the data on a thematic map depends on the data.</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The most common thematic mapping methods are choropleth, proportional symbol, isarithmic or isopleth, chorochromatic, dot density, and dasymetric or cartogram.</a:t>
            </a:r>
          </a:p>
          <a:p>
            <a:endParaRPr lang="en-PH" sz="1200" kern="1200">
              <a:solidFill>
                <a:schemeClr val="tx1"/>
              </a:solidFill>
              <a:effectLst/>
              <a:latin typeface="+mn-lt"/>
              <a:ea typeface="+mn-ea"/>
              <a:cs typeface="+mn-cs"/>
            </a:endParaRPr>
          </a:p>
          <a:p>
            <a:r>
              <a:rPr lang="en-PH" sz="1200" kern="1200">
                <a:solidFill>
                  <a:schemeClr val="tx1"/>
                </a:solidFill>
                <a:effectLst/>
                <a:latin typeface="+mn-lt"/>
                <a:ea typeface="+mn-ea"/>
                <a:cs typeface="+mn-cs"/>
              </a:rPr>
              <a:t>A short description</a:t>
            </a:r>
            <a:r>
              <a:rPr lang="en-PH" sz="1200" kern="1200" baseline="0">
                <a:solidFill>
                  <a:schemeClr val="tx1"/>
                </a:solidFill>
                <a:effectLst/>
                <a:latin typeface="+mn-lt"/>
                <a:ea typeface="+mn-ea"/>
                <a:cs typeface="+mn-cs"/>
              </a:rPr>
              <a:t> for each is included in the guidance document.</a:t>
            </a:r>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19</a:t>
            </a:fld>
            <a:endParaRPr lang="en-PH" altLang="en-US"/>
          </a:p>
        </p:txBody>
      </p:sp>
    </p:spTree>
    <p:extLst>
      <p:ext uri="{BB962C8B-B14F-4D97-AF65-F5344CB8AC3E}">
        <p14:creationId xmlns:p14="http://schemas.microsoft.com/office/powerpoint/2010/main" val="1356347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sz="1200" b="1">
                <a:latin typeface="+mn-lt"/>
              </a:rPr>
              <a:t>Creating the thematic map</a:t>
            </a:r>
          </a:p>
          <a:p>
            <a:endParaRPr lang="en-PH"/>
          </a:p>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a:t>3. Fix the symbology</a:t>
            </a:r>
            <a:endParaRPr lang="en-PH"/>
          </a:p>
          <a:p>
            <a:endParaRPr lang="en-PH"/>
          </a:p>
          <a:p>
            <a:r>
              <a:rPr lang="en-US" sz="1200" kern="1200">
                <a:solidFill>
                  <a:schemeClr val="tx1"/>
                </a:solidFill>
                <a:effectLst/>
                <a:latin typeface="+mn-lt"/>
                <a:ea typeface="+mn-ea"/>
                <a:cs typeface="+mn-cs"/>
              </a:rPr>
              <a:t>Choosing the appropriate symbol to represent the data is critical in communicating the message of the map. It is advisable to use well-known symbols and symbologies including national/international standards and conventions as applicable to the theme of the map. This would eliminate the need to devise new symbols for already established objects and prevent confusion among readers.</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The size of the different symbols used in the map should be carefully calibrated. The symbols should be proportionate to their importance in the map and the actual size of the map layout. Great care should be taken to prevent multiple symbols from overlapping and covering each other.</a:t>
            </a:r>
          </a:p>
          <a:p>
            <a:endParaRPr lang="en-PH" sz="1200" kern="120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The visual hierarchy of how different types of symbols are shown on the map is usually point symbols on top, then lines, and lastly, polygons on the bottom.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PH" sz="1200" kern="120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Furthermore, the use of colors and patterns can enhance or ruin the map. A colorful map may be visually enticing but it may not be communicating the information accurately. It is important to understand the data and how it is to be presented to be able to choose the appropriate color scheme.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20</a:t>
            </a:fld>
            <a:endParaRPr lang="en-PH" altLang="en-US"/>
          </a:p>
        </p:txBody>
      </p:sp>
    </p:spTree>
    <p:extLst>
      <p:ext uri="{BB962C8B-B14F-4D97-AF65-F5344CB8AC3E}">
        <p14:creationId xmlns:p14="http://schemas.microsoft.com/office/powerpoint/2010/main" val="382142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US" sz="1200" b="1" smtClean="0">
                <a:solidFill>
                  <a:schemeClr val="bg1"/>
                </a:solidFill>
                <a:latin typeface="+mn-lt"/>
              </a:rPr>
              <a:t>The geographic approach</a:t>
            </a:r>
            <a:endParaRPr lang="en-PH" altLang="en-US" sz="1200" b="1" smtClean="0">
              <a:solidFill>
                <a:schemeClr val="bg1"/>
              </a:solidFill>
              <a:latin typeface="+mn-lt"/>
            </a:endParaRPr>
          </a:p>
          <a:p>
            <a:endParaRPr lang="en-PH" smtClean="0"/>
          </a:p>
          <a:p>
            <a:r>
              <a:rPr lang="en-PH" smtClean="0"/>
              <a:t>The geographic approach has five steps:</a:t>
            </a:r>
          </a:p>
          <a:p>
            <a:pPr marL="228600" indent="-228600">
              <a:buAutoNum type="arabicPeriod"/>
            </a:pPr>
            <a:r>
              <a:rPr lang="en-PH" baseline="0" smtClean="0"/>
              <a:t>Ask</a:t>
            </a:r>
          </a:p>
          <a:p>
            <a:pPr marL="228600" indent="-228600">
              <a:buAutoNum type="arabicPeriod"/>
            </a:pPr>
            <a:r>
              <a:rPr lang="en-PH" baseline="0" smtClean="0"/>
              <a:t>Acquire</a:t>
            </a:r>
          </a:p>
          <a:p>
            <a:pPr marL="228600" indent="-228600">
              <a:buAutoNum type="arabicPeriod"/>
            </a:pPr>
            <a:r>
              <a:rPr lang="en-PH" baseline="0" smtClean="0"/>
              <a:t>Examine</a:t>
            </a:r>
          </a:p>
          <a:p>
            <a:pPr marL="228600" indent="-228600">
              <a:buAutoNum type="arabicPeriod"/>
            </a:pPr>
            <a:r>
              <a:rPr lang="en-PH" baseline="0" smtClean="0"/>
              <a:t>Analyze</a:t>
            </a:r>
          </a:p>
          <a:p>
            <a:pPr marL="228600" indent="-228600">
              <a:buAutoNum type="arabicPeriod"/>
            </a:pPr>
            <a:r>
              <a:rPr lang="en-PH" baseline="0" smtClean="0"/>
              <a:t>Act</a:t>
            </a:r>
          </a:p>
          <a:p>
            <a:pPr marL="0" indent="0">
              <a:buNone/>
            </a:pPr>
            <a:endParaRPr lang="en-PH"/>
          </a:p>
          <a:p>
            <a:r>
              <a:rPr lang="en-PH" smtClean="0"/>
              <a:t>Thematic </a:t>
            </a:r>
            <a:r>
              <a:rPr lang="en-PH"/>
              <a:t>mapping </a:t>
            </a:r>
            <a:r>
              <a:rPr lang="en-PH" smtClean="0"/>
              <a:t>follows these steps.</a:t>
            </a:r>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a:t>
            </a:fld>
            <a:endParaRPr lang="en-PH" altLang="en-US"/>
          </a:p>
        </p:txBody>
      </p:sp>
    </p:spTree>
    <p:extLst>
      <p:ext uri="{BB962C8B-B14F-4D97-AF65-F5344CB8AC3E}">
        <p14:creationId xmlns:p14="http://schemas.microsoft.com/office/powerpoint/2010/main" val="3009114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sz="1200" b="1">
                <a:latin typeface="+mn-lt"/>
              </a:rPr>
              <a:t>Creating the thematic map</a:t>
            </a:r>
          </a:p>
          <a:p>
            <a:endParaRPr lang="en-PH"/>
          </a:p>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a:t>4. Add labels to the map</a:t>
            </a:r>
            <a:endParaRPr lang="en-PH"/>
          </a:p>
          <a:p>
            <a:endParaRPr lang="en-PH"/>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Labels on a map do not only name geographic features, they help map readers understand the information being presented.</a:t>
            </a:r>
            <a:endParaRPr lang="en-US" sz="1200" kern="1200" baseline="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PH" sz="1200" kern="1200" baseline="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Two important things to consider when labeling map features are intellectual hierarchy and visual hierarchy.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PH" sz="1200" kern="120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There are some basic conventions that can help in proper labeling of a map (included in the guidance document) such as determining</a:t>
            </a:r>
            <a:r>
              <a:rPr lang="en-US" sz="1200" kern="1200" baseline="0">
                <a:solidFill>
                  <a:schemeClr val="tx1"/>
                </a:solidFill>
                <a:effectLst/>
                <a:latin typeface="+mn-lt"/>
                <a:ea typeface="+mn-ea"/>
                <a:cs typeface="+mn-cs"/>
              </a:rPr>
              <a:t> font size and type</a:t>
            </a:r>
            <a:r>
              <a:rPr lang="en-US" sz="1200" kern="1200">
                <a:solidFill>
                  <a:schemeClr val="tx1"/>
                </a:solidFill>
                <a:effectLst/>
                <a:latin typeface="+mn-lt"/>
                <a:ea typeface="+mn-ea"/>
                <a:cs typeface="+mn-cs"/>
              </a:rPr>
              <a:t>. You may follow these conventions when appropriate.</a:t>
            </a:r>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21</a:t>
            </a:fld>
            <a:endParaRPr lang="en-PH" altLang="en-US"/>
          </a:p>
        </p:txBody>
      </p:sp>
    </p:spTree>
    <p:extLst>
      <p:ext uri="{BB962C8B-B14F-4D97-AF65-F5344CB8AC3E}">
        <p14:creationId xmlns:p14="http://schemas.microsoft.com/office/powerpoint/2010/main" val="551619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sz="1200" b="1">
                <a:latin typeface="+mn-lt"/>
              </a:rPr>
              <a:t>Creating the thematic map</a:t>
            </a:r>
          </a:p>
          <a:p>
            <a:endParaRPr lang="en-PH"/>
          </a:p>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a:t>5. Choose the map orientation (or map template)</a:t>
            </a:r>
            <a:endParaRPr lang="en-PH"/>
          </a:p>
          <a:p>
            <a:endParaRPr lang="en-PH"/>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Once the preceding steps are done, the next step would be to work on the map layout. Working with the data doing the previous steps should give a good idea on the best map orientation (landscape or portrait) to be selected in order to make the best use of the space possible.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PH" sz="1200" kern="120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Carefully assess how the data is best visualized including whether a portrait (vertical) or landscape (horizontal) orientation of the map and of the page makes the best use of available space. This is particularly helpful when choosing the most appropriate map template if already available for either orientation.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PH" sz="1200" kern="120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A map template is a map layout with the position of the map elements predefined as specified by the author or organization.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PH" sz="1200" kern="120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However, if no map template is available, the placement of other map elements such as title, legend, scale, etc. have to be taken into account when choosing the orientation.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PH" sz="1200" kern="120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22</a:t>
            </a:fld>
            <a:endParaRPr lang="en-PH" altLang="en-US"/>
          </a:p>
        </p:txBody>
      </p:sp>
    </p:spTree>
    <p:extLst>
      <p:ext uri="{BB962C8B-B14F-4D97-AF65-F5344CB8AC3E}">
        <p14:creationId xmlns:p14="http://schemas.microsoft.com/office/powerpoint/2010/main" val="2052604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sz="1200" b="1">
                <a:latin typeface="+mn-lt"/>
              </a:rPr>
              <a:t>Creating the thematic map</a:t>
            </a:r>
          </a:p>
          <a:p>
            <a:endParaRPr lang="en-PH"/>
          </a:p>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a:t>6. Fix the other elements of the layout</a:t>
            </a:r>
            <a:endParaRPr lang="en-PH"/>
          </a:p>
          <a:p>
            <a:endParaRPr lang="en-PH"/>
          </a:p>
          <a:p>
            <a:r>
              <a:rPr lang="en-US" sz="1200" kern="1200">
                <a:solidFill>
                  <a:schemeClr val="tx1"/>
                </a:solidFill>
                <a:effectLst/>
                <a:latin typeface="+mn-lt"/>
                <a:ea typeface="+mn-ea"/>
                <a:cs typeface="+mn-cs"/>
              </a:rPr>
              <a:t>Once the orientation is chosen, fix the location of the map elements around the map area.</a:t>
            </a:r>
          </a:p>
          <a:p>
            <a:endParaRPr lang="en-PH" sz="1200" kern="1200">
              <a:solidFill>
                <a:schemeClr val="tx1"/>
              </a:solidFill>
              <a:effectLst/>
              <a:latin typeface="+mn-lt"/>
              <a:ea typeface="+mn-ea"/>
              <a:cs typeface="+mn-cs"/>
            </a:endParaRPr>
          </a:p>
          <a:p>
            <a:r>
              <a:rPr lang="en-PH" sz="1200" kern="1200">
                <a:solidFill>
                  <a:schemeClr val="tx1"/>
                </a:solidFill>
                <a:effectLst/>
                <a:latin typeface="+mn-lt"/>
                <a:ea typeface="+mn-ea"/>
                <a:cs typeface="+mn-cs"/>
              </a:rPr>
              <a:t>The components</a:t>
            </a:r>
            <a:r>
              <a:rPr lang="en-PH" sz="1200" kern="1200" baseline="0">
                <a:solidFill>
                  <a:schemeClr val="tx1"/>
                </a:solidFill>
                <a:effectLst/>
                <a:latin typeface="+mn-lt"/>
                <a:ea typeface="+mn-ea"/>
                <a:cs typeface="+mn-cs"/>
              </a:rPr>
              <a:t> of a good thematic map is discussed in detail in Session 5.3.</a:t>
            </a:r>
          </a:p>
          <a:p>
            <a:endParaRPr lang="en-PH" sz="1200" kern="1200" baseline="0">
              <a:solidFill>
                <a:schemeClr val="tx1"/>
              </a:solidFill>
              <a:effectLst/>
              <a:latin typeface="+mn-lt"/>
              <a:ea typeface="+mn-ea"/>
              <a:cs typeface="+mn-cs"/>
            </a:endParaRPr>
          </a:p>
          <a:p>
            <a:r>
              <a:rPr lang="en-US" sz="1200" kern="1200">
                <a:solidFill>
                  <a:schemeClr val="tx1"/>
                </a:solidFill>
                <a:effectLst/>
                <a:latin typeface="+mn-lt"/>
                <a:ea typeface="+mn-ea"/>
                <a:cs typeface="+mn-cs"/>
              </a:rPr>
              <a:t>Ensure that the placement of the map elements do not cover the main feature(s) of the map area. Arrange the elements in such a way that they are distributed across the whole page and not crowded in one area.</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Similar to map labels, all the text of the map elements should be big enough to be readable. Avoid stylized fonts, if possible, especially for maps for professional use.</a:t>
            </a:r>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23</a:t>
            </a:fld>
            <a:endParaRPr lang="en-PH" altLang="en-US"/>
          </a:p>
        </p:txBody>
      </p:sp>
    </p:spTree>
    <p:extLst>
      <p:ext uri="{BB962C8B-B14F-4D97-AF65-F5344CB8AC3E}">
        <p14:creationId xmlns:p14="http://schemas.microsoft.com/office/powerpoint/2010/main" val="2728454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sz="1200" b="1">
                <a:latin typeface="+mn-lt"/>
              </a:rPr>
              <a:t>Creating the thematic map</a:t>
            </a:r>
          </a:p>
          <a:p>
            <a:endParaRPr lang="en-PH" sz="1200" kern="120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a:t>7. Save the final map in the appropriate format</a:t>
            </a:r>
            <a:endParaRPr lang="en-PH"/>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Once the map layout has been finalized, the map should be saved in a file format that would best suit the end use. The common file formats for saving are JPEG, BMP, PNG, and PDF.</a:t>
            </a:r>
          </a:p>
          <a:p>
            <a:endParaRPr lang="en-PH"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For use in electronic viewing wherein the map readers do not need to zoom in, the map can be saved in JPEG, BMP, or PNG file format. Otherwise, it is best to save in PDF format.</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It is critical to save the map layout in a sufficiently high resolution so the map is clear in the form it will be viewed. For printing maps, it is advisable to save at at least 300 dots per inch (dpi).</a:t>
            </a:r>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24</a:t>
            </a:fld>
            <a:endParaRPr lang="en-PH" altLang="en-US"/>
          </a:p>
        </p:txBody>
      </p:sp>
    </p:spTree>
    <p:extLst>
      <p:ext uri="{BB962C8B-B14F-4D97-AF65-F5344CB8AC3E}">
        <p14:creationId xmlns:p14="http://schemas.microsoft.com/office/powerpoint/2010/main" val="4156680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sz="1200" b="1">
                <a:latin typeface="+mn-lt"/>
              </a:rPr>
              <a:t>Creating the thematic map</a:t>
            </a:r>
          </a:p>
          <a:p>
            <a:endParaRPr lang="en-PH"/>
          </a:p>
          <a:p>
            <a:pPr marL="0" marR="0" indent="0" algn="l" defTabSz="914400" rtl="0" eaLnBrk="0" fontAlgn="base" latinLnBrk="0" hangingPunct="0">
              <a:lnSpc>
                <a:spcPct val="100000"/>
              </a:lnSpc>
              <a:spcBef>
                <a:spcPct val="30000"/>
              </a:spcBef>
              <a:spcAft>
                <a:spcPct val="0"/>
              </a:spcAft>
              <a:buClrTx/>
              <a:buSzTx/>
              <a:buFontTx/>
              <a:buNone/>
              <a:tabLst/>
              <a:defRPr/>
            </a:pPr>
            <a:r>
              <a:rPr lang="en-PH"/>
              <a:t>Fix map elements outside the GIS software (after export)</a:t>
            </a:r>
          </a:p>
          <a:p>
            <a:endParaRPr lang="en-PH"/>
          </a:p>
          <a:p>
            <a:r>
              <a:rPr lang="en-PH"/>
              <a:t>This is an additional step that can be doe once the map has been exported to the required format.</a:t>
            </a:r>
          </a:p>
          <a:p>
            <a:endParaRPr lang="en-PH"/>
          </a:p>
          <a:p>
            <a:r>
              <a:rPr lang="en-US" sz="1200" kern="1200">
                <a:solidFill>
                  <a:schemeClr val="tx1"/>
                </a:solidFill>
                <a:effectLst/>
                <a:latin typeface="+mn-lt"/>
                <a:ea typeface="+mn-ea"/>
                <a:cs typeface="+mn-cs"/>
              </a:rPr>
              <a:t>Sometimes, the final map layout needs minor editing. If the source map document or GIS software is not available, the modifications can sometimes be done using graphics or image editing software. These changes would mostly be repositioning or adding labels, correcting colors or adding text information. Image editing software is also sometimes used to improve the aesthetic elements in a map where this is not possible, or more difficult, using GIS software e.g. adding drop shadows or creating infographics.</a:t>
            </a:r>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25</a:t>
            </a:fld>
            <a:endParaRPr lang="en-PH" altLang="en-US"/>
          </a:p>
        </p:txBody>
      </p:sp>
    </p:spTree>
    <p:extLst>
      <p:ext uri="{BB962C8B-B14F-4D97-AF65-F5344CB8AC3E}">
        <p14:creationId xmlns:p14="http://schemas.microsoft.com/office/powerpoint/2010/main" val="3938555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a:solidFill>
                  <a:schemeClr val="bg1"/>
                </a:solidFill>
                <a:latin typeface="+mn-lt"/>
              </a:rPr>
              <a:t>The thematic mapping process</a:t>
            </a:r>
            <a:endParaRPr lang="en-PH" altLang="en-US" sz="1200" b="1">
              <a:solidFill>
                <a:schemeClr val="bg1"/>
              </a:solidFill>
              <a:latin typeface="+mn-lt"/>
            </a:endParaRPr>
          </a:p>
          <a:p>
            <a:endParaRPr lang="en-PH"/>
          </a:p>
          <a:p>
            <a:r>
              <a:rPr lang="en-PH"/>
              <a:t>The thematic mapping process has three main parts: </a:t>
            </a:r>
          </a:p>
          <a:p>
            <a:pPr marL="171450" indent="-171450">
              <a:buFont typeface="Arial" pitchFamily="34" charset="0"/>
              <a:buChar char="•"/>
              <a:defRPr/>
            </a:pPr>
            <a:r>
              <a:rPr lang="en-PH"/>
              <a:t>Understanding the context of the map to be created</a:t>
            </a:r>
          </a:p>
          <a:p>
            <a:pPr marL="171450" indent="-171450">
              <a:buFont typeface="Arial" pitchFamily="34" charset="0"/>
              <a:buChar char="•"/>
              <a:defRPr/>
            </a:pPr>
            <a:r>
              <a:rPr lang="en-PH"/>
              <a:t>Collecting and preparing the necessary data and information</a:t>
            </a:r>
          </a:p>
          <a:p>
            <a:pPr marL="171450" indent="-171450">
              <a:buFont typeface="Arial" pitchFamily="34" charset="0"/>
              <a:buChar char="•"/>
              <a:defRPr/>
            </a:pPr>
            <a:r>
              <a:rPr lang="en-PH"/>
              <a:t>Creating the thematic map itself</a:t>
            </a:r>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4</a:t>
            </a:fld>
            <a:endParaRPr lang="en-PH" altLang="en-US"/>
          </a:p>
        </p:txBody>
      </p:sp>
    </p:spTree>
    <p:extLst>
      <p:ext uri="{BB962C8B-B14F-4D97-AF65-F5344CB8AC3E}">
        <p14:creationId xmlns:p14="http://schemas.microsoft.com/office/powerpoint/2010/main" val="194002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sz="1200" b="1">
                <a:latin typeface="+mn-lt"/>
              </a:rPr>
              <a:t>Understanding the context of the map to be created</a:t>
            </a:r>
            <a:endParaRPr lang="en-PH" altLang="en-US" sz="1600" b="1">
              <a:latin typeface="+mn-lt"/>
            </a:endParaRPr>
          </a:p>
          <a:p>
            <a:endParaRPr lang="en-PH"/>
          </a:p>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sz="1200">
                <a:latin typeface="+mn-lt"/>
                <a:cs typeface="Arial" charset="0"/>
              </a:rPr>
              <a:t>Understanding the purpose</a:t>
            </a:r>
            <a:endParaRPr lang="en-US" sz="1200">
              <a:latin typeface="+mn-lt"/>
              <a:cs typeface="Arial" charset="0"/>
            </a:endParaRPr>
          </a:p>
          <a:p>
            <a:endParaRPr lang="en-PH"/>
          </a:p>
          <a:p>
            <a:pPr marL="0" marR="0" indent="0" algn="l" defTabSz="914400" rtl="0" eaLnBrk="0" fontAlgn="base" latinLnBrk="0" hangingPunct="0">
              <a:lnSpc>
                <a:spcPct val="100000"/>
              </a:lnSpc>
              <a:spcBef>
                <a:spcPct val="30000"/>
              </a:spcBef>
              <a:spcAft>
                <a:spcPct val="0"/>
              </a:spcAft>
              <a:buClrTx/>
              <a:buSzTx/>
              <a:buFontTx/>
              <a:buNone/>
              <a:tabLst/>
              <a:defRPr/>
            </a:pPr>
            <a:r>
              <a:rPr lang="en-PH"/>
              <a:t>To be able to create a thematic map that is easy to understand</a:t>
            </a:r>
            <a:r>
              <a:rPr lang="en-PH" baseline="0"/>
              <a:t> and effectively conveys the information it contains, the author of the map should first identify the purpose of the map he/she wants to create. </a:t>
            </a:r>
            <a:r>
              <a:rPr lang="en-US" sz="1200" kern="1200">
                <a:solidFill>
                  <a:schemeClr val="tx1"/>
                </a:solidFill>
                <a:effectLst/>
                <a:latin typeface="+mn-lt"/>
                <a:ea typeface="+mn-ea"/>
                <a:cs typeface="+mn-cs"/>
              </a:rPr>
              <a:t>He/She must set the objectives and expected outcomes for creating the map.</a:t>
            </a:r>
          </a:p>
          <a:p>
            <a:endParaRPr lang="en-PH"/>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There are numerous uses for a thematic map including disseminating information to a community or aiding in decision making. Identifying the purpose for which the map is going to be used helps in identifying the scale of the map and the information it needs to contain.</a:t>
            </a:r>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5</a:t>
            </a:fld>
            <a:endParaRPr lang="en-PH" altLang="en-US"/>
          </a:p>
        </p:txBody>
      </p:sp>
    </p:spTree>
    <p:extLst>
      <p:ext uri="{BB962C8B-B14F-4D97-AF65-F5344CB8AC3E}">
        <p14:creationId xmlns:p14="http://schemas.microsoft.com/office/powerpoint/2010/main" val="3545478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sz="1200" b="1">
                <a:latin typeface="+mn-lt"/>
              </a:rPr>
              <a:t>Understanding the context of the map to be created</a:t>
            </a:r>
            <a:endParaRPr lang="en-PH" altLang="en-US" sz="1600" b="1">
              <a:latin typeface="+mn-lt"/>
            </a:endParaRPr>
          </a:p>
          <a:p>
            <a:endParaRPr lang="en-PH" sz="1200" kern="1200">
              <a:solidFill>
                <a:schemeClr val="tx1"/>
              </a:solidFill>
              <a:effectLst/>
              <a:latin typeface="+mn-lt"/>
              <a:ea typeface="+mn-ea"/>
              <a:cs typeface="+mn-cs"/>
            </a:endParaRPr>
          </a:p>
          <a:p>
            <a:r>
              <a:rPr lang="en-PH" sz="1200" kern="1200">
                <a:solidFill>
                  <a:schemeClr val="tx1"/>
                </a:solidFill>
                <a:effectLst/>
                <a:latin typeface="+mn-lt"/>
                <a:ea typeface="+mn-ea"/>
                <a:cs typeface="+mn-cs"/>
              </a:rPr>
              <a:t>Understanding</a:t>
            </a:r>
            <a:r>
              <a:rPr lang="en-PH" sz="1200" kern="1200" baseline="0">
                <a:solidFill>
                  <a:schemeClr val="tx1"/>
                </a:solidFill>
                <a:effectLst/>
                <a:latin typeface="+mn-lt"/>
                <a:ea typeface="+mn-ea"/>
                <a:cs typeface="+mn-cs"/>
              </a:rPr>
              <a:t> the audience</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Knowing who will use the map has a significant impact on the content and design of the map. The author of the map should at least have an idea of the knowledge level of the audience on the topic to be presented on the map. This would help decide on the amount and technical complexity of the data to be presented.</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For example, if the audience has limited knowledge of the area being mapped, it would be necessary to have more location reference information/landmarks to help orient them on the map. Another example is if a thematic map is for a group of doctors, then it may be acceptable to contain technical medical terminology as opposed to if the same map is presented to non-medical practitioners.</a:t>
            </a:r>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6</a:t>
            </a:fld>
            <a:endParaRPr lang="en-PH" altLang="en-US"/>
          </a:p>
        </p:txBody>
      </p:sp>
    </p:spTree>
    <p:extLst>
      <p:ext uri="{BB962C8B-B14F-4D97-AF65-F5344CB8AC3E}">
        <p14:creationId xmlns:p14="http://schemas.microsoft.com/office/powerpoint/2010/main" val="1782257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sz="1200" b="1">
                <a:latin typeface="+mn-lt"/>
              </a:rPr>
              <a:t>Understanding the context of the map to be created</a:t>
            </a:r>
            <a:endParaRPr lang="en-PH" altLang="en-US" sz="1600" b="1">
              <a:latin typeface="+mn-lt"/>
            </a:endParaRPr>
          </a:p>
          <a:p>
            <a:endParaRPr lang="en-PH" sz="1200" kern="1200">
              <a:solidFill>
                <a:schemeClr val="tx1"/>
              </a:solidFill>
              <a:effectLst/>
              <a:latin typeface="+mn-lt"/>
              <a:ea typeface="+mn-ea"/>
              <a:cs typeface="+mn-cs"/>
            </a:endParaRPr>
          </a:p>
          <a:p>
            <a:r>
              <a:rPr lang="en-PH" sz="1200" kern="1200">
                <a:solidFill>
                  <a:schemeClr val="tx1"/>
                </a:solidFill>
                <a:effectLst/>
                <a:latin typeface="+mn-lt"/>
                <a:ea typeface="+mn-ea"/>
                <a:cs typeface="+mn-cs"/>
              </a:rPr>
              <a:t>Defining the content</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Once the purpose and the audience of the map are known, the information the map needs to contain has to be identified. The information must be enough to achieve the identified objectives and expected outcomes. The way the information is to be represented on the map must also be defined.</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It is important to keep in mind that there should not be too much information presented in one map. Too much information can make the map appear too crowded and can confuse the reader.</a:t>
            </a:r>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7</a:t>
            </a:fld>
            <a:endParaRPr lang="en-PH" altLang="en-US"/>
          </a:p>
        </p:txBody>
      </p:sp>
    </p:spTree>
    <p:extLst>
      <p:ext uri="{BB962C8B-B14F-4D97-AF65-F5344CB8AC3E}">
        <p14:creationId xmlns:p14="http://schemas.microsoft.com/office/powerpoint/2010/main" val="865322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sz="1200" b="1">
                <a:latin typeface="+mn-lt"/>
              </a:rPr>
              <a:t>Understanding the context of the map to be created</a:t>
            </a:r>
            <a:endParaRPr lang="en-PH" altLang="en-US" sz="1600" b="1">
              <a:latin typeface="+mn-lt"/>
            </a:endParaRPr>
          </a:p>
          <a:p>
            <a:endParaRPr lang="en-PH"/>
          </a:p>
          <a:p>
            <a:r>
              <a:rPr lang="en-PH"/>
              <a:t>Identifying the medium</a:t>
            </a:r>
          </a:p>
          <a:p>
            <a:endParaRPr lang="en-PH"/>
          </a:p>
          <a:p>
            <a:r>
              <a:rPr lang="en-US" sz="1200" kern="1200">
                <a:solidFill>
                  <a:schemeClr val="tx1"/>
                </a:solidFill>
                <a:effectLst/>
                <a:latin typeface="+mn-lt"/>
                <a:ea typeface="+mn-ea"/>
                <a:cs typeface="+mn-cs"/>
              </a:rPr>
              <a:t>Identifying the medium on which the map will be presented is important. It is how the map will reach its audience.</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Most commonly, maps are printed for inclusion in reports and for hanging on walls, or viewed electronically such as in slide presentations.</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When creating maps for printing, the size of the printing material should be determined. This size should be defined when setting up the “paper” size. This would ensure a crisp and clear printed map as the resolution would be appropriate for the size.</a:t>
            </a:r>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8</a:t>
            </a:fld>
            <a:endParaRPr lang="en-PH" altLang="en-US"/>
          </a:p>
        </p:txBody>
      </p:sp>
    </p:spTree>
    <p:extLst>
      <p:ext uri="{BB962C8B-B14F-4D97-AF65-F5344CB8AC3E}">
        <p14:creationId xmlns:p14="http://schemas.microsoft.com/office/powerpoint/2010/main" val="2181301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sz="1200" b="1">
                <a:latin typeface="+mn-lt"/>
              </a:rPr>
              <a:t>Collecting and preparing the necessary data </a:t>
            </a:r>
          </a:p>
          <a:p>
            <a:endParaRPr lang="en-PH"/>
          </a:p>
          <a:p>
            <a:r>
              <a:rPr lang="en-PH"/>
              <a:t>There are two main types of data that are needed to create a thematic map:</a:t>
            </a:r>
          </a:p>
          <a:p>
            <a:pPr marL="514350" indent="-514350">
              <a:buFont typeface="Arial" charset="0"/>
              <a:buAutoNum type="arabicPeriod"/>
              <a:defRPr/>
            </a:pPr>
            <a:r>
              <a:rPr lang="en-PH"/>
              <a:t>Geospatial/spatial data</a:t>
            </a:r>
          </a:p>
          <a:p>
            <a:pPr marL="514350" indent="-514350">
              <a:buFont typeface="Arial" charset="0"/>
              <a:buAutoNum type="arabicPeriod"/>
              <a:defRPr/>
            </a:pPr>
            <a:r>
              <a:rPr lang="en-PH"/>
              <a:t>Attribute data</a:t>
            </a:r>
          </a:p>
          <a:p>
            <a:endParaRPr lang="en-PH"/>
          </a:p>
          <a:p>
            <a:r>
              <a:rPr lang="en-PH"/>
              <a:t>Other data may be collected to provide more context</a:t>
            </a:r>
            <a:r>
              <a:rPr lang="en-PH" baseline="0"/>
              <a:t> to the map such as basemaps.</a:t>
            </a:r>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9</a:t>
            </a:fld>
            <a:endParaRPr lang="en-PH" altLang="en-US"/>
          </a:p>
        </p:txBody>
      </p:sp>
    </p:spTree>
    <p:extLst>
      <p:ext uri="{BB962C8B-B14F-4D97-AF65-F5344CB8AC3E}">
        <p14:creationId xmlns:p14="http://schemas.microsoft.com/office/powerpoint/2010/main" val="3807115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sz="1200" b="1">
                <a:latin typeface="+mn-lt"/>
              </a:rPr>
              <a:t>Collecting and preparing the necessary data </a:t>
            </a:r>
          </a:p>
          <a:p>
            <a:endParaRPr lang="en-PH"/>
          </a:p>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b="1"/>
              <a:t>Geospatial/spatial data</a:t>
            </a:r>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10</a:t>
            </a:fld>
            <a:endParaRPr lang="en-PH" altLang="en-US"/>
          </a:p>
        </p:txBody>
      </p:sp>
    </p:spTree>
    <p:extLst>
      <p:ext uri="{BB962C8B-B14F-4D97-AF65-F5344CB8AC3E}">
        <p14:creationId xmlns:p14="http://schemas.microsoft.com/office/powerpoint/2010/main" val="2227794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tiff"/><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bwMode="auto">
          <a:xfrm>
            <a:off x="0" y="981075"/>
            <a:ext cx="9144000" cy="3816350"/>
          </a:xfrm>
          <a:prstGeom prst="rect">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3" name="Rectangle 12"/>
          <p:cNvSpPr/>
          <p:nvPr userDrawn="1"/>
        </p:nvSpPr>
        <p:spPr bwMode="auto">
          <a:xfrm>
            <a:off x="0" y="0"/>
            <a:ext cx="9144000" cy="981075"/>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4" name="TextBox 4"/>
          <p:cNvSpPr txBox="1">
            <a:spLocks noChangeArrowheads="1"/>
          </p:cNvSpPr>
          <p:nvPr userDrawn="1"/>
        </p:nvSpPr>
        <p:spPr bwMode="auto">
          <a:xfrm>
            <a:off x="319336" y="116632"/>
            <a:ext cx="8573144" cy="707886"/>
          </a:xfrm>
          <a:prstGeom prst="rect">
            <a:avLst/>
          </a:prstGeom>
          <a:noFill/>
          <a:ln w="9525">
            <a:noFill/>
            <a:miter lim="800000"/>
            <a:headEnd/>
            <a:tailEnd/>
          </a:ln>
        </p:spPr>
        <p:txBody>
          <a:bodyPr wrap="square">
            <a:spAutoFit/>
          </a:bodyPr>
          <a:lstStyle/>
          <a:p>
            <a:r>
              <a:rPr lang="en-US" sz="2000" b="1">
                <a:solidFill>
                  <a:schemeClr val="bg1"/>
                </a:solidFill>
                <a:latin typeface="+mn-lt"/>
              </a:rPr>
              <a:t>INTRODUCTION TO GEOSPATIAL DATA MANAGEMENT AND TECHNOLOGIES </a:t>
            </a:r>
          </a:p>
          <a:p>
            <a:r>
              <a:rPr lang="en-US" sz="2000" b="1">
                <a:solidFill>
                  <a:schemeClr val="bg1"/>
                </a:solidFill>
                <a:latin typeface="+mn-lt"/>
              </a:rPr>
              <a:t>FOR MALARIA PROGRAMS</a:t>
            </a:r>
          </a:p>
        </p:txBody>
      </p:sp>
      <p:sp>
        <p:nvSpPr>
          <p:cNvPr id="15" name="TextBox 6"/>
          <p:cNvSpPr txBox="1">
            <a:spLocks noChangeArrowheads="1"/>
          </p:cNvSpPr>
          <p:nvPr userDrawn="1"/>
        </p:nvSpPr>
        <p:spPr bwMode="auto">
          <a:xfrm>
            <a:off x="547056" y="1340768"/>
            <a:ext cx="8043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2000">
                <a:solidFill>
                  <a:schemeClr val="bg1"/>
                </a:solidFill>
                <a:latin typeface="+mn-lt"/>
                <a:ea typeface="Century Gothic" charset="0"/>
                <a:cs typeface="Century Gothic" charset="0"/>
              </a:rPr>
              <a:t> </a:t>
            </a:r>
            <a:endParaRPr lang="en-US" altLang="en-US" sz="2000" dirty="0">
              <a:solidFill>
                <a:schemeClr val="bg1"/>
              </a:solidFill>
              <a:latin typeface="+mn-lt"/>
              <a:ea typeface="Century Gothic" charset="0"/>
              <a:cs typeface="Century Gothic" charset="0"/>
            </a:endParaRPr>
          </a:p>
        </p:txBody>
      </p:sp>
      <p:grpSp>
        <p:nvGrpSpPr>
          <p:cNvPr id="19" name="Group 18">
            <a:extLst>
              <a:ext uri="{FF2B5EF4-FFF2-40B4-BE49-F238E27FC236}">
                <a16:creationId xmlns:a16="http://schemas.microsoft.com/office/drawing/2014/main" xmlns="" id="{090F78D6-F2BB-43C8-AAD0-98E39B2E1004}"/>
              </a:ext>
            </a:extLst>
          </p:cNvPr>
          <p:cNvGrpSpPr/>
          <p:nvPr userDrawn="1"/>
        </p:nvGrpSpPr>
        <p:grpSpPr>
          <a:xfrm>
            <a:off x="1711957" y="4815300"/>
            <a:ext cx="5714485" cy="1861426"/>
            <a:chOff x="1691680" y="4815300"/>
            <a:chExt cx="5714485" cy="1861426"/>
          </a:xfrm>
        </p:grpSpPr>
        <p:pic>
          <p:nvPicPr>
            <p:cNvPr id="20" name="Picture 2" descr="D:\GAIA-GEOSYSTEMS\DROPBOX\Dropbox (Personal)\HEALTH_GEOLAB\ADVOCACY\LOGOS\LSHTM_Logo_Black.jpg">
              <a:extLst>
                <a:ext uri="{FF2B5EF4-FFF2-40B4-BE49-F238E27FC236}">
                  <a16:creationId xmlns:a16="http://schemas.microsoft.com/office/drawing/2014/main" xmlns="" id="{537B6EF0-B87C-44E6-A395-9EBD94301D9C}"/>
                </a:ext>
              </a:extLst>
            </p:cNvPr>
            <p:cNvPicPr>
              <a:picLocks noChangeAspect="1" noChangeArrowheads="1"/>
            </p:cNvPicPr>
            <p:nvPr/>
          </p:nvPicPr>
          <p:blipFill>
            <a:blip r:embed="rId2" cstate="print"/>
            <a:srcRect/>
            <a:stretch>
              <a:fillRect/>
            </a:stretch>
          </p:blipFill>
          <p:spPr bwMode="auto">
            <a:xfrm>
              <a:off x="1691680" y="5020799"/>
              <a:ext cx="1512168" cy="726338"/>
            </a:xfrm>
            <a:prstGeom prst="rect">
              <a:avLst/>
            </a:prstGeom>
            <a:noFill/>
          </p:spPr>
        </p:pic>
        <p:pic>
          <p:nvPicPr>
            <p:cNvPr id="21" name="Picture 20" descr="D:\GAIA-GEOSYSTEMS\DROPBOX\Dropbox (Personal)\HEALTH_GEOLAB\ADVOCACY\LOGO\Logo_HGLC_051117.jpg">
              <a:extLst>
                <a:ext uri="{FF2B5EF4-FFF2-40B4-BE49-F238E27FC236}">
                  <a16:creationId xmlns:a16="http://schemas.microsoft.com/office/drawing/2014/main" xmlns="" id="{5E234935-7405-436F-B22D-4C462CCBBE41}"/>
                </a:ext>
              </a:extLst>
            </p:cNvPr>
            <p:cNvPicPr>
              <a:picLocks noChangeAspect="1" noChangeArrowheads="1"/>
            </p:cNvPicPr>
            <p:nvPr userDrawn="1"/>
          </p:nvPicPr>
          <p:blipFill>
            <a:blip r:embed="rId3" cstate="print"/>
            <a:srcRect/>
            <a:stretch>
              <a:fillRect/>
            </a:stretch>
          </p:blipFill>
          <p:spPr bwMode="auto">
            <a:xfrm>
              <a:off x="3320479" y="4903216"/>
              <a:ext cx="2645526" cy="961504"/>
            </a:xfrm>
            <a:prstGeom prst="rect">
              <a:avLst/>
            </a:prstGeom>
            <a:ln>
              <a:noFill/>
            </a:ln>
            <a:effectLst/>
          </p:spPr>
        </p:pic>
        <p:pic>
          <p:nvPicPr>
            <p:cNvPr id="22" name="image4.png">
              <a:extLst>
                <a:ext uri="{FF2B5EF4-FFF2-40B4-BE49-F238E27FC236}">
                  <a16:creationId xmlns:a16="http://schemas.microsoft.com/office/drawing/2014/main" xmlns="" id="{53D04F3D-10D3-40A8-9C7F-AD59CFB63B1C}"/>
                </a:ext>
              </a:extLst>
            </p:cNvPr>
            <p:cNvPicPr/>
            <p:nvPr userDrawn="1"/>
          </p:nvPicPr>
          <p:blipFill>
            <a:blip r:embed="rId4"/>
            <a:srcRect/>
            <a:stretch>
              <a:fillRect/>
            </a:stretch>
          </p:blipFill>
          <p:spPr>
            <a:xfrm>
              <a:off x="2987824" y="5850878"/>
              <a:ext cx="864096" cy="825848"/>
            </a:xfrm>
            <a:prstGeom prst="rect">
              <a:avLst/>
            </a:prstGeom>
            <a:ln/>
          </p:spPr>
        </p:pic>
        <p:pic>
          <p:nvPicPr>
            <p:cNvPr id="23" name="image3.jpg">
              <a:extLst>
                <a:ext uri="{FF2B5EF4-FFF2-40B4-BE49-F238E27FC236}">
                  <a16:creationId xmlns:a16="http://schemas.microsoft.com/office/drawing/2014/main" xmlns="" id="{22F54701-A041-4346-8BF2-27F942C1438A}"/>
                </a:ext>
              </a:extLst>
            </p:cNvPr>
            <p:cNvPicPr/>
            <p:nvPr userDrawn="1"/>
          </p:nvPicPr>
          <p:blipFill>
            <a:blip r:embed="rId5"/>
            <a:srcRect/>
            <a:stretch>
              <a:fillRect/>
            </a:stretch>
          </p:blipFill>
          <p:spPr>
            <a:xfrm>
              <a:off x="5966005" y="4815300"/>
              <a:ext cx="1440160" cy="1080120"/>
            </a:xfrm>
            <a:prstGeom prst="rect">
              <a:avLst/>
            </a:prstGeom>
            <a:ln/>
          </p:spPr>
        </p:pic>
      </p:grpSp>
      <p:pic>
        <p:nvPicPr>
          <p:cNvPr id="24" name="Picture 2" descr="C:\Users\Izay Pantanilla\Downloads\MORU_FS_CMYK.tif">
            <a:extLst>
              <a:ext uri="{FF2B5EF4-FFF2-40B4-BE49-F238E27FC236}">
                <a16:creationId xmlns:a16="http://schemas.microsoft.com/office/drawing/2014/main" xmlns="" id="{87620B05-8284-4969-BC98-C286086793C4}"/>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995936" y="5926120"/>
            <a:ext cx="2045386" cy="6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03371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24656C28-E446-463E-892A-1E8EBD66F402}" type="datetime1">
              <a:rPr lang="en-GB" altLang="en-US"/>
              <a:pPr>
                <a:defRPr/>
              </a:pPr>
              <a:t>02/04/2019</a:t>
            </a:fld>
            <a:endParaRPr lang="en-GB" altLang="en-US"/>
          </a:p>
        </p:txBody>
      </p:sp>
      <p:sp>
        <p:nvSpPr>
          <p:cNvPr id="5"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B4024E89-52C6-47CD-B590-C8A4170E4EE8}" type="slidenum">
              <a:rPr lang="en-GB" altLang="en-US"/>
              <a:pPr>
                <a:defRPr/>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4F9611F8-A1D8-411B-BA9E-5C4852D05D7B}" type="datetime1">
              <a:rPr lang="en-GB" altLang="en-US"/>
              <a:pPr>
                <a:defRPr/>
              </a:pPr>
              <a:t>02/04/2019</a:t>
            </a:fld>
            <a:endParaRPr lang="en-GB" altLang="en-US"/>
          </a:p>
        </p:txBody>
      </p:sp>
      <p:sp>
        <p:nvSpPr>
          <p:cNvPr id="5"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4C0787E6-366B-4506-9337-18DC725D07E7}" type="slidenum">
              <a:rPr lang="en-GB" altLang="en-US"/>
              <a:pPr>
                <a:defRPr/>
              </a:pPr>
              <a:t>‹#›</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CH"/>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93715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bwMode="auto">
          <a:xfrm>
            <a:off x="0" y="0"/>
            <a:ext cx="9144000" cy="981075"/>
          </a:xfrm>
          <a:prstGeom prst="rect">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0"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a:t>
            </a:fld>
            <a:endParaRPr lang="en-GB" altLang="en-US">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965AA824-617E-4130-BCBE-CB5F4C3745C0}" type="datetime1">
              <a:rPr lang="en-GB" altLang="en-US"/>
              <a:pPr>
                <a:defRPr/>
              </a:pPr>
              <a:t>02/04/2019</a:t>
            </a:fld>
            <a:endParaRPr lang="en-GB" altLang="en-US"/>
          </a:p>
        </p:txBody>
      </p:sp>
      <p:sp>
        <p:nvSpPr>
          <p:cNvPr id="6"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2E1C5A72-0C49-4A36-9BEC-E859308CD92D}" type="slidenum">
              <a:rPr lang="en-GB" altLang="en-US"/>
              <a:pPr>
                <a:defRPr/>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324803F7-177B-4147-92C4-4ACCAE866C46}" type="datetime1">
              <a:rPr lang="en-GB" altLang="en-US"/>
              <a:pPr>
                <a:defRPr/>
              </a:pPr>
              <a:t>02/04/2019</a:t>
            </a:fld>
            <a:endParaRPr lang="en-GB" altLang="en-US"/>
          </a:p>
        </p:txBody>
      </p:sp>
      <p:sp>
        <p:nvSpPr>
          <p:cNvPr id="8"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88D375C9-5D4F-414A-97D3-C0A057E90B5F}" type="slidenum">
              <a:rPr lang="en-GB" altLang="en-US"/>
              <a:pPr>
                <a:defRPr/>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a:defRPr/>
            </a:lvl1pPr>
          </a:lstStyle>
          <a:p>
            <a:pPr>
              <a:defRPr/>
            </a:pPr>
            <a:fld id="{8390E863-7868-429E-ADE6-3C1F5AEBE34B}" type="datetime1">
              <a:rPr lang="en-GB" altLang="en-US"/>
              <a:pPr>
                <a:defRPr/>
              </a:pPr>
              <a:t>02/04/2019</a:t>
            </a:fld>
            <a:endParaRPr lang="en-GB" altLang="en-US"/>
          </a:p>
        </p:txBody>
      </p:sp>
      <p:sp>
        <p:nvSpPr>
          <p:cNvPr id="4" name="Footer Placeholder 3"/>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292DDD1E-DF06-49C3-A8E9-3A92C7FD62B2}" type="slidenum">
              <a:rPr lang="en-GB" altLang="en-US"/>
              <a:pPr>
                <a:defRPr/>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lvl1pPr>
              <a:defRPr/>
            </a:lvl1pPr>
          </a:lstStyle>
          <a:p>
            <a:pPr>
              <a:defRPr/>
            </a:pPr>
            <a:fld id="{89CC089F-5A79-4EC3-9BA3-C0873C9777E6}" type="datetime1">
              <a:rPr lang="en-GB" altLang="en-US"/>
              <a:pPr>
                <a:defRPr/>
              </a:pPr>
              <a:t>02/04/2019</a:t>
            </a:fld>
            <a:endParaRPr lang="en-GB" altLang="en-US"/>
          </a:p>
        </p:txBody>
      </p:sp>
      <p:sp>
        <p:nvSpPr>
          <p:cNvPr id="3" name="Footer Placeholder 2"/>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vl1pPr>
          </a:lstStyle>
          <a:p>
            <a:pPr>
              <a:defRPr/>
            </a:pPr>
            <a:fld id="{667F16FC-F98C-4DE2-B866-A610A6845811}" type="slidenum">
              <a:rPr lang="en-GB" altLang="en-US"/>
              <a:pPr>
                <a:defRPr/>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a:defRPr/>
            </a:lvl1pPr>
          </a:lstStyle>
          <a:p>
            <a:pPr>
              <a:defRPr/>
            </a:pPr>
            <a:fld id="{0952438E-748F-4703-B18B-B9486BE2BB71}" type="datetime1">
              <a:rPr lang="en-GB" altLang="en-US"/>
              <a:pPr>
                <a:defRPr/>
              </a:pPr>
              <a:t>02/04/2019</a:t>
            </a:fld>
            <a:endParaRPr lang="en-GB" altLang="en-US"/>
          </a:p>
        </p:txBody>
      </p:sp>
      <p:sp>
        <p:nvSpPr>
          <p:cNvPr id="6" name="Footer Placeholder 5"/>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23056065-FBFD-4591-9A24-E561AF3F8A8E}" type="slidenum">
              <a:rPr lang="en-GB" altLang="en-US"/>
              <a:pPr>
                <a:defRPr/>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01895D6E-B73B-4B7E-ABFC-8A088AD32B78}" type="datetime1">
              <a:rPr lang="en-GB" altLang="en-US"/>
              <a:pPr>
                <a:defRPr/>
              </a:pPr>
              <a:t>02/04/2019</a:t>
            </a:fld>
            <a:endParaRPr lang="en-GB" altLang="en-US"/>
          </a:p>
        </p:txBody>
      </p:sp>
      <p:sp>
        <p:nvSpPr>
          <p:cNvPr id="6"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36C634DB-9A3E-4C43-A0A4-114473BFEB68}" type="slidenum">
              <a:rPr lang="en-GB" altLang="en-US"/>
              <a:pPr>
                <a:defRPr/>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41579" y="6472238"/>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charset="0"/>
              </a:defRPr>
            </a:lvl1pPr>
          </a:lstStyle>
          <a:p>
            <a:pPr>
              <a:defRPr/>
            </a:pPr>
            <a:fld id="{665C27BB-EC34-4711-8D50-B6E287C1995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348" r:id="rId1"/>
    <p:sldLayoutId id="2147485334" r:id="rId2"/>
    <p:sldLayoutId id="2147485333" r:id="rId3"/>
    <p:sldLayoutId id="2147485335" r:id="rId4"/>
    <p:sldLayoutId id="2147485336" r:id="rId5"/>
    <p:sldLayoutId id="2147485341" r:id="rId6"/>
    <p:sldLayoutId id="2147485342" r:id="rId7"/>
    <p:sldLayoutId id="2147485343" r:id="rId8"/>
    <p:sldLayoutId id="2147485337" r:id="rId9"/>
    <p:sldLayoutId id="2147485338" r:id="rId10"/>
    <p:sldLayoutId id="2147485339" r:id="rId11"/>
    <p:sldLayoutId id="2147485344" r:id="rId12"/>
    <p:sldLayoutId id="2147485345" r:id="rId13"/>
    <p:sldLayoutId id="2147485346" r:id="rId14"/>
    <p:sldLayoutId id="2147485347" r:id="rId15"/>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nhfr.doh.gov.ph/rfacilities2list.ph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547056" y="1580599"/>
            <a:ext cx="80438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3600" dirty="0">
                <a:solidFill>
                  <a:schemeClr val="bg1"/>
                </a:solidFill>
                <a:latin typeface="+mn-lt"/>
                <a:ea typeface="Century Gothic" charset="0"/>
                <a:cs typeface="Century Gothic" charset="0"/>
              </a:rPr>
              <a:t>Session 4: </a:t>
            </a:r>
            <a:r>
              <a:rPr lang="en-US" sz="3600" dirty="0">
                <a:solidFill>
                  <a:schemeClr val="bg1"/>
                </a:solidFill>
                <a:latin typeface="+mn-lt"/>
                <a:ea typeface="Century Gothic" charset="0"/>
                <a:cs typeface="Century Gothic" charset="0"/>
              </a:rPr>
              <a:t>The process behind making a good thematic map </a:t>
            </a:r>
          </a:p>
          <a:p>
            <a:pPr algn="ctr"/>
            <a:r>
              <a:rPr lang="en-US" sz="3600" dirty="0">
                <a:solidFill>
                  <a:schemeClr val="bg1"/>
                </a:solidFill>
                <a:latin typeface="+mn-lt"/>
                <a:ea typeface="Century Gothic" charset="0"/>
                <a:cs typeface="Century Gothic" charset="0"/>
              </a:rPr>
              <a:t>– </a:t>
            </a:r>
          </a:p>
          <a:p>
            <a:pPr algn="ctr"/>
            <a:r>
              <a:rPr lang="en-US" sz="3600" dirty="0">
                <a:solidFill>
                  <a:schemeClr val="bg1"/>
                </a:solidFill>
                <a:latin typeface="+mn-lt"/>
                <a:ea typeface="Century Gothic" charset="0"/>
                <a:cs typeface="Century Gothic" charset="0"/>
              </a:rPr>
              <a:t>Introduction</a:t>
            </a:r>
          </a:p>
        </p:txBody>
      </p:sp>
      <p:sp>
        <p:nvSpPr>
          <p:cNvPr id="3" name="Rectangle 2"/>
          <p:cNvSpPr/>
          <p:nvPr/>
        </p:nvSpPr>
        <p:spPr bwMode="auto">
          <a:xfrm>
            <a:off x="-3420888" y="1"/>
            <a:ext cx="648072" cy="692696"/>
          </a:xfrm>
          <a:prstGeom prst="rect">
            <a:avLst/>
          </a:prstGeom>
          <a:solidFill>
            <a:srgbClr val="2384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 name="Rectangle 3"/>
          <p:cNvSpPr/>
          <p:nvPr/>
        </p:nvSpPr>
        <p:spPr bwMode="auto">
          <a:xfrm>
            <a:off x="-2628800" y="0"/>
            <a:ext cx="648072" cy="692696"/>
          </a:xfrm>
          <a:prstGeom prst="rect">
            <a:avLst/>
          </a:prstGeom>
          <a:solidFill>
            <a:srgbClr val="253C8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5" name="Rectangle 4"/>
          <p:cNvSpPr/>
          <p:nvPr/>
        </p:nvSpPr>
        <p:spPr bwMode="auto">
          <a:xfrm>
            <a:off x="-1836712" y="0"/>
            <a:ext cx="648072" cy="692696"/>
          </a:xfrm>
          <a:prstGeom prst="rect">
            <a:avLst/>
          </a:prstGeom>
          <a:solidFill>
            <a:srgbClr val="D8AA3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6" name="Rectangle 5"/>
          <p:cNvSpPr/>
          <p:nvPr/>
        </p:nvSpPr>
        <p:spPr bwMode="auto">
          <a:xfrm>
            <a:off x="-3433588" y="892175"/>
            <a:ext cx="648072" cy="692696"/>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7" name="Rectangle 6"/>
          <p:cNvSpPr/>
          <p:nvPr/>
        </p:nvSpPr>
        <p:spPr bwMode="auto">
          <a:xfrm>
            <a:off x="-2654200" y="896020"/>
            <a:ext cx="648072" cy="692696"/>
          </a:xfrm>
          <a:prstGeom prst="rect">
            <a:avLst/>
          </a:prstGeom>
          <a:solidFill>
            <a:srgbClr val="1B316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8" name="Rectangle 7"/>
          <p:cNvSpPr/>
          <p:nvPr/>
        </p:nvSpPr>
        <p:spPr bwMode="auto">
          <a:xfrm>
            <a:off x="-1862112" y="896020"/>
            <a:ext cx="648072" cy="692696"/>
          </a:xfrm>
          <a:prstGeom prst="rect">
            <a:avLst/>
          </a:prstGeom>
          <a:solidFill>
            <a:srgbClr val="3466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9" name="Rectangle 8"/>
          <p:cNvSpPr/>
          <p:nvPr/>
        </p:nvSpPr>
        <p:spPr bwMode="auto">
          <a:xfrm>
            <a:off x="-3454796" y="1700808"/>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0" name="Rectangle 9"/>
          <p:cNvSpPr/>
          <p:nvPr/>
        </p:nvSpPr>
        <p:spPr bwMode="auto">
          <a:xfrm>
            <a:off x="-2666900" y="1700808"/>
            <a:ext cx="648072" cy="692696"/>
          </a:xfrm>
          <a:prstGeom prst="rect">
            <a:avLst/>
          </a:prstGeom>
          <a:solidFill>
            <a:srgbClr val="315A7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1" name="Rectangle 10"/>
          <p:cNvSpPr/>
          <p:nvPr/>
        </p:nvSpPr>
        <p:spPr bwMode="auto">
          <a:xfrm>
            <a:off x="-1836712" y="1700808"/>
            <a:ext cx="648072" cy="6926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2" name="Rectangle 11"/>
          <p:cNvSpPr/>
          <p:nvPr/>
        </p:nvSpPr>
        <p:spPr bwMode="auto">
          <a:xfrm>
            <a:off x="-3467496" y="2492896"/>
            <a:ext cx="648072" cy="6926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extLst>
      <p:ext uri="{BB962C8B-B14F-4D97-AF65-F5344CB8AC3E}">
        <p14:creationId xmlns:p14="http://schemas.microsoft.com/office/powerpoint/2010/main" val="4277513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zay_Pantanilla\Health_GeoLab\PROJECTS\HIS_GEO_ENABLING\FIGURES\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004151" y="4106804"/>
            <a:ext cx="2342649" cy="15948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10</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The thematic mapping process</a:t>
            </a:r>
            <a:endParaRPr lang="en-PH" altLang="en-US" sz="3200" b="1" dirty="0">
              <a:solidFill>
                <a:schemeClr val="bg1"/>
              </a:solidFill>
              <a:latin typeface="+mn-lt"/>
            </a:endParaRPr>
          </a:p>
        </p:txBody>
      </p:sp>
      <p:sp>
        <p:nvSpPr>
          <p:cNvPr id="10" name="Title 1"/>
          <p:cNvSpPr txBox="1">
            <a:spLocks/>
          </p:cNvSpPr>
          <p:nvPr/>
        </p:nvSpPr>
        <p:spPr>
          <a:xfrm>
            <a:off x="352425" y="1124917"/>
            <a:ext cx="7886700" cy="9366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a:latin typeface="+mn-lt"/>
              </a:rPr>
              <a:t>Collecting and preparing the necessary data </a:t>
            </a:r>
          </a:p>
        </p:txBody>
      </p:sp>
      <p:sp>
        <p:nvSpPr>
          <p:cNvPr id="12" name="Content Placeholder 2"/>
          <p:cNvSpPr txBox="1">
            <a:spLocks/>
          </p:cNvSpPr>
          <p:nvPr/>
        </p:nvSpPr>
        <p:spPr>
          <a:xfrm>
            <a:off x="392113" y="1763861"/>
            <a:ext cx="8751887" cy="2173288"/>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charset="0"/>
              <a:buNone/>
            </a:pPr>
            <a:r>
              <a:rPr lang="en-PH" altLang="en-US" b="1"/>
              <a:t>Geospatial/spatial data</a:t>
            </a:r>
          </a:p>
          <a:p>
            <a:pPr marL="0" indent="0">
              <a:buFont typeface="Arial" pitchFamily="34" charset="0"/>
              <a:buNone/>
            </a:pPr>
            <a:r>
              <a:rPr lang="en-US" altLang="zh-CN" sz="2600"/>
              <a:t>Information about the locations and shapes of geographic features (object) and the relationships between them, usually stored as coordinates and topology (how point, line, and polygon features share geometry).</a:t>
            </a:r>
            <a:endParaRPr lang="en-US" altLang="zh-CN" sz="2600">
              <a:cs typeface="Arial" pitchFamily="34" charset="0"/>
            </a:endParaRPr>
          </a:p>
          <a:p>
            <a:pPr lvl="1"/>
            <a:endParaRPr lang="en-PH" altLang="en-US"/>
          </a:p>
          <a:p>
            <a:pPr marL="0" indent="0">
              <a:buFont typeface="Arial" pitchFamily="34" charset="0"/>
              <a:buNone/>
            </a:pPr>
            <a:endParaRPr lang="en-PH" altLang="en-US"/>
          </a:p>
        </p:txBody>
      </p:sp>
      <p:pic>
        <p:nvPicPr>
          <p:cNvPr id="18"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113" y="3984774"/>
            <a:ext cx="424815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6"/>
          <p:cNvSpPr>
            <a:spLocks noChangeArrowheads="1"/>
          </p:cNvSpPr>
          <p:nvPr/>
        </p:nvSpPr>
        <p:spPr bwMode="auto">
          <a:xfrm>
            <a:off x="6119813" y="6115199"/>
            <a:ext cx="2916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t>Guide_HGLC_Part2_1.pdf</a:t>
            </a:r>
          </a:p>
        </p:txBody>
      </p:sp>
      <p:pic>
        <p:nvPicPr>
          <p:cNvPr id="21" name="Picture 4" descr="C:\Users\Samsung\AppData\Local\Microsoft\Windows\INetCache\IE\TH5BE5R4\sivvus-pendrive-icon-4[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650" y="5711974"/>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
          <p:cNvSpPr txBox="1">
            <a:spLocks noChangeArrowheads="1"/>
          </p:cNvSpPr>
          <p:nvPr/>
        </p:nvSpPr>
        <p:spPr bwMode="auto">
          <a:xfrm>
            <a:off x="52635" y="6535564"/>
            <a:ext cx="47098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r>
              <a:rPr lang="en-PH" sz="1200"/>
              <a:t>https://www.healthgeolab.net/DOCUMENTS/Guide_HGLC_Part2_1.pdf</a:t>
            </a:r>
          </a:p>
        </p:txBody>
      </p:sp>
    </p:spTree>
    <p:extLst>
      <p:ext uri="{BB962C8B-B14F-4D97-AF65-F5344CB8AC3E}">
        <p14:creationId xmlns:p14="http://schemas.microsoft.com/office/powerpoint/2010/main" val="1023836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11</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The thematic mapping process</a:t>
            </a:r>
            <a:endParaRPr lang="en-PH" altLang="en-US" sz="3200" b="1" dirty="0">
              <a:solidFill>
                <a:schemeClr val="bg1"/>
              </a:solidFill>
              <a:latin typeface="+mn-lt"/>
            </a:endParaRPr>
          </a:p>
        </p:txBody>
      </p:sp>
      <p:sp>
        <p:nvSpPr>
          <p:cNvPr id="10" name="Title 1"/>
          <p:cNvSpPr txBox="1">
            <a:spLocks/>
          </p:cNvSpPr>
          <p:nvPr/>
        </p:nvSpPr>
        <p:spPr>
          <a:xfrm>
            <a:off x="352425" y="1124917"/>
            <a:ext cx="7886700" cy="9366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a:latin typeface="+mn-lt"/>
              </a:rPr>
              <a:t>Collecting and preparing the necessary data </a:t>
            </a:r>
          </a:p>
        </p:txBody>
      </p:sp>
      <p:pic>
        <p:nvPicPr>
          <p:cNvPr id="11" name="Picture 10"/>
          <p:cNvPicPr>
            <a:picLocks noChangeAspect="1" noChangeArrowheads="1"/>
          </p:cNvPicPr>
          <p:nvPr/>
        </p:nvPicPr>
        <p:blipFill>
          <a:blip r:embed="rId3" cstate="print"/>
          <a:srcRect l="1834" t="18581" r="52496" b="48703"/>
          <a:stretch>
            <a:fillRect/>
          </a:stretch>
        </p:blipFill>
        <p:spPr bwMode="auto">
          <a:xfrm>
            <a:off x="2268538" y="4437335"/>
            <a:ext cx="5616575" cy="2178050"/>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sp>
        <p:nvSpPr>
          <p:cNvPr id="13" name="Content Placeholder 2"/>
          <p:cNvSpPr txBox="1">
            <a:spLocks/>
          </p:cNvSpPr>
          <p:nvPr/>
        </p:nvSpPr>
        <p:spPr>
          <a:xfrm>
            <a:off x="374650" y="1751285"/>
            <a:ext cx="8589838" cy="2613025"/>
          </a:xfrm>
          <a:prstGeom prst="rect">
            <a:avLst/>
          </a:prstGeom>
        </p:spPr>
        <p:txBody>
          <a:bodyPr>
            <a:normAutofit fontScale="92500" lnSpcReduction="10000"/>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defRPr/>
            </a:pPr>
            <a:r>
              <a:rPr lang="en-US" sz="3000" b="1"/>
              <a:t>Attribute data</a:t>
            </a:r>
          </a:p>
          <a:p>
            <a:pPr>
              <a:defRPr/>
            </a:pPr>
            <a:r>
              <a:rPr lang="en-US"/>
              <a:t>Statistical data and/or information that can be attached to a specific geographic objects (geospatial data)</a:t>
            </a:r>
          </a:p>
          <a:p>
            <a:pPr>
              <a:defRPr/>
            </a:pPr>
            <a:r>
              <a:rPr lang="en-US" altLang="zh-CN">
                <a:cs typeface="Arial" charset="0"/>
              </a:rPr>
              <a:t>Generally stored in a table (Excel file for example)</a:t>
            </a:r>
          </a:p>
          <a:p>
            <a:pPr>
              <a:defRPr/>
            </a:pPr>
            <a:r>
              <a:rPr lang="en-US" altLang="zh-CN">
                <a:cs typeface="Arial" charset="0"/>
              </a:rPr>
              <a:t>A unique identifier allow the link (join) with the corresponding object   </a:t>
            </a:r>
            <a:endParaRPr lang="en-US"/>
          </a:p>
          <a:p>
            <a:pPr marL="0" indent="0">
              <a:buFont typeface="Arial" charset="0"/>
              <a:buNone/>
              <a:defRPr/>
            </a:pPr>
            <a:endParaRPr lang="en-US" dirty="0"/>
          </a:p>
        </p:txBody>
      </p:sp>
      <p:sp>
        <p:nvSpPr>
          <p:cNvPr id="14" name="Rectangle 13"/>
          <p:cNvSpPr/>
          <p:nvPr/>
        </p:nvSpPr>
        <p:spPr>
          <a:xfrm>
            <a:off x="2268538" y="4364310"/>
            <a:ext cx="574675" cy="23050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itle 1"/>
          <p:cNvSpPr txBox="1">
            <a:spLocks/>
          </p:cNvSpPr>
          <p:nvPr/>
        </p:nvSpPr>
        <p:spPr bwMode="auto">
          <a:xfrm>
            <a:off x="323850" y="5085035"/>
            <a:ext cx="1800225" cy="936625"/>
          </a:xfrm>
          <a:prstGeom prst="rect">
            <a:avLst/>
          </a:prstGeom>
          <a:noFill/>
          <a:ln w="9525">
            <a:noFill/>
            <a:miter lim="800000"/>
            <a:headEnd/>
            <a:tailEnd/>
          </a:ln>
        </p:spPr>
        <p:txBody>
          <a:bodyPr anchor="ctr"/>
          <a:lstStyle/>
          <a:p>
            <a:pPr algn="r">
              <a:lnSpc>
                <a:spcPct val="90000"/>
              </a:lnSpc>
              <a:defRPr/>
            </a:pPr>
            <a:r>
              <a:rPr lang="en-PH" altLang="en-US" sz="2000" b="1" dirty="0">
                <a:solidFill>
                  <a:srgbClr val="FF0000"/>
                </a:solidFill>
                <a:latin typeface="+mj-lt"/>
                <a:ea typeface="+mj-ea"/>
                <a:cs typeface="+mj-cs"/>
              </a:rPr>
              <a:t>Unique identifier</a:t>
            </a:r>
          </a:p>
        </p:txBody>
      </p:sp>
    </p:spTree>
    <p:extLst>
      <p:ext uri="{BB962C8B-B14F-4D97-AF65-F5344CB8AC3E}">
        <p14:creationId xmlns:p14="http://schemas.microsoft.com/office/powerpoint/2010/main" val="1193248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12</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The thematic mapping process</a:t>
            </a:r>
            <a:endParaRPr lang="en-PH" altLang="en-US" sz="3200" b="1" dirty="0">
              <a:solidFill>
                <a:schemeClr val="bg1"/>
              </a:solidFill>
              <a:latin typeface="+mn-lt"/>
            </a:endParaRPr>
          </a:p>
        </p:txBody>
      </p:sp>
      <p:sp>
        <p:nvSpPr>
          <p:cNvPr id="10" name="Title 1"/>
          <p:cNvSpPr txBox="1">
            <a:spLocks/>
          </p:cNvSpPr>
          <p:nvPr/>
        </p:nvSpPr>
        <p:spPr>
          <a:xfrm>
            <a:off x="352425" y="1124917"/>
            <a:ext cx="7886700" cy="9366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a:latin typeface="+mn-lt"/>
              </a:rPr>
              <a:t>Collecting and preparing the necessary data </a:t>
            </a:r>
          </a:p>
        </p:txBody>
      </p:sp>
      <p:sp>
        <p:nvSpPr>
          <p:cNvPr id="9" name="Rectangle 10"/>
          <p:cNvSpPr>
            <a:spLocks noChangeArrowheads="1"/>
          </p:cNvSpPr>
          <p:nvPr/>
        </p:nvSpPr>
        <p:spPr bwMode="auto">
          <a:xfrm>
            <a:off x="2879725" y="4584972"/>
            <a:ext cx="2484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gn="ctr">
              <a:lnSpc>
                <a:spcPct val="90000"/>
              </a:lnSpc>
            </a:pPr>
            <a:r>
              <a:rPr lang="en-GB" sz="2000">
                <a:solidFill>
                  <a:srgbClr val="346667"/>
                </a:solidFill>
              </a:rPr>
              <a:t>Health facility</a:t>
            </a:r>
            <a:endParaRPr lang="en-US" sz="2000">
              <a:solidFill>
                <a:srgbClr val="346667"/>
              </a:solidFill>
            </a:endParaRPr>
          </a:p>
        </p:txBody>
      </p:sp>
      <p:sp>
        <p:nvSpPr>
          <p:cNvPr id="12" name="Rectangle 10"/>
          <p:cNvSpPr>
            <a:spLocks noChangeArrowheads="1"/>
          </p:cNvSpPr>
          <p:nvPr/>
        </p:nvSpPr>
        <p:spPr bwMode="auto">
          <a:xfrm>
            <a:off x="2873375" y="3605485"/>
            <a:ext cx="2490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gn="ctr">
              <a:lnSpc>
                <a:spcPct val="90000"/>
              </a:lnSpc>
            </a:pPr>
            <a:r>
              <a:rPr lang="en-GB" sz="2000">
                <a:solidFill>
                  <a:srgbClr val="346667"/>
                </a:solidFill>
              </a:rPr>
              <a:t>Township</a:t>
            </a:r>
            <a:endParaRPr lang="en-US" sz="2000">
              <a:solidFill>
                <a:srgbClr val="346667"/>
              </a:solidFill>
            </a:endParaRPr>
          </a:p>
        </p:txBody>
      </p:sp>
      <p:sp>
        <p:nvSpPr>
          <p:cNvPr id="16" name="Rectangle 10"/>
          <p:cNvSpPr>
            <a:spLocks noChangeArrowheads="1"/>
          </p:cNvSpPr>
          <p:nvPr/>
        </p:nvSpPr>
        <p:spPr bwMode="auto">
          <a:xfrm>
            <a:off x="2843213" y="3149872"/>
            <a:ext cx="248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gn="ctr">
              <a:lnSpc>
                <a:spcPct val="90000"/>
              </a:lnSpc>
            </a:pPr>
            <a:r>
              <a:rPr lang="en-GB" sz="2000">
                <a:solidFill>
                  <a:srgbClr val="346667"/>
                </a:solidFill>
              </a:rPr>
              <a:t>District</a:t>
            </a:r>
          </a:p>
        </p:txBody>
      </p:sp>
      <p:sp>
        <p:nvSpPr>
          <p:cNvPr id="17" name="Rectangle 10"/>
          <p:cNvSpPr>
            <a:spLocks noChangeArrowheads="1"/>
          </p:cNvSpPr>
          <p:nvPr/>
        </p:nvSpPr>
        <p:spPr bwMode="auto">
          <a:xfrm>
            <a:off x="2884488" y="5448572"/>
            <a:ext cx="2479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gn="ctr">
              <a:lnSpc>
                <a:spcPct val="90000"/>
              </a:lnSpc>
            </a:pPr>
            <a:r>
              <a:rPr lang="en-GB" sz="2000">
                <a:solidFill>
                  <a:srgbClr val="346667"/>
                </a:solidFill>
              </a:rPr>
              <a:t>Patient</a:t>
            </a:r>
            <a:endParaRPr lang="en-US" sz="2000">
              <a:solidFill>
                <a:srgbClr val="346667"/>
              </a:solidFill>
            </a:endParaRPr>
          </a:p>
        </p:txBody>
      </p:sp>
      <p:sp>
        <p:nvSpPr>
          <p:cNvPr id="18" name="Rectangle 10"/>
          <p:cNvSpPr>
            <a:spLocks noChangeArrowheads="1"/>
          </p:cNvSpPr>
          <p:nvPr/>
        </p:nvSpPr>
        <p:spPr bwMode="auto">
          <a:xfrm>
            <a:off x="6457950" y="3073672"/>
            <a:ext cx="2362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nSpc>
                <a:spcPct val="90000"/>
              </a:lnSpc>
            </a:pPr>
            <a:r>
              <a:rPr lang="en-GB" sz="2400">
                <a:solidFill>
                  <a:srgbClr val="346667"/>
                </a:solidFill>
              </a:rPr>
              <a:t>Stats/Info</a:t>
            </a:r>
            <a:endParaRPr lang="en-US" sz="2400">
              <a:solidFill>
                <a:srgbClr val="346667"/>
              </a:solidFill>
            </a:endParaRPr>
          </a:p>
        </p:txBody>
      </p:sp>
      <p:sp>
        <p:nvSpPr>
          <p:cNvPr id="19" name="Rectangle 10"/>
          <p:cNvSpPr>
            <a:spLocks noChangeArrowheads="1"/>
          </p:cNvSpPr>
          <p:nvPr/>
        </p:nvSpPr>
        <p:spPr bwMode="auto">
          <a:xfrm>
            <a:off x="6457950" y="4616722"/>
            <a:ext cx="2362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nSpc>
                <a:spcPct val="90000"/>
              </a:lnSpc>
            </a:pPr>
            <a:r>
              <a:rPr lang="en-GB" sz="2400">
                <a:solidFill>
                  <a:srgbClr val="346667"/>
                </a:solidFill>
              </a:rPr>
              <a:t>Information</a:t>
            </a:r>
            <a:endParaRPr lang="en-US" sz="2400">
              <a:solidFill>
                <a:srgbClr val="346667"/>
              </a:solidFill>
            </a:endParaRPr>
          </a:p>
        </p:txBody>
      </p:sp>
      <p:sp>
        <p:nvSpPr>
          <p:cNvPr id="20" name="Rectangle 10"/>
          <p:cNvSpPr>
            <a:spLocks noChangeArrowheads="1"/>
          </p:cNvSpPr>
          <p:nvPr/>
        </p:nvSpPr>
        <p:spPr bwMode="auto">
          <a:xfrm>
            <a:off x="6467475" y="5466035"/>
            <a:ext cx="2362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nSpc>
                <a:spcPct val="90000"/>
              </a:lnSpc>
            </a:pPr>
            <a:r>
              <a:rPr lang="en-GB" sz="2400">
                <a:solidFill>
                  <a:srgbClr val="346667"/>
                </a:solidFill>
              </a:rPr>
              <a:t>Stats/Info</a:t>
            </a:r>
            <a:endParaRPr lang="en-US" sz="2400">
              <a:solidFill>
                <a:srgbClr val="346667"/>
              </a:solidFill>
            </a:endParaRPr>
          </a:p>
        </p:txBody>
      </p:sp>
      <p:sp>
        <p:nvSpPr>
          <p:cNvPr id="21" name="Rectangle 10"/>
          <p:cNvSpPr>
            <a:spLocks noChangeArrowheads="1"/>
          </p:cNvSpPr>
          <p:nvPr/>
        </p:nvSpPr>
        <p:spPr bwMode="auto">
          <a:xfrm>
            <a:off x="6435725" y="4097610"/>
            <a:ext cx="2362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nSpc>
                <a:spcPct val="90000"/>
              </a:lnSpc>
            </a:pPr>
            <a:r>
              <a:rPr lang="en-GB" sz="2400">
                <a:solidFill>
                  <a:srgbClr val="346667"/>
                </a:solidFill>
              </a:rPr>
              <a:t>Stats/Info</a:t>
            </a:r>
            <a:endParaRPr lang="en-US" sz="2400">
              <a:solidFill>
                <a:srgbClr val="346667"/>
              </a:solidFill>
            </a:endParaRPr>
          </a:p>
        </p:txBody>
      </p:sp>
      <p:cxnSp>
        <p:nvCxnSpPr>
          <p:cNvPr id="22" name="Straight Arrow Connector 46"/>
          <p:cNvCxnSpPr>
            <a:cxnSpLocks noChangeShapeType="1"/>
          </p:cNvCxnSpPr>
          <p:nvPr/>
        </p:nvCxnSpPr>
        <p:spPr bwMode="auto">
          <a:xfrm>
            <a:off x="5253038" y="4799285"/>
            <a:ext cx="838200" cy="0"/>
          </a:xfrm>
          <a:prstGeom prst="straightConnector1">
            <a:avLst/>
          </a:prstGeom>
          <a:noFill/>
          <a:ln w="28575" algn="ctr">
            <a:solidFill>
              <a:srgbClr val="7030A0"/>
            </a:solidFill>
            <a:round/>
            <a:headEnd type="arrow" w="med" len="med"/>
            <a:tailEnd/>
          </a:ln>
          <a:extLst>
            <a:ext uri="{909E8E84-426E-40DD-AFC4-6F175D3DCCD1}">
              <a14:hiddenFill xmlns:a14="http://schemas.microsoft.com/office/drawing/2010/main">
                <a:noFill/>
              </a14:hiddenFill>
            </a:ext>
          </a:extLst>
        </p:spPr>
      </p:cxnSp>
      <p:cxnSp>
        <p:nvCxnSpPr>
          <p:cNvPr id="23" name="Straight Arrow Connector 51"/>
          <p:cNvCxnSpPr>
            <a:cxnSpLocks noChangeShapeType="1"/>
          </p:cNvCxnSpPr>
          <p:nvPr/>
        </p:nvCxnSpPr>
        <p:spPr bwMode="auto">
          <a:xfrm>
            <a:off x="5229225" y="3827735"/>
            <a:ext cx="838200" cy="0"/>
          </a:xfrm>
          <a:prstGeom prst="straightConnector1">
            <a:avLst/>
          </a:prstGeom>
          <a:noFill/>
          <a:ln w="28575" algn="ctr">
            <a:solidFill>
              <a:srgbClr val="7030A0"/>
            </a:solidFill>
            <a:round/>
            <a:headEnd type="arrow" w="med" len="med"/>
            <a:tailEnd/>
          </a:ln>
          <a:extLst>
            <a:ext uri="{909E8E84-426E-40DD-AFC4-6F175D3DCCD1}">
              <a14:hiddenFill xmlns:a14="http://schemas.microsoft.com/office/drawing/2010/main">
                <a:noFill/>
              </a14:hiddenFill>
            </a:ext>
          </a:extLst>
        </p:spPr>
      </p:cxnSp>
      <p:sp>
        <p:nvSpPr>
          <p:cNvPr id="24" name="Rectangle 10"/>
          <p:cNvSpPr>
            <a:spLocks noChangeArrowheads="1"/>
          </p:cNvSpPr>
          <p:nvPr/>
        </p:nvSpPr>
        <p:spPr bwMode="auto">
          <a:xfrm>
            <a:off x="6457950" y="3621360"/>
            <a:ext cx="2362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nSpc>
                <a:spcPct val="90000"/>
              </a:lnSpc>
            </a:pPr>
            <a:r>
              <a:rPr lang="en-GB" sz="2400">
                <a:solidFill>
                  <a:srgbClr val="346667"/>
                </a:solidFill>
              </a:rPr>
              <a:t>Stats/Info</a:t>
            </a:r>
            <a:endParaRPr lang="en-US" sz="2400">
              <a:solidFill>
                <a:srgbClr val="346667"/>
              </a:solidFill>
            </a:endParaRPr>
          </a:p>
        </p:txBody>
      </p:sp>
      <p:sp>
        <p:nvSpPr>
          <p:cNvPr id="25" name="Rectangle 10"/>
          <p:cNvSpPr>
            <a:spLocks noChangeArrowheads="1"/>
          </p:cNvSpPr>
          <p:nvPr/>
        </p:nvSpPr>
        <p:spPr bwMode="auto">
          <a:xfrm>
            <a:off x="2879725" y="5069160"/>
            <a:ext cx="24844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gn="ctr">
              <a:lnSpc>
                <a:spcPct val="90000"/>
              </a:lnSpc>
            </a:pPr>
            <a:r>
              <a:rPr lang="en-GB" sz="2000">
                <a:solidFill>
                  <a:srgbClr val="346667"/>
                </a:solidFill>
              </a:rPr>
              <a:t>EPI community</a:t>
            </a:r>
            <a:endParaRPr lang="en-US" sz="2000">
              <a:solidFill>
                <a:srgbClr val="346667"/>
              </a:solidFill>
            </a:endParaRPr>
          </a:p>
        </p:txBody>
      </p:sp>
      <p:sp>
        <p:nvSpPr>
          <p:cNvPr id="26" name="Rectangle 10"/>
          <p:cNvSpPr>
            <a:spLocks noChangeArrowheads="1"/>
          </p:cNvSpPr>
          <p:nvPr/>
        </p:nvSpPr>
        <p:spPr bwMode="auto">
          <a:xfrm>
            <a:off x="6421438" y="5061222"/>
            <a:ext cx="2362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nSpc>
                <a:spcPct val="90000"/>
              </a:lnSpc>
            </a:pPr>
            <a:r>
              <a:rPr lang="en-GB" sz="2400">
                <a:solidFill>
                  <a:srgbClr val="346667"/>
                </a:solidFill>
              </a:rPr>
              <a:t>Information</a:t>
            </a:r>
            <a:endParaRPr lang="en-US" sz="2400">
              <a:solidFill>
                <a:srgbClr val="346667"/>
              </a:solidFill>
            </a:endParaRPr>
          </a:p>
        </p:txBody>
      </p:sp>
      <p:sp>
        <p:nvSpPr>
          <p:cNvPr id="27" name="Rectangle 10"/>
          <p:cNvSpPr>
            <a:spLocks noChangeArrowheads="1"/>
          </p:cNvSpPr>
          <p:nvPr/>
        </p:nvSpPr>
        <p:spPr bwMode="auto">
          <a:xfrm>
            <a:off x="2897188" y="2505347"/>
            <a:ext cx="24574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gn="ctr">
              <a:lnSpc>
                <a:spcPct val="90000"/>
              </a:lnSpc>
            </a:pPr>
            <a:r>
              <a:rPr lang="en-GB" sz="2000">
                <a:solidFill>
                  <a:srgbClr val="346667"/>
                </a:solidFill>
              </a:rPr>
              <a:t>Region/ </a:t>
            </a:r>
          </a:p>
          <a:p>
            <a:pPr marL="461963" indent="-461963" algn="ctr">
              <a:lnSpc>
                <a:spcPct val="90000"/>
              </a:lnSpc>
            </a:pPr>
            <a:r>
              <a:rPr lang="en-GB" sz="2000">
                <a:solidFill>
                  <a:srgbClr val="346667"/>
                </a:solidFill>
              </a:rPr>
              <a:t>State</a:t>
            </a:r>
            <a:endParaRPr lang="en-US" sz="2000">
              <a:solidFill>
                <a:srgbClr val="346667"/>
              </a:solidFill>
            </a:endParaRPr>
          </a:p>
        </p:txBody>
      </p:sp>
      <p:sp>
        <p:nvSpPr>
          <p:cNvPr id="28" name="Rectangle 10"/>
          <p:cNvSpPr>
            <a:spLocks noChangeArrowheads="1"/>
          </p:cNvSpPr>
          <p:nvPr/>
        </p:nvSpPr>
        <p:spPr bwMode="auto">
          <a:xfrm>
            <a:off x="6435725" y="2525985"/>
            <a:ext cx="2362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nSpc>
                <a:spcPct val="90000"/>
              </a:lnSpc>
            </a:pPr>
            <a:r>
              <a:rPr lang="en-GB" sz="2400">
                <a:solidFill>
                  <a:srgbClr val="346667"/>
                </a:solidFill>
              </a:rPr>
              <a:t>Stats/Info</a:t>
            </a:r>
            <a:endParaRPr lang="en-US" sz="2400">
              <a:solidFill>
                <a:srgbClr val="346667"/>
              </a:solidFill>
            </a:endParaRPr>
          </a:p>
        </p:txBody>
      </p:sp>
      <p:cxnSp>
        <p:nvCxnSpPr>
          <p:cNvPr id="29" name="Straight Arrow Connector 46"/>
          <p:cNvCxnSpPr>
            <a:cxnSpLocks noChangeShapeType="1"/>
          </p:cNvCxnSpPr>
          <p:nvPr/>
        </p:nvCxnSpPr>
        <p:spPr bwMode="auto">
          <a:xfrm>
            <a:off x="5243513" y="5250135"/>
            <a:ext cx="838200" cy="0"/>
          </a:xfrm>
          <a:prstGeom prst="straightConnector1">
            <a:avLst/>
          </a:prstGeom>
          <a:noFill/>
          <a:ln w="28575" algn="ctr">
            <a:solidFill>
              <a:srgbClr val="7030A0"/>
            </a:solidFill>
            <a:round/>
            <a:headEnd type="arrow" w="med" len="med"/>
            <a:tailEnd/>
          </a:ln>
          <a:extLst>
            <a:ext uri="{909E8E84-426E-40DD-AFC4-6F175D3DCCD1}">
              <a14:hiddenFill xmlns:a14="http://schemas.microsoft.com/office/drawing/2010/main">
                <a:noFill/>
              </a14:hiddenFill>
            </a:ext>
          </a:extLst>
        </p:spPr>
      </p:cxnSp>
      <p:cxnSp>
        <p:nvCxnSpPr>
          <p:cNvPr id="30" name="Straight Arrow Connector 46"/>
          <p:cNvCxnSpPr>
            <a:cxnSpLocks noChangeShapeType="1"/>
          </p:cNvCxnSpPr>
          <p:nvPr/>
        </p:nvCxnSpPr>
        <p:spPr bwMode="auto">
          <a:xfrm>
            <a:off x="5243513" y="5654947"/>
            <a:ext cx="838200" cy="0"/>
          </a:xfrm>
          <a:prstGeom prst="straightConnector1">
            <a:avLst/>
          </a:prstGeom>
          <a:noFill/>
          <a:ln w="28575" algn="ctr">
            <a:solidFill>
              <a:srgbClr val="7030A0"/>
            </a:solidFill>
            <a:round/>
            <a:headEnd type="arrow" w="med" len="med"/>
            <a:tailEnd/>
          </a:ln>
          <a:extLst>
            <a:ext uri="{909E8E84-426E-40DD-AFC4-6F175D3DCCD1}">
              <a14:hiddenFill xmlns:a14="http://schemas.microsoft.com/office/drawing/2010/main">
                <a:noFill/>
              </a14:hiddenFill>
            </a:ext>
          </a:extLst>
        </p:spPr>
      </p:cxnSp>
      <p:cxnSp>
        <p:nvCxnSpPr>
          <p:cNvPr id="31" name="Straight Arrow Connector 46"/>
          <p:cNvCxnSpPr>
            <a:cxnSpLocks noChangeShapeType="1"/>
          </p:cNvCxnSpPr>
          <p:nvPr/>
        </p:nvCxnSpPr>
        <p:spPr bwMode="auto">
          <a:xfrm>
            <a:off x="5243513" y="4280172"/>
            <a:ext cx="838200" cy="0"/>
          </a:xfrm>
          <a:prstGeom prst="straightConnector1">
            <a:avLst/>
          </a:prstGeom>
          <a:noFill/>
          <a:ln w="28575" algn="ctr">
            <a:solidFill>
              <a:srgbClr val="7030A0"/>
            </a:solidFill>
            <a:round/>
            <a:headEnd type="arrow" w="med" len="med"/>
            <a:tailEnd/>
          </a:ln>
          <a:extLst>
            <a:ext uri="{909E8E84-426E-40DD-AFC4-6F175D3DCCD1}">
              <a14:hiddenFill xmlns:a14="http://schemas.microsoft.com/office/drawing/2010/main">
                <a:noFill/>
              </a14:hiddenFill>
            </a:ext>
          </a:extLst>
        </p:spPr>
      </p:cxnSp>
      <p:cxnSp>
        <p:nvCxnSpPr>
          <p:cNvPr id="32" name="Straight Arrow Connector 46"/>
          <p:cNvCxnSpPr>
            <a:cxnSpLocks noChangeShapeType="1"/>
          </p:cNvCxnSpPr>
          <p:nvPr/>
        </p:nvCxnSpPr>
        <p:spPr bwMode="auto">
          <a:xfrm>
            <a:off x="5256213" y="3278460"/>
            <a:ext cx="838200" cy="0"/>
          </a:xfrm>
          <a:prstGeom prst="straightConnector1">
            <a:avLst/>
          </a:prstGeom>
          <a:noFill/>
          <a:ln w="28575" algn="ctr">
            <a:solidFill>
              <a:srgbClr val="7030A0"/>
            </a:solidFill>
            <a:round/>
            <a:headEnd type="arrow" w="med" len="med"/>
            <a:tailEnd/>
          </a:ln>
          <a:extLst>
            <a:ext uri="{909E8E84-426E-40DD-AFC4-6F175D3DCCD1}">
              <a14:hiddenFill xmlns:a14="http://schemas.microsoft.com/office/drawing/2010/main">
                <a:noFill/>
              </a14:hiddenFill>
            </a:ext>
          </a:extLst>
        </p:spPr>
      </p:cxnSp>
      <p:cxnSp>
        <p:nvCxnSpPr>
          <p:cNvPr id="33" name="Straight Arrow Connector 46"/>
          <p:cNvCxnSpPr>
            <a:cxnSpLocks noChangeShapeType="1"/>
          </p:cNvCxnSpPr>
          <p:nvPr/>
        </p:nvCxnSpPr>
        <p:spPr bwMode="auto">
          <a:xfrm>
            <a:off x="5243513" y="2726010"/>
            <a:ext cx="838200" cy="0"/>
          </a:xfrm>
          <a:prstGeom prst="straightConnector1">
            <a:avLst/>
          </a:prstGeom>
          <a:noFill/>
          <a:ln w="28575" algn="ctr">
            <a:solidFill>
              <a:srgbClr val="7030A0"/>
            </a:solidFill>
            <a:round/>
            <a:headEnd type="arrow" w="med" len="med"/>
            <a:tailEnd/>
          </a:ln>
          <a:extLst>
            <a:ext uri="{909E8E84-426E-40DD-AFC4-6F175D3DCCD1}">
              <a14:hiddenFill xmlns:a14="http://schemas.microsoft.com/office/drawing/2010/main">
                <a:noFill/>
              </a14:hiddenFill>
            </a:ext>
          </a:extLst>
        </p:spPr>
      </p:cxnSp>
      <p:sp>
        <p:nvSpPr>
          <p:cNvPr id="34" name="Title 1"/>
          <p:cNvSpPr txBox="1">
            <a:spLocks/>
          </p:cNvSpPr>
          <p:nvPr/>
        </p:nvSpPr>
        <p:spPr>
          <a:xfrm>
            <a:off x="971550" y="6139135"/>
            <a:ext cx="7777163" cy="468312"/>
          </a:xfrm>
          <a:prstGeom prst="rect">
            <a:avLst/>
          </a:prstGeom>
        </p:spPr>
        <p:txBody>
          <a:bodyPr/>
          <a:lstStyle/>
          <a:p>
            <a:pPr eaLnBrk="1" fontAlgn="auto" hangingPunct="1">
              <a:spcAft>
                <a:spcPts val="0"/>
              </a:spcAft>
              <a:defRPr/>
            </a:pPr>
            <a:endParaRPr lang="en-US" sz="2800" dirty="0">
              <a:solidFill>
                <a:schemeClr val="accent1">
                  <a:lumMod val="50000"/>
                </a:schemeClr>
              </a:solidFill>
              <a:latin typeface="+mj-lt"/>
              <a:ea typeface="+mj-ea"/>
              <a:cs typeface="+mj-cs"/>
            </a:endParaRPr>
          </a:p>
        </p:txBody>
      </p:sp>
      <p:sp>
        <p:nvSpPr>
          <p:cNvPr id="35" name="Rectangle 10"/>
          <p:cNvSpPr>
            <a:spLocks noChangeArrowheads="1"/>
          </p:cNvSpPr>
          <p:nvPr/>
        </p:nvSpPr>
        <p:spPr bwMode="auto">
          <a:xfrm>
            <a:off x="2881313" y="1752872"/>
            <a:ext cx="2457450" cy="588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gn="ctr">
              <a:lnSpc>
                <a:spcPct val="90000"/>
              </a:lnSpc>
            </a:pPr>
            <a:r>
              <a:rPr lang="en-GB" b="1" dirty="0">
                <a:solidFill>
                  <a:srgbClr val="346667"/>
                </a:solidFill>
              </a:rPr>
              <a:t>Geographic</a:t>
            </a:r>
          </a:p>
          <a:p>
            <a:pPr marL="461963" indent="-461963" algn="ctr">
              <a:lnSpc>
                <a:spcPct val="90000"/>
              </a:lnSpc>
            </a:pPr>
            <a:r>
              <a:rPr lang="en-GB" b="1" dirty="0">
                <a:solidFill>
                  <a:srgbClr val="346667"/>
                </a:solidFill>
              </a:rPr>
              <a:t>objects</a:t>
            </a:r>
            <a:endParaRPr lang="en-US" b="1" dirty="0">
              <a:solidFill>
                <a:srgbClr val="346667"/>
              </a:solidFill>
            </a:endParaRPr>
          </a:p>
        </p:txBody>
      </p:sp>
      <p:pic>
        <p:nvPicPr>
          <p:cNvPr id="36" name="Picture 35" descr="C:\Users\Samsung\AppData\Local\Microsoft\Windows\INetCache\Content.Word\KHM_Figure_18_final.jpg"/>
          <p:cNvPicPr/>
          <p:nvPr/>
        </p:nvPicPr>
        <p:blipFill>
          <a:blip r:embed="rId3" cstate="print"/>
          <a:srcRect l="7802" t="5572" r="7553" b="6136"/>
          <a:stretch>
            <a:fillRect/>
          </a:stretch>
        </p:blipFill>
        <p:spPr bwMode="auto">
          <a:xfrm>
            <a:off x="323850" y="2322785"/>
            <a:ext cx="2266950" cy="1692275"/>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sp>
        <p:nvSpPr>
          <p:cNvPr id="37" name="Rectangle 10"/>
          <p:cNvSpPr>
            <a:spLocks noChangeArrowheads="1"/>
          </p:cNvSpPr>
          <p:nvPr/>
        </p:nvSpPr>
        <p:spPr bwMode="auto">
          <a:xfrm>
            <a:off x="5940425" y="1700808"/>
            <a:ext cx="2457450" cy="588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gn="ctr">
              <a:lnSpc>
                <a:spcPct val="90000"/>
              </a:lnSpc>
            </a:pPr>
            <a:r>
              <a:rPr lang="en-GB" b="1" dirty="0">
                <a:solidFill>
                  <a:srgbClr val="346667"/>
                </a:solidFill>
              </a:rPr>
              <a:t>Programmatic</a:t>
            </a:r>
          </a:p>
          <a:p>
            <a:pPr marL="461963" indent="-461963" algn="ctr">
              <a:lnSpc>
                <a:spcPct val="90000"/>
              </a:lnSpc>
            </a:pPr>
            <a:r>
              <a:rPr lang="en-GB" b="1" dirty="0">
                <a:solidFill>
                  <a:srgbClr val="346667"/>
                </a:solidFill>
              </a:rPr>
              <a:t>attributes</a:t>
            </a:r>
            <a:endParaRPr lang="en-US" b="1" dirty="0">
              <a:solidFill>
                <a:srgbClr val="346667"/>
              </a:solidFill>
            </a:endParaRPr>
          </a:p>
        </p:txBody>
      </p:sp>
      <p:sp>
        <p:nvSpPr>
          <p:cNvPr id="38" name="Rectangle 10"/>
          <p:cNvSpPr>
            <a:spLocks noChangeArrowheads="1"/>
          </p:cNvSpPr>
          <p:nvPr/>
        </p:nvSpPr>
        <p:spPr bwMode="auto">
          <a:xfrm>
            <a:off x="314325" y="1890985"/>
            <a:ext cx="24574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gn="ctr">
              <a:lnSpc>
                <a:spcPct val="90000"/>
              </a:lnSpc>
            </a:pPr>
            <a:r>
              <a:rPr lang="en-GB" sz="2400" b="1">
                <a:solidFill>
                  <a:srgbClr val="346667"/>
                </a:solidFill>
              </a:rPr>
              <a:t>Map</a:t>
            </a:r>
            <a:endParaRPr lang="en-US" sz="2400" b="1">
              <a:solidFill>
                <a:srgbClr val="346667"/>
              </a:solidFill>
            </a:endParaRPr>
          </a:p>
        </p:txBody>
      </p:sp>
      <p:cxnSp>
        <p:nvCxnSpPr>
          <p:cNvPr id="39" name="Straight Arrow Connector 46"/>
          <p:cNvCxnSpPr>
            <a:cxnSpLocks noChangeShapeType="1"/>
          </p:cNvCxnSpPr>
          <p:nvPr/>
        </p:nvCxnSpPr>
        <p:spPr bwMode="auto">
          <a:xfrm flipV="1">
            <a:off x="2771775" y="2791097"/>
            <a:ext cx="720725" cy="65088"/>
          </a:xfrm>
          <a:prstGeom prst="straightConnector1">
            <a:avLst/>
          </a:prstGeom>
          <a:noFill/>
          <a:ln w="28575" algn="ctr">
            <a:solidFill>
              <a:schemeClr val="accent1">
                <a:lumMod val="75000"/>
              </a:schemeClr>
            </a:solidFill>
            <a:round/>
            <a:headEnd type="arrow" w="med" len="med"/>
            <a:tailEnd type="none" w="med" len="med"/>
          </a:ln>
        </p:spPr>
      </p:cxnSp>
      <p:cxnSp>
        <p:nvCxnSpPr>
          <p:cNvPr id="40" name="Straight Arrow Connector 46"/>
          <p:cNvCxnSpPr>
            <a:cxnSpLocks noChangeShapeType="1"/>
          </p:cNvCxnSpPr>
          <p:nvPr/>
        </p:nvCxnSpPr>
        <p:spPr bwMode="auto">
          <a:xfrm flipV="1">
            <a:off x="2771775" y="3295922"/>
            <a:ext cx="431800" cy="71438"/>
          </a:xfrm>
          <a:prstGeom prst="straightConnector1">
            <a:avLst/>
          </a:prstGeom>
          <a:noFill/>
          <a:ln w="28575" algn="ctr">
            <a:solidFill>
              <a:schemeClr val="accent1">
                <a:lumMod val="75000"/>
              </a:schemeClr>
            </a:solidFill>
            <a:round/>
            <a:headEnd type="arrow" w="med" len="med"/>
            <a:tailEnd type="none" w="med" len="med"/>
          </a:ln>
        </p:spPr>
      </p:cxnSp>
      <p:cxnSp>
        <p:nvCxnSpPr>
          <p:cNvPr id="41" name="Straight Arrow Connector 46"/>
          <p:cNvCxnSpPr>
            <a:cxnSpLocks noChangeShapeType="1"/>
          </p:cNvCxnSpPr>
          <p:nvPr/>
        </p:nvCxnSpPr>
        <p:spPr bwMode="auto">
          <a:xfrm flipV="1">
            <a:off x="2689225" y="3799160"/>
            <a:ext cx="360363" cy="80962"/>
          </a:xfrm>
          <a:prstGeom prst="straightConnector1">
            <a:avLst/>
          </a:prstGeom>
          <a:noFill/>
          <a:ln w="28575" algn="ctr">
            <a:solidFill>
              <a:schemeClr val="accent1">
                <a:lumMod val="75000"/>
              </a:schemeClr>
            </a:solidFill>
            <a:round/>
            <a:headEnd type="arrow" w="med" len="med"/>
            <a:tailEnd type="none" w="med" len="med"/>
          </a:ln>
        </p:spPr>
      </p:cxnSp>
      <p:cxnSp>
        <p:nvCxnSpPr>
          <p:cNvPr id="42" name="Straight Arrow Connector 46"/>
          <p:cNvCxnSpPr>
            <a:cxnSpLocks noChangeShapeType="1"/>
          </p:cNvCxnSpPr>
          <p:nvPr/>
        </p:nvCxnSpPr>
        <p:spPr bwMode="auto">
          <a:xfrm flipV="1">
            <a:off x="2555875" y="4446860"/>
            <a:ext cx="576263" cy="73025"/>
          </a:xfrm>
          <a:prstGeom prst="straightConnector1">
            <a:avLst/>
          </a:prstGeom>
          <a:noFill/>
          <a:ln w="28575" algn="ctr">
            <a:solidFill>
              <a:schemeClr val="accent1">
                <a:lumMod val="75000"/>
              </a:schemeClr>
            </a:solidFill>
            <a:round/>
            <a:headEnd type="arrow" w="med" len="med"/>
            <a:tailEnd type="none" w="med" len="med"/>
          </a:ln>
        </p:spPr>
      </p:cxnSp>
      <p:cxnSp>
        <p:nvCxnSpPr>
          <p:cNvPr id="43" name="Straight Arrow Connector 46"/>
          <p:cNvCxnSpPr>
            <a:cxnSpLocks noChangeShapeType="1"/>
          </p:cNvCxnSpPr>
          <p:nvPr/>
        </p:nvCxnSpPr>
        <p:spPr bwMode="auto">
          <a:xfrm flipV="1">
            <a:off x="2700338" y="4951685"/>
            <a:ext cx="503237" cy="71437"/>
          </a:xfrm>
          <a:prstGeom prst="straightConnector1">
            <a:avLst/>
          </a:prstGeom>
          <a:noFill/>
          <a:ln w="28575" algn="ctr">
            <a:solidFill>
              <a:schemeClr val="accent1">
                <a:lumMod val="75000"/>
              </a:schemeClr>
            </a:solidFill>
            <a:round/>
            <a:headEnd type="arrow" w="med" len="med"/>
            <a:tailEnd type="none" w="med" len="med"/>
          </a:ln>
        </p:spPr>
      </p:cxnSp>
      <p:pic>
        <p:nvPicPr>
          <p:cNvPr id="44" name="Picture 13"/>
          <p:cNvPicPr>
            <a:picLocks noChangeAspect="1" noChangeArrowheads="1"/>
          </p:cNvPicPr>
          <p:nvPr/>
        </p:nvPicPr>
        <p:blipFill>
          <a:blip r:embed="rId4" cstate="print"/>
          <a:srcRect l="18780" t="19149" r="34303" b="44901"/>
          <a:stretch>
            <a:fillRect/>
          </a:stretch>
        </p:blipFill>
        <p:spPr bwMode="auto">
          <a:xfrm>
            <a:off x="928688" y="5266010"/>
            <a:ext cx="2035175" cy="838200"/>
          </a:xfrm>
          <a:prstGeom prst="rect">
            <a:avLst/>
          </a:prstGeom>
          <a:noFill/>
          <a:ln w="9525">
            <a:noFill/>
            <a:miter lim="800000"/>
            <a:headEnd/>
            <a:tailEnd/>
          </a:ln>
          <a:effectLst>
            <a:outerShdw blurRad="50800" dist="38100" dir="2700000" sx="102000" sy="102000" algn="tl" rotWithShape="0">
              <a:prstClr val="black">
                <a:alpha val="40000"/>
              </a:prstClr>
            </a:outerShdw>
          </a:effectLst>
        </p:spPr>
      </p:pic>
      <p:pic>
        <p:nvPicPr>
          <p:cNvPr id="45" name="Picture 14"/>
          <p:cNvPicPr>
            <a:picLocks noChangeAspect="1" noChangeArrowheads="1"/>
          </p:cNvPicPr>
          <p:nvPr/>
        </p:nvPicPr>
        <p:blipFill>
          <a:blip r:embed="rId5" cstate="print"/>
          <a:srcRect l="18000" t="36279" r="40000" b="23721"/>
          <a:stretch>
            <a:fillRect/>
          </a:stretch>
        </p:blipFill>
        <p:spPr bwMode="auto">
          <a:xfrm>
            <a:off x="395288" y="4665935"/>
            <a:ext cx="2105025" cy="1077912"/>
          </a:xfrm>
          <a:prstGeom prst="rect">
            <a:avLst/>
          </a:prstGeom>
          <a:noFill/>
          <a:ln w="9525">
            <a:noFill/>
            <a:miter lim="800000"/>
            <a:headEnd/>
            <a:tailEnd/>
          </a:ln>
          <a:effectLst>
            <a:outerShdw blurRad="50800" dist="38100" dir="2700000" sx="102000" sy="102000" algn="tl" rotWithShape="0">
              <a:prstClr val="black">
                <a:alpha val="40000"/>
              </a:prstClr>
            </a:outerShdw>
          </a:effectLst>
        </p:spPr>
      </p:pic>
      <p:sp>
        <p:nvSpPr>
          <p:cNvPr id="46" name="Rectangle 10"/>
          <p:cNvSpPr>
            <a:spLocks noChangeArrowheads="1"/>
          </p:cNvSpPr>
          <p:nvPr/>
        </p:nvSpPr>
        <p:spPr bwMode="auto">
          <a:xfrm>
            <a:off x="268288" y="4186510"/>
            <a:ext cx="2457450" cy="422275"/>
          </a:xfrm>
          <a:prstGeom prst="rect">
            <a:avLst/>
          </a:prstGeom>
          <a:noFill/>
          <a:ln w="12700">
            <a:noFill/>
            <a:miter lim="800000"/>
            <a:headEnd/>
            <a:tailEnd/>
          </a:ln>
        </p:spPr>
        <p:txBody>
          <a:bodyPr lIns="90488" tIns="44450" rIns="90488" bIns="44450">
            <a:spAutoFit/>
          </a:bodyPr>
          <a:lstStyle/>
          <a:p>
            <a:pPr marL="461963" indent="-461963" algn="ctr">
              <a:lnSpc>
                <a:spcPct val="90000"/>
              </a:lnSpc>
              <a:defRPr/>
            </a:pPr>
            <a:r>
              <a:rPr lang="en-GB" sz="2400" b="1" dirty="0">
                <a:solidFill>
                  <a:schemeClr val="accent1">
                    <a:lumMod val="50000"/>
                  </a:schemeClr>
                </a:solidFill>
                <a:cs typeface="Arial" charset="0"/>
              </a:rPr>
              <a:t>Table/graph</a:t>
            </a:r>
            <a:endParaRPr lang="en-US" sz="2400" b="1" dirty="0">
              <a:solidFill>
                <a:schemeClr val="accent1">
                  <a:lumMod val="50000"/>
                </a:schemeClr>
              </a:solidFill>
              <a:cs typeface="Arial" charset="0"/>
            </a:endParaRPr>
          </a:p>
        </p:txBody>
      </p:sp>
      <p:sp>
        <p:nvSpPr>
          <p:cNvPr id="47" name="Oval 46"/>
          <p:cNvSpPr/>
          <p:nvPr/>
        </p:nvSpPr>
        <p:spPr>
          <a:xfrm>
            <a:off x="5856288" y="2286272"/>
            <a:ext cx="2592387" cy="3854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10"/>
          <p:cNvSpPr>
            <a:spLocks noChangeArrowheads="1"/>
          </p:cNvSpPr>
          <p:nvPr/>
        </p:nvSpPr>
        <p:spPr bwMode="auto">
          <a:xfrm>
            <a:off x="2987675" y="6247085"/>
            <a:ext cx="24574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gn="ctr">
              <a:lnSpc>
                <a:spcPct val="90000"/>
              </a:lnSpc>
            </a:pPr>
            <a:r>
              <a:rPr lang="en-GB" sz="2400">
                <a:solidFill>
                  <a:srgbClr val="00B050"/>
                </a:solidFill>
              </a:rPr>
              <a:t>Master lists</a:t>
            </a:r>
            <a:endParaRPr lang="en-US" sz="2400">
              <a:solidFill>
                <a:srgbClr val="00B050"/>
              </a:solidFill>
            </a:endParaRPr>
          </a:p>
        </p:txBody>
      </p:sp>
      <p:sp>
        <p:nvSpPr>
          <p:cNvPr id="49" name="Oval 48"/>
          <p:cNvSpPr/>
          <p:nvPr/>
        </p:nvSpPr>
        <p:spPr>
          <a:xfrm rot="10800000">
            <a:off x="2987675" y="2295797"/>
            <a:ext cx="2232025" cy="387985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0" name="Straight Arrow Connector 46"/>
          <p:cNvCxnSpPr>
            <a:cxnSpLocks noChangeShapeType="1"/>
          </p:cNvCxnSpPr>
          <p:nvPr/>
        </p:nvCxnSpPr>
        <p:spPr bwMode="auto">
          <a:xfrm flipV="1">
            <a:off x="2771775" y="5239022"/>
            <a:ext cx="431800" cy="144463"/>
          </a:xfrm>
          <a:prstGeom prst="straightConnector1">
            <a:avLst/>
          </a:prstGeom>
          <a:noFill/>
          <a:ln w="28575" algn="ctr">
            <a:solidFill>
              <a:schemeClr val="accent1">
                <a:lumMod val="75000"/>
              </a:schemeClr>
            </a:solidFill>
            <a:round/>
            <a:headEnd type="arrow" w="med" len="med"/>
            <a:tailEnd type="none" w="med" len="med"/>
          </a:ln>
        </p:spPr>
      </p:cxnSp>
      <p:sp>
        <p:nvSpPr>
          <p:cNvPr id="51" name="Rectangle 10"/>
          <p:cNvSpPr>
            <a:spLocks noChangeArrowheads="1"/>
          </p:cNvSpPr>
          <p:nvPr/>
        </p:nvSpPr>
        <p:spPr bwMode="auto">
          <a:xfrm>
            <a:off x="2890838" y="3980135"/>
            <a:ext cx="1906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gn="ctr">
              <a:lnSpc>
                <a:spcPct val="90000"/>
              </a:lnSpc>
            </a:pPr>
            <a:r>
              <a:rPr lang="en-GB" sz="2000">
                <a:solidFill>
                  <a:srgbClr val="346667"/>
                </a:solidFill>
              </a:rPr>
              <a:t>Village track</a:t>
            </a:r>
            <a:endParaRPr lang="en-US" sz="2000">
              <a:solidFill>
                <a:srgbClr val="346667"/>
              </a:solidFill>
            </a:endParaRPr>
          </a:p>
        </p:txBody>
      </p:sp>
      <p:cxnSp>
        <p:nvCxnSpPr>
          <p:cNvPr id="52" name="Straight Arrow Connector 46"/>
          <p:cNvCxnSpPr>
            <a:cxnSpLocks noChangeShapeType="1"/>
          </p:cNvCxnSpPr>
          <p:nvPr/>
        </p:nvCxnSpPr>
        <p:spPr bwMode="auto">
          <a:xfrm flipV="1">
            <a:off x="3059113" y="5599385"/>
            <a:ext cx="433387" cy="144462"/>
          </a:xfrm>
          <a:prstGeom prst="straightConnector1">
            <a:avLst/>
          </a:prstGeom>
          <a:noFill/>
          <a:ln w="28575" algn="ctr">
            <a:solidFill>
              <a:schemeClr val="accent1">
                <a:lumMod val="75000"/>
              </a:schemeClr>
            </a:solidFill>
            <a:round/>
            <a:headEnd type="arrow" w="med" len="med"/>
            <a:tailEnd type="none" w="med" len="med"/>
          </a:ln>
        </p:spPr>
      </p:cxnSp>
      <p:sp>
        <p:nvSpPr>
          <p:cNvPr id="53" name="Title 1"/>
          <p:cNvSpPr txBox="1">
            <a:spLocks/>
          </p:cNvSpPr>
          <p:nvPr/>
        </p:nvSpPr>
        <p:spPr bwMode="auto">
          <a:xfrm>
            <a:off x="4932363" y="1710010"/>
            <a:ext cx="1295400" cy="936625"/>
          </a:xfrm>
          <a:prstGeom prst="rect">
            <a:avLst/>
          </a:prstGeom>
          <a:noFill/>
          <a:ln w="9525">
            <a:noFill/>
            <a:miter lim="800000"/>
            <a:headEnd/>
            <a:tailEnd/>
          </a:ln>
        </p:spPr>
        <p:txBody>
          <a:bodyPr anchor="ctr"/>
          <a:lstStyle/>
          <a:p>
            <a:pPr algn="ctr">
              <a:lnSpc>
                <a:spcPct val="90000"/>
              </a:lnSpc>
              <a:defRPr/>
            </a:pPr>
            <a:r>
              <a:rPr lang="en-PH" altLang="en-US" sz="2000" b="1" dirty="0">
                <a:solidFill>
                  <a:srgbClr val="7030A0"/>
                </a:solidFill>
                <a:latin typeface="+mj-lt"/>
                <a:ea typeface="+mj-ea"/>
                <a:cs typeface="+mj-cs"/>
              </a:rPr>
              <a:t>Unique identifier</a:t>
            </a:r>
          </a:p>
        </p:txBody>
      </p:sp>
      <p:sp>
        <p:nvSpPr>
          <p:cNvPr id="54" name="Rectangle 10"/>
          <p:cNvSpPr>
            <a:spLocks noChangeArrowheads="1"/>
          </p:cNvSpPr>
          <p:nvPr/>
        </p:nvSpPr>
        <p:spPr bwMode="auto">
          <a:xfrm>
            <a:off x="4211638" y="4200797"/>
            <a:ext cx="936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61963" indent="-461963" algn="ctr">
              <a:lnSpc>
                <a:spcPct val="90000"/>
              </a:lnSpc>
            </a:pPr>
            <a:r>
              <a:rPr lang="en-GB" sz="2000">
                <a:solidFill>
                  <a:srgbClr val="346667"/>
                </a:solidFill>
              </a:rPr>
              <a:t>Ward</a:t>
            </a:r>
            <a:endParaRPr lang="en-US" sz="2000">
              <a:solidFill>
                <a:srgbClr val="346667"/>
              </a:solidFill>
            </a:endParaRPr>
          </a:p>
        </p:txBody>
      </p:sp>
      <p:sp>
        <p:nvSpPr>
          <p:cNvPr id="55" name="Rectangle 10"/>
          <p:cNvSpPr>
            <a:spLocks noChangeArrowheads="1"/>
          </p:cNvSpPr>
          <p:nvPr/>
        </p:nvSpPr>
        <p:spPr bwMode="auto">
          <a:xfrm>
            <a:off x="7676009" y="5726412"/>
            <a:ext cx="1360487" cy="108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marL="461963" indent="-461963" algn="ctr">
              <a:lnSpc>
                <a:spcPct val="90000"/>
              </a:lnSpc>
            </a:pPr>
            <a:r>
              <a:rPr lang="en-GB" sz="2400">
                <a:solidFill>
                  <a:srgbClr val="FF0000"/>
                </a:solidFill>
              </a:rPr>
              <a:t>Health</a:t>
            </a:r>
          </a:p>
          <a:p>
            <a:pPr marL="461963" indent="-461963" algn="ctr">
              <a:lnSpc>
                <a:spcPct val="90000"/>
              </a:lnSpc>
            </a:pPr>
            <a:r>
              <a:rPr lang="en-GB" sz="2400">
                <a:solidFill>
                  <a:srgbClr val="FF0000"/>
                </a:solidFill>
              </a:rPr>
              <a:t>program</a:t>
            </a:r>
          </a:p>
          <a:p>
            <a:pPr marL="461963" indent="-461963" algn="ctr">
              <a:lnSpc>
                <a:spcPct val="90000"/>
              </a:lnSpc>
            </a:pPr>
            <a:r>
              <a:rPr lang="en-GB" sz="2400">
                <a:solidFill>
                  <a:srgbClr val="FF0000"/>
                </a:solidFill>
              </a:rPr>
              <a:t>specific</a:t>
            </a:r>
            <a:endParaRPr lang="en-US" sz="2400">
              <a:solidFill>
                <a:srgbClr val="FF0000"/>
              </a:solidFill>
            </a:endParaRPr>
          </a:p>
        </p:txBody>
      </p:sp>
    </p:spTree>
    <p:extLst>
      <p:ext uri="{BB962C8B-B14F-4D97-AF65-F5344CB8AC3E}">
        <p14:creationId xmlns:p14="http://schemas.microsoft.com/office/powerpoint/2010/main" val="2531436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13</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dirty="0">
                <a:solidFill>
                  <a:schemeClr val="bg1"/>
                </a:solidFill>
                <a:latin typeface="+mn-lt"/>
              </a:rPr>
              <a:t>The thematic mapping process</a:t>
            </a:r>
            <a:endParaRPr lang="en-PH" altLang="en-US" sz="3200" b="1" dirty="0">
              <a:solidFill>
                <a:schemeClr val="bg1"/>
              </a:solidFill>
              <a:latin typeface="+mn-lt"/>
            </a:endParaRPr>
          </a:p>
        </p:txBody>
      </p:sp>
      <p:sp>
        <p:nvSpPr>
          <p:cNvPr id="10" name="Title 1"/>
          <p:cNvSpPr txBox="1">
            <a:spLocks/>
          </p:cNvSpPr>
          <p:nvPr/>
        </p:nvSpPr>
        <p:spPr>
          <a:xfrm>
            <a:off x="352425" y="1124918"/>
            <a:ext cx="7886700" cy="51651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dirty="0">
                <a:latin typeface="+mn-lt"/>
              </a:rPr>
              <a:t>The concept of master list</a:t>
            </a:r>
          </a:p>
        </p:txBody>
      </p:sp>
      <p:sp>
        <p:nvSpPr>
          <p:cNvPr id="2" name="Rectangle 1">
            <a:extLst>
              <a:ext uri="{FF2B5EF4-FFF2-40B4-BE49-F238E27FC236}">
                <a16:creationId xmlns:a16="http://schemas.microsoft.com/office/drawing/2014/main" xmlns="" id="{CFD3E230-47C1-4572-992D-434328928342}"/>
              </a:ext>
            </a:extLst>
          </p:cNvPr>
          <p:cNvSpPr/>
          <p:nvPr/>
        </p:nvSpPr>
        <p:spPr>
          <a:xfrm>
            <a:off x="503548" y="1641427"/>
            <a:ext cx="8136904" cy="840230"/>
          </a:xfrm>
          <a:prstGeom prst="rect">
            <a:avLst/>
          </a:prstGeom>
        </p:spPr>
        <p:txBody>
          <a:bodyPr wrap="square">
            <a:spAutoFit/>
          </a:bodyPr>
          <a:lstStyle/>
          <a:p>
            <a:pPr algn="ctr">
              <a:lnSpc>
                <a:spcPct val="90000"/>
              </a:lnSpc>
              <a:spcBef>
                <a:spcPts val="0"/>
              </a:spcBef>
            </a:pPr>
            <a:r>
              <a:rPr lang="en-PH" altLang="zh-CN" dirty="0">
                <a:ea typeface="SimSun" pitchFamily="2" charset="-122"/>
              </a:rPr>
              <a:t>An authoritative, officially curated by the mandated agency, complete, up-to-date and uniquely coded list of all the active (and past active) records for a given geographic object (e.g. health facilities, administrative divisions, villages)</a:t>
            </a:r>
            <a:endParaRPr lang="en-US" altLang="zh-CN" dirty="0">
              <a:ea typeface="SimSun" pitchFamily="2" charset="-122"/>
            </a:endParaRPr>
          </a:p>
        </p:txBody>
      </p:sp>
      <p:sp>
        <p:nvSpPr>
          <p:cNvPr id="56" name="Title 1">
            <a:extLst>
              <a:ext uri="{FF2B5EF4-FFF2-40B4-BE49-F238E27FC236}">
                <a16:creationId xmlns:a16="http://schemas.microsoft.com/office/drawing/2014/main" xmlns="" id="{0AB3B235-E4B0-43AF-AAC3-9FB275664CCD}"/>
              </a:ext>
            </a:extLst>
          </p:cNvPr>
          <p:cNvSpPr txBox="1">
            <a:spLocks/>
          </p:cNvSpPr>
          <p:nvPr/>
        </p:nvSpPr>
        <p:spPr>
          <a:xfrm>
            <a:off x="341255" y="2562051"/>
            <a:ext cx="7886700" cy="51651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dirty="0">
                <a:latin typeface="+mn-lt"/>
              </a:rPr>
              <a:t>Key characteristics</a:t>
            </a:r>
          </a:p>
        </p:txBody>
      </p:sp>
      <p:sp>
        <p:nvSpPr>
          <p:cNvPr id="57" name="Rectangle 3">
            <a:extLst>
              <a:ext uri="{FF2B5EF4-FFF2-40B4-BE49-F238E27FC236}">
                <a16:creationId xmlns:a16="http://schemas.microsoft.com/office/drawing/2014/main" xmlns="" id="{079426FC-DC71-4810-9236-0A4B27B96097}"/>
              </a:ext>
            </a:extLst>
          </p:cNvPr>
          <p:cNvSpPr>
            <a:spLocks noChangeArrowheads="1"/>
          </p:cNvSpPr>
          <p:nvPr/>
        </p:nvSpPr>
        <p:spPr bwMode="auto">
          <a:xfrm>
            <a:off x="156727" y="3110273"/>
            <a:ext cx="8640960" cy="3661841"/>
          </a:xfrm>
          <a:prstGeom prst="rect">
            <a:avLst/>
          </a:prstGeom>
          <a:noFill/>
          <a:ln w="9525">
            <a:noFill/>
            <a:miter lim="800000"/>
            <a:headEnd/>
            <a:tailEnd/>
          </a:ln>
        </p:spPr>
        <p:txBody>
          <a:bodyPr lIns="0" tIns="0" rIns="0" bIns="0"/>
          <a:lstStyle/>
          <a:p>
            <a:pPr marL="800100" lvl="1" indent="-342900">
              <a:lnSpc>
                <a:spcPct val="90000"/>
              </a:lnSpc>
              <a:spcBef>
                <a:spcPct val="20000"/>
              </a:spcBef>
              <a:defRPr/>
            </a:pPr>
            <a:r>
              <a:rPr lang="en-US" altLang="zh-CN" sz="2000" dirty="0">
                <a:latin typeface="+mn-lt"/>
              </a:rPr>
              <a:t>1.	Cover the core set of fields that would allow to uniquely identify, classify, </a:t>
            </a:r>
            <a:r>
              <a:rPr lang="en-US" altLang="zh-CN" sz="2000" dirty="0" err="1">
                <a:latin typeface="+mn-lt"/>
              </a:rPr>
              <a:t>geographicaly</a:t>
            </a:r>
            <a:r>
              <a:rPr lang="en-US" altLang="zh-CN" sz="2000" dirty="0">
                <a:latin typeface="+mn-lt"/>
              </a:rPr>
              <a:t> locate and, when appropriate, contact each active record in the master list;</a:t>
            </a:r>
          </a:p>
          <a:p>
            <a:pPr marL="800100" lvl="1" indent="-342900">
              <a:lnSpc>
                <a:spcPct val="90000"/>
              </a:lnSpc>
              <a:spcBef>
                <a:spcPct val="20000"/>
              </a:spcBef>
              <a:defRPr/>
            </a:pPr>
            <a:r>
              <a:rPr lang="en-US" altLang="zh-CN" sz="2000" dirty="0">
                <a:latin typeface="+mn-lt"/>
              </a:rPr>
              <a:t>2.	Originate from the governmental entity officially mandated to develop and maintain such master list (unique);</a:t>
            </a:r>
          </a:p>
          <a:p>
            <a:pPr marL="800100" lvl="1" indent="-342900">
              <a:lnSpc>
                <a:spcPct val="90000"/>
              </a:lnSpc>
              <a:spcBef>
                <a:spcPct val="20000"/>
              </a:spcBef>
              <a:defRPr/>
            </a:pPr>
            <a:r>
              <a:rPr lang="en-US" altLang="zh-CN" sz="2000" dirty="0">
                <a:latin typeface="+mn-lt"/>
              </a:rPr>
              <a:t>3.	Be complete and up-to-date (updating mechanism in place, validity time stamp);</a:t>
            </a:r>
          </a:p>
          <a:p>
            <a:pPr marL="800100" lvl="1" indent="-342900">
              <a:lnSpc>
                <a:spcPct val="90000"/>
              </a:lnSpc>
              <a:spcBef>
                <a:spcPct val="20000"/>
              </a:spcBef>
              <a:defRPr/>
            </a:pPr>
            <a:r>
              <a:rPr lang="en-US" altLang="zh-CN" sz="2000" dirty="0">
                <a:latin typeface="+mn-lt"/>
              </a:rPr>
              <a:t>4.	Contain an official and unique Identifier (ID) for each record; </a:t>
            </a:r>
          </a:p>
          <a:p>
            <a:pPr marL="800100" lvl="1" indent="-342900">
              <a:lnSpc>
                <a:spcPct val="90000"/>
              </a:lnSpc>
              <a:spcBef>
                <a:spcPct val="20000"/>
              </a:spcBef>
              <a:defRPr/>
            </a:pPr>
            <a:r>
              <a:rPr lang="en-US" altLang="zh-CN" sz="2000" dirty="0">
                <a:latin typeface="+mn-lt"/>
              </a:rPr>
              <a:t>5.	Make the link with other master lists in order to describe the geographical and hierarchical relationships between the objects (e.g. by including the name and unique code of administrative divisions in the health facility master list)</a:t>
            </a:r>
          </a:p>
          <a:p>
            <a:pPr>
              <a:lnSpc>
                <a:spcPct val="90000"/>
              </a:lnSpc>
              <a:spcBef>
                <a:spcPct val="20000"/>
              </a:spcBef>
              <a:defRPr/>
            </a:pPr>
            <a:endParaRPr lang="en-US" altLang="zh-CN" sz="2000" dirty="0">
              <a:latin typeface="+mn-lt"/>
            </a:endParaRPr>
          </a:p>
        </p:txBody>
      </p:sp>
    </p:spTree>
    <p:extLst>
      <p:ext uri="{BB962C8B-B14F-4D97-AF65-F5344CB8AC3E}">
        <p14:creationId xmlns:p14="http://schemas.microsoft.com/office/powerpoint/2010/main" val="3615728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14</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dirty="0">
                <a:solidFill>
                  <a:schemeClr val="bg1"/>
                </a:solidFill>
                <a:latin typeface="+mn-lt"/>
              </a:rPr>
              <a:t>The thematic mapping process</a:t>
            </a:r>
            <a:endParaRPr lang="en-PH" altLang="en-US" sz="3200" b="1" dirty="0">
              <a:solidFill>
                <a:schemeClr val="bg1"/>
              </a:solidFill>
              <a:latin typeface="+mn-lt"/>
            </a:endParaRPr>
          </a:p>
        </p:txBody>
      </p:sp>
      <p:sp>
        <p:nvSpPr>
          <p:cNvPr id="10" name="Title 1"/>
          <p:cNvSpPr txBox="1">
            <a:spLocks/>
          </p:cNvSpPr>
          <p:nvPr/>
        </p:nvSpPr>
        <p:spPr>
          <a:xfrm>
            <a:off x="352425" y="1124918"/>
            <a:ext cx="7886700" cy="51651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dirty="0">
                <a:latin typeface="+mn-lt"/>
              </a:rPr>
              <a:t>The concept of registry</a:t>
            </a:r>
          </a:p>
        </p:txBody>
      </p:sp>
      <p:sp>
        <p:nvSpPr>
          <p:cNvPr id="2" name="Rectangle 1">
            <a:extLst>
              <a:ext uri="{FF2B5EF4-FFF2-40B4-BE49-F238E27FC236}">
                <a16:creationId xmlns:a16="http://schemas.microsoft.com/office/drawing/2014/main" xmlns="" id="{CFD3E230-47C1-4572-992D-434328928342}"/>
              </a:ext>
            </a:extLst>
          </p:cNvPr>
          <p:cNvSpPr/>
          <p:nvPr/>
        </p:nvSpPr>
        <p:spPr>
          <a:xfrm>
            <a:off x="503548" y="1641427"/>
            <a:ext cx="8136904" cy="590931"/>
          </a:xfrm>
          <a:prstGeom prst="rect">
            <a:avLst/>
          </a:prstGeom>
        </p:spPr>
        <p:txBody>
          <a:bodyPr wrap="square">
            <a:spAutoFit/>
          </a:bodyPr>
          <a:lstStyle/>
          <a:p>
            <a:pPr algn="ctr">
              <a:lnSpc>
                <a:spcPct val="90000"/>
              </a:lnSpc>
              <a:spcBef>
                <a:spcPts val="0"/>
              </a:spcBef>
            </a:pPr>
            <a:r>
              <a:rPr lang="en-GB" altLang="zh-CN" dirty="0">
                <a:ea typeface="SimSun" pitchFamily="2" charset="-122"/>
              </a:rPr>
              <a:t>Central authority to collect, store and distribute an up to date and standardized master list</a:t>
            </a:r>
          </a:p>
        </p:txBody>
      </p:sp>
      <p:sp>
        <p:nvSpPr>
          <p:cNvPr id="9" name="Rectangle 3">
            <a:extLst>
              <a:ext uri="{FF2B5EF4-FFF2-40B4-BE49-F238E27FC236}">
                <a16:creationId xmlns:a16="http://schemas.microsoft.com/office/drawing/2014/main" xmlns="" id="{88AB1671-5A66-4574-832B-1505C00503E8}"/>
              </a:ext>
            </a:extLst>
          </p:cNvPr>
          <p:cNvSpPr>
            <a:spLocks noChangeArrowheads="1"/>
          </p:cNvSpPr>
          <p:nvPr/>
        </p:nvSpPr>
        <p:spPr bwMode="auto">
          <a:xfrm>
            <a:off x="250825" y="5907360"/>
            <a:ext cx="8640763" cy="762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latin typeface="+mn-lt"/>
              </a:rPr>
              <a:t>Example of the health facility registry of the Department of Health of the Philippines: </a:t>
            </a:r>
            <a:r>
              <a:rPr lang="en-US" altLang="zh-CN" sz="2400" dirty="0">
                <a:latin typeface="+mn-lt"/>
                <a:hlinkClick r:id="rId3"/>
              </a:rPr>
              <a:t>https://nhfr.doh.gov.ph/rfacilities2list.php</a:t>
            </a:r>
            <a:endParaRPr lang="en-US" altLang="zh-CN" sz="2400" dirty="0">
              <a:latin typeface="+mn-lt"/>
            </a:endParaRPr>
          </a:p>
        </p:txBody>
      </p:sp>
      <p:sp>
        <p:nvSpPr>
          <p:cNvPr id="11" name="Rectangle 10">
            <a:extLst>
              <a:ext uri="{FF2B5EF4-FFF2-40B4-BE49-F238E27FC236}">
                <a16:creationId xmlns:a16="http://schemas.microsoft.com/office/drawing/2014/main" xmlns="" id="{F5FE6D29-5B05-4AF5-9156-65FC9624AF84}"/>
              </a:ext>
            </a:extLst>
          </p:cNvPr>
          <p:cNvSpPr/>
          <p:nvPr/>
        </p:nvSpPr>
        <p:spPr>
          <a:xfrm>
            <a:off x="323850" y="2522810"/>
            <a:ext cx="4132263" cy="1938992"/>
          </a:xfrm>
          <a:prstGeom prst="rect">
            <a:avLst/>
          </a:prstGeom>
        </p:spPr>
        <p:txBody>
          <a:bodyPr>
            <a:spAutoFit/>
          </a:bodyPr>
          <a:lstStyle/>
          <a:p>
            <a:pPr>
              <a:defRPr/>
            </a:pPr>
            <a:r>
              <a:rPr lang="en-GB" sz="2400" dirty="0">
                <a:latin typeface="+mn-lt"/>
              </a:rPr>
              <a:t>In other words, a registry can be understood as </a:t>
            </a:r>
            <a:r>
              <a:rPr lang="en-GB" sz="2400">
                <a:latin typeface="+mn-lt"/>
              </a:rPr>
              <a:t>the </a:t>
            </a:r>
            <a:r>
              <a:rPr lang="en-GB" sz="2400" smtClean="0">
                <a:latin typeface="+mn-lt"/>
              </a:rPr>
              <a:t>IT solution while </a:t>
            </a:r>
            <a:r>
              <a:rPr lang="en-GB" sz="2400" dirty="0">
                <a:latin typeface="+mn-lt"/>
              </a:rPr>
              <a:t>the master list is itself the standardized data stored in that solution.</a:t>
            </a:r>
            <a:endParaRPr lang="en-US" sz="2400" dirty="0">
              <a:latin typeface="+mn-lt"/>
            </a:endParaRPr>
          </a:p>
        </p:txBody>
      </p:sp>
      <p:pic>
        <p:nvPicPr>
          <p:cNvPr id="12" name="Picture 2">
            <a:extLst>
              <a:ext uri="{FF2B5EF4-FFF2-40B4-BE49-F238E27FC236}">
                <a16:creationId xmlns:a16="http://schemas.microsoft.com/office/drawing/2014/main" xmlns="" id="{1238BF90-5BD5-4367-9841-2664FA3BC73A}"/>
              </a:ext>
            </a:extLst>
          </p:cNvPr>
          <p:cNvPicPr>
            <a:picLocks noChangeAspect="1" noChangeArrowheads="1"/>
          </p:cNvPicPr>
          <p:nvPr/>
        </p:nvPicPr>
        <p:blipFill>
          <a:blip r:embed="rId4" cstate="print"/>
          <a:srcRect l="11100" t="10920" r="12074" b="299"/>
          <a:stretch>
            <a:fillRect/>
          </a:stretch>
        </p:blipFill>
        <p:spPr bwMode="auto">
          <a:xfrm>
            <a:off x="4572000" y="2594248"/>
            <a:ext cx="4289425" cy="2665412"/>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spTree>
    <p:extLst>
      <p:ext uri="{BB962C8B-B14F-4D97-AF65-F5344CB8AC3E}">
        <p14:creationId xmlns:p14="http://schemas.microsoft.com/office/powerpoint/2010/main" val="1293069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15</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dirty="0">
                <a:solidFill>
                  <a:schemeClr val="bg1"/>
                </a:solidFill>
                <a:latin typeface="+mn-lt"/>
              </a:rPr>
              <a:t>The thematic mapping process</a:t>
            </a:r>
            <a:endParaRPr lang="en-PH" altLang="en-US" sz="3200" b="1" dirty="0">
              <a:solidFill>
                <a:schemeClr val="bg1"/>
              </a:solidFill>
              <a:latin typeface="+mn-lt"/>
            </a:endParaRPr>
          </a:p>
        </p:txBody>
      </p:sp>
      <p:sp>
        <p:nvSpPr>
          <p:cNvPr id="10" name="Title 1"/>
          <p:cNvSpPr txBox="1">
            <a:spLocks/>
          </p:cNvSpPr>
          <p:nvPr/>
        </p:nvSpPr>
        <p:spPr>
          <a:xfrm>
            <a:off x="352425" y="1124918"/>
            <a:ext cx="7886700" cy="51651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dirty="0">
                <a:latin typeface="+mn-lt"/>
              </a:rPr>
              <a:t>The concept of Common Geo-Registry</a:t>
            </a:r>
          </a:p>
        </p:txBody>
      </p:sp>
      <p:sp>
        <p:nvSpPr>
          <p:cNvPr id="2" name="Rectangle 1">
            <a:extLst>
              <a:ext uri="{FF2B5EF4-FFF2-40B4-BE49-F238E27FC236}">
                <a16:creationId xmlns:a16="http://schemas.microsoft.com/office/drawing/2014/main" xmlns="" id="{CFD3E230-47C1-4572-992D-434328928342}"/>
              </a:ext>
            </a:extLst>
          </p:cNvPr>
          <p:cNvSpPr/>
          <p:nvPr/>
        </p:nvSpPr>
        <p:spPr>
          <a:xfrm>
            <a:off x="503548" y="1641427"/>
            <a:ext cx="8136904" cy="590931"/>
          </a:xfrm>
          <a:prstGeom prst="rect">
            <a:avLst/>
          </a:prstGeom>
        </p:spPr>
        <p:txBody>
          <a:bodyPr wrap="square">
            <a:spAutoFit/>
          </a:bodyPr>
          <a:lstStyle/>
          <a:p>
            <a:pPr algn="ctr">
              <a:lnSpc>
                <a:spcPct val="90000"/>
              </a:lnSpc>
              <a:spcBef>
                <a:spcPts val="0"/>
              </a:spcBef>
            </a:pPr>
            <a:r>
              <a:rPr lang="en-GB" altLang="zh-CN" dirty="0">
                <a:ea typeface="SimSun" pitchFamily="2" charset="-122"/>
              </a:rPr>
              <a:t>IT solution that allows to store, manage, validate, update and share multiple master lists in parallel </a:t>
            </a:r>
            <a:endParaRPr lang="en-US" altLang="zh-CN" dirty="0">
              <a:ea typeface="SimSun" pitchFamily="2" charset="-122"/>
            </a:endParaRPr>
          </a:p>
        </p:txBody>
      </p:sp>
      <p:pic>
        <p:nvPicPr>
          <p:cNvPr id="9" name="Picture 2">
            <a:extLst>
              <a:ext uri="{FF2B5EF4-FFF2-40B4-BE49-F238E27FC236}">
                <a16:creationId xmlns:a16="http://schemas.microsoft.com/office/drawing/2014/main" xmlns="" id="{E241B752-8352-44F9-8B71-652C5E13F61A}"/>
              </a:ext>
            </a:extLst>
          </p:cNvPr>
          <p:cNvPicPr>
            <a:picLocks noChangeAspect="1" noChangeArrowheads="1"/>
          </p:cNvPicPr>
          <p:nvPr/>
        </p:nvPicPr>
        <p:blipFill>
          <a:blip r:embed="rId3" cstate="print"/>
          <a:srcRect l="28663" t="11519" r="26546" b="7064"/>
          <a:stretch>
            <a:fillRect/>
          </a:stretch>
        </p:blipFill>
        <p:spPr bwMode="auto">
          <a:xfrm>
            <a:off x="520708" y="2446915"/>
            <a:ext cx="3277837" cy="4014428"/>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pic>
        <p:nvPicPr>
          <p:cNvPr id="11" name="Picture 10">
            <a:extLst>
              <a:ext uri="{FF2B5EF4-FFF2-40B4-BE49-F238E27FC236}">
                <a16:creationId xmlns:a16="http://schemas.microsoft.com/office/drawing/2014/main" xmlns="" id="{065B00D1-8AD7-4FB3-AC10-92A945FB885A}"/>
              </a:ext>
            </a:extLst>
          </p:cNvPr>
          <p:cNvPicPr/>
          <p:nvPr/>
        </p:nvPicPr>
        <p:blipFill>
          <a:blip r:embed="rId4" cstate="print"/>
          <a:srcRect l="13082" r="12880"/>
          <a:stretch>
            <a:fillRect/>
          </a:stretch>
        </p:blipFill>
        <p:spPr bwMode="auto">
          <a:xfrm>
            <a:off x="4197494" y="2435514"/>
            <a:ext cx="3916373" cy="2532137"/>
          </a:xfrm>
          <a:prstGeom prst="rect">
            <a:avLst/>
          </a:prstGeom>
          <a:noFill/>
          <a:ln w="9525">
            <a:noFill/>
            <a:miter lim="800000"/>
            <a:headEnd/>
            <a:tailEnd/>
          </a:ln>
          <a:effectLst>
            <a:outerShdw blurRad="50800" dist="38100" dir="2700000" sx="102000" sy="102000" algn="tl" rotWithShape="0">
              <a:prstClr val="black">
                <a:alpha val="40000"/>
              </a:prstClr>
            </a:outerShdw>
          </a:effectLst>
        </p:spPr>
      </p:pic>
      <p:sp>
        <p:nvSpPr>
          <p:cNvPr id="12" name="Rectangle 11">
            <a:extLst>
              <a:ext uri="{FF2B5EF4-FFF2-40B4-BE49-F238E27FC236}">
                <a16:creationId xmlns:a16="http://schemas.microsoft.com/office/drawing/2014/main" xmlns="" id="{562309C6-68B2-487B-8300-6BE5B7861582}"/>
              </a:ext>
            </a:extLst>
          </p:cNvPr>
          <p:cNvSpPr/>
          <p:nvPr/>
        </p:nvSpPr>
        <p:spPr>
          <a:xfrm>
            <a:off x="4199102" y="5407351"/>
            <a:ext cx="4189322" cy="590931"/>
          </a:xfrm>
          <a:prstGeom prst="rect">
            <a:avLst/>
          </a:prstGeom>
        </p:spPr>
        <p:txBody>
          <a:bodyPr wrap="square">
            <a:spAutoFit/>
          </a:bodyPr>
          <a:lstStyle/>
          <a:p>
            <a:pPr>
              <a:lnSpc>
                <a:spcPct val="90000"/>
              </a:lnSpc>
              <a:spcBef>
                <a:spcPts val="0"/>
              </a:spcBef>
            </a:pPr>
            <a:r>
              <a:rPr lang="en-GB" altLang="zh-CN" dirty="0">
                <a:ea typeface="SimSun" pitchFamily="2" charset="-122"/>
              </a:rPr>
              <a:t>We will talk more about this during the last day of the training workshop</a:t>
            </a:r>
            <a:endParaRPr lang="en-US" altLang="zh-CN" dirty="0">
              <a:ea typeface="SimSun" pitchFamily="2" charset="-122"/>
            </a:endParaRPr>
          </a:p>
        </p:txBody>
      </p:sp>
      <p:sp>
        <p:nvSpPr>
          <p:cNvPr id="4" name="Rectangle 3">
            <a:extLst>
              <a:ext uri="{FF2B5EF4-FFF2-40B4-BE49-F238E27FC236}">
                <a16:creationId xmlns:a16="http://schemas.microsoft.com/office/drawing/2014/main" xmlns="" id="{4C9F1329-844D-448A-A57A-A9A0EFCB98C8}"/>
              </a:ext>
            </a:extLst>
          </p:cNvPr>
          <p:cNvSpPr/>
          <p:nvPr/>
        </p:nvSpPr>
        <p:spPr>
          <a:xfrm>
            <a:off x="1475656" y="6078861"/>
            <a:ext cx="2234330" cy="369332"/>
          </a:xfrm>
          <a:prstGeom prst="rect">
            <a:avLst/>
          </a:prstGeom>
        </p:spPr>
        <p:txBody>
          <a:bodyPr wrap="none">
            <a:spAutoFit/>
          </a:bodyPr>
          <a:lstStyle/>
          <a:p>
            <a:r>
              <a:rPr lang="en-PH" dirty="0"/>
              <a:t>http://bit.ly/2My58s6</a:t>
            </a:r>
          </a:p>
        </p:txBody>
      </p:sp>
      <p:pic>
        <p:nvPicPr>
          <p:cNvPr id="13" name="Picture 4" descr="C:\Users\Samsung\AppData\Local\Microsoft\Windows\INetCache\IE\TH5BE5R4\sivvus-pendrive-icon-4[1].png">
            <a:extLst>
              <a:ext uri="{FF2B5EF4-FFF2-40B4-BE49-F238E27FC236}">
                <a16:creationId xmlns:a16="http://schemas.microsoft.com/office/drawing/2014/main" xmlns="" id="{A9EEE285-7114-468B-8012-3D15561FF19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275" y="5968330"/>
            <a:ext cx="706749" cy="70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729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16</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The thematic mapping process</a:t>
            </a:r>
            <a:endParaRPr lang="en-PH" altLang="en-US" sz="3200" b="1" dirty="0">
              <a:solidFill>
                <a:schemeClr val="bg1"/>
              </a:solidFill>
              <a:latin typeface="+mn-lt"/>
            </a:endParaRPr>
          </a:p>
        </p:txBody>
      </p:sp>
      <p:sp>
        <p:nvSpPr>
          <p:cNvPr id="10" name="Title 1"/>
          <p:cNvSpPr txBox="1">
            <a:spLocks/>
          </p:cNvSpPr>
          <p:nvPr/>
        </p:nvSpPr>
        <p:spPr>
          <a:xfrm>
            <a:off x="352425" y="1124917"/>
            <a:ext cx="7886700" cy="9366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a:latin typeface="+mn-lt"/>
              </a:rPr>
              <a:t>Collecting and preparing the necessary data </a:t>
            </a:r>
          </a:p>
        </p:txBody>
      </p:sp>
      <p:sp>
        <p:nvSpPr>
          <p:cNvPr id="56" name="Title 1"/>
          <p:cNvSpPr txBox="1">
            <a:spLocks/>
          </p:cNvSpPr>
          <p:nvPr/>
        </p:nvSpPr>
        <p:spPr bwMode="auto">
          <a:xfrm>
            <a:off x="357188" y="1661716"/>
            <a:ext cx="3686175" cy="399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sz="2800" b="1">
                <a:latin typeface="+mn-lt"/>
              </a:rPr>
              <a:t>Basemaps</a:t>
            </a:r>
            <a:endParaRPr lang="en-GB" sz="2800" b="1">
              <a:latin typeface="+mn-lt"/>
            </a:endParaRPr>
          </a:p>
        </p:txBody>
      </p:sp>
      <p:sp>
        <p:nvSpPr>
          <p:cNvPr id="57" name="Content Placeholder 2"/>
          <p:cNvSpPr txBox="1">
            <a:spLocks/>
          </p:cNvSpPr>
          <p:nvPr/>
        </p:nvSpPr>
        <p:spPr bwMode="auto">
          <a:xfrm>
            <a:off x="357188" y="2128539"/>
            <a:ext cx="4286250" cy="435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Raster file with selection of layers combined into single raster or vector file</a:t>
            </a:r>
          </a:p>
          <a:p>
            <a:r>
              <a:rPr lang="en-US"/>
              <a:t>Used as bottom layer/background for a map</a:t>
            </a:r>
            <a:endParaRPr lang="en-GB"/>
          </a:p>
          <a:p>
            <a:r>
              <a:rPr lang="en-GB"/>
              <a:t>E.g. </a:t>
            </a:r>
          </a:p>
          <a:p>
            <a:pPr lvl="1"/>
            <a:r>
              <a:rPr lang="en-GB"/>
              <a:t>Google Maps</a:t>
            </a:r>
          </a:p>
          <a:p>
            <a:pPr lvl="1"/>
            <a:r>
              <a:rPr lang="en-GB"/>
              <a:t>ESRI via ArcGIS online</a:t>
            </a:r>
          </a:p>
          <a:p>
            <a:pPr lvl="1"/>
            <a:r>
              <a:rPr lang="en-GB"/>
              <a:t>Open Street Map</a:t>
            </a:r>
          </a:p>
        </p:txBody>
      </p:sp>
      <p:pic>
        <p:nvPicPr>
          <p:cNvPr id="58"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00" y="1871364"/>
            <a:ext cx="3962400"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Rectangle 265"/>
          <p:cNvSpPr>
            <a:spLocks noChangeArrowheads="1"/>
          </p:cNvSpPr>
          <p:nvPr/>
        </p:nvSpPr>
        <p:spPr bwMode="auto">
          <a:xfrm>
            <a:off x="4360863" y="6121102"/>
            <a:ext cx="4531617" cy="476250"/>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800" dirty="0">
                <a:latin typeface="+mn-lt"/>
                <a:cs typeface="Arial" charset="0"/>
              </a:rPr>
              <a:t>Only for visualization purpose</a:t>
            </a:r>
          </a:p>
        </p:txBody>
      </p:sp>
      <p:sp>
        <p:nvSpPr>
          <p:cNvPr id="60" name="AutoShape 416"/>
          <p:cNvSpPr>
            <a:spLocks noChangeArrowheads="1"/>
          </p:cNvSpPr>
          <p:nvPr/>
        </p:nvSpPr>
        <p:spPr bwMode="auto">
          <a:xfrm>
            <a:off x="3789363" y="6133802"/>
            <a:ext cx="508000" cy="381000"/>
          </a:xfrm>
          <a:prstGeom prst="rightArrow">
            <a:avLst>
              <a:gd name="adj1" fmla="val 50000"/>
              <a:gd name="adj2" fmla="val 50000"/>
            </a:avLst>
          </a:prstGeom>
          <a:solidFill>
            <a:srgbClr val="4F8CB5"/>
          </a:solidFill>
          <a:ln w="9525">
            <a:noFill/>
            <a:miter lim="800000"/>
            <a:headEnd/>
            <a:tailEnd/>
          </a:ln>
        </p:spPr>
        <p:txBody>
          <a:bodyPr wrap="none" anchor="ctr"/>
          <a:lstStyle/>
          <a:p>
            <a:pPr>
              <a:defRPr/>
            </a:pPr>
            <a:endParaRPr lang="fr-CH">
              <a:latin typeface="+mj-lt"/>
              <a:cs typeface="Arial" charset="0"/>
            </a:endParaRPr>
          </a:p>
        </p:txBody>
      </p:sp>
    </p:spTree>
    <p:extLst>
      <p:ext uri="{BB962C8B-B14F-4D97-AF65-F5344CB8AC3E}">
        <p14:creationId xmlns:p14="http://schemas.microsoft.com/office/powerpoint/2010/main" val="2889034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17</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The thematic mapping process</a:t>
            </a:r>
            <a:endParaRPr lang="en-PH" altLang="en-US" sz="3200" b="1" dirty="0">
              <a:solidFill>
                <a:schemeClr val="bg1"/>
              </a:solidFill>
              <a:latin typeface="+mn-lt"/>
            </a:endParaRPr>
          </a:p>
        </p:txBody>
      </p:sp>
      <p:sp>
        <p:nvSpPr>
          <p:cNvPr id="10" name="Title 1"/>
          <p:cNvSpPr txBox="1">
            <a:spLocks/>
          </p:cNvSpPr>
          <p:nvPr/>
        </p:nvSpPr>
        <p:spPr>
          <a:xfrm>
            <a:off x="352425" y="1124917"/>
            <a:ext cx="7886700" cy="9366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a:latin typeface="+mn-lt"/>
              </a:rPr>
              <a:t>Creating the thematic map</a:t>
            </a:r>
          </a:p>
        </p:txBody>
      </p:sp>
      <p:sp>
        <p:nvSpPr>
          <p:cNvPr id="11" name="Content Placeholder 2"/>
          <p:cNvSpPr txBox="1">
            <a:spLocks/>
          </p:cNvSpPr>
          <p:nvPr/>
        </p:nvSpPr>
        <p:spPr>
          <a:xfrm>
            <a:off x="250825" y="1627460"/>
            <a:ext cx="8893175" cy="4464050"/>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defRPr/>
            </a:pPr>
            <a:r>
              <a:rPr lang="en-PH"/>
              <a:t>Steps in creating a thematic map</a:t>
            </a:r>
          </a:p>
          <a:p>
            <a:pPr marL="514350" indent="-514350">
              <a:buFont typeface="+mj-lt"/>
              <a:buAutoNum type="arabicPeriod"/>
              <a:defRPr/>
            </a:pPr>
            <a:r>
              <a:rPr lang="en-US"/>
              <a:t>Import the data into the GIS software</a:t>
            </a:r>
          </a:p>
          <a:p>
            <a:pPr marL="514350" indent="-514350">
              <a:buFont typeface="+mj-lt"/>
              <a:buAutoNum type="arabicPeriod"/>
              <a:defRPr/>
            </a:pPr>
            <a:r>
              <a:rPr lang="en-US"/>
              <a:t>Select the appropriate mode of representation </a:t>
            </a:r>
          </a:p>
          <a:p>
            <a:pPr marL="514350" indent="-514350">
              <a:buFont typeface="+mj-lt"/>
              <a:buAutoNum type="arabicPeriod"/>
              <a:defRPr/>
            </a:pPr>
            <a:r>
              <a:rPr lang="en-US"/>
              <a:t>Fix the symbology</a:t>
            </a:r>
          </a:p>
          <a:p>
            <a:pPr marL="514350" indent="-514350">
              <a:buFont typeface="+mj-lt"/>
              <a:buAutoNum type="arabicPeriod"/>
              <a:defRPr/>
            </a:pPr>
            <a:r>
              <a:rPr lang="en-US"/>
              <a:t>Add labels to the map</a:t>
            </a:r>
          </a:p>
          <a:p>
            <a:pPr marL="514350" indent="-514350">
              <a:buFont typeface="+mj-lt"/>
              <a:buAutoNum type="arabicPeriod"/>
              <a:defRPr/>
            </a:pPr>
            <a:r>
              <a:rPr lang="en-US"/>
              <a:t>Choose the map orientation (or map template)</a:t>
            </a:r>
          </a:p>
          <a:p>
            <a:pPr marL="514350" indent="-514350">
              <a:buFont typeface="+mj-lt"/>
              <a:buAutoNum type="arabicPeriod"/>
              <a:defRPr/>
            </a:pPr>
            <a:r>
              <a:rPr lang="en-US"/>
              <a:t>Fix the other elements of the layout</a:t>
            </a:r>
          </a:p>
          <a:p>
            <a:pPr marL="514350" indent="-514350">
              <a:buFont typeface="+mj-lt"/>
              <a:buAutoNum type="arabicPeriod"/>
              <a:defRPr/>
            </a:pPr>
            <a:r>
              <a:rPr lang="en-US"/>
              <a:t>Save the final map in the appropriate format</a:t>
            </a:r>
            <a:endParaRPr lang="en-US" dirty="0"/>
          </a:p>
        </p:txBody>
      </p:sp>
      <p:sp>
        <p:nvSpPr>
          <p:cNvPr id="12" name="Rectangle 7"/>
          <p:cNvSpPr>
            <a:spLocks noChangeArrowheads="1"/>
          </p:cNvSpPr>
          <p:nvPr/>
        </p:nvSpPr>
        <p:spPr bwMode="auto">
          <a:xfrm>
            <a:off x="1308100" y="5715272"/>
            <a:ext cx="76565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itchFamily="34" charset="0"/>
              <a:buNone/>
            </a:pPr>
            <a:r>
              <a:rPr lang="en-PH" sz="2800">
                <a:latin typeface="+mn-lt"/>
              </a:rPr>
              <a:t>Fix map elements outside the GIS software (with Adobe illustrator for example after export)</a:t>
            </a:r>
          </a:p>
        </p:txBody>
      </p:sp>
      <p:sp>
        <p:nvSpPr>
          <p:cNvPr id="13" name="Rectangle 8"/>
          <p:cNvSpPr>
            <a:spLocks noChangeArrowheads="1"/>
          </p:cNvSpPr>
          <p:nvPr/>
        </p:nvSpPr>
        <p:spPr bwMode="auto">
          <a:xfrm>
            <a:off x="900113" y="5589240"/>
            <a:ext cx="4395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itchFamily="34" charset="0"/>
              <a:buNone/>
            </a:pPr>
            <a:r>
              <a:rPr lang="en-PH" sz="4000" b="1">
                <a:latin typeface="+mn-lt"/>
              </a:rPr>
              <a:t>+</a:t>
            </a:r>
          </a:p>
        </p:txBody>
      </p:sp>
    </p:spTree>
    <p:extLst>
      <p:ext uri="{BB962C8B-B14F-4D97-AF65-F5344CB8AC3E}">
        <p14:creationId xmlns:p14="http://schemas.microsoft.com/office/powerpoint/2010/main" val="447224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18</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The thematic mapping process</a:t>
            </a:r>
            <a:endParaRPr lang="en-PH" altLang="en-US" sz="3200" b="1" dirty="0">
              <a:solidFill>
                <a:schemeClr val="bg1"/>
              </a:solidFill>
              <a:latin typeface="+mn-lt"/>
            </a:endParaRPr>
          </a:p>
        </p:txBody>
      </p:sp>
      <p:sp>
        <p:nvSpPr>
          <p:cNvPr id="10" name="Title 1"/>
          <p:cNvSpPr txBox="1">
            <a:spLocks/>
          </p:cNvSpPr>
          <p:nvPr/>
        </p:nvSpPr>
        <p:spPr>
          <a:xfrm>
            <a:off x="352425" y="1124917"/>
            <a:ext cx="7886700" cy="9366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a:latin typeface="+mn-lt"/>
              </a:rPr>
              <a:t>Creating the thematic map</a:t>
            </a:r>
          </a:p>
        </p:txBody>
      </p:sp>
      <p:sp>
        <p:nvSpPr>
          <p:cNvPr id="9" name="Content Placeholder 2"/>
          <p:cNvSpPr txBox="1">
            <a:spLocks/>
          </p:cNvSpPr>
          <p:nvPr/>
        </p:nvSpPr>
        <p:spPr>
          <a:xfrm>
            <a:off x="323528" y="1700808"/>
            <a:ext cx="8316912" cy="4464050"/>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8463" indent="-398463">
              <a:buFont typeface="Arial" charset="0"/>
              <a:buNone/>
              <a:defRPr/>
            </a:pPr>
            <a:r>
              <a:rPr lang="en-PH"/>
              <a:t>1. Import the data in the GIS software</a:t>
            </a:r>
          </a:p>
          <a:p>
            <a:pPr marL="627063">
              <a:defRPr/>
            </a:pPr>
            <a:r>
              <a:rPr lang="en-PH"/>
              <a:t>Geospatial data</a:t>
            </a:r>
          </a:p>
          <a:p>
            <a:pPr marL="627063">
              <a:defRPr/>
            </a:pPr>
            <a:r>
              <a:rPr lang="en-PH"/>
              <a:t>Attribute data</a:t>
            </a:r>
          </a:p>
          <a:p>
            <a:pPr marL="0" indent="0">
              <a:buFont typeface="Arial" charset="0"/>
              <a:buNone/>
              <a:defRPr/>
            </a:pPr>
            <a:endParaRPr lang="en-PH"/>
          </a:p>
          <a:p>
            <a:pPr marL="0" indent="0">
              <a:buFont typeface="Arial" charset="0"/>
              <a:buNone/>
              <a:defRPr/>
            </a:pPr>
            <a:endParaRPr lang="en-PH"/>
          </a:p>
          <a:p>
            <a:pPr marL="628650">
              <a:defRPr/>
            </a:pPr>
            <a:r>
              <a:rPr lang="en-PH"/>
              <a:t>Basemap</a:t>
            </a:r>
            <a:endParaRPr lang="en-PH" dirty="0"/>
          </a:p>
        </p:txBody>
      </p:sp>
      <p:sp>
        <p:nvSpPr>
          <p:cNvPr id="14" name="Right Arrow 13"/>
          <p:cNvSpPr/>
          <p:nvPr/>
        </p:nvSpPr>
        <p:spPr>
          <a:xfrm>
            <a:off x="1691953" y="3412133"/>
            <a:ext cx="538162" cy="466725"/>
          </a:xfrm>
          <a:prstGeom prst="rightArrow">
            <a:avLst/>
          </a:prstGeom>
          <a:solidFill>
            <a:srgbClr val="4F8CB5"/>
          </a:solidFill>
          <a:ln w="9525">
            <a:noFill/>
            <a:miter lim="800000"/>
            <a:headEnd/>
            <a:tailEnd/>
          </a:ln>
        </p:spPr>
        <p:txBody>
          <a:bodyPr wrap="none" anchor="ctr"/>
          <a:lstStyle/>
          <a:p>
            <a:endParaRPr lang="en-PH">
              <a:solidFill>
                <a:schemeClr val="tx1"/>
              </a:solidFill>
              <a:latin typeface="+mj-lt"/>
              <a:cs typeface="Arial" charset="0"/>
            </a:endParaRPr>
          </a:p>
        </p:txBody>
      </p:sp>
      <p:sp>
        <p:nvSpPr>
          <p:cNvPr id="15" name="TextBox 2"/>
          <p:cNvSpPr txBox="1">
            <a:spLocks noChangeArrowheads="1"/>
          </p:cNvSpPr>
          <p:nvPr/>
        </p:nvSpPr>
        <p:spPr bwMode="auto">
          <a:xfrm>
            <a:off x="2339653" y="3412133"/>
            <a:ext cx="64087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nSpc>
                <a:spcPct val="90000"/>
              </a:lnSpc>
              <a:spcBef>
                <a:spcPts val="1000"/>
              </a:spcBef>
              <a:buFont typeface="Arial" pitchFamily="34" charset="0"/>
              <a:buNone/>
            </a:pPr>
            <a:r>
              <a:rPr lang="en-PH" altLang="en-US" sz="2800">
                <a:latin typeface="+mn-lt"/>
              </a:rPr>
              <a:t>Join the attribute data with the geospatial data using the unique identifier</a:t>
            </a:r>
          </a:p>
        </p:txBody>
      </p:sp>
    </p:spTree>
    <p:extLst>
      <p:ext uri="{BB962C8B-B14F-4D97-AF65-F5344CB8AC3E}">
        <p14:creationId xmlns:p14="http://schemas.microsoft.com/office/powerpoint/2010/main" val="1623615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D:\Izay_Pantanilla\Health_GeoLab\PROJECTS\HIS_GEO_ENABLING\FIGURES\2.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243722" y="3025315"/>
            <a:ext cx="3260355" cy="2299543"/>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19</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The thematic mapping process</a:t>
            </a:r>
            <a:endParaRPr lang="en-PH" altLang="en-US" sz="3200" b="1" dirty="0">
              <a:solidFill>
                <a:schemeClr val="bg1"/>
              </a:solidFill>
              <a:latin typeface="+mn-lt"/>
            </a:endParaRPr>
          </a:p>
        </p:txBody>
      </p:sp>
      <p:sp>
        <p:nvSpPr>
          <p:cNvPr id="10" name="Title 1"/>
          <p:cNvSpPr txBox="1">
            <a:spLocks/>
          </p:cNvSpPr>
          <p:nvPr/>
        </p:nvSpPr>
        <p:spPr>
          <a:xfrm>
            <a:off x="352425" y="1124917"/>
            <a:ext cx="7886700" cy="9366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a:latin typeface="+mn-lt"/>
              </a:rPr>
              <a:t>Creating the thematic map</a:t>
            </a:r>
          </a:p>
        </p:txBody>
      </p:sp>
      <p:sp>
        <p:nvSpPr>
          <p:cNvPr id="12" name="Content Placeholder 2"/>
          <p:cNvSpPr txBox="1">
            <a:spLocks/>
          </p:cNvSpPr>
          <p:nvPr/>
        </p:nvSpPr>
        <p:spPr>
          <a:xfrm>
            <a:off x="323528" y="1706711"/>
            <a:ext cx="8316913" cy="4464050"/>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indent="-347663">
              <a:buFont typeface="Arial" charset="0"/>
              <a:buNone/>
              <a:defRPr/>
            </a:pPr>
            <a:r>
              <a:rPr lang="en-PH" altLang="en-US"/>
              <a:t>2. Select the appropriate mode of representation for the content of the map</a:t>
            </a:r>
            <a:endParaRPr lang="en-PH"/>
          </a:p>
          <a:p>
            <a:pPr marL="0" indent="0">
              <a:buFont typeface="Arial" charset="0"/>
              <a:buNone/>
              <a:defRPr/>
            </a:pPr>
            <a:endParaRPr lang="en-PH" sz="1600"/>
          </a:p>
          <a:p>
            <a:pPr>
              <a:defRPr/>
            </a:pPr>
            <a:r>
              <a:rPr lang="en-PH"/>
              <a:t>Choropleth</a:t>
            </a:r>
          </a:p>
          <a:p>
            <a:pPr>
              <a:defRPr/>
            </a:pPr>
            <a:r>
              <a:rPr lang="en-PH"/>
              <a:t>Proportional symbol</a:t>
            </a:r>
          </a:p>
          <a:p>
            <a:pPr>
              <a:defRPr/>
            </a:pPr>
            <a:r>
              <a:rPr lang="en-PH"/>
              <a:t>Isarithmic or isopleth</a:t>
            </a:r>
          </a:p>
          <a:p>
            <a:pPr>
              <a:defRPr/>
            </a:pPr>
            <a:r>
              <a:rPr lang="en-PH"/>
              <a:t>Chorochromatic</a:t>
            </a:r>
          </a:p>
          <a:p>
            <a:pPr>
              <a:defRPr/>
            </a:pPr>
            <a:r>
              <a:rPr lang="en-PH"/>
              <a:t>Dot density</a:t>
            </a:r>
          </a:p>
          <a:p>
            <a:pPr>
              <a:defRPr/>
            </a:pPr>
            <a:r>
              <a:rPr lang="en-PH"/>
              <a:t>Dasymetric or cartogram</a:t>
            </a:r>
            <a:endParaRPr lang="en-PH" dirty="0"/>
          </a:p>
        </p:txBody>
      </p:sp>
      <p:sp>
        <p:nvSpPr>
          <p:cNvPr id="13" name="Rectangle 7"/>
          <p:cNvSpPr>
            <a:spLocks noChangeArrowheads="1"/>
          </p:cNvSpPr>
          <p:nvPr/>
        </p:nvSpPr>
        <p:spPr bwMode="auto">
          <a:xfrm>
            <a:off x="6575103" y="6145361"/>
            <a:ext cx="1127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PH" altLang="en-US" sz="1400"/>
              <a:t>Section 4.3.3</a:t>
            </a:r>
            <a:endParaRPr lang="en-US" sz="1400"/>
          </a:p>
        </p:txBody>
      </p:sp>
      <p:pic>
        <p:nvPicPr>
          <p:cNvPr id="16" name="Picture 4" descr="C:\Users\Samsung\AppData\Local\Microsoft\Windows\INetCache\IE\TH5BE5R4\sivvus-pendrive-icon-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6328" y="5208736"/>
            <a:ext cx="792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ight Brace 16"/>
          <p:cNvSpPr/>
          <p:nvPr/>
        </p:nvSpPr>
        <p:spPr>
          <a:xfrm>
            <a:off x="3706415" y="2976711"/>
            <a:ext cx="360363" cy="903287"/>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 name="Content Placeholder 2"/>
          <p:cNvSpPr txBox="1">
            <a:spLocks/>
          </p:cNvSpPr>
          <p:nvPr/>
        </p:nvSpPr>
        <p:spPr bwMode="auto">
          <a:xfrm>
            <a:off x="4282678" y="2976711"/>
            <a:ext cx="1441450" cy="504825"/>
          </a:xfrm>
          <a:prstGeom prst="rect">
            <a:avLst/>
          </a:prstGeom>
          <a:noFill/>
          <a:ln w="9525">
            <a:noFill/>
            <a:miter lim="800000"/>
            <a:headEnd/>
            <a:tailEnd/>
          </a:ln>
        </p:spPr>
        <p:txBody>
          <a:bodyPr/>
          <a:lstStyle/>
          <a:p>
            <a:pPr>
              <a:lnSpc>
                <a:spcPct val="90000"/>
              </a:lnSpc>
              <a:spcBef>
                <a:spcPts val="1000"/>
              </a:spcBef>
              <a:buFont typeface="Arial" charset="0"/>
              <a:buNone/>
              <a:defRPr/>
            </a:pPr>
            <a:r>
              <a:rPr lang="en-PH" sz="2800" dirty="0">
                <a:latin typeface="+mn-lt"/>
                <a:cs typeface="+mn-cs"/>
              </a:rPr>
              <a:t>Most used</a:t>
            </a:r>
          </a:p>
        </p:txBody>
      </p:sp>
      <p:sp>
        <p:nvSpPr>
          <p:cNvPr id="19" name="Rectangle 11"/>
          <p:cNvSpPr>
            <a:spLocks noChangeArrowheads="1"/>
          </p:cNvSpPr>
          <p:nvPr/>
        </p:nvSpPr>
        <p:spPr bwMode="auto">
          <a:xfrm>
            <a:off x="5765478" y="5907236"/>
            <a:ext cx="1936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Guide_HGLC_Part2_6_1.pdf</a:t>
            </a:r>
          </a:p>
        </p:txBody>
      </p:sp>
    </p:spTree>
    <p:extLst>
      <p:ext uri="{BB962C8B-B14F-4D97-AF65-F5344CB8AC3E}">
        <p14:creationId xmlns:p14="http://schemas.microsoft.com/office/powerpoint/2010/main" val="3300655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2</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Key terms used in this session</a:t>
            </a:r>
            <a:endParaRPr lang="en-PH" altLang="en-US" sz="3200" b="1" dirty="0">
              <a:solidFill>
                <a:schemeClr val="bg1"/>
              </a:solidFill>
              <a:latin typeface="+mn-lt"/>
            </a:endParaRPr>
          </a:p>
        </p:txBody>
      </p:sp>
      <p:sp>
        <p:nvSpPr>
          <p:cNvPr id="5" name="Rectangle 4"/>
          <p:cNvSpPr>
            <a:spLocks noChangeArrowheads="1"/>
          </p:cNvSpPr>
          <p:nvPr/>
        </p:nvSpPr>
        <p:spPr bwMode="auto">
          <a:xfrm>
            <a:off x="365918" y="1181070"/>
            <a:ext cx="8412163" cy="5693866"/>
          </a:xfrm>
          <a:prstGeom prst="rect">
            <a:avLst/>
          </a:prstGeom>
          <a:noFill/>
          <a:ln w="9525">
            <a:noFill/>
            <a:miter lim="800000"/>
            <a:headEnd/>
            <a:tailEnd/>
          </a:ln>
        </p:spPr>
        <p:txBody>
          <a:bodyPr>
            <a:spAutoFit/>
          </a:bodyPr>
          <a:lstStyle/>
          <a:p>
            <a:pPr marL="361950" indent="-361950">
              <a:spcBef>
                <a:spcPts val="0"/>
              </a:spcBef>
            </a:pPr>
            <a:r>
              <a:rPr lang="en-US" altLang="zh-CN" sz="2400" b="1">
                <a:ea typeface="SimSun" pitchFamily="2" charset="-122"/>
              </a:rPr>
              <a:t>Attribute data:</a:t>
            </a:r>
            <a:r>
              <a:rPr lang="en-US" altLang="zh-CN" sz="2400">
                <a:ea typeface="SimSun" pitchFamily="2" charset="-122"/>
              </a:rPr>
              <a:t> Also statistical data. Nonspatial information about a geographic feature, usually stored in a table that can be attached to a geographic object through the use of unique identifier or ID</a:t>
            </a:r>
          </a:p>
          <a:p>
            <a:pPr marL="361950" indent="-361950">
              <a:spcBef>
                <a:spcPts val="0"/>
              </a:spcBef>
            </a:pPr>
            <a:r>
              <a:rPr lang="en-PH" sz="1600">
                <a:ea typeface="SimSun" pitchFamily="2" charset="-122"/>
              </a:rPr>
              <a:t> </a:t>
            </a:r>
          </a:p>
          <a:p>
            <a:pPr marL="361950" indent="-361950">
              <a:spcBef>
                <a:spcPts val="0"/>
              </a:spcBef>
            </a:pPr>
            <a:r>
              <a:rPr lang="en-PH" sz="2400" b="1">
                <a:ea typeface="SimSun" pitchFamily="2" charset="-122"/>
              </a:rPr>
              <a:t>Geospatial data: </a:t>
            </a:r>
            <a:r>
              <a:rPr lang="en-PH" sz="2400">
                <a:ea typeface="SimSun" pitchFamily="2" charset="-122"/>
              </a:rPr>
              <a:t>Also referred to as spatial data, information about the locations and shapes of geographic features and the relationships between them, usually stored as coordinates and topology.</a:t>
            </a:r>
          </a:p>
          <a:p>
            <a:pPr marL="361950" indent="-361950">
              <a:spcBef>
                <a:spcPts val="0"/>
              </a:spcBef>
            </a:pPr>
            <a:r>
              <a:rPr lang="en-PH" sz="1600">
                <a:ea typeface="SimSun" pitchFamily="2" charset="-122"/>
              </a:rPr>
              <a:t> </a:t>
            </a:r>
          </a:p>
          <a:p>
            <a:pPr marL="361950" indent="-361950">
              <a:spcBef>
                <a:spcPts val="0"/>
              </a:spcBef>
            </a:pPr>
            <a:r>
              <a:rPr lang="en-PH" altLang="zh-CN" sz="2400" b="1">
                <a:ea typeface="SimSun" pitchFamily="2" charset="-122"/>
              </a:rPr>
              <a:t>Map: </a:t>
            </a:r>
            <a:r>
              <a:rPr lang="en-PH" sz="2400"/>
              <a:t>Any graphical representation of geographic or spatial information.</a:t>
            </a:r>
          </a:p>
          <a:p>
            <a:pPr marL="361950" indent="-361950">
              <a:spcBef>
                <a:spcPts val="0"/>
              </a:spcBef>
            </a:pPr>
            <a:r>
              <a:rPr lang="en-PH" altLang="zh-CN" sz="1600">
                <a:ea typeface="SimSun" pitchFamily="2" charset="-122"/>
              </a:rPr>
              <a:t> </a:t>
            </a:r>
            <a:endParaRPr lang="en-US" altLang="zh-CN" sz="1600">
              <a:ea typeface="SimSun" pitchFamily="2" charset="-122"/>
            </a:endParaRPr>
          </a:p>
          <a:p>
            <a:pPr marL="361950" indent="-361950">
              <a:spcBef>
                <a:spcPts val="0"/>
              </a:spcBef>
            </a:pPr>
            <a:r>
              <a:rPr lang="en-US" altLang="zh-CN" sz="2400" b="1">
                <a:ea typeface="SimSun" pitchFamily="2" charset="-122"/>
              </a:rPr>
              <a:t>Thematic map: </a:t>
            </a:r>
            <a:r>
              <a:rPr lang="en-US" sz="2400"/>
              <a:t>A map designed to convey information about a single topic or theme, such as population density, geology or health</a:t>
            </a:r>
            <a:endParaRPr lang="en-PH" sz="2400">
              <a:ea typeface="SimSun" pitchFamily="2" charset="-122"/>
            </a:endParaRPr>
          </a:p>
        </p:txBody>
      </p:sp>
    </p:spTree>
    <p:extLst>
      <p:ext uri="{BB962C8B-B14F-4D97-AF65-F5344CB8AC3E}">
        <p14:creationId xmlns:p14="http://schemas.microsoft.com/office/powerpoint/2010/main" val="1249744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20</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The thematic mapping process</a:t>
            </a:r>
            <a:endParaRPr lang="en-PH" altLang="en-US" sz="3200" b="1" dirty="0">
              <a:solidFill>
                <a:schemeClr val="bg1"/>
              </a:solidFill>
              <a:latin typeface="+mn-lt"/>
            </a:endParaRPr>
          </a:p>
        </p:txBody>
      </p:sp>
      <p:sp>
        <p:nvSpPr>
          <p:cNvPr id="10" name="Title 1"/>
          <p:cNvSpPr txBox="1">
            <a:spLocks/>
          </p:cNvSpPr>
          <p:nvPr/>
        </p:nvSpPr>
        <p:spPr>
          <a:xfrm>
            <a:off x="352425" y="1124917"/>
            <a:ext cx="7886700" cy="9366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a:latin typeface="+mn-lt"/>
              </a:rPr>
              <a:t>Creating the thematic map</a:t>
            </a:r>
          </a:p>
        </p:txBody>
      </p:sp>
      <p:sp>
        <p:nvSpPr>
          <p:cNvPr id="12" name="Content Placeholder 2"/>
          <p:cNvSpPr txBox="1">
            <a:spLocks/>
          </p:cNvSpPr>
          <p:nvPr/>
        </p:nvSpPr>
        <p:spPr>
          <a:xfrm>
            <a:off x="323528" y="1706711"/>
            <a:ext cx="8316913" cy="642169"/>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indent="-347663">
              <a:buFont typeface="Arial" charset="0"/>
              <a:buNone/>
              <a:defRPr/>
            </a:pPr>
            <a:r>
              <a:rPr lang="en-PH" altLang="en-US"/>
              <a:t>3. Fix the symbology</a:t>
            </a:r>
            <a:endParaRPr lang="en-PH"/>
          </a:p>
          <a:p>
            <a:pPr marL="0" indent="0">
              <a:buFont typeface="Arial" charset="0"/>
              <a:buNone/>
              <a:defRPr/>
            </a:pPr>
            <a:endParaRPr lang="en-PH" sz="1600"/>
          </a:p>
        </p:txBody>
      </p:sp>
      <p:sp>
        <p:nvSpPr>
          <p:cNvPr id="14" name="Content Placeholder 2"/>
          <p:cNvSpPr txBox="1">
            <a:spLocks/>
          </p:cNvSpPr>
          <p:nvPr/>
        </p:nvSpPr>
        <p:spPr>
          <a:xfrm>
            <a:off x="323528" y="2205732"/>
            <a:ext cx="8316912" cy="791220"/>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PH"/>
              <a:t>Choose the appropriate symbols and/or colors</a:t>
            </a:r>
            <a:endParaRPr lang="en-PH" dirty="0"/>
          </a:p>
        </p:txBody>
      </p:sp>
      <p:pic>
        <p:nvPicPr>
          <p:cNvPr id="15" name="Picture 1"/>
          <p:cNvPicPr>
            <a:picLocks noChangeAspect="1"/>
          </p:cNvPicPr>
          <p:nvPr/>
        </p:nvPicPr>
        <p:blipFill>
          <a:blip r:embed="rId3" cstate="print"/>
          <a:srcRect/>
          <a:stretch>
            <a:fillRect/>
          </a:stretch>
        </p:blipFill>
        <p:spPr bwMode="auto">
          <a:xfrm>
            <a:off x="391790" y="2852762"/>
            <a:ext cx="4108450" cy="2089150"/>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pic>
        <p:nvPicPr>
          <p:cNvPr id="21" name="Picture 2"/>
          <p:cNvPicPr>
            <a:picLocks noChangeAspect="1"/>
          </p:cNvPicPr>
          <p:nvPr/>
        </p:nvPicPr>
        <p:blipFill>
          <a:blip r:embed="rId4" cstate="print"/>
          <a:srcRect/>
          <a:stretch>
            <a:fillRect/>
          </a:stretch>
        </p:blipFill>
        <p:spPr bwMode="auto">
          <a:xfrm>
            <a:off x="1547490" y="4149750"/>
            <a:ext cx="4151313" cy="2087562"/>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pic>
        <p:nvPicPr>
          <p:cNvPr id="22" name="Picture 11" descr="https://lh5.googleusercontent.com/7IBJT9qy6PqW1JEL3XRBgaW3yoF8yvvtKUfHo9BOHueysEaRbTJIXcjq-KvBeT9hcPsQHLz0QAx1D9_IFmDPTtLDaeVe-Hc6_hujsI_4eLhMnDnLI3l57xG4LcbGczDPSTmUzJ5Ru8Qn13IU2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465" y="2781325"/>
            <a:ext cx="2238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5" descr="https://lh4.googleusercontent.com/yvE6DqnBdE5jrPaHZzFWIUDLgL7ardfQxry4Ojr2CremSFKe-HQREDc74hbYo7d_EDbz5mY7ABqyOOe5jV3r8xABGwau7As9fMqP8_loTQPGJMzcx_KyZBU_5uCWnsuPNp7_Bak46IYw9yp8L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928" y="3860825"/>
            <a:ext cx="21050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7" descr="https://lh3.googleusercontent.com/JGvuZJjUxpvWkE91ZaAVR5AHh8Y8gctvcIPZrjHb4crDpSlVztAjFpMw_Mryd93DIXzZFL3Af-Aiow5L-W_yXs3z-ByIMZYX_ENWWK2Ke2DevHlMe0A_c3yIRVQOJIwC7zo5aQu2rOrP8e5-i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0465" y="5084787"/>
            <a:ext cx="23336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9738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21</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The thematic mapping process</a:t>
            </a:r>
            <a:endParaRPr lang="en-PH" altLang="en-US" sz="3200" b="1" dirty="0">
              <a:solidFill>
                <a:schemeClr val="bg1"/>
              </a:solidFill>
              <a:latin typeface="+mn-lt"/>
            </a:endParaRPr>
          </a:p>
        </p:txBody>
      </p:sp>
      <p:sp>
        <p:nvSpPr>
          <p:cNvPr id="10" name="Title 1"/>
          <p:cNvSpPr txBox="1">
            <a:spLocks/>
          </p:cNvSpPr>
          <p:nvPr/>
        </p:nvSpPr>
        <p:spPr>
          <a:xfrm>
            <a:off x="352425" y="1124917"/>
            <a:ext cx="7886700" cy="9366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a:latin typeface="+mn-lt"/>
              </a:rPr>
              <a:t>Creating the thematic map</a:t>
            </a:r>
          </a:p>
        </p:txBody>
      </p:sp>
      <p:sp>
        <p:nvSpPr>
          <p:cNvPr id="12" name="Content Placeholder 2"/>
          <p:cNvSpPr txBox="1">
            <a:spLocks/>
          </p:cNvSpPr>
          <p:nvPr/>
        </p:nvSpPr>
        <p:spPr>
          <a:xfrm>
            <a:off x="323528" y="1706711"/>
            <a:ext cx="8316913" cy="642169"/>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indent="-347663">
              <a:buFont typeface="Arial" charset="0"/>
              <a:buNone/>
              <a:defRPr/>
            </a:pPr>
            <a:r>
              <a:rPr lang="en-PH" altLang="en-US"/>
              <a:t>4. Add labels to the map</a:t>
            </a:r>
            <a:endParaRPr lang="en-PH"/>
          </a:p>
          <a:p>
            <a:pPr marL="0" indent="0">
              <a:buFont typeface="Arial" charset="0"/>
              <a:buNone/>
              <a:defRPr/>
            </a:pPr>
            <a:endParaRPr lang="en-PH" sz="1600"/>
          </a:p>
        </p:txBody>
      </p:sp>
      <p:sp>
        <p:nvSpPr>
          <p:cNvPr id="13" name="Content Placeholder 2"/>
          <p:cNvSpPr txBox="1">
            <a:spLocks/>
          </p:cNvSpPr>
          <p:nvPr/>
        </p:nvSpPr>
        <p:spPr bwMode="auto">
          <a:xfrm>
            <a:off x="430213" y="3141563"/>
            <a:ext cx="8316912" cy="2879725"/>
          </a:xfrm>
          <a:prstGeom prst="rect">
            <a:avLst/>
          </a:prstGeom>
          <a:noFill/>
          <a:ln w="9525">
            <a:noFill/>
            <a:miter lim="800000"/>
            <a:headEnd/>
            <a:tailEnd/>
          </a:ln>
        </p:spPr>
        <p:txBody>
          <a:bodyPr/>
          <a:lstStyle/>
          <a:p>
            <a:pPr marL="228600" indent="-228600">
              <a:lnSpc>
                <a:spcPct val="90000"/>
              </a:lnSpc>
              <a:spcBef>
                <a:spcPts val="1000"/>
              </a:spcBef>
              <a:buFont typeface="Arial" charset="0"/>
              <a:buChar char="•"/>
              <a:defRPr/>
            </a:pPr>
            <a:r>
              <a:rPr lang="en-PH" altLang="en-US" sz="2600" dirty="0">
                <a:latin typeface="+mn-lt"/>
                <a:cs typeface="+mn-cs"/>
              </a:rPr>
              <a:t>Identify the intellectual hierarchy</a:t>
            </a:r>
          </a:p>
          <a:p>
            <a:pPr marL="685800" lvl="1" indent="-228600">
              <a:lnSpc>
                <a:spcPct val="90000"/>
              </a:lnSpc>
              <a:spcBef>
                <a:spcPts val="500"/>
              </a:spcBef>
              <a:buFont typeface="Wingdings" pitchFamily="2" charset="2"/>
              <a:buChar char="Ø"/>
              <a:defRPr/>
            </a:pPr>
            <a:r>
              <a:rPr lang="en-PH" altLang="en-US" sz="2600" dirty="0">
                <a:latin typeface="+mn-lt"/>
                <a:cs typeface="+mn-cs"/>
              </a:rPr>
              <a:t> The ranking of </a:t>
            </a:r>
            <a:r>
              <a:rPr lang="en-PH" altLang="en-US" sz="2600" b="1" dirty="0">
                <a:latin typeface="+mn-lt"/>
                <a:cs typeface="+mn-cs"/>
              </a:rPr>
              <a:t>importance</a:t>
            </a:r>
            <a:r>
              <a:rPr lang="en-PH" altLang="en-US" sz="2600" dirty="0">
                <a:latin typeface="+mn-lt"/>
                <a:cs typeface="+mn-cs"/>
              </a:rPr>
              <a:t> of the different map features</a:t>
            </a:r>
          </a:p>
          <a:p>
            <a:pPr marL="228600" indent="-228600">
              <a:lnSpc>
                <a:spcPct val="90000"/>
              </a:lnSpc>
              <a:spcBef>
                <a:spcPts val="1000"/>
              </a:spcBef>
              <a:buFont typeface="Arial" charset="0"/>
              <a:buChar char="•"/>
              <a:defRPr/>
            </a:pPr>
            <a:r>
              <a:rPr lang="en-PH" altLang="en-US" sz="2600" dirty="0">
                <a:latin typeface="+mn-lt"/>
                <a:cs typeface="+mn-cs"/>
              </a:rPr>
              <a:t>Determine the visual hierarchy of map labels based on the intellectual hierarchy</a:t>
            </a:r>
          </a:p>
          <a:p>
            <a:pPr marL="685800" lvl="1" indent="-228600">
              <a:lnSpc>
                <a:spcPct val="90000"/>
              </a:lnSpc>
              <a:spcBef>
                <a:spcPts val="500"/>
              </a:spcBef>
              <a:buFont typeface="Wingdings" pitchFamily="2" charset="2"/>
              <a:buChar char="Ø"/>
              <a:defRPr/>
            </a:pPr>
            <a:r>
              <a:rPr lang="en-PH" altLang="en-US" sz="2600" dirty="0">
                <a:latin typeface="+mn-lt"/>
                <a:cs typeface="+mn-cs"/>
              </a:rPr>
              <a:t> The way the map </a:t>
            </a:r>
            <a:r>
              <a:rPr lang="en-PH" altLang="en-US" sz="2600" b="1" dirty="0">
                <a:latin typeface="+mn-lt"/>
                <a:cs typeface="+mn-cs"/>
              </a:rPr>
              <a:t>labels</a:t>
            </a:r>
            <a:r>
              <a:rPr lang="en-PH" altLang="en-US" sz="2600" dirty="0">
                <a:latin typeface="+mn-lt"/>
                <a:cs typeface="+mn-cs"/>
              </a:rPr>
              <a:t> are designed to help map readers organize geographical information</a:t>
            </a:r>
          </a:p>
        </p:txBody>
      </p:sp>
      <p:sp>
        <p:nvSpPr>
          <p:cNvPr id="16" name="Rectangle 7"/>
          <p:cNvSpPr>
            <a:spLocks noChangeArrowheads="1"/>
          </p:cNvSpPr>
          <p:nvPr/>
        </p:nvSpPr>
        <p:spPr bwMode="auto">
          <a:xfrm>
            <a:off x="647700" y="2149375"/>
            <a:ext cx="7848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i="1"/>
              <a:t>In cartography, a label is a text placed on or near a map feature that describes or identifies it. </a:t>
            </a:r>
          </a:p>
        </p:txBody>
      </p:sp>
    </p:spTree>
    <p:extLst>
      <p:ext uri="{BB962C8B-B14F-4D97-AF65-F5344CB8AC3E}">
        <p14:creationId xmlns:p14="http://schemas.microsoft.com/office/powerpoint/2010/main" val="671286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22</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The thematic mapping process</a:t>
            </a:r>
            <a:endParaRPr lang="en-PH" altLang="en-US" sz="3200" b="1" dirty="0">
              <a:solidFill>
                <a:schemeClr val="bg1"/>
              </a:solidFill>
              <a:latin typeface="+mn-lt"/>
            </a:endParaRPr>
          </a:p>
        </p:txBody>
      </p:sp>
      <p:sp>
        <p:nvSpPr>
          <p:cNvPr id="10" name="Title 1"/>
          <p:cNvSpPr txBox="1">
            <a:spLocks/>
          </p:cNvSpPr>
          <p:nvPr/>
        </p:nvSpPr>
        <p:spPr>
          <a:xfrm>
            <a:off x="352425" y="1124917"/>
            <a:ext cx="7886700" cy="9366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a:latin typeface="+mn-lt"/>
              </a:rPr>
              <a:t>Creating the thematic map</a:t>
            </a:r>
          </a:p>
        </p:txBody>
      </p:sp>
      <p:sp>
        <p:nvSpPr>
          <p:cNvPr id="12" name="Content Placeholder 2"/>
          <p:cNvSpPr txBox="1">
            <a:spLocks/>
          </p:cNvSpPr>
          <p:nvPr/>
        </p:nvSpPr>
        <p:spPr>
          <a:xfrm>
            <a:off x="323529" y="1706711"/>
            <a:ext cx="5040560" cy="1074217"/>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indent="-347663">
              <a:buFont typeface="Arial" charset="0"/>
              <a:buNone/>
              <a:defRPr/>
            </a:pPr>
            <a:r>
              <a:rPr lang="en-PH" altLang="en-US"/>
              <a:t>5. Choose the map orientation (or map template)</a:t>
            </a:r>
            <a:endParaRPr lang="en-PH"/>
          </a:p>
          <a:p>
            <a:pPr marL="0" indent="0">
              <a:buFont typeface="Arial" charset="0"/>
              <a:buNone/>
              <a:defRPr/>
            </a:pPr>
            <a:endParaRPr lang="en-PH" sz="1600"/>
          </a:p>
        </p:txBody>
      </p:sp>
      <p:sp>
        <p:nvSpPr>
          <p:cNvPr id="9" name="Content Placeholder 2"/>
          <p:cNvSpPr txBox="1">
            <a:spLocks/>
          </p:cNvSpPr>
          <p:nvPr/>
        </p:nvSpPr>
        <p:spPr>
          <a:xfrm>
            <a:off x="349250" y="2564904"/>
            <a:ext cx="5230813" cy="100806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0">
              <a:spcBef>
                <a:spcPts val="0"/>
              </a:spcBef>
              <a:defRPr/>
            </a:pPr>
            <a:r>
              <a:rPr lang="en-PH" altLang="en-US"/>
              <a:t>Portrait</a:t>
            </a:r>
          </a:p>
          <a:p>
            <a:pPr marL="635000">
              <a:spcBef>
                <a:spcPts val="0"/>
              </a:spcBef>
              <a:defRPr/>
            </a:pPr>
            <a:r>
              <a:rPr lang="en-PH" altLang="en-US"/>
              <a:t>Landscape</a:t>
            </a:r>
            <a:endParaRPr lang="en-PH" altLang="en-US" dirty="0"/>
          </a:p>
        </p:txBody>
      </p:sp>
      <p:pic>
        <p:nvPicPr>
          <p:cNvPr id="11" name="Picture 10"/>
          <p:cNvPicPr>
            <a:picLocks noChangeAspect="1"/>
          </p:cNvPicPr>
          <p:nvPr/>
        </p:nvPicPr>
        <p:blipFill>
          <a:blip r:embed="rId3" cstate="print"/>
          <a:stretch>
            <a:fillRect/>
          </a:stretch>
        </p:blipFill>
        <p:spPr>
          <a:xfrm>
            <a:off x="5795963" y="1005607"/>
            <a:ext cx="2954337" cy="4176712"/>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4" cstate="print"/>
          <a:stretch>
            <a:fillRect/>
          </a:stretch>
        </p:blipFill>
        <p:spPr>
          <a:xfrm>
            <a:off x="2771800" y="2637185"/>
            <a:ext cx="4578350" cy="3240087"/>
          </a:xfrm>
          <a:prstGeom prst="rect">
            <a:avLst/>
          </a:prstGeom>
          <a:ln>
            <a:noFill/>
          </a:ln>
          <a:effectLst>
            <a:outerShdw blurRad="292100" dist="139700" dir="2700000" algn="tl" rotWithShape="0">
              <a:srgbClr val="333333">
                <a:alpha val="65000"/>
              </a:srgbClr>
            </a:outerShdw>
          </a:effectLst>
        </p:spPr>
      </p:pic>
      <p:sp>
        <p:nvSpPr>
          <p:cNvPr id="15" name="Right Arrow 14"/>
          <p:cNvSpPr/>
          <p:nvPr/>
        </p:nvSpPr>
        <p:spPr>
          <a:xfrm>
            <a:off x="199232" y="3901926"/>
            <a:ext cx="538162" cy="466725"/>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a:solidFill>
                <a:schemeClr val="tx1"/>
              </a:solidFill>
            </a:endParaRPr>
          </a:p>
        </p:txBody>
      </p:sp>
      <p:sp>
        <p:nvSpPr>
          <p:cNvPr id="17" name="TextBox 2"/>
          <p:cNvSpPr txBox="1">
            <a:spLocks noChangeArrowheads="1"/>
          </p:cNvSpPr>
          <p:nvPr/>
        </p:nvSpPr>
        <p:spPr bwMode="auto">
          <a:xfrm>
            <a:off x="737394" y="3875013"/>
            <a:ext cx="2034406"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nSpc>
                <a:spcPct val="90000"/>
              </a:lnSpc>
              <a:spcBef>
                <a:spcPts val="1000"/>
              </a:spcBef>
              <a:buFont typeface="Arial" pitchFamily="34" charset="0"/>
              <a:buNone/>
            </a:pPr>
            <a:r>
              <a:rPr lang="en-PH" altLang="en-US" sz="2600"/>
              <a:t>Depends mainly on the shape of the geographic area being covered</a:t>
            </a:r>
          </a:p>
        </p:txBody>
      </p:sp>
      <p:pic>
        <p:nvPicPr>
          <p:cNvPr id="18" name="Picture 10"/>
          <p:cNvPicPr>
            <a:picLocks noChangeAspect="1" noChangeArrowheads="1"/>
          </p:cNvPicPr>
          <p:nvPr/>
        </p:nvPicPr>
        <p:blipFill>
          <a:blip r:embed="rId5" cstate="print"/>
          <a:srcRect/>
          <a:stretch>
            <a:fillRect/>
          </a:stretch>
        </p:blipFill>
        <p:spPr bwMode="auto">
          <a:xfrm>
            <a:off x="4859338" y="4390157"/>
            <a:ext cx="3021012" cy="2135187"/>
          </a:xfrm>
          <a:prstGeom prst="rect">
            <a:avLst/>
          </a:prstGeom>
          <a:noFill/>
          <a:ln w="9525">
            <a:noFill/>
            <a:miter lim="800000"/>
            <a:headEnd/>
            <a:tailEnd/>
          </a:ln>
          <a:effectLst>
            <a:outerShdw blurRad="50800" dist="38100" dir="2700000" sx="102000" sy="102000" algn="tl" rotWithShape="0">
              <a:prstClr val="black">
                <a:alpha val="40000"/>
              </a:prstClr>
            </a:outerShdw>
          </a:effectLst>
        </p:spPr>
      </p:pic>
    </p:spTree>
    <p:extLst>
      <p:ext uri="{BB962C8B-B14F-4D97-AF65-F5344CB8AC3E}">
        <p14:creationId xmlns:p14="http://schemas.microsoft.com/office/powerpoint/2010/main" val="1668339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23</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The thematic mapping process</a:t>
            </a:r>
            <a:endParaRPr lang="en-PH" altLang="en-US" sz="3200" b="1" dirty="0">
              <a:solidFill>
                <a:schemeClr val="bg1"/>
              </a:solidFill>
              <a:latin typeface="+mn-lt"/>
            </a:endParaRPr>
          </a:p>
        </p:txBody>
      </p:sp>
      <p:sp>
        <p:nvSpPr>
          <p:cNvPr id="10" name="Title 1"/>
          <p:cNvSpPr txBox="1">
            <a:spLocks/>
          </p:cNvSpPr>
          <p:nvPr/>
        </p:nvSpPr>
        <p:spPr>
          <a:xfrm>
            <a:off x="352425" y="1124917"/>
            <a:ext cx="7886700" cy="9366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a:latin typeface="+mn-lt"/>
              </a:rPr>
              <a:t>Creating the thematic map</a:t>
            </a:r>
          </a:p>
        </p:txBody>
      </p:sp>
      <p:sp>
        <p:nvSpPr>
          <p:cNvPr id="12" name="Content Placeholder 2"/>
          <p:cNvSpPr txBox="1">
            <a:spLocks/>
          </p:cNvSpPr>
          <p:nvPr/>
        </p:nvSpPr>
        <p:spPr>
          <a:xfrm>
            <a:off x="323528" y="1706711"/>
            <a:ext cx="6696743" cy="1074217"/>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indent="-347663">
              <a:buFont typeface="Arial" charset="0"/>
              <a:buNone/>
              <a:defRPr/>
            </a:pPr>
            <a:r>
              <a:rPr lang="en-PH" altLang="en-US"/>
              <a:t>6. Fix the other elements of the layout</a:t>
            </a:r>
            <a:endParaRPr lang="en-PH"/>
          </a:p>
          <a:p>
            <a:pPr marL="0" indent="0">
              <a:buFont typeface="Arial" charset="0"/>
              <a:buNone/>
              <a:defRPr/>
            </a:pPr>
            <a:endParaRPr lang="en-PH" sz="1600"/>
          </a:p>
        </p:txBody>
      </p:sp>
      <p:sp>
        <p:nvSpPr>
          <p:cNvPr id="9" name="Content Placeholder 2"/>
          <p:cNvSpPr txBox="1">
            <a:spLocks/>
          </p:cNvSpPr>
          <p:nvPr/>
        </p:nvSpPr>
        <p:spPr>
          <a:xfrm>
            <a:off x="349250" y="2204863"/>
            <a:ext cx="6167438" cy="2163787"/>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PH"/>
              <a:t>If no map template is available, make sure that all map elements are present.</a:t>
            </a:r>
          </a:p>
          <a:p>
            <a:pPr>
              <a:defRPr/>
            </a:pPr>
            <a:r>
              <a:rPr lang="en-PH"/>
              <a:t>If using a map template: </a:t>
            </a:r>
          </a:p>
          <a:p>
            <a:pPr lvl="1">
              <a:defRPr/>
            </a:pPr>
            <a:r>
              <a:rPr lang="en-PH" sz="2600"/>
              <a:t>Supply the text for the title, production date, project file name, etc.</a:t>
            </a:r>
          </a:p>
          <a:p>
            <a:pPr lvl="1">
              <a:defRPr/>
            </a:pPr>
            <a:r>
              <a:rPr lang="en-PH" sz="2600"/>
              <a:t>Check that the legend and scale represent the current map</a:t>
            </a:r>
            <a:endParaRPr lang="en-PH" sz="2600" dirty="0"/>
          </a:p>
        </p:txBody>
      </p:sp>
      <p:sp>
        <p:nvSpPr>
          <p:cNvPr id="15" name="Right Arrow 14"/>
          <p:cNvSpPr/>
          <p:nvPr/>
        </p:nvSpPr>
        <p:spPr>
          <a:xfrm>
            <a:off x="361430" y="5445224"/>
            <a:ext cx="538162" cy="466725"/>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a:solidFill>
                <a:schemeClr val="tx1"/>
              </a:solidFill>
            </a:endParaRPr>
          </a:p>
        </p:txBody>
      </p:sp>
      <p:pic>
        <p:nvPicPr>
          <p:cNvPr id="13" name="Picture 12"/>
          <p:cNvPicPr>
            <a:picLocks noChangeAspect="1"/>
          </p:cNvPicPr>
          <p:nvPr/>
        </p:nvPicPr>
        <p:blipFill>
          <a:blip r:embed="rId3" cstate="print"/>
          <a:stretch>
            <a:fillRect/>
          </a:stretch>
        </p:blipFill>
        <p:spPr>
          <a:xfrm>
            <a:off x="6516216" y="2166391"/>
            <a:ext cx="2376487" cy="1835150"/>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sp>
        <p:nvSpPr>
          <p:cNvPr id="16" name="TextBox 6"/>
          <p:cNvSpPr txBox="1">
            <a:spLocks noChangeArrowheads="1"/>
          </p:cNvSpPr>
          <p:nvPr/>
        </p:nvSpPr>
        <p:spPr bwMode="auto">
          <a:xfrm>
            <a:off x="971600" y="5355213"/>
            <a:ext cx="77048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PH" altLang="en-US" sz="2800"/>
              <a:t>Check the overall look of your map. Ensure that it looks clean and balanced.</a:t>
            </a:r>
          </a:p>
        </p:txBody>
      </p:sp>
    </p:spTree>
    <p:extLst>
      <p:ext uri="{BB962C8B-B14F-4D97-AF65-F5344CB8AC3E}">
        <p14:creationId xmlns:p14="http://schemas.microsoft.com/office/powerpoint/2010/main" val="1352931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24</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The thematic mapping process</a:t>
            </a:r>
            <a:endParaRPr lang="en-PH" altLang="en-US" sz="3200" b="1" dirty="0">
              <a:solidFill>
                <a:schemeClr val="bg1"/>
              </a:solidFill>
              <a:latin typeface="+mn-lt"/>
            </a:endParaRPr>
          </a:p>
        </p:txBody>
      </p:sp>
      <p:sp>
        <p:nvSpPr>
          <p:cNvPr id="10" name="Title 1"/>
          <p:cNvSpPr txBox="1">
            <a:spLocks/>
          </p:cNvSpPr>
          <p:nvPr/>
        </p:nvSpPr>
        <p:spPr>
          <a:xfrm>
            <a:off x="352425" y="1124917"/>
            <a:ext cx="7886700" cy="9366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a:latin typeface="+mn-lt"/>
              </a:rPr>
              <a:t>Creating the thematic map</a:t>
            </a:r>
          </a:p>
        </p:txBody>
      </p:sp>
      <p:sp>
        <p:nvSpPr>
          <p:cNvPr id="12" name="Content Placeholder 2"/>
          <p:cNvSpPr txBox="1">
            <a:spLocks/>
          </p:cNvSpPr>
          <p:nvPr/>
        </p:nvSpPr>
        <p:spPr>
          <a:xfrm>
            <a:off x="323528" y="1706712"/>
            <a:ext cx="8568952" cy="537108"/>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indent="-347663">
              <a:buFont typeface="Arial" charset="0"/>
              <a:buNone/>
              <a:defRPr/>
            </a:pPr>
            <a:r>
              <a:rPr lang="en-PH" altLang="en-US"/>
              <a:t>7. Save the final map in the appropriate format</a:t>
            </a:r>
            <a:endParaRPr lang="en-PH"/>
          </a:p>
          <a:p>
            <a:pPr marL="0" indent="0">
              <a:buFont typeface="Arial" charset="0"/>
              <a:buNone/>
              <a:defRPr/>
            </a:pPr>
            <a:endParaRPr lang="en-PH" sz="1600"/>
          </a:p>
        </p:txBody>
      </p:sp>
      <p:sp>
        <p:nvSpPr>
          <p:cNvPr id="9" name="Content Placeholder 2"/>
          <p:cNvSpPr txBox="1">
            <a:spLocks/>
          </p:cNvSpPr>
          <p:nvPr/>
        </p:nvSpPr>
        <p:spPr>
          <a:xfrm>
            <a:off x="349250" y="2204863"/>
            <a:ext cx="8543230" cy="3672409"/>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PH" altLang="en-US"/>
              <a:t>Save the map in a file format that would best suit the end use</a:t>
            </a:r>
          </a:p>
          <a:p>
            <a:pPr>
              <a:defRPr/>
            </a:pPr>
            <a:r>
              <a:rPr lang="en-PH" altLang="en-US"/>
              <a:t>For use in electronic viewing wherein the map readers do not need to zoom in, the map can be saved in JPEG, BMP, or PNG file format.</a:t>
            </a:r>
          </a:p>
          <a:p>
            <a:pPr>
              <a:defRPr/>
            </a:pPr>
            <a:r>
              <a:rPr lang="en-PH" altLang="en-US"/>
              <a:t>Otherwise, it is best to save in PDF format.</a:t>
            </a:r>
          </a:p>
          <a:p>
            <a:pPr>
              <a:defRPr/>
            </a:pPr>
            <a:r>
              <a:rPr lang="en-PH" altLang="en-US"/>
              <a:t>It is advisable to save the map with at least 300 dots per inch (dpi) resolution.</a:t>
            </a:r>
            <a:endParaRPr lang="en-PH" altLang="en-US" dirty="0"/>
          </a:p>
        </p:txBody>
      </p:sp>
    </p:spTree>
    <p:extLst>
      <p:ext uri="{BB962C8B-B14F-4D97-AF65-F5344CB8AC3E}">
        <p14:creationId xmlns:p14="http://schemas.microsoft.com/office/powerpoint/2010/main" val="47825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25</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The thematic mapping process</a:t>
            </a:r>
            <a:endParaRPr lang="en-PH" altLang="en-US" sz="3200" b="1" dirty="0">
              <a:solidFill>
                <a:schemeClr val="bg1"/>
              </a:solidFill>
              <a:latin typeface="+mn-lt"/>
            </a:endParaRPr>
          </a:p>
        </p:txBody>
      </p:sp>
      <p:sp>
        <p:nvSpPr>
          <p:cNvPr id="10" name="Title 1"/>
          <p:cNvSpPr txBox="1">
            <a:spLocks/>
          </p:cNvSpPr>
          <p:nvPr/>
        </p:nvSpPr>
        <p:spPr>
          <a:xfrm>
            <a:off x="352425" y="1124917"/>
            <a:ext cx="7886700" cy="9366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a:latin typeface="+mn-lt"/>
              </a:rPr>
              <a:t>Creating the thematic map</a:t>
            </a:r>
          </a:p>
        </p:txBody>
      </p:sp>
      <p:sp>
        <p:nvSpPr>
          <p:cNvPr id="12" name="Content Placeholder 2"/>
          <p:cNvSpPr txBox="1">
            <a:spLocks/>
          </p:cNvSpPr>
          <p:nvPr/>
        </p:nvSpPr>
        <p:spPr>
          <a:xfrm>
            <a:off x="323528" y="1706712"/>
            <a:ext cx="8568952" cy="3090440"/>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PH"/>
              <a:t>Fix map elements outside the GIS software (after export)</a:t>
            </a:r>
          </a:p>
          <a:p>
            <a:pPr marL="0" indent="0">
              <a:buNone/>
              <a:defRPr/>
            </a:pPr>
            <a:r>
              <a:rPr lang="en-PH"/>
              <a:t>There is sometimes the need to do minor editing after creating the final map:</a:t>
            </a:r>
          </a:p>
          <a:p>
            <a:pPr marL="468000">
              <a:defRPr/>
            </a:pPr>
            <a:r>
              <a:rPr lang="en-PH"/>
              <a:t>Repositioning or adding labels</a:t>
            </a:r>
          </a:p>
          <a:p>
            <a:pPr marL="468000">
              <a:defRPr/>
            </a:pPr>
            <a:r>
              <a:rPr lang="en-PH"/>
              <a:t>Adding text information</a:t>
            </a:r>
          </a:p>
          <a:p>
            <a:pPr marL="468000">
              <a:defRPr/>
            </a:pPr>
            <a:r>
              <a:rPr lang="en-PH"/>
              <a:t>Removing unnecessary data and/or text</a:t>
            </a:r>
            <a:endParaRPr lang="en-PH" dirty="0"/>
          </a:p>
        </p:txBody>
      </p:sp>
      <p:sp>
        <p:nvSpPr>
          <p:cNvPr id="7" name="TextBox 1"/>
          <p:cNvSpPr txBox="1">
            <a:spLocks noChangeArrowheads="1"/>
          </p:cNvSpPr>
          <p:nvPr/>
        </p:nvSpPr>
        <p:spPr bwMode="auto">
          <a:xfrm>
            <a:off x="611386" y="4941168"/>
            <a:ext cx="7993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PH" altLang="en-US" sz="2400"/>
              <a:t>JPEG, BMP, and PNG		MS Paint or Adobe Photoshop</a:t>
            </a:r>
          </a:p>
          <a:p>
            <a:pPr eaLnBrk="1" hangingPunct="1"/>
            <a:endParaRPr lang="en-PH" altLang="en-US" sz="2400"/>
          </a:p>
          <a:p>
            <a:pPr eaLnBrk="1" hangingPunct="1"/>
            <a:r>
              <a:rPr lang="en-PH" altLang="en-US" sz="2400"/>
              <a:t>PDF 	        Adobe Photoshop or Adobe Illustrator</a:t>
            </a:r>
          </a:p>
        </p:txBody>
      </p:sp>
      <p:sp>
        <p:nvSpPr>
          <p:cNvPr id="11" name="Right Arrow 10"/>
          <p:cNvSpPr/>
          <p:nvPr/>
        </p:nvSpPr>
        <p:spPr>
          <a:xfrm>
            <a:off x="3527623" y="5022131"/>
            <a:ext cx="539750" cy="287337"/>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a:solidFill>
                <a:schemeClr val="tx1"/>
              </a:solidFill>
            </a:endParaRPr>
          </a:p>
        </p:txBody>
      </p:sp>
      <p:sp>
        <p:nvSpPr>
          <p:cNvPr id="13" name="Right Arrow 12"/>
          <p:cNvSpPr/>
          <p:nvPr/>
        </p:nvSpPr>
        <p:spPr>
          <a:xfrm>
            <a:off x="1376561" y="5731743"/>
            <a:ext cx="539750" cy="287338"/>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a:solidFill>
                <a:schemeClr val="tx1"/>
              </a:solidFill>
            </a:endParaRPr>
          </a:p>
        </p:txBody>
      </p:sp>
    </p:spTree>
    <p:extLst>
      <p:ext uri="{BB962C8B-B14F-4D97-AF65-F5344CB8AC3E}">
        <p14:creationId xmlns:p14="http://schemas.microsoft.com/office/powerpoint/2010/main" val="482625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3</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dirty="0">
                <a:solidFill>
                  <a:schemeClr val="bg1"/>
                </a:solidFill>
                <a:latin typeface="+mn-lt"/>
              </a:rPr>
              <a:t>The geographic approach</a:t>
            </a:r>
            <a:endParaRPr lang="en-PH" altLang="en-US" sz="3200" b="1" dirty="0">
              <a:solidFill>
                <a:schemeClr val="bg1"/>
              </a:solidFill>
              <a:latin typeface="+mn-lt"/>
            </a:endParaRPr>
          </a:p>
        </p:txBody>
      </p:sp>
      <p:sp>
        <p:nvSpPr>
          <p:cNvPr id="15" name="Content Placeholder 2">
            <a:extLst>
              <a:ext uri="{FF2B5EF4-FFF2-40B4-BE49-F238E27FC236}">
                <a16:creationId xmlns:a16="http://schemas.microsoft.com/office/drawing/2014/main" xmlns="" id="{1CE2658D-C5A8-4FD0-B27A-2F8C65791D4B}"/>
              </a:ext>
            </a:extLst>
          </p:cNvPr>
          <p:cNvSpPr txBox="1">
            <a:spLocks/>
          </p:cNvSpPr>
          <p:nvPr/>
        </p:nvSpPr>
        <p:spPr>
          <a:xfrm>
            <a:off x="250825" y="1340693"/>
            <a:ext cx="4465638" cy="5400675"/>
          </a:xfr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charset="0"/>
              <a:buNone/>
              <a:defRPr/>
            </a:pPr>
            <a:r>
              <a:rPr lang="en-GB" sz="1800" b="1"/>
              <a:t>Step 1: Ask</a:t>
            </a:r>
          </a:p>
          <a:p>
            <a:pPr>
              <a:spcBef>
                <a:spcPts val="0"/>
              </a:spcBef>
              <a:defRPr/>
            </a:pPr>
            <a:r>
              <a:rPr lang="en-GB" sz="1800"/>
              <a:t>What is the problem to solve or analyze, where is it located?</a:t>
            </a:r>
          </a:p>
          <a:p>
            <a:pPr marL="0" indent="0">
              <a:spcBef>
                <a:spcPts val="0"/>
              </a:spcBef>
              <a:buFont typeface="Arial" charset="0"/>
              <a:buNone/>
              <a:defRPr/>
            </a:pPr>
            <a:r>
              <a:rPr lang="en-GB" sz="1800" b="1"/>
              <a:t>Step 2: Acquire</a:t>
            </a:r>
          </a:p>
          <a:p>
            <a:pPr>
              <a:spcBef>
                <a:spcPts val="0"/>
              </a:spcBef>
              <a:defRPr/>
            </a:pPr>
            <a:r>
              <a:rPr lang="en-GB" sz="1800"/>
              <a:t>What data are needed to complete the analysis, where can it be found or generated?</a:t>
            </a:r>
          </a:p>
          <a:p>
            <a:pPr marL="0" indent="0">
              <a:spcBef>
                <a:spcPts val="0"/>
              </a:spcBef>
              <a:buFont typeface="Arial" charset="0"/>
              <a:buNone/>
              <a:defRPr/>
            </a:pPr>
            <a:r>
              <a:rPr lang="en-GB" sz="1800" b="1"/>
              <a:t>Step 3: Examine</a:t>
            </a:r>
            <a:endParaRPr lang="en-GB" sz="1800"/>
          </a:p>
          <a:p>
            <a:pPr>
              <a:spcBef>
                <a:spcPts val="0"/>
              </a:spcBef>
              <a:defRPr/>
            </a:pPr>
            <a:r>
              <a:rPr lang="en-GB" sz="1800"/>
              <a:t>Visual inspection of data, how is it organized (</a:t>
            </a:r>
            <a:r>
              <a:rPr lang="en-GB" sz="1800" b="1"/>
              <a:t>schema</a:t>
            </a:r>
            <a:r>
              <a:rPr lang="en-GB" sz="1800"/>
              <a:t>), how does it correspond to other data and physical world (</a:t>
            </a:r>
            <a:r>
              <a:rPr lang="en-GB" sz="1800" b="1"/>
              <a:t>topology</a:t>
            </a:r>
            <a:r>
              <a:rPr lang="en-GB" sz="1800"/>
              <a:t>), where is it from (</a:t>
            </a:r>
            <a:r>
              <a:rPr lang="en-GB" sz="1800" b="1"/>
              <a:t>metadata</a:t>
            </a:r>
            <a:r>
              <a:rPr lang="en-GB" sz="1800"/>
              <a:t>).</a:t>
            </a:r>
          </a:p>
          <a:p>
            <a:pPr marL="0" indent="0">
              <a:spcBef>
                <a:spcPts val="0"/>
              </a:spcBef>
              <a:buFont typeface="Arial" charset="0"/>
              <a:buNone/>
              <a:defRPr/>
            </a:pPr>
            <a:r>
              <a:rPr lang="en-GB" sz="1800" b="1"/>
              <a:t>Step 4: Analyze</a:t>
            </a:r>
          </a:p>
          <a:p>
            <a:pPr>
              <a:spcBef>
                <a:spcPts val="0"/>
              </a:spcBef>
              <a:defRPr/>
            </a:pPr>
            <a:r>
              <a:rPr lang="en-GB" sz="1800"/>
              <a:t>Way data processed and analysed depends on results wanted.</a:t>
            </a:r>
          </a:p>
          <a:p>
            <a:pPr marL="0" indent="0">
              <a:spcBef>
                <a:spcPts val="0"/>
              </a:spcBef>
              <a:buFont typeface="Arial" charset="0"/>
              <a:buNone/>
              <a:defRPr/>
            </a:pPr>
            <a:r>
              <a:rPr lang="en-GB" sz="1800" b="1"/>
              <a:t>Step 5: Act</a:t>
            </a:r>
          </a:p>
          <a:p>
            <a:pPr>
              <a:spcBef>
                <a:spcPts val="0"/>
              </a:spcBef>
              <a:defRPr/>
            </a:pPr>
            <a:r>
              <a:rPr lang="en-GB" sz="1800"/>
              <a:t>Presentation of results part of the decision making process. Via reports, maps, tables, and charts; printed/digitally – network/web.</a:t>
            </a:r>
            <a:endParaRPr lang="en-GB" sz="1800" dirty="0"/>
          </a:p>
        </p:txBody>
      </p:sp>
      <p:pic>
        <p:nvPicPr>
          <p:cNvPr id="16" name="Picture 4">
            <a:extLst>
              <a:ext uri="{FF2B5EF4-FFF2-40B4-BE49-F238E27FC236}">
                <a16:creationId xmlns:a16="http://schemas.microsoft.com/office/drawing/2014/main" xmlns="" id="{C5A63A17-12DD-4EA7-B2CF-31CF2BFC21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124793"/>
            <a:ext cx="4186238"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a:extLst>
              <a:ext uri="{FF2B5EF4-FFF2-40B4-BE49-F238E27FC236}">
                <a16:creationId xmlns:a16="http://schemas.microsoft.com/office/drawing/2014/main" xmlns="" id="{73086E28-7632-435D-8E67-F3BD717E1AC4}"/>
              </a:ext>
            </a:extLst>
          </p:cNvPr>
          <p:cNvSpPr txBox="1">
            <a:spLocks/>
          </p:cNvSpPr>
          <p:nvPr/>
        </p:nvSpPr>
        <p:spPr bwMode="auto">
          <a:xfrm>
            <a:off x="4572000" y="5949206"/>
            <a:ext cx="4465638" cy="504825"/>
          </a:xfrm>
          <a:prstGeom prst="rect">
            <a:avLst/>
          </a:prstGeom>
          <a:noFill/>
          <a:ln w="9525">
            <a:noFill/>
            <a:miter lim="800000"/>
            <a:headEnd/>
            <a:tailEnd/>
          </a:ln>
        </p:spPr>
        <p:txBody>
          <a:bodyPr/>
          <a:lstStyle/>
          <a:p>
            <a:pPr algn="ctr">
              <a:lnSpc>
                <a:spcPct val="90000"/>
              </a:lnSpc>
              <a:spcBef>
                <a:spcPts val="0"/>
              </a:spcBef>
              <a:buFont typeface="Arial" charset="0"/>
              <a:buNone/>
              <a:defRPr/>
            </a:pPr>
            <a:r>
              <a:rPr lang="en-GB" b="1" dirty="0">
                <a:latin typeface="+mn-lt"/>
                <a:cs typeface="+mn-cs"/>
              </a:rPr>
              <a:t>Thematic mapping follows these steps</a:t>
            </a:r>
            <a:endParaRPr lang="en-GB" dirty="0">
              <a:latin typeface="+mn-lt"/>
              <a:cs typeface="+mn-cs"/>
            </a:endParaRPr>
          </a:p>
        </p:txBody>
      </p:sp>
    </p:spTree>
    <p:extLst>
      <p:ext uri="{BB962C8B-B14F-4D97-AF65-F5344CB8AC3E}">
        <p14:creationId xmlns:p14="http://schemas.microsoft.com/office/powerpoint/2010/main" val="183540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D:\Izay_Pantanilla\Health_GeoLab\PROJECTS\HIS_GEO_ENABLING\FIGURES\2.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803069" y="2470250"/>
            <a:ext cx="3369940" cy="2376834"/>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4</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The thematic mapping process</a:t>
            </a:r>
            <a:endParaRPr lang="en-PH" altLang="en-US" sz="3200" b="1" dirty="0">
              <a:solidFill>
                <a:schemeClr val="bg1"/>
              </a:solidFill>
              <a:latin typeface="+mn-lt"/>
            </a:endParaRPr>
          </a:p>
        </p:txBody>
      </p:sp>
      <p:sp>
        <p:nvSpPr>
          <p:cNvPr id="18" name="Content Placeholder 2"/>
          <p:cNvSpPr txBox="1">
            <a:spLocks/>
          </p:cNvSpPr>
          <p:nvPr/>
        </p:nvSpPr>
        <p:spPr>
          <a:xfrm>
            <a:off x="395288" y="1135335"/>
            <a:ext cx="3960812" cy="4679950"/>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defRPr/>
            </a:pPr>
            <a:r>
              <a:rPr lang="en-PH"/>
              <a:t>Three main parts of the process:</a:t>
            </a:r>
          </a:p>
          <a:p>
            <a:pPr>
              <a:defRPr/>
            </a:pPr>
            <a:r>
              <a:rPr lang="en-PH"/>
              <a:t>Understanding the context of the map to be created</a:t>
            </a:r>
          </a:p>
          <a:p>
            <a:pPr>
              <a:defRPr/>
            </a:pPr>
            <a:r>
              <a:rPr lang="en-PH"/>
              <a:t>Collecting and preparing the necessary data and information</a:t>
            </a:r>
          </a:p>
          <a:p>
            <a:pPr>
              <a:defRPr/>
            </a:pPr>
            <a:r>
              <a:rPr lang="en-PH"/>
              <a:t>Creating the thematic map itself</a:t>
            </a:r>
            <a:endParaRPr lang="en-PH" dirty="0"/>
          </a:p>
        </p:txBody>
      </p:sp>
      <p:sp>
        <p:nvSpPr>
          <p:cNvPr id="19" name="TextBox 2"/>
          <p:cNvSpPr txBox="1">
            <a:spLocks noChangeArrowheads="1"/>
          </p:cNvSpPr>
          <p:nvPr/>
        </p:nvSpPr>
        <p:spPr bwMode="auto">
          <a:xfrm>
            <a:off x="52635" y="6535564"/>
            <a:ext cx="49514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r>
              <a:rPr lang="en-PH" sz="1200"/>
              <a:t>https://www.healthgeolab.net/DOCUMENTS/Guide_HGLC_Part2_6_1.pdf</a:t>
            </a:r>
          </a:p>
        </p:txBody>
      </p:sp>
      <p:pic>
        <p:nvPicPr>
          <p:cNvPr id="27" name="Picture 4" descr="C:\Users\Samsung\AppData\Local\Microsoft\Windows\INetCache\IE\TH5BE5R4\sivvus-pendrive-icon-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1013" y="4878660"/>
            <a:ext cx="7921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ight Brace 27"/>
          <p:cNvSpPr/>
          <p:nvPr/>
        </p:nvSpPr>
        <p:spPr>
          <a:xfrm>
            <a:off x="4284663" y="2070373"/>
            <a:ext cx="287337" cy="1081087"/>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 name="Right Brace 28"/>
          <p:cNvSpPr/>
          <p:nvPr/>
        </p:nvSpPr>
        <p:spPr>
          <a:xfrm>
            <a:off x="4284663" y="3365773"/>
            <a:ext cx="287337" cy="1081087"/>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 name="Right Brace 29"/>
          <p:cNvSpPr/>
          <p:nvPr/>
        </p:nvSpPr>
        <p:spPr>
          <a:xfrm>
            <a:off x="4284663" y="4591323"/>
            <a:ext cx="287337" cy="10795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 name="Content Placeholder 2"/>
          <p:cNvSpPr txBox="1">
            <a:spLocks/>
          </p:cNvSpPr>
          <p:nvPr/>
        </p:nvSpPr>
        <p:spPr bwMode="auto">
          <a:xfrm>
            <a:off x="4859338" y="2394223"/>
            <a:ext cx="792162" cy="504825"/>
          </a:xfrm>
          <a:prstGeom prst="rect">
            <a:avLst/>
          </a:prstGeom>
          <a:noFill/>
          <a:ln w="9525">
            <a:noFill/>
            <a:miter lim="800000"/>
            <a:headEnd/>
            <a:tailEnd/>
          </a:ln>
        </p:spPr>
        <p:txBody>
          <a:bodyPr/>
          <a:lstStyle/>
          <a:p>
            <a:pPr>
              <a:lnSpc>
                <a:spcPct val="90000"/>
              </a:lnSpc>
              <a:spcBef>
                <a:spcPts val="1000"/>
              </a:spcBef>
              <a:buFont typeface="Arial" charset="0"/>
              <a:buNone/>
              <a:defRPr/>
            </a:pPr>
            <a:r>
              <a:rPr lang="en-PH" sz="2800" dirty="0">
                <a:latin typeface="+mn-lt"/>
                <a:cs typeface="+mn-cs"/>
              </a:rPr>
              <a:t>Ask</a:t>
            </a:r>
          </a:p>
        </p:txBody>
      </p:sp>
      <p:sp>
        <p:nvSpPr>
          <p:cNvPr id="32" name="Content Placeholder 2"/>
          <p:cNvSpPr txBox="1">
            <a:spLocks/>
          </p:cNvSpPr>
          <p:nvPr/>
        </p:nvSpPr>
        <p:spPr bwMode="auto">
          <a:xfrm>
            <a:off x="4775200" y="3456260"/>
            <a:ext cx="1441450" cy="503238"/>
          </a:xfrm>
          <a:prstGeom prst="rect">
            <a:avLst/>
          </a:prstGeom>
          <a:noFill/>
          <a:ln w="9525">
            <a:noFill/>
            <a:miter lim="800000"/>
            <a:headEnd/>
            <a:tailEnd/>
          </a:ln>
        </p:spPr>
        <p:txBody>
          <a:bodyPr/>
          <a:lstStyle/>
          <a:p>
            <a:pPr>
              <a:lnSpc>
                <a:spcPct val="90000"/>
              </a:lnSpc>
              <a:spcBef>
                <a:spcPts val="1000"/>
              </a:spcBef>
              <a:buFont typeface="Arial" charset="0"/>
              <a:buNone/>
              <a:defRPr/>
            </a:pPr>
            <a:r>
              <a:rPr lang="en-PH" sz="2800" dirty="0">
                <a:latin typeface="+mn-lt"/>
                <a:cs typeface="+mn-cs"/>
              </a:rPr>
              <a:t>Acquire</a:t>
            </a:r>
          </a:p>
          <a:p>
            <a:pPr>
              <a:lnSpc>
                <a:spcPct val="90000"/>
              </a:lnSpc>
              <a:spcBef>
                <a:spcPts val="1000"/>
              </a:spcBef>
              <a:buFont typeface="Arial" charset="0"/>
              <a:buNone/>
              <a:defRPr/>
            </a:pPr>
            <a:r>
              <a:rPr lang="en-PH" sz="2800" dirty="0">
                <a:latin typeface="+mn-lt"/>
                <a:cs typeface="+mn-cs"/>
              </a:rPr>
              <a:t>Examine</a:t>
            </a:r>
          </a:p>
        </p:txBody>
      </p:sp>
      <p:sp>
        <p:nvSpPr>
          <p:cNvPr id="33" name="Content Placeholder 2"/>
          <p:cNvSpPr txBox="1">
            <a:spLocks/>
          </p:cNvSpPr>
          <p:nvPr/>
        </p:nvSpPr>
        <p:spPr bwMode="auto">
          <a:xfrm>
            <a:off x="4787900" y="4951685"/>
            <a:ext cx="1439863" cy="503238"/>
          </a:xfrm>
          <a:prstGeom prst="rect">
            <a:avLst/>
          </a:prstGeom>
          <a:noFill/>
          <a:ln w="9525">
            <a:noFill/>
            <a:miter lim="800000"/>
            <a:headEnd/>
            <a:tailEnd/>
          </a:ln>
        </p:spPr>
        <p:txBody>
          <a:bodyPr/>
          <a:lstStyle/>
          <a:p>
            <a:pPr>
              <a:lnSpc>
                <a:spcPct val="90000"/>
              </a:lnSpc>
              <a:spcBef>
                <a:spcPts val="1000"/>
              </a:spcBef>
              <a:buFont typeface="Arial" charset="0"/>
              <a:buNone/>
              <a:defRPr/>
            </a:pPr>
            <a:r>
              <a:rPr lang="en-PH" sz="2800" dirty="0">
                <a:latin typeface="+mn-lt"/>
                <a:cs typeface="+mn-cs"/>
              </a:rPr>
              <a:t>Analyse</a:t>
            </a:r>
          </a:p>
        </p:txBody>
      </p:sp>
      <p:sp>
        <p:nvSpPr>
          <p:cNvPr id="34" name="Rectangle 16"/>
          <p:cNvSpPr>
            <a:spLocks noChangeArrowheads="1"/>
          </p:cNvSpPr>
          <p:nvPr/>
        </p:nvSpPr>
        <p:spPr bwMode="auto">
          <a:xfrm>
            <a:off x="6372225" y="5599385"/>
            <a:ext cx="223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Guide_HGLC_Part2_6_1.pdf</a:t>
            </a:r>
          </a:p>
        </p:txBody>
      </p:sp>
    </p:spTree>
    <p:extLst>
      <p:ext uri="{BB962C8B-B14F-4D97-AF65-F5344CB8AC3E}">
        <p14:creationId xmlns:p14="http://schemas.microsoft.com/office/powerpoint/2010/main" val="773057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5</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The thematic mapping process</a:t>
            </a:r>
            <a:endParaRPr lang="en-PH" altLang="en-US" sz="3200" b="1" dirty="0">
              <a:solidFill>
                <a:schemeClr val="bg1"/>
              </a:solidFill>
              <a:latin typeface="+mn-lt"/>
            </a:endParaRPr>
          </a:p>
        </p:txBody>
      </p:sp>
      <p:sp>
        <p:nvSpPr>
          <p:cNvPr id="17" name="Content Placeholder 2"/>
          <p:cNvSpPr txBox="1">
            <a:spLocks/>
          </p:cNvSpPr>
          <p:nvPr/>
        </p:nvSpPr>
        <p:spPr>
          <a:xfrm>
            <a:off x="251520" y="2492797"/>
            <a:ext cx="8315325" cy="2592387"/>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600"/>
              </a:spcAft>
            </a:pPr>
            <a:r>
              <a:rPr lang="en-PH" altLang="en-US" sz="2800"/>
              <a:t>What is the map going to be used for? Is this for general information, decision making?</a:t>
            </a:r>
          </a:p>
          <a:p>
            <a:pPr lvl="1">
              <a:spcAft>
                <a:spcPts val="600"/>
              </a:spcAft>
            </a:pPr>
            <a:r>
              <a:rPr lang="en-PH" altLang="en-US" sz="2800"/>
              <a:t>What is the message(s) that the map is meant to convey?</a:t>
            </a:r>
          </a:p>
          <a:p>
            <a:pPr lvl="1">
              <a:spcAft>
                <a:spcPts val="600"/>
              </a:spcAft>
            </a:pPr>
            <a:r>
              <a:rPr lang="en-PH" altLang="en-US" sz="2800"/>
              <a:t>When and where will this map be used?</a:t>
            </a:r>
          </a:p>
          <a:p>
            <a:pPr lvl="1">
              <a:spcAft>
                <a:spcPts val="600"/>
              </a:spcAft>
            </a:pPr>
            <a:r>
              <a:rPr lang="en-PH" altLang="en-US" sz="2800"/>
              <a:t>Who will present the map?</a:t>
            </a:r>
          </a:p>
          <a:p>
            <a:pPr lvl="1">
              <a:spcAft>
                <a:spcPts val="600"/>
              </a:spcAft>
              <a:buFont typeface="Arial" pitchFamily="34" charset="0"/>
              <a:buNone/>
            </a:pPr>
            <a:r>
              <a:rPr lang="en-PH" altLang="en-US" sz="2800"/>
              <a:t>	</a:t>
            </a:r>
          </a:p>
        </p:txBody>
      </p:sp>
      <p:sp>
        <p:nvSpPr>
          <p:cNvPr id="21" name="Rectangle 20"/>
          <p:cNvSpPr/>
          <p:nvPr/>
        </p:nvSpPr>
        <p:spPr>
          <a:xfrm>
            <a:off x="519808" y="1825352"/>
            <a:ext cx="4540250" cy="522288"/>
          </a:xfrm>
          <a:prstGeom prst="rect">
            <a:avLst/>
          </a:prstGeom>
        </p:spPr>
        <p:txBody>
          <a:bodyPr wrap="none">
            <a:spAutoFit/>
          </a:bodyPr>
          <a:lstStyle/>
          <a:p>
            <a:pPr>
              <a:defRPr/>
            </a:pPr>
            <a:r>
              <a:rPr lang="en-PH" altLang="en-US" sz="2800" dirty="0">
                <a:latin typeface="+mn-lt"/>
                <a:cs typeface="Arial" charset="0"/>
              </a:rPr>
              <a:t>1. Understanding the purpose</a:t>
            </a:r>
            <a:endParaRPr lang="en-US" sz="2800" dirty="0">
              <a:latin typeface="+mn-lt"/>
              <a:cs typeface="Arial" charset="0"/>
            </a:endParaRPr>
          </a:p>
        </p:txBody>
      </p:sp>
      <p:sp>
        <p:nvSpPr>
          <p:cNvPr id="22" name="Title 1"/>
          <p:cNvSpPr txBox="1">
            <a:spLocks/>
          </p:cNvSpPr>
          <p:nvPr/>
        </p:nvSpPr>
        <p:spPr bwMode="auto">
          <a:xfrm>
            <a:off x="268983" y="1134790"/>
            <a:ext cx="9109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en-PH" altLang="en-US" sz="2800" b="1">
                <a:latin typeface="+mn-lt"/>
              </a:rPr>
              <a:t>Understanding the context of the map to be created</a:t>
            </a:r>
            <a:endParaRPr lang="en-PH" altLang="en-US" sz="3600" b="1">
              <a:latin typeface="+mn-lt"/>
            </a:endParaRPr>
          </a:p>
        </p:txBody>
      </p:sp>
    </p:spTree>
    <p:extLst>
      <p:ext uri="{BB962C8B-B14F-4D97-AF65-F5344CB8AC3E}">
        <p14:creationId xmlns:p14="http://schemas.microsoft.com/office/powerpoint/2010/main" val="1929138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6</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The thematic mapping process</a:t>
            </a:r>
            <a:endParaRPr lang="en-PH" altLang="en-US" sz="3200" b="1" dirty="0">
              <a:solidFill>
                <a:schemeClr val="bg1"/>
              </a:solidFill>
              <a:latin typeface="+mn-lt"/>
            </a:endParaRPr>
          </a:p>
        </p:txBody>
      </p:sp>
      <p:sp>
        <p:nvSpPr>
          <p:cNvPr id="22" name="Title 1"/>
          <p:cNvSpPr txBox="1">
            <a:spLocks/>
          </p:cNvSpPr>
          <p:nvPr/>
        </p:nvSpPr>
        <p:spPr bwMode="auto">
          <a:xfrm>
            <a:off x="268983" y="1134790"/>
            <a:ext cx="9109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en-PH" altLang="en-US" sz="2800" b="1">
                <a:latin typeface="+mn-lt"/>
              </a:rPr>
              <a:t>Understanding the context of the map to be created</a:t>
            </a:r>
            <a:endParaRPr lang="en-PH" altLang="en-US" sz="3600" b="1">
              <a:latin typeface="+mn-lt"/>
            </a:endParaRPr>
          </a:p>
        </p:txBody>
      </p:sp>
      <p:sp>
        <p:nvSpPr>
          <p:cNvPr id="7" name="Content Placeholder 2"/>
          <p:cNvSpPr txBox="1">
            <a:spLocks/>
          </p:cNvSpPr>
          <p:nvPr/>
        </p:nvSpPr>
        <p:spPr>
          <a:xfrm>
            <a:off x="395288" y="2349028"/>
            <a:ext cx="8316912" cy="3024188"/>
          </a:xfrm>
          <a:prstGeom prst="rect">
            <a:avLst/>
          </a:prstGeom>
        </p:spPr>
        <p:txBody>
          <a:bodyPr>
            <a:noAutofit/>
          </a:bodyPr>
          <a:lstStyle>
            <a:defPPr>
              <a:defRPr lang="en-US"/>
            </a:defPPr>
            <a:lvl1pPr marL="228600" indent="-228600">
              <a:lnSpc>
                <a:spcPct val="90000"/>
              </a:lnSpc>
              <a:spcBef>
                <a:spcPts val="1000"/>
              </a:spcBef>
              <a:buFont typeface="Arial" charset="0"/>
              <a:buChar char="•"/>
              <a:defRPr sz="2800">
                <a:latin typeface="+mn-lt"/>
                <a:cs typeface="+mn-cs"/>
              </a:defRPr>
            </a:lvl1pPr>
            <a:lvl2pPr marL="685800" lvl="1" indent="-228600">
              <a:lnSpc>
                <a:spcPct val="90000"/>
              </a:lnSpc>
              <a:spcBef>
                <a:spcPts val="500"/>
              </a:spcBef>
              <a:spcAft>
                <a:spcPts val="600"/>
              </a:spcAft>
              <a:buFont typeface="Arial" charset="0"/>
              <a:buChar char="•"/>
              <a:defRPr sz="2800">
                <a:latin typeface="+mn-lt"/>
                <a:cs typeface="+mn-cs"/>
              </a:defRPr>
            </a:lvl2pPr>
            <a:lvl3pPr marL="1143000" indent="-228600">
              <a:lnSpc>
                <a:spcPct val="90000"/>
              </a:lnSpc>
              <a:spcBef>
                <a:spcPts val="500"/>
              </a:spcBef>
              <a:buFont typeface="Arial" charset="0"/>
              <a:buChar char="•"/>
              <a:defRPr sz="2000">
                <a:latin typeface="+mn-lt"/>
                <a:cs typeface="+mn-cs"/>
              </a:defRPr>
            </a:lvl3pPr>
            <a:lvl4pPr marL="1600200" indent="-228600">
              <a:lnSpc>
                <a:spcPct val="90000"/>
              </a:lnSpc>
              <a:spcBef>
                <a:spcPts val="500"/>
              </a:spcBef>
              <a:buFont typeface="Arial" charset="0"/>
              <a:buChar char="•"/>
              <a:defRPr>
                <a:latin typeface="+mn-lt"/>
                <a:cs typeface="+mn-cs"/>
              </a:defRPr>
            </a:lvl4pPr>
            <a:lvl5pPr marL="2057400" indent="-228600">
              <a:lnSpc>
                <a:spcPct val="90000"/>
              </a:lnSpc>
              <a:spcBef>
                <a:spcPts val="500"/>
              </a:spcBef>
              <a:buFont typeface="Arial" charset="0"/>
              <a:buChar char="•"/>
              <a:defRPr>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pPr lvl="1"/>
            <a:r>
              <a:rPr lang="en-PH" altLang="en-US"/>
              <a:t>Who will be using the map?</a:t>
            </a:r>
          </a:p>
          <a:p>
            <a:pPr lvl="1"/>
            <a:r>
              <a:rPr lang="en-PH" altLang="en-US"/>
              <a:t>Is this map meant for the MOHS only or for the public?</a:t>
            </a:r>
          </a:p>
          <a:p>
            <a:pPr lvl="1"/>
            <a:r>
              <a:rPr lang="en-PH" altLang="en-US"/>
              <a:t>Can we use technical terms/jargons or should we only use simple terms?</a:t>
            </a:r>
          </a:p>
          <a:p>
            <a:pPr lvl="1"/>
            <a:r>
              <a:rPr lang="en-PH" altLang="en-US"/>
              <a:t>Is the audience familiar with the topic covered by the map?</a:t>
            </a:r>
          </a:p>
          <a:p>
            <a:pPr lvl="1"/>
            <a:r>
              <a:rPr lang="en-PH" altLang="en-US"/>
              <a:t>Do your map readers know the area well?</a:t>
            </a:r>
          </a:p>
        </p:txBody>
      </p:sp>
      <p:sp>
        <p:nvSpPr>
          <p:cNvPr id="9" name="Rectangle 8"/>
          <p:cNvSpPr/>
          <p:nvPr/>
        </p:nvSpPr>
        <p:spPr>
          <a:xfrm>
            <a:off x="539552" y="1826592"/>
            <a:ext cx="4667250" cy="522288"/>
          </a:xfrm>
          <a:prstGeom prst="rect">
            <a:avLst/>
          </a:prstGeom>
        </p:spPr>
        <p:txBody>
          <a:bodyPr wrap="none">
            <a:spAutoFit/>
          </a:bodyPr>
          <a:lstStyle/>
          <a:p>
            <a:r>
              <a:rPr lang="en-PH" altLang="en-US" sz="2800" dirty="0">
                <a:latin typeface="+mn-lt"/>
              </a:rPr>
              <a:t>2. Understanding the audience</a:t>
            </a:r>
            <a:endParaRPr lang="en-US" sz="2800" dirty="0">
              <a:latin typeface="+mn-lt"/>
            </a:endParaRPr>
          </a:p>
        </p:txBody>
      </p:sp>
    </p:spTree>
    <p:extLst>
      <p:ext uri="{BB962C8B-B14F-4D97-AF65-F5344CB8AC3E}">
        <p14:creationId xmlns:p14="http://schemas.microsoft.com/office/powerpoint/2010/main" val="3883443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7</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The thematic mapping process</a:t>
            </a:r>
            <a:endParaRPr lang="en-PH" altLang="en-US" sz="3200" b="1" dirty="0">
              <a:solidFill>
                <a:schemeClr val="bg1"/>
              </a:solidFill>
              <a:latin typeface="+mn-lt"/>
            </a:endParaRPr>
          </a:p>
        </p:txBody>
      </p:sp>
      <p:sp>
        <p:nvSpPr>
          <p:cNvPr id="22" name="Title 1"/>
          <p:cNvSpPr txBox="1">
            <a:spLocks/>
          </p:cNvSpPr>
          <p:nvPr/>
        </p:nvSpPr>
        <p:spPr bwMode="auto">
          <a:xfrm>
            <a:off x="268983" y="1134790"/>
            <a:ext cx="9109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en-PH" altLang="en-US" sz="2800" b="1">
                <a:latin typeface="+mn-lt"/>
              </a:rPr>
              <a:t>Understanding the context of the map to be created</a:t>
            </a:r>
            <a:endParaRPr lang="en-PH" altLang="en-US" sz="3600" b="1">
              <a:latin typeface="+mn-lt"/>
            </a:endParaRPr>
          </a:p>
        </p:txBody>
      </p:sp>
      <p:sp>
        <p:nvSpPr>
          <p:cNvPr id="7" name="Content Placeholder 2"/>
          <p:cNvSpPr txBox="1">
            <a:spLocks/>
          </p:cNvSpPr>
          <p:nvPr/>
        </p:nvSpPr>
        <p:spPr>
          <a:xfrm>
            <a:off x="395288" y="2349028"/>
            <a:ext cx="8316912" cy="3024188"/>
          </a:xfrm>
          <a:prstGeom prst="rect">
            <a:avLst/>
          </a:prstGeom>
        </p:spPr>
        <p:txBody>
          <a:bodyPr>
            <a:noAutofit/>
          </a:bodyPr>
          <a:lstStyle>
            <a:defPPr>
              <a:defRPr lang="en-US"/>
            </a:defPPr>
            <a:lvl1pPr marL="228600" indent="-228600">
              <a:lnSpc>
                <a:spcPct val="90000"/>
              </a:lnSpc>
              <a:spcBef>
                <a:spcPts val="1000"/>
              </a:spcBef>
              <a:buFont typeface="Arial" charset="0"/>
              <a:buChar char="•"/>
              <a:defRPr sz="2800">
                <a:latin typeface="+mn-lt"/>
                <a:cs typeface="+mn-cs"/>
              </a:defRPr>
            </a:lvl1pPr>
            <a:lvl2pPr marL="685800" lvl="1" indent="-228600">
              <a:lnSpc>
                <a:spcPct val="90000"/>
              </a:lnSpc>
              <a:spcBef>
                <a:spcPts val="500"/>
              </a:spcBef>
              <a:spcAft>
                <a:spcPts val="600"/>
              </a:spcAft>
              <a:buFont typeface="Arial" charset="0"/>
              <a:buChar char="•"/>
              <a:defRPr sz="2800">
                <a:latin typeface="+mn-lt"/>
                <a:cs typeface="+mn-cs"/>
              </a:defRPr>
            </a:lvl2pPr>
            <a:lvl3pPr marL="1143000" indent="-228600">
              <a:lnSpc>
                <a:spcPct val="90000"/>
              </a:lnSpc>
              <a:spcBef>
                <a:spcPts val="500"/>
              </a:spcBef>
              <a:buFont typeface="Arial" charset="0"/>
              <a:buChar char="•"/>
              <a:defRPr sz="2000">
                <a:latin typeface="+mn-lt"/>
                <a:cs typeface="+mn-cs"/>
              </a:defRPr>
            </a:lvl3pPr>
            <a:lvl4pPr marL="1600200" indent="-228600">
              <a:lnSpc>
                <a:spcPct val="90000"/>
              </a:lnSpc>
              <a:spcBef>
                <a:spcPts val="500"/>
              </a:spcBef>
              <a:buFont typeface="Arial" charset="0"/>
              <a:buChar char="•"/>
              <a:defRPr>
                <a:latin typeface="+mn-lt"/>
                <a:cs typeface="+mn-cs"/>
              </a:defRPr>
            </a:lvl4pPr>
            <a:lvl5pPr marL="2057400" indent="-228600">
              <a:lnSpc>
                <a:spcPct val="90000"/>
              </a:lnSpc>
              <a:spcBef>
                <a:spcPts val="500"/>
              </a:spcBef>
              <a:buFont typeface="Arial" charset="0"/>
              <a:buChar char="•"/>
              <a:defRPr>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pPr lvl="1"/>
            <a:r>
              <a:rPr lang="en-PH" altLang="en-US"/>
              <a:t>What information needs to appear on the map to fulfil the expected purpose and reach the target audience?</a:t>
            </a:r>
          </a:p>
          <a:p>
            <a:pPr lvl="1"/>
            <a:r>
              <a:rPr lang="en-PH" altLang="en-US"/>
              <a:t>Is there any particular way in which the information should be represented on the map?</a:t>
            </a:r>
          </a:p>
          <a:p>
            <a:pPr lvl="1"/>
            <a:r>
              <a:rPr lang="en-PH" altLang="en-US"/>
              <a:t>What data and information needs to be collected in order to create the map</a:t>
            </a:r>
          </a:p>
        </p:txBody>
      </p:sp>
      <p:sp>
        <p:nvSpPr>
          <p:cNvPr id="9" name="Rectangle 8"/>
          <p:cNvSpPr/>
          <p:nvPr/>
        </p:nvSpPr>
        <p:spPr>
          <a:xfrm>
            <a:off x="539552" y="1826592"/>
            <a:ext cx="3531159" cy="523220"/>
          </a:xfrm>
          <a:prstGeom prst="rect">
            <a:avLst/>
          </a:prstGeom>
        </p:spPr>
        <p:txBody>
          <a:bodyPr wrap="none">
            <a:spAutoFit/>
          </a:bodyPr>
          <a:lstStyle/>
          <a:p>
            <a:pPr>
              <a:defRPr/>
            </a:pPr>
            <a:r>
              <a:rPr lang="en-PH" altLang="en-US" sz="2800">
                <a:latin typeface="+mn-lt"/>
              </a:rPr>
              <a:t>3. Defining the content</a:t>
            </a:r>
            <a:endParaRPr lang="en-US" sz="2800" dirty="0">
              <a:latin typeface="+mn-lt"/>
            </a:endParaRPr>
          </a:p>
        </p:txBody>
      </p:sp>
      <p:pic>
        <p:nvPicPr>
          <p:cNvPr id="10"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950" y="5632475"/>
            <a:ext cx="6858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
          <p:cNvSpPr txBox="1">
            <a:spLocks noChangeArrowheads="1"/>
          </p:cNvSpPr>
          <p:nvPr/>
        </p:nvSpPr>
        <p:spPr bwMode="auto">
          <a:xfrm>
            <a:off x="1682750" y="5751537"/>
            <a:ext cx="7029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PH" altLang="en-US" sz="2400"/>
              <a:t>Avoid including too much information in just one map!</a:t>
            </a:r>
          </a:p>
        </p:txBody>
      </p:sp>
    </p:spTree>
    <p:extLst>
      <p:ext uri="{BB962C8B-B14F-4D97-AF65-F5344CB8AC3E}">
        <p14:creationId xmlns:p14="http://schemas.microsoft.com/office/powerpoint/2010/main" val="918146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8</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The thematic mapping process</a:t>
            </a:r>
            <a:endParaRPr lang="en-PH" altLang="en-US" sz="3200" b="1" dirty="0">
              <a:solidFill>
                <a:schemeClr val="bg1"/>
              </a:solidFill>
              <a:latin typeface="+mn-lt"/>
            </a:endParaRPr>
          </a:p>
        </p:txBody>
      </p:sp>
      <p:sp>
        <p:nvSpPr>
          <p:cNvPr id="22" name="Title 1"/>
          <p:cNvSpPr txBox="1">
            <a:spLocks/>
          </p:cNvSpPr>
          <p:nvPr/>
        </p:nvSpPr>
        <p:spPr bwMode="auto">
          <a:xfrm>
            <a:off x="268983" y="1134790"/>
            <a:ext cx="9109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en-PH" altLang="en-US" sz="2800" b="1">
                <a:latin typeface="+mn-lt"/>
              </a:rPr>
              <a:t>Understanding the context of the map to be created</a:t>
            </a:r>
            <a:endParaRPr lang="en-PH" altLang="en-US" sz="3600" b="1">
              <a:latin typeface="+mn-lt"/>
            </a:endParaRPr>
          </a:p>
        </p:txBody>
      </p:sp>
      <p:sp>
        <p:nvSpPr>
          <p:cNvPr id="7" name="Content Placeholder 2"/>
          <p:cNvSpPr txBox="1">
            <a:spLocks/>
          </p:cNvSpPr>
          <p:nvPr/>
        </p:nvSpPr>
        <p:spPr>
          <a:xfrm>
            <a:off x="395288" y="3501008"/>
            <a:ext cx="8316912" cy="1656036"/>
          </a:xfrm>
          <a:prstGeom prst="rect">
            <a:avLst/>
          </a:prstGeom>
        </p:spPr>
        <p:txBody>
          <a:bodyPr>
            <a:noAutofit/>
          </a:bodyPr>
          <a:lstStyle>
            <a:defPPr>
              <a:defRPr lang="en-US"/>
            </a:defPPr>
            <a:lvl1pPr marL="228600" indent="-228600">
              <a:lnSpc>
                <a:spcPct val="90000"/>
              </a:lnSpc>
              <a:spcBef>
                <a:spcPts val="1000"/>
              </a:spcBef>
              <a:buFont typeface="Arial" charset="0"/>
              <a:buChar char="•"/>
              <a:defRPr sz="2800">
                <a:latin typeface="+mn-lt"/>
                <a:cs typeface="+mn-cs"/>
              </a:defRPr>
            </a:lvl1pPr>
            <a:lvl2pPr marL="685800" lvl="1" indent="-228600">
              <a:lnSpc>
                <a:spcPct val="90000"/>
              </a:lnSpc>
              <a:spcBef>
                <a:spcPts val="500"/>
              </a:spcBef>
              <a:spcAft>
                <a:spcPts val="600"/>
              </a:spcAft>
              <a:buFont typeface="Arial" charset="0"/>
              <a:buChar char="•"/>
              <a:defRPr sz="2800">
                <a:latin typeface="+mn-lt"/>
                <a:cs typeface="+mn-cs"/>
              </a:defRPr>
            </a:lvl2pPr>
            <a:lvl3pPr marL="1143000" indent="-228600">
              <a:lnSpc>
                <a:spcPct val="90000"/>
              </a:lnSpc>
              <a:spcBef>
                <a:spcPts val="500"/>
              </a:spcBef>
              <a:buFont typeface="Arial" charset="0"/>
              <a:buChar char="•"/>
              <a:defRPr sz="2000">
                <a:latin typeface="+mn-lt"/>
                <a:cs typeface="+mn-cs"/>
              </a:defRPr>
            </a:lvl3pPr>
            <a:lvl4pPr marL="1600200" indent="-228600">
              <a:lnSpc>
                <a:spcPct val="90000"/>
              </a:lnSpc>
              <a:spcBef>
                <a:spcPts val="500"/>
              </a:spcBef>
              <a:buFont typeface="Arial" charset="0"/>
              <a:buChar char="•"/>
              <a:defRPr>
                <a:latin typeface="+mn-lt"/>
                <a:cs typeface="+mn-cs"/>
              </a:defRPr>
            </a:lvl4pPr>
            <a:lvl5pPr marL="2057400" indent="-228600">
              <a:lnSpc>
                <a:spcPct val="90000"/>
              </a:lnSpc>
              <a:spcBef>
                <a:spcPts val="500"/>
              </a:spcBef>
              <a:buFont typeface="Arial" charset="0"/>
              <a:buChar char="•"/>
              <a:defRPr>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pPr lvl="1"/>
            <a:r>
              <a:rPr lang="en-PH" altLang="en-US"/>
              <a:t>How will the map reach the audience?</a:t>
            </a:r>
          </a:p>
          <a:p>
            <a:pPr lvl="1"/>
            <a:r>
              <a:rPr lang="en-PH" altLang="en-US"/>
              <a:t>What is the appropriate size for the map?</a:t>
            </a:r>
          </a:p>
          <a:p>
            <a:pPr lvl="1"/>
            <a:r>
              <a:rPr lang="en-PH" altLang="en-US"/>
              <a:t>Does the audience need to zoom on the map?</a:t>
            </a:r>
          </a:p>
        </p:txBody>
      </p:sp>
      <p:sp>
        <p:nvSpPr>
          <p:cNvPr id="9" name="Rectangle 8"/>
          <p:cNvSpPr/>
          <p:nvPr/>
        </p:nvSpPr>
        <p:spPr>
          <a:xfrm>
            <a:off x="539552" y="1826592"/>
            <a:ext cx="3959738" cy="523220"/>
          </a:xfrm>
          <a:prstGeom prst="rect">
            <a:avLst/>
          </a:prstGeom>
        </p:spPr>
        <p:txBody>
          <a:bodyPr wrap="none">
            <a:spAutoFit/>
          </a:bodyPr>
          <a:lstStyle/>
          <a:p>
            <a:pPr>
              <a:defRPr/>
            </a:pPr>
            <a:r>
              <a:rPr lang="en-PH" altLang="en-US" sz="2800">
                <a:latin typeface="+mn-lt"/>
              </a:rPr>
              <a:t>4. Identifying the medium</a:t>
            </a:r>
            <a:endParaRPr lang="en-US" sz="2800" dirty="0">
              <a:latin typeface="+mn-lt"/>
            </a:endParaRPr>
          </a:p>
        </p:txBody>
      </p:sp>
      <p:sp>
        <p:nvSpPr>
          <p:cNvPr id="12" name="Content Placeholder 2"/>
          <p:cNvSpPr txBox="1">
            <a:spLocks/>
          </p:cNvSpPr>
          <p:nvPr/>
        </p:nvSpPr>
        <p:spPr bwMode="auto">
          <a:xfrm>
            <a:off x="505147" y="2420888"/>
            <a:ext cx="8315325" cy="647700"/>
          </a:xfrm>
          <a:prstGeom prst="rect">
            <a:avLst/>
          </a:prstGeom>
          <a:noFill/>
          <a:ln w="9525">
            <a:noFill/>
            <a:miter lim="800000"/>
            <a:headEnd/>
            <a:tailEnd/>
          </a:ln>
        </p:spPr>
        <p:txBody>
          <a:bodyPr/>
          <a:lstStyle/>
          <a:p>
            <a:pPr marL="685800" lvl="1" indent="-228600">
              <a:lnSpc>
                <a:spcPct val="90000"/>
              </a:lnSpc>
              <a:spcBef>
                <a:spcPts val="500"/>
              </a:spcBef>
              <a:defRPr/>
            </a:pPr>
            <a:r>
              <a:rPr lang="en-PH" altLang="en-US" sz="2400" i="1" dirty="0">
                <a:latin typeface="+mn-lt"/>
                <a:cs typeface="+mn-cs"/>
              </a:rPr>
              <a:t>Medium = support on which the map will be stored (printed on paper, saved in a </a:t>
            </a:r>
            <a:r>
              <a:rPr lang="en-PH" altLang="en-US" sz="2400" i="1" dirty="0" err="1">
                <a:latin typeface="+mn-lt"/>
                <a:cs typeface="+mn-cs"/>
              </a:rPr>
              <a:t>pdf</a:t>
            </a:r>
            <a:r>
              <a:rPr lang="en-PH" altLang="en-US" sz="2400" i="1" dirty="0">
                <a:latin typeface="+mn-lt"/>
                <a:cs typeface="+mn-cs"/>
              </a:rPr>
              <a:t> or </a:t>
            </a:r>
            <a:r>
              <a:rPr lang="en-PH" altLang="en-US" sz="2400" i="1" dirty="0" err="1">
                <a:latin typeface="+mn-lt"/>
                <a:cs typeface="+mn-cs"/>
              </a:rPr>
              <a:t>ppt</a:t>
            </a:r>
            <a:r>
              <a:rPr lang="en-PH" altLang="en-US" sz="2400" i="1" dirty="0">
                <a:latin typeface="+mn-lt"/>
                <a:cs typeface="+mn-cs"/>
              </a:rPr>
              <a:t> file, shared online,...) </a:t>
            </a:r>
          </a:p>
        </p:txBody>
      </p:sp>
    </p:spTree>
    <p:extLst>
      <p:ext uri="{BB962C8B-B14F-4D97-AF65-F5344CB8AC3E}">
        <p14:creationId xmlns:p14="http://schemas.microsoft.com/office/powerpoint/2010/main" val="1824100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9</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The thematic mapping process</a:t>
            </a:r>
            <a:endParaRPr lang="en-PH" altLang="en-US" sz="3200" b="1" dirty="0">
              <a:solidFill>
                <a:schemeClr val="bg1"/>
              </a:solidFill>
              <a:latin typeface="+mn-lt"/>
            </a:endParaRPr>
          </a:p>
        </p:txBody>
      </p:sp>
      <p:sp>
        <p:nvSpPr>
          <p:cNvPr id="10" name="Title 1"/>
          <p:cNvSpPr txBox="1">
            <a:spLocks/>
          </p:cNvSpPr>
          <p:nvPr/>
        </p:nvSpPr>
        <p:spPr>
          <a:xfrm>
            <a:off x="352425" y="1124917"/>
            <a:ext cx="7886700" cy="9366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sz="2800" b="1">
                <a:latin typeface="+mn-lt"/>
              </a:rPr>
              <a:t>Collecting and preparing the necessary data </a:t>
            </a:r>
          </a:p>
        </p:txBody>
      </p:sp>
      <p:pic>
        <p:nvPicPr>
          <p:cNvPr id="11"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1628800"/>
            <a:ext cx="2576513"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cstate="print"/>
          <a:srcRect/>
          <a:stretch>
            <a:fillRect/>
          </a:stretch>
        </p:blipFill>
        <p:spPr bwMode="auto">
          <a:xfrm>
            <a:off x="4067175" y="3960838"/>
            <a:ext cx="4376738" cy="2314575"/>
          </a:xfrm>
          <a:prstGeom prst="rect">
            <a:avLst/>
          </a:prstGeom>
          <a:noFill/>
          <a:ln w="9525">
            <a:noFill/>
            <a:miter lim="800000"/>
            <a:headEnd/>
            <a:tailEnd/>
          </a:ln>
          <a:effectLst>
            <a:outerShdw blurRad="50800" dist="38100" dir="2700000" sx="102000" sy="102000" algn="tl" rotWithShape="0">
              <a:prstClr val="black">
                <a:alpha val="40000"/>
              </a:prstClr>
            </a:outerShdw>
          </a:effectLst>
        </p:spPr>
      </p:pic>
      <p:sp>
        <p:nvSpPr>
          <p:cNvPr id="14" name="Content Placeholder 2"/>
          <p:cNvSpPr txBox="1">
            <a:spLocks/>
          </p:cNvSpPr>
          <p:nvPr/>
        </p:nvSpPr>
        <p:spPr>
          <a:xfrm>
            <a:off x="333375" y="1844700"/>
            <a:ext cx="6219825" cy="1871663"/>
          </a:xfrm>
          <a:prstGeom prst="rect">
            <a:avLst/>
          </a:prstGeom>
        </p:spPr>
        <p:txBody>
          <a:bodyPr>
            <a:normAutofit lnSpcReduction="10000"/>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defRPr/>
            </a:pPr>
            <a:r>
              <a:rPr lang="en-PH"/>
              <a:t>Two main data types needed to create a thematic map:</a:t>
            </a:r>
          </a:p>
          <a:p>
            <a:pPr marL="514350" indent="-514350">
              <a:buFont typeface="Arial" charset="0"/>
              <a:buAutoNum type="arabicPeriod"/>
              <a:defRPr/>
            </a:pPr>
            <a:r>
              <a:rPr lang="en-PH"/>
              <a:t>Geospatial/spatial data</a:t>
            </a:r>
          </a:p>
          <a:p>
            <a:pPr marL="514350" indent="-514350">
              <a:buFont typeface="Arial" charset="0"/>
              <a:buAutoNum type="arabicPeriod"/>
              <a:defRPr/>
            </a:pPr>
            <a:r>
              <a:rPr lang="en-PH"/>
              <a:t>Attribute data</a:t>
            </a:r>
            <a:endParaRPr lang="en-PH" dirty="0"/>
          </a:p>
        </p:txBody>
      </p:sp>
      <p:sp>
        <p:nvSpPr>
          <p:cNvPr id="15" name="Content Placeholder 2"/>
          <p:cNvSpPr txBox="1">
            <a:spLocks/>
          </p:cNvSpPr>
          <p:nvPr/>
        </p:nvSpPr>
        <p:spPr bwMode="auto">
          <a:xfrm>
            <a:off x="369888" y="3932263"/>
            <a:ext cx="3600450" cy="1944191"/>
          </a:xfrm>
          <a:prstGeom prst="rect">
            <a:avLst/>
          </a:prstGeom>
          <a:noFill/>
          <a:ln w="9525">
            <a:noFill/>
            <a:miter lim="800000"/>
            <a:headEnd/>
            <a:tailEnd/>
          </a:ln>
        </p:spPr>
        <p:txBody>
          <a:bodyPr/>
          <a:lstStyle/>
          <a:p>
            <a:pPr>
              <a:lnSpc>
                <a:spcPct val="90000"/>
              </a:lnSpc>
              <a:spcBef>
                <a:spcPts val="1000"/>
              </a:spcBef>
              <a:buFont typeface="Arial" charset="0"/>
              <a:buNone/>
              <a:defRPr/>
            </a:pPr>
            <a:r>
              <a:rPr lang="en-PH" sz="2800" dirty="0">
                <a:latin typeface="+mn-lt"/>
                <a:cs typeface="+mn-cs"/>
              </a:rPr>
              <a:t>Additional data:</a:t>
            </a:r>
          </a:p>
          <a:p>
            <a:pPr marL="228600" indent="-228600">
              <a:lnSpc>
                <a:spcPct val="90000"/>
              </a:lnSpc>
              <a:spcBef>
                <a:spcPts val="1000"/>
              </a:spcBef>
              <a:buFont typeface="Arial" charset="0"/>
              <a:buChar char="•"/>
              <a:defRPr/>
            </a:pPr>
            <a:r>
              <a:rPr lang="en-PH" sz="2800" dirty="0">
                <a:latin typeface="+mn-lt"/>
                <a:cs typeface="+mn-cs"/>
              </a:rPr>
              <a:t>Other information to appear on the map</a:t>
            </a:r>
          </a:p>
          <a:p>
            <a:pPr marL="228600" indent="-228600">
              <a:lnSpc>
                <a:spcPct val="90000"/>
              </a:lnSpc>
              <a:spcBef>
                <a:spcPts val="1000"/>
              </a:spcBef>
              <a:buFont typeface="Arial" charset="0"/>
              <a:buChar char="•"/>
              <a:defRPr/>
            </a:pPr>
            <a:r>
              <a:rPr lang="en-PH" sz="2800" dirty="0" err="1">
                <a:latin typeface="+mn-lt"/>
                <a:cs typeface="+mn-cs"/>
              </a:rPr>
              <a:t>Basemap</a:t>
            </a:r>
            <a:endParaRPr lang="en-PH" sz="2800" dirty="0">
              <a:latin typeface="+mn-lt"/>
              <a:cs typeface="+mn-cs"/>
            </a:endParaRPr>
          </a:p>
        </p:txBody>
      </p:sp>
      <p:sp>
        <p:nvSpPr>
          <p:cNvPr id="16" name="Right Arrow 15"/>
          <p:cNvSpPr/>
          <p:nvPr/>
        </p:nvSpPr>
        <p:spPr>
          <a:xfrm>
            <a:off x="4546600" y="2733700"/>
            <a:ext cx="1008063" cy="504825"/>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7" name="Right Arrow 16"/>
          <p:cNvSpPr/>
          <p:nvPr/>
        </p:nvSpPr>
        <p:spPr>
          <a:xfrm rot="1643715">
            <a:off x="3087688" y="3689375"/>
            <a:ext cx="1566862" cy="504825"/>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962651249"/>
      </p:ext>
    </p:extLst>
  </p:cSld>
  <p:clrMapOvr>
    <a:masterClrMapping/>
  </p:clrMapOvr>
</p:sld>
</file>

<file path=ppt/theme/theme1.xml><?xml version="1.0" encoding="utf-8"?>
<a:theme xmlns:a="http://schemas.openxmlformats.org/drawingml/2006/main" name="MORU_Epi_HGLC_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ORU_Epi_template.potx" id="{C4C6975B-1ACD-426D-B7B7-6BADFDA88C4B}" vid="{8964BB0A-67A4-4C3D-BACD-1CA8771A41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TotalTime>
  <Words>3101</Words>
  <Application>Microsoft Office PowerPoint</Application>
  <PresentationFormat>On-screen Show (4:3)</PresentationFormat>
  <Paragraphs>427</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MORU_Epi_HGLC_template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Izay Pantanilla</cp:lastModifiedBy>
  <cp:revision>70</cp:revision>
  <dcterms:created xsi:type="dcterms:W3CDTF">2018-03-06T13:12:55Z</dcterms:created>
  <dcterms:modified xsi:type="dcterms:W3CDTF">2019-04-02T02:08:16Z</dcterms:modified>
</cp:coreProperties>
</file>