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8" r:id="rId2"/>
    <p:sldId id="289" r:id="rId3"/>
    <p:sldId id="321" r:id="rId4"/>
    <p:sldId id="399"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400" r:id="rId29"/>
    <p:sldId id="323" r:id="rId30"/>
    <p:sldId id="324" r:id="rId31"/>
    <p:sldId id="331" r:id="rId32"/>
    <p:sldId id="332" r:id="rId33"/>
    <p:sldId id="333" r:id="rId34"/>
    <p:sldId id="334" r:id="rId35"/>
    <p:sldId id="335"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3339" userDrawn="1">
          <p15:clr>
            <a:srgbClr val="A4A3A4"/>
          </p15:clr>
        </p15:guide>
        <p15:guide id="2" orient="horz" pos="618">
          <p15:clr>
            <a:srgbClr val="A4A3A4"/>
          </p15:clr>
        </p15:guide>
        <p15:guide id="3" orient="horz" pos="4065">
          <p15:clr>
            <a:srgbClr val="A4A3A4"/>
          </p15:clr>
        </p15:guide>
        <p15:guide id="4" orient="horz" pos="3430">
          <p15:clr>
            <a:srgbClr val="A4A3A4"/>
          </p15:clr>
        </p15:guide>
        <p15:guide id="5" orient="horz" pos="3748" userDrawn="1">
          <p15:clr>
            <a:srgbClr val="A4A3A4"/>
          </p15:clr>
        </p15:guide>
        <p15:guide id="6" orient="horz" pos="2478">
          <p15:clr>
            <a:srgbClr val="A4A3A4"/>
          </p15:clr>
        </p15:guide>
        <p15:guide id="7" pos="2880">
          <p15:clr>
            <a:srgbClr val="A4A3A4"/>
          </p15:clr>
        </p15:guide>
        <p15:guide id="8" pos="4967">
          <p15:clr>
            <a:srgbClr val="A4A3A4"/>
          </p15:clr>
        </p15:guide>
        <p15:guide id="9" pos="793">
          <p15:clr>
            <a:srgbClr val="A4A3A4"/>
          </p15:clr>
        </p15:guide>
        <p15:guide id="10" pos="4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a:srgbClr val="315A75"/>
    <a:srgbClr val="3398CC"/>
    <a:srgbClr val="346667"/>
    <a:srgbClr val="1B3163"/>
    <a:srgbClr val="001C54"/>
    <a:srgbClr val="D8AA3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919" autoAdjust="0"/>
    <p:restoredTop sz="67450" autoAdjust="0"/>
  </p:normalViewPr>
  <p:slideViewPr>
    <p:cSldViewPr showGuides="1">
      <p:cViewPr varScale="1">
        <p:scale>
          <a:sx n="49" d="100"/>
          <a:sy n="49" d="100"/>
        </p:scale>
        <p:origin x="-2436" y="-102"/>
      </p:cViewPr>
      <p:guideLst>
        <p:guide orient="horz" pos="3339"/>
        <p:guide orient="horz" pos="618"/>
        <p:guide orient="horz" pos="4065"/>
        <p:guide orient="horz" pos="3430"/>
        <p:guide orient="horz" pos="3748"/>
        <p:guide orient="horz" pos="2478"/>
        <p:guide pos="2880"/>
        <p:guide pos="4967"/>
        <p:guide pos="793"/>
        <p:guide pos="4332"/>
      </p:guideLst>
    </p:cSldViewPr>
  </p:slideViewPr>
  <p:notesTextViewPr>
    <p:cViewPr>
      <p:scale>
        <a:sx n="1" d="1"/>
        <a:sy n="1" d="1"/>
      </p:scale>
      <p:origin x="0" y="0"/>
    </p:cViewPr>
  </p:notesTextViewPr>
  <p:sorterViewPr>
    <p:cViewPr varScale="1">
      <p:scale>
        <a:sx n="100" d="100"/>
        <a:sy n="100" d="100"/>
      </p:scale>
      <p:origin x="0" y="-60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02/04/2019</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330343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mn-lt"/>
              </a:rPr>
              <a:t>Key terms used in this session </a:t>
            </a:r>
            <a:endParaRPr lang="en-PH" altLang="en-US" sz="1200" b="1">
              <a:solidFill>
                <a:schemeClr val="bg1"/>
              </a:solidFill>
              <a:latin typeface="+mn-lt"/>
            </a:endParaRP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11887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0" baseline="0">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V.1 Geographic Coordinate System</a:t>
            </a:r>
          </a:p>
          <a:p>
            <a:pPr algn="l" eaLnBrk="1" hangingPunct="1">
              <a:defRPr/>
            </a:pPr>
            <a:endParaRPr lang="en-PH" altLang="en-US" sz="1200" b="0" baseline="0">
              <a:solidFill>
                <a:schemeClr val="bg1"/>
              </a:solidFill>
              <a:latin typeface="+mn-lt"/>
            </a:endParaRPr>
          </a:p>
          <a:p>
            <a:pPr algn="l" eaLnBrk="1" hangingPunct="1">
              <a:defRPr/>
            </a:pPr>
            <a:r>
              <a:rPr lang="en-PH" altLang="en-US" sz="1200" b="0" baseline="0">
                <a:solidFill>
                  <a:schemeClr val="bg1"/>
                </a:solidFill>
                <a:latin typeface="+mn-lt"/>
              </a:rPr>
              <a:t>A pair of geographic coordinates (latitude and longitude) if taken using different Geographic Coordinate System will appear on different locations when plotted together on a map. (See example in the slide)</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It is therefore important to use the same</a:t>
            </a:r>
            <a:r>
              <a:rPr lang="en-PH" altLang="en-US" sz="1200" b="0" baseline="0">
                <a:solidFill>
                  <a:schemeClr val="bg1"/>
                </a:solidFill>
                <a:latin typeface="+mn-lt"/>
              </a:rPr>
              <a:t> Geographic Coordinate System on each dataset being combined on a map.</a:t>
            </a: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0">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V.2 Projected Coordinate System</a:t>
            </a:r>
          </a:p>
          <a:p>
            <a:pPr algn="l" eaLnBrk="1" hangingPunct="1">
              <a:defRPr/>
            </a:pPr>
            <a:endParaRPr lang="en-PH" altLang="en-US" sz="1200" b="0">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PH" altLang="en-US" sz="1200" b="0">
                <a:solidFill>
                  <a:schemeClr val="bg1"/>
                </a:solidFill>
                <a:latin typeface="+mn-lt"/>
              </a:rPr>
              <a:t>The Projected Coordiate System is a s</a:t>
            </a:r>
            <a:r>
              <a:rPr lang="en-US" sz="1200">
                <a:latin typeface="+mn-lt"/>
              </a:rPr>
              <a:t>ystem in which geospatial data is defined by a flat 2-D surface and can be measured in units of meters and feet.</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Map projection is the method by which this is done.</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0">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V.2 Projected Coordinate System</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A</a:t>
            </a:r>
            <a:r>
              <a:rPr lang="en-PH" altLang="en-US" sz="1200" b="0" baseline="0">
                <a:solidFill>
                  <a:schemeClr val="bg1"/>
                </a:solidFill>
                <a:latin typeface="+mn-lt"/>
              </a:rPr>
              <a:t> map can be projected in different ways using different techniques.</a:t>
            </a:r>
          </a:p>
          <a:p>
            <a:pPr algn="l" eaLnBrk="1" hangingPunct="1">
              <a:defRPr/>
            </a:pPr>
            <a:endParaRPr lang="en-PH" altLang="en-US" sz="1200" b="0" baseline="0">
              <a:solidFill>
                <a:schemeClr val="bg1"/>
              </a:solidFill>
              <a:latin typeface="+mn-lt"/>
            </a:endParaRPr>
          </a:p>
          <a:p>
            <a:pPr algn="l" eaLnBrk="1" hangingPunct="1">
              <a:defRPr/>
            </a:pPr>
            <a:r>
              <a:rPr lang="en-PH" altLang="en-US" sz="1200" b="0">
                <a:solidFill>
                  <a:schemeClr val="bg1"/>
                </a:solidFill>
                <a:latin typeface="+mn-lt"/>
              </a:rPr>
              <a:t>The projection technique describes how an imaginary piece of paper (which will become the map) is laid on the Earth to obtain locations. These techniques are:</a:t>
            </a:r>
          </a:p>
          <a:p>
            <a:pPr algn="l" eaLnBrk="1" hangingPunct="1">
              <a:defRPr/>
            </a:pPr>
            <a:r>
              <a:rPr lang="en-PH" altLang="en-US" sz="1200" b="0">
                <a:solidFill>
                  <a:schemeClr val="bg1"/>
                </a:solidFill>
                <a:latin typeface="+mn-lt"/>
              </a:rPr>
              <a:t> </a:t>
            </a:r>
            <a:r>
              <a:rPr lang="en-PH" altLang="en-US" sz="1200" b="0" u="sng">
                <a:solidFill>
                  <a:schemeClr val="bg1"/>
                </a:solidFill>
                <a:latin typeface="+mn-lt"/>
              </a:rPr>
              <a:t>Cylindrical</a:t>
            </a:r>
            <a:r>
              <a:rPr lang="en-PH" altLang="en-US" sz="1200" b="0">
                <a:solidFill>
                  <a:schemeClr val="bg1"/>
                </a:solidFill>
                <a:latin typeface="+mn-lt"/>
              </a:rPr>
              <a:t>: the imaginary ‘piece of paper’ is rolled into a cylinder, this is usually used over Equatorial areas or for World Maps;</a:t>
            </a:r>
          </a:p>
          <a:p>
            <a:pPr algn="l" eaLnBrk="1" hangingPunct="1">
              <a:defRPr/>
            </a:pPr>
            <a:r>
              <a:rPr lang="en-PH" altLang="en-US" sz="1200" b="0">
                <a:solidFill>
                  <a:schemeClr val="bg1"/>
                </a:solidFill>
                <a:latin typeface="+mn-lt"/>
              </a:rPr>
              <a:t> </a:t>
            </a:r>
            <a:r>
              <a:rPr lang="en-PH" altLang="en-US" sz="1200" b="0" u="sng">
                <a:solidFill>
                  <a:schemeClr val="bg1"/>
                </a:solidFill>
                <a:latin typeface="+mn-lt"/>
              </a:rPr>
              <a:t>Conical</a:t>
            </a:r>
            <a:r>
              <a:rPr lang="en-PH" altLang="en-US" sz="1200" b="0">
                <a:solidFill>
                  <a:schemeClr val="bg1"/>
                </a:solidFill>
                <a:latin typeface="+mn-lt"/>
              </a:rPr>
              <a:t>: the imaginary ‘piece of paper’ is rolled into a cone, this is usually used in mid-latitude areas (approximately 20° – 60° North and South); and</a:t>
            </a:r>
          </a:p>
          <a:p>
            <a:pPr algn="l" eaLnBrk="1" hangingPunct="1">
              <a:defRPr/>
            </a:pPr>
            <a:r>
              <a:rPr lang="en-PH" altLang="en-US" sz="1200" b="0">
                <a:solidFill>
                  <a:schemeClr val="bg1"/>
                </a:solidFill>
                <a:latin typeface="+mn-lt"/>
              </a:rPr>
              <a:t> </a:t>
            </a:r>
            <a:r>
              <a:rPr lang="en-PH" altLang="en-US" sz="1200" b="0" u="sng">
                <a:solidFill>
                  <a:schemeClr val="bg1"/>
                </a:solidFill>
                <a:latin typeface="+mn-lt"/>
              </a:rPr>
              <a:t>Azimuthal</a:t>
            </a:r>
            <a:r>
              <a:rPr lang="en-PH" altLang="en-US" sz="1200" b="0">
                <a:solidFill>
                  <a:schemeClr val="bg1"/>
                </a:solidFill>
                <a:latin typeface="+mn-lt"/>
              </a:rPr>
              <a:t>: the imaginary ‘piece of paper’ is flat, this is usually used over Polar areas.</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0">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V.2 Projected Coordinate System</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There are also different projection types. </a:t>
            </a:r>
            <a:r>
              <a:rPr lang="en-PH" sz="1200"/>
              <a:t>Four main types of projection exist, each of them having a particular purpose as it preserves a particular relationship or characteristic. These types are as follows:</a:t>
            </a:r>
          </a:p>
          <a:p>
            <a:pPr algn="l" eaLnBrk="1" hangingPunct="1">
              <a:defRPr/>
            </a:pPr>
            <a:r>
              <a:rPr lang="en-PH" sz="1200"/>
              <a:t> </a:t>
            </a:r>
            <a:r>
              <a:rPr lang="en-PH" sz="1200" u="sng"/>
              <a:t>Equal-Area</a:t>
            </a:r>
            <a:r>
              <a:rPr lang="en-PH" sz="1200"/>
              <a:t>: Conserves the size of a feature,</a:t>
            </a:r>
          </a:p>
          <a:p>
            <a:pPr algn="l" eaLnBrk="1" hangingPunct="1">
              <a:defRPr/>
            </a:pPr>
            <a:r>
              <a:rPr lang="en-PH" sz="1200"/>
              <a:t> </a:t>
            </a:r>
            <a:r>
              <a:rPr lang="en-PH" sz="1200" u="sng"/>
              <a:t>Conformal</a:t>
            </a:r>
            <a:r>
              <a:rPr lang="en-PH" sz="1200"/>
              <a:t>: Conserves the shape of features,</a:t>
            </a:r>
          </a:p>
          <a:p>
            <a:pPr algn="l" eaLnBrk="1" hangingPunct="1">
              <a:defRPr/>
            </a:pPr>
            <a:r>
              <a:rPr lang="en-PH" sz="1200"/>
              <a:t> </a:t>
            </a:r>
            <a:r>
              <a:rPr lang="en-PH" sz="1200" u="sng"/>
              <a:t>Equidistant</a:t>
            </a:r>
            <a:r>
              <a:rPr lang="en-PH" sz="1200"/>
              <a:t>: Conserves the distance between two features, and</a:t>
            </a:r>
          </a:p>
          <a:p>
            <a:pPr algn="l" eaLnBrk="1" hangingPunct="1">
              <a:defRPr/>
            </a:pPr>
            <a:r>
              <a:rPr lang="en-PH" sz="1200"/>
              <a:t> </a:t>
            </a:r>
            <a:r>
              <a:rPr lang="en-PH" sz="1200" u="sng"/>
              <a:t>True Direction</a:t>
            </a:r>
            <a:r>
              <a:rPr lang="en-PH" sz="1200"/>
              <a:t>: Conserves the direction between two features.</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It is important to note that a map cannot be both equal-area or conformal – it can only be one or the other, or neither.</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0">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V.2 Projected Coordinate System</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Having known the different map</a:t>
            </a:r>
            <a:r>
              <a:rPr lang="en-PH" altLang="en-US" sz="1200" b="0" baseline="0">
                <a:solidFill>
                  <a:schemeClr val="bg1"/>
                </a:solidFill>
                <a:latin typeface="+mn-lt"/>
              </a:rPr>
              <a:t> projection types and techniques, e</a:t>
            </a:r>
            <a:r>
              <a:rPr lang="en-PH" sz="1200" b="0" i="0" u="none" strike="noStrike" kern="1200" baseline="0">
                <a:solidFill>
                  <a:schemeClr val="tx1"/>
                </a:solidFill>
                <a:latin typeface="+mn-lt"/>
                <a:ea typeface="+mn-ea"/>
                <a:cs typeface="+mn-cs"/>
              </a:rPr>
              <a:t>ach map projection can then be described as a combination of these two classifications.</a:t>
            </a:r>
          </a:p>
          <a:p>
            <a:pPr algn="l" eaLnBrk="1" hangingPunct="1">
              <a:defRPr/>
            </a:pPr>
            <a:endParaRPr lang="en-PH" altLang="en-US" sz="1200" b="0" i="0" u="none" strike="noStrike" kern="1200" baseline="0">
              <a:solidFill>
                <a:schemeClr val="tx1"/>
              </a:solidFill>
              <a:latin typeface="+mn-lt"/>
              <a:ea typeface="+mn-ea"/>
              <a:cs typeface="+mn-cs"/>
            </a:endParaRPr>
          </a:p>
          <a:p>
            <a:pPr algn="l" eaLnBrk="1" hangingPunct="1">
              <a:defRPr/>
            </a:pPr>
            <a:r>
              <a:rPr lang="en-PH" altLang="en-US" sz="1200" b="0" i="0" u="none" strike="noStrike" kern="1200" baseline="0">
                <a:solidFill>
                  <a:schemeClr val="tx1"/>
                </a:solidFill>
                <a:latin typeface="+mn-lt"/>
                <a:ea typeface="+mn-ea"/>
                <a:cs typeface="+mn-cs"/>
              </a:rPr>
              <a:t>The map projection recommended by HGLC is the Universal Transverse Mercator (UTM).</a:t>
            </a: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algn="l" eaLnBrk="1" hangingPunct="1">
              <a:defRPr/>
            </a:pPr>
            <a:r>
              <a:rPr lang="en-PH" altLang="en-US" sz="1200" b="1">
                <a:solidFill>
                  <a:schemeClr val="bg1"/>
                </a:solidFill>
                <a:latin typeface="+mn-lt"/>
              </a:rPr>
              <a:t>V.3</a:t>
            </a:r>
            <a:r>
              <a:rPr lang="en-PH" altLang="en-US" sz="1200" b="1" baseline="0">
                <a:solidFill>
                  <a:schemeClr val="bg1"/>
                </a:solidFill>
                <a:latin typeface="+mn-lt"/>
              </a:rPr>
              <a:t> </a:t>
            </a:r>
            <a:r>
              <a:rPr lang="en-PH" altLang="en-US" sz="1200" b="1">
                <a:solidFill>
                  <a:schemeClr val="bg1"/>
                </a:solidFill>
                <a:latin typeface="+mn-lt"/>
              </a:rPr>
              <a:t>Language</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The</a:t>
            </a:r>
            <a:r>
              <a:rPr lang="en-PH" altLang="en-US" sz="1200" b="0" baseline="0">
                <a:solidFill>
                  <a:schemeClr val="bg1"/>
                </a:solidFill>
                <a:latin typeface="+mn-lt"/>
              </a:rPr>
              <a:t> language or languages to be used for the project must be defined. It usually must include a local/national language and an international one to facilitate understanding with the international community if necessary.</a:t>
            </a:r>
          </a:p>
          <a:p>
            <a:pPr algn="l" eaLnBrk="1" hangingPunct="1">
              <a:defRPr/>
            </a:pPr>
            <a:endParaRPr lang="en-PH" altLang="en-US" sz="1200" b="0">
              <a:solidFill>
                <a:schemeClr val="bg1"/>
              </a:solidFill>
              <a:latin typeface="+mn-lt"/>
            </a:endParaRPr>
          </a:p>
          <a:p>
            <a:pPr algn="l" eaLnBrk="1" hangingPunct="1">
              <a:defRPr/>
            </a:pPr>
            <a:r>
              <a:rPr lang="fr-CH" b="1"/>
              <a:t>V.4 Geospatial and attribute data format </a:t>
            </a:r>
          </a:p>
          <a:p>
            <a:pPr algn="l" eaLnBrk="1" hangingPunct="1">
              <a:defRPr/>
            </a:pPr>
            <a:endParaRPr lang="fr-CH" altLang="en-US" sz="1200" b="0">
              <a:solidFill>
                <a:schemeClr val="bg1"/>
              </a:solidFill>
              <a:latin typeface="+mn-lt"/>
            </a:endParaRPr>
          </a:p>
          <a:p>
            <a:pPr algn="l" eaLnBrk="1" hangingPunct="1">
              <a:defRPr/>
            </a:pPr>
            <a:r>
              <a:rPr lang="fr-CH" altLang="en-US" sz="1200" b="0">
                <a:solidFill>
                  <a:schemeClr val="bg1"/>
                </a:solidFill>
                <a:latin typeface="+mn-lt"/>
              </a:rPr>
              <a:t>There are different formats available</a:t>
            </a:r>
            <a:r>
              <a:rPr lang="fr-CH" altLang="en-US" sz="1200" b="0" baseline="0">
                <a:solidFill>
                  <a:schemeClr val="bg1"/>
                </a:solidFill>
                <a:latin typeface="+mn-lt"/>
              </a:rPr>
              <a:t> </a:t>
            </a:r>
            <a:r>
              <a:rPr lang="fr-CH" altLang="en-US" sz="1200" b="0">
                <a:solidFill>
                  <a:schemeClr val="bg1"/>
                </a:solidFill>
                <a:latin typeface="+mn-lt"/>
              </a:rPr>
              <a:t>for geospatial and attribute</a:t>
            </a:r>
            <a:r>
              <a:rPr lang="fr-CH" altLang="en-US" sz="1200" b="0" baseline="0">
                <a:solidFill>
                  <a:schemeClr val="bg1"/>
                </a:solidFill>
                <a:latin typeface="+mn-lt"/>
              </a:rPr>
              <a:t> data and what will be used for your project must be defined.</a:t>
            </a:r>
          </a:p>
          <a:p>
            <a:pPr algn="l" eaLnBrk="1" hangingPunct="1">
              <a:defRPr/>
            </a:pPr>
            <a:r>
              <a:rPr lang="fr-CH" altLang="en-US" sz="1200" b="0" baseline="0">
                <a:solidFill>
                  <a:schemeClr val="bg1"/>
                </a:solidFill>
                <a:latin typeface="+mn-lt"/>
              </a:rPr>
              <a:t>For geospatial data, the formats for both vector and raster data must be defined.</a:t>
            </a:r>
          </a:p>
          <a:p>
            <a:pPr algn="l" eaLnBrk="1" hangingPunct="1">
              <a:defRPr/>
            </a:pPr>
            <a:endParaRPr lang="fr-CH" altLang="en-US" sz="1200" b="0" baseline="0">
              <a:solidFill>
                <a:schemeClr val="bg1"/>
              </a:solidFill>
              <a:latin typeface="+mn-lt"/>
            </a:endParaRPr>
          </a:p>
          <a:p>
            <a:pPr algn="l" eaLnBrk="1" hangingPunct="1">
              <a:defRPr/>
            </a:pPr>
            <a:r>
              <a:rPr lang="fr-CH" altLang="en-US" sz="1200" b="0" baseline="0">
                <a:solidFill>
                  <a:schemeClr val="bg1"/>
                </a:solidFill>
                <a:latin typeface="+mn-lt"/>
              </a:rPr>
              <a:t>HGLC recommends shapefiles for vector files as it is the most universally known format and can be used on most GIS software; Geotiff and GRID for raster files, and Microsoft Excel for tabular files.</a:t>
            </a: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algn="l" eaLnBrk="1" hangingPunct="1">
              <a:defRPr/>
            </a:pPr>
            <a:r>
              <a:rPr lang="en-US" sz="1200" b="1" kern="1200">
                <a:solidFill>
                  <a:schemeClr val="tx1"/>
                </a:solidFill>
                <a:latin typeface="+mn-lt"/>
                <a:ea typeface="+mn-ea"/>
                <a:cs typeface="+mn-cs"/>
              </a:rPr>
              <a:t>V.5 Metadata </a:t>
            </a:r>
            <a:endParaRPr lang="en-PH" altLang="en-US" sz="1200" b="1">
              <a:solidFill>
                <a:schemeClr val="bg1"/>
              </a:solidFill>
              <a:latin typeface="+mn-lt"/>
            </a:endParaRPr>
          </a:p>
          <a:p>
            <a:pPr algn="l" eaLnBrk="1" hangingPunct="1">
              <a:defRPr/>
            </a:pPr>
            <a:endParaRPr lang="en-PH" altLang="en-US" sz="1200" b="1">
              <a:solidFill>
                <a:schemeClr val="bg1"/>
              </a:solidFill>
              <a:latin typeface="+mn-lt"/>
            </a:endParaRPr>
          </a:p>
          <a:p>
            <a:pPr algn="l" eaLnBrk="1" hangingPunct="1">
              <a:defRPr/>
            </a:pPr>
            <a:r>
              <a:rPr lang="en-PH" altLang="en-US" sz="1200" b="0">
                <a:solidFill>
                  <a:schemeClr val="bg1"/>
                </a:solidFill>
                <a:latin typeface="+mn-lt"/>
              </a:rPr>
              <a:t>The</a:t>
            </a:r>
            <a:r>
              <a:rPr lang="en-PH" altLang="en-US" sz="1200" b="0" baseline="0">
                <a:solidFill>
                  <a:schemeClr val="bg1"/>
                </a:solidFill>
                <a:latin typeface="+mn-lt"/>
              </a:rPr>
              <a:t> metadata is the data about the data.</a:t>
            </a:r>
          </a:p>
          <a:p>
            <a:pPr algn="l" eaLnBrk="1" hangingPunct="1">
              <a:defRPr/>
            </a:pPr>
            <a:endParaRPr lang="en-PH" altLang="en-US" sz="1200" b="0" baseline="0">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0" baseline="0">
                <a:solidFill>
                  <a:schemeClr val="bg1"/>
                </a:solidFill>
                <a:latin typeface="+mn-lt"/>
              </a:rPr>
              <a:t>There are different metadata standards to help capture the important information about the data such as </a:t>
            </a:r>
            <a:r>
              <a:rPr lang="en-PH" sz="1200" b="0" i="0" u="none" strike="noStrike" kern="1200" baseline="0">
                <a:solidFill>
                  <a:schemeClr val="tx1"/>
                </a:solidFill>
                <a:latin typeface="+mn-lt"/>
                <a:ea typeface="+mn-ea"/>
                <a:cs typeface="+mn-cs"/>
              </a:rPr>
              <a:t>Federal Geographic Data Committee (FGDC) and International Organization for Standardization (ISO) </a:t>
            </a:r>
            <a:r>
              <a:rPr lang="en-US" sz="1200">
                <a:latin typeface="+mn-lt"/>
              </a:rPr>
              <a:t>but they first need to be converted into a metadata profile (selection of fields) before being used.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a:latin typeface="+mn-lt"/>
            </a:endParaRPr>
          </a:p>
          <a:p>
            <a:pPr rtl="0"/>
            <a:r>
              <a:rPr lang="en-PH" sz="1200">
                <a:latin typeface="+mn-lt"/>
              </a:rPr>
              <a:t>This topic is further discussed in Session</a:t>
            </a:r>
            <a:r>
              <a:rPr lang="en-PH" sz="1200" baseline="0">
                <a:latin typeface="+mn-lt"/>
              </a:rPr>
              <a:t> 14.</a:t>
            </a:r>
            <a:endParaRPr lang="en-PH" b="0">
              <a:effectLst/>
            </a:endParaRPr>
          </a:p>
          <a:p>
            <a:r>
              <a:rPr lang="en-PH"/>
              <a:t/>
            </a:r>
            <a:br>
              <a:rPr lang="en-PH"/>
            </a:br>
            <a:r>
              <a:rPr lang="en-PH"/>
              <a:t>This being said, it is crucial to decide on the metadata standard as well as develop the metadata profile that will be used as part of defining the data specifications. This is crucial in order to collect the necessary information to fill the profile during the implementation of the next steps in the geospatial data management cycle.</a:t>
            </a:r>
            <a:endParaRPr lang="en-US" sz="1200">
              <a:latin typeface="+mn-lt"/>
            </a:endParaRPr>
          </a:p>
          <a:p>
            <a:endParaRPr lang="en-PH" sz="1200" b="0" i="0" u="none" strike="noStrike" kern="1200" baseline="0">
              <a:solidFill>
                <a:schemeClr val="tx1"/>
              </a:solidFill>
              <a:latin typeface="+mn-lt"/>
              <a:ea typeface="+mn-ea"/>
              <a:cs typeface="+mn-cs"/>
            </a:endParaRPr>
          </a:p>
          <a:p>
            <a:endParaRPr lang="en-PH" sz="1200" b="0" i="0" u="none" strike="noStrike" kern="1200" baseline="0">
              <a:solidFill>
                <a:schemeClr val="tx1"/>
              </a:solidFill>
              <a:latin typeface="+mn-lt"/>
              <a:ea typeface="+mn-ea"/>
              <a:cs typeface="+mn-cs"/>
            </a:endParaRPr>
          </a:p>
          <a:p>
            <a:pPr algn="l" eaLnBrk="1" hangingPunct="1">
              <a:defRPr/>
            </a:pP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algn="l" eaLnBrk="1" hangingPunct="1">
              <a:defRPr/>
            </a:pPr>
            <a:r>
              <a:rPr lang="en-US" sz="1200" b="1" kern="1200">
                <a:solidFill>
                  <a:schemeClr val="tx1"/>
                </a:solidFill>
                <a:latin typeface="+mn-lt"/>
                <a:ea typeface="+mn-ea"/>
                <a:cs typeface="+mn-cs"/>
              </a:rPr>
              <a:t>V.5 Metadata </a:t>
            </a:r>
          </a:p>
          <a:p>
            <a:pPr algn="l" eaLnBrk="1" hangingPunct="1">
              <a:defRPr/>
            </a:pPr>
            <a:endParaRPr lang="en-PH" altLang="en-US" sz="1200" b="1" kern="1200">
              <a:solidFill>
                <a:schemeClr val="tx1"/>
              </a:solidFill>
              <a:latin typeface="+mn-lt"/>
              <a:ea typeface="+mn-ea"/>
              <a:cs typeface="+mn-cs"/>
            </a:endParaRPr>
          </a:p>
          <a:p>
            <a:pPr marL="342900" indent="-342900" fontAlgn="auto">
              <a:spcBef>
                <a:spcPct val="20000"/>
              </a:spcBef>
              <a:spcAft>
                <a:spcPts val="0"/>
              </a:spcAft>
              <a:buFont typeface="Arial" pitchFamily="34" charset="0"/>
              <a:buNone/>
              <a:defRPr/>
            </a:pPr>
            <a:r>
              <a:rPr lang="en-US" sz="2600">
                <a:latin typeface="+mn-lt"/>
                <a:cs typeface="+mn-cs"/>
              </a:rPr>
              <a:t>A minimum metadata should cover:</a:t>
            </a:r>
          </a:p>
          <a:p>
            <a:pPr marL="720000" lvl="1" indent="-457200" fontAlgn="auto">
              <a:spcBef>
                <a:spcPct val="20000"/>
              </a:spcBef>
              <a:spcAft>
                <a:spcPts val="0"/>
              </a:spcAft>
              <a:buFont typeface="Wingdings" pitchFamily="2" charset="2"/>
              <a:buChar char="§"/>
              <a:defRPr/>
            </a:pPr>
            <a:r>
              <a:rPr lang="en-US" sz="2600">
                <a:latin typeface="+mn-lt"/>
                <a:cs typeface="+mn-cs"/>
              </a:rPr>
              <a:t>Where is the data coming from? </a:t>
            </a:r>
          </a:p>
          <a:p>
            <a:pPr marL="720000" lvl="1" indent="-457200" fontAlgn="auto">
              <a:spcBef>
                <a:spcPct val="20000"/>
              </a:spcBef>
              <a:spcAft>
                <a:spcPts val="0"/>
              </a:spcAft>
              <a:buFont typeface="Wingdings" pitchFamily="2" charset="2"/>
              <a:buChar char="§"/>
              <a:defRPr/>
            </a:pPr>
            <a:r>
              <a:rPr lang="en-US" sz="2600">
                <a:latin typeface="+mn-lt"/>
                <a:cs typeface="+mn-cs"/>
              </a:rPr>
              <a:t>When was it created/last updated?</a:t>
            </a:r>
          </a:p>
          <a:p>
            <a:pPr marL="720000" lvl="1" indent="-457200" fontAlgn="auto">
              <a:spcBef>
                <a:spcPct val="20000"/>
              </a:spcBef>
              <a:spcAft>
                <a:spcPts val="0"/>
              </a:spcAft>
              <a:buFont typeface="Wingdings" pitchFamily="2" charset="2"/>
              <a:buChar char="§"/>
              <a:defRPr/>
            </a:pPr>
            <a:r>
              <a:rPr lang="en-US" sz="2600">
                <a:latin typeface="+mn-lt"/>
                <a:cs typeface="+mn-cs"/>
              </a:rPr>
              <a:t>What is the method behind the data (scale, accuracy,..)?</a:t>
            </a:r>
          </a:p>
          <a:p>
            <a:pPr marL="720000" lvl="1" indent="-457200" fontAlgn="auto">
              <a:spcBef>
                <a:spcPct val="20000"/>
              </a:spcBef>
              <a:spcAft>
                <a:spcPts val="0"/>
              </a:spcAft>
              <a:buFont typeface="Wingdings" pitchFamily="2" charset="2"/>
              <a:buChar char="§"/>
              <a:defRPr/>
            </a:pPr>
            <a:r>
              <a:rPr lang="en-US" sz="2600">
                <a:latin typeface="+mn-lt"/>
                <a:cs typeface="+mn-cs"/>
              </a:rPr>
              <a:t>Which geographic coordinate/projection system is being used?</a:t>
            </a:r>
          </a:p>
          <a:p>
            <a:pPr marL="720000" lvl="1" indent="-457200" fontAlgn="auto">
              <a:spcBef>
                <a:spcPct val="20000"/>
              </a:spcBef>
              <a:spcAft>
                <a:spcPts val="0"/>
              </a:spcAft>
              <a:buFont typeface="Wingdings" pitchFamily="2" charset="2"/>
              <a:buChar char="§"/>
              <a:defRPr/>
            </a:pPr>
            <a:r>
              <a:rPr lang="en-US" sz="2600">
                <a:latin typeface="+mn-lt"/>
                <a:cs typeface="+mn-cs"/>
              </a:rPr>
              <a:t>Are there any use or redistribution restrictions attached to the data?</a:t>
            </a:r>
          </a:p>
          <a:p>
            <a:pPr marL="720000" lvl="1" indent="-457200" fontAlgn="auto">
              <a:spcBef>
                <a:spcPct val="20000"/>
              </a:spcBef>
              <a:spcAft>
                <a:spcPts val="0"/>
              </a:spcAft>
              <a:buFont typeface="Wingdings" pitchFamily="2" charset="2"/>
              <a:buChar char="§"/>
              <a:defRPr/>
            </a:pPr>
            <a:r>
              <a:rPr lang="fr-CH" sz="2600">
                <a:latin typeface="+mn-lt"/>
                <a:cs typeface="+mn-cs"/>
              </a:rPr>
              <a:t>Who can I contact if I have questions?</a:t>
            </a:r>
            <a:endParaRPr lang="en-US" sz="2600">
              <a:latin typeface="+mn-lt"/>
              <a:cs typeface="+mn-cs"/>
            </a:endParaRPr>
          </a:p>
          <a:p>
            <a:pPr algn="l" eaLnBrk="1" hangingPunct="1">
              <a:defRPr/>
            </a:pP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A.1 Scale, A.2 Resolution, A.3 &amp; A.4 Accuracy, and A.5 Precision</a:t>
            </a:r>
          </a:p>
          <a:p>
            <a:pPr algn="l" eaLnBrk="1" hangingPunct="1">
              <a:defRPr/>
            </a:pPr>
            <a:endParaRPr lang="en-PH" altLang="en-US" sz="1200" b="1">
              <a:solidFill>
                <a:schemeClr val="bg1"/>
              </a:solidFill>
              <a:latin typeface="+mn-lt"/>
            </a:endParaRPr>
          </a:p>
          <a:p>
            <a:pPr algn="l" eaLnBrk="1" hangingPunct="1">
              <a:defRPr/>
            </a:pPr>
            <a:r>
              <a:rPr lang="en-PH" altLang="en-US" sz="1200" b="0">
                <a:solidFill>
                  <a:schemeClr val="bg1"/>
                </a:solidFill>
                <a:latin typeface="+mn-lt"/>
              </a:rPr>
              <a:t>(Refer to slide for the definitions)</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Accuracy and Precision (A.4 and A.5)</a:t>
            </a:r>
          </a:p>
          <a:p>
            <a:pPr algn="l" eaLnBrk="1" hangingPunct="1">
              <a:defRPr/>
            </a:pPr>
            <a:endParaRPr lang="en-PH" altLang="en-US" sz="1200" b="1">
              <a:solidFill>
                <a:schemeClr val="bg1"/>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strike="noStrike" kern="1200">
                <a:solidFill>
                  <a:schemeClr val="tx1"/>
                </a:solidFill>
                <a:effectLst/>
                <a:latin typeface="+mn-lt"/>
                <a:ea typeface="+mn-ea"/>
                <a:cs typeface="+mn-cs"/>
              </a:rPr>
              <a:t>Accuracy is the shift between real location and geographic coordinates recorded. Precision is the dispersion around the location that is measured.</a:t>
            </a:r>
          </a:p>
          <a:p>
            <a:pPr algn="l" eaLnBrk="1" hangingPunct="1">
              <a:defRPr/>
            </a:pPr>
            <a:endParaRPr lang="en-PH" altLang="en-US" sz="1200" b="1">
              <a:solidFill>
                <a:schemeClr val="bg1"/>
              </a:solidFill>
              <a:latin typeface="+mn-lt"/>
            </a:endParaRPr>
          </a:p>
          <a:p>
            <a:pPr algn="l" eaLnBrk="1" hangingPunct="1">
              <a:defRPr/>
            </a:pPr>
            <a:r>
              <a:rPr lang="en-PH" altLang="en-US" sz="1200" b="0">
                <a:solidFill>
                  <a:schemeClr val="bg1"/>
                </a:solidFill>
                <a:latin typeface="+mn-lt"/>
              </a:rPr>
              <a:t>In</a:t>
            </a:r>
            <a:r>
              <a:rPr lang="en-PH" altLang="en-US" sz="1200" b="0" baseline="0">
                <a:solidFill>
                  <a:schemeClr val="bg1"/>
                </a:solidFill>
                <a:latin typeface="+mn-lt"/>
              </a:rPr>
              <a:t> simpler terms and relating to the image shown, </a:t>
            </a:r>
            <a:r>
              <a:rPr lang="en-US" altLang="en-US" sz="1200" b="0" kern="1200" baseline="0">
                <a:solidFill>
                  <a:schemeClr val="tx1"/>
                </a:solidFill>
                <a:effectLst/>
                <a:latin typeface="+mn-lt"/>
                <a:ea typeface="+mn-ea"/>
                <a:cs typeface="+mn-cs"/>
              </a:rPr>
              <a:t>a</a:t>
            </a:r>
            <a:r>
              <a:rPr lang="en-US" sz="1200" kern="1200">
                <a:solidFill>
                  <a:schemeClr val="tx1"/>
                </a:solidFill>
                <a:effectLst/>
                <a:latin typeface="+mn-lt"/>
                <a:ea typeface="+mn-ea"/>
                <a:cs typeface="+mn-cs"/>
              </a:rPr>
              <a:t>ccuracy is the ability to shoot in the right direction; the precision is how much your hand is shaking at the time of shooting. </a:t>
            </a: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t>Here are the key terms that</a:t>
            </a:r>
            <a:r>
              <a:rPr lang="en-PH" baseline="0"/>
              <a:t> will be used in this session.</a:t>
            </a:r>
            <a:endParaRPr lang="en-US"/>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152705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Precision (A.5)</a:t>
            </a:r>
          </a:p>
          <a:p>
            <a:pPr algn="l" eaLnBrk="1" hangingPunct="1">
              <a:defRPr/>
            </a:pPr>
            <a:r>
              <a:rPr lang="en-PH" altLang="en-US" sz="1200" b="1">
                <a:solidFill>
                  <a:schemeClr val="bg1"/>
                </a:solidFill>
                <a:latin typeface="+mn-lt"/>
              </a:rPr>
              <a:t> </a:t>
            </a:r>
          </a:p>
          <a:p>
            <a:pPr algn="l" eaLnBrk="1" hangingPunct="1">
              <a:defRPr/>
            </a:pPr>
            <a:r>
              <a:rPr lang="en-PH" altLang="en-US" sz="1200" b="0">
                <a:solidFill>
                  <a:schemeClr val="bg1"/>
                </a:solidFill>
                <a:latin typeface="+mn-lt"/>
              </a:rPr>
              <a:t>Precision, as defined here, directly depends on the number of digits being captured by geographic coordinates. This relation is illustrated in table shown when considering a geographic coordinate taken at the level of the equator using the WGS 84 Geographic coordinate system. At that level, the circumference of the Earth is equal to about 40,075 km. Each degree along the equator is then equivalent to 11,320 meters (40,075 km / 360°).</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As you increase the number of decimal places when capturing the longitude or</a:t>
            </a:r>
            <a:r>
              <a:rPr lang="en-PH" altLang="en-US" sz="1200" b="0" baseline="0">
                <a:solidFill>
                  <a:schemeClr val="bg1"/>
                </a:solidFill>
                <a:latin typeface="+mn-lt"/>
              </a:rPr>
              <a:t> latitude, you decrease the maximum potential error. It is therefore recommended to capture five (5) decimal places in order to have a maximum potential error in meters.</a:t>
            </a: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Scale, Accuracy, and Precision (A.1, A.3, and A.5)</a:t>
            </a:r>
          </a:p>
          <a:p>
            <a:pPr algn="l" eaLnBrk="1" hangingPunct="1">
              <a:defRPr/>
            </a:pPr>
            <a:endParaRPr lang="en-PH" altLang="en-US" sz="1200" b="1">
              <a:solidFill>
                <a:schemeClr val="bg1"/>
              </a:solidFill>
              <a:latin typeface="+mn-lt"/>
            </a:endParaRPr>
          </a:p>
          <a:p>
            <a:pPr algn="l" eaLnBrk="1" hangingPunct="1">
              <a:defRPr/>
            </a:pPr>
            <a:r>
              <a:rPr lang="en-PH" altLang="en-US" sz="1200" b="0">
                <a:solidFill>
                  <a:schemeClr val="bg1"/>
                </a:solidFill>
                <a:latin typeface="+mn-lt"/>
              </a:rPr>
              <a:t>Maps</a:t>
            </a:r>
            <a:r>
              <a:rPr lang="en-PH" altLang="en-US" sz="1200" b="0" baseline="0">
                <a:solidFill>
                  <a:schemeClr val="bg1"/>
                </a:solidFill>
                <a:latin typeface="+mn-lt"/>
              </a:rPr>
              <a:t> scales are generally classified as small, medium, or large scale, with the corresponding scale ranges for each scale.</a:t>
            </a:r>
          </a:p>
          <a:p>
            <a:pPr algn="l" eaLnBrk="1" hangingPunct="1">
              <a:defRPr/>
            </a:pPr>
            <a:endParaRPr lang="en-PH" altLang="en-US" sz="1200" b="0">
              <a:solidFill>
                <a:schemeClr val="bg1"/>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strike="noStrike" kern="1200">
                <a:solidFill>
                  <a:schemeClr val="tx1"/>
                </a:solidFill>
                <a:effectLst/>
                <a:latin typeface="+mn-lt"/>
                <a:ea typeface="+mn-ea"/>
                <a:cs typeface="+mn-cs"/>
              </a:rPr>
              <a:t>For most public health related maps, the recommended scale is 1:50,000 – 1:100,000 which should be based on geospatial data with a positional accuracy, or a maximum positional error, of 52 meters.</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While it can be costly to generate</a:t>
            </a:r>
            <a:r>
              <a:rPr lang="en-PH" altLang="en-US" sz="1200" b="0" baseline="0">
                <a:solidFill>
                  <a:schemeClr val="bg1"/>
                </a:solidFill>
                <a:latin typeface="+mn-lt"/>
              </a:rPr>
              <a:t> polygon or line type data for large scale maps, today’s </a:t>
            </a:r>
            <a:r>
              <a:rPr lang="en-US" sz="1200" b="0" i="0" u="none" strike="noStrike" kern="1200" baseline="0">
                <a:solidFill>
                  <a:schemeClr val="tx1"/>
                </a:solidFill>
                <a:latin typeface="+mn-lt"/>
                <a:ea typeface="+mn-ea"/>
                <a:cs typeface="+mn-cs"/>
              </a:rPr>
              <a:t>Global Navigation Satellite Systems (GNSS) have high accuracy that enables the collection of geographic coordinates with positional accuracy close </a:t>
            </a:r>
            <a:r>
              <a:rPr lang="en-PH" sz="1200" b="0" i="0" u="none" strike="noStrike" kern="1200" baseline="0">
                <a:solidFill>
                  <a:schemeClr val="tx1"/>
                </a:solidFill>
                <a:latin typeface="+mn-lt"/>
                <a:ea typeface="+mn-ea"/>
                <a:cs typeface="+mn-cs"/>
              </a:rPr>
              <a:t>to the meter and therefore generate point type geospatial data that can be used across the whole range of scales presented in the table.</a:t>
            </a:r>
            <a:endParaRPr lang="en-PH" altLang="en-US" sz="1200" b="0">
              <a:solidFill>
                <a:schemeClr val="bg1"/>
              </a:solidFill>
              <a:latin typeface="+mn-lt"/>
            </a:endParaRPr>
          </a:p>
          <a:p>
            <a:pPr algn="l" eaLnBrk="1" hangingPunct="1">
              <a:defRPr/>
            </a:pP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Scale and Resolution (A.1 and A.2)</a:t>
            </a:r>
          </a:p>
          <a:p>
            <a:pPr algn="l" eaLnBrk="1" hangingPunct="1">
              <a:defRPr/>
            </a:pPr>
            <a:endParaRPr lang="en-PH" altLang="en-US" sz="1200" b="0">
              <a:solidFill>
                <a:schemeClr val="bg1"/>
              </a:solidFill>
              <a:latin typeface="+mn-lt"/>
            </a:endParaRPr>
          </a:p>
          <a:p>
            <a:r>
              <a:rPr lang="en-PH" sz="1200" b="0" i="0" u="none" strike="noStrike" kern="1200" baseline="0">
                <a:solidFill>
                  <a:schemeClr val="tx1"/>
                </a:solidFill>
                <a:latin typeface="+mn-lt"/>
                <a:ea typeface="+mn-ea"/>
                <a:cs typeface="+mn-cs"/>
              </a:rPr>
              <a:t>The relation between scale and the expected resolution of a raster layer has been defined by Waldo Tobler in 1987 through the following rule: divide the denominator of the map scale by 1,000 to get the detectable size in meters. The resolution is one half of this amount. Table 4 presents the application of this rule for the ranges of scales reported in the table in the previous slide.</a:t>
            </a:r>
          </a:p>
          <a:p>
            <a:endParaRPr lang="en-PH" sz="1200" b="0" i="0" u="none" strike="noStrike" kern="1200" baseline="0">
              <a:solidFill>
                <a:schemeClr val="tx1"/>
              </a:solidFill>
              <a:latin typeface="+mn-lt"/>
              <a:ea typeface="+mn-ea"/>
              <a:cs typeface="+mn-cs"/>
            </a:endParaRPr>
          </a:p>
          <a:p>
            <a:r>
              <a:rPr lang="en-PH" sz="1200" b="0" i="0" u="none" strike="noStrike" kern="1200" baseline="0">
                <a:solidFill>
                  <a:schemeClr val="tx1"/>
                </a:solidFill>
                <a:latin typeface="+mn-lt"/>
                <a:ea typeface="+mn-ea"/>
                <a:cs typeface="+mn-cs"/>
              </a:rPr>
              <a:t>The values reported in this table can also be used to define the minimum resolution for the imagery to be used as ground reference or to generate geospatial data for a particular scale of work. </a:t>
            </a:r>
          </a:p>
          <a:p>
            <a:endParaRPr lang="en-PH" altLang="en-US" sz="1200" b="0" i="0" u="none" strike="noStrike" kern="1200" baseline="0">
              <a:solidFill>
                <a:schemeClr val="tx1"/>
              </a:solidFill>
              <a:latin typeface="+mn-lt"/>
              <a:ea typeface="+mn-ea"/>
              <a:cs typeface="+mn-cs"/>
            </a:endParaRPr>
          </a:p>
          <a:p>
            <a:r>
              <a:rPr lang="en-PH" altLang="en-US" sz="1200" b="0" i="0" u="none" strike="noStrike" kern="1200" baseline="0">
                <a:solidFill>
                  <a:schemeClr val="tx1"/>
                </a:solidFill>
                <a:latin typeface="+mn-lt"/>
                <a:ea typeface="+mn-ea"/>
                <a:cs typeface="+mn-cs"/>
              </a:rPr>
              <a:t>The recommended raster resolution is 25-50 meters which is very close to the accuracy of the recommended map scale (in previous slide).</a:t>
            </a:r>
            <a:endParaRPr lang="en-PH" altLang="en-US" sz="1200" b="1">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Summary for defining the data set specifications</a:t>
            </a:r>
          </a:p>
          <a:p>
            <a:pPr algn="l" eaLnBrk="1" hangingPunct="1">
              <a:defRPr/>
            </a:pPr>
            <a:r>
              <a:rPr lang="en-PH" altLang="en-US" sz="1200" b="0">
                <a:solidFill>
                  <a:schemeClr val="bg1"/>
                </a:solidFill>
                <a:latin typeface="+mn-lt"/>
              </a:rPr>
              <a:t>(Refer</a:t>
            </a:r>
            <a:r>
              <a:rPr lang="en-PH" altLang="en-US" sz="1200" b="0" baseline="0">
                <a:solidFill>
                  <a:schemeClr val="bg1"/>
                </a:solidFill>
                <a:latin typeface="+mn-lt"/>
              </a:rPr>
              <a:t> to slide)</a:t>
            </a:r>
            <a:endParaRPr lang="en-PH" altLang="en-US" sz="1200" b="0">
              <a:solidFill>
                <a:schemeClr val="bg1"/>
              </a:solidFill>
              <a:latin typeface="+mn-lt"/>
            </a:endParaRPr>
          </a:p>
          <a:p>
            <a:pPr algn="l" eaLnBrk="1" hangingPunct="1">
              <a:defRPr/>
            </a:pP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algn="l" eaLnBrk="1" hangingPunct="1">
              <a:defRPr/>
            </a:pPr>
            <a:r>
              <a:rPr lang="en-PH" altLang="en-US" sz="1200" b="0">
                <a:solidFill>
                  <a:schemeClr val="bg1"/>
                </a:solidFill>
                <a:latin typeface="+mn-lt"/>
              </a:rPr>
              <a:t>Here is an example</a:t>
            </a:r>
            <a:r>
              <a:rPr lang="en-PH" altLang="en-US" sz="1200" b="0" baseline="0">
                <a:solidFill>
                  <a:schemeClr val="bg1"/>
                </a:solidFill>
                <a:latin typeface="+mn-lt"/>
              </a:rPr>
              <a:t> of a data set specification document. This is defined for the Ministry of Health of Vietnam.</a:t>
            </a: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1">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PH" altLang="en-US" sz="1200" b="0">
                <a:solidFill>
                  <a:schemeClr val="bg1"/>
                </a:solidFill>
                <a:latin typeface="+mn-lt"/>
              </a:rPr>
              <a:t>Here is an example</a:t>
            </a:r>
            <a:r>
              <a:rPr lang="en-PH" altLang="en-US" sz="1200" b="0" baseline="0">
                <a:solidFill>
                  <a:schemeClr val="bg1"/>
                </a:solidFill>
                <a:latin typeface="+mn-lt"/>
              </a:rPr>
              <a:t> of a data set specification document. This is defined for the Ministry of Health of Vietnam.</a:t>
            </a:r>
            <a:endParaRPr lang="en-PH" altLang="en-US" sz="1200" b="0">
              <a:solidFill>
                <a:schemeClr val="bg1"/>
              </a:solidFill>
              <a:latin typeface="+mn-lt"/>
            </a:endParaRPr>
          </a:p>
          <a:p>
            <a:pPr algn="l" eaLnBrk="1" hangingPunct="1">
              <a:defRPr/>
            </a:pPr>
            <a:endParaRPr lang="en-PH" altLang="en-US" sz="1200" b="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26</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ground reference</a:t>
            </a:r>
          </a:p>
          <a:p>
            <a:pPr algn="l" eaLnBrk="1" hangingPunct="1">
              <a:defRPr/>
            </a:pPr>
            <a:endParaRPr lang="en-PH" altLang="en-US" sz="1200" b="0">
              <a:solidFill>
                <a:schemeClr val="bg1"/>
              </a:solidFill>
              <a:latin typeface="+mn-lt"/>
            </a:endParaRPr>
          </a:p>
          <a:p>
            <a:pPr lvl="0"/>
            <a:r>
              <a:rPr lang="en-US" sz="1200" u="none" strike="noStrike" kern="1200">
                <a:solidFill>
                  <a:schemeClr val="tx1"/>
                </a:solidFill>
                <a:effectLst/>
                <a:latin typeface="+mn-lt"/>
                <a:ea typeface="+mn-ea"/>
                <a:cs typeface="+mn-cs"/>
              </a:rPr>
              <a:t>There are two types of ground references or ground truths in this session: Remote sensing imagery and master lists.</a:t>
            </a:r>
          </a:p>
          <a:p>
            <a:pPr lvl="0"/>
            <a:endParaRPr lang="en-PH" sz="1200" u="none" strike="noStrike" kern="1200">
              <a:solidFill>
                <a:schemeClr val="tx1"/>
              </a:solidFill>
              <a:effectLst/>
              <a:latin typeface="+mn-lt"/>
              <a:ea typeface="+mn-ea"/>
              <a:cs typeface="+mn-cs"/>
            </a:endParaRPr>
          </a:p>
          <a:p>
            <a:pPr lvl="0"/>
            <a:r>
              <a:rPr lang="en-PH" sz="1200" u="none" strike="noStrike" kern="1200">
                <a:solidFill>
                  <a:schemeClr val="tx1"/>
                </a:solidFill>
                <a:effectLst/>
                <a:latin typeface="+mn-lt"/>
                <a:ea typeface="+mn-ea"/>
                <a:cs typeface="+mn-cs"/>
              </a:rPr>
              <a:t>These concepts refer to: </a:t>
            </a:r>
            <a:endParaRPr lang="en-US" sz="1200" u="none" strike="noStrike" kern="1200">
              <a:solidFill>
                <a:schemeClr val="tx1"/>
              </a:solidFill>
              <a:effectLst/>
              <a:latin typeface="+mn-lt"/>
              <a:ea typeface="+mn-ea"/>
              <a:cs typeface="+mn-cs"/>
            </a:endParaRPr>
          </a:p>
          <a:p>
            <a:r>
              <a:rPr lang="en-US" sz="1200" kern="1200">
                <a:solidFill>
                  <a:schemeClr val="tx1"/>
                </a:solidFill>
                <a:effectLst/>
                <a:latin typeface="+mn-lt"/>
                <a:ea typeface="+mn-ea"/>
                <a:cs typeface="+mn-cs"/>
              </a:rPr>
              <a:t>1. </a:t>
            </a:r>
            <a:r>
              <a:rPr lang="en-US" sz="1200" u="none" strike="noStrike" kern="1200">
                <a:solidFill>
                  <a:schemeClr val="tx1"/>
                </a:solidFill>
                <a:effectLst/>
                <a:latin typeface="+mn-lt"/>
                <a:ea typeface="+mn-ea"/>
                <a:cs typeface="+mn-cs"/>
              </a:rPr>
              <a:t>Remote sensing imagery: </a:t>
            </a:r>
            <a:r>
              <a:rPr lang="en-US" sz="1200" kern="1200">
                <a:solidFill>
                  <a:schemeClr val="tx1"/>
                </a:solidFill>
                <a:effectLst/>
                <a:latin typeface="+mn-lt"/>
                <a:ea typeface="+mn-ea"/>
                <a:cs typeface="+mn-cs"/>
              </a:rPr>
              <a:t>The actual location of a given feature on the surface of the Earth. As it is not possible to check all the available geospatial data directly in the field, high resolution satellite or orthophoto images represent the best option.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2. Master list which can be defined as the authoritative, standardized, complete, up-to-date, and uniquely coded list of all active records for a given object.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Both of these elements are necessary to evaluate the completeness, uniqueness, timeliness, accuracy, and consistency of geospatial data.</a:t>
            </a:r>
          </a:p>
          <a:p>
            <a:pPr algn="l" eaLnBrk="1" hangingPunct="1">
              <a:defRPr/>
            </a:pP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27</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PH" altLang="en-US" sz="1200" b="1" smtClean="0">
                <a:solidFill>
                  <a:schemeClr val="bg1"/>
                </a:solidFill>
                <a:latin typeface="+mn-lt"/>
              </a:rPr>
              <a:t>Geospatial data management guideline</a:t>
            </a:r>
          </a:p>
          <a:p>
            <a:pPr algn="l" eaLnBrk="1" hangingPunct="1">
              <a:defRPr/>
            </a:pP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28</a:t>
            </a:fld>
            <a:endParaRPr lang="en-PH" altLang="en-US"/>
          </a:p>
        </p:txBody>
      </p:sp>
    </p:spTree>
    <p:extLst>
      <p:ext uri="{BB962C8B-B14F-4D97-AF65-F5344CB8AC3E}">
        <p14:creationId xmlns:p14="http://schemas.microsoft.com/office/powerpoint/2010/main" val="580639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1"/>
              <a:t>Compiling existing</a:t>
            </a:r>
            <a:r>
              <a:rPr lang="en-PH" b="1" baseline="0"/>
              <a:t> data</a:t>
            </a:r>
          </a:p>
          <a:p>
            <a:endParaRPr lang="en-PH" b="0" baseline="0"/>
          </a:p>
          <a:p>
            <a:r>
              <a:rPr lang="en-PH" b="0" baseline="0"/>
              <a:t>(Refer to slide)</a:t>
            </a:r>
            <a:endParaRPr lang="en-US" b="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29</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solidFill>
                  <a:schemeClr val="bg1"/>
                </a:solidFill>
                <a:latin typeface="+mn-lt"/>
              </a:rPr>
              <a:t>What is needed?</a:t>
            </a:r>
          </a:p>
          <a:p>
            <a:endParaRPr lang="en-GB" sz="1200"/>
          </a:p>
          <a:p>
            <a:r>
              <a:rPr lang="en-GB" sz="1200"/>
              <a:t>What must be compiled in order to have a quality dataset?</a:t>
            </a:r>
          </a:p>
          <a:p>
            <a:pPr marL="0" marR="0" indent="0" algn="l" defTabSz="914400" rtl="0" eaLnBrk="0" fontAlgn="base" latinLnBrk="0" hangingPunct="0">
              <a:lnSpc>
                <a:spcPct val="100000"/>
              </a:lnSpc>
              <a:spcBef>
                <a:spcPct val="30000"/>
              </a:spcBef>
              <a:spcAft>
                <a:spcPct val="0"/>
              </a:spcAft>
              <a:buClrTx/>
              <a:buSzTx/>
              <a:buFontTx/>
              <a:buNone/>
              <a:tabLst/>
              <a:defRPr/>
            </a:pPr>
            <a:r>
              <a:rPr lang="en-PH" b="0" baseline="0"/>
              <a:t>(Refer to slide)</a:t>
            </a:r>
            <a:endParaRPr lang="en-US" b="0"/>
          </a:p>
          <a:p>
            <a:endParaRPr lang="en-GB" sz="1200"/>
          </a:p>
          <a:p>
            <a:r>
              <a:rPr lang="en-GB" sz="1200"/>
              <a:t>This</a:t>
            </a:r>
            <a:r>
              <a:rPr lang="en-GB" sz="1200" baseline="0"/>
              <a:t> is explained further for each object in the next slides.</a:t>
            </a:r>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30</a:t>
            </a:fld>
            <a:endParaRPr lang="en-PH" altLang="en-US"/>
          </a:p>
        </p:txBody>
      </p:sp>
    </p:spTree>
    <p:extLst>
      <p:ext uri="{BB962C8B-B14F-4D97-AF65-F5344CB8AC3E}">
        <p14:creationId xmlns:p14="http://schemas.microsoft.com/office/powerpoint/2010/main" val="257009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vocabulary, data set specifcation, and ground reference</a:t>
            </a:r>
          </a:p>
          <a:p>
            <a:pPr algn="l" eaLnBrk="1" hangingPunct="1">
              <a:defRPr/>
            </a:pPr>
            <a:endParaRPr lang="en-PH" altLang="en-US" sz="1200" b="1">
              <a:solidFill>
                <a:schemeClr val="bg1"/>
              </a:solidFill>
              <a:latin typeface="+mn-lt"/>
            </a:endParaRPr>
          </a:p>
          <a:p>
            <a:pPr algn="l" eaLnBrk="1" hangingPunct="1">
              <a:defRPr/>
            </a:pPr>
            <a:r>
              <a:rPr lang="en-PH" altLang="en-US" sz="1200" b="0">
                <a:solidFill>
                  <a:schemeClr val="bg1"/>
                </a:solidFill>
                <a:latin typeface="+mn-lt"/>
              </a:rPr>
              <a:t>These</a:t>
            </a:r>
            <a:r>
              <a:rPr lang="en-PH" altLang="en-US" sz="1200" b="0" baseline="0">
                <a:solidFill>
                  <a:schemeClr val="bg1"/>
                </a:solidFill>
                <a:latin typeface="+mn-lt"/>
              </a:rPr>
              <a:t> steps of the geographic approach which are crticital in creating good maps correspond to different steps in the geospatial data life cycle.</a:t>
            </a: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954619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solidFill>
                  <a:schemeClr val="bg1"/>
                </a:solidFill>
                <a:latin typeface="+mn-lt"/>
              </a:rPr>
              <a:t>Sources of data</a:t>
            </a:r>
          </a:p>
          <a:p>
            <a:endParaRPr lang="en-PH" b="0"/>
          </a:p>
          <a:p>
            <a:r>
              <a:rPr lang="en-PH" b="0"/>
              <a:t>Where should you</a:t>
            </a:r>
            <a:r>
              <a:rPr lang="en-PH" b="0" baseline="0"/>
              <a:t> look for the needed master list of objects?</a:t>
            </a:r>
            <a:endParaRPr lang="en-US" b="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31</a:t>
            </a:fld>
            <a:endParaRPr lang="en-PH" altLang="en-US"/>
          </a:p>
        </p:txBody>
      </p:sp>
    </p:spTree>
    <p:extLst>
      <p:ext uri="{BB962C8B-B14F-4D97-AF65-F5344CB8AC3E}">
        <p14:creationId xmlns:p14="http://schemas.microsoft.com/office/powerpoint/2010/main" val="190416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solidFill>
                  <a:schemeClr val="bg1"/>
                </a:solidFill>
                <a:latin typeface="+mn-lt"/>
              </a:rPr>
              <a:t>Sources of 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b="0"/>
          </a:p>
          <a:p>
            <a:pPr marL="0" marR="0" indent="0" algn="l" defTabSz="914400" rtl="0" eaLnBrk="0" fontAlgn="base" latinLnBrk="0" hangingPunct="0">
              <a:lnSpc>
                <a:spcPct val="100000"/>
              </a:lnSpc>
              <a:spcBef>
                <a:spcPct val="30000"/>
              </a:spcBef>
              <a:spcAft>
                <a:spcPct val="0"/>
              </a:spcAft>
              <a:buClrTx/>
              <a:buSzTx/>
              <a:buFontTx/>
              <a:buNone/>
              <a:tabLst/>
              <a:defRPr/>
            </a:pPr>
            <a:r>
              <a:rPr lang="en-PH" b="0"/>
              <a:t>How about for other data – geospatial</a:t>
            </a:r>
            <a:r>
              <a:rPr lang="en-PH" b="0" baseline="0"/>
              <a:t> and statistical data and basemaps?</a:t>
            </a:r>
            <a:endParaRPr lang="en-US" b="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32</a:t>
            </a:fld>
            <a:endParaRPr lang="en-PH" altLang="en-US"/>
          </a:p>
        </p:txBody>
      </p:sp>
    </p:spTree>
    <p:extLst>
      <p:ext uri="{BB962C8B-B14F-4D97-AF65-F5344CB8AC3E}">
        <p14:creationId xmlns:p14="http://schemas.microsoft.com/office/powerpoint/2010/main" val="3199784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solidFill>
                  <a:schemeClr val="bg1"/>
                </a:solidFill>
                <a:latin typeface="+mn-lt"/>
              </a:rPr>
              <a:t>Potential sources of 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en-US" sz="1200" b="1">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b="0"/>
              <a:t>What are these other</a:t>
            </a:r>
            <a:r>
              <a:rPr lang="en-PH" b="0" baseline="0"/>
              <a:t> sources for </a:t>
            </a:r>
            <a:r>
              <a:rPr lang="en-PH" b="0"/>
              <a:t>geospatial</a:t>
            </a:r>
            <a:r>
              <a:rPr lang="en-PH" b="0" baseline="0"/>
              <a:t> and statistical data and basemaps?</a:t>
            </a:r>
            <a:endParaRPr lang="en-US" b="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33</a:t>
            </a:fld>
            <a:endParaRPr lang="en-PH" altLang="en-US"/>
          </a:p>
        </p:txBody>
      </p:sp>
    </p:spTree>
    <p:extLst>
      <p:ext uri="{BB962C8B-B14F-4D97-AF65-F5344CB8AC3E}">
        <p14:creationId xmlns:p14="http://schemas.microsoft.com/office/powerpoint/2010/main" val="2836754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PH" altLang="en-US" sz="1200" b="1">
                <a:solidFill>
                  <a:schemeClr val="bg1"/>
                </a:solidFill>
                <a:latin typeface="+mn-lt"/>
              </a:rPr>
              <a:t>Potential sources of data</a:t>
            </a:r>
          </a:p>
          <a:p>
            <a:pPr marL="0" indent="0">
              <a:lnSpc>
                <a:spcPct val="100000"/>
              </a:lnSpc>
              <a:spcBef>
                <a:spcPts val="0"/>
              </a:spcBef>
              <a:buNone/>
              <a:defRPr/>
            </a:pPr>
            <a:endParaRPr lang="en-US" sz="1200"/>
          </a:p>
          <a:p>
            <a:pPr marL="0" indent="0">
              <a:lnSpc>
                <a:spcPct val="100000"/>
              </a:lnSpc>
              <a:spcBef>
                <a:spcPts val="0"/>
              </a:spcBef>
              <a:buNone/>
              <a:defRPr/>
            </a:pPr>
            <a:r>
              <a:rPr lang="en-US" sz="1200"/>
              <a:t>There are hundreds of websites for online free shapefiles</a:t>
            </a:r>
            <a:r>
              <a:rPr lang="en-US" sz="1200" baseline="0"/>
              <a:t> if one tries to search the internet. Here are just some examples.</a:t>
            </a:r>
            <a:endParaRPr lang="en-US" sz="120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34</a:t>
            </a:fld>
            <a:endParaRPr lang="en-PH" altLang="en-US"/>
          </a:p>
        </p:txBody>
      </p:sp>
    </p:spTree>
    <p:extLst>
      <p:ext uri="{BB962C8B-B14F-4D97-AF65-F5344CB8AC3E}">
        <p14:creationId xmlns:p14="http://schemas.microsoft.com/office/powerpoint/2010/main" val="2548821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a:solidFill>
                  <a:schemeClr val="bg1"/>
                </a:solidFill>
                <a:latin typeface="+mn-lt"/>
              </a:rPr>
              <a:t>Potential sources of 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en-US" sz="1200" b="0">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0">
                <a:solidFill>
                  <a:schemeClr val="bg1"/>
                </a:solidFill>
                <a:latin typeface="+mn-lt"/>
              </a:rPr>
              <a:t>Here</a:t>
            </a:r>
            <a:r>
              <a:rPr lang="en-PH" altLang="en-US" sz="1200" b="0" baseline="0">
                <a:solidFill>
                  <a:schemeClr val="bg1"/>
                </a:solidFill>
                <a:latin typeface="+mn-lt"/>
              </a:rPr>
              <a:t> are examples of p</a:t>
            </a:r>
            <a:r>
              <a:rPr lang="en-PH" altLang="en-US" sz="1200" b="0">
                <a:solidFill>
                  <a:schemeClr val="bg1"/>
                </a:solidFill>
                <a:latin typeface="+mn-lt"/>
              </a:rPr>
              <a:t>otential sources of data for population data,</a:t>
            </a:r>
            <a:r>
              <a:rPr lang="en-PH" altLang="en-US" sz="1200" b="0" baseline="0">
                <a:solidFill>
                  <a:schemeClr val="bg1"/>
                </a:solidFill>
                <a:latin typeface="+mn-lt"/>
              </a:rPr>
              <a:t> satellite images, and other raster data.</a:t>
            </a:r>
            <a:endParaRPr lang="en-PH" altLang="en-US" sz="1200" b="0">
              <a:solidFill>
                <a:schemeClr val="bg1"/>
              </a:solidFill>
              <a:latin typeface="+mn-lt"/>
            </a:endParaRP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35</a:t>
            </a:fld>
            <a:endParaRPr lang="en-PH" altLang="en-US"/>
          </a:p>
        </p:txBody>
      </p:sp>
    </p:spTree>
    <p:extLst>
      <p:ext uri="{BB962C8B-B14F-4D97-AF65-F5344CB8AC3E}">
        <p14:creationId xmlns:p14="http://schemas.microsoft.com/office/powerpoint/2010/main" val="357080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vocabulary, data set specifcation, and ground reference</a:t>
            </a:r>
          </a:p>
          <a:p>
            <a:pPr algn="l" eaLnBrk="1" hangingPunct="1">
              <a:defRPr/>
            </a:pPr>
            <a:endParaRPr lang="en-PH" altLang="en-US" sz="1200" b="1">
              <a:solidFill>
                <a:schemeClr val="bg1"/>
              </a:solidFill>
              <a:latin typeface="+mn-lt"/>
            </a:endParaRPr>
          </a:p>
          <a:p>
            <a:pPr algn="l" eaLnBrk="1" hangingPunct="1">
              <a:defRPr/>
            </a:pPr>
            <a:r>
              <a:rPr lang="en-PH" altLang="en-US" sz="1200" b="0">
                <a:solidFill>
                  <a:schemeClr val="bg1"/>
                </a:solidFill>
                <a:latin typeface="+mn-lt"/>
              </a:rPr>
              <a:t>(Refer to slide)</a:t>
            </a: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vocabulary</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This step ensures that all actors involved speak the same language.</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For</a:t>
            </a:r>
            <a:r>
              <a:rPr lang="en-PH" altLang="en-US" sz="1200" b="0" baseline="0">
                <a:solidFill>
                  <a:schemeClr val="bg1"/>
                </a:solidFill>
                <a:latin typeface="+mn-lt"/>
              </a:rPr>
              <a:t> GIS-related terms, you may consult Esri online GIS dictionary or wiki.GIS.com.</a:t>
            </a:r>
          </a:p>
          <a:p>
            <a:pPr algn="l" eaLnBrk="1" hangingPunct="1">
              <a:defRPr/>
            </a:pPr>
            <a:endParaRPr lang="en-PH" altLang="en-US" sz="1200" b="0" baseline="0">
              <a:solidFill>
                <a:schemeClr val="bg1"/>
              </a:solidFill>
              <a:latin typeface="+mn-lt"/>
            </a:endParaRPr>
          </a:p>
          <a:p>
            <a:pPr algn="l" eaLnBrk="1" hangingPunct="1">
              <a:defRPr/>
            </a:pPr>
            <a:r>
              <a:rPr lang="en-PH" altLang="en-US" sz="1200" b="0" baseline="0">
                <a:solidFill>
                  <a:schemeClr val="bg1"/>
                </a:solidFill>
                <a:latin typeface="+mn-lt"/>
              </a:rPr>
              <a:t>Wiki.GIS.com is by far the most comprehensive online resource and therefore being recommended by HGLC.</a:t>
            </a:r>
          </a:p>
          <a:p>
            <a:pPr algn="l" eaLnBrk="1" hangingPunct="1">
              <a:defRPr/>
            </a:pPr>
            <a:endParaRPr lang="en-PH" altLang="en-US" sz="1200" b="0" baseline="0">
              <a:solidFill>
                <a:schemeClr val="bg1"/>
              </a:solidFill>
              <a:latin typeface="+mn-lt"/>
            </a:endParaRPr>
          </a:p>
          <a:p>
            <a:pPr algn="l" eaLnBrk="1" hangingPunct="1">
              <a:defRPr/>
            </a:pPr>
            <a:r>
              <a:rPr lang="en-PH" altLang="en-US" sz="1200" b="0" baseline="0">
                <a:solidFill>
                  <a:schemeClr val="bg1"/>
                </a:solidFill>
                <a:latin typeface="+mn-lt"/>
              </a:rPr>
              <a:t>It is also important to have a dictionary covering the thematic terms. By thematic terms, we mean all the terms related to the public health issues being addressed through the use of geospatial data and GIS.</a:t>
            </a:r>
          </a:p>
          <a:p>
            <a:pPr algn="l" eaLnBrk="1" hangingPunct="1">
              <a:defRPr/>
            </a:pPr>
            <a:endParaRPr lang="en-PH" altLang="en-US" sz="1200" b="0" baseline="0">
              <a:solidFill>
                <a:schemeClr val="bg1"/>
              </a:solidFill>
              <a:latin typeface="+mn-lt"/>
            </a:endParaRPr>
          </a:p>
          <a:p>
            <a:pPr algn="l" eaLnBrk="1" hangingPunct="1">
              <a:defRPr/>
            </a:pPr>
            <a:r>
              <a:rPr lang="en-PH" altLang="en-US" sz="1200" b="0" baseline="0">
                <a:solidFill>
                  <a:schemeClr val="bg1"/>
                </a:solidFill>
                <a:latin typeface="+mn-lt"/>
              </a:rPr>
              <a:t>If you use definitions you find from sources outside your organization or location, the definitions contained in these dictionaries often have to be contextualized locally in order to account for strategies, plans, practices,... enforce in countries.</a:t>
            </a:r>
          </a:p>
          <a:p>
            <a:pPr algn="l" eaLnBrk="1" hangingPunct="1">
              <a:defRPr/>
            </a:pPr>
            <a:endParaRPr lang="en-PH" altLang="en-US" sz="1200" b="0" baseline="0">
              <a:solidFill>
                <a:schemeClr val="bg1"/>
              </a:solidFill>
              <a:latin typeface="+mn-lt"/>
            </a:endParaRPr>
          </a:p>
          <a:p>
            <a:pPr algn="l" eaLnBrk="1" hangingPunct="1">
              <a:defRPr/>
            </a:pPr>
            <a:r>
              <a:rPr lang="en-PH" altLang="en-US" sz="1200" b="0" baseline="0">
                <a:solidFill>
                  <a:schemeClr val="bg1"/>
                </a:solidFill>
                <a:latin typeface="+mn-lt"/>
              </a:rPr>
              <a:t>If there are different intepretations of a word or phrase being used, it is best to decide on what it should mean for your particular project.</a:t>
            </a: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 and ground reference</a:t>
            </a:r>
          </a:p>
          <a:p>
            <a:pPr algn="l" eaLnBrk="1" hangingPunct="1">
              <a:defRPr/>
            </a:pPr>
            <a:endParaRPr lang="en-PH" altLang="en-US" sz="1200" b="0">
              <a:solidFill>
                <a:schemeClr val="bg1"/>
              </a:solidFill>
              <a:latin typeface="+mn-lt"/>
            </a:endParaRPr>
          </a:p>
          <a:p>
            <a:pPr algn="l" eaLnBrk="1" hangingPunct="1">
              <a:defRPr/>
            </a:pPr>
            <a:r>
              <a:rPr lang="en-GB" sz="1200"/>
              <a:t>A</a:t>
            </a:r>
            <a:r>
              <a:rPr lang="en-PH" altLang="en-US" sz="1200" b="0">
                <a:solidFill>
                  <a:schemeClr val="bg1"/>
                </a:solidFill>
                <a:latin typeface="+mn-lt"/>
              </a:rPr>
              <a:t>ddressing public health issues requires any data to be of good quality and covering the following  dimensions as defined by the Data Management Association International (DAMA):</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1. Completeness means that all records are in</a:t>
            </a:r>
            <a:r>
              <a:rPr lang="en-PH" altLang="en-US" sz="1200" b="0" baseline="0">
                <a:solidFill>
                  <a:schemeClr val="bg1"/>
                </a:solidFill>
                <a:latin typeface="+mn-lt"/>
              </a:rPr>
              <a:t> and there are no gaps in the data.</a:t>
            </a:r>
            <a:endParaRPr lang="en-PH" altLang="en-US" sz="1200" b="0">
              <a:solidFill>
                <a:schemeClr val="bg1"/>
              </a:solidFill>
              <a:latin typeface="+mn-lt"/>
            </a:endParaRPr>
          </a:p>
          <a:p>
            <a:pPr algn="l" eaLnBrk="1" hangingPunct="1">
              <a:defRPr/>
            </a:pPr>
            <a:r>
              <a:rPr lang="en-PH" altLang="en-US" sz="1200" b="0">
                <a:solidFill>
                  <a:schemeClr val="bg1"/>
                </a:solidFill>
                <a:latin typeface="+mn-lt"/>
              </a:rPr>
              <a:t>2. Uniqueness means that each record is logged only once and there are no duplicates.</a:t>
            </a:r>
          </a:p>
          <a:p>
            <a:pPr algn="l" eaLnBrk="1" hangingPunct="1">
              <a:defRPr/>
            </a:pPr>
            <a:r>
              <a:rPr lang="en-PH" altLang="en-US" sz="1200" b="0">
                <a:solidFill>
                  <a:schemeClr val="bg1"/>
                </a:solidFill>
                <a:latin typeface="+mn-lt"/>
              </a:rPr>
              <a:t>3. Timeliness means that the data is up-to-date or fits within the time range being considered.</a:t>
            </a:r>
          </a:p>
          <a:p>
            <a:pPr algn="l" eaLnBrk="1" hangingPunct="1">
              <a:defRPr/>
            </a:pPr>
            <a:r>
              <a:rPr lang="en-PH" altLang="en-US" sz="1200" b="0">
                <a:solidFill>
                  <a:schemeClr val="bg1"/>
                </a:solidFill>
                <a:latin typeface="+mn-lt"/>
              </a:rPr>
              <a:t>4. Validity means that the data conforms to the defined/prescribed type, range, format, etc.</a:t>
            </a:r>
          </a:p>
          <a:p>
            <a:pPr algn="l" eaLnBrk="1" hangingPunct="1">
              <a:defRPr/>
            </a:pPr>
            <a:r>
              <a:rPr lang="en-PH" altLang="en-US" sz="1200" b="0">
                <a:solidFill>
                  <a:schemeClr val="bg1"/>
                </a:solidFill>
                <a:latin typeface="+mn-lt"/>
              </a:rPr>
              <a:t>5. Accuracy means that the data is correct.</a:t>
            </a:r>
          </a:p>
          <a:p>
            <a:pPr algn="l" eaLnBrk="1" hangingPunct="1">
              <a:defRPr/>
            </a:pPr>
            <a:r>
              <a:rPr lang="en-PH" altLang="en-US" sz="1200" b="0">
                <a:solidFill>
                  <a:schemeClr val="bg1"/>
                </a:solidFill>
                <a:latin typeface="+mn-lt"/>
              </a:rPr>
              <a:t>6. Consistency means that there is no difference across</a:t>
            </a:r>
            <a:r>
              <a:rPr lang="en-PH" altLang="en-US" sz="1200" b="0" baseline="0">
                <a:solidFill>
                  <a:schemeClr val="bg1"/>
                </a:solidFill>
                <a:latin typeface="+mn-lt"/>
              </a:rPr>
              <a:t> sources.</a:t>
            </a: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0">
              <a:solidFill>
                <a:schemeClr val="bg1"/>
              </a:solidFill>
              <a:latin typeface="+mn-lt"/>
            </a:endParaRPr>
          </a:p>
          <a:p>
            <a:pPr lvl="0"/>
            <a:r>
              <a:rPr lang="en-US" sz="1200" u="none" strike="noStrike" kern="1200">
                <a:solidFill>
                  <a:schemeClr val="tx1"/>
                </a:solidFill>
                <a:effectLst/>
                <a:latin typeface="+mn-lt"/>
                <a:ea typeface="+mn-ea"/>
                <a:cs typeface="+mn-cs"/>
              </a:rPr>
              <a:t>The data set specifications cover timeliness, validity, accuracy, and consistency.</a:t>
            </a:r>
          </a:p>
          <a:p>
            <a:pPr lvl="0"/>
            <a:endParaRPr lang="en-PH" sz="1200" u="none" strike="noStrike" kern="1200">
              <a:solidFill>
                <a:schemeClr val="tx1"/>
              </a:solidFill>
              <a:effectLst/>
              <a:latin typeface="+mn-lt"/>
              <a:ea typeface="+mn-ea"/>
              <a:cs typeface="+mn-cs"/>
            </a:endParaRPr>
          </a:p>
          <a:p>
            <a:pPr lvl="0"/>
            <a:r>
              <a:rPr lang="en-PH" sz="1200" u="none" strike="noStrike" kern="1200">
                <a:solidFill>
                  <a:schemeClr val="tx1"/>
                </a:solidFill>
                <a:effectLst/>
                <a:latin typeface="+mn-lt"/>
                <a:ea typeface="+mn-ea"/>
                <a:cs typeface="+mn-cs"/>
              </a:rPr>
              <a:t>The</a:t>
            </a:r>
            <a:r>
              <a:rPr lang="en-PH" sz="1200" u="none" strike="noStrike" kern="1200" baseline="0">
                <a:solidFill>
                  <a:schemeClr val="tx1"/>
                </a:solidFill>
                <a:effectLst/>
                <a:latin typeface="+mn-lt"/>
                <a:ea typeface="+mn-ea"/>
                <a:cs typeface="+mn-cs"/>
              </a:rPr>
              <a:t> defined specifications should be put in a document and should contain the information to be discussed in the next slides.</a:t>
            </a:r>
            <a:endParaRPr lang="en-US" u="none" strike="noStrike">
              <a:effectLs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As mentioned in the previous slide,</a:t>
            </a:r>
            <a:r>
              <a:rPr lang="en-PH" altLang="en-US" sz="1200" b="0" baseline="0">
                <a:solidFill>
                  <a:schemeClr val="bg1"/>
                </a:solidFill>
                <a:latin typeface="+mn-lt"/>
              </a:rPr>
              <a:t> the data set specifications covers timeliness, validity, accuracy, and consistency.</a:t>
            </a:r>
          </a:p>
          <a:p>
            <a:pPr algn="l" eaLnBrk="1" hangingPunct="1">
              <a:defRPr/>
            </a:pPr>
            <a:endParaRPr lang="en-PH" altLang="en-US" sz="1200" b="0" baseline="0">
              <a:solidFill>
                <a:schemeClr val="bg1"/>
              </a:solidFill>
              <a:latin typeface="+mn-lt"/>
            </a:endParaRPr>
          </a:p>
          <a:p>
            <a:pPr algn="l" eaLnBrk="1" hangingPunct="1">
              <a:defRPr/>
            </a:pPr>
            <a:r>
              <a:rPr lang="en-PH" altLang="en-US" sz="1200" b="0" baseline="0">
                <a:solidFill>
                  <a:schemeClr val="bg1"/>
                </a:solidFill>
                <a:latin typeface="+mn-lt"/>
              </a:rPr>
              <a:t>There are different items/information that need to be defined for the validity, accuracy, and timeliness data quality dimensions in order to ensure that the dimension is fully covered and that by complying with these defined standards, the data is deemed of good quality. </a:t>
            </a:r>
          </a:p>
          <a:p>
            <a:pPr algn="l" eaLnBrk="1" hangingPunct="1">
              <a:defRPr/>
            </a:pPr>
            <a:endParaRPr lang="en-PH" altLang="en-US" sz="1200" b="0" baseline="0">
              <a:solidFill>
                <a:schemeClr val="bg1"/>
              </a:solidFill>
              <a:latin typeface="+mn-lt"/>
            </a:endParaRPr>
          </a:p>
          <a:p>
            <a:pPr algn="l" eaLnBrk="1" hangingPunct="1">
              <a:defRPr/>
            </a:pPr>
            <a:r>
              <a:rPr lang="en-PH" altLang="en-US" sz="1200" b="0" baseline="0">
                <a:solidFill>
                  <a:schemeClr val="bg1"/>
                </a:solidFill>
                <a:latin typeface="+mn-lt"/>
              </a:rPr>
              <a:t>Having all the standards for these three (3) dimensions defined and followed ensures consistency in all the data being compiled or collected in the field.</a:t>
            </a:r>
          </a:p>
          <a:p>
            <a:pPr algn="l" eaLnBrk="1" hangingPunct="1">
              <a:defRPr/>
            </a:pPr>
            <a:endParaRPr lang="en-PH" altLang="en-US" sz="1200" b="0" baseline="0">
              <a:solidFill>
                <a:schemeClr val="bg1"/>
              </a:solidFill>
              <a:latin typeface="+mn-lt"/>
            </a:endParaRPr>
          </a:p>
          <a:p>
            <a:pPr algn="l" eaLnBrk="1" hangingPunct="1">
              <a:defRPr/>
            </a:pPr>
            <a:r>
              <a:rPr lang="en-PH" altLang="en-US" sz="1200" b="0" baseline="0">
                <a:solidFill>
                  <a:schemeClr val="bg1"/>
                </a:solidFill>
                <a:latin typeface="+mn-lt"/>
              </a:rPr>
              <a:t>Each of the items here are explained further in the succeeding slides.</a:t>
            </a:r>
          </a:p>
          <a:p>
            <a:pPr algn="l" eaLnBrk="1" hangingPunct="1">
              <a:defRPr/>
            </a:pP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PH" altLang="en-US" sz="1200" b="1">
                <a:solidFill>
                  <a:schemeClr val="bg1"/>
                </a:solidFill>
                <a:latin typeface="+mn-lt"/>
              </a:rPr>
              <a:t>Defining the data set specifications</a:t>
            </a:r>
          </a:p>
          <a:p>
            <a:pPr algn="l" eaLnBrk="1" hangingPunct="1">
              <a:defRPr/>
            </a:pPr>
            <a:endParaRPr lang="en-PH" altLang="en-US" sz="1200" b="0">
              <a:solidFill>
                <a:schemeClr val="bg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a:solidFill>
                  <a:schemeClr val="tx1"/>
                </a:solidFill>
                <a:latin typeface="+mn-lt"/>
                <a:ea typeface="+mn-ea"/>
                <a:cs typeface="+mn-cs"/>
              </a:rPr>
              <a:t>V.1 Geographic Coordinate System</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The geographic coordinate system is a system in which geospatial data is defined by a 3-D surface and measured in latitude and longitude. In other words, such system is a model which tries to be as close as possible to the shape of the earth. This model is principally defined by two elements, namely:</a:t>
            </a:r>
          </a:p>
          <a:p>
            <a:pPr algn="l" eaLnBrk="1" hangingPunct="1">
              <a:defRPr/>
            </a:pPr>
            <a:r>
              <a:rPr lang="en-PH" altLang="en-US" sz="1200" b="0">
                <a:solidFill>
                  <a:schemeClr val="bg1"/>
                </a:solidFill>
                <a:latin typeface="+mn-lt"/>
              </a:rPr>
              <a:t>1. </a:t>
            </a:r>
            <a:r>
              <a:rPr lang="en-PH" altLang="en-US" sz="1200" b="0" u="sng">
                <a:solidFill>
                  <a:schemeClr val="bg1"/>
                </a:solidFill>
                <a:latin typeface="+mn-lt"/>
              </a:rPr>
              <a:t>The spheroid</a:t>
            </a:r>
            <a:r>
              <a:rPr lang="en-PH" altLang="en-US" sz="1200" b="0">
                <a:solidFill>
                  <a:schemeClr val="bg1"/>
                </a:solidFill>
                <a:latin typeface="+mn-lt"/>
              </a:rPr>
              <a:t>: A three-dimensional shape obtained by rotating an ellipse about its minor axis, with dimensions that either approximate the earth as a whole, or with a part that approximates the corresponding portion of the geoid</a:t>
            </a:r>
          </a:p>
          <a:p>
            <a:pPr algn="l" eaLnBrk="1" hangingPunct="1">
              <a:defRPr/>
            </a:pPr>
            <a:r>
              <a:rPr lang="en-PH" altLang="en-US" sz="1200" b="0">
                <a:solidFill>
                  <a:schemeClr val="bg1"/>
                </a:solidFill>
                <a:latin typeface="+mn-lt"/>
              </a:rPr>
              <a:t>2. </a:t>
            </a:r>
            <a:r>
              <a:rPr lang="en-PH" altLang="en-US" sz="1200" b="0" u="sng">
                <a:solidFill>
                  <a:schemeClr val="bg1"/>
                </a:solidFill>
                <a:latin typeface="+mn-lt"/>
              </a:rPr>
              <a:t>The datum</a:t>
            </a:r>
            <a:r>
              <a:rPr lang="en-PH" altLang="en-US" sz="1200" b="0">
                <a:solidFill>
                  <a:schemeClr val="bg1"/>
                </a:solidFill>
                <a:latin typeface="+mn-lt"/>
              </a:rPr>
              <a:t>: The reference specifications of a measurement system, usually a system of coordinate positions on a surface (a horizontal datum) or heights above or below a surface (a vertical datum). In other words, the datum defines the position of the spheroid relative to the center of the earth.</a:t>
            </a:r>
          </a:p>
          <a:p>
            <a:pPr algn="l" eaLnBrk="1" hangingPunct="1">
              <a:defRPr/>
            </a:pPr>
            <a:endParaRPr lang="en-PH" altLang="en-US" sz="1200" b="0">
              <a:solidFill>
                <a:schemeClr val="bg1"/>
              </a:solidFill>
              <a:latin typeface="+mn-lt"/>
            </a:endParaRPr>
          </a:p>
          <a:p>
            <a:pPr algn="l" eaLnBrk="1" hangingPunct="1">
              <a:defRPr/>
            </a:pPr>
            <a:r>
              <a:rPr lang="en-PH" altLang="en-US" sz="1200" b="0">
                <a:solidFill>
                  <a:schemeClr val="bg1"/>
                </a:solidFill>
                <a:latin typeface="+mn-lt"/>
              </a:rPr>
              <a:t>The most widely used geographic coordinate system nowadays is the World Geodetic System 1984 (WGS 84).</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auto">
          <a:xfrm>
            <a:off x="0" y="981075"/>
            <a:ext cx="9144000" cy="3816350"/>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3" name="Rectangle 12"/>
          <p:cNvSpPr/>
          <p:nvPr userDrawn="1"/>
        </p:nvSpPr>
        <p:spPr bwMode="auto">
          <a:xfrm>
            <a:off x="0" y="0"/>
            <a:ext cx="9144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4" name="TextBox 4"/>
          <p:cNvSpPr txBox="1">
            <a:spLocks noChangeArrowheads="1"/>
          </p:cNvSpPr>
          <p:nvPr userDrawn="1"/>
        </p:nvSpPr>
        <p:spPr bwMode="auto">
          <a:xfrm>
            <a:off x="319336" y="116632"/>
            <a:ext cx="8573144" cy="707886"/>
          </a:xfrm>
          <a:prstGeom prst="rect">
            <a:avLst/>
          </a:prstGeom>
          <a:noFill/>
          <a:ln w="9525">
            <a:noFill/>
            <a:miter lim="800000"/>
            <a:headEnd/>
            <a:tailEnd/>
          </a:ln>
        </p:spPr>
        <p:txBody>
          <a:bodyPr wrap="square">
            <a:spAutoFit/>
          </a:bodyPr>
          <a:lstStyle/>
          <a:p>
            <a:r>
              <a:rPr lang="en-US" sz="2000" b="1">
                <a:solidFill>
                  <a:schemeClr val="bg1"/>
                </a:solidFill>
                <a:latin typeface="+mn-lt"/>
              </a:rPr>
              <a:t>INTRODUCTION TO GEOSPATIAL DATA MANAGEMENT AND TECHNOLOGIES </a:t>
            </a:r>
          </a:p>
          <a:p>
            <a:r>
              <a:rPr lang="en-US" sz="2000" b="1">
                <a:solidFill>
                  <a:schemeClr val="bg1"/>
                </a:solidFill>
                <a:latin typeface="+mn-lt"/>
              </a:rPr>
              <a:t>FOR MALARIA PROGRAMS</a:t>
            </a:r>
          </a:p>
        </p:txBody>
      </p:sp>
      <p:sp>
        <p:nvSpPr>
          <p:cNvPr id="15" name="TextBox 6"/>
          <p:cNvSpPr txBox="1">
            <a:spLocks noChangeArrowheads="1"/>
          </p:cNvSpPr>
          <p:nvPr userDrawn="1"/>
        </p:nvSpPr>
        <p:spPr bwMode="auto">
          <a:xfrm>
            <a:off x="547056" y="1340768"/>
            <a:ext cx="804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2000">
                <a:solidFill>
                  <a:schemeClr val="bg1"/>
                </a:solidFill>
                <a:latin typeface="+mn-lt"/>
                <a:ea typeface="Century Gothic" charset="0"/>
                <a:cs typeface="Century Gothic" charset="0"/>
              </a:rPr>
              <a:t> </a:t>
            </a:r>
            <a:endParaRPr lang="en-US" altLang="en-US" sz="2000" dirty="0">
              <a:solidFill>
                <a:schemeClr val="bg1"/>
              </a:solidFill>
              <a:latin typeface="+mn-lt"/>
              <a:ea typeface="Century Gothic" charset="0"/>
              <a:cs typeface="Century Gothic" charset="0"/>
            </a:endParaRPr>
          </a:p>
        </p:txBody>
      </p:sp>
      <p:grpSp>
        <p:nvGrpSpPr>
          <p:cNvPr id="19" name="Group 18">
            <a:extLst>
              <a:ext uri="{FF2B5EF4-FFF2-40B4-BE49-F238E27FC236}">
                <a16:creationId xmlns:a16="http://schemas.microsoft.com/office/drawing/2014/main" xmlns="" id="{CCBF0505-4DF9-43A2-910E-F22927071C8C}"/>
              </a:ext>
            </a:extLst>
          </p:cNvPr>
          <p:cNvGrpSpPr/>
          <p:nvPr userDrawn="1"/>
        </p:nvGrpSpPr>
        <p:grpSpPr>
          <a:xfrm>
            <a:off x="1711957" y="4815300"/>
            <a:ext cx="5714485" cy="1861426"/>
            <a:chOff x="1691680" y="4815300"/>
            <a:chExt cx="5714485" cy="1861426"/>
          </a:xfrm>
        </p:grpSpPr>
        <p:pic>
          <p:nvPicPr>
            <p:cNvPr id="20" name="Picture 2" descr="D:\GAIA-GEOSYSTEMS\DROPBOX\Dropbox (Personal)\HEALTH_GEOLAB\ADVOCACY\LOGOS\LSHTM_Logo_Black.jpg">
              <a:extLst>
                <a:ext uri="{FF2B5EF4-FFF2-40B4-BE49-F238E27FC236}">
                  <a16:creationId xmlns:a16="http://schemas.microsoft.com/office/drawing/2014/main" xmlns="" id="{2A97D118-1865-4969-93AE-D05C0E5DC2DB}"/>
                </a:ext>
              </a:extLst>
            </p:cNvPr>
            <p:cNvPicPr>
              <a:picLocks noChangeAspect="1" noChangeArrowheads="1"/>
            </p:cNvPicPr>
            <p:nvPr/>
          </p:nvPicPr>
          <p:blipFill>
            <a:blip r:embed="rId2" cstate="print"/>
            <a:srcRect/>
            <a:stretch>
              <a:fillRect/>
            </a:stretch>
          </p:blipFill>
          <p:spPr bwMode="auto">
            <a:xfrm>
              <a:off x="1691680" y="5020799"/>
              <a:ext cx="1512168" cy="726338"/>
            </a:xfrm>
            <a:prstGeom prst="rect">
              <a:avLst/>
            </a:prstGeom>
            <a:noFill/>
          </p:spPr>
        </p:pic>
        <p:pic>
          <p:nvPicPr>
            <p:cNvPr id="21" name="Picture 20" descr="D:\GAIA-GEOSYSTEMS\DROPBOX\Dropbox (Personal)\HEALTH_GEOLAB\ADVOCACY\LOGO\Logo_HGLC_051117.jpg">
              <a:extLst>
                <a:ext uri="{FF2B5EF4-FFF2-40B4-BE49-F238E27FC236}">
                  <a16:creationId xmlns:a16="http://schemas.microsoft.com/office/drawing/2014/main" xmlns="" id="{3AF02C3C-3B48-4655-AA24-9E1FF7180305}"/>
                </a:ext>
              </a:extLst>
            </p:cNvPr>
            <p:cNvPicPr>
              <a:picLocks noChangeAspect="1" noChangeArrowheads="1"/>
            </p:cNvPicPr>
            <p:nvPr userDrawn="1"/>
          </p:nvPicPr>
          <p:blipFill>
            <a:blip r:embed="rId3" cstate="print"/>
            <a:srcRect/>
            <a:stretch>
              <a:fillRect/>
            </a:stretch>
          </p:blipFill>
          <p:spPr bwMode="auto">
            <a:xfrm>
              <a:off x="3320479" y="4903216"/>
              <a:ext cx="2645526" cy="961504"/>
            </a:xfrm>
            <a:prstGeom prst="rect">
              <a:avLst/>
            </a:prstGeom>
            <a:ln>
              <a:noFill/>
            </a:ln>
            <a:effectLst/>
          </p:spPr>
        </p:pic>
        <p:pic>
          <p:nvPicPr>
            <p:cNvPr id="22" name="image4.png">
              <a:extLst>
                <a:ext uri="{FF2B5EF4-FFF2-40B4-BE49-F238E27FC236}">
                  <a16:creationId xmlns:a16="http://schemas.microsoft.com/office/drawing/2014/main" xmlns="" id="{58E9561F-2D9D-4093-8570-B723E7510EBF}"/>
                </a:ext>
              </a:extLst>
            </p:cNvPr>
            <p:cNvPicPr/>
            <p:nvPr userDrawn="1"/>
          </p:nvPicPr>
          <p:blipFill>
            <a:blip r:embed="rId4"/>
            <a:srcRect/>
            <a:stretch>
              <a:fillRect/>
            </a:stretch>
          </p:blipFill>
          <p:spPr>
            <a:xfrm>
              <a:off x="2987824" y="5850878"/>
              <a:ext cx="864096" cy="825848"/>
            </a:xfrm>
            <a:prstGeom prst="rect">
              <a:avLst/>
            </a:prstGeom>
            <a:ln/>
          </p:spPr>
        </p:pic>
        <p:pic>
          <p:nvPicPr>
            <p:cNvPr id="23" name="image3.jpg">
              <a:extLst>
                <a:ext uri="{FF2B5EF4-FFF2-40B4-BE49-F238E27FC236}">
                  <a16:creationId xmlns:a16="http://schemas.microsoft.com/office/drawing/2014/main" xmlns="" id="{8FB7AFDA-0DF0-48BA-9CF1-3B6D3EEFF2FB}"/>
                </a:ext>
              </a:extLst>
            </p:cNvPr>
            <p:cNvPicPr/>
            <p:nvPr userDrawn="1"/>
          </p:nvPicPr>
          <p:blipFill>
            <a:blip r:embed="rId5"/>
            <a:srcRect/>
            <a:stretch>
              <a:fillRect/>
            </a:stretch>
          </p:blipFill>
          <p:spPr>
            <a:xfrm>
              <a:off x="5966005" y="4815300"/>
              <a:ext cx="1440160" cy="1080120"/>
            </a:xfrm>
            <a:prstGeom prst="rect">
              <a:avLst/>
            </a:prstGeom>
            <a:ln/>
          </p:spPr>
        </p:pic>
      </p:grpSp>
      <p:pic>
        <p:nvPicPr>
          <p:cNvPr id="24" name="Picture 2" descr="C:\Users\Izay Pantanilla\Downloads\MORU_FS_CMYK.tif">
            <a:extLst>
              <a:ext uri="{FF2B5EF4-FFF2-40B4-BE49-F238E27FC236}">
                <a16:creationId xmlns:a16="http://schemas.microsoft.com/office/drawing/2014/main" xmlns="" id="{EDD9821B-DF51-42B3-AF41-CD505FD0ED8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995936" y="5926120"/>
            <a:ext cx="2045386"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9216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02/04/2019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02/04/2019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02/04/2019</a:t>
            </a:fld>
            <a:endParaRPr lang="en-GB" altLang="en-US"/>
          </a:p>
        </p:txBody>
      </p:sp>
      <p:sp>
        <p:nvSpPr>
          <p:cNvPr id="8"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02/04/2019</a:t>
            </a:fld>
            <a:endParaRPr lang="en-GB" altLang="en-US"/>
          </a:p>
        </p:txBody>
      </p:sp>
      <p:sp>
        <p:nvSpPr>
          <p:cNvPr id="4" name="Footer Placeholder 3"/>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02/04/2019</a:t>
            </a:fld>
            <a:endParaRPr lang="en-GB" altLang="en-US"/>
          </a:p>
        </p:txBody>
      </p:sp>
      <p:sp>
        <p:nvSpPr>
          <p:cNvPr id="3" name="Footer Placeholder 2"/>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02/04/2019</a:t>
            </a:fld>
            <a:endParaRPr lang="en-GB" altLang="en-US"/>
          </a:p>
        </p:txBody>
      </p:sp>
      <p:sp>
        <p:nvSpPr>
          <p:cNvPr id="6" name="Footer Placeholder 5"/>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02/04/2019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02/04/2019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47" r:id="rId1"/>
    <p:sldLayoutId id="2147485334" r:id="rId2"/>
    <p:sldLayoutId id="2147485335" r:id="rId3"/>
    <p:sldLayoutId id="2147485336" r:id="rId4"/>
    <p:sldLayoutId id="2147485341" r:id="rId5"/>
    <p:sldLayoutId id="2147485342" r:id="rId6"/>
    <p:sldLayoutId id="2147485343" r:id="rId7"/>
    <p:sldLayoutId id="2147485337" r:id="rId8"/>
    <p:sldLayoutId id="2147485338" r:id="rId9"/>
    <p:sldLayoutId id="2147485339" r:id="rId10"/>
    <p:sldLayoutId id="2147485344" r:id="rId11"/>
    <p:sldLayoutId id="2147485345" r:id="rId12"/>
    <p:sldLayoutId id="2147485346" r:id="rId13"/>
    <p:sldLayoutId id="2147485333" r:id="rId14"/>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lorado.edu/geography/gcraft/notes/error/gif/scale.gi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hyperlink" Target="https://www.healthgeolab.net/KNOW_REP/MMR_MOHS_Geo-Guidelines.pdf" TargetMode="External"/><Relationship Id="rId3" Type="http://schemas.openxmlformats.org/officeDocument/2006/relationships/image" Target="../media/image32.png"/><Relationship Id="rId7" Type="http://schemas.openxmlformats.org/officeDocument/2006/relationships/hyperlink" Target="https://healthgeolab.net/KNOW_REP/DOH_GIS-GPS_Guidelines_Standards_011714.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healthgeolab.net/KNOW_REP/KHM_MOH_Guidelines_2018.pdf" TargetMode="External"/><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extract.bbbike.org/" TargetMode="External"/><Relationship Id="rId3" Type="http://schemas.openxmlformats.org/officeDocument/2006/relationships/hyperlink" Target="http://www.diva-gis.org/" TargetMode="External"/><Relationship Id="rId7" Type="http://schemas.openxmlformats.org/officeDocument/2006/relationships/hyperlink" Target="http://www.openstreetmapdata.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download.geofabrik.de/" TargetMode="External"/><Relationship Id="rId5" Type="http://schemas.openxmlformats.org/officeDocument/2006/relationships/hyperlink" Target="http://www.openstreetmap.org/" TargetMode="External"/><Relationship Id="rId4" Type="http://schemas.openxmlformats.org/officeDocument/2006/relationships/hyperlink" Target="http://www.fao.org/geonetwork" TargetMode="External"/><Relationship Id="rId9" Type="http://schemas.openxmlformats.org/officeDocument/2006/relationships/hyperlink" Target="http://globalmaps.github.io/"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rtm.csi.cgiar.org/" TargetMode="External"/><Relationship Id="rId3" Type="http://schemas.openxmlformats.org/officeDocument/2006/relationships/hyperlink" Target="http://www.worldpop.org.uk/" TargetMode="External"/><Relationship Id="rId7" Type="http://schemas.openxmlformats.org/officeDocument/2006/relationships/hyperlink" Target="https://earthenginepartners.appspot.com/science-2013-global-forest/download_v1.6.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globallandcover.com/" TargetMode="External"/><Relationship Id="rId5" Type="http://schemas.openxmlformats.org/officeDocument/2006/relationships/hyperlink" Target="http://sedac.ciesin.columbia.edu/data/collection/gpw-v4" TargetMode="External"/><Relationship Id="rId4" Type="http://schemas.openxmlformats.org/officeDocument/2006/relationships/hyperlink" Target="http://www.geohive.ie/catalogu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pport.esri.com/other-resources/gis-dictiona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47056" y="1580599"/>
            <a:ext cx="80438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dirty="0">
                <a:solidFill>
                  <a:schemeClr val="bg1"/>
                </a:solidFill>
                <a:latin typeface="+mn-lt"/>
                <a:ea typeface="Century Gothic" charset="0"/>
                <a:cs typeface="Century Gothic" charset="0"/>
              </a:rPr>
              <a:t>Session 5: </a:t>
            </a:r>
            <a:r>
              <a:rPr lang="en-US" sz="3600" dirty="0">
                <a:solidFill>
                  <a:schemeClr val="bg1"/>
                </a:solidFill>
                <a:latin typeface="+mn-lt"/>
                <a:ea typeface="Century Gothic" charset="0"/>
                <a:cs typeface="Century Gothic" charset="0"/>
              </a:rPr>
              <a:t>Making a good thematic map </a:t>
            </a:r>
          </a:p>
          <a:p>
            <a:pPr algn="ctr"/>
            <a:r>
              <a:rPr lang="en-US" sz="3600" dirty="0">
                <a:solidFill>
                  <a:schemeClr val="bg1"/>
                </a:solidFill>
                <a:latin typeface="+mn-lt"/>
                <a:ea typeface="Century Gothic" charset="0"/>
                <a:cs typeface="Century Gothic" charset="0"/>
              </a:rPr>
              <a:t>– </a:t>
            </a:r>
          </a:p>
          <a:p>
            <a:pPr algn="ctr"/>
            <a:r>
              <a:rPr lang="en-US" sz="3600" dirty="0">
                <a:solidFill>
                  <a:schemeClr val="bg1"/>
                </a:solidFill>
                <a:latin typeface="+mn-lt"/>
                <a:ea typeface="Century Gothic" charset="0"/>
                <a:cs typeface="Century Gothic" charset="0"/>
              </a:rPr>
              <a:t>Compiling good geospatial data</a:t>
            </a:r>
            <a:r>
              <a:rPr lang="en-US" altLang="en-US" sz="3600" dirty="0">
                <a:solidFill>
                  <a:schemeClr val="bg1"/>
                </a:solidFill>
                <a:latin typeface="+mn-lt"/>
                <a:ea typeface="Century Gothic" charset="0"/>
                <a:cs typeface="Century Gothic" charset="0"/>
              </a:rPr>
              <a:t> </a:t>
            </a:r>
          </a:p>
        </p:txBody>
      </p:sp>
      <p:sp>
        <p:nvSpPr>
          <p:cNvPr id="3" name="Rectangle 2"/>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 name="Rectangle 3"/>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5" name="Rectangle 4"/>
          <p:cNvSpPr/>
          <p:nvPr/>
        </p:nvSpPr>
        <p:spPr bwMode="auto">
          <a:xfrm>
            <a:off x="-1836712" y="0"/>
            <a:ext cx="648072" cy="692696"/>
          </a:xfrm>
          <a:prstGeom prst="rect">
            <a:avLst/>
          </a:prstGeom>
          <a:solidFill>
            <a:srgbClr val="D8AA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6" name="Rectangle 5"/>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7" name="Rectangle 6"/>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8" name="Rectangle 7"/>
          <p:cNvSpPr/>
          <p:nvPr/>
        </p:nvSpPr>
        <p:spPr bwMode="auto">
          <a:xfrm>
            <a:off x="-1862112" y="896020"/>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9" name="Rectangle 8"/>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Rectangle 9"/>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1" name="Rectangle 10"/>
          <p:cNvSpPr/>
          <p:nvPr/>
        </p:nvSpPr>
        <p:spPr bwMode="auto">
          <a:xfrm>
            <a:off x="-1836712" y="1700808"/>
            <a:ext cx="648072" cy="692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2" name="Rectangle 11"/>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427751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10</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8" name="Rectangle 7"/>
          <p:cNvSpPr/>
          <p:nvPr/>
        </p:nvSpPr>
        <p:spPr>
          <a:xfrm>
            <a:off x="377825" y="1753765"/>
            <a:ext cx="8569325" cy="892552"/>
          </a:xfrm>
          <a:prstGeom prst="rect">
            <a:avLst/>
          </a:prstGeom>
        </p:spPr>
        <p:txBody>
          <a:bodyPr>
            <a:spAutoFit/>
          </a:bodyPr>
          <a:lstStyle/>
          <a:p>
            <a:pPr>
              <a:defRPr/>
            </a:pPr>
            <a:r>
              <a:rPr lang="en-US" sz="2600" dirty="0">
                <a:latin typeface="+mn-lt"/>
                <a:cs typeface="Arial" charset="0"/>
              </a:rPr>
              <a:t>System in which geospatial data is defined by a 3-D surface and measured in latitude and longitude.</a:t>
            </a:r>
          </a:p>
        </p:txBody>
      </p:sp>
      <p:sp>
        <p:nvSpPr>
          <p:cNvPr id="14" name="Title 1"/>
          <p:cNvSpPr txBox="1">
            <a:spLocks/>
          </p:cNvSpPr>
          <p:nvPr/>
        </p:nvSpPr>
        <p:spPr>
          <a:xfrm>
            <a:off x="251520" y="1196752"/>
            <a:ext cx="8361363"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V.1 Geographic Coordinate System</a:t>
            </a:r>
          </a:p>
        </p:txBody>
      </p:sp>
      <p:sp>
        <p:nvSpPr>
          <p:cNvPr id="15" name="Content Placeholder 2"/>
          <p:cNvSpPr txBox="1">
            <a:spLocks/>
          </p:cNvSpPr>
          <p:nvPr/>
        </p:nvSpPr>
        <p:spPr>
          <a:xfrm>
            <a:off x="2851150" y="2743993"/>
            <a:ext cx="6089650" cy="2989263"/>
          </a:xfrm>
          <a:prstGeom prst="rect">
            <a:avLst/>
          </a:prstGeom>
        </p:spPr>
        <p:txBody>
          <a:bodyPr>
            <a:noAutofit/>
          </a:bodyPr>
          <a:lstStyle/>
          <a:p>
            <a:pPr marL="457200" indent="-457200" fontAlgn="auto">
              <a:lnSpc>
                <a:spcPct val="90000"/>
              </a:lnSpc>
              <a:spcBef>
                <a:spcPts val="0"/>
              </a:spcBef>
              <a:spcAft>
                <a:spcPts val="600"/>
              </a:spcAft>
              <a:buFont typeface="Arial" pitchFamily="34" charset="0"/>
              <a:buChar char="•"/>
              <a:defRPr/>
            </a:pPr>
            <a:r>
              <a:rPr lang="en-GB" sz="2600" dirty="0">
                <a:latin typeface="+mn-lt"/>
                <a:cs typeface="+mn-cs"/>
              </a:rPr>
              <a:t>Angular units: The unit of measure on the spherical reference system.</a:t>
            </a:r>
          </a:p>
          <a:p>
            <a:pPr marL="457200" indent="-457200" fontAlgn="auto">
              <a:lnSpc>
                <a:spcPct val="90000"/>
              </a:lnSpc>
              <a:spcBef>
                <a:spcPts val="0"/>
              </a:spcBef>
              <a:spcAft>
                <a:spcPts val="600"/>
              </a:spcAft>
              <a:buFont typeface="Arial" pitchFamily="34" charset="0"/>
              <a:buChar char="•"/>
              <a:defRPr/>
            </a:pPr>
            <a:r>
              <a:rPr lang="en-GB" sz="2600" dirty="0">
                <a:latin typeface="+mn-lt"/>
                <a:cs typeface="+mn-cs"/>
              </a:rPr>
              <a:t>Prime meridian: The longitude origin of the spherical reference system.</a:t>
            </a:r>
          </a:p>
          <a:p>
            <a:pPr marL="457200" indent="-457200" fontAlgn="auto">
              <a:lnSpc>
                <a:spcPct val="90000"/>
              </a:lnSpc>
              <a:spcBef>
                <a:spcPts val="0"/>
              </a:spcBef>
              <a:spcAft>
                <a:spcPts val="600"/>
              </a:spcAft>
              <a:buFont typeface="Arial" pitchFamily="34" charset="0"/>
              <a:buChar char="•"/>
              <a:defRPr/>
            </a:pPr>
            <a:r>
              <a:rPr lang="en-GB" sz="2600" dirty="0">
                <a:latin typeface="+mn-lt"/>
                <a:cs typeface="+mn-cs"/>
              </a:rPr>
              <a:t>Datum: Defines the relationship of the reference spheroid to the Earth's surface.</a:t>
            </a:r>
          </a:p>
          <a:p>
            <a:pPr marL="457200" indent="-457200" fontAlgn="auto">
              <a:lnSpc>
                <a:spcPct val="90000"/>
              </a:lnSpc>
              <a:spcBef>
                <a:spcPts val="0"/>
              </a:spcBef>
              <a:spcAft>
                <a:spcPts val="600"/>
              </a:spcAft>
              <a:buFont typeface="Arial" pitchFamily="34" charset="0"/>
              <a:buChar char="•"/>
              <a:defRPr/>
            </a:pPr>
            <a:r>
              <a:rPr lang="en-GB" sz="2600" dirty="0">
                <a:latin typeface="+mn-lt"/>
                <a:cs typeface="+mn-cs"/>
              </a:rPr>
              <a:t>Spheroid: The reference spheroid for the coordinate transformation.</a:t>
            </a:r>
          </a:p>
          <a:p>
            <a:pPr fontAlgn="auto">
              <a:lnSpc>
                <a:spcPct val="90000"/>
              </a:lnSpc>
              <a:spcBef>
                <a:spcPts val="1000"/>
              </a:spcBef>
              <a:spcAft>
                <a:spcPts val="0"/>
              </a:spcAft>
              <a:buFont typeface="Arial" pitchFamily="34" charset="0"/>
              <a:buChar char="•"/>
              <a:defRPr/>
            </a:pPr>
            <a:endParaRPr lang="en-GB" sz="2600" dirty="0">
              <a:latin typeface="+mn-lt"/>
              <a:cs typeface="+mn-cs"/>
            </a:endParaRPr>
          </a:p>
        </p:txBody>
      </p:sp>
      <p:pic>
        <p:nvPicPr>
          <p:cNvPr id="17" name="Picture 11" descr="coordinate_sys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4" y="2958678"/>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109091" y="6535563"/>
            <a:ext cx="8569325" cy="277813"/>
          </a:xfrm>
          <a:prstGeom prst="rect">
            <a:avLst/>
          </a:prstGeom>
          <a:noFill/>
          <a:ln w="9525">
            <a:noFill/>
            <a:miter lim="800000"/>
            <a:headEnd/>
            <a:tailEnd/>
          </a:ln>
        </p:spPr>
        <p:txBody>
          <a:bodyPr>
            <a:spAutoFit/>
          </a:bodyPr>
          <a:lstStyle/>
          <a:p>
            <a:pPr>
              <a:defRPr/>
            </a:pPr>
            <a:r>
              <a:rPr lang="en-US" sz="1200" dirty="0">
                <a:latin typeface="+mn-lt"/>
              </a:rPr>
              <a:t>http://help.arcgis.com/en/arcgisdesktop/10.0/help/index.html#/What_are_geographic_coordinate_systems/003r00000006000000/</a:t>
            </a:r>
          </a:p>
        </p:txBody>
      </p:sp>
      <p:sp>
        <p:nvSpPr>
          <p:cNvPr id="19" name="Rectangle 12"/>
          <p:cNvSpPr>
            <a:spLocks noChangeArrowheads="1"/>
          </p:cNvSpPr>
          <p:nvPr/>
        </p:nvSpPr>
        <p:spPr bwMode="auto">
          <a:xfrm>
            <a:off x="107504" y="6302201"/>
            <a:ext cx="7226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https://www.healthgeolab.net/DOCUMENTS/Guide_HGLC_Part2_2.pdf</a:t>
            </a:r>
          </a:p>
        </p:txBody>
      </p:sp>
    </p:spTree>
    <p:extLst>
      <p:ext uri="{BB962C8B-B14F-4D97-AF65-F5344CB8AC3E}">
        <p14:creationId xmlns:p14="http://schemas.microsoft.com/office/powerpoint/2010/main" val="93380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11</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361363" cy="469900"/>
          </a:xfrm>
          <a:prstGeom prst="rect">
            <a:avLst/>
          </a:prstGeom>
        </p:spPr>
        <p:txBody>
          <a:bodyPr anchor="ctr"/>
          <a:lstStyle/>
          <a:p>
            <a:pPr fontAlgn="auto">
              <a:lnSpc>
                <a:spcPct val="90000"/>
              </a:lnSpc>
              <a:spcAft>
                <a:spcPts val="0"/>
              </a:spcAft>
              <a:defRPr/>
            </a:pPr>
            <a:r>
              <a:rPr lang="en-US" sz="2600" b="1" dirty="0">
                <a:latin typeface="+mn-lt"/>
                <a:ea typeface="+mj-ea"/>
                <a:cs typeface="+mj-cs"/>
              </a:rPr>
              <a:t>V.1 Geographic Coordinate System</a:t>
            </a:r>
          </a:p>
        </p:txBody>
      </p:sp>
      <p:sp>
        <p:nvSpPr>
          <p:cNvPr id="12" name="Content Placeholder 2"/>
          <p:cNvSpPr txBox="1">
            <a:spLocks/>
          </p:cNvSpPr>
          <p:nvPr/>
        </p:nvSpPr>
        <p:spPr bwMode="auto">
          <a:xfrm>
            <a:off x="573088" y="1768475"/>
            <a:ext cx="7886700" cy="733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600" b="1"/>
              <a:t>IMPORTANT: Must use the same Geographic Coordinate System on each dataset being combined on a map</a:t>
            </a:r>
            <a:endParaRPr lang="en-GB" sz="2600" b="1"/>
          </a:p>
        </p:txBody>
      </p:sp>
      <p:pic>
        <p:nvPicPr>
          <p:cNvPr id="13" name="Picture 5"/>
          <p:cNvPicPr>
            <a:picLocks noChangeAspect="1"/>
          </p:cNvPicPr>
          <p:nvPr/>
        </p:nvPicPr>
        <p:blipFill>
          <a:blip r:embed="rId3" cstate="print">
            <a:extLst>
              <a:ext uri="{28A0092B-C50C-407E-A947-70E740481C1C}">
                <a14:useLocalDpi xmlns:a14="http://schemas.microsoft.com/office/drawing/2010/main" val="0"/>
              </a:ext>
            </a:extLst>
          </a:blip>
          <a:srcRect b="7060"/>
          <a:stretch>
            <a:fillRect/>
          </a:stretch>
        </p:blipFill>
        <p:spPr bwMode="auto">
          <a:xfrm>
            <a:off x="1595438" y="2780754"/>
            <a:ext cx="59563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74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12</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361363" cy="469900"/>
          </a:xfrm>
          <a:prstGeom prst="rect">
            <a:avLst/>
          </a:prstGeom>
        </p:spPr>
        <p:txBody>
          <a:bodyPr anchor="ctr"/>
          <a:lstStyle/>
          <a:p>
            <a:pPr fontAlgn="auto">
              <a:lnSpc>
                <a:spcPct val="90000"/>
              </a:lnSpc>
              <a:spcAft>
                <a:spcPts val="0"/>
              </a:spcAft>
              <a:defRPr/>
            </a:pPr>
            <a:r>
              <a:rPr lang="en-US" sz="2600" b="1">
                <a:latin typeface="+mn-lt"/>
                <a:ea typeface="+mj-ea"/>
                <a:cs typeface="+mj-cs"/>
              </a:rPr>
              <a:t>V.2 Projected </a:t>
            </a:r>
            <a:r>
              <a:rPr lang="en-US" sz="2600" b="1" dirty="0">
                <a:latin typeface="+mn-lt"/>
                <a:ea typeface="+mj-ea"/>
                <a:cs typeface="+mj-cs"/>
              </a:rPr>
              <a:t>Coordinate System</a:t>
            </a:r>
          </a:p>
        </p:txBody>
      </p:sp>
      <p:sp>
        <p:nvSpPr>
          <p:cNvPr id="7" name="Title 1"/>
          <p:cNvSpPr txBox="1">
            <a:spLocks/>
          </p:cNvSpPr>
          <p:nvPr/>
        </p:nvSpPr>
        <p:spPr>
          <a:xfrm>
            <a:off x="358775" y="2270125"/>
            <a:ext cx="8534400" cy="685800"/>
          </a:xfrm>
          <a:prstGeom prst="rect">
            <a:avLst/>
          </a:prstGeom>
        </p:spPr>
        <p:txBody>
          <a:bodyPr anchor="ctr"/>
          <a:lstStyle/>
          <a:p>
            <a:pPr fontAlgn="auto">
              <a:lnSpc>
                <a:spcPct val="90000"/>
              </a:lnSpc>
              <a:spcAft>
                <a:spcPts val="0"/>
              </a:spcAft>
              <a:defRPr/>
            </a:pPr>
            <a:r>
              <a:rPr lang="fr-CH" sz="2400" b="1" dirty="0" err="1">
                <a:latin typeface="+mn-lt"/>
                <a:ea typeface="+mj-ea"/>
                <a:cs typeface="+mj-cs"/>
              </a:rPr>
              <a:t>Map</a:t>
            </a:r>
            <a:r>
              <a:rPr lang="fr-CH" sz="2400" b="1" dirty="0">
                <a:latin typeface="+mn-lt"/>
                <a:ea typeface="+mj-ea"/>
                <a:cs typeface="+mj-cs"/>
              </a:rPr>
              <a:t> projection</a:t>
            </a:r>
            <a:endParaRPr lang="en-US" sz="2400" b="1" dirty="0">
              <a:latin typeface="+mn-lt"/>
              <a:ea typeface="+mj-ea"/>
              <a:cs typeface="+mj-cs"/>
            </a:endParaRPr>
          </a:p>
        </p:txBody>
      </p:sp>
      <p:sp>
        <p:nvSpPr>
          <p:cNvPr id="8" name="Content Placeholder 2"/>
          <p:cNvSpPr txBox="1">
            <a:spLocks/>
          </p:cNvSpPr>
          <p:nvPr/>
        </p:nvSpPr>
        <p:spPr>
          <a:xfrm>
            <a:off x="468312" y="3579813"/>
            <a:ext cx="5399831" cy="2225675"/>
          </a:xfrm>
          <a:prstGeom prst="rect">
            <a:avLst/>
          </a:prstGeom>
        </p:spPr>
        <p:txBody>
          <a:bodyPr/>
          <a:lstStyle/>
          <a:p>
            <a:pPr marL="230188" indent="-230188" fontAlgn="auto">
              <a:lnSpc>
                <a:spcPct val="90000"/>
              </a:lnSpc>
              <a:spcBef>
                <a:spcPts val="0"/>
              </a:spcBef>
              <a:spcAft>
                <a:spcPts val="600"/>
              </a:spcAft>
              <a:buFont typeface="Arial" pitchFamily="34" charset="0"/>
              <a:buChar char="•"/>
              <a:defRPr/>
            </a:pPr>
            <a:r>
              <a:rPr lang="en-US" sz="2400" dirty="0">
                <a:latin typeface="+mn-lt"/>
                <a:cs typeface="+mn-cs"/>
              </a:rPr>
              <a:t>The systematic transformation of points on the Earth’s surface to corresponding points on a plane (flat) surface</a:t>
            </a:r>
          </a:p>
          <a:p>
            <a:pPr marL="230188" indent="-230188" fontAlgn="auto">
              <a:lnSpc>
                <a:spcPct val="90000"/>
              </a:lnSpc>
              <a:spcBef>
                <a:spcPts val="0"/>
              </a:spcBef>
              <a:spcAft>
                <a:spcPts val="600"/>
              </a:spcAft>
              <a:buFont typeface="Arial" pitchFamily="34" charset="0"/>
              <a:buChar char="•"/>
              <a:defRPr/>
            </a:pPr>
            <a:r>
              <a:rPr lang="en-US" sz="2400" dirty="0">
                <a:latin typeface="+mn-lt"/>
                <a:cs typeface="+mn-cs"/>
              </a:rPr>
              <a:t>The earth is 3D but maps need to be flat!</a:t>
            </a:r>
          </a:p>
          <a:p>
            <a:pPr marL="230188" indent="-230188" fontAlgn="auto">
              <a:lnSpc>
                <a:spcPct val="90000"/>
              </a:lnSpc>
              <a:spcBef>
                <a:spcPts val="0"/>
              </a:spcBef>
              <a:spcAft>
                <a:spcPts val="600"/>
              </a:spcAft>
              <a:buFont typeface="Arial" pitchFamily="34" charset="0"/>
              <a:buChar char="•"/>
              <a:defRPr/>
            </a:pPr>
            <a:r>
              <a:rPr lang="en-US" sz="2400" dirty="0">
                <a:latin typeface="+mn-lt"/>
                <a:cs typeface="+mn-cs"/>
              </a:rPr>
              <a:t>This requires distortion of some parts of the map.</a:t>
            </a:r>
            <a:endParaRPr lang="en-GB" sz="2400" dirty="0">
              <a:latin typeface="+mn-lt"/>
              <a:cs typeface="+mn-cs"/>
            </a:endParaRPr>
          </a:p>
        </p:txBody>
      </p:sp>
      <p:sp>
        <p:nvSpPr>
          <p:cNvPr id="9" name="Rectangle 7"/>
          <p:cNvSpPr>
            <a:spLocks noChangeArrowheads="1"/>
          </p:cNvSpPr>
          <p:nvPr/>
        </p:nvSpPr>
        <p:spPr bwMode="auto">
          <a:xfrm>
            <a:off x="377825" y="2825750"/>
            <a:ext cx="8424863" cy="830997"/>
          </a:xfrm>
          <a:prstGeom prst="rect">
            <a:avLst/>
          </a:prstGeom>
          <a:noFill/>
          <a:ln w="9525">
            <a:noFill/>
            <a:miter lim="800000"/>
            <a:headEnd/>
            <a:tailEnd/>
          </a:ln>
        </p:spPr>
        <p:txBody>
          <a:bodyPr>
            <a:spAutoFit/>
          </a:bodyPr>
          <a:lstStyle/>
          <a:p>
            <a:pPr>
              <a:defRPr/>
            </a:pPr>
            <a:r>
              <a:rPr lang="en-US" sz="2400" dirty="0">
                <a:latin typeface="+mn-lt"/>
              </a:rPr>
              <a:t>A method by which the curved surface of the earth is portrayed on a flat surface</a:t>
            </a:r>
          </a:p>
        </p:txBody>
      </p:sp>
      <p:sp>
        <p:nvSpPr>
          <p:cNvPr id="10" name="Rectangle 8"/>
          <p:cNvSpPr>
            <a:spLocks noChangeArrowheads="1"/>
          </p:cNvSpPr>
          <p:nvPr/>
        </p:nvSpPr>
        <p:spPr bwMode="auto">
          <a:xfrm>
            <a:off x="412750" y="1628775"/>
            <a:ext cx="8578850" cy="830997"/>
          </a:xfrm>
          <a:prstGeom prst="rect">
            <a:avLst/>
          </a:prstGeom>
          <a:noFill/>
          <a:ln w="9525">
            <a:noFill/>
            <a:miter lim="800000"/>
            <a:headEnd/>
            <a:tailEnd/>
          </a:ln>
        </p:spPr>
        <p:txBody>
          <a:bodyPr>
            <a:spAutoFit/>
          </a:bodyPr>
          <a:lstStyle/>
          <a:p>
            <a:pPr>
              <a:defRPr/>
            </a:pPr>
            <a:r>
              <a:rPr lang="en-US" sz="2400" dirty="0">
                <a:latin typeface="+mn-lt"/>
              </a:rPr>
              <a:t>System in which geospatial data is defined by a flat 2-D surface and can be measured in units of meters and feet.</a:t>
            </a:r>
          </a:p>
        </p:txBody>
      </p:sp>
      <p:pic>
        <p:nvPicPr>
          <p:cNvPr id="15" name="Picture 11" descr="map_projectio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0313" y="3504406"/>
            <a:ext cx="29241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
          <p:cNvSpPr>
            <a:spLocks noChangeArrowheads="1"/>
          </p:cNvSpPr>
          <p:nvPr/>
        </p:nvSpPr>
        <p:spPr bwMode="auto">
          <a:xfrm>
            <a:off x="0" y="6228601"/>
            <a:ext cx="9144000" cy="584775"/>
          </a:xfrm>
          <a:prstGeom prst="rect">
            <a:avLst/>
          </a:prstGeom>
          <a:noFill/>
          <a:ln w="9525">
            <a:noFill/>
            <a:miter lim="800000"/>
            <a:headEnd/>
            <a:tailEnd/>
          </a:ln>
        </p:spPr>
        <p:txBody>
          <a:bodyPr>
            <a:spAutoFit/>
          </a:bodyPr>
          <a:lstStyle/>
          <a:p>
            <a:pPr>
              <a:defRPr/>
            </a:pPr>
            <a:r>
              <a:rPr lang="en-US" sz="1600" dirty="0">
                <a:latin typeface="+mn-lt"/>
              </a:rPr>
              <a:t>Note: When displaying data that's using a geographic coordinate system, GIS uses </a:t>
            </a:r>
            <a:r>
              <a:rPr lang="en-US" sz="1600">
                <a:latin typeface="+mn-lt"/>
              </a:rPr>
              <a:t>a projected </a:t>
            </a:r>
            <a:r>
              <a:rPr lang="en-US" sz="1600" dirty="0">
                <a:latin typeface="+mn-lt"/>
              </a:rPr>
              <a:t>coordinate system. Basically, we just treat the coordinate values as </a:t>
            </a:r>
            <a:r>
              <a:rPr lang="en-US" sz="1600">
                <a:latin typeface="+mn-lt"/>
              </a:rPr>
              <a:t>if they are </a:t>
            </a:r>
            <a:r>
              <a:rPr lang="en-US" sz="1600" dirty="0">
                <a:latin typeface="+mn-lt"/>
              </a:rPr>
              <a:t>linear and just display the data. </a:t>
            </a:r>
          </a:p>
        </p:txBody>
      </p:sp>
    </p:spTree>
    <p:extLst>
      <p:ext uri="{BB962C8B-B14F-4D97-AF65-F5344CB8AC3E}">
        <p14:creationId xmlns:p14="http://schemas.microsoft.com/office/powerpoint/2010/main" val="360411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13</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361363" cy="469900"/>
          </a:xfrm>
          <a:prstGeom prst="rect">
            <a:avLst/>
          </a:prstGeom>
        </p:spPr>
        <p:txBody>
          <a:bodyPr anchor="ctr"/>
          <a:lstStyle/>
          <a:p>
            <a:pPr fontAlgn="auto">
              <a:lnSpc>
                <a:spcPct val="90000"/>
              </a:lnSpc>
              <a:spcAft>
                <a:spcPts val="0"/>
              </a:spcAft>
              <a:defRPr/>
            </a:pPr>
            <a:r>
              <a:rPr lang="en-US" sz="2600" b="1">
                <a:latin typeface="+mn-lt"/>
                <a:ea typeface="+mj-ea"/>
                <a:cs typeface="+mj-cs"/>
              </a:rPr>
              <a:t>V.2 Map Projection – Basic projection techniques</a:t>
            </a:r>
            <a:endParaRPr lang="en-US" sz="2600" b="1" dirty="0">
              <a:latin typeface="+mn-lt"/>
              <a:ea typeface="+mj-ea"/>
              <a:cs typeface="+mj-cs"/>
            </a:endParaRPr>
          </a:p>
        </p:txBody>
      </p:sp>
      <p:sp>
        <p:nvSpPr>
          <p:cNvPr id="12" name="Rectangle 4"/>
          <p:cNvSpPr>
            <a:spLocks noChangeArrowheads="1"/>
          </p:cNvSpPr>
          <p:nvPr/>
        </p:nvSpPr>
        <p:spPr bwMode="auto">
          <a:xfrm>
            <a:off x="35496" y="6537151"/>
            <a:ext cx="856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http://www.icsm.gov.au/mapping/about_projections.html#types</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363" y="2009552"/>
            <a:ext cx="498792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845047" y="2565127"/>
            <a:ext cx="1475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Cylindrical</a:t>
            </a:r>
          </a:p>
        </p:txBody>
      </p:sp>
      <p:sp>
        <p:nvSpPr>
          <p:cNvPr id="18" name="Rectangle 8"/>
          <p:cNvSpPr>
            <a:spLocks noChangeArrowheads="1"/>
          </p:cNvSpPr>
          <p:nvPr/>
        </p:nvSpPr>
        <p:spPr bwMode="auto">
          <a:xfrm>
            <a:off x="827584" y="3933279"/>
            <a:ext cx="1087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Conical</a:t>
            </a:r>
          </a:p>
        </p:txBody>
      </p:sp>
      <p:sp>
        <p:nvSpPr>
          <p:cNvPr id="19" name="Rectangle 9"/>
          <p:cNvSpPr>
            <a:spLocks noChangeArrowheads="1"/>
          </p:cNvSpPr>
          <p:nvPr/>
        </p:nvSpPr>
        <p:spPr bwMode="auto">
          <a:xfrm>
            <a:off x="838697" y="5157415"/>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Azimuthal</a:t>
            </a:r>
          </a:p>
        </p:txBody>
      </p:sp>
      <p:sp>
        <p:nvSpPr>
          <p:cNvPr id="20" name="Rectangle 19"/>
          <p:cNvSpPr/>
          <p:nvPr/>
        </p:nvSpPr>
        <p:spPr>
          <a:xfrm>
            <a:off x="3744913" y="5490939"/>
            <a:ext cx="2447925" cy="24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Rectangle 20"/>
          <p:cNvSpPr/>
          <p:nvPr/>
        </p:nvSpPr>
        <p:spPr>
          <a:xfrm>
            <a:off x="2520950" y="2631852"/>
            <a:ext cx="2159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Rectangle 21"/>
          <p:cNvSpPr/>
          <p:nvPr/>
        </p:nvSpPr>
        <p:spPr>
          <a:xfrm>
            <a:off x="2555875" y="3811364"/>
            <a:ext cx="2159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Rectangle 22"/>
          <p:cNvSpPr/>
          <p:nvPr/>
        </p:nvSpPr>
        <p:spPr>
          <a:xfrm>
            <a:off x="2530475" y="4941664"/>
            <a:ext cx="2159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Rectangle 15"/>
          <p:cNvSpPr>
            <a:spLocks noChangeArrowheads="1"/>
          </p:cNvSpPr>
          <p:nvPr/>
        </p:nvSpPr>
        <p:spPr bwMode="auto">
          <a:xfrm>
            <a:off x="35496" y="6321127"/>
            <a:ext cx="7226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https://www.healthgeolab.net/DOCUMENTS/Guide_HGLC_Part2_2.pdf</a:t>
            </a:r>
          </a:p>
        </p:txBody>
      </p:sp>
    </p:spTree>
    <p:extLst>
      <p:ext uri="{BB962C8B-B14F-4D97-AF65-F5344CB8AC3E}">
        <p14:creationId xmlns:p14="http://schemas.microsoft.com/office/powerpoint/2010/main" val="355301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14</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361363" cy="469900"/>
          </a:xfrm>
          <a:prstGeom prst="rect">
            <a:avLst/>
          </a:prstGeom>
        </p:spPr>
        <p:txBody>
          <a:bodyPr anchor="ctr"/>
          <a:lstStyle/>
          <a:p>
            <a:pPr fontAlgn="auto">
              <a:lnSpc>
                <a:spcPct val="90000"/>
              </a:lnSpc>
              <a:spcAft>
                <a:spcPts val="0"/>
              </a:spcAft>
              <a:defRPr/>
            </a:pPr>
            <a:r>
              <a:rPr lang="en-US" sz="2600" b="1">
                <a:latin typeface="+mn-lt"/>
                <a:ea typeface="+mj-ea"/>
                <a:cs typeface="+mj-cs"/>
              </a:rPr>
              <a:t>V.2 Map Projection – Basic projection types</a:t>
            </a:r>
            <a:endParaRPr lang="en-US" sz="2600" b="1" dirty="0">
              <a:latin typeface="+mn-lt"/>
              <a:ea typeface="+mj-ea"/>
              <a:cs typeface="+mj-cs"/>
            </a:endParaRPr>
          </a:p>
        </p:txBody>
      </p:sp>
      <p:sp>
        <p:nvSpPr>
          <p:cNvPr id="15" name="Rectangle 7"/>
          <p:cNvSpPr>
            <a:spLocks noChangeArrowheads="1"/>
          </p:cNvSpPr>
          <p:nvPr/>
        </p:nvSpPr>
        <p:spPr bwMode="auto">
          <a:xfrm>
            <a:off x="466724" y="2420888"/>
            <a:ext cx="8239126"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7663" indent="-347663">
              <a:buFont typeface="Arial" pitchFamily="34" charset="0"/>
              <a:buChar char="•"/>
            </a:pPr>
            <a:r>
              <a:rPr lang="en-US" sz="2600" b="1"/>
              <a:t>Equal-Area</a:t>
            </a:r>
            <a:r>
              <a:rPr lang="en-US" sz="2600"/>
              <a:t> — correctly shows the </a:t>
            </a:r>
            <a:r>
              <a:rPr lang="en-US" sz="2600" b="1"/>
              <a:t>size</a:t>
            </a:r>
            <a:r>
              <a:rPr lang="en-US" sz="2600"/>
              <a:t> of a feature</a:t>
            </a:r>
          </a:p>
          <a:p>
            <a:pPr marL="347663" indent="-347663">
              <a:buFont typeface="Arial" pitchFamily="34" charset="0"/>
              <a:buChar char="•"/>
            </a:pPr>
            <a:r>
              <a:rPr lang="en-US" sz="2600" b="1"/>
              <a:t>Conformal</a:t>
            </a:r>
            <a:r>
              <a:rPr lang="en-US" sz="2600"/>
              <a:t> — correctly shows the </a:t>
            </a:r>
            <a:r>
              <a:rPr lang="en-US" sz="2600" b="1"/>
              <a:t>shape</a:t>
            </a:r>
            <a:r>
              <a:rPr lang="en-US" sz="2600"/>
              <a:t> of features</a:t>
            </a:r>
          </a:p>
          <a:p>
            <a:pPr marL="347663" indent="-347663">
              <a:buFont typeface="Arial" pitchFamily="34" charset="0"/>
              <a:buChar char="•"/>
            </a:pPr>
            <a:r>
              <a:rPr lang="en-US" sz="2600" b="1"/>
              <a:t>Equidistant</a:t>
            </a:r>
            <a:r>
              <a:rPr lang="en-US" sz="2600"/>
              <a:t> — correctly shows the </a:t>
            </a:r>
            <a:r>
              <a:rPr lang="en-US" sz="2600" b="1"/>
              <a:t>distance </a:t>
            </a:r>
            <a:r>
              <a:rPr lang="en-US" sz="2600"/>
              <a:t>between two features </a:t>
            </a:r>
          </a:p>
          <a:p>
            <a:pPr marL="347663" indent="-347663">
              <a:buFont typeface="Arial" pitchFamily="34" charset="0"/>
              <a:buChar char="•"/>
            </a:pPr>
            <a:r>
              <a:rPr lang="en-US" sz="2600" b="1"/>
              <a:t>True Direction</a:t>
            </a:r>
            <a:r>
              <a:rPr lang="en-US" sz="2600"/>
              <a:t> — correctly shows the compass </a:t>
            </a:r>
            <a:r>
              <a:rPr lang="en-US" sz="2600" b="1"/>
              <a:t>direction </a:t>
            </a:r>
            <a:r>
              <a:rPr lang="en-US" sz="2600"/>
              <a:t>between two features</a:t>
            </a:r>
          </a:p>
        </p:txBody>
      </p:sp>
      <p:sp>
        <p:nvSpPr>
          <p:cNvPr id="16" name="Rectangle 8"/>
          <p:cNvSpPr>
            <a:spLocks noChangeArrowheads="1"/>
          </p:cNvSpPr>
          <p:nvPr/>
        </p:nvSpPr>
        <p:spPr bwMode="auto">
          <a:xfrm>
            <a:off x="323850" y="1628775"/>
            <a:ext cx="88201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t>Each projection preserves a particular relationship or characteristic:</a:t>
            </a:r>
          </a:p>
        </p:txBody>
      </p:sp>
      <p:sp>
        <p:nvSpPr>
          <p:cNvPr id="25" name="Rectangle 265"/>
          <p:cNvSpPr>
            <a:spLocks noChangeArrowheads="1"/>
          </p:cNvSpPr>
          <p:nvPr/>
        </p:nvSpPr>
        <p:spPr bwMode="auto">
          <a:xfrm>
            <a:off x="1143000" y="5859453"/>
            <a:ext cx="7562850"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pPr>
            <a:r>
              <a:rPr lang="en-US" sz="2600"/>
              <a:t>A map projection is to be chosen based on the needs </a:t>
            </a:r>
          </a:p>
        </p:txBody>
      </p:sp>
      <p:sp>
        <p:nvSpPr>
          <p:cNvPr id="27" name="Rectangle 11"/>
          <p:cNvSpPr>
            <a:spLocks noChangeArrowheads="1"/>
          </p:cNvSpPr>
          <p:nvPr/>
        </p:nvSpPr>
        <p:spPr bwMode="auto">
          <a:xfrm>
            <a:off x="1193800" y="4995853"/>
            <a:ext cx="75120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00"/>
              <a:t>A map cannot be at the same time equal-area or conformal – it can only be one </a:t>
            </a:r>
            <a:r>
              <a:rPr lang="en-PH" sz="2600"/>
              <a:t>or the other, or neither.</a:t>
            </a:r>
            <a:endParaRPr lang="en-US" sz="2600"/>
          </a:p>
        </p:txBody>
      </p:sp>
      <p:sp>
        <p:nvSpPr>
          <p:cNvPr id="29" name="Rectangle 12"/>
          <p:cNvSpPr>
            <a:spLocks noChangeArrowheads="1"/>
          </p:cNvSpPr>
          <p:nvPr/>
        </p:nvSpPr>
        <p:spPr bwMode="auto">
          <a:xfrm>
            <a:off x="82004" y="6537151"/>
            <a:ext cx="7226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https://www.healthgeolab.net/DOCUMENTS/Guide_HGLC_Part2_2.pdf</a:t>
            </a:r>
          </a:p>
        </p:txBody>
      </p:sp>
      <p:sp>
        <p:nvSpPr>
          <p:cNvPr id="30" name="AutoShape 416"/>
          <p:cNvSpPr>
            <a:spLocks noChangeArrowheads="1"/>
          </p:cNvSpPr>
          <p:nvPr/>
        </p:nvSpPr>
        <p:spPr bwMode="auto">
          <a:xfrm>
            <a:off x="508794" y="5078099"/>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31" name="AutoShape 416"/>
          <p:cNvSpPr>
            <a:spLocks noChangeArrowheads="1"/>
          </p:cNvSpPr>
          <p:nvPr/>
        </p:nvSpPr>
        <p:spPr bwMode="auto">
          <a:xfrm>
            <a:off x="508794" y="5856312"/>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Tree>
    <p:extLst>
      <p:ext uri="{BB962C8B-B14F-4D97-AF65-F5344CB8AC3E}">
        <p14:creationId xmlns:p14="http://schemas.microsoft.com/office/powerpoint/2010/main" val="397864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15</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361363" cy="469900"/>
          </a:xfrm>
          <a:prstGeom prst="rect">
            <a:avLst/>
          </a:prstGeom>
        </p:spPr>
        <p:txBody>
          <a:bodyPr anchor="ctr"/>
          <a:lstStyle/>
          <a:p>
            <a:pPr fontAlgn="auto">
              <a:lnSpc>
                <a:spcPct val="90000"/>
              </a:lnSpc>
              <a:spcAft>
                <a:spcPts val="0"/>
              </a:spcAft>
              <a:defRPr/>
            </a:pPr>
            <a:r>
              <a:rPr lang="en-US" sz="2600" b="1">
                <a:latin typeface="+mn-lt"/>
                <a:ea typeface="+mj-ea"/>
                <a:cs typeface="+mj-cs"/>
              </a:rPr>
              <a:t>V.2 Map Projection – Examples</a:t>
            </a:r>
            <a:endParaRPr lang="en-US" sz="2600" b="1" dirty="0">
              <a:latin typeface="+mn-lt"/>
              <a:ea typeface="+mj-ea"/>
              <a:cs typeface="+mj-cs"/>
            </a:endParaRPr>
          </a:p>
        </p:txBody>
      </p:sp>
      <p:sp>
        <p:nvSpPr>
          <p:cNvPr id="29" name="Rectangle 12"/>
          <p:cNvSpPr>
            <a:spLocks noChangeArrowheads="1"/>
          </p:cNvSpPr>
          <p:nvPr/>
        </p:nvSpPr>
        <p:spPr bwMode="auto">
          <a:xfrm>
            <a:off x="82004" y="6537151"/>
            <a:ext cx="722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https://en.wikipedia.org/wiki/List_of_map_projections</a:t>
            </a:r>
          </a:p>
          <a:p>
            <a:endParaRPr lang="en-US" sz="1200"/>
          </a:p>
        </p:txBody>
      </p:sp>
      <p:graphicFrame>
        <p:nvGraphicFramePr>
          <p:cNvPr id="12" name="Table 11"/>
          <p:cNvGraphicFramePr>
            <a:graphicFrameLocks noGrp="1"/>
          </p:cNvGraphicFramePr>
          <p:nvPr>
            <p:extLst>
              <p:ext uri="{D42A27DB-BD31-4B8C-83A1-F6EECF244321}">
                <p14:modId xmlns:p14="http://schemas.microsoft.com/office/powerpoint/2010/main" val="1631126572"/>
              </p:ext>
            </p:extLst>
          </p:nvPr>
        </p:nvGraphicFramePr>
        <p:xfrm>
          <a:off x="288925" y="1864642"/>
          <a:ext cx="8604250" cy="4084638"/>
        </p:xfrm>
        <a:graphic>
          <a:graphicData uri="http://schemas.openxmlformats.org/drawingml/2006/table">
            <a:tbl>
              <a:tblPr firstRow="1" bandRow="1">
                <a:tableStyleId>{5C22544A-7EE6-4342-B048-85BDC9FD1C3A}</a:tableStyleId>
              </a:tblPr>
              <a:tblGrid>
                <a:gridCol w="2050827">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3097039">
                  <a:extLst>
                    <a:ext uri="{9D8B030D-6E8A-4147-A177-3AD203B41FA5}">
                      <a16:colId xmlns:a16="http://schemas.microsoft.com/office/drawing/2014/main" xmlns="" val="20003"/>
                    </a:ext>
                  </a:extLst>
                </a:gridCol>
              </a:tblGrid>
              <a:tr h="350536">
                <a:tc>
                  <a:txBody>
                    <a:bodyPr/>
                    <a:lstStyle/>
                    <a:p>
                      <a:pPr algn="ctr"/>
                      <a:r>
                        <a:rPr lang="fr-CH" sz="1700" dirty="0"/>
                        <a:t>Projection</a:t>
                      </a:r>
                      <a:endParaRPr lang="en-US" sz="1700" dirty="0"/>
                    </a:p>
                  </a:txBody>
                  <a:tcPr marL="91438" marR="91438" marT="45715" marB="45715"/>
                </a:tc>
                <a:tc>
                  <a:txBody>
                    <a:bodyPr/>
                    <a:lstStyle/>
                    <a:p>
                      <a:pPr algn="ctr"/>
                      <a:r>
                        <a:rPr lang="fr-CH" sz="1700" dirty="0"/>
                        <a:t>Technique</a:t>
                      </a:r>
                      <a:endParaRPr lang="en-US" sz="1700" dirty="0"/>
                    </a:p>
                  </a:txBody>
                  <a:tcPr marL="91438" marR="91438" marT="45715" marB="45715"/>
                </a:tc>
                <a:tc>
                  <a:txBody>
                    <a:bodyPr/>
                    <a:lstStyle/>
                    <a:p>
                      <a:pPr algn="ctr"/>
                      <a:r>
                        <a:rPr lang="fr-CH" sz="1700" dirty="0"/>
                        <a:t>Type</a:t>
                      </a:r>
                      <a:endParaRPr lang="en-US" sz="1700" dirty="0"/>
                    </a:p>
                  </a:txBody>
                  <a:tcPr marL="91438" marR="91438" marT="45715" marB="45715"/>
                </a:tc>
                <a:tc>
                  <a:txBody>
                    <a:bodyPr/>
                    <a:lstStyle/>
                    <a:p>
                      <a:endParaRPr lang="en-US" sz="1700" dirty="0"/>
                    </a:p>
                  </a:txBody>
                  <a:tcPr marL="91438" marR="91438" marT="45715" marB="45715"/>
                </a:tc>
                <a:extLst>
                  <a:ext uri="{0D108BD9-81ED-4DB2-BD59-A6C34878D82A}">
                    <a16:rowId xmlns:a16="http://schemas.microsoft.com/office/drawing/2014/main" xmlns="" val="10000"/>
                  </a:ext>
                </a:extLst>
              </a:tr>
              <a:tr h="1386962">
                <a:tc>
                  <a:txBody>
                    <a:bodyPr/>
                    <a:lstStyle/>
                    <a:p>
                      <a:r>
                        <a:rPr lang="en-US" sz="1700" dirty="0" err="1"/>
                        <a:t>Equirectangular</a:t>
                      </a:r>
                      <a:endParaRPr lang="en-US" sz="1700" dirty="0"/>
                    </a:p>
                  </a:txBody>
                  <a:tcPr marL="91438" marR="91438" marT="45715" marB="45715" anchor="ctr"/>
                </a:tc>
                <a:tc>
                  <a:txBody>
                    <a:bodyPr/>
                    <a:lstStyle/>
                    <a:p>
                      <a:r>
                        <a:rPr lang="en-US" sz="1700" dirty="0"/>
                        <a:t>Cylindrical</a:t>
                      </a:r>
                    </a:p>
                  </a:txBody>
                  <a:tcPr marL="91438" marR="91438" marT="45715" marB="45715" anchor="ctr"/>
                </a:tc>
                <a:tc>
                  <a:txBody>
                    <a:bodyPr/>
                    <a:lstStyle/>
                    <a:p>
                      <a:r>
                        <a:rPr lang="en-US" sz="1700" dirty="0"/>
                        <a:t>Equidistant</a:t>
                      </a:r>
                    </a:p>
                  </a:txBody>
                  <a:tcPr marL="91438" marR="91438" marT="45715" marB="45715" anchor="ctr"/>
                </a:tc>
                <a:tc>
                  <a:txBody>
                    <a:bodyPr/>
                    <a:lstStyle/>
                    <a:p>
                      <a:r>
                        <a:rPr lang="en-US" sz="1700" dirty="0"/>
                        <a:t>Simplest geometry; distances along meridians are conserved.</a:t>
                      </a:r>
                      <a:br>
                        <a:rPr lang="en-US" sz="1700" dirty="0"/>
                      </a:br>
                      <a:r>
                        <a:rPr lang="en-US" sz="1700" dirty="0"/>
                        <a:t>Plate </a:t>
                      </a:r>
                      <a:r>
                        <a:rPr lang="en-US" sz="1700" dirty="0" err="1"/>
                        <a:t>carrée</a:t>
                      </a:r>
                      <a:r>
                        <a:rPr lang="en-US" sz="1700" dirty="0"/>
                        <a:t>: special case having the equator as the standard parallel.</a:t>
                      </a:r>
                    </a:p>
                  </a:txBody>
                  <a:tcPr marL="91438" marR="91438" marT="45715" marB="45715"/>
                </a:tc>
                <a:extLst>
                  <a:ext uri="{0D108BD9-81ED-4DB2-BD59-A6C34878D82A}">
                    <a16:rowId xmlns:a16="http://schemas.microsoft.com/office/drawing/2014/main" xmlns="" val="10001"/>
                  </a:ext>
                </a:extLst>
              </a:tr>
              <a:tr h="609642">
                <a:tc>
                  <a:txBody>
                    <a:bodyPr/>
                    <a:lstStyle/>
                    <a:p>
                      <a:r>
                        <a:rPr lang="en-US" sz="1700" dirty="0"/>
                        <a:t>Lambert cylindrical equal-area</a:t>
                      </a:r>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Cylindrical</a:t>
                      </a:r>
                    </a:p>
                    <a:p>
                      <a:endParaRPr lang="en-US" sz="1700" dirty="0"/>
                    </a:p>
                  </a:txBody>
                  <a:tcPr marL="91438" marR="91438" marT="45715" marB="45715"/>
                </a:tc>
                <a:tc>
                  <a:txBody>
                    <a:bodyPr/>
                    <a:lstStyle/>
                    <a:p>
                      <a:r>
                        <a:rPr lang="en-US" sz="1700" dirty="0"/>
                        <a:t>Equal-area</a:t>
                      </a:r>
                    </a:p>
                  </a:txBody>
                  <a:tcPr marL="91438" marR="91438" marT="45715" marB="45715"/>
                </a:tc>
                <a:tc>
                  <a:txBody>
                    <a:bodyPr/>
                    <a:lstStyle/>
                    <a:p>
                      <a:endParaRPr lang="en-US" sz="1700" dirty="0"/>
                    </a:p>
                  </a:txBody>
                  <a:tcPr marL="91438" marR="91438" marT="45715" marB="45715"/>
                </a:tc>
                <a:extLst>
                  <a:ext uri="{0D108BD9-81ED-4DB2-BD59-A6C34878D82A}">
                    <a16:rowId xmlns:a16="http://schemas.microsoft.com/office/drawing/2014/main" xmlns="" val="10002"/>
                  </a:ext>
                </a:extLst>
              </a:tr>
              <a:tr h="868749">
                <a:tc>
                  <a:txBody>
                    <a:bodyPr/>
                    <a:lstStyle/>
                    <a:p>
                      <a:r>
                        <a:rPr lang="en-US" sz="1700" dirty="0"/>
                        <a:t>Universal Transverse Mercator (UTM)</a:t>
                      </a:r>
                    </a:p>
                  </a:txBody>
                  <a:tcPr marL="91438" marR="9143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Cylindrical</a:t>
                      </a:r>
                    </a:p>
                    <a:p>
                      <a:endParaRPr lang="en-US" sz="1700" dirty="0"/>
                    </a:p>
                  </a:txBody>
                  <a:tcPr marL="91438" marR="91438" marT="45715" marB="45715"/>
                </a:tc>
                <a:tc>
                  <a:txBody>
                    <a:bodyPr/>
                    <a:lstStyle/>
                    <a:p>
                      <a:r>
                        <a:rPr lang="fr-CH" sz="1700" dirty="0" err="1"/>
                        <a:t>Conformal</a:t>
                      </a:r>
                      <a:endParaRPr lang="en-US" sz="1700" dirty="0"/>
                    </a:p>
                  </a:txBody>
                  <a:tcPr marL="91438" marR="91438" marT="45715" marB="45715"/>
                </a:tc>
                <a:tc>
                  <a:txBody>
                    <a:bodyPr/>
                    <a:lstStyle/>
                    <a:p>
                      <a:r>
                        <a:rPr lang="en-US" sz="1700" dirty="0"/>
                        <a:t>Divides the Earth into sixty zones, each being a six-degree band of longitude</a:t>
                      </a:r>
                    </a:p>
                  </a:txBody>
                  <a:tcPr marL="91438" marR="91438" marT="45715" marB="45715"/>
                </a:tc>
                <a:extLst>
                  <a:ext uri="{0D108BD9-81ED-4DB2-BD59-A6C34878D82A}">
                    <a16:rowId xmlns:a16="http://schemas.microsoft.com/office/drawing/2014/main" xmlns="" val="10003"/>
                  </a:ext>
                </a:extLst>
              </a:tr>
              <a:tr h="868749">
                <a:tc>
                  <a:txBody>
                    <a:bodyPr/>
                    <a:lstStyle/>
                    <a:p>
                      <a:r>
                        <a:rPr lang="fr-CH" sz="1700" dirty="0"/>
                        <a:t>Robinson</a:t>
                      </a:r>
                      <a:endParaRPr lang="en-US" sz="1700" dirty="0"/>
                    </a:p>
                  </a:txBody>
                  <a:tcPr marL="91438" marR="91438" marT="45715" marB="45715"/>
                </a:tc>
                <a:tc>
                  <a:txBody>
                    <a:bodyPr/>
                    <a:lstStyle/>
                    <a:p>
                      <a:r>
                        <a:rPr lang="en-US" sz="1700" b="0" i="0" kern="1200" dirty="0" err="1">
                          <a:solidFill>
                            <a:schemeClr val="dk1"/>
                          </a:solidFill>
                          <a:latin typeface="+mn-lt"/>
                          <a:ea typeface="+mn-ea"/>
                          <a:cs typeface="+mn-cs"/>
                        </a:rPr>
                        <a:t>Pseudocylindrical</a:t>
                      </a:r>
                      <a:endParaRPr lang="en-US" sz="1700" dirty="0"/>
                    </a:p>
                  </a:txBody>
                  <a:tcPr marL="91438" marR="91438" marT="45715" marB="45715"/>
                </a:tc>
                <a:tc>
                  <a:txBody>
                    <a:bodyPr/>
                    <a:lstStyle/>
                    <a:p>
                      <a:r>
                        <a:rPr lang="en-US" sz="1700" b="0" i="0" kern="1200" dirty="0">
                          <a:solidFill>
                            <a:schemeClr val="dk1"/>
                          </a:solidFill>
                          <a:latin typeface="+mn-lt"/>
                          <a:ea typeface="+mn-ea"/>
                          <a:cs typeface="+mn-cs"/>
                        </a:rPr>
                        <a:t>Compromise (neither equal-area nor</a:t>
                      </a:r>
                      <a:r>
                        <a:rPr lang="en-US" sz="1700" b="0" i="0" kern="1200" baseline="0" dirty="0">
                          <a:solidFill>
                            <a:schemeClr val="dk1"/>
                          </a:solidFill>
                          <a:latin typeface="+mn-lt"/>
                          <a:ea typeface="+mn-ea"/>
                          <a:cs typeface="+mn-cs"/>
                        </a:rPr>
                        <a:t> conformal)</a:t>
                      </a:r>
                      <a:endParaRPr lang="en-US" sz="1700" dirty="0"/>
                    </a:p>
                  </a:txBody>
                  <a:tcPr marL="91438" marR="91438" marT="45715" marB="45715"/>
                </a:tc>
                <a:tc>
                  <a:txBody>
                    <a:bodyPr/>
                    <a:lstStyle/>
                    <a:p>
                      <a:r>
                        <a:rPr lang="fr-CH" sz="1700" dirty="0" err="1"/>
                        <a:t>Used</a:t>
                      </a:r>
                      <a:r>
                        <a:rPr lang="fr-CH" sz="1700" baseline="0" dirty="0"/>
                        <a:t> to </a:t>
                      </a:r>
                      <a:r>
                        <a:rPr lang="fr-CH" sz="1700" baseline="0" dirty="0" err="1"/>
                        <a:t>create</a:t>
                      </a:r>
                      <a:r>
                        <a:rPr lang="fr-CH" sz="1700" baseline="0" dirty="0"/>
                        <a:t> global </a:t>
                      </a:r>
                      <a:r>
                        <a:rPr lang="fr-CH" sz="1700" baseline="0" dirty="0" err="1"/>
                        <a:t>maps</a:t>
                      </a:r>
                      <a:endParaRPr lang="en-US" sz="1700" dirty="0"/>
                    </a:p>
                  </a:txBody>
                  <a:tcPr marL="91438" marR="91438" marT="45715" marB="45715"/>
                </a:tc>
                <a:extLst>
                  <a:ext uri="{0D108BD9-81ED-4DB2-BD59-A6C34878D82A}">
                    <a16:rowId xmlns:a16="http://schemas.microsoft.com/office/drawing/2014/main" xmlns="" val="10004"/>
                  </a:ext>
                </a:extLst>
              </a:tr>
            </a:tbl>
          </a:graphicData>
        </a:graphic>
      </p:graphicFrame>
      <p:sp>
        <p:nvSpPr>
          <p:cNvPr id="13" name="Rectangle 12"/>
          <p:cNvSpPr/>
          <p:nvPr/>
        </p:nvSpPr>
        <p:spPr>
          <a:xfrm>
            <a:off x="179388" y="4241130"/>
            <a:ext cx="8785225" cy="863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7159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16</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361363" cy="469900"/>
          </a:xfrm>
          <a:prstGeom prst="rect">
            <a:avLst/>
          </a:prstGeom>
        </p:spPr>
        <p:txBody>
          <a:bodyPr anchor="ctr"/>
          <a:lstStyle/>
          <a:p>
            <a:pPr fontAlgn="auto">
              <a:lnSpc>
                <a:spcPct val="90000"/>
              </a:lnSpc>
              <a:spcAft>
                <a:spcPts val="0"/>
              </a:spcAft>
              <a:defRPr/>
            </a:pPr>
            <a:r>
              <a:rPr lang="en-US" sz="2600" b="1">
                <a:latin typeface="+mn-lt"/>
                <a:ea typeface="+mj-ea"/>
                <a:cs typeface="+mj-cs"/>
              </a:rPr>
              <a:t>V.3 Language</a:t>
            </a:r>
            <a:endParaRPr lang="en-US" sz="2600" b="1" dirty="0">
              <a:latin typeface="+mn-lt"/>
              <a:ea typeface="+mj-ea"/>
              <a:cs typeface="+mj-cs"/>
            </a:endParaRPr>
          </a:p>
        </p:txBody>
      </p:sp>
      <p:sp>
        <p:nvSpPr>
          <p:cNvPr id="8" name="Content Placeholder 2"/>
          <p:cNvSpPr txBox="1">
            <a:spLocks/>
          </p:cNvSpPr>
          <p:nvPr/>
        </p:nvSpPr>
        <p:spPr>
          <a:xfrm>
            <a:off x="503933" y="2534046"/>
            <a:ext cx="7886700" cy="4351338"/>
          </a:xfrm>
          <a:prstGeom prst="rect">
            <a:avLst/>
          </a:prstGeom>
        </p:spPr>
        <p:txBody>
          <a:bodyPr>
            <a:noAutofit/>
          </a:bodyPr>
          <a:lstStyle/>
          <a:p>
            <a:pPr marL="228600" indent="-228600" fontAlgn="auto">
              <a:lnSpc>
                <a:spcPct val="90000"/>
              </a:lnSpc>
              <a:spcBef>
                <a:spcPts val="0"/>
              </a:spcBef>
              <a:spcAft>
                <a:spcPts val="0"/>
              </a:spcAft>
              <a:buFont typeface="Arial" pitchFamily="34" charset="0"/>
              <a:buChar char="•"/>
              <a:defRPr/>
            </a:pPr>
            <a:r>
              <a:rPr lang="en-US" sz="2400" dirty="0">
                <a:latin typeface="+mn-lt"/>
                <a:cs typeface="+mn-cs"/>
              </a:rPr>
              <a:t>Vector</a:t>
            </a:r>
          </a:p>
          <a:p>
            <a:pPr marL="635000" lvl="1" indent="-177800" fontAlgn="auto">
              <a:lnSpc>
                <a:spcPct val="90000"/>
              </a:lnSpc>
              <a:spcBef>
                <a:spcPts val="0"/>
              </a:spcBef>
              <a:spcAft>
                <a:spcPts val="0"/>
              </a:spcAft>
              <a:buFont typeface="Arial" pitchFamily="34" charset="0"/>
              <a:buChar char="•"/>
              <a:defRPr/>
            </a:pPr>
            <a:r>
              <a:rPr lang="en-US" sz="2400" dirty="0" err="1">
                <a:latin typeface="+mn-lt"/>
                <a:cs typeface="+mn-cs"/>
              </a:rPr>
              <a:t>Shapefiles</a:t>
            </a:r>
            <a:r>
              <a:rPr lang="en-US" sz="2400" dirty="0">
                <a:latin typeface="+mn-lt"/>
                <a:cs typeface="+mn-cs"/>
              </a:rPr>
              <a:t> (actually composed of the 3 to 8 files)</a:t>
            </a:r>
          </a:p>
          <a:p>
            <a:pPr marL="635000" lvl="1" indent="-177800" fontAlgn="auto">
              <a:lnSpc>
                <a:spcPct val="90000"/>
              </a:lnSpc>
              <a:spcBef>
                <a:spcPts val="0"/>
              </a:spcBef>
              <a:spcAft>
                <a:spcPts val="0"/>
              </a:spcAft>
              <a:buFont typeface="Arial" pitchFamily="34" charset="0"/>
              <a:buChar char="•"/>
              <a:defRPr/>
            </a:pPr>
            <a:r>
              <a:rPr lang="en-US" sz="2400" dirty="0" err="1">
                <a:latin typeface="+mn-lt"/>
                <a:cs typeface="+mn-cs"/>
              </a:rPr>
              <a:t>GeoJSON</a:t>
            </a:r>
            <a:r>
              <a:rPr lang="en-US" sz="2400" dirty="0">
                <a:latin typeface="+mn-lt"/>
                <a:cs typeface="+mn-cs"/>
              </a:rPr>
              <a:t> (QGIS)</a:t>
            </a:r>
          </a:p>
          <a:p>
            <a:pPr marL="228600" indent="-228600" fontAlgn="auto">
              <a:lnSpc>
                <a:spcPct val="90000"/>
              </a:lnSpc>
              <a:spcBef>
                <a:spcPts val="0"/>
              </a:spcBef>
              <a:spcAft>
                <a:spcPts val="0"/>
              </a:spcAft>
              <a:buFont typeface="Arial" pitchFamily="34" charset="0"/>
              <a:buChar char="•"/>
              <a:defRPr/>
            </a:pPr>
            <a:r>
              <a:rPr lang="en-US" sz="2400" dirty="0">
                <a:latin typeface="+mn-lt"/>
                <a:cs typeface="+mn-cs"/>
              </a:rPr>
              <a:t>Raster</a:t>
            </a:r>
          </a:p>
          <a:p>
            <a:pPr marL="635000" lvl="1" indent="-177800" fontAlgn="auto">
              <a:lnSpc>
                <a:spcPct val="90000"/>
              </a:lnSpc>
              <a:spcBef>
                <a:spcPts val="0"/>
              </a:spcBef>
              <a:spcAft>
                <a:spcPts val="0"/>
              </a:spcAft>
              <a:buFont typeface="Arial" pitchFamily="34" charset="0"/>
              <a:buChar char="•"/>
              <a:defRPr/>
            </a:pPr>
            <a:r>
              <a:rPr lang="en-US" sz="2400" dirty="0" err="1">
                <a:latin typeface="+mn-lt"/>
                <a:cs typeface="+mn-cs"/>
              </a:rPr>
              <a:t>Georeferenced</a:t>
            </a:r>
            <a:r>
              <a:rPr lang="en-US" sz="2400" dirty="0">
                <a:latin typeface="+mn-lt"/>
                <a:cs typeface="+mn-cs"/>
              </a:rPr>
              <a:t>: </a:t>
            </a:r>
            <a:r>
              <a:rPr lang="en-US" sz="2400" dirty="0" err="1">
                <a:latin typeface="+mn-lt"/>
                <a:cs typeface="+mn-cs"/>
              </a:rPr>
              <a:t>Geotiff</a:t>
            </a:r>
            <a:r>
              <a:rPr lang="en-US" sz="2400" dirty="0">
                <a:latin typeface="+mn-lt"/>
                <a:cs typeface="+mn-cs"/>
              </a:rPr>
              <a:t> </a:t>
            </a:r>
          </a:p>
          <a:p>
            <a:pPr marL="635000" lvl="1" indent="-177800" fontAlgn="auto">
              <a:lnSpc>
                <a:spcPct val="90000"/>
              </a:lnSpc>
              <a:spcBef>
                <a:spcPts val="0"/>
              </a:spcBef>
              <a:spcAft>
                <a:spcPts val="0"/>
              </a:spcAft>
              <a:buFont typeface="Arial" pitchFamily="34" charset="0"/>
              <a:buChar char="•"/>
              <a:defRPr/>
            </a:pPr>
            <a:r>
              <a:rPr lang="en-US" sz="2400" dirty="0">
                <a:latin typeface="+mn-lt"/>
              </a:rPr>
              <a:t>Not </a:t>
            </a:r>
            <a:r>
              <a:rPr lang="en-US" sz="2400" dirty="0" err="1">
                <a:latin typeface="+mn-lt"/>
              </a:rPr>
              <a:t>georeferenced</a:t>
            </a:r>
            <a:r>
              <a:rPr lang="en-US" sz="2400" dirty="0">
                <a:latin typeface="+mn-lt"/>
              </a:rPr>
              <a:t>: </a:t>
            </a:r>
            <a:r>
              <a:rPr lang="en-US" sz="2400" dirty="0">
                <a:latin typeface="+mn-lt"/>
                <a:cs typeface="+mn-cs"/>
              </a:rPr>
              <a:t>.jpeg, .</a:t>
            </a:r>
            <a:r>
              <a:rPr lang="en-US" sz="2400" dirty="0" err="1">
                <a:latin typeface="+mn-lt"/>
                <a:cs typeface="+mn-cs"/>
              </a:rPr>
              <a:t>png</a:t>
            </a:r>
            <a:r>
              <a:rPr lang="en-US" sz="2400" dirty="0">
                <a:latin typeface="+mn-lt"/>
                <a:cs typeface="+mn-cs"/>
              </a:rPr>
              <a:t>, etc.</a:t>
            </a:r>
          </a:p>
          <a:p>
            <a:pPr marL="635000" lvl="1" indent="-177800" fontAlgn="auto">
              <a:lnSpc>
                <a:spcPct val="90000"/>
              </a:lnSpc>
              <a:spcBef>
                <a:spcPts val="0"/>
              </a:spcBef>
              <a:spcAft>
                <a:spcPts val="0"/>
              </a:spcAft>
              <a:buFont typeface="Arial" pitchFamily="34" charset="0"/>
              <a:buChar char="•"/>
              <a:defRPr/>
            </a:pPr>
            <a:r>
              <a:rPr lang="fr-CH" sz="2400" dirty="0">
                <a:latin typeface="+mn-lt"/>
                <a:cs typeface="+mn-cs"/>
              </a:rPr>
              <a:t>GRID</a:t>
            </a:r>
            <a:endParaRPr lang="en-US" sz="2400" dirty="0">
              <a:latin typeface="+mn-lt"/>
              <a:cs typeface="+mn-cs"/>
            </a:endParaRPr>
          </a:p>
          <a:p>
            <a:pPr marL="228600" indent="-228600" fontAlgn="auto">
              <a:lnSpc>
                <a:spcPct val="90000"/>
              </a:lnSpc>
              <a:spcBef>
                <a:spcPts val="0"/>
              </a:spcBef>
              <a:spcAft>
                <a:spcPts val="0"/>
              </a:spcAft>
              <a:buFont typeface="Arial" pitchFamily="34" charset="0"/>
              <a:buChar char="•"/>
              <a:defRPr/>
            </a:pPr>
            <a:r>
              <a:rPr lang="en-US" sz="2400" dirty="0">
                <a:latin typeface="+mn-lt"/>
                <a:cs typeface="+mn-cs"/>
              </a:rPr>
              <a:t>Tabular (attributes):</a:t>
            </a:r>
          </a:p>
          <a:p>
            <a:pPr marL="635000" lvl="1" indent="-177800" fontAlgn="auto">
              <a:lnSpc>
                <a:spcPct val="90000"/>
              </a:lnSpc>
              <a:spcBef>
                <a:spcPts val="0"/>
              </a:spcBef>
              <a:spcAft>
                <a:spcPts val="0"/>
              </a:spcAft>
              <a:buFont typeface="Arial" pitchFamily="34" charset="0"/>
              <a:buChar char="•"/>
              <a:defRPr/>
            </a:pPr>
            <a:r>
              <a:rPr lang="en-US" sz="2400" dirty="0">
                <a:latin typeface="+mn-lt"/>
                <a:cs typeface="+mn-cs"/>
              </a:rPr>
              <a:t>Spreadsheets: .</a:t>
            </a:r>
            <a:r>
              <a:rPr lang="en-US" sz="2400" dirty="0" err="1">
                <a:latin typeface="+mn-lt"/>
                <a:cs typeface="+mn-cs"/>
              </a:rPr>
              <a:t>xls</a:t>
            </a:r>
            <a:r>
              <a:rPr lang="en-US" sz="2400" dirty="0">
                <a:latin typeface="+mn-lt"/>
                <a:cs typeface="+mn-cs"/>
              </a:rPr>
              <a:t>, .dbf  (for point type data and when they contain the latitude and longitude)</a:t>
            </a:r>
          </a:p>
          <a:p>
            <a:pPr marL="228600" indent="-228600" fontAlgn="auto">
              <a:lnSpc>
                <a:spcPct val="90000"/>
              </a:lnSpc>
              <a:spcBef>
                <a:spcPts val="0"/>
              </a:spcBef>
              <a:spcAft>
                <a:spcPts val="0"/>
              </a:spcAft>
              <a:buFont typeface="Arial" pitchFamily="34" charset="0"/>
              <a:buChar char="•"/>
              <a:defRPr/>
            </a:pPr>
            <a:r>
              <a:rPr lang="en-US" sz="2400" dirty="0">
                <a:latin typeface="+mn-lt"/>
                <a:cs typeface="+mn-cs"/>
              </a:rPr>
              <a:t>Combined vector/raster/tabular</a:t>
            </a:r>
          </a:p>
          <a:p>
            <a:pPr marL="635000" lvl="1" indent="-177800" fontAlgn="auto">
              <a:lnSpc>
                <a:spcPct val="90000"/>
              </a:lnSpc>
              <a:spcBef>
                <a:spcPts val="0"/>
              </a:spcBef>
              <a:spcAft>
                <a:spcPts val="0"/>
              </a:spcAft>
              <a:buFont typeface="Arial" pitchFamily="34" charset="0"/>
              <a:buChar char="•"/>
              <a:defRPr/>
            </a:pPr>
            <a:r>
              <a:rPr lang="en-US" sz="2400" dirty="0" err="1">
                <a:latin typeface="+mn-lt"/>
                <a:cs typeface="+mn-cs"/>
              </a:rPr>
              <a:t>Geodatabases</a:t>
            </a:r>
            <a:endParaRPr lang="en-US" sz="2400" dirty="0">
              <a:latin typeface="+mn-lt"/>
              <a:cs typeface="+mn-cs"/>
            </a:endParaRPr>
          </a:p>
        </p:txBody>
      </p:sp>
      <p:sp>
        <p:nvSpPr>
          <p:cNvPr id="9" name="Title 1"/>
          <p:cNvSpPr txBox="1">
            <a:spLocks/>
          </p:cNvSpPr>
          <p:nvPr/>
        </p:nvSpPr>
        <p:spPr>
          <a:xfrm>
            <a:off x="251520" y="1949276"/>
            <a:ext cx="8534400" cy="685800"/>
          </a:xfrm>
          <a:prstGeom prst="rect">
            <a:avLst/>
          </a:prstGeom>
        </p:spPr>
        <p:txBody>
          <a:bodyPr anchor="ctr"/>
          <a:lstStyle>
            <a:defPPr>
              <a:defRPr lang="en-US"/>
            </a:defPPr>
            <a:lvl1pPr fontAlgn="auto">
              <a:lnSpc>
                <a:spcPct val="90000"/>
              </a:lnSpc>
              <a:spcAft>
                <a:spcPts val="0"/>
              </a:spcAft>
              <a:defRPr sz="2600" b="1">
                <a:latin typeface="+mn-lt"/>
                <a:ea typeface="+mj-ea"/>
                <a:cs typeface="+mj-cs"/>
              </a:defRPr>
            </a:lvl1pPr>
          </a:lstStyle>
          <a:p>
            <a:r>
              <a:rPr lang="fr-CH" dirty="0"/>
              <a:t>V.4 </a:t>
            </a:r>
            <a:r>
              <a:rPr lang="fr-CH" dirty="0" err="1"/>
              <a:t>Geospatial</a:t>
            </a:r>
            <a:r>
              <a:rPr lang="fr-CH" dirty="0"/>
              <a:t> and </a:t>
            </a:r>
            <a:r>
              <a:rPr lang="fr-CH" dirty="0" err="1"/>
              <a:t>attribute</a:t>
            </a:r>
            <a:r>
              <a:rPr lang="fr-CH" dirty="0"/>
              <a:t> data format (</a:t>
            </a:r>
            <a:r>
              <a:rPr lang="fr-CH" dirty="0" err="1"/>
              <a:t>most</a:t>
            </a:r>
            <a:r>
              <a:rPr lang="fr-CH" dirty="0"/>
              <a:t> </a:t>
            </a:r>
            <a:r>
              <a:rPr lang="fr-CH" dirty="0" err="1"/>
              <a:t>used</a:t>
            </a:r>
            <a:r>
              <a:rPr lang="fr-CH" dirty="0"/>
              <a:t>)</a:t>
            </a:r>
            <a:endParaRPr lang="en-US" dirty="0"/>
          </a:p>
        </p:txBody>
      </p:sp>
      <p:sp>
        <p:nvSpPr>
          <p:cNvPr id="17" name="Title 1"/>
          <p:cNvSpPr txBox="1">
            <a:spLocks/>
          </p:cNvSpPr>
          <p:nvPr/>
        </p:nvSpPr>
        <p:spPr bwMode="auto">
          <a:xfrm>
            <a:off x="6757738" y="6143625"/>
            <a:ext cx="1835050" cy="619125"/>
          </a:xfrm>
          <a:prstGeom prst="rect">
            <a:avLst/>
          </a:prstGeom>
          <a:noFill/>
          <a:ln w="9525">
            <a:noFill/>
            <a:miter lim="800000"/>
            <a:headEnd/>
            <a:tailEnd/>
          </a:ln>
        </p:spPr>
        <p:txBody>
          <a:bodyPr anchor="ctr"/>
          <a:lstStyle/>
          <a:p>
            <a:pPr>
              <a:defRPr/>
            </a:pPr>
            <a:r>
              <a:rPr lang="en-US" altLang="zh-CN" sz="2000" b="1" dirty="0">
                <a:solidFill>
                  <a:srgbClr val="FF0000"/>
                </a:solidFill>
                <a:latin typeface="+mn-lt"/>
                <a:ea typeface="+mj-ea"/>
                <a:cs typeface="+mj-cs"/>
              </a:rPr>
              <a:t>Recommended</a:t>
            </a:r>
            <a:endParaRPr lang="en-US" sz="2000" b="1" dirty="0">
              <a:solidFill>
                <a:srgbClr val="FF0000"/>
              </a:solidFill>
              <a:latin typeface="+mn-lt"/>
              <a:ea typeface="+mj-ea"/>
              <a:cs typeface="+mj-cs"/>
            </a:endParaRPr>
          </a:p>
        </p:txBody>
      </p:sp>
      <p:sp>
        <p:nvSpPr>
          <p:cNvPr id="19" name="Content Placeholder 2"/>
          <p:cNvSpPr txBox="1">
            <a:spLocks/>
          </p:cNvSpPr>
          <p:nvPr/>
        </p:nvSpPr>
        <p:spPr>
          <a:xfrm>
            <a:off x="503933" y="1628601"/>
            <a:ext cx="8531225" cy="504825"/>
          </a:xfrm>
          <a:prstGeom prst="rect">
            <a:avLst/>
          </a:prstGeom>
        </p:spPr>
        <p:txBody>
          <a:bodyPr>
            <a:noAutofit/>
          </a:bodyPr>
          <a:lstStyle/>
          <a:p>
            <a:pPr marL="228600" indent="-228600" fontAlgn="auto">
              <a:lnSpc>
                <a:spcPct val="90000"/>
              </a:lnSpc>
              <a:spcBef>
                <a:spcPts val="1000"/>
              </a:spcBef>
              <a:spcAft>
                <a:spcPts val="0"/>
              </a:spcAft>
              <a:buFont typeface="Arial" pitchFamily="34" charset="0"/>
              <a:buChar char="•"/>
              <a:defRPr/>
            </a:pPr>
            <a:r>
              <a:rPr lang="en-US" sz="2400" dirty="0">
                <a:latin typeface="+mn-lt"/>
                <a:cs typeface="+mn-cs"/>
              </a:rPr>
              <a:t>National versus international capacity to understand the data </a:t>
            </a:r>
          </a:p>
        </p:txBody>
      </p:sp>
      <p:sp>
        <p:nvSpPr>
          <p:cNvPr id="20" name="Rectangle 19"/>
          <p:cNvSpPr/>
          <p:nvPr/>
        </p:nvSpPr>
        <p:spPr>
          <a:xfrm>
            <a:off x="1187624" y="2852936"/>
            <a:ext cx="1368152" cy="431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187624" y="3861048"/>
            <a:ext cx="3024336" cy="431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2" name="Rectangle 21"/>
          <p:cNvSpPr/>
          <p:nvPr/>
        </p:nvSpPr>
        <p:spPr>
          <a:xfrm>
            <a:off x="1161667" y="4493815"/>
            <a:ext cx="818045" cy="431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3" name="Rectangle 22"/>
          <p:cNvSpPr/>
          <p:nvPr/>
        </p:nvSpPr>
        <p:spPr>
          <a:xfrm>
            <a:off x="2915817" y="5157440"/>
            <a:ext cx="648072" cy="431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4" name="Rectangle 23"/>
          <p:cNvSpPr/>
          <p:nvPr/>
        </p:nvSpPr>
        <p:spPr>
          <a:xfrm>
            <a:off x="6805917" y="6237288"/>
            <a:ext cx="1726523" cy="431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86320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17</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361363" cy="469900"/>
          </a:xfrm>
          <a:prstGeom prst="rect">
            <a:avLst/>
          </a:prstGeom>
        </p:spPr>
        <p:txBody>
          <a:bodyPr anchor="ctr"/>
          <a:lstStyle/>
          <a:p>
            <a:pPr fontAlgn="auto">
              <a:lnSpc>
                <a:spcPct val="90000"/>
              </a:lnSpc>
              <a:spcAft>
                <a:spcPts val="0"/>
              </a:spcAft>
              <a:defRPr/>
            </a:pPr>
            <a:r>
              <a:rPr lang="en-US" sz="2600" b="1">
                <a:latin typeface="+mn-lt"/>
                <a:ea typeface="+mj-ea"/>
                <a:cs typeface="+mj-cs"/>
              </a:rPr>
              <a:t>V.5 Metadata – Data about the data</a:t>
            </a:r>
            <a:endParaRPr lang="en-US" sz="2600" b="1" dirty="0">
              <a:latin typeface="+mn-lt"/>
              <a:ea typeface="+mj-ea"/>
              <a:cs typeface="+mj-cs"/>
            </a:endParaRPr>
          </a:p>
        </p:txBody>
      </p:sp>
      <p:sp>
        <p:nvSpPr>
          <p:cNvPr id="15" name="AutoShape 416"/>
          <p:cNvSpPr>
            <a:spLocks noChangeArrowheads="1"/>
          </p:cNvSpPr>
          <p:nvPr/>
        </p:nvSpPr>
        <p:spPr bwMode="auto">
          <a:xfrm>
            <a:off x="419100" y="1812925"/>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16" name="Rectangle 265"/>
          <p:cNvSpPr>
            <a:spLocks noChangeArrowheads="1"/>
          </p:cNvSpPr>
          <p:nvPr/>
        </p:nvSpPr>
        <p:spPr bwMode="auto">
          <a:xfrm>
            <a:off x="977900" y="1766888"/>
            <a:ext cx="5600700" cy="865187"/>
          </a:xfrm>
          <a:prstGeom prst="rect">
            <a:avLst/>
          </a:prstGeom>
          <a:noFill/>
          <a:ln w="12700">
            <a:noFill/>
            <a:miter lim="800000"/>
            <a:headEnd/>
            <a:tailEnd/>
          </a:ln>
        </p:spPr>
        <p:txBody>
          <a:bodyPr lIns="90488" tIns="44450" rIns="90488" bIns="44450">
            <a:spAutoFit/>
          </a:bodyPr>
          <a:lstStyle/>
          <a:p>
            <a:pPr>
              <a:lnSpc>
                <a:spcPct val="90000"/>
              </a:lnSpc>
              <a:defRPr/>
            </a:pPr>
            <a:r>
              <a:rPr lang="en-US" sz="2800" dirty="0">
                <a:latin typeface="+mn-lt"/>
              </a:rPr>
              <a:t>For users to ensure that the data is appropriate for their own purpose</a:t>
            </a:r>
          </a:p>
        </p:txBody>
      </p:sp>
      <p:pic>
        <p:nvPicPr>
          <p:cNvPr id="18" name="Picture 15" descr="nutrition facts.jpg"/>
          <p:cNvPicPr>
            <a:picLocks noChangeAspect="1"/>
          </p:cNvPicPr>
          <p:nvPr/>
        </p:nvPicPr>
        <p:blipFill>
          <a:blip r:embed="rId3" cstate="print"/>
          <a:srcRect/>
          <a:stretch>
            <a:fillRect/>
          </a:stretch>
        </p:blipFill>
        <p:spPr bwMode="auto">
          <a:xfrm>
            <a:off x="6516688" y="1310432"/>
            <a:ext cx="2157412" cy="3414712"/>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sp>
        <p:nvSpPr>
          <p:cNvPr id="25" name="AutoShape 416"/>
          <p:cNvSpPr>
            <a:spLocks noChangeArrowheads="1"/>
          </p:cNvSpPr>
          <p:nvPr/>
        </p:nvSpPr>
        <p:spPr bwMode="auto">
          <a:xfrm>
            <a:off x="439738" y="2717800"/>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endParaRPr>
          </a:p>
        </p:txBody>
      </p:sp>
      <p:sp>
        <p:nvSpPr>
          <p:cNvPr id="26" name="Rectangle 265"/>
          <p:cNvSpPr>
            <a:spLocks noChangeArrowheads="1"/>
          </p:cNvSpPr>
          <p:nvPr/>
        </p:nvSpPr>
        <p:spPr bwMode="auto">
          <a:xfrm>
            <a:off x="977900" y="2693988"/>
            <a:ext cx="5435600" cy="1641475"/>
          </a:xfrm>
          <a:prstGeom prst="rect">
            <a:avLst/>
          </a:prstGeom>
          <a:noFill/>
          <a:ln w="12700">
            <a:noFill/>
            <a:miter lim="800000"/>
            <a:headEnd/>
            <a:tailEnd/>
          </a:ln>
        </p:spPr>
        <p:txBody>
          <a:bodyPr lIns="90488" tIns="44450" rIns="90488" bIns="44450">
            <a:spAutoFit/>
          </a:bodyPr>
          <a:lstStyle/>
          <a:p>
            <a:pPr>
              <a:lnSpc>
                <a:spcPct val="90000"/>
              </a:lnSpc>
              <a:defRPr/>
            </a:pPr>
            <a:r>
              <a:rPr lang="en-US" sz="2800" dirty="0">
                <a:latin typeface="+mn-lt"/>
              </a:rPr>
              <a:t>Should be captured as much as possible during data collection and completed before data dissemination</a:t>
            </a:r>
          </a:p>
        </p:txBody>
      </p:sp>
      <p:sp>
        <p:nvSpPr>
          <p:cNvPr id="27" name="Rectangle 265"/>
          <p:cNvSpPr>
            <a:spLocks noChangeArrowheads="1"/>
          </p:cNvSpPr>
          <p:nvPr/>
        </p:nvSpPr>
        <p:spPr bwMode="auto">
          <a:xfrm>
            <a:off x="439738" y="5343227"/>
            <a:ext cx="8132762" cy="1254125"/>
          </a:xfrm>
          <a:prstGeom prst="rect">
            <a:avLst/>
          </a:prstGeom>
          <a:noFill/>
          <a:ln w="12700">
            <a:noFill/>
            <a:miter lim="800000"/>
            <a:headEnd/>
            <a:tailEnd/>
          </a:ln>
        </p:spPr>
        <p:txBody>
          <a:bodyPr lIns="90488" tIns="44450" rIns="90488" bIns="44450">
            <a:spAutoFit/>
          </a:bodyPr>
          <a:lstStyle/>
          <a:p>
            <a:pPr>
              <a:lnSpc>
                <a:spcPct val="90000"/>
              </a:lnSpc>
              <a:defRPr/>
            </a:pPr>
            <a:r>
              <a:rPr lang="en-US" sz="2800" dirty="0">
                <a:latin typeface="+mn-lt"/>
              </a:rPr>
              <a:t>Different standards exists (FGDC, ISO) but they first need to be converted into a metadata profile (selection of fields) before being used.</a:t>
            </a:r>
          </a:p>
        </p:txBody>
      </p:sp>
      <p:sp>
        <p:nvSpPr>
          <p:cNvPr id="28" name="AutoShape 416"/>
          <p:cNvSpPr>
            <a:spLocks noChangeArrowheads="1"/>
          </p:cNvSpPr>
          <p:nvPr/>
        </p:nvSpPr>
        <p:spPr bwMode="auto">
          <a:xfrm>
            <a:off x="427038" y="4292600"/>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29" name="Rectangle 265"/>
          <p:cNvSpPr>
            <a:spLocks noChangeArrowheads="1"/>
          </p:cNvSpPr>
          <p:nvPr/>
        </p:nvSpPr>
        <p:spPr bwMode="auto">
          <a:xfrm>
            <a:off x="965200" y="4268788"/>
            <a:ext cx="5435600" cy="866775"/>
          </a:xfrm>
          <a:prstGeom prst="rect">
            <a:avLst/>
          </a:prstGeom>
          <a:noFill/>
          <a:ln w="12700">
            <a:noFill/>
            <a:miter lim="800000"/>
            <a:headEnd/>
            <a:tailEnd/>
          </a:ln>
        </p:spPr>
        <p:txBody>
          <a:bodyPr lIns="90488" tIns="44450" rIns="90488" bIns="44450">
            <a:spAutoFit/>
          </a:bodyPr>
          <a:lstStyle/>
          <a:p>
            <a:pPr>
              <a:lnSpc>
                <a:spcPct val="90000"/>
              </a:lnSpc>
              <a:defRPr/>
            </a:pPr>
            <a:r>
              <a:rPr lang="en-US" sz="2800">
                <a:latin typeface="+mn-lt"/>
              </a:rPr>
              <a:t>Applies </a:t>
            </a:r>
            <a:r>
              <a:rPr lang="en-US" sz="2800" dirty="0">
                <a:latin typeface="+mn-lt"/>
              </a:rPr>
              <a:t>to both geospatial and statistical data</a:t>
            </a:r>
          </a:p>
        </p:txBody>
      </p:sp>
    </p:spTree>
    <p:extLst>
      <p:ext uri="{BB962C8B-B14F-4D97-AF65-F5344CB8AC3E}">
        <p14:creationId xmlns:p14="http://schemas.microsoft.com/office/powerpoint/2010/main" val="3906905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18</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361363" cy="469900"/>
          </a:xfrm>
          <a:prstGeom prst="rect">
            <a:avLst/>
          </a:prstGeom>
        </p:spPr>
        <p:txBody>
          <a:bodyPr anchor="ctr"/>
          <a:lstStyle/>
          <a:p>
            <a:pPr fontAlgn="auto">
              <a:lnSpc>
                <a:spcPct val="90000"/>
              </a:lnSpc>
              <a:spcAft>
                <a:spcPts val="0"/>
              </a:spcAft>
              <a:defRPr/>
            </a:pPr>
            <a:r>
              <a:rPr lang="en-US" sz="2600" b="1">
                <a:latin typeface="+mn-lt"/>
                <a:ea typeface="+mj-ea"/>
                <a:cs typeface="+mj-cs"/>
              </a:rPr>
              <a:t>V.5 Metadata – Data about the data</a:t>
            </a:r>
            <a:endParaRPr lang="en-US" sz="2600" b="1" dirty="0">
              <a:latin typeface="+mn-lt"/>
              <a:ea typeface="+mj-ea"/>
              <a:cs typeface="+mj-cs"/>
            </a:endParaRPr>
          </a:p>
        </p:txBody>
      </p:sp>
      <p:sp>
        <p:nvSpPr>
          <p:cNvPr id="13" name="Content Placeholder 2"/>
          <p:cNvSpPr txBox="1">
            <a:spLocks/>
          </p:cNvSpPr>
          <p:nvPr/>
        </p:nvSpPr>
        <p:spPr>
          <a:xfrm>
            <a:off x="395536" y="1772816"/>
            <a:ext cx="8380412" cy="4351338"/>
          </a:xfrm>
          <a:prstGeom prst="rect">
            <a:avLst/>
          </a:prstGeom>
        </p:spPr>
        <p:txBody>
          <a:bodyPr/>
          <a:lstStyle/>
          <a:p>
            <a:pPr marL="342900" indent="-342900" fontAlgn="auto">
              <a:spcBef>
                <a:spcPct val="20000"/>
              </a:spcBef>
              <a:spcAft>
                <a:spcPts val="0"/>
              </a:spcAft>
              <a:buFont typeface="Arial" pitchFamily="34" charset="0"/>
              <a:buNone/>
              <a:defRPr/>
            </a:pPr>
            <a:r>
              <a:rPr lang="en-US" sz="2600" dirty="0">
                <a:latin typeface="+mn-lt"/>
                <a:cs typeface="+mn-cs"/>
              </a:rPr>
              <a:t>A minimum metadata should cover:</a:t>
            </a:r>
          </a:p>
          <a:p>
            <a:pPr marL="720000" lvl="1" indent="-457200" fontAlgn="auto">
              <a:spcBef>
                <a:spcPct val="20000"/>
              </a:spcBef>
              <a:spcAft>
                <a:spcPts val="0"/>
              </a:spcAft>
              <a:buFont typeface="Wingdings" pitchFamily="2" charset="2"/>
              <a:buChar char="§"/>
              <a:defRPr/>
            </a:pPr>
            <a:r>
              <a:rPr lang="en-US" sz="2600" dirty="0">
                <a:latin typeface="+mn-lt"/>
                <a:cs typeface="+mn-cs"/>
              </a:rPr>
              <a:t>Where is the data coming from?</a:t>
            </a:r>
          </a:p>
          <a:p>
            <a:pPr marL="720000" lvl="1" indent="-457200" fontAlgn="auto">
              <a:spcBef>
                <a:spcPct val="20000"/>
              </a:spcBef>
              <a:spcAft>
                <a:spcPts val="0"/>
              </a:spcAft>
              <a:buFont typeface="Wingdings" pitchFamily="2" charset="2"/>
              <a:buChar char="§"/>
              <a:defRPr/>
            </a:pPr>
            <a:r>
              <a:rPr lang="en-US" sz="2600" dirty="0">
                <a:latin typeface="+mn-lt"/>
                <a:cs typeface="+mn-cs"/>
              </a:rPr>
              <a:t>When was it created/last updated?</a:t>
            </a:r>
          </a:p>
          <a:p>
            <a:pPr marL="720000" lvl="1" indent="-457200" fontAlgn="auto">
              <a:spcBef>
                <a:spcPct val="20000"/>
              </a:spcBef>
              <a:spcAft>
                <a:spcPts val="0"/>
              </a:spcAft>
              <a:buFont typeface="Wingdings" pitchFamily="2" charset="2"/>
              <a:buChar char="§"/>
              <a:defRPr/>
            </a:pPr>
            <a:r>
              <a:rPr lang="en-US" sz="2600" dirty="0">
                <a:latin typeface="+mn-lt"/>
                <a:cs typeface="+mn-cs"/>
              </a:rPr>
              <a:t>What is the method behind the data (scale, accuracy,..)?</a:t>
            </a:r>
          </a:p>
          <a:p>
            <a:pPr marL="720000" lvl="1" indent="-457200" fontAlgn="auto">
              <a:spcBef>
                <a:spcPct val="20000"/>
              </a:spcBef>
              <a:spcAft>
                <a:spcPts val="0"/>
              </a:spcAft>
              <a:buFont typeface="Wingdings" pitchFamily="2" charset="2"/>
              <a:buChar char="§"/>
              <a:defRPr/>
            </a:pPr>
            <a:r>
              <a:rPr lang="en-US" sz="2600" dirty="0">
                <a:latin typeface="+mn-lt"/>
                <a:cs typeface="+mn-cs"/>
              </a:rPr>
              <a:t>Which geographic coordinate/projection system is being used?</a:t>
            </a:r>
          </a:p>
          <a:p>
            <a:pPr marL="720000" lvl="1" indent="-457200" fontAlgn="auto">
              <a:spcBef>
                <a:spcPct val="20000"/>
              </a:spcBef>
              <a:spcAft>
                <a:spcPts val="0"/>
              </a:spcAft>
              <a:buFont typeface="Wingdings" pitchFamily="2" charset="2"/>
              <a:buChar char="§"/>
              <a:defRPr/>
            </a:pPr>
            <a:r>
              <a:rPr lang="en-US" sz="2600" dirty="0">
                <a:latin typeface="+mn-lt"/>
                <a:cs typeface="+mn-cs"/>
              </a:rPr>
              <a:t>Are there any use or redistribution restrictions attached to the data? </a:t>
            </a:r>
          </a:p>
          <a:p>
            <a:pPr marL="720000" lvl="1" indent="-457200" fontAlgn="auto">
              <a:spcBef>
                <a:spcPct val="20000"/>
              </a:spcBef>
              <a:spcAft>
                <a:spcPts val="0"/>
              </a:spcAft>
              <a:buFont typeface="Wingdings" pitchFamily="2" charset="2"/>
              <a:buChar char="§"/>
              <a:defRPr/>
            </a:pPr>
            <a:r>
              <a:rPr lang="fr-CH" sz="2600" dirty="0" err="1">
                <a:latin typeface="+mn-lt"/>
                <a:cs typeface="+mn-cs"/>
              </a:rPr>
              <a:t>Who</a:t>
            </a:r>
            <a:r>
              <a:rPr lang="fr-CH" sz="2600" dirty="0">
                <a:latin typeface="+mn-lt"/>
                <a:cs typeface="+mn-cs"/>
              </a:rPr>
              <a:t> </a:t>
            </a:r>
            <a:r>
              <a:rPr lang="fr-CH" sz="2600" dirty="0" err="1">
                <a:latin typeface="+mn-lt"/>
                <a:cs typeface="+mn-cs"/>
              </a:rPr>
              <a:t>can</a:t>
            </a:r>
            <a:r>
              <a:rPr lang="fr-CH" sz="2600" dirty="0">
                <a:latin typeface="+mn-lt"/>
                <a:cs typeface="+mn-cs"/>
              </a:rPr>
              <a:t> I contact if I have questions?</a:t>
            </a:r>
            <a:endParaRPr lang="en-US" sz="2600" dirty="0">
              <a:latin typeface="+mn-lt"/>
              <a:cs typeface="+mn-cs"/>
            </a:endParaRPr>
          </a:p>
          <a:p>
            <a:pPr marL="342900" indent="-342900" fontAlgn="auto">
              <a:spcBef>
                <a:spcPct val="20000"/>
              </a:spcBef>
              <a:spcAft>
                <a:spcPts val="0"/>
              </a:spcAft>
              <a:buFont typeface="Arial" pitchFamily="34" charset="0"/>
              <a:buChar char="•"/>
              <a:defRPr/>
            </a:pPr>
            <a:endParaRPr lang="en-US" sz="2600" b="1" dirty="0">
              <a:latin typeface="+mj-lt"/>
              <a:cs typeface="+mn-cs"/>
            </a:endParaRPr>
          </a:p>
          <a:p>
            <a:pPr marL="342900" indent="-342900" fontAlgn="auto">
              <a:spcBef>
                <a:spcPct val="20000"/>
              </a:spcBef>
              <a:spcAft>
                <a:spcPts val="0"/>
              </a:spcAft>
              <a:buFont typeface="Arial" pitchFamily="34" charset="0"/>
              <a:buChar char="•"/>
              <a:defRPr/>
            </a:pPr>
            <a:endParaRPr lang="en-US" sz="2600" b="1" dirty="0">
              <a:latin typeface="+mj-lt"/>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18089" y="1565263"/>
            <a:ext cx="2497831" cy="1760810"/>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sp>
        <p:nvSpPr>
          <p:cNvPr id="17" name="Rectangle 12"/>
          <p:cNvSpPr>
            <a:spLocks noChangeArrowheads="1"/>
          </p:cNvSpPr>
          <p:nvPr/>
        </p:nvSpPr>
        <p:spPr bwMode="auto">
          <a:xfrm>
            <a:off x="82004" y="6537151"/>
            <a:ext cx="7226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https://www.healthgeolab.net/DOCUMENTS/Guide_HGLC_Part2_5_1.pdf</a:t>
            </a:r>
          </a:p>
        </p:txBody>
      </p:sp>
      <p:pic>
        <p:nvPicPr>
          <p:cNvPr id="8" name="Picture 4" descr="C:\Users\Samsung\AppData\Local\Microsoft\Windows\INetCache\IE\TH5BE5R4\sivvus-pendrive-icon-4[1].png">
            <a:extLst>
              <a:ext uri="{FF2B5EF4-FFF2-40B4-BE49-F238E27FC236}">
                <a16:creationId xmlns:a16="http://schemas.microsoft.com/office/drawing/2014/main" xmlns="" id="{339655D1-CF95-4DC4-AF47-161A2996DA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6645" y="3309738"/>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34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19</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524428" cy="469900"/>
          </a:xfrm>
          <a:prstGeom prst="rect">
            <a:avLst/>
          </a:prstGeom>
        </p:spPr>
        <p:txBody>
          <a:bodyPr anchor="ctr"/>
          <a:lstStyle/>
          <a:p>
            <a:pPr fontAlgn="auto">
              <a:lnSpc>
                <a:spcPct val="90000"/>
              </a:lnSpc>
              <a:spcAft>
                <a:spcPts val="0"/>
              </a:spcAft>
              <a:defRPr/>
            </a:pPr>
            <a:r>
              <a:rPr lang="en-US" sz="2500" b="1">
                <a:latin typeface="+mn-lt"/>
                <a:ea typeface="+mj-ea"/>
                <a:cs typeface="+mj-cs"/>
              </a:rPr>
              <a:t>A.1 Scale, A.2 Resolution, A.3 &amp; A.4 Accuracy, and A.5 Precision</a:t>
            </a:r>
            <a:endParaRPr lang="en-US" sz="2500" b="1" dirty="0">
              <a:latin typeface="+mn-lt"/>
              <a:ea typeface="+mj-ea"/>
              <a:cs typeface="+mj-cs"/>
            </a:endParaRPr>
          </a:p>
        </p:txBody>
      </p:sp>
      <p:sp>
        <p:nvSpPr>
          <p:cNvPr id="17" name="Rectangle 12"/>
          <p:cNvSpPr>
            <a:spLocks noChangeArrowheads="1"/>
          </p:cNvSpPr>
          <p:nvPr/>
        </p:nvSpPr>
        <p:spPr bwMode="auto">
          <a:xfrm>
            <a:off x="82004" y="6537151"/>
            <a:ext cx="7226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200"/>
              <a:t>http://support.esri.com/other-resources/gis-dictionary/</a:t>
            </a:r>
            <a:endParaRPr lang="en-US" sz="1200" dirty="0"/>
          </a:p>
        </p:txBody>
      </p:sp>
      <p:sp>
        <p:nvSpPr>
          <p:cNvPr id="8" name="Rectangle 1"/>
          <p:cNvSpPr>
            <a:spLocks noChangeArrowheads="1"/>
          </p:cNvSpPr>
          <p:nvPr/>
        </p:nvSpPr>
        <p:spPr bwMode="auto">
          <a:xfrm>
            <a:off x="395536" y="1646505"/>
            <a:ext cx="8380412" cy="4662815"/>
          </a:xfrm>
          <a:prstGeom prst="rect">
            <a:avLst/>
          </a:prstGeom>
          <a:noFill/>
          <a:ln w="9525">
            <a:noFill/>
            <a:miter lim="800000"/>
            <a:headEnd/>
            <a:tailEnd/>
          </a:ln>
          <a:effectLst/>
        </p:spPr>
        <p:txBody>
          <a:bodyPr tIns="0" bIns="0" anchor="ctr">
            <a:spAutoFit/>
          </a:bodyPr>
          <a:lstStyle/>
          <a:p>
            <a:pPr marL="342900" indent="-342900" eaLnBrk="0" hangingPunct="0">
              <a:spcAft>
                <a:spcPts val="600"/>
              </a:spcAft>
              <a:buFontTx/>
              <a:buChar char="•"/>
              <a:defRPr/>
            </a:pPr>
            <a:r>
              <a:rPr lang="en-US" sz="2400" u="sng" dirty="0">
                <a:latin typeface="+mn-lt"/>
                <a:ea typeface="Times New Roman" pitchFamily="18" charset="0"/>
              </a:rPr>
              <a:t>Scale:</a:t>
            </a:r>
            <a:r>
              <a:rPr lang="en-US" sz="2400" dirty="0">
                <a:latin typeface="+mn-lt"/>
                <a:ea typeface="Times New Roman" pitchFamily="18" charset="0"/>
              </a:rPr>
              <a:t> The ratio or relationship between a distance or area on a map and the corresponding distance or area on the ground, commonly expressed as a fraction or ratio. A map scale of 1/100,000 or 1:100,000 means that one unit of measure on the map equals 100,000 of the same unit on the earth.</a:t>
            </a:r>
            <a:endParaRPr lang="en-GB" sz="2400" dirty="0">
              <a:latin typeface="+mn-lt"/>
              <a:ea typeface="Times New Roman" pitchFamily="18" charset="0"/>
            </a:endParaRPr>
          </a:p>
          <a:p>
            <a:pPr marL="342900" indent="-342900" eaLnBrk="0" hangingPunct="0">
              <a:spcAft>
                <a:spcPts val="600"/>
              </a:spcAft>
              <a:buFontTx/>
              <a:buChar char="•"/>
              <a:defRPr/>
            </a:pPr>
            <a:r>
              <a:rPr lang="en-US" sz="2400" u="sng" dirty="0">
                <a:ea typeface="Times New Roman" pitchFamily="18" charset="0"/>
              </a:rPr>
              <a:t>Resolution (raster format):</a:t>
            </a:r>
            <a:r>
              <a:rPr lang="en-US" sz="2400" dirty="0">
                <a:ea typeface="Times New Roman" pitchFamily="18" charset="0"/>
              </a:rPr>
              <a:t> The dimensions represented by each cell or pixel in a raster.</a:t>
            </a:r>
            <a:endParaRPr lang="en-GB" sz="2400" dirty="0">
              <a:ea typeface="Times New Roman" pitchFamily="18" charset="0"/>
            </a:endParaRPr>
          </a:p>
          <a:p>
            <a:pPr marL="342900" indent="-342900" eaLnBrk="0" hangingPunct="0">
              <a:spcAft>
                <a:spcPts val="600"/>
              </a:spcAft>
              <a:buFontTx/>
              <a:buChar char="•"/>
              <a:defRPr/>
            </a:pPr>
            <a:r>
              <a:rPr lang="en-US" sz="2400" u="sng" dirty="0">
                <a:latin typeface="+mn-lt"/>
                <a:ea typeface="Times New Roman" pitchFamily="18" charset="0"/>
              </a:rPr>
              <a:t>Accuracy:</a:t>
            </a:r>
            <a:r>
              <a:rPr lang="en-US" sz="2400" dirty="0">
                <a:latin typeface="+mn-lt"/>
                <a:ea typeface="Times New Roman" pitchFamily="18" charset="0"/>
              </a:rPr>
              <a:t> The degree to which a measured value conforms to true or accepted values. Accuracy is a measure of correctness.</a:t>
            </a:r>
            <a:endParaRPr lang="en-GB" sz="2400" dirty="0">
              <a:latin typeface="+mn-lt"/>
              <a:ea typeface="Times New Roman" pitchFamily="18" charset="0"/>
            </a:endParaRPr>
          </a:p>
          <a:p>
            <a:pPr marL="342900" indent="-342900" eaLnBrk="0" hangingPunct="0">
              <a:spcAft>
                <a:spcPts val="600"/>
              </a:spcAft>
              <a:buFontTx/>
              <a:buChar char="•"/>
              <a:defRPr/>
            </a:pPr>
            <a:r>
              <a:rPr lang="en-US" sz="2400" u="sng" dirty="0">
                <a:latin typeface="+mn-lt"/>
                <a:ea typeface="Times New Roman" pitchFamily="18" charset="0"/>
              </a:rPr>
              <a:t>Precision:</a:t>
            </a:r>
            <a:r>
              <a:rPr lang="en-US" sz="2400" dirty="0">
                <a:latin typeface="+mn-lt"/>
                <a:ea typeface="Times New Roman" pitchFamily="18" charset="0"/>
              </a:rPr>
              <a:t> The number of significant digits used to store numbers, particularly coordinate values. Precision measures exactness.</a:t>
            </a:r>
            <a:endParaRPr lang="en-US" sz="3600" dirty="0">
              <a:latin typeface="+mn-lt"/>
            </a:endParaRPr>
          </a:p>
        </p:txBody>
      </p:sp>
    </p:spTree>
    <p:extLst>
      <p:ext uri="{BB962C8B-B14F-4D97-AF65-F5344CB8AC3E}">
        <p14:creationId xmlns:p14="http://schemas.microsoft.com/office/powerpoint/2010/main" val="80272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a:t>
            </a:fld>
            <a:endParaRPr lang="en-GB" altLang="en-US">
              <a:solidFill>
                <a:schemeClr val="tx1"/>
              </a:solidFill>
            </a:endParaRPr>
          </a:p>
        </p:txBody>
      </p:sp>
      <p:sp>
        <p:nvSpPr>
          <p:cNvPr id="8"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Key terms used in this session</a:t>
            </a:r>
            <a:endParaRPr lang="en-PH" altLang="en-US" sz="3200" b="1" dirty="0">
              <a:solidFill>
                <a:schemeClr val="bg1"/>
              </a:solidFill>
              <a:latin typeface="+mn-lt"/>
            </a:endParaRPr>
          </a:p>
        </p:txBody>
      </p:sp>
      <p:sp>
        <p:nvSpPr>
          <p:cNvPr id="5" name="Rectangle 4"/>
          <p:cNvSpPr>
            <a:spLocks noChangeArrowheads="1"/>
          </p:cNvSpPr>
          <p:nvPr/>
        </p:nvSpPr>
        <p:spPr bwMode="auto">
          <a:xfrm>
            <a:off x="365918" y="1181070"/>
            <a:ext cx="8412163" cy="5139869"/>
          </a:xfrm>
          <a:prstGeom prst="rect">
            <a:avLst/>
          </a:prstGeom>
          <a:noFill/>
          <a:ln w="9525">
            <a:noFill/>
            <a:miter lim="800000"/>
            <a:headEnd/>
            <a:tailEnd/>
          </a:ln>
        </p:spPr>
        <p:txBody>
          <a:bodyPr>
            <a:spAutoFit/>
          </a:bodyPr>
          <a:lstStyle/>
          <a:p>
            <a:pPr marL="361950" indent="-361950">
              <a:spcBef>
                <a:spcPts val="0"/>
              </a:spcBef>
            </a:pPr>
            <a:r>
              <a:rPr lang="en-US" altLang="zh-CN" sz="2400" b="1">
                <a:ea typeface="SimSun" pitchFamily="2" charset="-122"/>
              </a:rPr>
              <a:t>Attribute data:</a:t>
            </a:r>
            <a:r>
              <a:rPr lang="en-US" altLang="zh-CN" sz="2400">
                <a:ea typeface="SimSun" pitchFamily="2" charset="-122"/>
              </a:rPr>
              <a:t> Also statistical data. Nonspatial information about a geographic feature, usually stored in a table that can be attached to a geographic object through the use of unique identifier or ID</a:t>
            </a:r>
          </a:p>
          <a:p>
            <a:pPr marL="361950" indent="-361950">
              <a:spcBef>
                <a:spcPts val="0"/>
              </a:spcBef>
            </a:pPr>
            <a:r>
              <a:rPr lang="en-PH" sz="1600">
                <a:ea typeface="SimSun" pitchFamily="2" charset="-122"/>
              </a:rPr>
              <a:t> </a:t>
            </a:r>
          </a:p>
          <a:p>
            <a:pPr marL="361950" indent="-361950">
              <a:spcBef>
                <a:spcPts val="0"/>
              </a:spcBef>
            </a:pPr>
            <a:r>
              <a:rPr lang="en-PH" sz="2400" b="1">
                <a:ea typeface="SimSun" pitchFamily="2" charset="-122"/>
              </a:rPr>
              <a:t>Geospatial data: </a:t>
            </a:r>
            <a:r>
              <a:rPr lang="en-PH" sz="2400">
                <a:ea typeface="SimSun" pitchFamily="2" charset="-122"/>
              </a:rPr>
              <a:t>Also referred to as spatial data, information about the locations and shapes of geographic features and the relationships between them, usually stored as coordinates and topology.</a:t>
            </a:r>
          </a:p>
          <a:p>
            <a:pPr marL="361950" indent="-361950">
              <a:spcBef>
                <a:spcPts val="0"/>
              </a:spcBef>
            </a:pPr>
            <a:r>
              <a:rPr lang="en-PH" sz="1600">
                <a:ea typeface="SimSun" pitchFamily="2" charset="-122"/>
              </a:rPr>
              <a:t> </a:t>
            </a:r>
          </a:p>
          <a:p>
            <a:pPr marL="361950" indent="-361950">
              <a:spcBef>
                <a:spcPts val="0"/>
              </a:spcBef>
            </a:pPr>
            <a:r>
              <a:rPr lang="en-US" altLang="zh-CN" sz="2400" b="1">
                <a:ea typeface="SimSun" pitchFamily="2" charset="-122"/>
              </a:rPr>
              <a:t>Data: </a:t>
            </a:r>
            <a:r>
              <a:rPr lang="en-US" altLang="zh-CN" sz="2400">
                <a:ea typeface="SimSun" pitchFamily="2" charset="-122"/>
              </a:rPr>
              <a:t>Facts and statistics collected for reference or analysis</a:t>
            </a:r>
          </a:p>
          <a:p>
            <a:pPr marL="361950" indent="-361950">
              <a:spcBef>
                <a:spcPts val="0"/>
              </a:spcBef>
            </a:pPr>
            <a:r>
              <a:rPr lang="en-PH" sz="1600">
                <a:ea typeface="SimSun" pitchFamily="2" charset="-122"/>
              </a:rPr>
              <a:t> </a:t>
            </a:r>
          </a:p>
          <a:p>
            <a:pPr marL="361950" indent="-361950">
              <a:spcBef>
                <a:spcPts val="0"/>
              </a:spcBef>
            </a:pPr>
            <a:r>
              <a:rPr lang="en-PH" altLang="zh-CN" sz="2400" b="1">
                <a:ea typeface="SimSun" pitchFamily="2" charset="-122"/>
              </a:rPr>
              <a:t>Map: </a:t>
            </a:r>
            <a:r>
              <a:rPr lang="en-PH" sz="2400"/>
              <a:t>Any graphical representation of geographic or spatial information.</a:t>
            </a:r>
          </a:p>
          <a:p>
            <a:pPr marL="361950" indent="-361950">
              <a:spcBef>
                <a:spcPts val="0"/>
              </a:spcBef>
            </a:pPr>
            <a:r>
              <a:rPr lang="en-PH" altLang="zh-CN" sz="1600">
                <a:ea typeface="SimSun" pitchFamily="2" charset="-122"/>
              </a:rPr>
              <a:t> </a:t>
            </a:r>
            <a:endParaRPr lang="en-US" altLang="zh-CN" sz="1600">
              <a:ea typeface="SimSun" pitchFamily="2" charset="-122"/>
            </a:endParaRPr>
          </a:p>
        </p:txBody>
      </p:sp>
    </p:spTree>
    <p:extLst>
      <p:ext uri="{BB962C8B-B14F-4D97-AF65-F5344CB8AC3E}">
        <p14:creationId xmlns:p14="http://schemas.microsoft.com/office/powerpoint/2010/main" val="2908687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20</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524428" cy="469900"/>
          </a:xfrm>
          <a:prstGeom prst="rect">
            <a:avLst/>
          </a:prstGeom>
        </p:spPr>
        <p:txBody>
          <a:bodyPr anchor="ctr"/>
          <a:lstStyle/>
          <a:p>
            <a:pPr fontAlgn="auto">
              <a:lnSpc>
                <a:spcPct val="90000"/>
              </a:lnSpc>
              <a:spcAft>
                <a:spcPts val="0"/>
              </a:spcAft>
              <a:defRPr/>
            </a:pPr>
            <a:r>
              <a:rPr lang="en-US" sz="2600" b="1">
                <a:latin typeface="+mn-lt"/>
                <a:ea typeface="+mj-ea"/>
                <a:cs typeface="+mj-cs"/>
              </a:rPr>
              <a:t>Accuracy and Precision (A.4 and A.5)</a:t>
            </a:r>
            <a:endParaRPr lang="en-US" sz="2600" b="1" dirty="0">
              <a:latin typeface="+mn-lt"/>
              <a:ea typeface="+mj-ea"/>
              <a:cs typeface="+mj-cs"/>
            </a:endParaRPr>
          </a:p>
        </p:txBody>
      </p:sp>
      <p:grpSp>
        <p:nvGrpSpPr>
          <p:cNvPr id="7" name="Group 6"/>
          <p:cNvGrpSpPr>
            <a:grpSpLocks/>
          </p:cNvGrpSpPr>
          <p:nvPr/>
        </p:nvGrpSpPr>
        <p:grpSpPr bwMode="auto">
          <a:xfrm>
            <a:off x="4356100" y="3570312"/>
            <a:ext cx="4562475" cy="2667000"/>
            <a:chOff x="3923928" y="3284984"/>
            <a:chExt cx="4969247" cy="2667000"/>
          </a:xfrm>
        </p:grpSpPr>
        <p:sp>
          <p:nvSpPr>
            <p:cNvPr id="9" name="Rectangle 8"/>
            <p:cNvSpPr/>
            <p:nvPr/>
          </p:nvSpPr>
          <p:spPr>
            <a:xfrm>
              <a:off x="3923928" y="3284984"/>
              <a:ext cx="4969247" cy="2663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8" descr="520px-Accuracy_and_precision.sv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0175" y="3284984"/>
              <a:ext cx="4953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p:cNvSpPr/>
          <p:nvPr/>
        </p:nvSpPr>
        <p:spPr>
          <a:xfrm>
            <a:off x="4427538" y="3789363"/>
            <a:ext cx="936625"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 descr="D:\GAIA-GEOSYSTEMS\PROJECTS\AeHIN_Lab\COUNTRIES\MMR\MEETINGS\August_2016\PRESENTATION\precision_accurac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716112"/>
            <a:ext cx="439102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520px-Accuracy_and_precision.svg.png"/>
          <p:cNvPicPr>
            <a:picLocks noChangeAspect="1"/>
          </p:cNvPicPr>
          <p:nvPr/>
        </p:nvPicPr>
        <p:blipFill>
          <a:blip r:embed="rId3" cstate="print">
            <a:extLst>
              <a:ext uri="{28A0092B-C50C-407E-A947-70E740481C1C}">
                <a14:useLocalDpi xmlns:a14="http://schemas.microsoft.com/office/drawing/2010/main" val="0"/>
              </a:ext>
            </a:extLst>
          </a:blip>
          <a:srcRect l="1254" t="16200" r="76578" b="62199"/>
          <a:stretch>
            <a:fillRect/>
          </a:stretch>
        </p:blipFill>
        <p:spPr bwMode="auto">
          <a:xfrm>
            <a:off x="4457700" y="4797425"/>
            <a:ext cx="10080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28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21</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524428" cy="469900"/>
          </a:xfrm>
          <a:prstGeom prst="rect">
            <a:avLst/>
          </a:prstGeom>
        </p:spPr>
        <p:txBody>
          <a:bodyPr anchor="ctr"/>
          <a:lstStyle/>
          <a:p>
            <a:pPr fontAlgn="auto">
              <a:lnSpc>
                <a:spcPct val="90000"/>
              </a:lnSpc>
              <a:spcAft>
                <a:spcPts val="0"/>
              </a:spcAft>
              <a:defRPr/>
            </a:pPr>
            <a:r>
              <a:rPr lang="en-US" sz="2600" b="1">
                <a:latin typeface="+mn-lt"/>
                <a:ea typeface="+mj-ea"/>
                <a:cs typeface="+mj-cs"/>
              </a:rPr>
              <a:t>Precision (A.5)</a:t>
            </a:r>
            <a:endParaRPr lang="en-US" sz="2600" b="1" dirty="0">
              <a:latin typeface="+mn-lt"/>
              <a:ea typeface="+mj-ea"/>
              <a:cs typeface="+mj-cs"/>
            </a:endParaRPr>
          </a:p>
        </p:txBody>
      </p:sp>
      <p:sp>
        <p:nvSpPr>
          <p:cNvPr id="16" name="Text Box 18"/>
          <p:cNvSpPr txBox="1">
            <a:spLocks noChangeArrowheads="1"/>
          </p:cNvSpPr>
          <p:nvPr/>
        </p:nvSpPr>
        <p:spPr bwMode="auto">
          <a:xfrm>
            <a:off x="1141413" y="1671786"/>
            <a:ext cx="299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400">
                <a:latin typeface="Arial" pitchFamily="34" charset="0"/>
              </a:rPr>
              <a:t>At the equator: 360 º</a:t>
            </a:r>
          </a:p>
        </p:txBody>
      </p:sp>
      <p:sp>
        <p:nvSpPr>
          <p:cNvPr id="17" name="Text Box 18"/>
          <p:cNvSpPr txBox="1">
            <a:spLocks noChangeArrowheads="1"/>
          </p:cNvSpPr>
          <p:nvPr/>
        </p:nvSpPr>
        <p:spPr bwMode="auto">
          <a:xfrm>
            <a:off x="5273675" y="1671786"/>
            <a:ext cx="165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400">
                <a:latin typeface="Arial" pitchFamily="34" charset="0"/>
              </a:rPr>
              <a:t>40’075 km</a:t>
            </a:r>
          </a:p>
        </p:txBody>
      </p:sp>
      <p:sp>
        <p:nvSpPr>
          <p:cNvPr id="18" name="Right Arrow 7"/>
          <p:cNvSpPr>
            <a:spLocks noChangeArrowheads="1"/>
          </p:cNvSpPr>
          <p:nvPr/>
        </p:nvSpPr>
        <p:spPr bwMode="auto">
          <a:xfrm>
            <a:off x="4435475" y="1747986"/>
            <a:ext cx="609600" cy="3048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19" name="Text Box 18"/>
          <p:cNvSpPr txBox="1">
            <a:spLocks noChangeArrowheads="1"/>
          </p:cNvSpPr>
          <p:nvPr/>
        </p:nvSpPr>
        <p:spPr bwMode="auto">
          <a:xfrm>
            <a:off x="3597275" y="2184548"/>
            <a:ext cx="554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400">
                <a:latin typeface="Arial" pitchFamily="34" charset="0"/>
              </a:rPr>
              <a:t>1 º</a:t>
            </a:r>
          </a:p>
        </p:txBody>
      </p:sp>
      <p:sp>
        <p:nvSpPr>
          <p:cNvPr id="20" name="Rectangle 9"/>
          <p:cNvSpPr>
            <a:spLocks noChangeArrowheads="1"/>
          </p:cNvSpPr>
          <p:nvPr/>
        </p:nvSpPr>
        <p:spPr bwMode="auto">
          <a:xfrm>
            <a:off x="4375150" y="2211536"/>
            <a:ext cx="441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6000">
                <a:latin typeface="Arial" pitchFamily="34" charset="0"/>
              </a:rPr>
              <a:t> ͌</a:t>
            </a:r>
            <a:endParaRPr lang="fr-CH" sz="6000"/>
          </a:p>
        </p:txBody>
      </p:sp>
      <p:sp>
        <p:nvSpPr>
          <p:cNvPr id="21" name="Text Box 18"/>
          <p:cNvSpPr txBox="1">
            <a:spLocks noChangeArrowheads="1"/>
          </p:cNvSpPr>
          <p:nvPr/>
        </p:nvSpPr>
        <p:spPr bwMode="auto">
          <a:xfrm>
            <a:off x="5337175" y="2214711"/>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2400">
                <a:latin typeface="Arial" pitchFamily="34" charset="0"/>
              </a:rPr>
              <a:t>111’320 m</a:t>
            </a:r>
          </a:p>
        </p:txBody>
      </p:sp>
      <p:sp>
        <p:nvSpPr>
          <p:cNvPr id="22" name="Text Box 18"/>
          <p:cNvSpPr txBox="1">
            <a:spLocks noChangeArrowheads="1"/>
          </p:cNvSpPr>
          <p:nvPr/>
        </p:nvSpPr>
        <p:spPr bwMode="auto">
          <a:xfrm>
            <a:off x="7125523" y="5058995"/>
            <a:ext cx="1838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b="1">
                <a:solidFill>
                  <a:srgbClr val="FF0000"/>
                </a:solidFill>
                <a:latin typeface="Arial" pitchFamily="34" charset="0"/>
              </a:rPr>
              <a:t>Recommended</a:t>
            </a:r>
          </a:p>
        </p:txBody>
      </p:sp>
      <p:pic>
        <p:nvPicPr>
          <p:cNvPr id="2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038" y="2625873"/>
            <a:ext cx="8610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50"/>
          <p:cNvSpPr>
            <a:spLocks noChangeArrowheads="1"/>
          </p:cNvSpPr>
          <p:nvPr/>
        </p:nvSpPr>
        <p:spPr bwMode="auto">
          <a:xfrm>
            <a:off x="295275" y="4581673"/>
            <a:ext cx="8455025" cy="4191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p>
        </p:txBody>
      </p:sp>
      <p:sp>
        <p:nvSpPr>
          <p:cNvPr id="25" name="Rectangle 265"/>
          <p:cNvSpPr>
            <a:spLocks noChangeArrowheads="1"/>
          </p:cNvSpPr>
          <p:nvPr/>
        </p:nvSpPr>
        <p:spPr bwMode="auto">
          <a:xfrm>
            <a:off x="1117600" y="5458866"/>
            <a:ext cx="7562850" cy="4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pPr>
            <a:r>
              <a:rPr lang="en-US" sz="2400"/>
              <a:t>During data collection in the field (GNSS enabled devices)</a:t>
            </a:r>
          </a:p>
        </p:txBody>
      </p:sp>
      <p:sp>
        <p:nvSpPr>
          <p:cNvPr id="27" name="Rectangle 265"/>
          <p:cNvSpPr>
            <a:spLocks noChangeArrowheads="1"/>
          </p:cNvSpPr>
          <p:nvPr/>
        </p:nvSpPr>
        <p:spPr bwMode="auto">
          <a:xfrm>
            <a:off x="1130300" y="5986802"/>
            <a:ext cx="7562850" cy="75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pPr>
            <a:r>
              <a:rPr lang="en-US" sz="2400"/>
              <a:t>When generating or extracting vector format geospatial data (precision level of vertices)</a:t>
            </a:r>
          </a:p>
        </p:txBody>
      </p:sp>
      <p:sp>
        <p:nvSpPr>
          <p:cNvPr id="29" name="AutoShape 416"/>
          <p:cNvSpPr>
            <a:spLocks noChangeArrowheads="1"/>
          </p:cNvSpPr>
          <p:nvPr/>
        </p:nvSpPr>
        <p:spPr bwMode="auto">
          <a:xfrm>
            <a:off x="427038" y="5445224"/>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
        <p:nvSpPr>
          <p:cNvPr id="30" name="AutoShape 416"/>
          <p:cNvSpPr>
            <a:spLocks noChangeArrowheads="1"/>
          </p:cNvSpPr>
          <p:nvPr/>
        </p:nvSpPr>
        <p:spPr bwMode="auto">
          <a:xfrm>
            <a:off x="428626" y="6000328"/>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Tree>
    <p:extLst>
      <p:ext uri="{BB962C8B-B14F-4D97-AF65-F5344CB8AC3E}">
        <p14:creationId xmlns:p14="http://schemas.microsoft.com/office/powerpoint/2010/main" val="303580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22</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524428" cy="469900"/>
          </a:xfrm>
          <a:prstGeom prst="rect">
            <a:avLst/>
          </a:prstGeom>
        </p:spPr>
        <p:txBody>
          <a:bodyPr anchor="ctr"/>
          <a:lstStyle/>
          <a:p>
            <a:pPr fontAlgn="auto">
              <a:lnSpc>
                <a:spcPct val="90000"/>
              </a:lnSpc>
              <a:spcAft>
                <a:spcPts val="0"/>
              </a:spcAft>
              <a:defRPr/>
            </a:pPr>
            <a:r>
              <a:rPr lang="en-US" sz="2600" b="1">
                <a:latin typeface="+mn-lt"/>
                <a:ea typeface="+mj-ea"/>
                <a:cs typeface="+mj-cs"/>
              </a:rPr>
              <a:t>Scale, Accuracy, and Precision (A.1, A.3, and A.5)</a:t>
            </a:r>
            <a:endParaRPr lang="en-US" sz="2600" b="1" dirty="0">
              <a:latin typeface="+mn-lt"/>
              <a:ea typeface="+mj-ea"/>
              <a:cs typeface="+mj-cs"/>
            </a:endParaRPr>
          </a:p>
        </p:txBody>
      </p:sp>
      <p:sp>
        <p:nvSpPr>
          <p:cNvPr id="7" name="Rectangle 4"/>
          <p:cNvSpPr>
            <a:spLocks noChangeArrowheads="1"/>
          </p:cNvSpPr>
          <p:nvPr/>
        </p:nvSpPr>
        <p:spPr bwMode="auto">
          <a:xfrm>
            <a:off x="35496" y="6535564"/>
            <a:ext cx="4919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9063" indent="-119063"/>
            <a:r>
              <a:rPr lang="en-US" sz="1200"/>
              <a:t>http://www.colorado.edu/geography/gcraft/notes/error/error_f.html</a:t>
            </a:r>
          </a:p>
        </p:txBody>
      </p:sp>
      <p:sp>
        <p:nvSpPr>
          <p:cNvPr id="9" name="Rectangle 5"/>
          <p:cNvSpPr>
            <a:spLocks noChangeArrowheads="1"/>
          </p:cNvSpPr>
          <p:nvPr/>
        </p:nvSpPr>
        <p:spPr bwMode="auto">
          <a:xfrm>
            <a:off x="795338" y="1801441"/>
            <a:ext cx="75438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en-US"/>
              <a:t>United States Geological Survey mapping standards: "</a:t>
            </a:r>
            <a:r>
              <a:rPr lang="en-US" i="1"/>
              <a:t>requirements for meeting horizontal accuracy as 90 per cent of all measurable points must be within 1/30th of an inch for maps at a scale of 1:20,000 or larger, and 1/50th of an inch for maps at scales smaller than 1:20,000.</a:t>
            </a:r>
            <a:r>
              <a:rPr lang="en-US"/>
              <a:t>"</a:t>
            </a:r>
            <a:endParaRPr lang="en-US" b="1">
              <a:hlinkClick r:id="rId3"/>
            </a:endParaRPr>
          </a:p>
        </p:txBody>
      </p:sp>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450" y="2782912"/>
            <a:ext cx="82581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0"/>
          <p:cNvSpPr>
            <a:spLocks noChangeArrowheads="1"/>
          </p:cNvSpPr>
          <p:nvPr/>
        </p:nvSpPr>
        <p:spPr bwMode="auto">
          <a:xfrm>
            <a:off x="3995738" y="3830662"/>
            <a:ext cx="4608512" cy="47148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p>
        </p:txBody>
      </p:sp>
    </p:spTree>
    <p:extLst>
      <p:ext uri="{BB962C8B-B14F-4D97-AF65-F5344CB8AC3E}">
        <p14:creationId xmlns:p14="http://schemas.microsoft.com/office/powerpoint/2010/main" val="244178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23</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524428" cy="469900"/>
          </a:xfrm>
          <a:prstGeom prst="rect">
            <a:avLst/>
          </a:prstGeom>
        </p:spPr>
        <p:txBody>
          <a:bodyPr anchor="ctr"/>
          <a:lstStyle/>
          <a:p>
            <a:pPr fontAlgn="auto">
              <a:lnSpc>
                <a:spcPct val="90000"/>
              </a:lnSpc>
              <a:spcAft>
                <a:spcPts val="0"/>
              </a:spcAft>
              <a:defRPr/>
            </a:pPr>
            <a:r>
              <a:rPr lang="en-US" sz="2600" b="1">
                <a:latin typeface="+mn-lt"/>
                <a:ea typeface="+mj-ea"/>
                <a:cs typeface="+mj-cs"/>
              </a:rPr>
              <a:t>Scale and Resolution (A.1 and A.2)</a:t>
            </a:r>
            <a:endParaRPr lang="en-US" sz="2600" b="1" dirty="0">
              <a:latin typeface="+mn-lt"/>
              <a:ea typeface="+mj-ea"/>
              <a:cs typeface="+mj-cs"/>
            </a:endParaRPr>
          </a:p>
        </p:txBody>
      </p:sp>
      <p:sp>
        <p:nvSpPr>
          <p:cNvPr id="13" name="Rectangle 4"/>
          <p:cNvSpPr>
            <a:spLocks noChangeArrowheads="1"/>
          </p:cNvSpPr>
          <p:nvPr/>
        </p:nvSpPr>
        <p:spPr bwMode="auto">
          <a:xfrm>
            <a:off x="35496" y="6537151"/>
            <a:ext cx="8183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9063" indent="-119063"/>
            <a:r>
              <a:rPr lang="en-US" sz="1200"/>
              <a:t>Tobler W. (1987): Measuring Spatial Resolution, Proceedings, Land Resources Information Systems Conference, Beijing, pp. 12-16</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81051"/>
            <a:ext cx="50069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65"/>
          <p:cNvSpPr>
            <a:spLocks noChangeArrowheads="1"/>
          </p:cNvSpPr>
          <p:nvPr/>
        </p:nvSpPr>
        <p:spPr bwMode="auto">
          <a:xfrm>
            <a:off x="1115616" y="5643429"/>
            <a:ext cx="7562850"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pPr>
            <a:r>
              <a:rPr lang="en-US" sz="2600"/>
              <a:t>Values are very close to those for accuracy</a:t>
            </a:r>
          </a:p>
        </p:txBody>
      </p:sp>
      <p:sp>
        <p:nvSpPr>
          <p:cNvPr id="18" name="Rectangle 50"/>
          <p:cNvSpPr>
            <a:spLocks noChangeArrowheads="1"/>
          </p:cNvSpPr>
          <p:nvPr/>
        </p:nvSpPr>
        <p:spPr bwMode="auto">
          <a:xfrm>
            <a:off x="610419" y="2708126"/>
            <a:ext cx="4826000" cy="400050"/>
          </a:xfrm>
          <a:prstGeom prst="rect">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p>
        </p:txBody>
      </p:sp>
      <p:pic>
        <p:nvPicPr>
          <p:cNvPr id="19" name="Picture 11" descr="D:\GAIA-GEOSYSTEMS\DROPBOX\Dropbox (Personal)\DPHI_KHM_TRAINING\resolution.gif"/>
          <p:cNvPicPr>
            <a:picLocks noChangeAspect="1" noChangeArrowheads="1"/>
          </p:cNvPicPr>
          <p:nvPr/>
        </p:nvPicPr>
        <p:blipFill>
          <a:blip r:embed="rId4" cstate="print">
            <a:extLst>
              <a:ext uri="{28A0092B-C50C-407E-A947-70E740481C1C}">
                <a14:useLocalDpi xmlns:a14="http://schemas.microsoft.com/office/drawing/2010/main" val="0"/>
              </a:ext>
            </a:extLst>
          </a:blip>
          <a:srcRect t="29279" r="65994"/>
          <a:stretch>
            <a:fillRect/>
          </a:stretch>
        </p:blipFill>
        <p:spPr bwMode="auto">
          <a:xfrm>
            <a:off x="5797872" y="1844824"/>
            <a:ext cx="14843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D:\GAIA-GEOSYSTEMS\DROPBOX\Dropbox (Personal)\DPHI_KHM_TRAINING\resolution.gif"/>
          <p:cNvPicPr>
            <a:picLocks noChangeAspect="1" noChangeArrowheads="1"/>
          </p:cNvPicPr>
          <p:nvPr/>
        </p:nvPicPr>
        <p:blipFill>
          <a:blip r:embed="rId4" cstate="print">
            <a:extLst>
              <a:ext uri="{28A0092B-C50C-407E-A947-70E740481C1C}">
                <a14:useLocalDpi xmlns:a14="http://schemas.microsoft.com/office/drawing/2010/main" val="0"/>
              </a:ext>
            </a:extLst>
          </a:blip>
          <a:srcRect l="33002" t="28975" r="32993"/>
          <a:stretch>
            <a:fillRect/>
          </a:stretch>
        </p:blipFill>
        <p:spPr bwMode="auto">
          <a:xfrm>
            <a:off x="7336160" y="2852886"/>
            <a:ext cx="1484312"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descr="D:\GAIA-GEOSYSTEMS\DROPBOX\Dropbox (Personal)\DPHI_KHM_TRAINING\resolution.gif"/>
          <p:cNvPicPr>
            <a:picLocks noChangeAspect="1" noChangeArrowheads="1"/>
          </p:cNvPicPr>
          <p:nvPr/>
        </p:nvPicPr>
        <p:blipFill>
          <a:blip r:embed="rId4" cstate="print">
            <a:extLst>
              <a:ext uri="{28A0092B-C50C-407E-A947-70E740481C1C}">
                <a14:useLocalDpi xmlns:a14="http://schemas.microsoft.com/office/drawing/2010/main" val="0"/>
              </a:ext>
            </a:extLst>
          </a:blip>
          <a:srcRect l="67647" t="29767" r="-2292"/>
          <a:stretch>
            <a:fillRect/>
          </a:stretch>
        </p:blipFill>
        <p:spPr bwMode="auto">
          <a:xfrm>
            <a:off x="5797872" y="4149874"/>
            <a:ext cx="15113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416"/>
          <p:cNvSpPr>
            <a:spLocks noChangeArrowheads="1"/>
          </p:cNvSpPr>
          <p:nvPr/>
        </p:nvSpPr>
        <p:spPr bwMode="auto">
          <a:xfrm>
            <a:off x="427038" y="5661248"/>
            <a:ext cx="5207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Tree>
    <p:extLst>
      <p:ext uri="{BB962C8B-B14F-4D97-AF65-F5344CB8AC3E}">
        <p14:creationId xmlns:p14="http://schemas.microsoft.com/office/powerpoint/2010/main" val="25498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24</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524428" cy="469900"/>
          </a:xfrm>
          <a:prstGeom prst="rect">
            <a:avLst/>
          </a:prstGeom>
        </p:spPr>
        <p:txBody>
          <a:bodyPr anchor="ctr"/>
          <a:lstStyle/>
          <a:p>
            <a:pPr fontAlgn="auto">
              <a:lnSpc>
                <a:spcPct val="90000"/>
              </a:lnSpc>
              <a:spcAft>
                <a:spcPts val="0"/>
              </a:spcAft>
              <a:defRPr/>
            </a:pPr>
            <a:r>
              <a:rPr lang="en-US" sz="2600" b="1">
                <a:latin typeface="+mn-lt"/>
                <a:ea typeface="+mj-ea"/>
                <a:cs typeface="+mj-cs"/>
              </a:rPr>
              <a:t>To summarize</a:t>
            </a:r>
            <a:endParaRPr lang="en-US" sz="2600" b="1" dirty="0">
              <a:latin typeface="+mn-lt"/>
              <a:ea typeface="+mj-ea"/>
              <a:cs typeface="+mj-cs"/>
            </a:endParaRPr>
          </a:p>
        </p:txBody>
      </p:sp>
      <p:sp>
        <p:nvSpPr>
          <p:cNvPr id="17" name="Rectangle 1"/>
          <p:cNvSpPr>
            <a:spLocks noChangeArrowheads="1"/>
          </p:cNvSpPr>
          <p:nvPr/>
        </p:nvSpPr>
        <p:spPr bwMode="auto">
          <a:xfrm>
            <a:off x="439738" y="1663055"/>
            <a:ext cx="4995862" cy="5078313"/>
          </a:xfrm>
          <a:prstGeom prst="rect">
            <a:avLst/>
          </a:prstGeom>
          <a:noFill/>
          <a:ln w="9525">
            <a:noFill/>
            <a:miter lim="800000"/>
            <a:headEnd/>
            <a:tailEnd/>
          </a:ln>
          <a:effectLst/>
        </p:spPr>
        <p:txBody>
          <a:bodyPr tIns="0" bIns="0" anchor="ctr">
            <a:spAutoFit/>
          </a:bodyPr>
          <a:lstStyle/>
          <a:p>
            <a:pPr marL="292100" indent="-292100">
              <a:defRPr/>
            </a:pPr>
            <a:r>
              <a:rPr lang="en-US" sz="2200" dirty="0">
                <a:cs typeface="Calibri" pitchFamily="34" charset="0"/>
              </a:rPr>
              <a:t>• The purpose behind the use of geospatial data will guide the choice of a specific scale </a:t>
            </a:r>
            <a:r>
              <a:rPr lang="en-US" sz="2200">
                <a:cs typeface="Calibri" pitchFamily="34" charset="0"/>
              </a:rPr>
              <a:t>of work.</a:t>
            </a:r>
            <a:endParaRPr lang="en-US" sz="2200" dirty="0">
              <a:cs typeface="Calibri" pitchFamily="34" charset="0"/>
            </a:endParaRPr>
          </a:p>
          <a:p>
            <a:pPr marL="292100" indent="-292100">
              <a:defRPr/>
            </a:pPr>
            <a:r>
              <a:rPr lang="en-US" sz="2200" dirty="0">
                <a:cs typeface="Calibri" pitchFamily="34" charset="0"/>
              </a:rPr>
              <a:t>• This scale will directly influence the positional accuracy and spatial resolution that should be used when compiling, collecting, or extracting </a:t>
            </a:r>
            <a:r>
              <a:rPr lang="en-US" sz="2200">
                <a:cs typeface="Calibri" pitchFamily="34" charset="0"/>
              </a:rPr>
              <a:t>geospatial data.</a:t>
            </a:r>
            <a:endParaRPr lang="en-US" sz="2200" dirty="0">
              <a:cs typeface="Calibri" pitchFamily="34" charset="0"/>
            </a:endParaRPr>
          </a:p>
          <a:p>
            <a:pPr marL="292100" indent="-292100">
              <a:defRPr/>
            </a:pPr>
            <a:r>
              <a:rPr lang="en-US" sz="2200" dirty="0">
                <a:cs typeface="Calibri" pitchFamily="34" charset="0"/>
              </a:rPr>
              <a:t>• The highest accuracy possible should be sought when using GNSS-enabled devices to allow for the largest use possible of the resulting data; and</a:t>
            </a:r>
          </a:p>
          <a:p>
            <a:pPr marL="292100" indent="-292100">
              <a:defRPr/>
            </a:pPr>
            <a:r>
              <a:rPr lang="en-US" sz="2200" dirty="0">
                <a:cs typeface="Calibri" pitchFamily="34" charset="0"/>
              </a:rPr>
              <a:t>• A precision level down to the meter (5 digits in decimal degrees) is being recommended.</a:t>
            </a:r>
          </a:p>
        </p:txBody>
      </p:sp>
      <p:pic>
        <p:nvPicPr>
          <p:cNvPr id="23" name="Picture 9"/>
          <p:cNvPicPr>
            <a:picLocks noChangeAspect="1" noChangeArrowheads="1"/>
          </p:cNvPicPr>
          <p:nvPr/>
        </p:nvPicPr>
        <p:blipFill>
          <a:blip r:embed="rId3" cstate="print"/>
          <a:srcRect l="29852" t="14343" r="33992" b="8334"/>
          <a:stretch>
            <a:fillRect/>
          </a:stretch>
        </p:blipFill>
        <p:spPr bwMode="auto">
          <a:xfrm>
            <a:off x="5580112" y="1485007"/>
            <a:ext cx="3128778" cy="4248249"/>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24" name="Rectangle 10"/>
          <p:cNvSpPr>
            <a:spLocks noChangeArrowheads="1"/>
          </p:cNvSpPr>
          <p:nvPr/>
        </p:nvSpPr>
        <p:spPr bwMode="auto">
          <a:xfrm>
            <a:off x="5710771" y="5888305"/>
            <a:ext cx="31172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Geospatial data set specifications for Myanmar</a:t>
            </a:r>
          </a:p>
        </p:txBody>
      </p:sp>
      <p:pic>
        <p:nvPicPr>
          <p:cNvPr id="8" name="Picture 4" descr="C:\Users\Samsung\AppData\Local\Microsoft\Windows\INetCache\IE\TH5BE5R4\sivvus-pendrive-icon-4[1].png">
            <a:extLst>
              <a:ext uri="{FF2B5EF4-FFF2-40B4-BE49-F238E27FC236}">
                <a16:creationId xmlns:a16="http://schemas.microsoft.com/office/drawing/2014/main" xmlns="" id="{2C981A41-7E5C-4271-BD29-42B899ABAA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576" y="4976911"/>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05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25</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524428" cy="469900"/>
          </a:xfrm>
          <a:prstGeom prst="rect">
            <a:avLst/>
          </a:prstGeom>
        </p:spPr>
        <p:txBody>
          <a:bodyPr anchor="ctr"/>
          <a:lstStyle/>
          <a:p>
            <a:pPr fontAlgn="auto">
              <a:lnSpc>
                <a:spcPct val="90000"/>
              </a:lnSpc>
              <a:spcAft>
                <a:spcPts val="0"/>
              </a:spcAft>
              <a:defRPr/>
            </a:pPr>
            <a:r>
              <a:rPr lang="en-US" sz="2600" b="1">
                <a:latin typeface="+mn-lt"/>
                <a:ea typeface="+mj-ea"/>
                <a:cs typeface="+mj-cs"/>
              </a:rPr>
              <a:t>Example - Data specifications for MOH of Vietnam (HIS geo-enabling process)</a:t>
            </a:r>
            <a:endParaRPr lang="en-US" sz="2600" b="1" dirty="0">
              <a:latin typeface="+mn-lt"/>
              <a:ea typeface="+mj-ea"/>
              <a:cs typeface="+mj-cs"/>
            </a:endParaRPr>
          </a:p>
        </p:txBody>
      </p:sp>
      <p:pic>
        <p:nvPicPr>
          <p:cNvPr id="9" name="Picture 9"/>
          <p:cNvPicPr>
            <a:picLocks noChangeAspect="1" noChangeArrowheads="1"/>
          </p:cNvPicPr>
          <p:nvPr/>
        </p:nvPicPr>
        <p:blipFill>
          <a:blip r:embed="rId3" cstate="print"/>
          <a:srcRect l="25987" t="29555" r="43773" b="16280"/>
          <a:stretch>
            <a:fillRect/>
          </a:stretch>
        </p:blipFill>
        <p:spPr bwMode="auto">
          <a:xfrm>
            <a:off x="724396" y="1844253"/>
            <a:ext cx="4711700" cy="4537075"/>
          </a:xfrm>
          <a:prstGeom prst="rect">
            <a:avLst/>
          </a:prstGeom>
          <a:noFill/>
          <a:ln w="9525">
            <a:noFill/>
            <a:miter lim="800000"/>
            <a:headEnd/>
            <a:tailEnd/>
          </a:ln>
        </p:spPr>
      </p:pic>
    </p:spTree>
    <p:extLst>
      <p:ext uri="{BB962C8B-B14F-4D97-AF65-F5344CB8AC3E}">
        <p14:creationId xmlns:p14="http://schemas.microsoft.com/office/powerpoint/2010/main" val="2623041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26</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4" name="Title 1"/>
          <p:cNvSpPr txBox="1">
            <a:spLocks/>
          </p:cNvSpPr>
          <p:nvPr/>
        </p:nvSpPr>
        <p:spPr>
          <a:xfrm>
            <a:off x="251520" y="1196752"/>
            <a:ext cx="8524428" cy="469900"/>
          </a:xfrm>
          <a:prstGeom prst="rect">
            <a:avLst/>
          </a:prstGeom>
        </p:spPr>
        <p:txBody>
          <a:bodyPr anchor="ctr"/>
          <a:lstStyle/>
          <a:p>
            <a:pPr fontAlgn="auto">
              <a:lnSpc>
                <a:spcPct val="90000"/>
              </a:lnSpc>
              <a:spcAft>
                <a:spcPts val="0"/>
              </a:spcAft>
              <a:defRPr/>
            </a:pPr>
            <a:r>
              <a:rPr lang="en-US" sz="2600" b="1">
                <a:latin typeface="+mn-lt"/>
                <a:ea typeface="+mj-ea"/>
                <a:cs typeface="+mj-cs"/>
              </a:rPr>
              <a:t>Example - Data specifications for MOH of Vietnam (HIS geo-enabling process)</a:t>
            </a:r>
            <a:endParaRPr lang="en-US" sz="2600" b="1" dirty="0">
              <a:latin typeface="+mn-lt"/>
              <a:ea typeface="+mj-ea"/>
              <a:cs typeface="+mj-cs"/>
            </a:endParaRPr>
          </a:p>
        </p:txBody>
      </p:sp>
      <p:pic>
        <p:nvPicPr>
          <p:cNvPr id="8" name="Picture 9"/>
          <p:cNvPicPr>
            <a:picLocks noChangeAspect="1" noChangeArrowheads="1"/>
          </p:cNvPicPr>
          <p:nvPr/>
        </p:nvPicPr>
        <p:blipFill>
          <a:blip r:embed="rId3" cstate="print"/>
          <a:srcRect l="25748" t="24278" r="27475" b="6274"/>
          <a:stretch>
            <a:fillRect/>
          </a:stretch>
        </p:blipFill>
        <p:spPr bwMode="auto">
          <a:xfrm>
            <a:off x="755303" y="1756494"/>
            <a:ext cx="5976937" cy="4768850"/>
          </a:xfrm>
          <a:prstGeom prst="rect">
            <a:avLst/>
          </a:prstGeom>
          <a:noFill/>
          <a:ln w="9525">
            <a:noFill/>
            <a:miter lim="800000"/>
            <a:headEnd/>
            <a:tailEnd/>
          </a:ln>
        </p:spPr>
      </p:pic>
    </p:spTree>
    <p:extLst>
      <p:ext uri="{BB962C8B-B14F-4D97-AF65-F5344CB8AC3E}">
        <p14:creationId xmlns:p14="http://schemas.microsoft.com/office/powerpoint/2010/main" val="675746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27</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ground reference</a:t>
            </a:r>
            <a:endParaRPr lang="en-PH" altLang="en-US" sz="3200" b="1" dirty="0">
              <a:solidFill>
                <a:schemeClr val="bg1"/>
              </a:solidFill>
              <a:latin typeface="+mn-lt"/>
            </a:endParaRPr>
          </a:p>
        </p:txBody>
      </p:sp>
      <p:sp>
        <p:nvSpPr>
          <p:cNvPr id="6" name="Rectangle 3"/>
          <p:cNvSpPr>
            <a:spLocks noChangeArrowheads="1"/>
          </p:cNvSpPr>
          <p:nvPr/>
        </p:nvSpPr>
        <p:spPr bwMode="auto">
          <a:xfrm>
            <a:off x="323528" y="1196752"/>
            <a:ext cx="6459860" cy="648072"/>
          </a:xfrm>
          <a:prstGeom prst="rect">
            <a:avLst/>
          </a:prstGeom>
          <a:noFill/>
          <a:ln w="9525">
            <a:noFill/>
            <a:miter lim="800000"/>
            <a:headEnd/>
            <a:tailEnd/>
          </a:ln>
        </p:spPr>
        <p:txBody>
          <a:bodyPr lIns="0" tIns="0" rIns="0" bIns="0"/>
          <a:lstStyle/>
          <a:p>
            <a:pPr lvl="0"/>
            <a:r>
              <a:rPr lang="en-US" sz="2800"/>
              <a:t>There are two types of ground references or ground truths:</a:t>
            </a:r>
            <a:endParaRPr lang="en-US" sz="3200"/>
          </a:p>
        </p:txBody>
      </p:sp>
      <p:pic>
        <p:nvPicPr>
          <p:cNvPr id="7" name="Picture 2"/>
          <p:cNvPicPr>
            <a:picLocks noChangeAspect="1" noChangeArrowheads="1"/>
          </p:cNvPicPr>
          <p:nvPr/>
        </p:nvPicPr>
        <p:blipFill>
          <a:blip r:embed="rId3" cstate="print"/>
          <a:srcRect/>
          <a:stretch>
            <a:fillRect/>
          </a:stretch>
        </p:blipFill>
        <p:spPr bwMode="auto">
          <a:xfrm>
            <a:off x="6934200" y="1125240"/>
            <a:ext cx="1997075" cy="1901825"/>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sp>
        <p:nvSpPr>
          <p:cNvPr id="9" name="AutoShape 416"/>
          <p:cNvSpPr>
            <a:spLocks noChangeArrowheads="1"/>
          </p:cNvSpPr>
          <p:nvPr/>
        </p:nvSpPr>
        <p:spPr bwMode="auto">
          <a:xfrm>
            <a:off x="323528" y="2296219"/>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pic>
        <p:nvPicPr>
          <p:cNvPr id="10" name="Picture 5"/>
          <p:cNvPicPr>
            <a:picLocks noChangeAspect="1" noChangeArrowheads="1"/>
          </p:cNvPicPr>
          <p:nvPr/>
        </p:nvPicPr>
        <p:blipFill>
          <a:blip r:embed="rId4" cstate="print"/>
          <a:srcRect/>
          <a:stretch>
            <a:fillRect/>
          </a:stretch>
        </p:blipFill>
        <p:spPr bwMode="auto">
          <a:xfrm>
            <a:off x="6516688" y="2123777"/>
            <a:ext cx="1851025" cy="1566863"/>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cxnSp>
        <p:nvCxnSpPr>
          <p:cNvPr id="12" name="Straight Connector 8"/>
          <p:cNvCxnSpPr>
            <a:cxnSpLocks noChangeShapeType="1"/>
          </p:cNvCxnSpPr>
          <p:nvPr/>
        </p:nvCxnSpPr>
        <p:spPr bwMode="auto">
          <a:xfrm flipH="1" flipV="1">
            <a:off x="7188200" y="3239790"/>
            <a:ext cx="762000" cy="79216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3" name="Rectangle 266"/>
          <p:cNvSpPr>
            <a:spLocks noChangeArrowheads="1"/>
          </p:cNvSpPr>
          <p:nvPr/>
        </p:nvSpPr>
        <p:spPr bwMode="auto">
          <a:xfrm>
            <a:off x="7950200" y="3868440"/>
            <a:ext cx="977900" cy="366712"/>
          </a:xfrm>
          <a:prstGeom prst="rect">
            <a:avLst/>
          </a:prstGeom>
          <a:noFill/>
          <a:ln w="12700">
            <a:noFill/>
            <a:miter lim="800000"/>
            <a:headEnd/>
            <a:tailEnd/>
          </a:ln>
        </p:spPr>
        <p:txBody>
          <a:bodyPr lIns="90488" tIns="44450" rIns="90488" bIns="44450">
            <a:spAutoFit/>
          </a:bodyPr>
          <a:lstStyle/>
          <a:p>
            <a:pPr>
              <a:lnSpc>
                <a:spcPct val="90000"/>
              </a:lnSpc>
              <a:defRPr/>
            </a:pPr>
            <a:r>
              <a:rPr lang="en-US" sz="2000">
                <a:latin typeface="+mj-lt"/>
                <a:cs typeface="Arial" charset="0"/>
              </a:rPr>
              <a:t>890 m</a:t>
            </a:r>
          </a:p>
        </p:txBody>
      </p:sp>
      <p:sp>
        <p:nvSpPr>
          <p:cNvPr id="15" name="Rectangle 265"/>
          <p:cNvSpPr>
            <a:spLocks noChangeArrowheads="1"/>
          </p:cNvSpPr>
          <p:nvPr/>
        </p:nvSpPr>
        <p:spPr bwMode="auto">
          <a:xfrm>
            <a:off x="907728" y="2242244"/>
            <a:ext cx="5511800" cy="477838"/>
          </a:xfrm>
          <a:prstGeom prst="rect">
            <a:avLst/>
          </a:prstGeom>
          <a:noFill/>
          <a:ln w="12700">
            <a:noFill/>
            <a:miter lim="800000"/>
            <a:headEnd/>
            <a:tailEnd/>
          </a:ln>
        </p:spPr>
        <p:txBody>
          <a:bodyPr lIns="90488" tIns="44450" rIns="90488" bIns="44450">
            <a:spAutoFit/>
          </a:bodyPr>
          <a:lstStyle/>
          <a:p>
            <a:pPr>
              <a:lnSpc>
                <a:spcPct val="90000"/>
              </a:lnSpc>
              <a:defRPr/>
            </a:pPr>
            <a:r>
              <a:rPr lang="en-US" sz="2800" dirty="0">
                <a:latin typeface="+mn-lt"/>
                <a:cs typeface="Arial" charset="0"/>
              </a:rPr>
              <a:t>Remote sensing imagery (geospatial)</a:t>
            </a:r>
          </a:p>
        </p:txBody>
      </p:sp>
      <p:sp>
        <p:nvSpPr>
          <p:cNvPr id="16" name="Rectangle 265"/>
          <p:cNvSpPr>
            <a:spLocks noChangeArrowheads="1"/>
          </p:cNvSpPr>
          <p:nvPr/>
        </p:nvSpPr>
        <p:spPr bwMode="auto">
          <a:xfrm>
            <a:off x="882328" y="3947815"/>
            <a:ext cx="7467600" cy="477837"/>
          </a:xfrm>
          <a:prstGeom prst="rect">
            <a:avLst/>
          </a:prstGeom>
          <a:noFill/>
          <a:ln w="12700">
            <a:noFill/>
            <a:miter lim="800000"/>
            <a:headEnd/>
            <a:tailEnd/>
          </a:ln>
        </p:spPr>
        <p:txBody>
          <a:bodyPr lIns="90488" tIns="44450" rIns="90488" bIns="44450">
            <a:spAutoFit/>
          </a:bodyPr>
          <a:lstStyle/>
          <a:p>
            <a:pPr>
              <a:lnSpc>
                <a:spcPct val="90000"/>
              </a:lnSpc>
              <a:defRPr/>
            </a:pPr>
            <a:r>
              <a:rPr lang="en-US" sz="2800" dirty="0">
                <a:latin typeface="+mn-lt"/>
                <a:cs typeface="Arial" charset="0"/>
              </a:rPr>
              <a:t>Master lists (geospatial and attribute data)</a:t>
            </a:r>
          </a:p>
        </p:txBody>
      </p:sp>
      <p:pic>
        <p:nvPicPr>
          <p:cNvPr id="19" name="Picture 1" descr="C:\Users\Samsung\AppData\Local\Microsoft\Windows\INetCache\IE\3LEF0BVK\556px-Mauritius_Road_Signs_-_Warning_Sign_-_Other_dangers.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8153" y="2788344"/>
            <a:ext cx="10525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65"/>
          <p:cNvSpPr>
            <a:spLocks noChangeArrowheads="1"/>
          </p:cNvSpPr>
          <p:nvPr/>
        </p:nvSpPr>
        <p:spPr bwMode="auto">
          <a:xfrm>
            <a:off x="2807966" y="2966144"/>
            <a:ext cx="3052762" cy="644525"/>
          </a:xfrm>
          <a:prstGeom prst="rect">
            <a:avLst/>
          </a:prstGeom>
          <a:noFill/>
          <a:ln w="12700">
            <a:noFill/>
            <a:miter lim="800000"/>
            <a:headEnd/>
            <a:tailEnd/>
          </a:ln>
        </p:spPr>
        <p:txBody>
          <a:bodyPr lIns="90488" tIns="44450" rIns="90488" bIns="44450">
            <a:spAutoFit/>
          </a:bodyPr>
          <a:lstStyle/>
          <a:p>
            <a:pPr>
              <a:lnSpc>
                <a:spcPct val="90000"/>
              </a:lnSpc>
              <a:defRPr/>
            </a:pPr>
            <a:r>
              <a:rPr lang="en-US" sz="2000" dirty="0">
                <a:latin typeface="+mn-lt"/>
                <a:cs typeface="Arial" charset="0"/>
              </a:rPr>
              <a:t>The image also has its own accuracy</a:t>
            </a:r>
          </a:p>
        </p:txBody>
      </p:sp>
      <p:sp>
        <p:nvSpPr>
          <p:cNvPr id="21" name="Right Arrow 20"/>
          <p:cNvSpPr/>
          <p:nvPr/>
        </p:nvSpPr>
        <p:spPr>
          <a:xfrm>
            <a:off x="827088" y="5373390"/>
            <a:ext cx="800100" cy="55403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accent1">
                  <a:lumMod val="50000"/>
                </a:schemeClr>
              </a:solidFill>
            </a:endParaRPr>
          </a:p>
        </p:txBody>
      </p:sp>
      <p:pic>
        <p:nvPicPr>
          <p:cNvPr id="22"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l="24408" t="41251" r="59077" b="28738"/>
          <a:stretch>
            <a:fillRect/>
          </a:stretch>
        </p:blipFill>
        <p:spPr bwMode="auto">
          <a:xfrm>
            <a:off x="1822450" y="4527252"/>
            <a:ext cx="210026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l="53381" t="41251" r="23965" b="28738"/>
          <a:stretch>
            <a:fillRect/>
          </a:stretch>
        </p:blipFill>
        <p:spPr bwMode="auto">
          <a:xfrm>
            <a:off x="3903663" y="4524077"/>
            <a:ext cx="28797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3851920" y="4581723"/>
            <a:ext cx="2736304" cy="19442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5" name="AutoShape 416"/>
          <p:cNvSpPr>
            <a:spLocks noChangeArrowheads="1"/>
          </p:cNvSpPr>
          <p:nvPr/>
        </p:nvSpPr>
        <p:spPr bwMode="auto">
          <a:xfrm>
            <a:off x="342628" y="4005064"/>
            <a:ext cx="508000" cy="3810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600">
              <a:solidFill>
                <a:schemeClr val="accent1">
                  <a:lumMod val="50000"/>
                </a:schemeClr>
              </a:solidFill>
              <a:latin typeface="+mn-lt"/>
              <a:cs typeface="+mn-cs"/>
            </a:endParaRPr>
          </a:p>
        </p:txBody>
      </p:sp>
    </p:spTree>
    <p:extLst>
      <p:ext uri="{BB962C8B-B14F-4D97-AF65-F5344CB8AC3E}">
        <p14:creationId xmlns:p14="http://schemas.microsoft.com/office/powerpoint/2010/main" val="110861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28</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dirty="0">
                <a:solidFill>
                  <a:schemeClr val="bg1"/>
                </a:solidFill>
                <a:latin typeface="+mn-lt"/>
              </a:rPr>
              <a:t>Geospatial data management guideline</a:t>
            </a:r>
          </a:p>
        </p:txBody>
      </p:sp>
      <p:sp>
        <p:nvSpPr>
          <p:cNvPr id="6" name="Rectangle 3"/>
          <p:cNvSpPr>
            <a:spLocks noChangeArrowheads="1"/>
          </p:cNvSpPr>
          <p:nvPr/>
        </p:nvSpPr>
        <p:spPr bwMode="auto">
          <a:xfrm>
            <a:off x="323528" y="1196752"/>
            <a:ext cx="8640960" cy="648072"/>
          </a:xfrm>
          <a:prstGeom prst="rect">
            <a:avLst/>
          </a:prstGeom>
          <a:noFill/>
          <a:ln w="9525">
            <a:noFill/>
            <a:miter lim="800000"/>
            <a:headEnd/>
            <a:tailEnd/>
          </a:ln>
        </p:spPr>
        <p:txBody>
          <a:bodyPr lIns="0" tIns="0" rIns="0" bIns="0"/>
          <a:lstStyle/>
          <a:p>
            <a:pPr lvl="0"/>
            <a:r>
              <a:rPr lang="en-US" sz="2800" dirty="0"/>
              <a:t>It is good to capture all we </a:t>
            </a:r>
            <a:r>
              <a:rPr lang="en-US" sz="2800"/>
              <a:t>have </a:t>
            </a:r>
            <a:r>
              <a:rPr lang="en-US" sz="2800" smtClean="0"/>
              <a:t>covered </a:t>
            </a:r>
            <a:r>
              <a:rPr lang="en-US" sz="2800" dirty="0"/>
              <a:t>in this session into a Geospatial data </a:t>
            </a:r>
            <a:r>
              <a:rPr lang="en-US" sz="2800"/>
              <a:t>management </a:t>
            </a:r>
            <a:r>
              <a:rPr lang="en-US" sz="2800" smtClean="0"/>
              <a:t>guideline document</a:t>
            </a:r>
            <a:endParaRPr lang="en-US" sz="3200" dirty="0"/>
          </a:p>
        </p:txBody>
      </p:sp>
      <p:pic>
        <p:nvPicPr>
          <p:cNvPr id="4" name="Picture 3">
            <a:extLst>
              <a:ext uri="{FF2B5EF4-FFF2-40B4-BE49-F238E27FC236}">
                <a16:creationId xmlns:a16="http://schemas.microsoft.com/office/drawing/2014/main" xmlns="" id="{2002F858-084B-41F2-8552-95108E5273A0}"/>
              </a:ext>
            </a:extLst>
          </p:cNvPr>
          <p:cNvPicPr>
            <a:picLocks noChangeAspect="1"/>
          </p:cNvPicPr>
          <p:nvPr/>
        </p:nvPicPr>
        <p:blipFill rotWithShape="1">
          <a:blip r:embed="rId3"/>
          <a:srcRect l="35825" t="18016" r="36613" b="9295"/>
          <a:stretch/>
        </p:blipFill>
        <p:spPr>
          <a:xfrm>
            <a:off x="3360804" y="2177563"/>
            <a:ext cx="2196243" cy="3137404"/>
          </a:xfrm>
          <a:prstGeom prst="rect">
            <a:avLst/>
          </a:prstGeom>
          <a:ln>
            <a:solidFill>
              <a:schemeClr val="tx1"/>
            </a:solidFill>
          </a:ln>
        </p:spPr>
      </p:pic>
      <p:sp>
        <p:nvSpPr>
          <p:cNvPr id="5" name="Rectangle 4">
            <a:extLst>
              <a:ext uri="{FF2B5EF4-FFF2-40B4-BE49-F238E27FC236}">
                <a16:creationId xmlns:a16="http://schemas.microsoft.com/office/drawing/2014/main" xmlns="" id="{83BB1045-2196-4EE4-A6AF-C31289EFB387}"/>
              </a:ext>
            </a:extLst>
          </p:cNvPr>
          <p:cNvSpPr/>
          <p:nvPr/>
        </p:nvSpPr>
        <p:spPr>
          <a:xfrm>
            <a:off x="3363624" y="5414410"/>
            <a:ext cx="2214153" cy="1323439"/>
          </a:xfrm>
          <a:prstGeom prst="rect">
            <a:avLst/>
          </a:prstGeom>
        </p:spPr>
        <p:txBody>
          <a:bodyPr wrap="square">
            <a:spAutoFit/>
          </a:bodyPr>
          <a:lstStyle/>
          <a:p>
            <a:pPr algn="ctr"/>
            <a:r>
              <a:rPr lang="en-PH" sz="1600" dirty="0"/>
              <a:t>Cambodia (2018): </a:t>
            </a:r>
            <a:r>
              <a:rPr lang="en-PH" sz="1600" dirty="0">
                <a:hlinkClick r:id="rId4"/>
              </a:rPr>
              <a:t>https://www.healthgeolab.net/KNOW_REP/KHM_MOH_Guidelines_2018.pdf</a:t>
            </a:r>
            <a:r>
              <a:rPr lang="en-PH" sz="1600" dirty="0"/>
              <a:t> </a:t>
            </a:r>
          </a:p>
        </p:txBody>
      </p:sp>
      <p:pic>
        <p:nvPicPr>
          <p:cNvPr id="8" name="Picture 7">
            <a:extLst>
              <a:ext uri="{FF2B5EF4-FFF2-40B4-BE49-F238E27FC236}">
                <a16:creationId xmlns:a16="http://schemas.microsoft.com/office/drawing/2014/main" xmlns="" id="{158883B0-E7E0-4E4C-924D-7226E1E8807D}"/>
              </a:ext>
            </a:extLst>
          </p:cNvPr>
          <p:cNvPicPr>
            <a:picLocks noChangeAspect="1"/>
          </p:cNvPicPr>
          <p:nvPr/>
        </p:nvPicPr>
        <p:blipFill rotWithShape="1">
          <a:blip r:embed="rId5"/>
          <a:srcRect l="34250" t="15899" r="35825" b="4933"/>
          <a:stretch/>
        </p:blipFill>
        <p:spPr>
          <a:xfrm>
            <a:off x="6480213" y="2145919"/>
            <a:ext cx="2196243" cy="3147318"/>
          </a:xfrm>
          <a:prstGeom prst="rect">
            <a:avLst/>
          </a:prstGeom>
          <a:ln>
            <a:solidFill>
              <a:schemeClr val="tx1"/>
            </a:solidFill>
          </a:ln>
        </p:spPr>
      </p:pic>
      <p:pic>
        <p:nvPicPr>
          <p:cNvPr id="14" name="Picture 13">
            <a:extLst>
              <a:ext uri="{FF2B5EF4-FFF2-40B4-BE49-F238E27FC236}">
                <a16:creationId xmlns:a16="http://schemas.microsoft.com/office/drawing/2014/main" xmlns="" id="{243E9BDD-954B-4ACE-8ED2-1D2A146D37E2}"/>
              </a:ext>
            </a:extLst>
          </p:cNvPr>
          <p:cNvPicPr>
            <a:picLocks noChangeAspect="1"/>
          </p:cNvPicPr>
          <p:nvPr/>
        </p:nvPicPr>
        <p:blipFill rotWithShape="1">
          <a:blip r:embed="rId6"/>
          <a:srcRect l="26375" t="25701" r="42913" b="12321"/>
          <a:stretch/>
        </p:blipFill>
        <p:spPr>
          <a:xfrm>
            <a:off x="430639" y="2154398"/>
            <a:ext cx="2180571" cy="3137404"/>
          </a:xfrm>
          <a:prstGeom prst="rect">
            <a:avLst/>
          </a:prstGeom>
          <a:ln>
            <a:solidFill>
              <a:schemeClr val="tx1"/>
            </a:solidFill>
          </a:ln>
        </p:spPr>
      </p:pic>
      <p:sp>
        <p:nvSpPr>
          <p:cNvPr id="26" name="Rectangle 25">
            <a:extLst>
              <a:ext uri="{FF2B5EF4-FFF2-40B4-BE49-F238E27FC236}">
                <a16:creationId xmlns:a16="http://schemas.microsoft.com/office/drawing/2014/main" xmlns="" id="{9B088993-2144-4374-B950-7286B33B8573}"/>
              </a:ext>
            </a:extLst>
          </p:cNvPr>
          <p:cNvSpPr/>
          <p:nvPr/>
        </p:nvSpPr>
        <p:spPr>
          <a:xfrm>
            <a:off x="392960" y="5391242"/>
            <a:ext cx="2214153" cy="1323439"/>
          </a:xfrm>
          <a:prstGeom prst="rect">
            <a:avLst/>
          </a:prstGeom>
        </p:spPr>
        <p:txBody>
          <a:bodyPr wrap="square">
            <a:spAutoFit/>
          </a:bodyPr>
          <a:lstStyle/>
          <a:p>
            <a:pPr algn="ctr"/>
            <a:r>
              <a:rPr lang="en-PH" sz="1600" dirty="0"/>
              <a:t>Philippines (2014): </a:t>
            </a:r>
            <a:r>
              <a:rPr lang="en-PH" sz="1600" dirty="0">
                <a:hlinkClick r:id="rId7"/>
              </a:rPr>
              <a:t>https://healthgeolab.net/KNOW_REP/DOH_GIS-GPS_Guidelines_Standards_011714.pdf</a:t>
            </a:r>
            <a:r>
              <a:rPr lang="en-PH" sz="1600" dirty="0"/>
              <a:t> </a:t>
            </a:r>
          </a:p>
        </p:txBody>
      </p:sp>
      <p:sp>
        <p:nvSpPr>
          <p:cNvPr id="27" name="Rectangle 26">
            <a:extLst>
              <a:ext uri="{FF2B5EF4-FFF2-40B4-BE49-F238E27FC236}">
                <a16:creationId xmlns:a16="http://schemas.microsoft.com/office/drawing/2014/main" xmlns="" id="{0910A0D4-4309-4A84-9305-A39A8216C3A1}"/>
              </a:ext>
            </a:extLst>
          </p:cNvPr>
          <p:cNvSpPr/>
          <p:nvPr/>
        </p:nvSpPr>
        <p:spPr>
          <a:xfrm>
            <a:off x="6412782" y="5386984"/>
            <a:ext cx="2214153" cy="1323439"/>
          </a:xfrm>
          <a:prstGeom prst="rect">
            <a:avLst/>
          </a:prstGeom>
        </p:spPr>
        <p:txBody>
          <a:bodyPr wrap="square">
            <a:spAutoFit/>
          </a:bodyPr>
          <a:lstStyle/>
          <a:p>
            <a:pPr algn="ctr"/>
            <a:r>
              <a:rPr lang="en-PH" sz="1600" dirty="0"/>
              <a:t>Myanmar (2018): </a:t>
            </a:r>
            <a:r>
              <a:rPr lang="en-PH" sz="1600" dirty="0">
                <a:hlinkClick r:id="rId8"/>
              </a:rPr>
              <a:t>https://www.healthgeolab.net/KNOW_REP/MMR_MOHS_Geo-Guidelines.pdf</a:t>
            </a:r>
            <a:r>
              <a:rPr lang="en-PH" sz="1600" dirty="0"/>
              <a:t> </a:t>
            </a:r>
          </a:p>
        </p:txBody>
      </p:sp>
      <p:pic>
        <p:nvPicPr>
          <p:cNvPr id="12" name="Picture 4" descr="C:\Users\Samsung\AppData\Local\Microsoft\Windows\INetCache\IE\TH5BE5R4\sivvus-pendrive-icon-4[1].png">
            <a:extLst>
              <a:ext uri="{FF2B5EF4-FFF2-40B4-BE49-F238E27FC236}">
                <a16:creationId xmlns:a16="http://schemas.microsoft.com/office/drawing/2014/main" xmlns="" id="{146CCBA6-70B7-434F-A0DE-A13DD780CB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702" y="5026557"/>
            <a:ext cx="529873" cy="53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Samsung\AppData\Local\Microsoft\Windows\INetCache\IE\TH5BE5R4\sivvus-pendrive-icon-4[1].png">
            <a:extLst>
              <a:ext uri="{FF2B5EF4-FFF2-40B4-BE49-F238E27FC236}">
                <a16:creationId xmlns:a16="http://schemas.microsoft.com/office/drawing/2014/main" xmlns="" id="{39E9DD8B-C124-46BE-9158-DBB9473CCD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8687" y="4985282"/>
            <a:ext cx="529873" cy="53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Samsung\AppData\Local\Microsoft\Windows\INetCache\IE\TH5BE5R4\sivvus-pendrive-icon-4[1].png">
            <a:extLst>
              <a:ext uri="{FF2B5EF4-FFF2-40B4-BE49-F238E27FC236}">
                <a16:creationId xmlns:a16="http://schemas.microsoft.com/office/drawing/2014/main" xmlns="" id="{EE2DC0E1-446C-41A9-83E9-F264D1C460B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1179" y="5024941"/>
            <a:ext cx="529873" cy="53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27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Compiling existing data</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29</a:t>
            </a:fld>
            <a:endParaRPr lang="en-GB" altLang="en-US"/>
          </a:p>
        </p:txBody>
      </p:sp>
      <p:sp>
        <p:nvSpPr>
          <p:cNvPr id="5" name="Rectangle 3"/>
          <p:cNvSpPr>
            <a:spLocks noChangeArrowheads="1"/>
          </p:cNvSpPr>
          <p:nvPr/>
        </p:nvSpPr>
        <p:spPr bwMode="auto">
          <a:xfrm>
            <a:off x="323528" y="1196752"/>
            <a:ext cx="4463727" cy="3744887"/>
          </a:xfrm>
          <a:prstGeom prst="rect">
            <a:avLst/>
          </a:prstGeom>
          <a:noFill/>
          <a:ln w="9525">
            <a:noFill/>
            <a:miter lim="800000"/>
            <a:headEnd/>
            <a:tailEnd/>
          </a:ln>
        </p:spPr>
        <p:txBody>
          <a:bodyPr lIns="0" tIns="0" rIns="0" bIns="0"/>
          <a:lstStyle/>
          <a:p>
            <a:pPr lvl="0"/>
            <a:r>
              <a:rPr lang="en-GB" sz="2600"/>
              <a:t>Once the data needs have been identified and before collecting data in the field, existing data must first be compiled. The defined data specifications and ground reference will then be used as references to assess the compiled data.</a:t>
            </a:r>
            <a:endParaRPr lang="en-US" sz="26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2528" y="1772816"/>
            <a:ext cx="3545936" cy="41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61135" y="3235238"/>
            <a:ext cx="1224136" cy="9124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8" name="Rectangle 3"/>
          <p:cNvSpPr>
            <a:spLocks noChangeArrowheads="1"/>
          </p:cNvSpPr>
          <p:nvPr/>
        </p:nvSpPr>
        <p:spPr bwMode="auto">
          <a:xfrm>
            <a:off x="1044377" y="4509120"/>
            <a:ext cx="4463727" cy="1359768"/>
          </a:xfrm>
          <a:prstGeom prst="rect">
            <a:avLst/>
          </a:prstGeom>
          <a:noFill/>
          <a:ln w="9525">
            <a:noFill/>
            <a:miter lim="800000"/>
            <a:headEnd/>
            <a:tailEnd/>
          </a:ln>
        </p:spPr>
        <p:txBody>
          <a:bodyPr lIns="0" tIns="0" rIns="0" bIns="0"/>
          <a:lstStyle/>
          <a:p>
            <a:pPr lvl="0"/>
            <a:r>
              <a:rPr lang="en-GB" sz="2600" b="1"/>
              <a:t>Compiling existing data first prevents duplication of efforts, saves time and money, and allows identification of potential gaps.</a:t>
            </a:r>
            <a:endParaRPr lang="en-US" sz="2600" b="1"/>
          </a:p>
        </p:txBody>
      </p:sp>
      <p:sp>
        <p:nvSpPr>
          <p:cNvPr id="9" name="Right Arrow 8"/>
          <p:cNvSpPr/>
          <p:nvPr/>
        </p:nvSpPr>
        <p:spPr>
          <a:xfrm>
            <a:off x="416437" y="4509120"/>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0" name="Rectangle 9"/>
          <p:cNvSpPr/>
          <p:nvPr/>
        </p:nvSpPr>
        <p:spPr>
          <a:xfrm>
            <a:off x="4127202" y="6453336"/>
            <a:ext cx="4693270" cy="276999"/>
          </a:xfrm>
          <a:prstGeom prst="rect">
            <a:avLst/>
          </a:prstGeom>
        </p:spPr>
        <p:txBody>
          <a:bodyPr wrap="square">
            <a:spAutoFit/>
          </a:bodyPr>
          <a:lstStyle/>
          <a:p>
            <a:pPr algn="ctr"/>
            <a:r>
              <a:rPr lang="en-US" sz="1200" dirty="0"/>
              <a:t>http</a:t>
            </a:r>
            <a:r>
              <a:rPr lang="en-US" sz="1200"/>
              <a:t>://www.healthgeolab.net/DOCUMENTS/Guide_HGLC_Part2_3.pdf</a:t>
            </a:r>
            <a:endParaRPr lang="en-US" sz="1200" dirty="0"/>
          </a:p>
        </p:txBody>
      </p:sp>
    </p:spTree>
    <p:extLst>
      <p:ext uri="{BB962C8B-B14F-4D97-AF65-F5344CB8AC3E}">
        <p14:creationId xmlns:p14="http://schemas.microsoft.com/office/powerpoint/2010/main" val="40644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Key terms used in this session</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a:t>
            </a:fld>
            <a:endParaRPr lang="en-GB" altLang="en-US"/>
          </a:p>
        </p:txBody>
      </p:sp>
      <p:sp>
        <p:nvSpPr>
          <p:cNvPr id="4" name="Rectangle 3"/>
          <p:cNvSpPr>
            <a:spLocks noChangeArrowheads="1"/>
          </p:cNvSpPr>
          <p:nvPr/>
        </p:nvSpPr>
        <p:spPr bwMode="auto">
          <a:xfrm>
            <a:off x="365918" y="1181070"/>
            <a:ext cx="8412163" cy="5410712"/>
          </a:xfrm>
          <a:prstGeom prst="rect">
            <a:avLst/>
          </a:prstGeom>
          <a:noFill/>
          <a:ln w="9525">
            <a:noFill/>
            <a:miter lim="800000"/>
            <a:headEnd/>
            <a:tailEnd/>
          </a:ln>
        </p:spPr>
        <p:txBody>
          <a:bodyPr>
            <a:spAutoFit/>
          </a:bodyPr>
          <a:lstStyle/>
          <a:p>
            <a:pPr marL="361950" indent="-361950">
              <a:lnSpc>
                <a:spcPct val="90000"/>
              </a:lnSpc>
              <a:spcBef>
                <a:spcPts val="0"/>
              </a:spcBef>
            </a:pPr>
            <a:r>
              <a:rPr lang="en-PH" altLang="zh-CN" sz="2400" b="1" dirty="0" err="1">
                <a:ea typeface="SimSun" pitchFamily="2" charset="-122"/>
              </a:rPr>
              <a:t>Basemap</a:t>
            </a:r>
            <a:r>
              <a:rPr lang="en-PH" altLang="zh-CN" sz="2400" b="1" dirty="0">
                <a:ea typeface="SimSun" pitchFamily="2" charset="-122"/>
              </a:rPr>
              <a:t>: </a:t>
            </a:r>
            <a:r>
              <a:rPr lang="en-PH" altLang="zh-CN" sz="2400" dirty="0">
                <a:ea typeface="SimSun" pitchFamily="2" charset="-122"/>
              </a:rPr>
              <a:t>Collection of GIS data and/or orthorectified imagery that form the background setting for a map. The function of the </a:t>
            </a:r>
            <a:r>
              <a:rPr lang="en-PH" altLang="zh-CN" sz="2400" dirty="0" err="1">
                <a:ea typeface="SimSun" pitchFamily="2" charset="-122"/>
              </a:rPr>
              <a:t>basemap</a:t>
            </a:r>
            <a:r>
              <a:rPr lang="en-PH" altLang="zh-CN" sz="2400" dirty="0">
                <a:ea typeface="SimSun" pitchFamily="2" charset="-122"/>
              </a:rPr>
              <a:t> is to provide background detail necessary to orient the location of the map.</a:t>
            </a:r>
          </a:p>
          <a:p>
            <a:pPr marL="361950" indent="-361950">
              <a:lnSpc>
                <a:spcPct val="90000"/>
              </a:lnSpc>
              <a:spcBef>
                <a:spcPts val="0"/>
              </a:spcBef>
            </a:pPr>
            <a:r>
              <a:rPr lang="en-PH" altLang="zh-CN" sz="1600" b="1" dirty="0">
                <a:ea typeface="SimSun" pitchFamily="2" charset="-122"/>
              </a:rPr>
              <a:t> </a:t>
            </a:r>
          </a:p>
          <a:p>
            <a:pPr marL="361950" indent="-361950">
              <a:lnSpc>
                <a:spcPct val="90000"/>
              </a:lnSpc>
              <a:spcBef>
                <a:spcPts val="0"/>
              </a:spcBef>
            </a:pPr>
            <a:r>
              <a:rPr lang="en-PH" altLang="zh-CN" sz="2400" b="1" dirty="0">
                <a:ea typeface="SimSun" pitchFamily="2" charset="-122"/>
              </a:rPr>
              <a:t>Master list: </a:t>
            </a:r>
            <a:r>
              <a:rPr lang="en-PH" altLang="zh-CN" sz="2400" dirty="0">
                <a:ea typeface="SimSun" pitchFamily="2" charset="-122"/>
              </a:rPr>
              <a:t>An authoritative, officially curated by the mandated agency, complete, up-to-date and uniquely coded list of all the active (and past active) records for a given geographic object (e.g. health facilities, administrative divisions, villages)</a:t>
            </a:r>
            <a:endParaRPr lang="en-US" altLang="zh-CN" sz="2400" dirty="0">
              <a:ea typeface="SimSun" pitchFamily="2" charset="-122"/>
            </a:endParaRPr>
          </a:p>
          <a:p>
            <a:pPr marL="361950" indent="-361950">
              <a:lnSpc>
                <a:spcPct val="90000"/>
              </a:lnSpc>
              <a:spcBef>
                <a:spcPts val="0"/>
              </a:spcBef>
            </a:pPr>
            <a:r>
              <a:rPr lang="en-PH" altLang="zh-CN" sz="1600" dirty="0">
                <a:ea typeface="SimSun" pitchFamily="2" charset="-122"/>
              </a:rPr>
              <a:t> </a:t>
            </a:r>
          </a:p>
          <a:p>
            <a:pPr marL="361950" indent="-361950">
              <a:lnSpc>
                <a:spcPct val="90000"/>
              </a:lnSpc>
              <a:spcBef>
                <a:spcPts val="0"/>
              </a:spcBef>
            </a:pPr>
            <a:r>
              <a:rPr lang="en-PH" altLang="zh-CN" sz="2400" b="1" dirty="0">
                <a:ea typeface="SimSun" pitchFamily="2" charset="-122"/>
              </a:rPr>
              <a:t>Metadata: </a:t>
            </a:r>
            <a:r>
              <a:rPr lang="en-PH" altLang="zh-CN" sz="2400" dirty="0">
                <a:ea typeface="SimSun" pitchFamily="2" charset="-122"/>
              </a:rPr>
              <a:t>Information that describes the content, quality, condition, origin, and other characteristics of data or other pieces of data</a:t>
            </a:r>
          </a:p>
          <a:p>
            <a:pPr marL="361950" indent="-361950">
              <a:lnSpc>
                <a:spcPct val="90000"/>
              </a:lnSpc>
              <a:spcBef>
                <a:spcPts val="0"/>
              </a:spcBef>
            </a:pPr>
            <a:r>
              <a:rPr lang="en-PH" altLang="zh-CN" sz="1600" dirty="0">
                <a:ea typeface="SimSun" pitchFamily="2" charset="-122"/>
              </a:rPr>
              <a:t> </a:t>
            </a:r>
          </a:p>
          <a:p>
            <a:pPr marL="361950" indent="-361950">
              <a:lnSpc>
                <a:spcPct val="90000"/>
              </a:lnSpc>
              <a:spcBef>
                <a:spcPts val="0"/>
              </a:spcBef>
            </a:pPr>
            <a:r>
              <a:rPr lang="en-PH" sz="2400" b="1" dirty="0">
                <a:ea typeface="SimSun" pitchFamily="2" charset="-122"/>
              </a:rPr>
              <a:t>Thematic layer: </a:t>
            </a:r>
            <a:r>
              <a:rPr lang="en-PH" sz="2400" dirty="0">
                <a:ea typeface="SimSun" pitchFamily="2" charset="-122"/>
              </a:rPr>
              <a:t>A spatial representation of analyzed geospatial data of elements of the same type (health facilities, roads, districts, etc.)</a:t>
            </a:r>
          </a:p>
        </p:txBody>
      </p:sp>
    </p:spTree>
    <p:extLst>
      <p:ext uri="{BB962C8B-B14F-4D97-AF65-F5344CB8AC3E}">
        <p14:creationId xmlns:p14="http://schemas.microsoft.com/office/powerpoint/2010/main" val="1331637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What is needed?</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30</a:t>
            </a:fld>
            <a:endParaRPr lang="en-GB" altLang="en-US"/>
          </a:p>
        </p:txBody>
      </p:sp>
      <p:sp>
        <p:nvSpPr>
          <p:cNvPr id="5" name="Rectangle 3"/>
          <p:cNvSpPr>
            <a:spLocks noChangeArrowheads="1"/>
          </p:cNvSpPr>
          <p:nvPr/>
        </p:nvSpPr>
        <p:spPr bwMode="auto">
          <a:xfrm>
            <a:off x="323528" y="1268760"/>
            <a:ext cx="8424936" cy="4752528"/>
          </a:xfrm>
          <a:prstGeom prst="rect">
            <a:avLst/>
          </a:prstGeom>
          <a:noFill/>
          <a:ln w="9525">
            <a:noFill/>
            <a:miter lim="800000"/>
            <a:headEnd/>
            <a:tailEnd/>
          </a:ln>
        </p:spPr>
        <p:txBody>
          <a:bodyPr lIns="0" tIns="0" rIns="0" bIns="0"/>
          <a:lstStyle/>
          <a:p>
            <a:pPr lvl="0"/>
            <a:r>
              <a:rPr lang="en-GB" sz="2800"/>
              <a:t>The following must be compiled in order to have a quality dataset:</a:t>
            </a:r>
          </a:p>
          <a:p>
            <a:pPr lvl="0"/>
            <a:r>
              <a:rPr lang="en-GB" sz="1200"/>
              <a:t> </a:t>
            </a:r>
            <a:endParaRPr lang="en-US" sz="1200"/>
          </a:p>
          <a:p>
            <a:pPr marL="711200" lvl="1" indent="-290513">
              <a:buFont typeface="Arial" pitchFamily="34" charset="0"/>
              <a:buChar char="•"/>
            </a:pPr>
            <a:r>
              <a:rPr lang="en-GB" sz="2800"/>
              <a:t>The master list for the geographic features considered in the data model</a:t>
            </a:r>
            <a:endParaRPr lang="en-US" sz="2800"/>
          </a:p>
          <a:p>
            <a:pPr marL="711200" lvl="1" indent="-290513">
              <a:buFont typeface="Arial" pitchFamily="34" charset="0"/>
              <a:buChar char="•"/>
            </a:pPr>
            <a:r>
              <a:rPr lang="en-GB" sz="2800"/>
              <a:t>The thematic layers containing the geospatial representation (geographic objects) for the considered geographic features</a:t>
            </a:r>
            <a:endParaRPr lang="en-US" sz="2800"/>
          </a:p>
          <a:p>
            <a:pPr marL="711200" lvl="1" indent="-290513">
              <a:buFont typeface="Arial" pitchFamily="34" charset="0"/>
              <a:buChar char="•"/>
            </a:pPr>
            <a:r>
              <a:rPr lang="en-GB" sz="2800"/>
              <a:t>The statistical data to be attached to these features</a:t>
            </a:r>
            <a:endParaRPr lang="en-US" sz="2800"/>
          </a:p>
          <a:p>
            <a:pPr marL="711200" lvl="1" indent="-290513">
              <a:buFont typeface="Arial" pitchFamily="34" charset="0"/>
              <a:buChar char="•"/>
            </a:pPr>
            <a:r>
              <a:rPr lang="en-GB" sz="2800"/>
              <a:t>Basemaps to serve as ground reference when checking the geospatial data that has been collected</a:t>
            </a:r>
          </a:p>
          <a:p>
            <a:pPr marL="711200" lvl="1" indent="-290513">
              <a:buFont typeface="Arial" pitchFamily="34" charset="0"/>
              <a:buChar char="•"/>
            </a:pPr>
            <a:r>
              <a:rPr lang="en-GB" sz="2800"/>
              <a:t>Metadata</a:t>
            </a:r>
            <a:endParaRPr lang="en-US" sz="2800"/>
          </a:p>
          <a:p>
            <a:pPr lvl="0"/>
            <a:endParaRPr lang="en-US" sz="2800"/>
          </a:p>
        </p:txBody>
      </p:sp>
    </p:spTree>
    <p:extLst>
      <p:ext uri="{BB962C8B-B14F-4D97-AF65-F5344CB8AC3E}">
        <p14:creationId xmlns:p14="http://schemas.microsoft.com/office/powerpoint/2010/main" val="3706330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Sources of data</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31</a:t>
            </a:fld>
            <a:endParaRPr lang="en-GB" altLang="en-US"/>
          </a:p>
        </p:txBody>
      </p:sp>
      <p:sp>
        <p:nvSpPr>
          <p:cNvPr id="10" name="Title 1"/>
          <p:cNvSpPr txBox="1">
            <a:spLocks/>
          </p:cNvSpPr>
          <p:nvPr/>
        </p:nvSpPr>
        <p:spPr bwMode="auto">
          <a:xfrm>
            <a:off x="251520" y="1196752"/>
            <a:ext cx="3494212" cy="51717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2400">
                <a:latin typeface="Calibri" pitchFamily="34" charset="0"/>
                <a:cs typeface="Calibri" pitchFamily="34" charset="0"/>
              </a:rPr>
              <a:t>Master lists should only come from government entities which have the official mandate over the considered geographic feature(s).</a:t>
            </a:r>
          </a:p>
          <a:p>
            <a:endParaRPr lang="en-GB" sz="2400">
              <a:latin typeface="Calibri" pitchFamily="34" charset="0"/>
              <a:cs typeface="Calibri" pitchFamily="34" charset="0"/>
            </a:endParaRPr>
          </a:p>
          <a:p>
            <a:r>
              <a:rPr lang="en-GB" sz="2400">
                <a:latin typeface="Calibri" pitchFamily="34" charset="0"/>
                <a:cs typeface="Calibri" pitchFamily="34" charset="0"/>
              </a:rPr>
              <a:t>T</a:t>
            </a:r>
            <a:r>
              <a:rPr lang="en-PH" sz="2400">
                <a:latin typeface="Calibri" pitchFamily="34" charset="0"/>
                <a:cs typeface="Calibri" pitchFamily="34" charset="0"/>
              </a:rPr>
              <a:t>his table provides the list of the governmental entities generally in charge of the master list and associated thematic layer for the geographic features most often used in public health.</a:t>
            </a:r>
            <a:endParaRPr lang="en-GB" sz="2400" dirty="0">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56652101"/>
              </p:ext>
            </p:extLst>
          </p:nvPr>
        </p:nvGraphicFramePr>
        <p:xfrm>
          <a:off x="3817740" y="1484783"/>
          <a:ext cx="5160541" cy="4644009"/>
        </p:xfrm>
        <a:graphic>
          <a:graphicData uri="http://schemas.openxmlformats.org/drawingml/2006/table">
            <a:tbl>
              <a:tblPr bandRow="1">
                <a:tableStyleId>{BDBED569-4797-4DF1-A0F4-6AAB3CD982D8}</a:tableStyleId>
              </a:tblPr>
              <a:tblGrid>
                <a:gridCol w="1182624">
                  <a:extLst>
                    <a:ext uri="{9D8B030D-6E8A-4147-A177-3AD203B41FA5}">
                      <a16:colId xmlns:a16="http://schemas.microsoft.com/office/drawing/2014/main" xmlns="" val="20000"/>
                    </a:ext>
                  </a:extLst>
                </a:gridCol>
                <a:gridCol w="860090">
                  <a:extLst>
                    <a:ext uri="{9D8B030D-6E8A-4147-A177-3AD203B41FA5}">
                      <a16:colId xmlns:a16="http://schemas.microsoft.com/office/drawing/2014/main" xmlns="" val="20001"/>
                    </a:ext>
                  </a:extLst>
                </a:gridCol>
                <a:gridCol w="967602">
                  <a:extLst>
                    <a:ext uri="{9D8B030D-6E8A-4147-A177-3AD203B41FA5}">
                      <a16:colId xmlns:a16="http://schemas.microsoft.com/office/drawing/2014/main" xmlns="" val="20002"/>
                    </a:ext>
                  </a:extLst>
                </a:gridCol>
                <a:gridCol w="2150225">
                  <a:extLst>
                    <a:ext uri="{9D8B030D-6E8A-4147-A177-3AD203B41FA5}">
                      <a16:colId xmlns:a16="http://schemas.microsoft.com/office/drawing/2014/main" xmlns="" val="20003"/>
                    </a:ext>
                  </a:extLst>
                </a:gridCol>
              </a:tblGrid>
              <a:tr h="371521">
                <a:tc>
                  <a:txBody>
                    <a:bodyPr/>
                    <a:lstStyle/>
                    <a:p>
                      <a:pPr algn="ctr">
                        <a:spcAft>
                          <a:spcPts val="0"/>
                        </a:spcAft>
                      </a:pPr>
                      <a:r>
                        <a:rPr lang="en-US" sz="1200" b="1">
                          <a:effectLst/>
                        </a:rPr>
                        <a:t>Geographic feature </a:t>
                      </a:r>
                      <a:endParaRPr lang="en-US" sz="1200" b="1">
                        <a:effectLst/>
                        <a:latin typeface="Times New Roman"/>
                        <a:ea typeface="Times New Roman"/>
                      </a:endParaRPr>
                    </a:p>
                  </a:txBody>
                  <a:tcPr marL="68580" marR="68580" marT="0" marB="0" anchor="ctr"/>
                </a:tc>
                <a:tc>
                  <a:txBody>
                    <a:bodyPr/>
                    <a:lstStyle/>
                    <a:p>
                      <a:pPr algn="ctr">
                        <a:spcAft>
                          <a:spcPts val="0"/>
                        </a:spcAft>
                      </a:pPr>
                      <a:r>
                        <a:rPr lang="en-US" sz="1200" b="1">
                          <a:effectLst/>
                        </a:rPr>
                        <a:t>Master list</a:t>
                      </a:r>
                      <a:endParaRPr lang="en-US" sz="1200" b="1">
                        <a:effectLst/>
                        <a:latin typeface="Times New Roman"/>
                        <a:ea typeface="Times New Roman"/>
                      </a:endParaRPr>
                    </a:p>
                  </a:txBody>
                  <a:tcPr marL="68580" marR="68580" marT="0" marB="0" anchor="ctr"/>
                </a:tc>
                <a:tc>
                  <a:txBody>
                    <a:bodyPr/>
                    <a:lstStyle/>
                    <a:p>
                      <a:pPr algn="ctr">
                        <a:spcAft>
                          <a:spcPts val="0"/>
                        </a:spcAft>
                      </a:pPr>
                      <a:r>
                        <a:rPr lang="en-US" sz="1200" b="1">
                          <a:effectLst/>
                        </a:rPr>
                        <a:t>Thematic layer</a:t>
                      </a:r>
                      <a:endParaRPr lang="en-US" sz="1200" b="1">
                        <a:effectLst/>
                        <a:latin typeface="Times New Roman"/>
                        <a:ea typeface="Times New Roman"/>
                      </a:endParaRPr>
                    </a:p>
                  </a:txBody>
                  <a:tcPr marL="68580" marR="68580" marT="0" marB="0" anchor="ctr"/>
                </a:tc>
                <a:tc>
                  <a:txBody>
                    <a:bodyPr/>
                    <a:lstStyle/>
                    <a:p>
                      <a:pPr algn="ctr">
                        <a:spcAft>
                          <a:spcPts val="0"/>
                        </a:spcAft>
                      </a:pPr>
                      <a:r>
                        <a:rPr lang="en-US" sz="1200" b="1">
                          <a:effectLst/>
                        </a:rPr>
                        <a:t>Governmental entity</a:t>
                      </a:r>
                      <a:endParaRPr lang="en-US" sz="1200" b="1">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1521">
                <a:tc>
                  <a:txBody>
                    <a:bodyPr/>
                    <a:lstStyle/>
                    <a:p>
                      <a:pPr>
                        <a:spcAft>
                          <a:spcPts val="0"/>
                        </a:spcAft>
                      </a:pPr>
                      <a:r>
                        <a:rPr lang="en-US" sz="1200">
                          <a:effectLst/>
                        </a:rPr>
                        <a:t>Health facilities</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spcAft>
                          <a:spcPts val="0"/>
                        </a:spcAft>
                      </a:pPr>
                      <a:r>
                        <a:rPr lang="en-US" sz="1200">
                          <a:effectLst/>
                        </a:rPr>
                        <a:t>Ministry of Health, NGO (WHO)</a:t>
                      </a:r>
                      <a:endParaRPr lang="en-US" sz="1200">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743041">
                <a:tc>
                  <a:txBody>
                    <a:bodyPr/>
                    <a:lstStyle/>
                    <a:p>
                      <a:pPr>
                        <a:spcAft>
                          <a:spcPts val="0"/>
                        </a:spcAft>
                      </a:pPr>
                      <a:r>
                        <a:rPr lang="en-US" sz="1200">
                          <a:effectLst/>
                        </a:rPr>
                        <a:t>Health districts or other reporting divisions</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spcAft>
                          <a:spcPts val="0"/>
                        </a:spcAft>
                      </a:pPr>
                      <a:r>
                        <a:rPr lang="en-US" sz="1200">
                          <a:effectLst/>
                        </a:rPr>
                        <a:t>Ministry of Health, NGO (WHO)</a:t>
                      </a:r>
                      <a:endParaRPr lang="en-US" sz="1200">
                        <a:effectLst/>
                        <a:latin typeface="Times New Roman"/>
                        <a:ea typeface="Times New Roman"/>
                      </a:endParaRPr>
                    </a:p>
                  </a:txBody>
                  <a:tcPr marL="68580" marR="68580" marT="0" marB="0" anchor="ctr"/>
                </a:tc>
                <a:extLst>
                  <a:ext uri="{0D108BD9-81ED-4DB2-BD59-A6C34878D82A}">
                    <a16:rowId xmlns:a16="http://schemas.microsoft.com/office/drawing/2014/main" xmlns="" val="10002"/>
                  </a:ext>
                </a:extLst>
              </a:tr>
              <a:tr h="743041">
                <a:tc>
                  <a:txBody>
                    <a:bodyPr/>
                    <a:lstStyle/>
                    <a:p>
                      <a:pPr>
                        <a:spcAft>
                          <a:spcPts val="0"/>
                        </a:spcAft>
                      </a:pPr>
                      <a:r>
                        <a:rPr lang="en-US" sz="1200">
                          <a:effectLst/>
                        </a:rPr>
                        <a:t>Administrative divisions and villages</a:t>
                      </a:r>
                    </a:p>
                    <a:p>
                      <a:pPr>
                        <a:spcAft>
                          <a:spcPts val="0"/>
                        </a:spcAft>
                      </a:pPr>
                      <a:r>
                        <a:rPr lang="en-US" sz="1200">
                          <a:effectLst/>
                        </a:rPr>
                        <a:t> </a:t>
                      </a:r>
                      <a:endParaRPr lang="en-US" sz="1200">
                        <a:effectLst/>
                        <a:latin typeface="Times New Roman"/>
                        <a:ea typeface="Times New Roman"/>
                      </a:endParaRPr>
                    </a:p>
                  </a:txBody>
                  <a:tcPr marL="68580" marR="68580" marT="0" marB="0" anchor="ctr"/>
                </a:tc>
                <a:tc>
                  <a:txBody>
                    <a:bodyPr/>
                    <a:lstStyle/>
                    <a:p>
                      <a:pPr algn="ctr">
                        <a:spcAft>
                          <a:spcPts val="0"/>
                        </a:spcAft>
                      </a:pPr>
                      <a:r>
                        <a:rPr lang="en-US" sz="1200">
                          <a:effectLst/>
                        </a:rPr>
                        <a:t>✔</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spcAft>
                          <a:spcPts val="0"/>
                        </a:spcAft>
                      </a:pPr>
                      <a:r>
                        <a:rPr lang="en-US" sz="1200">
                          <a:effectLst/>
                        </a:rPr>
                        <a:t>Ministry of Interior, National Statistical Agency, National Mapping Agency</a:t>
                      </a:r>
                      <a:endParaRPr lang="en-US" sz="1200">
                        <a:effectLst/>
                        <a:latin typeface="Times New Roman"/>
                        <a:ea typeface="Times New Roman"/>
                      </a:endParaRPr>
                    </a:p>
                  </a:txBody>
                  <a:tcPr marL="68580" marR="68580" marT="0" marB="0" anchor="ctr"/>
                </a:tc>
                <a:extLst>
                  <a:ext uri="{0D108BD9-81ED-4DB2-BD59-A6C34878D82A}">
                    <a16:rowId xmlns:a16="http://schemas.microsoft.com/office/drawing/2014/main" xmlns="" val="10003"/>
                  </a:ext>
                </a:extLst>
              </a:tr>
              <a:tr h="371521">
                <a:tc>
                  <a:txBody>
                    <a:bodyPr/>
                    <a:lstStyle/>
                    <a:p>
                      <a:pPr>
                        <a:spcAft>
                          <a:spcPts val="0"/>
                        </a:spcAft>
                      </a:pPr>
                      <a:r>
                        <a:rPr lang="en-US" sz="1200">
                          <a:effectLst/>
                        </a:rPr>
                        <a:t>Transportation network</a:t>
                      </a:r>
                      <a:endParaRPr lang="en-US" sz="1200">
                        <a:effectLst/>
                        <a:latin typeface="Times New Roman"/>
                        <a:ea typeface="Times New Roman"/>
                      </a:endParaRPr>
                    </a:p>
                  </a:txBody>
                  <a:tcPr marL="68580" marR="68580" marT="0" marB="0" anchor="ctr"/>
                </a:tc>
                <a:tc>
                  <a:txBody>
                    <a:bodyPr/>
                    <a:lstStyle/>
                    <a:p>
                      <a:pPr algn="ctr">
                        <a:spcAft>
                          <a:spcPts val="0"/>
                        </a:spcAft>
                      </a:pPr>
                      <a:r>
                        <a:rPr lang="en-US" sz="1200">
                          <a:effectLst/>
                        </a:rPr>
                        <a:t>Not necessary</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spcAft>
                          <a:spcPts val="0"/>
                        </a:spcAft>
                      </a:pPr>
                      <a:r>
                        <a:rPr lang="en-US" sz="1200">
                          <a:effectLst/>
                        </a:rPr>
                        <a:t>Ministry of Public Works, Ministry of Transportation</a:t>
                      </a:r>
                      <a:endParaRPr lang="en-US" sz="1200">
                        <a:effectLst/>
                        <a:latin typeface="Times New Roman"/>
                        <a:ea typeface="Times New Roman"/>
                      </a:endParaRPr>
                    </a:p>
                  </a:txBody>
                  <a:tcPr marL="68580" marR="68580" marT="0" marB="0" anchor="ctr"/>
                </a:tc>
                <a:extLst>
                  <a:ext uri="{0D108BD9-81ED-4DB2-BD59-A6C34878D82A}">
                    <a16:rowId xmlns:a16="http://schemas.microsoft.com/office/drawing/2014/main" xmlns="" val="10004"/>
                  </a:ext>
                </a:extLst>
              </a:tr>
              <a:tr h="371521">
                <a:tc>
                  <a:txBody>
                    <a:bodyPr/>
                    <a:lstStyle/>
                    <a:p>
                      <a:pPr>
                        <a:spcAft>
                          <a:spcPts val="0"/>
                        </a:spcAft>
                      </a:pPr>
                      <a:r>
                        <a:rPr lang="en-US" sz="1200">
                          <a:effectLst/>
                        </a:rPr>
                        <a:t>Hydrographic network</a:t>
                      </a:r>
                      <a:endParaRPr lang="en-US" sz="1200">
                        <a:effectLst/>
                        <a:latin typeface="Times New Roman"/>
                        <a:ea typeface="Times New Roman"/>
                      </a:endParaRPr>
                    </a:p>
                  </a:txBody>
                  <a:tcPr marL="68580" marR="68580" marT="0" marB="0" anchor="ctr"/>
                </a:tc>
                <a:tc>
                  <a:txBody>
                    <a:bodyPr/>
                    <a:lstStyle/>
                    <a:p>
                      <a:pPr algn="ctr">
                        <a:spcAft>
                          <a:spcPts val="0"/>
                        </a:spcAft>
                      </a:pPr>
                      <a:r>
                        <a:rPr lang="en-US" sz="1200">
                          <a:effectLst/>
                        </a:rPr>
                        <a:t>Not necessary</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spcAft>
                          <a:spcPts val="0"/>
                        </a:spcAft>
                      </a:pPr>
                      <a:r>
                        <a:rPr lang="en-US" sz="1200">
                          <a:effectLst/>
                        </a:rPr>
                        <a:t>Ministry of Environment/Agriculture</a:t>
                      </a:r>
                      <a:endParaRPr lang="en-US" sz="1200">
                        <a:effectLst/>
                        <a:latin typeface="Times New Roman"/>
                        <a:ea typeface="Times New Roman"/>
                      </a:endParaRPr>
                    </a:p>
                  </a:txBody>
                  <a:tcPr marL="68580" marR="68580" marT="0" marB="0" anchor="ctr"/>
                </a:tc>
                <a:extLst>
                  <a:ext uri="{0D108BD9-81ED-4DB2-BD59-A6C34878D82A}">
                    <a16:rowId xmlns:a16="http://schemas.microsoft.com/office/drawing/2014/main" xmlns="" val="10005"/>
                  </a:ext>
                </a:extLst>
              </a:tr>
              <a:tr h="743041">
                <a:tc>
                  <a:txBody>
                    <a:bodyPr/>
                    <a:lstStyle/>
                    <a:p>
                      <a:pPr>
                        <a:spcAft>
                          <a:spcPts val="0"/>
                        </a:spcAft>
                      </a:pPr>
                      <a:r>
                        <a:rPr lang="en-US" sz="1200">
                          <a:effectLst/>
                        </a:rPr>
                        <a:t>Climate data (temperature, precipitation, etc.)</a:t>
                      </a:r>
                      <a:endParaRPr lang="en-US" sz="1200">
                        <a:effectLst/>
                        <a:latin typeface="Times New Roman"/>
                        <a:ea typeface="Times New Roman"/>
                      </a:endParaRPr>
                    </a:p>
                  </a:txBody>
                  <a:tcPr marL="68580" marR="68580" marT="0" marB="0" anchor="ctr"/>
                </a:tc>
                <a:tc>
                  <a:txBody>
                    <a:bodyPr/>
                    <a:lstStyle/>
                    <a:p>
                      <a:pPr algn="ctr">
                        <a:spcAft>
                          <a:spcPts val="0"/>
                        </a:spcAft>
                      </a:pPr>
                      <a:r>
                        <a:rPr lang="en-US" sz="1200">
                          <a:effectLst/>
                        </a:rPr>
                        <a:t>Not applicable</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spcAft>
                          <a:spcPts val="0"/>
                        </a:spcAft>
                      </a:pPr>
                      <a:r>
                        <a:rPr lang="en-US" sz="1200">
                          <a:effectLst/>
                        </a:rPr>
                        <a:t>Ministry of Meteorology, Meteorological agency</a:t>
                      </a:r>
                      <a:endParaRPr lang="en-US" sz="1200">
                        <a:effectLst/>
                        <a:latin typeface="Times New Roman"/>
                        <a:ea typeface="Times New Roman"/>
                      </a:endParaRPr>
                    </a:p>
                  </a:txBody>
                  <a:tcPr marL="68580" marR="68580" marT="0" marB="0" anchor="ctr"/>
                </a:tc>
                <a:extLst>
                  <a:ext uri="{0D108BD9-81ED-4DB2-BD59-A6C34878D82A}">
                    <a16:rowId xmlns:a16="http://schemas.microsoft.com/office/drawing/2014/main" xmlns="" val="10006"/>
                  </a:ext>
                </a:extLst>
              </a:tr>
              <a:tr h="371521">
                <a:tc>
                  <a:txBody>
                    <a:bodyPr/>
                    <a:lstStyle/>
                    <a:p>
                      <a:pPr>
                        <a:spcAft>
                          <a:spcPts val="0"/>
                        </a:spcAft>
                      </a:pPr>
                      <a:r>
                        <a:rPr lang="en-US" sz="1200">
                          <a:effectLst/>
                        </a:rPr>
                        <a:t>Digital Elevation Model (DEM)</a:t>
                      </a:r>
                      <a:endParaRPr lang="en-US" sz="1200">
                        <a:effectLst/>
                        <a:latin typeface="Times New Roman"/>
                        <a:ea typeface="Times New Roman"/>
                      </a:endParaRPr>
                    </a:p>
                  </a:txBody>
                  <a:tcPr marL="68580" marR="68580" marT="0" marB="0" anchor="ctr"/>
                </a:tc>
                <a:tc>
                  <a:txBody>
                    <a:bodyPr/>
                    <a:lstStyle/>
                    <a:p>
                      <a:pPr algn="ctr">
                        <a:spcAft>
                          <a:spcPts val="0"/>
                        </a:spcAft>
                      </a:pPr>
                      <a:r>
                        <a:rPr lang="en-US" sz="1200">
                          <a:effectLst/>
                        </a:rPr>
                        <a:t>Not applicable</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spcAft>
                          <a:spcPts val="0"/>
                        </a:spcAft>
                      </a:pPr>
                      <a:r>
                        <a:rPr lang="en-US" sz="1200">
                          <a:effectLst/>
                        </a:rPr>
                        <a:t>National Mapping Agency</a:t>
                      </a:r>
                      <a:endParaRPr lang="en-US" sz="1200">
                        <a:effectLst/>
                        <a:latin typeface="Times New Roman"/>
                        <a:ea typeface="Times New Roman"/>
                      </a:endParaRPr>
                    </a:p>
                  </a:txBody>
                  <a:tcPr marL="68580" marR="68580" marT="0" marB="0" anchor="ctr"/>
                </a:tc>
                <a:extLst>
                  <a:ext uri="{0D108BD9-81ED-4DB2-BD59-A6C34878D82A}">
                    <a16:rowId xmlns:a16="http://schemas.microsoft.com/office/drawing/2014/main" xmlns="" val="10007"/>
                  </a:ext>
                </a:extLst>
              </a:tr>
              <a:tr h="557281">
                <a:tc>
                  <a:txBody>
                    <a:bodyPr/>
                    <a:lstStyle/>
                    <a:p>
                      <a:pPr>
                        <a:spcAft>
                          <a:spcPts val="0"/>
                        </a:spcAft>
                      </a:pPr>
                      <a:r>
                        <a:rPr lang="en-US" sz="1200">
                          <a:effectLst/>
                        </a:rPr>
                        <a:t>Land cover</a:t>
                      </a:r>
                      <a:endParaRPr lang="en-US" sz="1200">
                        <a:effectLst/>
                        <a:latin typeface="Times New Roman"/>
                        <a:ea typeface="Times New Roman"/>
                      </a:endParaRPr>
                    </a:p>
                  </a:txBody>
                  <a:tcPr marL="68580" marR="68580" marT="0" marB="0" anchor="ctr"/>
                </a:tc>
                <a:tc>
                  <a:txBody>
                    <a:bodyPr/>
                    <a:lstStyle/>
                    <a:p>
                      <a:pPr algn="ctr">
                        <a:spcAft>
                          <a:spcPts val="0"/>
                        </a:spcAft>
                      </a:pPr>
                      <a:r>
                        <a:rPr lang="en-US" sz="1200">
                          <a:effectLst/>
                        </a:rPr>
                        <a:t>Not applicable</a:t>
                      </a:r>
                      <a:endParaRPr lang="en-US" sz="1200">
                        <a:effectLst/>
                        <a:latin typeface="Times New Roman"/>
                        <a:ea typeface="Times New Roman"/>
                      </a:endParaRPr>
                    </a:p>
                  </a:txBody>
                  <a:tcPr marL="68580" marR="68580" marT="0" marB="0" anchor="ctr"/>
                </a:tc>
                <a:tc>
                  <a:txBody>
                    <a:bodyPr/>
                    <a:lstStyle/>
                    <a:p>
                      <a:pPr algn="ctr">
                        <a:spcAft>
                          <a:spcPts val="0"/>
                        </a:spcAft>
                      </a:pPr>
                      <a:r>
                        <a:rPr lang="en-GB" sz="1200"/>
                        <a:t>✔</a:t>
                      </a:r>
                      <a:endParaRPr lang="en-US" sz="1200">
                        <a:effectLst/>
                        <a:latin typeface="Times New Roman"/>
                        <a:ea typeface="Times New Roman"/>
                      </a:endParaRPr>
                    </a:p>
                  </a:txBody>
                  <a:tcPr marL="68580" marR="68580" marT="0" marB="0" anchor="ctr"/>
                </a:tc>
                <a:tc>
                  <a:txBody>
                    <a:bodyPr/>
                    <a:lstStyle/>
                    <a:p>
                      <a:pPr>
                        <a:spcAft>
                          <a:spcPts val="0"/>
                        </a:spcAft>
                      </a:pPr>
                      <a:r>
                        <a:rPr lang="en-US" sz="1200">
                          <a:effectLst/>
                        </a:rPr>
                        <a:t>National Mapping Agency, Ministry of Environment/Agriculture</a:t>
                      </a:r>
                      <a:endParaRPr lang="en-US" sz="1200">
                        <a:effectLst/>
                        <a:latin typeface="Times New Roman"/>
                        <a:ea typeface="Times New Roman"/>
                      </a:endParaRPr>
                    </a:p>
                  </a:txBody>
                  <a:tcPr marL="68580" marR="68580" marT="0"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303215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Sources of data</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32</a:t>
            </a:fld>
            <a:endParaRPr lang="en-GB" altLang="en-US"/>
          </a:p>
        </p:txBody>
      </p:sp>
      <p:sp>
        <p:nvSpPr>
          <p:cNvPr id="10" name="Title 1"/>
          <p:cNvSpPr txBox="1">
            <a:spLocks/>
          </p:cNvSpPr>
          <p:nvPr/>
        </p:nvSpPr>
        <p:spPr bwMode="auto">
          <a:xfrm>
            <a:off x="357708" y="1247983"/>
            <a:ext cx="8318748" cy="18209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2800">
                <a:latin typeface="Calibri" pitchFamily="34" charset="0"/>
                <a:cs typeface="Calibri" pitchFamily="34" charset="0"/>
              </a:rPr>
              <a:t>However, other sources can be considered for geospatial and statistical data and basemaps </a:t>
            </a:r>
            <a:r>
              <a:rPr lang="en-PH" sz="2800">
                <a:latin typeface="Calibri" pitchFamily="34" charset="0"/>
                <a:cs typeface="Calibri" pitchFamily="34" charset="0"/>
              </a:rPr>
              <a:t>depending on the needs identified at the beginning of the process and their availability.</a:t>
            </a:r>
          </a:p>
        </p:txBody>
      </p:sp>
      <p:sp>
        <p:nvSpPr>
          <p:cNvPr id="31" name="Title 1"/>
          <p:cNvSpPr txBox="1">
            <a:spLocks/>
          </p:cNvSpPr>
          <p:nvPr/>
        </p:nvSpPr>
        <p:spPr bwMode="auto">
          <a:xfrm>
            <a:off x="1162755" y="3645024"/>
            <a:ext cx="7382644" cy="14401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r>
              <a:rPr lang="en-GB" sz="2800">
                <a:latin typeface="Calibri" pitchFamily="34" charset="0"/>
                <a:cs typeface="Calibri" pitchFamily="34" charset="0"/>
              </a:rPr>
              <a:t>It is important to consider all of these sources as they might be complementary and under different use and redistribution rights constraints. </a:t>
            </a:r>
            <a:endParaRPr lang="en-US" sz="2800">
              <a:latin typeface="Calibri" pitchFamily="34" charset="0"/>
              <a:cs typeface="Calibri" pitchFamily="34" charset="0"/>
            </a:endParaRPr>
          </a:p>
        </p:txBody>
      </p:sp>
      <p:sp>
        <p:nvSpPr>
          <p:cNvPr id="32" name="Right Arrow 31"/>
          <p:cNvSpPr/>
          <p:nvPr/>
        </p:nvSpPr>
        <p:spPr>
          <a:xfrm>
            <a:off x="645740" y="3720031"/>
            <a:ext cx="458605"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Tree>
    <p:extLst>
      <p:ext uri="{BB962C8B-B14F-4D97-AF65-F5344CB8AC3E}">
        <p14:creationId xmlns:p14="http://schemas.microsoft.com/office/powerpoint/2010/main" val="92633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Potential sources of data</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33</a:t>
            </a:fld>
            <a:endParaRPr lang="en-GB" altLang="en-US"/>
          </a:p>
        </p:txBody>
      </p:sp>
      <p:sp>
        <p:nvSpPr>
          <p:cNvPr id="10" name="Title 1"/>
          <p:cNvSpPr txBox="1">
            <a:spLocks/>
          </p:cNvSpPr>
          <p:nvPr/>
        </p:nvSpPr>
        <p:spPr bwMode="auto">
          <a:xfrm>
            <a:off x="357708" y="1175975"/>
            <a:ext cx="8606780" cy="6688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2800">
                <a:latin typeface="Calibri" pitchFamily="34" charset="0"/>
                <a:cs typeface="Calibri" pitchFamily="34" charset="0"/>
              </a:rPr>
              <a:t>Aside from governmental entities, </a:t>
            </a:r>
            <a:r>
              <a:rPr lang="en-PH" sz="2800">
                <a:latin typeface="Calibri" pitchFamily="34" charset="0"/>
                <a:cs typeface="Calibri" pitchFamily="34" charset="0"/>
              </a:rPr>
              <a:t>other potential sources of local, regional or global geospatial and statistical data are: </a:t>
            </a:r>
            <a:endParaRPr lang="en-GB" sz="2800" dirty="0">
              <a:latin typeface="Calibri" pitchFamily="34" charset="0"/>
              <a:cs typeface="Calibri" pitchFamily="34" charset="0"/>
            </a:endParaRPr>
          </a:p>
        </p:txBody>
      </p:sp>
      <p:sp>
        <p:nvSpPr>
          <p:cNvPr id="5" name="Content Placeholder 2"/>
          <p:cNvSpPr txBox="1">
            <a:spLocks/>
          </p:cNvSpPr>
          <p:nvPr/>
        </p:nvSpPr>
        <p:spPr bwMode="auto">
          <a:xfrm>
            <a:off x="358775" y="2492896"/>
            <a:ext cx="8475663" cy="3907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a:t>NGOs  (UN,…) and volunteer groups (i.e. OSM):</a:t>
            </a:r>
            <a:r>
              <a:rPr lang="en-US"/>
              <a:t> administrative boundaries, road network, hydrographic network, populated places,…</a:t>
            </a:r>
            <a:endParaRPr lang="en-US" b="1"/>
          </a:p>
          <a:p>
            <a:pPr>
              <a:defRPr/>
            </a:pPr>
            <a:r>
              <a:rPr lang="en-US" b="1"/>
              <a:t>Research groups/universities:  </a:t>
            </a:r>
            <a:r>
              <a:rPr lang="en-US"/>
              <a:t>Population distribution grids, land cover</a:t>
            </a:r>
          </a:p>
          <a:p>
            <a:pPr>
              <a:defRPr/>
            </a:pPr>
            <a:r>
              <a:rPr lang="en-US" b="1"/>
              <a:t>Other type of institutions</a:t>
            </a:r>
            <a:r>
              <a:rPr lang="en-US"/>
              <a:t>: satellite images</a:t>
            </a:r>
          </a:p>
          <a:p>
            <a:pPr>
              <a:defRPr/>
            </a:pPr>
            <a:r>
              <a:rPr lang="en-US" b="1"/>
              <a:t>Private sector including GIS software companies (e.g. Esri): </a:t>
            </a:r>
            <a:r>
              <a:rPr lang="en-US"/>
              <a:t>basemap layers</a:t>
            </a:r>
            <a:endParaRPr lang="en-US" dirty="0"/>
          </a:p>
        </p:txBody>
      </p:sp>
    </p:spTree>
    <p:extLst>
      <p:ext uri="{BB962C8B-B14F-4D97-AF65-F5344CB8AC3E}">
        <p14:creationId xmlns:p14="http://schemas.microsoft.com/office/powerpoint/2010/main" val="1494515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Potential sources of data</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34</a:t>
            </a:fld>
            <a:endParaRPr lang="en-GB" altLang="en-US"/>
          </a:p>
        </p:txBody>
      </p:sp>
      <p:sp>
        <p:nvSpPr>
          <p:cNvPr id="6" name="Content Placeholder 4"/>
          <p:cNvSpPr txBox="1">
            <a:spLocks/>
          </p:cNvSpPr>
          <p:nvPr/>
        </p:nvSpPr>
        <p:spPr bwMode="auto">
          <a:xfrm>
            <a:off x="323528" y="1628775"/>
            <a:ext cx="8640960" cy="4995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400"/>
              <a:t>There are hundreds of websites for online free shapefiles.</a:t>
            </a:r>
          </a:p>
          <a:p>
            <a:pPr marL="0" indent="0">
              <a:lnSpc>
                <a:spcPct val="100000"/>
              </a:lnSpc>
              <a:spcBef>
                <a:spcPts val="0"/>
              </a:spcBef>
              <a:buNone/>
              <a:defRPr/>
            </a:pPr>
            <a:r>
              <a:rPr lang="en-US" sz="2400"/>
              <a:t>Here are some examples:</a:t>
            </a:r>
            <a:endParaRPr lang="en-GB" sz="2400"/>
          </a:p>
          <a:p>
            <a:pPr marL="685800">
              <a:lnSpc>
                <a:spcPct val="100000"/>
              </a:lnSpc>
              <a:spcBef>
                <a:spcPts val="300"/>
              </a:spcBef>
              <a:defRPr/>
            </a:pPr>
            <a:r>
              <a:rPr lang="en-GB" sz="2400"/>
              <a:t>DIVA GIS: </a:t>
            </a:r>
            <a:r>
              <a:rPr lang="en-GB" sz="2400">
                <a:hlinkClick r:id="rId3"/>
              </a:rPr>
              <a:t>www.diva-gis.org</a:t>
            </a:r>
            <a:endParaRPr lang="en-GB" sz="2400"/>
          </a:p>
          <a:p>
            <a:pPr marL="685800">
              <a:lnSpc>
                <a:spcPct val="100000"/>
              </a:lnSpc>
              <a:spcBef>
                <a:spcPts val="300"/>
              </a:spcBef>
              <a:defRPr/>
            </a:pPr>
            <a:r>
              <a:rPr lang="en-GB" sz="2400"/>
              <a:t>United Nations: </a:t>
            </a:r>
            <a:r>
              <a:rPr lang="en-GB" sz="2400">
                <a:hlinkClick r:id="rId4"/>
              </a:rPr>
              <a:t>www.fao.org/geonetwork</a:t>
            </a:r>
            <a:r>
              <a:rPr lang="en-GB" sz="2400"/>
              <a:t>  </a:t>
            </a:r>
          </a:p>
          <a:p>
            <a:pPr lvl="2">
              <a:lnSpc>
                <a:spcPct val="100000"/>
              </a:lnSpc>
              <a:spcBef>
                <a:spcPts val="300"/>
              </a:spcBef>
              <a:defRPr/>
            </a:pPr>
            <a:r>
              <a:rPr lang="en-GB" sz="2400"/>
              <a:t>Wide range of spatial data (not all freely accessible)</a:t>
            </a:r>
          </a:p>
          <a:p>
            <a:pPr lvl="2">
              <a:lnSpc>
                <a:spcPct val="100000"/>
              </a:lnSpc>
              <a:spcBef>
                <a:spcPts val="300"/>
              </a:spcBef>
              <a:defRPr/>
            </a:pPr>
            <a:r>
              <a:rPr lang="en-GB" sz="2400"/>
              <a:t>Global Administrative Unit Layers (need to apply for access)</a:t>
            </a:r>
          </a:p>
          <a:p>
            <a:pPr marL="685800">
              <a:lnSpc>
                <a:spcPct val="100000"/>
              </a:lnSpc>
              <a:spcBef>
                <a:spcPts val="300"/>
              </a:spcBef>
              <a:defRPr/>
            </a:pPr>
            <a:r>
              <a:rPr lang="en-GB" sz="2400"/>
              <a:t>Open Street Map: </a:t>
            </a:r>
            <a:r>
              <a:rPr lang="en-GB" sz="2400">
                <a:hlinkClick r:id="rId5"/>
              </a:rPr>
              <a:t>openstreetmap.org</a:t>
            </a:r>
            <a:r>
              <a:rPr lang="en-GB" sz="2400"/>
              <a:t>, </a:t>
            </a:r>
            <a:r>
              <a:rPr lang="en-GB" sz="2400">
                <a:hlinkClick r:id="rId6"/>
              </a:rPr>
              <a:t>http://download.geofabrik.de/</a:t>
            </a:r>
            <a:r>
              <a:rPr lang="en-GB" sz="2400"/>
              <a:t>, </a:t>
            </a:r>
            <a:r>
              <a:rPr lang="en-GB" sz="2400">
                <a:hlinkClick r:id="rId7"/>
              </a:rPr>
              <a:t>openstreetmapdata.com</a:t>
            </a:r>
            <a:r>
              <a:rPr lang="en-GB" sz="2400"/>
              <a:t> , </a:t>
            </a:r>
            <a:r>
              <a:rPr lang="en-GB" sz="2400">
                <a:hlinkClick r:id="rId8"/>
              </a:rPr>
              <a:t>http://extract.bbbike.org/</a:t>
            </a:r>
            <a:r>
              <a:rPr lang="en-GB" sz="2400"/>
              <a:t> </a:t>
            </a:r>
          </a:p>
          <a:p>
            <a:pPr lvl="1">
              <a:lnSpc>
                <a:spcPct val="100000"/>
              </a:lnSpc>
              <a:spcBef>
                <a:spcPts val="300"/>
              </a:spcBef>
              <a:defRPr/>
            </a:pPr>
            <a:r>
              <a:rPr lang="en-GB"/>
              <a:t>ISCGM: </a:t>
            </a:r>
            <a:r>
              <a:rPr lang="en-GB">
                <a:hlinkClick r:id="rId9"/>
              </a:rPr>
              <a:t>http://globalmaps.github.io/</a:t>
            </a:r>
            <a:r>
              <a:rPr lang="en-GB"/>
              <a:t> </a:t>
            </a:r>
          </a:p>
          <a:p>
            <a:pPr lvl="2">
              <a:lnSpc>
                <a:spcPct val="100000"/>
              </a:lnSpc>
              <a:spcBef>
                <a:spcPts val="300"/>
              </a:spcBef>
              <a:defRPr/>
            </a:pPr>
            <a:r>
              <a:rPr lang="en-GB" sz="2400"/>
              <a:t>Government data</a:t>
            </a:r>
            <a:endParaRPr lang="en-GB" sz="2400" dirty="0"/>
          </a:p>
        </p:txBody>
      </p:sp>
      <p:sp>
        <p:nvSpPr>
          <p:cNvPr id="7" name="Title 1"/>
          <p:cNvSpPr txBox="1">
            <a:spLocks/>
          </p:cNvSpPr>
          <p:nvPr/>
        </p:nvSpPr>
        <p:spPr>
          <a:xfrm>
            <a:off x="349250" y="1146175"/>
            <a:ext cx="8121098" cy="503238"/>
          </a:xfrm>
          <a:prstGeom prst="rect">
            <a:avLst/>
          </a:prstGeom>
        </p:spPr>
        <p:txBody>
          <a:bodyPr anchor="ctr"/>
          <a:lstStyle/>
          <a:p>
            <a:pPr fontAlgn="auto">
              <a:lnSpc>
                <a:spcPct val="90000"/>
              </a:lnSpc>
              <a:spcAft>
                <a:spcPts val="0"/>
              </a:spcAft>
              <a:defRPr/>
            </a:pPr>
            <a:r>
              <a:rPr lang="en-US" sz="2800" b="1">
                <a:latin typeface="+mn-lt"/>
                <a:ea typeface="+mj-ea"/>
                <a:cs typeface="+mj-cs"/>
              </a:rPr>
              <a:t>Online </a:t>
            </a:r>
            <a:r>
              <a:rPr lang="en-US" sz="2800" b="1" dirty="0">
                <a:latin typeface="+mn-lt"/>
                <a:ea typeface="+mj-ea"/>
                <a:cs typeface="+mj-cs"/>
              </a:rPr>
              <a:t>free </a:t>
            </a:r>
            <a:r>
              <a:rPr lang="en-US" sz="2800" b="1" dirty="0" err="1">
                <a:latin typeface="+mn-lt"/>
                <a:ea typeface="+mj-ea"/>
                <a:cs typeface="+mj-cs"/>
              </a:rPr>
              <a:t>shapefiles</a:t>
            </a:r>
            <a:r>
              <a:rPr lang="en-US" sz="2800" b="1" dirty="0">
                <a:latin typeface="+mn-lt"/>
                <a:ea typeface="+mj-ea"/>
                <a:cs typeface="+mj-cs"/>
              </a:rPr>
              <a:t> (for download)</a:t>
            </a:r>
          </a:p>
        </p:txBody>
      </p:sp>
    </p:spTree>
    <p:extLst>
      <p:ext uri="{BB962C8B-B14F-4D97-AF65-F5344CB8AC3E}">
        <p14:creationId xmlns:p14="http://schemas.microsoft.com/office/powerpoint/2010/main" val="757831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Potential sources of data</a:t>
            </a:r>
            <a:endParaRPr lang="en-PH"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35</a:t>
            </a:fld>
            <a:endParaRPr lang="en-GB" altLang="en-US"/>
          </a:p>
        </p:txBody>
      </p:sp>
      <p:sp>
        <p:nvSpPr>
          <p:cNvPr id="8" name="Content Placeholder 2"/>
          <p:cNvSpPr txBox="1">
            <a:spLocks/>
          </p:cNvSpPr>
          <p:nvPr/>
        </p:nvSpPr>
        <p:spPr bwMode="auto">
          <a:xfrm>
            <a:off x="596900" y="1574800"/>
            <a:ext cx="8547100" cy="185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err="1">
                <a:latin typeface="Calibri" pitchFamily="34" charset="0"/>
                <a:cs typeface="Calibri" pitchFamily="34" charset="0"/>
              </a:rPr>
              <a:t>Worldpop</a:t>
            </a:r>
            <a:r>
              <a:rPr lang="en-GB" sz="2400" dirty="0">
                <a:latin typeface="Calibri" pitchFamily="34" charset="0"/>
                <a:cs typeface="Calibri" pitchFamily="34" charset="0"/>
              </a:rPr>
              <a:t>: </a:t>
            </a:r>
            <a:r>
              <a:rPr lang="en-GB" sz="2400" dirty="0">
                <a:latin typeface="Calibri" pitchFamily="34" charset="0"/>
                <a:cs typeface="Calibri" pitchFamily="34" charset="0"/>
                <a:hlinkClick r:id="rId3"/>
              </a:rPr>
              <a:t>www.worldpop.org.uk</a:t>
            </a:r>
            <a:r>
              <a:rPr lang="en-GB" sz="2400" dirty="0">
                <a:latin typeface="Calibri" pitchFamily="34" charset="0"/>
                <a:cs typeface="Calibri" pitchFamily="34" charset="0"/>
              </a:rPr>
              <a:t> </a:t>
            </a:r>
          </a:p>
          <a:p>
            <a:r>
              <a:rPr lang="en-GB" sz="2400" dirty="0">
                <a:latin typeface="Calibri" pitchFamily="34" charset="0"/>
                <a:cs typeface="Calibri" pitchFamily="34" charset="0"/>
              </a:rPr>
              <a:t>GEOHIVE: </a:t>
            </a:r>
            <a:r>
              <a:rPr lang="en-GB" sz="2400" dirty="0">
                <a:latin typeface="Calibri" pitchFamily="34" charset="0"/>
                <a:cs typeface="Calibri" pitchFamily="34" charset="0"/>
                <a:hlinkClick r:id="rId4"/>
              </a:rPr>
              <a:t>http://www.geohive.ie/catalogue.html</a:t>
            </a:r>
            <a:r>
              <a:rPr lang="en-GB" sz="2400" dirty="0">
                <a:latin typeface="Calibri" pitchFamily="34" charset="0"/>
                <a:cs typeface="Calibri" pitchFamily="34" charset="0"/>
              </a:rPr>
              <a:t> </a:t>
            </a:r>
          </a:p>
          <a:p>
            <a:r>
              <a:rPr lang="en-GB" sz="2400" dirty="0">
                <a:latin typeface="Calibri" pitchFamily="34" charset="0"/>
                <a:cs typeface="Calibri" pitchFamily="34" charset="0"/>
              </a:rPr>
              <a:t>Gridded Population of the World </a:t>
            </a:r>
            <a:r>
              <a:rPr lang="en-GB" sz="2400" dirty="0">
                <a:latin typeface="Calibri" pitchFamily="34" charset="0"/>
                <a:cs typeface="Calibri" pitchFamily="34" charset="0"/>
                <a:hlinkClick r:id="rId5"/>
              </a:rPr>
              <a:t>http://sedac.ciesin.columbia.edu/data/collection/gpw-v4</a:t>
            </a:r>
            <a:r>
              <a:rPr lang="en-GB" sz="2400" dirty="0">
                <a:latin typeface="Calibri" pitchFamily="34" charset="0"/>
                <a:cs typeface="Calibri" pitchFamily="34" charset="0"/>
              </a:rPr>
              <a:t> </a:t>
            </a:r>
          </a:p>
        </p:txBody>
      </p:sp>
      <p:sp>
        <p:nvSpPr>
          <p:cNvPr id="9" name="Title 3"/>
          <p:cNvSpPr txBox="1">
            <a:spLocks/>
          </p:cNvSpPr>
          <p:nvPr/>
        </p:nvSpPr>
        <p:spPr>
          <a:xfrm>
            <a:off x="342900" y="3387725"/>
            <a:ext cx="8834438" cy="638175"/>
          </a:xfrm>
          <a:prstGeom prst="rect">
            <a:avLst/>
          </a:prstGeom>
        </p:spPr>
        <p:txBody>
          <a:bodyPr anchor="ctr"/>
          <a:lstStyle/>
          <a:p>
            <a:pPr fontAlgn="auto">
              <a:lnSpc>
                <a:spcPct val="90000"/>
              </a:lnSpc>
              <a:spcAft>
                <a:spcPts val="0"/>
              </a:spcAft>
              <a:defRPr/>
            </a:pPr>
            <a:r>
              <a:rPr lang="en-US" sz="2800" b="1" dirty="0">
                <a:ea typeface="+mj-ea"/>
                <a:cs typeface="Calibri" pitchFamily="34" charset="0"/>
              </a:rPr>
              <a:t>Free raster layers (for download)</a:t>
            </a:r>
            <a:endParaRPr lang="en-GB" sz="2800" b="1" dirty="0">
              <a:ea typeface="+mj-ea"/>
              <a:cs typeface="Calibri" pitchFamily="34" charset="0"/>
            </a:endParaRPr>
          </a:p>
        </p:txBody>
      </p:sp>
      <p:sp>
        <p:nvSpPr>
          <p:cNvPr id="10" name="Content Placeholder 2"/>
          <p:cNvSpPr txBox="1">
            <a:spLocks/>
          </p:cNvSpPr>
          <p:nvPr/>
        </p:nvSpPr>
        <p:spPr>
          <a:xfrm>
            <a:off x="596900" y="4075113"/>
            <a:ext cx="8547100" cy="2378075"/>
          </a:xfrm>
          <a:prstGeom prst="rect">
            <a:avLst/>
          </a:prstGeom>
        </p:spPr>
        <p:txBody>
          <a:bodyPr>
            <a:normAutofit/>
          </a:bodyPr>
          <a:lstStyle/>
          <a:p>
            <a:pPr marL="228600" indent="-228600">
              <a:lnSpc>
                <a:spcPct val="90000"/>
              </a:lnSpc>
              <a:spcBef>
                <a:spcPts val="1000"/>
              </a:spcBef>
              <a:buFont typeface="Arial" panose="020B0604020202020204" pitchFamily="34" charset="0"/>
              <a:buChar char="•"/>
              <a:defRPr/>
            </a:pPr>
            <a:r>
              <a:rPr lang="en-GB" sz="2400" dirty="0">
                <a:cs typeface="Calibri" pitchFamily="34" charset="0"/>
              </a:rPr>
              <a:t>Global Land Cover 30: </a:t>
            </a:r>
            <a:r>
              <a:rPr lang="en-GB" sz="2400" dirty="0">
                <a:cs typeface="Calibri" pitchFamily="34" charset="0"/>
                <a:hlinkClick r:id="rId6"/>
              </a:rPr>
              <a:t>http://www.globallandcover.com</a:t>
            </a:r>
            <a:r>
              <a:rPr lang="en-GB" sz="2400" dirty="0">
                <a:cs typeface="Calibri" pitchFamily="34" charset="0"/>
              </a:rPr>
              <a:t> </a:t>
            </a:r>
          </a:p>
          <a:p>
            <a:pPr marL="228600" indent="-228600">
              <a:lnSpc>
                <a:spcPct val="90000"/>
              </a:lnSpc>
              <a:spcBef>
                <a:spcPts val="1000"/>
              </a:spcBef>
              <a:buFont typeface="Arial" panose="020B0604020202020204" pitchFamily="34" charset="0"/>
              <a:buChar char="•"/>
              <a:defRPr/>
            </a:pPr>
            <a:r>
              <a:rPr lang="en-GB" sz="2400" dirty="0">
                <a:cs typeface="Calibri" pitchFamily="34" charset="0"/>
              </a:rPr>
              <a:t>Forest cover: </a:t>
            </a:r>
            <a:r>
              <a:rPr lang="en-GB" sz="2400" dirty="0">
                <a:cs typeface="Calibri" pitchFamily="34" charset="0"/>
                <a:hlinkClick r:id="rId7"/>
              </a:rPr>
              <a:t>https://earthenginepartners.appspot.com/science-2013-global-forest/download_v1.6.html</a:t>
            </a:r>
            <a:r>
              <a:rPr lang="en-GB" sz="2400" dirty="0">
                <a:cs typeface="Calibri" pitchFamily="34" charset="0"/>
              </a:rPr>
              <a:t> </a:t>
            </a:r>
          </a:p>
          <a:p>
            <a:pPr marL="228600" indent="-228600">
              <a:lnSpc>
                <a:spcPct val="90000"/>
              </a:lnSpc>
              <a:spcBef>
                <a:spcPts val="1000"/>
              </a:spcBef>
              <a:buFont typeface="Arial" panose="020B0604020202020204" pitchFamily="34" charset="0"/>
              <a:buChar char="•"/>
              <a:defRPr/>
            </a:pPr>
            <a:r>
              <a:rPr lang="en-GB" sz="2400" dirty="0">
                <a:cs typeface="Calibri" pitchFamily="34" charset="0"/>
              </a:rPr>
              <a:t>DEM (CGIAR): </a:t>
            </a:r>
            <a:r>
              <a:rPr lang="en-GB" sz="2400" dirty="0">
                <a:cs typeface="Calibri" pitchFamily="34" charset="0"/>
                <a:hlinkClick r:id="rId8"/>
              </a:rPr>
              <a:t>http://srtm.csi.cgiar.org/</a:t>
            </a:r>
            <a:endParaRPr lang="en-GB" sz="2400" dirty="0">
              <a:cs typeface="Calibri" pitchFamily="34" charset="0"/>
            </a:endParaRPr>
          </a:p>
          <a:p>
            <a:pPr marL="228600" indent="-228600" fontAlgn="auto">
              <a:lnSpc>
                <a:spcPct val="90000"/>
              </a:lnSpc>
              <a:spcBef>
                <a:spcPts val="1000"/>
              </a:spcBef>
              <a:spcAft>
                <a:spcPts val="0"/>
              </a:spcAft>
              <a:defRPr/>
            </a:pPr>
            <a:endParaRPr lang="en-GB" sz="2400" dirty="0">
              <a:cs typeface="Calibri" pitchFamily="34" charset="0"/>
            </a:endParaRPr>
          </a:p>
        </p:txBody>
      </p:sp>
      <p:sp>
        <p:nvSpPr>
          <p:cNvPr id="11" name="Title 1"/>
          <p:cNvSpPr txBox="1">
            <a:spLocks/>
          </p:cNvSpPr>
          <p:nvPr/>
        </p:nvSpPr>
        <p:spPr>
          <a:xfrm>
            <a:off x="349250" y="1146175"/>
            <a:ext cx="8794750" cy="503238"/>
          </a:xfrm>
          <a:prstGeom prst="rect">
            <a:avLst/>
          </a:prstGeom>
        </p:spPr>
        <p:txBody>
          <a:bodyPr anchor="ctr"/>
          <a:lstStyle/>
          <a:p>
            <a:pPr fontAlgn="auto">
              <a:lnSpc>
                <a:spcPct val="90000"/>
              </a:lnSpc>
              <a:spcAft>
                <a:spcPts val="0"/>
              </a:spcAft>
              <a:defRPr/>
            </a:pPr>
            <a:r>
              <a:rPr lang="en-US" sz="2800" b="1">
                <a:ea typeface="+mj-ea"/>
                <a:cs typeface="Calibri" pitchFamily="34" charset="0"/>
              </a:rPr>
              <a:t>Online free </a:t>
            </a:r>
            <a:r>
              <a:rPr lang="en-US" sz="2800" b="1" dirty="0">
                <a:ea typeface="+mj-ea"/>
                <a:cs typeface="Calibri" pitchFamily="34" charset="0"/>
              </a:rPr>
              <a:t>population data (for download)</a:t>
            </a:r>
          </a:p>
        </p:txBody>
      </p:sp>
    </p:spTree>
    <p:extLst>
      <p:ext uri="{BB962C8B-B14F-4D97-AF65-F5344CB8AC3E}">
        <p14:creationId xmlns:p14="http://schemas.microsoft.com/office/powerpoint/2010/main" val="305099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239651"/>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zh-CN" sz="2800" b="1">
                <a:solidFill>
                  <a:schemeClr val="bg1"/>
                </a:solidFill>
                <a:latin typeface="+mn-lt"/>
              </a:rPr>
              <a:t>The geospatial data cycle</a:t>
            </a:r>
            <a:endParaRPr lang="en-US" sz="2800" b="1">
              <a:solidFill>
                <a:schemeClr val="bg1"/>
              </a:solidFill>
              <a:latin typeface="+mn-lt"/>
            </a:endParaRPr>
          </a:p>
          <a:p>
            <a:pPr algn="ctr" eaLnBrk="1" hangingPunct="1">
              <a:defRPr/>
            </a:pPr>
            <a:endParaRPr lang="en-PH" altLang="en-US" sz="28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4</a:t>
            </a:fld>
            <a:endParaRPr lang="en-GB" altLang="en-US"/>
          </a:p>
        </p:txBody>
      </p:sp>
      <p:sp>
        <p:nvSpPr>
          <p:cNvPr id="9" name="Rectangle 8">
            <a:extLst>
              <a:ext uri="{FF2B5EF4-FFF2-40B4-BE49-F238E27FC236}">
                <a16:creationId xmlns:a16="http://schemas.microsoft.com/office/drawing/2014/main" xmlns="" id="{78107AFE-2C00-4B95-8007-172416F73C29}"/>
              </a:ext>
            </a:extLst>
          </p:cNvPr>
          <p:cNvSpPr/>
          <p:nvPr/>
        </p:nvSpPr>
        <p:spPr>
          <a:xfrm>
            <a:off x="1547813" y="6033294"/>
            <a:ext cx="1368425"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pic>
        <p:nvPicPr>
          <p:cNvPr id="12" name="Picture 2">
            <a:extLst>
              <a:ext uri="{FF2B5EF4-FFF2-40B4-BE49-F238E27FC236}">
                <a16:creationId xmlns:a16="http://schemas.microsoft.com/office/drawing/2014/main" xmlns="" id="{BBF93A08-C692-402D-A360-6B5F6CA1D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575594"/>
            <a:ext cx="3306763"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a:extLst>
              <a:ext uri="{FF2B5EF4-FFF2-40B4-BE49-F238E27FC236}">
                <a16:creationId xmlns:a16="http://schemas.microsoft.com/office/drawing/2014/main" xmlns="" id="{5677FB59-D6D9-4496-AE75-EB49CC5B27C7}"/>
              </a:ext>
            </a:extLst>
          </p:cNvPr>
          <p:cNvSpPr/>
          <p:nvPr/>
        </p:nvSpPr>
        <p:spPr>
          <a:xfrm>
            <a:off x="5565775" y="5480844"/>
            <a:ext cx="325438" cy="268287"/>
          </a:xfrm>
          <a:prstGeom prst="rightArrow">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accent1">
                  <a:lumMod val="50000"/>
                </a:schemeClr>
              </a:solidFill>
            </a:endParaRPr>
          </a:p>
        </p:txBody>
      </p:sp>
      <p:sp>
        <p:nvSpPr>
          <p:cNvPr id="14" name="Rectangle 16">
            <a:extLst>
              <a:ext uri="{FF2B5EF4-FFF2-40B4-BE49-F238E27FC236}">
                <a16:creationId xmlns:a16="http://schemas.microsoft.com/office/drawing/2014/main" xmlns="" id="{A60F2ADC-559D-4FA5-BF20-D0FE654ACC97}"/>
              </a:ext>
            </a:extLst>
          </p:cNvPr>
          <p:cNvSpPr>
            <a:spLocks noChangeArrowheads="1"/>
          </p:cNvSpPr>
          <p:nvPr/>
        </p:nvSpPr>
        <p:spPr bwMode="auto">
          <a:xfrm>
            <a:off x="5838825" y="5423694"/>
            <a:ext cx="3197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a:t>Geospatial data life cycle</a:t>
            </a:r>
          </a:p>
        </p:txBody>
      </p:sp>
      <p:sp>
        <p:nvSpPr>
          <p:cNvPr id="15" name="Rectangle 14">
            <a:extLst>
              <a:ext uri="{FF2B5EF4-FFF2-40B4-BE49-F238E27FC236}">
                <a16:creationId xmlns:a16="http://schemas.microsoft.com/office/drawing/2014/main" xmlns="" id="{C1463B72-38B0-4B9B-A2D4-CD1811DB5CC2}"/>
              </a:ext>
            </a:extLst>
          </p:cNvPr>
          <p:cNvSpPr/>
          <p:nvPr/>
        </p:nvSpPr>
        <p:spPr>
          <a:xfrm>
            <a:off x="6227763" y="3745706"/>
            <a:ext cx="1081087" cy="110013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6" name="Rectangle 15">
            <a:extLst>
              <a:ext uri="{FF2B5EF4-FFF2-40B4-BE49-F238E27FC236}">
                <a16:creationId xmlns:a16="http://schemas.microsoft.com/office/drawing/2014/main" xmlns="" id="{C2B73B9A-7652-4983-A135-771DE87C8F10}"/>
              </a:ext>
            </a:extLst>
          </p:cNvPr>
          <p:cNvSpPr/>
          <p:nvPr/>
        </p:nvSpPr>
        <p:spPr>
          <a:xfrm>
            <a:off x="6227763" y="3007519"/>
            <a:ext cx="1081087" cy="638175"/>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7" name="Left Arrow 24">
            <a:extLst>
              <a:ext uri="{FF2B5EF4-FFF2-40B4-BE49-F238E27FC236}">
                <a16:creationId xmlns:a16="http://schemas.microsoft.com/office/drawing/2014/main" xmlns="" id="{569996B9-3979-49C5-B52B-B60110B159D0}"/>
              </a:ext>
            </a:extLst>
          </p:cNvPr>
          <p:cNvSpPr/>
          <p:nvPr/>
        </p:nvSpPr>
        <p:spPr>
          <a:xfrm flipH="1">
            <a:off x="5435600" y="3736181"/>
            <a:ext cx="647700" cy="647700"/>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8" name="Left Arrow 25">
            <a:extLst>
              <a:ext uri="{FF2B5EF4-FFF2-40B4-BE49-F238E27FC236}">
                <a16:creationId xmlns:a16="http://schemas.microsoft.com/office/drawing/2014/main" xmlns="" id="{E094D6B5-1EF0-4F40-A8C1-C4E251C42429}"/>
              </a:ext>
            </a:extLst>
          </p:cNvPr>
          <p:cNvSpPr/>
          <p:nvPr/>
        </p:nvSpPr>
        <p:spPr>
          <a:xfrm flipH="1">
            <a:off x="5437188" y="2990056"/>
            <a:ext cx="647700" cy="6477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9" name="Right Arrow 27">
            <a:extLst>
              <a:ext uri="{FF2B5EF4-FFF2-40B4-BE49-F238E27FC236}">
                <a16:creationId xmlns:a16="http://schemas.microsoft.com/office/drawing/2014/main" xmlns="" id="{19A5EE90-1721-4F5F-A8A8-2A074BCBA217}"/>
              </a:ext>
            </a:extLst>
          </p:cNvPr>
          <p:cNvSpPr/>
          <p:nvPr/>
        </p:nvSpPr>
        <p:spPr>
          <a:xfrm>
            <a:off x="611560" y="5896769"/>
            <a:ext cx="325437" cy="431800"/>
          </a:xfrm>
          <a:prstGeom prst="rightArrow">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accent1">
                  <a:lumMod val="50000"/>
                </a:schemeClr>
              </a:solidFill>
            </a:endParaRPr>
          </a:p>
        </p:txBody>
      </p:sp>
      <p:sp>
        <p:nvSpPr>
          <p:cNvPr id="20" name="Rectangle 16">
            <a:extLst>
              <a:ext uri="{FF2B5EF4-FFF2-40B4-BE49-F238E27FC236}">
                <a16:creationId xmlns:a16="http://schemas.microsoft.com/office/drawing/2014/main" xmlns="" id="{B24E66B2-6EDE-4FE6-A410-0FC616FFB1FF}"/>
              </a:ext>
            </a:extLst>
          </p:cNvPr>
          <p:cNvSpPr>
            <a:spLocks noChangeArrowheads="1"/>
          </p:cNvSpPr>
          <p:nvPr/>
        </p:nvSpPr>
        <p:spPr bwMode="auto">
          <a:xfrm>
            <a:off x="884610" y="5872956"/>
            <a:ext cx="707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dirty="0"/>
              <a:t>Critical steps to create good maps !</a:t>
            </a:r>
          </a:p>
        </p:txBody>
      </p:sp>
      <p:pic>
        <p:nvPicPr>
          <p:cNvPr id="21" name="Picture 4">
            <a:extLst>
              <a:ext uri="{FF2B5EF4-FFF2-40B4-BE49-F238E27FC236}">
                <a16:creationId xmlns:a16="http://schemas.microsoft.com/office/drawing/2014/main" xmlns="" id="{B6EBD54C-634A-46FB-9009-1E501898E3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700808"/>
            <a:ext cx="341788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xmlns="" id="{CB7757C7-C7D2-411B-BE96-A49FBC72E78A}"/>
              </a:ext>
            </a:extLst>
          </p:cNvPr>
          <p:cNvCxnSpPr/>
          <p:nvPr/>
        </p:nvCxnSpPr>
        <p:spPr>
          <a:xfrm flipV="1">
            <a:off x="3492500" y="1575595"/>
            <a:ext cx="1871663" cy="5405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16E23397-C759-4ABC-AC56-5061EE963594}"/>
              </a:ext>
            </a:extLst>
          </p:cNvPr>
          <p:cNvCxnSpPr/>
          <p:nvPr/>
        </p:nvCxnSpPr>
        <p:spPr>
          <a:xfrm flipV="1">
            <a:off x="2555875" y="5247481"/>
            <a:ext cx="3311525" cy="3246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reeform 18">
            <a:extLst>
              <a:ext uri="{FF2B5EF4-FFF2-40B4-BE49-F238E27FC236}">
                <a16:creationId xmlns:a16="http://schemas.microsoft.com/office/drawing/2014/main" xmlns="" id="{54CC5AB9-9859-4044-B78F-3B844F7777A1}"/>
              </a:ext>
            </a:extLst>
          </p:cNvPr>
          <p:cNvSpPr/>
          <p:nvPr/>
        </p:nvSpPr>
        <p:spPr>
          <a:xfrm>
            <a:off x="1476375" y="2350095"/>
            <a:ext cx="2579688" cy="3113088"/>
          </a:xfrm>
          <a:custGeom>
            <a:avLst/>
            <a:gdLst>
              <a:gd name="connsiteX0" fmla="*/ 827314 w 2579914"/>
              <a:gd name="connsiteY0" fmla="*/ 1382485 h 3113314"/>
              <a:gd name="connsiteX1" fmla="*/ 1839685 w 2579914"/>
              <a:gd name="connsiteY1" fmla="*/ 0 h 3113314"/>
              <a:gd name="connsiteX2" fmla="*/ 2492828 w 2579914"/>
              <a:gd name="connsiteY2" fmla="*/ 674914 h 3113314"/>
              <a:gd name="connsiteX3" fmla="*/ 2579914 w 2579914"/>
              <a:gd name="connsiteY3" fmla="*/ 1589314 h 3113314"/>
              <a:gd name="connsiteX4" fmla="*/ 2296885 w 2579914"/>
              <a:gd name="connsiteY4" fmla="*/ 2307771 h 3113314"/>
              <a:gd name="connsiteX5" fmla="*/ 1567543 w 2579914"/>
              <a:gd name="connsiteY5" fmla="*/ 2950028 h 3113314"/>
              <a:gd name="connsiteX6" fmla="*/ 772885 w 2579914"/>
              <a:gd name="connsiteY6" fmla="*/ 3113314 h 3113314"/>
              <a:gd name="connsiteX7" fmla="*/ 0 w 2579914"/>
              <a:gd name="connsiteY7" fmla="*/ 2917371 h 3113314"/>
              <a:gd name="connsiteX8" fmla="*/ 827314 w 2579914"/>
              <a:gd name="connsiteY8" fmla="*/ 1382485 h 31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914" h="3113314">
                <a:moveTo>
                  <a:pt x="827314" y="1382485"/>
                </a:moveTo>
                <a:lnTo>
                  <a:pt x="1839685" y="0"/>
                </a:lnTo>
                <a:lnTo>
                  <a:pt x="2492828" y="674914"/>
                </a:lnTo>
                <a:lnTo>
                  <a:pt x="2579914" y="1589314"/>
                </a:lnTo>
                <a:lnTo>
                  <a:pt x="2296885" y="2307771"/>
                </a:lnTo>
                <a:lnTo>
                  <a:pt x="1567543" y="2950028"/>
                </a:lnTo>
                <a:lnTo>
                  <a:pt x="772885" y="3113314"/>
                </a:lnTo>
                <a:lnTo>
                  <a:pt x="0" y="2917371"/>
                </a:lnTo>
                <a:lnTo>
                  <a:pt x="827314" y="1382485"/>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7360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740" y="116632"/>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2800" b="1" dirty="0">
                <a:solidFill>
                  <a:schemeClr val="bg1"/>
                </a:solidFill>
                <a:latin typeface="+mn-lt"/>
              </a:rPr>
              <a:t>Defining the vocabulary, data set </a:t>
            </a:r>
            <a:r>
              <a:rPr lang="en-PH" altLang="en-US" sz="2800" b="1" dirty="0" err="1">
                <a:solidFill>
                  <a:schemeClr val="bg1"/>
                </a:solidFill>
                <a:latin typeface="+mn-lt"/>
              </a:rPr>
              <a:t>specifcation</a:t>
            </a:r>
            <a:r>
              <a:rPr lang="en-PH" altLang="en-US" sz="2800" b="1" dirty="0">
                <a:solidFill>
                  <a:schemeClr val="bg1"/>
                </a:solidFill>
                <a:latin typeface="+mn-lt"/>
              </a:rPr>
              <a:t>, and ground reference</a:t>
            </a: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5</a:t>
            </a:fld>
            <a:endParaRPr lang="en-GB" altLang="en-US"/>
          </a:p>
        </p:txBody>
      </p:sp>
      <p:sp>
        <p:nvSpPr>
          <p:cNvPr id="5" name="Rectangle 3"/>
          <p:cNvSpPr>
            <a:spLocks noChangeArrowheads="1"/>
          </p:cNvSpPr>
          <p:nvPr/>
        </p:nvSpPr>
        <p:spPr bwMode="auto">
          <a:xfrm>
            <a:off x="323528" y="1196752"/>
            <a:ext cx="4463727" cy="3744887"/>
          </a:xfrm>
          <a:prstGeom prst="rect">
            <a:avLst/>
          </a:prstGeom>
          <a:noFill/>
          <a:ln w="9525">
            <a:noFill/>
            <a:miter lim="800000"/>
            <a:headEnd/>
            <a:tailEnd/>
          </a:ln>
        </p:spPr>
        <p:txBody>
          <a:bodyPr lIns="0" tIns="0" rIns="0" bIns="0"/>
          <a:lstStyle/>
          <a:p>
            <a:r>
              <a:rPr lang="en-PH" sz="2400"/>
              <a:t>As mentioned earlier, identifying and understanding the purpose of the map helps identify the data needs and identifying the audience helps in defining the vocabulary to be used. Before compiling the needed data, the data specification and ground reference have to be defined to ensure the quality of the data to be used. </a:t>
            </a:r>
            <a:endParaRPr lang="en-US" sz="24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2528" y="1772816"/>
            <a:ext cx="3545936" cy="41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61135" y="4005064"/>
            <a:ext cx="1224136" cy="1284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8" name="Rectangle 3"/>
          <p:cNvSpPr>
            <a:spLocks noChangeArrowheads="1"/>
          </p:cNvSpPr>
          <p:nvPr/>
        </p:nvSpPr>
        <p:spPr bwMode="auto">
          <a:xfrm>
            <a:off x="-108520" y="4949552"/>
            <a:ext cx="5311048" cy="1359768"/>
          </a:xfrm>
          <a:prstGeom prst="rect">
            <a:avLst/>
          </a:prstGeom>
          <a:noFill/>
          <a:ln w="9525">
            <a:noFill/>
            <a:miter lim="800000"/>
            <a:headEnd/>
            <a:tailEnd/>
          </a:ln>
        </p:spPr>
        <p:txBody>
          <a:bodyPr lIns="0" tIns="0" rIns="0" bIns="0"/>
          <a:lstStyle/>
          <a:p>
            <a:pPr marL="720000" lvl="1" indent="-360000">
              <a:buFont typeface="Arial" pitchFamily="34" charset="0"/>
              <a:buChar char="•"/>
            </a:pPr>
            <a:r>
              <a:rPr lang="en-US" sz="2600"/>
              <a:t>Defining the vocabulary</a:t>
            </a:r>
          </a:p>
          <a:p>
            <a:pPr marL="720000" lvl="1" indent="-360000">
              <a:buFont typeface="Arial" pitchFamily="34" charset="0"/>
              <a:buChar char="•"/>
            </a:pPr>
            <a:r>
              <a:rPr lang="en-US" sz="2600"/>
              <a:t>Defining the data set specification</a:t>
            </a:r>
          </a:p>
          <a:p>
            <a:pPr marL="720000" lvl="1" indent="-360000">
              <a:buFont typeface="Arial" pitchFamily="34" charset="0"/>
              <a:buChar char="•"/>
            </a:pPr>
            <a:r>
              <a:rPr lang="en-US" sz="2600"/>
              <a:t>Defining the ground reference</a:t>
            </a:r>
            <a:endParaRPr lang="en-US" sz="2600" u="none" strike="noStrike">
              <a:effectLst/>
            </a:endParaRPr>
          </a:p>
        </p:txBody>
      </p:sp>
      <p:sp>
        <p:nvSpPr>
          <p:cNvPr id="10" name="Rectangle 9"/>
          <p:cNvSpPr/>
          <p:nvPr/>
        </p:nvSpPr>
        <p:spPr>
          <a:xfrm>
            <a:off x="4127202" y="6453336"/>
            <a:ext cx="4693270" cy="276999"/>
          </a:xfrm>
          <a:prstGeom prst="rect">
            <a:avLst/>
          </a:prstGeom>
        </p:spPr>
        <p:txBody>
          <a:bodyPr wrap="square">
            <a:spAutoFit/>
          </a:bodyPr>
          <a:lstStyle/>
          <a:p>
            <a:pPr algn="ctr"/>
            <a:r>
              <a:rPr lang="en-US" sz="1200" dirty="0"/>
              <a:t>http</a:t>
            </a:r>
            <a:r>
              <a:rPr lang="en-US" sz="1200"/>
              <a:t>://www.healthgeolab.net/DOCUMENTS/Guide_HGLC_Part2_2.pdf</a:t>
            </a:r>
            <a:endParaRPr lang="en-US" sz="1200" dirty="0"/>
          </a:p>
        </p:txBody>
      </p:sp>
    </p:spTree>
    <p:extLst>
      <p:ext uri="{BB962C8B-B14F-4D97-AF65-F5344CB8AC3E}">
        <p14:creationId xmlns:p14="http://schemas.microsoft.com/office/powerpoint/2010/main" val="304429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6</a:t>
            </a:fld>
            <a:endParaRPr lang="en-GB" altLang="en-US"/>
          </a:p>
        </p:txBody>
      </p:sp>
      <p:sp>
        <p:nvSpPr>
          <p:cNvPr id="5" name="Rectangle 3"/>
          <p:cNvSpPr>
            <a:spLocks noChangeArrowheads="1"/>
          </p:cNvSpPr>
          <p:nvPr/>
        </p:nvSpPr>
        <p:spPr bwMode="auto">
          <a:xfrm>
            <a:off x="323528" y="1196753"/>
            <a:ext cx="8496944" cy="864095"/>
          </a:xfrm>
          <a:prstGeom prst="rect">
            <a:avLst/>
          </a:prstGeom>
          <a:noFill/>
          <a:ln w="9525">
            <a:noFill/>
            <a:miter lim="800000"/>
            <a:headEnd/>
            <a:tailEnd/>
          </a:ln>
        </p:spPr>
        <p:txBody>
          <a:bodyPr lIns="0" tIns="0" rIns="0" bIns="0"/>
          <a:lstStyle/>
          <a:p>
            <a:pPr lvl="0"/>
            <a:r>
              <a:rPr lang="en-US" sz="2600"/>
              <a:t>Defining the vocabulary ensures that all actors involve speak the same language</a:t>
            </a:r>
          </a:p>
        </p:txBody>
      </p:sp>
      <p:sp>
        <p:nvSpPr>
          <p:cNvPr id="9"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dirty="0">
                <a:solidFill>
                  <a:schemeClr val="bg1"/>
                </a:solidFill>
                <a:latin typeface="+mn-lt"/>
              </a:rPr>
              <a:t>Defining the vocabulary</a:t>
            </a:r>
          </a:p>
        </p:txBody>
      </p:sp>
      <p:sp>
        <p:nvSpPr>
          <p:cNvPr id="11" name="Rectangle 3"/>
          <p:cNvSpPr>
            <a:spLocks noChangeArrowheads="1"/>
          </p:cNvSpPr>
          <p:nvPr/>
        </p:nvSpPr>
        <p:spPr bwMode="auto">
          <a:xfrm>
            <a:off x="971600" y="2100825"/>
            <a:ext cx="7890520" cy="576196"/>
          </a:xfrm>
          <a:prstGeom prst="rect">
            <a:avLst/>
          </a:prstGeom>
          <a:noFill/>
          <a:ln w="9525">
            <a:noFill/>
            <a:miter lim="800000"/>
            <a:headEnd/>
            <a:tailEnd/>
          </a:ln>
        </p:spPr>
        <p:txBody>
          <a:bodyPr lIns="0" tIns="0" rIns="0" bIns="0"/>
          <a:lstStyle/>
          <a:p>
            <a:pPr marL="457200" indent="-457200">
              <a:lnSpc>
                <a:spcPct val="90000"/>
              </a:lnSpc>
              <a:spcBef>
                <a:spcPct val="20000"/>
              </a:spcBef>
            </a:pPr>
            <a:r>
              <a:rPr lang="en-US" altLang="zh-CN" sz="2400" dirty="0">
                <a:ea typeface="SimSun" pitchFamily="2" charset="-122"/>
              </a:rPr>
              <a:t>GIS: </a:t>
            </a:r>
            <a:r>
              <a:rPr lang="en-US" altLang="zh-CN" sz="2400" dirty="0" err="1">
                <a:ea typeface="SimSun" pitchFamily="2" charset="-122"/>
              </a:rPr>
              <a:t>Esri</a:t>
            </a:r>
            <a:r>
              <a:rPr lang="en-US" altLang="zh-CN" sz="2400" dirty="0">
                <a:ea typeface="SimSun" pitchFamily="2" charset="-122"/>
              </a:rPr>
              <a:t> online GIS dictionary: http://support.esri.com/other-resources/gis-dictionary  </a:t>
            </a:r>
          </a:p>
        </p:txBody>
      </p:sp>
      <p:pic>
        <p:nvPicPr>
          <p:cNvPr id="12" name="Picture 2">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2921127"/>
            <a:ext cx="3785812" cy="1732009"/>
          </a:xfrm>
          <a:prstGeom prst="rect">
            <a:avLst/>
          </a:prstGeom>
          <a:ln>
            <a:noFill/>
          </a:ln>
          <a:effectLst>
            <a:outerShdw blurRad="190500" algn="tl" rotWithShape="0">
              <a:srgbClr val="000000">
                <a:alpha val="70000"/>
              </a:srgbClr>
            </a:outerShdw>
          </a:effectLst>
        </p:spPr>
      </p:pic>
      <p:sp>
        <p:nvSpPr>
          <p:cNvPr id="13" name="Right Arrow 12"/>
          <p:cNvSpPr/>
          <p:nvPr/>
        </p:nvSpPr>
        <p:spPr>
          <a:xfrm>
            <a:off x="323850" y="2068926"/>
            <a:ext cx="431726" cy="288032"/>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4" name="Rectangle 3"/>
          <p:cNvSpPr>
            <a:spLocks noChangeArrowheads="1"/>
          </p:cNvSpPr>
          <p:nvPr/>
        </p:nvSpPr>
        <p:spPr bwMode="auto">
          <a:xfrm>
            <a:off x="971278" y="5877140"/>
            <a:ext cx="7144022" cy="576196"/>
          </a:xfrm>
          <a:prstGeom prst="rect">
            <a:avLst/>
          </a:prstGeom>
          <a:noFill/>
          <a:ln w="9525">
            <a:noFill/>
            <a:miter lim="800000"/>
            <a:headEnd/>
            <a:tailEnd/>
          </a:ln>
        </p:spPr>
        <p:txBody>
          <a:bodyPr lIns="0" tIns="0" rIns="0" bIns="0"/>
          <a:lstStyle/>
          <a:p>
            <a:pPr marL="457200" indent="-457200">
              <a:lnSpc>
                <a:spcPct val="90000"/>
              </a:lnSpc>
              <a:spcBef>
                <a:spcPct val="20000"/>
              </a:spcBef>
            </a:pPr>
            <a:r>
              <a:rPr lang="en-US" altLang="zh-CN" sz="2400" dirty="0">
                <a:ea typeface="SimSun" pitchFamily="2" charset="-122"/>
              </a:rPr>
              <a:t>Also  important to have a dictionary covering the concerned thematic area (Malaria, MNH,…)</a:t>
            </a:r>
          </a:p>
        </p:txBody>
      </p:sp>
      <p:sp>
        <p:nvSpPr>
          <p:cNvPr id="15" name="Right Arrow 14"/>
          <p:cNvSpPr/>
          <p:nvPr/>
        </p:nvSpPr>
        <p:spPr>
          <a:xfrm>
            <a:off x="323528" y="5845241"/>
            <a:ext cx="431726" cy="288032"/>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6" name="Picture 11" descr="Esri_dic.jpg"/>
          <p:cNvPicPr>
            <a:picLocks noChangeAspect="1"/>
          </p:cNvPicPr>
          <p:nvPr/>
        </p:nvPicPr>
        <p:blipFill>
          <a:blip r:embed="rId5" cstate="print"/>
          <a:srcRect/>
          <a:stretch>
            <a:fillRect/>
          </a:stretch>
        </p:blipFill>
        <p:spPr bwMode="auto">
          <a:xfrm>
            <a:off x="4572000" y="2636094"/>
            <a:ext cx="1442856" cy="2192031"/>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17" name="Rectangle 3"/>
          <p:cNvSpPr>
            <a:spLocks noChangeArrowheads="1"/>
          </p:cNvSpPr>
          <p:nvPr/>
        </p:nvSpPr>
        <p:spPr bwMode="auto">
          <a:xfrm>
            <a:off x="971600" y="4941036"/>
            <a:ext cx="6861760" cy="576196"/>
          </a:xfrm>
          <a:prstGeom prst="rect">
            <a:avLst/>
          </a:prstGeom>
          <a:noFill/>
          <a:ln w="9525">
            <a:noFill/>
            <a:miter lim="800000"/>
            <a:headEnd/>
            <a:tailEnd/>
          </a:ln>
        </p:spPr>
        <p:txBody>
          <a:bodyPr lIns="0" tIns="0" rIns="0" bIns="0"/>
          <a:lstStyle/>
          <a:p>
            <a:pPr marL="228600" indent="-228600">
              <a:lnSpc>
                <a:spcPct val="90000"/>
              </a:lnSpc>
              <a:spcBef>
                <a:spcPct val="20000"/>
              </a:spcBef>
            </a:pPr>
            <a:r>
              <a:rPr lang="en-US" altLang="zh-CN" sz="2400" dirty="0">
                <a:ea typeface="SimSun" pitchFamily="2" charset="-122"/>
              </a:rPr>
              <a:t>GIS: wiki.GIS.com: http://wiki.gis.com/wiki/index.php/GIS_Glossary</a:t>
            </a:r>
          </a:p>
        </p:txBody>
      </p:sp>
      <p:sp>
        <p:nvSpPr>
          <p:cNvPr id="18" name="Right Arrow 17"/>
          <p:cNvSpPr/>
          <p:nvPr/>
        </p:nvSpPr>
        <p:spPr>
          <a:xfrm>
            <a:off x="323850" y="4909137"/>
            <a:ext cx="431726" cy="288032"/>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9"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03948" y="3605019"/>
            <a:ext cx="2411754" cy="1592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965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7</a:t>
            </a:fld>
            <a:endParaRPr lang="en-GB" altLang="en-US"/>
          </a:p>
        </p:txBody>
      </p:sp>
      <p:sp>
        <p:nvSpPr>
          <p:cNvPr id="20" name="Rectangle 3"/>
          <p:cNvSpPr>
            <a:spLocks noChangeArrowheads="1"/>
          </p:cNvSpPr>
          <p:nvPr/>
        </p:nvSpPr>
        <p:spPr bwMode="auto">
          <a:xfrm>
            <a:off x="323528" y="1196752"/>
            <a:ext cx="8496944" cy="864095"/>
          </a:xfrm>
          <a:prstGeom prst="rect">
            <a:avLst/>
          </a:prstGeom>
          <a:noFill/>
          <a:ln w="9525">
            <a:noFill/>
            <a:miter lim="800000"/>
            <a:headEnd/>
            <a:tailEnd/>
          </a:ln>
        </p:spPr>
        <p:txBody>
          <a:bodyPr lIns="0" tIns="0" rIns="0" bIns="0"/>
          <a:lstStyle/>
          <a:p>
            <a:pPr lvl="0"/>
            <a:r>
              <a:rPr lang="en-GB" sz="2600"/>
              <a:t>Addressing public health issues requires good quality data and g</a:t>
            </a:r>
            <a:r>
              <a:rPr lang="en-US" sz="2600"/>
              <a:t>ood geospatial data must cover the six (6) dimensions of data quality:</a:t>
            </a:r>
            <a:endParaRPr lang="en-US" sz="2600" u="none" strike="noStrike">
              <a:effectLst/>
            </a:endParaRPr>
          </a:p>
        </p:txBody>
      </p:sp>
      <p:sp>
        <p:nvSpPr>
          <p:cNvPr id="21" name="Title 1"/>
          <p:cNvSpPr txBox="1">
            <a:spLocks/>
          </p:cNvSpPr>
          <p:nvPr/>
        </p:nvSpPr>
        <p:spPr>
          <a:xfrm>
            <a:off x="395536" y="2708920"/>
            <a:ext cx="6330950" cy="2184400"/>
          </a:xfrm>
          <a:prstGeom prst="rect">
            <a:avLst/>
          </a:prstGeom>
        </p:spPr>
        <p:txBody>
          <a:bodyPr anchor="ctr">
            <a:noAutofit/>
          </a:bodyPr>
          <a:lstStyle/>
          <a:p>
            <a:pPr marL="514350" indent="-514350" fontAlgn="auto">
              <a:lnSpc>
                <a:spcPct val="90000"/>
              </a:lnSpc>
              <a:spcAft>
                <a:spcPts val="0"/>
              </a:spcAft>
              <a:buFont typeface="+mj-lt"/>
              <a:buAutoNum type="arabicPeriod"/>
              <a:defRPr/>
            </a:pPr>
            <a:r>
              <a:rPr lang="en-GB" sz="2600" u="sng" dirty="0">
                <a:latin typeface="+mn-lt"/>
                <a:ea typeface="+mj-ea"/>
                <a:cs typeface="+mj-cs"/>
              </a:rPr>
              <a:t>Completeness</a:t>
            </a:r>
            <a:r>
              <a:rPr lang="en-GB" sz="2600" dirty="0">
                <a:latin typeface="+mn-lt"/>
                <a:ea typeface="+mj-ea"/>
                <a:cs typeface="+mj-cs"/>
              </a:rPr>
              <a:t>: </a:t>
            </a:r>
            <a:r>
              <a:rPr lang="en-US" sz="2600" dirty="0">
                <a:latin typeface="+mn-lt"/>
                <a:ea typeface="+mj-ea"/>
                <a:cs typeface="+mj-cs"/>
              </a:rPr>
              <a:t>No data gap</a:t>
            </a:r>
            <a:endParaRPr lang="en-GB" sz="2600" dirty="0">
              <a:latin typeface="+mn-lt"/>
              <a:ea typeface="+mj-ea"/>
              <a:cs typeface="+mj-cs"/>
            </a:endParaRPr>
          </a:p>
          <a:p>
            <a:pPr marL="514350" indent="-514350" fontAlgn="auto">
              <a:lnSpc>
                <a:spcPct val="90000"/>
              </a:lnSpc>
              <a:spcAft>
                <a:spcPts val="0"/>
              </a:spcAft>
              <a:buFont typeface="+mj-lt"/>
              <a:buAutoNum type="arabicPeriod"/>
              <a:defRPr/>
            </a:pPr>
            <a:r>
              <a:rPr lang="en-GB" sz="2600" u="sng" dirty="0">
                <a:latin typeface="+mn-lt"/>
                <a:ea typeface="+mj-ea"/>
                <a:cs typeface="+mj-cs"/>
              </a:rPr>
              <a:t>Uniqueness</a:t>
            </a:r>
            <a:r>
              <a:rPr lang="en-GB" sz="2600" dirty="0">
                <a:latin typeface="+mn-lt"/>
                <a:ea typeface="+mj-ea"/>
                <a:cs typeface="+mj-cs"/>
              </a:rPr>
              <a:t>: </a:t>
            </a:r>
            <a:r>
              <a:rPr lang="en-US" sz="2600" dirty="0">
                <a:latin typeface="+mn-lt"/>
                <a:ea typeface="+mj-ea"/>
                <a:cs typeface="+mj-cs"/>
              </a:rPr>
              <a:t>No duplicates</a:t>
            </a:r>
            <a:endParaRPr lang="en-GB" sz="2600" dirty="0">
              <a:latin typeface="+mn-lt"/>
              <a:ea typeface="+mj-ea"/>
              <a:cs typeface="+mj-cs"/>
            </a:endParaRPr>
          </a:p>
          <a:p>
            <a:pPr marL="514350" indent="-514350" fontAlgn="auto">
              <a:lnSpc>
                <a:spcPct val="90000"/>
              </a:lnSpc>
              <a:spcAft>
                <a:spcPts val="0"/>
              </a:spcAft>
              <a:buFont typeface="+mj-lt"/>
              <a:buAutoNum type="arabicPeriod"/>
              <a:defRPr/>
            </a:pPr>
            <a:r>
              <a:rPr lang="en-GB" sz="2600" u="sng" dirty="0">
                <a:latin typeface="+mn-lt"/>
                <a:ea typeface="+mj-ea"/>
                <a:cs typeface="+mj-cs"/>
              </a:rPr>
              <a:t>Timeliness:</a:t>
            </a:r>
            <a:r>
              <a:rPr lang="en-GB" sz="2600" dirty="0">
                <a:latin typeface="+mn-lt"/>
                <a:ea typeface="+mj-ea"/>
                <a:cs typeface="+mj-cs"/>
              </a:rPr>
              <a:t> </a:t>
            </a:r>
            <a:r>
              <a:rPr lang="en-US" sz="2600" dirty="0">
                <a:latin typeface="+mn-lt"/>
                <a:ea typeface="+mj-ea"/>
                <a:cs typeface="+mj-cs"/>
              </a:rPr>
              <a:t>Up-to-date </a:t>
            </a:r>
            <a:endParaRPr lang="en-GB" sz="2600" dirty="0">
              <a:latin typeface="+mn-lt"/>
              <a:ea typeface="+mj-ea"/>
              <a:cs typeface="+mj-cs"/>
            </a:endParaRPr>
          </a:p>
          <a:p>
            <a:pPr marL="514350" indent="-514350" fontAlgn="auto">
              <a:lnSpc>
                <a:spcPct val="90000"/>
              </a:lnSpc>
              <a:spcAft>
                <a:spcPts val="0"/>
              </a:spcAft>
              <a:buFont typeface="+mj-lt"/>
              <a:buAutoNum type="arabicPeriod"/>
              <a:defRPr/>
            </a:pPr>
            <a:r>
              <a:rPr lang="en-GB" sz="2600" u="sng" dirty="0">
                <a:latin typeface="+mn-lt"/>
                <a:ea typeface="+mj-ea"/>
                <a:cs typeface="+mj-cs"/>
              </a:rPr>
              <a:t>Validity</a:t>
            </a:r>
            <a:r>
              <a:rPr lang="en-GB" sz="2600" dirty="0">
                <a:latin typeface="+mn-lt"/>
                <a:ea typeface="+mj-ea"/>
                <a:cs typeface="+mj-cs"/>
              </a:rPr>
              <a:t>: Conform to the defined format, type, range,...</a:t>
            </a:r>
          </a:p>
          <a:p>
            <a:pPr marL="514350" indent="-514350" fontAlgn="auto">
              <a:lnSpc>
                <a:spcPct val="90000"/>
              </a:lnSpc>
              <a:spcAft>
                <a:spcPts val="0"/>
              </a:spcAft>
              <a:buFont typeface="+mj-lt"/>
              <a:buAutoNum type="arabicPeriod"/>
              <a:defRPr/>
            </a:pPr>
            <a:r>
              <a:rPr lang="en-GB" sz="2600" u="sng" dirty="0">
                <a:latin typeface="+mn-lt"/>
                <a:ea typeface="+mj-ea"/>
                <a:cs typeface="+mj-cs"/>
              </a:rPr>
              <a:t>Accuracy</a:t>
            </a:r>
            <a:r>
              <a:rPr lang="en-GB" sz="2600" dirty="0">
                <a:latin typeface="+mn-lt"/>
                <a:ea typeface="+mj-ea"/>
                <a:cs typeface="+mj-cs"/>
              </a:rPr>
              <a:t>: Correctness</a:t>
            </a:r>
          </a:p>
          <a:p>
            <a:pPr marL="514350" indent="-514350" fontAlgn="auto">
              <a:lnSpc>
                <a:spcPct val="90000"/>
              </a:lnSpc>
              <a:spcAft>
                <a:spcPts val="0"/>
              </a:spcAft>
              <a:buFont typeface="+mj-lt"/>
              <a:buAutoNum type="arabicPeriod"/>
              <a:defRPr/>
            </a:pPr>
            <a:r>
              <a:rPr lang="en-GB" sz="2600" u="sng" dirty="0">
                <a:latin typeface="+mn-lt"/>
                <a:ea typeface="+mj-ea"/>
                <a:cs typeface="+mj-cs"/>
              </a:rPr>
              <a:t>Consistency</a:t>
            </a:r>
            <a:r>
              <a:rPr lang="en-GB" sz="2600" dirty="0">
                <a:latin typeface="+mn-lt"/>
                <a:ea typeface="+mj-ea"/>
                <a:cs typeface="+mj-cs"/>
              </a:rPr>
              <a:t>: No difference across sources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307691" y="2629414"/>
            <a:ext cx="2898755" cy="2049656"/>
          </a:xfrm>
          <a:prstGeom prst="rect">
            <a:avLst/>
          </a:prstGeom>
          <a:ln>
            <a:noFill/>
          </a:ln>
          <a:effectLst>
            <a:outerShdw blurRad="190500" algn="tl" rotWithShape="0">
              <a:srgbClr val="000000">
                <a:alpha val="70000"/>
              </a:srgbClr>
            </a:outerShdw>
          </a:effectLst>
        </p:spPr>
      </p:pic>
      <p:sp>
        <p:nvSpPr>
          <p:cNvPr id="23" name="Rectangle 22"/>
          <p:cNvSpPr/>
          <p:nvPr/>
        </p:nvSpPr>
        <p:spPr>
          <a:xfrm>
            <a:off x="4127202" y="6525344"/>
            <a:ext cx="4693270" cy="276999"/>
          </a:xfrm>
          <a:prstGeom prst="rect">
            <a:avLst/>
          </a:prstGeom>
        </p:spPr>
        <p:txBody>
          <a:bodyPr wrap="square">
            <a:spAutoFit/>
          </a:bodyPr>
          <a:lstStyle/>
          <a:p>
            <a:pPr algn="ctr"/>
            <a:r>
              <a:rPr lang="en-US" sz="1200" dirty="0"/>
              <a:t>http</a:t>
            </a:r>
            <a:r>
              <a:rPr lang="en-US" sz="1200"/>
              <a:t>://www.healthgeolab.net/DOCUMENTS/Guide_HGLC_Part2_2.pdf</a:t>
            </a:r>
            <a:endParaRPr lang="en-US" sz="1200" dirty="0"/>
          </a:p>
        </p:txBody>
      </p:sp>
      <p:sp>
        <p:nvSpPr>
          <p:cNvPr id="24" name="Title 1"/>
          <p:cNvSpPr txBox="1">
            <a:spLocks/>
          </p:cNvSpPr>
          <p:nvPr/>
        </p:nvSpPr>
        <p:spPr>
          <a:xfrm>
            <a:off x="635575" y="32034"/>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dirty="0">
                <a:solidFill>
                  <a:schemeClr val="bg1"/>
                </a:solidFill>
                <a:latin typeface="+mn-lt"/>
              </a:rPr>
              <a:t>Defining the data set specification and ground reference</a:t>
            </a:r>
          </a:p>
        </p:txBody>
      </p:sp>
      <p:sp>
        <p:nvSpPr>
          <p:cNvPr id="9" name="Right Arrow 8"/>
          <p:cNvSpPr/>
          <p:nvPr/>
        </p:nvSpPr>
        <p:spPr>
          <a:xfrm>
            <a:off x="323924" y="5309137"/>
            <a:ext cx="575742" cy="432048"/>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0" name="Rectangle 3"/>
          <p:cNvSpPr>
            <a:spLocks noChangeArrowheads="1"/>
          </p:cNvSpPr>
          <p:nvPr/>
        </p:nvSpPr>
        <p:spPr bwMode="auto">
          <a:xfrm>
            <a:off x="1043608" y="5309137"/>
            <a:ext cx="7992888" cy="1144051"/>
          </a:xfrm>
          <a:prstGeom prst="rect">
            <a:avLst/>
          </a:prstGeom>
          <a:noFill/>
          <a:ln w="9525">
            <a:noFill/>
            <a:miter lim="800000"/>
            <a:headEnd/>
            <a:tailEnd/>
          </a:ln>
        </p:spPr>
        <p:txBody>
          <a:bodyPr lIns="0" tIns="0" rIns="0" bIns="0"/>
          <a:lstStyle/>
          <a:p>
            <a:pPr lvl="0"/>
            <a:r>
              <a:rPr lang="en-GB" sz="2600"/>
              <a:t>The data set specifications and the ground reference capture the standards against which geospatial data is assessed to measure these dimensions.</a:t>
            </a:r>
            <a:endParaRPr lang="en-US" sz="2600"/>
          </a:p>
        </p:txBody>
      </p:sp>
      <p:pic>
        <p:nvPicPr>
          <p:cNvPr id="11" name="Picture 4" descr="C:\Users\Samsung\AppData\Local\Microsoft\Windows\INetCache\IE\TH5BE5R4\sivvus-pendrive-icon-4[1].png">
            <a:extLst>
              <a:ext uri="{FF2B5EF4-FFF2-40B4-BE49-F238E27FC236}">
                <a16:creationId xmlns:a16="http://schemas.microsoft.com/office/drawing/2014/main" xmlns="" id="{EB329157-C2A8-4CE0-A18C-1B761D29EB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4576524"/>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66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8</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dirty="0">
                <a:solidFill>
                  <a:schemeClr val="bg1"/>
                </a:solidFill>
                <a:latin typeface="+mn-lt"/>
              </a:rPr>
              <a:t>Defining the data set specifications</a:t>
            </a: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24408" t="41251" r="46423" b="28738"/>
          <a:stretch>
            <a:fillRect/>
          </a:stretch>
        </p:blipFill>
        <p:spPr bwMode="auto">
          <a:xfrm>
            <a:off x="2492836" y="3789040"/>
            <a:ext cx="4455428" cy="21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965621" y="4950234"/>
            <a:ext cx="1982643" cy="9270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46667"/>
              </a:solidFill>
            </a:endParaRPr>
          </a:p>
        </p:txBody>
      </p:sp>
      <p:sp>
        <p:nvSpPr>
          <p:cNvPr id="16" name="Rectangle 3"/>
          <p:cNvSpPr>
            <a:spLocks noChangeArrowheads="1"/>
          </p:cNvSpPr>
          <p:nvPr/>
        </p:nvSpPr>
        <p:spPr bwMode="auto">
          <a:xfrm>
            <a:off x="323528" y="1196752"/>
            <a:ext cx="8496944" cy="864095"/>
          </a:xfrm>
          <a:prstGeom prst="rect">
            <a:avLst/>
          </a:prstGeom>
          <a:noFill/>
          <a:ln w="9525">
            <a:noFill/>
            <a:miter lim="800000"/>
            <a:headEnd/>
            <a:tailEnd/>
          </a:ln>
        </p:spPr>
        <p:txBody>
          <a:bodyPr lIns="0" tIns="0" rIns="0" bIns="0"/>
          <a:lstStyle/>
          <a:p>
            <a:r>
              <a:rPr lang="en-US" sz="2600"/>
              <a:t>A geospatial data specification document contains all features a geospatial dataset should comply with in order to be considered of good quality and fulfill the original purpose and expected outcomes of the project.</a:t>
            </a:r>
          </a:p>
          <a:p>
            <a:pPr lvl="0"/>
            <a:r>
              <a:rPr lang="en-PH"/>
              <a:t>  </a:t>
            </a:r>
            <a:endParaRPr lang="en-US"/>
          </a:p>
          <a:p>
            <a:pPr lvl="0"/>
            <a:r>
              <a:rPr lang="en-US" sz="2600"/>
              <a:t>The data quality dimensions</a:t>
            </a:r>
            <a:r>
              <a:rPr lang="en-US" sz="2600" baseline="30000"/>
              <a:t>1</a:t>
            </a:r>
            <a:r>
              <a:rPr lang="en-US" sz="2600"/>
              <a:t> covered by the data set specifications are presented below:</a:t>
            </a:r>
          </a:p>
        </p:txBody>
      </p:sp>
      <p:sp>
        <p:nvSpPr>
          <p:cNvPr id="18" name="Rectangle 3"/>
          <p:cNvSpPr>
            <a:spLocks noChangeArrowheads="1"/>
          </p:cNvSpPr>
          <p:nvPr/>
        </p:nvSpPr>
        <p:spPr bwMode="auto">
          <a:xfrm>
            <a:off x="179512" y="6237312"/>
            <a:ext cx="8496944" cy="498970"/>
          </a:xfrm>
          <a:prstGeom prst="rect">
            <a:avLst/>
          </a:prstGeom>
          <a:noFill/>
          <a:ln w="9525">
            <a:noFill/>
            <a:miter lim="800000"/>
            <a:headEnd/>
            <a:tailEnd/>
          </a:ln>
        </p:spPr>
        <p:txBody>
          <a:bodyPr lIns="0" tIns="0" rIns="0" bIns="0"/>
          <a:lstStyle/>
          <a:p>
            <a:pPr lvl="0"/>
            <a:r>
              <a:rPr lang="en-US" sz="2400" baseline="30000"/>
              <a:t>1 </a:t>
            </a:r>
            <a:r>
              <a:rPr lang="en-PH" sz="1400"/>
              <a:t>A Data Quality (DQ) Dimension is a recognised term used by data management professionals to describe a feature of data that can be measured or assessed against defined standards in order to determine the quality of data. </a:t>
            </a:r>
            <a:endParaRPr lang="en-US" sz="1600" u="none" strike="noStrike">
              <a:effectLst/>
            </a:endParaRPr>
          </a:p>
        </p:txBody>
      </p:sp>
    </p:spTree>
    <p:extLst>
      <p:ext uri="{BB962C8B-B14F-4D97-AF65-F5344CB8AC3E}">
        <p14:creationId xmlns:p14="http://schemas.microsoft.com/office/powerpoint/2010/main" val="379220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9</a:t>
            </a:fld>
            <a:endParaRPr lang="en-GB" altLang="en-US"/>
          </a:p>
        </p:txBody>
      </p:sp>
      <p:sp>
        <p:nvSpPr>
          <p:cNvPr id="11" name="Title 1"/>
          <p:cNvSpPr txBox="1">
            <a:spLocks/>
          </p:cNvSpPr>
          <p:nvPr/>
        </p:nvSpPr>
        <p:spPr>
          <a:xfrm>
            <a:off x="645740" y="214983"/>
            <a:ext cx="78867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a:solidFill>
                  <a:schemeClr val="bg1"/>
                </a:solidFill>
                <a:latin typeface="+mn-lt"/>
              </a:rPr>
              <a:t>Defining the data set specifications</a:t>
            </a:r>
            <a:endParaRPr lang="en-PH" altLang="en-US" sz="3200" b="1" dirty="0">
              <a:solidFill>
                <a:schemeClr val="bg1"/>
              </a:solidFill>
              <a:latin typeface="+mn-lt"/>
            </a:endParaRPr>
          </a:p>
        </p:txBody>
      </p:sp>
      <p:sp>
        <p:nvSpPr>
          <p:cNvPr id="16" name="Rectangle 3"/>
          <p:cNvSpPr>
            <a:spLocks noChangeArrowheads="1"/>
          </p:cNvSpPr>
          <p:nvPr/>
        </p:nvSpPr>
        <p:spPr bwMode="auto">
          <a:xfrm>
            <a:off x="251520" y="1052737"/>
            <a:ext cx="8496944" cy="432047"/>
          </a:xfrm>
          <a:prstGeom prst="rect">
            <a:avLst/>
          </a:prstGeom>
          <a:noFill/>
          <a:ln w="9525">
            <a:noFill/>
            <a:miter lim="800000"/>
            <a:headEnd/>
            <a:tailEnd/>
          </a:ln>
        </p:spPr>
        <p:txBody>
          <a:bodyPr lIns="0" tIns="0" rIns="0" bIns="0"/>
          <a:lstStyle/>
          <a:p>
            <a:pPr lvl="0"/>
            <a:r>
              <a:rPr lang="en-US" sz="2400"/>
              <a:t>Such document should contain at least the following information:</a:t>
            </a:r>
          </a:p>
        </p:txBody>
      </p:sp>
      <p:sp>
        <p:nvSpPr>
          <p:cNvPr id="10" name="Rectangle 1"/>
          <p:cNvSpPr>
            <a:spLocks noChangeArrowheads="1"/>
          </p:cNvSpPr>
          <p:nvPr/>
        </p:nvSpPr>
        <p:spPr bwMode="auto">
          <a:xfrm>
            <a:off x="457200" y="1340768"/>
            <a:ext cx="7210425" cy="5432425"/>
          </a:xfrm>
          <a:prstGeom prst="rect">
            <a:avLst/>
          </a:prstGeom>
          <a:noFill/>
          <a:ln w="9525">
            <a:noFill/>
            <a:miter lim="800000"/>
            <a:headEnd/>
            <a:tailEnd/>
          </a:ln>
          <a:effectLst/>
        </p:spPr>
        <p:txBody>
          <a:bodyPr anchor="ctr">
            <a:spAutoFit/>
          </a:bodyPr>
          <a:lstStyle/>
          <a:p>
            <a:pPr>
              <a:buFontTx/>
              <a:buChar char="•"/>
              <a:defRPr/>
            </a:pPr>
            <a:r>
              <a:rPr lang="en-GB" sz="2300" dirty="0">
                <a:latin typeface="+mn-lt"/>
                <a:ea typeface="Times New Roman" pitchFamily="18" charset="0"/>
              </a:rPr>
              <a:t> Validity:</a:t>
            </a:r>
            <a:endParaRPr lang="en-US" sz="2300" dirty="0">
              <a:latin typeface="+mn-lt"/>
            </a:endParaRPr>
          </a:p>
          <a:p>
            <a:pPr lvl="1" eaLnBrk="0" hangingPunct="0">
              <a:defRPr/>
            </a:pPr>
            <a:r>
              <a:rPr lang="en-GB" sz="2300" dirty="0">
                <a:latin typeface="+mn-lt"/>
                <a:ea typeface="Times New Roman" pitchFamily="18" charset="0"/>
              </a:rPr>
              <a:t>V.1 Geographic coordinate system and map projection</a:t>
            </a:r>
            <a:endParaRPr lang="en-US" sz="2300" dirty="0">
              <a:latin typeface="+mn-lt"/>
            </a:endParaRPr>
          </a:p>
          <a:p>
            <a:pPr lvl="1" eaLnBrk="0" hangingPunct="0">
              <a:defRPr/>
            </a:pPr>
            <a:r>
              <a:rPr lang="en-GB" sz="2300" dirty="0">
                <a:latin typeface="+mn-lt"/>
                <a:ea typeface="Times New Roman" pitchFamily="18" charset="0"/>
              </a:rPr>
              <a:t>V.2 Geographic extent of the area being covered</a:t>
            </a:r>
            <a:endParaRPr lang="en-US" sz="2300" dirty="0">
              <a:latin typeface="+mn-lt"/>
            </a:endParaRPr>
          </a:p>
          <a:p>
            <a:pPr lvl="1" eaLnBrk="0" hangingPunct="0">
              <a:defRPr/>
            </a:pPr>
            <a:r>
              <a:rPr lang="en-GB" sz="2300" dirty="0">
                <a:latin typeface="+mn-lt"/>
                <a:ea typeface="Times New Roman" pitchFamily="18" charset="0"/>
              </a:rPr>
              <a:t>V.3 Language(s) included in the data</a:t>
            </a:r>
            <a:endParaRPr lang="en-US" sz="2300" dirty="0">
              <a:latin typeface="+mn-lt"/>
            </a:endParaRPr>
          </a:p>
          <a:p>
            <a:pPr lvl="1" eaLnBrk="0" hangingPunct="0">
              <a:defRPr/>
            </a:pPr>
            <a:r>
              <a:rPr lang="en-GB" sz="2300" dirty="0">
                <a:latin typeface="+mn-lt"/>
                <a:ea typeface="Times New Roman" pitchFamily="18" charset="0"/>
              </a:rPr>
              <a:t>V.4 File format(s) for sharing data</a:t>
            </a:r>
            <a:endParaRPr lang="en-US" sz="2300" dirty="0">
              <a:latin typeface="+mn-lt"/>
            </a:endParaRPr>
          </a:p>
          <a:p>
            <a:pPr lvl="1" eaLnBrk="0" hangingPunct="0">
              <a:defRPr/>
            </a:pPr>
            <a:r>
              <a:rPr lang="en-GB" sz="2300" dirty="0">
                <a:latin typeface="+mn-lt"/>
                <a:ea typeface="Times New Roman" pitchFamily="18" charset="0"/>
              </a:rPr>
              <a:t>V.5 Metadata standard used to document the data</a:t>
            </a:r>
            <a:endParaRPr lang="en-US" sz="2300" dirty="0">
              <a:latin typeface="+mn-lt"/>
            </a:endParaRPr>
          </a:p>
          <a:p>
            <a:pPr eaLnBrk="0" hangingPunct="0">
              <a:buFontTx/>
              <a:buChar char="•"/>
              <a:defRPr/>
            </a:pPr>
            <a:r>
              <a:rPr lang="en-GB" sz="2300" dirty="0">
                <a:latin typeface="+mn-lt"/>
                <a:ea typeface="Times New Roman" pitchFamily="18" charset="0"/>
              </a:rPr>
              <a:t> Accuracy:</a:t>
            </a:r>
            <a:endParaRPr lang="en-US" sz="2300" dirty="0">
              <a:latin typeface="+mn-lt"/>
            </a:endParaRPr>
          </a:p>
          <a:p>
            <a:pPr lvl="1" eaLnBrk="0" hangingPunct="0">
              <a:defRPr/>
            </a:pPr>
            <a:r>
              <a:rPr lang="en-GB" sz="2300" dirty="0">
                <a:latin typeface="+mn-lt"/>
                <a:ea typeface="Times New Roman" pitchFamily="18" charset="0"/>
              </a:rPr>
              <a:t>A.1 Scale (vector layers)</a:t>
            </a:r>
            <a:endParaRPr lang="en-US" sz="2300" dirty="0">
              <a:latin typeface="+mn-lt"/>
            </a:endParaRPr>
          </a:p>
          <a:p>
            <a:pPr lvl="1" eaLnBrk="0" hangingPunct="0">
              <a:defRPr/>
            </a:pPr>
            <a:r>
              <a:rPr lang="en-GB" sz="2300" dirty="0">
                <a:latin typeface="+mn-lt"/>
                <a:ea typeface="Times New Roman" pitchFamily="18" charset="0"/>
              </a:rPr>
              <a:t>A.2 Spatial resolution (raster layers)</a:t>
            </a:r>
            <a:endParaRPr lang="en-US" sz="2300" dirty="0">
              <a:latin typeface="+mn-lt"/>
            </a:endParaRPr>
          </a:p>
          <a:p>
            <a:pPr lvl="1" eaLnBrk="0" hangingPunct="0">
              <a:defRPr/>
            </a:pPr>
            <a:r>
              <a:rPr lang="en-GB" sz="2300" dirty="0">
                <a:latin typeface="+mn-lt"/>
                <a:ea typeface="Times New Roman" pitchFamily="18" charset="0"/>
              </a:rPr>
              <a:t>A.3 Positional accuracy (vector layers)</a:t>
            </a:r>
            <a:endParaRPr lang="en-US" sz="2300" dirty="0">
              <a:latin typeface="+mn-lt"/>
            </a:endParaRPr>
          </a:p>
          <a:p>
            <a:pPr lvl="1" eaLnBrk="0" hangingPunct="0">
              <a:defRPr/>
            </a:pPr>
            <a:r>
              <a:rPr lang="en-GB" sz="2300" dirty="0">
                <a:latin typeface="+mn-lt"/>
                <a:ea typeface="Times New Roman" pitchFamily="18" charset="0"/>
              </a:rPr>
              <a:t>A.4 Positional accuracy (GNSS reading)</a:t>
            </a:r>
            <a:endParaRPr lang="en-US" sz="2300" dirty="0">
              <a:latin typeface="+mn-lt"/>
            </a:endParaRPr>
          </a:p>
          <a:p>
            <a:pPr lvl="1" eaLnBrk="0" hangingPunct="0">
              <a:defRPr/>
            </a:pPr>
            <a:r>
              <a:rPr lang="en-GB" sz="2300" dirty="0">
                <a:latin typeface="+mn-lt"/>
                <a:ea typeface="Times New Roman" pitchFamily="18" charset="0"/>
              </a:rPr>
              <a:t>A.5 Positional precision (GNSS reading)</a:t>
            </a:r>
            <a:endParaRPr lang="en-US" sz="2300" dirty="0">
              <a:latin typeface="+mn-lt"/>
            </a:endParaRPr>
          </a:p>
          <a:p>
            <a:pPr eaLnBrk="0" hangingPunct="0">
              <a:buFontTx/>
              <a:buChar char="•"/>
              <a:defRPr/>
            </a:pPr>
            <a:r>
              <a:rPr lang="en-GB" sz="2300" dirty="0">
                <a:latin typeface="+mn-lt"/>
                <a:ea typeface="Times New Roman" pitchFamily="18" charset="0"/>
              </a:rPr>
              <a:t> Timeliness:</a:t>
            </a:r>
            <a:endParaRPr lang="en-US" sz="2300" dirty="0">
              <a:latin typeface="+mn-lt"/>
            </a:endParaRPr>
          </a:p>
          <a:p>
            <a:pPr lvl="1" eaLnBrk="0" hangingPunct="0">
              <a:defRPr/>
            </a:pPr>
            <a:r>
              <a:rPr lang="en-GB" sz="2300" dirty="0">
                <a:latin typeface="+mn-lt"/>
                <a:ea typeface="Times New Roman" pitchFamily="18" charset="0"/>
              </a:rPr>
              <a:t>T.1 Period for which the data is being considered as relevant</a:t>
            </a:r>
            <a:endParaRPr lang="en-GB" sz="2300" dirty="0">
              <a:latin typeface="+mn-lt"/>
            </a:endParaRPr>
          </a:p>
        </p:txBody>
      </p:sp>
      <p:sp>
        <p:nvSpPr>
          <p:cNvPr id="12" name="Left Brace 11"/>
          <p:cNvSpPr/>
          <p:nvPr/>
        </p:nvSpPr>
        <p:spPr>
          <a:xfrm flipH="1">
            <a:off x="7646565" y="1556469"/>
            <a:ext cx="647700" cy="49688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ysClr val="windowText" lastClr="000000"/>
                </a:solidFill>
              </a:ln>
            </a:endParaRPr>
          </a:p>
        </p:txBody>
      </p:sp>
      <p:sp>
        <p:nvSpPr>
          <p:cNvPr id="13" name="Rectangle 1"/>
          <p:cNvSpPr>
            <a:spLocks noChangeArrowheads="1"/>
          </p:cNvSpPr>
          <p:nvPr/>
        </p:nvSpPr>
        <p:spPr bwMode="auto">
          <a:xfrm rot="16200000">
            <a:off x="7151216" y="3754363"/>
            <a:ext cx="2754312" cy="584200"/>
          </a:xfrm>
          <a:prstGeom prst="rect">
            <a:avLst/>
          </a:prstGeom>
          <a:noFill/>
          <a:ln w="9525">
            <a:noFill/>
            <a:miter lim="800000"/>
            <a:headEnd/>
            <a:tailEnd/>
          </a:ln>
          <a:effectLst/>
        </p:spPr>
        <p:txBody>
          <a:bodyPr anchor="ctr">
            <a:spAutoFit/>
          </a:bodyPr>
          <a:lstStyle/>
          <a:p>
            <a:pPr algn="ctr">
              <a:defRPr/>
            </a:pPr>
            <a:r>
              <a:rPr lang="en-GB" sz="3200" dirty="0">
                <a:solidFill>
                  <a:srgbClr val="346667"/>
                </a:solidFill>
                <a:latin typeface="+mn-lt"/>
              </a:rPr>
              <a:t>Consistency</a:t>
            </a:r>
            <a:endParaRPr lang="en-US" sz="3200" dirty="0">
              <a:solidFill>
                <a:srgbClr val="346667"/>
              </a:solidFill>
              <a:latin typeface="+mn-lt"/>
            </a:endParaRPr>
          </a:p>
        </p:txBody>
      </p:sp>
    </p:spTree>
    <p:extLst>
      <p:ext uri="{BB962C8B-B14F-4D97-AF65-F5344CB8AC3E}">
        <p14:creationId xmlns:p14="http://schemas.microsoft.com/office/powerpoint/2010/main" val="1441871928"/>
      </p:ext>
    </p:extLst>
  </p:cSld>
  <p:clrMapOvr>
    <a:masterClrMapping/>
  </p:clrMapOvr>
</p:sld>
</file>

<file path=ppt/theme/theme1.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4744</Words>
  <Application>Microsoft Office PowerPoint</Application>
  <PresentationFormat>On-screen Show (4:3)</PresentationFormat>
  <Paragraphs>568</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MORU_Epi_HGLC_template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Izay Pantanilla</cp:lastModifiedBy>
  <cp:revision>88</cp:revision>
  <dcterms:created xsi:type="dcterms:W3CDTF">2018-03-06T13:12:55Z</dcterms:created>
  <dcterms:modified xsi:type="dcterms:W3CDTF">2019-04-02T02:30:06Z</dcterms:modified>
</cp:coreProperties>
</file>