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8" r:id="rId2"/>
    <p:sldId id="290" r:id="rId3"/>
    <p:sldId id="310" r:id="rId4"/>
    <p:sldId id="291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2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3430">
          <p15:clr>
            <a:srgbClr val="A4A3A4"/>
          </p15:clr>
        </p15:guide>
        <p15:guide id="5" orient="horz" pos="1253">
          <p15:clr>
            <a:srgbClr val="A4A3A4"/>
          </p15:clr>
        </p15:guide>
        <p15:guide id="6" orient="horz" pos="2478">
          <p15:clr>
            <a:srgbClr val="A4A3A4"/>
          </p15:clr>
        </p15:guide>
        <p15:guide id="7" pos="2880">
          <p15:clr>
            <a:srgbClr val="A4A3A4"/>
          </p15:clr>
        </p15:guide>
        <p15:guide id="8" pos="4967">
          <p15:clr>
            <a:srgbClr val="A4A3A4"/>
          </p15:clr>
        </p15:guide>
        <p15:guide id="9" pos="793">
          <p15:clr>
            <a:srgbClr val="A4A3A4"/>
          </p15:clr>
        </p15:guide>
        <p15:guide id="10" pos="4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CB5"/>
    <a:srgbClr val="315A75"/>
    <a:srgbClr val="3398CC"/>
    <a:srgbClr val="346667"/>
    <a:srgbClr val="1B3163"/>
    <a:srgbClr val="001C54"/>
    <a:srgbClr val="D8AA37"/>
    <a:srgbClr val="253C88"/>
    <a:srgbClr val="2384C0"/>
    <a:srgbClr val="315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919" autoAdjust="0"/>
    <p:restoredTop sz="72902" autoAdjust="0"/>
  </p:normalViewPr>
  <p:slideViewPr>
    <p:cSldViewPr showGuides="1">
      <p:cViewPr varScale="1">
        <p:scale>
          <a:sx n="75" d="100"/>
          <a:sy n="75" d="100"/>
        </p:scale>
        <p:origin x="-1734" y="-96"/>
      </p:cViewPr>
      <p:guideLst>
        <p:guide orient="horz" pos="3022"/>
        <p:guide orient="horz" pos="618"/>
        <p:guide orient="horz" pos="4065"/>
        <p:guide orient="horz" pos="3430"/>
        <p:guide orient="horz" pos="1253"/>
        <p:guide orient="horz" pos="2478"/>
        <p:guide pos="2880"/>
        <p:guide pos="4967"/>
        <p:guide pos="793"/>
        <p:guide pos="43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69B6999-3394-44CF-8F97-70A985E924E7}" type="datetimeFigureOut">
              <a:rPr lang="en-PH" altLang="en-US"/>
              <a:pPr>
                <a:defRPr/>
              </a:pPr>
              <a:t>03/04/2019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189B38-87AB-431D-88EE-EB47DCC6C7B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30343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 smtClean="0">
                <a:solidFill>
                  <a:schemeClr val="bg1"/>
                </a:solidFill>
                <a:latin typeface="+mn-lt"/>
              </a:rPr>
              <a:t>GIS - Definition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34803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 smtClean="0">
                <a:solidFill>
                  <a:schemeClr val="bg1"/>
                </a:solidFill>
                <a:latin typeface="+mn-lt"/>
              </a:rPr>
              <a:t>What is QGIS?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11072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 smtClean="0">
                <a:solidFill>
                  <a:schemeClr val="bg1"/>
                </a:solidFill>
                <a:latin typeface="+mn-lt"/>
              </a:rPr>
              <a:t>Essential elements of GIS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6223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 smtClean="0">
                <a:solidFill>
                  <a:schemeClr val="bg1"/>
                </a:solidFill>
                <a:latin typeface="+mn-lt"/>
              </a:rPr>
              <a:t>What can you do with GIS in public health?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02805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 smtClean="0">
                <a:solidFill>
                  <a:schemeClr val="bg1"/>
                </a:solidFill>
                <a:latin typeface="+mn-lt"/>
              </a:rPr>
              <a:t>What can you do with GIS in public health?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108559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 smtClean="0">
                <a:solidFill>
                  <a:schemeClr val="bg1"/>
                </a:solidFill>
                <a:latin typeface="+mn-lt"/>
              </a:rPr>
              <a:t>Example of application in Public Health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6054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 smtClean="0">
                <a:solidFill>
                  <a:schemeClr val="bg1"/>
                </a:solidFill>
                <a:latin typeface="+mn-lt"/>
              </a:rPr>
              <a:t>Example of application in Public Health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32797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 smtClean="0">
                <a:solidFill>
                  <a:schemeClr val="bg1"/>
                </a:solidFill>
                <a:latin typeface="+mn-lt"/>
              </a:rPr>
              <a:t>Example of application in Public Health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08459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 smtClean="0">
                <a:solidFill>
                  <a:schemeClr val="bg1"/>
                </a:solidFill>
                <a:latin typeface="+mn-lt"/>
              </a:rPr>
              <a:t>Example of application in Public Health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64816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altLang="en-US" sz="1200" b="1" smtClean="0">
                <a:solidFill>
                  <a:schemeClr val="bg1"/>
                </a:solidFill>
                <a:latin typeface="+mn-lt"/>
              </a:rPr>
              <a:t>Not everything is a GIS </a:t>
            </a:r>
            <a:endParaRPr lang="en-PH" altLang="en-US" sz="1200" b="1" smtClean="0">
              <a:solidFill>
                <a:schemeClr val="bg1"/>
              </a:solidFill>
              <a:latin typeface="+mn-lt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2411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981075"/>
            <a:ext cx="9144000" cy="3816350"/>
          </a:xfrm>
          <a:prstGeom prst="rect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319336" y="116632"/>
            <a:ext cx="8573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</a:rPr>
              <a:t>INTRODUCTION TO GEOSPATIAL DATA MANAGEMENT AND TECHNOLOGIES </a:t>
            </a:r>
          </a:p>
          <a:p>
            <a:r>
              <a:rPr lang="en-US" sz="2000" b="1">
                <a:solidFill>
                  <a:schemeClr val="bg1"/>
                </a:solidFill>
                <a:latin typeface="+mn-lt"/>
              </a:rPr>
              <a:t>FOR MALARIA PROGRAMS</a:t>
            </a:r>
          </a:p>
        </p:txBody>
      </p:sp>
      <p:sp>
        <p:nvSpPr>
          <p:cNvPr id="15" name="TextBox 6"/>
          <p:cNvSpPr txBox="1">
            <a:spLocks noChangeArrowheads="1"/>
          </p:cNvSpPr>
          <p:nvPr userDrawn="1"/>
        </p:nvSpPr>
        <p:spPr bwMode="auto">
          <a:xfrm>
            <a:off x="547056" y="1340768"/>
            <a:ext cx="8043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 </a:t>
            </a:r>
            <a:endParaRPr lang="en-US" altLang="en-US" sz="2000" dirty="0">
              <a:solidFill>
                <a:schemeClr val="bg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8CFF5A5-99E8-4781-B4A3-D6187ED51D3C}"/>
              </a:ext>
            </a:extLst>
          </p:cNvPr>
          <p:cNvGrpSpPr/>
          <p:nvPr userDrawn="1"/>
        </p:nvGrpSpPr>
        <p:grpSpPr>
          <a:xfrm>
            <a:off x="1711957" y="4815300"/>
            <a:ext cx="5714485" cy="1861426"/>
            <a:chOff x="1691680" y="4815300"/>
            <a:chExt cx="5714485" cy="1861426"/>
          </a:xfrm>
        </p:grpSpPr>
        <p:pic>
          <p:nvPicPr>
            <p:cNvPr id="20" name="Picture 2" descr="D:\GAIA-GEOSYSTEMS\DROPBOX\Dropbox (Personal)\HEALTH_GEOLAB\ADVOCACY\LOGOS\LSHTM_Logo_Black.jpg">
              <a:extLst>
                <a:ext uri="{FF2B5EF4-FFF2-40B4-BE49-F238E27FC236}">
                  <a16:creationId xmlns:a16="http://schemas.microsoft.com/office/drawing/2014/main" xmlns="" id="{950C5D8A-B521-4D71-9577-6CB70B7E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5020799"/>
              <a:ext cx="1512168" cy="726338"/>
            </a:xfrm>
            <a:prstGeom prst="rect">
              <a:avLst/>
            </a:prstGeom>
            <a:noFill/>
          </p:spPr>
        </p:pic>
        <p:pic>
          <p:nvPicPr>
            <p:cNvPr id="21" name="Picture 20" descr="D:\GAIA-GEOSYSTEMS\DROPBOX\Dropbox (Personal)\HEALTH_GEOLAB\ADVOCACY\LOGO\Logo_HGLC_051117.jpg">
              <a:extLst>
                <a:ext uri="{FF2B5EF4-FFF2-40B4-BE49-F238E27FC236}">
                  <a16:creationId xmlns:a16="http://schemas.microsoft.com/office/drawing/2014/main" xmlns="" id="{9874CDE5-E3FC-4C65-A7C2-0CD38160BE4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0479" y="4903216"/>
              <a:ext cx="2645526" cy="9615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4.png">
              <a:extLst>
                <a:ext uri="{FF2B5EF4-FFF2-40B4-BE49-F238E27FC236}">
                  <a16:creationId xmlns:a16="http://schemas.microsoft.com/office/drawing/2014/main" xmlns="" id="{650BE311-E08F-4BF7-B655-739F7FC20DB8}"/>
                </a:ext>
              </a:extLst>
            </p:cNvPr>
            <p:cNvPicPr/>
            <p:nvPr userDrawn="1"/>
          </p:nvPicPr>
          <p:blipFill>
            <a:blip r:embed="rId4"/>
            <a:srcRect/>
            <a:stretch>
              <a:fillRect/>
            </a:stretch>
          </p:blipFill>
          <p:spPr>
            <a:xfrm>
              <a:off x="2987824" y="5850878"/>
              <a:ext cx="864096" cy="825848"/>
            </a:xfrm>
            <a:prstGeom prst="rect">
              <a:avLst/>
            </a:prstGeom>
            <a:ln/>
          </p:spPr>
        </p:pic>
        <p:pic>
          <p:nvPicPr>
            <p:cNvPr id="23" name="image3.jpg">
              <a:extLst>
                <a:ext uri="{FF2B5EF4-FFF2-40B4-BE49-F238E27FC236}">
                  <a16:creationId xmlns:a16="http://schemas.microsoft.com/office/drawing/2014/main" xmlns="" id="{BBA40595-6FF5-4C05-B82C-75D9B3DFFA4E}"/>
                </a:ext>
              </a:extLst>
            </p:cNvPr>
            <p:cNvPicPr/>
            <p:nvPr userDrawn="1"/>
          </p:nvPicPr>
          <p:blipFill>
            <a:blip r:embed="rId5"/>
            <a:srcRect/>
            <a:stretch>
              <a:fillRect/>
            </a:stretch>
          </p:blipFill>
          <p:spPr>
            <a:xfrm>
              <a:off x="5966005" y="4815300"/>
              <a:ext cx="1440160" cy="1080120"/>
            </a:xfrm>
            <a:prstGeom prst="rect">
              <a:avLst/>
            </a:prstGeom>
            <a:ln/>
          </p:spPr>
        </p:pic>
      </p:grpSp>
      <p:pic>
        <p:nvPicPr>
          <p:cNvPr id="24" name="Picture 2" descr="C:\Users\Izay Pantanilla\Downloads\MORU_FS_CMYK.tif">
            <a:extLst>
              <a:ext uri="{FF2B5EF4-FFF2-40B4-BE49-F238E27FC236}">
                <a16:creationId xmlns:a16="http://schemas.microsoft.com/office/drawing/2014/main" xmlns="" id="{C628E4B2-07C3-4366-A6DF-79F43848CD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26120"/>
            <a:ext cx="2045386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4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87E6-366B-4506-9337-18DC725D07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25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2C42-1A81-4EC6-8CF3-557E18F900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40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53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CFA5E-D7BE-45A1-BD59-8EBEFF519CD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5A72-0C49-4A36-9BEC-E859308CD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75C9-5D4F-414A-97D3-C0A057E90B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DD1E-DF06-49C3-A8E9-3A92C7FD62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16FC-F98C-4DE2-B866-A610A6845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6065-FBFD-4591-9A24-E561AF3F8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34DB-9A3E-4C43-A0A4-114473BFEB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E89-52C6-47CD-B590-C8A4170E4E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1579" y="647223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8" r:id="rId1"/>
    <p:sldLayoutId id="2147485334" r:id="rId2"/>
    <p:sldLayoutId id="2147485335" r:id="rId3"/>
    <p:sldLayoutId id="2147485336" r:id="rId4"/>
    <p:sldLayoutId id="2147485341" r:id="rId5"/>
    <p:sldLayoutId id="2147485342" r:id="rId6"/>
    <p:sldLayoutId id="2147485343" r:id="rId7"/>
    <p:sldLayoutId id="2147485337" r:id="rId8"/>
    <p:sldLayoutId id="2147485338" r:id="rId9"/>
    <p:sldLayoutId id="2147485339" r:id="rId10"/>
    <p:sldLayoutId id="2147485344" r:id="rId11"/>
    <p:sldLayoutId id="2147485345" r:id="rId12"/>
    <p:sldLayoutId id="2147485346" r:id="rId13"/>
    <p:sldLayoutId id="2147485347" r:id="rId14"/>
    <p:sldLayoutId id="2147485333" r:id="rId15"/>
    <p:sldLayoutId id="2147485349" r:id="rId1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wmf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11" Type="http://schemas.openxmlformats.org/officeDocument/2006/relationships/image" Target="../media/image29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8.png"/><Relationship Id="rId4" Type="http://schemas.openxmlformats.org/officeDocument/2006/relationships/image" Target="../media/image24.wmf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10" Type="http://schemas.openxmlformats.org/officeDocument/2006/relationships/image" Target="../media/image36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hyperlink" Target="http://data.euro.who.int/e-atlas/europe/" TargetMode="External"/><Relationship Id="rId15" Type="http://schemas.openxmlformats.org/officeDocument/2006/relationships/image" Target="../media/image47.png"/><Relationship Id="rId10" Type="http://schemas.openxmlformats.org/officeDocument/2006/relationships/hyperlink" Target="http://www.gaia-geosystems.org/PROJECTS/VRAM/KAZ/vram_kaz_home.htm" TargetMode="External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3" Type="http://schemas.openxmlformats.org/officeDocument/2006/relationships/hyperlink" Target="http://www.arcgis.com/" TargetMode="Externa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hyperlink" Target="http://www.qgis.org/" TargetMode="External"/><Relationship Id="rId9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547056" y="1724615"/>
            <a:ext cx="80438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600" smtClean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RECAP Day 2</a:t>
            </a:r>
          </a:p>
          <a:p>
            <a:pPr algn="ctr"/>
            <a:endParaRPr lang="en-PH" altLang="en-US" sz="3600">
              <a:solidFill>
                <a:schemeClr val="bg1"/>
              </a:solidFill>
              <a:latin typeface="+mn-lt"/>
              <a:ea typeface="Century Gothic" charset="0"/>
              <a:cs typeface="Century Gothic" charset="0"/>
            </a:endParaRPr>
          </a:p>
          <a:p>
            <a:pPr algn="ctr"/>
            <a:endParaRPr lang="en-US" altLang="en-US" sz="3600" dirty="0">
              <a:solidFill>
                <a:schemeClr val="bg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3420888" y="1"/>
            <a:ext cx="648072" cy="692696"/>
          </a:xfrm>
          <a:prstGeom prst="rect">
            <a:avLst/>
          </a:prstGeom>
          <a:solidFill>
            <a:srgbClr val="238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2628800" y="0"/>
            <a:ext cx="648072" cy="692696"/>
          </a:xfrm>
          <a:prstGeom prst="rect">
            <a:avLst/>
          </a:prstGeom>
          <a:solidFill>
            <a:srgbClr val="253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1836712" y="0"/>
            <a:ext cx="648072" cy="692696"/>
          </a:xfrm>
          <a:prstGeom prst="rect">
            <a:avLst/>
          </a:prstGeom>
          <a:solidFill>
            <a:srgbClr val="D8A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3433588" y="892175"/>
            <a:ext cx="648072" cy="692696"/>
          </a:xfrm>
          <a:prstGeom prst="rect">
            <a:avLst/>
          </a:prstGeom>
          <a:solidFill>
            <a:srgbClr val="001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2654200" y="896020"/>
            <a:ext cx="648072" cy="692696"/>
          </a:xfrm>
          <a:prstGeom prst="rect">
            <a:avLst/>
          </a:prstGeom>
          <a:solidFill>
            <a:srgbClr val="1B3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862112" y="896020"/>
            <a:ext cx="648072" cy="692696"/>
          </a:xfrm>
          <a:prstGeom prst="rect">
            <a:avLst/>
          </a:prstGeom>
          <a:solidFill>
            <a:srgbClr val="34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-3454796" y="1700808"/>
            <a:ext cx="648072" cy="692696"/>
          </a:xfrm>
          <a:prstGeom prst="rect">
            <a:avLst/>
          </a:prstGeom>
          <a:solidFill>
            <a:srgbClr val="339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2666900" y="1700808"/>
            <a:ext cx="648072" cy="692696"/>
          </a:xfrm>
          <a:prstGeom prst="rect">
            <a:avLst/>
          </a:prstGeom>
          <a:solidFill>
            <a:srgbClr val="315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836712" y="1700808"/>
            <a:ext cx="648072" cy="6926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3467496" y="2492896"/>
            <a:ext cx="648072" cy="692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03933"/>
            <a:ext cx="4008437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39401"/>
              </p:ext>
            </p:extLst>
          </p:nvPr>
        </p:nvGraphicFramePr>
        <p:xfrm>
          <a:off x="2603500" y="3467695"/>
          <a:ext cx="20161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Worksheet" r:id="rId5" imgW="3834000" imgH="750960" progId="Excel.Sheet.8">
                  <p:embed/>
                </p:oleObj>
              </mc:Choice>
              <mc:Fallback>
                <p:oleObj name="Worksheet" r:id="rId5" imgW="3834000" imgH="7509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3467695"/>
                        <a:ext cx="201612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667470"/>
            <a:ext cx="16494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AutoShape 8"/>
          <p:cNvSpPr>
            <a:spLocks noChangeArrowheads="1"/>
          </p:cNvSpPr>
          <p:nvPr/>
        </p:nvSpPr>
        <p:spPr bwMode="auto">
          <a:xfrm rot="2372260">
            <a:off x="2243138" y="3178770"/>
            <a:ext cx="358775" cy="301625"/>
          </a:xfrm>
          <a:prstGeom prst="rightArrow">
            <a:avLst>
              <a:gd name="adj1" fmla="val 50000"/>
              <a:gd name="adj2" fmla="val 29737"/>
            </a:avLst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CH">
              <a:latin typeface="+mn-lt"/>
            </a:endParaRPr>
          </a:p>
        </p:txBody>
      </p:sp>
      <p:sp>
        <p:nvSpPr>
          <p:cNvPr id="1030" name="AutoShape 9"/>
          <p:cNvSpPr>
            <a:spLocks noChangeArrowheads="1"/>
          </p:cNvSpPr>
          <p:nvPr/>
        </p:nvSpPr>
        <p:spPr bwMode="auto">
          <a:xfrm rot="-3006260">
            <a:off x="3371851" y="2986682"/>
            <a:ext cx="550862" cy="214313"/>
          </a:xfrm>
          <a:prstGeom prst="rightArrow">
            <a:avLst>
              <a:gd name="adj1" fmla="val 50000"/>
              <a:gd name="adj2" fmla="val 64259"/>
            </a:avLst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CH">
              <a:latin typeface="+mn-lt"/>
            </a:endParaRPr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803275" y="4747220"/>
            <a:ext cx="2719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GB" sz="2000">
                <a:latin typeface="+mn-lt"/>
                <a:cs typeface="Tahoma" pitchFamily="34" charset="0"/>
              </a:rPr>
              <a:t> Location (e.g. altitude)</a:t>
            </a:r>
            <a:endParaRPr lang="en-US" sz="2000">
              <a:latin typeface="+mn-lt"/>
              <a:cs typeface="Tahoma" pitchFamily="34" charset="0"/>
            </a:endParaRPr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5265738" y="1951633"/>
            <a:ext cx="1879600" cy="1804987"/>
            <a:chOff x="2928" y="892"/>
            <a:chExt cx="2261" cy="2612"/>
          </a:xfrm>
        </p:grpSpPr>
        <p:sp>
          <p:nvSpPr>
            <p:cNvPr id="1044" name="Rectangle 14"/>
            <p:cNvSpPr>
              <a:spLocks noChangeArrowheads="1"/>
            </p:cNvSpPr>
            <p:nvPr/>
          </p:nvSpPr>
          <p:spPr bwMode="auto">
            <a:xfrm>
              <a:off x="3081" y="1007"/>
              <a:ext cx="2085" cy="2336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+mn-lt"/>
              </a:endParaRPr>
            </a:p>
          </p:txBody>
        </p:sp>
        <p:pic>
          <p:nvPicPr>
            <p:cNvPr id="2069" name="Picture 15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59"/>
            <a:stretch>
              <a:fillRect/>
            </a:stretch>
          </p:blipFill>
          <p:spPr bwMode="auto">
            <a:xfrm>
              <a:off x="2928" y="892"/>
              <a:ext cx="2261" cy="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7" name="Group 20"/>
          <p:cNvGrpSpPr>
            <a:grpSpLocks/>
          </p:cNvGrpSpPr>
          <p:nvPr/>
        </p:nvGrpSpPr>
        <p:grpSpPr bwMode="auto">
          <a:xfrm>
            <a:off x="809625" y="3535958"/>
            <a:ext cx="5491163" cy="1985962"/>
            <a:chOff x="810168" y="3068960"/>
            <a:chExt cx="5489999" cy="1985477"/>
          </a:xfrm>
        </p:grpSpPr>
        <p:sp>
          <p:nvSpPr>
            <p:cNvPr id="1042" name="Text Box 10"/>
            <p:cNvSpPr txBox="1">
              <a:spLocks noChangeArrowheads="1"/>
            </p:cNvSpPr>
            <p:nvPr/>
          </p:nvSpPr>
          <p:spPr bwMode="auto">
            <a:xfrm>
              <a:off x="810168" y="4654485"/>
              <a:ext cx="1263382" cy="399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  <a:defRPr/>
              </a:pPr>
              <a:r>
                <a:rPr lang="en-GB" sz="2000">
                  <a:latin typeface="+mn-lt"/>
                  <a:cs typeface="Tahoma" pitchFamily="34" charset="0"/>
                </a:rPr>
                <a:t> Distance</a:t>
              </a:r>
              <a:endParaRPr lang="en-US" sz="2000">
                <a:latin typeface="+mn-lt"/>
                <a:cs typeface="Tahoma" pitchFamily="34" charset="0"/>
              </a:endParaRPr>
            </a:p>
          </p:txBody>
        </p:sp>
        <p:pic>
          <p:nvPicPr>
            <p:cNvPr id="2067" name="Picture 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r="41003"/>
            <a:stretch>
              <a:fillRect/>
            </a:stretch>
          </p:blipFill>
          <p:spPr bwMode="auto">
            <a:xfrm>
              <a:off x="4817442" y="3068960"/>
              <a:ext cx="1482725" cy="166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8" name="Group 30"/>
          <p:cNvGrpSpPr>
            <a:grpSpLocks/>
          </p:cNvGrpSpPr>
          <p:nvPr/>
        </p:nvGrpSpPr>
        <p:grpSpPr bwMode="auto">
          <a:xfrm>
            <a:off x="817563" y="4680545"/>
            <a:ext cx="4378325" cy="1628775"/>
            <a:chOff x="757" y="3158"/>
            <a:chExt cx="2758" cy="1026"/>
          </a:xfrm>
        </p:grpSpPr>
        <p:sp>
          <p:nvSpPr>
            <p:cNvPr id="1040" name="Text Box 11"/>
            <p:cNvSpPr txBox="1">
              <a:spLocks noChangeArrowheads="1"/>
            </p:cNvSpPr>
            <p:nvPr/>
          </p:nvSpPr>
          <p:spPr bwMode="auto">
            <a:xfrm>
              <a:off x="757" y="3657"/>
              <a:ext cx="121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  <a:defRPr/>
              </a:pPr>
              <a:r>
                <a:rPr lang="en-GB" sz="2000">
                  <a:latin typeface="+mn-lt"/>
                  <a:cs typeface="Tahoma" pitchFamily="34" charset="0"/>
                </a:rPr>
                <a:t> Travelling Time</a:t>
              </a:r>
              <a:endParaRPr lang="en-US" sz="2000">
                <a:latin typeface="+mn-lt"/>
                <a:cs typeface="Tahoma" pitchFamily="34" charset="0"/>
              </a:endParaRPr>
            </a:p>
          </p:txBody>
        </p:sp>
        <p:pic>
          <p:nvPicPr>
            <p:cNvPr id="2065" name="Picture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3158"/>
              <a:ext cx="980" cy="1026"/>
            </a:xfrm>
            <a:prstGeom prst="rect">
              <a:avLst/>
            </a:prstGeom>
            <a:noFill/>
            <a:ln w="9525">
              <a:solidFill>
                <a:srgbClr val="33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9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3099395"/>
            <a:ext cx="22018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628158"/>
            <a:ext cx="23034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74650" y="1070570"/>
            <a:ext cx="8534400" cy="68580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800" dirty="0">
                <a:latin typeface="+mn-lt"/>
                <a:ea typeface="+mj-ea"/>
                <a:cs typeface="+mj-cs"/>
              </a:rPr>
              <a:t>Spatial </a:t>
            </a:r>
            <a:r>
              <a:rPr lang="fr-CH" sz="2800" dirty="0" err="1">
                <a:latin typeface="+mn-lt"/>
                <a:ea typeface="+mj-ea"/>
                <a:cs typeface="+mj-cs"/>
              </a:rPr>
              <a:t>analysis</a:t>
            </a:r>
            <a:endParaRPr lang="en-US" sz="2800" dirty="0">
              <a:latin typeface="+mn-lt"/>
              <a:ea typeface="+mj-ea"/>
              <a:cs typeface="+mj-cs"/>
            </a:endParaRPr>
          </a:p>
        </p:txBody>
      </p:sp>
      <p:sp>
        <p:nvSpPr>
          <p:cNvPr id="2063" name="Slide Number Placeholder 3"/>
          <p:cNvSpPr txBox="1">
            <a:spLocks/>
          </p:cNvSpPr>
          <p:nvPr/>
        </p:nvSpPr>
        <p:spPr bwMode="auto">
          <a:xfrm>
            <a:off x="6457950" y="644842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E44FBC5F-D47B-4BEF-847C-2B08B5C449D2}" type="slidenum">
              <a:rPr lang="en-GB" altLang="en-US" sz="1200">
                <a:solidFill>
                  <a:schemeClr val="bg1"/>
                </a:solidFill>
              </a:rPr>
              <a:pPr algn="r" eaLnBrk="1" hangingPunct="1"/>
              <a:t>10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b="1">
                <a:solidFill>
                  <a:schemeClr val="bg1"/>
                </a:solidFill>
                <a:latin typeface="+mn-lt"/>
              </a:rPr>
              <a:t>Example of application in Public Health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3657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4462463" y="2445345"/>
            <a:ext cx="2232025" cy="1584325"/>
            <a:chOff x="3152" y="1752"/>
            <a:chExt cx="1406" cy="998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3152" y="1752"/>
            <a:ext cx="1406" cy="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" name="Worksheet" r:id="rId4" imgW="3143250" imgH="2695575" progId="Excel.Sheet.8">
                    <p:embed/>
                  </p:oleObj>
                </mc:Choice>
                <mc:Fallback>
                  <p:oleObj name="Worksheet" r:id="rId4" imgW="3143250" imgH="2695575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1752"/>
                          <a:ext cx="1406" cy="99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3366CC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8" name="Line 4"/>
            <p:cNvSpPr>
              <a:spLocks noChangeShapeType="1"/>
            </p:cNvSpPr>
            <p:nvPr/>
          </p:nvSpPr>
          <p:spPr bwMode="auto">
            <a:xfrm flipV="1">
              <a:off x="3379" y="1816"/>
              <a:ext cx="1089" cy="77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076" name="Picture 7" descr="accessibility_surf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057995"/>
            <a:ext cx="2476500" cy="1525588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8" descr="new_cesam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402483"/>
            <a:ext cx="2447925" cy="1524000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574675" y="1653183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000">
                <a:latin typeface="+mn-lt"/>
                <a:cs typeface="Tahoma" pitchFamily="34" charset="0"/>
              </a:rPr>
              <a:t>Physical Accessibility</a:t>
            </a:r>
          </a:p>
        </p:txBody>
      </p:sp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4246563" y="1669058"/>
            <a:ext cx="3887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000">
                <a:latin typeface="+mn-lt"/>
                <a:cs typeface="Tahoma" pitchFamily="34" charset="0"/>
              </a:rPr>
              <a:t>Distribution of health inequalities</a:t>
            </a:r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4360863" y="2084983"/>
            <a:ext cx="2519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000">
                <a:latin typeface="+mn-lt"/>
                <a:cs typeface="Tahoma" pitchFamily="34" charset="0"/>
              </a:rPr>
              <a:t>Poverty Mapping</a:t>
            </a:r>
          </a:p>
        </p:txBody>
      </p:sp>
      <p:grpSp>
        <p:nvGrpSpPr>
          <p:cNvPr id="3081" name="Group 12"/>
          <p:cNvGrpSpPr>
            <a:grpSpLocks/>
          </p:cNvGrpSpPr>
          <p:nvPr/>
        </p:nvGrpSpPr>
        <p:grpSpPr bwMode="auto">
          <a:xfrm>
            <a:off x="1870075" y="4172545"/>
            <a:ext cx="5545138" cy="2136775"/>
            <a:chOff x="1519" y="2939"/>
            <a:chExt cx="3493" cy="1346"/>
          </a:xfrm>
        </p:grpSpPr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3152" y="3884"/>
              <a:ext cx="186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GB" sz="2000">
                  <a:latin typeface="+mn-lt"/>
                  <a:cs typeface="Tahoma" pitchFamily="34" charset="0"/>
                </a:rPr>
                <a:t>Vulnerability Mapping</a:t>
              </a:r>
            </a:p>
          </p:txBody>
        </p:sp>
        <p:grpSp>
          <p:nvGrpSpPr>
            <p:cNvPr id="3089" name="Group 14"/>
            <p:cNvGrpSpPr>
              <a:grpSpLocks/>
            </p:cNvGrpSpPr>
            <p:nvPr/>
          </p:nvGrpSpPr>
          <p:grpSpPr bwMode="auto">
            <a:xfrm>
              <a:off x="1519" y="2939"/>
              <a:ext cx="1633" cy="1346"/>
              <a:chOff x="3152" y="2886"/>
              <a:chExt cx="1633" cy="1346"/>
            </a:xfrm>
          </p:grpSpPr>
          <p:pic>
            <p:nvPicPr>
              <p:cNvPr id="3090" name="Picture 15" descr="risk_Fabienne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" y="2886"/>
                <a:ext cx="1633" cy="1346"/>
              </a:xfrm>
              <a:prstGeom prst="rect">
                <a:avLst/>
              </a:prstGeom>
              <a:noFill/>
              <a:ln w="9525">
                <a:solidFill>
                  <a:srgbClr val="33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67" name="Rectangle 16"/>
              <p:cNvSpPr>
                <a:spLocks noChangeArrowheads="1"/>
              </p:cNvSpPr>
              <p:nvPr/>
            </p:nvSpPr>
            <p:spPr bwMode="auto">
              <a:xfrm>
                <a:off x="3742" y="3929"/>
                <a:ext cx="953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en-GB" sz="800">
                    <a:latin typeface="+mn-lt"/>
                    <a:cs typeface="Tahoma" pitchFamily="34" charset="0"/>
                  </a:rPr>
                  <a:t>Link between Natural disaster (floods and hurricanes) and epidemics </a:t>
                </a:r>
              </a:p>
            </p:txBody>
          </p:sp>
        </p:grpSp>
      </p:grpSp>
      <p:grpSp>
        <p:nvGrpSpPr>
          <p:cNvPr id="3082" name="Group 18"/>
          <p:cNvGrpSpPr>
            <a:grpSpLocks/>
          </p:cNvGrpSpPr>
          <p:nvPr/>
        </p:nvGrpSpPr>
        <p:grpSpPr bwMode="auto">
          <a:xfrm>
            <a:off x="5614988" y="3308945"/>
            <a:ext cx="2708275" cy="2135188"/>
            <a:chOff x="3787" y="1969"/>
            <a:chExt cx="1706" cy="1345"/>
          </a:xfrm>
        </p:grpSpPr>
        <p:pic>
          <p:nvPicPr>
            <p:cNvPr id="3086" name="Picture 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1" t="18910" r="28543" b="13753"/>
            <a:stretch>
              <a:fillRect/>
            </a:stretch>
          </p:blipFill>
          <p:spPr bwMode="auto">
            <a:xfrm>
              <a:off x="3787" y="1969"/>
              <a:ext cx="1521" cy="1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366CC"/>
              </a:solidFill>
              <a:miter lim="800000"/>
              <a:headEnd/>
              <a:tailEnd/>
            </a:ln>
          </p:spPr>
        </p:pic>
        <p:pic>
          <p:nvPicPr>
            <p:cNvPr id="3087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07" t="26938" b="27525"/>
            <a:stretch>
              <a:fillRect/>
            </a:stretch>
          </p:blipFill>
          <p:spPr bwMode="auto">
            <a:xfrm>
              <a:off x="5148" y="2750"/>
              <a:ext cx="345" cy="5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366CC"/>
              </a:solidFill>
              <a:miter lim="800000"/>
              <a:headEnd/>
              <a:tailEnd/>
            </a:ln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377825" y="1040408"/>
            <a:ext cx="8534400" cy="68580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800" dirty="0">
                <a:latin typeface="+mn-lt"/>
                <a:ea typeface="+mj-ea"/>
                <a:cs typeface="+mj-cs"/>
              </a:rPr>
              <a:t>Spatial </a:t>
            </a:r>
            <a:r>
              <a:rPr lang="fr-CH" sz="2800" dirty="0" err="1">
                <a:latin typeface="+mn-lt"/>
                <a:ea typeface="+mj-ea"/>
                <a:cs typeface="+mj-cs"/>
              </a:rPr>
              <a:t>modeling</a:t>
            </a:r>
            <a:endParaRPr lang="en-US" sz="2800" dirty="0">
              <a:latin typeface="+mn-lt"/>
              <a:ea typeface="+mj-ea"/>
              <a:cs typeface="+mj-cs"/>
            </a:endParaRPr>
          </a:p>
        </p:txBody>
      </p:sp>
      <p:sp>
        <p:nvSpPr>
          <p:cNvPr id="3085" name="Slide Number Placeholder 3"/>
          <p:cNvSpPr txBox="1">
            <a:spLocks/>
          </p:cNvSpPr>
          <p:nvPr/>
        </p:nvSpPr>
        <p:spPr bwMode="auto">
          <a:xfrm>
            <a:off x="6457950" y="644842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0E5BF8E5-4168-4870-93D9-2BFC9A9EC5A8}" type="slidenum">
              <a:rPr lang="en-GB" altLang="en-US" sz="1200">
                <a:solidFill>
                  <a:schemeClr val="bg1"/>
                </a:solidFill>
              </a:rPr>
              <a:pPr algn="r" eaLnBrk="1" hangingPunct="1"/>
              <a:t>11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b="1">
                <a:solidFill>
                  <a:schemeClr val="bg1"/>
                </a:solidFill>
                <a:latin typeface="+mn-lt"/>
              </a:rPr>
              <a:t>Example of application in Public Health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2002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0" y="1638448"/>
            <a:ext cx="86772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GB" sz="2000" dirty="0">
                <a:latin typeface="+mn-lt"/>
                <a:cs typeface="Tahoma" pitchFamily="34" charset="0"/>
              </a:rPr>
              <a:t>Hazard </a:t>
            </a:r>
            <a:r>
              <a:rPr lang="en-GB" sz="2000" dirty="0" err="1">
                <a:latin typeface="+mn-lt"/>
                <a:cs typeface="Tahoma" pitchFamily="34" charset="0"/>
              </a:rPr>
              <a:t>modeling</a:t>
            </a:r>
            <a:r>
              <a:rPr lang="en-GB" sz="2000" dirty="0">
                <a:latin typeface="+mn-lt"/>
                <a:cs typeface="Tahoma" pitchFamily="34" charset="0"/>
              </a:rPr>
              <a:t> and </a:t>
            </a:r>
            <a:r>
              <a:rPr lang="en-GB" sz="2000" dirty="0" err="1">
                <a:latin typeface="+mn-lt"/>
                <a:cs typeface="Tahoma" pitchFamily="34" charset="0"/>
              </a:rPr>
              <a:t>geographicaly</a:t>
            </a:r>
            <a:r>
              <a:rPr lang="en-GB" sz="2000" dirty="0">
                <a:latin typeface="+mn-lt"/>
                <a:cs typeface="Tahoma" pitchFamily="34" charset="0"/>
              </a:rPr>
              <a:t> based risk </a:t>
            </a:r>
            <a:r>
              <a:rPr lang="en-GB" sz="2000" dirty="0" err="1">
                <a:latin typeface="+mn-lt"/>
                <a:cs typeface="Tahoma" pitchFamily="34" charset="0"/>
              </a:rPr>
              <a:t>assesment</a:t>
            </a:r>
            <a:endParaRPr lang="en-GB" sz="2000" dirty="0">
              <a:latin typeface="+mn-lt"/>
              <a:cs typeface="Tahoma" pitchFamily="34" charset="0"/>
            </a:endParaRPr>
          </a:p>
        </p:txBody>
      </p:sp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41686"/>
            <a:ext cx="3400425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3184673"/>
            <a:ext cx="3429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1377950" y="5734198"/>
            <a:ext cx="63373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GB" dirty="0">
                <a:latin typeface="+mn-lt"/>
                <a:cs typeface="Tahoma" pitchFamily="34" charset="0"/>
              </a:rPr>
              <a:t>WHO </a:t>
            </a:r>
            <a:r>
              <a:rPr lang="en-GB" dirty="0" err="1">
                <a:latin typeface="+mn-lt"/>
                <a:cs typeface="Tahoma" pitchFamily="34" charset="0"/>
              </a:rPr>
              <a:t>eAtlas</a:t>
            </a:r>
            <a:r>
              <a:rPr lang="en-GB" dirty="0">
                <a:latin typeface="+mn-lt"/>
                <a:cs typeface="Tahoma" pitchFamily="34" charset="0"/>
              </a:rPr>
              <a:t> for Europe</a:t>
            </a:r>
            <a:r>
              <a:rPr lang="en-US" dirty="0">
                <a:latin typeface="+mn-lt"/>
                <a:cs typeface="Tahoma" pitchFamily="34" charset="0"/>
              </a:rPr>
              <a:t>: </a:t>
            </a:r>
            <a:r>
              <a:rPr lang="en-US" dirty="0">
                <a:latin typeface="+mn-lt"/>
                <a:cs typeface="Tahoma" pitchFamily="34" charset="0"/>
                <a:hlinkClick r:id="rId5"/>
              </a:rPr>
              <a:t>http://data.euro.who.int/e-atlas/europe/</a:t>
            </a:r>
            <a:endParaRPr lang="en-GB" dirty="0">
              <a:latin typeface="+mn-lt"/>
              <a:cs typeface="Tahoma" pitchFamily="34" charset="0"/>
            </a:endParaRPr>
          </a:p>
        </p:txBody>
      </p:sp>
      <p:pic>
        <p:nvPicPr>
          <p:cNvPr id="2765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176611"/>
            <a:ext cx="16383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157561"/>
            <a:ext cx="1638300" cy="164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56" name="Group 12"/>
          <p:cNvGrpSpPr>
            <a:grpSpLocks/>
          </p:cNvGrpSpPr>
          <p:nvPr/>
        </p:nvGrpSpPr>
        <p:grpSpPr bwMode="auto">
          <a:xfrm>
            <a:off x="1068388" y="2643336"/>
            <a:ext cx="1785937" cy="1357312"/>
            <a:chOff x="285728" y="4562475"/>
            <a:chExt cx="6856413" cy="5380757"/>
          </a:xfrm>
        </p:grpSpPr>
        <p:pic>
          <p:nvPicPr>
            <p:cNvPr id="27671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8" y="4572000"/>
              <a:ext cx="6856413" cy="537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3" y="4562475"/>
              <a:ext cx="3614286" cy="35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1" name="Text Box 2"/>
          <p:cNvSpPr txBox="1">
            <a:spLocks noChangeArrowheads="1"/>
          </p:cNvSpPr>
          <p:nvPr/>
        </p:nvSpPr>
        <p:spPr bwMode="auto">
          <a:xfrm>
            <a:off x="7664450" y="2735411"/>
            <a:ext cx="995363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GB" sz="2400" b="1" i="1">
                <a:latin typeface="+mn-lt"/>
                <a:cs typeface="Tahoma" pitchFamily="34" charset="0"/>
              </a:rPr>
              <a:t>VRAM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258763" y="6083448"/>
            <a:ext cx="859472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GB" dirty="0">
                <a:latin typeface="+mn-lt"/>
                <a:cs typeface="Tahoma" pitchFamily="34" charset="0"/>
              </a:rPr>
              <a:t>VRAM KAZ</a:t>
            </a:r>
            <a:r>
              <a:rPr lang="en-US" dirty="0">
                <a:latin typeface="+mn-lt"/>
                <a:cs typeface="Tahoma" pitchFamily="34" charset="0"/>
              </a:rPr>
              <a:t>: </a:t>
            </a:r>
            <a:r>
              <a:rPr lang="en-US" dirty="0">
                <a:latin typeface="+mn-lt"/>
                <a:cs typeface="Tahoma" pitchFamily="34" charset="0"/>
                <a:hlinkClick r:id="rId10"/>
              </a:rPr>
              <a:t>http://www.gaia-geosystems.org/PROJECTS/VRAM/KAZ/vram_kaz_home.htm</a:t>
            </a:r>
            <a:r>
              <a:rPr lang="en-US" dirty="0">
                <a:latin typeface="+mn-lt"/>
                <a:cs typeface="Tahoma" pitchFamily="34" charset="0"/>
              </a:rPr>
              <a:t> </a:t>
            </a:r>
            <a:endParaRPr lang="en-GB" dirty="0">
              <a:latin typeface="+mn-lt"/>
              <a:cs typeface="Tahoma" pitchFamily="34" charset="0"/>
            </a:endParaRPr>
          </a:p>
        </p:txBody>
      </p:sp>
      <p:grpSp>
        <p:nvGrpSpPr>
          <p:cNvPr id="27659" name="Group 18"/>
          <p:cNvGrpSpPr>
            <a:grpSpLocks/>
          </p:cNvGrpSpPr>
          <p:nvPr/>
        </p:nvGrpSpPr>
        <p:grpSpPr bwMode="auto">
          <a:xfrm>
            <a:off x="1568450" y="3003698"/>
            <a:ext cx="1809750" cy="1357313"/>
            <a:chOff x="6858834" y="4292708"/>
            <a:chExt cx="6858000" cy="5376862"/>
          </a:xfrm>
        </p:grpSpPr>
        <p:pic>
          <p:nvPicPr>
            <p:cNvPr id="27669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834" y="4292708"/>
              <a:ext cx="6858000" cy="537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0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"/>
            <a:stretch>
              <a:fillRect/>
            </a:stretch>
          </p:blipFill>
          <p:spPr bwMode="auto">
            <a:xfrm>
              <a:off x="6860421" y="4292708"/>
              <a:ext cx="2714620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0" name="Group 21"/>
          <p:cNvGrpSpPr>
            <a:grpSpLocks/>
          </p:cNvGrpSpPr>
          <p:nvPr/>
        </p:nvGrpSpPr>
        <p:grpSpPr bwMode="auto">
          <a:xfrm>
            <a:off x="1997075" y="3432323"/>
            <a:ext cx="1847850" cy="1357313"/>
            <a:chOff x="1490196" y="4572000"/>
            <a:chExt cx="6937853" cy="5357133"/>
          </a:xfrm>
        </p:grpSpPr>
        <p:pic>
          <p:nvPicPr>
            <p:cNvPr id="27667" name="Picture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36" y="4572000"/>
              <a:ext cx="6856413" cy="5357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8" name="Picture 1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49"/>
            <a:stretch>
              <a:fillRect/>
            </a:stretch>
          </p:blipFill>
          <p:spPr bwMode="auto">
            <a:xfrm>
              <a:off x="1490196" y="4572000"/>
              <a:ext cx="4714908" cy="36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003823"/>
            <a:ext cx="15716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4289573"/>
            <a:ext cx="1712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75323"/>
            <a:ext cx="1671637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377825" y="1049486"/>
            <a:ext cx="8534400" cy="68580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800" dirty="0">
                <a:latin typeface="+mn-lt"/>
                <a:ea typeface="+mj-ea"/>
                <a:cs typeface="+mj-cs"/>
              </a:rPr>
              <a:t>Spatial </a:t>
            </a:r>
            <a:r>
              <a:rPr lang="fr-CH" sz="2800" dirty="0" err="1">
                <a:latin typeface="+mn-lt"/>
                <a:ea typeface="+mj-ea"/>
                <a:cs typeface="+mj-cs"/>
              </a:rPr>
              <a:t>modeling</a:t>
            </a:r>
            <a:endParaRPr lang="en-US" sz="2800" dirty="0">
              <a:latin typeface="+mn-lt"/>
              <a:ea typeface="+mj-ea"/>
              <a:cs typeface="+mj-cs"/>
            </a:endParaRPr>
          </a:p>
        </p:txBody>
      </p:sp>
      <p:sp>
        <p:nvSpPr>
          <p:cNvPr id="27666" name="Slide Number Placeholder 3"/>
          <p:cNvSpPr txBox="1">
            <a:spLocks/>
          </p:cNvSpPr>
          <p:nvPr/>
        </p:nvSpPr>
        <p:spPr bwMode="auto">
          <a:xfrm>
            <a:off x="6457950" y="641350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A9222511-3AE8-4AFB-B3B7-5BAB170E2F92}" type="slidenum">
              <a:rPr lang="en-GB" altLang="en-US" sz="1200">
                <a:solidFill>
                  <a:schemeClr val="bg1"/>
                </a:solidFill>
              </a:rPr>
              <a:pPr algn="r" eaLnBrk="1" hangingPunct="1"/>
              <a:t>12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b="1">
                <a:solidFill>
                  <a:schemeClr val="bg1"/>
                </a:solidFill>
                <a:latin typeface="+mn-lt"/>
              </a:rPr>
              <a:t>Example of application in Public Health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7989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BAB39-04A3-45FD-9C45-BA5D0B165A70}" type="slidenum">
              <a:rPr lang="en-GB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2259013" y="4034435"/>
            <a:ext cx="6604438" cy="2620962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ArcGIS </a:t>
            </a:r>
            <a:r>
              <a:rPr lang="en-US" sz="1800" dirty="0">
                <a:hlinkClick r:id="rId3"/>
              </a:rPr>
              <a:t>www.arcgis.com</a:t>
            </a:r>
            <a:r>
              <a:rPr lang="en-US" sz="1800" dirty="0"/>
              <a:t> </a:t>
            </a:r>
          </a:p>
          <a:p>
            <a:pPr lvl="1"/>
            <a:r>
              <a:rPr lang="en-US" sz="1600" dirty="0"/>
              <a:t>Most comprehensive and versatile</a:t>
            </a:r>
          </a:p>
          <a:p>
            <a:pPr lvl="1"/>
            <a:r>
              <a:rPr lang="en-US" sz="1600" dirty="0"/>
              <a:t>Complete GIS ecosystem: maps, analyses, web apps, servers, mobile, coding in Python, integration with R…</a:t>
            </a:r>
          </a:p>
          <a:p>
            <a:pPr lvl="1"/>
            <a:r>
              <a:rPr lang="en-US" sz="1600" dirty="0"/>
              <a:t>Proprietary and comes with a price but grant and highly discounted for the MOHs</a:t>
            </a:r>
          </a:p>
          <a:p>
            <a:r>
              <a:rPr lang="en-US" sz="1800" dirty="0"/>
              <a:t>QGIS </a:t>
            </a:r>
            <a:r>
              <a:rPr lang="en-US" sz="1800" dirty="0">
                <a:hlinkClick r:id="rId4"/>
              </a:rPr>
              <a:t>www.qgis.org</a:t>
            </a:r>
            <a:r>
              <a:rPr lang="en-US" sz="1800" dirty="0"/>
              <a:t> </a:t>
            </a:r>
          </a:p>
          <a:p>
            <a:pPr lvl="1"/>
            <a:r>
              <a:rPr lang="en-US" sz="1600" dirty="0"/>
              <a:t>Good for thematic maps, limited for analyses </a:t>
            </a:r>
          </a:p>
          <a:p>
            <a:pPr lvl="1"/>
            <a:r>
              <a:rPr lang="en-US" sz="1600" dirty="0"/>
              <a:t>Open Source</a:t>
            </a:r>
          </a:p>
          <a:p>
            <a:pPr lvl="1"/>
            <a:r>
              <a:rPr lang="en-US" sz="1600" dirty="0"/>
              <a:t>Free</a:t>
            </a:r>
          </a:p>
        </p:txBody>
      </p:sp>
      <p:pic>
        <p:nvPicPr>
          <p:cNvPr id="11270" name="Picture 6" descr="https://lh3.googleusercontent.com/MOf9Kxxkj7GvyZlTZOnUzuYv0JAweEhlxJX6gslQvbvlhLK5_bSTK6duxY2xfbBsj43H=w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738" y="2735535"/>
            <a:ext cx="620712" cy="620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1272" name="Picture 8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375" y="2100535"/>
            <a:ext cx="574675" cy="574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59013" y="1225823"/>
            <a:ext cx="7342187" cy="36195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j-ea"/>
                <a:cs typeface="+mj-cs"/>
              </a:rPr>
              <a:t>Database managers with a thematic mapping interface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0650" y="2254523"/>
            <a:ext cx="7485063" cy="280987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j-ea"/>
                <a:cs typeface="+mj-cs"/>
              </a:rPr>
              <a:t>Statistical packages allowing to conduct </a:t>
            </a:r>
            <a:r>
              <a:rPr lang="en-US" sz="2000" dirty="0" err="1">
                <a:latin typeface="+mn-lt"/>
                <a:ea typeface="+mj-ea"/>
                <a:cs typeface="+mj-cs"/>
              </a:rPr>
              <a:t>geostatistical</a:t>
            </a:r>
            <a:r>
              <a:rPr lang="en-US" sz="2000" dirty="0">
                <a:latin typeface="+mn-lt"/>
                <a:ea typeface="+mj-ea"/>
                <a:cs typeface="+mj-cs"/>
              </a:rPr>
              <a:t> analysis</a:t>
            </a:r>
          </a:p>
        </p:txBody>
      </p:sp>
      <p:pic>
        <p:nvPicPr>
          <p:cNvPr id="28682" name="Picture 15" descr="DHIS 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13110"/>
            <a:ext cx="11620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008188" y="2857773"/>
            <a:ext cx="7485062" cy="354012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j-ea"/>
                <a:cs typeface="+mj-cs"/>
              </a:rPr>
              <a:t>Navigation and thematic mapping applications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58775" y="3435623"/>
            <a:ext cx="4284663" cy="68580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+mj-ea"/>
                <a:cs typeface="+mj-cs"/>
              </a:rPr>
              <a:t>These are real GIS software</a:t>
            </a:r>
          </a:p>
        </p:txBody>
      </p:sp>
      <p:pic>
        <p:nvPicPr>
          <p:cNvPr id="15" name="Picture 14" descr="devinf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325" y="1568723"/>
            <a:ext cx="1127125" cy="27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86" name="Picture 2" descr="arcgis10-l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4191273"/>
            <a:ext cx="8032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9" descr="ArcGISOnlineclou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/>
          <a:stretch>
            <a:fillRect/>
          </a:stretch>
        </p:blipFill>
        <p:spPr bwMode="auto">
          <a:xfrm>
            <a:off x="606425" y="4529410"/>
            <a:ext cx="9382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bingmap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050" y="3153048"/>
            <a:ext cx="1165225" cy="322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" descr="D:\GAIA-GEOSYSTEMS\DROPBOX\Dropbox (Personal)\AeHIN_GIS_Lab\ADVOCACY\LOGOS\Tableau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73225" y="1090885"/>
            <a:ext cx="576263" cy="576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0" y="142975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altLang="en-US" sz="3200" b="1" dirty="0">
                <a:solidFill>
                  <a:schemeClr val="bg1"/>
                </a:solidFill>
                <a:latin typeface="+mn-lt"/>
              </a:rPr>
              <a:t>Not </a:t>
            </a:r>
            <a:r>
              <a:rPr lang="fr-CH" altLang="en-US" sz="3200" b="1" dirty="0" err="1">
                <a:solidFill>
                  <a:schemeClr val="bg1"/>
                </a:solidFill>
                <a:latin typeface="+mn-lt"/>
              </a:rPr>
              <a:t>everything</a:t>
            </a:r>
            <a:r>
              <a:rPr lang="fr-CH" alt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CH" altLang="en-US" sz="3200" b="1" dirty="0" err="1">
                <a:solidFill>
                  <a:schemeClr val="bg1"/>
                </a:solidFill>
                <a:latin typeface="+mn-lt"/>
              </a:rPr>
              <a:t>is</a:t>
            </a:r>
            <a:r>
              <a:rPr lang="fr-CH" altLang="en-US" sz="3200" b="1" dirty="0">
                <a:solidFill>
                  <a:schemeClr val="bg1"/>
                </a:solidFill>
                <a:latin typeface="+mn-lt"/>
              </a:rPr>
              <a:t> a GIS 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5344916"/>
            <a:ext cx="1317692" cy="12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68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0610C-6066-42A9-837D-398D60D0494A}" type="slidenum">
              <a:rPr lang="en-GB" altLang="en-US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alt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8650" y="3311749"/>
            <a:ext cx="78867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>
                <a:latin typeface="+mn-lt"/>
              </a:rPr>
              <a:t>Version 3.4</a:t>
            </a:r>
            <a:endParaRPr lang="en-PH" altLang="en-US" sz="3200" b="1" dirty="0">
              <a:latin typeface="+mn-lt"/>
            </a:endParaRPr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722313" y="1052736"/>
            <a:ext cx="77041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PH" sz="2800" b="1">
                <a:latin typeface="+mn-lt"/>
              </a:rPr>
              <a:t>QGIS</a:t>
            </a:r>
            <a:r>
              <a:rPr lang="en-PH" sz="2800">
                <a:latin typeface="+mn-lt"/>
              </a:rPr>
              <a:t> (formerly known as Quantum </a:t>
            </a:r>
            <a:r>
              <a:rPr lang="en-PH" sz="2800" dirty="0">
                <a:latin typeface="+mn-lt"/>
              </a:rPr>
              <a:t>GIS) is </a:t>
            </a:r>
            <a:r>
              <a:rPr lang="en-PH" sz="2800">
                <a:latin typeface="+mn-lt"/>
              </a:rPr>
              <a:t>a free </a:t>
            </a:r>
            <a:r>
              <a:rPr lang="en-PH" sz="2800" dirty="0">
                <a:latin typeface="+mn-lt"/>
              </a:rPr>
              <a:t>and open-source cross platform desktop geographic information system (GIS) application that supports viewing, editing, and analysis of geospatial data.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827088" y="3959449"/>
            <a:ext cx="77057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PH" sz="2800">
                <a:latin typeface="+mn-lt"/>
              </a:rPr>
              <a:t>Why are we using QGIS version 3.4?</a:t>
            </a:r>
          </a:p>
          <a:p>
            <a:pPr>
              <a:defRPr/>
            </a:pPr>
            <a:endParaRPr lang="en-PH" sz="2800" b="1">
              <a:latin typeface="+mn-lt"/>
            </a:endParaRPr>
          </a:p>
          <a:p>
            <a:pPr>
              <a:defRPr/>
            </a:pPr>
            <a:r>
              <a:rPr lang="en-PH" sz="2800">
                <a:latin typeface="+mn-lt"/>
              </a:rPr>
              <a:t>Version 3.4 is the most stable version of QGIS at the moment which means that it has fewer bugs and less likely to crash.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b="1">
                <a:solidFill>
                  <a:schemeClr val="bg1"/>
                </a:solidFill>
                <a:latin typeface="+mn-lt"/>
              </a:rPr>
              <a:t>What is QGIS?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12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57" y="5157788"/>
            <a:ext cx="1317692" cy="1207884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/>
        </p:blipFill>
        <p:spPr bwMode="auto">
          <a:xfrm>
            <a:off x="396404" y="1196752"/>
            <a:ext cx="6663889" cy="3599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20240-E3EC-4AA0-BC8F-20C05AB9FAA6}" type="slidenum">
              <a:rPr lang="en-GB" altLang="en-US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alt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67544" y="5157788"/>
            <a:ext cx="37798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>
                <a:latin typeface="+mn-lt"/>
              </a:rPr>
              <a:t>Let’s have a look together!</a:t>
            </a:r>
          </a:p>
        </p:txBody>
      </p:sp>
      <p:pic>
        <p:nvPicPr>
          <p:cNvPr id="30728" name="Picture 7" descr="C:\Users\Samsung\AppData\Local\Microsoft\Windows\INetCache\IE\TH5BE5R4\sivvus-pendrive-icon-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57" y="5084763"/>
            <a:ext cx="7921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b="1">
                <a:solidFill>
                  <a:schemeClr val="bg1"/>
                </a:solidFill>
                <a:latin typeface="+mn-lt"/>
              </a:rPr>
              <a:t>QGIS (Interface, main functionalities)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r="13658"/>
          <a:stretch/>
        </p:blipFill>
        <p:spPr bwMode="auto">
          <a:xfrm rot="5400000">
            <a:off x="5045852" y="2815940"/>
            <a:ext cx="4104457" cy="3170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83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B29D78-D2A1-45DD-AA62-97D793684147}" type="slidenum">
              <a:rPr lang="en-GB" altLang="en-US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alt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357708" y="1237902"/>
            <a:ext cx="8534772" cy="52884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en-PH" sz="2600" smtClean="0"/>
              <a:t>What did we do yesterday?</a:t>
            </a:r>
            <a:endParaRPr lang="en-PH" sz="2600" dirty="0"/>
          </a:p>
          <a:p>
            <a:pPr marL="0" indent="0" eaLnBrk="1" hangingPunct="1">
              <a:buNone/>
              <a:defRPr/>
            </a:pPr>
            <a:endParaRPr lang="en-PH" altLang="en-US" sz="26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b="1">
                <a:solidFill>
                  <a:schemeClr val="bg1"/>
                </a:solidFill>
                <a:latin typeface="+mn-lt"/>
              </a:rPr>
              <a:t>Summary of 2</a:t>
            </a:r>
            <a:r>
              <a:rPr lang="en-PH" altLang="en-US" sz="3200" b="1" baseline="30000">
                <a:solidFill>
                  <a:schemeClr val="bg1"/>
                </a:solidFill>
                <a:latin typeface="+mn-lt"/>
              </a:rPr>
              <a:t>nd</a:t>
            </a:r>
            <a:r>
              <a:rPr lang="en-PH" altLang="en-US" sz="3200" b="1">
                <a:solidFill>
                  <a:schemeClr val="bg1"/>
                </a:solidFill>
                <a:latin typeface="+mn-lt"/>
              </a:rPr>
              <a:t> day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" name="Group 290"/>
          <p:cNvGrpSpPr>
            <a:grpSpLocks/>
          </p:cNvGrpSpPr>
          <p:nvPr/>
        </p:nvGrpSpPr>
        <p:grpSpPr bwMode="auto">
          <a:xfrm>
            <a:off x="5741799" y="5500808"/>
            <a:ext cx="1121149" cy="1113312"/>
            <a:chOff x="975" y="2226"/>
            <a:chExt cx="1117" cy="1177"/>
          </a:xfrm>
        </p:grpSpPr>
        <p:pic>
          <p:nvPicPr>
            <p:cNvPr id="9" name="Picture 5" descr="MCj04344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251"/>
              <a:ext cx="102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 rot="1805393">
              <a:off x="1810" y="2226"/>
              <a:ext cx="2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2200" b="1">
                  <a:solidFill>
                    <a:srgbClr val="2B6959"/>
                  </a:solidFill>
                </a:rPr>
                <a:t>??</a:t>
              </a:r>
              <a:endParaRPr lang="en-US" sz="2200" b="1">
                <a:solidFill>
                  <a:srgbClr val="2B6959"/>
                </a:solidFill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2239821" y="5902925"/>
            <a:ext cx="504056" cy="406711"/>
          </a:xfrm>
          <a:prstGeom prst="rightArrow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71800" y="5884277"/>
            <a:ext cx="2520280" cy="39094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PH" sz="2600"/>
              <a:t>Any questions?</a:t>
            </a:r>
            <a:endParaRPr lang="en-US" sz="2600"/>
          </a:p>
          <a:p>
            <a:pPr marL="0" indent="0">
              <a:buNone/>
              <a:defRPr/>
            </a:pPr>
            <a:endParaRPr lang="en-PH" altLang="en-US" sz="2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3528" y="1766744"/>
            <a:ext cx="8534772" cy="367848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PH" sz="2600" smtClean="0"/>
              <a:t>We learned how to properly collect information and geographic coordinates using GPS Essentials</a:t>
            </a:r>
          </a:p>
          <a:p>
            <a:pPr>
              <a:defRPr/>
            </a:pPr>
            <a:r>
              <a:rPr lang="en-PH" sz="2600" smtClean="0"/>
              <a:t>We learned how to use GeoODK to conduct a geolocated survey in the field</a:t>
            </a:r>
          </a:p>
          <a:p>
            <a:pPr>
              <a:defRPr/>
            </a:pPr>
            <a:r>
              <a:rPr lang="en-PH" sz="2600" smtClean="0"/>
              <a:t>We learned how to prepare data for use in GIS software</a:t>
            </a:r>
          </a:p>
          <a:p>
            <a:pPr>
              <a:defRPr/>
            </a:pPr>
            <a:r>
              <a:rPr lang="en-PH" sz="2600" smtClean="0"/>
              <a:t>We practiced what we have learned in cleaning statistical data</a:t>
            </a:r>
          </a:p>
          <a:p>
            <a:pPr marL="0" indent="0">
              <a:buFont typeface="Arial" charset="0"/>
              <a:buNone/>
              <a:defRPr/>
            </a:pPr>
            <a:endParaRPr lang="en-PH" sz="260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PH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796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547056" y="1724615"/>
            <a:ext cx="8043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Session 10: </a:t>
            </a:r>
            <a:r>
              <a:rPr lang="en-US" sz="360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Introduction to QGIS</a:t>
            </a:r>
            <a:endParaRPr lang="en-US" altLang="en-US" sz="3600" dirty="0">
              <a:solidFill>
                <a:schemeClr val="bg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3420888" y="1"/>
            <a:ext cx="648072" cy="692696"/>
          </a:xfrm>
          <a:prstGeom prst="rect">
            <a:avLst/>
          </a:prstGeom>
          <a:solidFill>
            <a:srgbClr val="238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2628800" y="0"/>
            <a:ext cx="648072" cy="692696"/>
          </a:xfrm>
          <a:prstGeom prst="rect">
            <a:avLst/>
          </a:prstGeom>
          <a:solidFill>
            <a:srgbClr val="253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1836712" y="0"/>
            <a:ext cx="648072" cy="692696"/>
          </a:xfrm>
          <a:prstGeom prst="rect">
            <a:avLst/>
          </a:prstGeom>
          <a:solidFill>
            <a:srgbClr val="D8A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3433588" y="892175"/>
            <a:ext cx="648072" cy="692696"/>
          </a:xfrm>
          <a:prstGeom prst="rect">
            <a:avLst/>
          </a:prstGeom>
          <a:solidFill>
            <a:srgbClr val="001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2654200" y="896020"/>
            <a:ext cx="648072" cy="692696"/>
          </a:xfrm>
          <a:prstGeom prst="rect">
            <a:avLst/>
          </a:prstGeom>
          <a:solidFill>
            <a:srgbClr val="1B3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862112" y="896020"/>
            <a:ext cx="648072" cy="692696"/>
          </a:xfrm>
          <a:prstGeom prst="rect">
            <a:avLst/>
          </a:prstGeom>
          <a:solidFill>
            <a:srgbClr val="34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-3454796" y="1700808"/>
            <a:ext cx="648072" cy="692696"/>
          </a:xfrm>
          <a:prstGeom prst="rect">
            <a:avLst/>
          </a:prstGeom>
          <a:solidFill>
            <a:srgbClr val="339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2666900" y="1700808"/>
            <a:ext cx="648072" cy="692696"/>
          </a:xfrm>
          <a:prstGeom prst="rect">
            <a:avLst/>
          </a:prstGeom>
          <a:solidFill>
            <a:srgbClr val="315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836712" y="1700808"/>
            <a:ext cx="648072" cy="6926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3467496" y="2492896"/>
            <a:ext cx="648072" cy="692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70D7EF-6214-40EA-ABA3-07BC4B20613A}" type="slidenum">
              <a:rPr lang="en-GB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altLang="en-US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b="1">
                <a:solidFill>
                  <a:schemeClr val="bg1"/>
                </a:solidFill>
                <a:latin typeface="+mn-lt"/>
              </a:rPr>
              <a:t>Agenda for Day 3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9552" y="5466084"/>
            <a:ext cx="646091" cy="504825"/>
          </a:xfrm>
          <a:prstGeom prst="rightArrow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03648" y="5445224"/>
            <a:ext cx="7200800" cy="122413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PH" sz="2600"/>
              <a:t>Introduce QGIS and </a:t>
            </a:r>
            <a:r>
              <a:rPr lang="en-US" sz="2600"/>
              <a:t>learn how to prepare simple thematic maps with it</a:t>
            </a:r>
          </a:p>
          <a:p>
            <a:pPr marL="0" indent="0">
              <a:buNone/>
              <a:defRPr/>
            </a:pPr>
            <a:endParaRPr lang="en-PH" altLang="en-US" sz="2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22269" r="21855" b="23598"/>
          <a:stretch/>
        </p:blipFill>
        <p:spPr bwMode="auto">
          <a:xfrm>
            <a:off x="799084" y="1556685"/>
            <a:ext cx="7545832" cy="360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4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5"/>
          <p:cNvSpPr txBox="1">
            <a:spLocks/>
          </p:cNvSpPr>
          <p:nvPr/>
        </p:nvSpPr>
        <p:spPr>
          <a:xfrm>
            <a:off x="6457950" y="6407150"/>
            <a:ext cx="2057400" cy="3651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BC85420-BA91-4D94-9828-3AAC8872C08B}" type="slidenum">
              <a:rPr lang="en-GB" sz="1200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GB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23850" y="1052736"/>
            <a:ext cx="54006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dirty="0">
                <a:latin typeface="+mn-lt"/>
              </a:rPr>
              <a:t>“An integrated collection of computer software and data used to view and manage information about geographic places, analyze spatial relationships, and model spatial processes.”</a:t>
            </a:r>
            <a:endParaRPr lang="en-US" sz="2400" dirty="0">
              <a:latin typeface="+mn-lt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r="13773" b="9601"/>
          <a:stretch>
            <a:fillRect/>
          </a:stretch>
        </p:blipFill>
        <p:spPr bwMode="auto">
          <a:xfrm>
            <a:off x="3898900" y="3119661"/>
            <a:ext cx="499427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itle 1"/>
          <p:cNvSpPr txBox="1">
            <a:spLocks/>
          </p:cNvSpPr>
          <p:nvPr/>
        </p:nvSpPr>
        <p:spPr>
          <a:xfrm>
            <a:off x="6315075" y="1217836"/>
            <a:ext cx="2232025" cy="12969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It is not only about software!</a:t>
            </a:r>
          </a:p>
        </p:txBody>
      </p:sp>
      <p:sp>
        <p:nvSpPr>
          <p:cNvPr id="80" name="Right Arrow 79"/>
          <p:cNvSpPr/>
          <p:nvPr/>
        </p:nvSpPr>
        <p:spPr>
          <a:xfrm rot="10800000" flipH="1">
            <a:off x="5867400" y="1679799"/>
            <a:ext cx="433388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468313" y="3238724"/>
            <a:ext cx="3311525" cy="3624262"/>
          </a:xfrm>
          <a:prstGeom prst="rect">
            <a:avLst/>
          </a:prstGeom>
        </p:spPr>
        <p:txBody>
          <a:bodyPr anchor="ctr"/>
          <a:lstStyle/>
          <a:p>
            <a:pPr marL="742950" indent="-7429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Data</a:t>
            </a:r>
          </a:p>
          <a:p>
            <a:pPr marL="742950" indent="-7429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r-CH" sz="40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Software</a:t>
            </a:r>
          </a:p>
          <a:p>
            <a:pPr marL="742950" indent="-7429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r-CH" sz="40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Hardware</a:t>
            </a:r>
          </a:p>
          <a:p>
            <a:pPr marL="742950" indent="-7429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r-CH" sz="40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People</a:t>
            </a:r>
          </a:p>
          <a:p>
            <a:pPr marL="742950" indent="-7429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r-CH" sz="4000" dirty="0" err="1">
                <a:solidFill>
                  <a:srgbClr val="FF0000"/>
                </a:solidFill>
                <a:latin typeface="+mn-lt"/>
                <a:ea typeface="+mj-ea"/>
                <a:cs typeface="+mj-cs"/>
              </a:rPr>
              <a:t>Methods</a:t>
            </a:r>
            <a:endParaRPr lang="en-US" sz="4000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  <a:p>
            <a:pPr marL="742950" indent="-7429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4000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b="1">
                <a:solidFill>
                  <a:schemeClr val="bg1"/>
                </a:solidFill>
                <a:latin typeface="+mn-lt"/>
              </a:rPr>
              <a:t>GIS - Definition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42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"/>
          <p:cNvSpPr>
            <a:spLocks noGrp="1"/>
          </p:cNvSpPr>
          <p:nvPr>
            <p:ph type="title" idx="4294967295"/>
          </p:nvPr>
        </p:nvSpPr>
        <p:spPr>
          <a:xfrm>
            <a:off x="215577" y="1159024"/>
            <a:ext cx="8534400" cy="685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Data - The content at the center!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88938"/>
            <a:ext cx="70691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0" y="6505401"/>
            <a:ext cx="7904633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346667"/>
                </a:solidFill>
                <a:latin typeface="+mn-lt"/>
              </a:rPr>
              <a:t>Mendis</a:t>
            </a:r>
            <a:r>
              <a:rPr lang="en-US" sz="1400" dirty="0">
                <a:solidFill>
                  <a:srgbClr val="346667"/>
                </a:solidFill>
                <a:latin typeface="+mn-lt"/>
              </a:rPr>
              <a:t> K. (2009) Spatial technology &amp; malaria control. Indian J Med Res 130, November 2009, pp 498-500</a:t>
            </a:r>
          </a:p>
        </p:txBody>
      </p:sp>
      <p:sp>
        <p:nvSpPr>
          <p:cNvPr id="79" name="AutoShape 4"/>
          <p:cNvSpPr>
            <a:spLocks noChangeArrowheads="1"/>
          </p:cNvSpPr>
          <p:nvPr/>
        </p:nvSpPr>
        <p:spPr bwMode="auto">
          <a:xfrm>
            <a:off x="1115690" y="4257501"/>
            <a:ext cx="1584325" cy="1244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032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>
              <a:latin typeface="+mn-lt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306370"/>
              </p:ext>
            </p:extLst>
          </p:nvPr>
        </p:nvGraphicFramePr>
        <p:xfrm>
          <a:off x="1331590" y="4294013"/>
          <a:ext cx="1411287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lip" r:id="rId5" imgW="2505075" imgH="2371725" progId="">
                  <p:embed/>
                </p:oleObj>
              </mc:Choice>
              <mc:Fallback>
                <p:oleObj name="Clip" r:id="rId5" imgW="2505075" imgH="23717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590" y="4294013"/>
                        <a:ext cx="1411287" cy="150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 Box 162"/>
          <p:cNvSpPr txBox="1">
            <a:spLocks noChangeArrowheads="1"/>
          </p:cNvSpPr>
          <p:nvPr/>
        </p:nvSpPr>
        <p:spPr bwMode="auto">
          <a:xfrm>
            <a:off x="3419872" y="4482926"/>
            <a:ext cx="38750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Garbage</a:t>
            </a:r>
            <a:r>
              <a:rPr lang="fr-FR" sz="28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 in –</a:t>
            </a:r>
          </a:p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Garbage</a:t>
            </a:r>
            <a:r>
              <a:rPr lang="fr-FR" sz="28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 out !</a:t>
            </a:r>
            <a:endParaRPr lang="en-US" sz="2800" b="1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174677" y="4573413"/>
            <a:ext cx="863600" cy="8032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33" name="Picture 11" descr="how to li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9701"/>
            <a:ext cx="123983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457950" y="6407150"/>
            <a:ext cx="2057400" cy="3651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3869B1-EA94-4259-BA6E-0386B2030005}" type="slidenum">
              <a:rPr lang="en-GB" sz="1200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GB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15690" y="5860876"/>
            <a:ext cx="6551612" cy="720725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Need for good data management practices</a:t>
            </a:r>
          </a:p>
        </p:txBody>
      </p:sp>
      <p:sp>
        <p:nvSpPr>
          <p:cNvPr id="16" name="Right Arrow 15"/>
          <p:cNvSpPr/>
          <p:nvPr/>
        </p:nvSpPr>
        <p:spPr>
          <a:xfrm rot="10800000" flipH="1">
            <a:off x="683890" y="5991051"/>
            <a:ext cx="431800" cy="4333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b="1">
                <a:solidFill>
                  <a:schemeClr val="bg1"/>
                </a:solidFill>
                <a:latin typeface="+mn-lt"/>
              </a:rPr>
              <a:t>Essential elements of GIS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72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8"/>
          <p:cNvGrpSpPr>
            <a:grpSpLocks/>
          </p:cNvGrpSpPr>
          <p:nvPr/>
        </p:nvGrpSpPr>
        <p:grpSpPr bwMode="auto">
          <a:xfrm>
            <a:off x="5337175" y="1424136"/>
            <a:ext cx="1682750" cy="3797300"/>
            <a:chOff x="4207" y="534"/>
            <a:chExt cx="991" cy="2173"/>
          </a:xfrm>
        </p:grpSpPr>
        <p:sp>
          <p:nvSpPr>
            <p:cNvPr id="25619" name="AutoShape 59"/>
            <p:cNvSpPr>
              <a:spLocks noChangeArrowheads="1"/>
            </p:cNvSpPr>
            <p:nvPr/>
          </p:nvSpPr>
          <p:spPr bwMode="auto">
            <a:xfrm rot="10800000">
              <a:off x="4468" y="802"/>
              <a:ext cx="473" cy="1905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+mn-lt"/>
              </a:endParaRPr>
            </a:p>
          </p:txBody>
        </p:sp>
        <p:sp>
          <p:nvSpPr>
            <p:cNvPr id="25620" name="Text Box 60"/>
            <p:cNvSpPr txBox="1">
              <a:spLocks noChangeArrowheads="1"/>
            </p:cNvSpPr>
            <p:nvPr/>
          </p:nvSpPr>
          <p:spPr bwMode="auto">
            <a:xfrm>
              <a:off x="4207" y="534"/>
              <a:ext cx="991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GB" sz="1400" i="1">
                  <a:latin typeface="+mn-lt"/>
                  <a:cs typeface="Tahoma" pitchFamily="34" charset="0"/>
                </a:rPr>
                <a:t>Data Quality</a:t>
              </a:r>
            </a:p>
          </p:txBody>
        </p:sp>
      </p:grpSp>
      <p:grpSp>
        <p:nvGrpSpPr>
          <p:cNvPr id="24579" name="Group 69"/>
          <p:cNvGrpSpPr>
            <a:grpSpLocks/>
          </p:cNvGrpSpPr>
          <p:nvPr/>
        </p:nvGrpSpPr>
        <p:grpSpPr bwMode="auto">
          <a:xfrm>
            <a:off x="7239000" y="1428899"/>
            <a:ext cx="1682750" cy="3738562"/>
            <a:chOff x="4560" y="1296"/>
            <a:chExt cx="1060" cy="2355"/>
          </a:xfrm>
        </p:grpSpPr>
        <p:sp>
          <p:nvSpPr>
            <p:cNvPr id="25617" name="AutoShape 65"/>
            <p:cNvSpPr>
              <a:spLocks noChangeArrowheads="1"/>
            </p:cNvSpPr>
            <p:nvPr/>
          </p:nvSpPr>
          <p:spPr bwMode="auto">
            <a:xfrm>
              <a:off x="4835" y="1554"/>
              <a:ext cx="506" cy="209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+mn-lt"/>
              </a:endParaRPr>
            </a:p>
          </p:txBody>
        </p:sp>
        <p:sp>
          <p:nvSpPr>
            <p:cNvPr id="25618" name="Text Box 66"/>
            <p:cNvSpPr txBox="1">
              <a:spLocks noChangeArrowheads="1"/>
            </p:cNvSpPr>
            <p:nvPr/>
          </p:nvSpPr>
          <p:spPr bwMode="auto">
            <a:xfrm>
              <a:off x="4560" y="1296"/>
              <a:ext cx="1060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GB" sz="1400" i="1">
                  <a:latin typeface="+mn-lt"/>
                  <a:cs typeface="Tahoma" pitchFamily="34" charset="0"/>
                </a:rPr>
                <a:t>Nbr of users</a:t>
              </a:r>
            </a:p>
          </p:txBody>
        </p:sp>
      </p:grpSp>
      <p:grpSp>
        <p:nvGrpSpPr>
          <p:cNvPr id="24580" name="Group 61"/>
          <p:cNvGrpSpPr>
            <a:grpSpLocks/>
          </p:cNvGrpSpPr>
          <p:nvPr/>
        </p:nvGrpSpPr>
        <p:grpSpPr bwMode="auto">
          <a:xfrm>
            <a:off x="3805238" y="1395561"/>
            <a:ext cx="992187" cy="3722688"/>
            <a:chOff x="3501" y="533"/>
            <a:chExt cx="520" cy="2183"/>
          </a:xfrm>
        </p:grpSpPr>
        <p:sp>
          <p:nvSpPr>
            <p:cNvPr id="25615" name="AutoShape 62"/>
            <p:cNvSpPr>
              <a:spLocks noChangeArrowheads="1"/>
            </p:cNvSpPr>
            <p:nvPr/>
          </p:nvSpPr>
          <p:spPr bwMode="auto">
            <a:xfrm rot="10800000">
              <a:off x="3515" y="811"/>
              <a:ext cx="473" cy="1905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+mn-lt"/>
              </a:endParaRPr>
            </a:p>
          </p:txBody>
        </p:sp>
        <p:sp>
          <p:nvSpPr>
            <p:cNvPr id="25616" name="Text Box 63"/>
            <p:cNvSpPr txBox="1">
              <a:spLocks noChangeArrowheads="1"/>
            </p:cNvSpPr>
            <p:nvPr/>
          </p:nvSpPr>
          <p:spPr bwMode="auto">
            <a:xfrm>
              <a:off x="3501" y="533"/>
              <a:ext cx="520" cy="1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GB" sz="1400" i="1">
                  <a:latin typeface="+mn-lt"/>
                  <a:cs typeface="Tahoma" pitchFamily="34" charset="0"/>
                </a:rPr>
                <a:t>Complexity</a:t>
              </a:r>
            </a:p>
          </p:txBody>
        </p:sp>
      </p:grpSp>
      <p:sp>
        <p:nvSpPr>
          <p:cNvPr id="25605" name="Rectangle 51"/>
          <p:cNvSpPr>
            <a:spLocks noChangeArrowheads="1"/>
          </p:cNvSpPr>
          <p:nvPr/>
        </p:nvSpPr>
        <p:spPr bwMode="auto">
          <a:xfrm>
            <a:off x="2268538" y="5399236"/>
            <a:ext cx="3598862" cy="865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>
                <a:latin typeface="+mn-lt"/>
              </a:rPr>
              <a:t>Creation/Management of Geospatial data</a:t>
            </a:r>
          </a:p>
        </p:txBody>
      </p:sp>
      <p:sp>
        <p:nvSpPr>
          <p:cNvPr id="25606" name="Rectangle 51"/>
          <p:cNvSpPr>
            <a:spLocks noChangeArrowheads="1"/>
          </p:cNvSpPr>
          <p:nvPr/>
        </p:nvSpPr>
        <p:spPr bwMode="auto">
          <a:xfrm>
            <a:off x="1619250" y="5254774"/>
            <a:ext cx="720725" cy="1198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8000">
                <a:latin typeface="+mn-lt"/>
              </a:rPr>
              <a:t>+</a:t>
            </a:r>
          </a:p>
        </p:txBody>
      </p:sp>
      <p:cxnSp>
        <p:nvCxnSpPr>
          <p:cNvPr id="20" name="Shape 19"/>
          <p:cNvCxnSpPr>
            <a:endCxn id="25615" idx="5"/>
          </p:cNvCxnSpPr>
          <p:nvPr/>
        </p:nvCxnSpPr>
        <p:spPr>
          <a:xfrm rot="5400000" flipH="1" flipV="1">
            <a:off x="2691606" y="3934768"/>
            <a:ext cx="1806575" cy="925512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endCxn id="25619" idx="4"/>
          </p:cNvCxnSpPr>
          <p:nvPr/>
        </p:nvCxnSpPr>
        <p:spPr>
          <a:xfrm rot="5400000" flipH="1" flipV="1">
            <a:off x="3648075" y="3103712"/>
            <a:ext cx="3343275" cy="920750"/>
          </a:xfrm>
          <a:prstGeom prst="bentConnector3">
            <a:avLst>
              <a:gd name="adj1" fmla="val 99892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25605" idx="3"/>
            <a:endCxn id="25617" idx="1"/>
          </p:cNvCxnSpPr>
          <p:nvPr/>
        </p:nvCxnSpPr>
        <p:spPr>
          <a:xfrm flipV="1">
            <a:off x="5867400" y="3503761"/>
            <a:ext cx="2009775" cy="2327275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Rectangle 50"/>
          <p:cNvSpPr>
            <a:spLocks noChangeArrowheads="1"/>
          </p:cNvSpPr>
          <p:nvPr/>
        </p:nvSpPr>
        <p:spPr bwMode="auto">
          <a:xfrm>
            <a:off x="304800" y="4622949"/>
            <a:ext cx="27432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>
                <a:latin typeface="+mn-lt"/>
              </a:rPr>
              <a:t>Thematic Mapping</a:t>
            </a:r>
          </a:p>
        </p:txBody>
      </p:sp>
      <p:sp>
        <p:nvSpPr>
          <p:cNvPr id="25611" name="Rectangle 51"/>
          <p:cNvSpPr>
            <a:spLocks noChangeArrowheads="1"/>
          </p:cNvSpPr>
          <p:nvPr/>
        </p:nvSpPr>
        <p:spPr bwMode="auto">
          <a:xfrm>
            <a:off x="304800" y="3032274"/>
            <a:ext cx="274320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>
                <a:latin typeface="+mn-lt"/>
              </a:rPr>
              <a:t>Spatial Analysis</a:t>
            </a:r>
          </a:p>
        </p:txBody>
      </p:sp>
      <p:sp>
        <p:nvSpPr>
          <p:cNvPr id="25612" name="Rectangle 52"/>
          <p:cNvSpPr>
            <a:spLocks noChangeArrowheads="1"/>
          </p:cNvSpPr>
          <p:nvPr/>
        </p:nvSpPr>
        <p:spPr bwMode="auto">
          <a:xfrm>
            <a:off x="304800" y="1660674"/>
            <a:ext cx="274320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>
                <a:latin typeface="+mn-lt"/>
              </a:rPr>
              <a:t>Spatial Modeling</a:t>
            </a:r>
          </a:p>
        </p:txBody>
      </p:sp>
      <p:sp>
        <p:nvSpPr>
          <p:cNvPr id="24590" name="Slide Number Placeholder 3"/>
          <p:cNvSpPr txBox="1">
            <a:spLocks/>
          </p:cNvSpPr>
          <p:nvPr/>
        </p:nvSpPr>
        <p:spPr bwMode="auto">
          <a:xfrm>
            <a:off x="6457950" y="644842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B6AEAE8A-FE50-4923-B5A9-0B79B86A4CC0}" type="slidenum">
              <a:rPr lang="en-GB" altLang="en-US" sz="1200">
                <a:solidFill>
                  <a:schemeClr val="bg1"/>
                </a:solidFill>
              </a:rPr>
              <a:pPr algn="r" eaLnBrk="1" hangingPunct="1"/>
              <a:t>7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b="1">
                <a:solidFill>
                  <a:schemeClr val="bg1"/>
                </a:solidFill>
                <a:latin typeface="+mn-lt"/>
              </a:rPr>
              <a:t>What can you do with GIS in public health?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298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14" name="Rectangle 70"/>
          <p:cNvSpPr>
            <a:spLocks noChangeArrowheads="1"/>
          </p:cNvSpPr>
          <p:nvPr/>
        </p:nvSpPr>
        <p:spPr bwMode="auto">
          <a:xfrm>
            <a:off x="3733800" y="1407567"/>
            <a:ext cx="49530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CH">
              <a:latin typeface="+mn-lt"/>
            </a:endParaRPr>
          </a:p>
        </p:txBody>
      </p:sp>
      <p:pic>
        <p:nvPicPr>
          <p:cNvPr id="57363" name="Picture 19" descr="GIS_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1391692"/>
            <a:ext cx="4953000" cy="4191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9" descr="GIS_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1391692"/>
            <a:ext cx="4953000" cy="4191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GIS_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1391692"/>
            <a:ext cx="4953000" cy="4191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5" name="Picture 11" descr="GIS_3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1391692"/>
            <a:ext cx="4953000" cy="4191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6" name="Picture 12" descr="GIS_4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391692"/>
            <a:ext cx="4953000" cy="4191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7769225" y="5825579"/>
            <a:ext cx="1100138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GB" sz="1600">
                <a:latin typeface="+mn-lt"/>
              </a:rPr>
              <a:t>Travel time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6140450" y="5819229"/>
            <a:ext cx="89693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GB" sz="1600">
                <a:latin typeface="+mn-lt"/>
              </a:rPr>
              <a:t>Distance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3630613" y="5819229"/>
            <a:ext cx="189865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GB" sz="1600">
                <a:latin typeface="+mn-lt"/>
              </a:rPr>
              <a:t>Context/relationship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938713" y="3139529"/>
            <a:ext cx="1738312" cy="1252538"/>
            <a:chOff x="2220" y="2253"/>
            <a:chExt cx="1095" cy="789"/>
          </a:xfrm>
        </p:grpSpPr>
        <p:sp>
          <p:nvSpPr>
            <p:cNvPr id="26647" name="Line 34"/>
            <p:cNvSpPr>
              <a:spLocks noChangeShapeType="1"/>
            </p:cNvSpPr>
            <p:nvPr/>
          </p:nvSpPr>
          <p:spPr bwMode="auto">
            <a:xfrm>
              <a:off x="2220" y="2610"/>
              <a:ext cx="0" cy="43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648" name="Line 38"/>
            <p:cNvSpPr>
              <a:spLocks noChangeShapeType="1"/>
            </p:cNvSpPr>
            <p:nvPr/>
          </p:nvSpPr>
          <p:spPr bwMode="auto">
            <a:xfrm flipH="1">
              <a:off x="2223" y="2409"/>
              <a:ext cx="144" cy="19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649" name="Line 41"/>
            <p:cNvSpPr>
              <a:spLocks noChangeShapeType="1"/>
            </p:cNvSpPr>
            <p:nvPr/>
          </p:nvSpPr>
          <p:spPr bwMode="auto">
            <a:xfrm flipH="1">
              <a:off x="2364" y="2310"/>
              <a:ext cx="288" cy="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650" name="Line 43"/>
            <p:cNvSpPr>
              <a:spLocks noChangeShapeType="1"/>
            </p:cNvSpPr>
            <p:nvPr/>
          </p:nvSpPr>
          <p:spPr bwMode="auto">
            <a:xfrm flipH="1">
              <a:off x="2640" y="2253"/>
              <a:ext cx="336" cy="5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651" name="Line 44"/>
            <p:cNvSpPr>
              <a:spLocks noChangeShapeType="1"/>
            </p:cNvSpPr>
            <p:nvPr/>
          </p:nvSpPr>
          <p:spPr bwMode="auto">
            <a:xfrm flipH="1">
              <a:off x="2979" y="2253"/>
              <a:ext cx="336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57392" name="Text Box 48"/>
          <p:cNvSpPr txBox="1">
            <a:spLocks noChangeArrowheads="1"/>
          </p:cNvSpPr>
          <p:nvPr/>
        </p:nvSpPr>
        <p:spPr bwMode="auto">
          <a:xfrm>
            <a:off x="4179888" y="3828504"/>
            <a:ext cx="731837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GB" sz="1600">
                <a:latin typeface="+mn-lt"/>
              </a:rPr>
              <a:t>1 hour</a:t>
            </a:r>
          </a:p>
        </p:txBody>
      </p:sp>
      <p:sp>
        <p:nvSpPr>
          <p:cNvPr id="57394" name="Rectangle 50"/>
          <p:cNvSpPr>
            <a:spLocks noChangeArrowheads="1"/>
          </p:cNvSpPr>
          <p:nvPr/>
        </p:nvSpPr>
        <p:spPr bwMode="auto">
          <a:xfrm>
            <a:off x="304800" y="4522242"/>
            <a:ext cx="27432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>
                <a:latin typeface="+mn-lt"/>
              </a:rPr>
              <a:t>Thematic Mapping</a:t>
            </a:r>
          </a:p>
        </p:txBody>
      </p:sp>
      <p:sp>
        <p:nvSpPr>
          <p:cNvPr id="57395" name="Rectangle 51"/>
          <p:cNvSpPr>
            <a:spLocks noChangeArrowheads="1"/>
          </p:cNvSpPr>
          <p:nvPr/>
        </p:nvSpPr>
        <p:spPr bwMode="auto">
          <a:xfrm>
            <a:off x="304800" y="2931567"/>
            <a:ext cx="274320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>
                <a:latin typeface="+mn-lt"/>
              </a:rPr>
              <a:t>Spatial Analysis</a:t>
            </a:r>
          </a:p>
        </p:txBody>
      </p:sp>
      <p:sp>
        <p:nvSpPr>
          <p:cNvPr id="57396" name="Rectangle 52"/>
          <p:cNvSpPr>
            <a:spLocks noChangeArrowheads="1"/>
          </p:cNvSpPr>
          <p:nvPr/>
        </p:nvSpPr>
        <p:spPr bwMode="auto">
          <a:xfrm>
            <a:off x="304800" y="1559967"/>
            <a:ext cx="274320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>
                <a:latin typeface="+mn-lt"/>
              </a:rPr>
              <a:t>Spatial Modeling</a:t>
            </a:r>
          </a:p>
        </p:txBody>
      </p:sp>
      <p:sp>
        <p:nvSpPr>
          <p:cNvPr id="57397" name="Line 53"/>
          <p:cNvSpPr>
            <a:spLocks noChangeShapeType="1"/>
          </p:cNvSpPr>
          <p:nvPr/>
        </p:nvSpPr>
        <p:spPr bwMode="auto">
          <a:xfrm>
            <a:off x="2438400" y="3845967"/>
            <a:ext cx="12954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7398" name="Line 54"/>
          <p:cNvSpPr>
            <a:spLocks noChangeShapeType="1"/>
          </p:cNvSpPr>
          <p:nvPr/>
        </p:nvSpPr>
        <p:spPr bwMode="auto">
          <a:xfrm flipV="1">
            <a:off x="2514600" y="1391692"/>
            <a:ext cx="1219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932363" y="4479379"/>
            <a:ext cx="503237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932363" y="4263479"/>
            <a:ext cx="1368425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ma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4112667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2" name="Slide Number Placeholder 3"/>
          <p:cNvSpPr txBox="1">
            <a:spLocks/>
          </p:cNvSpPr>
          <p:nvPr/>
        </p:nvSpPr>
        <p:spPr bwMode="auto">
          <a:xfrm>
            <a:off x="6457950" y="644842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3300E78B-F123-43E2-A18A-2C8474E86C9E}" type="slidenum">
              <a:rPr lang="en-GB" altLang="en-US" sz="1200">
                <a:solidFill>
                  <a:schemeClr val="bg1"/>
                </a:solidFill>
              </a:rPr>
              <a:pPr algn="r" eaLnBrk="1" hangingPunct="1"/>
              <a:t>8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b="1">
                <a:solidFill>
                  <a:schemeClr val="bg1"/>
                </a:solidFill>
                <a:latin typeface="+mn-lt"/>
              </a:rPr>
              <a:t>What can you do with GIS in public health?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5508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14" grpId="0" animBg="1"/>
      <p:bldP spid="57357" grpId="0"/>
      <p:bldP spid="57359" grpId="0"/>
      <p:bldP spid="57369" grpId="0"/>
      <p:bldP spid="57392" grpId="0"/>
      <p:bldP spid="57395" grpId="0"/>
      <p:bldP spid="573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body_viewer_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94024"/>
            <a:ext cx="3305175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8" descr="hospit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944961"/>
            <a:ext cx="3327400" cy="309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20999"/>
            <a:ext cx="356870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2944961"/>
            <a:ext cx="4445000" cy="225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106" name="Picture 2" descr="D:\GAIA-GEOSYSTEMS\PROJECTS\ADB\MEETINGS\UGM_2016\2003_number_death_Malaria_cartogram.png"/>
          <p:cNvPicPr>
            <a:picLocks noChangeAspect="1" noChangeArrowheads="1"/>
          </p:cNvPicPr>
          <p:nvPr/>
        </p:nvPicPr>
        <p:blipFill>
          <a:blip r:embed="rId7"/>
          <a:srcRect l="7080"/>
          <a:stretch>
            <a:fillRect/>
          </a:stretch>
        </p:blipFill>
        <p:spPr bwMode="auto">
          <a:xfrm>
            <a:off x="2700338" y="4168924"/>
            <a:ext cx="4078287" cy="216058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7655" name="Rectangle 52"/>
          <p:cNvSpPr>
            <a:spLocks noChangeArrowheads="1"/>
          </p:cNvSpPr>
          <p:nvPr/>
        </p:nvSpPr>
        <p:spPr bwMode="auto">
          <a:xfrm>
            <a:off x="5651500" y="6042174"/>
            <a:ext cx="1728788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>
                <a:latin typeface="+mn-lt"/>
              </a:rPr>
              <a:t>Cartogram</a:t>
            </a:r>
          </a:p>
        </p:txBody>
      </p:sp>
      <p:sp>
        <p:nvSpPr>
          <p:cNvPr id="27656" name="Rectangle 52"/>
          <p:cNvSpPr>
            <a:spLocks noChangeArrowheads="1"/>
          </p:cNvSpPr>
          <p:nvPr/>
        </p:nvSpPr>
        <p:spPr bwMode="auto">
          <a:xfrm>
            <a:off x="7164388" y="5321449"/>
            <a:ext cx="1728787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>
                <a:latin typeface="+mn-lt"/>
              </a:rPr>
              <a:t>Web mapping</a:t>
            </a:r>
          </a:p>
        </p:txBody>
      </p:sp>
      <p:sp>
        <p:nvSpPr>
          <p:cNvPr id="27657" name="Rectangle 52"/>
          <p:cNvSpPr>
            <a:spLocks noChangeArrowheads="1"/>
          </p:cNvSpPr>
          <p:nvPr/>
        </p:nvSpPr>
        <p:spPr bwMode="auto">
          <a:xfrm>
            <a:off x="250825" y="6113611"/>
            <a:ext cx="29527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>
                <a:latin typeface="+mn-lt"/>
              </a:rPr>
              <a:t>Hospital management</a:t>
            </a:r>
          </a:p>
        </p:txBody>
      </p:sp>
      <p:sp>
        <p:nvSpPr>
          <p:cNvPr id="27658" name="Rectangle 52"/>
          <p:cNvSpPr>
            <a:spLocks noChangeArrowheads="1"/>
          </p:cNvSpPr>
          <p:nvPr/>
        </p:nvSpPr>
        <p:spPr bwMode="auto">
          <a:xfrm>
            <a:off x="8253413" y="1671786"/>
            <a:ext cx="782637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>
                <a:latin typeface="+mn-lt"/>
              </a:rPr>
              <a:t>Story</a:t>
            </a:r>
          </a:p>
          <a:p>
            <a:pPr>
              <a:lnSpc>
                <a:spcPct val="90000"/>
              </a:lnSpc>
              <a:defRPr/>
            </a:pPr>
            <a:r>
              <a:rPr lang="fr-CH">
                <a:latin typeface="+mn-lt"/>
              </a:rPr>
              <a:t>Map</a:t>
            </a:r>
            <a:endParaRPr lang="en-US"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66713" y="1052661"/>
            <a:ext cx="8534400" cy="68580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800" dirty="0" err="1">
                <a:latin typeface="+mn-lt"/>
                <a:ea typeface="+mj-ea"/>
                <a:cs typeface="+mj-cs"/>
              </a:rPr>
              <a:t>Thematic</a:t>
            </a:r>
            <a:r>
              <a:rPr lang="fr-CH" sz="2800" dirty="0">
                <a:latin typeface="+mn-lt"/>
                <a:ea typeface="+mj-ea"/>
                <a:cs typeface="+mj-cs"/>
              </a:rPr>
              <a:t> </a:t>
            </a:r>
            <a:r>
              <a:rPr lang="fr-CH" sz="2800" dirty="0" err="1">
                <a:latin typeface="+mn-lt"/>
                <a:ea typeface="+mj-ea"/>
                <a:cs typeface="+mj-cs"/>
              </a:rPr>
              <a:t>mapping</a:t>
            </a:r>
            <a:endParaRPr lang="en-US" sz="2800" dirty="0">
              <a:latin typeface="+mn-lt"/>
              <a:ea typeface="+mj-ea"/>
              <a:cs typeface="+mj-cs"/>
            </a:endParaRPr>
          </a:p>
        </p:txBody>
      </p:sp>
      <p:sp>
        <p:nvSpPr>
          <p:cNvPr id="26637" name="Slide Number Placeholder 3"/>
          <p:cNvSpPr txBox="1">
            <a:spLocks/>
          </p:cNvSpPr>
          <p:nvPr/>
        </p:nvSpPr>
        <p:spPr bwMode="auto">
          <a:xfrm>
            <a:off x="6457950" y="644842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10C8CAE2-5870-4646-A879-778EC2A01BED}" type="slidenum">
              <a:rPr lang="en-GB" altLang="en-US" sz="1200">
                <a:solidFill>
                  <a:schemeClr val="bg1"/>
                </a:solidFill>
              </a:rPr>
              <a:pPr algn="r" eaLnBrk="1" hangingPunct="1"/>
              <a:t>9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b="1">
                <a:solidFill>
                  <a:schemeClr val="bg1"/>
                </a:solidFill>
                <a:latin typeface="+mn-lt"/>
              </a:rPr>
              <a:t>Example of application in Public Health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6157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RU_Epi_HGLC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584</Words>
  <Application>Microsoft Office PowerPoint</Application>
  <PresentationFormat>On-screen Show (4:3)</PresentationFormat>
  <Paragraphs>130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MORU_Epi_HGLC_template</vt:lpstr>
      <vt:lpstr>Clip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- The content at the center!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Izay Pantanilla</cp:lastModifiedBy>
  <cp:revision>81</cp:revision>
  <dcterms:created xsi:type="dcterms:W3CDTF">2018-03-06T13:12:55Z</dcterms:created>
  <dcterms:modified xsi:type="dcterms:W3CDTF">2019-04-03T05:49:09Z</dcterms:modified>
</cp:coreProperties>
</file>