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8" r:id="rId2"/>
    <p:sldId id="676" r:id="rId3"/>
    <p:sldId id="694" r:id="rId4"/>
    <p:sldId id="697" r:id="rId5"/>
    <p:sldId id="704" r:id="rId6"/>
    <p:sldId id="698" r:id="rId7"/>
    <p:sldId id="699" r:id="rId8"/>
    <p:sldId id="705" r:id="rId9"/>
    <p:sldId id="312" r:id="rId10"/>
    <p:sldId id="700" r:id="rId11"/>
    <p:sldId id="701" r:id="rId12"/>
    <p:sldId id="702" r:id="rId13"/>
    <p:sldId id="707" r:id="rId14"/>
    <p:sldId id="706" r:id="rId15"/>
    <p:sldId id="284" r:id="rId16"/>
    <p:sldId id="436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22">
          <p15:clr>
            <a:srgbClr val="A4A3A4"/>
          </p15:clr>
        </p15:guide>
        <p15:guide id="2" orient="horz" pos="754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3929" userDrawn="1">
          <p15:clr>
            <a:srgbClr val="A4A3A4"/>
          </p15:clr>
        </p15:guide>
        <p15:guide id="5" orient="horz" pos="1253">
          <p15:clr>
            <a:srgbClr val="A4A3A4"/>
          </p15:clr>
        </p15:guide>
        <p15:guide id="6" orient="horz" pos="2478">
          <p15:clr>
            <a:srgbClr val="A4A3A4"/>
          </p15:clr>
        </p15:guide>
        <p15:guide id="7" pos="2880">
          <p15:clr>
            <a:srgbClr val="A4A3A4"/>
          </p15:clr>
        </p15:guide>
        <p15:guide id="8" pos="4876" userDrawn="1">
          <p15:clr>
            <a:srgbClr val="A4A3A4"/>
          </p15:clr>
        </p15:guide>
        <p15:guide id="9" pos="748" userDrawn="1">
          <p15:clr>
            <a:srgbClr val="A4A3A4"/>
          </p15:clr>
        </p15:guide>
        <p15:guide id="10" pos="40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CB5"/>
    <a:srgbClr val="315A75"/>
    <a:srgbClr val="3398CC"/>
    <a:srgbClr val="346667"/>
    <a:srgbClr val="1B3163"/>
    <a:srgbClr val="001C54"/>
    <a:srgbClr val="D8AA37"/>
    <a:srgbClr val="253C88"/>
    <a:srgbClr val="2384C0"/>
    <a:srgbClr val="315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8919" autoAdjust="0"/>
    <p:restoredTop sz="65385" autoAdjust="0"/>
  </p:normalViewPr>
  <p:slideViewPr>
    <p:cSldViewPr showGuides="1">
      <p:cViewPr varScale="1">
        <p:scale>
          <a:sx n="75" d="100"/>
          <a:sy n="75" d="100"/>
        </p:scale>
        <p:origin x="-1734" y="-96"/>
      </p:cViewPr>
      <p:guideLst>
        <p:guide orient="horz" pos="3022"/>
        <p:guide orient="horz" pos="754"/>
        <p:guide orient="horz" pos="2704"/>
        <p:guide orient="horz" pos="3929"/>
        <p:guide orient="horz" pos="1253"/>
        <p:guide orient="horz" pos="2478"/>
        <p:guide pos="2880"/>
        <p:guide pos="4876"/>
        <p:guide pos="748"/>
        <p:guide pos="40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PH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769B6999-3394-44CF-8F97-70A985E924E7}" type="datetimeFigureOut">
              <a:rPr lang="en-PH" altLang="en-US"/>
              <a:pPr>
                <a:defRPr/>
              </a:pPr>
              <a:t>03/04/2019</a:t>
            </a:fld>
            <a:endParaRPr lang="en-PH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P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P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PH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40189B38-87AB-431D-88EE-EB47DCC6C7B8}" type="slidenum">
              <a:rPr lang="en-PH" altLang="en-US"/>
              <a:pPr>
                <a:defRPr/>
              </a:pPr>
              <a:t>‹#›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330343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Robust, responsive and resilient health systems are “aware”.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essential component of health system “awareness” is having and using up-to-date information on the location and functionality of health system assets, including community health workers.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information is critical to health services planning, human resource management, supply chain management, emergency preparedness and response, monitoring, and evaluation – indeed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spatial information and data on the functionality of health assets are critical to all aspects of health systems strengthening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1A729-0F1A-4A5E-BC49-F757F5B72AE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3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981075"/>
            <a:ext cx="9144000" cy="3816350"/>
          </a:xfrm>
          <a:prstGeom prst="rect">
            <a:avLst/>
          </a:prstGeom>
          <a:solidFill>
            <a:srgbClr val="4F8C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001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 userDrawn="1"/>
        </p:nvSpPr>
        <p:spPr bwMode="auto">
          <a:xfrm>
            <a:off x="319336" y="116632"/>
            <a:ext cx="85731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n-lt"/>
              </a:rPr>
              <a:t>INTRODUCTION TO GEOSPATIAL DATA MANAGEMENT AND TECHNOLOGIES </a:t>
            </a:r>
          </a:p>
          <a:p>
            <a:r>
              <a:rPr lang="en-US" sz="2000" b="1">
                <a:solidFill>
                  <a:schemeClr val="bg1"/>
                </a:solidFill>
                <a:latin typeface="+mn-lt"/>
              </a:rPr>
              <a:t>FOR MALARIA PROGRAMS</a:t>
            </a:r>
          </a:p>
        </p:txBody>
      </p:sp>
      <p:sp>
        <p:nvSpPr>
          <p:cNvPr id="15" name="TextBox 6"/>
          <p:cNvSpPr txBox="1">
            <a:spLocks noChangeArrowheads="1"/>
          </p:cNvSpPr>
          <p:nvPr userDrawn="1"/>
        </p:nvSpPr>
        <p:spPr bwMode="auto">
          <a:xfrm>
            <a:off x="547056" y="1340768"/>
            <a:ext cx="8043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00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 </a:t>
            </a:r>
            <a:endParaRPr lang="en-US" altLang="en-US" sz="2000" dirty="0">
              <a:solidFill>
                <a:schemeClr val="bg1"/>
              </a:solidFill>
              <a:latin typeface="+mn-lt"/>
              <a:ea typeface="Century Gothic" charset="0"/>
              <a:cs typeface="Century Gothic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8CFF5A5-99E8-4781-B4A3-D6187ED51D3C}"/>
              </a:ext>
            </a:extLst>
          </p:cNvPr>
          <p:cNvGrpSpPr/>
          <p:nvPr userDrawn="1"/>
        </p:nvGrpSpPr>
        <p:grpSpPr>
          <a:xfrm>
            <a:off x="1711957" y="4815300"/>
            <a:ext cx="5714485" cy="1861426"/>
            <a:chOff x="1691680" y="4815300"/>
            <a:chExt cx="5714485" cy="1861426"/>
          </a:xfrm>
        </p:grpSpPr>
        <p:pic>
          <p:nvPicPr>
            <p:cNvPr id="20" name="Picture 2" descr="D:\GAIA-GEOSYSTEMS\DROPBOX\Dropbox (Personal)\HEALTH_GEOLAB\ADVOCACY\LOGOS\LSHTM_Logo_Black.jpg">
              <a:extLst>
                <a:ext uri="{FF2B5EF4-FFF2-40B4-BE49-F238E27FC236}">
                  <a16:creationId xmlns="" xmlns:a16="http://schemas.microsoft.com/office/drawing/2014/main" id="{950C5D8A-B521-4D71-9577-6CB70B7EA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680" y="5020799"/>
              <a:ext cx="1512168" cy="726338"/>
            </a:xfrm>
            <a:prstGeom prst="rect">
              <a:avLst/>
            </a:prstGeom>
            <a:noFill/>
          </p:spPr>
        </p:pic>
        <p:pic>
          <p:nvPicPr>
            <p:cNvPr id="21" name="Picture 20" descr="D:\GAIA-GEOSYSTEMS\DROPBOX\Dropbox (Personal)\HEALTH_GEOLAB\ADVOCACY\LOGO\Logo_HGLC_051117.jpg">
              <a:extLst>
                <a:ext uri="{FF2B5EF4-FFF2-40B4-BE49-F238E27FC236}">
                  <a16:creationId xmlns="" xmlns:a16="http://schemas.microsoft.com/office/drawing/2014/main" id="{9874CDE5-E3FC-4C65-A7C2-0CD38160BE4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20479" y="4903216"/>
              <a:ext cx="2645526" cy="9615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image4.png">
              <a:extLst>
                <a:ext uri="{FF2B5EF4-FFF2-40B4-BE49-F238E27FC236}">
                  <a16:creationId xmlns="" xmlns:a16="http://schemas.microsoft.com/office/drawing/2014/main" id="{650BE311-E08F-4BF7-B655-739F7FC20DB8}"/>
                </a:ext>
              </a:extLst>
            </p:cNvPr>
            <p:cNvPicPr/>
            <p:nvPr userDrawn="1"/>
          </p:nvPicPr>
          <p:blipFill>
            <a:blip r:embed="rId4"/>
            <a:srcRect/>
            <a:stretch>
              <a:fillRect/>
            </a:stretch>
          </p:blipFill>
          <p:spPr>
            <a:xfrm>
              <a:off x="2987824" y="5850878"/>
              <a:ext cx="864096" cy="825848"/>
            </a:xfrm>
            <a:prstGeom prst="rect">
              <a:avLst/>
            </a:prstGeom>
            <a:ln/>
          </p:spPr>
        </p:pic>
        <p:pic>
          <p:nvPicPr>
            <p:cNvPr id="23" name="image3.jpg">
              <a:extLst>
                <a:ext uri="{FF2B5EF4-FFF2-40B4-BE49-F238E27FC236}">
                  <a16:creationId xmlns="" xmlns:a16="http://schemas.microsoft.com/office/drawing/2014/main" id="{BBA40595-6FF5-4C05-B82C-75D9B3DFFA4E}"/>
                </a:ext>
              </a:extLst>
            </p:cNvPr>
            <p:cNvPicPr/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5966005" y="4815300"/>
              <a:ext cx="1440160" cy="1080120"/>
            </a:xfrm>
            <a:prstGeom prst="rect">
              <a:avLst/>
            </a:prstGeom>
            <a:ln/>
          </p:spPr>
        </p:pic>
      </p:grpSp>
      <p:pic>
        <p:nvPicPr>
          <p:cNvPr id="24" name="Picture 2" descr="C:\Users\Izay Pantanilla\Downloads\MORU_FS_CMYK.tif">
            <a:extLst>
              <a:ext uri="{FF2B5EF4-FFF2-40B4-BE49-F238E27FC236}">
                <a16:creationId xmlns="" xmlns:a16="http://schemas.microsoft.com/office/drawing/2014/main" id="{C628E4B2-07C3-4366-A6DF-79F43848CD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926120"/>
            <a:ext cx="2045386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24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787E6-366B-4506-9337-18DC725D07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25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2125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B2C42-1A81-4EC6-8CF3-557E18F900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340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A0A7-E96A-B34A-9F40-5299E03330B9}" type="datetime1">
              <a:rPr lang="en-US" smtClean="0"/>
              <a:pPr/>
              <a:t>4/3/2019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579968" y="407987"/>
            <a:ext cx="7772400" cy="506413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fld id="{20E72F2D-B2AC-6244-8A61-4DB2981BEBB5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9439" y="1663700"/>
            <a:ext cx="7954961" cy="3492500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044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4F8C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53188"/>
            <a:ext cx="2057400" cy="365125"/>
          </a:xfr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1CFA5E-D7BE-45A1-BD59-8EBEFF519CD8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C5A72-0C49-4A36-9BEC-E859308CD9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375C9-5D4F-414A-97D3-C0A057E90B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DDD1E-DF06-49C3-A8E9-3A92C7FD62B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F16FC-F98C-4DE2-B866-A610A68458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56065-FBFD-4591-9A24-E561AF3F8A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34DB-9A3E-4C43-A0A4-114473BFEB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5856" y="479742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24E89-52C6-47CD-B590-C8A4170E4E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41579" y="6472238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665C27BB-EC34-4711-8D50-B6E287C199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8" r:id="rId1"/>
    <p:sldLayoutId id="2147485334" r:id="rId2"/>
    <p:sldLayoutId id="2147485335" r:id="rId3"/>
    <p:sldLayoutId id="2147485336" r:id="rId4"/>
    <p:sldLayoutId id="2147485341" r:id="rId5"/>
    <p:sldLayoutId id="2147485342" r:id="rId6"/>
    <p:sldLayoutId id="2147485343" r:id="rId7"/>
    <p:sldLayoutId id="2147485337" r:id="rId8"/>
    <p:sldLayoutId id="2147485338" r:id="rId9"/>
    <p:sldLayoutId id="2147485339" r:id="rId10"/>
    <p:sldLayoutId id="2147485344" r:id="rId11"/>
    <p:sldLayoutId id="2147485345" r:id="rId12"/>
    <p:sldLayoutId id="2147485346" r:id="rId13"/>
    <p:sldLayoutId id="2147485347" r:id="rId14"/>
    <p:sldLayoutId id="2147485333" r:id="rId15"/>
    <p:sldLayoutId id="2147485350" r:id="rId1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hyperlink" Target="https://bit.ly/2HfVvj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g.is/C4fjD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://arcg.is/neSvX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10.png"/><Relationship Id="rId18" Type="http://schemas.openxmlformats.org/officeDocument/2006/relationships/image" Target="../media/image38.png"/><Relationship Id="rId3" Type="http://schemas.openxmlformats.org/officeDocument/2006/relationships/image" Target="../media/image25.png"/><Relationship Id="rId21" Type="http://schemas.openxmlformats.org/officeDocument/2006/relationships/image" Target="../media/image41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17" Type="http://schemas.openxmlformats.org/officeDocument/2006/relationships/image" Target="../media/image37.png"/><Relationship Id="rId2" Type="http://schemas.openxmlformats.org/officeDocument/2006/relationships/image" Target="../media/image24.jpeg"/><Relationship Id="rId16" Type="http://schemas.openxmlformats.org/officeDocument/2006/relationships/image" Target="../media/image36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547056" y="1724615"/>
            <a:ext cx="80438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360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Session </a:t>
            </a:r>
            <a:r>
              <a:rPr lang="en-US" altLang="en-US" sz="3600" smtClean="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11: </a:t>
            </a:r>
            <a:r>
              <a:rPr lang="en-GB" sz="3600" dirty="0">
                <a:solidFill>
                  <a:schemeClr val="bg1"/>
                </a:solidFill>
                <a:latin typeface="+mn-lt"/>
                <a:ea typeface="Century Gothic" charset="0"/>
                <a:cs typeface="Century Gothic" charset="0"/>
              </a:rPr>
              <a:t>How to geo-enable your Malaria Information System?</a:t>
            </a:r>
            <a:endParaRPr lang="en-US" altLang="en-US" sz="3600" dirty="0">
              <a:solidFill>
                <a:schemeClr val="bg1"/>
              </a:solidFill>
              <a:latin typeface="+mn-lt"/>
              <a:ea typeface="Century Gothic" charset="0"/>
              <a:cs typeface="Century Gothic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-3420888" y="1"/>
            <a:ext cx="648072" cy="692696"/>
          </a:xfrm>
          <a:prstGeom prst="rect">
            <a:avLst/>
          </a:prstGeom>
          <a:solidFill>
            <a:srgbClr val="2384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2628800" y="0"/>
            <a:ext cx="648072" cy="692696"/>
          </a:xfrm>
          <a:prstGeom prst="rect">
            <a:avLst/>
          </a:prstGeom>
          <a:solidFill>
            <a:srgbClr val="253C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-1836712" y="0"/>
            <a:ext cx="648072" cy="692696"/>
          </a:xfrm>
          <a:prstGeom prst="rect">
            <a:avLst/>
          </a:prstGeom>
          <a:solidFill>
            <a:srgbClr val="D8AA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3433588" y="892175"/>
            <a:ext cx="648072" cy="692696"/>
          </a:xfrm>
          <a:prstGeom prst="rect">
            <a:avLst/>
          </a:prstGeom>
          <a:solidFill>
            <a:srgbClr val="001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2654200" y="896020"/>
            <a:ext cx="648072" cy="692696"/>
          </a:xfrm>
          <a:prstGeom prst="rect">
            <a:avLst/>
          </a:prstGeom>
          <a:solidFill>
            <a:srgbClr val="1B3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-1862112" y="896020"/>
            <a:ext cx="648072" cy="692696"/>
          </a:xfrm>
          <a:prstGeom prst="rect">
            <a:avLst/>
          </a:prstGeom>
          <a:solidFill>
            <a:srgbClr val="346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-3454796" y="1700808"/>
            <a:ext cx="648072" cy="692696"/>
          </a:xfrm>
          <a:prstGeom prst="rect">
            <a:avLst/>
          </a:prstGeom>
          <a:solidFill>
            <a:srgbClr val="3398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-2666900" y="1700808"/>
            <a:ext cx="648072" cy="692696"/>
          </a:xfrm>
          <a:prstGeom prst="rect">
            <a:avLst/>
          </a:prstGeom>
          <a:solidFill>
            <a:srgbClr val="315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-1836712" y="1700808"/>
            <a:ext cx="648072" cy="6926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-3467496" y="2492896"/>
            <a:ext cx="648072" cy="6926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altLang="en-US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513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10</a:t>
            </a:fld>
            <a:endParaRPr lang="en-GB" altLang="en-US" sz="120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6928296-B844-46E1-96AB-4C004FABD4A2}"/>
              </a:ext>
            </a:extLst>
          </p:cNvPr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The framework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="" xmlns:a16="http://schemas.microsoft.com/office/drawing/2014/main" id="{855FADA9-89CD-46EB-A9CC-C5EC70D24238}"/>
              </a:ext>
            </a:extLst>
          </p:cNvPr>
          <p:cNvSpPr/>
          <p:nvPr/>
        </p:nvSpPr>
        <p:spPr>
          <a:xfrm>
            <a:off x="899344" y="1147464"/>
            <a:ext cx="7076043" cy="47416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AutoShape 416">
            <a:extLst>
              <a:ext uri="{FF2B5EF4-FFF2-40B4-BE49-F238E27FC236}">
                <a16:creationId xmlns="" xmlns:a16="http://schemas.microsoft.com/office/drawing/2014/main" id="{B8BAC4ED-151B-40D2-BFA0-BB386BFD6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042282"/>
            <a:ext cx="508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CB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dirty="0">
              <a:solidFill>
                <a:srgbClr val="346667"/>
              </a:solidFill>
              <a:latin typeface="+mj-lt"/>
            </a:endParaRPr>
          </a:p>
        </p:txBody>
      </p:sp>
      <p:sp>
        <p:nvSpPr>
          <p:cNvPr id="13" name="Rectangle 265">
            <a:extLst>
              <a:ext uri="{FF2B5EF4-FFF2-40B4-BE49-F238E27FC236}">
                <a16:creationId xmlns="" xmlns:a16="http://schemas.microsoft.com/office/drawing/2014/main" id="{CF599A8D-9F1B-4BC9-9C77-A6188D414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00" y="6031169"/>
            <a:ext cx="8424912" cy="4221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+mn-lt"/>
              </a:rPr>
              <a:t>9 core common assets for an HIS to be considered as geo-enabled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D721A4-F80E-499F-B51A-62FF09679F91}"/>
              </a:ext>
            </a:extLst>
          </p:cNvPr>
          <p:cNvSpPr/>
          <p:nvPr/>
        </p:nvSpPr>
        <p:spPr>
          <a:xfrm>
            <a:off x="3701138" y="1208112"/>
            <a:ext cx="1446925" cy="12961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Documented</a:t>
            </a:r>
            <a:endParaRPr lang="fr-CH" dirty="0">
              <a:solidFill>
                <a:schemeClr val="tx1"/>
              </a:solidFill>
            </a:endParaRPr>
          </a:p>
          <a:p>
            <a:pPr algn="ctr"/>
            <a:r>
              <a:rPr lang="fr-CH" dirty="0">
                <a:solidFill>
                  <a:schemeClr val="tx1"/>
                </a:solidFill>
              </a:rPr>
              <a:t>use cases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A2C970-74FD-4240-A2C5-7E7EB5F51833}"/>
              </a:ext>
            </a:extLst>
          </p:cNvPr>
          <p:cNvSpPr/>
          <p:nvPr/>
        </p:nvSpPr>
        <p:spPr>
          <a:xfrm>
            <a:off x="2781131" y="2569026"/>
            <a:ext cx="3151584" cy="11010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1"/>
                </a:solidFill>
              </a:rPr>
              <a:t>Master </a:t>
            </a:r>
            <a:r>
              <a:rPr lang="fr-CH" dirty="0" err="1">
                <a:solidFill>
                  <a:schemeClr val="tx1"/>
                </a:solidFill>
              </a:rPr>
              <a:t>lists</a:t>
            </a:r>
            <a:r>
              <a:rPr lang="fr-CH" dirty="0">
                <a:solidFill>
                  <a:schemeClr val="tx1"/>
                </a:solidFill>
              </a:rPr>
              <a:t> and </a:t>
            </a:r>
            <a:r>
              <a:rPr lang="fr-CH" dirty="0" err="1">
                <a:solidFill>
                  <a:schemeClr val="tx1"/>
                </a:solidFill>
              </a:rPr>
              <a:t>common</a:t>
            </a:r>
            <a:r>
              <a:rPr lang="fr-CH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CH" dirty="0" err="1">
                <a:solidFill>
                  <a:schemeClr val="tx1"/>
                </a:solidFill>
              </a:rPr>
              <a:t>geo-registry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454DB17-47D3-4C2A-BB17-7B511EBA0F92}"/>
              </a:ext>
            </a:extLst>
          </p:cNvPr>
          <p:cNvSpPr/>
          <p:nvPr/>
        </p:nvSpPr>
        <p:spPr>
          <a:xfrm>
            <a:off x="1262448" y="4954737"/>
            <a:ext cx="1502587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1"/>
                </a:solidFill>
              </a:rPr>
              <a:t>Vision, </a:t>
            </a:r>
            <a:r>
              <a:rPr lang="fr-CH" dirty="0" err="1">
                <a:solidFill>
                  <a:schemeClr val="tx1"/>
                </a:solidFill>
              </a:rPr>
              <a:t>strategy</a:t>
            </a:r>
            <a:r>
              <a:rPr lang="fr-CH" dirty="0">
                <a:solidFill>
                  <a:schemeClr val="tx1"/>
                </a:solidFill>
              </a:rPr>
              <a:t> and plan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EAA2F7D-35E1-4766-984F-9C0F2A26C109}"/>
              </a:ext>
            </a:extLst>
          </p:cNvPr>
          <p:cNvSpPr/>
          <p:nvPr/>
        </p:nvSpPr>
        <p:spPr>
          <a:xfrm>
            <a:off x="6076512" y="4957412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Resources</a:t>
            </a:r>
            <a:r>
              <a:rPr lang="fr-CH" dirty="0">
                <a:solidFill>
                  <a:schemeClr val="tx1"/>
                </a:solidFill>
              </a:rPr>
              <a:t> for </a:t>
            </a:r>
            <a:r>
              <a:rPr lang="fr-CH" dirty="0" err="1">
                <a:solidFill>
                  <a:schemeClr val="tx1"/>
                </a:solidFill>
              </a:rPr>
              <a:t>sustainability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12B0983-5150-4BE8-8BC5-1F19E14CCD38}"/>
              </a:ext>
            </a:extLst>
          </p:cNvPr>
          <p:cNvSpPr/>
          <p:nvPr/>
        </p:nvSpPr>
        <p:spPr>
          <a:xfrm>
            <a:off x="4434569" y="4952355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Policies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6CC0274-DA37-4DB9-AC61-DE3D44F416AE}"/>
              </a:ext>
            </a:extLst>
          </p:cNvPr>
          <p:cNvSpPr/>
          <p:nvPr/>
        </p:nvSpPr>
        <p:spPr>
          <a:xfrm>
            <a:off x="2810281" y="4960634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Governance</a:t>
            </a:r>
            <a:r>
              <a:rPr lang="fr-CH" dirty="0">
                <a:solidFill>
                  <a:schemeClr val="tx1"/>
                </a:solidFill>
              </a:rPr>
              <a:t> structure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ABE95CE-AF07-4D34-8A7F-D7B97E8AE7C8}"/>
              </a:ext>
            </a:extLst>
          </p:cNvPr>
          <p:cNvSpPr/>
          <p:nvPr/>
        </p:nvSpPr>
        <p:spPr>
          <a:xfrm>
            <a:off x="5377137" y="3794324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Appropriate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geospatial</a:t>
            </a:r>
            <a:r>
              <a:rPr lang="fr-CH" dirty="0">
                <a:solidFill>
                  <a:schemeClr val="tx1"/>
                </a:solidFill>
              </a:rPr>
              <a:t> technologies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DD7B16C-6163-4AA8-91BF-93E255A960A9}"/>
              </a:ext>
            </a:extLst>
          </p:cNvPr>
          <p:cNvSpPr/>
          <p:nvPr/>
        </p:nvSpPr>
        <p:spPr>
          <a:xfrm>
            <a:off x="3735194" y="3789267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Technical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capacity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80FF32F-BE5A-41A3-BB7F-498D294FED3E}"/>
              </a:ext>
            </a:extLst>
          </p:cNvPr>
          <p:cNvSpPr/>
          <p:nvPr/>
        </p:nvSpPr>
        <p:spPr>
          <a:xfrm>
            <a:off x="2110906" y="3797546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Specifications</a:t>
            </a:r>
            <a:r>
              <a:rPr lang="fr-CH" dirty="0">
                <a:solidFill>
                  <a:schemeClr val="tx1"/>
                </a:solidFill>
              </a:rPr>
              <a:t>, standards and </a:t>
            </a:r>
            <a:r>
              <a:rPr lang="fr-CH" dirty="0" err="1">
                <a:solidFill>
                  <a:schemeClr val="tx1"/>
                </a:solidFill>
              </a:rPr>
              <a:t>protocols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AA55EC3-3C4F-4C2A-A3A3-08861AD3B164}"/>
              </a:ext>
            </a:extLst>
          </p:cNvPr>
          <p:cNvSpPr txBox="1"/>
          <p:nvPr/>
        </p:nvSpPr>
        <p:spPr>
          <a:xfrm>
            <a:off x="2004828" y="1585262"/>
            <a:ext cx="1610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Stage 4. Operations</a:t>
            </a:r>
            <a:endParaRPr lang="en-PH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171560-9696-4E07-B53A-75BB408F2706}"/>
              </a:ext>
            </a:extLst>
          </p:cNvPr>
          <p:cNvSpPr txBox="1"/>
          <p:nvPr/>
        </p:nvSpPr>
        <p:spPr>
          <a:xfrm>
            <a:off x="1168613" y="2871279"/>
            <a:ext cx="1506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Stage 3. </a:t>
            </a:r>
            <a:r>
              <a:rPr lang="fr-CH" sz="1400" dirty="0" err="1"/>
              <a:t>Core</a:t>
            </a:r>
            <a:r>
              <a:rPr lang="fr-CH" sz="1400" dirty="0"/>
              <a:t> data</a:t>
            </a:r>
            <a:endParaRPr lang="en-PH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85D7EB0-2067-41E1-B0B0-EAAC95FDDBBC}"/>
              </a:ext>
            </a:extLst>
          </p:cNvPr>
          <p:cNvSpPr txBox="1"/>
          <p:nvPr/>
        </p:nvSpPr>
        <p:spPr>
          <a:xfrm>
            <a:off x="404738" y="3692667"/>
            <a:ext cx="1502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Stage2. </a:t>
            </a:r>
            <a:r>
              <a:rPr lang="fr-CH" sz="1400" dirty="0" err="1"/>
              <a:t>Standardization</a:t>
            </a:r>
            <a:endParaRPr lang="fr-CH" sz="1400" dirty="0"/>
          </a:p>
          <a:p>
            <a:r>
              <a:rPr lang="fr-CH" sz="1400" dirty="0"/>
              <a:t>And </a:t>
            </a:r>
            <a:r>
              <a:rPr lang="fr-CH" sz="1400" dirty="0" err="1"/>
              <a:t>technical</a:t>
            </a:r>
            <a:r>
              <a:rPr lang="fr-CH" sz="1400" dirty="0"/>
              <a:t> </a:t>
            </a:r>
            <a:r>
              <a:rPr lang="fr-CH" sz="1400" dirty="0" err="1"/>
              <a:t>capacity</a:t>
            </a:r>
            <a:endParaRPr lang="en-PH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E45D9E3-724B-41E0-9BB5-F6F9E03C2848}"/>
              </a:ext>
            </a:extLst>
          </p:cNvPr>
          <p:cNvSpPr txBox="1"/>
          <p:nvPr/>
        </p:nvSpPr>
        <p:spPr>
          <a:xfrm>
            <a:off x="-3827" y="4785936"/>
            <a:ext cx="1407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/>
              <a:t>Stage 1. </a:t>
            </a:r>
            <a:r>
              <a:rPr lang="fr-CH" sz="1400" dirty="0" err="1"/>
              <a:t>Institutional</a:t>
            </a:r>
            <a:r>
              <a:rPr lang="fr-CH" sz="1400" dirty="0"/>
              <a:t> </a:t>
            </a:r>
            <a:r>
              <a:rPr lang="fr-CH" sz="1400" dirty="0" err="1"/>
              <a:t>framework</a:t>
            </a:r>
            <a:endParaRPr lang="en-PH" sz="1400" dirty="0"/>
          </a:p>
        </p:txBody>
      </p:sp>
      <p:sp>
        <p:nvSpPr>
          <p:cNvPr id="27" name="AutoShape 416">
            <a:extLst>
              <a:ext uri="{FF2B5EF4-FFF2-40B4-BE49-F238E27FC236}">
                <a16:creationId xmlns="" xmlns:a16="http://schemas.microsoft.com/office/drawing/2014/main" id="{E838C01C-65FD-4288-A584-B69106A20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43" y="6392441"/>
            <a:ext cx="508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CB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dirty="0">
              <a:solidFill>
                <a:srgbClr val="346667"/>
              </a:solidFill>
              <a:latin typeface="+mj-lt"/>
            </a:endParaRPr>
          </a:p>
        </p:txBody>
      </p:sp>
      <p:sp>
        <p:nvSpPr>
          <p:cNvPr id="28" name="Rectangle 265">
            <a:extLst>
              <a:ext uri="{FF2B5EF4-FFF2-40B4-BE49-F238E27FC236}">
                <a16:creationId xmlns="" xmlns:a16="http://schemas.microsoft.com/office/drawing/2014/main" id="{12A2B35C-746F-481A-BF2C-CACF4F307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823" y="6381328"/>
            <a:ext cx="8424912" cy="4221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+mn-lt"/>
              </a:rPr>
              <a:t>Examples for each in the HGLC knowledge repository</a:t>
            </a:r>
          </a:p>
        </p:txBody>
      </p:sp>
    </p:spTree>
    <p:extLst>
      <p:ext uri="{BB962C8B-B14F-4D97-AF65-F5344CB8AC3E}">
        <p14:creationId xmlns:p14="http://schemas.microsoft.com/office/powerpoint/2010/main" val="3118572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11</a:t>
            </a:fld>
            <a:endParaRPr lang="en-GB" altLang="en-US" sz="120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6928296-B844-46E1-96AB-4C004FABD4A2}"/>
              </a:ext>
            </a:extLst>
          </p:cNvPr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The toolkit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F6F663E-16C5-487E-958D-89FE3388B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17801" r="43700" b="8001"/>
          <a:stretch/>
        </p:blipFill>
        <p:spPr>
          <a:xfrm>
            <a:off x="611559" y="1196752"/>
            <a:ext cx="3239716" cy="4464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97E2D0A-3854-4EDB-86B0-E22A9AF2E727}"/>
              </a:ext>
            </a:extLst>
          </p:cNvPr>
          <p:cNvSpPr/>
          <p:nvPr/>
        </p:nvSpPr>
        <p:spPr>
          <a:xfrm>
            <a:off x="4139952" y="119675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Designed as the instrument to help countries assess their level of HIS geo-enablement and fill the identified gaps. </a:t>
            </a:r>
            <a:endParaRPr lang="en-P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92308D1-6D7B-440E-AFE2-535BE8A7E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20" t="37627" r="35038" b="10800"/>
          <a:stretch/>
        </p:blipFill>
        <p:spPr>
          <a:xfrm>
            <a:off x="3995936" y="2551809"/>
            <a:ext cx="5060265" cy="33254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71AF0D3-55AF-41E2-9BB5-052927178930}"/>
              </a:ext>
            </a:extLst>
          </p:cNvPr>
          <p:cNvSpPr/>
          <p:nvPr/>
        </p:nvSpPr>
        <p:spPr>
          <a:xfrm>
            <a:off x="1043608" y="6190218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1600" dirty="0"/>
              <a:t>https://www.healthgeolab.net/DOCUMENTS/HIS_geo-enabling_toolkit.pdf</a:t>
            </a:r>
          </a:p>
        </p:txBody>
      </p:sp>
      <p:pic>
        <p:nvPicPr>
          <p:cNvPr id="9" name="Picture 4" descr="C:\Users\Samsung\AppData\Local\Microsoft\Windows\INetCache\IE\TH5BE5R4\sivvus-pendrive-icon-4[1].png">
            <a:extLst>
              <a:ext uri="{FF2B5EF4-FFF2-40B4-BE49-F238E27FC236}">
                <a16:creationId xmlns="" xmlns:a16="http://schemas.microsoft.com/office/drawing/2014/main" id="{DFED23FD-B501-4126-B8F9-95B68EF7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2" y="5346783"/>
            <a:ext cx="529873" cy="53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687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12</a:t>
            </a:fld>
            <a:endParaRPr lang="en-GB" altLang="en-US" sz="120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6928296-B844-46E1-96AB-4C004FABD4A2}"/>
              </a:ext>
            </a:extLst>
          </p:cNvPr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The toolkit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="" xmlns:a16="http://schemas.microsoft.com/office/drawing/2014/main" id="{8A49CD1B-2CB9-4424-96DA-8BAF42CA6921}"/>
              </a:ext>
            </a:extLst>
          </p:cNvPr>
          <p:cNvSpPr txBox="1">
            <a:spLocks/>
          </p:cNvSpPr>
          <p:nvPr/>
        </p:nvSpPr>
        <p:spPr bwMode="auto">
          <a:xfrm>
            <a:off x="6457950" y="6376988"/>
            <a:ext cx="2057400" cy="365125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0" fontAlgn="base" latinLnBrk="0" hangingPunct="0"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0" fontAlgn="base" latinLnBrk="0" hangingPunct="0"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0" fontAlgn="base" latinLnBrk="0" hangingPunct="0"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0" fontAlgn="base" latinLnBrk="0" hangingPunct="0"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C3EE96A1-4849-4C05-8ABD-F371B05085F7}" type="slidenum">
              <a:rPr lang="en-GB" altLang="en-US" sz="1200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64736C7-FC52-43BB-B774-B1071FA0D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28" t="12285" r="39763" b="327"/>
          <a:stretch/>
        </p:blipFill>
        <p:spPr>
          <a:xfrm>
            <a:off x="467544" y="1703067"/>
            <a:ext cx="3239715" cy="44620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B51F3A8-B2F1-4AF6-ADB8-FA69190EF5C3}"/>
              </a:ext>
            </a:extLst>
          </p:cNvPr>
          <p:cNvSpPr/>
          <p:nvPr/>
        </p:nvSpPr>
        <p:spPr>
          <a:xfrm>
            <a:off x="3995936" y="1702899"/>
            <a:ext cx="47364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Provide a non-technical introduction to the role of geospatial data and technologies in immunization programs; and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Propose a process-based framework to guide decision-makers and planners in strengthening the management and use of geospatial data and geospatial technologies in immunization program in countries.</a:t>
            </a:r>
            <a:endParaRPr lang="en-P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1DFBC94-981B-40D3-AC46-A77C25E95D7F}"/>
              </a:ext>
            </a:extLst>
          </p:cNvPr>
          <p:cNvSpPr/>
          <p:nvPr/>
        </p:nvSpPr>
        <p:spPr>
          <a:xfrm>
            <a:off x="900337" y="6410643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1200" dirty="0"/>
              <a:t>https://www.unicef.org/health/files/Gavi_UNICEF_HGLC_GIS_Immunization_guidance_Oct2018.pdf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2EBAE7B-BFF3-4D15-9D54-F1CF36FC8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5107" r="34250" b="7840"/>
          <a:stretch/>
        </p:blipFill>
        <p:spPr>
          <a:xfrm>
            <a:off x="6466822" y="3539832"/>
            <a:ext cx="2137626" cy="26974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A2B701A-DA80-4B48-8A72-C884D0DAF1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68" t="12177" r="37883" b="6698"/>
          <a:stretch/>
        </p:blipFill>
        <p:spPr>
          <a:xfrm>
            <a:off x="4157193" y="3538149"/>
            <a:ext cx="2120887" cy="26991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F99C1AD2-A4FD-4174-B6F9-9D085C2BB4D0}"/>
              </a:ext>
            </a:extLst>
          </p:cNvPr>
          <p:cNvSpPr txBox="1">
            <a:spLocks/>
          </p:cNvSpPr>
          <p:nvPr/>
        </p:nvSpPr>
        <p:spPr>
          <a:xfrm>
            <a:off x="252536" y="836712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Adaptation of the toolkit for immunization</a:t>
            </a:r>
          </a:p>
        </p:txBody>
      </p:sp>
    </p:spTree>
    <p:extLst>
      <p:ext uri="{BB962C8B-B14F-4D97-AF65-F5344CB8AC3E}">
        <p14:creationId xmlns:p14="http://schemas.microsoft.com/office/powerpoint/2010/main" val="3907630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13</a:t>
            </a:fld>
            <a:endParaRPr lang="en-GB" altLang="en-US" sz="120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6928296-B844-46E1-96AB-4C004FABD4A2}"/>
              </a:ext>
            </a:extLst>
          </p:cNvPr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The implementation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="" xmlns:a16="http://schemas.microsoft.com/office/drawing/2014/main" id="{855FADA9-89CD-46EB-A9CC-C5EC70D24238}"/>
              </a:ext>
            </a:extLst>
          </p:cNvPr>
          <p:cNvSpPr/>
          <p:nvPr/>
        </p:nvSpPr>
        <p:spPr>
          <a:xfrm>
            <a:off x="179512" y="1323076"/>
            <a:ext cx="7076043" cy="47416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D721A4-F80E-499F-B51A-62FF09679F91}"/>
              </a:ext>
            </a:extLst>
          </p:cNvPr>
          <p:cNvSpPr/>
          <p:nvPr/>
        </p:nvSpPr>
        <p:spPr>
          <a:xfrm>
            <a:off x="2981306" y="1383724"/>
            <a:ext cx="1446925" cy="12961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Documented</a:t>
            </a:r>
            <a:endParaRPr lang="fr-CH" dirty="0">
              <a:solidFill>
                <a:schemeClr val="tx1"/>
              </a:solidFill>
            </a:endParaRPr>
          </a:p>
          <a:p>
            <a:pPr algn="ctr"/>
            <a:r>
              <a:rPr lang="fr-CH" dirty="0">
                <a:solidFill>
                  <a:schemeClr val="tx1"/>
                </a:solidFill>
              </a:rPr>
              <a:t>use cases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A2C970-74FD-4240-A2C5-7E7EB5F51833}"/>
              </a:ext>
            </a:extLst>
          </p:cNvPr>
          <p:cNvSpPr/>
          <p:nvPr/>
        </p:nvSpPr>
        <p:spPr>
          <a:xfrm>
            <a:off x="2061299" y="2744638"/>
            <a:ext cx="3151584" cy="11010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1"/>
                </a:solidFill>
              </a:rPr>
              <a:t>Master </a:t>
            </a:r>
            <a:r>
              <a:rPr lang="fr-CH" dirty="0" err="1">
                <a:solidFill>
                  <a:schemeClr val="tx1"/>
                </a:solidFill>
              </a:rPr>
              <a:t>lists</a:t>
            </a:r>
            <a:r>
              <a:rPr lang="fr-CH" dirty="0">
                <a:solidFill>
                  <a:schemeClr val="tx1"/>
                </a:solidFill>
              </a:rPr>
              <a:t> and </a:t>
            </a:r>
            <a:r>
              <a:rPr lang="fr-CH" dirty="0" err="1">
                <a:solidFill>
                  <a:schemeClr val="tx1"/>
                </a:solidFill>
              </a:rPr>
              <a:t>common</a:t>
            </a:r>
            <a:r>
              <a:rPr lang="fr-CH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CH" dirty="0" err="1">
                <a:solidFill>
                  <a:schemeClr val="tx1"/>
                </a:solidFill>
              </a:rPr>
              <a:t>geo-registry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454DB17-47D3-4C2A-BB17-7B511EBA0F92}"/>
              </a:ext>
            </a:extLst>
          </p:cNvPr>
          <p:cNvSpPr/>
          <p:nvPr/>
        </p:nvSpPr>
        <p:spPr>
          <a:xfrm>
            <a:off x="542616" y="5130349"/>
            <a:ext cx="1502587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1"/>
                </a:solidFill>
              </a:rPr>
              <a:t>Vision, </a:t>
            </a:r>
            <a:r>
              <a:rPr lang="fr-CH" dirty="0" err="1">
                <a:solidFill>
                  <a:schemeClr val="tx1"/>
                </a:solidFill>
              </a:rPr>
              <a:t>strategy</a:t>
            </a:r>
            <a:r>
              <a:rPr lang="fr-CH" dirty="0">
                <a:solidFill>
                  <a:schemeClr val="tx1"/>
                </a:solidFill>
              </a:rPr>
              <a:t> and plan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EAA2F7D-35E1-4766-984F-9C0F2A26C109}"/>
              </a:ext>
            </a:extLst>
          </p:cNvPr>
          <p:cNvSpPr/>
          <p:nvPr/>
        </p:nvSpPr>
        <p:spPr>
          <a:xfrm>
            <a:off x="5356680" y="5133024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Resources</a:t>
            </a:r>
            <a:r>
              <a:rPr lang="fr-CH" dirty="0">
                <a:solidFill>
                  <a:schemeClr val="tx1"/>
                </a:solidFill>
              </a:rPr>
              <a:t> for </a:t>
            </a:r>
            <a:r>
              <a:rPr lang="fr-CH" dirty="0" err="1">
                <a:solidFill>
                  <a:schemeClr val="tx1"/>
                </a:solidFill>
              </a:rPr>
              <a:t>sustainability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12B0983-5150-4BE8-8BC5-1F19E14CCD38}"/>
              </a:ext>
            </a:extLst>
          </p:cNvPr>
          <p:cNvSpPr/>
          <p:nvPr/>
        </p:nvSpPr>
        <p:spPr>
          <a:xfrm>
            <a:off x="3714737" y="5127967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Policies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6CC0274-DA37-4DB9-AC61-DE3D44F416AE}"/>
              </a:ext>
            </a:extLst>
          </p:cNvPr>
          <p:cNvSpPr/>
          <p:nvPr/>
        </p:nvSpPr>
        <p:spPr>
          <a:xfrm>
            <a:off x="2090449" y="5136246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Governance</a:t>
            </a:r>
            <a:r>
              <a:rPr lang="fr-CH" dirty="0">
                <a:solidFill>
                  <a:schemeClr val="tx1"/>
                </a:solidFill>
              </a:rPr>
              <a:t> structure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ABE95CE-AF07-4D34-8A7F-D7B97E8AE7C8}"/>
              </a:ext>
            </a:extLst>
          </p:cNvPr>
          <p:cNvSpPr/>
          <p:nvPr/>
        </p:nvSpPr>
        <p:spPr>
          <a:xfrm>
            <a:off x="4657305" y="3969936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Appropriate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geospatial</a:t>
            </a:r>
            <a:r>
              <a:rPr lang="fr-CH" dirty="0">
                <a:solidFill>
                  <a:schemeClr val="tx1"/>
                </a:solidFill>
              </a:rPr>
              <a:t> technologies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DD7B16C-6163-4AA8-91BF-93E255A960A9}"/>
              </a:ext>
            </a:extLst>
          </p:cNvPr>
          <p:cNvSpPr/>
          <p:nvPr/>
        </p:nvSpPr>
        <p:spPr>
          <a:xfrm>
            <a:off x="3015362" y="3964879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Technical</a:t>
            </a:r>
            <a:r>
              <a:rPr lang="fr-CH" dirty="0">
                <a:solidFill>
                  <a:schemeClr val="tx1"/>
                </a:solidFill>
              </a:rPr>
              <a:t> </a:t>
            </a:r>
            <a:r>
              <a:rPr lang="fr-CH" dirty="0" err="1">
                <a:solidFill>
                  <a:schemeClr val="tx1"/>
                </a:solidFill>
              </a:rPr>
              <a:t>capacity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80FF32F-BE5A-41A3-BB7F-498D294FED3E}"/>
              </a:ext>
            </a:extLst>
          </p:cNvPr>
          <p:cNvSpPr/>
          <p:nvPr/>
        </p:nvSpPr>
        <p:spPr>
          <a:xfrm>
            <a:off x="1391074" y="3973158"/>
            <a:ext cx="1548530" cy="11010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>
                <a:solidFill>
                  <a:schemeClr val="tx1"/>
                </a:solidFill>
              </a:rPr>
              <a:t>Specifications</a:t>
            </a:r>
            <a:r>
              <a:rPr lang="fr-CH" dirty="0">
                <a:solidFill>
                  <a:schemeClr val="tx1"/>
                </a:solidFill>
              </a:rPr>
              <a:t>, standards and </a:t>
            </a:r>
            <a:r>
              <a:rPr lang="fr-CH" dirty="0" err="1">
                <a:solidFill>
                  <a:schemeClr val="tx1"/>
                </a:solidFill>
              </a:rPr>
              <a:t>protocols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68572D74-470E-4BB4-96E4-5D2264D281C0}"/>
              </a:ext>
            </a:extLst>
          </p:cNvPr>
          <p:cNvSpPr/>
          <p:nvPr/>
        </p:nvSpPr>
        <p:spPr>
          <a:xfrm>
            <a:off x="1184988" y="1231641"/>
            <a:ext cx="5197151" cy="3844212"/>
          </a:xfrm>
          <a:custGeom>
            <a:avLst/>
            <a:gdLst>
              <a:gd name="connsiteX0" fmla="*/ 18661 w 5197151"/>
              <a:gd name="connsiteY0" fmla="*/ 3816220 h 3844212"/>
              <a:gd name="connsiteX1" fmla="*/ 0 w 5197151"/>
              <a:gd name="connsiteY1" fmla="*/ 2705877 h 3844212"/>
              <a:gd name="connsiteX2" fmla="*/ 1763485 w 5197151"/>
              <a:gd name="connsiteY2" fmla="*/ 0 h 3844212"/>
              <a:gd name="connsiteX3" fmla="*/ 3377681 w 5197151"/>
              <a:gd name="connsiteY3" fmla="*/ 9330 h 3844212"/>
              <a:gd name="connsiteX4" fmla="*/ 5197151 w 5197151"/>
              <a:gd name="connsiteY4" fmla="*/ 2705877 h 3844212"/>
              <a:gd name="connsiteX5" fmla="*/ 5187820 w 5197151"/>
              <a:gd name="connsiteY5" fmla="*/ 3844212 h 3844212"/>
              <a:gd name="connsiteX6" fmla="*/ 18661 w 5197151"/>
              <a:gd name="connsiteY6" fmla="*/ 3816220 h 384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7151" h="3844212">
                <a:moveTo>
                  <a:pt x="18661" y="3816220"/>
                </a:moveTo>
                <a:lnTo>
                  <a:pt x="0" y="2705877"/>
                </a:lnTo>
                <a:lnTo>
                  <a:pt x="1763485" y="0"/>
                </a:lnTo>
                <a:lnTo>
                  <a:pt x="3377681" y="9330"/>
                </a:lnTo>
                <a:lnTo>
                  <a:pt x="5197151" y="2705877"/>
                </a:lnTo>
                <a:cubicBezTo>
                  <a:pt x="5194041" y="3085322"/>
                  <a:pt x="5190930" y="3464767"/>
                  <a:pt x="5187820" y="3844212"/>
                </a:cubicBezTo>
                <a:lnTo>
                  <a:pt x="18661" y="3816220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D5352A1-08A6-44AA-9184-07E76DF06AFE}"/>
              </a:ext>
            </a:extLst>
          </p:cNvPr>
          <p:cNvSpPr/>
          <p:nvPr/>
        </p:nvSpPr>
        <p:spPr>
          <a:xfrm>
            <a:off x="467544" y="5074225"/>
            <a:ext cx="6586007" cy="12350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A6D19153-E7E9-4A30-9B14-625B89B7C4F9}"/>
              </a:ext>
            </a:extLst>
          </p:cNvPr>
          <p:cNvSpPr txBox="1">
            <a:spLocks/>
          </p:cNvSpPr>
          <p:nvPr/>
        </p:nvSpPr>
        <p:spPr>
          <a:xfrm>
            <a:off x="5004048" y="960943"/>
            <a:ext cx="1800200" cy="601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 far….</a:t>
            </a:r>
          </a:p>
        </p:txBody>
      </p:sp>
      <p:sp>
        <p:nvSpPr>
          <p:cNvPr id="29" name="Title 1">
            <a:extLst>
              <a:ext uri="{FF2B5EF4-FFF2-40B4-BE49-F238E27FC236}">
                <a16:creationId xmlns="" xmlns:a16="http://schemas.microsoft.com/office/drawing/2014/main" id="{8643E322-C3E7-471E-BDEF-6729DCA53D23}"/>
              </a:ext>
            </a:extLst>
          </p:cNvPr>
          <p:cNvSpPr txBox="1">
            <a:spLocks/>
          </p:cNvSpPr>
          <p:nvPr/>
        </p:nvSpPr>
        <p:spPr>
          <a:xfrm>
            <a:off x="5904148" y="2643611"/>
            <a:ext cx="3047370" cy="601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B050"/>
                </a:solidFill>
                <a:latin typeface="Arial" charset="0"/>
                <a:ea typeface="Arial" charset="0"/>
              </a:rPr>
              <a:t>…i</a:t>
            </a:r>
            <a:r>
              <a:rPr kumimoji="0" lang="en-US" sz="2000" i="0" u="none" strike="noStrike" kern="1200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mplementing a pilot project to strengthen this and demonstrate the benefits of the geo-enablement….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135297B6-DF37-477C-B886-EB33EB5CB45E}"/>
              </a:ext>
            </a:extLst>
          </p:cNvPr>
          <p:cNvSpPr txBox="1">
            <a:spLocks/>
          </p:cNvSpPr>
          <p:nvPr/>
        </p:nvSpPr>
        <p:spPr>
          <a:xfrm>
            <a:off x="6666937" y="4223167"/>
            <a:ext cx="2418992" cy="601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</a:rPr>
              <a:t>…and support the establishment of </a:t>
            </a:r>
            <a:r>
              <a:rPr kumimoji="0" lang="en-US" sz="200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2A226F37-7B35-478C-9451-07849A69C5A2}"/>
              </a:ext>
            </a:extLst>
          </p:cNvPr>
          <p:cNvCxnSpPr/>
          <p:nvPr/>
        </p:nvCxnSpPr>
        <p:spPr>
          <a:xfrm flipH="1">
            <a:off x="5724128" y="2643611"/>
            <a:ext cx="406817" cy="30052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19583F58-639E-4E65-B732-ED9117E0793D}"/>
              </a:ext>
            </a:extLst>
          </p:cNvPr>
          <p:cNvCxnSpPr>
            <a:cxnSpLocks/>
          </p:cNvCxnSpPr>
          <p:nvPr/>
        </p:nvCxnSpPr>
        <p:spPr>
          <a:xfrm flipH="1">
            <a:off x="6787730" y="4587861"/>
            <a:ext cx="561238" cy="4305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319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14</a:t>
            </a:fld>
            <a:endParaRPr lang="en-GB" altLang="en-US" sz="120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6928296-B844-46E1-96AB-4C004FABD4A2}"/>
              </a:ext>
            </a:extLst>
          </p:cNvPr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Example of implementation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="" xmlns:a16="http://schemas.microsoft.com/office/drawing/2014/main" id="{115AE7C8-B9AC-4873-9037-385DA9EBD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 t="12191" r="1963" b="10800"/>
          <a:stretch/>
        </p:blipFill>
        <p:spPr>
          <a:xfrm>
            <a:off x="468314" y="4653136"/>
            <a:ext cx="4425169" cy="20116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>
            <a:hlinkClick r:id="rId4"/>
            <a:extLst>
              <a:ext uri="{FF2B5EF4-FFF2-40B4-BE49-F238E27FC236}">
                <a16:creationId xmlns="" xmlns:a16="http://schemas.microsoft.com/office/drawing/2014/main" id="{1A10A9B1-BAAE-427C-A254-BBADA5247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" t="12191" r="1176" b="12191"/>
          <a:stretch/>
        </p:blipFill>
        <p:spPr>
          <a:xfrm>
            <a:off x="468313" y="1284811"/>
            <a:ext cx="4543805" cy="20116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>
            <a:hlinkClick r:id="rId6"/>
            <a:extLst>
              <a:ext uri="{FF2B5EF4-FFF2-40B4-BE49-F238E27FC236}">
                <a16:creationId xmlns="" xmlns:a16="http://schemas.microsoft.com/office/drawing/2014/main" id="{FBC77469-EA85-41EE-84F9-27BCA6AC9C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0" t="12191" r="1176" b="12191"/>
          <a:stretch/>
        </p:blipFill>
        <p:spPr>
          <a:xfrm>
            <a:off x="4297762" y="2852936"/>
            <a:ext cx="4543804" cy="20116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0" name="Title 1">
            <a:extLst>
              <a:ext uri="{FF2B5EF4-FFF2-40B4-BE49-F238E27FC236}">
                <a16:creationId xmlns="" xmlns:a16="http://schemas.microsoft.com/office/drawing/2014/main" id="{A6B3F2B9-DFF3-404B-B690-9F3E89C62123}"/>
              </a:ext>
            </a:extLst>
          </p:cNvPr>
          <p:cNvSpPr txBox="1">
            <a:spLocks/>
          </p:cNvSpPr>
          <p:nvPr/>
        </p:nvSpPr>
        <p:spPr>
          <a:xfrm>
            <a:off x="5200998" y="1961717"/>
            <a:ext cx="3185020" cy="47798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defTabSz="6858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Arial" charset="0"/>
              </a:rPr>
              <a:t>Myanmar (http://arcg.is/neSvX)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B2268AD8-16D1-449C-BBBE-50F448E53C6A}"/>
              </a:ext>
            </a:extLst>
          </p:cNvPr>
          <p:cNvSpPr txBox="1">
            <a:spLocks/>
          </p:cNvSpPr>
          <p:nvPr/>
        </p:nvSpPr>
        <p:spPr>
          <a:xfrm>
            <a:off x="476021" y="3645024"/>
            <a:ext cx="3744416" cy="63033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r" defTabSz="6858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Arial" charset="0"/>
              </a:rPr>
              <a:t>Cambodia (https://arcg.is/C4fjD)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11153417-7BE1-47EE-A673-696CE0450EA5}"/>
              </a:ext>
            </a:extLst>
          </p:cNvPr>
          <p:cNvSpPr txBox="1">
            <a:spLocks/>
          </p:cNvSpPr>
          <p:nvPr/>
        </p:nvSpPr>
        <p:spPr>
          <a:xfrm>
            <a:off x="4972695" y="5589240"/>
            <a:ext cx="3413323" cy="47798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defTabSz="6858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Arial" charset="0"/>
              </a:rPr>
              <a:t>Vietnam (https://bit.ly/2HfVvjH)</a:t>
            </a:r>
          </a:p>
        </p:txBody>
      </p:sp>
    </p:spTree>
    <p:extLst>
      <p:ext uri="{BB962C8B-B14F-4D97-AF65-F5344CB8AC3E}">
        <p14:creationId xmlns:p14="http://schemas.microsoft.com/office/powerpoint/2010/main" val="4144117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051050" y="4458865"/>
            <a:ext cx="238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346667"/>
                </a:solidFill>
                <a:latin typeface="+mn-lt"/>
              </a:rPr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-14288" y="5756672"/>
            <a:ext cx="9144001" cy="1052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Curved Left Arrow 8"/>
          <p:cNvSpPr/>
          <p:nvPr/>
        </p:nvSpPr>
        <p:spPr>
          <a:xfrm rot="10449076">
            <a:off x="271396" y="1088144"/>
            <a:ext cx="3660775" cy="4926889"/>
          </a:xfrm>
          <a:prstGeom prst="curvedLeftArrow">
            <a:avLst>
              <a:gd name="adj1" fmla="val 17936"/>
              <a:gd name="adj2" fmla="val 42207"/>
              <a:gd name="adj3" fmla="val 48922"/>
            </a:avLst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346667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4202113" y="1425549"/>
            <a:ext cx="4397375" cy="4955779"/>
          </a:xfrm>
          <a:prstGeom prst="curvedLeftArrow">
            <a:avLst>
              <a:gd name="adj1" fmla="val 17403"/>
              <a:gd name="adj2" fmla="val 42207"/>
              <a:gd name="adj3" fmla="val 22330"/>
            </a:avLst>
          </a:prstGeom>
          <a:solidFill>
            <a:srgbClr val="346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346667"/>
              </a:solidFill>
            </a:endParaRPr>
          </a:p>
        </p:txBody>
      </p:sp>
      <p:pic>
        <p:nvPicPr>
          <p:cNvPr id="11" name="Picture 10" descr="thumbnail_140617_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7853" y="2749146"/>
            <a:ext cx="1960562" cy="1318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7231" t="17349" r="5998" b="8434"/>
          <a:stretch>
            <a:fillRect/>
          </a:stretch>
        </p:blipFill>
        <p:spPr bwMode="auto">
          <a:xfrm>
            <a:off x="4075180" y="1324018"/>
            <a:ext cx="1193532" cy="697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 l="8333" t="23846" r="67917" b="12308"/>
          <a:stretch>
            <a:fillRect/>
          </a:stretch>
        </p:blipFill>
        <p:spPr bwMode="auto">
          <a:xfrm>
            <a:off x="6933125" y="1646653"/>
            <a:ext cx="869509" cy="1265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7917" t="22308" r="67916" b="14615"/>
          <a:stretch>
            <a:fillRect/>
          </a:stretch>
        </p:blipFill>
        <p:spPr bwMode="auto">
          <a:xfrm>
            <a:off x="8153571" y="3294346"/>
            <a:ext cx="796854" cy="1126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ectangle 68"/>
          <p:cNvSpPr>
            <a:spLocks noChangeArrowheads="1"/>
          </p:cNvSpPr>
          <p:nvPr/>
        </p:nvSpPr>
        <p:spPr bwMode="auto">
          <a:xfrm>
            <a:off x="7789998" y="1358349"/>
            <a:ext cx="152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346667"/>
                </a:solidFill>
              </a:rPr>
              <a:t>Data  model and data specifications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 l="23750" t="24487" r="24652" b="24102"/>
          <a:stretch>
            <a:fillRect/>
          </a:stretch>
        </p:blipFill>
        <p:spPr bwMode="auto">
          <a:xfrm>
            <a:off x="7646425" y="3935583"/>
            <a:ext cx="1172113" cy="632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ctangle 71"/>
          <p:cNvSpPr>
            <a:spLocks noChangeArrowheads="1"/>
          </p:cNvSpPr>
          <p:nvPr/>
        </p:nvSpPr>
        <p:spPr bwMode="auto">
          <a:xfrm>
            <a:off x="7058196" y="3372646"/>
            <a:ext cx="1219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346667"/>
                </a:solidFill>
              </a:rPr>
              <a:t>Guidelines and master lists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 l="35458" t="27608" r="19119" b="14692"/>
          <a:stretch>
            <a:fillRect/>
          </a:stretch>
        </p:blipFill>
        <p:spPr bwMode="auto">
          <a:xfrm>
            <a:off x="5521325" y="1422688"/>
            <a:ext cx="1172113" cy="989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Rectangle 72"/>
          <p:cNvSpPr>
            <a:spLocks noChangeArrowheads="1"/>
          </p:cNvSpPr>
          <p:nvPr/>
        </p:nvSpPr>
        <p:spPr bwMode="auto">
          <a:xfrm>
            <a:off x="4086226" y="696914"/>
            <a:ext cx="1528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346667"/>
                </a:solidFill>
              </a:rPr>
              <a:t>National health Plan 2017-2021</a:t>
            </a:r>
          </a:p>
        </p:txBody>
      </p:sp>
      <p:sp>
        <p:nvSpPr>
          <p:cNvPr id="24" name="Rectangle 73"/>
          <p:cNvSpPr>
            <a:spLocks noChangeArrowheads="1"/>
          </p:cNvSpPr>
          <p:nvPr/>
        </p:nvSpPr>
        <p:spPr bwMode="auto">
          <a:xfrm>
            <a:off x="5507762" y="1064923"/>
            <a:ext cx="1720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altLang="en-US" sz="1600" b="1">
                <a:solidFill>
                  <a:srgbClr val="346667"/>
                </a:solidFill>
              </a:rPr>
              <a:t>Vision and needs</a:t>
            </a:r>
          </a:p>
        </p:txBody>
      </p:sp>
      <p:sp>
        <p:nvSpPr>
          <p:cNvPr id="25" name="Rectangle 74"/>
          <p:cNvSpPr>
            <a:spLocks noChangeArrowheads="1"/>
          </p:cNvSpPr>
          <p:nvPr/>
        </p:nvSpPr>
        <p:spPr bwMode="auto">
          <a:xfrm>
            <a:off x="7555757" y="5588852"/>
            <a:ext cx="121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346667"/>
                </a:solidFill>
              </a:rPr>
              <a:t>Pilot</a:t>
            </a:r>
          </a:p>
          <a:p>
            <a:pPr eaLnBrk="1" hangingPunct="1"/>
            <a:r>
              <a:rPr lang="en-US" altLang="en-US" sz="1600" b="1">
                <a:solidFill>
                  <a:srgbClr val="346667"/>
                </a:solidFill>
              </a:rPr>
              <a:t>project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6027" y="4631644"/>
            <a:ext cx="1301531" cy="732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Rectangle 75"/>
          <p:cNvSpPr>
            <a:spLocks noChangeArrowheads="1"/>
          </p:cNvSpPr>
          <p:nvPr/>
        </p:nvSpPr>
        <p:spPr bwMode="auto">
          <a:xfrm>
            <a:off x="7938921" y="5014767"/>
            <a:ext cx="121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altLang="en-US" sz="1600" b="1">
                <a:solidFill>
                  <a:srgbClr val="346667"/>
                </a:solidFill>
              </a:rPr>
              <a:t>Training &amp;</a:t>
            </a:r>
          </a:p>
          <a:p>
            <a:pPr algn="r" eaLnBrk="1" hangingPunct="1"/>
            <a:r>
              <a:rPr lang="en-US" altLang="en-US" sz="1600" b="1">
                <a:solidFill>
                  <a:srgbClr val="346667"/>
                </a:solidFill>
              </a:rPr>
              <a:t>Equipment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/>
          <a:srcRect l="59206" t="53072" r="25250" b="17078"/>
          <a:stretch>
            <a:fillRect/>
          </a:stretch>
        </p:blipFill>
        <p:spPr bwMode="auto">
          <a:xfrm>
            <a:off x="4775563" y="5169781"/>
            <a:ext cx="1072460" cy="1158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0" cstate="print"/>
          <a:srcRect l="32641" t="18382" r="28373" b="61105"/>
          <a:stretch>
            <a:fillRect/>
          </a:stretch>
        </p:blipFill>
        <p:spPr bwMode="auto">
          <a:xfrm>
            <a:off x="4427450" y="4901393"/>
            <a:ext cx="1482108" cy="638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4551963" y="4067780"/>
            <a:ext cx="2180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46667"/>
                </a:solidFill>
                <a:ea typeface="Arial" charset="0"/>
              </a:rPr>
              <a:t>http://arcg.is/2lzRrL4</a:t>
            </a:r>
            <a:endParaRPr lang="en-US">
              <a:solidFill>
                <a:srgbClr val="346667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="" xmlns:a16="http://schemas.microsoft.com/office/drawing/2014/main" id="{D7D451DE-42FB-49EA-A6EA-166C2EAAD906}"/>
              </a:ext>
            </a:extLst>
          </p:cNvPr>
          <p:cNvSpPr txBox="1">
            <a:spLocks/>
          </p:cNvSpPr>
          <p:nvPr/>
        </p:nvSpPr>
        <p:spPr>
          <a:xfrm>
            <a:off x="0" y="-84644"/>
            <a:ext cx="9144000" cy="718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346667"/>
                </a:solidFill>
                <a:latin typeface="Arial" charset="0"/>
                <a:ea typeface="Arial" charset="0"/>
                <a:cs typeface="Arial" charset="0"/>
              </a:rPr>
              <a:t>Implementation in Myanmar</a:t>
            </a:r>
            <a:endParaRPr kumimoji="0" lang="en-US" sz="3200" i="0" u="none" strike="noStrike" kern="1200" cap="none" spc="0" normalizeH="0" baseline="0">
              <a:ln>
                <a:noFill/>
              </a:ln>
              <a:solidFill>
                <a:srgbClr val="346667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 l="50833" t="24615" r="12917" b="26154"/>
          <a:stretch>
            <a:fillRect/>
          </a:stretch>
        </p:blipFill>
        <p:spPr bwMode="auto">
          <a:xfrm>
            <a:off x="7185260" y="2178066"/>
            <a:ext cx="1315401" cy="968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 t="12615" r="24242"/>
          <a:stretch>
            <a:fillRect/>
          </a:stretch>
        </p:blipFill>
        <p:spPr bwMode="auto">
          <a:xfrm>
            <a:off x="6054464" y="5046816"/>
            <a:ext cx="1311275" cy="814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/>
          <a:srcRect l="500" t="15814" r="47000" b="465"/>
          <a:stretch>
            <a:fillRect/>
          </a:stretch>
        </p:blipFill>
        <p:spPr bwMode="auto">
          <a:xfrm>
            <a:off x="6592395" y="5531434"/>
            <a:ext cx="991770" cy="849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Rectangle 72">
            <a:extLst>
              <a:ext uri="{FF2B5EF4-FFF2-40B4-BE49-F238E27FC236}">
                <a16:creationId xmlns="" xmlns:a16="http://schemas.microsoft.com/office/drawing/2014/main" id="{074062E7-DE1F-4345-926B-5537545D5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179" y="574549"/>
            <a:ext cx="3329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346667"/>
                </a:solidFill>
              </a:rPr>
              <a:t>HIS Geo-enabling</a:t>
            </a:r>
          </a:p>
        </p:txBody>
      </p:sp>
      <p:sp>
        <p:nvSpPr>
          <p:cNvPr id="33" name="Rectangle 72">
            <a:extLst>
              <a:ext uri="{FF2B5EF4-FFF2-40B4-BE49-F238E27FC236}">
                <a16:creationId xmlns="" xmlns:a16="http://schemas.microsoft.com/office/drawing/2014/main" id="{8CC9EA08-E962-4F86-A7F6-35160CC62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40" y="6002608"/>
            <a:ext cx="33295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b="1" dirty="0">
                <a:solidFill>
                  <a:srgbClr val="0099FF"/>
                </a:solidFill>
              </a:rPr>
              <a:t>Geo-enabling of the Immunization program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FCD449A-6B8E-4094-953F-EC3D2868740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3929" t="24814" r="15595" b="12937"/>
          <a:stretch/>
        </p:blipFill>
        <p:spPr>
          <a:xfrm>
            <a:off x="544512" y="1883683"/>
            <a:ext cx="1250488" cy="8674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B469C47-025E-4FD6-9E7D-4D880738393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6594" t="17662" r="41035" b="21616"/>
          <a:stretch/>
        </p:blipFill>
        <p:spPr>
          <a:xfrm>
            <a:off x="2609725" y="4530634"/>
            <a:ext cx="719756" cy="10582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14AFBF-53B8-4D5F-8E31-143B2D8D925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3316" t="48662" r="21080" b="14204"/>
          <a:stretch/>
        </p:blipFill>
        <p:spPr>
          <a:xfrm>
            <a:off x="2744554" y="5280388"/>
            <a:ext cx="1278386" cy="7222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6A367E-EB33-472D-A4F1-32D8B274A29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817" t="27111" r="45515" b="13974"/>
          <a:stretch/>
        </p:blipFill>
        <p:spPr>
          <a:xfrm>
            <a:off x="589899" y="4077814"/>
            <a:ext cx="1132447" cy="7913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46C8B9E-9CBB-4612-B6A0-78B45EB8497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0149" t="28625" r="33409" b="11300"/>
          <a:stretch/>
        </p:blipFill>
        <p:spPr>
          <a:xfrm>
            <a:off x="107504" y="3742168"/>
            <a:ext cx="1129384" cy="7913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B0E47416-C6D9-450D-8C3E-1C91EDF8549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804" t="22178" r="26673" b="10053"/>
          <a:stretch/>
        </p:blipFill>
        <p:spPr>
          <a:xfrm>
            <a:off x="1066035" y="5046816"/>
            <a:ext cx="1401918" cy="8503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98257C5F-E30D-4D9C-98AE-956050E21C0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6" y="2934874"/>
            <a:ext cx="1063596" cy="5982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ectangle 75">
            <a:extLst>
              <a:ext uri="{FF2B5EF4-FFF2-40B4-BE49-F238E27FC236}">
                <a16:creationId xmlns="" xmlns:a16="http://schemas.microsoft.com/office/drawing/2014/main" id="{34C72479-F1B4-4F69-B9E3-D1B66EE36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9502" y="4588304"/>
            <a:ext cx="121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0099FF"/>
                </a:solidFill>
              </a:rPr>
              <a:t>Needs &amp;</a:t>
            </a:r>
          </a:p>
          <a:p>
            <a:pPr eaLnBrk="1" hangingPunct="1"/>
            <a:r>
              <a:rPr lang="en-US" altLang="en-US" sz="1600" b="1">
                <a:solidFill>
                  <a:srgbClr val="0099FF"/>
                </a:solidFill>
              </a:rPr>
              <a:t>Gaps</a:t>
            </a:r>
          </a:p>
        </p:txBody>
      </p:sp>
      <p:sp>
        <p:nvSpPr>
          <p:cNvPr id="41" name="Rectangle 75">
            <a:extLst>
              <a:ext uri="{FF2B5EF4-FFF2-40B4-BE49-F238E27FC236}">
                <a16:creationId xmlns="" xmlns:a16="http://schemas.microsoft.com/office/drawing/2014/main" id="{147026F0-2F2C-427A-B4E0-C3BF729F7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9077" y="5277699"/>
            <a:ext cx="1285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en-US" altLang="en-US" sz="1600" b="1">
                <a:solidFill>
                  <a:srgbClr val="0099FF"/>
                </a:solidFill>
              </a:rPr>
              <a:t>Workplan &amp; methods</a:t>
            </a:r>
          </a:p>
        </p:txBody>
      </p:sp>
      <p:sp>
        <p:nvSpPr>
          <p:cNvPr id="42" name="Rectangle 75">
            <a:extLst>
              <a:ext uri="{FF2B5EF4-FFF2-40B4-BE49-F238E27FC236}">
                <a16:creationId xmlns="" xmlns:a16="http://schemas.microsoft.com/office/drawing/2014/main" id="{3F427ECA-1BC2-4DFA-9175-987072BE1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968" y="3759736"/>
            <a:ext cx="19601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0099FF"/>
                </a:solidFill>
              </a:rPr>
              <a:t>Township level </a:t>
            </a:r>
          </a:p>
          <a:p>
            <a:pPr eaLnBrk="1" hangingPunct="1"/>
            <a:r>
              <a:rPr lang="en-US" altLang="en-US" sz="1600" b="1">
                <a:solidFill>
                  <a:srgbClr val="0099FF"/>
                </a:solidFill>
              </a:rPr>
              <a:t>         pilot project</a:t>
            </a:r>
          </a:p>
        </p:txBody>
      </p:sp>
      <p:sp>
        <p:nvSpPr>
          <p:cNvPr id="43" name="Rectangle 75">
            <a:extLst>
              <a:ext uri="{FF2B5EF4-FFF2-40B4-BE49-F238E27FC236}">
                <a16:creationId xmlns="" xmlns:a16="http://schemas.microsoft.com/office/drawing/2014/main" id="{8E42F5B1-910E-4355-99F0-0134585D2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043" y="2970164"/>
            <a:ext cx="12032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0099FF"/>
                </a:solidFill>
              </a:rPr>
              <a:t>Capacity building</a:t>
            </a:r>
          </a:p>
        </p:txBody>
      </p:sp>
      <p:sp>
        <p:nvSpPr>
          <p:cNvPr id="44" name="Rectangle 75">
            <a:extLst>
              <a:ext uri="{FF2B5EF4-FFF2-40B4-BE49-F238E27FC236}">
                <a16:creationId xmlns="" xmlns:a16="http://schemas.microsoft.com/office/drawing/2014/main" id="{B936103D-555C-4A7D-9E78-88FAA4E8C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40" y="1255286"/>
            <a:ext cx="16621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b="1" dirty="0">
                <a:solidFill>
                  <a:srgbClr val="0099FF"/>
                </a:solidFill>
              </a:rPr>
              <a:t>Regional level</a:t>
            </a:r>
          </a:p>
          <a:p>
            <a:pPr eaLnBrk="1" hangingPunct="1"/>
            <a:r>
              <a:rPr lang="en-US" altLang="en-US" sz="1600" b="1" dirty="0">
                <a:solidFill>
                  <a:srgbClr val="0099FF"/>
                </a:solidFill>
              </a:rPr>
              <a:t>pilot project</a:t>
            </a:r>
          </a:p>
        </p:txBody>
      </p:sp>
      <p:sp>
        <p:nvSpPr>
          <p:cNvPr id="45" name="Rectangle 75">
            <a:extLst>
              <a:ext uri="{FF2B5EF4-FFF2-40B4-BE49-F238E27FC236}">
                <a16:creationId xmlns="" xmlns:a16="http://schemas.microsoft.com/office/drawing/2014/main" id="{FFA895A7-0F25-4ADC-9891-8653E6DF8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557" y="776598"/>
            <a:ext cx="16621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b="1">
                <a:solidFill>
                  <a:srgbClr val="0099FF"/>
                </a:solidFill>
              </a:rPr>
              <a:t>National roll out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45BF62B-D8D7-4E8A-906C-69A263AC61E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4567" t="10387" r="31181" b="6189"/>
          <a:stretch/>
        </p:blipFill>
        <p:spPr>
          <a:xfrm>
            <a:off x="2294671" y="1159077"/>
            <a:ext cx="936547" cy="17449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Slide Number Placeholder 3">
            <a:extLst>
              <a:ext uri="{FF2B5EF4-FFF2-40B4-BE49-F238E27FC236}">
                <a16:creationId xmlns="" xmlns:a16="http://schemas.microsoft.com/office/drawing/2014/main" id="{50FF17C1-9B23-4347-BA43-B4970F02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53188"/>
            <a:ext cx="2057400" cy="365125"/>
          </a:xfrm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15</a:t>
            </a:fld>
            <a:endParaRPr lang="en-GB" altLang="en-US" sz="1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68902" y="1268760"/>
            <a:ext cx="7991474" cy="2511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“Resilient health systems are </a:t>
            </a:r>
            <a:r>
              <a:rPr lang="en-US" i="1" dirty="0"/>
              <a:t>aware</a:t>
            </a:r>
            <a:r>
              <a:rPr lang="en-US" dirty="0"/>
              <a:t>. Resilient health systems have an </a:t>
            </a:r>
            <a:r>
              <a:rPr lang="en-US" b="1" dirty="0"/>
              <a:t>up-to-date map </a:t>
            </a:r>
            <a:r>
              <a:rPr lang="en-US" dirty="0"/>
              <a:t>of human, physical, and information assets that highlight areas of strength and vulnerability” </a:t>
            </a:r>
          </a:p>
          <a:p>
            <a:pPr marL="0" indent="0">
              <a:buNone/>
            </a:pPr>
            <a:endParaRPr lang="en-US" sz="1200" dirty="0"/>
          </a:p>
          <a:p>
            <a:pPr marL="0" indent="0" algn="r">
              <a:buNone/>
            </a:pPr>
            <a:r>
              <a:rPr lang="en-US" sz="2000" dirty="0"/>
              <a:t>(Margaret E Kruk et al, 2015)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BF815A7E-199A-4740-B347-802EE465E4D1}"/>
              </a:ext>
            </a:extLst>
          </p:cNvPr>
          <p:cNvSpPr txBox="1">
            <a:spLocks/>
          </p:cNvSpPr>
          <p:nvPr/>
        </p:nvSpPr>
        <p:spPr bwMode="auto">
          <a:xfrm>
            <a:off x="8604448" y="6494133"/>
            <a:ext cx="4742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8A91729-EB0E-42A7-849B-98E4269F8259}" type="slidenum">
              <a:rPr lang="en-GB" altLang="en-US" sz="1600" b="1">
                <a:solidFill>
                  <a:schemeClr val="bg1"/>
                </a:solidFill>
              </a:rPr>
              <a:pPr algn="r"/>
              <a:t>16</a:t>
            </a:fld>
            <a:endParaRPr lang="en-GB" altLang="en-US" sz="16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12CA351-253D-4BDD-97C8-F5B3EC568B69}"/>
              </a:ext>
            </a:extLst>
          </p:cNvPr>
          <p:cNvSpPr/>
          <p:nvPr/>
        </p:nvSpPr>
        <p:spPr>
          <a:xfrm>
            <a:off x="755576" y="5805264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1400" dirty="0"/>
              <a:t>https://www.thelancet.com/action/showPdf?pii=S0140-6736%2815%2960755-3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16="http://schemas.microsoft.com/office/drawing/2014/main" id="{DF25D6D8-6A8E-44AA-A3B6-315A61BF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53188"/>
            <a:ext cx="2057400" cy="365125"/>
          </a:xfrm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16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70053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7505" y="1412776"/>
            <a:ext cx="417646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ea typeface="Calibri" pitchFamily="34" charset="0"/>
                <a:cs typeface="Times New Roman" pitchFamily="18" charset="0"/>
              </a:rPr>
              <a:t>The geographic mapping of identified positive cases down to their place of residence and work is critical to effectively support case and foci investigation as well as monitor interventions</a:t>
            </a: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ea typeface="Calibri" pitchFamily="34" charset="0"/>
                <a:cs typeface="Times New Roman" pitchFamily="18" charset="0"/>
              </a:rPr>
              <a:t>Knowing where Malaria services are located help planning interventions and filling potential gaps</a:t>
            </a: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dirty="0">
                <a:ea typeface="Calibri" pitchFamily="34" charset="0"/>
                <a:cs typeface="Times New Roman" pitchFamily="18" charset="0"/>
              </a:rPr>
              <a:t>Integrating geography and time across the Health information System (HIS) allows linking vertical disease programs together and supports a more systemic approach to solving public health issues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5672744"/>
            <a:ext cx="9144000" cy="46777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 algn="ctr" eaLnBrk="0" hangingPunct="0">
              <a:lnSpc>
                <a:spcPct val="90000"/>
              </a:lnSpc>
              <a:spcBef>
                <a:spcPct val="0"/>
              </a:spcBef>
              <a:defRPr/>
            </a:pPr>
            <a:endParaRPr lang="en-US" sz="3200" dirty="0">
              <a:solidFill>
                <a:srgbClr val="346667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1094" t="23159" r="28628" b="5297"/>
          <a:stretch>
            <a:fillRect/>
          </a:stretch>
        </p:blipFill>
        <p:spPr bwMode="auto">
          <a:xfrm>
            <a:off x="4366862" y="1916832"/>
            <a:ext cx="4536753" cy="388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5807022" y="3138579"/>
            <a:ext cx="1584176" cy="13705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CBCF6A9F-344A-420A-99EB-19500E0F8B97}"/>
              </a:ext>
            </a:extLst>
          </p:cNvPr>
          <p:cNvSpPr txBox="1">
            <a:spLocks/>
          </p:cNvSpPr>
          <p:nvPr/>
        </p:nvSpPr>
        <p:spPr bwMode="auto">
          <a:xfrm>
            <a:off x="0" y="142975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bg1"/>
                </a:solidFill>
                <a:latin typeface="+mn-lt"/>
              </a:rPr>
              <a:t>Geography central to malaria surveillance and elimination</a:t>
            </a:r>
          </a:p>
        </p:txBody>
      </p:sp>
      <p:pic>
        <p:nvPicPr>
          <p:cNvPr id="11" name="Picture 4" descr="C:\Users\Samsung\AppData\Local\Microsoft\Windows\INetCache\IE\TH5BE5R4\sivvus-pendrive-icon-4[1].png">
            <a:extLst>
              <a:ext uri="{FF2B5EF4-FFF2-40B4-BE49-F238E27FC236}">
                <a16:creationId xmlns="" xmlns:a16="http://schemas.microsoft.com/office/drawing/2014/main" id="{55237145-EE63-4E3A-A64E-AE5A6F38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742" y="4941168"/>
            <a:ext cx="529873" cy="53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="" xmlns:a16="http://schemas.microsoft.com/office/drawing/2014/main" id="{75D7DD34-AD1A-49C7-9739-600B17AF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53188"/>
            <a:ext cx="2057400" cy="365125"/>
          </a:xfrm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2</a:t>
            </a:fld>
            <a:endParaRPr lang="en-GB" altLang="en-US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6316" t="11370" r="28596" b="886"/>
          <a:stretch>
            <a:fillRect/>
          </a:stretch>
        </p:blipFill>
        <p:spPr bwMode="auto">
          <a:xfrm>
            <a:off x="5602759" y="1052513"/>
            <a:ext cx="2400225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7504" y="998434"/>
            <a:ext cx="4752528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ea typeface="Calibri" pitchFamily="34" charset="0"/>
                <a:cs typeface="Times New Roman" pitchFamily="18" charset="0"/>
              </a:rPr>
              <a:t>Geo-related terms (105 pages): </a:t>
            </a:r>
          </a:p>
          <a:p>
            <a:pPr marL="520700" lvl="1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ea typeface="Calibri" pitchFamily="34" charset="0"/>
                <a:cs typeface="Times New Roman" pitchFamily="18" charset="0"/>
              </a:rPr>
              <a:t>Mapping/map:  43 times</a:t>
            </a:r>
          </a:p>
          <a:p>
            <a:pPr marL="520700" lvl="1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ea typeface="Calibri" pitchFamily="34" charset="0"/>
                <a:cs typeface="Times New Roman" pitchFamily="18" charset="0"/>
              </a:rPr>
              <a:t>Global Positioning System (GPS): 12</a:t>
            </a:r>
          </a:p>
          <a:p>
            <a:pPr marL="520700" lvl="1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ea typeface="Calibri" pitchFamily="34" charset="0"/>
                <a:cs typeface="Times New Roman" pitchFamily="18" charset="0"/>
              </a:rPr>
              <a:t>Geographic Information System (GIS): 9</a:t>
            </a:r>
          </a:p>
          <a:p>
            <a:pPr marL="520700" lvl="1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ea typeface="Calibri" pitchFamily="34" charset="0"/>
                <a:cs typeface="Times New Roman" pitchFamily="18" charset="0"/>
              </a:rPr>
              <a:t>Mapping of foci has been added compare to the 2012 version</a:t>
            </a:r>
          </a:p>
          <a:p>
            <a:pPr marL="520700" lvl="1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ea typeface="Calibri" pitchFamily="34" charset="0"/>
                <a:cs typeface="Times New Roman" pitchFamily="18" charset="0"/>
              </a:rPr>
              <a:t>Maps used across surveillance, monitoring and evaluation</a:t>
            </a:r>
          </a:p>
          <a:p>
            <a:pPr marL="520700" lvl="1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ea typeface="Calibri" pitchFamily="34" charset="0"/>
                <a:cs typeface="Times New Roman" pitchFamily="18" charset="0"/>
              </a:rPr>
              <a:t>Annex 5 on geographical reconnaissance during focus investigation</a:t>
            </a:r>
          </a:p>
          <a:p>
            <a:pPr marL="520700" lvl="1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100" dirty="0">
                <a:ea typeface="Calibri" pitchFamily="34" charset="0"/>
                <a:cs typeface="Times New Roman" pitchFamily="18" charset="0"/>
              </a:rPr>
              <a:t>Certification of elimination requires supporting maps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989178" y="5776804"/>
            <a:ext cx="486478" cy="369112"/>
          </a:xfrm>
          <a:prstGeom prst="rightArrow">
            <a:avLst/>
          </a:prstGeom>
          <a:solidFill>
            <a:srgbClr val="4F8CB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46667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75656" y="5830883"/>
            <a:ext cx="7128073" cy="840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ea typeface="+mj-ea"/>
                <a:cs typeface="+mj-cs"/>
              </a:rPr>
              <a:t>Important to strengthen in country technical capacity when it comes to the management and use of geospatial data, technologies and services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5767" y="4797152"/>
            <a:ext cx="4176713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“Clear illustrative mapping, electronically or on paper, should be a routine”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B34A91A7-75E4-4B57-AECB-5E92489FFF0C}"/>
              </a:ext>
            </a:extLst>
          </p:cNvPr>
          <p:cNvSpPr txBox="1">
            <a:spLocks/>
          </p:cNvSpPr>
          <p:nvPr/>
        </p:nvSpPr>
        <p:spPr bwMode="auto">
          <a:xfrm>
            <a:off x="0" y="142975"/>
            <a:ext cx="91440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3200" b="1" dirty="0">
                <a:solidFill>
                  <a:schemeClr val="bg1"/>
                </a:solidFill>
                <a:latin typeface="+mn-lt"/>
              </a:rPr>
              <a:t>Geography central to malaria surveillance and elimination</a:t>
            </a:r>
          </a:p>
        </p:txBody>
      </p:sp>
      <p:pic>
        <p:nvPicPr>
          <p:cNvPr id="10" name="Picture 4" descr="C:\Users\Samsung\AppData\Local\Microsoft\Windows\INetCache\IE\TH5BE5R4\sivvus-pendrive-icon-4[1].png">
            <a:extLst>
              <a:ext uri="{FF2B5EF4-FFF2-40B4-BE49-F238E27FC236}">
                <a16:creationId xmlns="" xmlns:a16="http://schemas.microsoft.com/office/drawing/2014/main" id="{DDAF66A5-74B2-44C0-AA9B-68F51102E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047" y="4302373"/>
            <a:ext cx="529873" cy="53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3">
            <a:extLst>
              <a:ext uri="{FF2B5EF4-FFF2-40B4-BE49-F238E27FC236}">
                <a16:creationId xmlns="" xmlns:a16="http://schemas.microsoft.com/office/drawing/2014/main" id="{C3512F9C-1E27-4C52-9B82-A0CEF55A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53188"/>
            <a:ext cx="2057400" cy="365125"/>
          </a:xfrm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3</a:t>
            </a:fld>
            <a:endParaRPr lang="en-GB" altLang="en-US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7DE69D2A-DCDB-4EAE-BD5C-638CCBD6D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24744"/>
            <a:ext cx="817086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ctr"/>
            <a:r>
              <a:rPr lang="en-US" altLang="en-US" sz="2800" i="1" dirty="0">
                <a:ea typeface="Calibri" pitchFamily="34" charset="0"/>
                <a:cs typeface="Times New Roman" pitchFamily="18" charset="0"/>
              </a:rPr>
              <a:t>An Information System that fully benefits from the power of geography, geospatial data and technologies through the proper integration of geography and time across its business processes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89E5121A-941C-430F-A716-361E48993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17" y="3129349"/>
            <a:ext cx="8662863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85800" indent="-685800"/>
            <a:r>
              <a:rPr lang="en-US" sz="2000" b="1" dirty="0">
                <a:ea typeface="Calibri" pitchFamily="34" charset="0"/>
                <a:cs typeface="Times New Roman" pitchFamily="18" charset="0"/>
              </a:rPr>
              <a:t>Geography:  </a:t>
            </a:r>
            <a:r>
              <a:rPr lang="en-US" sz="2000" dirty="0">
                <a:ea typeface="Calibri" pitchFamily="34" charset="0"/>
                <a:cs typeface="Times New Roman" pitchFamily="18" charset="0"/>
              </a:rPr>
              <a:t>The study of the natural features of the Earth, such as mountains and rivers – </a:t>
            </a:r>
            <a:r>
              <a:rPr lang="en-US" sz="2000" i="1" dirty="0">
                <a:ea typeface="Calibri" pitchFamily="34" charset="0"/>
                <a:cs typeface="Times New Roman" pitchFamily="18" charset="0"/>
              </a:rPr>
              <a:t>The Science</a:t>
            </a:r>
          </a:p>
          <a:p>
            <a:pPr marL="685800" indent="-685800"/>
            <a:endParaRPr lang="en-US" sz="1400" b="1" dirty="0">
              <a:ea typeface="Calibri" pitchFamily="34" charset="0"/>
              <a:cs typeface="Times New Roman" pitchFamily="18" charset="0"/>
            </a:endParaRPr>
          </a:p>
          <a:p>
            <a:pPr marL="685800" indent="-685800"/>
            <a:r>
              <a:rPr lang="en-US" sz="2000" b="1" dirty="0">
                <a:ea typeface="Calibri" pitchFamily="34" charset="0"/>
                <a:cs typeface="Times New Roman" pitchFamily="18" charset="0"/>
              </a:rPr>
              <a:t>Geospatial data: </a:t>
            </a:r>
            <a:r>
              <a:rPr lang="en-US" sz="2000" dirty="0">
                <a:ea typeface="Calibri" pitchFamily="34" charset="0"/>
                <a:cs typeface="Times New Roman" pitchFamily="18" charset="0"/>
              </a:rPr>
              <a:t>Also referred to as spatial data, information about the locations and shapes of geographic features and the relationships between them, usually stored as coordinates and topology – </a:t>
            </a:r>
            <a:r>
              <a:rPr lang="en-US" sz="2000" i="1" dirty="0">
                <a:ea typeface="Calibri" pitchFamily="34" charset="0"/>
                <a:cs typeface="Times New Roman" pitchFamily="18" charset="0"/>
              </a:rPr>
              <a:t>The Content</a:t>
            </a:r>
          </a:p>
          <a:p>
            <a:pPr marL="685800" indent="-685800"/>
            <a:endParaRPr lang="fr-CH" sz="1400" dirty="0">
              <a:ea typeface="Calibri" pitchFamily="34" charset="0"/>
              <a:cs typeface="Times New Roman" pitchFamily="18" charset="0"/>
            </a:endParaRPr>
          </a:p>
          <a:p>
            <a:pPr marL="685800" indent="-685800"/>
            <a:r>
              <a:rPr lang="fr-CH" sz="2000" b="1" dirty="0" err="1">
                <a:ea typeface="Calibri" pitchFamily="34" charset="0"/>
                <a:cs typeface="Times New Roman" pitchFamily="18" charset="0"/>
              </a:rPr>
              <a:t>Geospatial</a:t>
            </a:r>
            <a:r>
              <a:rPr lang="fr-CH" sz="2000" b="1" dirty="0">
                <a:ea typeface="Calibri" pitchFamily="34" charset="0"/>
                <a:cs typeface="Times New Roman" pitchFamily="18" charset="0"/>
              </a:rPr>
              <a:t> technologies: </a:t>
            </a:r>
            <a:r>
              <a:rPr lang="en-US" sz="2000" dirty="0">
                <a:ea typeface="Calibri" pitchFamily="34" charset="0"/>
                <a:cs typeface="Times New Roman" pitchFamily="18" charset="0"/>
              </a:rPr>
              <a:t>Refers to equipment used in visualization, measurement, and analysis of earth's features, typically involving such systems as Global Navigation Satellite System (GNSS), Geographical Information Systems (GIS), and remote sensing (RS) – </a:t>
            </a:r>
            <a:r>
              <a:rPr lang="en-US" sz="2000" i="1" dirty="0">
                <a:ea typeface="Calibri" pitchFamily="34" charset="0"/>
                <a:cs typeface="Times New Roman" pitchFamily="18" charset="0"/>
              </a:rPr>
              <a:t>The Tools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D08684F-A6D7-4FE3-92DA-EC4BCB9A8215}"/>
              </a:ext>
            </a:extLst>
          </p:cNvPr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The definition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BE930A8A-CE50-46DC-94D2-8838350FD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53188"/>
            <a:ext cx="2057400" cy="365125"/>
          </a:xfrm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4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38088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3D08684F-A6D7-4FE3-92DA-EC4BCB9A8215}"/>
              </a:ext>
            </a:extLst>
          </p:cNvPr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The reason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83F79FA8-2809-4C97-A53F-8B8730733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9686"/>
            <a:ext cx="7772400" cy="2305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4000" dirty="0"/>
              <a:t>Can you think about one piece of data or information within an HIS that has neither a spatial nor a time dimension </a:t>
            </a:r>
            <a:r>
              <a:rPr lang="en-US" sz="4000" dirty="0"/>
              <a:t>?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="" xmlns:a16="http://schemas.microsoft.com/office/drawing/2014/main" id="{4FD30377-2D54-4242-8A53-A4D88819A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3833961"/>
            <a:ext cx="7772400" cy="119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4000" i="1"/>
              <a:t> "everything happens somewhere </a:t>
            </a:r>
          </a:p>
          <a:p>
            <a:pPr algn="ctr">
              <a:lnSpc>
                <a:spcPct val="90000"/>
              </a:lnSpc>
            </a:pPr>
            <a:r>
              <a:rPr lang="en-GB" sz="4000" i="1"/>
              <a:t>at a given time"</a:t>
            </a:r>
            <a:endParaRPr lang="en-US" sz="4000" i="1"/>
          </a:p>
        </p:txBody>
      </p:sp>
      <p:sp>
        <p:nvSpPr>
          <p:cNvPr id="8" name="AutoShape 416">
            <a:extLst>
              <a:ext uri="{FF2B5EF4-FFF2-40B4-BE49-F238E27FC236}">
                <a16:creationId xmlns="" xmlns:a16="http://schemas.microsoft.com/office/drawing/2014/main" id="{E57A9285-2793-4324-A61B-F242E4339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" y="5300811"/>
            <a:ext cx="508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CB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>
              <a:latin typeface="+mj-lt"/>
            </a:endParaRPr>
          </a:p>
        </p:txBody>
      </p:sp>
      <p:sp>
        <p:nvSpPr>
          <p:cNvPr id="9" name="Rectangle 265">
            <a:extLst>
              <a:ext uri="{FF2B5EF4-FFF2-40B4-BE49-F238E27FC236}">
                <a16:creationId xmlns="" xmlns:a16="http://schemas.microsoft.com/office/drawing/2014/main" id="{40788093-AF50-4816-A8F2-297D2AD71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638" y="5273824"/>
            <a:ext cx="7416800" cy="754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>
                <a:latin typeface="+mn-lt"/>
              </a:rPr>
              <a:t>Key across all the public health functions (assessment, service delivery, policy formulation,…</a:t>
            </a:r>
          </a:p>
        </p:txBody>
      </p:sp>
      <p:sp>
        <p:nvSpPr>
          <p:cNvPr id="11" name="AutoShape 416">
            <a:extLst>
              <a:ext uri="{FF2B5EF4-FFF2-40B4-BE49-F238E27FC236}">
                <a16:creationId xmlns="" xmlns:a16="http://schemas.microsoft.com/office/drawing/2014/main" id="{16B93468-D532-4B60-918F-63CF8D5D8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3" y="6058049"/>
            <a:ext cx="508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CB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dirty="0">
              <a:latin typeface="+mj-lt"/>
            </a:endParaRPr>
          </a:p>
        </p:txBody>
      </p:sp>
      <p:sp>
        <p:nvSpPr>
          <p:cNvPr id="12" name="Rectangle 265">
            <a:extLst>
              <a:ext uri="{FF2B5EF4-FFF2-40B4-BE49-F238E27FC236}">
                <a16:creationId xmlns="" xmlns:a16="http://schemas.microsoft.com/office/drawing/2014/main" id="{F17C3B6E-5524-4C2A-A6BB-E81884A09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020" y="6031061"/>
            <a:ext cx="7416800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+mn-lt"/>
              </a:rPr>
              <a:t>At the origin of modern epidemiology  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="" xmlns:a16="http://schemas.microsoft.com/office/drawing/2014/main" id="{AE849DAB-EB9E-46AF-8912-1ECAC5886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86600" y="6453188"/>
            <a:ext cx="2057400" cy="365125"/>
          </a:xfrm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5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58183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6</a:t>
            </a:fld>
            <a:endParaRPr lang="en-GB" altLang="en-US" sz="120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The benefits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image3.png">
            <a:extLst>
              <a:ext uri="{FF2B5EF4-FFF2-40B4-BE49-F238E27FC236}">
                <a16:creationId xmlns="" xmlns:a16="http://schemas.microsoft.com/office/drawing/2014/main" id="{4FD946FF-134D-4665-932C-998F5FCC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52911"/>
          <a:stretch>
            <a:fillRect/>
          </a:stretch>
        </p:blipFill>
        <p:spPr bwMode="auto">
          <a:xfrm>
            <a:off x="671514" y="1052736"/>
            <a:ext cx="7725014" cy="505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97BB9E95-C6F4-4755-9A3A-BFEC31300E63}"/>
              </a:ext>
            </a:extLst>
          </p:cNvPr>
          <p:cNvSpPr txBox="1">
            <a:spLocks/>
          </p:cNvSpPr>
          <p:nvPr/>
        </p:nvSpPr>
        <p:spPr>
          <a:xfrm>
            <a:off x="1187624" y="6325096"/>
            <a:ext cx="6480720" cy="504825"/>
          </a:xfrm>
          <a:prstGeom prst="rect">
            <a:avLst/>
          </a:prstGeom>
        </p:spPr>
        <p:txBody>
          <a:bodyPr anchor="ctr"/>
          <a:lstStyle/>
          <a:p>
            <a:pPr marL="1143000" indent="-1143000" eaLnBrk="1" fontAlgn="auto" hangingPunct="1">
              <a:spcAft>
                <a:spcPts val="0"/>
              </a:spcAft>
              <a:defRPr/>
            </a:pPr>
            <a:r>
              <a:rPr lang="en-US" sz="1400" dirty="0">
                <a:latin typeface="+mn-lt"/>
                <a:ea typeface="+mj-ea"/>
                <a:cs typeface="+mj-cs"/>
              </a:rPr>
              <a:t>Extracted from: https://www.adb.org/publications/building-capacity-geo-enabling-health-information-systems </a:t>
            </a:r>
          </a:p>
        </p:txBody>
      </p:sp>
    </p:spTree>
    <p:extLst>
      <p:ext uri="{BB962C8B-B14F-4D97-AF65-F5344CB8AC3E}">
        <p14:creationId xmlns:p14="http://schemas.microsoft.com/office/powerpoint/2010/main" val="193528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7</a:t>
            </a:fld>
            <a:endParaRPr lang="en-GB" altLang="en-US" sz="120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The benefits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image3.png">
            <a:extLst>
              <a:ext uri="{FF2B5EF4-FFF2-40B4-BE49-F238E27FC236}">
                <a16:creationId xmlns="" xmlns:a16="http://schemas.microsoft.com/office/drawing/2014/main" id="{6B85FF76-E3BD-4E0E-B95A-A399CB03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48396" b="5824"/>
          <a:stretch>
            <a:fillRect/>
          </a:stretch>
        </p:blipFill>
        <p:spPr bwMode="auto">
          <a:xfrm>
            <a:off x="595313" y="1095499"/>
            <a:ext cx="7853230" cy="499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B5D5E7D4-79A7-41BF-87CB-83B04573A6AE}"/>
              </a:ext>
            </a:extLst>
          </p:cNvPr>
          <p:cNvSpPr txBox="1">
            <a:spLocks/>
          </p:cNvSpPr>
          <p:nvPr/>
        </p:nvSpPr>
        <p:spPr>
          <a:xfrm>
            <a:off x="1187624" y="6380559"/>
            <a:ext cx="6480720" cy="504825"/>
          </a:xfrm>
          <a:prstGeom prst="rect">
            <a:avLst/>
          </a:prstGeom>
        </p:spPr>
        <p:txBody>
          <a:bodyPr anchor="ctr"/>
          <a:lstStyle/>
          <a:p>
            <a:pPr marL="1143000" indent="-1143000" eaLnBrk="1" fontAlgn="auto" hangingPunct="1">
              <a:spcAft>
                <a:spcPts val="0"/>
              </a:spcAft>
              <a:defRPr/>
            </a:pPr>
            <a:r>
              <a:rPr lang="en-US" sz="1400" dirty="0">
                <a:latin typeface="+mn-lt"/>
                <a:ea typeface="+mj-ea"/>
                <a:cs typeface="+mj-cs"/>
              </a:rPr>
              <a:t>Extracted from: https://www.adb.org/publications/building-capacity-geo-enabling-health-information-systems </a:t>
            </a:r>
          </a:p>
        </p:txBody>
      </p:sp>
    </p:spTree>
    <p:extLst>
      <p:ext uri="{BB962C8B-B14F-4D97-AF65-F5344CB8AC3E}">
        <p14:creationId xmlns:p14="http://schemas.microsoft.com/office/powerpoint/2010/main" val="314422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8</a:t>
            </a:fld>
            <a:endParaRPr lang="en-GB" altLang="en-US" sz="120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The main users in Public Health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FEC2F98D-1307-400C-926E-E42F57E5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00" t="15814" r="47000" b="465"/>
          <a:stretch>
            <a:fillRect/>
          </a:stretch>
        </p:blipFill>
        <p:spPr bwMode="auto">
          <a:xfrm>
            <a:off x="4572000" y="1124744"/>
            <a:ext cx="2102937" cy="180210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57EB723-C4E9-4584-81BC-C5B58E82B65B}"/>
              </a:ext>
            </a:extLst>
          </p:cNvPr>
          <p:cNvSpPr/>
          <p:nvPr/>
        </p:nvSpPr>
        <p:spPr>
          <a:xfrm>
            <a:off x="322515" y="1094437"/>
            <a:ext cx="402271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FontTx/>
              <a:buChar char="-"/>
            </a:pPr>
            <a:r>
              <a:rPr lang="en-US" sz="2200" dirty="0"/>
              <a:t>Health services planning by improving physical accessibility </a:t>
            </a:r>
          </a:p>
          <a:p>
            <a:pPr marL="174625" indent="-174625"/>
            <a:endParaRPr lang="en-US" sz="2200" dirty="0"/>
          </a:p>
          <a:p>
            <a:pPr marL="174625" indent="-174625">
              <a:buFontTx/>
              <a:buChar char="-"/>
            </a:pPr>
            <a:r>
              <a:rPr lang="en-US" sz="2200" dirty="0"/>
              <a:t> Communicable disease surveillance, monitoring and elimination</a:t>
            </a:r>
          </a:p>
          <a:p>
            <a:pPr marL="174625" indent="-174625"/>
            <a:endParaRPr lang="en-US" sz="2200" dirty="0"/>
          </a:p>
          <a:p>
            <a:pPr marL="174625" indent="-174625">
              <a:buFontTx/>
              <a:buChar char="-"/>
            </a:pPr>
            <a:r>
              <a:rPr lang="en-US" sz="2200" dirty="0"/>
              <a:t>Emergency management (risk identification, rapid impact assessment, response and recovery)</a:t>
            </a:r>
          </a:p>
          <a:p>
            <a:pPr marL="174625" indent="-174625">
              <a:buFontTx/>
              <a:buChar char="-"/>
            </a:pPr>
            <a:endParaRPr lang="en-US" sz="2200" dirty="0"/>
          </a:p>
          <a:p>
            <a:pPr marL="174625" indent="-174625">
              <a:buFontTx/>
              <a:buChar char="-"/>
            </a:pPr>
            <a:r>
              <a:rPr lang="en-US" sz="2200" dirty="0"/>
              <a:t>Improving immunization coverage (microplanning, monitoring and evaluation) </a:t>
            </a:r>
          </a:p>
        </p:txBody>
      </p:sp>
      <p:pic>
        <p:nvPicPr>
          <p:cNvPr id="10" name="Picture 2" descr="D:\GAIA-GEOSYSTEMS\DROPBOX\Dropbox (Personal)\AeHIN_GIS_Lab\WORK_GIS_LAB\MMR\MAGWAY_PILOT\DEMO\PICTURES\Animation\January_B_2015.jpg">
            <a:extLst>
              <a:ext uri="{FF2B5EF4-FFF2-40B4-BE49-F238E27FC236}">
                <a16:creationId xmlns="" xmlns:a16="http://schemas.microsoft.com/office/drawing/2014/main" id="{53E228BE-1848-4FC7-B8C4-C3CA2397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38" y="1583698"/>
            <a:ext cx="2016116" cy="256718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CEB7EEEA-0287-40E3-9CC1-E3B7C79C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2615" r="24242"/>
          <a:stretch>
            <a:fillRect/>
          </a:stretch>
        </p:blipFill>
        <p:spPr bwMode="auto">
          <a:xfrm>
            <a:off x="4345226" y="3540131"/>
            <a:ext cx="2564432" cy="159268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3E44BAED-7FA2-4FE8-9228-C29F8AD1C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8347" t="17137" r="15809" b="5169"/>
          <a:stretch>
            <a:fillRect/>
          </a:stretch>
        </p:blipFill>
        <p:spPr bwMode="auto">
          <a:xfrm>
            <a:off x="6300138" y="4640469"/>
            <a:ext cx="2304256" cy="15420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AutoShape 416">
            <a:extLst>
              <a:ext uri="{FF2B5EF4-FFF2-40B4-BE49-F238E27FC236}">
                <a16:creationId xmlns="" xmlns:a16="http://schemas.microsoft.com/office/drawing/2014/main" id="{344DB127-82FD-4991-ACAF-D56DAF63E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6259785"/>
            <a:ext cx="508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CB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dirty="0">
              <a:latin typeface="+mj-lt"/>
            </a:endParaRPr>
          </a:p>
        </p:txBody>
      </p:sp>
      <p:sp>
        <p:nvSpPr>
          <p:cNvPr id="15" name="Rectangle 265">
            <a:extLst>
              <a:ext uri="{FF2B5EF4-FFF2-40B4-BE49-F238E27FC236}">
                <a16:creationId xmlns="" xmlns:a16="http://schemas.microsoft.com/office/drawing/2014/main" id="{670D4C39-4430-4FCB-AACD-291735FA4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76" y="6248672"/>
            <a:ext cx="6264618" cy="4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+mn-lt"/>
              </a:rPr>
              <a:t>All share the same geography!</a:t>
            </a:r>
          </a:p>
        </p:txBody>
      </p:sp>
    </p:spTree>
    <p:extLst>
      <p:ext uri="{BB962C8B-B14F-4D97-AF65-F5344CB8AC3E}">
        <p14:creationId xmlns:p14="http://schemas.microsoft.com/office/powerpoint/2010/main" val="1635282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GAIA-GEOSYSTEMS\DROPBOX\Dropbox (Personal)\AeHIN_GIS_Lab\WORK_GIS_LAB\MMR\MAGWAY_PILOT\DEMO\PICTURES\Current_Situatio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03201"/>
            <a:ext cx="37973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55650" y="1057101"/>
            <a:ext cx="3516313" cy="474662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latin typeface="+mn-lt"/>
                <a:cs typeface="+mn-cs"/>
              </a:rPr>
              <a:t>Passing from this…</a:t>
            </a:r>
            <a:endParaRPr lang="en-US" sz="2000" dirty="0">
              <a:latin typeface="+mn-lt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278313" y="3030363"/>
            <a:ext cx="563562" cy="527050"/>
          </a:xfrm>
          <a:prstGeom prst="rightArrow">
            <a:avLst/>
          </a:prstGeom>
          <a:solidFill>
            <a:srgbClr val="F67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4341" name="Picture 2" descr="D:\GAIA-GEOSYSTEMS\DROPBOX\Dropbox (Personal)\AeHIN_GIS_Lab\WORK_GIS_LAB\MMR\MAGWAY_PILOT\DEMO\PICTURES\pilot_0708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611138"/>
            <a:ext cx="37719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215063" y="1063451"/>
            <a:ext cx="1452562" cy="525462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latin typeface="+mn-lt"/>
                <a:cs typeface="+mn-cs"/>
              </a:rPr>
              <a:t>…to this</a:t>
            </a:r>
            <a:endParaRPr lang="en-US" sz="2000" dirty="0">
              <a:latin typeface="+mn-lt"/>
              <a:cs typeface="+mn-cs"/>
            </a:endParaRPr>
          </a:p>
        </p:txBody>
      </p:sp>
      <p:sp>
        <p:nvSpPr>
          <p:cNvPr id="14343" name="Subtitle 2"/>
          <p:cNvSpPr txBox="1">
            <a:spLocks/>
          </p:cNvSpPr>
          <p:nvPr/>
        </p:nvSpPr>
        <p:spPr bwMode="auto">
          <a:xfrm>
            <a:off x="4643438" y="5510038"/>
            <a:ext cx="4468812" cy="94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1400">
                <a:latin typeface="Arial" charset="0"/>
              </a:rPr>
              <a:t>All the information systems use the same geography which does not only reduce duplication of efforts but also allow using geography as a common neutral integrating platform across programs</a:t>
            </a:r>
          </a:p>
        </p:txBody>
      </p:sp>
      <p:sp>
        <p:nvSpPr>
          <p:cNvPr id="14344" name="Subtitle 2"/>
          <p:cNvSpPr txBox="1">
            <a:spLocks/>
          </p:cNvSpPr>
          <p:nvPr/>
        </p:nvSpPr>
        <p:spPr bwMode="auto">
          <a:xfrm>
            <a:off x="206375" y="5529088"/>
            <a:ext cx="425132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1400">
                <a:latin typeface="Arial" charset="0"/>
              </a:rPr>
              <a:t>Each information system is using a different geography and not being able benefiting from the power of geospatial data and technologies</a:t>
            </a:r>
          </a:p>
        </p:txBody>
      </p:sp>
      <p:sp>
        <p:nvSpPr>
          <p:cNvPr id="26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B90D48E-A5BF-4809-A0D0-E3622186A062}" type="slidenum">
              <a:rPr lang="en-GB" altLang="en-US" sz="1200"/>
              <a:pPr>
                <a:defRPr/>
              </a:pPr>
              <a:t>9</a:t>
            </a:fld>
            <a:endParaRPr lang="en-GB" altLang="en-US" sz="120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79512" y="142975"/>
            <a:ext cx="8784976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Geo-enabled HIS – The vision</a:t>
            </a: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9703673"/>
      </p:ext>
    </p:extLst>
  </p:cSld>
  <p:clrMapOvr>
    <a:masterClrMapping/>
  </p:clrMapOvr>
</p:sld>
</file>

<file path=ppt/theme/theme1.xml><?xml version="1.0" encoding="utf-8"?>
<a:theme xmlns:a="http://schemas.openxmlformats.org/drawingml/2006/main" name="MORU_Epi_HGLC_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ORU_Epi_template.potx" id="{C4C6975B-1ACD-426D-B7B7-6BADFDA88C4B}" vid="{8964BB0A-67A4-4C3D-BACD-1CA8771A41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Words>932</Words>
  <Application>Microsoft Office PowerPoint</Application>
  <PresentationFormat>On-screen Show (4:3)</PresentationFormat>
  <Paragraphs>138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MORU_Epi_HGLC_template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Izay Pantanilla</cp:lastModifiedBy>
  <cp:revision>84</cp:revision>
  <dcterms:created xsi:type="dcterms:W3CDTF">2018-03-06T13:12:55Z</dcterms:created>
  <dcterms:modified xsi:type="dcterms:W3CDTF">2019-04-03T06:02:18Z</dcterms:modified>
</cp:coreProperties>
</file>