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88" r:id="rId2"/>
    <p:sldId id="306" r:id="rId3"/>
    <p:sldId id="30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56" userDrawn="1">
          <p15:clr>
            <a:srgbClr val="A4A3A4"/>
          </p15:clr>
        </p15:guide>
        <p15:guide id="2" orient="horz" pos="436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orient="horz" pos="3929" userDrawn="1">
          <p15:clr>
            <a:srgbClr val="A4A3A4"/>
          </p15:clr>
        </p15:guide>
        <p15:guide id="6" orient="horz" pos="164" userDrawn="1">
          <p15:clr>
            <a:srgbClr val="A4A3A4"/>
          </p15:clr>
        </p15:guide>
        <p15:guide id="7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F841"/>
    <a:srgbClr val="D8AA37"/>
    <a:srgbClr val="4F8CB5"/>
    <a:srgbClr val="315A75"/>
    <a:srgbClr val="3398CC"/>
    <a:srgbClr val="346667"/>
    <a:srgbClr val="1B3163"/>
    <a:srgbClr val="001C54"/>
    <a:srgbClr val="253C88"/>
    <a:srgbClr val="2384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8919" autoAdjust="0"/>
    <p:restoredTop sz="65385" autoAdjust="0"/>
  </p:normalViewPr>
  <p:slideViewPr>
    <p:cSldViewPr showGuides="1">
      <p:cViewPr varScale="1">
        <p:scale>
          <a:sx n="75" d="100"/>
          <a:sy n="75" d="100"/>
        </p:scale>
        <p:origin x="-1734" y="-96"/>
      </p:cViewPr>
      <p:guideLst>
        <p:guide orient="horz" pos="4156"/>
        <p:guide orient="horz" pos="436"/>
        <p:guide orient="horz" pos="3974"/>
        <p:guide orient="horz" pos="3929"/>
        <p:guide orient="horz" pos="16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PH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769B6999-3394-44CF-8F97-70A985E924E7}" type="datetimeFigureOut">
              <a:rPr lang="en-PH" altLang="en-US"/>
              <a:pPr>
                <a:defRPr/>
              </a:pPr>
              <a:t>03/04/2019</a:t>
            </a:fld>
            <a:endParaRPr lang="en-PH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P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P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P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40189B38-87AB-431D-88EE-EB47DCC6C7B8}" type="slidenum">
              <a:rPr lang="en-PH" altLang="en-US"/>
              <a:pPr>
                <a:defRPr/>
              </a:pPr>
              <a:t>‹#›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1330343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H" b="1" dirty="0"/>
              <a:t>What is  a</a:t>
            </a:r>
            <a:r>
              <a:rPr lang="en-PH" b="1" baseline="0" dirty="0"/>
              <a:t> map?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89B38-87AB-431D-88EE-EB47DCC6C7B8}" type="slidenum">
              <a:rPr lang="en-PH" altLang="en-US" smtClean="0"/>
              <a:pPr>
                <a:defRPr/>
              </a:pPr>
              <a:t>2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2988212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H" b="1" dirty="0"/>
              <a:t>What is  a</a:t>
            </a:r>
            <a:r>
              <a:rPr lang="en-PH" b="1" baseline="0" dirty="0"/>
              <a:t> map?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189B38-87AB-431D-88EE-EB47DCC6C7B8}" type="slidenum">
              <a:rPr lang="en-PH" altLang="en-US" smtClean="0"/>
              <a:pPr>
                <a:defRPr/>
              </a:pPr>
              <a:t>3</a:t>
            </a:fld>
            <a:endParaRPr lang="en-PH" altLang="en-US"/>
          </a:p>
        </p:txBody>
      </p:sp>
    </p:spTree>
    <p:extLst>
      <p:ext uri="{BB962C8B-B14F-4D97-AF65-F5344CB8AC3E}">
        <p14:creationId xmlns:p14="http://schemas.microsoft.com/office/powerpoint/2010/main" val="3024420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tiff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981075"/>
            <a:ext cx="9144000" cy="3816350"/>
          </a:xfrm>
          <a:prstGeom prst="rect">
            <a:avLst/>
          </a:prstGeom>
          <a:solidFill>
            <a:srgbClr val="4F8C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001C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 userDrawn="1"/>
        </p:nvSpPr>
        <p:spPr bwMode="auto">
          <a:xfrm>
            <a:off x="319336" y="116632"/>
            <a:ext cx="85731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+mn-lt"/>
              </a:rPr>
              <a:t>INTRODUCTION TO GEOSPATIAL DATA MANAGEMENT AND TECHNOLOGIES </a:t>
            </a:r>
          </a:p>
          <a:p>
            <a:r>
              <a:rPr lang="en-US" sz="2000" b="1">
                <a:solidFill>
                  <a:schemeClr val="bg1"/>
                </a:solidFill>
                <a:latin typeface="+mn-lt"/>
              </a:rPr>
              <a:t>FOR MALARIA PROGRAMS</a:t>
            </a:r>
          </a:p>
        </p:txBody>
      </p:sp>
      <p:sp>
        <p:nvSpPr>
          <p:cNvPr id="15" name="TextBox 6"/>
          <p:cNvSpPr txBox="1">
            <a:spLocks noChangeArrowheads="1"/>
          </p:cNvSpPr>
          <p:nvPr userDrawn="1"/>
        </p:nvSpPr>
        <p:spPr bwMode="auto">
          <a:xfrm>
            <a:off x="547056" y="1340768"/>
            <a:ext cx="80438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2000">
                <a:solidFill>
                  <a:schemeClr val="bg1"/>
                </a:solidFill>
                <a:latin typeface="+mn-lt"/>
                <a:ea typeface="Century Gothic" charset="0"/>
                <a:cs typeface="Century Gothic" charset="0"/>
              </a:rPr>
              <a:t> </a:t>
            </a:r>
            <a:endParaRPr lang="en-US" altLang="en-US" sz="2000" dirty="0">
              <a:solidFill>
                <a:schemeClr val="bg1"/>
              </a:solidFill>
              <a:latin typeface="+mn-lt"/>
              <a:ea typeface="Century Gothic" charset="0"/>
              <a:cs typeface="Century Gothic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48CFF5A5-99E8-4781-B4A3-D6187ED51D3C}"/>
              </a:ext>
            </a:extLst>
          </p:cNvPr>
          <p:cNvGrpSpPr/>
          <p:nvPr userDrawn="1"/>
        </p:nvGrpSpPr>
        <p:grpSpPr>
          <a:xfrm>
            <a:off x="1711957" y="4815300"/>
            <a:ext cx="5714485" cy="1861426"/>
            <a:chOff x="1691680" y="4815300"/>
            <a:chExt cx="5714485" cy="1861426"/>
          </a:xfrm>
        </p:grpSpPr>
        <p:pic>
          <p:nvPicPr>
            <p:cNvPr id="20" name="Picture 2" descr="D:\GAIA-GEOSYSTEMS\DROPBOX\Dropbox (Personal)\HEALTH_GEOLAB\ADVOCACY\LOGOS\LSHTM_Logo_Black.jpg">
              <a:extLst>
                <a:ext uri="{FF2B5EF4-FFF2-40B4-BE49-F238E27FC236}">
                  <a16:creationId xmlns:a16="http://schemas.microsoft.com/office/drawing/2014/main" xmlns="" id="{950C5D8A-B521-4D71-9577-6CB70B7EA7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91680" y="5020799"/>
              <a:ext cx="1512168" cy="726338"/>
            </a:xfrm>
            <a:prstGeom prst="rect">
              <a:avLst/>
            </a:prstGeom>
            <a:noFill/>
          </p:spPr>
        </p:pic>
        <p:pic>
          <p:nvPicPr>
            <p:cNvPr id="21" name="Picture 20" descr="D:\GAIA-GEOSYSTEMS\DROPBOX\Dropbox (Personal)\HEALTH_GEOLAB\ADVOCACY\LOGO\Logo_HGLC_051117.jpg">
              <a:extLst>
                <a:ext uri="{FF2B5EF4-FFF2-40B4-BE49-F238E27FC236}">
                  <a16:creationId xmlns:a16="http://schemas.microsoft.com/office/drawing/2014/main" xmlns="" id="{9874CDE5-E3FC-4C65-A7C2-0CD38160BE4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20479" y="4903216"/>
              <a:ext cx="2645526" cy="961504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22" name="image4.png">
              <a:extLst>
                <a:ext uri="{FF2B5EF4-FFF2-40B4-BE49-F238E27FC236}">
                  <a16:creationId xmlns:a16="http://schemas.microsoft.com/office/drawing/2014/main" xmlns="" id="{650BE311-E08F-4BF7-B655-739F7FC20DB8}"/>
                </a:ext>
              </a:extLst>
            </p:cNvPr>
            <p:cNvPicPr/>
            <p:nvPr userDrawn="1"/>
          </p:nvPicPr>
          <p:blipFill>
            <a:blip r:embed="rId4"/>
            <a:srcRect/>
            <a:stretch>
              <a:fillRect/>
            </a:stretch>
          </p:blipFill>
          <p:spPr>
            <a:xfrm>
              <a:off x="2987824" y="5850878"/>
              <a:ext cx="864096" cy="825848"/>
            </a:xfrm>
            <a:prstGeom prst="rect">
              <a:avLst/>
            </a:prstGeom>
            <a:ln/>
          </p:spPr>
        </p:pic>
        <p:pic>
          <p:nvPicPr>
            <p:cNvPr id="23" name="image3.jpg">
              <a:extLst>
                <a:ext uri="{FF2B5EF4-FFF2-40B4-BE49-F238E27FC236}">
                  <a16:creationId xmlns:a16="http://schemas.microsoft.com/office/drawing/2014/main" xmlns="" id="{BBA40595-6FF5-4C05-B82C-75D9B3DFFA4E}"/>
                </a:ext>
              </a:extLst>
            </p:cNvPr>
            <p:cNvPicPr/>
            <p:nvPr userDrawn="1"/>
          </p:nvPicPr>
          <p:blipFill>
            <a:blip r:embed="rId5"/>
            <a:srcRect/>
            <a:stretch>
              <a:fillRect/>
            </a:stretch>
          </p:blipFill>
          <p:spPr>
            <a:xfrm>
              <a:off x="5966005" y="4815300"/>
              <a:ext cx="1440160" cy="1080120"/>
            </a:xfrm>
            <a:prstGeom prst="rect">
              <a:avLst/>
            </a:prstGeom>
            <a:ln/>
          </p:spPr>
        </p:pic>
      </p:grpSp>
      <p:pic>
        <p:nvPicPr>
          <p:cNvPr id="24" name="Picture 2" descr="C:\Users\Izay Pantanilla\Downloads\MORU_FS_CMYK.tif">
            <a:extLst>
              <a:ext uri="{FF2B5EF4-FFF2-40B4-BE49-F238E27FC236}">
                <a16:creationId xmlns:a16="http://schemas.microsoft.com/office/drawing/2014/main" xmlns="" id="{C628E4B2-07C3-4366-A6DF-79F43848CD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926120"/>
            <a:ext cx="2045386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242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787E6-366B-4506-9337-18DC725D07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4F8C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531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1CFA5E-D7BE-45A1-BD59-8EBEFF519CD8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C5A72-0C49-4A36-9BEC-E859308CD9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75C9-5D4F-414A-97D3-C0A057E90B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DDD1E-DF06-49C3-A8E9-3A92C7FD62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F16FC-F98C-4DE2-B866-A610A68458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56065-FBFD-4591-9A24-E561AF3F8A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34DB-9A3E-4C43-A0A4-114473BFEB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4797425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24E89-52C6-47CD-B590-C8A4170E4E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41579" y="6472238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665C27BB-EC34-4711-8D50-B6E287C199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8" r:id="rId1"/>
    <p:sldLayoutId id="2147485334" r:id="rId2"/>
    <p:sldLayoutId id="2147485335" r:id="rId3"/>
    <p:sldLayoutId id="2147485336" r:id="rId4"/>
    <p:sldLayoutId id="2147485341" r:id="rId5"/>
    <p:sldLayoutId id="2147485342" r:id="rId6"/>
    <p:sldLayoutId id="2147485343" r:id="rId7"/>
    <p:sldLayoutId id="2147485337" r:id="rId8"/>
    <p:sldLayoutId id="2147485338" r:id="rId9"/>
    <p:sldLayoutId id="2147485339" r:id="rId10"/>
    <p:sldLayoutId id="2147485344" r:id="rId11"/>
    <p:sldLayoutId id="2147485345" r:id="rId12"/>
    <p:sldLayoutId id="2147485346" r:id="rId13"/>
    <p:sldLayoutId id="2147485333" r:id="rId1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emf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547056" y="1724615"/>
            <a:ext cx="804386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GB" altLang="en-US" sz="3600" dirty="0">
                <a:solidFill>
                  <a:schemeClr val="bg1"/>
                </a:solidFill>
                <a:latin typeface="+mn-lt"/>
                <a:ea typeface="Century Gothic" charset="0"/>
                <a:cs typeface="Century Gothic" charset="0"/>
              </a:rPr>
              <a:t>Session 12: Guided discussion on the implementation of the HIS geo-enabling framework in countries</a:t>
            </a:r>
            <a:endParaRPr lang="en-US" altLang="en-US" sz="3600" dirty="0">
              <a:solidFill>
                <a:schemeClr val="bg1"/>
              </a:solidFill>
              <a:latin typeface="+mn-lt"/>
              <a:ea typeface="Century Gothic" charset="0"/>
              <a:cs typeface="Century Gothic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-3420888" y="1"/>
            <a:ext cx="648072" cy="692696"/>
          </a:xfrm>
          <a:prstGeom prst="rect">
            <a:avLst/>
          </a:prstGeom>
          <a:solidFill>
            <a:srgbClr val="2384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-2628800" y="0"/>
            <a:ext cx="648072" cy="692696"/>
          </a:xfrm>
          <a:prstGeom prst="rect">
            <a:avLst/>
          </a:prstGeom>
          <a:solidFill>
            <a:srgbClr val="253C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-1836712" y="0"/>
            <a:ext cx="648072" cy="692696"/>
          </a:xfrm>
          <a:prstGeom prst="rect">
            <a:avLst/>
          </a:prstGeom>
          <a:solidFill>
            <a:srgbClr val="D8AA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-3433588" y="892175"/>
            <a:ext cx="648072" cy="692696"/>
          </a:xfrm>
          <a:prstGeom prst="rect">
            <a:avLst/>
          </a:prstGeom>
          <a:solidFill>
            <a:srgbClr val="001C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-2654200" y="896020"/>
            <a:ext cx="648072" cy="692696"/>
          </a:xfrm>
          <a:prstGeom prst="rect">
            <a:avLst/>
          </a:prstGeom>
          <a:solidFill>
            <a:srgbClr val="1B3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-1862112" y="896020"/>
            <a:ext cx="648072" cy="692696"/>
          </a:xfrm>
          <a:prstGeom prst="rect">
            <a:avLst/>
          </a:prstGeom>
          <a:solidFill>
            <a:srgbClr val="3466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-3454796" y="1700808"/>
            <a:ext cx="648072" cy="692696"/>
          </a:xfrm>
          <a:prstGeom prst="rect">
            <a:avLst/>
          </a:prstGeom>
          <a:solidFill>
            <a:srgbClr val="3398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-2666900" y="1700808"/>
            <a:ext cx="648072" cy="692696"/>
          </a:xfrm>
          <a:prstGeom prst="rect">
            <a:avLst/>
          </a:prstGeom>
          <a:solidFill>
            <a:srgbClr val="315A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-1836712" y="1700808"/>
            <a:ext cx="648072" cy="69269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-3467496" y="2492896"/>
            <a:ext cx="648072" cy="692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altLang="en-US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1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531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F1CFA5E-D7BE-45A1-BD59-8EBEFF519CD8}" type="slidenum">
              <a:rPr lang="en-GB" altLang="en-US" smtClean="0">
                <a:solidFill>
                  <a:schemeClr val="tx1"/>
                </a:solidFill>
              </a:rPr>
              <a:pPr/>
              <a:t>2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28650" y="142975"/>
            <a:ext cx="78867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Current situation in terms of transmission and passive surveillance reporting level </a:t>
            </a:r>
            <a:endParaRPr lang="en-PH" altLang="en-US" sz="32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2D22B4E9-9B99-4A17-B4D8-6CE21F50F9E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5631"/>
          <a:stretch/>
        </p:blipFill>
        <p:spPr>
          <a:xfrm>
            <a:off x="1380347" y="1120598"/>
            <a:ext cx="7497487" cy="2164385"/>
          </a:xfrm>
          <a:prstGeom prst="rect">
            <a:avLst/>
          </a:prstGeom>
        </p:spPr>
      </p:pic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B1C7CA07-475E-4CEB-9372-EA21DAC0813D}"/>
              </a:ext>
            </a:extLst>
          </p:cNvPr>
          <p:cNvSpPr txBox="1">
            <a:spLocks/>
          </p:cNvSpPr>
          <p:nvPr/>
        </p:nvSpPr>
        <p:spPr>
          <a:xfrm>
            <a:off x="-31648" y="1100508"/>
            <a:ext cx="1435296" cy="45628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eaLnBrk="1" hangingPunct="1">
              <a:buNone/>
              <a:defRPr/>
            </a:pPr>
            <a:r>
              <a:rPr lang="en-US" altLang="zh-CN" sz="1600" b="1" dirty="0"/>
              <a:t>Transmission level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EAA63AB5-38C1-4C7B-BD9A-77D848CD6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429419"/>
              </p:ext>
            </p:extLst>
          </p:nvPr>
        </p:nvGraphicFramePr>
        <p:xfrm>
          <a:off x="368435" y="3284983"/>
          <a:ext cx="8380029" cy="3164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199">
                  <a:extLst>
                    <a:ext uri="{9D8B030D-6E8A-4147-A177-3AD203B41FA5}">
                      <a16:colId xmlns:a16="http://schemas.microsoft.com/office/drawing/2014/main" xmlns="" val="4159987885"/>
                    </a:ext>
                  </a:extLst>
                </a:gridCol>
                <a:gridCol w="1268199">
                  <a:extLst>
                    <a:ext uri="{9D8B030D-6E8A-4147-A177-3AD203B41FA5}">
                      <a16:colId xmlns:a16="http://schemas.microsoft.com/office/drawing/2014/main" xmlns="" val="3545747966"/>
                    </a:ext>
                  </a:extLst>
                </a:gridCol>
                <a:gridCol w="1092806">
                  <a:extLst>
                    <a:ext uri="{9D8B030D-6E8A-4147-A177-3AD203B41FA5}">
                      <a16:colId xmlns:a16="http://schemas.microsoft.com/office/drawing/2014/main" xmlns="" val="3617552858"/>
                    </a:ext>
                  </a:extLst>
                </a:gridCol>
                <a:gridCol w="1259111">
                  <a:extLst>
                    <a:ext uri="{9D8B030D-6E8A-4147-A177-3AD203B41FA5}">
                      <a16:colId xmlns:a16="http://schemas.microsoft.com/office/drawing/2014/main" xmlns="" val="787684369"/>
                    </a:ext>
                  </a:extLst>
                </a:gridCol>
                <a:gridCol w="1452679">
                  <a:extLst>
                    <a:ext uri="{9D8B030D-6E8A-4147-A177-3AD203B41FA5}">
                      <a16:colId xmlns:a16="http://schemas.microsoft.com/office/drawing/2014/main" xmlns="" val="1127132526"/>
                    </a:ext>
                  </a:extLst>
                </a:gridCol>
                <a:gridCol w="1030923">
                  <a:extLst>
                    <a:ext uri="{9D8B030D-6E8A-4147-A177-3AD203B41FA5}">
                      <a16:colId xmlns:a16="http://schemas.microsoft.com/office/drawing/2014/main" xmlns="" val="17543545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579582043"/>
                    </a:ext>
                  </a:extLst>
                </a:gridCol>
              </a:tblGrid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Level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Level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Level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Level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Level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Level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8291579"/>
                  </a:ext>
                </a:extLst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MYS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States or Federal Territories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Divisions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highlight>
                            <a:srgbClr val="D8AA37"/>
                          </a:highlight>
                        </a:rPr>
                        <a:t>Districts</a:t>
                      </a:r>
                    </a:p>
                    <a:p>
                      <a:pPr algn="ctr"/>
                      <a:endParaRPr lang="en-US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Sub Districts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highlight>
                            <a:srgbClr val="00FF00"/>
                          </a:highlight>
                        </a:rPr>
                        <a:t>Localities </a:t>
                      </a:r>
                      <a:r>
                        <a:rPr lang="en-US" sz="1100" noProof="0" dirty="0">
                          <a:highlight>
                            <a:srgbClr val="FFFF00"/>
                          </a:highlight>
                        </a:rPr>
                        <a:t>/foci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/>
                        <a:t>Household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9601530"/>
                  </a:ext>
                </a:extLst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PHL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Regions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Provinces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Municipalities/Communes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>
                          <a:highlight>
                            <a:srgbClr val="00FF00"/>
                          </a:highlight>
                        </a:rPr>
                        <a:t>Baran</a:t>
                      </a:r>
                      <a:r>
                        <a:rPr lang="en-US" sz="1100" noProof="0" dirty="0">
                          <a:highlight>
                            <a:srgbClr val="D8AA37"/>
                          </a:highlight>
                        </a:rPr>
                        <a:t>gays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highlight>
                            <a:srgbClr val="FFFF00"/>
                          </a:highlight>
                        </a:rPr>
                        <a:t>Sitio</a:t>
                      </a:r>
                    </a:p>
                    <a:p>
                      <a:pPr algn="ctr"/>
                      <a:endParaRPr lang="en-US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Household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5543150"/>
                  </a:ext>
                </a:extLst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PNG </a:t>
                      </a:r>
                    </a:p>
                    <a:p>
                      <a:pPr algn="ctr"/>
                      <a:r>
                        <a:rPr lang="en-US" sz="1100" noProof="0" dirty="0">
                          <a:highlight>
                            <a:srgbClr val="D8AA37"/>
                          </a:highlight>
                        </a:rPr>
                        <a:t>(health facility)</a:t>
                      </a:r>
                      <a:endParaRPr lang="en-US" noProof="0" dirty="0">
                        <a:highlight>
                          <a:srgbClr val="D8AA37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Provinces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Local level government areas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Villages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Households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31646351"/>
                  </a:ext>
                </a:extLst>
              </a:tr>
              <a:tr h="390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SLB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highlight>
                            <a:srgbClr val="D8AA37"/>
                          </a:highlight>
                        </a:rPr>
                        <a:t>(health facility)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Provinces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Regions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Villages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Households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0088104"/>
                  </a:ext>
                </a:extLst>
              </a:tr>
              <a:tr h="390901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VUT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Provinces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Health zones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>
                          <a:highlight>
                            <a:srgbClr val="D8AA37"/>
                          </a:highlight>
                        </a:rPr>
                        <a:t>Villages/</a:t>
                      </a:r>
                      <a:r>
                        <a:rPr lang="en-US" sz="1100" noProof="0" dirty="0">
                          <a:highlight>
                            <a:srgbClr val="FFFF00"/>
                          </a:highlight>
                        </a:rPr>
                        <a:t>communities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>
                          <a:highlight>
                            <a:srgbClr val="00FF00"/>
                          </a:highlight>
                        </a:rPr>
                        <a:t>House</a:t>
                      </a:r>
                      <a:r>
                        <a:rPr lang="en-US" sz="1100" noProof="0" dirty="0">
                          <a:highlight>
                            <a:srgbClr val="FFFF00"/>
                          </a:highlight>
                        </a:rPr>
                        <a:t>holds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7470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VNM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/>
                        <a:t>Provinces/Municipalities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/>
                        <a:t>District/city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>
                          <a:highlight>
                            <a:srgbClr val="D8AA37"/>
                          </a:highlight>
                        </a:rPr>
                        <a:t>Ward/Commune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>
                          <a:highlight>
                            <a:srgbClr val="00FF00"/>
                          </a:highlight>
                        </a:rPr>
                        <a:t>Villa</a:t>
                      </a:r>
                      <a:r>
                        <a:rPr lang="en-US" sz="1100" noProof="0" dirty="0">
                          <a:highlight>
                            <a:srgbClr val="FFFF00"/>
                          </a:highlight>
                        </a:rPr>
                        <a:t>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 dirty="0"/>
                        <a:t>Households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2810239"/>
                  </a:ext>
                </a:extLst>
              </a:tr>
            </a:tbl>
          </a:graphicData>
        </a:graphic>
      </p:graphicFrame>
      <p:pic>
        <p:nvPicPr>
          <p:cNvPr id="1026" name="Picture 2" descr="Image result for malaysia flag">
            <a:extLst>
              <a:ext uri="{FF2B5EF4-FFF2-40B4-BE49-F238E27FC236}">
                <a16:creationId xmlns:a16="http://schemas.microsoft.com/office/drawing/2014/main" xmlns="" id="{F11EAE10-249C-4D06-B33B-7F06503A2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027826"/>
            <a:ext cx="506363" cy="253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philippine flag">
            <a:extLst>
              <a:ext uri="{FF2B5EF4-FFF2-40B4-BE49-F238E27FC236}">
                <a16:creationId xmlns:a16="http://schemas.microsoft.com/office/drawing/2014/main" xmlns="" id="{DBB9A8D3-AD4C-4D8E-826E-8D502DAFC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090" y="1026401"/>
            <a:ext cx="512064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papua new guinea flag">
            <a:extLst>
              <a:ext uri="{FF2B5EF4-FFF2-40B4-BE49-F238E27FC236}">
                <a16:creationId xmlns:a16="http://schemas.microsoft.com/office/drawing/2014/main" xmlns="" id="{64BF1050-F397-4A7B-A71F-FBE3AFA35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996" y="1024784"/>
            <a:ext cx="341816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solomon island flag">
            <a:extLst>
              <a:ext uri="{FF2B5EF4-FFF2-40B4-BE49-F238E27FC236}">
                <a16:creationId xmlns:a16="http://schemas.microsoft.com/office/drawing/2014/main" xmlns="" id="{510471AA-A39A-46B0-B572-461D491C3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040" y="1010230"/>
            <a:ext cx="512064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vanuatu flag">
            <a:extLst>
              <a:ext uri="{FF2B5EF4-FFF2-40B4-BE49-F238E27FC236}">
                <a16:creationId xmlns:a16="http://schemas.microsoft.com/office/drawing/2014/main" xmlns="" id="{6D893FB4-D5CD-475D-80EC-ACFC10044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92801"/>
            <a:ext cx="48536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vietnam flag">
            <a:extLst>
              <a:ext uri="{FF2B5EF4-FFF2-40B4-BE49-F238E27FC236}">
                <a16:creationId xmlns:a16="http://schemas.microsoft.com/office/drawing/2014/main" xmlns="" id="{E2709014-0BE4-41C0-9BB6-9C7712EEE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780" y="1375205"/>
            <a:ext cx="384748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396FC629-600B-4C34-B5BE-683D46471B2E}"/>
              </a:ext>
            </a:extLst>
          </p:cNvPr>
          <p:cNvSpPr txBox="1">
            <a:spLocks/>
          </p:cNvSpPr>
          <p:nvPr/>
        </p:nvSpPr>
        <p:spPr>
          <a:xfrm>
            <a:off x="0" y="3752140"/>
            <a:ext cx="717648" cy="328696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en-US" altLang="zh-CN" sz="1600" b="1" dirty="0"/>
              <a:t>2020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CD135B3E-BC31-47C1-A625-8405A4CFFFEF}"/>
              </a:ext>
            </a:extLst>
          </p:cNvPr>
          <p:cNvSpPr txBox="1">
            <a:spLocks/>
          </p:cNvSpPr>
          <p:nvPr/>
        </p:nvSpPr>
        <p:spPr>
          <a:xfrm>
            <a:off x="3596" y="4155024"/>
            <a:ext cx="717648" cy="328696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en-US" altLang="zh-CN" sz="1600" b="1" dirty="0"/>
              <a:t>2030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16096C48-E4F6-480A-A319-41CC16991D01}"/>
              </a:ext>
            </a:extLst>
          </p:cNvPr>
          <p:cNvSpPr txBox="1">
            <a:spLocks/>
          </p:cNvSpPr>
          <p:nvPr/>
        </p:nvSpPr>
        <p:spPr>
          <a:xfrm>
            <a:off x="3596" y="4629891"/>
            <a:ext cx="717648" cy="328696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en-US" altLang="zh-CN" sz="1600" b="1" dirty="0"/>
              <a:t>2030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D420E790-3191-415B-9227-5C39E883F800}"/>
              </a:ext>
            </a:extLst>
          </p:cNvPr>
          <p:cNvSpPr txBox="1">
            <a:spLocks/>
          </p:cNvSpPr>
          <p:nvPr/>
        </p:nvSpPr>
        <p:spPr>
          <a:xfrm>
            <a:off x="23588" y="5083609"/>
            <a:ext cx="717648" cy="328696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en-US" altLang="zh-CN" sz="1600" b="1" dirty="0"/>
              <a:t>2030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xmlns="" id="{18ABE413-6743-43D5-96CE-47B7A2AF6626}"/>
              </a:ext>
            </a:extLst>
          </p:cNvPr>
          <p:cNvSpPr txBox="1">
            <a:spLocks/>
          </p:cNvSpPr>
          <p:nvPr/>
        </p:nvSpPr>
        <p:spPr>
          <a:xfrm>
            <a:off x="23588" y="5611362"/>
            <a:ext cx="717648" cy="328696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en-US" altLang="zh-CN" sz="1600" b="1" dirty="0"/>
              <a:t>2025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xmlns="" id="{949DBC7F-5C0A-4AE2-A398-D04D4BF8B1BD}"/>
              </a:ext>
            </a:extLst>
          </p:cNvPr>
          <p:cNvSpPr txBox="1">
            <a:spLocks/>
          </p:cNvSpPr>
          <p:nvPr/>
        </p:nvSpPr>
        <p:spPr>
          <a:xfrm>
            <a:off x="23588" y="5980534"/>
            <a:ext cx="717648" cy="328696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en-US" altLang="zh-CN" sz="1600" b="1" dirty="0"/>
              <a:t>2030</a:t>
            </a:r>
          </a:p>
        </p:txBody>
      </p:sp>
      <p:sp>
        <p:nvSpPr>
          <p:cNvPr id="2" name="Rectangle 1"/>
          <p:cNvSpPr/>
          <p:nvPr/>
        </p:nvSpPr>
        <p:spPr>
          <a:xfrm>
            <a:off x="971600" y="6525344"/>
            <a:ext cx="527357" cy="1886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31840" y="6525344"/>
            <a:ext cx="527357" cy="1886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876834" y="6525344"/>
            <a:ext cx="527357" cy="188640"/>
          </a:xfrm>
          <a:prstGeom prst="rect">
            <a:avLst/>
          </a:prstGeom>
          <a:solidFill>
            <a:srgbClr val="28F84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xmlns="" id="{B1C7CA07-475E-4CEB-9372-EA21DAC0813D}"/>
              </a:ext>
            </a:extLst>
          </p:cNvPr>
          <p:cNvSpPr txBox="1">
            <a:spLocks/>
          </p:cNvSpPr>
          <p:nvPr/>
        </p:nvSpPr>
        <p:spPr>
          <a:xfrm>
            <a:off x="1475656" y="6493726"/>
            <a:ext cx="1656184" cy="31965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altLang="zh-CN" sz="1200" smtClean="0"/>
              <a:t>Place of Reporting</a:t>
            </a:r>
            <a:endParaRPr lang="en-US" altLang="zh-CN" sz="1200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xmlns="" id="{B1C7CA07-475E-4CEB-9372-EA21DAC0813D}"/>
              </a:ext>
            </a:extLst>
          </p:cNvPr>
          <p:cNvSpPr txBox="1">
            <a:spLocks/>
          </p:cNvSpPr>
          <p:nvPr/>
        </p:nvSpPr>
        <p:spPr>
          <a:xfrm>
            <a:off x="3659197" y="6493726"/>
            <a:ext cx="1997787" cy="31965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altLang="zh-CN" sz="1200" smtClean="0"/>
              <a:t>Place of possible infection</a:t>
            </a:r>
            <a:endParaRPr lang="en-US" altLang="zh-CN" sz="1200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xmlns="" id="{B1C7CA07-475E-4CEB-9372-EA21DAC0813D}"/>
              </a:ext>
            </a:extLst>
          </p:cNvPr>
          <p:cNvSpPr txBox="1">
            <a:spLocks/>
          </p:cNvSpPr>
          <p:nvPr/>
        </p:nvSpPr>
        <p:spPr>
          <a:xfrm>
            <a:off x="6377064" y="6493726"/>
            <a:ext cx="1795336" cy="31965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altLang="zh-CN" sz="1200" smtClean="0"/>
              <a:t>Place of residence</a:t>
            </a: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237736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086600" y="6453188"/>
            <a:ext cx="20574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F1CFA5E-D7BE-45A1-BD59-8EBEFF519CD8}" type="slidenum">
              <a:rPr lang="en-GB" altLang="en-US" smtClean="0">
                <a:solidFill>
                  <a:schemeClr val="tx1"/>
                </a:solidFill>
              </a:rPr>
              <a:pPr/>
              <a:t>3</a:t>
            </a:fld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28650" y="142975"/>
            <a:ext cx="788670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Current situation across</a:t>
            </a:r>
          </a:p>
          <a:p>
            <a:pPr algn="ctr" eaLnBrk="1" hangingPunct="1">
              <a:defRPr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the HIS geo-enabling framework</a:t>
            </a:r>
            <a:endParaRPr lang="en-PH" altLang="en-US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Picture 2"/>
          <p:cNvSpPr>
            <a:spLocks noChangeAspect="1"/>
          </p:cNvSpPr>
          <p:nvPr/>
        </p:nvSpPr>
        <p:spPr bwMode="auto">
          <a:xfrm>
            <a:off x="611188" y="3869333"/>
            <a:ext cx="4572000" cy="2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H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7B6749B5-6E56-4C23-9B63-450FBE039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368707"/>
              </p:ext>
            </p:extLst>
          </p:nvPr>
        </p:nvGraphicFramePr>
        <p:xfrm>
          <a:off x="228451" y="1268760"/>
          <a:ext cx="8687096" cy="40200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81197">
                  <a:extLst>
                    <a:ext uri="{9D8B030D-6E8A-4147-A177-3AD203B41FA5}">
                      <a16:colId xmlns:a16="http://schemas.microsoft.com/office/drawing/2014/main" xmlns="" val="1537413348"/>
                    </a:ext>
                  </a:extLst>
                </a:gridCol>
                <a:gridCol w="766408">
                  <a:extLst>
                    <a:ext uri="{9D8B030D-6E8A-4147-A177-3AD203B41FA5}">
                      <a16:colId xmlns:a16="http://schemas.microsoft.com/office/drawing/2014/main" xmlns="" val="339619863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1309758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128047537"/>
                    </a:ext>
                  </a:extLst>
                </a:gridCol>
                <a:gridCol w="799449">
                  <a:extLst>
                    <a:ext uri="{9D8B030D-6E8A-4147-A177-3AD203B41FA5}">
                      <a16:colId xmlns:a16="http://schemas.microsoft.com/office/drawing/2014/main" xmlns="" val="2377663134"/>
                    </a:ext>
                  </a:extLst>
                </a:gridCol>
                <a:gridCol w="784727">
                  <a:extLst>
                    <a:ext uri="{9D8B030D-6E8A-4147-A177-3AD203B41FA5}">
                      <a16:colId xmlns:a16="http://schemas.microsoft.com/office/drawing/2014/main" xmlns="" val="687685246"/>
                    </a:ext>
                  </a:extLst>
                </a:gridCol>
                <a:gridCol w="743147">
                  <a:extLst>
                    <a:ext uri="{9D8B030D-6E8A-4147-A177-3AD203B41FA5}">
                      <a16:colId xmlns:a16="http://schemas.microsoft.com/office/drawing/2014/main" xmlns="" val="270658275"/>
                    </a:ext>
                  </a:extLst>
                </a:gridCol>
              </a:tblGrid>
              <a:tr h="375366">
                <a:tc>
                  <a:txBody>
                    <a:bodyPr/>
                    <a:lstStyle/>
                    <a:p>
                      <a:r>
                        <a:rPr lang="en-US" dirty="0"/>
                        <a:t>HIS geo-enabling framework element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MYS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PHL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PNG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SLB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VUT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VNM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372734937"/>
                  </a:ext>
                </a:extLst>
              </a:tr>
              <a:tr h="238392"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Year of the survey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2019</a:t>
                      </a:r>
                      <a:endParaRPr lang="en-PH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2019</a:t>
                      </a:r>
                      <a:endParaRPr lang="en-PH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2019</a:t>
                      </a:r>
                      <a:endParaRPr lang="en-PH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2019</a:t>
                      </a:r>
                      <a:endParaRPr lang="en-PH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2019</a:t>
                      </a:r>
                      <a:endParaRPr lang="en-PH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2019</a:t>
                      </a:r>
                      <a:endParaRPr lang="en-PH" sz="1200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20863409"/>
                  </a:ext>
                </a:extLst>
              </a:tr>
              <a:tr h="375366">
                <a:tc>
                  <a:txBody>
                    <a:bodyPr/>
                    <a:lstStyle/>
                    <a:p>
                      <a:r>
                        <a:rPr lang="en-US" dirty="0"/>
                        <a:t>1. Vision, strategy and plan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12080"/>
                  </a:ext>
                </a:extLst>
              </a:tr>
              <a:tr h="375366">
                <a:tc>
                  <a:txBody>
                    <a:bodyPr/>
                    <a:lstStyle/>
                    <a:p>
                      <a:r>
                        <a:rPr lang="en-US" dirty="0"/>
                        <a:t>2. Governance structure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3901900"/>
                  </a:ext>
                </a:extLst>
              </a:tr>
              <a:tr h="375366">
                <a:tc>
                  <a:txBody>
                    <a:bodyPr/>
                    <a:lstStyle/>
                    <a:p>
                      <a:r>
                        <a:rPr lang="en-US" dirty="0"/>
                        <a:t>3. Technical capacity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2091611"/>
                  </a:ext>
                </a:extLst>
              </a:tr>
              <a:tr h="375366">
                <a:tc>
                  <a:txBody>
                    <a:bodyPr/>
                    <a:lstStyle/>
                    <a:p>
                      <a:r>
                        <a:rPr lang="en-US" dirty="0"/>
                        <a:t>4. Specifications, standards, protocols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248825"/>
                  </a:ext>
                </a:extLst>
              </a:tr>
              <a:tr h="375366">
                <a:tc>
                  <a:txBody>
                    <a:bodyPr/>
                    <a:lstStyle/>
                    <a:p>
                      <a:r>
                        <a:rPr lang="en-US" dirty="0"/>
                        <a:t>5. Master lists and common geo-registry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31026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6. Geospatial technologies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2413989"/>
                  </a:ext>
                </a:extLst>
              </a:tr>
              <a:tr h="290687">
                <a:tc>
                  <a:txBody>
                    <a:bodyPr/>
                    <a:lstStyle/>
                    <a:p>
                      <a:r>
                        <a:rPr lang="en-US" dirty="0"/>
                        <a:t>7. Documented use cases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3472908"/>
                  </a:ext>
                </a:extLst>
              </a:tr>
              <a:tr h="199432">
                <a:tc>
                  <a:txBody>
                    <a:bodyPr/>
                    <a:lstStyle/>
                    <a:p>
                      <a:r>
                        <a:rPr lang="en-US" dirty="0"/>
                        <a:t>8. Policies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4925535"/>
                  </a:ext>
                </a:extLst>
              </a:tr>
              <a:tr h="140540">
                <a:tc>
                  <a:txBody>
                    <a:bodyPr/>
                    <a:lstStyle/>
                    <a:p>
                      <a:r>
                        <a:rPr lang="en-US" dirty="0"/>
                        <a:t>9. Resources for sustainability</a:t>
                      </a:r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4887279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434E2E60-EBCB-4E2F-95CE-51574CA1D04D}"/>
              </a:ext>
            </a:extLst>
          </p:cNvPr>
          <p:cNvSpPr txBox="1">
            <a:spLocks/>
          </p:cNvSpPr>
          <p:nvPr/>
        </p:nvSpPr>
        <p:spPr>
          <a:xfrm>
            <a:off x="1231142" y="5438847"/>
            <a:ext cx="7686623" cy="33283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GB" altLang="zh-CN" sz="1800" dirty="0"/>
              <a:t>Anything you want to adjust for the graph to be representative of the current situation?</a:t>
            </a:r>
            <a:endParaRPr lang="en-US" altLang="zh-CN" sz="18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xmlns="" id="{CFAC8D88-F735-4816-9D92-4A88E278D9FC}"/>
              </a:ext>
            </a:extLst>
          </p:cNvPr>
          <p:cNvSpPr txBox="1">
            <a:spLocks/>
          </p:cNvSpPr>
          <p:nvPr/>
        </p:nvSpPr>
        <p:spPr>
          <a:xfrm>
            <a:off x="910341" y="6116686"/>
            <a:ext cx="8545694" cy="648072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altLang="zh-CN" sz="1600" dirty="0"/>
              <a:t>Existing, in place                              Ongoing In the process of 	             Not existing, not        </a:t>
            </a:r>
          </a:p>
          <a:p>
            <a:pPr marL="0" indent="0" eaLnBrk="1" hangingPunct="1">
              <a:buNone/>
              <a:defRPr/>
            </a:pPr>
            <a:r>
              <a:rPr lang="en-US" altLang="zh-CN" sz="1600" dirty="0"/>
              <a:t>                                                            of being established                                     not in place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488C966-0067-44F7-97AE-C5EF3282E42B}"/>
              </a:ext>
            </a:extLst>
          </p:cNvPr>
          <p:cNvSpPr/>
          <p:nvPr/>
        </p:nvSpPr>
        <p:spPr>
          <a:xfrm>
            <a:off x="274778" y="6120358"/>
            <a:ext cx="552806" cy="33283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88215D5-27DA-4F71-8CD8-34E8B07476BA}"/>
              </a:ext>
            </a:extLst>
          </p:cNvPr>
          <p:cNvSpPr/>
          <p:nvPr/>
        </p:nvSpPr>
        <p:spPr>
          <a:xfrm>
            <a:off x="3051683" y="6106343"/>
            <a:ext cx="552806" cy="33283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DDE566D-6847-434B-89DB-8DD96873246B}"/>
              </a:ext>
            </a:extLst>
          </p:cNvPr>
          <p:cNvSpPr/>
          <p:nvPr/>
        </p:nvSpPr>
        <p:spPr>
          <a:xfrm>
            <a:off x="6429816" y="6120358"/>
            <a:ext cx="552806" cy="3328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6" name="AutoShape 32">
            <a:extLst>
              <a:ext uri="{FF2B5EF4-FFF2-40B4-BE49-F238E27FC236}">
                <a16:creationId xmlns:a16="http://schemas.microsoft.com/office/drawing/2014/main" xmlns="" id="{816F9A5B-79E7-4E38-833E-4D000ABD4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5431900"/>
            <a:ext cx="339326" cy="305457"/>
          </a:xfrm>
          <a:prstGeom prst="rightArrow">
            <a:avLst>
              <a:gd name="adj1" fmla="val 50000"/>
              <a:gd name="adj2" fmla="val 53571"/>
            </a:avLst>
          </a:prstGeom>
          <a:solidFill>
            <a:srgbClr val="4F8C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 dirty="0"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48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MORU_Epi_HGLC_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ORU_Epi_template.potx" id="{C4C6975B-1ACD-426D-B7B7-6BADFDA88C4B}" vid="{8964BB0A-67A4-4C3D-BACD-1CA8771A41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223</Words>
  <Application>Microsoft Office PowerPoint</Application>
  <PresentationFormat>On-screen Show (4:3)</PresentationFormat>
  <Paragraphs>91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MORU_Epi_HGLC_template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Izay Pantanilla</cp:lastModifiedBy>
  <cp:revision>101</cp:revision>
  <dcterms:created xsi:type="dcterms:W3CDTF">2018-03-06T13:12:55Z</dcterms:created>
  <dcterms:modified xsi:type="dcterms:W3CDTF">2019-04-03T06:04:47Z</dcterms:modified>
</cp:coreProperties>
</file>