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88" r:id="rId2"/>
    <p:sldId id="310" r:id="rId3"/>
    <p:sldId id="692" r:id="rId4"/>
    <p:sldId id="693" r:id="rId5"/>
    <p:sldId id="694" r:id="rId6"/>
    <p:sldId id="695" r:id="rId7"/>
    <p:sldId id="696" r:id="rId8"/>
    <p:sldId id="697" r:id="rId9"/>
    <p:sldId id="714" r:id="rId10"/>
    <p:sldId id="698" r:id="rId11"/>
    <p:sldId id="702" r:id="rId12"/>
    <p:sldId id="703" r:id="rId13"/>
    <p:sldId id="704" r:id="rId14"/>
    <p:sldId id="705" r:id="rId15"/>
    <p:sldId id="706" r:id="rId16"/>
    <p:sldId id="707" r:id="rId17"/>
    <p:sldId id="708" r:id="rId18"/>
    <p:sldId id="709" r:id="rId19"/>
    <p:sldId id="710" r:id="rId20"/>
    <p:sldId id="711" r:id="rId21"/>
    <p:sldId id="314" r:id="rId22"/>
    <p:sldId id="315" r:id="rId23"/>
    <p:sldId id="316" r:id="rId24"/>
    <p:sldId id="317" r:id="rId25"/>
    <p:sldId id="712" r:id="rId26"/>
    <p:sldId id="318" r:id="rId27"/>
    <p:sldId id="688" r:id="rId28"/>
    <p:sldId id="691" r:id="rId29"/>
    <p:sldId id="689" r:id="rId30"/>
    <p:sldId id="690" r:id="rId31"/>
    <p:sldId id="713" r:id="rId32"/>
    <p:sldId id="321"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3022">
          <p15:clr>
            <a:srgbClr val="A4A3A4"/>
          </p15:clr>
        </p15:guide>
        <p15:guide id="2" orient="horz" pos="618">
          <p15:clr>
            <a:srgbClr val="A4A3A4"/>
          </p15:clr>
        </p15:guide>
        <p15:guide id="3" orient="horz" pos="4065">
          <p15:clr>
            <a:srgbClr val="A4A3A4"/>
          </p15:clr>
        </p15:guide>
        <p15:guide id="4" orient="horz" pos="3430">
          <p15:clr>
            <a:srgbClr val="A4A3A4"/>
          </p15:clr>
        </p15:guide>
        <p15:guide id="5" orient="horz" pos="1253">
          <p15:clr>
            <a:srgbClr val="A4A3A4"/>
          </p15:clr>
        </p15:guide>
        <p15:guide id="6" orient="horz" pos="2478">
          <p15:clr>
            <a:srgbClr val="A4A3A4"/>
          </p15:clr>
        </p15:guide>
        <p15:guide id="7" pos="2880">
          <p15:clr>
            <a:srgbClr val="A4A3A4"/>
          </p15:clr>
        </p15:guide>
        <p15:guide id="8" pos="4967">
          <p15:clr>
            <a:srgbClr val="A4A3A4"/>
          </p15:clr>
        </p15:guide>
        <p15:guide id="9" pos="793">
          <p15:clr>
            <a:srgbClr val="A4A3A4"/>
          </p15:clr>
        </p15:guide>
        <p15:guide id="10" pos="4332">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ay Pantanilla" initials="I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CB5"/>
    <a:srgbClr val="315A75"/>
    <a:srgbClr val="3398CC"/>
    <a:srgbClr val="346667"/>
    <a:srgbClr val="1B3163"/>
    <a:srgbClr val="001C54"/>
    <a:srgbClr val="D8AA3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919" autoAdjust="0"/>
    <p:restoredTop sz="80245" autoAdjust="0"/>
  </p:normalViewPr>
  <p:slideViewPr>
    <p:cSldViewPr showGuides="1">
      <p:cViewPr varScale="1">
        <p:scale>
          <a:sx n="59" d="100"/>
          <a:sy n="59" d="100"/>
        </p:scale>
        <p:origin x="-2136" y="-90"/>
      </p:cViewPr>
      <p:guideLst>
        <p:guide orient="horz" pos="3022"/>
        <p:guide orient="horz" pos="618"/>
        <p:guide orient="horz" pos="4065"/>
        <p:guide orient="horz" pos="3430"/>
        <p:guide orient="horz" pos="1253"/>
        <p:guide orient="horz" pos="2478"/>
        <p:guide pos="2880"/>
        <p:guide pos="4967"/>
        <p:guide pos="793"/>
        <p:guide pos="4332"/>
      </p:guideLst>
    </p:cSldViewPr>
  </p:slideViewPr>
  <p:notesTextViewPr>
    <p:cViewPr>
      <p:scale>
        <a:sx n="1" d="1"/>
        <a:sy n="1" d="1"/>
      </p:scale>
      <p:origin x="0" y="0"/>
    </p:cViewPr>
  </p:notesTextViewPr>
  <p:sorterViewPr>
    <p:cViewPr>
      <p:scale>
        <a:sx n="150" d="100"/>
        <a:sy n="150" d="100"/>
      </p:scale>
      <p:origin x="0" y="16836"/>
    </p:cViewPr>
  </p:sorterViewPr>
  <p:notesViewPr>
    <p:cSldViewPr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8569720-FB1E-4BBE-AF3F-002A92A75A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 xmlns:a16="http://schemas.microsoft.com/office/drawing/2014/main" id="{C975E7BA-0C0B-495A-9F83-7C56A16D2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B6005-7521-4B07-B7A3-3F3C1F21A48E}" type="datetimeFigureOut">
              <a:rPr lang="en-PH" smtClean="0"/>
              <a:t>03/04/2019</a:t>
            </a:fld>
            <a:endParaRPr lang="en-PH"/>
          </a:p>
        </p:txBody>
      </p:sp>
      <p:sp>
        <p:nvSpPr>
          <p:cNvPr id="4" name="Footer Placeholder 3">
            <a:extLst>
              <a:ext uri="{FF2B5EF4-FFF2-40B4-BE49-F238E27FC236}">
                <a16:creationId xmlns="" xmlns:a16="http://schemas.microsoft.com/office/drawing/2014/main" id="{14721758-335C-4858-98B5-0E0DD09259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 xmlns:a16="http://schemas.microsoft.com/office/drawing/2014/main" id="{63267237-B51E-41CA-9359-CA9CC8518F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75130F-BCC5-462B-B1ED-1597D6300776}" type="slidenum">
              <a:rPr lang="en-PH" smtClean="0"/>
              <a:t>‹#›</a:t>
            </a:fld>
            <a:endParaRPr lang="en-PH"/>
          </a:p>
        </p:txBody>
      </p:sp>
    </p:spTree>
    <p:extLst>
      <p:ext uri="{BB962C8B-B14F-4D97-AF65-F5344CB8AC3E}">
        <p14:creationId xmlns:p14="http://schemas.microsoft.com/office/powerpoint/2010/main" val="3481960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03/04/2019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33034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PH"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F1B2115-2AD1-43D7-8BAB-E59E08994CA0}" type="slidenum">
              <a:rPr lang="en-PH" altLang="en-US" smtClean="0"/>
              <a:pPr/>
              <a:t>2</a:t>
            </a:fld>
            <a:endParaRPr lang="en-PH"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1" smtClean="0">
              <a:solidFill>
                <a:schemeClr val="bg1"/>
              </a:solidFill>
              <a:latin typeface="+mn-lt"/>
            </a:endParaRPr>
          </a:p>
          <a:p>
            <a:pPr algn="l" eaLnBrk="1" hangingPunct="1">
              <a:defRPr/>
            </a:pPr>
            <a:r>
              <a:rPr lang="en-PH" altLang="en-US" sz="1200" b="0" smtClean="0">
                <a:solidFill>
                  <a:schemeClr val="bg1"/>
                </a:solidFill>
                <a:latin typeface="+mn-lt"/>
              </a:rPr>
              <a:t>Metadata</a:t>
            </a:r>
            <a:r>
              <a:rPr lang="en-PH" altLang="en-US" sz="1200" b="0" baseline="0" smtClean="0">
                <a:solidFill>
                  <a:schemeClr val="bg1"/>
                </a:solidFill>
                <a:latin typeface="+mn-lt"/>
              </a:rPr>
              <a:t> standard for statistical data</a:t>
            </a: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1" smtClean="0">
              <a:solidFill>
                <a:schemeClr val="bg1"/>
              </a:solidFill>
              <a:latin typeface="+mn-lt"/>
            </a:endParaRPr>
          </a:p>
          <a:p>
            <a:pPr algn="l" eaLnBrk="1" hangingPunct="1">
              <a:defRPr/>
            </a:pPr>
            <a:r>
              <a:rPr lang="en-PH" altLang="en-US" sz="1200" b="0" smtClean="0">
                <a:solidFill>
                  <a:schemeClr val="bg1"/>
                </a:solidFill>
                <a:latin typeface="+mn-lt"/>
              </a:rPr>
              <a:t>Metadata</a:t>
            </a:r>
            <a:r>
              <a:rPr lang="en-PH" altLang="en-US" sz="1200" b="0" baseline="0" smtClean="0">
                <a:solidFill>
                  <a:schemeClr val="bg1"/>
                </a:solidFill>
                <a:latin typeface="+mn-lt"/>
              </a:rPr>
              <a:t> for statistical data – Use of Microsoft Excel</a:t>
            </a:r>
          </a:p>
          <a:p>
            <a:pPr algn="l" eaLnBrk="1" hangingPunct="1">
              <a:defRPr/>
            </a:pPr>
            <a:endParaRPr lang="en-PH" altLang="en-US" sz="1200" b="0" baseline="0" smtClean="0">
              <a:solidFill>
                <a:schemeClr val="bg1"/>
              </a:solidFill>
              <a:latin typeface="+mn-lt"/>
            </a:endParaRPr>
          </a:p>
          <a:p>
            <a:pPr algn="l" eaLnBrk="1" hangingPunct="1">
              <a:defRPr/>
            </a:pPr>
            <a:r>
              <a:rPr lang="en-PH" altLang="en-US" sz="1200" b="0" baseline="0" smtClean="0">
                <a:solidFill>
                  <a:schemeClr val="bg1"/>
                </a:solidFill>
                <a:latin typeface="+mn-lt"/>
              </a:rPr>
              <a:t>As mentioned in previous sessions, it is advisable to keep field headers/names short as GIS software typically do not allow long headers/field names. However, it sometimes becomes hard to understand this shortened names. By having a data catalog tab, it will allow you to describe what each shortened name means and consequently what data each column contains.</a:t>
            </a: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1" smtClean="0">
              <a:solidFill>
                <a:schemeClr val="bg1"/>
              </a:solidFill>
              <a:latin typeface="+mn-lt"/>
            </a:endParaRPr>
          </a:p>
          <a:p>
            <a:pPr algn="l" eaLnBrk="1" hangingPunct="1">
              <a:defRPr/>
            </a:pPr>
            <a:r>
              <a:rPr lang="en-PH" altLang="en-US" sz="1200" b="0" smtClean="0">
                <a:solidFill>
                  <a:schemeClr val="bg1"/>
                </a:solidFill>
                <a:latin typeface="+mn-lt"/>
              </a:rPr>
              <a:t>Metadata</a:t>
            </a:r>
            <a:r>
              <a:rPr lang="en-PH" altLang="en-US" sz="1200" b="0" baseline="0" smtClean="0">
                <a:solidFill>
                  <a:schemeClr val="bg1"/>
                </a:solidFill>
                <a:latin typeface="+mn-lt"/>
              </a:rPr>
              <a:t> for statistical data – Use of Microsoft Excel</a:t>
            </a:r>
          </a:p>
          <a:p>
            <a:pPr algn="l" eaLnBrk="1" hangingPunct="1">
              <a:defRPr/>
            </a:pPr>
            <a:endParaRPr lang="en-PH" altLang="en-US" sz="1200" b="0" baseline="0" smtClean="0">
              <a:solidFill>
                <a:schemeClr val="bg1"/>
              </a:solidFill>
              <a:latin typeface="+mn-lt"/>
            </a:endParaRPr>
          </a:p>
          <a:p>
            <a:pPr algn="l" eaLnBrk="1" hangingPunct="1">
              <a:defRPr/>
            </a:pPr>
            <a:r>
              <a:rPr lang="en-PH" altLang="en-US" sz="1200" b="0" baseline="0" smtClean="0">
                <a:solidFill>
                  <a:schemeClr val="bg1"/>
                </a:solidFill>
                <a:latin typeface="+mn-lt"/>
              </a:rPr>
              <a:t>Similar to having the data catalog tab, the metadata tab allows you to </a:t>
            </a:r>
            <a:r>
              <a:rPr lang="en-US" sz="1200" smtClean="0"/>
              <a:t>provides the essential information about your statistical</a:t>
            </a:r>
            <a:r>
              <a:rPr lang="en-US" sz="1200" baseline="0" smtClean="0"/>
              <a:t> data within the same Excel file.</a:t>
            </a: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1" smtClean="0">
              <a:solidFill>
                <a:schemeClr val="bg1"/>
              </a:solidFill>
              <a:latin typeface="+mn-lt"/>
            </a:endParaRPr>
          </a:p>
          <a:p>
            <a:pPr algn="l" eaLnBrk="1" hangingPunct="1">
              <a:defRPr/>
            </a:pPr>
            <a:r>
              <a:rPr lang="en-PH" altLang="en-US" sz="1200" b="0" smtClean="0">
                <a:solidFill>
                  <a:schemeClr val="bg1"/>
                </a:solidFill>
                <a:latin typeface="+mn-lt"/>
              </a:rPr>
              <a:t>Metadata</a:t>
            </a:r>
            <a:r>
              <a:rPr lang="en-PH" altLang="en-US" sz="1200" b="0" baseline="0" smtClean="0">
                <a:solidFill>
                  <a:schemeClr val="bg1"/>
                </a:solidFill>
                <a:latin typeface="+mn-lt"/>
              </a:rPr>
              <a:t> for statistical data – Use of Microsoft Excel</a:t>
            </a: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1" smtClean="0">
              <a:solidFill>
                <a:schemeClr val="bg1"/>
              </a:solidFill>
              <a:latin typeface="+mn-lt"/>
            </a:endParaRPr>
          </a:p>
          <a:p>
            <a:pPr algn="l" eaLnBrk="1" hangingPunct="1">
              <a:defRPr/>
            </a:pPr>
            <a:r>
              <a:rPr lang="en-PH" altLang="en-US" sz="1200" b="0" smtClean="0">
                <a:solidFill>
                  <a:schemeClr val="bg1"/>
                </a:solidFill>
                <a:latin typeface="+mn-lt"/>
              </a:rPr>
              <a:t>Metadata</a:t>
            </a:r>
            <a:r>
              <a:rPr lang="en-PH" altLang="en-US" sz="1200" b="0" baseline="0" smtClean="0">
                <a:solidFill>
                  <a:schemeClr val="bg1"/>
                </a:solidFill>
                <a:latin typeface="+mn-lt"/>
              </a:rPr>
              <a:t> for statistical data – Use of Microsoft Excel</a:t>
            </a: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Updating the data</a:t>
            </a:r>
          </a:p>
          <a:p>
            <a:pPr algn="l" eaLnBrk="1" hangingPunct="1">
              <a:defRPr/>
            </a:pPr>
            <a:endParaRPr lang="en-PH" altLang="en-US" sz="1200" b="0" smtClean="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mtClean="0"/>
              <a:t>The next step in the geospatial data management cycle is updating the data.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PH" sz="120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PH" sz="1200" smtClean="0"/>
              <a:t>This</a:t>
            </a:r>
            <a:r>
              <a:rPr lang="en-PH" sz="1200" baseline="0" smtClean="0"/>
              <a:t> step has been mostly overlooked particularly once the data has been used and/or distributed. This is can be due lack of data management skill of the people responsible for the data or the lack of resources to update the data.</a:t>
            </a:r>
            <a:endParaRPr lang="en-US" sz="1200" smtClean="0"/>
          </a:p>
          <a:p>
            <a:pPr algn="l" eaLnBrk="1" hangingPunct="1">
              <a:defRPr/>
            </a:pPr>
            <a:endParaRPr lang="en-PH" altLang="en-US" sz="1200" b="0" dirty="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Updating the data</a:t>
            </a:r>
          </a:p>
          <a:p>
            <a:pPr algn="l" eaLnBrk="1" hangingPunct="1">
              <a:defRPr/>
            </a:pPr>
            <a:endParaRPr lang="en-PH" altLang="en-US" sz="1200" b="0" smtClean="0">
              <a:solidFill>
                <a:schemeClr val="bg1"/>
              </a:solidFill>
              <a:latin typeface="+mn-lt"/>
            </a:endParaRPr>
          </a:p>
          <a:p>
            <a:pPr algn="l" eaLnBrk="1" hangingPunct="1">
              <a:defRPr/>
            </a:pPr>
            <a:r>
              <a:rPr lang="en-PH" altLang="en-US" sz="1200" b="0" smtClean="0">
                <a:solidFill>
                  <a:schemeClr val="bg1"/>
                </a:solidFill>
                <a:latin typeface="+mn-lt"/>
              </a:rPr>
              <a:t>It is integral to regularly</a:t>
            </a:r>
            <a:r>
              <a:rPr lang="en-PH" altLang="en-US" sz="1200" b="0" baseline="0" smtClean="0">
                <a:solidFill>
                  <a:schemeClr val="bg1"/>
                </a:solidFill>
                <a:latin typeface="+mn-lt"/>
              </a:rPr>
              <a:t> update the data being used to produce data/information products. Otherwise, these data/information products won’t be useful in making timely informed decisions.</a:t>
            </a:r>
            <a:endParaRPr lang="en-PH" altLang="en-US" sz="1200" b="0" dirty="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Updating the data</a:t>
            </a:r>
          </a:p>
          <a:p>
            <a:pPr algn="l" eaLnBrk="1" hangingPunct="1">
              <a:defRPr/>
            </a:pPr>
            <a:endParaRPr lang="en-PH" altLang="en-US" sz="1200" b="1" smtClean="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PH" altLang="en-US" sz="1200" b="0" smtClean="0">
                <a:solidFill>
                  <a:schemeClr val="bg1"/>
                </a:solidFill>
                <a:latin typeface="+mn-lt"/>
              </a:rPr>
              <a:t>The</a:t>
            </a:r>
            <a:r>
              <a:rPr lang="en-PH" altLang="en-US" sz="1200" b="0" baseline="0" smtClean="0">
                <a:solidFill>
                  <a:schemeClr val="bg1"/>
                </a:solidFill>
                <a:latin typeface="+mn-lt"/>
              </a:rPr>
              <a:t> concept of common geo-registry is already being incorporated into a number of different software/tools but </a:t>
            </a:r>
            <a:r>
              <a:rPr lang="en-US" altLang="en-US" sz="1200" b="0" baseline="0" smtClean="0">
                <a:solidFill>
                  <a:schemeClr val="tx1"/>
                </a:solidFill>
                <a:latin typeface="+mn-lt"/>
              </a:rPr>
              <a:t>p</a:t>
            </a:r>
            <a:r>
              <a:rPr lang="en-US" sz="1200" smtClean="0"/>
              <a:t>ending the realization of a fully working common geo-registry, other mechanism can be used such as Google Sheets.</a:t>
            </a:r>
            <a:endParaRPr lang="en-US" sz="1200" u="none" strike="noStrike" smtClean="0">
              <a:effectLst/>
            </a:endParaRPr>
          </a:p>
          <a:p>
            <a:pPr algn="l" eaLnBrk="1" hangingPunct="1">
              <a:defRPr/>
            </a:pP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Updating the data</a:t>
            </a:r>
          </a:p>
          <a:p>
            <a:pPr algn="l" eaLnBrk="1" hangingPunct="1">
              <a:defRPr/>
            </a:pPr>
            <a:endParaRPr lang="en-PH" altLang="en-US" sz="1200" b="0" smtClean="0">
              <a:solidFill>
                <a:schemeClr val="bg1"/>
              </a:solidFill>
              <a:latin typeface="+mn-lt"/>
            </a:endParaRPr>
          </a:p>
          <a:p>
            <a:pPr algn="l" eaLnBrk="1" hangingPunct="1">
              <a:defRPr/>
            </a:pPr>
            <a:r>
              <a:rPr lang="en-PH" altLang="en-US" sz="1200" b="0" smtClean="0">
                <a:solidFill>
                  <a:schemeClr val="bg1"/>
                </a:solidFill>
                <a:latin typeface="+mn-lt"/>
              </a:rPr>
              <a:t>Diagram</a:t>
            </a:r>
            <a:r>
              <a:rPr lang="en-PH" altLang="en-US" sz="1200" b="0" baseline="0" smtClean="0">
                <a:solidFill>
                  <a:schemeClr val="bg1"/>
                </a:solidFill>
                <a:latin typeface="+mn-lt"/>
              </a:rPr>
              <a:t> presenting the generic data flow for the common geo-registry</a:t>
            </a: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Updating the data</a:t>
            </a:r>
          </a:p>
          <a:p>
            <a:pPr algn="l" eaLnBrk="1" hangingPunct="1">
              <a:defRPr/>
            </a:pPr>
            <a:endParaRPr lang="en-PH" altLang="en-US" sz="1200" b="1" smtClean="0">
              <a:solidFill>
                <a:schemeClr val="bg1"/>
              </a:solidFill>
              <a:latin typeface="+mn-lt"/>
            </a:endParaRPr>
          </a:p>
          <a:p>
            <a:pPr algn="l" eaLnBrk="1" hangingPunct="1">
              <a:defRPr/>
            </a:pPr>
            <a:r>
              <a:rPr lang="en-PH" altLang="en-US" sz="1200" b="0" smtClean="0">
                <a:solidFill>
                  <a:schemeClr val="bg1"/>
                </a:solidFill>
                <a:latin typeface="+mn-lt"/>
              </a:rPr>
              <a:t>Statistical data:</a:t>
            </a:r>
          </a:p>
          <a:p>
            <a:pPr marL="360000" lvl="1" indent="-285750">
              <a:buFont typeface="Arial" pitchFamily="34" charset="0"/>
              <a:buChar char="•"/>
            </a:pPr>
            <a:r>
              <a:rPr lang="en-US" sz="2800" smtClean="0"/>
              <a:t>Data that are collected regularly like routine health data are easier to update</a:t>
            </a:r>
          </a:p>
          <a:p>
            <a:pPr marL="360000" lvl="1" indent="-285750">
              <a:buFont typeface="Arial" pitchFamily="34" charset="0"/>
              <a:buChar char="•"/>
            </a:pPr>
            <a:r>
              <a:rPr lang="en-US" sz="2800" smtClean="0"/>
              <a:t>Data that are collected through field survey or census takes longer time and uses more resources are usually updated only every few years (5 to 10 years)</a:t>
            </a:r>
            <a:endParaRPr lang="en-US" sz="2800" u="none" strike="noStrike" smtClean="0">
              <a:effectLst/>
            </a:endParaRPr>
          </a:p>
          <a:p>
            <a:pPr algn="l" eaLnBrk="1" hangingPunct="1">
              <a:defRPr/>
            </a:pP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smtClean="0"/>
              <a:t>Documenting the process</a:t>
            </a:r>
            <a:endParaRPr lang="en-US" b="1"/>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334093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How are the steps documented?</a:t>
            </a:r>
          </a:p>
          <a:p>
            <a:endParaRPr lang="en-PH" smtClean="0"/>
          </a:p>
          <a:p>
            <a:r>
              <a:rPr lang="en-PH" smtClean="0"/>
              <a:t>Some steps in the geospatial</a:t>
            </a:r>
            <a:r>
              <a:rPr lang="en-PH" baseline="0" smtClean="0"/>
              <a:t> data management cycle may require simple documentation such as just describing the choices made (and why) such as the step in defining the vocabulary and defining the data set specification and ground reference.</a:t>
            </a:r>
          </a:p>
          <a:p>
            <a:endParaRPr lang="en-PH" baseline="0" smtClean="0"/>
          </a:p>
          <a:p>
            <a:r>
              <a:rPr lang="en-PH" baseline="0" smtClean="0"/>
              <a:t>However, other steps </a:t>
            </a:r>
            <a:r>
              <a:rPr lang="en-PH" smtClean="0"/>
              <a:t>require a more lengthy description of the processes and other elements involved. For example,</a:t>
            </a:r>
            <a:r>
              <a:rPr lang="en-PH" baseline="0" smtClean="0"/>
              <a:t> when documenting the collection of data, this will include the method and technology of data collection, the preparation made to implement the process, the data collection team, etc.</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314532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Example</a:t>
            </a:r>
            <a:r>
              <a:rPr lang="en-PH" baseline="0" smtClean="0"/>
              <a:t> of a report documenting the process. </a:t>
            </a:r>
          </a:p>
          <a:p>
            <a:endParaRPr lang="en-PH"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smtClean="0"/>
              <a:t>All the elements and processes involved (indicators, targets, assumptions, tools, analyses, data, and norms) are fully documented in the report.</a:t>
            </a:r>
            <a:endParaRPr lang="en-US" sz="1200" smtClean="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304551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0" smtClean="0">
              <a:solidFill>
                <a:schemeClr val="bg1"/>
              </a:solidFill>
              <a:latin typeface="+mn-lt"/>
            </a:endParaRPr>
          </a:p>
          <a:p>
            <a:pPr algn="l" eaLnBrk="1" hangingPunct="1">
              <a:defRPr/>
            </a:pPr>
            <a:r>
              <a:rPr lang="en-PH" altLang="en-US" sz="1200" b="0" smtClean="0">
                <a:solidFill>
                  <a:schemeClr val="bg1"/>
                </a:solidFill>
                <a:latin typeface="+mn-lt"/>
              </a:rPr>
              <a:t>Apart from documenting the whole</a:t>
            </a:r>
            <a:r>
              <a:rPr lang="en-PH" altLang="en-US" sz="1200" b="0" baseline="0" smtClean="0">
                <a:solidFill>
                  <a:schemeClr val="bg1"/>
                </a:solidFill>
                <a:latin typeface="+mn-lt"/>
              </a:rPr>
              <a:t> data management process, it is integral to properly document the data.</a:t>
            </a:r>
          </a:p>
          <a:p>
            <a:pPr algn="l" eaLnBrk="1" hangingPunct="1">
              <a:defRPr/>
            </a:pPr>
            <a:endParaRPr lang="en-PH" altLang="en-US" sz="1200" b="0" baseline="0" smtClean="0">
              <a:solidFill>
                <a:schemeClr val="bg1"/>
              </a:solidFill>
              <a:latin typeface="+mn-lt"/>
            </a:endParaRPr>
          </a:p>
          <a:p>
            <a:pPr algn="l" eaLnBrk="1" hangingPunct="1">
              <a:defRPr/>
            </a:pPr>
            <a:endParaRPr lang="en-PH" altLang="en-US" sz="1200" b="0" dirty="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1" smtClean="0">
              <a:solidFill>
                <a:schemeClr val="bg1"/>
              </a:solidFill>
              <a:latin typeface="+mn-lt"/>
            </a:endParaRPr>
          </a:p>
          <a:p>
            <a:pPr lvl="0"/>
            <a:r>
              <a:rPr lang="en-US" sz="1200" u="none" strike="noStrike" kern="1200" smtClean="0">
                <a:solidFill>
                  <a:schemeClr val="tx1"/>
                </a:solidFill>
                <a:effectLst/>
                <a:latin typeface="+mn-lt"/>
                <a:ea typeface="+mn-ea"/>
                <a:cs typeface="+mn-cs"/>
              </a:rPr>
              <a:t>The minimum metadata should cover:</a:t>
            </a:r>
            <a:endParaRPr lang="en-US" u="none" strike="noStrike" smtClean="0">
              <a:effectLst/>
            </a:endParaRPr>
          </a:p>
          <a:p>
            <a:pPr marL="628650" lvl="1" indent="-171450">
              <a:buFont typeface="Arial" pitchFamily="34" charset="0"/>
              <a:buChar char="•"/>
            </a:pPr>
            <a:r>
              <a:rPr lang="en-US" sz="1200" u="none" strike="noStrike" kern="1200" smtClean="0">
                <a:solidFill>
                  <a:schemeClr val="tx1"/>
                </a:solidFill>
                <a:effectLst/>
                <a:latin typeface="+mn-lt"/>
                <a:ea typeface="+mn-ea"/>
                <a:cs typeface="+mn-cs"/>
              </a:rPr>
              <a:t>What is the data about?</a:t>
            </a:r>
            <a:endParaRPr lang="en-US" u="none" strike="noStrike" smtClean="0">
              <a:effectLst/>
            </a:endParaRPr>
          </a:p>
          <a:p>
            <a:pPr marL="628650" lvl="1" indent="-171450">
              <a:buFont typeface="Arial" pitchFamily="34" charset="0"/>
              <a:buChar char="•"/>
            </a:pPr>
            <a:r>
              <a:rPr lang="en-US" sz="1200" u="none" strike="noStrike" kern="1200" smtClean="0">
                <a:solidFill>
                  <a:schemeClr val="tx1"/>
                </a:solidFill>
                <a:effectLst/>
                <a:latin typeface="+mn-lt"/>
                <a:ea typeface="+mn-ea"/>
                <a:cs typeface="+mn-cs"/>
              </a:rPr>
              <a:t>Who created the data?</a:t>
            </a:r>
            <a:endParaRPr lang="en-US" u="none" strike="noStrike" smtClean="0">
              <a:effectLst/>
            </a:endParaRPr>
          </a:p>
          <a:p>
            <a:pPr marL="628650" lvl="1" indent="-171450">
              <a:buFont typeface="Arial" pitchFamily="34" charset="0"/>
              <a:buChar char="•"/>
            </a:pPr>
            <a:r>
              <a:rPr lang="en-US" sz="1200" u="none" strike="noStrike" kern="1200" smtClean="0">
                <a:solidFill>
                  <a:schemeClr val="tx1"/>
                </a:solidFill>
                <a:effectLst/>
                <a:latin typeface="+mn-lt"/>
                <a:ea typeface="+mn-ea"/>
                <a:cs typeface="+mn-cs"/>
              </a:rPr>
              <a:t>When was the data created/collected/last updated?</a:t>
            </a:r>
            <a:endParaRPr lang="en-US" u="none" strike="noStrike" smtClean="0">
              <a:effectLst/>
            </a:endParaRPr>
          </a:p>
          <a:p>
            <a:pPr marL="628650" lvl="1" indent="-171450">
              <a:buFont typeface="Arial" pitchFamily="34" charset="0"/>
              <a:buChar char="•"/>
            </a:pPr>
            <a:r>
              <a:rPr lang="en-US" sz="1200" u="none" strike="noStrike" kern="1200" smtClean="0">
                <a:solidFill>
                  <a:schemeClr val="tx1"/>
                </a:solidFill>
                <a:effectLst/>
                <a:latin typeface="+mn-lt"/>
                <a:ea typeface="+mn-ea"/>
                <a:cs typeface="+mn-cs"/>
              </a:rPr>
              <a:t>How was the data created?</a:t>
            </a:r>
            <a:endParaRPr lang="en-US" u="none" strike="noStrike" smtClean="0">
              <a:effectLst/>
            </a:endParaRPr>
          </a:p>
          <a:p>
            <a:pPr marL="628650" lvl="1" indent="-171450">
              <a:buFont typeface="Arial" pitchFamily="34" charset="0"/>
              <a:buChar char="•"/>
            </a:pPr>
            <a:r>
              <a:rPr lang="en-US" sz="1200" u="none" strike="noStrike" kern="1200" smtClean="0">
                <a:solidFill>
                  <a:schemeClr val="tx1"/>
                </a:solidFill>
                <a:effectLst/>
                <a:latin typeface="+mn-lt"/>
                <a:ea typeface="+mn-ea"/>
                <a:cs typeface="+mn-cs"/>
              </a:rPr>
              <a:t>What are the data specifications (geographic coordinate system/projection system, scale, accuracy, language, etc.)?</a:t>
            </a:r>
            <a:endParaRPr lang="en-US" u="none" strike="noStrike" smtClean="0">
              <a:effectLst/>
            </a:endParaRPr>
          </a:p>
          <a:p>
            <a:pPr marL="628650" lvl="1" indent="-171450">
              <a:buFont typeface="Arial" pitchFamily="34" charset="0"/>
              <a:buChar char="•"/>
            </a:pPr>
            <a:r>
              <a:rPr lang="en-US" sz="1200" u="none" strike="noStrike" kern="1200" smtClean="0">
                <a:solidFill>
                  <a:schemeClr val="tx1"/>
                </a:solidFill>
                <a:effectLst/>
                <a:latin typeface="+mn-lt"/>
                <a:ea typeface="+mn-ea"/>
                <a:cs typeface="+mn-cs"/>
              </a:rPr>
              <a:t>Are there any use or redistribution restrictions attached to the data?</a:t>
            </a:r>
            <a:endParaRPr lang="en-US" u="none" strike="noStrike" smtClean="0">
              <a:effectLst/>
            </a:endParaRPr>
          </a:p>
          <a:p>
            <a:pPr marL="628650" lvl="1" indent="-171450">
              <a:buFont typeface="Arial" pitchFamily="34" charset="0"/>
              <a:buChar char="•"/>
            </a:pPr>
            <a:r>
              <a:rPr lang="en-US" sz="1200" u="none" strike="noStrike" kern="1200" smtClean="0">
                <a:solidFill>
                  <a:schemeClr val="tx1"/>
                </a:solidFill>
                <a:effectLst/>
                <a:latin typeface="+mn-lt"/>
                <a:ea typeface="+mn-ea"/>
                <a:cs typeface="+mn-cs"/>
              </a:rPr>
              <a:t>Who can I contact if I have questions about the data?</a:t>
            </a:r>
            <a:endParaRPr lang="en-US" u="none" strike="noStrike" smtClean="0">
              <a:effectLst/>
            </a:endParaRPr>
          </a:p>
          <a:p>
            <a:pPr algn="l" eaLnBrk="1" hangingPunct="1">
              <a:defRPr/>
            </a:pP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0" smtClean="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PH" smtClean="0"/>
              <a:t>It is crucial to decide on the metadata standard as well as develop the metadata profile that will be used as part of defining the data specifications. This is important in order to collect the necessary information to fill the profile during the implementation of the next steps in the geospatial data management cycle.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PH"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PH" smtClean="0"/>
              <a:t>The process of</a:t>
            </a:r>
            <a:r>
              <a:rPr lang="en-PH" baseline="0" smtClean="0"/>
              <a:t> filling the metadata information is a continuous process and should commence at the start of the data extraction or collection process. All information should be recorded as soon as they are known. Waiting until a later stage may result to information being lost and not being recorded in the metadata profile.</a:t>
            </a:r>
            <a:endParaRPr lang="en-PH"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PH" sz="120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smtClean="0">
              <a:latin typeface="+mn-lt"/>
            </a:endParaRPr>
          </a:p>
          <a:p>
            <a:pPr algn="l" eaLnBrk="1" hangingPunct="1">
              <a:defRPr/>
            </a:pP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0" smtClean="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PH" smtClean="0"/>
              <a:t>It is crucial to decide on the metadata standard as well as develop the metadata profile that will be used as part of defining the data specifications. This is important in order to collect the necessary information to fill the profile during the implementation of the next steps in the geospatial data management cycle.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PH"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PH" smtClean="0"/>
              <a:t>The process of</a:t>
            </a:r>
            <a:r>
              <a:rPr lang="en-PH" baseline="0" smtClean="0"/>
              <a:t> filling the metadata information is a continuous process and should commence at the start of the data extraction or collection process. All information should be recorded as soon as they are known. Waiting until a later stage may result to information being lost and not being recorded in the metadata profile.</a:t>
            </a:r>
            <a:endParaRPr lang="en-PH"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PH" sz="120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smtClean="0">
              <a:latin typeface="+mn-lt"/>
            </a:endParaRPr>
          </a:p>
          <a:p>
            <a:pPr algn="l" eaLnBrk="1" hangingPunct="1">
              <a:defRPr/>
            </a:pPr>
            <a:endParaRPr lang="en-PH" altLang="en-US" sz="1200" b="0" smtClean="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smtClean="0">
                <a:solidFill>
                  <a:schemeClr val="bg1"/>
                </a:solidFill>
                <a:latin typeface="+mn-lt"/>
              </a:rPr>
              <a:t>Documenting the data</a:t>
            </a:r>
          </a:p>
          <a:p>
            <a:pPr algn="l" eaLnBrk="1" hangingPunct="1">
              <a:defRPr/>
            </a:pPr>
            <a:endParaRPr lang="en-PH" altLang="en-US" sz="1200" b="1" smtClean="0">
              <a:solidFill>
                <a:schemeClr val="bg1"/>
              </a:solidFill>
              <a:latin typeface="+mn-lt"/>
            </a:endParaRPr>
          </a:p>
          <a:p>
            <a:pPr algn="l" eaLnBrk="1" hangingPunct="1">
              <a:defRPr/>
            </a:pPr>
            <a:r>
              <a:rPr lang="en-PH" altLang="en-US" sz="1200" b="0" smtClean="0">
                <a:solidFill>
                  <a:schemeClr val="bg1"/>
                </a:solidFill>
                <a:latin typeface="+mn-lt"/>
              </a:rPr>
              <a:t>Metadata standards</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981075"/>
            <a:ext cx="9144000" cy="3816350"/>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3" name="Rectangle 12"/>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4" name="TextBox 4"/>
          <p:cNvSpPr txBox="1">
            <a:spLocks noChangeArrowheads="1"/>
          </p:cNvSpPr>
          <p:nvPr userDrawn="1"/>
        </p:nvSpPr>
        <p:spPr bwMode="auto">
          <a:xfrm>
            <a:off x="319336" y="116632"/>
            <a:ext cx="8573144" cy="707886"/>
          </a:xfrm>
          <a:prstGeom prst="rect">
            <a:avLst/>
          </a:prstGeom>
          <a:noFill/>
          <a:ln w="9525">
            <a:noFill/>
            <a:miter lim="800000"/>
            <a:headEnd/>
            <a:tailEnd/>
          </a:ln>
        </p:spPr>
        <p:txBody>
          <a:bodyPr wrap="square">
            <a:spAutoFit/>
          </a:bodyPr>
          <a:lstStyle/>
          <a:p>
            <a:r>
              <a:rPr lang="en-US" sz="2000" b="1">
                <a:solidFill>
                  <a:schemeClr val="bg1"/>
                </a:solidFill>
                <a:latin typeface="+mn-lt"/>
              </a:rPr>
              <a:t>INTRODUCTION TO GEOSPATIAL DATA MANAGEMENT AND TECHNOLOGIES </a:t>
            </a:r>
          </a:p>
          <a:p>
            <a:r>
              <a:rPr lang="en-US" sz="2000" b="1">
                <a:solidFill>
                  <a:schemeClr val="bg1"/>
                </a:solidFill>
                <a:latin typeface="+mn-lt"/>
              </a:rPr>
              <a:t>FOR MALARIA PROGRAMS</a:t>
            </a:r>
          </a:p>
        </p:txBody>
      </p:sp>
      <p:sp>
        <p:nvSpPr>
          <p:cNvPr id="15" name="TextBox 6"/>
          <p:cNvSpPr txBox="1">
            <a:spLocks noChangeArrowheads="1"/>
          </p:cNvSpPr>
          <p:nvPr userDrawn="1"/>
        </p:nvSpPr>
        <p:spPr bwMode="auto">
          <a:xfrm>
            <a:off x="547056" y="1340768"/>
            <a:ext cx="804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2000">
                <a:solidFill>
                  <a:schemeClr val="bg1"/>
                </a:solidFill>
                <a:latin typeface="+mn-lt"/>
                <a:ea typeface="Century Gothic" charset="0"/>
                <a:cs typeface="Century Gothic" charset="0"/>
              </a:rPr>
              <a:t> </a:t>
            </a:r>
            <a:endParaRPr lang="en-US" altLang="en-US" sz="2000" dirty="0">
              <a:solidFill>
                <a:schemeClr val="bg1"/>
              </a:solidFill>
              <a:latin typeface="+mn-lt"/>
              <a:ea typeface="Century Gothic" charset="0"/>
              <a:cs typeface="Century Gothic" charset="0"/>
            </a:endParaRPr>
          </a:p>
        </p:txBody>
      </p:sp>
      <p:grpSp>
        <p:nvGrpSpPr>
          <p:cNvPr id="19" name="Group 18">
            <a:extLst>
              <a:ext uri="{FF2B5EF4-FFF2-40B4-BE49-F238E27FC236}">
                <a16:creationId xmlns="" xmlns:a16="http://schemas.microsoft.com/office/drawing/2014/main" id="{32481D4A-596E-4A72-A694-619A08499983}"/>
              </a:ext>
            </a:extLst>
          </p:cNvPr>
          <p:cNvGrpSpPr/>
          <p:nvPr userDrawn="1"/>
        </p:nvGrpSpPr>
        <p:grpSpPr>
          <a:xfrm>
            <a:off x="1711957" y="4815300"/>
            <a:ext cx="5714485" cy="1861426"/>
            <a:chOff x="1691680" y="4815300"/>
            <a:chExt cx="5714485" cy="1861426"/>
          </a:xfrm>
        </p:grpSpPr>
        <p:pic>
          <p:nvPicPr>
            <p:cNvPr id="20" name="Picture 2" descr="D:\GAIA-GEOSYSTEMS\DROPBOX\Dropbox (Personal)\HEALTH_GEOLAB\ADVOCACY\LOGOS\LSHTM_Logo_Black.jpg">
              <a:extLst>
                <a:ext uri="{FF2B5EF4-FFF2-40B4-BE49-F238E27FC236}">
                  <a16:creationId xmlns="" xmlns:a16="http://schemas.microsoft.com/office/drawing/2014/main" id="{B2E868A6-2CFC-49A1-88A6-77755AE22AA2}"/>
                </a:ext>
              </a:extLst>
            </p:cNvPr>
            <p:cNvPicPr>
              <a:picLocks noChangeAspect="1" noChangeArrowheads="1"/>
            </p:cNvPicPr>
            <p:nvPr/>
          </p:nvPicPr>
          <p:blipFill>
            <a:blip r:embed="rId2" cstate="print"/>
            <a:srcRect/>
            <a:stretch>
              <a:fillRect/>
            </a:stretch>
          </p:blipFill>
          <p:spPr bwMode="auto">
            <a:xfrm>
              <a:off x="1691680" y="5020799"/>
              <a:ext cx="1512168" cy="726338"/>
            </a:xfrm>
            <a:prstGeom prst="rect">
              <a:avLst/>
            </a:prstGeom>
            <a:noFill/>
          </p:spPr>
        </p:pic>
        <p:pic>
          <p:nvPicPr>
            <p:cNvPr id="21" name="Picture 20" descr="D:\GAIA-GEOSYSTEMS\DROPBOX\Dropbox (Personal)\HEALTH_GEOLAB\ADVOCACY\LOGO\Logo_HGLC_051117.jpg">
              <a:extLst>
                <a:ext uri="{FF2B5EF4-FFF2-40B4-BE49-F238E27FC236}">
                  <a16:creationId xmlns="" xmlns:a16="http://schemas.microsoft.com/office/drawing/2014/main" id="{FACE9E67-3C3B-46E9-BDB3-56B53C45517F}"/>
                </a:ext>
              </a:extLst>
            </p:cNvPr>
            <p:cNvPicPr>
              <a:picLocks noChangeAspect="1" noChangeArrowheads="1"/>
            </p:cNvPicPr>
            <p:nvPr userDrawn="1"/>
          </p:nvPicPr>
          <p:blipFill>
            <a:blip r:embed="rId3" cstate="print"/>
            <a:srcRect/>
            <a:stretch>
              <a:fillRect/>
            </a:stretch>
          </p:blipFill>
          <p:spPr bwMode="auto">
            <a:xfrm>
              <a:off x="3320479" y="4903216"/>
              <a:ext cx="2645526" cy="961504"/>
            </a:xfrm>
            <a:prstGeom prst="rect">
              <a:avLst/>
            </a:prstGeom>
            <a:ln>
              <a:noFill/>
            </a:ln>
            <a:effectLst/>
          </p:spPr>
        </p:pic>
        <p:pic>
          <p:nvPicPr>
            <p:cNvPr id="22" name="image4.png">
              <a:extLst>
                <a:ext uri="{FF2B5EF4-FFF2-40B4-BE49-F238E27FC236}">
                  <a16:creationId xmlns="" xmlns:a16="http://schemas.microsoft.com/office/drawing/2014/main" id="{83EF95CE-1C72-461A-97DD-D508C697EC40}"/>
                </a:ext>
              </a:extLst>
            </p:cNvPr>
            <p:cNvPicPr/>
            <p:nvPr userDrawn="1"/>
          </p:nvPicPr>
          <p:blipFill>
            <a:blip r:embed="rId4"/>
            <a:srcRect/>
            <a:stretch>
              <a:fillRect/>
            </a:stretch>
          </p:blipFill>
          <p:spPr>
            <a:xfrm>
              <a:off x="2987824" y="5850878"/>
              <a:ext cx="864096" cy="825848"/>
            </a:xfrm>
            <a:prstGeom prst="rect">
              <a:avLst/>
            </a:prstGeom>
            <a:ln/>
          </p:spPr>
        </p:pic>
        <p:pic>
          <p:nvPicPr>
            <p:cNvPr id="23" name="image3.jpg">
              <a:extLst>
                <a:ext uri="{FF2B5EF4-FFF2-40B4-BE49-F238E27FC236}">
                  <a16:creationId xmlns="" xmlns:a16="http://schemas.microsoft.com/office/drawing/2014/main" id="{201D5A5C-25AD-4DD8-AB0E-88E07F444C11}"/>
                </a:ext>
              </a:extLst>
            </p:cNvPr>
            <p:cNvPicPr/>
            <p:nvPr userDrawn="1"/>
          </p:nvPicPr>
          <p:blipFill>
            <a:blip r:embed="rId5"/>
            <a:srcRect/>
            <a:stretch>
              <a:fillRect/>
            </a:stretch>
          </p:blipFill>
          <p:spPr>
            <a:xfrm>
              <a:off x="5966005" y="4815300"/>
              <a:ext cx="1440160" cy="1080120"/>
            </a:xfrm>
            <a:prstGeom prst="rect">
              <a:avLst/>
            </a:prstGeom>
            <a:ln/>
          </p:spPr>
        </p:pic>
      </p:grpSp>
      <p:pic>
        <p:nvPicPr>
          <p:cNvPr id="24" name="Picture 2" descr="C:\Users\Izay Pantanilla\Downloads\MORU_FS_CMYK.tif">
            <a:extLst>
              <a:ext uri="{FF2B5EF4-FFF2-40B4-BE49-F238E27FC236}">
                <a16:creationId xmlns="" xmlns:a16="http://schemas.microsoft.com/office/drawing/2014/main" id="{E5C7FDBB-2B22-4EF5-A48B-2080734FB9F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995936" y="5926120"/>
            <a:ext cx="2045386"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4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53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68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31825" y="6356350"/>
            <a:ext cx="2057400" cy="365125"/>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3032125"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695E6D-5BD3-4C54-8780-12935C3E6CDB}" type="slidenum">
              <a:rPr lang="en-GB"/>
              <a:pPr>
                <a:defRPr/>
              </a:pPr>
              <a:t>‹#›</a:t>
            </a:fld>
            <a:endParaRPr lang="en-GB"/>
          </a:p>
        </p:txBody>
      </p:sp>
    </p:spTree>
    <p:extLst>
      <p:ext uri="{BB962C8B-B14F-4D97-AF65-F5344CB8AC3E}">
        <p14:creationId xmlns:p14="http://schemas.microsoft.com/office/powerpoint/2010/main" val="341085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7086600" y="6453188"/>
            <a:ext cx="2057400" cy="365125"/>
          </a:xfrm>
          <a:noFill/>
          <a:ln>
            <a:miter lim="800000"/>
            <a:headEnd/>
            <a:tailEnd/>
          </a:ln>
        </p:spPr>
        <p:txBody>
          <a:bodyPr/>
          <a:lstStyle>
            <a:lvl1pPr>
              <a:defRPr>
                <a:solidFill>
                  <a:schemeClr val="tx1"/>
                </a:solidFill>
              </a:defRPr>
            </a:lvl1pPr>
          </a:lstStyle>
          <a:p>
            <a:fld id="{1F1CFA5E-D7BE-45A1-BD59-8EBEFF519CD8}" type="slidenum">
              <a:rPr lang="en-GB" altLang="en-US" smtClean="0"/>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8"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4" name="Footer Placeholder 3"/>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3" name="Footer Placeholder 2"/>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6" name="Footer Placeholder 5"/>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48" r:id="rId1"/>
    <p:sldLayoutId id="2147485334" r:id="rId2"/>
    <p:sldLayoutId id="2147485335" r:id="rId3"/>
    <p:sldLayoutId id="2147485336" r:id="rId4"/>
    <p:sldLayoutId id="2147485341" r:id="rId5"/>
    <p:sldLayoutId id="2147485342" r:id="rId6"/>
    <p:sldLayoutId id="2147485343" r:id="rId7"/>
    <p:sldLayoutId id="2147485337" r:id="rId8"/>
    <p:sldLayoutId id="2147485338" r:id="rId9"/>
    <p:sldLayoutId id="2147485339" r:id="rId10"/>
    <p:sldLayoutId id="2147485344" r:id="rId11"/>
    <p:sldLayoutId id="2147485345" r:id="rId12"/>
    <p:sldLayoutId id="2147485346" r:id="rId13"/>
    <p:sldLayoutId id="2147485333" r:id="rId14"/>
    <p:sldLayoutId id="2147485349" r:id="rId15"/>
    <p:sldLayoutId id="2147485350" r:id="rId16"/>
    <p:sldLayoutId id="2147485351" r:id="rId1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docs.qgis.org/testing/en/docs/training_manual/index.html" TargetMode="External"/><Relationship Id="rId3" Type="http://schemas.openxmlformats.org/officeDocument/2006/relationships/hyperlink" Target="https://docs.qgis.org/2.18/en/docs/gentle_gis_introduction/" TargetMode="External"/><Relationship Id="rId7" Type="http://schemas.openxmlformats.org/officeDocument/2006/relationships/hyperlink" Target="https://docs.qgis.org/2.18/en/docs/training_manual/index.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docs.qgis.org/testing/en/docs/user_manual/index.html" TargetMode="External"/><Relationship Id="rId11" Type="http://schemas.openxmlformats.org/officeDocument/2006/relationships/image" Target="../media/image21.png"/><Relationship Id="rId5" Type="http://schemas.openxmlformats.org/officeDocument/2006/relationships/hyperlink" Target="https://docs.qgis.org/2.18/en/docs/user_manual/index.html" TargetMode="External"/><Relationship Id="rId10" Type="http://schemas.openxmlformats.org/officeDocument/2006/relationships/image" Target="../media/image20.jpeg"/><Relationship Id="rId4" Type="http://schemas.openxmlformats.org/officeDocument/2006/relationships/hyperlink" Target="https://docs.qgis.org/testing/en/docs/gentle_gis_introduction/index.html" TargetMode="Externa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qgistutorials.com/en/" TargetMode="External"/><Relationship Id="rId2" Type="http://schemas.openxmlformats.org/officeDocument/2006/relationships/hyperlink" Target="https://www.qgis.org/en/site/forusers/trainingmaterial/index.html" TargetMode="External"/><Relationship Id="rId1" Type="http://schemas.openxmlformats.org/officeDocument/2006/relationships/slideLayout" Target="../slideLayouts/slideLayout2.xml"/><Relationship Id="rId5" Type="http://schemas.openxmlformats.org/officeDocument/2006/relationships/hyperlink" Target="http://www.youtube.com/" TargetMode="External"/><Relationship Id="rId4" Type="http://schemas.openxmlformats.org/officeDocument/2006/relationships/hyperlink" Target="http://qgis-tutorials.mangomap.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playlist?list=PLfInsSYJw1lQ_vii1wxePr7aKqBOziKVQ" TargetMode="External"/><Relationship Id="rId2" Type="http://schemas.openxmlformats.org/officeDocument/2006/relationships/hyperlink" Target="https://www.gaiaresources.com.au/our-services/online-training/"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foss4geo.wordpres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hyperlink" Target="mailto:info@healthgeolab.net" TargetMode="External"/><Relationship Id="rId7" Type="http://schemas.openxmlformats.org/officeDocument/2006/relationships/hyperlink" Target="https://healthgeolab.net/join-us/" TargetMode="External"/><Relationship Id="rId2" Type="http://schemas.openxmlformats.org/officeDocument/2006/relationships/hyperlink" Target="https://www.linkedin.com/groups/10311235"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ealthgeolab.ne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info@healthgeolab.net" TargetMode="External"/><Relationship Id="rId2" Type="http://schemas.openxmlformats.org/officeDocument/2006/relationships/hyperlink" Target="https://bit.ly/2PjysU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47056" y="1724615"/>
            <a:ext cx="8043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a:solidFill>
                  <a:schemeClr val="bg1"/>
                </a:solidFill>
                <a:latin typeface="+mn-lt"/>
                <a:ea typeface="Century Gothic" charset="0"/>
                <a:cs typeface="Century Gothic" charset="0"/>
              </a:rPr>
              <a:t>Session 14: </a:t>
            </a:r>
            <a:r>
              <a:rPr lang="en-US" sz="3600">
                <a:solidFill>
                  <a:schemeClr val="bg1"/>
                </a:solidFill>
                <a:latin typeface="+mn-lt"/>
                <a:ea typeface="Century Gothic" charset="0"/>
                <a:cs typeface="Century Gothic" charset="0"/>
              </a:rPr>
              <a:t>Other important points and additional resources</a:t>
            </a:r>
            <a:endParaRPr lang="en-US" altLang="en-US" sz="3600" dirty="0">
              <a:solidFill>
                <a:schemeClr val="bg1"/>
              </a:solidFill>
              <a:latin typeface="+mn-lt"/>
              <a:ea typeface="Century Gothic" charset="0"/>
              <a:cs typeface="Century Gothic" charset="0"/>
            </a:endParaRPr>
          </a:p>
        </p:txBody>
      </p:sp>
      <p:sp>
        <p:nvSpPr>
          <p:cNvPr id="3" name="Rectangle 2"/>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 name="Rectangle 3"/>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5" name="Rectangle 4"/>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6" name="Rectangle 5"/>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7" name="Rectangle 6"/>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9" name="Rectangle 8"/>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Rectangle 9"/>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1" name="Rectangle 10"/>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2" name="Rectangle 11"/>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27751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sz="3200" b="1">
                <a:solidFill>
                  <a:schemeClr val="bg1"/>
                </a:solidFill>
                <a:latin typeface="+mn-lt"/>
              </a:rPr>
              <a:t>M</a:t>
            </a:r>
            <a:r>
              <a:rPr lang="en-US" sz="3200" b="1" smtClean="0">
                <a:solidFill>
                  <a:schemeClr val="bg1"/>
                </a:solidFill>
                <a:latin typeface="+mn-lt"/>
              </a:rPr>
              <a:t>etadata </a:t>
            </a:r>
            <a:r>
              <a:rPr lang="en-US" sz="3200" b="1">
                <a:solidFill>
                  <a:schemeClr val="bg1"/>
                </a:solidFill>
                <a:latin typeface="+mn-lt"/>
              </a:rPr>
              <a:t>standard for geospatial data </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10</a:t>
            </a:fld>
            <a:endParaRPr lang="en-GB" altLang="en-US"/>
          </a:p>
        </p:txBody>
      </p:sp>
      <p:sp>
        <p:nvSpPr>
          <p:cNvPr id="5" name="Rectangle 3"/>
          <p:cNvSpPr>
            <a:spLocks noChangeArrowheads="1"/>
          </p:cNvSpPr>
          <p:nvPr/>
        </p:nvSpPr>
        <p:spPr bwMode="auto">
          <a:xfrm>
            <a:off x="323528" y="1196753"/>
            <a:ext cx="8496944" cy="936103"/>
          </a:xfrm>
          <a:prstGeom prst="rect">
            <a:avLst/>
          </a:prstGeom>
          <a:noFill/>
          <a:ln w="9525">
            <a:noFill/>
            <a:miter lim="800000"/>
            <a:headEnd/>
            <a:tailEnd/>
          </a:ln>
        </p:spPr>
        <p:txBody>
          <a:bodyPr lIns="0" tIns="0" rIns="0" bIns="0"/>
          <a:lstStyle/>
          <a:p>
            <a:pPr lvl="0"/>
            <a:r>
              <a:rPr lang="en-US" sz="2800" smtClean="0"/>
              <a:t>There </a:t>
            </a:r>
            <a:r>
              <a:rPr lang="en-US" sz="2800"/>
              <a:t>are different metadata standard for geospatial data but the four main groups are:</a:t>
            </a:r>
            <a:endParaRPr lang="en-US" sz="2800" u="none" strike="noStrike">
              <a:effectLst/>
            </a:endParaRPr>
          </a:p>
        </p:txBody>
      </p:sp>
      <p:sp>
        <p:nvSpPr>
          <p:cNvPr id="6" name="Rectangle 3"/>
          <p:cNvSpPr>
            <a:spLocks noChangeArrowheads="1"/>
          </p:cNvSpPr>
          <p:nvPr/>
        </p:nvSpPr>
        <p:spPr bwMode="auto">
          <a:xfrm>
            <a:off x="323528" y="2204864"/>
            <a:ext cx="8496944" cy="1872207"/>
          </a:xfrm>
          <a:prstGeom prst="rect">
            <a:avLst/>
          </a:prstGeom>
          <a:noFill/>
          <a:ln w="9525">
            <a:noFill/>
            <a:miter lim="800000"/>
            <a:headEnd/>
            <a:tailEnd/>
          </a:ln>
        </p:spPr>
        <p:txBody>
          <a:bodyPr lIns="0" tIns="0" rIns="0" bIns="0"/>
          <a:lstStyle/>
          <a:p>
            <a:pPr marL="720000" lvl="1" indent="-457200">
              <a:buFont typeface="Arial" pitchFamily="34" charset="0"/>
              <a:buChar char="•"/>
            </a:pPr>
            <a:r>
              <a:rPr lang="en-US" sz="2800"/>
              <a:t>International Organization for Standardization (ISO)</a:t>
            </a:r>
          </a:p>
          <a:p>
            <a:pPr marL="720000" lvl="1" indent="-457200">
              <a:buFont typeface="Arial" pitchFamily="34" charset="0"/>
              <a:buChar char="•"/>
            </a:pPr>
            <a:r>
              <a:rPr lang="en-US" sz="2800"/>
              <a:t>Federal Geographic Data Committee (FGDC)</a:t>
            </a:r>
          </a:p>
          <a:p>
            <a:pPr marL="720000" lvl="1" indent="-457200">
              <a:buFont typeface="Arial" pitchFamily="34" charset="0"/>
              <a:buChar char="•"/>
            </a:pPr>
            <a:r>
              <a:rPr lang="en-US" sz="2800"/>
              <a:t>Dublin Core Metadata Initiative (DCMI)</a:t>
            </a:r>
          </a:p>
          <a:p>
            <a:pPr marL="720000" lvl="1" indent="-457200">
              <a:buFont typeface="Arial" pitchFamily="34" charset="0"/>
              <a:buChar char="•"/>
            </a:pPr>
            <a:r>
              <a:rPr lang="en-US" sz="2800"/>
              <a:t>Infrastructure for Spatial Information in Europe (INSPIRE)</a:t>
            </a:r>
            <a:endParaRPr lang="en-US" sz="2800" u="none" strike="noStrike">
              <a:effectLst/>
            </a:endParaRPr>
          </a:p>
        </p:txBody>
      </p:sp>
      <p:sp>
        <p:nvSpPr>
          <p:cNvPr id="8" name="Rectangle 3"/>
          <p:cNvSpPr>
            <a:spLocks noChangeArrowheads="1"/>
          </p:cNvSpPr>
          <p:nvPr/>
        </p:nvSpPr>
        <p:spPr bwMode="auto">
          <a:xfrm>
            <a:off x="1044377" y="4653136"/>
            <a:ext cx="7776095" cy="1584176"/>
          </a:xfrm>
          <a:prstGeom prst="rect">
            <a:avLst/>
          </a:prstGeom>
          <a:noFill/>
          <a:ln w="9525">
            <a:noFill/>
            <a:miter lim="800000"/>
            <a:headEnd/>
            <a:tailEnd/>
          </a:ln>
        </p:spPr>
        <p:txBody>
          <a:bodyPr lIns="0" tIns="0" rIns="0" bIns="0"/>
          <a:lstStyle/>
          <a:p>
            <a:pPr lvl="0"/>
            <a:r>
              <a:rPr lang="en-US" sz="2800"/>
              <a:t>The first two are the most widely used but with ISO created through international consensus, it supports better data sharing across national and cultural boundaries.</a:t>
            </a:r>
            <a:endParaRPr lang="en-US" sz="2800" u="none" strike="noStrike">
              <a:effectLst/>
            </a:endParaRPr>
          </a:p>
        </p:txBody>
      </p:sp>
      <p:sp>
        <p:nvSpPr>
          <p:cNvPr id="9" name="Right Arrow 8"/>
          <p:cNvSpPr/>
          <p:nvPr/>
        </p:nvSpPr>
        <p:spPr>
          <a:xfrm>
            <a:off x="399347" y="4725144"/>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418108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sz="3200" b="1" smtClean="0">
                <a:solidFill>
                  <a:schemeClr val="bg1"/>
                </a:solidFill>
                <a:latin typeface="+mn-lt"/>
              </a:rPr>
              <a:t>M</a:t>
            </a:r>
            <a:r>
              <a:rPr lang="en-US" sz="3200" b="1">
                <a:solidFill>
                  <a:schemeClr val="bg1"/>
                </a:solidFill>
                <a:latin typeface="+mn-lt"/>
              </a:rPr>
              <a:t>etadata standard for </a:t>
            </a:r>
            <a:r>
              <a:rPr lang="en-US" sz="3200" b="1" smtClean="0">
                <a:solidFill>
                  <a:schemeClr val="bg1"/>
                </a:solidFill>
                <a:latin typeface="+mn-lt"/>
              </a:rPr>
              <a:t>statistical </a:t>
            </a:r>
            <a:r>
              <a:rPr lang="en-US" sz="3200" b="1">
                <a:solidFill>
                  <a:schemeClr val="bg1"/>
                </a:solidFill>
                <a:latin typeface="+mn-lt"/>
              </a:rPr>
              <a:t>data </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11</a:t>
            </a:fld>
            <a:endParaRPr lang="en-GB" altLang="en-US"/>
          </a:p>
        </p:txBody>
      </p:sp>
      <p:sp>
        <p:nvSpPr>
          <p:cNvPr id="5" name="Rectangle 3"/>
          <p:cNvSpPr>
            <a:spLocks noChangeArrowheads="1"/>
          </p:cNvSpPr>
          <p:nvPr/>
        </p:nvSpPr>
        <p:spPr bwMode="auto">
          <a:xfrm>
            <a:off x="323528" y="1196753"/>
            <a:ext cx="8496944" cy="2808311"/>
          </a:xfrm>
          <a:prstGeom prst="rect">
            <a:avLst/>
          </a:prstGeom>
          <a:noFill/>
          <a:ln w="9525">
            <a:noFill/>
            <a:miter lim="800000"/>
            <a:headEnd/>
            <a:tailEnd/>
          </a:ln>
        </p:spPr>
        <p:txBody>
          <a:bodyPr lIns="0" tIns="0" rIns="0" bIns="0"/>
          <a:lstStyle/>
          <a:p>
            <a:pPr lvl="0"/>
            <a:r>
              <a:rPr lang="en-US" sz="2800" smtClean="0"/>
              <a:t>There </a:t>
            </a:r>
            <a:r>
              <a:rPr lang="en-US" sz="2800"/>
              <a:t>are also different metadata standards for statistical data, among these is the Statistical Data and Metadata Exchange (SDMX) initiative. These standards tend to nevertheless be difficult to digest by non-IT professionals and focus more on how the data and metadata are being </a:t>
            </a:r>
            <a:r>
              <a:rPr lang="en-US" sz="2800" smtClean="0"/>
              <a:t>exchanged.</a:t>
            </a:r>
            <a:endParaRPr lang="en-US" sz="2800" u="none" strike="noStrike">
              <a:effectLst/>
            </a:endParaRPr>
          </a:p>
        </p:txBody>
      </p:sp>
      <p:sp>
        <p:nvSpPr>
          <p:cNvPr id="8" name="Rectangle 3"/>
          <p:cNvSpPr>
            <a:spLocks noChangeArrowheads="1"/>
          </p:cNvSpPr>
          <p:nvPr/>
        </p:nvSpPr>
        <p:spPr bwMode="auto">
          <a:xfrm>
            <a:off x="1044377" y="4077072"/>
            <a:ext cx="7776095" cy="1584176"/>
          </a:xfrm>
          <a:prstGeom prst="rect">
            <a:avLst/>
          </a:prstGeom>
          <a:noFill/>
          <a:ln w="9525">
            <a:noFill/>
            <a:miter lim="800000"/>
            <a:headEnd/>
            <a:tailEnd/>
          </a:ln>
        </p:spPr>
        <p:txBody>
          <a:bodyPr lIns="0" tIns="0" rIns="0" bIns="0"/>
          <a:lstStyle/>
          <a:p>
            <a:pPr lvl="0"/>
            <a:r>
              <a:rPr lang="en-US" sz="2800" smtClean="0"/>
              <a:t>An </a:t>
            </a:r>
            <a:r>
              <a:rPr lang="en-US" sz="2800"/>
              <a:t>easy and effective way to document statistical data is to add ‘data catalog’ and ‘metadata’ tabs/worksheets in an Excel spreadsheet.</a:t>
            </a:r>
            <a:endParaRPr lang="en-US" sz="2800" u="none" strike="noStrike">
              <a:effectLst/>
            </a:endParaRPr>
          </a:p>
        </p:txBody>
      </p:sp>
      <p:sp>
        <p:nvSpPr>
          <p:cNvPr id="9" name="Right Arrow 8"/>
          <p:cNvSpPr/>
          <p:nvPr/>
        </p:nvSpPr>
        <p:spPr>
          <a:xfrm>
            <a:off x="399347" y="4149080"/>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34249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12</a:t>
            </a:fld>
            <a:endParaRPr lang="en-GB" altLang="en-US"/>
          </a:p>
        </p:txBody>
      </p:sp>
      <p:sp>
        <p:nvSpPr>
          <p:cNvPr id="5" name="Rectangle 3"/>
          <p:cNvSpPr>
            <a:spLocks noChangeArrowheads="1"/>
          </p:cNvSpPr>
          <p:nvPr/>
        </p:nvSpPr>
        <p:spPr bwMode="auto">
          <a:xfrm>
            <a:off x="323528" y="1196753"/>
            <a:ext cx="8496944" cy="1008111"/>
          </a:xfrm>
          <a:prstGeom prst="rect">
            <a:avLst/>
          </a:prstGeom>
          <a:noFill/>
          <a:ln w="9525">
            <a:noFill/>
            <a:miter lim="800000"/>
            <a:headEnd/>
            <a:tailEnd/>
          </a:ln>
        </p:spPr>
        <p:txBody>
          <a:bodyPr lIns="0" tIns="0" rIns="0" bIns="0"/>
          <a:lstStyle/>
          <a:p>
            <a:pPr lvl="0"/>
            <a:r>
              <a:rPr lang="en-US" sz="2800" smtClean="0"/>
              <a:t>A </a:t>
            </a:r>
            <a:r>
              <a:rPr lang="en-US" sz="2800"/>
              <a:t>data catalog describes the content of each of the fields contained in the statistical </a:t>
            </a:r>
            <a:r>
              <a:rPr lang="en-US" sz="2800" smtClean="0"/>
              <a:t>dataset.</a:t>
            </a:r>
            <a:endParaRPr lang="en-US" sz="2800" u="none" strike="noStrike">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50418"/>
            <a:ext cx="65532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59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13</a:t>
            </a:fld>
            <a:endParaRPr lang="en-GB" altLang="en-US"/>
          </a:p>
        </p:txBody>
      </p:sp>
      <p:sp>
        <p:nvSpPr>
          <p:cNvPr id="5" name="Rectangle 3"/>
          <p:cNvSpPr>
            <a:spLocks noChangeArrowheads="1"/>
          </p:cNvSpPr>
          <p:nvPr/>
        </p:nvSpPr>
        <p:spPr bwMode="auto">
          <a:xfrm>
            <a:off x="323528" y="1196753"/>
            <a:ext cx="8496944" cy="1440159"/>
          </a:xfrm>
          <a:prstGeom prst="rect">
            <a:avLst/>
          </a:prstGeom>
          <a:noFill/>
          <a:ln w="9525">
            <a:noFill/>
            <a:miter lim="800000"/>
            <a:headEnd/>
            <a:tailEnd/>
          </a:ln>
        </p:spPr>
        <p:txBody>
          <a:bodyPr lIns="0" tIns="0" rIns="0" bIns="0"/>
          <a:lstStyle/>
          <a:p>
            <a:pPr lvl="0"/>
            <a:r>
              <a:rPr lang="en-US" sz="2800" smtClean="0"/>
              <a:t>A metadata </a:t>
            </a:r>
            <a:r>
              <a:rPr lang="en-US" sz="2800"/>
              <a:t>record provides the essential information allowing the user to answer the questions a minimum metadata should </a:t>
            </a:r>
            <a:r>
              <a:rPr lang="en-US" sz="2800" smtClean="0"/>
              <a:t>cover.</a:t>
            </a:r>
            <a:endParaRPr lang="en-US" sz="2800" u="none" strike="noStrike">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415" y="2636912"/>
            <a:ext cx="445483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52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14</a:t>
            </a:fld>
            <a:endParaRPr lang="en-GB" altLang="en-US"/>
          </a:p>
        </p:txBody>
      </p:sp>
      <p:sp>
        <p:nvSpPr>
          <p:cNvPr id="5" name="Rectangle 3"/>
          <p:cNvSpPr>
            <a:spLocks noChangeArrowheads="1"/>
          </p:cNvSpPr>
          <p:nvPr/>
        </p:nvSpPr>
        <p:spPr bwMode="auto">
          <a:xfrm>
            <a:off x="323528" y="1196753"/>
            <a:ext cx="8496944" cy="504055"/>
          </a:xfrm>
          <a:prstGeom prst="rect">
            <a:avLst/>
          </a:prstGeom>
          <a:noFill/>
          <a:ln w="9525">
            <a:noFill/>
            <a:miter lim="800000"/>
            <a:headEnd/>
            <a:tailEnd/>
          </a:ln>
        </p:spPr>
        <p:txBody>
          <a:bodyPr lIns="0" tIns="0" rIns="0" bIns="0"/>
          <a:lstStyle/>
          <a:p>
            <a:pPr lvl="0"/>
            <a:r>
              <a:rPr lang="en-US" sz="2400" smtClean="0"/>
              <a:t>The metadata </a:t>
            </a:r>
            <a:r>
              <a:rPr lang="en-US" sz="2400"/>
              <a:t>record </a:t>
            </a:r>
            <a:r>
              <a:rPr lang="en-US" sz="2400" smtClean="0"/>
              <a:t>should contain the following fields:</a:t>
            </a:r>
            <a:endParaRPr lang="en-US" sz="2400" u="none" strike="noStrike">
              <a:effectLst/>
            </a:endParaRPr>
          </a:p>
        </p:txBody>
      </p:sp>
      <p:sp>
        <p:nvSpPr>
          <p:cNvPr id="6" name="Rectangle 3"/>
          <p:cNvSpPr>
            <a:spLocks noChangeArrowheads="1"/>
          </p:cNvSpPr>
          <p:nvPr/>
        </p:nvSpPr>
        <p:spPr bwMode="auto">
          <a:xfrm>
            <a:off x="323528" y="1628800"/>
            <a:ext cx="8496944" cy="5006950"/>
          </a:xfrm>
          <a:prstGeom prst="rect">
            <a:avLst/>
          </a:prstGeom>
          <a:noFill/>
          <a:ln w="9525">
            <a:noFill/>
            <a:miter lim="800000"/>
            <a:headEnd/>
            <a:tailEnd/>
          </a:ln>
        </p:spPr>
        <p:txBody>
          <a:bodyPr lIns="0" tIns="0" rIns="0" bIns="0"/>
          <a:lstStyle/>
          <a:p>
            <a:pPr marL="252000" lvl="0" indent="-252000">
              <a:buFont typeface="Arial" pitchFamily="34" charset="0"/>
              <a:buChar char="•"/>
            </a:pPr>
            <a:r>
              <a:rPr lang="en-PH" sz="2200" u="sng" smtClean="0"/>
              <a:t>Title</a:t>
            </a:r>
            <a:r>
              <a:rPr lang="en-PH" sz="2200"/>
              <a:t>: the name by which the statistical dataset is known</a:t>
            </a:r>
          </a:p>
          <a:p>
            <a:pPr marL="252000" lvl="0" indent="-252000">
              <a:buFont typeface="Arial" pitchFamily="34" charset="0"/>
              <a:buChar char="•"/>
            </a:pPr>
            <a:r>
              <a:rPr lang="en-PH" sz="2200" u="sng" smtClean="0"/>
              <a:t>Originator</a:t>
            </a:r>
            <a:r>
              <a:rPr lang="en-PH" sz="2200"/>
              <a:t>: complete name of the institution which generated the statistical dataset</a:t>
            </a:r>
          </a:p>
          <a:p>
            <a:pPr marL="252000" lvl="0" indent="-252000">
              <a:buFont typeface="Arial" pitchFamily="34" charset="0"/>
              <a:buChar char="•"/>
            </a:pPr>
            <a:r>
              <a:rPr lang="en-PH" sz="2200" u="sng" smtClean="0"/>
              <a:t>Creation </a:t>
            </a:r>
            <a:r>
              <a:rPr lang="en-PH" sz="2200" u="sng"/>
              <a:t>date</a:t>
            </a:r>
            <a:r>
              <a:rPr lang="en-PH" sz="2200"/>
              <a:t>: date on which the data was collected</a:t>
            </a:r>
          </a:p>
          <a:p>
            <a:pPr marL="252000" lvl="0" indent="-252000">
              <a:buFont typeface="Arial" pitchFamily="34" charset="0"/>
              <a:buChar char="•"/>
            </a:pPr>
            <a:r>
              <a:rPr lang="en-PH" sz="2200" u="sng" smtClean="0"/>
              <a:t>Abstract</a:t>
            </a:r>
            <a:r>
              <a:rPr lang="en-PH" sz="2200"/>
              <a:t>: short description of the content of the statistical dataset</a:t>
            </a:r>
          </a:p>
          <a:p>
            <a:pPr marL="252000" lvl="0" indent="-252000">
              <a:buFont typeface="Arial" pitchFamily="34" charset="0"/>
              <a:buChar char="•"/>
            </a:pPr>
            <a:r>
              <a:rPr lang="en-PH" sz="2200" u="sng" smtClean="0"/>
              <a:t>Process</a:t>
            </a:r>
            <a:r>
              <a:rPr lang="en-PH" sz="2200"/>
              <a:t>: general description of the steps that were followed to create the statistical </a:t>
            </a:r>
            <a:r>
              <a:rPr lang="en-PH" sz="2200" smtClean="0"/>
              <a:t>dataset</a:t>
            </a:r>
          </a:p>
          <a:p>
            <a:pPr marL="252000" lvl="0" indent="-252000">
              <a:buFont typeface="Arial" pitchFamily="34" charset="0"/>
              <a:buChar char="•"/>
            </a:pPr>
            <a:r>
              <a:rPr lang="en-PH" sz="2200" u="sng" smtClean="0"/>
              <a:t>Progress</a:t>
            </a:r>
            <a:r>
              <a:rPr lang="en-PH" sz="2200"/>
              <a:t>: development status of the statistical dataset</a:t>
            </a:r>
          </a:p>
          <a:p>
            <a:pPr marL="252000" lvl="0" indent="-252000">
              <a:buFont typeface="Arial" pitchFamily="34" charset="0"/>
              <a:buChar char="•"/>
            </a:pPr>
            <a:r>
              <a:rPr lang="en-PH" sz="2200" u="sng" smtClean="0"/>
              <a:t>Access </a:t>
            </a:r>
            <a:r>
              <a:rPr lang="en-PH" sz="2200" u="sng"/>
              <a:t>constraints</a:t>
            </a:r>
            <a:r>
              <a:rPr lang="en-PH" sz="2200"/>
              <a:t>: access constraints attached to the statistical dataset</a:t>
            </a:r>
          </a:p>
          <a:p>
            <a:pPr marL="252000" lvl="0" indent="-252000">
              <a:buFont typeface="Arial" pitchFamily="34" charset="0"/>
              <a:buChar char="•"/>
            </a:pPr>
            <a:r>
              <a:rPr lang="en-PH" sz="2200" u="sng" smtClean="0"/>
              <a:t>Use </a:t>
            </a:r>
            <a:r>
              <a:rPr lang="en-PH" sz="2200" u="sng"/>
              <a:t>constraints</a:t>
            </a:r>
            <a:r>
              <a:rPr lang="en-PH" sz="2200"/>
              <a:t>: use constraints attached to the statistical dataset</a:t>
            </a:r>
          </a:p>
          <a:p>
            <a:pPr marL="252000" lvl="0" indent="-252000">
              <a:buFont typeface="Arial" pitchFamily="34" charset="0"/>
              <a:buChar char="•"/>
            </a:pPr>
            <a:r>
              <a:rPr lang="en-PH" sz="2200" u="sng" smtClean="0"/>
              <a:t>Disclaimer</a:t>
            </a:r>
            <a:r>
              <a:rPr lang="en-PH" sz="2200"/>
              <a:t>: liability statement for the statistical dataset</a:t>
            </a:r>
          </a:p>
          <a:p>
            <a:pPr marL="252000" lvl="0" indent="-252000">
              <a:buFont typeface="Arial" pitchFamily="34" charset="0"/>
              <a:buChar char="•"/>
            </a:pPr>
            <a:r>
              <a:rPr lang="en-PH" sz="2200" u="sng" smtClean="0"/>
              <a:t>Primary </a:t>
            </a:r>
            <a:r>
              <a:rPr lang="en-PH" sz="2200" u="sng"/>
              <a:t>contact</a:t>
            </a:r>
            <a:r>
              <a:rPr lang="en-PH" sz="2200"/>
              <a:t>: full name, organization, position and role, phone number, and email address of the person to contact regarding the statistical dataset</a:t>
            </a:r>
            <a:endParaRPr lang="en-US" sz="2200" u="none" strike="noStrike">
              <a:effectLst/>
            </a:endParaRPr>
          </a:p>
        </p:txBody>
      </p:sp>
    </p:spTree>
    <p:extLst>
      <p:ext uri="{BB962C8B-B14F-4D97-AF65-F5344CB8AC3E}">
        <p14:creationId xmlns:p14="http://schemas.microsoft.com/office/powerpoint/2010/main" val="34949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15</a:t>
            </a:fld>
            <a:endParaRPr lang="en-GB" altLang="en-US"/>
          </a:p>
        </p:txBody>
      </p:sp>
      <p:sp>
        <p:nvSpPr>
          <p:cNvPr id="5" name="Rectangle 3"/>
          <p:cNvSpPr>
            <a:spLocks noChangeArrowheads="1"/>
          </p:cNvSpPr>
          <p:nvPr/>
        </p:nvSpPr>
        <p:spPr bwMode="auto">
          <a:xfrm>
            <a:off x="323528" y="1196753"/>
            <a:ext cx="8496944" cy="504055"/>
          </a:xfrm>
          <a:prstGeom prst="rect">
            <a:avLst/>
          </a:prstGeom>
          <a:noFill/>
          <a:ln w="9525">
            <a:noFill/>
            <a:miter lim="800000"/>
            <a:headEnd/>
            <a:tailEnd/>
          </a:ln>
        </p:spPr>
        <p:txBody>
          <a:bodyPr lIns="0" tIns="0" rIns="0" bIns="0"/>
          <a:lstStyle/>
          <a:p>
            <a:pPr lvl="0"/>
            <a:r>
              <a:rPr lang="en-US" sz="2600" smtClean="0"/>
              <a:t>Microsoft </a:t>
            </a:r>
            <a:r>
              <a:rPr lang="en-US" sz="2600"/>
              <a:t>Excel is the recommended format for statistical data because:</a:t>
            </a:r>
            <a:endParaRPr lang="en-US" sz="2600" u="none" strike="noStrike">
              <a:effectLst/>
            </a:endParaRPr>
          </a:p>
        </p:txBody>
      </p:sp>
      <p:sp>
        <p:nvSpPr>
          <p:cNvPr id="6" name="Rectangle 3"/>
          <p:cNvSpPr>
            <a:spLocks noChangeArrowheads="1"/>
          </p:cNvSpPr>
          <p:nvPr/>
        </p:nvSpPr>
        <p:spPr bwMode="auto">
          <a:xfrm>
            <a:off x="323528" y="2132856"/>
            <a:ext cx="8496944" cy="1872208"/>
          </a:xfrm>
          <a:prstGeom prst="rect">
            <a:avLst/>
          </a:prstGeom>
          <a:noFill/>
          <a:ln w="9525">
            <a:noFill/>
            <a:miter lim="800000"/>
            <a:headEnd/>
            <a:tailEnd/>
          </a:ln>
        </p:spPr>
        <p:txBody>
          <a:bodyPr lIns="0" tIns="0" rIns="0" bIns="0"/>
          <a:lstStyle/>
          <a:p>
            <a:pPr marL="540000" lvl="1" indent="-360000">
              <a:buFont typeface="Arial" pitchFamily="34" charset="0"/>
              <a:buChar char="•"/>
            </a:pPr>
            <a:r>
              <a:rPr lang="en-US" sz="2600"/>
              <a:t>It is widely used in countries</a:t>
            </a:r>
          </a:p>
          <a:p>
            <a:pPr marL="540000" lvl="1" indent="-360000">
              <a:buFont typeface="Arial" pitchFamily="34" charset="0"/>
              <a:buChar char="•"/>
            </a:pPr>
            <a:r>
              <a:rPr lang="en-US" sz="2600"/>
              <a:t>It allows the storage of data and information in multiple spreadsheets/”Sheets” in the same file which is not the case with other file formats such as .csv files.</a:t>
            </a:r>
            <a:endParaRPr lang="en-US" sz="2600" u="none" strike="noStrike">
              <a:effectLst/>
            </a:endParaRPr>
          </a:p>
        </p:txBody>
      </p:sp>
      <p:sp>
        <p:nvSpPr>
          <p:cNvPr id="7" name="Rectangle 3"/>
          <p:cNvSpPr>
            <a:spLocks noChangeArrowheads="1"/>
          </p:cNvSpPr>
          <p:nvPr/>
        </p:nvSpPr>
        <p:spPr bwMode="auto">
          <a:xfrm>
            <a:off x="1044377" y="3933056"/>
            <a:ext cx="7776095" cy="1584176"/>
          </a:xfrm>
          <a:prstGeom prst="rect">
            <a:avLst/>
          </a:prstGeom>
          <a:noFill/>
          <a:ln w="9525">
            <a:noFill/>
            <a:miter lim="800000"/>
            <a:headEnd/>
            <a:tailEnd/>
          </a:ln>
        </p:spPr>
        <p:txBody>
          <a:bodyPr lIns="0" tIns="0" rIns="0" bIns="0"/>
          <a:lstStyle/>
          <a:p>
            <a:pPr lvl="0"/>
            <a:r>
              <a:rPr lang="en-US" sz="2600"/>
              <a:t>This allows the dataset, the data catalog, and the metadata record to be saved together in a single file therefore ensuring that none of this information is lost when shared.</a:t>
            </a:r>
            <a:endParaRPr lang="en-US" sz="2600" u="none" strike="noStrike">
              <a:effectLst/>
            </a:endParaRPr>
          </a:p>
        </p:txBody>
      </p:sp>
      <p:sp>
        <p:nvSpPr>
          <p:cNvPr id="8" name="Right Arrow 7"/>
          <p:cNvSpPr/>
          <p:nvPr/>
        </p:nvSpPr>
        <p:spPr>
          <a:xfrm>
            <a:off x="399347" y="4005064"/>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1" y="5774861"/>
            <a:ext cx="4608513" cy="6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49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Updating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16</a:t>
            </a:fld>
            <a:endParaRPr lang="en-GB" altLang="en-US"/>
          </a:p>
        </p:txBody>
      </p:sp>
      <p:sp>
        <p:nvSpPr>
          <p:cNvPr id="5" name="Rectangle 3"/>
          <p:cNvSpPr>
            <a:spLocks noChangeArrowheads="1"/>
          </p:cNvSpPr>
          <p:nvPr/>
        </p:nvSpPr>
        <p:spPr bwMode="auto">
          <a:xfrm>
            <a:off x="323528" y="1844824"/>
            <a:ext cx="4680520" cy="3384376"/>
          </a:xfrm>
          <a:prstGeom prst="rect">
            <a:avLst/>
          </a:prstGeom>
          <a:noFill/>
          <a:ln w="9525">
            <a:noFill/>
            <a:miter lim="800000"/>
            <a:headEnd/>
            <a:tailEnd/>
          </a:ln>
        </p:spPr>
        <p:txBody>
          <a:bodyPr lIns="0" tIns="0" rIns="0" bIns="0"/>
          <a:lstStyle/>
          <a:p>
            <a:pPr lvl="0"/>
            <a:r>
              <a:rPr lang="en-US" sz="2800" smtClean="0"/>
              <a:t>Another important step </a:t>
            </a:r>
            <a:r>
              <a:rPr lang="en-US" sz="2800"/>
              <a:t>in the geospatial data management cycle is updating the data. </a:t>
            </a:r>
          </a:p>
          <a:p>
            <a:pPr lvl="0"/>
            <a:endParaRPr lang="en-US" sz="28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2528" y="1772816"/>
            <a:ext cx="3545936" cy="41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16200000">
            <a:off x="4908240" y="2397087"/>
            <a:ext cx="1487760"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Tree>
    <p:extLst>
      <p:ext uri="{BB962C8B-B14F-4D97-AF65-F5344CB8AC3E}">
        <p14:creationId xmlns:p14="http://schemas.microsoft.com/office/powerpoint/2010/main" val="244755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Updating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17</a:t>
            </a:fld>
            <a:endParaRPr lang="en-GB" altLang="en-US"/>
          </a:p>
        </p:txBody>
      </p:sp>
      <p:sp>
        <p:nvSpPr>
          <p:cNvPr id="8" name="Rectangle 265"/>
          <p:cNvSpPr>
            <a:spLocks noChangeArrowheads="1"/>
          </p:cNvSpPr>
          <p:nvPr/>
        </p:nvSpPr>
        <p:spPr bwMode="auto">
          <a:xfrm>
            <a:off x="1664945" y="1817786"/>
            <a:ext cx="5410200" cy="477838"/>
          </a:xfrm>
          <a:prstGeom prst="rect">
            <a:avLst/>
          </a:prstGeom>
          <a:noFill/>
          <a:ln w="12700">
            <a:noFill/>
            <a:miter lim="800000"/>
            <a:headEnd/>
            <a:tailEnd/>
          </a:ln>
        </p:spPr>
        <p:txBody>
          <a:bodyPr lIns="90488" tIns="44450" rIns="90488" bIns="44450">
            <a:spAutoFit/>
          </a:bodyPr>
          <a:lstStyle/>
          <a:p>
            <a:pPr>
              <a:lnSpc>
                <a:spcPct val="90000"/>
              </a:lnSpc>
            </a:pPr>
            <a:r>
              <a:rPr lang="en-US" sz="2800" i="1" dirty="0" smtClean="0">
                <a:latin typeface="+mn-lt"/>
              </a:rPr>
              <a:t>Geospatial data is </a:t>
            </a:r>
            <a:r>
              <a:rPr lang="en-US" sz="2800" i="1" dirty="0">
                <a:latin typeface="+mn-lt"/>
              </a:rPr>
              <a:t>like a picture</a:t>
            </a:r>
          </a:p>
        </p:txBody>
      </p:sp>
      <p:pic>
        <p:nvPicPr>
          <p:cNvPr id="9" name="Picture 8" descr="taking_picture.jpg"/>
          <p:cNvPicPr>
            <a:picLocks noChangeAspect="1"/>
          </p:cNvPicPr>
          <p:nvPr/>
        </p:nvPicPr>
        <p:blipFill>
          <a:blip r:embed="rId3" cstate="print"/>
          <a:srcRect/>
          <a:stretch>
            <a:fillRect/>
          </a:stretch>
        </p:blipFill>
        <p:spPr bwMode="auto">
          <a:xfrm>
            <a:off x="6381960" y="1925836"/>
            <a:ext cx="2510520" cy="1670637"/>
          </a:xfrm>
          <a:prstGeom prst="rect">
            <a:avLst/>
          </a:prstGeom>
          <a:noFill/>
          <a:ln w="9525">
            <a:noFill/>
            <a:miter lim="800000"/>
            <a:headEnd/>
            <a:tailEnd/>
          </a:ln>
        </p:spPr>
      </p:pic>
      <p:sp>
        <p:nvSpPr>
          <p:cNvPr id="10" name="Rectangle 28"/>
          <p:cNvSpPr>
            <a:spLocks noChangeArrowheads="1"/>
          </p:cNvSpPr>
          <p:nvPr/>
        </p:nvSpPr>
        <p:spPr bwMode="auto">
          <a:xfrm>
            <a:off x="1720507" y="2295624"/>
            <a:ext cx="4495800" cy="1384300"/>
          </a:xfrm>
          <a:prstGeom prst="rect">
            <a:avLst/>
          </a:prstGeom>
          <a:noFill/>
          <a:ln w="9525">
            <a:noFill/>
            <a:miter lim="800000"/>
            <a:headEnd/>
            <a:tailEnd/>
          </a:ln>
        </p:spPr>
        <p:txBody>
          <a:bodyPr>
            <a:spAutoFit/>
          </a:bodyPr>
          <a:lstStyle/>
          <a:p>
            <a:r>
              <a:rPr lang="en-US" sz="2800" dirty="0">
                <a:latin typeface="+mn-lt"/>
              </a:rPr>
              <a:t>By the time you </a:t>
            </a:r>
            <a:r>
              <a:rPr lang="en-US" sz="2800" dirty="0" smtClean="0">
                <a:latin typeface="+mn-lt"/>
              </a:rPr>
              <a:t>“develop” </a:t>
            </a:r>
            <a:r>
              <a:rPr lang="en-US" sz="2800" dirty="0">
                <a:latin typeface="+mn-lt"/>
              </a:rPr>
              <a:t>the picture the view has already changed</a:t>
            </a:r>
            <a:endParaRPr lang="fr-CH" sz="2800" dirty="0">
              <a:latin typeface="+mn-lt"/>
            </a:endParaRPr>
          </a:p>
        </p:txBody>
      </p:sp>
      <p:sp>
        <p:nvSpPr>
          <p:cNvPr id="11" name="Rectangle 30"/>
          <p:cNvSpPr>
            <a:spLocks noChangeArrowheads="1"/>
          </p:cNvSpPr>
          <p:nvPr/>
        </p:nvSpPr>
        <p:spPr bwMode="auto">
          <a:xfrm>
            <a:off x="2634907" y="3760531"/>
            <a:ext cx="6477000" cy="1384995"/>
          </a:xfrm>
          <a:prstGeom prst="rect">
            <a:avLst/>
          </a:prstGeom>
          <a:noFill/>
          <a:ln w="9525">
            <a:noFill/>
            <a:miter lim="800000"/>
            <a:headEnd/>
            <a:tailEnd/>
          </a:ln>
        </p:spPr>
        <p:txBody>
          <a:bodyPr>
            <a:spAutoFit/>
          </a:bodyPr>
          <a:lstStyle/>
          <a:p>
            <a:r>
              <a:rPr lang="en-US" sz="2800" dirty="0">
                <a:latin typeface="+mn-lt"/>
              </a:rPr>
              <a:t>Needs to be regularly updated in order to be representative of the evolution of the situation and take informed decision</a:t>
            </a:r>
            <a:endParaRPr lang="fr-CH" sz="2800" dirty="0">
              <a:latin typeface="+mn-lt"/>
            </a:endParaRPr>
          </a:p>
        </p:txBody>
      </p:sp>
      <p:sp>
        <p:nvSpPr>
          <p:cNvPr id="13" name="Rectangle 30"/>
          <p:cNvSpPr>
            <a:spLocks noChangeArrowheads="1"/>
          </p:cNvSpPr>
          <p:nvPr/>
        </p:nvSpPr>
        <p:spPr bwMode="auto">
          <a:xfrm>
            <a:off x="2634907" y="5213052"/>
            <a:ext cx="6019800" cy="1384300"/>
          </a:xfrm>
          <a:prstGeom prst="rect">
            <a:avLst/>
          </a:prstGeom>
          <a:noFill/>
          <a:ln w="9525">
            <a:noFill/>
            <a:miter lim="800000"/>
            <a:headEnd/>
            <a:tailEnd/>
          </a:ln>
        </p:spPr>
        <p:txBody>
          <a:bodyPr>
            <a:spAutoFit/>
          </a:bodyPr>
          <a:lstStyle/>
          <a:p>
            <a:r>
              <a:rPr lang="en-US" sz="2800" dirty="0">
                <a:latin typeface="+mn-lt"/>
              </a:rPr>
              <a:t>Updating mechanisms </a:t>
            </a:r>
            <a:r>
              <a:rPr lang="en-US" sz="2800" dirty="0" smtClean="0">
                <a:latin typeface="+mn-lt"/>
              </a:rPr>
              <a:t>will </a:t>
            </a:r>
            <a:r>
              <a:rPr lang="en-US" sz="2800" dirty="0">
                <a:latin typeface="+mn-lt"/>
              </a:rPr>
              <a:t>need to be put in place for both the </a:t>
            </a:r>
            <a:r>
              <a:rPr lang="en-US" sz="2800" dirty="0" smtClean="0">
                <a:latin typeface="+mn-lt"/>
              </a:rPr>
              <a:t>master list </a:t>
            </a:r>
            <a:r>
              <a:rPr lang="en-US" sz="2800" dirty="0">
                <a:latin typeface="+mn-lt"/>
              </a:rPr>
              <a:t>and the attributes</a:t>
            </a:r>
            <a:endParaRPr lang="fr-CH" sz="2800" dirty="0">
              <a:latin typeface="+mn-lt"/>
            </a:endParaRPr>
          </a:p>
        </p:txBody>
      </p:sp>
      <p:sp>
        <p:nvSpPr>
          <p:cNvPr id="15" name="Title 1"/>
          <p:cNvSpPr txBox="1">
            <a:spLocks/>
          </p:cNvSpPr>
          <p:nvPr/>
        </p:nvSpPr>
        <p:spPr>
          <a:xfrm>
            <a:off x="251520" y="1120597"/>
            <a:ext cx="7886700" cy="714374"/>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n-lt"/>
                <a:ea typeface="+mj-ea"/>
                <a:cs typeface="+mj-cs"/>
              </a:rPr>
              <a:t>We live in a</a:t>
            </a:r>
            <a:r>
              <a:rPr kumimoji="0" lang="en-US" sz="3200" b="0" i="0" u="none" strike="noStrike" kern="1200" cap="none" spc="0" normalizeH="0" noProof="0" dirty="0" smtClean="0">
                <a:ln>
                  <a:noFill/>
                </a:ln>
                <a:effectLst/>
                <a:uLnTx/>
                <a:uFillTx/>
                <a:latin typeface="+mn-lt"/>
                <a:ea typeface="+mj-ea"/>
                <a:cs typeface="+mj-cs"/>
              </a:rPr>
              <a:t> constantly</a:t>
            </a:r>
            <a:r>
              <a:rPr lang="en-US" sz="3200" dirty="0" smtClean="0">
                <a:latin typeface="+mn-lt"/>
                <a:ea typeface="+mj-ea"/>
                <a:cs typeface="+mj-cs"/>
              </a:rPr>
              <a:t> changing world </a:t>
            </a:r>
            <a:endParaRPr kumimoji="0" lang="en-GB" sz="3200" b="0" i="0" u="none" strike="noStrike" kern="1200" cap="none" spc="0" normalizeH="0" baseline="0" noProof="0" dirty="0">
              <a:ln>
                <a:noFill/>
              </a:ln>
              <a:effectLst/>
              <a:uLnTx/>
              <a:uFillTx/>
              <a:latin typeface="+mn-lt"/>
              <a:ea typeface="+mj-ea"/>
              <a:cs typeface="+mj-cs"/>
            </a:endParaRPr>
          </a:p>
        </p:txBody>
      </p:sp>
      <p:pic>
        <p:nvPicPr>
          <p:cNvPr id="1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245" y="1736823"/>
            <a:ext cx="1355094" cy="4715329"/>
          </a:xfrm>
          <a:prstGeom prst="rect">
            <a:avLst/>
          </a:prstGeom>
          <a:noFill/>
          <a:ln w="9525">
            <a:noFill/>
            <a:miter lim="800000"/>
            <a:headEnd/>
            <a:tailEnd/>
          </a:ln>
        </p:spPr>
      </p:pic>
      <p:sp>
        <p:nvSpPr>
          <p:cNvPr id="17" name="Right Arrow 16"/>
          <p:cNvSpPr/>
          <p:nvPr/>
        </p:nvSpPr>
        <p:spPr>
          <a:xfrm>
            <a:off x="1802714" y="3834779"/>
            <a:ext cx="734822" cy="519415"/>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8" name="Right Arrow 17"/>
          <p:cNvSpPr/>
          <p:nvPr/>
        </p:nvSpPr>
        <p:spPr>
          <a:xfrm>
            <a:off x="1802714" y="5285849"/>
            <a:ext cx="734822" cy="519415"/>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59450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Updating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18</a:t>
            </a:fld>
            <a:endParaRPr lang="en-GB" altLang="en-US"/>
          </a:p>
        </p:txBody>
      </p:sp>
      <p:sp>
        <p:nvSpPr>
          <p:cNvPr id="13" name="Rectangle 30"/>
          <p:cNvSpPr>
            <a:spLocks noChangeArrowheads="1"/>
          </p:cNvSpPr>
          <p:nvPr/>
        </p:nvSpPr>
        <p:spPr bwMode="auto">
          <a:xfrm>
            <a:off x="1331640" y="3700189"/>
            <a:ext cx="7488832" cy="1384995"/>
          </a:xfrm>
          <a:prstGeom prst="rect">
            <a:avLst/>
          </a:prstGeom>
          <a:noFill/>
          <a:ln w="9525">
            <a:noFill/>
            <a:miter lim="800000"/>
            <a:headEnd/>
            <a:tailEnd/>
          </a:ln>
        </p:spPr>
        <p:txBody>
          <a:bodyPr wrap="square">
            <a:spAutoFit/>
          </a:bodyPr>
          <a:lstStyle/>
          <a:p>
            <a:pPr lvl="0"/>
            <a:r>
              <a:rPr lang="en-US" sz="2800"/>
              <a:t>Pending the realization of a fully working common geo-registry, other mechanism can be used such as Google Sheets.</a:t>
            </a:r>
            <a:endParaRPr lang="en-US" sz="2800" u="none" strike="noStrike">
              <a:effectLst/>
            </a:endParaRPr>
          </a:p>
        </p:txBody>
      </p:sp>
      <p:sp>
        <p:nvSpPr>
          <p:cNvPr id="15" name="Title 1"/>
          <p:cNvSpPr txBox="1">
            <a:spLocks/>
          </p:cNvSpPr>
          <p:nvPr/>
        </p:nvSpPr>
        <p:spPr>
          <a:xfrm>
            <a:off x="251520" y="1264613"/>
            <a:ext cx="8568952" cy="2308403"/>
          </a:xfrm>
          <a:prstGeom prst="rect">
            <a:avLst/>
          </a:prstGeom>
        </p:spPr>
        <p:txBody>
          <a:bodyPr>
            <a:noAutofit/>
          </a:bodyPr>
          <a:lstStyle/>
          <a:p>
            <a:pPr lvl="0" eaLnBrk="1" fontAlgn="auto" hangingPunct="1">
              <a:lnSpc>
                <a:spcPct val="90000"/>
              </a:lnSpc>
              <a:spcAft>
                <a:spcPts val="0"/>
              </a:spcAft>
              <a:defRPr/>
            </a:pPr>
            <a:r>
              <a:rPr lang="en-US" sz="2800" smtClean="0"/>
              <a:t>The </a:t>
            </a:r>
            <a:r>
              <a:rPr lang="en-US" sz="2800"/>
              <a:t>common geo-registry is a technological solution that can simultaneously host, maintain, update, and openly share master lists of geographic objects core to public health and relationships, together with their associated data, including geography stored in a GIS readable format. </a:t>
            </a:r>
            <a:endParaRPr kumimoji="0" lang="en-GB" sz="2800" b="0" i="0" u="none" strike="noStrike" kern="1200" cap="none" spc="0" normalizeH="0" baseline="0" noProof="0" dirty="0">
              <a:ln>
                <a:noFill/>
              </a:ln>
              <a:effectLst/>
              <a:uLnTx/>
              <a:uFillTx/>
              <a:latin typeface="+mn-lt"/>
              <a:ea typeface="+mj-ea"/>
              <a:cs typeface="+mj-cs"/>
            </a:endParaRPr>
          </a:p>
        </p:txBody>
      </p:sp>
      <p:sp>
        <p:nvSpPr>
          <p:cNvPr id="18" name="Right Arrow 17"/>
          <p:cNvSpPr/>
          <p:nvPr/>
        </p:nvSpPr>
        <p:spPr>
          <a:xfrm>
            <a:off x="395536" y="3706837"/>
            <a:ext cx="734822" cy="519415"/>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64402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Updating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19</a:t>
            </a:fld>
            <a:endParaRPr lang="en-GB" alt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3081" r="12880"/>
          <a:stretch>
            <a:fillRect/>
          </a:stretch>
        </p:blipFill>
        <p:spPr bwMode="auto">
          <a:xfrm>
            <a:off x="828302" y="1196752"/>
            <a:ext cx="7704138"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62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060DD2D2-DE32-4257-9215-8E3D7F2086A8}" type="slidenum">
              <a:rPr lang="en-GB" altLang="en-US" sz="1200">
                <a:solidFill>
                  <a:srgbClr val="898989"/>
                </a:solidFill>
              </a:rPr>
              <a:pPr>
                <a:defRPr/>
              </a:pPr>
              <a:t>2</a:t>
            </a:fld>
            <a:endParaRPr lang="en-GB" altLang="en-US" sz="1200">
              <a:solidFill>
                <a:srgbClr val="898989"/>
              </a:solidFill>
            </a:endParaRPr>
          </a:p>
        </p:txBody>
      </p:sp>
      <p:sp>
        <p:nvSpPr>
          <p:cNvPr id="12291" name="Content Placeholder 2"/>
          <p:cNvSpPr>
            <a:spLocks noGrp="1"/>
          </p:cNvSpPr>
          <p:nvPr>
            <p:ph idx="4294967295"/>
          </p:nvPr>
        </p:nvSpPr>
        <p:spPr>
          <a:xfrm>
            <a:off x="251520" y="1124669"/>
            <a:ext cx="8713787" cy="5400675"/>
          </a:xfrm>
          <a:prstGeom prst="rect">
            <a:avLst/>
          </a:prstGeom>
        </p:spPr>
        <p:txBody>
          <a:bodyPr/>
          <a:lstStyle/>
          <a:p>
            <a:pPr marL="233363" indent="-233363">
              <a:spcBef>
                <a:spcPct val="20000"/>
              </a:spcBef>
            </a:pPr>
            <a:r>
              <a:rPr lang="en-US" altLang="zh-CN" sz="2200" b="1" u="sng"/>
              <a:t>Map:</a:t>
            </a:r>
            <a:r>
              <a:rPr lang="en-US" altLang="zh-CN" sz="2200" b="1"/>
              <a:t> </a:t>
            </a:r>
            <a:r>
              <a:rPr lang="en-US" altLang="zh-CN" sz="2200"/>
              <a:t>A drawing of the Earth's surface, or part of that surface, showing the shape and position of different countries, political borders, natural features such as rivers and mountains, and artificial features such as roads and buildings</a:t>
            </a:r>
          </a:p>
          <a:p>
            <a:pPr marL="233363" indent="-233363">
              <a:spcBef>
                <a:spcPct val="20000"/>
              </a:spcBef>
            </a:pPr>
            <a:r>
              <a:rPr lang="fr-CH" altLang="zh-CN" sz="2200" b="1" u="sng" smtClean="0"/>
              <a:t>Geospatial/Spatial </a:t>
            </a:r>
            <a:r>
              <a:rPr lang="fr-CH" altLang="zh-CN" sz="2200" b="1" u="sng"/>
              <a:t>data:</a:t>
            </a:r>
            <a:r>
              <a:rPr lang="fr-CH" altLang="zh-CN" sz="2200" b="1"/>
              <a:t> </a:t>
            </a:r>
            <a:r>
              <a:rPr lang="en-US" altLang="zh-CN" sz="2200"/>
              <a:t>information about the locations and shapes of geographic features and the relationships between them, usually stored as coordinates and topology</a:t>
            </a:r>
          </a:p>
          <a:p>
            <a:pPr marL="233363" indent="-233363">
              <a:spcBef>
                <a:spcPct val="20000"/>
              </a:spcBef>
            </a:pPr>
            <a:r>
              <a:rPr lang="fr-CH" altLang="zh-CN" sz="2200" b="1" u="sng"/>
              <a:t>Geographic data:</a:t>
            </a:r>
            <a:r>
              <a:rPr lang="fr-CH" altLang="zh-CN" sz="2200"/>
              <a:t> </a:t>
            </a:r>
            <a:r>
              <a:rPr lang="en-US" altLang="zh-CN" sz="2200"/>
              <a:t>Information describing the location and attributes of things, including their shapes and representation. Geographic data is the composite of spatial data and attribute data. </a:t>
            </a:r>
          </a:p>
          <a:p>
            <a:pPr marL="233363" indent="-233363">
              <a:spcBef>
                <a:spcPct val="20000"/>
              </a:spcBef>
            </a:pPr>
            <a:r>
              <a:rPr lang="en-US" altLang="zh-CN" sz="2200" b="1" u="sng"/>
              <a:t>Geographic Information:</a:t>
            </a:r>
            <a:r>
              <a:rPr lang="en-US" altLang="zh-CN" sz="2200" b="1"/>
              <a:t> </a:t>
            </a:r>
            <a:r>
              <a:rPr lang="en-US" altLang="zh-CN" sz="2200"/>
              <a:t>Spatial and/or geographic data organized and presented to create some value and to answer questions</a:t>
            </a:r>
          </a:p>
          <a:p>
            <a:pPr marL="233363" indent="-233363">
              <a:spcBef>
                <a:spcPct val="20000"/>
              </a:spcBef>
            </a:pPr>
            <a:r>
              <a:rPr lang="en-US" altLang="zh-CN" sz="2200" b="1" u="sng"/>
              <a:t>Geographic Information System (GIS):</a:t>
            </a:r>
            <a:r>
              <a:rPr lang="en-US" altLang="zh-CN" sz="2200" b="1"/>
              <a:t> </a:t>
            </a:r>
            <a:r>
              <a:rPr lang="en-US" altLang="zh-CN" sz="2200"/>
              <a:t>An integrated collection of computer software and data used to view and manage information about geographic places, analyze spatial relationships, and model spatial processes</a:t>
            </a:r>
          </a:p>
        </p:txBody>
      </p:sp>
      <p:sp>
        <p:nvSpPr>
          <p:cNvPr id="5"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sz="3200" b="1">
                <a:solidFill>
                  <a:schemeClr val="bg1"/>
                </a:solidFill>
                <a:latin typeface="+mn-lt"/>
              </a:rPr>
              <a:t>Definition for some terms we used these past days</a:t>
            </a:r>
            <a:endParaRPr lang="en-PH" altLang="en-US" sz="3200" b="1" dirty="0">
              <a:solidFill>
                <a:schemeClr val="bg1"/>
              </a:solidFill>
              <a:latin typeface="+mn-lt"/>
            </a:endParaRPr>
          </a:p>
        </p:txBody>
      </p:sp>
    </p:spTree>
    <p:extLst>
      <p:ext uri="{BB962C8B-B14F-4D97-AF65-F5344CB8AC3E}">
        <p14:creationId xmlns:p14="http://schemas.microsoft.com/office/powerpoint/2010/main" val="318325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Updating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20</a:t>
            </a:fld>
            <a:endParaRPr lang="en-GB" altLang="en-US"/>
          </a:p>
        </p:txBody>
      </p:sp>
      <p:sp>
        <p:nvSpPr>
          <p:cNvPr id="15" name="Title 1"/>
          <p:cNvSpPr txBox="1">
            <a:spLocks/>
          </p:cNvSpPr>
          <p:nvPr/>
        </p:nvSpPr>
        <p:spPr>
          <a:xfrm>
            <a:off x="251520" y="1264613"/>
            <a:ext cx="8568952" cy="580211"/>
          </a:xfrm>
          <a:prstGeom prst="rect">
            <a:avLst/>
          </a:prstGeom>
        </p:spPr>
        <p:txBody>
          <a:bodyPr>
            <a:noAutofit/>
          </a:bodyPr>
          <a:lstStyle/>
          <a:p>
            <a:pPr lvl="0" eaLnBrk="1" fontAlgn="auto" hangingPunct="1">
              <a:lnSpc>
                <a:spcPct val="90000"/>
              </a:lnSpc>
              <a:spcAft>
                <a:spcPts val="0"/>
              </a:spcAft>
              <a:defRPr/>
            </a:pPr>
            <a:r>
              <a:rPr lang="en-US" sz="2800" smtClean="0"/>
              <a:t>For statistical data: </a:t>
            </a:r>
            <a:endParaRPr kumimoji="0" lang="en-GB" sz="2800" b="0" i="0" u="none" strike="noStrike" kern="1200" cap="none" spc="0" normalizeH="0" baseline="0" noProof="0" dirty="0">
              <a:ln>
                <a:noFill/>
              </a:ln>
              <a:effectLst/>
              <a:uLnTx/>
              <a:uFillTx/>
              <a:latin typeface="+mn-lt"/>
              <a:ea typeface="+mj-ea"/>
              <a:cs typeface="+mj-cs"/>
            </a:endParaRPr>
          </a:p>
        </p:txBody>
      </p:sp>
      <p:sp>
        <p:nvSpPr>
          <p:cNvPr id="7" name="Title 1"/>
          <p:cNvSpPr txBox="1">
            <a:spLocks/>
          </p:cNvSpPr>
          <p:nvPr/>
        </p:nvSpPr>
        <p:spPr>
          <a:xfrm>
            <a:off x="251520" y="1840677"/>
            <a:ext cx="8568952" cy="2164387"/>
          </a:xfrm>
          <a:prstGeom prst="rect">
            <a:avLst/>
          </a:prstGeom>
        </p:spPr>
        <p:txBody>
          <a:bodyPr>
            <a:noAutofit/>
          </a:bodyPr>
          <a:lstStyle/>
          <a:p>
            <a:pPr marL="360000" lvl="1" indent="-285750">
              <a:buFont typeface="Arial" pitchFamily="34" charset="0"/>
              <a:buChar char="•"/>
            </a:pPr>
            <a:r>
              <a:rPr lang="en-US" sz="2800"/>
              <a:t>Data that are collected regularly like routine health data are easier to update</a:t>
            </a:r>
          </a:p>
          <a:p>
            <a:pPr marL="360000" lvl="1" indent="-285750">
              <a:buFont typeface="Arial" pitchFamily="34" charset="0"/>
              <a:buChar char="•"/>
            </a:pPr>
            <a:r>
              <a:rPr lang="en-US" sz="2800"/>
              <a:t>Data that are collected through field survey or census takes longer time and uses more resources are usually updated only every few years (5 to 10 years)</a:t>
            </a:r>
            <a:endParaRPr lang="en-US" sz="2800" u="none" strike="noStrike">
              <a:effectLst/>
            </a:endParaRPr>
          </a:p>
        </p:txBody>
      </p:sp>
    </p:spTree>
    <p:extLst>
      <p:ext uri="{BB962C8B-B14F-4D97-AF65-F5344CB8AC3E}">
        <p14:creationId xmlns:p14="http://schemas.microsoft.com/office/powerpoint/2010/main" val="258203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a:spLocks noChangeArrowheads="1"/>
          </p:cNvSpPr>
          <p:nvPr/>
        </p:nvSpPr>
        <p:spPr bwMode="auto">
          <a:xfrm>
            <a:off x="547056" y="2134597"/>
            <a:ext cx="8043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600">
                <a:solidFill>
                  <a:schemeClr val="bg1"/>
                </a:solidFill>
                <a:latin typeface="+mn-lt"/>
                <a:ea typeface="Century Gothic" charset="0"/>
                <a:cs typeface="Century Gothic" charset="0"/>
              </a:rPr>
              <a:t>Additional resources</a:t>
            </a:r>
            <a:endParaRPr lang="en-US" altLang="en-US" sz="3600" dirty="0">
              <a:solidFill>
                <a:schemeClr val="bg1"/>
              </a:solidFill>
              <a:latin typeface="+mn-lt"/>
              <a:ea typeface="Century Gothic" charset="0"/>
              <a:cs typeface="Century Gothic" charset="0"/>
            </a:endParaRPr>
          </a:p>
        </p:txBody>
      </p:sp>
    </p:spTree>
    <p:extLst>
      <p:ext uri="{BB962C8B-B14F-4D97-AF65-F5344CB8AC3E}">
        <p14:creationId xmlns:p14="http://schemas.microsoft.com/office/powerpoint/2010/main" val="3402791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484784"/>
            <a:ext cx="2291477" cy="3266727"/>
          </a:xfrm>
          <a:prstGeom prst="rect">
            <a:avLst/>
          </a:prstGeom>
          <a:ln>
            <a:solidFill>
              <a:schemeClr val="tx1"/>
            </a:solidFill>
          </a:ln>
          <a:effectLst>
            <a:outerShdw blurRad="292100" dist="139700" dir="2700000" algn="tl" rotWithShape="0">
              <a:srgbClr val="333333">
                <a:alpha val="65000"/>
              </a:srgbClr>
            </a:outerShdw>
          </a:effectLst>
        </p:spPr>
      </p:pic>
      <p:sp>
        <p:nvSpPr>
          <p:cNvPr id="31746"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388BE405-8871-4347-847B-B45EEEB33E9D}" type="slidenum">
              <a:rPr lang="en-GB" altLang="en-US" sz="1200"/>
              <a:pPr>
                <a:defRPr/>
              </a:pPr>
              <a:t>22</a:t>
            </a:fld>
            <a:endParaRPr lang="en-GB" altLang="en-US" sz="1200"/>
          </a:p>
        </p:txBody>
      </p:sp>
      <p:sp>
        <p:nvSpPr>
          <p:cNvPr id="13" name="Title 1"/>
          <p:cNvSpPr txBox="1">
            <a:spLocks/>
          </p:cNvSpPr>
          <p:nvPr/>
        </p:nvSpPr>
        <p:spPr>
          <a:xfrm>
            <a:off x="349250" y="1011386"/>
            <a:ext cx="8543925" cy="508000"/>
          </a:xfrm>
          <a:prstGeom prst="rect">
            <a:avLst/>
          </a:prstGeom>
        </p:spPr>
        <p:txBody>
          <a:bodyPr>
            <a:normAutofit/>
          </a:bodyPr>
          <a:lstStyle/>
          <a:p>
            <a:pPr eaLnBrk="1" fontAlgn="auto" hangingPunct="1">
              <a:lnSpc>
                <a:spcPct val="90000"/>
              </a:lnSpc>
              <a:spcAft>
                <a:spcPts val="0"/>
              </a:spcAft>
              <a:defRPr/>
            </a:pPr>
            <a:r>
              <a:rPr lang="en-US" sz="2600" dirty="0">
                <a:latin typeface="+mn-lt"/>
                <a:ea typeface="+mj-ea"/>
                <a:cs typeface="+mj-cs"/>
              </a:rPr>
              <a:t>The </a:t>
            </a:r>
            <a:r>
              <a:rPr lang="en-US" sz="2600" dirty="0" err="1">
                <a:latin typeface="+mn-lt"/>
                <a:ea typeface="+mj-ea"/>
                <a:cs typeface="+mj-cs"/>
              </a:rPr>
              <a:t>QGIS</a:t>
            </a:r>
            <a:r>
              <a:rPr lang="en-US" sz="2600" dirty="0">
                <a:latin typeface="+mn-lt"/>
                <a:ea typeface="+mj-ea"/>
                <a:cs typeface="+mj-cs"/>
              </a:rPr>
              <a:t> website provides learning resources for their users.</a:t>
            </a:r>
          </a:p>
          <a:p>
            <a:pPr eaLnBrk="1" fontAlgn="auto" hangingPunct="1">
              <a:lnSpc>
                <a:spcPct val="90000"/>
              </a:lnSpc>
              <a:spcAft>
                <a:spcPts val="0"/>
              </a:spcAft>
              <a:defRPr/>
            </a:pPr>
            <a:endParaRPr lang="en-US" sz="2600" dirty="0">
              <a:latin typeface="+mn-lt"/>
              <a:ea typeface="+mj-ea"/>
              <a:cs typeface="+mj-cs"/>
            </a:endParaRPr>
          </a:p>
        </p:txBody>
      </p:sp>
      <p:sp>
        <p:nvSpPr>
          <p:cNvPr id="6" name="TextBox 5"/>
          <p:cNvSpPr txBox="1"/>
          <p:nvPr/>
        </p:nvSpPr>
        <p:spPr>
          <a:xfrm>
            <a:off x="349250" y="1406961"/>
            <a:ext cx="5086846" cy="5410712"/>
          </a:xfrm>
          <a:prstGeom prst="rect">
            <a:avLst/>
          </a:prstGeom>
          <a:noFill/>
        </p:spPr>
        <p:txBody>
          <a:bodyPr wrap="square">
            <a:spAutoFit/>
          </a:bodyPr>
          <a:lstStyle/>
          <a:p>
            <a:pPr marL="282575" indent="-282575" eaLnBrk="1" fontAlgn="auto" hangingPunct="1">
              <a:lnSpc>
                <a:spcPct val="90000"/>
              </a:lnSpc>
              <a:spcAft>
                <a:spcPts val="0"/>
              </a:spcAft>
              <a:buFont typeface="Arial" pitchFamily="34" charset="0"/>
              <a:buChar char="•"/>
              <a:defRPr/>
            </a:pPr>
            <a:r>
              <a:rPr lang="en-US" sz="2400" dirty="0"/>
              <a:t>A Gentle Introduction to GIS</a:t>
            </a:r>
          </a:p>
          <a:p>
            <a:pPr eaLnBrk="1" fontAlgn="auto" hangingPunct="1">
              <a:lnSpc>
                <a:spcPct val="90000"/>
              </a:lnSpc>
              <a:spcAft>
                <a:spcPts val="0"/>
              </a:spcAft>
              <a:defRPr/>
            </a:pPr>
            <a:r>
              <a:rPr lang="en-US"/>
              <a:t>2.18 </a:t>
            </a:r>
            <a:r>
              <a:rPr lang="en-US">
                <a:hlinkClick r:id="rId3"/>
              </a:rPr>
              <a:t>https://docs.qgis.org/2.18/en/docs/gentle_gis_introduction/</a:t>
            </a:r>
            <a:endParaRPr lang="en-US"/>
          </a:p>
          <a:p>
            <a:pPr eaLnBrk="1" fontAlgn="auto" hangingPunct="1">
              <a:lnSpc>
                <a:spcPct val="90000"/>
              </a:lnSpc>
              <a:spcAft>
                <a:spcPts val="0"/>
              </a:spcAft>
              <a:defRPr/>
            </a:pPr>
            <a:r>
              <a:rPr lang="en-PH"/>
              <a:t>3.x (Testing)</a:t>
            </a:r>
          </a:p>
          <a:p>
            <a:pPr eaLnBrk="1" fontAlgn="auto" hangingPunct="1">
              <a:lnSpc>
                <a:spcPct val="90000"/>
              </a:lnSpc>
              <a:spcAft>
                <a:spcPts val="0"/>
              </a:spcAft>
              <a:defRPr/>
            </a:pPr>
            <a:r>
              <a:rPr lang="en-PH">
                <a:hlinkClick r:id="rId4"/>
              </a:rPr>
              <a:t>https://docs.qgis.org/testing/en/docs/gentle_gis_introduction/index.html#</a:t>
            </a:r>
            <a:endParaRPr lang="en-PH"/>
          </a:p>
          <a:p>
            <a:pPr eaLnBrk="1" fontAlgn="auto" hangingPunct="1">
              <a:lnSpc>
                <a:spcPct val="90000"/>
              </a:lnSpc>
              <a:spcAft>
                <a:spcPts val="0"/>
              </a:spcAft>
              <a:defRPr/>
            </a:pPr>
            <a:r>
              <a:rPr lang="en-PH" sz="1200"/>
              <a:t>  </a:t>
            </a:r>
          </a:p>
          <a:p>
            <a:pPr marL="282575" indent="-282575" eaLnBrk="1" fontAlgn="auto" hangingPunct="1">
              <a:lnSpc>
                <a:spcPct val="90000"/>
              </a:lnSpc>
              <a:spcAft>
                <a:spcPts val="0"/>
              </a:spcAft>
              <a:buFont typeface="Arial" pitchFamily="34" charset="0"/>
              <a:buChar char="•"/>
              <a:defRPr/>
            </a:pPr>
            <a:r>
              <a:rPr lang="en-US" sz="2400"/>
              <a:t>QGIS </a:t>
            </a:r>
            <a:r>
              <a:rPr lang="en-US" sz="2400" dirty="0"/>
              <a:t>User Guide</a:t>
            </a:r>
          </a:p>
          <a:p>
            <a:pPr eaLnBrk="1" fontAlgn="auto" hangingPunct="1">
              <a:lnSpc>
                <a:spcPct val="90000"/>
              </a:lnSpc>
              <a:spcAft>
                <a:spcPts val="0"/>
              </a:spcAft>
              <a:defRPr/>
            </a:pPr>
            <a:r>
              <a:rPr lang="en-US"/>
              <a:t>PDF and online:</a:t>
            </a:r>
          </a:p>
          <a:p>
            <a:pPr eaLnBrk="1" fontAlgn="auto" hangingPunct="1">
              <a:lnSpc>
                <a:spcPct val="90000"/>
              </a:lnSpc>
              <a:spcAft>
                <a:spcPts val="0"/>
              </a:spcAft>
              <a:defRPr/>
            </a:pPr>
            <a:r>
              <a:rPr lang="en-US">
                <a:hlinkClick r:id="rId5"/>
              </a:rPr>
              <a:t>https://docs.qgis.org/2.18/en/docs/user_manual/index.html</a:t>
            </a:r>
            <a:endParaRPr lang="en-US" dirty="0"/>
          </a:p>
          <a:p>
            <a:pPr eaLnBrk="1" fontAlgn="auto" hangingPunct="1">
              <a:lnSpc>
                <a:spcPct val="90000"/>
              </a:lnSpc>
              <a:spcAft>
                <a:spcPts val="0"/>
              </a:spcAft>
              <a:defRPr/>
            </a:pPr>
            <a:r>
              <a:rPr lang="en-US">
                <a:hlinkClick r:id="rId6"/>
              </a:rPr>
              <a:t>https://docs.qgis.org/testing/en/docs/user_manual/index.html</a:t>
            </a:r>
            <a:endParaRPr lang="en-US"/>
          </a:p>
          <a:p>
            <a:pPr eaLnBrk="1" fontAlgn="auto" hangingPunct="1">
              <a:lnSpc>
                <a:spcPct val="90000"/>
              </a:lnSpc>
              <a:spcAft>
                <a:spcPts val="0"/>
              </a:spcAft>
              <a:defRPr/>
            </a:pPr>
            <a:r>
              <a:rPr lang="en-PH" sz="1200"/>
              <a:t>  </a:t>
            </a:r>
            <a:endParaRPr lang="en-US" sz="1200" dirty="0"/>
          </a:p>
          <a:p>
            <a:pPr marL="282575" indent="-282575" eaLnBrk="1" fontAlgn="auto" hangingPunct="1">
              <a:lnSpc>
                <a:spcPct val="90000"/>
              </a:lnSpc>
              <a:spcAft>
                <a:spcPts val="0"/>
              </a:spcAft>
              <a:buFont typeface="Arial" pitchFamily="34" charset="0"/>
              <a:buChar char="•"/>
              <a:defRPr/>
            </a:pPr>
            <a:r>
              <a:rPr lang="en-US" sz="2400"/>
              <a:t>QGIS </a:t>
            </a:r>
            <a:r>
              <a:rPr lang="en-US" sz="2400" dirty="0"/>
              <a:t>Training Manual</a:t>
            </a:r>
          </a:p>
          <a:p>
            <a:pPr eaLnBrk="1" fontAlgn="auto" hangingPunct="1">
              <a:lnSpc>
                <a:spcPct val="90000"/>
              </a:lnSpc>
              <a:spcAft>
                <a:spcPts val="0"/>
              </a:spcAft>
              <a:defRPr/>
            </a:pPr>
            <a:r>
              <a:rPr lang="en-US"/>
              <a:t>PDF </a:t>
            </a:r>
            <a:r>
              <a:rPr lang="en-US" dirty="0"/>
              <a:t>and online: </a:t>
            </a:r>
            <a:r>
              <a:rPr lang="en-US" dirty="0">
                <a:hlinkClick r:id="rId7"/>
              </a:rPr>
              <a:t>https</a:t>
            </a:r>
            <a:r>
              <a:rPr lang="en-US">
                <a:hlinkClick r:id="rId7"/>
              </a:rPr>
              <a:t>://docs.qgis.org/2.18/en/docs/training_manual/index.html</a:t>
            </a:r>
            <a:endParaRPr lang="en-US" dirty="0"/>
          </a:p>
          <a:p>
            <a:pPr eaLnBrk="1" fontAlgn="auto" hangingPunct="1">
              <a:lnSpc>
                <a:spcPct val="90000"/>
              </a:lnSpc>
              <a:spcAft>
                <a:spcPts val="0"/>
              </a:spcAft>
              <a:defRPr/>
            </a:pPr>
            <a:r>
              <a:rPr lang="en-GB">
                <a:hlinkClick r:id="rId8"/>
              </a:rPr>
              <a:t>https://docs.qgis.org/testing/en/docs/training_manual/index.html</a:t>
            </a:r>
            <a:endParaRPr lang="en-GB"/>
          </a:p>
        </p:txBody>
      </p:sp>
      <p:pic>
        <p:nvPicPr>
          <p:cNvPr id="17417" name="Picture 4" descr="C:\Users\Samsung\AppData\Local\Microsoft\Windows\INetCache\IE\TH5BE5R4\sivvus-pendrive-icon-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9850" y="4863992"/>
            <a:ext cx="658805" cy="66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QGIS website</a:t>
            </a:r>
            <a:endParaRPr lang="en-PH" altLang="en-US" sz="3200" b="1" dirty="0">
              <a:solidFill>
                <a:schemeClr val="bg1"/>
              </a:solidFill>
              <a:latin typeface="+mn-lt"/>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8104" y="2131505"/>
            <a:ext cx="2292879" cy="3266144"/>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91421" y="5194000"/>
            <a:ext cx="925264" cy="848159"/>
          </a:xfrm>
          <a:prstGeom prst="rect">
            <a:avLst/>
          </a:prstGeom>
        </p:spPr>
      </p:pic>
    </p:spTree>
    <p:extLst>
      <p:ext uri="{BB962C8B-B14F-4D97-AF65-F5344CB8AC3E}">
        <p14:creationId xmlns:p14="http://schemas.microsoft.com/office/powerpoint/2010/main" val="3687658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A38A8496-ED8F-47F5-9907-84C87D9FB20C}" type="slidenum">
              <a:rPr lang="en-GB" altLang="en-US" sz="1200">
                <a:solidFill>
                  <a:schemeClr val="bg1"/>
                </a:solidFill>
              </a:rPr>
              <a:pPr>
                <a:defRPr/>
              </a:pPr>
              <a:t>23</a:t>
            </a:fld>
            <a:endParaRPr lang="en-GB" altLang="en-US" sz="1200">
              <a:solidFill>
                <a:schemeClr val="bg1"/>
              </a:solidFill>
            </a:endParaRPr>
          </a:p>
        </p:txBody>
      </p:sp>
      <p:sp>
        <p:nvSpPr>
          <p:cNvPr id="6" name="TextBox 5"/>
          <p:cNvSpPr txBox="1"/>
          <p:nvPr/>
        </p:nvSpPr>
        <p:spPr>
          <a:xfrm>
            <a:off x="349250" y="1125538"/>
            <a:ext cx="8471222" cy="1880515"/>
          </a:xfrm>
          <a:prstGeom prst="rect">
            <a:avLst/>
          </a:prstGeom>
          <a:noFill/>
        </p:spPr>
        <p:txBody>
          <a:bodyPr wrap="square">
            <a:spAutoFit/>
          </a:bodyPr>
          <a:lstStyle/>
          <a:p>
            <a:pPr eaLnBrk="1" fontAlgn="auto" hangingPunct="1">
              <a:lnSpc>
                <a:spcPct val="90000"/>
              </a:lnSpc>
              <a:spcAft>
                <a:spcPts val="1200"/>
              </a:spcAft>
              <a:defRPr/>
            </a:pPr>
            <a:r>
              <a:rPr lang="en-PH" sz="2600"/>
              <a:t>If using an older version of QGIS (older than 3.x):</a:t>
            </a:r>
          </a:p>
          <a:p>
            <a:pPr marL="282575" indent="-282575" eaLnBrk="1" fontAlgn="auto" hangingPunct="1">
              <a:lnSpc>
                <a:spcPct val="90000"/>
              </a:lnSpc>
              <a:spcAft>
                <a:spcPts val="1200"/>
              </a:spcAft>
              <a:buFont typeface="Arial" pitchFamily="34" charset="0"/>
              <a:buChar char="•"/>
              <a:defRPr/>
            </a:pPr>
            <a:r>
              <a:rPr lang="en-PH" sz="2600"/>
              <a:t>An </a:t>
            </a:r>
            <a:r>
              <a:rPr lang="en-PH" sz="2600" dirty="0"/>
              <a:t>Introduction to </a:t>
            </a:r>
            <a:r>
              <a:rPr lang="en-PH" sz="2600" dirty="0" err="1"/>
              <a:t>QGIS</a:t>
            </a:r>
            <a:r>
              <a:rPr lang="en-PH" sz="2600" dirty="0"/>
              <a:t> from North River Geographic Systems</a:t>
            </a:r>
            <a:endParaRPr lang="en-GB" dirty="0"/>
          </a:p>
          <a:p>
            <a:pPr eaLnBrk="1" hangingPunct="1">
              <a:defRPr/>
            </a:pPr>
            <a:endParaRPr lang="en-PH" sz="2600" dirty="0"/>
          </a:p>
        </p:txBody>
      </p:sp>
      <p:pic>
        <p:nvPicPr>
          <p:cNvPr id="7" name="Picture 6"/>
          <p:cNvPicPr>
            <a:picLocks noChangeAspect="1"/>
          </p:cNvPicPr>
          <p:nvPr/>
        </p:nvPicPr>
        <p:blipFill>
          <a:blip r:embed="rId2"/>
          <a:stretch>
            <a:fillRect/>
          </a:stretch>
        </p:blipFill>
        <p:spPr>
          <a:xfrm>
            <a:off x="4140200" y="2492375"/>
            <a:ext cx="3724275" cy="2794000"/>
          </a:xfrm>
          <a:prstGeom prst="rect">
            <a:avLst/>
          </a:prstGeom>
          <a:ln>
            <a:noFill/>
          </a:ln>
          <a:effectLst>
            <a:outerShdw blurRad="292100" dist="139700" dir="2700000" algn="tl" rotWithShape="0">
              <a:srgbClr val="333333">
                <a:alpha val="65000"/>
              </a:srgbClr>
            </a:outerShdw>
          </a:effectLst>
        </p:spPr>
      </p:pic>
      <p:pic>
        <p:nvPicPr>
          <p:cNvPr id="18438" name="Picture 4" descr="C:\Users\Samsung\AppData\Local\Microsoft\Windows\INetCache\IE\TH5BE5R4\sivvus-pendrive-icon-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219450"/>
            <a:ext cx="13668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Other QGIS Reference Materials</a:t>
            </a:r>
            <a:endParaRPr lang="en-PH" altLang="en-US" sz="3200" b="1" dirty="0">
              <a:solidFill>
                <a:schemeClr val="bg1"/>
              </a:solidFill>
              <a:latin typeface="+mn-lt"/>
            </a:endParaRPr>
          </a:p>
        </p:txBody>
      </p:sp>
    </p:spTree>
    <p:extLst>
      <p:ext uri="{BB962C8B-B14F-4D97-AF65-F5344CB8AC3E}">
        <p14:creationId xmlns:p14="http://schemas.microsoft.com/office/powerpoint/2010/main" val="266877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CBC220CF-342B-4CA2-B421-B182ED61D70A}" type="slidenum">
              <a:rPr lang="en-GB" altLang="en-US" sz="1200">
                <a:solidFill>
                  <a:schemeClr val="bg1"/>
                </a:solidFill>
              </a:rPr>
              <a:pPr>
                <a:defRPr/>
              </a:pPr>
              <a:t>24</a:t>
            </a:fld>
            <a:endParaRPr lang="en-GB" altLang="en-US" sz="1200">
              <a:solidFill>
                <a:schemeClr val="bg1"/>
              </a:solidFill>
            </a:endParaRPr>
          </a:p>
        </p:txBody>
      </p:sp>
      <p:sp>
        <p:nvSpPr>
          <p:cNvPr id="13" name="Title 1"/>
          <p:cNvSpPr txBox="1">
            <a:spLocks/>
          </p:cNvSpPr>
          <p:nvPr/>
        </p:nvSpPr>
        <p:spPr>
          <a:xfrm>
            <a:off x="349250" y="1057870"/>
            <a:ext cx="8543925" cy="5251450"/>
          </a:xfrm>
          <a:prstGeom prst="rect">
            <a:avLst/>
          </a:prstGeom>
        </p:spPr>
        <p:txBody>
          <a:bodyPr/>
          <a:lstStyle/>
          <a:p>
            <a:pPr marL="282575" indent="-282575" eaLnBrk="1" fontAlgn="auto" hangingPunct="1">
              <a:lnSpc>
                <a:spcPct val="90000"/>
              </a:lnSpc>
              <a:spcAft>
                <a:spcPts val="0"/>
              </a:spcAft>
              <a:buFont typeface="Arial" pitchFamily="34" charset="0"/>
              <a:buChar char="•"/>
              <a:defRPr/>
            </a:pPr>
            <a:r>
              <a:rPr lang="en-US" sz="2400" dirty="0">
                <a:latin typeface="+mn-lt"/>
                <a:ea typeface="+mj-ea"/>
                <a:cs typeface="+mj-cs"/>
              </a:rPr>
              <a:t>Aside from their own materials, </a:t>
            </a:r>
            <a:r>
              <a:rPr lang="en-US" sz="2400" dirty="0" err="1">
                <a:latin typeface="+mn-lt"/>
                <a:ea typeface="+mj-ea"/>
                <a:cs typeface="+mj-cs"/>
              </a:rPr>
              <a:t>QGIS</a:t>
            </a:r>
            <a:r>
              <a:rPr lang="en-US" sz="2400" dirty="0">
                <a:latin typeface="+mn-lt"/>
                <a:ea typeface="+mj-ea"/>
                <a:cs typeface="+mj-cs"/>
              </a:rPr>
              <a:t> also lists other FREE training material:</a:t>
            </a:r>
          </a:p>
          <a:p>
            <a:pPr marL="363538" eaLnBrk="1" fontAlgn="auto" hangingPunct="1">
              <a:lnSpc>
                <a:spcPct val="90000"/>
              </a:lnSpc>
              <a:spcAft>
                <a:spcPts val="0"/>
              </a:spcAft>
              <a:defRPr/>
            </a:pPr>
            <a:r>
              <a:rPr lang="en-US" sz="2200" dirty="0">
                <a:latin typeface="+mn-lt"/>
                <a:ea typeface="+mj-ea"/>
                <a:cs typeface="+mj-cs"/>
                <a:hlinkClick r:id="rId2"/>
              </a:rPr>
              <a:t>https://www.qgis.org/en/site/forusers/trainingmaterial/index.html</a:t>
            </a:r>
            <a:endParaRPr lang="en-US" sz="2200" dirty="0">
              <a:latin typeface="+mn-lt"/>
              <a:ea typeface="+mj-ea"/>
              <a:cs typeface="+mj-cs"/>
            </a:endParaRPr>
          </a:p>
          <a:p>
            <a:pPr marL="363538" eaLnBrk="1" fontAlgn="auto" hangingPunct="1">
              <a:lnSpc>
                <a:spcPct val="90000"/>
              </a:lnSpc>
              <a:spcAft>
                <a:spcPts val="0"/>
              </a:spcAft>
              <a:defRPr/>
            </a:pPr>
            <a:endParaRPr lang="en-US" sz="2000" dirty="0">
              <a:latin typeface="+mn-lt"/>
              <a:ea typeface="+mj-ea"/>
              <a:cs typeface="+mj-cs"/>
            </a:endParaRPr>
          </a:p>
          <a:p>
            <a:pPr marL="363538" eaLnBrk="1" fontAlgn="auto" hangingPunct="1">
              <a:lnSpc>
                <a:spcPct val="90000"/>
              </a:lnSpc>
              <a:spcAft>
                <a:spcPts val="0"/>
              </a:spcAft>
              <a:defRPr/>
            </a:pPr>
            <a:r>
              <a:rPr lang="en-US" i="1" dirty="0">
                <a:latin typeface="+mn-lt"/>
                <a:ea typeface="+mj-ea"/>
                <a:cs typeface="+mj-cs"/>
              </a:rPr>
              <a:t>NOTE: If you have free </a:t>
            </a:r>
            <a:r>
              <a:rPr lang="en-US" i="1" dirty="0" err="1">
                <a:latin typeface="+mn-lt"/>
                <a:ea typeface="+mj-ea"/>
                <a:cs typeface="+mj-cs"/>
              </a:rPr>
              <a:t>QGIS</a:t>
            </a:r>
            <a:r>
              <a:rPr lang="en-US" i="1" dirty="0">
                <a:latin typeface="+mn-lt"/>
                <a:ea typeface="+mj-ea"/>
                <a:cs typeface="+mj-cs"/>
              </a:rPr>
              <a:t> training material/s, you can have it listed in the </a:t>
            </a:r>
            <a:r>
              <a:rPr lang="en-US" i="1" dirty="0" err="1">
                <a:latin typeface="+mn-lt"/>
                <a:ea typeface="+mj-ea"/>
                <a:cs typeface="+mj-cs"/>
              </a:rPr>
              <a:t>QGIS</a:t>
            </a:r>
            <a:r>
              <a:rPr lang="en-US" i="1" dirty="0">
                <a:latin typeface="+mn-lt"/>
                <a:ea typeface="+mj-ea"/>
                <a:cs typeface="+mj-cs"/>
              </a:rPr>
              <a:t> website.</a:t>
            </a:r>
          </a:p>
          <a:p>
            <a:pPr marL="363538" eaLnBrk="1" fontAlgn="auto" hangingPunct="1">
              <a:lnSpc>
                <a:spcPct val="90000"/>
              </a:lnSpc>
              <a:spcAft>
                <a:spcPts val="0"/>
              </a:spcAft>
              <a:defRPr/>
            </a:pPr>
            <a:endParaRPr lang="en-US" sz="2000" dirty="0">
              <a:latin typeface="+mn-lt"/>
              <a:ea typeface="+mj-ea"/>
              <a:cs typeface="+mj-cs"/>
            </a:endParaRPr>
          </a:p>
          <a:p>
            <a:pPr marL="282575" indent="-282575" eaLnBrk="1" fontAlgn="auto" hangingPunct="1">
              <a:lnSpc>
                <a:spcPct val="90000"/>
              </a:lnSpc>
              <a:spcAft>
                <a:spcPts val="0"/>
              </a:spcAft>
              <a:buFont typeface="Arial" pitchFamily="34" charset="0"/>
              <a:buChar char="•"/>
              <a:defRPr/>
            </a:pPr>
            <a:r>
              <a:rPr lang="en-US" sz="2400" dirty="0" err="1">
                <a:latin typeface="+mn-lt"/>
                <a:ea typeface="+mj-ea"/>
                <a:cs typeface="+mj-cs"/>
              </a:rPr>
              <a:t>QGIS</a:t>
            </a:r>
            <a:r>
              <a:rPr lang="en-US" sz="2400" dirty="0">
                <a:latin typeface="+mn-lt"/>
                <a:ea typeface="+mj-ea"/>
                <a:cs typeface="+mj-cs"/>
              </a:rPr>
              <a:t> Tutorials and Tips website: </a:t>
            </a:r>
            <a:r>
              <a:rPr lang="en-US" sz="2400" dirty="0">
                <a:latin typeface="+mn-lt"/>
                <a:ea typeface="+mj-ea"/>
                <a:cs typeface="+mj-cs"/>
                <a:hlinkClick r:id="rId3"/>
              </a:rPr>
              <a:t>http://www.qgistutorials.com/en/</a:t>
            </a:r>
            <a:endParaRPr lang="en-US" sz="2400" dirty="0">
              <a:latin typeface="+mn-lt"/>
              <a:ea typeface="+mj-ea"/>
              <a:cs typeface="+mj-cs"/>
            </a:endParaRPr>
          </a:p>
          <a:p>
            <a:pPr marL="282575" indent="-282575" eaLnBrk="1" fontAlgn="auto" hangingPunct="1">
              <a:lnSpc>
                <a:spcPct val="90000"/>
              </a:lnSpc>
              <a:spcAft>
                <a:spcPts val="0"/>
              </a:spcAft>
              <a:buFont typeface="Arial" pitchFamily="34" charset="0"/>
              <a:buChar char="•"/>
              <a:defRPr/>
            </a:pPr>
            <a:endParaRPr lang="en-US" sz="2400" dirty="0">
              <a:latin typeface="+mn-lt"/>
              <a:ea typeface="+mj-ea"/>
              <a:cs typeface="+mj-cs"/>
            </a:endParaRPr>
          </a:p>
          <a:p>
            <a:pPr marL="282575" indent="-282575" eaLnBrk="1" fontAlgn="auto" hangingPunct="1">
              <a:lnSpc>
                <a:spcPct val="90000"/>
              </a:lnSpc>
              <a:spcAft>
                <a:spcPts val="0"/>
              </a:spcAft>
              <a:buFont typeface="Arial" pitchFamily="34" charset="0"/>
              <a:buChar char="•"/>
              <a:defRPr/>
            </a:pPr>
            <a:r>
              <a:rPr lang="en-US" sz="2400" dirty="0" err="1">
                <a:latin typeface="+mn-lt"/>
                <a:ea typeface="+mj-ea"/>
                <a:cs typeface="+mj-cs"/>
              </a:rPr>
              <a:t>QGIS</a:t>
            </a:r>
            <a:r>
              <a:rPr lang="en-US" sz="2400" dirty="0">
                <a:latin typeface="+mn-lt"/>
                <a:ea typeface="+mj-ea"/>
                <a:cs typeface="+mj-cs"/>
              </a:rPr>
              <a:t> Video Tutorials: </a:t>
            </a:r>
            <a:r>
              <a:rPr lang="en-US" sz="2400" dirty="0">
                <a:latin typeface="+mn-lt"/>
                <a:ea typeface="+mj-ea"/>
                <a:cs typeface="+mj-cs"/>
                <a:hlinkClick r:id="rId4"/>
              </a:rPr>
              <a:t>http://qgis-tutorials.mangomap.com/</a:t>
            </a:r>
            <a:endParaRPr lang="en-US" sz="2400" dirty="0">
              <a:latin typeface="+mn-lt"/>
              <a:ea typeface="+mj-ea"/>
              <a:cs typeface="+mj-cs"/>
            </a:endParaRPr>
          </a:p>
          <a:p>
            <a:pPr eaLnBrk="1" fontAlgn="auto" hangingPunct="1">
              <a:lnSpc>
                <a:spcPct val="90000"/>
              </a:lnSpc>
              <a:spcAft>
                <a:spcPts val="0"/>
              </a:spcAft>
              <a:defRPr/>
            </a:pPr>
            <a:endParaRPr lang="en-US" sz="2400" dirty="0">
              <a:latin typeface="+mn-lt"/>
              <a:ea typeface="+mj-ea"/>
              <a:cs typeface="+mj-cs"/>
            </a:endParaRPr>
          </a:p>
          <a:p>
            <a:pPr marL="282575" indent="-282575" eaLnBrk="1" fontAlgn="auto" hangingPunct="1">
              <a:lnSpc>
                <a:spcPct val="90000"/>
              </a:lnSpc>
              <a:spcAft>
                <a:spcPts val="0"/>
              </a:spcAft>
              <a:buFont typeface="Arial" pitchFamily="34" charset="0"/>
              <a:buChar char="•"/>
              <a:defRPr/>
            </a:pPr>
            <a:r>
              <a:rPr lang="en-US" sz="2400" dirty="0">
                <a:latin typeface="+mn-lt"/>
                <a:ea typeface="+mj-ea"/>
                <a:cs typeface="+mj-cs"/>
              </a:rPr>
              <a:t>YouTube has a lot of video tutorials for different </a:t>
            </a:r>
            <a:r>
              <a:rPr lang="en-US" sz="2400" dirty="0" err="1">
                <a:latin typeface="+mn-lt"/>
                <a:ea typeface="+mj-ea"/>
                <a:cs typeface="+mj-cs"/>
              </a:rPr>
              <a:t>QGIS</a:t>
            </a:r>
            <a:r>
              <a:rPr lang="en-US" sz="2400" dirty="0">
                <a:latin typeface="+mn-lt"/>
                <a:ea typeface="+mj-ea"/>
                <a:cs typeface="+mj-cs"/>
              </a:rPr>
              <a:t> topics:</a:t>
            </a:r>
          </a:p>
          <a:p>
            <a:pPr marL="261938" eaLnBrk="1" fontAlgn="auto" hangingPunct="1">
              <a:lnSpc>
                <a:spcPct val="90000"/>
              </a:lnSpc>
              <a:spcAft>
                <a:spcPts val="0"/>
              </a:spcAft>
              <a:defRPr/>
            </a:pPr>
            <a:r>
              <a:rPr lang="en-US" sz="2400" dirty="0">
                <a:latin typeface="+mn-lt"/>
                <a:ea typeface="+mj-ea"/>
                <a:cs typeface="+mj-cs"/>
                <a:hlinkClick r:id="rId5"/>
              </a:rPr>
              <a:t>www.youtube.com</a:t>
            </a:r>
            <a:r>
              <a:rPr lang="en-US" sz="2400" dirty="0">
                <a:latin typeface="+mn-lt"/>
                <a:ea typeface="+mj-ea"/>
                <a:cs typeface="+mj-cs"/>
              </a:rPr>
              <a:t> </a:t>
            </a:r>
          </a:p>
          <a:p>
            <a:pPr marL="261938" eaLnBrk="1" fontAlgn="auto" hangingPunct="1">
              <a:lnSpc>
                <a:spcPct val="90000"/>
              </a:lnSpc>
              <a:spcAft>
                <a:spcPts val="0"/>
              </a:spcAft>
              <a:defRPr/>
            </a:pPr>
            <a:endParaRPr lang="en-US" sz="2400" dirty="0">
              <a:latin typeface="+mn-lt"/>
              <a:ea typeface="+mj-ea"/>
              <a:cs typeface="+mj-cs"/>
            </a:endParaRPr>
          </a:p>
          <a:p>
            <a:pPr eaLnBrk="1" fontAlgn="auto" hangingPunct="1">
              <a:lnSpc>
                <a:spcPct val="90000"/>
              </a:lnSpc>
              <a:spcAft>
                <a:spcPts val="0"/>
              </a:spcAft>
              <a:defRPr/>
            </a:pPr>
            <a:endParaRPr lang="en-US" sz="2400" dirty="0">
              <a:latin typeface="+mn-lt"/>
              <a:ea typeface="+mj-ea"/>
              <a:cs typeface="+mj-cs"/>
            </a:endParaRPr>
          </a:p>
          <a:p>
            <a:pPr marL="282575" indent="-282575" eaLnBrk="1" fontAlgn="auto" hangingPunct="1">
              <a:lnSpc>
                <a:spcPct val="90000"/>
              </a:lnSpc>
              <a:spcAft>
                <a:spcPts val="0"/>
              </a:spcAft>
              <a:buFont typeface="Arial" pitchFamily="34" charset="0"/>
              <a:buChar char="•"/>
              <a:defRPr/>
            </a:pPr>
            <a:endParaRPr lang="en-US" sz="2400" dirty="0">
              <a:latin typeface="+mn-lt"/>
              <a:ea typeface="+mj-ea"/>
              <a:cs typeface="+mj-cs"/>
            </a:endParaRPr>
          </a:p>
          <a:p>
            <a:pPr eaLnBrk="1" fontAlgn="auto" hangingPunct="1">
              <a:lnSpc>
                <a:spcPct val="90000"/>
              </a:lnSpc>
              <a:spcAft>
                <a:spcPts val="0"/>
              </a:spcAft>
              <a:defRPr/>
            </a:pPr>
            <a:endParaRPr lang="en-US" sz="2400" dirty="0">
              <a:latin typeface="+mn-lt"/>
              <a:ea typeface="+mj-ea"/>
              <a:cs typeface="+mj-cs"/>
            </a:endParaRPr>
          </a:p>
        </p:txBody>
      </p:sp>
      <p:sp>
        <p:nvSpPr>
          <p:cNvPr id="5"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Other QGIS Reference Materials</a:t>
            </a:r>
            <a:endParaRPr lang="en-PH" altLang="en-US" sz="3200" b="1" dirty="0">
              <a:solidFill>
                <a:schemeClr val="bg1"/>
              </a:solidFill>
              <a:latin typeface="+mn-lt"/>
            </a:endParaRPr>
          </a:p>
        </p:txBody>
      </p:sp>
    </p:spTree>
    <p:extLst>
      <p:ext uri="{BB962C8B-B14F-4D97-AF65-F5344CB8AC3E}">
        <p14:creationId xmlns:p14="http://schemas.microsoft.com/office/powerpoint/2010/main" val="161966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FFE0D8C0-A397-4B5A-A93E-F6DA485F53E6}" type="slidenum">
              <a:rPr lang="en-GB" altLang="en-US" sz="1200">
                <a:solidFill>
                  <a:schemeClr val="bg1"/>
                </a:solidFill>
              </a:rPr>
              <a:pPr>
                <a:defRPr/>
              </a:pPr>
              <a:t>25</a:t>
            </a:fld>
            <a:endParaRPr lang="en-GB" altLang="en-US" sz="1200">
              <a:solidFill>
                <a:schemeClr val="bg1"/>
              </a:solidFill>
            </a:endParaRPr>
          </a:p>
        </p:txBody>
      </p:sp>
      <p:sp>
        <p:nvSpPr>
          <p:cNvPr id="7"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Online Course</a:t>
            </a:r>
            <a:endParaRPr lang="en-PH" altLang="en-US" sz="3200" b="1" dirty="0">
              <a:solidFill>
                <a:schemeClr val="bg1"/>
              </a:solidFill>
              <a:latin typeface="+mn-lt"/>
            </a:endParaRPr>
          </a:p>
        </p:txBody>
      </p:sp>
      <p:sp>
        <p:nvSpPr>
          <p:cNvPr id="4" name="TextBox 3"/>
          <p:cNvSpPr txBox="1"/>
          <p:nvPr/>
        </p:nvSpPr>
        <p:spPr>
          <a:xfrm>
            <a:off x="349250" y="1125538"/>
            <a:ext cx="8471222" cy="5312223"/>
          </a:xfrm>
          <a:prstGeom prst="rect">
            <a:avLst/>
          </a:prstGeom>
          <a:noFill/>
        </p:spPr>
        <p:txBody>
          <a:bodyPr wrap="square">
            <a:spAutoFit/>
          </a:bodyPr>
          <a:lstStyle/>
          <a:p>
            <a:pPr eaLnBrk="1" fontAlgn="auto" hangingPunct="1">
              <a:lnSpc>
                <a:spcPct val="90000"/>
              </a:lnSpc>
              <a:spcAft>
                <a:spcPts val="600"/>
              </a:spcAft>
              <a:defRPr/>
            </a:pPr>
            <a:r>
              <a:rPr lang="en-PH" sz="2400" smtClean="0"/>
              <a:t>There are different QGIS courses you can find online such as:</a:t>
            </a:r>
          </a:p>
          <a:p>
            <a:pPr marL="342900" indent="-342900" eaLnBrk="1" fontAlgn="auto" hangingPunct="1">
              <a:lnSpc>
                <a:spcPct val="90000"/>
              </a:lnSpc>
              <a:spcAft>
                <a:spcPts val="600"/>
              </a:spcAft>
              <a:buFont typeface="Arial" pitchFamily="34" charset="0"/>
              <a:buChar char="•"/>
              <a:defRPr/>
            </a:pPr>
            <a:r>
              <a:rPr lang="en-PH" sz="2400" smtClean="0"/>
              <a:t> Environmental QGIS Training from Gaia Resources:</a:t>
            </a:r>
          </a:p>
          <a:p>
            <a:pPr eaLnBrk="1" fontAlgn="auto" hangingPunct="1">
              <a:lnSpc>
                <a:spcPct val="90000"/>
              </a:lnSpc>
              <a:spcAft>
                <a:spcPts val="600"/>
              </a:spcAft>
              <a:defRPr/>
            </a:pPr>
            <a:r>
              <a:rPr lang="en-US" sz="2400">
                <a:hlinkClick r:id="rId2"/>
              </a:rPr>
              <a:t>https://www.gaiaresources.com.au/our-services/online-training</a:t>
            </a:r>
            <a:r>
              <a:rPr lang="en-US" sz="2400" smtClean="0">
                <a:hlinkClick r:id="rId2"/>
              </a:rPr>
              <a:t>/</a:t>
            </a:r>
            <a:endParaRPr lang="en-US" sz="2400" smtClean="0"/>
          </a:p>
          <a:p>
            <a:pPr eaLnBrk="1" fontAlgn="auto" hangingPunct="1">
              <a:lnSpc>
                <a:spcPct val="90000"/>
              </a:lnSpc>
              <a:spcAft>
                <a:spcPts val="1200"/>
              </a:spcAft>
              <a:defRPr/>
            </a:pPr>
            <a:endParaRPr lang="en-PH" sz="2400" smtClean="0"/>
          </a:p>
          <a:p>
            <a:pPr eaLnBrk="1" fontAlgn="auto" hangingPunct="1">
              <a:lnSpc>
                <a:spcPct val="90000"/>
              </a:lnSpc>
              <a:spcAft>
                <a:spcPts val="1200"/>
              </a:spcAft>
              <a:defRPr/>
            </a:pPr>
            <a:endParaRPr lang="en-PH" sz="2400"/>
          </a:p>
          <a:p>
            <a:pPr eaLnBrk="1" fontAlgn="auto" hangingPunct="1">
              <a:lnSpc>
                <a:spcPct val="90000"/>
              </a:lnSpc>
              <a:spcAft>
                <a:spcPts val="1200"/>
              </a:spcAft>
              <a:defRPr/>
            </a:pPr>
            <a:endParaRPr lang="en-PH" sz="2400" smtClean="0"/>
          </a:p>
          <a:p>
            <a:pPr eaLnBrk="1" fontAlgn="auto" hangingPunct="1">
              <a:lnSpc>
                <a:spcPct val="90000"/>
              </a:lnSpc>
              <a:spcAft>
                <a:spcPts val="1200"/>
              </a:spcAft>
              <a:defRPr/>
            </a:pPr>
            <a:endParaRPr lang="en-PH" sz="2400"/>
          </a:p>
          <a:p>
            <a:pPr eaLnBrk="1" fontAlgn="auto" hangingPunct="1">
              <a:lnSpc>
                <a:spcPct val="90000"/>
              </a:lnSpc>
              <a:spcAft>
                <a:spcPts val="1200"/>
              </a:spcAft>
              <a:defRPr/>
            </a:pPr>
            <a:endParaRPr lang="en-PH" sz="2400" smtClean="0"/>
          </a:p>
          <a:p>
            <a:pPr eaLnBrk="1" fontAlgn="auto" hangingPunct="1">
              <a:lnSpc>
                <a:spcPct val="90000"/>
              </a:lnSpc>
              <a:spcAft>
                <a:spcPts val="1200"/>
              </a:spcAft>
              <a:defRPr/>
            </a:pPr>
            <a:endParaRPr lang="en-US" sz="2400" smtClean="0"/>
          </a:p>
          <a:p>
            <a:pPr eaLnBrk="1" fontAlgn="auto" hangingPunct="1">
              <a:lnSpc>
                <a:spcPct val="90000"/>
              </a:lnSpc>
              <a:spcAft>
                <a:spcPts val="600"/>
              </a:spcAft>
              <a:defRPr/>
            </a:pPr>
            <a:r>
              <a:rPr lang="en-US" sz="2400" smtClean="0"/>
              <a:t>It is a self-paced course you can follow on YouTube:</a:t>
            </a:r>
          </a:p>
          <a:p>
            <a:pPr eaLnBrk="1" fontAlgn="auto" hangingPunct="1">
              <a:lnSpc>
                <a:spcPct val="90000"/>
              </a:lnSpc>
              <a:spcAft>
                <a:spcPts val="600"/>
              </a:spcAft>
              <a:defRPr/>
            </a:pPr>
            <a:r>
              <a:rPr lang="en-US" sz="2400">
                <a:hlinkClick r:id="rId3"/>
              </a:rPr>
              <a:t>https://www.youtube.com/playlist?list=PLfInsSYJw1lQ_vii1wxePr7aKqBOziKVQ</a:t>
            </a:r>
            <a:r>
              <a:rPr lang="en-PH" sz="2400" smtClean="0"/>
              <a:t> </a:t>
            </a:r>
            <a:endParaRPr lang="en-PH"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045" y="2348880"/>
            <a:ext cx="6701631" cy="2605865"/>
          </a:xfrm>
          <a:prstGeom prst="rect">
            <a:avLst/>
          </a:prstGeom>
        </p:spPr>
      </p:pic>
    </p:spTree>
    <p:extLst>
      <p:ext uri="{BB962C8B-B14F-4D97-AF65-F5344CB8AC3E}">
        <p14:creationId xmlns:p14="http://schemas.microsoft.com/office/powerpoint/2010/main" val="189463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FFE0D8C0-A397-4B5A-A93E-F6DA485F53E6}" type="slidenum">
              <a:rPr lang="en-GB" altLang="en-US" sz="1200">
                <a:solidFill>
                  <a:schemeClr val="bg1"/>
                </a:solidFill>
              </a:rPr>
              <a:pPr>
                <a:defRPr/>
              </a:pPr>
              <a:t>26</a:t>
            </a:fld>
            <a:endParaRPr lang="en-GB" altLang="en-US" sz="1200">
              <a:solidFill>
                <a:schemeClr val="bg1"/>
              </a:solidFill>
            </a:endParaRPr>
          </a:p>
        </p:txBody>
      </p:sp>
      <p:sp>
        <p:nvSpPr>
          <p:cNvPr id="7"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Online Course</a:t>
            </a:r>
            <a:endParaRPr lang="en-PH" altLang="en-US" sz="3200" b="1" dirty="0">
              <a:solidFill>
                <a:schemeClr val="bg1"/>
              </a:solidFill>
              <a:latin typeface="+mn-lt"/>
            </a:endParaRPr>
          </a:p>
        </p:txBody>
      </p:sp>
      <p:sp>
        <p:nvSpPr>
          <p:cNvPr id="4" name="TextBox 3"/>
          <p:cNvSpPr txBox="1"/>
          <p:nvPr/>
        </p:nvSpPr>
        <p:spPr>
          <a:xfrm>
            <a:off x="349250" y="1125538"/>
            <a:ext cx="8471222" cy="834074"/>
          </a:xfrm>
          <a:prstGeom prst="rect">
            <a:avLst/>
          </a:prstGeom>
          <a:noFill/>
        </p:spPr>
        <p:txBody>
          <a:bodyPr wrap="square">
            <a:spAutoFit/>
          </a:bodyPr>
          <a:lstStyle/>
          <a:p>
            <a:pPr marL="342900" indent="-342900" eaLnBrk="1" fontAlgn="auto" hangingPunct="1">
              <a:lnSpc>
                <a:spcPct val="90000"/>
              </a:lnSpc>
              <a:spcAft>
                <a:spcPts val="600"/>
              </a:spcAft>
              <a:buFont typeface="Arial" pitchFamily="34" charset="0"/>
              <a:buChar char="•"/>
              <a:defRPr/>
            </a:pPr>
            <a:r>
              <a:rPr lang="en-PH" sz="2400" smtClean="0"/>
              <a:t>Free QGIS courses from GeoAcademy:</a:t>
            </a:r>
          </a:p>
          <a:p>
            <a:pPr eaLnBrk="1" fontAlgn="auto" hangingPunct="1">
              <a:lnSpc>
                <a:spcPct val="90000"/>
              </a:lnSpc>
              <a:spcAft>
                <a:spcPts val="600"/>
              </a:spcAft>
              <a:defRPr/>
            </a:pPr>
            <a:r>
              <a:rPr lang="en-US" sz="2400">
                <a:hlinkClick r:id="rId2"/>
              </a:rPr>
              <a:t>https://foss4geo.wordpress.com</a:t>
            </a:r>
            <a:r>
              <a:rPr lang="en-US" sz="2400" smtClean="0">
                <a:hlinkClick r:id="rId2"/>
              </a:rPr>
              <a:t>/</a:t>
            </a:r>
            <a:endParaRPr lang="en-PH" sz="240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0" y="2060848"/>
            <a:ext cx="7730561" cy="4053503"/>
          </a:xfrm>
          <a:prstGeom prst="rect">
            <a:avLst/>
          </a:prstGeom>
        </p:spPr>
      </p:pic>
    </p:spTree>
    <p:extLst>
      <p:ext uri="{BB962C8B-B14F-4D97-AF65-F5344CB8AC3E}">
        <p14:creationId xmlns:p14="http://schemas.microsoft.com/office/powerpoint/2010/main" val="152942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BED9D9BC-D655-4E32-8445-0EC70507CD16}" type="slidenum">
              <a:rPr lang="en-GB" altLang="en-US" sz="1200"/>
              <a:pPr>
                <a:defRPr/>
              </a:pPr>
              <a:t>27</a:t>
            </a:fld>
            <a:endParaRPr lang="en-GB" altLang="en-US" sz="1200"/>
          </a:p>
        </p:txBody>
      </p:sp>
      <p:sp>
        <p:nvSpPr>
          <p:cNvPr id="13" name="Title 1"/>
          <p:cNvSpPr txBox="1">
            <a:spLocks/>
          </p:cNvSpPr>
          <p:nvPr/>
        </p:nvSpPr>
        <p:spPr>
          <a:xfrm>
            <a:off x="349250" y="1201886"/>
            <a:ext cx="8543925" cy="5251450"/>
          </a:xfrm>
          <a:prstGeom prst="rect">
            <a:avLst/>
          </a:prstGeom>
        </p:spPr>
        <p:txBody>
          <a:bodyPr/>
          <a:lstStyle/>
          <a:p>
            <a:pPr marL="261938" eaLnBrk="1" fontAlgn="auto" hangingPunct="1">
              <a:lnSpc>
                <a:spcPct val="90000"/>
              </a:lnSpc>
              <a:spcAft>
                <a:spcPts val="0"/>
              </a:spcAft>
              <a:defRPr/>
            </a:pPr>
            <a:endParaRPr lang="en-US" sz="2400" dirty="0">
              <a:latin typeface="+mn-lt"/>
              <a:ea typeface="+mj-ea"/>
              <a:cs typeface="+mj-cs"/>
            </a:endParaRPr>
          </a:p>
          <a:p>
            <a:pPr eaLnBrk="1" fontAlgn="auto" hangingPunct="1">
              <a:lnSpc>
                <a:spcPct val="90000"/>
              </a:lnSpc>
              <a:spcAft>
                <a:spcPts val="0"/>
              </a:spcAft>
              <a:defRPr/>
            </a:pPr>
            <a:endParaRPr lang="en-US" sz="2400" dirty="0">
              <a:latin typeface="+mn-lt"/>
              <a:ea typeface="+mj-ea"/>
              <a:cs typeface="+mj-cs"/>
            </a:endParaRPr>
          </a:p>
          <a:p>
            <a:pPr marL="282575" indent="-282575" eaLnBrk="1" fontAlgn="auto" hangingPunct="1">
              <a:lnSpc>
                <a:spcPct val="90000"/>
              </a:lnSpc>
              <a:spcAft>
                <a:spcPts val="0"/>
              </a:spcAft>
              <a:buFont typeface="Arial" pitchFamily="34" charset="0"/>
              <a:buChar char="•"/>
              <a:defRPr/>
            </a:pPr>
            <a:endParaRPr lang="en-US" sz="2400" dirty="0">
              <a:latin typeface="+mn-lt"/>
              <a:ea typeface="+mj-ea"/>
              <a:cs typeface="+mj-cs"/>
            </a:endParaRPr>
          </a:p>
          <a:p>
            <a:pPr eaLnBrk="1" fontAlgn="auto" hangingPunct="1">
              <a:lnSpc>
                <a:spcPct val="90000"/>
              </a:lnSpc>
              <a:spcAft>
                <a:spcPts val="0"/>
              </a:spcAft>
              <a:defRPr/>
            </a:pPr>
            <a:endParaRPr lang="en-US" sz="2400" dirty="0">
              <a:latin typeface="+mn-lt"/>
              <a:ea typeface="+mj-ea"/>
              <a:cs typeface="+mj-cs"/>
            </a:endParaRPr>
          </a:p>
        </p:txBody>
      </p:sp>
      <p:sp>
        <p:nvSpPr>
          <p:cNvPr id="7" name="Title 1"/>
          <p:cNvSpPr txBox="1">
            <a:spLocks/>
          </p:cNvSpPr>
          <p:nvPr/>
        </p:nvSpPr>
        <p:spPr>
          <a:xfrm>
            <a:off x="501650" y="2421086"/>
            <a:ext cx="8543925" cy="4032250"/>
          </a:xfrm>
          <a:prstGeom prst="rect">
            <a:avLst/>
          </a:prstGeom>
        </p:spPr>
        <p:txBody>
          <a:bodyPr/>
          <a:lstStyle/>
          <a:p>
            <a:pPr eaLnBrk="1" fontAlgn="auto" hangingPunct="1">
              <a:lnSpc>
                <a:spcPct val="90000"/>
              </a:lnSpc>
              <a:spcAft>
                <a:spcPts val="0"/>
              </a:spcAft>
              <a:defRPr/>
            </a:pPr>
            <a:endParaRPr lang="en-US" sz="2400" dirty="0">
              <a:latin typeface="+mn-lt"/>
              <a:ea typeface="+mj-ea"/>
              <a:cs typeface="+mj-cs"/>
            </a:endParaRPr>
          </a:p>
          <a:p>
            <a:pPr marL="282575" indent="-282575" eaLnBrk="1" fontAlgn="auto" hangingPunct="1">
              <a:lnSpc>
                <a:spcPct val="90000"/>
              </a:lnSpc>
              <a:spcAft>
                <a:spcPts val="0"/>
              </a:spcAft>
              <a:buFont typeface="Arial" pitchFamily="34" charset="0"/>
              <a:buChar char="•"/>
              <a:defRPr/>
            </a:pPr>
            <a:endParaRPr lang="en-US" sz="2400" dirty="0">
              <a:latin typeface="+mn-lt"/>
              <a:ea typeface="+mj-ea"/>
              <a:cs typeface="+mj-cs"/>
            </a:endParaRPr>
          </a:p>
          <a:p>
            <a:pPr eaLnBrk="1" fontAlgn="auto" hangingPunct="1">
              <a:lnSpc>
                <a:spcPct val="90000"/>
              </a:lnSpc>
              <a:spcAft>
                <a:spcPts val="0"/>
              </a:spcAft>
              <a:defRPr/>
            </a:pPr>
            <a:endParaRPr lang="en-US" sz="2400" dirty="0">
              <a:latin typeface="+mn-lt"/>
              <a:ea typeface="+mj-ea"/>
              <a:cs typeface="+mj-cs"/>
            </a:endParaRPr>
          </a:p>
        </p:txBody>
      </p:sp>
      <p:sp>
        <p:nvSpPr>
          <p:cNvPr id="12"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Health GeoLab Collaborative</a:t>
            </a:r>
            <a:endParaRPr lang="en-PH" altLang="en-US" sz="3200" b="1" dirty="0">
              <a:solidFill>
                <a:schemeClr val="bg1"/>
              </a:solidFill>
              <a:latin typeface="+mn-lt"/>
            </a:endParaRPr>
          </a:p>
        </p:txBody>
      </p:sp>
      <p:pic>
        <p:nvPicPr>
          <p:cNvPr id="14" name="Picture 13" descr="D:\GAIA-GEOSYSTEMS\DROPBOX\Dropbox (Personal)\HEALTH_GEOLAB\ADVOCACY\LOGO\Logo_HGLC_051117.jpg">
            <a:extLst>
              <a:ext uri="{FF2B5EF4-FFF2-40B4-BE49-F238E27FC236}">
                <a16:creationId xmlns="" xmlns:a16="http://schemas.microsoft.com/office/drawing/2014/main" id="{876E4900-0710-49C4-B079-F77C1CCD6AF1}"/>
              </a:ext>
            </a:extLst>
          </p:cNvPr>
          <p:cNvPicPr>
            <a:picLocks noChangeAspect="1" noChangeArrowheads="1"/>
          </p:cNvPicPr>
          <p:nvPr/>
        </p:nvPicPr>
        <p:blipFill>
          <a:blip r:embed="rId2" cstate="print"/>
          <a:srcRect/>
          <a:stretch>
            <a:fillRect/>
          </a:stretch>
        </p:blipFill>
        <p:spPr bwMode="auto">
          <a:xfrm>
            <a:off x="5004049" y="2175706"/>
            <a:ext cx="3716138" cy="1350613"/>
          </a:xfrm>
          <a:prstGeom prst="rect">
            <a:avLst/>
          </a:prstGeom>
          <a:noFill/>
          <a:ln>
            <a:solidFill>
              <a:schemeClr val="bg1"/>
            </a:solidFill>
          </a:ln>
          <a:effectLst>
            <a:outerShdw blurRad="63500" dist="38100" dir="2700000" sx="102000" sy="102000" algn="tl" rotWithShape="0">
              <a:srgbClr val="000000">
                <a:alpha val="39999"/>
              </a:srgbClr>
            </a:outerShdw>
          </a:effectLst>
          <a:extLst/>
        </p:spPr>
      </p:pic>
      <p:sp>
        <p:nvSpPr>
          <p:cNvPr id="15" name="Rectangle 14">
            <a:extLst>
              <a:ext uri="{FF2B5EF4-FFF2-40B4-BE49-F238E27FC236}">
                <a16:creationId xmlns="" xmlns:a16="http://schemas.microsoft.com/office/drawing/2014/main" id="{50D7E288-9136-4D30-9AD5-E2F5A54C56E7}"/>
              </a:ext>
            </a:extLst>
          </p:cNvPr>
          <p:cNvSpPr/>
          <p:nvPr/>
        </p:nvSpPr>
        <p:spPr>
          <a:xfrm>
            <a:off x="327064" y="2140197"/>
            <a:ext cx="4608512" cy="4416594"/>
          </a:xfrm>
          <a:prstGeom prst="rect">
            <a:avLst/>
          </a:prstGeom>
        </p:spPr>
        <p:txBody>
          <a:bodyPr wrap="square">
            <a:spAutoFit/>
          </a:bodyPr>
          <a:lstStyle/>
          <a:p>
            <a:r>
              <a:rPr lang="en-US" sz="2000" u="sng" dirty="0"/>
              <a:t>Vision: </a:t>
            </a:r>
          </a:p>
          <a:p>
            <a:endParaRPr lang="en-US" sz="500" b="1" dirty="0"/>
          </a:p>
          <a:p>
            <a:r>
              <a:rPr lang="en-US" sz="2000" dirty="0"/>
              <a:t>For the 30 low and middle income countries in Asia and the Pacific to fully benefit from the power of geography, geospatial data, and technologies to reach the health related Sustainable Development Goal of healthy lives and well-being for all (SDG 3).</a:t>
            </a:r>
          </a:p>
          <a:p>
            <a:endParaRPr lang="en-US" sz="1100" b="1" dirty="0"/>
          </a:p>
          <a:p>
            <a:r>
              <a:rPr lang="en-US" sz="2000" u="sng" dirty="0"/>
              <a:t>Mission:</a:t>
            </a:r>
          </a:p>
          <a:p>
            <a:endParaRPr lang="en-US" sz="500" b="1" dirty="0"/>
          </a:p>
          <a:p>
            <a:r>
              <a:rPr lang="en-US" sz="2000" dirty="0"/>
              <a:t>Facilitate the implementation of the HIS geo-enabling framework across low and middle income countries in Asia and the </a:t>
            </a:r>
            <a:r>
              <a:rPr lang="en-US" sz="2000"/>
              <a:t>Pacific</a:t>
            </a:r>
            <a:r>
              <a:rPr lang="en-US" sz="2000" smtClean="0"/>
              <a:t>.</a:t>
            </a:r>
            <a:endParaRPr lang="en-US" sz="2000" dirty="0"/>
          </a:p>
        </p:txBody>
      </p:sp>
      <p:sp>
        <p:nvSpPr>
          <p:cNvPr id="16" name="Rectangle 15">
            <a:extLst>
              <a:ext uri="{FF2B5EF4-FFF2-40B4-BE49-F238E27FC236}">
                <a16:creationId xmlns="" xmlns:a16="http://schemas.microsoft.com/office/drawing/2014/main" id="{210D9350-8B50-45EB-A342-48A2BDAABB59}"/>
              </a:ext>
            </a:extLst>
          </p:cNvPr>
          <p:cNvSpPr/>
          <p:nvPr/>
        </p:nvSpPr>
        <p:spPr>
          <a:xfrm>
            <a:off x="250282" y="1196752"/>
            <a:ext cx="8570190" cy="1015663"/>
          </a:xfrm>
          <a:prstGeom prst="rect">
            <a:avLst/>
          </a:prstGeom>
        </p:spPr>
        <p:txBody>
          <a:bodyPr wrap="square">
            <a:spAutoFit/>
          </a:bodyPr>
          <a:lstStyle/>
          <a:p>
            <a:r>
              <a:rPr lang="en-US" sz="2000" dirty="0"/>
              <a:t>The Health </a:t>
            </a:r>
            <a:r>
              <a:rPr lang="en-US" sz="2000" dirty="0" err="1"/>
              <a:t>GeoLab</a:t>
            </a:r>
            <a:r>
              <a:rPr lang="en-US" sz="2000" dirty="0"/>
              <a:t> Collaborative is a collective of institutions and individuals sharing the same vision and willing to engage their respective skills, experience, network and/or resources to achieve it.</a:t>
            </a:r>
          </a:p>
        </p:txBody>
      </p:sp>
      <p:pic>
        <p:nvPicPr>
          <p:cNvPr id="17" name="Picture 2" descr="D:\GAIA-GEOSYSTEMS\DROPBOX\Dropbox (Personal)\HEALTH_GEOLAB\ADVOCACY\FLYER\IMAGES\Map_Pager.jpg">
            <a:extLst>
              <a:ext uri="{FF2B5EF4-FFF2-40B4-BE49-F238E27FC236}">
                <a16:creationId xmlns="" xmlns:a16="http://schemas.microsoft.com/office/drawing/2014/main" id="{742A2CE3-4BE1-4C3E-AED7-2E1208494704}"/>
              </a:ext>
            </a:extLst>
          </p:cNvPr>
          <p:cNvPicPr>
            <a:picLocks noChangeAspect="1" noChangeArrowheads="1"/>
          </p:cNvPicPr>
          <p:nvPr/>
        </p:nvPicPr>
        <p:blipFill rotWithShape="1">
          <a:blip r:embed="rId3" cstate="print"/>
          <a:srcRect l="3064" t="3620" r="3359" b="3297"/>
          <a:stretch/>
        </p:blipFill>
        <p:spPr bwMode="auto">
          <a:xfrm>
            <a:off x="4994910" y="3715544"/>
            <a:ext cx="3786679" cy="2540352"/>
          </a:xfrm>
          <a:prstGeom prst="rect">
            <a:avLst/>
          </a:prstGeom>
          <a:noFill/>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2539538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Health GeoLab Collaborative</a:t>
            </a:r>
            <a:endParaRPr lang="en-PH" altLang="en-US" sz="3200" b="1" dirty="0">
              <a:solidFill>
                <a:schemeClr val="bg1"/>
              </a:solidFill>
              <a:latin typeface="+mn-lt"/>
            </a:endParaRPr>
          </a:p>
        </p:txBody>
      </p:sp>
      <p:sp>
        <p:nvSpPr>
          <p:cNvPr id="17" name="Rectangle 16">
            <a:extLst>
              <a:ext uri="{FF2B5EF4-FFF2-40B4-BE49-F238E27FC236}">
                <a16:creationId xmlns="" xmlns:a16="http://schemas.microsoft.com/office/drawing/2014/main" id="{77113C7F-3E03-4909-8A8B-3A454CC95521}"/>
              </a:ext>
            </a:extLst>
          </p:cNvPr>
          <p:cNvSpPr/>
          <p:nvPr/>
        </p:nvSpPr>
        <p:spPr>
          <a:xfrm>
            <a:off x="395536" y="947760"/>
            <a:ext cx="4608512" cy="461665"/>
          </a:xfrm>
          <a:prstGeom prst="rect">
            <a:avLst/>
          </a:prstGeom>
        </p:spPr>
        <p:txBody>
          <a:bodyPr wrap="square">
            <a:spAutoFit/>
          </a:bodyPr>
          <a:lstStyle/>
          <a:p>
            <a:r>
              <a:rPr lang="fr-CH" sz="2400" u="sng" dirty="0" err="1"/>
              <a:t>Members</a:t>
            </a:r>
            <a:endParaRPr lang="en-US" sz="2400" u="sng" dirty="0"/>
          </a:p>
        </p:txBody>
      </p:sp>
      <p:sp>
        <p:nvSpPr>
          <p:cNvPr id="30" name="Rectangle 29">
            <a:extLst>
              <a:ext uri="{FF2B5EF4-FFF2-40B4-BE49-F238E27FC236}">
                <a16:creationId xmlns="" xmlns:a16="http://schemas.microsoft.com/office/drawing/2014/main" id="{85B09BF9-4B2F-4649-A82C-C99AD6520151}"/>
              </a:ext>
            </a:extLst>
          </p:cNvPr>
          <p:cNvSpPr/>
          <p:nvPr/>
        </p:nvSpPr>
        <p:spPr>
          <a:xfrm>
            <a:off x="270384" y="1409425"/>
            <a:ext cx="4320480" cy="5324535"/>
          </a:xfrm>
          <a:prstGeom prst="rect">
            <a:avLst/>
          </a:prstGeom>
        </p:spPr>
        <p:txBody>
          <a:bodyPr wrap="square">
            <a:spAutoFit/>
          </a:bodyPr>
          <a:lstStyle/>
          <a:p>
            <a:r>
              <a:rPr lang="en-US" sz="2000" dirty="0"/>
              <a:t>The Collaborative strives to have members representing the full range of stakeholders involved in activities promoting and/or strengthening the use of geospatial data and technologies in the health sector in countries across Asia and the Pacific (government, development partners, private sector, academic institutions and open community).</a:t>
            </a:r>
          </a:p>
          <a:p>
            <a:endParaRPr lang="en-US" sz="1600" dirty="0"/>
          </a:p>
          <a:p>
            <a:r>
              <a:rPr lang="en-US" sz="2000" b="1" dirty="0"/>
              <a:t>Membership is free </a:t>
            </a:r>
            <a:r>
              <a:rPr lang="en-US" sz="2000" dirty="0"/>
              <a:t>and any institution or individual based in/having activities in Asia and the Pacific </a:t>
            </a:r>
            <a:r>
              <a:rPr lang="en-US" sz="2000"/>
              <a:t>who </a:t>
            </a:r>
            <a:r>
              <a:rPr lang="en-US" sz="2000" smtClean="0"/>
              <a:t>shares the </a:t>
            </a:r>
            <a:r>
              <a:rPr lang="en-US" sz="2000" dirty="0"/>
              <a:t>HGLC's vision and ready </a:t>
            </a:r>
            <a:r>
              <a:rPr lang="en-US" sz="2000"/>
              <a:t>to </a:t>
            </a:r>
            <a:r>
              <a:rPr lang="en-US" sz="2000" smtClean="0"/>
              <a:t>contribute </a:t>
            </a:r>
            <a:r>
              <a:rPr lang="en-US" sz="2000" dirty="0"/>
              <a:t>to its mission can be a </a:t>
            </a:r>
          </a:p>
          <a:p>
            <a:r>
              <a:rPr lang="en-US" sz="2000" dirty="0"/>
              <a:t>         Member of the HGLC</a:t>
            </a:r>
          </a:p>
        </p:txBody>
      </p:sp>
      <p:pic>
        <p:nvPicPr>
          <p:cNvPr id="2" name="Picture 1">
            <a:extLst>
              <a:ext uri="{FF2B5EF4-FFF2-40B4-BE49-F238E27FC236}">
                <a16:creationId xmlns="" xmlns:a16="http://schemas.microsoft.com/office/drawing/2014/main" id="{14CEF1CF-9E6B-474C-97D2-5154EA6AADD5}"/>
              </a:ext>
            </a:extLst>
          </p:cNvPr>
          <p:cNvPicPr>
            <a:picLocks noChangeAspect="1"/>
          </p:cNvPicPr>
          <p:nvPr/>
        </p:nvPicPr>
        <p:blipFill rotWithShape="1">
          <a:blip r:embed="rId2"/>
          <a:srcRect l="31111" t="12894" r="31888" b="8001"/>
          <a:stretch/>
        </p:blipFill>
        <p:spPr>
          <a:xfrm>
            <a:off x="4793625" y="1409425"/>
            <a:ext cx="4166849" cy="5010943"/>
          </a:xfrm>
          <a:prstGeom prst="rect">
            <a:avLst/>
          </a:prstGeom>
        </p:spPr>
      </p:pic>
    </p:spTree>
    <p:extLst>
      <p:ext uri="{BB962C8B-B14F-4D97-AF65-F5344CB8AC3E}">
        <p14:creationId xmlns:p14="http://schemas.microsoft.com/office/powerpoint/2010/main" val="3782879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Health GeoLab Collaborative</a:t>
            </a:r>
            <a:endParaRPr lang="en-PH" altLang="en-US" sz="3200" b="1" dirty="0">
              <a:solidFill>
                <a:schemeClr val="bg1"/>
              </a:solidFill>
              <a:latin typeface="+mn-lt"/>
            </a:endParaRPr>
          </a:p>
        </p:txBody>
      </p:sp>
      <p:sp>
        <p:nvSpPr>
          <p:cNvPr id="10" name="Rectangle 9">
            <a:extLst>
              <a:ext uri="{FF2B5EF4-FFF2-40B4-BE49-F238E27FC236}">
                <a16:creationId xmlns="" xmlns:a16="http://schemas.microsoft.com/office/drawing/2014/main" id="{7991D786-7E9A-4772-8FC3-E3F19D69C90E}"/>
              </a:ext>
            </a:extLst>
          </p:cNvPr>
          <p:cNvSpPr/>
          <p:nvPr/>
        </p:nvSpPr>
        <p:spPr>
          <a:xfrm>
            <a:off x="323528" y="1008264"/>
            <a:ext cx="4608512" cy="461665"/>
          </a:xfrm>
          <a:prstGeom prst="rect">
            <a:avLst/>
          </a:prstGeom>
        </p:spPr>
        <p:txBody>
          <a:bodyPr wrap="square">
            <a:spAutoFit/>
          </a:bodyPr>
          <a:lstStyle/>
          <a:p>
            <a:r>
              <a:rPr lang="fr-CH" sz="2400" u="sng" dirty="0" err="1"/>
              <a:t>Resources</a:t>
            </a:r>
            <a:endParaRPr lang="en-US" sz="2400" u="sng" dirty="0"/>
          </a:p>
        </p:txBody>
      </p:sp>
      <p:sp>
        <p:nvSpPr>
          <p:cNvPr id="11" name="Rectangle 10">
            <a:extLst>
              <a:ext uri="{FF2B5EF4-FFF2-40B4-BE49-F238E27FC236}">
                <a16:creationId xmlns="" xmlns:a16="http://schemas.microsoft.com/office/drawing/2014/main" id="{62EBA6CF-9036-4781-AFA9-40BF2A715474}"/>
              </a:ext>
            </a:extLst>
          </p:cNvPr>
          <p:cNvSpPr/>
          <p:nvPr/>
        </p:nvSpPr>
        <p:spPr>
          <a:xfrm>
            <a:off x="208473" y="1454075"/>
            <a:ext cx="4678299" cy="5693866"/>
          </a:xfrm>
          <a:prstGeom prst="rect">
            <a:avLst/>
          </a:prstGeom>
        </p:spPr>
        <p:txBody>
          <a:bodyPr wrap="square">
            <a:spAutoFit/>
          </a:bodyPr>
          <a:lstStyle/>
          <a:p>
            <a:pPr marL="623888" indent="-623888"/>
            <a:r>
              <a:rPr lang="en-US" sz="2000" b="1" dirty="0"/>
              <a:t>Reference material </a:t>
            </a:r>
            <a:r>
              <a:rPr lang="en-US" sz="2000" dirty="0"/>
              <a:t>(guidelines, starter kits, toolkits)</a:t>
            </a:r>
          </a:p>
          <a:p>
            <a:pPr marL="623888" indent="-623888"/>
            <a:endParaRPr lang="en-US" sz="1000" dirty="0"/>
          </a:p>
          <a:p>
            <a:pPr marL="623888" indent="-623888"/>
            <a:r>
              <a:rPr lang="en-US" sz="2000" b="1" dirty="0"/>
              <a:t>Knowledge repository </a:t>
            </a:r>
            <a:r>
              <a:rPr lang="en-US" sz="2000" dirty="0"/>
              <a:t>(79 resources pertaining to the 9 elements of the HIS geo-enabling framework</a:t>
            </a:r>
          </a:p>
          <a:p>
            <a:pPr marL="623888" indent="-623888"/>
            <a:endParaRPr lang="en-US" sz="1000" dirty="0"/>
          </a:p>
          <a:p>
            <a:pPr marL="623888" indent="-623888"/>
            <a:r>
              <a:rPr lang="en-US" sz="2000" b="1" dirty="0"/>
              <a:t>Network</a:t>
            </a:r>
            <a:r>
              <a:rPr lang="en-US" sz="2000" dirty="0"/>
              <a:t> (LinkedIn, 205 members)</a:t>
            </a:r>
          </a:p>
          <a:p>
            <a:pPr marL="623888" indent="-623888"/>
            <a:endParaRPr lang="en-US" sz="1000" dirty="0"/>
          </a:p>
          <a:p>
            <a:pPr marL="623888" indent="-623888"/>
            <a:r>
              <a:rPr lang="en-US" sz="2000" b="1" dirty="0"/>
              <a:t>Training material </a:t>
            </a:r>
            <a:r>
              <a:rPr lang="en-US" sz="2000" dirty="0"/>
              <a:t>(all the material from 3 training, this one to be added, HIS geo-enabling curriculum being created)</a:t>
            </a:r>
          </a:p>
          <a:p>
            <a:pPr marL="623888" indent="-623888"/>
            <a:endParaRPr lang="en-US" sz="1000" b="1" dirty="0"/>
          </a:p>
          <a:p>
            <a:pPr marL="623888" indent="-623888"/>
            <a:r>
              <a:rPr lang="en-US" sz="2000" b="1" dirty="0"/>
              <a:t>Access to GIS technology </a:t>
            </a:r>
            <a:r>
              <a:rPr lang="en-US" sz="2000" dirty="0"/>
              <a:t>(Esri grants and bundles for low and middle income countries)</a:t>
            </a:r>
          </a:p>
          <a:p>
            <a:pPr marL="623888" indent="-623888"/>
            <a:endParaRPr lang="en-US" sz="1000" dirty="0"/>
          </a:p>
          <a:p>
            <a:pPr marL="623888" indent="-623888"/>
            <a:r>
              <a:rPr lang="en-US" sz="2000" b="1" dirty="0"/>
              <a:t>Pool of expertise </a:t>
            </a:r>
            <a:r>
              <a:rPr lang="en-US" sz="2000" dirty="0"/>
              <a:t>(HIS “geo-enablers” based or working in Asia and Pacific)</a:t>
            </a:r>
          </a:p>
        </p:txBody>
      </p:sp>
      <p:pic>
        <p:nvPicPr>
          <p:cNvPr id="18" name="Picture 11">
            <a:extLst>
              <a:ext uri="{FF2B5EF4-FFF2-40B4-BE49-F238E27FC236}">
                <a16:creationId xmlns="" xmlns:a16="http://schemas.microsoft.com/office/drawing/2014/main" id="{F32B8EF7-82E2-4699-B49B-D95F93392261}"/>
              </a:ext>
            </a:extLst>
          </p:cNvPr>
          <p:cNvPicPr>
            <a:picLocks noChangeAspect="1" noChangeArrowheads="1"/>
          </p:cNvPicPr>
          <p:nvPr/>
        </p:nvPicPr>
        <p:blipFill>
          <a:blip r:embed="rId2" cstate="print"/>
          <a:srcRect l="29034" t="10248" r="27688" b="1461"/>
          <a:stretch>
            <a:fillRect/>
          </a:stretch>
        </p:blipFill>
        <p:spPr bwMode="auto">
          <a:xfrm>
            <a:off x="4886772" y="1057280"/>
            <a:ext cx="1371581" cy="1944216"/>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19" name="Picture 2">
            <a:extLst>
              <a:ext uri="{FF2B5EF4-FFF2-40B4-BE49-F238E27FC236}">
                <a16:creationId xmlns="" xmlns:a16="http://schemas.microsoft.com/office/drawing/2014/main" id="{0921BA7A-7261-4563-BBFF-75A3BCB71D96}"/>
              </a:ext>
            </a:extLst>
          </p:cNvPr>
          <p:cNvPicPr>
            <a:picLocks noChangeAspect="1" noChangeArrowheads="1"/>
          </p:cNvPicPr>
          <p:nvPr/>
        </p:nvPicPr>
        <p:blipFill>
          <a:blip r:embed="rId3" cstate="print"/>
          <a:srcRect l="30078" t="13745" r="28498" b="2302"/>
          <a:stretch>
            <a:fillRect/>
          </a:stretch>
        </p:blipFill>
        <p:spPr bwMode="auto">
          <a:xfrm>
            <a:off x="5652120" y="1561336"/>
            <a:ext cx="1368152" cy="1969718"/>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20" name="Rectangle 19">
            <a:extLst>
              <a:ext uri="{FF2B5EF4-FFF2-40B4-BE49-F238E27FC236}">
                <a16:creationId xmlns="" xmlns:a16="http://schemas.microsoft.com/office/drawing/2014/main" id="{4F66985F-F25C-4945-9C30-71D51F0FBD9A}"/>
              </a:ext>
            </a:extLst>
          </p:cNvPr>
          <p:cNvSpPr/>
          <p:nvPr/>
        </p:nvSpPr>
        <p:spPr>
          <a:xfrm>
            <a:off x="6372200" y="1175812"/>
            <a:ext cx="1728192" cy="338554"/>
          </a:xfrm>
          <a:prstGeom prst="rect">
            <a:avLst/>
          </a:prstGeom>
        </p:spPr>
        <p:txBody>
          <a:bodyPr wrap="square">
            <a:spAutoFit/>
          </a:bodyPr>
          <a:lstStyle/>
          <a:p>
            <a:r>
              <a:rPr lang="en-US" sz="1600"/>
              <a:t>Guidance</a:t>
            </a:r>
            <a:endParaRPr lang="en-US" sz="1600" dirty="0"/>
          </a:p>
        </p:txBody>
      </p:sp>
      <p:sp>
        <p:nvSpPr>
          <p:cNvPr id="21" name="Rectangle 20">
            <a:extLst>
              <a:ext uri="{FF2B5EF4-FFF2-40B4-BE49-F238E27FC236}">
                <a16:creationId xmlns="" xmlns:a16="http://schemas.microsoft.com/office/drawing/2014/main" id="{DDFB594A-95E7-4ED8-B8D4-341BFFA08AED}"/>
              </a:ext>
            </a:extLst>
          </p:cNvPr>
          <p:cNvSpPr/>
          <p:nvPr/>
        </p:nvSpPr>
        <p:spPr>
          <a:xfrm>
            <a:off x="7092280" y="1633344"/>
            <a:ext cx="1728192" cy="338554"/>
          </a:xfrm>
          <a:prstGeom prst="rect">
            <a:avLst/>
          </a:prstGeom>
        </p:spPr>
        <p:txBody>
          <a:bodyPr wrap="square">
            <a:spAutoFit/>
          </a:bodyPr>
          <a:lstStyle/>
          <a:p>
            <a:r>
              <a:rPr lang="en-US" sz="1600"/>
              <a:t>Starter kit</a:t>
            </a:r>
            <a:endParaRPr lang="en-US" sz="1600" dirty="0"/>
          </a:p>
        </p:txBody>
      </p:sp>
      <p:pic>
        <p:nvPicPr>
          <p:cNvPr id="22" name="Picture 3">
            <a:extLst>
              <a:ext uri="{FF2B5EF4-FFF2-40B4-BE49-F238E27FC236}">
                <a16:creationId xmlns="" xmlns:a16="http://schemas.microsoft.com/office/drawing/2014/main" id="{A7956BFD-899B-4CBA-A744-71E3B520DEF8}"/>
              </a:ext>
            </a:extLst>
          </p:cNvPr>
          <p:cNvPicPr>
            <a:picLocks noChangeAspect="1" noChangeArrowheads="1"/>
          </p:cNvPicPr>
          <p:nvPr/>
        </p:nvPicPr>
        <p:blipFill>
          <a:blip r:embed="rId4" cstate="print"/>
          <a:srcRect l="12419" t="11481" r="11184" b="1865"/>
          <a:stretch>
            <a:fillRect/>
          </a:stretch>
        </p:blipFill>
        <p:spPr bwMode="auto">
          <a:xfrm>
            <a:off x="6156772" y="2353424"/>
            <a:ext cx="2664296" cy="162432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23" name="Rectangle 22">
            <a:extLst>
              <a:ext uri="{FF2B5EF4-FFF2-40B4-BE49-F238E27FC236}">
                <a16:creationId xmlns="" xmlns:a16="http://schemas.microsoft.com/office/drawing/2014/main" id="{BB7A56FB-0088-49BF-97CD-C313DDC78183}"/>
              </a:ext>
            </a:extLst>
          </p:cNvPr>
          <p:cNvSpPr/>
          <p:nvPr/>
        </p:nvSpPr>
        <p:spPr>
          <a:xfrm>
            <a:off x="6999921" y="5809808"/>
            <a:ext cx="1728192" cy="338554"/>
          </a:xfrm>
          <a:prstGeom prst="rect">
            <a:avLst/>
          </a:prstGeom>
        </p:spPr>
        <p:txBody>
          <a:bodyPr wrap="square">
            <a:spAutoFit/>
          </a:bodyPr>
          <a:lstStyle/>
          <a:p>
            <a:r>
              <a:rPr lang="en-US" sz="1600" dirty="0"/>
              <a:t>Pool of expertise</a:t>
            </a:r>
          </a:p>
        </p:txBody>
      </p:sp>
      <p:sp>
        <p:nvSpPr>
          <p:cNvPr id="24" name="Rectangle 23">
            <a:extLst>
              <a:ext uri="{FF2B5EF4-FFF2-40B4-BE49-F238E27FC236}">
                <a16:creationId xmlns="" xmlns:a16="http://schemas.microsoft.com/office/drawing/2014/main" id="{B373C553-EBA2-4906-8D63-CA405D5F2E0A}"/>
              </a:ext>
            </a:extLst>
          </p:cNvPr>
          <p:cNvSpPr/>
          <p:nvPr/>
        </p:nvSpPr>
        <p:spPr>
          <a:xfrm>
            <a:off x="7020272" y="2050878"/>
            <a:ext cx="2736304" cy="338554"/>
          </a:xfrm>
          <a:prstGeom prst="rect">
            <a:avLst/>
          </a:prstGeom>
        </p:spPr>
        <p:txBody>
          <a:bodyPr wrap="square">
            <a:spAutoFit/>
          </a:bodyPr>
          <a:lstStyle/>
          <a:p>
            <a:r>
              <a:rPr lang="en-US" sz="1600" dirty="0"/>
              <a:t>Knowledge</a:t>
            </a:r>
            <a:r>
              <a:rPr lang="fr-CH" sz="1600" dirty="0"/>
              <a:t> </a:t>
            </a:r>
            <a:r>
              <a:rPr lang="en-US" sz="1600" dirty="0"/>
              <a:t>repository</a:t>
            </a:r>
          </a:p>
        </p:txBody>
      </p:sp>
      <p:sp>
        <p:nvSpPr>
          <p:cNvPr id="25" name="Rectangle 24">
            <a:extLst>
              <a:ext uri="{FF2B5EF4-FFF2-40B4-BE49-F238E27FC236}">
                <a16:creationId xmlns="" xmlns:a16="http://schemas.microsoft.com/office/drawing/2014/main" id="{F62CEC20-CE9D-4109-BB32-4FCD7EBE94E3}"/>
              </a:ext>
            </a:extLst>
          </p:cNvPr>
          <p:cNvSpPr/>
          <p:nvPr/>
        </p:nvSpPr>
        <p:spPr>
          <a:xfrm>
            <a:off x="7468569" y="4098724"/>
            <a:ext cx="1368152" cy="338554"/>
          </a:xfrm>
          <a:prstGeom prst="rect">
            <a:avLst/>
          </a:prstGeom>
        </p:spPr>
        <p:txBody>
          <a:bodyPr wrap="square">
            <a:spAutoFit/>
          </a:bodyPr>
          <a:lstStyle/>
          <a:p>
            <a:r>
              <a:rPr lang="en-US" sz="1600" dirty="0"/>
              <a:t>Network</a:t>
            </a:r>
          </a:p>
        </p:txBody>
      </p:sp>
      <p:sp>
        <p:nvSpPr>
          <p:cNvPr id="26" name="Rectangle 25">
            <a:extLst>
              <a:ext uri="{FF2B5EF4-FFF2-40B4-BE49-F238E27FC236}">
                <a16:creationId xmlns="" xmlns:a16="http://schemas.microsoft.com/office/drawing/2014/main" id="{7AD9AD7A-B4C4-42CC-83DB-494987CA4F3A}"/>
              </a:ext>
            </a:extLst>
          </p:cNvPr>
          <p:cNvSpPr/>
          <p:nvPr/>
        </p:nvSpPr>
        <p:spPr>
          <a:xfrm>
            <a:off x="4886772" y="5052402"/>
            <a:ext cx="1368152" cy="338554"/>
          </a:xfrm>
          <a:prstGeom prst="rect">
            <a:avLst/>
          </a:prstGeom>
        </p:spPr>
        <p:txBody>
          <a:bodyPr wrap="square">
            <a:spAutoFit/>
          </a:bodyPr>
          <a:lstStyle/>
          <a:p>
            <a:pPr algn="r"/>
            <a:r>
              <a:rPr lang="en-US" sz="1600" dirty="0"/>
              <a:t>Technology</a:t>
            </a:r>
          </a:p>
        </p:txBody>
      </p:sp>
      <p:pic>
        <p:nvPicPr>
          <p:cNvPr id="27" name="Picture 3">
            <a:extLst>
              <a:ext uri="{FF2B5EF4-FFF2-40B4-BE49-F238E27FC236}">
                <a16:creationId xmlns="" xmlns:a16="http://schemas.microsoft.com/office/drawing/2014/main" id="{12E0C27B-0241-4F0A-A7EA-3F66047ACC51}"/>
              </a:ext>
            </a:extLst>
          </p:cNvPr>
          <p:cNvPicPr>
            <a:picLocks noChangeAspect="1" noChangeArrowheads="1"/>
          </p:cNvPicPr>
          <p:nvPr/>
        </p:nvPicPr>
        <p:blipFill>
          <a:blip r:embed="rId5" cstate="print"/>
          <a:srcRect l="9266" t="13215" r="9333" b="895"/>
          <a:stretch>
            <a:fillRect/>
          </a:stretch>
        </p:blipFill>
        <p:spPr bwMode="auto">
          <a:xfrm>
            <a:off x="4736504" y="3408141"/>
            <a:ext cx="2643002" cy="1616258"/>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28" name="Picture 27">
            <a:extLst>
              <a:ext uri="{FF2B5EF4-FFF2-40B4-BE49-F238E27FC236}">
                <a16:creationId xmlns="" xmlns:a16="http://schemas.microsoft.com/office/drawing/2014/main" id="{AF8C1C80-6C74-43FD-BD90-8BA6852FCE4F}"/>
              </a:ext>
            </a:extLst>
          </p:cNvPr>
          <p:cNvPicPr>
            <a:picLocks noChangeAspect="1"/>
          </p:cNvPicPr>
          <p:nvPr/>
        </p:nvPicPr>
        <p:blipFill rotWithShape="1">
          <a:blip r:embed="rId6"/>
          <a:srcRect l="4323" t="12176" r="20075" b="17800"/>
          <a:stretch/>
        </p:blipFill>
        <p:spPr>
          <a:xfrm>
            <a:off x="4914191" y="5336687"/>
            <a:ext cx="1991026" cy="1404681"/>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29" name="Picture 28">
            <a:extLst>
              <a:ext uri="{FF2B5EF4-FFF2-40B4-BE49-F238E27FC236}">
                <a16:creationId xmlns="" xmlns:a16="http://schemas.microsoft.com/office/drawing/2014/main" id="{C6718175-6D4B-4263-8DCD-9A9C302ED360}"/>
              </a:ext>
            </a:extLst>
          </p:cNvPr>
          <p:cNvPicPr>
            <a:picLocks noChangeAspect="1"/>
          </p:cNvPicPr>
          <p:nvPr/>
        </p:nvPicPr>
        <p:blipFill rotWithShape="1">
          <a:blip r:embed="rId7"/>
          <a:srcRect l="1956" t="15777" r="9051" b="15117"/>
          <a:stretch/>
        </p:blipFill>
        <p:spPr>
          <a:xfrm>
            <a:off x="6247866" y="4558259"/>
            <a:ext cx="2448272" cy="1192708"/>
          </a:xfrm>
          <a:prstGeom prst="rect">
            <a:avLst/>
          </a:prstGeom>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40180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smtClean="0">
                <a:solidFill>
                  <a:schemeClr val="bg1"/>
                </a:solidFill>
                <a:latin typeface="+mn-lt"/>
              </a:rPr>
              <a:t>Documenting </a:t>
            </a:r>
            <a:r>
              <a:rPr lang="en-US" sz="3200" b="1">
                <a:solidFill>
                  <a:schemeClr val="bg1"/>
                </a:solidFill>
                <a:latin typeface="+mn-lt"/>
              </a:rPr>
              <a:t>the process</a:t>
            </a:r>
            <a:endParaRPr lang="en-PH" altLang="en-US" sz="3200" b="1" dirty="0">
              <a:solidFill>
                <a:schemeClr val="bg1"/>
              </a:solidFill>
              <a:latin typeface="+mn-lt"/>
            </a:endParaRPr>
          </a:p>
        </p:txBody>
      </p:sp>
      <p:pic>
        <p:nvPicPr>
          <p:cNvPr id="3" name="Picture 2"/>
          <p:cNvPicPr>
            <a:picLocks noChangeAspect="1" noChangeArrowheads="1"/>
          </p:cNvPicPr>
          <p:nvPr/>
        </p:nvPicPr>
        <p:blipFill>
          <a:blip r:embed="rId3" cstate="print"/>
          <a:srcRect l="51735" t="11760" r="9754" b="7601"/>
          <a:stretch>
            <a:fillRect/>
          </a:stretch>
        </p:blipFill>
        <p:spPr bwMode="auto">
          <a:xfrm>
            <a:off x="4849724" y="1268760"/>
            <a:ext cx="4035049" cy="4752528"/>
          </a:xfrm>
          <a:prstGeom prst="rect">
            <a:avLst/>
          </a:prstGeom>
          <a:noFill/>
          <a:ln w="9525">
            <a:noFill/>
            <a:miter lim="800000"/>
            <a:headEnd/>
            <a:tailEnd/>
          </a:ln>
        </p:spPr>
      </p:pic>
      <p:sp>
        <p:nvSpPr>
          <p:cNvPr id="4" name="Content Placeholder 2"/>
          <p:cNvSpPr txBox="1">
            <a:spLocks/>
          </p:cNvSpPr>
          <p:nvPr/>
        </p:nvSpPr>
        <p:spPr>
          <a:xfrm>
            <a:off x="252413" y="1206680"/>
            <a:ext cx="4823963" cy="243834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PH" smtClean="0"/>
              <a:t>The geospatial data management cycle comprises several steps and implementing these steps takes a long time and may involve different individuals.</a:t>
            </a:r>
            <a:endParaRPr lang="en-US" dirty="0"/>
          </a:p>
        </p:txBody>
      </p:sp>
      <p:sp>
        <p:nvSpPr>
          <p:cNvPr id="5" name="Rectangle 4"/>
          <p:cNvSpPr/>
          <p:nvPr/>
        </p:nvSpPr>
        <p:spPr>
          <a:xfrm rot="5400000">
            <a:off x="4774243" y="1622726"/>
            <a:ext cx="4484350" cy="3736709"/>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rot="5400000">
            <a:off x="5845517" y="3431773"/>
            <a:ext cx="4772382" cy="406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txBox="1">
            <a:spLocks/>
          </p:cNvSpPr>
          <p:nvPr/>
        </p:nvSpPr>
        <p:spPr>
          <a:xfrm>
            <a:off x="971601" y="3944507"/>
            <a:ext cx="4176463" cy="2364813"/>
          </a:xfrm>
          <a:prstGeom prst="rect">
            <a:avLst/>
          </a:prstGeom>
        </p:spPr>
        <p:txBody>
          <a:bodyPr rtlCol="0">
            <a:noAutofit/>
          </a:bodyPr>
          <a:lstStyle/>
          <a:p>
            <a:pPr marR="0" lvl="0" defTabSz="914400" latinLnBrk="0">
              <a:lnSpc>
                <a:spcPct val="90000"/>
              </a:lnSpc>
              <a:spcBef>
                <a:spcPts val="1000"/>
              </a:spcBef>
              <a:buClrTx/>
              <a:buSzTx/>
              <a:tabLst/>
              <a:defRPr/>
            </a:pPr>
            <a:r>
              <a:rPr lang="en-US" sz="2800" b="1" dirty="0">
                <a:latin typeface="+mn-lt"/>
                <a:cs typeface="+mn-cs"/>
              </a:rPr>
              <a:t>Documenting</a:t>
            </a:r>
            <a:r>
              <a:rPr lang="fr-CH" sz="2800" b="1" dirty="0">
                <a:latin typeface="+mn-lt"/>
                <a:cs typeface="+mn-cs"/>
              </a:rPr>
              <a:t> </a:t>
            </a:r>
            <a:r>
              <a:rPr lang="en-US" sz="2800" b="1" dirty="0">
                <a:latin typeface="+mn-lt"/>
                <a:cs typeface="+mn-cs"/>
              </a:rPr>
              <a:t>each</a:t>
            </a:r>
            <a:r>
              <a:rPr lang="fr-CH" sz="2800" b="1" dirty="0">
                <a:latin typeface="+mn-lt"/>
                <a:cs typeface="+mn-cs"/>
              </a:rPr>
              <a:t> </a:t>
            </a:r>
            <a:r>
              <a:rPr lang="en-US" sz="2800" b="1" dirty="0">
                <a:latin typeface="+mn-lt"/>
                <a:cs typeface="+mn-cs"/>
              </a:rPr>
              <a:t>step from the beginning as precisely as possible ensures that the process can be replicated</a:t>
            </a:r>
          </a:p>
        </p:txBody>
      </p:sp>
      <p:sp>
        <p:nvSpPr>
          <p:cNvPr id="8" name="Right Arrow 7"/>
          <p:cNvSpPr/>
          <p:nvPr/>
        </p:nvSpPr>
        <p:spPr>
          <a:xfrm>
            <a:off x="399347" y="4059106"/>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9"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a:t>
            </a:fld>
            <a:endParaRPr lang="en-GB" altLang="en-US"/>
          </a:p>
        </p:txBody>
      </p:sp>
    </p:spTree>
    <p:extLst>
      <p:ext uri="{BB962C8B-B14F-4D97-AF65-F5344CB8AC3E}">
        <p14:creationId xmlns:p14="http://schemas.microsoft.com/office/powerpoint/2010/main" val="181193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Health GeoLab Collaborative</a:t>
            </a:r>
            <a:endParaRPr lang="en-PH" altLang="en-US" sz="3200" b="1" dirty="0">
              <a:solidFill>
                <a:schemeClr val="bg1"/>
              </a:solidFill>
              <a:latin typeface="+mn-lt"/>
            </a:endParaRPr>
          </a:p>
        </p:txBody>
      </p:sp>
      <p:sp>
        <p:nvSpPr>
          <p:cNvPr id="17" name="Rectangle 3">
            <a:extLst>
              <a:ext uri="{FF2B5EF4-FFF2-40B4-BE49-F238E27FC236}">
                <a16:creationId xmlns="" xmlns:a16="http://schemas.microsoft.com/office/drawing/2014/main" id="{0BB42166-C8DB-4D62-8D74-AFC246FED1E3}"/>
              </a:ext>
            </a:extLst>
          </p:cNvPr>
          <p:cNvSpPr>
            <a:spLocks noChangeArrowheads="1"/>
          </p:cNvSpPr>
          <p:nvPr/>
        </p:nvSpPr>
        <p:spPr bwMode="auto">
          <a:xfrm>
            <a:off x="379058" y="4098019"/>
            <a:ext cx="8634288" cy="512413"/>
          </a:xfrm>
          <a:prstGeom prst="rect">
            <a:avLst/>
          </a:prstGeom>
          <a:noFill/>
          <a:ln w="9525">
            <a:noFill/>
            <a:miter lim="800000"/>
            <a:headEnd/>
            <a:tailEnd/>
          </a:ln>
        </p:spPr>
        <p:txBody>
          <a:bodyPr lIns="0" tIns="0" rIns="0" bIns="0"/>
          <a:lstStyle/>
          <a:p>
            <a:pPr marL="233363" indent="-233363" algn="ctr">
              <a:lnSpc>
                <a:spcPct val="90000"/>
              </a:lnSpc>
              <a:spcBef>
                <a:spcPct val="20000"/>
              </a:spcBef>
            </a:pPr>
            <a:r>
              <a:rPr lang="en-US" altLang="zh-CN" sz="2400" dirty="0">
                <a:ea typeface="SimSun" pitchFamily="2" charset="-122"/>
                <a:hlinkClick r:id="rId2">
                  <a:extLst>
                    <a:ext uri="{A12FA001-AC4F-418D-AE19-62706E023703}">
                      <ahyp:hlinkClr xmlns="" xmlns:ahyp="http://schemas.microsoft.com/office/drawing/2018/hyperlinkcolor" val="tx"/>
                    </a:ext>
                  </a:extLst>
                </a:hlinkClick>
              </a:rPr>
              <a:t>https://www.linkedin.com/groups/10311235</a:t>
            </a:r>
            <a:r>
              <a:rPr lang="en-US" altLang="zh-CN" sz="2400" dirty="0">
                <a:ea typeface="SimSun" pitchFamily="2" charset="-122"/>
              </a:rPr>
              <a:t> </a:t>
            </a:r>
          </a:p>
          <a:p>
            <a:pPr marL="233363" indent="-233363" algn="ctr">
              <a:lnSpc>
                <a:spcPct val="90000"/>
              </a:lnSpc>
              <a:spcBef>
                <a:spcPct val="20000"/>
              </a:spcBef>
            </a:pPr>
            <a:endParaRPr lang="en-US" altLang="zh-CN" sz="2400" dirty="0">
              <a:ea typeface="SimSun" pitchFamily="2" charset="-122"/>
            </a:endParaRPr>
          </a:p>
          <a:p>
            <a:pPr marL="233363" indent="-233363" algn="ctr">
              <a:lnSpc>
                <a:spcPct val="90000"/>
              </a:lnSpc>
              <a:spcBef>
                <a:spcPct val="20000"/>
              </a:spcBef>
              <a:buFont typeface="Arial" pitchFamily="34" charset="0"/>
              <a:buChar char="•"/>
            </a:pPr>
            <a:endParaRPr lang="en-US" altLang="zh-CN" sz="2400" dirty="0">
              <a:ea typeface="SimSun" pitchFamily="2" charset="-122"/>
            </a:endParaRPr>
          </a:p>
          <a:p>
            <a:pPr marL="233363" indent="-233363" algn="ctr">
              <a:lnSpc>
                <a:spcPct val="90000"/>
              </a:lnSpc>
              <a:spcBef>
                <a:spcPct val="20000"/>
              </a:spcBef>
              <a:buFont typeface="Arial" pitchFamily="34" charset="0"/>
              <a:buChar char="•"/>
            </a:pPr>
            <a:endParaRPr lang="en-US" altLang="zh-CN" sz="2400" dirty="0">
              <a:ea typeface="SimSun" pitchFamily="2" charset="-122"/>
            </a:endParaRPr>
          </a:p>
        </p:txBody>
      </p:sp>
      <p:sp>
        <p:nvSpPr>
          <p:cNvPr id="30" name="Title 1">
            <a:extLst>
              <a:ext uri="{FF2B5EF4-FFF2-40B4-BE49-F238E27FC236}">
                <a16:creationId xmlns="" xmlns:a16="http://schemas.microsoft.com/office/drawing/2014/main" id="{CA10BDDB-EB81-469C-B7C6-9D8EEEEF5DA9}"/>
              </a:ext>
            </a:extLst>
          </p:cNvPr>
          <p:cNvSpPr txBox="1">
            <a:spLocks/>
          </p:cNvSpPr>
          <p:nvPr/>
        </p:nvSpPr>
        <p:spPr>
          <a:xfrm>
            <a:off x="295062" y="1997426"/>
            <a:ext cx="8534400" cy="685800"/>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dirty="0">
                <a:ln>
                  <a:noFill/>
                </a:ln>
                <a:effectLst/>
                <a:uLnTx/>
                <a:uFillTx/>
                <a:ea typeface="+mj-ea"/>
                <a:cs typeface="+mj-cs"/>
              </a:rPr>
              <a:t>…contact us…</a:t>
            </a:r>
          </a:p>
        </p:txBody>
      </p:sp>
      <p:sp>
        <p:nvSpPr>
          <p:cNvPr id="31" name="Rectangle 3">
            <a:extLst>
              <a:ext uri="{FF2B5EF4-FFF2-40B4-BE49-F238E27FC236}">
                <a16:creationId xmlns="" xmlns:a16="http://schemas.microsoft.com/office/drawing/2014/main" id="{774212D6-62F6-4022-8149-CA999F048A00}"/>
              </a:ext>
            </a:extLst>
          </p:cNvPr>
          <p:cNvSpPr>
            <a:spLocks noChangeArrowheads="1"/>
          </p:cNvSpPr>
          <p:nvPr/>
        </p:nvSpPr>
        <p:spPr bwMode="auto">
          <a:xfrm>
            <a:off x="1248057" y="2518226"/>
            <a:ext cx="6624736" cy="469912"/>
          </a:xfrm>
          <a:prstGeom prst="rect">
            <a:avLst/>
          </a:prstGeom>
          <a:noFill/>
          <a:ln w="9525">
            <a:noFill/>
            <a:miter lim="800000"/>
            <a:headEnd/>
            <a:tailEnd/>
          </a:ln>
        </p:spPr>
        <p:txBody>
          <a:bodyPr lIns="0" tIns="0" rIns="0" bIns="0"/>
          <a:lstStyle/>
          <a:p>
            <a:pPr marL="233363" indent="-233363" algn="ctr">
              <a:lnSpc>
                <a:spcPct val="90000"/>
              </a:lnSpc>
              <a:spcBef>
                <a:spcPct val="20000"/>
              </a:spcBef>
            </a:pPr>
            <a:r>
              <a:rPr lang="en-US" altLang="zh-CN" sz="2400" smtClean="0">
                <a:ea typeface="SimSun" pitchFamily="2" charset="-122"/>
                <a:hlinkClick r:id="rId3"/>
              </a:rPr>
              <a:t>info@healthgeolab.net</a:t>
            </a:r>
            <a:endParaRPr lang="en-US" altLang="zh-CN" sz="2400" smtClean="0">
              <a:ea typeface="SimSun" pitchFamily="2" charset="-122"/>
            </a:endParaRPr>
          </a:p>
          <a:p>
            <a:pPr marL="233363" indent="-233363" algn="ctr">
              <a:lnSpc>
                <a:spcPct val="90000"/>
              </a:lnSpc>
              <a:spcBef>
                <a:spcPct val="20000"/>
              </a:spcBef>
            </a:pPr>
            <a:r>
              <a:rPr lang="en-US" altLang="zh-CN" sz="2400" smtClean="0">
                <a:ea typeface="SimSun" pitchFamily="2" charset="-122"/>
              </a:rPr>
              <a:t> </a:t>
            </a:r>
            <a:endParaRPr lang="en-US" altLang="zh-CN" sz="2400" dirty="0">
              <a:ea typeface="SimSun" pitchFamily="2" charset="-122"/>
            </a:endParaRPr>
          </a:p>
        </p:txBody>
      </p:sp>
      <p:sp>
        <p:nvSpPr>
          <p:cNvPr id="32" name="Rectangle 3">
            <a:extLst>
              <a:ext uri="{FF2B5EF4-FFF2-40B4-BE49-F238E27FC236}">
                <a16:creationId xmlns="" xmlns:a16="http://schemas.microsoft.com/office/drawing/2014/main" id="{29CD2F2C-C8A7-4B10-B0BE-95956199BDE9}"/>
              </a:ext>
            </a:extLst>
          </p:cNvPr>
          <p:cNvSpPr>
            <a:spLocks noChangeArrowheads="1"/>
          </p:cNvSpPr>
          <p:nvPr/>
        </p:nvSpPr>
        <p:spPr bwMode="auto">
          <a:xfrm>
            <a:off x="130654" y="3645024"/>
            <a:ext cx="8875546" cy="864096"/>
          </a:xfrm>
          <a:prstGeom prst="rect">
            <a:avLst/>
          </a:prstGeom>
          <a:noFill/>
          <a:ln w="9525">
            <a:noFill/>
            <a:miter lim="800000"/>
            <a:headEnd/>
            <a:tailEnd/>
          </a:ln>
        </p:spPr>
        <p:txBody>
          <a:bodyPr lIns="0" tIns="0" rIns="0" bIns="0"/>
          <a:lstStyle/>
          <a:p>
            <a:pPr marL="233363" indent="-233363" algn="ctr">
              <a:lnSpc>
                <a:spcPct val="90000"/>
              </a:lnSpc>
              <a:spcBef>
                <a:spcPct val="20000"/>
              </a:spcBef>
            </a:pPr>
            <a:r>
              <a:rPr lang="en-US" altLang="zh-CN" sz="2400" dirty="0">
                <a:ea typeface="SimSun" pitchFamily="2" charset="-122"/>
              </a:rPr>
              <a:t>Internet: </a:t>
            </a:r>
            <a:r>
              <a:rPr lang="en-US" altLang="zh-CN" sz="2400" dirty="0">
                <a:ea typeface="SimSun" pitchFamily="2" charset="-122"/>
                <a:hlinkClick r:id="rId4" action="ppaction://hlinkfile">
                  <a:extLst>
                    <a:ext uri="{A12FA001-AC4F-418D-AE19-62706E023703}">
                      <ahyp:hlinkClr xmlns="" xmlns:ahyp="http://schemas.microsoft.com/office/drawing/2018/hyperlinkcolor" val="tx"/>
                    </a:ext>
                  </a:extLst>
                </a:hlinkClick>
              </a:rPr>
              <a:t>healthgeolab.net</a:t>
            </a:r>
            <a:endParaRPr lang="en-US" altLang="zh-CN" sz="2400" dirty="0">
              <a:ea typeface="SimSun" pitchFamily="2" charset="-122"/>
            </a:endParaRPr>
          </a:p>
        </p:txBody>
      </p:sp>
      <p:sp>
        <p:nvSpPr>
          <p:cNvPr id="33" name="Title 1">
            <a:extLst>
              <a:ext uri="{FF2B5EF4-FFF2-40B4-BE49-F238E27FC236}">
                <a16:creationId xmlns="" xmlns:a16="http://schemas.microsoft.com/office/drawing/2014/main" id="{FD7A9532-AC3D-4793-9466-9A51A047BABD}"/>
              </a:ext>
            </a:extLst>
          </p:cNvPr>
          <p:cNvSpPr txBox="1">
            <a:spLocks/>
          </p:cNvSpPr>
          <p:nvPr/>
        </p:nvSpPr>
        <p:spPr>
          <a:xfrm>
            <a:off x="303006" y="3128530"/>
            <a:ext cx="8534400" cy="685800"/>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dirty="0">
                <a:ln>
                  <a:noFill/>
                </a:ln>
                <a:effectLst/>
                <a:uLnTx/>
                <a:uFillTx/>
                <a:ea typeface="+mj-ea"/>
                <a:cs typeface="+mj-cs"/>
              </a:rPr>
              <a:t>…or visit us</a:t>
            </a:r>
          </a:p>
        </p:txBody>
      </p:sp>
      <p:pic>
        <p:nvPicPr>
          <p:cNvPr id="35" name="Picture 4">
            <a:extLst>
              <a:ext uri="{FF2B5EF4-FFF2-40B4-BE49-F238E27FC236}">
                <a16:creationId xmlns="" xmlns:a16="http://schemas.microsoft.com/office/drawing/2014/main" id="{1737E2F3-315D-49BD-BAA0-70E67F2D5BD0}"/>
              </a:ext>
            </a:extLst>
          </p:cNvPr>
          <p:cNvPicPr>
            <a:picLocks noChangeAspect="1" noChangeArrowheads="1"/>
          </p:cNvPicPr>
          <p:nvPr/>
        </p:nvPicPr>
        <p:blipFill>
          <a:blip r:embed="rId5" cstate="print"/>
          <a:srcRect l="29162" t="17692" r="55914" b="53028"/>
          <a:stretch>
            <a:fillRect/>
          </a:stretch>
        </p:blipFill>
        <p:spPr bwMode="auto">
          <a:xfrm>
            <a:off x="245516" y="5149409"/>
            <a:ext cx="1201114" cy="1039278"/>
          </a:xfrm>
          <a:prstGeom prst="rect">
            <a:avLst/>
          </a:prstGeom>
          <a:noFill/>
          <a:ln w="9525">
            <a:noFill/>
            <a:miter lim="800000"/>
            <a:headEnd/>
            <a:tailEnd/>
          </a:ln>
        </p:spPr>
      </p:pic>
      <p:pic>
        <p:nvPicPr>
          <p:cNvPr id="36" name="Picture 5">
            <a:extLst>
              <a:ext uri="{FF2B5EF4-FFF2-40B4-BE49-F238E27FC236}">
                <a16:creationId xmlns="" xmlns:a16="http://schemas.microsoft.com/office/drawing/2014/main" id="{2A2EFD52-102F-442D-859D-9DE26391606F}"/>
              </a:ext>
            </a:extLst>
          </p:cNvPr>
          <p:cNvPicPr>
            <a:picLocks noChangeAspect="1" noChangeArrowheads="1"/>
          </p:cNvPicPr>
          <p:nvPr/>
        </p:nvPicPr>
        <p:blipFill>
          <a:blip r:embed="rId6" cstate="print"/>
          <a:srcRect l="60421" t="8446" r="17500" b="6170"/>
          <a:stretch>
            <a:fillRect/>
          </a:stretch>
        </p:blipFill>
        <p:spPr bwMode="auto">
          <a:xfrm>
            <a:off x="7973310" y="4867236"/>
            <a:ext cx="864096" cy="1369858"/>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37" name="Title 1">
            <a:extLst>
              <a:ext uri="{FF2B5EF4-FFF2-40B4-BE49-F238E27FC236}">
                <a16:creationId xmlns="" xmlns:a16="http://schemas.microsoft.com/office/drawing/2014/main" id="{08A1CC41-0EC0-4F52-9AC1-6AE97232B03A}"/>
              </a:ext>
            </a:extLst>
          </p:cNvPr>
          <p:cNvSpPr txBox="1">
            <a:spLocks/>
          </p:cNvSpPr>
          <p:nvPr/>
        </p:nvSpPr>
        <p:spPr>
          <a:xfrm>
            <a:off x="286072" y="1043922"/>
            <a:ext cx="8534400" cy="685800"/>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dirty="0">
                <a:ln>
                  <a:noFill/>
                </a:ln>
                <a:effectLst/>
                <a:uLnTx/>
                <a:uFillTx/>
                <a:ea typeface="+mj-ea"/>
                <a:cs typeface="+mj-cs"/>
              </a:rPr>
              <a:t>Join us (membership is free)…</a:t>
            </a:r>
          </a:p>
        </p:txBody>
      </p:sp>
      <p:sp>
        <p:nvSpPr>
          <p:cNvPr id="38" name="Rectangle 3">
            <a:extLst>
              <a:ext uri="{FF2B5EF4-FFF2-40B4-BE49-F238E27FC236}">
                <a16:creationId xmlns="" xmlns:a16="http://schemas.microsoft.com/office/drawing/2014/main" id="{E1F197D9-3D31-43B3-A533-747DCFF7ADE6}"/>
              </a:ext>
            </a:extLst>
          </p:cNvPr>
          <p:cNvSpPr>
            <a:spLocks noChangeArrowheads="1"/>
          </p:cNvSpPr>
          <p:nvPr/>
        </p:nvSpPr>
        <p:spPr bwMode="auto">
          <a:xfrm>
            <a:off x="1251813" y="1564722"/>
            <a:ext cx="6624736" cy="469912"/>
          </a:xfrm>
          <a:prstGeom prst="rect">
            <a:avLst/>
          </a:prstGeom>
          <a:noFill/>
          <a:ln w="9525">
            <a:noFill/>
            <a:miter lim="800000"/>
            <a:headEnd/>
            <a:tailEnd/>
          </a:ln>
        </p:spPr>
        <p:txBody>
          <a:bodyPr lIns="0" tIns="0" rIns="0" bIns="0"/>
          <a:lstStyle/>
          <a:p>
            <a:pPr marL="233363" indent="-233363" algn="ctr">
              <a:lnSpc>
                <a:spcPct val="90000"/>
              </a:lnSpc>
              <a:spcBef>
                <a:spcPct val="20000"/>
              </a:spcBef>
            </a:pPr>
            <a:r>
              <a:rPr lang="en-US" altLang="zh-CN" sz="2400" dirty="0">
                <a:ea typeface="SimSun" pitchFamily="2" charset="-122"/>
                <a:hlinkClick r:id="rId7">
                  <a:extLst>
                    <a:ext uri="{A12FA001-AC4F-418D-AE19-62706E023703}">
                      <ahyp:hlinkClr xmlns="" xmlns:ahyp="http://schemas.microsoft.com/office/drawing/2018/hyperlinkcolor" val="tx"/>
                    </a:ext>
                  </a:extLst>
                </a:hlinkClick>
              </a:rPr>
              <a:t>https://healthgeolab.net/join-us/</a:t>
            </a:r>
            <a:endParaRPr lang="en-US" altLang="zh-CN" sz="2400" dirty="0">
              <a:ea typeface="SimSun" pitchFamily="2" charset="-122"/>
            </a:endParaRPr>
          </a:p>
        </p:txBody>
      </p:sp>
      <p:pic>
        <p:nvPicPr>
          <p:cNvPr id="3" name="Picture 2">
            <a:extLst>
              <a:ext uri="{FF2B5EF4-FFF2-40B4-BE49-F238E27FC236}">
                <a16:creationId xmlns="" xmlns:a16="http://schemas.microsoft.com/office/drawing/2014/main" id="{516C0C89-ABE1-4063-A481-14C112EC68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4490" y="5308970"/>
            <a:ext cx="6083423" cy="841324"/>
          </a:xfrm>
          <a:prstGeom prst="rect">
            <a:avLst/>
          </a:prstGeom>
        </p:spPr>
      </p:pic>
    </p:spTree>
    <p:extLst>
      <p:ext uri="{BB962C8B-B14F-4D97-AF65-F5344CB8AC3E}">
        <p14:creationId xmlns:p14="http://schemas.microsoft.com/office/powerpoint/2010/main" val="400250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CFA5E-D7BE-45A1-BD59-8EBEFF519CD8}" type="slidenum">
              <a:rPr lang="en-GB" altLang="en-US" smtClean="0"/>
              <a:pPr/>
              <a:t>31</a:t>
            </a:fld>
            <a:endParaRPr lang="en-GB" altLang="en-US"/>
          </a:p>
        </p:txBody>
      </p:sp>
      <p:sp>
        <p:nvSpPr>
          <p:cNvPr id="3"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sz="2800" b="1" smtClean="0">
                <a:solidFill>
                  <a:schemeClr val="bg1"/>
                </a:solidFill>
                <a:latin typeface="+mn-lt"/>
              </a:rPr>
              <a:t>Esri </a:t>
            </a:r>
            <a:r>
              <a:rPr lang="en-PH" sz="2800" b="1">
                <a:solidFill>
                  <a:schemeClr val="bg1"/>
                </a:solidFill>
                <a:latin typeface="+mn-lt"/>
              </a:rPr>
              <a:t>Health and Human Services Grant </a:t>
            </a:r>
            <a:r>
              <a:rPr lang="en-PH" sz="2800" b="1" smtClean="0">
                <a:solidFill>
                  <a:schemeClr val="bg1"/>
                </a:solidFill>
                <a:latin typeface="+mn-lt"/>
              </a:rPr>
              <a:t>Program and Discounted Bundles</a:t>
            </a:r>
            <a:endParaRPr lang="en-PH" altLang="en-US" sz="2800" b="1" dirty="0">
              <a:solidFill>
                <a:schemeClr val="bg1"/>
              </a:solidFill>
              <a:latin typeface="+mn-lt"/>
            </a:endParaRPr>
          </a:p>
        </p:txBody>
      </p:sp>
      <p:sp>
        <p:nvSpPr>
          <p:cNvPr id="4" name="TextBox 3"/>
          <p:cNvSpPr txBox="1"/>
          <p:nvPr/>
        </p:nvSpPr>
        <p:spPr>
          <a:xfrm>
            <a:off x="251520" y="1125538"/>
            <a:ext cx="8615238" cy="5509200"/>
          </a:xfrm>
          <a:prstGeom prst="rect">
            <a:avLst/>
          </a:prstGeom>
          <a:noFill/>
        </p:spPr>
        <p:txBody>
          <a:bodyPr wrap="square">
            <a:spAutoFit/>
          </a:bodyPr>
          <a:lstStyle/>
          <a:p>
            <a:r>
              <a:rPr lang="en-PH" sz="2400"/>
              <a:t>This grant allows Ministries of Health of eligible countries to freely use the following Esri’s technology for a period of two years:</a:t>
            </a:r>
          </a:p>
          <a:p>
            <a:pPr marL="457200" indent="-457200">
              <a:buFont typeface="Arial" pitchFamily="34" charset="0"/>
              <a:buChar char="•"/>
            </a:pPr>
            <a:r>
              <a:rPr lang="en-PH" sz="2400"/>
              <a:t>5 ArcGIS Pro Basic licenses (term, single use)</a:t>
            </a:r>
          </a:p>
          <a:p>
            <a:pPr marL="457200" indent="-457200">
              <a:buFont typeface="Arial" pitchFamily="34" charset="0"/>
              <a:buChar char="•"/>
            </a:pPr>
            <a:r>
              <a:rPr lang="en-PH" sz="2400"/>
              <a:t>3  extensions (spatial analyst, network analyst, geostatistical analyst) single use per core desktop license</a:t>
            </a:r>
          </a:p>
          <a:p>
            <a:pPr marL="457200" indent="-457200">
              <a:buFont typeface="Arial" pitchFamily="34" charset="0"/>
              <a:buChar char="•"/>
            </a:pPr>
            <a:r>
              <a:rPr lang="en-PH" sz="2400"/>
              <a:t>ArcGIS Online via the typical desktop </a:t>
            </a:r>
            <a:r>
              <a:rPr lang="en-PH" sz="2400" smtClean="0"/>
              <a:t>entitlement</a:t>
            </a:r>
            <a:endParaRPr lang="en-PH" sz="2400"/>
          </a:p>
          <a:p>
            <a:r>
              <a:rPr lang="en-PH" sz="1600" smtClean="0"/>
              <a:t>  </a:t>
            </a:r>
            <a:endParaRPr lang="en-PH" sz="1600"/>
          </a:p>
          <a:p>
            <a:r>
              <a:rPr lang="en-PH" sz="2400" smtClean="0"/>
              <a:t>Visit this link for </a:t>
            </a:r>
            <a:r>
              <a:rPr lang="en-PH" sz="2400"/>
              <a:t>more information about this </a:t>
            </a:r>
            <a:r>
              <a:rPr lang="en-PH" sz="2400" smtClean="0"/>
              <a:t>grant, </a:t>
            </a:r>
            <a:r>
              <a:rPr lang="en-PH" sz="2400"/>
              <a:t>find out if your country is </a:t>
            </a:r>
            <a:r>
              <a:rPr lang="en-PH" sz="2400" smtClean="0"/>
              <a:t>eligible, </a:t>
            </a:r>
            <a:r>
              <a:rPr lang="en-PH" sz="2400"/>
              <a:t>and </a:t>
            </a:r>
            <a:r>
              <a:rPr lang="en-PH" sz="2400" smtClean="0"/>
              <a:t>to apply: </a:t>
            </a:r>
            <a:r>
              <a:rPr lang="en-PH" sz="2400" smtClean="0">
                <a:hlinkClick r:id="rId2"/>
              </a:rPr>
              <a:t>https</a:t>
            </a:r>
            <a:r>
              <a:rPr lang="en-PH" sz="2400">
                <a:hlinkClick r:id="rId2"/>
              </a:rPr>
              <a:t>://</a:t>
            </a:r>
            <a:r>
              <a:rPr lang="en-PH" sz="2400" smtClean="0">
                <a:hlinkClick r:id="rId2"/>
              </a:rPr>
              <a:t>bit.ly/2PjysU1</a:t>
            </a:r>
            <a:endParaRPr lang="en-PH" sz="2400" smtClean="0"/>
          </a:p>
          <a:p>
            <a:endParaRPr lang="en-PH" sz="2400"/>
          </a:p>
          <a:p>
            <a:r>
              <a:rPr lang="en-PH" sz="2400" smtClean="0"/>
              <a:t>Esri also offers discounted bundles with which you will get:</a:t>
            </a:r>
          </a:p>
          <a:p>
            <a:pPr marL="342900" indent="-342900">
              <a:buFont typeface="Arial" pitchFamily="34" charset="0"/>
              <a:buChar char="•"/>
            </a:pPr>
            <a:r>
              <a:rPr lang="en-PH" sz="2400" smtClean="0"/>
              <a:t>1 perpetual ArcGIS desktop license with 3 extensions</a:t>
            </a:r>
          </a:p>
          <a:p>
            <a:pPr marL="342900" indent="-342900">
              <a:buFont typeface="Arial" pitchFamily="34" charset="0"/>
              <a:buChar char="•"/>
            </a:pPr>
            <a:r>
              <a:rPr lang="en-PH" sz="2400" smtClean="0"/>
              <a:t>ArcGIS Online subscription for 1 year</a:t>
            </a:r>
          </a:p>
          <a:p>
            <a:endParaRPr lang="en-PH" sz="2400"/>
          </a:p>
          <a:p>
            <a:r>
              <a:rPr lang="en-PH" sz="2400" smtClean="0"/>
              <a:t>Please contact us at </a:t>
            </a:r>
            <a:r>
              <a:rPr lang="en-PH" sz="2400" smtClean="0">
                <a:hlinkClick r:id="rId3"/>
              </a:rPr>
              <a:t>info@healthgeolab.net</a:t>
            </a:r>
            <a:r>
              <a:rPr lang="en-PH" sz="2400" smtClean="0"/>
              <a:t> for more information.</a:t>
            </a:r>
            <a:endParaRPr lang="en-PH" sz="2400"/>
          </a:p>
        </p:txBody>
      </p:sp>
    </p:spTree>
    <p:extLst>
      <p:ext uri="{BB962C8B-B14F-4D97-AF65-F5344CB8AC3E}">
        <p14:creationId xmlns:p14="http://schemas.microsoft.com/office/powerpoint/2010/main" val="211912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defRPr/>
            </a:pPr>
            <a:fld id="{ACCBBA1D-3BD8-43CA-9A1A-BE247D57E9FC}" type="slidenum">
              <a:rPr lang="en-GB" altLang="en-US" sz="1200">
                <a:solidFill>
                  <a:schemeClr val="bg1"/>
                </a:solidFill>
              </a:rPr>
              <a:pPr>
                <a:defRPr/>
              </a:pPr>
              <a:t>32</a:t>
            </a:fld>
            <a:endParaRPr lang="en-GB" altLang="en-US" sz="1200">
              <a:solidFill>
                <a:schemeClr val="bg1"/>
              </a:solidFill>
            </a:endParaRPr>
          </a:p>
        </p:txBody>
      </p:sp>
      <p:sp>
        <p:nvSpPr>
          <p:cNvPr id="7" name="Title 1"/>
          <p:cNvSpPr txBox="1">
            <a:spLocks/>
          </p:cNvSpPr>
          <p:nvPr/>
        </p:nvSpPr>
        <p:spPr>
          <a:xfrm>
            <a:off x="501650" y="2205038"/>
            <a:ext cx="8543925" cy="4032250"/>
          </a:xfrm>
          <a:prstGeom prst="rect">
            <a:avLst/>
          </a:prstGeom>
        </p:spPr>
        <p:txBody>
          <a:bodyPr/>
          <a:lstStyle/>
          <a:p>
            <a:pPr eaLnBrk="1" fontAlgn="auto" hangingPunct="1">
              <a:lnSpc>
                <a:spcPct val="90000"/>
              </a:lnSpc>
              <a:spcAft>
                <a:spcPts val="0"/>
              </a:spcAft>
              <a:defRPr/>
            </a:pPr>
            <a:endParaRPr lang="en-US" sz="2400" dirty="0">
              <a:solidFill>
                <a:srgbClr val="346667"/>
              </a:solidFill>
              <a:latin typeface="+mn-lt"/>
              <a:ea typeface="+mj-ea"/>
              <a:cs typeface="+mj-cs"/>
            </a:endParaRPr>
          </a:p>
          <a:p>
            <a:pPr marL="282575" indent="-282575" eaLnBrk="1" fontAlgn="auto" hangingPunct="1">
              <a:lnSpc>
                <a:spcPct val="90000"/>
              </a:lnSpc>
              <a:spcAft>
                <a:spcPts val="0"/>
              </a:spcAft>
              <a:buFont typeface="Arial" pitchFamily="34" charset="0"/>
              <a:buChar char="•"/>
              <a:defRPr/>
            </a:pPr>
            <a:endParaRPr lang="en-US" sz="2400" dirty="0">
              <a:solidFill>
                <a:srgbClr val="346667"/>
              </a:solidFill>
              <a:latin typeface="+mn-lt"/>
              <a:ea typeface="+mj-ea"/>
              <a:cs typeface="+mj-cs"/>
            </a:endParaRPr>
          </a:p>
          <a:p>
            <a:pPr eaLnBrk="1" fontAlgn="auto" hangingPunct="1">
              <a:lnSpc>
                <a:spcPct val="90000"/>
              </a:lnSpc>
              <a:spcAft>
                <a:spcPts val="0"/>
              </a:spcAft>
              <a:defRPr/>
            </a:pPr>
            <a:endParaRPr lang="en-US" sz="2400" dirty="0">
              <a:solidFill>
                <a:srgbClr val="346667"/>
              </a:solidFill>
              <a:latin typeface="+mn-lt"/>
              <a:ea typeface="+mj-ea"/>
              <a:cs typeface="+mj-cs"/>
            </a:endParaRPr>
          </a:p>
        </p:txBody>
      </p:sp>
      <p:sp>
        <p:nvSpPr>
          <p:cNvPr id="11" name="Title 1"/>
          <p:cNvSpPr txBox="1">
            <a:spLocks/>
          </p:cNvSpPr>
          <p:nvPr/>
        </p:nvSpPr>
        <p:spPr bwMode="auto">
          <a:xfrm>
            <a:off x="179512" y="142975"/>
            <a:ext cx="8784976"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smtClean="0">
                <a:solidFill>
                  <a:schemeClr val="bg1"/>
                </a:solidFill>
                <a:latin typeface="+mn-lt"/>
              </a:rPr>
              <a:t>Thank you!</a:t>
            </a:r>
            <a:endParaRPr lang="en-PH" altLang="en-US" sz="3200" b="1" dirty="0">
              <a:solidFill>
                <a:schemeClr val="bg1"/>
              </a:solidFill>
              <a:latin typeface="+mn-lt"/>
            </a:endParaRPr>
          </a:p>
        </p:txBody>
      </p:sp>
      <p:sp>
        <p:nvSpPr>
          <p:cNvPr id="5" name="Title 1">
            <a:extLst>
              <a:ext uri="{FF2B5EF4-FFF2-40B4-BE49-F238E27FC236}">
                <a16:creationId xmlns="" xmlns:a16="http://schemas.microsoft.com/office/drawing/2014/main" id="{08A1CC41-0EC0-4F52-9AC1-6AE97232B03A}"/>
              </a:ext>
            </a:extLst>
          </p:cNvPr>
          <p:cNvSpPr txBox="1">
            <a:spLocks/>
          </p:cNvSpPr>
          <p:nvPr/>
        </p:nvSpPr>
        <p:spPr>
          <a:xfrm>
            <a:off x="271336" y="1807096"/>
            <a:ext cx="8534400" cy="685800"/>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PH" sz="3200" smtClean="0">
                <a:ea typeface="+mj-ea"/>
                <a:cs typeface="+mj-cs"/>
              </a:rPr>
              <a:t>Thank you to everyone.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PH" sz="3200" smtClean="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3200" b="0" i="0" u="none" strike="noStrike" kern="1200" cap="none" spc="0" normalizeH="0" baseline="0" smtClean="0">
                <a:ln>
                  <a:noFill/>
                </a:ln>
                <a:effectLst/>
                <a:uLnTx/>
                <a:uFillTx/>
                <a:ea typeface="+mj-ea"/>
                <a:cs typeface="+mj-cs"/>
              </a:rPr>
              <a:t>We</a:t>
            </a:r>
            <a:r>
              <a:rPr kumimoji="0" lang="en-PH" sz="3200" b="0" i="0" u="none" strike="noStrike" kern="1200" cap="none" spc="0" normalizeH="0" smtClean="0">
                <a:ln>
                  <a:noFill/>
                </a:ln>
                <a:effectLst/>
                <a:uLnTx/>
                <a:uFillTx/>
                <a:ea typeface="+mj-ea"/>
                <a:cs typeface="+mj-cs"/>
              </a:rPr>
              <a:t> hope that you have learned a lot from this training workshop and will continue to practice and apply what you have learned with your respective programs.</a:t>
            </a:r>
            <a:endParaRPr kumimoji="0" lang="en-US" sz="3200" b="0" i="0" u="none" strike="noStrike" kern="1200" cap="none" spc="0" normalizeH="0" baseline="0" dirty="0">
              <a:ln>
                <a:noFill/>
              </a:ln>
              <a:effectLst/>
              <a:uLnTx/>
              <a:uFillTx/>
              <a:ea typeface="+mj-ea"/>
              <a:cs typeface="+mj-cs"/>
            </a:endParaRPr>
          </a:p>
        </p:txBody>
      </p:sp>
    </p:spTree>
    <p:extLst>
      <p:ext uri="{BB962C8B-B14F-4D97-AF65-F5344CB8AC3E}">
        <p14:creationId xmlns:p14="http://schemas.microsoft.com/office/powerpoint/2010/main" val="247049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smtClean="0">
                <a:solidFill>
                  <a:schemeClr val="bg1"/>
                </a:solidFill>
                <a:latin typeface="+mn-lt"/>
              </a:rPr>
              <a:t>Documenting </a:t>
            </a:r>
            <a:r>
              <a:rPr lang="en-US" sz="3200" b="1">
                <a:solidFill>
                  <a:schemeClr val="bg1"/>
                </a:solidFill>
                <a:latin typeface="+mn-lt"/>
              </a:rPr>
              <a:t>the process</a:t>
            </a:r>
            <a:endParaRPr lang="en-PH" altLang="en-US" sz="3200" b="1" dirty="0">
              <a:solidFill>
                <a:schemeClr val="bg1"/>
              </a:solidFill>
              <a:latin typeface="+mn-lt"/>
            </a:endParaRPr>
          </a:p>
        </p:txBody>
      </p:sp>
      <p:pic>
        <p:nvPicPr>
          <p:cNvPr id="10" name="Picture 2"/>
          <p:cNvPicPr>
            <a:picLocks noChangeAspect="1" noChangeArrowheads="1"/>
          </p:cNvPicPr>
          <p:nvPr/>
        </p:nvPicPr>
        <p:blipFill>
          <a:blip r:embed="rId3" cstate="print"/>
          <a:srcRect l="51735" t="11760" r="9754" b="7601"/>
          <a:stretch>
            <a:fillRect/>
          </a:stretch>
        </p:blipFill>
        <p:spPr bwMode="auto">
          <a:xfrm>
            <a:off x="4849724" y="1556792"/>
            <a:ext cx="4035049" cy="4752528"/>
          </a:xfrm>
          <a:prstGeom prst="rect">
            <a:avLst/>
          </a:prstGeom>
          <a:noFill/>
          <a:ln w="9525">
            <a:noFill/>
            <a:miter lim="800000"/>
            <a:headEnd/>
            <a:tailEnd/>
          </a:ln>
        </p:spPr>
      </p:pic>
      <p:sp>
        <p:nvSpPr>
          <p:cNvPr id="1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4</a:t>
            </a:fld>
            <a:endParaRPr lang="en-GB" altLang="en-US"/>
          </a:p>
        </p:txBody>
      </p:sp>
      <p:sp>
        <p:nvSpPr>
          <p:cNvPr id="9" name="Content Placeholder 2"/>
          <p:cNvSpPr txBox="1">
            <a:spLocks/>
          </p:cNvSpPr>
          <p:nvPr/>
        </p:nvSpPr>
        <p:spPr>
          <a:xfrm>
            <a:off x="179512" y="1412776"/>
            <a:ext cx="5040560" cy="518457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mtClean="0"/>
              <a:t>Some steps may require simple documentation such as just describing the choices made and why</a:t>
            </a:r>
          </a:p>
          <a:p>
            <a:r>
              <a:rPr lang="en-PH" smtClean="0"/>
              <a:t>Other steps may require a more lengthy description of the processes and other elements involved:</a:t>
            </a:r>
          </a:p>
          <a:p>
            <a:pPr lvl="1">
              <a:buFont typeface="Wingdings" pitchFamily="2" charset="2"/>
              <a:buChar char="§"/>
            </a:pPr>
            <a:r>
              <a:rPr lang="en-PH" sz="2800" smtClean="0"/>
              <a:t> Compiling existing data </a:t>
            </a:r>
          </a:p>
          <a:p>
            <a:pPr lvl="1">
              <a:buFont typeface="Wingdings" pitchFamily="2" charset="2"/>
              <a:buChar char="§"/>
            </a:pPr>
            <a:r>
              <a:rPr lang="en-PH" sz="2800" smtClean="0"/>
              <a:t> Collecting or extracting data</a:t>
            </a:r>
          </a:p>
          <a:p>
            <a:pPr lvl="1">
              <a:buFont typeface="Wingdings" pitchFamily="2" charset="2"/>
              <a:buChar char="§"/>
            </a:pPr>
            <a:r>
              <a:rPr lang="en-PH" sz="2800" smtClean="0"/>
              <a:t> Cleaning and validating data</a:t>
            </a:r>
          </a:p>
          <a:p>
            <a:pPr lvl="1">
              <a:buFont typeface="Wingdings" pitchFamily="2" charset="2"/>
              <a:buChar char="§"/>
            </a:pPr>
            <a:r>
              <a:rPr lang="en-PH" sz="2800" smtClean="0"/>
              <a:t> Using the data</a:t>
            </a:r>
            <a:endParaRPr lang="en-US" dirty="0"/>
          </a:p>
        </p:txBody>
      </p:sp>
    </p:spTree>
    <p:extLst>
      <p:ext uri="{BB962C8B-B14F-4D97-AF65-F5344CB8AC3E}">
        <p14:creationId xmlns:p14="http://schemas.microsoft.com/office/powerpoint/2010/main" val="83601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smtClean="0">
                <a:solidFill>
                  <a:schemeClr val="bg1"/>
                </a:solidFill>
                <a:latin typeface="+mn-lt"/>
              </a:rPr>
              <a:t>Documenting </a:t>
            </a:r>
            <a:r>
              <a:rPr lang="en-US" sz="3200" b="1">
                <a:solidFill>
                  <a:schemeClr val="bg1"/>
                </a:solidFill>
                <a:latin typeface="+mn-lt"/>
              </a:rPr>
              <a:t>the process</a:t>
            </a:r>
            <a:endParaRPr lang="en-PH" altLang="en-US" sz="3200" b="1" dirty="0">
              <a:solidFill>
                <a:schemeClr val="bg1"/>
              </a:solidFill>
              <a:latin typeface="+mn-lt"/>
            </a:endParaRPr>
          </a:p>
        </p:txBody>
      </p:sp>
      <p:sp>
        <p:nvSpPr>
          <p:cNvPr id="10" name="Content Placeholder 2"/>
          <p:cNvSpPr txBox="1">
            <a:spLocks/>
          </p:cNvSpPr>
          <p:nvPr/>
        </p:nvSpPr>
        <p:spPr>
          <a:xfrm>
            <a:off x="179512" y="1052736"/>
            <a:ext cx="8640960" cy="129614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mtClean="0">
                <a:latin typeface="Calibri" pitchFamily="34" charset="0"/>
                <a:cs typeface="Calibri" pitchFamily="34" charset="0"/>
              </a:rPr>
              <a:t>The </a:t>
            </a:r>
            <a:r>
              <a:rPr lang="en-PH">
                <a:latin typeface="Calibri" pitchFamily="34" charset="0"/>
                <a:cs typeface="Calibri" pitchFamily="34" charset="0"/>
              </a:rPr>
              <a:t>document on the geographic accessibility analysis done by the World Health Organization (WHO) to support maternal and newborn health in Cambodia is an example (below</a:t>
            </a:r>
            <a:r>
              <a:rPr lang="en-PH" smtClean="0">
                <a:latin typeface="Calibri" pitchFamily="34" charset="0"/>
                <a:cs typeface="Calibri" pitchFamily="34" charset="0"/>
              </a:rPr>
              <a:t>).</a:t>
            </a:r>
            <a:endParaRPr lang="en-PH">
              <a:latin typeface="Calibri" pitchFamily="34" charset="0"/>
              <a:cs typeface="Calibri" pitchFamily="34" charset="0"/>
            </a:endParaRPr>
          </a:p>
          <a:p>
            <a:pPr marL="0" indent="0">
              <a:buFont typeface="Arial" charset="0"/>
              <a:buNone/>
            </a:pPr>
            <a:endParaRPr lang="en-US" dirty="0"/>
          </a:p>
        </p:txBody>
      </p:sp>
      <p:sp>
        <p:nvSpPr>
          <p:cNvPr id="11" name="Content Placeholder 2"/>
          <p:cNvSpPr txBox="1">
            <a:spLocks/>
          </p:cNvSpPr>
          <p:nvPr/>
        </p:nvSpPr>
        <p:spPr>
          <a:xfrm>
            <a:off x="174865" y="2708920"/>
            <a:ext cx="5385326"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PH" sz="2800" dirty="0" smtClean="0"/>
              <a:t>All the elements and processes involved (indicators, targets, assumptions, tools, analyses, data, and norms) are fully documented </a:t>
            </a:r>
            <a:r>
              <a:rPr lang="en-PH" sz="2800" smtClean="0"/>
              <a:t>in the </a:t>
            </a:r>
            <a:r>
              <a:rPr lang="en-PH" sz="2800" dirty="0" smtClean="0"/>
              <a:t>report.</a:t>
            </a:r>
            <a:endParaRPr lang="en-US" sz="2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66911" y="3110542"/>
            <a:ext cx="3739158" cy="2647884"/>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3" name="Title 1"/>
          <p:cNvSpPr txBox="1">
            <a:spLocks/>
          </p:cNvSpPr>
          <p:nvPr/>
        </p:nvSpPr>
        <p:spPr>
          <a:xfrm>
            <a:off x="899592" y="5024627"/>
            <a:ext cx="4660599" cy="1572725"/>
          </a:xfrm>
          <a:prstGeom prst="rect">
            <a:avLst/>
          </a:prstGeom>
        </p:spPr>
        <p:txBody>
          <a:bodyPr rtlCol="0">
            <a:noAutofit/>
          </a:bodyPr>
          <a:lstStyle/>
          <a:p>
            <a:pPr marR="0" lvl="0" eaLnBrk="1" hangingPunct="1">
              <a:lnSpc>
                <a:spcPct val="100000"/>
              </a:lnSpc>
              <a:spcBef>
                <a:spcPct val="20000"/>
              </a:spcBef>
              <a:buClrTx/>
              <a:buSzTx/>
              <a:tabLst/>
              <a:defRPr/>
            </a:pPr>
            <a:r>
              <a:rPr lang="en-US" sz="2800" b="1" dirty="0">
                <a:latin typeface="+mn-lt"/>
                <a:cs typeface="+mn-cs"/>
              </a:rPr>
              <a:t>A good document such as this will </a:t>
            </a:r>
            <a:r>
              <a:rPr lang="en-US" sz="2800" b="1">
                <a:latin typeface="+mn-lt"/>
                <a:cs typeface="+mn-cs"/>
              </a:rPr>
              <a:t>allow </a:t>
            </a:r>
            <a:r>
              <a:rPr lang="en-US" sz="2800" b="1" smtClean="0">
                <a:latin typeface="+mn-lt"/>
                <a:cs typeface="+mn-cs"/>
              </a:rPr>
              <a:t>someone </a:t>
            </a:r>
            <a:r>
              <a:rPr lang="en-US" sz="2800" b="1" dirty="0">
                <a:latin typeface="+mn-lt"/>
                <a:cs typeface="+mn-cs"/>
              </a:rPr>
              <a:t>else to obtain the same results</a:t>
            </a:r>
          </a:p>
        </p:txBody>
      </p:sp>
      <p:sp>
        <p:nvSpPr>
          <p:cNvPr id="15" name="Right Arrow 14"/>
          <p:cNvSpPr/>
          <p:nvPr/>
        </p:nvSpPr>
        <p:spPr>
          <a:xfrm>
            <a:off x="296971" y="5161653"/>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Rectangle 15"/>
          <p:cNvSpPr/>
          <p:nvPr/>
        </p:nvSpPr>
        <p:spPr>
          <a:xfrm>
            <a:off x="3805560" y="6525344"/>
            <a:ext cx="5086920" cy="276999"/>
          </a:xfrm>
          <a:prstGeom prst="rect">
            <a:avLst/>
          </a:prstGeom>
        </p:spPr>
        <p:txBody>
          <a:bodyPr wrap="square">
            <a:spAutoFit/>
          </a:bodyPr>
          <a:lstStyle/>
          <a:p>
            <a:r>
              <a:rPr lang="en-US" sz="1200" dirty="0" smtClean="0"/>
              <a:t>http</a:t>
            </a:r>
            <a:r>
              <a:rPr lang="en-US" sz="1200" smtClean="0"/>
              <a:t>://www.healthgeolab.net/KNOW_REP/WHO-HIS-HGF-GIS-2016.2-eng.pdf</a:t>
            </a:r>
            <a:endParaRPr lang="en-US" sz="1200" dirty="0"/>
          </a:p>
        </p:txBody>
      </p:sp>
      <p:sp>
        <p:nvSpPr>
          <p:cNvPr id="17"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5</a:t>
            </a:fld>
            <a:endParaRPr lang="en-GB" altLang="en-US"/>
          </a:p>
        </p:txBody>
      </p:sp>
      <p:pic>
        <p:nvPicPr>
          <p:cNvPr id="14" name="Picture 4" descr="C:\Users\Samsung\AppData\Local\Microsoft\Windows\INetCache\IE\TH5BE5R4\sivvus-pendrive-ic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2563" y="5687905"/>
            <a:ext cx="797909" cy="79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40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6</a:t>
            </a:fld>
            <a:endParaRPr lang="en-GB" altLang="en-US"/>
          </a:p>
        </p:txBody>
      </p:sp>
      <p:sp>
        <p:nvSpPr>
          <p:cNvPr id="5" name="Rectangle 3"/>
          <p:cNvSpPr>
            <a:spLocks noChangeArrowheads="1"/>
          </p:cNvSpPr>
          <p:nvPr/>
        </p:nvSpPr>
        <p:spPr bwMode="auto">
          <a:xfrm>
            <a:off x="323528" y="1196752"/>
            <a:ext cx="4879000" cy="2214245"/>
          </a:xfrm>
          <a:prstGeom prst="rect">
            <a:avLst/>
          </a:prstGeom>
          <a:noFill/>
          <a:ln w="9525">
            <a:noFill/>
            <a:miter lim="800000"/>
            <a:headEnd/>
            <a:tailEnd/>
          </a:ln>
        </p:spPr>
        <p:txBody>
          <a:bodyPr lIns="0" tIns="0" rIns="0" bIns="0"/>
          <a:lstStyle/>
          <a:p>
            <a:pPr lvl="0"/>
            <a:r>
              <a:rPr lang="en-US" sz="2600"/>
              <a:t>D</a:t>
            </a:r>
            <a:r>
              <a:rPr lang="en-US" sz="2600" smtClean="0"/>
              <a:t>ocumentation </a:t>
            </a:r>
            <a:r>
              <a:rPr lang="en-US" sz="2600"/>
              <a:t>is </a:t>
            </a:r>
            <a:r>
              <a:rPr lang="en-US" sz="2600" smtClean="0"/>
              <a:t>an integral </a:t>
            </a:r>
            <a:r>
              <a:rPr lang="en-US" sz="2600"/>
              <a:t>step in the geospatial data management cycle. This applies not only to the processes involved but also to the individual data compiled and created.</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2528" y="1772816"/>
            <a:ext cx="3545936" cy="41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288560" y="2132856"/>
            <a:ext cx="432048" cy="25562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8" name="Rectangle 3"/>
          <p:cNvSpPr>
            <a:spLocks noChangeArrowheads="1"/>
          </p:cNvSpPr>
          <p:nvPr/>
        </p:nvSpPr>
        <p:spPr bwMode="auto">
          <a:xfrm>
            <a:off x="1044377" y="4221088"/>
            <a:ext cx="4463727" cy="1584176"/>
          </a:xfrm>
          <a:prstGeom prst="rect">
            <a:avLst/>
          </a:prstGeom>
          <a:noFill/>
          <a:ln w="9525">
            <a:noFill/>
            <a:miter lim="800000"/>
            <a:headEnd/>
            <a:tailEnd/>
          </a:ln>
        </p:spPr>
        <p:txBody>
          <a:bodyPr lIns="0" tIns="0" rIns="0" bIns="0"/>
          <a:lstStyle/>
          <a:p>
            <a:pPr lvl="0"/>
            <a:r>
              <a:rPr lang="en-US" sz="2600"/>
              <a:t>All data – geospatial and statistical – must be properly </a:t>
            </a:r>
            <a:r>
              <a:rPr lang="en-US" sz="2600" smtClean="0"/>
              <a:t>documented.</a:t>
            </a:r>
            <a:endParaRPr lang="en-US" sz="2600" u="none" strike="noStrike">
              <a:effectLst/>
            </a:endParaRPr>
          </a:p>
        </p:txBody>
      </p:sp>
      <p:sp>
        <p:nvSpPr>
          <p:cNvPr id="9" name="Right Arrow 8"/>
          <p:cNvSpPr/>
          <p:nvPr/>
        </p:nvSpPr>
        <p:spPr>
          <a:xfrm>
            <a:off x="399347" y="4293096"/>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Rectangle 9"/>
          <p:cNvSpPr/>
          <p:nvPr/>
        </p:nvSpPr>
        <p:spPr>
          <a:xfrm>
            <a:off x="3851920" y="6453337"/>
            <a:ext cx="4968552" cy="276999"/>
          </a:xfrm>
          <a:prstGeom prst="rect">
            <a:avLst/>
          </a:prstGeom>
        </p:spPr>
        <p:txBody>
          <a:bodyPr wrap="square">
            <a:spAutoFit/>
          </a:bodyPr>
          <a:lstStyle/>
          <a:p>
            <a:pPr algn="ctr"/>
            <a:r>
              <a:rPr lang="en-US" sz="1200" dirty="0" smtClean="0"/>
              <a:t>http</a:t>
            </a:r>
            <a:r>
              <a:rPr lang="en-US" sz="1200" smtClean="0"/>
              <a:t>://www.healthgeolab.net/DOCUMENTS/Guide_HGLC_Part2_5.1.pdf</a:t>
            </a:r>
            <a:endParaRPr lang="en-US" sz="1200" dirty="0"/>
          </a:p>
        </p:txBody>
      </p:sp>
    </p:spTree>
    <p:extLst>
      <p:ext uri="{BB962C8B-B14F-4D97-AF65-F5344CB8AC3E}">
        <p14:creationId xmlns:p14="http://schemas.microsoft.com/office/powerpoint/2010/main" val="73994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7</a:t>
            </a:fld>
            <a:endParaRPr lang="en-GB" altLang="en-US"/>
          </a:p>
        </p:txBody>
      </p:sp>
      <p:sp>
        <p:nvSpPr>
          <p:cNvPr id="5" name="Rectangle 3"/>
          <p:cNvSpPr>
            <a:spLocks noChangeArrowheads="1"/>
          </p:cNvSpPr>
          <p:nvPr/>
        </p:nvSpPr>
        <p:spPr bwMode="auto">
          <a:xfrm>
            <a:off x="107504" y="1052736"/>
            <a:ext cx="8496944" cy="576063"/>
          </a:xfrm>
          <a:prstGeom prst="rect">
            <a:avLst/>
          </a:prstGeom>
          <a:noFill/>
          <a:ln w="9525">
            <a:noFill/>
            <a:miter lim="800000"/>
            <a:headEnd/>
            <a:tailEnd/>
          </a:ln>
        </p:spPr>
        <p:txBody>
          <a:bodyPr lIns="0" tIns="0" rIns="0" bIns="0"/>
          <a:lstStyle/>
          <a:p>
            <a:pPr lvl="0"/>
            <a:r>
              <a:rPr lang="en-GB" sz="2400" smtClean="0"/>
              <a:t>The minimum metadata should cover:</a:t>
            </a:r>
          </a:p>
        </p:txBody>
      </p:sp>
      <p:sp>
        <p:nvSpPr>
          <p:cNvPr id="9" name="Rectangle 3"/>
          <p:cNvSpPr>
            <a:spLocks noChangeArrowheads="1"/>
          </p:cNvSpPr>
          <p:nvPr/>
        </p:nvSpPr>
        <p:spPr bwMode="auto">
          <a:xfrm>
            <a:off x="107504" y="1484784"/>
            <a:ext cx="5904656" cy="3672407"/>
          </a:xfrm>
          <a:prstGeom prst="rect">
            <a:avLst/>
          </a:prstGeom>
          <a:noFill/>
          <a:ln w="9525">
            <a:noFill/>
            <a:miter lim="800000"/>
            <a:headEnd/>
            <a:tailEnd/>
          </a:ln>
        </p:spPr>
        <p:txBody>
          <a:bodyPr lIns="0" tIns="0" rIns="0" bIns="0"/>
          <a:lstStyle/>
          <a:p>
            <a:pPr marL="720000" lvl="1" indent="-457200">
              <a:buFont typeface="Arial" pitchFamily="34" charset="0"/>
              <a:buChar char="•"/>
            </a:pPr>
            <a:r>
              <a:rPr lang="en-US" sz="2400"/>
              <a:t>What is the data about?</a:t>
            </a:r>
          </a:p>
          <a:p>
            <a:pPr marL="720000" lvl="1" indent="-457200">
              <a:buFont typeface="Arial" pitchFamily="34" charset="0"/>
              <a:buChar char="•"/>
            </a:pPr>
            <a:r>
              <a:rPr lang="en-US" sz="2400"/>
              <a:t>Who created the data?</a:t>
            </a:r>
          </a:p>
          <a:p>
            <a:pPr marL="720000" lvl="1" indent="-457200">
              <a:buFont typeface="Arial" pitchFamily="34" charset="0"/>
              <a:buChar char="•"/>
            </a:pPr>
            <a:r>
              <a:rPr lang="en-US" sz="2400"/>
              <a:t>When was the data created/collected/last updated?</a:t>
            </a:r>
          </a:p>
          <a:p>
            <a:pPr marL="720000" lvl="1" indent="-457200">
              <a:buFont typeface="Arial" pitchFamily="34" charset="0"/>
              <a:buChar char="•"/>
            </a:pPr>
            <a:r>
              <a:rPr lang="en-US" sz="2400"/>
              <a:t>How was the data created?</a:t>
            </a:r>
          </a:p>
          <a:p>
            <a:pPr marL="720000" lvl="1" indent="-457200">
              <a:buFont typeface="Arial" pitchFamily="34" charset="0"/>
              <a:buChar char="•"/>
            </a:pPr>
            <a:r>
              <a:rPr lang="en-US" sz="2400"/>
              <a:t>What are the data specifications (geographic coordinate system/projection system, scale, accuracy, language, etc.)?</a:t>
            </a:r>
          </a:p>
          <a:p>
            <a:pPr marL="720000" lvl="1" indent="-457200">
              <a:buFont typeface="Arial" pitchFamily="34" charset="0"/>
              <a:buChar char="•"/>
            </a:pPr>
            <a:r>
              <a:rPr lang="en-US" sz="2400"/>
              <a:t>Are there any use or redistribution restrictions attached to the data?</a:t>
            </a:r>
          </a:p>
          <a:p>
            <a:pPr marL="720000" lvl="1" indent="-457200">
              <a:buFont typeface="Arial" pitchFamily="34" charset="0"/>
              <a:buChar char="•"/>
            </a:pPr>
            <a:r>
              <a:rPr lang="en-US" sz="2400"/>
              <a:t>Who can I contact if I have questions about the data?</a:t>
            </a:r>
          </a:p>
          <a:p>
            <a:pPr marL="457200" lvl="0" indent="-457200">
              <a:buFont typeface="Arial" pitchFamily="34" charset="0"/>
              <a:buChar char="•"/>
            </a:pPr>
            <a:endParaRPr lang="en-GB" sz="240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33" r="10241"/>
          <a:stretch/>
        </p:blipFill>
        <p:spPr bwMode="auto">
          <a:xfrm rot="5400000">
            <a:off x="5852642" y="2042324"/>
            <a:ext cx="3313946" cy="234288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7" descr="C:\Users\Samsung\AppData\Local\Microsoft\Windows\INetCache\IE\TH5BE5R4\sivvus-pendrive-icon-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10" y="4473863"/>
            <a:ext cx="7921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482127" y="5271875"/>
            <a:ext cx="2304256" cy="307777"/>
          </a:xfrm>
          <a:prstGeom prst="rect">
            <a:avLst/>
          </a:prstGeom>
        </p:spPr>
        <p:txBody>
          <a:bodyPr wrap="square">
            <a:spAutoFit/>
          </a:bodyPr>
          <a:lstStyle/>
          <a:p>
            <a:pPr algn="ctr"/>
            <a:r>
              <a:rPr lang="en-US" sz="1400" smtClean="0"/>
              <a:t>Guide_HGLC_Part2_5.1.pdf</a:t>
            </a:r>
            <a:endParaRPr lang="en-US" sz="1400" dirty="0"/>
          </a:p>
        </p:txBody>
      </p:sp>
      <p:sp>
        <p:nvSpPr>
          <p:cNvPr id="10" name="Rectangle 3"/>
          <p:cNvSpPr>
            <a:spLocks noChangeArrowheads="1"/>
          </p:cNvSpPr>
          <p:nvPr/>
        </p:nvSpPr>
        <p:spPr bwMode="auto">
          <a:xfrm>
            <a:off x="1044377" y="6048672"/>
            <a:ext cx="7742006" cy="836712"/>
          </a:xfrm>
          <a:prstGeom prst="rect">
            <a:avLst/>
          </a:prstGeom>
          <a:noFill/>
          <a:ln w="9525">
            <a:noFill/>
            <a:miter lim="800000"/>
            <a:headEnd/>
            <a:tailEnd/>
          </a:ln>
        </p:spPr>
        <p:txBody>
          <a:bodyPr lIns="0" tIns="0" rIns="0" bIns="0"/>
          <a:lstStyle/>
          <a:p>
            <a:r>
              <a:rPr lang="en-US" sz="2000" smtClean="0"/>
              <a:t>The topic of metadata is explained further in HGLC guidance document Part 2.5.1: </a:t>
            </a:r>
            <a:r>
              <a:rPr lang="en-US" sz="2000"/>
              <a:t>Documenting the data using a metadata profile  </a:t>
            </a:r>
          </a:p>
        </p:txBody>
      </p:sp>
      <p:sp>
        <p:nvSpPr>
          <p:cNvPr id="11" name="Right Arrow 10"/>
          <p:cNvSpPr/>
          <p:nvPr/>
        </p:nvSpPr>
        <p:spPr>
          <a:xfrm>
            <a:off x="399347" y="6165304"/>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321150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8</a:t>
            </a:fld>
            <a:endParaRPr lang="en-GB" altLang="en-US"/>
          </a:p>
        </p:txBody>
      </p:sp>
      <p:sp>
        <p:nvSpPr>
          <p:cNvPr id="5" name="Rectangle 3"/>
          <p:cNvSpPr>
            <a:spLocks noChangeArrowheads="1"/>
          </p:cNvSpPr>
          <p:nvPr/>
        </p:nvSpPr>
        <p:spPr bwMode="auto">
          <a:xfrm>
            <a:off x="323528" y="1196753"/>
            <a:ext cx="8496944" cy="1872207"/>
          </a:xfrm>
          <a:prstGeom prst="rect">
            <a:avLst/>
          </a:prstGeom>
          <a:noFill/>
          <a:ln w="9525">
            <a:noFill/>
            <a:miter lim="800000"/>
            <a:headEnd/>
            <a:tailEnd/>
          </a:ln>
        </p:spPr>
        <p:txBody>
          <a:bodyPr lIns="0" tIns="0" rIns="0" bIns="0"/>
          <a:lstStyle/>
          <a:p>
            <a:pPr lvl="0"/>
            <a:r>
              <a:rPr lang="en-GB" sz="2600" smtClean="0"/>
              <a:t>The </a:t>
            </a:r>
            <a:r>
              <a:rPr lang="en-US" sz="2600" smtClean="0"/>
              <a:t>information </a:t>
            </a:r>
            <a:r>
              <a:rPr lang="en-US" sz="2600"/>
              <a:t>is captured in a metadata record which is </a:t>
            </a:r>
            <a:r>
              <a:rPr lang="en-US" sz="2600" smtClean="0"/>
              <a:t>based </a:t>
            </a:r>
            <a:r>
              <a:rPr lang="en-US" sz="2600"/>
              <a:t>on a </a:t>
            </a:r>
            <a:r>
              <a:rPr lang="en-US" sz="2600" u="sng"/>
              <a:t>metadata profile </a:t>
            </a:r>
            <a:r>
              <a:rPr lang="en-US" sz="2600"/>
              <a:t>(modification of an existing metadata standard to adapt to data issues, cultural issues, or </a:t>
            </a:r>
            <a:r>
              <a:rPr lang="en-US" sz="2600" smtClean="0"/>
              <a:t>both)</a:t>
            </a:r>
            <a:r>
              <a:rPr lang="en-US" sz="2600" baseline="30000" smtClean="0"/>
              <a:t>1</a:t>
            </a:r>
            <a:r>
              <a:rPr lang="en-US" sz="2600" smtClean="0"/>
              <a:t>.</a:t>
            </a:r>
            <a:endParaRPr lang="en-GB" sz="2600" smtClean="0"/>
          </a:p>
        </p:txBody>
      </p:sp>
      <p:sp>
        <p:nvSpPr>
          <p:cNvPr id="6" name="Rectangle 3"/>
          <p:cNvSpPr>
            <a:spLocks noChangeArrowheads="1"/>
          </p:cNvSpPr>
          <p:nvPr/>
        </p:nvSpPr>
        <p:spPr bwMode="auto">
          <a:xfrm>
            <a:off x="323528" y="2924944"/>
            <a:ext cx="8496944" cy="1872207"/>
          </a:xfrm>
          <a:prstGeom prst="rect">
            <a:avLst/>
          </a:prstGeom>
          <a:noFill/>
          <a:ln w="9525">
            <a:noFill/>
            <a:miter lim="800000"/>
            <a:headEnd/>
            <a:tailEnd/>
          </a:ln>
        </p:spPr>
        <p:txBody>
          <a:bodyPr lIns="0" tIns="0" rIns="0" bIns="0"/>
          <a:lstStyle/>
          <a:p>
            <a:r>
              <a:rPr lang="en-US" sz="2600"/>
              <a:t>A </a:t>
            </a:r>
            <a:r>
              <a:rPr lang="en-US" sz="2600" u="sng"/>
              <a:t>metadata standard </a:t>
            </a:r>
            <a:r>
              <a:rPr lang="en-US" sz="2600"/>
              <a:t>is a requirement which is intended to establish a common understanding of the meaning or semantics of the data, and ensure correct and proper use and interpretation of the data by its owners and </a:t>
            </a:r>
            <a:r>
              <a:rPr lang="en-US" sz="2600" smtClean="0"/>
              <a:t>users.</a:t>
            </a:r>
            <a:r>
              <a:rPr lang="en-US" sz="2600" baseline="30000" smtClean="0"/>
              <a:t>2</a:t>
            </a:r>
            <a:endParaRPr lang="en-GB" sz="2600" smtClean="0"/>
          </a:p>
        </p:txBody>
      </p:sp>
      <p:sp>
        <p:nvSpPr>
          <p:cNvPr id="7" name="Rectangle 3"/>
          <p:cNvSpPr>
            <a:spLocks noChangeArrowheads="1"/>
          </p:cNvSpPr>
          <p:nvPr/>
        </p:nvSpPr>
        <p:spPr bwMode="auto">
          <a:xfrm>
            <a:off x="145604" y="6453188"/>
            <a:ext cx="4570412" cy="362844"/>
          </a:xfrm>
          <a:prstGeom prst="rect">
            <a:avLst/>
          </a:prstGeom>
          <a:noFill/>
          <a:ln w="9525">
            <a:noFill/>
            <a:miter lim="800000"/>
            <a:headEnd/>
            <a:tailEnd/>
          </a:ln>
        </p:spPr>
        <p:txBody>
          <a:bodyPr lIns="0" tIns="0" rIns="0" bIns="0"/>
          <a:lstStyle/>
          <a:p>
            <a:r>
              <a:rPr lang="en-US" sz="1200" baseline="30000" smtClean="0"/>
              <a:t>1 </a:t>
            </a:r>
            <a:r>
              <a:rPr lang="en-US" sz="1200" smtClean="0"/>
              <a:t>http</a:t>
            </a:r>
            <a:r>
              <a:rPr lang="en-US" sz="1200"/>
              <a:t>://wiki.gis.com/wiki/index.php/GIS_Glossary/M (Metadata profile) </a:t>
            </a:r>
            <a:endParaRPr lang="en-US" sz="1200" baseline="30000" smtClean="0"/>
          </a:p>
          <a:p>
            <a:r>
              <a:rPr lang="en-US" sz="1200" baseline="30000" smtClean="0"/>
              <a:t>2 </a:t>
            </a:r>
            <a:r>
              <a:rPr lang="en-US" sz="1200" smtClean="0"/>
              <a:t>https</a:t>
            </a:r>
            <a:r>
              <a:rPr lang="en-US" sz="1200"/>
              <a:t>://en.wikipedia.org/wiki/Metadata_standard </a:t>
            </a:r>
            <a:endParaRPr lang="en-GB" sz="1200" smtClean="0"/>
          </a:p>
        </p:txBody>
      </p:sp>
      <p:sp>
        <p:nvSpPr>
          <p:cNvPr id="8" name="Rectangle 3"/>
          <p:cNvSpPr>
            <a:spLocks noChangeArrowheads="1"/>
          </p:cNvSpPr>
          <p:nvPr/>
        </p:nvSpPr>
        <p:spPr bwMode="auto">
          <a:xfrm>
            <a:off x="968558" y="4941168"/>
            <a:ext cx="7742006" cy="836712"/>
          </a:xfrm>
          <a:prstGeom prst="rect">
            <a:avLst/>
          </a:prstGeom>
          <a:noFill/>
          <a:ln w="9525">
            <a:noFill/>
            <a:miter lim="800000"/>
            <a:headEnd/>
            <a:tailEnd/>
          </a:ln>
        </p:spPr>
        <p:txBody>
          <a:bodyPr lIns="0" tIns="0" rIns="0" bIns="0"/>
          <a:lstStyle/>
          <a:p>
            <a:r>
              <a:rPr lang="en-PH" sz="2600" smtClean="0"/>
              <a:t>A </a:t>
            </a:r>
            <a:r>
              <a:rPr lang="en-PH" sz="2600"/>
              <a:t>metadata record should accompany any geospatial or statistical dataset being shared to ensure it is used appropriately. </a:t>
            </a:r>
            <a:endParaRPr lang="en-US" sz="2600"/>
          </a:p>
        </p:txBody>
      </p:sp>
      <p:sp>
        <p:nvSpPr>
          <p:cNvPr id="9" name="Right Arrow 8"/>
          <p:cNvSpPr/>
          <p:nvPr/>
        </p:nvSpPr>
        <p:spPr>
          <a:xfrm>
            <a:off x="323528" y="5057800"/>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297399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chemeClr val="bg1"/>
                </a:solidFill>
                <a:latin typeface="+mn-lt"/>
              </a:rPr>
              <a:t>Documenting the data</a:t>
            </a:r>
            <a:endParaRPr lang="en-PH" altLang="en-US" sz="3200" b="1" dirty="0" smtClean="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9</a:t>
            </a:fld>
            <a:endParaRPr lang="en-GB" altLang="en-US"/>
          </a:p>
        </p:txBody>
      </p:sp>
      <p:sp>
        <p:nvSpPr>
          <p:cNvPr id="6" name="Rectangle 3"/>
          <p:cNvSpPr>
            <a:spLocks noChangeArrowheads="1"/>
          </p:cNvSpPr>
          <p:nvPr/>
        </p:nvSpPr>
        <p:spPr bwMode="auto">
          <a:xfrm>
            <a:off x="645740" y="1340769"/>
            <a:ext cx="8136904" cy="1872207"/>
          </a:xfrm>
          <a:prstGeom prst="rect">
            <a:avLst/>
          </a:prstGeom>
          <a:noFill/>
          <a:ln w="9525">
            <a:noFill/>
            <a:miter lim="800000"/>
            <a:headEnd/>
            <a:tailEnd/>
          </a:ln>
        </p:spPr>
        <p:txBody>
          <a:bodyPr lIns="0" tIns="0" rIns="0" bIns="0"/>
          <a:lstStyle/>
          <a:p>
            <a:r>
              <a:rPr lang="en-PH" sz="2800" smtClean="0"/>
              <a:t>Similar with documenting the process, for the creation of the metadata record, it </a:t>
            </a:r>
            <a:r>
              <a:rPr lang="en-PH" sz="2800"/>
              <a:t>is recommended to capture the necessary information included in the metadata profile from the beginning of the data production/collection process and to address issues pertaining to use and redistribution rights long before its dissemination. </a:t>
            </a:r>
            <a:endParaRPr lang="en-GB" sz="2800"/>
          </a:p>
        </p:txBody>
      </p:sp>
    </p:spTree>
    <p:extLst>
      <p:ext uri="{BB962C8B-B14F-4D97-AF65-F5344CB8AC3E}">
        <p14:creationId xmlns:p14="http://schemas.microsoft.com/office/powerpoint/2010/main" val="356082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2186</TotalTime>
  <Words>2651</Words>
  <Application>Microsoft Office PowerPoint</Application>
  <PresentationFormat>On-screen Show (4:3)</PresentationFormat>
  <Paragraphs>326</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104</cp:revision>
  <dcterms:created xsi:type="dcterms:W3CDTF">2018-03-06T13:12:55Z</dcterms:created>
  <dcterms:modified xsi:type="dcterms:W3CDTF">2019-04-03T06:04:33Z</dcterms:modified>
</cp:coreProperties>
</file>