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79" r:id="rId3"/>
    <p:sldId id="409" r:id="rId4"/>
    <p:sldId id="415" r:id="rId5"/>
    <p:sldId id="412" r:id="rId6"/>
    <p:sldId id="418" r:id="rId7"/>
    <p:sldId id="425" r:id="rId8"/>
    <p:sldId id="437" r:id="rId9"/>
    <p:sldId id="442" r:id="rId10"/>
    <p:sldId id="446" r:id="rId11"/>
    <p:sldId id="27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>
      <p:cViewPr varScale="1">
        <p:scale>
          <a:sx n="116" d="100"/>
          <a:sy n="116" d="100"/>
        </p:scale>
        <p:origin x="11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7" name="Oval 25"/>
          <p:cNvSpPr>
            <a:spLocks noChangeArrowheads="1"/>
          </p:cNvSpPr>
          <p:nvPr/>
        </p:nvSpPr>
        <p:spPr bwMode="ltGray">
          <a:xfrm>
            <a:off x="1258888" y="4508500"/>
            <a:ext cx="4248150" cy="18002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6525"/>
            <a:ext cx="2133600" cy="168275"/>
          </a:xfrm>
          <a:prstGeom prst="rect">
            <a:avLst/>
          </a:prstGeom>
        </p:spPr>
        <p:txBody>
          <a:bodyPr/>
          <a:lstStyle>
            <a:lvl1pPr>
              <a:defRPr sz="1200" b="0">
                <a:latin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86525"/>
            <a:ext cx="2895600" cy="168275"/>
          </a:xfrm>
          <a:prstGeom prst="rect">
            <a:avLst/>
          </a:prstGeom>
        </p:spPr>
        <p:txBody>
          <a:bodyPr/>
          <a:lstStyle>
            <a:lvl1pPr algn="ctr">
              <a:defRPr sz="1200" b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86525"/>
            <a:ext cx="2133600" cy="1682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D4D8D41-1D19-4E25-B092-A8E5831111C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3141663"/>
            <a:ext cx="9144000" cy="431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0" name="Oval 18"/>
          <p:cNvSpPr>
            <a:spLocks noChangeArrowheads="1"/>
          </p:cNvSpPr>
          <p:nvPr/>
        </p:nvSpPr>
        <p:spPr bwMode="gray">
          <a:xfrm>
            <a:off x="276225" y="1255713"/>
            <a:ext cx="4656138" cy="4837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172739" dir="3238358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Freeform 20" descr="1"/>
          <p:cNvSpPr>
            <a:spLocks/>
          </p:cNvSpPr>
          <p:nvPr/>
        </p:nvSpPr>
        <p:spPr bwMode="gray">
          <a:xfrm>
            <a:off x="1130300" y="1416050"/>
            <a:ext cx="2873375" cy="2182813"/>
          </a:xfrm>
          <a:custGeom>
            <a:avLst/>
            <a:gdLst>
              <a:gd name="T0" fmla="*/ 905 w 1810"/>
              <a:gd name="T1" fmla="*/ 1375 h 1375"/>
              <a:gd name="T2" fmla="*/ 1810 w 1810"/>
              <a:gd name="T3" fmla="*/ 395 h 1375"/>
              <a:gd name="T4" fmla="*/ 876 w 1810"/>
              <a:gd name="T5" fmla="*/ 24 h 1375"/>
              <a:gd name="T6" fmla="*/ 0 w 1810"/>
              <a:gd name="T7" fmla="*/ 396 h 1375"/>
              <a:gd name="T8" fmla="*/ 905 w 1810"/>
              <a:gd name="T9" fmla="*/ 1375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1375">
                <a:moveTo>
                  <a:pt x="905" y="1375"/>
                </a:moveTo>
                <a:lnTo>
                  <a:pt x="1810" y="395"/>
                </a:lnTo>
                <a:cubicBezTo>
                  <a:pt x="1612" y="176"/>
                  <a:pt x="1300" y="0"/>
                  <a:pt x="876" y="24"/>
                </a:cubicBezTo>
                <a:cubicBezTo>
                  <a:pt x="452" y="48"/>
                  <a:pt x="252" y="149"/>
                  <a:pt x="0" y="396"/>
                </a:cubicBezTo>
                <a:lnTo>
                  <a:pt x="905" y="1375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3" name="Freeform 21" descr="2"/>
          <p:cNvSpPr>
            <a:spLocks/>
          </p:cNvSpPr>
          <p:nvPr/>
        </p:nvSpPr>
        <p:spPr bwMode="gray">
          <a:xfrm>
            <a:off x="376238" y="2147888"/>
            <a:ext cx="2103437" cy="3032125"/>
          </a:xfrm>
          <a:custGeom>
            <a:avLst/>
            <a:gdLst>
              <a:gd name="T0" fmla="*/ 1325 w 1325"/>
              <a:gd name="T1" fmla="*/ 960 h 1910"/>
              <a:gd name="T2" fmla="*/ 414 w 1325"/>
              <a:gd name="T3" fmla="*/ 0 h 1910"/>
              <a:gd name="T4" fmla="*/ 27 w 1325"/>
              <a:gd name="T5" fmla="*/ 1014 h 1910"/>
              <a:gd name="T6" fmla="*/ 402 w 1325"/>
              <a:gd name="T7" fmla="*/ 1910 h 1910"/>
              <a:gd name="T8" fmla="*/ 1325 w 1325"/>
              <a:gd name="T9" fmla="*/ 960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5" h="1910">
                <a:moveTo>
                  <a:pt x="1325" y="960"/>
                </a:moveTo>
                <a:lnTo>
                  <a:pt x="414" y="0"/>
                </a:lnTo>
                <a:cubicBezTo>
                  <a:pt x="238" y="162"/>
                  <a:pt x="0" y="570"/>
                  <a:pt x="27" y="1014"/>
                </a:cubicBezTo>
                <a:cubicBezTo>
                  <a:pt x="53" y="1458"/>
                  <a:pt x="233" y="1748"/>
                  <a:pt x="402" y="1910"/>
                </a:cubicBezTo>
                <a:lnTo>
                  <a:pt x="1325" y="96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" name="Freeform 22" descr="55282"/>
          <p:cNvSpPr>
            <a:spLocks/>
          </p:cNvSpPr>
          <p:nvPr/>
        </p:nvSpPr>
        <p:spPr bwMode="gray">
          <a:xfrm>
            <a:off x="1085850" y="3730625"/>
            <a:ext cx="2962275" cy="2219325"/>
          </a:xfrm>
          <a:custGeom>
            <a:avLst/>
            <a:gdLst>
              <a:gd name="T0" fmla="*/ 927 w 1866"/>
              <a:gd name="T1" fmla="*/ 0 h 1398"/>
              <a:gd name="T2" fmla="*/ 0 w 1866"/>
              <a:gd name="T3" fmla="*/ 975 h 1398"/>
              <a:gd name="T4" fmla="*/ 996 w 1866"/>
              <a:gd name="T5" fmla="*/ 1387 h 1398"/>
              <a:gd name="T6" fmla="*/ 1866 w 1866"/>
              <a:gd name="T7" fmla="*/ 996 h 1398"/>
              <a:gd name="T8" fmla="*/ 927 w 1866"/>
              <a:gd name="T9" fmla="*/ 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6" h="1398">
                <a:moveTo>
                  <a:pt x="927" y="0"/>
                </a:moveTo>
                <a:lnTo>
                  <a:pt x="0" y="975"/>
                </a:lnTo>
                <a:cubicBezTo>
                  <a:pt x="203" y="1204"/>
                  <a:pt x="607" y="1398"/>
                  <a:pt x="996" y="1387"/>
                </a:cubicBezTo>
                <a:cubicBezTo>
                  <a:pt x="1385" y="1375"/>
                  <a:pt x="1707" y="1159"/>
                  <a:pt x="1866" y="996"/>
                </a:cubicBezTo>
                <a:lnTo>
                  <a:pt x="927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762000"/>
            <a:ext cx="5715000" cy="1828800"/>
          </a:xfrm>
        </p:spPr>
        <p:txBody>
          <a:bodyPr/>
          <a:lstStyle>
            <a:lvl1pPr algn="r">
              <a:defRPr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343400" y="3178175"/>
            <a:ext cx="4572000" cy="3810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091" name="Freeform 19" descr="4"/>
          <p:cNvSpPr>
            <a:spLocks/>
          </p:cNvSpPr>
          <p:nvPr/>
        </p:nvSpPr>
        <p:spPr bwMode="gray">
          <a:xfrm>
            <a:off x="2625725" y="2119313"/>
            <a:ext cx="2139950" cy="3116262"/>
          </a:xfrm>
          <a:custGeom>
            <a:avLst/>
            <a:gdLst>
              <a:gd name="T0" fmla="*/ 951 w 1348"/>
              <a:gd name="T1" fmla="*/ 1963 h 1963"/>
              <a:gd name="T2" fmla="*/ 1338 w 1348"/>
              <a:gd name="T3" fmla="*/ 977 h 1963"/>
              <a:gd name="T4" fmla="*/ 905 w 1348"/>
              <a:gd name="T5" fmla="*/ 0 h 1963"/>
              <a:gd name="T6" fmla="*/ 0 w 1348"/>
              <a:gd name="T7" fmla="*/ 987 h 1963"/>
              <a:gd name="T8" fmla="*/ 951 w 1348"/>
              <a:gd name="T9" fmla="*/ 1963 h 1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8" h="1963">
                <a:moveTo>
                  <a:pt x="951" y="1963"/>
                </a:moveTo>
                <a:cubicBezTo>
                  <a:pt x="1244" y="1689"/>
                  <a:pt x="1348" y="1323"/>
                  <a:pt x="1338" y="977"/>
                </a:cubicBezTo>
                <a:cubicBezTo>
                  <a:pt x="1329" y="629"/>
                  <a:pt x="1132" y="226"/>
                  <a:pt x="905" y="0"/>
                </a:cubicBezTo>
                <a:lnTo>
                  <a:pt x="0" y="987"/>
                </a:lnTo>
                <a:lnTo>
                  <a:pt x="951" y="1963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cmpd="sng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5" name="Oval 23"/>
          <p:cNvSpPr>
            <a:spLocks noChangeArrowheads="1"/>
          </p:cNvSpPr>
          <p:nvPr/>
        </p:nvSpPr>
        <p:spPr bwMode="gray">
          <a:xfrm>
            <a:off x="1806575" y="2954338"/>
            <a:ext cx="1655763" cy="16557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" name="Picture 11" descr="NIMPE Logo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934693" y="2954284"/>
            <a:ext cx="1455923" cy="157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66716-80E8-46CC-91D6-89F527788E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6169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2F86E-B123-4B10-BBF6-1241973FF9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233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>
            <a:lvl1pPr>
              <a:defRPr/>
            </a:lvl1pPr>
          </a:lstStyle>
          <a:p>
            <a:fld id="{FC6C8684-82A6-4C6A-8C39-EC447871E4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425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Company 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>
            <a:lvl1pPr>
              <a:defRPr/>
            </a:lvl1pPr>
          </a:lstStyle>
          <a:p>
            <a:fld id="{AFFDB6C6-E5E3-4077-8AA1-4DF6C454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448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C4868-8FCF-416D-9C1D-D725E3296445}" type="datetime1">
              <a:rPr lang="en-US" altLang="en-US"/>
              <a:pPr>
                <a:defRPr/>
              </a:pPr>
              <a:t>3/24/2019</a:t>
            </a:fld>
            <a:endParaRPr lang="en-US" sz="1800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6F25F-9554-4194-A1F8-1A727ABCFB2D}" type="slidenum">
              <a:rPr lang="en-US" altLang="en-US"/>
              <a:pPr>
                <a:defRPr/>
              </a:pPr>
              <a:t>‹#›</a:t>
            </a:fld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21802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AF30C-777A-441E-BF6C-C977917EA61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" name="Picture 6" descr="NIMPE Logo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696200" y="470276"/>
            <a:ext cx="770731" cy="83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295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01F02-D816-4F29-ADC4-194D24A2031E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" name="Picture 6" descr="NIMPE Logo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708116" y="533400"/>
            <a:ext cx="804878" cy="86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50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DDE58-A89B-49A9-B271-59464D086AA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7" descr="NIMPE Logo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620000" y="421347"/>
            <a:ext cx="923131" cy="99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80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104140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D0978-7C9C-4C35-B740-E050701F5C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1509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C178F-BD44-42C9-A726-E53625768B9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6" name="Picture 5" descr="NIMPE Logo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772400" y="469474"/>
            <a:ext cx="770731" cy="83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50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30EA8-EF95-4D3D-AB57-4901D0B19B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741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1125"/>
            <a:ext cx="7315200" cy="6508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BE7B6-483D-493E-880A-9B9D045D70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4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2C3D7-FFE9-44E3-A4AB-4FA4D0036C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36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0" y="0"/>
            <a:ext cx="9144000" cy="8366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0A503B-3960-42CC-8451-BE3B07CF4A5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381000" y="152400"/>
            <a:ext cx="73914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grpSp>
        <p:nvGrpSpPr>
          <p:cNvPr id="1041" name="Group 17"/>
          <p:cNvGrpSpPr>
            <a:grpSpLocks/>
          </p:cNvGrpSpPr>
          <p:nvPr/>
        </p:nvGrpSpPr>
        <p:grpSpPr bwMode="auto">
          <a:xfrm>
            <a:off x="7308850" y="188913"/>
            <a:ext cx="1665288" cy="1512887"/>
            <a:chOff x="4604" y="119"/>
            <a:chExt cx="1049" cy="953"/>
          </a:xfrm>
        </p:grpSpPr>
        <p:sp>
          <p:nvSpPr>
            <p:cNvPr id="1042" name="Oval 18"/>
            <p:cNvSpPr>
              <a:spLocks noChangeArrowheads="1"/>
            </p:cNvSpPr>
            <p:nvPr userDrawn="1"/>
          </p:nvSpPr>
          <p:spPr bwMode="gray">
            <a:xfrm>
              <a:off x="4921" y="845"/>
              <a:ext cx="732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Oval 19"/>
            <p:cNvSpPr>
              <a:spLocks noChangeArrowheads="1"/>
            </p:cNvSpPr>
            <p:nvPr userDrawn="1"/>
          </p:nvSpPr>
          <p:spPr bwMode="gray">
            <a:xfrm>
              <a:off x="4604" y="119"/>
              <a:ext cx="932" cy="9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63500" dir="2212194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Freeform 20" descr="4"/>
            <p:cNvSpPr>
              <a:spLocks/>
            </p:cNvSpPr>
            <p:nvPr userDrawn="1"/>
          </p:nvSpPr>
          <p:spPr bwMode="gray">
            <a:xfrm>
              <a:off x="5077" y="281"/>
              <a:ext cx="426" cy="588"/>
            </a:xfrm>
            <a:custGeom>
              <a:avLst/>
              <a:gdLst>
                <a:gd name="T0" fmla="*/ 951 w 1348"/>
                <a:gd name="T1" fmla="*/ 1963 h 1963"/>
                <a:gd name="T2" fmla="*/ 1338 w 1348"/>
                <a:gd name="T3" fmla="*/ 977 h 1963"/>
                <a:gd name="T4" fmla="*/ 905 w 1348"/>
                <a:gd name="T5" fmla="*/ 0 h 1963"/>
                <a:gd name="T6" fmla="*/ 0 w 1348"/>
                <a:gd name="T7" fmla="*/ 987 h 1963"/>
                <a:gd name="T8" fmla="*/ 951 w 1348"/>
                <a:gd name="T9" fmla="*/ 1963 h 1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963">
                  <a:moveTo>
                    <a:pt x="951" y="1963"/>
                  </a:moveTo>
                  <a:cubicBezTo>
                    <a:pt x="1244" y="1689"/>
                    <a:pt x="1348" y="1323"/>
                    <a:pt x="1338" y="977"/>
                  </a:cubicBezTo>
                  <a:cubicBezTo>
                    <a:pt x="1329" y="629"/>
                    <a:pt x="1132" y="226"/>
                    <a:pt x="905" y="0"/>
                  </a:cubicBezTo>
                  <a:lnTo>
                    <a:pt x="0" y="987"/>
                  </a:lnTo>
                  <a:lnTo>
                    <a:pt x="951" y="1963"/>
                  </a:lnTo>
                  <a:close/>
                </a:path>
              </a:pathLst>
            </a:custGeom>
            <a:blipFill dpi="0" rotWithShape="1">
              <a:blip r:embed="rId16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1" descr="1"/>
            <p:cNvSpPr>
              <a:spLocks/>
            </p:cNvSpPr>
            <p:nvPr userDrawn="1"/>
          </p:nvSpPr>
          <p:spPr bwMode="gray">
            <a:xfrm>
              <a:off x="4779" y="144"/>
              <a:ext cx="572" cy="416"/>
            </a:xfrm>
            <a:custGeom>
              <a:avLst/>
              <a:gdLst>
                <a:gd name="T0" fmla="*/ 905 w 1810"/>
                <a:gd name="T1" fmla="*/ 1388 h 1388"/>
                <a:gd name="T2" fmla="*/ 1810 w 1810"/>
                <a:gd name="T3" fmla="*/ 408 h 1388"/>
                <a:gd name="T4" fmla="*/ 874 w 1810"/>
                <a:gd name="T5" fmla="*/ 40 h 1388"/>
                <a:gd name="T6" fmla="*/ 0 w 1810"/>
                <a:gd name="T7" fmla="*/ 409 h 1388"/>
                <a:gd name="T8" fmla="*/ 905 w 1810"/>
                <a:gd name="T9" fmla="*/ 1388 h 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0" h="1388">
                  <a:moveTo>
                    <a:pt x="905" y="1388"/>
                  </a:moveTo>
                  <a:lnTo>
                    <a:pt x="1810" y="408"/>
                  </a:lnTo>
                  <a:cubicBezTo>
                    <a:pt x="1612" y="189"/>
                    <a:pt x="1272" y="0"/>
                    <a:pt x="874" y="40"/>
                  </a:cubicBezTo>
                  <a:cubicBezTo>
                    <a:pt x="541" y="52"/>
                    <a:pt x="252" y="162"/>
                    <a:pt x="0" y="409"/>
                  </a:cubicBezTo>
                  <a:lnTo>
                    <a:pt x="905" y="1388"/>
                  </a:lnTo>
                  <a:close/>
                </a:path>
              </a:pathLst>
            </a:custGeom>
            <a:blipFill dpi="0" rotWithShape="1">
              <a:blip r:embed="rId17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" descr="2"/>
            <p:cNvSpPr>
              <a:spLocks/>
            </p:cNvSpPr>
            <p:nvPr userDrawn="1"/>
          </p:nvSpPr>
          <p:spPr bwMode="gray">
            <a:xfrm>
              <a:off x="4629" y="286"/>
              <a:ext cx="419" cy="572"/>
            </a:xfrm>
            <a:custGeom>
              <a:avLst/>
              <a:gdLst>
                <a:gd name="T0" fmla="*/ 1325 w 1325"/>
                <a:gd name="T1" fmla="*/ 960 h 1910"/>
                <a:gd name="T2" fmla="*/ 414 w 1325"/>
                <a:gd name="T3" fmla="*/ 0 h 1910"/>
                <a:gd name="T4" fmla="*/ 27 w 1325"/>
                <a:gd name="T5" fmla="*/ 1014 h 1910"/>
                <a:gd name="T6" fmla="*/ 402 w 1325"/>
                <a:gd name="T7" fmla="*/ 1910 h 1910"/>
                <a:gd name="T8" fmla="*/ 1325 w 1325"/>
                <a:gd name="T9" fmla="*/ 960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5" h="1910">
                  <a:moveTo>
                    <a:pt x="1325" y="960"/>
                  </a:moveTo>
                  <a:lnTo>
                    <a:pt x="414" y="0"/>
                  </a:lnTo>
                  <a:cubicBezTo>
                    <a:pt x="238" y="162"/>
                    <a:pt x="0" y="570"/>
                    <a:pt x="27" y="1014"/>
                  </a:cubicBezTo>
                  <a:cubicBezTo>
                    <a:pt x="53" y="1458"/>
                    <a:pt x="233" y="1748"/>
                    <a:pt x="402" y="1910"/>
                  </a:cubicBezTo>
                  <a:lnTo>
                    <a:pt x="1325" y="960"/>
                  </a:lnTo>
                  <a:close/>
                </a:path>
              </a:pathLst>
            </a:custGeom>
            <a:blipFill dpi="0" rotWithShape="1">
              <a:blip r:embed="rId18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 descr="55282"/>
            <p:cNvSpPr>
              <a:spLocks/>
            </p:cNvSpPr>
            <p:nvPr userDrawn="1"/>
          </p:nvSpPr>
          <p:spPr bwMode="gray">
            <a:xfrm>
              <a:off x="4770" y="585"/>
              <a:ext cx="590" cy="418"/>
            </a:xfrm>
            <a:custGeom>
              <a:avLst/>
              <a:gdLst>
                <a:gd name="T0" fmla="*/ 927 w 1866"/>
                <a:gd name="T1" fmla="*/ 0 h 1398"/>
                <a:gd name="T2" fmla="*/ 0 w 1866"/>
                <a:gd name="T3" fmla="*/ 975 h 1398"/>
                <a:gd name="T4" fmla="*/ 996 w 1866"/>
                <a:gd name="T5" fmla="*/ 1387 h 1398"/>
                <a:gd name="T6" fmla="*/ 1866 w 1866"/>
                <a:gd name="T7" fmla="*/ 996 h 1398"/>
                <a:gd name="T8" fmla="*/ 927 w 1866"/>
                <a:gd name="T9" fmla="*/ 0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9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76200" cmpd="sng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Oval 24"/>
            <p:cNvSpPr>
              <a:spLocks noChangeArrowheads="1"/>
            </p:cNvSpPr>
            <p:nvPr userDrawn="1"/>
          </p:nvSpPr>
          <p:spPr bwMode="gray">
            <a:xfrm>
              <a:off x="4914" y="438"/>
              <a:ext cx="329" cy="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7" name="Picture 16" descr="NIMPE Logo"/>
          <p:cNvPicPr>
            <a:picLocks noChangeAspect="1" noChangeArrowheads="1"/>
          </p:cNvPicPr>
          <p:nvPr userDrawn="1"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748786" y="530226"/>
            <a:ext cx="70577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rgbClr val="002060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rgbClr val="002060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00206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002060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6200" y="458068"/>
            <a:ext cx="9144000" cy="2819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FF0000"/>
                </a:solidFill>
              </a:rPr>
              <a:t>GEOSPATIAL DATA TECHNOLOGIES </a:t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APPLY TO MALARIA ELIMINATION</a:t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IN VIETNAM</a:t>
            </a:r>
            <a:r>
              <a:rPr lang="en-US" sz="4000" b="0" dirty="0">
                <a:effectLst/>
              </a:rPr>
              <a:t> 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ltGray">
          <a:xfrm>
            <a:off x="4800600" y="5181600"/>
            <a:ext cx="431800" cy="4318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725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97947"/>
            <a:ext cx="9220200" cy="707886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2000" b="1" dirty="0">
                <a:solidFill>
                  <a:srgbClr val="FFFF00"/>
                </a:solidFill>
                <a:latin typeface="+mn-lt"/>
              </a:rPr>
              <a:t>MINISTRY OF HEALTH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2000" b="1" dirty="0">
                <a:solidFill>
                  <a:srgbClr val="FFFF00"/>
                </a:solidFill>
                <a:latin typeface="+mn-lt"/>
              </a:rPr>
              <a:t>Vietnam National Malaria Control </a:t>
            </a:r>
            <a:r>
              <a:rPr lang="fr-FR" sz="2000" b="1" dirty="0">
                <a:solidFill>
                  <a:srgbClr val="FFFF00"/>
                </a:solidFill>
              </a:rPr>
              <a:t>Program </a:t>
            </a:r>
            <a:endParaRPr lang="en-US" sz="20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34819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22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34823" name="Rectangle 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24" name="Rectangle 9"/>
          <p:cNvSpPr>
            <a:spLocks noChangeArrowheads="1"/>
          </p:cNvSpPr>
          <p:nvPr/>
        </p:nvSpPr>
        <p:spPr bwMode="auto">
          <a:xfrm>
            <a:off x="939006" y="2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25" name="Rectangle 47"/>
          <p:cNvSpPr>
            <a:spLocks noChangeArrowheads="1"/>
          </p:cNvSpPr>
          <p:nvPr/>
        </p:nvSpPr>
        <p:spPr bwMode="auto">
          <a:xfrm>
            <a:off x="972236" y="41274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00000"/>
                </a:solidFill>
                <a:sym typeface="Arial" pitchFamily="34" charset="0"/>
              </a:rPr>
              <a:t>Program Needs and Priorities for Elimination</a:t>
            </a:r>
          </a:p>
        </p:txBody>
      </p:sp>
      <p:sp>
        <p:nvSpPr>
          <p:cNvPr id="34826" name="Rounded Rectangle 6"/>
          <p:cNvSpPr>
            <a:spLocks noChangeArrowheads="1"/>
          </p:cNvSpPr>
          <p:nvPr/>
        </p:nvSpPr>
        <p:spPr bwMode="auto">
          <a:xfrm>
            <a:off x="342900" y="1447800"/>
            <a:ext cx="8115300" cy="457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/>
          <a:p>
            <a:r>
              <a:rPr lang="en-US" altLang="en-US" sz="2200" b="1"/>
              <a:t>Vector Control</a:t>
            </a:r>
            <a:endParaRPr lang="en-US" sz="2200" b="1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27" name="Rounded Rectangle 8"/>
          <p:cNvSpPr>
            <a:spLocks noChangeArrowheads="1"/>
          </p:cNvSpPr>
          <p:nvPr/>
        </p:nvSpPr>
        <p:spPr bwMode="auto">
          <a:xfrm>
            <a:off x="342900" y="3124196"/>
            <a:ext cx="8115300" cy="457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/>
          <a:p>
            <a:r>
              <a:rPr lang="en-US" altLang="en-US" sz="2200" b="1"/>
              <a:t>Program Management/ Research</a:t>
            </a:r>
            <a:endParaRPr lang="en-US" sz="2200" b="1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29" name="Content Placeholder 2"/>
          <p:cNvSpPr>
            <a:spLocks noChangeArrowheads="1"/>
          </p:cNvSpPr>
          <p:nvPr/>
        </p:nvSpPr>
        <p:spPr bwMode="auto">
          <a:xfrm>
            <a:off x="393700" y="1905040"/>
            <a:ext cx="8305800" cy="106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spcBef>
                <a:spcPts val="1200"/>
              </a:spcBef>
              <a:buFont typeface="Arial" pitchFamily="34" charset="0"/>
              <a:buChar char="•"/>
            </a:pPr>
            <a:r>
              <a:rPr lang="en-US">
                <a:latin typeface="Calibri" pitchFamily="34" charset="0"/>
                <a:ea typeface="MS PGothic" pitchFamily="34" charset="-128"/>
                <a:sym typeface="Calibri" pitchFamily="34" charset="0"/>
              </a:rPr>
              <a:t>Maintain high coverage of vector control measures by LLINs/Hammock and IRS and other personal protection measures</a:t>
            </a:r>
          </a:p>
          <a:p>
            <a:pPr marL="228600" indent="-228600">
              <a:spcBef>
                <a:spcPts val="1200"/>
              </a:spcBef>
              <a:buFont typeface="Arial" pitchFamily="34" charset="0"/>
              <a:buChar char="•"/>
            </a:pPr>
            <a:r>
              <a:rPr lang="en-US">
                <a:latin typeface="Calibri" pitchFamily="34" charset="0"/>
                <a:ea typeface="MS PGothic" pitchFamily="34" charset="-128"/>
                <a:sym typeface="Calibri" pitchFamily="34" charset="0"/>
              </a:rPr>
              <a:t>Resive vector control strategy for malaria elimination</a:t>
            </a:r>
          </a:p>
        </p:txBody>
      </p:sp>
      <p:sp>
        <p:nvSpPr>
          <p:cNvPr id="34830" name="Content Placeholder 2"/>
          <p:cNvSpPr>
            <a:spLocks noChangeArrowheads="1"/>
          </p:cNvSpPr>
          <p:nvPr/>
        </p:nvSpPr>
        <p:spPr bwMode="auto">
          <a:xfrm>
            <a:off x="457200" y="3657594"/>
            <a:ext cx="8305800" cy="152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spcBef>
                <a:spcPts val="1200"/>
              </a:spcBef>
              <a:buFont typeface="Arial" pitchFamily="34" charset="0"/>
              <a:buChar char="•"/>
            </a:pPr>
            <a:r>
              <a:rPr lang="en-US">
                <a:latin typeface="Calibri" pitchFamily="34" charset="0"/>
                <a:ea typeface="MS PGothic" pitchFamily="34" charset="-128"/>
                <a:sym typeface="Calibri" pitchFamily="34" charset="0"/>
              </a:rPr>
              <a:t>Innovative vector control/personal protection measures for mobile populations; Strategies for targeting hard to reach mobile populations; Personal protection measures for mobile populations; The role of malaria vectors in development projects; Impact of climate on malaria transmission and potential for epidemic prediction etc…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WordArt 5"/>
          <p:cNvSpPr>
            <a:spLocks noChangeArrowheads="1" noChangeShapeType="1" noTextEdit="1"/>
          </p:cNvSpPr>
          <p:nvPr/>
        </p:nvSpPr>
        <p:spPr bwMode="gray">
          <a:xfrm>
            <a:off x="26773" y="609600"/>
            <a:ext cx="89916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cs typeface="Arial" panose="020B0604020202020204" pitchFamily="34" charset="0"/>
              </a:rPr>
              <a:t>Thanks for your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charset="0"/>
              </a:rPr>
              <a:t>NIMPE Overview</a:t>
            </a:r>
          </a:p>
        </p:txBody>
      </p:sp>
      <p:sp>
        <p:nvSpPr>
          <p:cNvPr id="5123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5124" name="Rectangle 12"/>
          <p:cNvSpPr>
            <a:spLocks noChangeArrowheads="1"/>
          </p:cNvSpPr>
          <p:nvPr/>
        </p:nvSpPr>
        <p:spPr bwMode="auto">
          <a:xfrm>
            <a:off x="900906" y="35719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5126" name="Line 21"/>
          <p:cNvSpPr>
            <a:spLocks noChangeShapeType="1"/>
          </p:cNvSpPr>
          <p:nvPr/>
        </p:nvSpPr>
        <p:spPr bwMode="auto">
          <a:xfrm>
            <a:off x="4600575" y="1636713"/>
            <a:ext cx="1588" cy="1320800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27" name="Rectangle 2"/>
          <p:cNvSpPr>
            <a:spLocks noChangeArrowheads="1"/>
          </p:cNvSpPr>
          <p:nvPr/>
        </p:nvSpPr>
        <p:spPr bwMode="auto">
          <a:xfrm>
            <a:off x="952500" y="88106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sym typeface="Arial" charset="0"/>
              </a:rPr>
              <a:t>Vietnam Health care system</a:t>
            </a:r>
          </a:p>
        </p:txBody>
      </p:sp>
      <p:sp>
        <p:nvSpPr>
          <p:cNvPr id="5128" name="Rectangle 73"/>
          <p:cNvSpPr>
            <a:spLocks noChangeArrowheads="1"/>
          </p:cNvSpPr>
          <p:nvPr/>
        </p:nvSpPr>
        <p:spPr bwMode="auto">
          <a:xfrm>
            <a:off x="127000" y="2447925"/>
            <a:ext cx="2438400" cy="509588"/>
          </a:xfrm>
          <a:prstGeom prst="rect">
            <a:avLst/>
          </a:prstGeom>
          <a:solidFill>
            <a:srgbClr val="AAD8E4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latin typeface="Calibri" pitchFamily="34" charset="0"/>
                <a:sym typeface="Calibri" pitchFamily="34" charset="0"/>
              </a:rPr>
              <a:t>NIMPE and </a:t>
            </a:r>
            <a:endParaRPr lang="en-US" altLang="en-US" sz="1600"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en-US" sz="1600">
                <a:latin typeface="Calibri" pitchFamily="34" charset="0"/>
                <a:sym typeface="Calibri" pitchFamily="34" charset="0"/>
              </a:rPr>
              <a:t>2 Regional IMPES</a:t>
            </a:r>
          </a:p>
        </p:txBody>
      </p:sp>
      <p:sp>
        <p:nvSpPr>
          <p:cNvPr id="5129" name="Rectangle 74"/>
          <p:cNvSpPr>
            <a:spLocks noChangeArrowheads="1"/>
          </p:cNvSpPr>
          <p:nvPr/>
        </p:nvSpPr>
        <p:spPr bwMode="auto">
          <a:xfrm>
            <a:off x="127000" y="3446463"/>
            <a:ext cx="2438400" cy="509587"/>
          </a:xfrm>
          <a:prstGeom prst="rect">
            <a:avLst/>
          </a:prstGeom>
          <a:solidFill>
            <a:srgbClr val="AAD8E4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latin typeface="Calibri" pitchFamily="34" charset="0"/>
                <a:sym typeface="Calibri" pitchFamily="34" charset="0"/>
              </a:rPr>
              <a:t>CDC provincial center</a:t>
            </a:r>
          </a:p>
        </p:txBody>
      </p:sp>
      <p:sp>
        <p:nvSpPr>
          <p:cNvPr id="5130" name="Rectangle 75"/>
          <p:cNvSpPr>
            <a:spLocks noChangeArrowheads="1"/>
          </p:cNvSpPr>
          <p:nvPr/>
        </p:nvSpPr>
        <p:spPr bwMode="auto">
          <a:xfrm>
            <a:off x="127000" y="4413250"/>
            <a:ext cx="2438400" cy="509588"/>
          </a:xfrm>
          <a:prstGeom prst="rect">
            <a:avLst/>
          </a:prstGeom>
          <a:solidFill>
            <a:srgbClr val="AAD8E4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latin typeface="Calibri" pitchFamily="34" charset="0"/>
                <a:sym typeface="Calibri" pitchFamily="34" charset="0"/>
              </a:rPr>
              <a:t>District health center</a:t>
            </a:r>
          </a:p>
        </p:txBody>
      </p:sp>
      <p:sp>
        <p:nvSpPr>
          <p:cNvPr id="5131" name="Rectangle 76"/>
          <p:cNvSpPr>
            <a:spLocks noChangeArrowheads="1"/>
          </p:cNvSpPr>
          <p:nvPr/>
        </p:nvSpPr>
        <p:spPr bwMode="auto">
          <a:xfrm>
            <a:off x="6610350" y="2447925"/>
            <a:ext cx="2438400" cy="509588"/>
          </a:xfrm>
          <a:prstGeom prst="rect">
            <a:avLst/>
          </a:prstGeom>
          <a:solidFill>
            <a:srgbClr val="003366"/>
          </a:solidFill>
          <a:ln w="25400">
            <a:solidFill>
              <a:srgbClr val="7F7F7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Central and </a:t>
            </a:r>
            <a:endParaRPr lang="en-US" altLang="en-US" sz="16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Regional Hospitals</a:t>
            </a:r>
          </a:p>
        </p:txBody>
      </p:sp>
      <p:sp>
        <p:nvSpPr>
          <p:cNvPr id="5132" name="Rectangle 77"/>
          <p:cNvSpPr>
            <a:spLocks noChangeArrowheads="1"/>
          </p:cNvSpPr>
          <p:nvPr/>
        </p:nvSpPr>
        <p:spPr bwMode="auto">
          <a:xfrm>
            <a:off x="6610350" y="3498850"/>
            <a:ext cx="2438400" cy="509588"/>
          </a:xfrm>
          <a:prstGeom prst="rect">
            <a:avLst/>
          </a:prstGeom>
          <a:solidFill>
            <a:srgbClr val="003366"/>
          </a:solidFill>
          <a:ln w="25400">
            <a:solidFill>
              <a:srgbClr val="7F7F7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Provincial Hospital</a:t>
            </a:r>
          </a:p>
        </p:txBody>
      </p:sp>
      <p:sp>
        <p:nvSpPr>
          <p:cNvPr id="5133" name="Rectangle 78"/>
          <p:cNvSpPr>
            <a:spLocks noChangeArrowheads="1"/>
          </p:cNvSpPr>
          <p:nvPr/>
        </p:nvSpPr>
        <p:spPr bwMode="auto">
          <a:xfrm>
            <a:off x="6610350" y="4413250"/>
            <a:ext cx="2438400" cy="509588"/>
          </a:xfrm>
          <a:prstGeom prst="rect">
            <a:avLst/>
          </a:prstGeom>
          <a:solidFill>
            <a:srgbClr val="003366"/>
          </a:solidFill>
          <a:ln w="25400">
            <a:solidFill>
              <a:srgbClr val="7F7F7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District Hospital</a:t>
            </a:r>
          </a:p>
        </p:txBody>
      </p:sp>
      <p:sp>
        <p:nvSpPr>
          <p:cNvPr id="5134" name="Rectangle 79"/>
          <p:cNvSpPr>
            <a:spLocks noChangeArrowheads="1"/>
          </p:cNvSpPr>
          <p:nvPr/>
        </p:nvSpPr>
        <p:spPr bwMode="auto">
          <a:xfrm>
            <a:off x="6610350" y="5322888"/>
            <a:ext cx="2438400" cy="509587"/>
          </a:xfrm>
          <a:prstGeom prst="rect">
            <a:avLst/>
          </a:prstGeom>
          <a:solidFill>
            <a:srgbClr val="003366"/>
          </a:solidFill>
          <a:ln w="25400">
            <a:solidFill>
              <a:srgbClr val="7F7F7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Inter-Communal </a:t>
            </a:r>
            <a:endParaRPr lang="en-US" altLang="en-US" sz="16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Polyclinics</a:t>
            </a:r>
          </a:p>
        </p:txBody>
      </p:sp>
      <p:sp>
        <p:nvSpPr>
          <p:cNvPr id="5135" name="Rectangle 83"/>
          <p:cNvSpPr>
            <a:spLocks noChangeArrowheads="1"/>
          </p:cNvSpPr>
          <p:nvPr/>
        </p:nvSpPr>
        <p:spPr bwMode="auto">
          <a:xfrm>
            <a:off x="3381375" y="2957513"/>
            <a:ext cx="2438400" cy="509587"/>
          </a:xfrm>
          <a:prstGeom prst="rect">
            <a:avLst/>
          </a:prstGeom>
          <a:solidFill>
            <a:srgbClr val="BFBFBF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 dirty="0">
                <a:latin typeface="Calibri" pitchFamily="34" charset="0"/>
                <a:sym typeface="Calibri" pitchFamily="34" charset="0"/>
              </a:rPr>
              <a:t>Provincial Health Services</a:t>
            </a:r>
          </a:p>
        </p:txBody>
      </p:sp>
      <p:sp>
        <p:nvSpPr>
          <p:cNvPr id="5136" name="Rectangle 84"/>
          <p:cNvSpPr>
            <a:spLocks noChangeArrowheads="1"/>
          </p:cNvSpPr>
          <p:nvPr/>
        </p:nvSpPr>
        <p:spPr bwMode="auto">
          <a:xfrm>
            <a:off x="3381375" y="4413250"/>
            <a:ext cx="2438400" cy="509588"/>
          </a:xfrm>
          <a:prstGeom prst="rect">
            <a:avLst/>
          </a:prstGeom>
          <a:solidFill>
            <a:srgbClr val="BFBFBF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latin typeface="Calibri" pitchFamily="34" charset="0"/>
                <a:sym typeface="Calibri" pitchFamily="34" charset="0"/>
              </a:rPr>
              <a:t>District Health Office</a:t>
            </a:r>
          </a:p>
        </p:txBody>
      </p:sp>
      <p:sp>
        <p:nvSpPr>
          <p:cNvPr id="5137" name="Rectangle 85"/>
          <p:cNvSpPr>
            <a:spLocks noChangeArrowheads="1"/>
          </p:cNvSpPr>
          <p:nvPr/>
        </p:nvSpPr>
        <p:spPr bwMode="auto">
          <a:xfrm>
            <a:off x="3381375" y="5321300"/>
            <a:ext cx="2438400" cy="509588"/>
          </a:xfrm>
          <a:prstGeom prst="rect">
            <a:avLst/>
          </a:prstGeom>
          <a:solidFill>
            <a:srgbClr val="BFBFBF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latin typeface="Calibri" pitchFamily="34" charset="0"/>
                <a:sym typeface="Calibri" pitchFamily="34" charset="0"/>
              </a:rPr>
              <a:t>Commune Health Center</a:t>
            </a:r>
          </a:p>
        </p:txBody>
      </p:sp>
      <p:sp>
        <p:nvSpPr>
          <p:cNvPr id="5138" name="Rectangle 86"/>
          <p:cNvSpPr>
            <a:spLocks noChangeArrowheads="1"/>
          </p:cNvSpPr>
          <p:nvPr/>
        </p:nvSpPr>
        <p:spPr bwMode="auto">
          <a:xfrm>
            <a:off x="6610350" y="6235700"/>
            <a:ext cx="2438400" cy="509588"/>
          </a:xfrm>
          <a:prstGeom prst="rect">
            <a:avLst/>
          </a:prstGeom>
          <a:solidFill>
            <a:srgbClr val="003366"/>
          </a:solidFill>
          <a:ln w="25400">
            <a:solidFill>
              <a:srgbClr val="7F7F7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Village Health Worker</a:t>
            </a:r>
          </a:p>
        </p:txBody>
      </p:sp>
      <p:sp>
        <p:nvSpPr>
          <p:cNvPr id="5139" name="Rectangle 87"/>
          <p:cNvSpPr>
            <a:spLocks noChangeArrowheads="1"/>
          </p:cNvSpPr>
          <p:nvPr/>
        </p:nvSpPr>
        <p:spPr bwMode="auto">
          <a:xfrm>
            <a:off x="1346200" y="1333500"/>
            <a:ext cx="6483350" cy="342900"/>
          </a:xfrm>
          <a:prstGeom prst="rect">
            <a:avLst/>
          </a:prstGeom>
          <a:solidFill>
            <a:schemeClr val="bg1"/>
          </a:solidFill>
          <a:ln w="25400">
            <a:solidFill>
              <a:srgbClr val="395E8A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latin typeface="Calibri" pitchFamily="34" charset="0"/>
                <a:sym typeface="Calibri" pitchFamily="34" charset="0"/>
              </a:rPr>
              <a:t>Ministry of Health</a:t>
            </a:r>
          </a:p>
        </p:txBody>
      </p:sp>
      <p:sp>
        <p:nvSpPr>
          <p:cNvPr id="5140" name="Rounded Rectangle 88"/>
          <p:cNvSpPr>
            <a:spLocks noChangeArrowheads="1"/>
          </p:cNvSpPr>
          <p:nvPr/>
        </p:nvSpPr>
        <p:spPr bwMode="auto">
          <a:xfrm>
            <a:off x="127000" y="1868488"/>
            <a:ext cx="2438400" cy="255587"/>
          </a:xfrm>
          <a:prstGeom prst="roundRect">
            <a:avLst>
              <a:gd name="adj" fmla="val 16667"/>
            </a:avLst>
          </a:prstGeom>
          <a:solidFill>
            <a:srgbClr val="AAD8E4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 i="1">
                <a:latin typeface="Calibri" pitchFamily="34" charset="0"/>
                <a:sym typeface="Calibri" pitchFamily="34" charset="0"/>
              </a:rPr>
              <a:t>Malaria</a:t>
            </a:r>
          </a:p>
        </p:txBody>
      </p:sp>
      <p:sp>
        <p:nvSpPr>
          <p:cNvPr id="5141" name="Rounded Rectangle 89"/>
          <p:cNvSpPr>
            <a:spLocks noChangeArrowheads="1"/>
          </p:cNvSpPr>
          <p:nvPr/>
        </p:nvSpPr>
        <p:spPr bwMode="auto">
          <a:xfrm>
            <a:off x="3381375" y="1868488"/>
            <a:ext cx="2438400" cy="255587"/>
          </a:xfrm>
          <a:prstGeom prst="roundRect">
            <a:avLst>
              <a:gd name="adj" fmla="val 16667"/>
            </a:avLst>
          </a:prstGeom>
          <a:solidFill>
            <a:srgbClr val="BFBFBF"/>
          </a:solidFill>
          <a:ln w="25400">
            <a:solidFill>
              <a:srgbClr val="003366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 i="1">
                <a:latin typeface="Calibri" pitchFamily="34" charset="0"/>
                <a:sym typeface="Calibri" pitchFamily="34" charset="0"/>
              </a:rPr>
              <a:t>Administrative</a:t>
            </a:r>
          </a:p>
        </p:txBody>
      </p:sp>
      <p:sp>
        <p:nvSpPr>
          <p:cNvPr id="5142" name="Rounded Rectangle 90"/>
          <p:cNvSpPr>
            <a:spLocks noChangeArrowheads="1"/>
          </p:cNvSpPr>
          <p:nvPr/>
        </p:nvSpPr>
        <p:spPr bwMode="auto">
          <a:xfrm>
            <a:off x="6610350" y="1868488"/>
            <a:ext cx="2438400" cy="255587"/>
          </a:xfrm>
          <a:prstGeom prst="roundRect">
            <a:avLst>
              <a:gd name="adj" fmla="val 16667"/>
            </a:avLst>
          </a:prstGeom>
          <a:solidFill>
            <a:srgbClr val="003366"/>
          </a:solidFill>
          <a:ln w="25400">
            <a:solidFill>
              <a:srgbClr val="7F7F7F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1600" i="1">
                <a:solidFill>
                  <a:srgbClr val="FFFFFF"/>
                </a:solidFill>
                <a:latin typeface="Calibri" pitchFamily="34" charset="0"/>
                <a:sym typeface="Calibri" pitchFamily="34" charset="0"/>
              </a:rPr>
              <a:t>Health Services</a:t>
            </a:r>
          </a:p>
        </p:txBody>
      </p:sp>
      <p:sp>
        <p:nvSpPr>
          <p:cNvPr id="5143" name="Line 21"/>
          <p:cNvSpPr>
            <a:spLocks noChangeShapeType="1"/>
          </p:cNvSpPr>
          <p:nvPr/>
        </p:nvSpPr>
        <p:spPr bwMode="auto">
          <a:xfrm>
            <a:off x="7829550" y="2973388"/>
            <a:ext cx="0" cy="509587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44" name="Line 21"/>
          <p:cNvSpPr>
            <a:spLocks noChangeShapeType="1"/>
          </p:cNvSpPr>
          <p:nvPr/>
        </p:nvSpPr>
        <p:spPr bwMode="auto">
          <a:xfrm>
            <a:off x="7845425" y="4008438"/>
            <a:ext cx="0" cy="404812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45" name="Line 21"/>
          <p:cNvSpPr>
            <a:spLocks noChangeShapeType="1"/>
          </p:cNvSpPr>
          <p:nvPr/>
        </p:nvSpPr>
        <p:spPr bwMode="auto">
          <a:xfrm>
            <a:off x="7845425" y="4922838"/>
            <a:ext cx="0" cy="398462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46" name="Line 21"/>
          <p:cNvSpPr>
            <a:spLocks noChangeShapeType="1"/>
          </p:cNvSpPr>
          <p:nvPr/>
        </p:nvSpPr>
        <p:spPr bwMode="auto">
          <a:xfrm>
            <a:off x="1320800" y="2973388"/>
            <a:ext cx="1588" cy="473075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47" name="Line 21"/>
          <p:cNvSpPr>
            <a:spLocks noChangeShapeType="1"/>
          </p:cNvSpPr>
          <p:nvPr/>
        </p:nvSpPr>
        <p:spPr bwMode="auto">
          <a:xfrm>
            <a:off x="1325563" y="3956050"/>
            <a:ext cx="0" cy="457200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48" name="Line 21"/>
          <p:cNvSpPr>
            <a:spLocks noChangeShapeType="1"/>
          </p:cNvSpPr>
          <p:nvPr/>
        </p:nvSpPr>
        <p:spPr bwMode="auto">
          <a:xfrm>
            <a:off x="4579938" y="3457575"/>
            <a:ext cx="0" cy="955675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5149" name="Line 21"/>
          <p:cNvSpPr>
            <a:spLocks noChangeShapeType="1"/>
          </p:cNvSpPr>
          <p:nvPr/>
        </p:nvSpPr>
        <p:spPr bwMode="auto">
          <a:xfrm>
            <a:off x="4579938" y="4922838"/>
            <a:ext cx="0" cy="398462"/>
          </a:xfrm>
          <a:prstGeom prst="line">
            <a:avLst/>
          </a:prstGeom>
          <a:noFill/>
          <a:ln w="38100">
            <a:solidFill>
              <a:srgbClr val="3F3F3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cxnSp>
        <p:nvCxnSpPr>
          <p:cNvPr id="5150" name="Straight Arrow Connector 109"/>
          <p:cNvCxnSpPr>
            <a:cxnSpLocks noChangeShapeType="1"/>
          </p:cNvCxnSpPr>
          <p:nvPr/>
        </p:nvCxnSpPr>
        <p:spPr bwMode="auto">
          <a:xfrm>
            <a:off x="2565400" y="2703513"/>
            <a:ext cx="815975" cy="509587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1" name="Straight Arrow Connector 113"/>
          <p:cNvCxnSpPr>
            <a:cxnSpLocks noChangeShapeType="1"/>
          </p:cNvCxnSpPr>
          <p:nvPr/>
        </p:nvCxnSpPr>
        <p:spPr bwMode="auto">
          <a:xfrm flipV="1">
            <a:off x="5819775" y="2703513"/>
            <a:ext cx="790575" cy="509587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2" name="Straight Arrow Connector 117"/>
          <p:cNvCxnSpPr>
            <a:cxnSpLocks noChangeShapeType="1"/>
            <a:stCxn id="5130" idx="3"/>
            <a:endCxn id="5136" idx="1"/>
          </p:cNvCxnSpPr>
          <p:nvPr/>
        </p:nvCxnSpPr>
        <p:spPr bwMode="auto">
          <a:xfrm>
            <a:off x="2565400" y="4667250"/>
            <a:ext cx="815975" cy="1588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3" name="Straight Arrow Connector 120"/>
          <p:cNvCxnSpPr>
            <a:cxnSpLocks noChangeShapeType="1"/>
          </p:cNvCxnSpPr>
          <p:nvPr/>
        </p:nvCxnSpPr>
        <p:spPr bwMode="auto">
          <a:xfrm>
            <a:off x="5819775" y="4664075"/>
            <a:ext cx="815975" cy="0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4" name="Straight Arrow Connector 122"/>
          <p:cNvCxnSpPr>
            <a:cxnSpLocks noChangeShapeType="1"/>
          </p:cNvCxnSpPr>
          <p:nvPr/>
        </p:nvCxnSpPr>
        <p:spPr bwMode="auto">
          <a:xfrm flipH="1">
            <a:off x="2590800" y="1676400"/>
            <a:ext cx="790575" cy="771525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5" name="Straight Arrow Connector 124"/>
          <p:cNvCxnSpPr>
            <a:cxnSpLocks noChangeShapeType="1"/>
          </p:cNvCxnSpPr>
          <p:nvPr/>
        </p:nvCxnSpPr>
        <p:spPr bwMode="auto">
          <a:xfrm>
            <a:off x="5819775" y="1676400"/>
            <a:ext cx="763588" cy="771525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6" name="Straight Arrow Connector 129"/>
          <p:cNvCxnSpPr>
            <a:cxnSpLocks noChangeShapeType="1"/>
          </p:cNvCxnSpPr>
          <p:nvPr/>
        </p:nvCxnSpPr>
        <p:spPr bwMode="auto">
          <a:xfrm>
            <a:off x="5870575" y="3235325"/>
            <a:ext cx="739775" cy="517525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7" name="Straight Arrow Connector 131"/>
          <p:cNvCxnSpPr>
            <a:cxnSpLocks noChangeShapeType="1"/>
            <a:stCxn id="5135" idx="1"/>
            <a:endCxn id="5129" idx="3"/>
          </p:cNvCxnSpPr>
          <p:nvPr/>
        </p:nvCxnSpPr>
        <p:spPr bwMode="auto">
          <a:xfrm flipH="1">
            <a:off x="2565400" y="3213100"/>
            <a:ext cx="815975" cy="488950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8" name="Straight Arrow Connector 134"/>
          <p:cNvCxnSpPr>
            <a:cxnSpLocks noChangeShapeType="1"/>
          </p:cNvCxnSpPr>
          <p:nvPr/>
        </p:nvCxnSpPr>
        <p:spPr bwMode="auto">
          <a:xfrm flipH="1">
            <a:off x="5819775" y="4922838"/>
            <a:ext cx="763588" cy="400050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59" name="Straight Arrow Connector 140"/>
          <p:cNvCxnSpPr>
            <a:cxnSpLocks noChangeShapeType="1"/>
          </p:cNvCxnSpPr>
          <p:nvPr/>
        </p:nvCxnSpPr>
        <p:spPr bwMode="auto">
          <a:xfrm>
            <a:off x="2603500" y="4922838"/>
            <a:ext cx="739775" cy="400050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0" name="Straight Arrow Connector 142"/>
          <p:cNvCxnSpPr>
            <a:cxnSpLocks noChangeShapeType="1"/>
          </p:cNvCxnSpPr>
          <p:nvPr/>
        </p:nvCxnSpPr>
        <p:spPr bwMode="auto">
          <a:xfrm>
            <a:off x="5819775" y="5856288"/>
            <a:ext cx="739775" cy="401637"/>
          </a:xfrm>
          <a:prstGeom prst="straightConnector1">
            <a:avLst/>
          </a:prstGeom>
          <a:noFill/>
          <a:ln w="38100">
            <a:solidFill>
              <a:srgbClr val="3F3F3F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57379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7172" name="Rectangle 12"/>
          <p:cNvSpPr>
            <a:spLocks noChangeArrowheads="1"/>
          </p:cNvSpPr>
          <p:nvPr/>
        </p:nvSpPr>
        <p:spPr bwMode="auto">
          <a:xfrm>
            <a:off x="960438" y="1888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7173" name="Rectangle 13"/>
          <p:cNvSpPr>
            <a:spLocks noChangeArrowheads="1"/>
          </p:cNvSpPr>
          <p:nvPr/>
        </p:nvSpPr>
        <p:spPr bwMode="auto">
          <a:xfrm>
            <a:off x="985838" y="9207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sz="2400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960438" y="71437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 dirty="0">
                <a:solidFill>
                  <a:srgbClr val="C00000"/>
                </a:solidFill>
                <a:sym typeface="Arial" pitchFamily="34" charset="0"/>
              </a:rPr>
              <a:t>Malaria situation </a:t>
            </a:r>
          </a:p>
        </p:txBody>
      </p:sp>
      <p:sp>
        <p:nvSpPr>
          <p:cNvPr id="8200" name="Content Placeholder 2"/>
          <p:cNvSpPr>
            <a:spLocks noChangeArrowheads="1"/>
          </p:cNvSpPr>
          <p:nvPr/>
        </p:nvSpPr>
        <p:spPr bwMode="auto">
          <a:xfrm>
            <a:off x="228600" y="1354138"/>
            <a:ext cx="8763000" cy="5351462"/>
          </a:xfrm>
          <a:prstGeom prst="rect">
            <a:avLst/>
          </a:prstGeom>
          <a:noFill/>
          <a:ln w="9525" cmpd="sng">
            <a:solidFill>
              <a:srgbClr val="59595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Approx. 12 million people (13.2% of total population) considered at-risk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High risk groups: Forest-goers, mobile/migrant populations, ethnic minority groups.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Primary vectors:  </a:t>
            </a:r>
            <a:endParaRPr lang="en-US" altLang="en-US" sz="2400" dirty="0">
              <a:latin typeface="Calibri" pitchFamily="34" charset="0"/>
              <a:sym typeface="Calibri" pitchFamily="34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400" i="1" dirty="0">
                <a:latin typeface="Calibri" pitchFamily="34" charset="0"/>
                <a:sym typeface="Calibri" pitchFamily="34" charset="0"/>
              </a:rPr>
              <a:t>      Anopheles</a:t>
            </a:r>
            <a:r>
              <a:rPr lang="en-US" sz="2400" dirty="0">
                <a:latin typeface="Calibri" pitchFamily="34" charset="0"/>
                <a:sym typeface="Calibri" pitchFamily="34" charset="0"/>
              </a:rPr>
              <a:t> </a:t>
            </a:r>
            <a:r>
              <a:rPr lang="en-US" sz="2400" i="1" dirty="0" err="1">
                <a:latin typeface="Calibri" pitchFamily="34" charset="0"/>
                <a:sym typeface="Calibri" pitchFamily="34" charset="0"/>
              </a:rPr>
              <a:t>minimus</a:t>
            </a:r>
            <a:r>
              <a:rPr lang="en-US" sz="2400" i="1" dirty="0">
                <a:latin typeface="Calibri" pitchFamily="34" charset="0"/>
                <a:sym typeface="Calibri" pitchFamily="34" charset="0"/>
              </a:rPr>
              <a:t>,</a:t>
            </a:r>
            <a:r>
              <a:rPr lang="en-US" sz="2400" dirty="0">
                <a:latin typeface="Calibri" pitchFamily="34" charset="0"/>
                <a:sym typeface="Calibri" pitchFamily="34" charset="0"/>
              </a:rPr>
              <a:t> </a:t>
            </a:r>
            <a:r>
              <a:rPr lang="en-US" sz="2400" i="1" dirty="0" err="1">
                <a:latin typeface="Calibri" pitchFamily="34" charset="0"/>
                <a:sym typeface="Calibri" pitchFamily="34" charset="0"/>
              </a:rPr>
              <a:t>dirus</a:t>
            </a:r>
            <a:r>
              <a:rPr lang="en-US" sz="2400" i="1" dirty="0">
                <a:latin typeface="Calibri" pitchFamily="34" charset="0"/>
                <a:sym typeface="Calibri" pitchFamily="34" charset="0"/>
              </a:rPr>
              <a:t> and </a:t>
            </a:r>
            <a:r>
              <a:rPr lang="en-US" altLang="en-US" sz="2400" i="1" dirty="0" err="1">
                <a:latin typeface="Calibri" pitchFamily="34" charset="0"/>
                <a:sym typeface="Calibri" pitchFamily="34" charset="0"/>
              </a:rPr>
              <a:t>epiroticus</a:t>
            </a:r>
            <a:endParaRPr lang="en-US" sz="2400" dirty="0">
              <a:latin typeface="Calibri" pitchFamily="34" charset="0"/>
              <a:sym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Parasite species: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All 5 malaria species are present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P. falciparum is predominant</a:t>
            </a:r>
          </a:p>
          <a:p>
            <a:pPr lvl="1">
              <a:spcBef>
                <a:spcPct val="20000"/>
              </a:spcBef>
              <a:defRPr/>
            </a:pPr>
            <a:r>
              <a:rPr lang="en-US" sz="2400" b="1" dirty="0">
                <a:latin typeface="Calibri" pitchFamily="34" charset="0"/>
                <a:sym typeface="Calibri" pitchFamily="34" charset="0"/>
              </a:rPr>
              <a:t>In 2018:</a:t>
            </a:r>
            <a:endParaRPr lang="en-US" altLang="en-US" sz="2400" b="1" dirty="0">
              <a:latin typeface="Calibri" pitchFamily="34" charset="0"/>
              <a:sym typeface="Calibri" pitchFamily="34" charset="0"/>
            </a:endParaRPr>
          </a:p>
          <a:p>
            <a:pPr marL="1200150" lvl="2" indent="-285750"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64% </a:t>
            </a:r>
            <a:r>
              <a:rPr lang="en-US" sz="2400" i="1" dirty="0">
                <a:latin typeface="Calibri" pitchFamily="34" charset="0"/>
                <a:sym typeface="Calibri" pitchFamily="34" charset="0"/>
              </a:rPr>
              <a:t>P. falciparum</a:t>
            </a:r>
            <a:endParaRPr lang="en-US" altLang="en-US" sz="2400" i="1" dirty="0">
              <a:latin typeface="Calibri" pitchFamily="34" charset="0"/>
              <a:sym typeface="Calibri" pitchFamily="34" charset="0"/>
            </a:endParaRPr>
          </a:p>
          <a:p>
            <a:pPr marL="1200150" lvl="2" indent="-285750"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34% </a:t>
            </a:r>
            <a:r>
              <a:rPr lang="en-US" sz="2400" i="1" dirty="0">
                <a:latin typeface="Calibri" pitchFamily="34" charset="0"/>
                <a:sym typeface="Calibri" pitchFamily="34" charset="0"/>
              </a:rPr>
              <a:t>P. </a:t>
            </a:r>
            <a:r>
              <a:rPr lang="en-US" sz="2400" i="1" dirty="0" err="1">
                <a:latin typeface="Calibri" pitchFamily="34" charset="0"/>
                <a:sym typeface="Calibri" pitchFamily="34" charset="0"/>
              </a:rPr>
              <a:t>vivax</a:t>
            </a:r>
            <a:endParaRPr lang="en-US" sz="2400" i="1" dirty="0">
              <a:latin typeface="Calibri" pitchFamily="34" charset="0"/>
              <a:sym typeface="Calibri" pitchFamily="34" charset="0"/>
            </a:endParaRPr>
          </a:p>
          <a:p>
            <a:pPr marL="1200150" lvl="2" indent="-285750">
              <a:spcBef>
                <a:spcPts val="0"/>
              </a:spcBef>
              <a:buFont typeface="Arial" pitchFamily="34" charset="0"/>
              <a:buChar char="–"/>
              <a:defRPr/>
            </a:pPr>
            <a:r>
              <a:rPr lang="en-US" sz="2400" dirty="0">
                <a:latin typeface="Calibri" pitchFamily="34" charset="0"/>
                <a:sym typeface="Calibri" pitchFamily="34" charset="0"/>
              </a:rPr>
              <a:t>2%  </a:t>
            </a:r>
            <a:r>
              <a:rPr lang="en-US" sz="2400" i="1" dirty="0" err="1">
                <a:latin typeface="Calibri" pitchFamily="34" charset="0"/>
                <a:sym typeface="Calibri" pitchFamily="34" charset="0"/>
              </a:rPr>
              <a:t>P.m</a:t>
            </a:r>
            <a:r>
              <a:rPr lang="en-US" sz="2400" i="1" dirty="0">
                <a:latin typeface="Calibri" pitchFamily="34" charset="0"/>
                <a:sym typeface="Calibri" pitchFamily="34" charset="0"/>
              </a:rPr>
              <a:t>, </a:t>
            </a:r>
            <a:r>
              <a:rPr lang="en-US" sz="2400" i="1" dirty="0" err="1">
                <a:latin typeface="Calibri" pitchFamily="34" charset="0"/>
                <a:sym typeface="Calibri" pitchFamily="34" charset="0"/>
              </a:rPr>
              <a:t>P.o</a:t>
            </a:r>
            <a:r>
              <a:rPr lang="en-US" sz="2400" i="1" dirty="0">
                <a:latin typeface="Calibri" pitchFamily="34" charset="0"/>
                <a:sym typeface="Calibri" pitchFamily="34" charset="0"/>
              </a:rPr>
              <a:t> </a:t>
            </a:r>
            <a:r>
              <a:rPr lang="en-US" sz="2400" dirty="0">
                <a:latin typeface="Calibri" pitchFamily="34" charset="0"/>
                <a:sym typeface="Calibri" pitchFamily="34" charset="0"/>
              </a:rPr>
              <a:t>&amp; mixed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12291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2292" name="Rectangle 12"/>
          <p:cNvSpPr>
            <a:spLocks noChangeArrowheads="1"/>
          </p:cNvSpPr>
          <p:nvPr/>
        </p:nvSpPr>
        <p:spPr bwMode="auto">
          <a:xfrm>
            <a:off x="908844" y="6836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2293" name="Rectangle 13"/>
          <p:cNvSpPr>
            <a:spLocks noChangeArrowheads="1"/>
          </p:cNvSpPr>
          <p:nvPr/>
        </p:nvSpPr>
        <p:spPr bwMode="auto">
          <a:xfrm>
            <a:off x="972581" y="39071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sz="2400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960438" y="60811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400">
                <a:solidFill>
                  <a:srgbClr val="C00000"/>
                </a:solidFill>
                <a:sym typeface="Arial" pitchFamily="34" charset="0"/>
              </a:rPr>
              <a:t>Malaria Risk Stratification 2014</a:t>
            </a:r>
            <a:endParaRPr lang="en-US" altLang="en-US"/>
          </a:p>
        </p:txBody>
      </p:sp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81" y="1109620"/>
            <a:ext cx="4083050" cy="546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12296" name="Group 2"/>
          <p:cNvGrpSpPr>
            <a:grpSpLocks/>
          </p:cNvGrpSpPr>
          <p:nvPr/>
        </p:nvGrpSpPr>
        <p:grpSpPr bwMode="auto">
          <a:xfrm>
            <a:off x="3657600" y="3844088"/>
            <a:ext cx="5437071" cy="2022475"/>
            <a:chOff x="4579938" y="1555750"/>
            <a:chExt cx="4337050" cy="2022475"/>
          </a:xfrm>
        </p:grpSpPr>
        <p:sp>
          <p:nvSpPr>
            <p:cNvPr id="12297" name="Rectangle 1"/>
            <p:cNvSpPr>
              <a:spLocks noChangeArrowheads="1"/>
            </p:cNvSpPr>
            <p:nvPr/>
          </p:nvSpPr>
          <p:spPr bwMode="auto">
            <a:xfrm>
              <a:off x="4579938" y="1555750"/>
              <a:ext cx="4337050" cy="202247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C00000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225425" algn="ctr"/>
              <a:r>
                <a:rPr lang="en-US" sz="1600" u="sng">
                  <a:latin typeface="Calibri" pitchFamily="34" charset="0"/>
                  <a:sym typeface="Calibri" pitchFamily="34" charset="0"/>
                </a:rPr>
                <a:t>Stratum</a:t>
              </a:r>
              <a:endParaRPr lang="en-US" altLang="en-US" sz="1600" u="sng">
                <a:latin typeface="Calibri" pitchFamily="34" charset="0"/>
                <a:sym typeface="Calibri" pitchFamily="34" charset="0"/>
              </a:endParaRPr>
            </a:p>
            <a:p>
              <a:pPr marL="225425">
                <a:lnSpc>
                  <a:spcPts val="2700"/>
                </a:lnSpc>
              </a:pPr>
              <a:r>
                <a:rPr lang="en-US" sz="1600">
                  <a:latin typeface="Calibri" pitchFamily="34" charset="0"/>
                  <a:sym typeface="Calibri" pitchFamily="34" charset="0"/>
                </a:rPr>
                <a:t>  Zone 1: No malaria transmission: 	  60.5 m (64.6%)</a:t>
              </a:r>
              <a:endParaRPr lang="en-US" altLang="en-US" sz="1600">
                <a:latin typeface="Calibri" pitchFamily="34" charset="0"/>
                <a:sym typeface="Calibri" pitchFamily="34" charset="0"/>
              </a:endParaRPr>
            </a:p>
            <a:p>
              <a:pPr marL="225425">
                <a:lnSpc>
                  <a:spcPts val="2700"/>
                </a:lnSpc>
              </a:pPr>
              <a:r>
                <a:rPr lang="en-US" sz="1600">
                  <a:latin typeface="Calibri" pitchFamily="34" charset="0"/>
                  <a:sym typeface="Calibri" pitchFamily="34" charset="0"/>
                </a:rPr>
                <a:t>  Zone 2: No transmission but receptive:    21.4 m (22.9%)</a:t>
              </a:r>
              <a:endParaRPr lang="en-US" altLang="en-US" sz="1600">
                <a:latin typeface="Calibri" pitchFamily="34" charset="0"/>
                <a:sym typeface="Calibri" pitchFamily="34" charset="0"/>
              </a:endParaRPr>
            </a:p>
            <a:p>
              <a:pPr marL="225425">
                <a:lnSpc>
                  <a:spcPts val="2700"/>
                </a:lnSpc>
              </a:pPr>
              <a:r>
                <a:rPr lang="en-US" sz="1600">
                  <a:latin typeface="Calibri" pitchFamily="34" charset="0"/>
                  <a:sym typeface="Calibri" pitchFamily="34" charset="0"/>
                </a:rPr>
                <a:t>  Zone 3: Low endemic:		 7.7 m (8.2%)</a:t>
              </a:r>
              <a:endParaRPr lang="en-US" altLang="en-US" sz="1600">
                <a:latin typeface="Calibri" pitchFamily="34" charset="0"/>
                <a:sym typeface="Calibri" pitchFamily="34" charset="0"/>
              </a:endParaRPr>
            </a:p>
            <a:p>
              <a:pPr marL="225425">
                <a:lnSpc>
                  <a:spcPts val="2700"/>
                </a:lnSpc>
              </a:pPr>
              <a:r>
                <a:rPr lang="en-US" sz="1600">
                  <a:latin typeface="Calibri" pitchFamily="34" charset="0"/>
                  <a:sym typeface="Calibri" pitchFamily="34" charset="0"/>
                </a:rPr>
                <a:t>  Zone 4: Moderate endemic:	      	 2.8 m (3.0%)</a:t>
              </a:r>
              <a:endParaRPr lang="en-US" altLang="en-US" sz="1600">
                <a:latin typeface="Calibri" pitchFamily="34" charset="0"/>
                <a:sym typeface="Calibri" pitchFamily="34" charset="0"/>
              </a:endParaRPr>
            </a:p>
            <a:p>
              <a:pPr marL="225425">
                <a:lnSpc>
                  <a:spcPts val="2700"/>
                </a:lnSpc>
              </a:pPr>
              <a:r>
                <a:rPr lang="en-US" sz="1600">
                  <a:latin typeface="Calibri" pitchFamily="34" charset="0"/>
                  <a:sym typeface="Calibri" pitchFamily="34" charset="0"/>
                </a:rPr>
                <a:t>  Zone 5: High endemic:		 1.1 m (1.2%)</a:t>
              </a:r>
            </a:p>
          </p:txBody>
        </p:sp>
        <p:sp>
          <p:nvSpPr>
            <p:cNvPr id="12298" name="Rectangle 8"/>
            <p:cNvSpPr>
              <a:spLocks noChangeArrowheads="1"/>
            </p:cNvSpPr>
            <p:nvPr/>
          </p:nvSpPr>
          <p:spPr bwMode="auto">
            <a:xfrm>
              <a:off x="4672013" y="2272947"/>
              <a:ext cx="187325" cy="192087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299" name="Rectangle 9"/>
            <p:cNvSpPr>
              <a:spLocks noChangeArrowheads="1"/>
            </p:cNvSpPr>
            <p:nvPr/>
          </p:nvSpPr>
          <p:spPr bwMode="auto">
            <a:xfrm>
              <a:off x="4672013" y="2607029"/>
              <a:ext cx="187325" cy="192087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300" name="Rectangle 10"/>
            <p:cNvSpPr>
              <a:spLocks noChangeArrowheads="1"/>
            </p:cNvSpPr>
            <p:nvPr/>
          </p:nvSpPr>
          <p:spPr bwMode="auto">
            <a:xfrm>
              <a:off x="4672013" y="3279775"/>
              <a:ext cx="187325" cy="1905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301" name="Rectangle 11"/>
            <p:cNvSpPr>
              <a:spLocks noChangeArrowheads="1"/>
            </p:cNvSpPr>
            <p:nvPr/>
          </p:nvSpPr>
          <p:spPr bwMode="auto">
            <a:xfrm>
              <a:off x="4672013" y="2952133"/>
              <a:ext cx="187325" cy="192088"/>
            </a:xfrm>
            <a:prstGeom prst="rect">
              <a:avLst/>
            </a:prstGeom>
            <a:solidFill>
              <a:srgbClr val="FF3399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302" name="Rectangle 12"/>
            <p:cNvSpPr>
              <a:spLocks noChangeArrowheads="1"/>
            </p:cNvSpPr>
            <p:nvPr/>
          </p:nvSpPr>
          <p:spPr bwMode="auto">
            <a:xfrm>
              <a:off x="4672013" y="1901825"/>
              <a:ext cx="187325" cy="192088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chemeClr val="tx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en-US" sz="1600">
                <a:solidFill>
                  <a:srgbClr val="FFFFFF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11267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1268" name="Rectangle 12"/>
          <p:cNvSpPr>
            <a:spLocks noChangeArrowheads="1"/>
          </p:cNvSpPr>
          <p:nvPr/>
        </p:nvSpPr>
        <p:spPr bwMode="auto">
          <a:xfrm>
            <a:off x="908844" y="30163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1269" name="Rectangle 13"/>
          <p:cNvSpPr>
            <a:spLocks noChangeArrowheads="1"/>
          </p:cNvSpPr>
          <p:nvPr/>
        </p:nvSpPr>
        <p:spPr bwMode="auto">
          <a:xfrm>
            <a:off x="928773" y="84138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sz="2400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11270" name="Rectangle 2"/>
          <p:cNvSpPr>
            <a:spLocks noChangeArrowheads="1"/>
          </p:cNvSpPr>
          <p:nvPr/>
        </p:nvSpPr>
        <p:spPr bwMode="auto">
          <a:xfrm>
            <a:off x="960438" y="46982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rgbClr val="C00000"/>
                </a:solidFill>
                <a:sym typeface="Arial" pitchFamily="34" charset="0"/>
              </a:rPr>
              <a:t>Malaria Vectors</a:t>
            </a:r>
          </a:p>
        </p:txBody>
      </p:sp>
      <p:pic>
        <p:nvPicPr>
          <p:cNvPr id="11271" name="Picture 15" descr="Description: C:\Users\Duy\AppData\Local\Microsoft\Windows\INetCache\Content.Word\minimu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92275"/>
            <a:ext cx="2514600" cy="464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22" descr="Description: Distribution of dir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144" y="1447800"/>
            <a:ext cx="2552700" cy="468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23" descr="Description: Distribution of epirotic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44650"/>
            <a:ext cx="27432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Box 8"/>
          <p:cNvSpPr>
            <a:spLocks noChangeArrowheads="1"/>
          </p:cNvSpPr>
          <p:nvPr/>
        </p:nvSpPr>
        <p:spPr bwMode="auto">
          <a:xfrm>
            <a:off x="669925" y="645795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An. minimus</a:t>
            </a:r>
          </a:p>
        </p:txBody>
      </p:sp>
      <p:sp>
        <p:nvSpPr>
          <p:cNvPr id="11275" name="TextBox 9"/>
          <p:cNvSpPr>
            <a:spLocks noChangeArrowheads="1"/>
          </p:cNvSpPr>
          <p:nvPr/>
        </p:nvSpPr>
        <p:spPr bwMode="auto">
          <a:xfrm>
            <a:off x="3717925" y="645795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An. dirus</a:t>
            </a:r>
          </a:p>
        </p:txBody>
      </p:sp>
      <p:sp>
        <p:nvSpPr>
          <p:cNvPr id="11276" name="TextBox 10"/>
          <p:cNvSpPr>
            <a:spLocks noChangeArrowheads="1"/>
          </p:cNvSpPr>
          <p:nvPr/>
        </p:nvSpPr>
        <p:spPr bwMode="auto">
          <a:xfrm>
            <a:off x="6400800" y="645795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i="1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An. epiroticus</a:t>
            </a:r>
          </a:p>
        </p:txBody>
      </p:sp>
      <p:sp>
        <p:nvSpPr>
          <p:cNvPr id="11277" name="TextBox 11"/>
          <p:cNvSpPr>
            <a:spLocks noChangeArrowheads="1"/>
          </p:cNvSpPr>
          <p:nvPr/>
        </p:nvSpPr>
        <p:spPr bwMode="auto">
          <a:xfrm>
            <a:off x="76200" y="1161234"/>
            <a:ext cx="739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Vector distribution based on routine surveillance (2000-2018)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14339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4340" name="Rectangle 12"/>
          <p:cNvSpPr>
            <a:spLocks noChangeArrowheads="1"/>
          </p:cNvSpPr>
          <p:nvPr/>
        </p:nvSpPr>
        <p:spPr bwMode="auto">
          <a:xfrm>
            <a:off x="908050" y="29845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4341" name="Rectangle 13"/>
          <p:cNvSpPr>
            <a:spLocks noChangeArrowheads="1"/>
          </p:cNvSpPr>
          <p:nvPr/>
        </p:nvSpPr>
        <p:spPr bwMode="auto">
          <a:xfrm>
            <a:off x="960438" y="35242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sz="2400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14342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14343" name="Rectangle 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908050" y="29845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4345" name="Rectangle 47"/>
          <p:cNvSpPr>
            <a:spLocks noChangeArrowheads="1"/>
          </p:cNvSpPr>
          <p:nvPr/>
        </p:nvSpPr>
        <p:spPr bwMode="auto">
          <a:xfrm>
            <a:off x="960438" y="35242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rgbClr val="C00000"/>
                </a:solidFill>
                <a:sym typeface="Arial" pitchFamily="34" charset="0"/>
              </a:rPr>
              <a:t>Artemisinin Resistance in Vietnam</a:t>
            </a:r>
          </a:p>
        </p:txBody>
      </p:sp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09688"/>
            <a:ext cx="3425825" cy="554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7" name="Rectangle 3"/>
          <p:cNvSpPr txBox="1">
            <a:spLocks noChangeArrowheads="1"/>
          </p:cNvSpPr>
          <p:nvPr/>
        </p:nvSpPr>
        <p:spPr bwMode="auto">
          <a:xfrm>
            <a:off x="76200" y="1451190"/>
            <a:ext cx="5677694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In 2009, treatment failure of </a:t>
            </a:r>
            <a:r>
              <a:rPr lang="en-US" sz="2200" dirty="0" err="1">
                <a:cs typeface="Arial" panose="020B0604020202020204" pitchFamily="34" charset="0"/>
                <a:sym typeface="Calibri" pitchFamily="34" charset="0"/>
              </a:rPr>
              <a:t>P.falciparum</a:t>
            </a: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 with </a:t>
            </a:r>
            <a:r>
              <a:rPr lang="en-US" sz="2200" dirty="0" err="1">
                <a:cs typeface="Arial" panose="020B0604020202020204" pitchFamily="34" charset="0"/>
                <a:sym typeface="Calibri" pitchFamily="34" charset="0"/>
              </a:rPr>
              <a:t>Artesunat</a:t>
            </a: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 was recorded at 14.6% in Binh Phuoc province.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Results of TES (2009 - 2013) identified: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4 provinces in Tier I (Pop 4.4 m)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10 provinces in Tier II (14.0 m)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Results of TES in 2014 identified: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1 more provinces in Tier I and.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200" dirty="0">
                <a:cs typeface="Arial" panose="020B0604020202020204" pitchFamily="34" charset="0"/>
                <a:sym typeface="Calibri" pitchFamily="34" charset="0"/>
              </a:rPr>
              <a:t>1 in Tier II -WHO updated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endParaRPr lang="en-US" sz="2200" dirty="0"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14348" name="Straight Arrow Connector 2"/>
          <p:cNvCxnSpPr>
            <a:cxnSpLocks noChangeShapeType="1"/>
          </p:cNvCxnSpPr>
          <p:nvPr/>
        </p:nvCxnSpPr>
        <p:spPr bwMode="auto">
          <a:xfrm>
            <a:off x="4903788" y="3074988"/>
            <a:ext cx="2209800" cy="22860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9" name="Straight Arrow Connector 4"/>
          <p:cNvCxnSpPr>
            <a:cxnSpLocks noChangeShapeType="1"/>
          </p:cNvCxnSpPr>
          <p:nvPr/>
        </p:nvCxnSpPr>
        <p:spPr bwMode="auto">
          <a:xfrm flipV="1">
            <a:off x="4938713" y="5334000"/>
            <a:ext cx="2971800" cy="609600"/>
          </a:xfrm>
          <a:prstGeom prst="straightConnector1">
            <a:avLst/>
          </a:prstGeom>
          <a:noFill/>
          <a:ln w="2222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20483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484" name="Rectangle 12"/>
          <p:cNvSpPr>
            <a:spLocks noChangeArrowheads="1"/>
          </p:cNvSpPr>
          <p:nvPr/>
        </p:nvSpPr>
        <p:spPr bwMode="auto">
          <a:xfrm>
            <a:off x="908050" y="29845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485" name="Rectangle 13"/>
          <p:cNvSpPr>
            <a:spLocks noChangeArrowheads="1"/>
          </p:cNvSpPr>
          <p:nvPr/>
        </p:nvSpPr>
        <p:spPr bwMode="auto">
          <a:xfrm>
            <a:off x="960438" y="35242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sz="2400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20486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20487" name="Rectangle 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488" name="Rectangle 9"/>
          <p:cNvSpPr>
            <a:spLocks noChangeArrowheads="1"/>
          </p:cNvSpPr>
          <p:nvPr/>
        </p:nvSpPr>
        <p:spPr bwMode="auto">
          <a:xfrm>
            <a:off x="908050" y="29845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b="1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489" name="Rectangle 47"/>
          <p:cNvSpPr>
            <a:spLocks noChangeArrowheads="1"/>
          </p:cNvSpPr>
          <p:nvPr/>
        </p:nvSpPr>
        <p:spPr bwMode="auto">
          <a:xfrm>
            <a:off x="960438" y="35242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00000"/>
                </a:solidFill>
                <a:sym typeface="Arial" pitchFamily="34" charset="0"/>
              </a:rPr>
              <a:t>National Strategic Plan 2016-2020</a:t>
            </a:r>
            <a:endParaRPr lang="en-US" altLang="en-US" sz="2400" b="1">
              <a:solidFill>
                <a:srgbClr val="C00000"/>
              </a:solidFill>
              <a:sym typeface="Arial" pitchFamily="34" charset="0"/>
            </a:endParaRPr>
          </a:p>
          <a:p>
            <a:pPr algn="ctr"/>
            <a:r>
              <a:rPr lang="en-US" sz="2400" b="1">
                <a:solidFill>
                  <a:srgbClr val="C00000"/>
                </a:solidFill>
                <a:sym typeface="Arial" pitchFamily="34" charset="0"/>
              </a:rPr>
              <a:t>Interventions</a:t>
            </a:r>
            <a:endParaRPr lang="en-US" sz="2800" b="1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20490" name="Rounded Rectangle 2"/>
          <p:cNvSpPr>
            <a:spLocks noChangeArrowheads="1"/>
          </p:cNvSpPr>
          <p:nvPr/>
        </p:nvSpPr>
        <p:spPr bwMode="auto">
          <a:xfrm>
            <a:off x="342900" y="1295456"/>
            <a:ext cx="8115300" cy="457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/>
          <a:p>
            <a:r>
              <a:rPr lang="en-US" altLang="en-US" sz="2200" b="1"/>
              <a:t>Surveillance</a:t>
            </a:r>
            <a:endParaRPr lang="en-US" sz="2200" b="1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491" name="Rectangle 3"/>
          <p:cNvSpPr>
            <a:spLocks noChangeArrowheads="1"/>
          </p:cNvSpPr>
          <p:nvPr/>
        </p:nvSpPr>
        <p:spPr bwMode="auto">
          <a:xfrm>
            <a:off x="342900" y="1752644"/>
            <a:ext cx="822960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Development and strengthening of malaria information system (MMS) for routine data collection and reporting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altLang="zh-CN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Case-based report using paper submission, email, and web-based MMS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zh-CN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Drug and insecticide resistance monitoring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zh-CN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Regular supervision from higher level to peripheral levels</a:t>
            </a:r>
            <a:endParaRPr lang="en-US" altLang="zh-CN" sz="2000">
              <a:solidFill>
                <a:schemeClr val="folHlink"/>
              </a:solidFill>
              <a:latin typeface="Calibri" pitchFamily="34" charset="0"/>
              <a:sym typeface="Calibri" pitchFamily="34" charset="0"/>
            </a:endParaRPr>
          </a:p>
          <a:p>
            <a:pPr marL="800100" lvl="1" indent="-342900"/>
            <a:r>
              <a:rPr lang="en-US" altLang="zh-CN" sz="2000" i="1">
                <a:solidFill>
                  <a:schemeClr val="folHlink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en-US" altLang="zh-CN"/>
          </a:p>
        </p:txBody>
      </p:sp>
      <p:sp>
        <p:nvSpPr>
          <p:cNvPr id="20492" name="Rounded Rectangle 21"/>
          <p:cNvSpPr>
            <a:spLocks noChangeArrowheads="1"/>
          </p:cNvSpPr>
          <p:nvPr/>
        </p:nvSpPr>
        <p:spPr bwMode="auto">
          <a:xfrm>
            <a:off x="342900" y="3763963"/>
            <a:ext cx="8115300" cy="457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/>
          <a:p>
            <a:r>
              <a:rPr lang="en-US" altLang="en-US" sz="2200" b="1"/>
              <a:t>Information, Education, and Communication</a:t>
            </a:r>
            <a:endParaRPr lang="en-US" sz="2200" b="1"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20493" name="Rectangle 10"/>
          <p:cNvSpPr>
            <a:spLocks noChangeArrowheads="1"/>
          </p:cNvSpPr>
          <p:nvPr/>
        </p:nvSpPr>
        <p:spPr bwMode="auto">
          <a:xfrm>
            <a:off x="377825" y="4221163"/>
            <a:ext cx="82296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Provision of IEC materials (e.g., calendar, leaflet)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Mass media  (television, radio, mobile speaker) </a:t>
            </a:r>
          </a:p>
          <a:p>
            <a:pPr marL="342900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en-US" alt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IEC campaigns (e.g. World Malaria Day)</a:t>
            </a:r>
            <a:endParaRPr lang="en-US" sz="200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lvl="1"/>
            <a:r>
              <a:rPr lang="en-US" altLang="en-US" sz="2000" i="1">
                <a:solidFill>
                  <a:schemeClr val="folHlink"/>
                </a:solidFill>
                <a:latin typeface="Calibri" pitchFamily="34" charset="0"/>
                <a:sym typeface="Calibri" pitchFamily="34" charset="0"/>
              </a:rPr>
              <a:t> </a:t>
            </a:r>
            <a:endParaRPr lang="en-US" altLang="en-US"/>
          </a:p>
        </p:txBody>
      </p:sp>
      <p:sp>
        <p:nvSpPr>
          <p:cNvPr id="20494" name="Rectangle 4"/>
          <p:cNvSpPr>
            <a:spLocks noChangeArrowheads="1"/>
          </p:cNvSpPr>
          <p:nvPr/>
        </p:nvSpPr>
        <p:spPr bwMode="auto">
          <a:xfrm>
            <a:off x="263525" y="5843588"/>
            <a:ext cx="833437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Targeted measures for specific vulnerable groups </a:t>
            </a:r>
            <a:endParaRPr lang="en-US" altLang="en-US" sz="2000">
              <a:solidFill>
                <a:srgbClr val="000000"/>
              </a:solidFill>
              <a:latin typeface="Calibri" pitchFamily="34" charset="0"/>
              <a:sym typeface="Calibri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>
                <a:solidFill>
                  <a:srgbClr val="000000"/>
                </a:solidFill>
                <a:latin typeface="Calibri" pitchFamily="34" charset="0"/>
                <a:sym typeface="Calibri" pitchFamily="34" charset="0"/>
              </a:rPr>
              <a:t>Mobile population, forest workers, survey on migrants </a:t>
            </a:r>
          </a:p>
        </p:txBody>
      </p:sp>
      <p:sp>
        <p:nvSpPr>
          <p:cNvPr id="20495" name="Rounded Rectangle 13"/>
          <p:cNvSpPr>
            <a:spLocks noChangeArrowheads="1"/>
          </p:cNvSpPr>
          <p:nvPr/>
        </p:nvSpPr>
        <p:spPr bwMode="auto">
          <a:xfrm>
            <a:off x="373063" y="5492750"/>
            <a:ext cx="8115300" cy="45720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/>
          <a:p>
            <a:r>
              <a:rPr lang="en-US" altLang="en-US" sz="2200" b="1"/>
              <a:t>Operations Research</a:t>
            </a:r>
            <a:endParaRPr lang="en-US" sz="2200" b="1"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30723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0724" name="Rectangle 12"/>
          <p:cNvSpPr>
            <a:spLocks noChangeArrowheads="1"/>
          </p:cNvSpPr>
          <p:nvPr/>
        </p:nvSpPr>
        <p:spPr bwMode="auto">
          <a:xfrm>
            <a:off x="908050" y="29845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0725" name="Rectangle 13"/>
          <p:cNvSpPr>
            <a:spLocks noChangeArrowheads="1"/>
          </p:cNvSpPr>
          <p:nvPr/>
        </p:nvSpPr>
        <p:spPr bwMode="auto">
          <a:xfrm>
            <a:off x="960438" y="35242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sz="2400">
              <a:solidFill>
                <a:srgbClr val="C00000"/>
              </a:solidFill>
              <a:sym typeface="Arial" pitchFamily="34" charset="0"/>
            </a:endParaRPr>
          </a:p>
        </p:txBody>
      </p:sp>
      <p:sp>
        <p:nvSpPr>
          <p:cNvPr id="30726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30727" name="Rectangle 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0728" name="Rectangle 9"/>
          <p:cNvSpPr>
            <a:spLocks noChangeArrowheads="1"/>
          </p:cNvSpPr>
          <p:nvPr/>
        </p:nvSpPr>
        <p:spPr bwMode="auto">
          <a:xfrm>
            <a:off x="908050" y="29845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 b="1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0729" name="Rectangle 47"/>
          <p:cNvSpPr>
            <a:spLocks noChangeArrowheads="1"/>
          </p:cNvSpPr>
          <p:nvPr/>
        </p:nvSpPr>
        <p:spPr bwMode="auto">
          <a:xfrm>
            <a:off x="960438" y="352425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00000"/>
                </a:solidFill>
                <a:sym typeface="Arial" pitchFamily="34" charset="0"/>
              </a:rPr>
              <a:t>Key Challenges to Elimination</a:t>
            </a:r>
          </a:p>
        </p:txBody>
      </p:sp>
      <p:sp>
        <p:nvSpPr>
          <p:cNvPr id="30730" name="Rectangle 3"/>
          <p:cNvSpPr>
            <a:spLocks noChangeArrowheads="1"/>
          </p:cNvSpPr>
          <p:nvPr/>
        </p:nvSpPr>
        <p:spPr bwMode="auto">
          <a:xfrm>
            <a:off x="609600" y="1371600"/>
            <a:ext cx="7848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ts val="26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>
                <a:latin typeface="Calibri" pitchFamily="34" charset="0"/>
                <a:sym typeface="Times New Roman" pitchFamily="18" charset="0"/>
              </a:rPr>
              <a:t>Large number of people living in malaria endemic areas, mostly in remote and mountainous areas, f</a:t>
            </a:r>
            <a:r>
              <a:rPr lang="en-US" sz="2200">
                <a:latin typeface="Calibri" pitchFamily="34" charset="0"/>
                <a:sym typeface="Calibri" pitchFamily="34" charset="0"/>
              </a:rPr>
              <a:t>orest activities.</a:t>
            </a:r>
          </a:p>
          <a:p>
            <a:pPr marL="342900" indent="-342900">
              <a:lnSpc>
                <a:spcPts val="26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altLang="en-US" sz="2200">
                <a:latin typeface="Calibri" pitchFamily="34" charset="0"/>
                <a:sym typeface="Calibri" pitchFamily="34" charset="0"/>
              </a:rPr>
              <a:t>Malaria in mobile and migrant population.</a:t>
            </a:r>
          </a:p>
          <a:p>
            <a:pPr marL="342900" indent="-342900">
              <a:lnSpc>
                <a:spcPts val="26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>
                <a:latin typeface="Calibri" pitchFamily="34" charset="0"/>
                <a:sym typeface="Times New Roman" pitchFamily="18" charset="0"/>
              </a:rPr>
              <a:t>Shifting from clinical to confirmed diagnosis in areas with weak health system at peripheral level.</a:t>
            </a:r>
            <a:endParaRPr lang="en-US" altLang="en-US" sz="2200">
              <a:latin typeface="Calibri" pitchFamily="34" charset="0"/>
              <a:sym typeface="Times New Roman" pitchFamily="18" charset="0"/>
            </a:endParaRPr>
          </a:p>
          <a:p>
            <a:pPr marL="342900" indent="-342900">
              <a:lnSpc>
                <a:spcPts val="26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>
                <a:latin typeface="Calibri" pitchFamily="34" charset="0"/>
                <a:sym typeface="Times New Roman" pitchFamily="18" charset="0"/>
              </a:rPr>
              <a:t>Limited involvement of private sector in malaria control</a:t>
            </a:r>
          </a:p>
          <a:p>
            <a:pPr marL="342900" indent="-342900">
              <a:lnSpc>
                <a:spcPts val="26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>
                <a:latin typeface="Calibri" pitchFamily="34" charset="0"/>
                <a:sym typeface="Times New Roman" pitchFamily="18" charset="0"/>
              </a:rPr>
              <a:t>Lack of sufficient resources for elimination and prevention of re-introduction</a:t>
            </a:r>
            <a:endParaRPr lang="en-US" altLang="en-US" sz="2200">
              <a:latin typeface="Calibri" pitchFamily="34" charset="0"/>
              <a:sym typeface="Times New Roman" pitchFamily="18" charset="0"/>
            </a:endParaRPr>
          </a:p>
          <a:p>
            <a:pPr marL="342900" indent="-342900">
              <a:lnSpc>
                <a:spcPts val="26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>
                <a:latin typeface="Calibri" pitchFamily="34" charset="0"/>
                <a:sym typeface="Times New Roman" pitchFamily="18" charset="0"/>
              </a:rPr>
              <a:t>Drug and insecticide resistance </a:t>
            </a:r>
            <a:endParaRPr lang="en-US" altLang="en-US" sz="2200">
              <a:latin typeface="Calibri" pitchFamily="34" charset="0"/>
              <a:sym typeface="Times New Roman" pitchFamily="18" charset="0"/>
            </a:endParaRPr>
          </a:p>
          <a:p>
            <a:pPr marL="342900" indent="-342900">
              <a:lnSpc>
                <a:spcPts val="2600"/>
              </a:lnSpc>
              <a:buFont typeface="Arial" pitchFamily="34" charset="0"/>
              <a:buChar char="•"/>
            </a:pPr>
            <a:r>
              <a:rPr lang="en-US" sz="2200">
                <a:latin typeface="Calibri" pitchFamily="34" charset="0"/>
                <a:sym typeface="Calibri" pitchFamily="34" charset="0"/>
              </a:rPr>
              <a:t>Population movement:</a:t>
            </a:r>
            <a:endParaRPr lang="en-US" altLang="en-US" sz="2200">
              <a:latin typeface="Calibri" pitchFamily="34" charset="0"/>
              <a:sym typeface="Calibri" pitchFamily="34" charset="0"/>
            </a:endParaRPr>
          </a:p>
          <a:p>
            <a:pPr marL="742950" lvl="1" indent="-285750">
              <a:lnSpc>
                <a:spcPts val="2600"/>
              </a:lnSpc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  <a:sym typeface="Calibri" pitchFamily="34" charset="0"/>
              </a:rPr>
              <a:t>Cross border</a:t>
            </a:r>
            <a:endParaRPr lang="en-US" altLang="en-US" sz="1600">
              <a:latin typeface="Calibri" pitchFamily="34" charset="0"/>
              <a:sym typeface="Calibri" pitchFamily="34" charset="0"/>
            </a:endParaRPr>
          </a:p>
          <a:p>
            <a:pPr marL="742950" lvl="1" indent="-285750">
              <a:lnSpc>
                <a:spcPts val="2600"/>
              </a:lnSpc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  <a:sym typeface="Calibri" pitchFamily="34" charset="0"/>
              </a:rPr>
              <a:t>Migrants</a:t>
            </a:r>
          </a:p>
          <a:p>
            <a:pPr marL="742950" lvl="1" indent="-285750">
              <a:lnSpc>
                <a:spcPts val="2600"/>
              </a:lnSpc>
              <a:buFont typeface="Arial" pitchFamily="34" charset="0"/>
              <a:buChar char="–"/>
            </a:pPr>
            <a:r>
              <a:rPr lang="en-US" sz="1600">
                <a:latin typeface="Calibri" pitchFamily="34" charset="0"/>
                <a:sym typeface="Times New Roman" pitchFamily="18" charset="0"/>
              </a:rPr>
              <a:t>Abroad and uncontrolled seasonal workers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33795" name="Rectangle 1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3798" name="Rectangle 121"/>
          <p:cNvSpPr>
            <a:spLocks noChangeArrowheads="1"/>
          </p:cNvSpPr>
          <p:nvPr/>
        </p:nvSpPr>
        <p:spPr bwMode="auto">
          <a:xfrm>
            <a:off x="3048000" y="228600"/>
            <a:ext cx="28209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600" b="1">
                <a:solidFill>
                  <a:srgbClr val="000033"/>
                </a:solidFill>
                <a:sym typeface="Arial" pitchFamily="34" charset="0"/>
              </a:rPr>
              <a:t>NIMPE Overview</a:t>
            </a:r>
          </a:p>
        </p:txBody>
      </p:sp>
      <p:sp>
        <p:nvSpPr>
          <p:cNvPr id="33799" name="Rectangle 1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99D9F5"/>
              </a:gs>
              <a:gs pos="21999">
                <a:srgbClr val="99D9F5"/>
              </a:gs>
              <a:gs pos="92999">
                <a:srgbClr val="99D9F5"/>
              </a:gs>
              <a:gs pos="100000">
                <a:srgbClr val="99D9F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3800" name="Rectangle 9"/>
          <p:cNvSpPr>
            <a:spLocks noChangeArrowheads="1"/>
          </p:cNvSpPr>
          <p:nvPr/>
        </p:nvSpPr>
        <p:spPr bwMode="auto">
          <a:xfrm>
            <a:off x="919849" y="76200"/>
            <a:ext cx="7342188" cy="914400"/>
          </a:xfrm>
          <a:prstGeom prst="rect">
            <a:avLst/>
          </a:prstGeom>
          <a:solidFill>
            <a:srgbClr val="F4EE00"/>
          </a:solidFill>
          <a:ln w="127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3801" name="Rectangle 47"/>
          <p:cNvSpPr>
            <a:spLocks noChangeArrowheads="1"/>
          </p:cNvSpPr>
          <p:nvPr/>
        </p:nvSpPr>
        <p:spPr bwMode="auto">
          <a:xfrm>
            <a:off x="958378" y="100141"/>
            <a:ext cx="7239000" cy="806450"/>
          </a:xfrm>
          <a:prstGeom prst="rect">
            <a:avLst/>
          </a:prstGeom>
          <a:solidFill>
            <a:schemeClr val="bg1"/>
          </a:solidFill>
          <a:ln w="38100">
            <a:solidFill>
              <a:srgbClr val="DE3500">
                <a:alpha val="81175"/>
              </a:srgbClr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rgbClr val="C00000"/>
                </a:solidFill>
                <a:sym typeface="Arial" pitchFamily="34" charset="0"/>
              </a:rPr>
              <a:t>Program Needs and Priorities for Elimination</a:t>
            </a:r>
          </a:p>
        </p:txBody>
      </p:sp>
      <p:sp>
        <p:nvSpPr>
          <p:cNvPr id="33802" name="Content Placeholder 2"/>
          <p:cNvSpPr>
            <a:spLocks noGrp="1" noChangeArrowheads="1"/>
          </p:cNvSpPr>
          <p:nvPr>
            <p:ph idx="4294967295"/>
          </p:nvPr>
        </p:nvSpPr>
        <p:spPr>
          <a:xfrm>
            <a:off x="-20595" y="1600200"/>
            <a:ext cx="9164595" cy="48006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Strengthening real-time case reporting from  village and commune levels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Initiate and expand routine active case investigation to classify cases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Improve tracking and follow-up of mobile and migrant populations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Increase cross-border data sharing to inform interventions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Initiate routine reactive case detection in low-endemic areas 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Explore use of proactive case detection to reduce parasite reservoir in higher transmission areas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Integrate case data with other data (entomology, climate, environment) to improve foci investigation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Strengthen Malaria Management System (MMS) to organize, manage, and secure all surveillance data 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zh-CN" sz="1800" b="0" dirty="0"/>
              <a:t>Develop GIS capacity within NIMPE, regional IMPEs, and provincial/district offices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ample">
  <a:themeElements>
    <a:clrScheme name="sample 2">
      <a:dk1>
        <a:srgbClr val="19426B"/>
      </a:dk1>
      <a:lt1>
        <a:srgbClr val="FFFFFF"/>
      </a:lt1>
      <a:dk2>
        <a:srgbClr val="008080"/>
      </a:dk2>
      <a:lt2>
        <a:srgbClr val="B2B2B2"/>
      </a:lt2>
      <a:accent1>
        <a:srgbClr val="35C9C2"/>
      </a:accent1>
      <a:accent2>
        <a:srgbClr val="398AC7"/>
      </a:accent2>
      <a:accent3>
        <a:srgbClr val="FFFFFF"/>
      </a:accent3>
      <a:accent4>
        <a:srgbClr val="14375A"/>
      </a:accent4>
      <a:accent5>
        <a:srgbClr val="AEE1DD"/>
      </a:accent5>
      <a:accent6>
        <a:srgbClr val="337DB4"/>
      </a:accent6>
      <a:hlink>
        <a:srgbClr val="8BBC00"/>
      </a:hlink>
      <a:folHlink>
        <a:srgbClr val="6D50CA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cdb2004123l</Template>
  <TotalTime>749</TotalTime>
  <Words>657</Words>
  <Application>Microsoft Office PowerPoint</Application>
  <PresentationFormat>On-screen Show (4:3)</PresentationFormat>
  <Paragraphs>112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sample</vt:lpstr>
      <vt:lpstr>GEOSPATIAL DATA TECHNOLOGIES  APPLY TO MALARIA ELIMINATION IN VIETNAM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Le Trung Kien-Vietnam</dc:creator>
  <cp:lastModifiedBy>Le Trung Kien-Vietnam</cp:lastModifiedBy>
  <cp:revision>19</cp:revision>
  <dcterms:created xsi:type="dcterms:W3CDTF">2014-12-11T02:07:41Z</dcterms:created>
  <dcterms:modified xsi:type="dcterms:W3CDTF">2019-03-24T04:41:30Z</dcterms:modified>
</cp:coreProperties>
</file>