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</p:sldMasterIdLst>
  <p:notesMasterIdLst>
    <p:notesMasterId r:id="rId14"/>
  </p:notesMasterIdLst>
  <p:sldIdLst>
    <p:sldId id="289" r:id="rId6"/>
    <p:sldId id="296" r:id="rId7"/>
    <p:sldId id="290" r:id="rId8"/>
    <p:sldId id="295" r:id="rId9"/>
    <p:sldId id="297" r:id="rId10"/>
    <p:sldId id="294" r:id="rId11"/>
    <p:sldId id="298" r:id="rId12"/>
    <p:sldId id="28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4CAB0-B429-448B-A02D-6E3F8157220A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B3DBD-05DB-4F46-9EB0-E65F57661EB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234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2.png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196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886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376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19280" y="135220"/>
            <a:ext cx="10772720" cy="1077218"/>
          </a:xfrm>
        </p:spPr>
        <p:txBody>
          <a:bodyPr lIns="0" tIns="45720" rIns="0" bIns="45720" anchor="b" anchorCtr="0">
            <a:noAutofit/>
          </a:bodyPr>
          <a:lstStyle>
            <a:lvl1pPr algn="ctr">
              <a:spcBef>
                <a:spcPts val="0"/>
              </a:spcBef>
              <a:defRPr sz="32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Web based malaria parasite prevalence training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5856000" y="2781686"/>
            <a:ext cx="5775168" cy="1498211"/>
          </a:xfrm>
        </p:spPr>
        <p:txBody>
          <a:bodyPr lIns="0" tIns="45720" rIns="0" bIns="45720" anchor="ctr">
            <a:noAutofit/>
          </a:bodyPr>
          <a:lstStyle>
            <a:lvl1pPr algn="l">
              <a:spcBef>
                <a:spcPts val="0"/>
              </a:spcBef>
              <a:defRPr sz="2400"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Title: </a:t>
            </a:r>
          </a:p>
          <a:p>
            <a:pPr lvl="0"/>
            <a:r>
              <a:rPr lang="en-US" dirty="0"/>
              <a:t>Presenter</a:t>
            </a:r>
          </a:p>
          <a:p>
            <a:pPr lvl="0"/>
            <a:r>
              <a:rPr lang="en-US" dirty="0"/>
              <a:t>Day :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686875" y="4572318"/>
            <a:ext cx="4818251" cy="369332"/>
          </a:xfrm>
        </p:spPr>
        <p:txBody>
          <a:bodyPr lIns="0" tIns="45720" rIns="0" bIns="45720">
            <a:noAutofit/>
          </a:bodyPr>
          <a:lstStyle>
            <a:lvl1pPr algn="ctr">
              <a:defRPr sz="1800" b="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Date (Arial 18pt, White)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60832" y="4472240"/>
            <a:ext cx="11070336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61F57C-53BE-4F53-86C7-57B827C628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20237" y="5240262"/>
            <a:ext cx="1631999" cy="7950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F7CE98C-BDAC-402E-BCD0-66F7856901B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3" y="5764832"/>
            <a:ext cx="3594544" cy="224658"/>
          </a:xfrm>
          <a:prstGeom prst="rect">
            <a:avLst/>
          </a:prstGeom>
        </p:spPr>
      </p:pic>
      <p:pic>
        <p:nvPicPr>
          <p:cNvPr id="9" name="Picture 8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636560C9-5AD4-4C1E-8D2A-E7C6FE2AC899}"/>
              </a:ext>
            </a:extLst>
          </p:cNvPr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5235" y="529178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HICAS">
            <a:extLst>
              <a:ext uri="{FF2B5EF4-FFF2-40B4-BE49-F238E27FC236}">
                <a16:creationId xmlns:a16="http://schemas.microsoft.com/office/drawing/2014/main" xmlns="" id="{505BFD47-49EC-4709-87A4-F0A8886C6389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5362136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41EDD8A-EBAA-4F85-8928-4FB8522024EE}"/>
              </a:ext>
            </a:extLst>
          </p:cNvPr>
          <p:cNvSpPr/>
          <p:nvPr userDrawn="1"/>
        </p:nvSpPr>
        <p:spPr>
          <a:xfrm>
            <a:off x="-2392" y="6041355"/>
            <a:ext cx="12192000" cy="820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997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89" y="986401"/>
            <a:ext cx="11996411" cy="4939200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6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 sz="22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sz="20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sz="18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5835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19280" y="135220"/>
            <a:ext cx="10772720" cy="1077218"/>
          </a:xfrm>
        </p:spPr>
        <p:txBody>
          <a:bodyPr lIns="0" tIns="45720" rIns="0" bIns="45720" anchor="b" anchorCtr="0">
            <a:noAutofit/>
          </a:bodyPr>
          <a:lstStyle>
            <a:lvl1pPr algn="ctr">
              <a:spcBef>
                <a:spcPts val="0"/>
              </a:spcBef>
              <a:defRPr sz="32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Web based malaria parasite prevalence training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5856000" y="2781686"/>
            <a:ext cx="5775168" cy="1498211"/>
          </a:xfrm>
        </p:spPr>
        <p:txBody>
          <a:bodyPr lIns="0" tIns="45720" rIns="0" bIns="45720" anchor="ctr">
            <a:noAutofit/>
          </a:bodyPr>
          <a:lstStyle>
            <a:lvl1pPr algn="l">
              <a:spcBef>
                <a:spcPts val="0"/>
              </a:spcBef>
              <a:defRPr sz="2400"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Title: </a:t>
            </a:r>
          </a:p>
          <a:p>
            <a:pPr lvl="0"/>
            <a:r>
              <a:rPr lang="en-US" dirty="0"/>
              <a:t>Presenter</a:t>
            </a:r>
          </a:p>
          <a:p>
            <a:pPr lvl="0"/>
            <a:r>
              <a:rPr lang="en-US" dirty="0"/>
              <a:t>Day :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686875" y="4572318"/>
            <a:ext cx="4818251" cy="369332"/>
          </a:xfrm>
        </p:spPr>
        <p:txBody>
          <a:bodyPr lIns="0" tIns="45720" rIns="0" bIns="45720">
            <a:noAutofit/>
          </a:bodyPr>
          <a:lstStyle>
            <a:lvl1pPr algn="ctr">
              <a:defRPr sz="1800" b="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Date (Arial 18pt, White)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60832" y="4472240"/>
            <a:ext cx="11070336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61F57C-53BE-4F53-86C7-57B827C628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20237" y="5240262"/>
            <a:ext cx="1631999" cy="7950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F7CE98C-BDAC-402E-BCD0-66F7856901B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3" y="5764832"/>
            <a:ext cx="3594544" cy="224658"/>
          </a:xfrm>
          <a:prstGeom prst="rect">
            <a:avLst/>
          </a:prstGeom>
        </p:spPr>
      </p:pic>
      <p:pic>
        <p:nvPicPr>
          <p:cNvPr id="9" name="Picture 8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636560C9-5AD4-4C1E-8D2A-E7C6FE2AC899}"/>
              </a:ext>
            </a:extLst>
          </p:cNvPr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5235" y="529178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HICAS">
            <a:extLst>
              <a:ext uri="{FF2B5EF4-FFF2-40B4-BE49-F238E27FC236}">
                <a16:creationId xmlns:a16="http://schemas.microsoft.com/office/drawing/2014/main" xmlns="" id="{505BFD47-49EC-4709-87A4-F0A8886C6389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5362136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41EDD8A-EBAA-4F85-8928-4FB8522024EE}"/>
              </a:ext>
            </a:extLst>
          </p:cNvPr>
          <p:cNvSpPr/>
          <p:nvPr userDrawn="1"/>
        </p:nvSpPr>
        <p:spPr>
          <a:xfrm>
            <a:off x="-2392" y="6041355"/>
            <a:ext cx="12192000" cy="820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405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89" y="986401"/>
            <a:ext cx="11996411" cy="4939200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6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 sz="22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sz="20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sz="18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4141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19280" y="135220"/>
            <a:ext cx="10772720" cy="1077218"/>
          </a:xfrm>
        </p:spPr>
        <p:txBody>
          <a:bodyPr lIns="0" tIns="45720" rIns="0" bIns="45720" anchor="b" anchorCtr="0">
            <a:noAutofit/>
          </a:bodyPr>
          <a:lstStyle>
            <a:lvl1pPr algn="ctr">
              <a:spcBef>
                <a:spcPts val="0"/>
              </a:spcBef>
              <a:defRPr sz="32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Web based malaria parasite prevalence training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5856000" y="2781686"/>
            <a:ext cx="5775168" cy="1498211"/>
          </a:xfrm>
        </p:spPr>
        <p:txBody>
          <a:bodyPr lIns="0" tIns="45720" rIns="0" bIns="45720" anchor="ctr">
            <a:noAutofit/>
          </a:bodyPr>
          <a:lstStyle>
            <a:lvl1pPr algn="l">
              <a:spcBef>
                <a:spcPts val="0"/>
              </a:spcBef>
              <a:defRPr sz="2400"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Title: </a:t>
            </a:r>
          </a:p>
          <a:p>
            <a:pPr lvl="0"/>
            <a:r>
              <a:rPr lang="en-US" dirty="0"/>
              <a:t>Presenter</a:t>
            </a:r>
          </a:p>
          <a:p>
            <a:pPr lvl="0"/>
            <a:r>
              <a:rPr lang="en-US" dirty="0"/>
              <a:t>Day :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686875" y="4572318"/>
            <a:ext cx="4818251" cy="369332"/>
          </a:xfrm>
        </p:spPr>
        <p:txBody>
          <a:bodyPr lIns="0" tIns="45720" rIns="0" bIns="45720">
            <a:noAutofit/>
          </a:bodyPr>
          <a:lstStyle>
            <a:lvl1pPr algn="ctr">
              <a:defRPr sz="1800" b="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Date (Arial 18pt, White)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60832" y="4472240"/>
            <a:ext cx="11070336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61F57C-53BE-4F53-86C7-57B827C628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20237" y="5240262"/>
            <a:ext cx="1631999" cy="7950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F7CE98C-BDAC-402E-BCD0-66F7856901B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3" y="5764832"/>
            <a:ext cx="3594544" cy="224658"/>
          </a:xfrm>
          <a:prstGeom prst="rect">
            <a:avLst/>
          </a:prstGeom>
        </p:spPr>
      </p:pic>
      <p:pic>
        <p:nvPicPr>
          <p:cNvPr id="9" name="Picture 8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636560C9-5AD4-4C1E-8D2A-E7C6FE2AC899}"/>
              </a:ext>
            </a:extLst>
          </p:cNvPr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5235" y="529178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HICAS">
            <a:extLst>
              <a:ext uri="{FF2B5EF4-FFF2-40B4-BE49-F238E27FC236}">
                <a16:creationId xmlns:a16="http://schemas.microsoft.com/office/drawing/2014/main" xmlns="" id="{505BFD47-49EC-4709-87A4-F0A8886C6389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5362136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41EDD8A-EBAA-4F85-8928-4FB8522024EE}"/>
              </a:ext>
            </a:extLst>
          </p:cNvPr>
          <p:cNvSpPr/>
          <p:nvPr userDrawn="1"/>
        </p:nvSpPr>
        <p:spPr>
          <a:xfrm>
            <a:off x="-2392" y="6041355"/>
            <a:ext cx="12192000" cy="820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498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89" y="986401"/>
            <a:ext cx="11996411" cy="4939200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6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 sz="22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sz="20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sz="18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5373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19280" y="135220"/>
            <a:ext cx="10772720" cy="1077218"/>
          </a:xfrm>
        </p:spPr>
        <p:txBody>
          <a:bodyPr lIns="0" tIns="45720" rIns="0" bIns="45720" anchor="b" anchorCtr="0">
            <a:noAutofit/>
          </a:bodyPr>
          <a:lstStyle>
            <a:lvl1pPr algn="ctr">
              <a:spcBef>
                <a:spcPts val="0"/>
              </a:spcBef>
              <a:defRPr sz="32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Web based malaria parasite prevalence training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5856000" y="2781686"/>
            <a:ext cx="5775168" cy="1498211"/>
          </a:xfrm>
        </p:spPr>
        <p:txBody>
          <a:bodyPr lIns="0" tIns="45720" rIns="0" bIns="45720" anchor="ctr">
            <a:noAutofit/>
          </a:bodyPr>
          <a:lstStyle>
            <a:lvl1pPr algn="l">
              <a:spcBef>
                <a:spcPts val="0"/>
              </a:spcBef>
              <a:defRPr sz="2400" b="0">
                <a:solidFill>
                  <a:schemeClr val="tx1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Title: </a:t>
            </a:r>
          </a:p>
          <a:p>
            <a:pPr lvl="0"/>
            <a:r>
              <a:rPr lang="en-US" dirty="0"/>
              <a:t>Presenter</a:t>
            </a:r>
          </a:p>
          <a:p>
            <a:pPr lvl="0"/>
            <a:r>
              <a:rPr lang="en-US" dirty="0"/>
              <a:t>Day :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2" hasCustomPrompt="1"/>
          </p:nvPr>
        </p:nvSpPr>
        <p:spPr>
          <a:xfrm>
            <a:off x="3686875" y="4572318"/>
            <a:ext cx="4818251" cy="369332"/>
          </a:xfrm>
        </p:spPr>
        <p:txBody>
          <a:bodyPr lIns="0" tIns="45720" rIns="0" bIns="45720">
            <a:noAutofit/>
          </a:bodyPr>
          <a:lstStyle>
            <a:lvl1pPr algn="ctr">
              <a:defRPr sz="1800" b="0"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Date (Arial 18pt, White)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560832" y="4472240"/>
            <a:ext cx="11070336" cy="0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F61F57C-53BE-4F53-86C7-57B827C628B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20237" y="5240262"/>
            <a:ext cx="1631999" cy="7950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F7CE98C-BDAC-402E-BCD0-66F7856901B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3" y="5764832"/>
            <a:ext cx="3594544" cy="224658"/>
          </a:xfrm>
          <a:prstGeom prst="rect">
            <a:avLst/>
          </a:prstGeom>
        </p:spPr>
      </p:pic>
      <p:pic>
        <p:nvPicPr>
          <p:cNvPr id="9" name="Picture 8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636560C9-5AD4-4C1E-8D2A-E7C6FE2AC899}"/>
              </a:ext>
            </a:extLst>
          </p:cNvPr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05235" y="529178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HICAS">
            <a:extLst>
              <a:ext uri="{FF2B5EF4-FFF2-40B4-BE49-F238E27FC236}">
                <a16:creationId xmlns:a16="http://schemas.microsoft.com/office/drawing/2014/main" xmlns="" id="{505BFD47-49EC-4709-87A4-F0A8886C6389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37" y="5362136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41EDD8A-EBAA-4F85-8928-4FB8522024EE}"/>
              </a:ext>
            </a:extLst>
          </p:cNvPr>
          <p:cNvSpPr/>
          <p:nvPr userDrawn="1"/>
        </p:nvSpPr>
        <p:spPr>
          <a:xfrm>
            <a:off x="-2392" y="6041355"/>
            <a:ext cx="12192000" cy="82088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E2E2E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587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89" y="986401"/>
            <a:ext cx="11996411" cy="4939200"/>
          </a:xfr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26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 sz="22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 sz="20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 sz="1800"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 b="0" i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26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2407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48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0137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66572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9646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3077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536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9959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.png"/><Relationship Id="rId5" Type="http://schemas.openxmlformats.org/officeDocument/2006/relationships/tags" Target="../tags/tag1.xml"/><Relationship Id="rId10" Type="http://schemas.openxmlformats.org/officeDocument/2006/relationships/image" Target="../media/image4.jpeg"/><Relationship Id="rId4" Type="http://schemas.openxmlformats.org/officeDocument/2006/relationships/vmlDrawing" Target="../drawings/vmlDrawing1.v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png"/><Relationship Id="rId5" Type="http://schemas.openxmlformats.org/officeDocument/2006/relationships/tags" Target="../tags/tag3.xml"/><Relationship Id="rId10" Type="http://schemas.openxmlformats.org/officeDocument/2006/relationships/image" Target="../media/image4.jpeg"/><Relationship Id="rId4" Type="http://schemas.openxmlformats.org/officeDocument/2006/relationships/vmlDrawing" Target="../drawings/vmlDrawing3.v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image" Target="../media/image4.jpeg"/><Relationship Id="rId4" Type="http://schemas.openxmlformats.org/officeDocument/2006/relationships/vmlDrawing" Target="../drawings/vmlDrawing5.v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5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5.png"/><Relationship Id="rId5" Type="http://schemas.openxmlformats.org/officeDocument/2006/relationships/tags" Target="../tags/tag7.xml"/><Relationship Id="rId10" Type="http://schemas.openxmlformats.org/officeDocument/2006/relationships/image" Target="../media/image4.jpeg"/><Relationship Id="rId4" Type="http://schemas.openxmlformats.org/officeDocument/2006/relationships/vmlDrawing" Target="../drawings/vmlDrawing7.v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C2D6-BE33-493D-A796-024582E836F5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384C6-7186-4582-89E1-EC125EAAF98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542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" name="Object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9" y="18942"/>
            <a:ext cx="12159612" cy="81041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 noProof="0" dirty="0"/>
              <a:t>Web based malaria parasite prevalence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4000" y="2764800"/>
            <a:ext cx="5448368" cy="25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Title : </a:t>
            </a:r>
          </a:p>
          <a:p>
            <a:pPr lvl="0"/>
            <a:r>
              <a:rPr lang="en-US" noProof="0" dirty="0"/>
              <a:t>Presenter : </a:t>
            </a:r>
          </a:p>
          <a:p>
            <a:pPr lvl="0"/>
            <a:r>
              <a:rPr lang="en-US" noProof="0" dirty="0"/>
              <a:t>Time : 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0" y="878150"/>
            <a:ext cx="12192000" cy="1588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 userDrawn="1"/>
        </p:nvCxnSpPr>
        <p:spPr>
          <a:xfrm flipV="1">
            <a:off x="4232" y="6002245"/>
            <a:ext cx="12190523" cy="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4" y="6411598"/>
            <a:ext cx="3594544" cy="2246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7698245-1CA2-4B44-B2E2-328E34CF8E0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237" y="6041490"/>
            <a:ext cx="1631999" cy="795095"/>
          </a:xfrm>
          <a:prstGeom prst="rect">
            <a:avLst/>
          </a:prstGeom>
        </p:spPr>
      </p:pic>
      <p:pic>
        <p:nvPicPr>
          <p:cNvPr id="20" name="Picture 19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EA7AABD3-82D9-45A3-B551-AFABE75E9F3B}"/>
              </a:ext>
            </a:extLst>
          </p:cNvPr>
          <p:cNvPicPr/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05237" y="604149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HICAS">
            <a:extLst>
              <a:ext uri="{FF2B5EF4-FFF2-40B4-BE49-F238E27FC236}">
                <a16:creationId xmlns:a16="http://schemas.microsoft.com/office/drawing/2014/main" xmlns="" id="{A87B5E98-9FEC-41B2-86FC-A96D64B24975}"/>
              </a:ext>
            </a:extLst>
          </p:cNvPr>
          <p:cNvPicPr/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40" y="6051035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1A2F53-C7C7-426A-B28C-EDCEAD8C1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068" y="6485587"/>
            <a:ext cx="67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ABE0-548B-4E97-9D72-408B66B4E25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9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1200"/>
        </a:spcAft>
        <a:buFontTx/>
        <a:buNone/>
        <a:defRPr sz="20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  <a:lvl2pPr marL="4572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Wingdings" panose="05000000000000000000" pitchFamily="2" charset="2"/>
        <a:buChar char="q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2pPr>
      <a:lvl3pPr marL="9144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Courier New" panose="02070309020205020404" pitchFamily="49" charset="0"/>
        <a:buChar char="o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3pPr>
      <a:lvl4pPr marL="1376363" indent="-233362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4pPr>
      <a:lvl5pPr marL="2058988" indent="-230188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itchFamily="34" charset="0"/>
        <a:buChar char="–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" name="Object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9" y="18942"/>
            <a:ext cx="12159612" cy="81041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 noProof="0" dirty="0"/>
              <a:t>Web based malaria parasite prevalence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4000" y="2764800"/>
            <a:ext cx="5448368" cy="25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Title : </a:t>
            </a:r>
          </a:p>
          <a:p>
            <a:pPr lvl="0"/>
            <a:r>
              <a:rPr lang="en-US" noProof="0" dirty="0"/>
              <a:t>Presenter : </a:t>
            </a:r>
          </a:p>
          <a:p>
            <a:pPr lvl="0"/>
            <a:r>
              <a:rPr lang="en-US" noProof="0" dirty="0"/>
              <a:t>Time : 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0" y="878150"/>
            <a:ext cx="12192000" cy="1588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 userDrawn="1"/>
        </p:nvCxnSpPr>
        <p:spPr>
          <a:xfrm flipV="1">
            <a:off x="4232" y="6002245"/>
            <a:ext cx="12190523" cy="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4" y="6411598"/>
            <a:ext cx="3594544" cy="2246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7698245-1CA2-4B44-B2E2-328E34CF8E0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237" y="6041490"/>
            <a:ext cx="1631999" cy="795095"/>
          </a:xfrm>
          <a:prstGeom prst="rect">
            <a:avLst/>
          </a:prstGeom>
        </p:spPr>
      </p:pic>
      <p:pic>
        <p:nvPicPr>
          <p:cNvPr id="20" name="Picture 19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EA7AABD3-82D9-45A3-B551-AFABE75E9F3B}"/>
              </a:ext>
            </a:extLst>
          </p:cNvPr>
          <p:cNvPicPr/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05237" y="604149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HICAS">
            <a:extLst>
              <a:ext uri="{FF2B5EF4-FFF2-40B4-BE49-F238E27FC236}">
                <a16:creationId xmlns:a16="http://schemas.microsoft.com/office/drawing/2014/main" xmlns="" id="{A87B5E98-9FEC-41B2-86FC-A96D64B24975}"/>
              </a:ext>
            </a:extLst>
          </p:cNvPr>
          <p:cNvPicPr/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40" y="6051035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1A2F53-C7C7-426A-B28C-EDCEAD8C1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068" y="6485587"/>
            <a:ext cx="67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ABE0-548B-4E97-9D72-408B66B4E25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41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1200"/>
        </a:spcAft>
        <a:buFontTx/>
        <a:buNone/>
        <a:defRPr sz="20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  <a:lvl2pPr marL="4572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Wingdings" panose="05000000000000000000" pitchFamily="2" charset="2"/>
        <a:buChar char="q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2pPr>
      <a:lvl3pPr marL="9144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Courier New" panose="02070309020205020404" pitchFamily="49" charset="0"/>
        <a:buChar char="o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3pPr>
      <a:lvl4pPr marL="1376363" indent="-233362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4pPr>
      <a:lvl5pPr marL="2058988" indent="-230188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itchFamily="34" charset="0"/>
        <a:buChar char="–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" name="Object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9" y="18942"/>
            <a:ext cx="12159612" cy="81041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 noProof="0" dirty="0"/>
              <a:t>Web based malaria parasite prevalence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4000" y="2764800"/>
            <a:ext cx="5448368" cy="25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Title : </a:t>
            </a:r>
          </a:p>
          <a:p>
            <a:pPr lvl="0"/>
            <a:r>
              <a:rPr lang="en-US" noProof="0" dirty="0"/>
              <a:t>Presenter : </a:t>
            </a:r>
          </a:p>
          <a:p>
            <a:pPr lvl="0"/>
            <a:r>
              <a:rPr lang="en-US" noProof="0" dirty="0"/>
              <a:t>Time : 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0" y="878150"/>
            <a:ext cx="12192000" cy="1588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 userDrawn="1"/>
        </p:nvCxnSpPr>
        <p:spPr>
          <a:xfrm flipV="1">
            <a:off x="4232" y="6002245"/>
            <a:ext cx="12190523" cy="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4" y="6411598"/>
            <a:ext cx="3594544" cy="2246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7698245-1CA2-4B44-B2E2-328E34CF8E0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237" y="6041490"/>
            <a:ext cx="1631999" cy="795095"/>
          </a:xfrm>
          <a:prstGeom prst="rect">
            <a:avLst/>
          </a:prstGeom>
        </p:spPr>
      </p:pic>
      <p:pic>
        <p:nvPicPr>
          <p:cNvPr id="20" name="Picture 19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EA7AABD3-82D9-45A3-B551-AFABE75E9F3B}"/>
              </a:ext>
            </a:extLst>
          </p:cNvPr>
          <p:cNvPicPr/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05237" y="604149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HICAS">
            <a:extLst>
              <a:ext uri="{FF2B5EF4-FFF2-40B4-BE49-F238E27FC236}">
                <a16:creationId xmlns:a16="http://schemas.microsoft.com/office/drawing/2014/main" xmlns="" id="{A87B5E98-9FEC-41B2-86FC-A96D64B24975}"/>
              </a:ext>
            </a:extLst>
          </p:cNvPr>
          <p:cNvPicPr/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40" y="6051035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1A2F53-C7C7-426A-B28C-EDCEAD8C1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068" y="6485587"/>
            <a:ext cx="67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ABE0-548B-4E97-9D72-408B66B4E25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6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1200"/>
        </a:spcAft>
        <a:buFontTx/>
        <a:buNone/>
        <a:defRPr sz="20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  <a:lvl2pPr marL="4572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Wingdings" panose="05000000000000000000" pitchFamily="2" charset="2"/>
        <a:buChar char="q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2pPr>
      <a:lvl3pPr marL="9144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Courier New" panose="02070309020205020404" pitchFamily="49" charset="0"/>
        <a:buChar char="o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3pPr>
      <a:lvl4pPr marL="1376363" indent="-233362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4pPr>
      <a:lvl5pPr marL="2058988" indent="-230188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itchFamily="34" charset="0"/>
        <a:buChar char="–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2117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8" name="Object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" y="1589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9" y="18942"/>
            <a:ext cx="12159612" cy="81041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 noProof="0" dirty="0"/>
              <a:t>Web based malaria parasite prevalence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4000" y="2764800"/>
            <a:ext cx="5448368" cy="25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Title : </a:t>
            </a:r>
          </a:p>
          <a:p>
            <a:pPr lvl="0"/>
            <a:r>
              <a:rPr lang="en-US" noProof="0" dirty="0"/>
              <a:t>Presenter : </a:t>
            </a:r>
          </a:p>
          <a:p>
            <a:pPr lvl="0"/>
            <a:r>
              <a:rPr lang="en-US" noProof="0" dirty="0"/>
              <a:t>Time : </a:t>
            </a:r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0" y="878150"/>
            <a:ext cx="12192000" cy="1588"/>
          </a:xfrm>
          <a:prstGeom prst="line">
            <a:avLst/>
          </a:prstGeom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 userDrawn="1"/>
        </p:nvCxnSpPr>
        <p:spPr>
          <a:xfrm flipV="1">
            <a:off x="4232" y="6002245"/>
            <a:ext cx="12190523" cy="1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64" y="6411598"/>
            <a:ext cx="3594544" cy="2246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7698245-1CA2-4B44-B2E2-328E34CF8E0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20237" y="6041490"/>
            <a:ext cx="1631999" cy="795095"/>
          </a:xfrm>
          <a:prstGeom prst="rect">
            <a:avLst/>
          </a:prstGeom>
        </p:spPr>
      </p:pic>
      <p:pic>
        <p:nvPicPr>
          <p:cNvPr id="20" name="Picture 19" descr="C:\Data\Proposals\Regional Malaria Program. 2014\Proposal development\Full proposal\09apr14\lshtm_logo.jpg">
            <a:extLst>
              <a:ext uri="{FF2B5EF4-FFF2-40B4-BE49-F238E27FC236}">
                <a16:creationId xmlns:a16="http://schemas.microsoft.com/office/drawing/2014/main" xmlns="" id="{EA7AABD3-82D9-45A3-B551-AFABE75E9F3B}"/>
              </a:ext>
            </a:extLst>
          </p:cNvPr>
          <p:cNvPicPr/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05237" y="6041490"/>
            <a:ext cx="2103975" cy="69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CHICAS">
            <a:extLst>
              <a:ext uri="{FF2B5EF4-FFF2-40B4-BE49-F238E27FC236}">
                <a16:creationId xmlns:a16="http://schemas.microsoft.com/office/drawing/2014/main" xmlns="" id="{A87B5E98-9FEC-41B2-86FC-A96D64B24975}"/>
              </a:ext>
            </a:extLst>
          </p:cNvPr>
          <p:cNvPicPr/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440" y="6051035"/>
            <a:ext cx="1567960" cy="6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61A2F53-C7C7-426A-B28C-EDCEAD8C1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6068" y="6485587"/>
            <a:ext cx="67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ABE0-548B-4E97-9D72-408B66B4E25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9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1200"/>
        </a:spcAft>
        <a:buFontTx/>
        <a:buNone/>
        <a:defRPr sz="2000" b="1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  <a:lvl2pPr marL="4572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Wingdings" panose="05000000000000000000" pitchFamily="2" charset="2"/>
        <a:buChar char="q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2pPr>
      <a:lvl3pPr marL="914400" indent="-228600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Courier New" panose="02070309020205020404" pitchFamily="49" charset="0"/>
        <a:buChar char="o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3pPr>
      <a:lvl4pPr marL="1376363" indent="-233362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4pPr>
      <a:lvl5pPr marL="2058988" indent="-230188" algn="l" defTabSz="914400" rtl="0" eaLnBrk="1" latinLnBrk="0" hangingPunct="1">
        <a:spcBef>
          <a:spcPts val="1200"/>
        </a:spcBef>
        <a:spcAft>
          <a:spcPts val="1200"/>
        </a:spcAft>
        <a:buClr>
          <a:schemeClr val="tx1"/>
        </a:buClr>
        <a:buFont typeface="Arial" pitchFamily="34" charset="0"/>
        <a:buChar char="–"/>
        <a:defRPr sz="1600" b="1" kern="1200">
          <a:solidFill>
            <a:schemeClr val="tx2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Eswatini" TargetMode="External"/><Relationship Id="rId3" Type="http://schemas.openxmlformats.org/officeDocument/2006/relationships/hyperlink" Target="https://en.wikipedia.org/wiki/Indian_Ocean" TargetMode="External"/><Relationship Id="rId7" Type="http://schemas.openxmlformats.org/officeDocument/2006/relationships/hyperlink" Target="https://en.wikipedia.org/wiki/Zimbabwe" TargetMode="External"/><Relationship Id="rId2" Type="http://schemas.openxmlformats.org/officeDocument/2006/relationships/hyperlink" Target="https://en.wikipedia.org/wiki/Southeast_Afric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n.wikipedia.org/wiki/Zambia" TargetMode="External"/><Relationship Id="rId5" Type="http://schemas.openxmlformats.org/officeDocument/2006/relationships/hyperlink" Target="https://en.wikipedia.org/wiki/Malawi" TargetMode="External"/><Relationship Id="rId10" Type="http://schemas.openxmlformats.org/officeDocument/2006/relationships/image" Target="../media/image7.jpg"/><Relationship Id="rId4" Type="http://schemas.openxmlformats.org/officeDocument/2006/relationships/hyperlink" Target="https://en.wikipedia.org/wiki/Tanzania" TargetMode="External"/><Relationship Id="rId9" Type="http://schemas.openxmlformats.org/officeDocument/2006/relationships/hyperlink" Target="https://en.wikipedia.org/wiki/South_Afric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altLang="en-US" sz="4400" b="1" dirty="0"/>
              <a:t>Geospatial data management and technologies for malaria programs training </a:t>
            </a:r>
            <a:r>
              <a:rPr lang="en-US" altLang="en-US" sz="4400" b="1" dirty="0" smtClean="0"/>
              <a:t>workshop- Manila, Philippines: 25-28 March 2019</a:t>
            </a:r>
            <a:endParaRPr lang="en-AU" sz="4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rgbClr val="0070C0"/>
            </a:solidFill>
          </a:ln>
        </p:spPr>
        <p:txBody>
          <a:bodyPr/>
          <a:lstStyle/>
          <a:p>
            <a:r>
              <a:rPr lang="pt-PT" dirty="0" smtClean="0"/>
              <a:t>Sérgio Gomane-Epidemiologist, Malaria Consortium (Mozambique)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051" y="453790"/>
            <a:ext cx="1833017" cy="86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pt-PT" b="1" dirty="0"/>
              <a:t>Mozambique location and population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AU" dirty="0" smtClean="0"/>
              <a:t>located </a:t>
            </a:r>
            <a:r>
              <a:rPr lang="en-AU" dirty="0"/>
              <a:t>in </a:t>
            </a:r>
            <a:r>
              <a:rPr lang="en-AU" dirty="0">
                <a:hlinkClick r:id="rId2" tooltip="Southeast Africa"/>
              </a:rPr>
              <a:t>Southeast Africa</a:t>
            </a:r>
            <a:r>
              <a:rPr lang="en-AU" dirty="0"/>
              <a:t> bordered by the </a:t>
            </a:r>
            <a:r>
              <a:rPr lang="en-AU" dirty="0">
                <a:hlinkClick r:id="rId3" tooltip="Indian Ocean"/>
              </a:rPr>
              <a:t>Indian Ocean</a:t>
            </a:r>
            <a:r>
              <a:rPr lang="en-AU" dirty="0"/>
              <a:t> to the east, </a:t>
            </a:r>
            <a:r>
              <a:rPr lang="en-AU" dirty="0">
                <a:hlinkClick r:id="rId4" tooltip="Tanzania"/>
              </a:rPr>
              <a:t>Tanzania</a:t>
            </a:r>
            <a:r>
              <a:rPr lang="en-AU" dirty="0"/>
              <a:t> to the north, </a:t>
            </a:r>
            <a:r>
              <a:rPr lang="en-AU" dirty="0">
                <a:hlinkClick r:id="rId5" tooltip="Malawi"/>
              </a:rPr>
              <a:t>Malawi</a:t>
            </a:r>
            <a:r>
              <a:rPr lang="en-AU" dirty="0"/>
              <a:t> and </a:t>
            </a:r>
            <a:r>
              <a:rPr lang="en-AU" dirty="0">
                <a:hlinkClick r:id="rId6" tooltip="Zambia"/>
              </a:rPr>
              <a:t>Zambia</a:t>
            </a:r>
            <a:r>
              <a:rPr lang="en-AU" dirty="0"/>
              <a:t> to the northwest, </a:t>
            </a:r>
            <a:r>
              <a:rPr lang="en-AU" dirty="0">
                <a:hlinkClick r:id="rId7" tooltip="Zimbabwe"/>
              </a:rPr>
              <a:t>Zimbabwe</a:t>
            </a:r>
            <a:r>
              <a:rPr lang="en-AU" dirty="0"/>
              <a:t> to the west, and </a:t>
            </a:r>
            <a:r>
              <a:rPr lang="en-AU" dirty="0" err="1">
                <a:hlinkClick r:id="rId8" tooltip="Eswatini"/>
              </a:rPr>
              <a:t>Eswatini</a:t>
            </a:r>
            <a:r>
              <a:rPr lang="en-AU" dirty="0">
                <a:hlinkClick r:id="rId8" tooltip="Eswatini"/>
              </a:rPr>
              <a:t> (Swaziland)</a:t>
            </a:r>
            <a:r>
              <a:rPr lang="en-AU" dirty="0"/>
              <a:t> and </a:t>
            </a:r>
            <a:r>
              <a:rPr lang="en-AU" dirty="0">
                <a:hlinkClick r:id="rId9" tooltip="South Africa"/>
              </a:rPr>
              <a:t>South Africa</a:t>
            </a:r>
            <a:r>
              <a:rPr lang="en-AU" dirty="0"/>
              <a:t> to the southwest.</a:t>
            </a:r>
            <a:r>
              <a:rPr lang="pt-PT" dirty="0"/>
              <a:t> </a:t>
            </a:r>
            <a:endParaRPr lang="pt-PT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Pop: 28,861,863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Land area (km</a:t>
            </a:r>
            <a:r>
              <a:rPr lang="pt-PT" sz="2400" dirty="0"/>
              <a:t>2)</a:t>
            </a:r>
            <a:r>
              <a:rPr lang="pt-PT" dirty="0"/>
              <a:t>: 799,380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Density (inha/km2): 36.1</a:t>
            </a:r>
          </a:p>
          <a:p>
            <a:pPr marL="0" indent="0" algn="just">
              <a:buNone/>
            </a:pPr>
            <a:endParaRPr lang="pt-PT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351338"/>
          </a:xfr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93473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AU" b="1" dirty="0"/>
              <a:t>Current capacity to manage and use geospatial data and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Data: lot of data being generated in different areas but lack geographic coordinates.</a:t>
            </a:r>
          </a:p>
          <a:p>
            <a:pPr marL="0" indent="0">
              <a:buNone/>
            </a:pPr>
            <a:endParaRPr lang="pt-PT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pt-PT" dirty="0" smtClean="0"/>
              <a:t>Equipment: some GPS at NMCP used mailny for </a:t>
            </a:r>
            <a:r>
              <a:rPr lang="pt-PT" dirty="0" smtClean="0"/>
              <a:t>surveys</a:t>
            </a: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>
              <a:buFont typeface="Wingdings" panose="05000000000000000000" pitchFamily="2" charset="2"/>
              <a:buChar char="q"/>
            </a:pPr>
            <a:r>
              <a:rPr lang="pt-PT" dirty="0" smtClean="0"/>
              <a:t>Human resources: few </a:t>
            </a:r>
            <a:r>
              <a:rPr lang="en-AU" dirty="0" smtClean="0"/>
              <a:t>technicians with average knowledge of GPS, GIS.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483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en-AU" b="1" dirty="0"/>
              <a:t>Past and/or current activities and experience using geospatial data and technologies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t="3759" r="3938" b="3759"/>
          <a:stretch/>
        </p:blipFill>
        <p:spPr>
          <a:xfrm>
            <a:off x="940159" y="1825625"/>
            <a:ext cx="4237148" cy="458805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Imagem 3">
            <a:extLst>
              <a:ext uri="{FF2B5EF4-FFF2-40B4-BE49-F238E27FC236}">
                <a16:creationId xmlns="" xmlns:a16="http://schemas.microsoft.com/office/drawing/2014/main" id="{325217EE-39BA-48CF-A2C7-2D7DE57E6E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921" y="1842063"/>
            <a:ext cx="4314423" cy="4571616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5496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en-AU" b="1" dirty="0"/>
              <a:t>Past and/or current activities and experience using geospatial data and technologies</a:t>
            </a:r>
            <a:endParaRPr lang="en-AU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135" y="1825625"/>
            <a:ext cx="4572000" cy="4536538"/>
          </a:xfrm>
          <a:ln>
            <a:solidFill>
              <a:srgbClr val="0070C0"/>
            </a:solidFill>
          </a:ln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67" y="1825625"/>
            <a:ext cx="4926865" cy="4351338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1912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en-AU" sz="3200" b="1" dirty="0"/>
              <a:t>Major challenges and needs using these data technologies and the integration of geography in the communicable diseases/Malaria information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Use of s</a:t>
            </a:r>
            <a:r>
              <a:rPr lang="en-AU" dirty="0" err="1" smtClean="0"/>
              <a:t>patial</a:t>
            </a:r>
            <a:r>
              <a:rPr lang="en-AU" dirty="0" smtClean="0"/>
              <a:t> </a:t>
            </a:r>
            <a:r>
              <a:rPr lang="en-AU" dirty="0"/>
              <a:t>information </a:t>
            </a:r>
            <a:r>
              <a:rPr lang="en-AU" dirty="0" smtClean="0"/>
              <a:t>to </a:t>
            </a:r>
            <a:r>
              <a:rPr lang="en-AU" dirty="0" smtClean="0"/>
              <a:t>ensure </a:t>
            </a:r>
            <a:r>
              <a:rPr lang="en-AU" dirty="0"/>
              <a:t>cases are tracked and mapped over </a:t>
            </a:r>
            <a:r>
              <a:rPr lang="en-AU" dirty="0" smtClean="0"/>
              <a:t>time in very low transmission areas.</a:t>
            </a:r>
          </a:p>
          <a:p>
            <a:pPr marL="0" indent="0">
              <a:buNone/>
            </a:pPr>
            <a:endParaRPr lang="en-A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</a:t>
            </a:r>
            <a:r>
              <a:rPr lang="pt-PT" dirty="0" smtClean="0"/>
              <a:t>Support the district </a:t>
            </a:r>
            <a:r>
              <a:rPr lang="pt-PT" dirty="0"/>
              <a:t>stuff </a:t>
            </a:r>
            <a:r>
              <a:rPr lang="pt-PT" dirty="0" smtClean="0"/>
              <a:t>and CWHs (they are the ones who collect the data) in using the technologies to collect spatial information.</a:t>
            </a:r>
          </a:p>
          <a:p>
            <a:pPr marL="0" indent="0">
              <a:buNone/>
            </a:pPr>
            <a:endParaRPr lang="pt-PT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pt-PT" dirty="0"/>
              <a:t> </a:t>
            </a:r>
            <a:r>
              <a:rPr lang="en-AU" dirty="0" smtClean="0"/>
              <a:t>In </a:t>
            </a:r>
            <a:r>
              <a:rPr lang="en-AU" dirty="0"/>
              <a:t>an elimination </a:t>
            </a:r>
            <a:r>
              <a:rPr lang="en-AU" dirty="0" smtClean="0"/>
              <a:t>setting/or very low transmission areas, shift the case </a:t>
            </a:r>
            <a:r>
              <a:rPr lang="en-AU" dirty="0"/>
              <a:t>reporting needs </a:t>
            </a:r>
            <a:r>
              <a:rPr lang="en-AU" dirty="0" smtClean="0"/>
              <a:t>from </a:t>
            </a:r>
            <a:r>
              <a:rPr lang="en-AU" dirty="0"/>
              <a:t>being periodic and aggregated at the district or provincial level to real-time reporting of individual geo-located </a:t>
            </a:r>
            <a:r>
              <a:rPr lang="en-AU" dirty="0" smtClean="0"/>
              <a:t>cases.</a:t>
            </a:r>
            <a:endParaRPr lang="pt-PT" dirty="0" smtClean="0"/>
          </a:p>
        </p:txBody>
      </p:sp>
    </p:spTree>
    <p:extLst>
      <p:ext uri="{BB962C8B-B14F-4D97-AF65-F5344CB8AC3E}">
        <p14:creationId xmlns:p14="http://schemas.microsoft.com/office/powerpoint/2010/main" val="73626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en-AU" sz="3200" b="1" dirty="0"/>
              <a:t>What you see as the way forward at the beginning of this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 algn="ctr">
              <a:buNone/>
            </a:pPr>
            <a:r>
              <a:rPr lang="pt-PT" dirty="0" smtClean="0"/>
              <a:t>Improve the quality of maps that are being produced currently and gain knowledge in the use of GeoODK for use in future surveys. </a:t>
            </a:r>
          </a:p>
        </p:txBody>
      </p:sp>
    </p:spTree>
    <p:extLst>
      <p:ext uri="{BB962C8B-B14F-4D97-AF65-F5344CB8AC3E}">
        <p14:creationId xmlns:p14="http://schemas.microsoft.com/office/powerpoint/2010/main" val="16330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60909"/>
          </a:xfrm>
        </p:spPr>
        <p:txBody>
          <a:bodyPr>
            <a:normAutofit/>
          </a:bodyPr>
          <a:lstStyle/>
          <a:p>
            <a:pPr algn="ctr"/>
            <a:r>
              <a:rPr lang="en-ZA" sz="15000" dirty="0" smtClean="0"/>
              <a:t>Obrigado!</a:t>
            </a:r>
            <a:endParaRPr lang="en-ZA" sz="15000" dirty="0"/>
          </a:p>
        </p:txBody>
      </p:sp>
    </p:spTree>
    <p:extLst>
      <p:ext uri="{BB962C8B-B14F-4D97-AF65-F5344CB8AC3E}">
        <p14:creationId xmlns:p14="http://schemas.microsoft.com/office/powerpoint/2010/main" val="25733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 Theme">
  <a:themeElements>
    <a:clrScheme name="UNICEF">
      <a:dk1>
        <a:srgbClr val="000000"/>
      </a:dk1>
      <a:lt1>
        <a:srgbClr val="FFFFFF"/>
      </a:lt1>
      <a:dk2>
        <a:srgbClr val="0099FF"/>
      </a:dk2>
      <a:lt2>
        <a:srgbClr val="808080"/>
      </a:lt2>
      <a:accent1>
        <a:srgbClr val="2F75B5"/>
      </a:accent1>
      <a:accent2>
        <a:srgbClr val="558ED5"/>
      </a:accent2>
      <a:accent3>
        <a:srgbClr val="8EB4E3"/>
      </a:accent3>
      <a:accent4>
        <a:srgbClr val="CADCF2"/>
      </a:accent4>
      <a:accent5>
        <a:srgbClr val="B2B2B2"/>
      </a:accent5>
      <a:accent6>
        <a:srgbClr val="E2E2E2"/>
      </a:accent6>
      <a:hlink>
        <a:srgbClr val="FFC000"/>
      </a:hlink>
      <a:folHlink>
        <a:srgbClr val="E46C0A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VIP_UNICEF_GIS_template_03.05.2018" id="{277E3AB8-902C-CD46-8C8E-305254261C11}" vid="{794957D5-D166-C446-963B-5807BB6A1746}"/>
    </a:ext>
  </a:extLst>
</a:theme>
</file>

<file path=ppt/theme/theme3.xml><?xml version="1.0" encoding="utf-8"?>
<a:theme xmlns:a="http://schemas.openxmlformats.org/drawingml/2006/main" name="1_Standard Theme">
  <a:themeElements>
    <a:clrScheme name="UNICEF">
      <a:dk1>
        <a:srgbClr val="000000"/>
      </a:dk1>
      <a:lt1>
        <a:srgbClr val="FFFFFF"/>
      </a:lt1>
      <a:dk2>
        <a:srgbClr val="0099FF"/>
      </a:dk2>
      <a:lt2>
        <a:srgbClr val="808080"/>
      </a:lt2>
      <a:accent1>
        <a:srgbClr val="2F75B5"/>
      </a:accent1>
      <a:accent2>
        <a:srgbClr val="558ED5"/>
      </a:accent2>
      <a:accent3>
        <a:srgbClr val="8EB4E3"/>
      </a:accent3>
      <a:accent4>
        <a:srgbClr val="CADCF2"/>
      </a:accent4>
      <a:accent5>
        <a:srgbClr val="B2B2B2"/>
      </a:accent5>
      <a:accent6>
        <a:srgbClr val="E2E2E2"/>
      </a:accent6>
      <a:hlink>
        <a:srgbClr val="FFC000"/>
      </a:hlink>
      <a:folHlink>
        <a:srgbClr val="E46C0A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VIP_UNICEF_GIS_template_03.05.2018" id="{277E3AB8-902C-CD46-8C8E-305254261C11}" vid="{794957D5-D166-C446-963B-5807BB6A1746}"/>
    </a:ext>
  </a:extLst>
</a:theme>
</file>

<file path=ppt/theme/theme4.xml><?xml version="1.0" encoding="utf-8"?>
<a:theme xmlns:a="http://schemas.openxmlformats.org/drawingml/2006/main" name="2_Standard Theme">
  <a:themeElements>
    <a:clrScheme name="UNICEF">
      <a:dk1>
        <a:srgbClr val="000000"/>
      </a:dk1>
      <a:lt1>
        <a:srgbClr val="FFFFFF"/>
      </a:lt1>
      <a:dk2>
        <a:srgbClr val="0099FF"/>
      </a:dk2>
      <a:lt2>
        <a:srgbClr val="808080"/>
      </a:lt2>
      <a:accent1>
        <a:srgbClr val="2F75B5"/>
      </a:accent1>
      <a:accent2>
        <a:srgbClr val="558ED5"/>
      </a:accent2>
      <a:accent3>
        <a:srgbClr val="8EB4E3"/>
      </a:accent3>
      <a:accent4>
        <a:srgbClr val="CADCF2"/>
      </a:accent4>
      <a:accent5>
        <a:srgbClr val="B2B2B2"/>
      </a:accent5>
      <a:accent6>
        <a:srgbClr val="E2E2E2"/>
      </a:accent6>
      <a:hlink>
        <a:srgbClr val="FFC000"/>
      </a:hlink>
      <a:folHlink>
        <a:srgbClr val="E46C0A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VIP_UNICEF_GIS_template_03.05.2018" id="{277E3AB8-902C-CD46-8C8E-305254261C11}" vid="{794957D5-D166-C446-963B-5807BB6A1746}"/>
    </a:ext>
  </a:extLst>
</a:theme>
</file>

<file path=ppt/theme/theme5.xml><?xml version="1.0" encoding="utf-8"?>
<a:theme xmlns:a="http://schemas.openxmlformats.org/drawingml/2006/main" name="3_Standard Theme">
  <a:themeElements>
    <a:clrScheme name="UNICEF">
      <a:dk1>
        <a:srgbClr val="000000"/>
      </a:dk1>
      <a:lt1>
        <a:srgbClr val="FFFFFF"/>
      </a:lt1>
      <a:dk2>
        <a:srgbClr val="0099FF"/>
      </a:dk2>
      <a:lt2>
        <a:srgbClr val="808080"/>
      </a:lt2>
      <a:accent1>
        <a:srgbClr val="2F75B5"/>
      </a:accent1>
      <a:accent2>
        <a:srgbClr val="558ED5"/>
      </a:accent2>
      <a:accent3>
        <a:srgbClr val="8EB4E3"/>
      </a:accent3>
      <a:accent4>
        <a:srgbClr val="CADCF2"/>
      </a:accent4>
      <a:accent5>
        <a:srgbClr val="B2B2B2"/>
      </a:accent5>
      <a:accent6>
        <a:srgbClr val="E2E2E2"/>
      </a:accent6>
      <a:hlink>
        <a:srgbClr val="FFC000"/>
      </a:hlink>
      <a:folHlink>
        <a:srgbClr val="E46C0A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2E2E2"/>
        </a:solidFill>
        <a:ln w="9525">
          <a:solidFill>
            <a:srgbClr val="E2E2E2"/>
          </a:solidFill>
        </a:ln>
        <a:effectLst/>
      </a:spPr>
      <a:bodyPr tIns="90000" bIns="90000" rtlCol="0" anchor="ctr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tIns="90000" bIns="90000" rtlCol="0" anchor="t">
        <a:spAutoFit/>
      </a:bodyPr>
      <a:lstStyle>
        <a:defPPr algn="ctr"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VIP_UNICEF_GIS_template_03.05.2018" id="{277E3AB8-902C-CD46-8C8E-305254261C11}" vid="{794957D5-D166-C446-963B-5807BB6A174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241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Tahoma</vt:lpstr>
      <vt:lpstr>Wingdings</vt:lpstr>
      <vt:lpstr>Office Theme</vt:lpstr>
      <vt:lpstr>Standard Theme</vt:lpstr>
      <vt:lpstr>1_Standard Theme</vt:lpstr>
      <vt:lpstr>2_Standard Theme</vt:lpstr>
      <vt:lpstr>3_Standard Theme</vt:lpstr>
      <vt:lpstr>think-cell Slide</vt:lpstr>
      <vt:lpstr>Geospatial data management and technologies for malaria programs training workshop- Manila, Philippines: 25-28 March 2019</vt:lpstr>
      <vt:lpstr>Mozambique location and population</vt:lpstr>
      <vt:lpstr>Current capacity to manage and use geospatial data and technologies</vt:lpstr>
      <vt:lpstr>Past and/or current activities and experience using geospatial data and technologies</vt:lpstr>
      <vt:lpstr>Past and/or current activities and experience using geospatial data and technologies</vt:lpstr>
      <vt:lpstr>Major challenges and needs using these data technologies and the integration of geography in the communicable diseases/Malaria information system</vt:lpstr>
      <vt:lpstr>What you see as the way forward at the beginning of this training</vt:lpstr>
      <vt:lpstr>Obrigado!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 Parasite Prevalence Modelling and Mapping</dc:title>
  <dc:creator>Gomane</dc:creator>
  <cp:lastModifiedBy>Hewlett-Packard Company</cp:lastModifiedBy>
  <cp:revision>27</cp:revision>
  <dcterms:created xsi:type="dcterms:W3CDTF">2018-08-20T17:25:56Z</dcterms:created>
  <dcterms:modified xsi:type="dcterms:W3CDTF">2019-03-24T23:58:03Z</dcterms:modified>
</cp:coreProperties>
</file>