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13"/>
  </p:notesMasterIdLst>
  <p:handoutMasterIdLst>
    <p:handoutMasterId r:id="rId14"/>
  </p:handoutMasterIdLst>
  <p:sldIdLst>
    <p:sldId id="404" r:id="rId3"/>
    <p:sldId id="479" r:id="rId4"/>
    <p:sldId id="482" r:id="rId5"/>
    <p:sldId id="437" r:id="rId6"/>
    <p:sldId id="483" r:id="rId7"/>
    <p:sldId id="484" r:id="rId8"/>
    <p:sldId id="485" r:id="rId9"/>
    <p:sldId id="486" r:id="rId10"/>
    <p:sldId id="488" r:id="rId11"/>
    <p:sldId id="442" r:id="rId12"/>
  </p:sldIdLst>
  <p:sldSz cx="9144000" cy="6858000" type="screen4x3"/>
  <p:notesSz cx="6735763" cy="9866313"/>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SimSun"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SimSun"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SimSun"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SimSun"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SimSun" pitchFamily="2" charset="-122"/>
        <a:cs typeface="+mn-cs"/>
      </a:defRPr>
    </a:lvl5pPr>
    <a:lvl6pPr marL="2286000" algn="l" defTabSz="914400" rtl="0" eaLnBrk="1" latinLnBrk="0" hangingPunct="1">
      <a:defRPr kern="1200">
        <a:solidFill>
          <a:schemeClr val="tx1"/>
        </a:solidFill>
        <a:latin typeface="Arial" pitchFamily="34" charset="0"/>
        <a:ea typeface="SimSun" pitchFamily="2" charset="-122"/>
        <a:cs typeface="+mn-cs"/>
      </a:defRPr>
    </a:lvl6pPr>
    <a:lvl7pPr marL="2743200" algn="l" defTabSz="914400" rtl="0" eaLnBrk="1" latinLnBrk="0" hangingPunct="1">
      <a:defRPr kern="1200">
        <a:solidFill>
          <a:schemeClr val="tx1"/>
        </a:solidFill>
        <a:latin typeface="Arial" pitchFamily="34" charset="0"/>
        <a:ea typeface="SimSun" pitchFamily="2" charset="-122"/>
        <a:cs typeface="+mn-cs"/>
      </a:defRPr>
    </a:lvl7pPr>
    <a:lvl8pPr marL="3200400" algn="l" defTabSz="914400" rtl="0" eaLnBrk="1" latinLnBrk="0" hangingPunct="1">
      <a:defRPr kern="1200">
        <a:solidFill>
          <a:schemeClr val="tx1"/>
        </a:solidFill>
        <a:latin typeface="Arial" pitchFamily="34" charset="0"/>
        <a:ea typeface="SimSun" pitchFamily="2" charset="-122"/>
        <a:cs typeface="+mn-cs"/>
      </a:defRPr>
    </a:lvl8pPr>
    <a:lvl9pPr marL="3657600" algn="l" defTabSz="914400" rtl="0" eaLnBrk="1" latinLnBrk="0" hangingPunct="1">
      <a:defRPr kern="1200">
        <a:solidFill>
          <a:schemeClr val="tx1"/>
        </a:solidFill>
        <a:latin typeface="Arial" pitchFamily="34" charset="0"/>
        <a:ea typeface="SimSun"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827" autoAdjust="0"/>
  </p:normalViewPr>
  <p:slideViewPr>
    <p:cSldViewPr>
      <p:cViewPr>
        <p:scale>
          <a:sx n="50" d="100"/>
          <a:sy n="50" d="100"/>
        </p:scale>
        <p:origin x="-437" y="-34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buFont typeface="Arial" charset="0"/>
              <a:buNone/>
              <a:defRPr sz="1200">
                <a:latin typeface="Arial" charset="0"/>
              </a:defRPr>
            </a:lvl1pPr>
          </a:lstStyle>
          <a:p>
            <a:pPr>
              <a:defRPr/>
            </a:pPr>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buFont typeface="Arial" charset="0"/>
              <a:buNone/>
              <a:defRPr sz="1200">
                <a:latin typeface="Arial" charset="0"/>
              </a:defRPr>
            </a:lvl1pPr>
          </a:lstStyle>
          <a:p>
            <a:pPr>
              <a:defRPr/>
            </a:pPr>
            <a:fld id="{5B35FE46-DEE5-4999-9836-167935EB456C}" type="datetimeFigureOut">
              <a:rPr lang="en-US"/>
              <a:pPr>
                <a:defRPr/>
              </a:pPr>
              <a:t>21-Mar-19</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buFont typeface="Arial" charset="0"/>
              <a:buNone/>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buFont typeface="Arial" charset="0"/>
              <a:buNone/>
              <a:defRPr sz="1200">
                <a:latin typeface="Arial" charset="0"/>
              </a:defRPr>
            </a:lvl1pPr>
          </a:lstStyle>
          <a:p>
            <a:pPr>
              <a:defRPr/>
            </a:pPr>
            <a:fld id="{990B4C73-2DEA-43B6-8E7F-132ADFE2A1B1}" type="slidenum">
              <a:rPr lang="en-US"/>
              <a:pPr>
                <a:defRPr/>
              </a:pPr>
              <a:t>‹#›</a:t>
            </a:fld>
            <a:endParaRPr lang="en-US"/>
          </a:p>
        </p:txBody>
      </p:sp>
    </p:spTree>
    <p:extLst>
      <p:ext uri="{BB962C8B-B14F-4D97-AF65-F5344CB8AC3E}">
        <p14:creationId xmlns:p14="http://schemas.microsoft.com/office/powerpoint/2010/main" val="2206814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Header Placeholder 1"/>
          <p:cNvSpPr>
            <a:spLocks noGrp="1" noChangeArrowheads="1"/>
          </p:cNvSpPr>
          <p:nvPr>
            <p:ph type="hdr" sz="quarter" idx="4294967295"/>
          </p:nvPr>
        </p:nvSpPr>
        <p:spPr bwMode="auto">
          <a:xfrm>
            <a:off x="0" y="0"/>
            <a:ext cx="2918831" cy="49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itchFamily="34" charset="0"/>
              <a:buNone/>
              <a:defRPr sz="1200">
                <a:latin typeface="Arial" pitchFamily="34" charset="0"/>
              </a:defRPr>
            </a:lvl1pPr>
          </a:lstStyle>
          <a:p>
            <a:pPr>
              <a:defRPr/>
            </a:pPr>
            <a:endParaRPr lang="en-US"/>
          </a:p>
        </p:txBody>
      </p:sp>
      <p:sp>
        <p:nvSpPr>
          <p:cNvPr id="3075" name="Date Placeholder 2"/>
          <p:cNvSpPr>
            <a:spLocks noGrp="1" noChangeArrowheads="1"/>
          </p:cNvSpPr>
          <p:nvPr>
            <p:ph type="dt" idx="1"/>
          </p:nvPr>
        </p:nvSpPr>
        <p:spPr bwMode="auto">
          <a:xfrm>
            <a:off x="3815373" y="0"/>
            <a:ext cx="2918831" cy="49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buFont typeface="Arial" pitchFamily="34" charset="0"/>
              <a:buNone/>
              <a:defRPr>
                <a:latin typeface="Arial" pitchFamily="34" charset="0"/>
              </a:defRPr>
            </a:lvl1pPr>
          </a:lstStyle>
          <a:p>
            <a:pPr>
              <a:defRPr/>
            </a:pPr>
            <a:fld id="{858D9F60-D074-4D84-A11C-70CFD227984E}" type="datetime1">
              <a:rPr lang="en-US"/>
              <a:pPr>
                <a:defRPr/>
              </a:pPr>
              <a:t>21-Mar-19</a:t>
            </a:fld>
            <a:endParaRPr lang="en-US" sz="1200"/>
          </a:p>
        </p:txBody>
      </p:sp>
      <p:sp>
        <p:nvSpPr>
          <p:cNvPr id="37892" name="Slide Image Placeholder 3"/>
          <p:cNvSpPr>
            <a:spLocks noGrp="1" noRot="1" noChangeAspect="1" noChangeArrowheads="1"/>
          </p:cNvSpPr>
          <p:nvPr>
            <p:ph type="sldImg" idx="2"/>
          </p:nvPr>
        </p:nvSpPr>
        <p:spPr bwMode="auto">
          <a:xfrm>
            <a:off x="901700" y="739775"/>
            <a:ext cx="4932363"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37893" name="Notes Placeholder 4"/>
          <p:cNvSpPr>
            <a:spLocks noGrp="1" noRot="1" noChangeAspect="1" noChangeArrowheads="1"/>
          </p:cNvSpPr>
          <p:nvPr/>
        </p:nvSpPr>
        <p:spPr bwMode="auto">
          <a:xfrm>
            <a:off x="673577" y="4686499"/>
            <a:ext cx="5388610" cy="4439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defTabSz="0" eaLnBrk="0" hangingPunct="0">
              <a:spcBef>
                <a:spcPct val="30000"/>
              </a:spcBef>
              <a:buFontTx/>
              <a:buNone/>
            </a:pPr>
            <a:r>
              <a:rPr lang="en-US" altLang="zh-CN" sz="1200"/>
              <a:t>Click to edit Master text styles</a:t>
            </a:r>
          </a:p>
          <a:p>
            <a:pPr defTabSz="0" eaLnBrk="0" hangingPunct="0">
              <a:spcBef>
                <a:spcPct val="30000"/>
              </a:spcBef>
              <a:buFontTx/>
              <a:buNone/>
            </a:pPr>
            <a:r>
              <a:rPr lang="en-US" altLang="zh-CN" sz="1200"/>
              <a:t>Second level</a:t>
            </a:r>
          </a:p>
          <a:p>
            <a:pPr defTabSz="0" eaLnBrk="0" hangingPunct="0">
              <a:spcBef>
                <a:spcPct val="30000"/>
              </a:spcBef>
              <a:buFontTx/>
              <a:buNone/>
            </a:pPr>
            <a:r>
              <a:rPr lang="en-US" altLang="zh-CN" sz="1200"/>
              <a:t>Third level</a:t>
            </a:r>
          </a:p>
          <a:p>
            <a:pPr defTabSz="0" eaLnBrk="0" hangingPunct="0">
              <a:spcBef>
                <a:spcPct val="30000"/>
              </a:spcBef>
              <a:buFontTx/>
              <a:buNone/>
            </a:pPr>
            <a:r>
              <a:rPr lang="en-US" altLang="zh-CN" sz="1200"/>
              <a:t>Fourth level</a:t>
            </a:r>
          </a:p>
          <a:p>
            <a:pPr defTabSz="0" eaLnBrk="0" hangingPunct="0">
              <a:spcBef>
                <a:spcPct val="30000"/>
              </a:spcBef>
              <a:buFontTx/>
              <a:buNone/>
            </a:pPr>
            <a:r>
              <a:rPr lang="en-US" altLang="zh-CN" sz="1200"/>
              <a:t>Fifth level</a:t>
            </a:r>
          </a:p>
        </p:txBody>
      </p:sp>
      <p:sp>
        <p:nvSpPr>
          <p:cNvPr id="3078" name="Footer Placeholder 5"/>
          <p:cNvSpPr>
            <a:spLocks noGrp="1" noChangeArrowheads="1"/>
          </p:cNvSpPr>
          <p:nvPr>
            <p:ph type="ftr" sz="quarter" idx="4"/>
          </p:nvPr>
        </p:nvSpPr>
        <p:spPr bwMode="auto">
          <a:xfrm>
            <a:off x="0" y="9371285"/>
            <a:ext cx="2918831" cy="49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itchFamily="34" charset="0"/>
              <a:buNone/>
              <a:defRPr sz="1200">
                <a:latin typeface="Arial" pitchFamily="34" charset="0"/>
              </a:defRPr>
            </a:lvl1pPr>
          </a:lstStyle>
          <a:p>
            <a:pPr>
              <a:defRPr/>
            </a:pPr>
            <a:endParaRPr lang="en-US"/>
          </a:p>
        </p:txBody>
      </p:sp>
      <p:sp>
        <p:nvSpPr>
          <p:cNvPr id="3079" name="Slide Number Placeholder 6"/>
          <p:cNvSpPr>
            <a:spLocks noGrp="1" noChangeArrowheads="1"/>
          </p:cNvSpPr>
          <p:nvPr>
            <p:ph type="sldNum" sz="quarter" idx="5"/>
          </p:nvPr>
        </p:nvSpPr>
        <p:spPr bwMode="auto">
          <a:xfrm>
            <a:off x="3815373" y="9371285"/>
            <a:ext cx="2918831" cy="493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itchFamily="34" charset="0"/>
              <a:buNone/>
              <a:defRPr>
                <a:latin typeface="Arial" pitchFamily="34" charset="0"/>
              </a:defRPr>
            </a:lvl1pPr>
          </a:lstStyle>
          <a:p>
            <a:pPr>
              <a:defRPr/>
            </a:pPr>
            <a:fld id="{20F39B19-CA78-4D2F-ACDE-4B83E9C4EBCB}" type="slidenum">
              <a:rPr lang="en-US"/>
              <a:pPr>
                <a:defRPr/>
              </a:pPr>
              <a:t>‹#›</a:t>
            </a:fld>
            <a:endParaRPr lang="en-US" sz="1200"/>
          </a:p>
        </p:txBody>
      </p:sp>
    </p:spTree>
    <p:extLst>
      <p:ext uri="{BB962C8B-B14F-4D97-AF65-F5344CB8AC3E}">
        <p14:creationId xmlns:p14="http://schemas.microsoft.com/office/powerpoint/2010/main" val="3485480103"/>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endParaRPr lang="en-US" dirty="0"/>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22-Mar-19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1</a:t>
            </a:fld>
            <a:endParaRPr lang="en-US" sz="1200"/>
          </a:p>
        </p:txBody>
      </p:sp>
    </p:spTree>
    <p:extLst>
      <p:ext uri="{BB962C8B-B14F-4D97-AF65-F5344CB8AC3E}">
        <p14:creationId xmlns:p14="http://schemas.microsoft.com/office/powerpoint/2010/main" val="3212882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dirty="0" smtClean="0"/>
              <a:t>The</a:t>
            </a:r>
            <a:r>
              <a:rPr lang="en-US" baseline="0" dirty="0" smtClean="0"/>
              <a:t> current health system, with a mix of paper and electronic management system.</a:t>
            </a:r>
          </a:p>
          <a:p>
            <a:r>
              <a:rPr lang="en-US" baseline="0" dirty="0" smtClean="0"/>
              <a:t>While the underline infrastructure in available (internet connection to most communes, computer available), we’re still building the capacity for, hardware, software, </a:t>
            </a:r>
            <a:r>
              <a:rPr lang="en-US" baseline="0" dirty="0" smtClean="0"/>
              <a:t>human resource</a:t>
            </a:r>
          </a:p>
          <a:p>
            <a:endParaRPr lang="en-US" baseline="0" dirty="0" smtClean="0"/>
          </a:p>
          <a:p>
            <a:pPr marL="0" marR="0" indent="0" algn="l" defTabSz="0" rtl="0" eaLnBrk="0" fontAlgn="base" latinLnBrk="0" hangingPunct="0">
              <a:lnSpc>
                <a:spcPct val="100000"/>
              </a:lnSpc>
              <a:spcBef>
                <a:spcPct val="30000"/>
              </a:spcBef>
              <a:spcAft>
                <a:spcPct val="0"/>
              </a:spcAft>
              <a:buClrTx/>
              <a:buSzTx/>
              <a:buFontTx/>
              <a:buNone/>
              <a:tabLst/>
              <a:defRPr/>
            </a:pPr>
            <a:r>
              <a:rPr lang="it-IT" b="0" dirty="0" smtClean="0">
                <a:cs typeface="Times New Roman" pitchFamily="18" charset="0"/>
              </a:rPr>
              <a:t>To control actively malaria in the moderate and high malaria endemic areas. To eliminate malaria in areas </a:t>
            </a:r>
            <a:r>
              <a:rPr lang="en-US" b="0" dirty="0" smtClean="0">
                <a:cs typeface="Arial" pitchFamily="34" charset="0"/>
              </a:rPr>
              <a:t>where malaria has been reduced to low level. (target: morbidity &lt;0.15/1.000 pop; mortality &lt; 0.02/100.000 pop; malaria eliminated in at least 40 provinces.</a:t>
            </a:r>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2</a:t>
            </a:fld>
            <a:endParaRPr lang="en-US" sz="1200"/>
          </a:p>
        </p:txBody>
      </p:sp>
    </p:spTree>
    <p:extLst>
      <p:ext uri="{BB962C8B-B14F-4D97-AF65-F5344CB8AC3E}">
        <p14:creationId xmlns:p14="http://schemas.microsoft.com/office/powerpoint/2010/main" val="2927497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sz="1200" b="0" i="0" kern="1200" dirty="0" smtClean="0">
                <a:solidFill>
                  <a:schemeClr val="tx1"/>
                </a:solidFill>
                <a:effectLst/>
                <a:latin typeface="Arial" pitchFamily="34" charset="0"/>
                <a:ea typeface="SimSun" pitchFamily="2" charset="-122"/>
                <a:cs typeface="+mn-cs"/>
              </a:rPr>
              <a:t>The geographic dimension of Circular 54</a:t>
            </a:r>
          </a:p>
          <a:p>
            <a:r>
              <a:rPr lang="en-US" sz="1200" b="0" i="0" kern="1200" dirty="0" smtClean="0">
                <a:solidFill>
                  <a:schemeClr val="tx1"/>
                </a:solidFill>
                <a:effectLst/>
                <a:latin typeface="Arial" pitchFamily="34" charset="0"/>
                <a:ea typeface="SimSun" pitchFamily="2" charset="-122"/>
                <a:cs typeface="+mn-cs"/>
              </a:rPr>
              <a:t>Circular 54/2015/TT-BYT, released in December 2015, provides guidance on the mechanism for notification, reporting, and declaration of communicable diseases.</a:t>
            </a:r>
          </a:p>
          <a:p>
            <a:r>
              <a:rPr lang="en-US" sz="1200" b="0" i="0" kern="1200" dirty="0" smtClean="0">
                <a:solidFill>
                  <a:schemeClr val="tx1"/>
                </a:solidFill>
                <a:effectLst/>
                <a:latin typeface="Arial" pitchFamily="34" charset="0"/>
                <a:ea typeface="SimSun" pitchFamily="2" charset="-122"/>
                <a:cs typeface="+mn-cs"/>
              </a:rPr>
              <a:t> </a:t>
            </a:r>
          </a:p>
          <a:p>
            <a:r>
              <a:rPr lang="en-US" sz="1200" b="0" i="0" kern="1200" dirty="0" smtClean="0">
                <a:solidFill>
                  <a:schemeClr val="tx1"/>
                </a:solidFill>
                <a:effectLst/>
                <a:latin typeface="Arial" pitchFamily="34" charset="0"/>
                <a:ea typeface="SimSun" pitchFamily="2" charset="-122"/>
                <a:cs typeface="+mn-cs"/>
              </a:rPr>
              <a:t>Under the circumstances described in the circular, different health care providers have the responsibility to immediately report suspected cases for 42 communicable diseases upon detection.</a:t>
            </a:r>
          </a:p>
          <a:p>
            <a:r>
              <a:rPr lang="en-US" sz="1200" b="0" i="0" kern="1200" dirty="0" smtClean="0">
                <a:solidFill>
                  <a:schemeClr val="tx1"/>
                </a:solidFill>
                <a:effectLst/>
                <a:latin typeface="Arial" pitchFamily="34" charset="0"/>
                <a:ea typeface="SimSun" pitchFamily="2" charset="-122"/>
                <a:cs typeface="+mn-cs"/>
              </a:rPr>
              <a:t> </a:t>
            </a:r>
          </a:p>
          <a:p>
            <a:r>
              <a:rPr lang="en-US" sz="1200" b="0" i="0" kern="1200" dirty="0" smtClean="0">
                <a:solidFill>
                  <a:schemeClr val="tx1"/>
                </a:solidFill>
                <a:effectLst/>
                <a:latin typeface="Arial" pitchFamily="34" charset="0"/>
                <a:ea typeface="SimSun" pitchFamily="2" charset="-122"/>
                <a:cs typeface="+mn-cs"/>
              </a:rPr>
              <a:t>Such reporting takes place through the use of different forms that include information about the place of residence of the patient, the place of occurrence of an outbreak, or the geographic extent for which aggregated data that is being reported.</a:t>
            </a:r>
          </a:p>
          <a:p>
            <a:r>
              <a:rPr lang="en-US" sz="1200" b="0" i="0" kern="1200" dirty="0" smtClean="0">
                <a:solidFill>
                  <a:schemeClr val="tx1"/>
                </a:solidFill>
                <a:effectLst/>
                <a:latin typeface="Arial" pitchFamily="34" charset="0"/>
                <a:ea typeface="SimSun" pitchFamily="2" charset="-122"/>
                <a:cs typeface="+mn-cs"/>
              </a:rPr>
              <a:t> </a:t>
            </a:r>
          </a:p>
          <a:p>
            <a:r>
              <a:rPr lang="en-US" sz="1200" b="0" i="0" kern="1200" dirty="0" smtClean="0">
                <a:solidFill>
                  <a:schemeClr val="tx1"/>
                </a:solidFill>
                <a:effectLst/>
                <a:latin typeface="Arial" pitchFamily="34" charset="0"/>
                <a:ea typeface="SimSun" pitchFamily="2" charset="-122"/>
                <a:cs typeface="+mn-cs"/>
              </a:rPr>
              <a:t>NIMPE has then the responsibility to conduct inspections as well as monitor and evaluate the reporting and notification of communicable diseases and outbreaks.</a:t>
            </a:r>
          </a:p>
          <a:p>
            <a:r>
              <a:rPr lang="en-US" sz="1200" b="0" i="0" kern="1200" dirty="0" smtClean="0">
                <a:solidFill>
                  <a:schemeClr val="tx1"/>
                </a:solidFill>
                <a:effectLst/>
                <a:latin typeface="Arial" pitchFamily="34" charset="0"/>
                <a:ea typeface="SimSun" pitchFamily="2" charset="-122"/>
                <a:cs typeface="+mn-cs"/>
              </a:rPr>
              <a:t> </a:t>
            </a:r>
          </a:p>
          <a:p>
            <a:r>
              <a:rPr lang="en-US" sz="1200" b="0" i="0" kern="1200" dirty="0" smtClean="0">
                <a:solidFill>
                  <a:schemeClr val="tx1"/>
                </a:solidFill>
                <a:effectLst/>
                <a:latin typeface="Arial" pitchFamily="34" charset="0"/>
                <a:ea typeface="SimSun" pitchFamily="2" charset="-122"/>
                <a:cs typeface="+mn-cs"/>
              </a:rPr>
              <a:t>Maps represent an important tool to support NIMPE regarding the above and therefore the implementation of Circular 54.</a:t>
            </a:r>
          </a:p>
          <a:p>
            <a:r>
              <a:rPr lang="en-US" sz="1200" b="0" i="0" kern="1200" dirty="0" smtClean="0">
                <a:solidFill>
                  <a:schemeClr val="tx1"/>
                </a:solidFill>
                <a:effectLst/>
                <a:latin typeface="Arial" pitchFamily="34" charset="0"/>
                <a:ea typeface="SimSun" pitchFamily="2" charset="-122"/>
                <a:cs typeface="+mn-cs"/>
              </a:rPr>
              <a:t> </a:t>
            </a:r>
          </a:p>
          <a:p>
            <a:r>
              <a:rPr lang="en-US" sz="1200" b="0" i="0" kern="1200" dirty="0" smtClean="0">
                <a:solidFill>
                  <a:schemeClr val="tx1"/>
                </a:solidFill>
                <a:effectLst/>
                <a:latin typeface="Arial" pitchFamily="34" charset="0"/>
                <a:ea typeface="SimSun" pitchFamily="2" charset="-122"/>
                <a:cs typeface="+mn-cs"/>
              </a:rPr>
              <a:t>NIMPE is mainly a user of geospatial data and technologies. As such, it is not meant to be in charge of developing and maintaining the geospatial-related assets that should be in common to the whole Ministry of Health.</a:t>
            </a:r>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3</a:t>
            </a:fld>
            <a:endParaRPr lang="en-US" sz="1200"/>
          </a:p>
        </p:txBody>
      </p:sp>
    </p:spTree>
    <p:extLst>
      <p:ext uri="{BB962C8B-B14F-4D97-AF65-F5344CB8AC3E}">
        <p14:creationId xmlns:p14="http://schemas.microsoft.com/office/powerpoint/2010/main" val="1542012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dirty="0" smtClean="0"/>
              <a:t>GIS</a:t>
            </a:r>
            <a:r>
              <a:rPr lang="en-US" baseline="0" dirty="0" smtClean="0"/>
              <a:t> will be integral in help solving these challenges</a:t>
            </a:r>
            <a:endParaRPr lang="en-US" dirty="0"/>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21-Mar-19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4</a:t>
            </a:fld>
            <a:endParaRPr lang="en-US" sz="1200"/>
          </a:p>
        </p:txBody>
      </p:sp>
    </p:spTree>
    <p:extLst>
      <p:ext uri="{BB962C8B-B14F-4D97-AF65-F5344CB8AC3E}">
        <p14:creationId xmlns:p14="http://schemas.microsoft.com/office/powerpoint/2010/main" val="2853076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dirty="0" smtClean="0"/>
              <a:t>GIS</a:t>
            </a:r>
            <a:r>
              <a:rPr lang="en-US" baseline="0" dirty="0" smtClean="0"/>
              <a:t> will be integral in help solving these challenges</a:t>
            </a:r>
            <a:endParaRPr lang="en-US" dirty="0"/>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5</a:t>
            </a:fld>
            <a:endParaRPr lang="en-US" sz="1200"/>
          </a:p>
        </p:txBody>
      </p:sp>
    </p:spTree>
    <p:extLst>
      <p:ext uri="{BB962C8B-B14F-4D97-AF65-F5344CB8AC3E}">
        <p14:creationId xmlns:p14="http://schemas.microsoft.com/office/powerpoint/2010/main" val="2853076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sz="1200" b="0" i="0" kern="1200" dirty="0" smtClean="0">
                <a:solidFill>
                  <a:schemeClr val="tx1"/>
                </a:solidFill>
                <a:effectLst/>
                <a:latin typeface="Arial" pitchFamily="34" charset="0"/>
                <a:ea typeface="SimSun" pitchFamily="2" charset="-122"/>
                <a:cs typeface="+mn-cs"/>
              </a:rPr>
              <a:t>This is a map generated</a:t>
            </a:r>
            <a:r>
              <a:rPr lang="en-US" sz="1200" b="0" i="0" kern="1200" baseline="0" dirty="0" smtClean="0">
                <a:solidFill>
                  <a:schemeClr val="tx1"/>
                </a:solidFill>
                <a:effectLst/>
                <a:latin typeface="Arial" pitchFamily="34" charset="0"/>
                <a:ea typeface="SimSun" pitchFamily="2" charset="-122"/>
                <a:cs typeface="+mn-cs"/>
              </a:rPr>
              <a:t> from data collected from a foci investigation</a:t>
            </a:r>
            <a:endParaRPr lang="en-US" sz="1200" b="0" i="0" kern="1200" dirty="0" smtClean="0">
              <a:solidFill>
                <a:schemeClr val="tx1"/>
              </a:solidFill>
              <a:effectLst/>
              <a:latin typeface="Arial" pitchFamily="34" charset="0"/>
              <a:ea typeface="SimSun" pitchFamily="2" charset="-122"/>
              <a:cs typeface="+mn-cs"/>
            </a:endParaRPr>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6</a:t>
            </a:fld>
            <a:endParaRPr lang="en-US" sz="1200"/>
          </a:p>
        </p:txBody>
      </p:sp>
    </p:spTree>
    <p:extLst>
      <p:ext uri="{BB962C8B-B14F-4D97-AF65-F5344CB8AC3E}">
        <p14:creationId xmlns:p14="http://schemas.microsoft.com/office/powerpoint/2010/main" val="1542012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sz="1200" b="0" i="0" kern="1200" dirty="0" smtClean="0">
                <a:solidFill>
                  <a:schemeClr val="tx1"/>
                </a:solidFill>
                <a:effectLst/>
                <a:latin typeface="Arial" pitchFamily="34" charset="0"/>
                <a:ea typeface="SimSun" pitchFamily="2" charset="-122"/>
                <a:cs typeface="+mn-cs"/>
              </a:rPr>
              <a:t>This is a map generated</a:t>
            </a:r>
            <a:r>
              <a:rPr lang="en-US" sz="1200" b="0" i="0" kern="1200" baseline="0" dirty="0" smtClean="0">
                <a:solidFill>
                  <a:schemeClr val="tx1"/>
                </a:solidFill>
                <a:effectLst/>
                <a:latin typeface="Arial" pitchFamily="34" charset="0"/>
                <a:ea typeface="SimSun" pitchFamily="2" charset="-122"/>
                <a:cs typeface="+mn-cs"/>
              </a:rPr>
              <a:t> from data collected from a foci investigation</a:t>
            </a:r>
            <a:endParaRPr lang="en-US" sz="1200" b="0" i="0" kern="1200" dirty="0" smtClean="0">
              <a:solidFill>
                <a:schemeClr val="tx1"/>
              </a:solidFill>
              <a:effectLst/>
              <a:latin typeface="Arial" pitchFamily="34" charset="0"/>
              <a:ea typeface="SimSun" pitchFamily="2" charset="-122"/>
              <a:cs typeface="+mn-cs"/>
            </a:endParaRPr>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7</a:t>
            </a:fld>
            <a:endParaRPr lang="en-US" sz="1200"/>
          </a:p>
        </p:txBody>
      </p:sp>
    </p:spTree>
    <p:extLst>
      <p:ext uri="{BB962C8B-B14F-4D97-AF65-F5344CB8AC3E}">
        <p14:creationId xmlns:p14="http://schemas.microsoft.com/office/powerpoint/2010/main" val="1542012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pPr marL="0" marR="0" indent="0" algn="l" defTabSz="0" rtl="0" eaLnBrk="0" fontAlgn="base" latinLnBrk="0" hangingPunct="0">
              <a:lnSpc>
                <a:spcPct val="100000"/>
              </a:lnSpc>
              <a:spcBef>
                <a:spcPct val="30000"/>
              </a:spcBef>
              <a:spcAft>
                <a:spcPct val="0"/>
              </a:spcAft>
              <a:buClrTx/>
              <a:buSzTx/>
              <a:buFontTx/>
              <a:buNone/>
              <a:tabLst/>
              <a:defRPr/>
            </a:pPr>
            <a:r>
              <a:rPr lang="en-US" sz="1200" b="0" i="0" kern="1200" dirty="0" smtClean="0">
                <a:solidFill>
                  <a:schemeClr val="tx1"/>
                </a:solidFill>
                <a:effectLst/>
                <a:latin typeface="Arial" pitchFamily="34" charset="0"/>
                <a:ea typeface="SimSun" pitchFamily="2" charset="-122"/>
                <a:cs typeface="+mn-cs"/>
              </a:rPr>
              <a:t>2014 stratification</a:t>
            </a:r>
            <a:r>
              <a:rPr lang="en-US" sz="1200" b="0" i="0" kern="1200" baseline="0" dirty="0" smtClean="0">
                <a:solidFill>
                  <a:schemeClr val="tx1"/>
                </a:solidFill>
                <a:effectLst/>
                <a:latin typeface="Arial" pitchFamily="34" charset="0"/>
                <a:ea typeface="SimSun" pitchFamily="2" charset="-122"/>
                <a:cs typeface="+mn-cs"/>
              </a:rPr>
              <a:t> </a:t>
            </a:r>
            <a:r>
              <a:rPr lang="en-US" sz="1200" b="0" i="0" kern="1200" dirty="0" smtClean="0">
                <a:solidFill>
                  <a:schemeClr val="tx1"/>
                </a:solidFill>
                <a:effectLst/>
                <a:latin typeface="Arial" pitchFamily="34" charset="0"/>
                <a:ea typeface="SimSun" pitchFamily="2" charset="-122"/>
                <a:cs typeface="+mn-cs"/>
              </a:rPr>
              <a:t>and SARA</a:t>
            </a:r>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8</a:t>
            </a:fld>
            <a:endParaRPr lang="en-US" sz="1200"/>
          </a:p>
        </p:txBody>
      </p:sp>
    </p:spTree>
    <p:extLst>
      <p:ext uri="{BB962C8B-B14F-4D97-AF65-F5344CB8AC3E}">
        <p14:creationId xmlns:p14="http://schemas.microsoft.com/office/powerpoint/2010/main" val="1542012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3100" y="4686300"/>
            <a:ext cx="5389563" cy="4440238"/>
          </a:xfrm>
          <a:prstGeom prst="rect">
            <a:avLst/>
          </a:prstGeom>
        </p:spPr>
        <p:txBody>
          <a:bodyPr/>
          <a:lstStyle/>
          <a:p>
            <a:r>
              <a:rPr lang="en-US" dirty="0" smtClean="0"/>
              <a:t>GIS</a:t>
            </a:r>
            <a:r>
              <a:rPr lang="en-US" baseline="0" dirty="0" smtClean="0"/>
              <a:t> will be integral in help solving these challenges</a:t>
            </a:r>
            <a:endParaRPr lang="en-US" dirty="0"/>
          </a:p>
        </p:txBody>
      </p:sp>
      <p:sp>
        <p:nvSpPr>
          <p:cNvPr id="4" name="Date Placeholder 3"/>
          <p:cNvSpPr>
            <a:spLocks noGrp="1"/>
          </p:cNvSpPr>
          <p:nvPr>
            <p:ph type="dt" idx="10"/>
          </p:nvPr>
        </p:nvSpPr>
        <p:spPr/>
        <p:txBody>
          <a:bodyPr/>
          <a:lstStyle/>
          <a:p>
            <a:pPr>
              <a:defRPr/>
            </a:pPr>
            <a:fld id="{858D9F60-D074-4D84-A11C-70CFD227984E}" type="datetime1">
              <a:rPr lang="en-US" smtClean="0"/>
              <a:pPr>
                <a:defRPr/>
              </a:pPr>
              <a:t>24-Mar-19</a:t>
            </a:fld>
            <a:endParaRPr lang="en-US" sz="1200"/>
          </a:p>
        </p:txBody>
      </p:sp>
      <p:sp>
        <p:nvSpPr>
          <p:cNvPr id="5" name="Slide Number Placeholder 4"/>
          <p:cNvSpPr>
            <a:spLocks noGrp="1"/>
          </p:cNvSpPr>
          <p:nvPr>
            <p:ph type="sldNum" sz="quarter" idx="11"/>
          </p:nvPr>
        </p:nvSpPr>
        <p:spPr/>
        <p:txBody>
          <a:bodyPr/>
          <a:lstStyle/>
          <a:p>
            <a:pPr>
              <a:defRPr/>
            </a:pPr>
            <a:fld id="{20F39B19-CA78-4D2F-ACDE-4B83E9C4EBCB}" type="slidenum">
              <a:rPr lang="en-US" smtClean="0"/>
              <a:pPr>
                <a:defRPr/>
              </a:pPr>
              <a:t>9</a:t>
            </a:fld>
            <a:endParaRPr lang="en-US" sz="1200"/>
          </a:p>
        </p:txBody>
      </p:sp>
    </p:spTree>
    <p:extLst>
      <p:ext uri="{BB962C8B-B14F-4D97-AF65-F5344CB8AC3E}">
        <p14:creationId xmlns:p14="http://schemas.microsoft.com/office/powerpoint/2010/main" val="2853076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CEA4B895-DB1F-499D-B4A7-16EC01892CE9}" type="datetime1">
              <a:rPr lang="en-US" altLang="en-US"/>
              <a:pPr>
                <a:defRPr/>
              </a:pPr>
              <a:t>21-Mar-19</a:t>
            </a:fld>
            <a:endParaRPr lang="en-US" sz="1800">
              <a:solidFill>
                <a:schemeClr val="tx1"/>
              </a:solidFill>
            </a:endParaRPr>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2CA12EF2-B3BA-41A8-928B-5EBAD034D077}"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649400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EC7DE885-22EC-4BE9-B123-5725390A984C}" type="datetime1">
              <a:rPr lang="en-US" altLang="en-US"/>
              <a:pPr>
                <a:defRPr/>
              </a:pPr>
              <a:t>21-Mar-19</a:t>
            </a:fld>
            <a:endParaRPr lang="en-US" sz="1800">
              <a:solidFill>
                <a:schemeClr val="tx1"/>
              </a:solidFill>
            </a:endParaRPr>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6F6B74BE-ECC2-4733-BE89-0E334AF37F8E}"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1597466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881D1096-54AF-4F9F-8D74-C52172F989C9}" type="datetime1">
              <a:rPr lang="en-US" altLang="en-US"/>
              <a:pPr>
                <a:defRPr/>
              </a:pPr>
              <a:t>21-Mar-19</a:t>
            </a:fld>
            <a:endParaRPr lang="en-US" sz="1800">
              <a:solidFill>
                <a:schemeClr val="tx1"/>
              </a:solidFill>
            </a:endParaRPr>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E7728A0-5CBC-4129-94EC-3F2136B0DB3D}"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4151970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Date Placeholder 3"/>
          <p:cNvSpPr>
            <a:spLocks noGrp="1" noChangeArrowheads="1"/>
          </p:cNvSpPr>
          <p:nvPr>
            <p:ph type="dt" sz="half" idx="10"/>
          </p:nvPr>
        </p:nvSpPr>
        <p:spPr>
          <a:ln/>
        </p:spPr>
        <p:txBody>
          <a:bodyPr/>
          <a:lstStyle>
            <a:lvl1pPr>
              <a:defRPr/>
            </a:lvl1pPr>
          </a:lstStyle>
          <a:p>
            <a:pPr>
              <a:defRPr/>
            </a:pPr>
            <a:fld id="{6F12B356-D1FA-4DCE-8AD7-D96A4EBFC231}" type="datetime1">
              <a:rPr lang="en-US" altLang="en-US"/>
              <a:pPr>
                <a:defRPr/>
              </a:pPr>
              <a:t>21-Mar-19</a:t>
            </a:fld>
            <a:endParaRPr lang="en-US" sz="1800">
              <a:solidFill>
                <a:schemeClr val="tx1"/>
              </a:solidFill>
            </a:endParaRPr>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020EFB5F-816C-483F-9B7A-36D4E88F5CC7}"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24500089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1CB763AE-7C16-445E-A729-2A0306F2D9E7}" type="datetime1">
              <a:rPr lang="en-US" altLang="en-US"/>
              <a:pPr>
                <a:defRPr/>
              </a:pPr>
              <a:t>21-Mar-19</a:t>
            </a:fld>
            <a:endParaRPr lang="en-US" sz="1800"/>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3F9BAB73-F5DB-4909-9BC5-6DECDF5DEE7D}" type="slidenum">
              <a:rPr lang="en-US" altLang="en-US"/>
              <a:pPr>
                <a:defRPr/>
              </a:pPr>
              <a:t>‹#›</a:t>
            </a:fld>
            <a:endParaRPr lang="en-US" sz="1800"/>
          </a:p>
        </p:txBody>
      </p:sp>
    </p:spTree>
    <p:extLst>
      <p:ext uri="{BB962C8B-B14F-4D97-AF65-F5344CB8AC3E}">
        <p14:creationId xmlns:p14="http://schemas.microsoft.com/office/powerpoint/2010/main" val="2101293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A08AD203-1B0C-4C8D-ABFA-A9488F5E1909}" type="datetime1">
              <a:rPr lang="en-US" altLang="en-US"/>
              <a:pPr>
                <a:defRPr/>
              </a:pPr>
              <a:t>21-Mar-19</a:t>
            </a:fld>
            <a:endParaRPr lang="en-US" sz="1800"/>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0D7A635-FBB6-4B8B-993E-10974FFFF0B6}" type="slidenum">
              <a:rPr lang="en-US" altLang="en-US"/>
              <a:pPr>
                <a:defRPr/>
              </a:pPr>
              <a:t>‹#›</a:t>
            </a:fld>
            <a:endParaRPr lang="en-US" sz="1800"/>
          </a:p>
        </p:txBody>
      </p:sp>
    </p:spTree>
    <p:extLst>
      <p:ext uri="{BB962C8B-B14F-4D97-AF65-F5344CB8AC3E}">
        <p14:creationId xmlns:p14="http://schemas.microsoft.com/office/powerpoint/2010/main" val="3289324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a:ln/>
        </p:spPr>
        <p:txBody>
          <a:bodyPr/>
          <a:lstStyle>
            <a:lvl1pPr>
              <a:defRPr/>
            </a:lvl1pPr>
          </a:lstStyle>
          <a:p>
            <a:pPr>
              <a:defRPr/>
            </a:pPr>
            <a:fld id="{5396AA26-4DDD-447B-93BC-E87757145431}" type="datetime1">
              <a:rPr lang="en-US" altLang="en-US"/>
              <a:pPr>
                <a:defRPr/>
              </a:pPr>
              <a:t>21-Mar-19</a:t>
            </a:fld>
            <a:endParaRPr lang="en-US" sz="1800"/>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844394B3-5DD3-41B0-94EB-CBEB71DF04C6}" type="slidenum">
              <a:rPr lang="en-US" altLang="en-US"/>
              <a:pPr>
                <a:defRPr/>
              </a:pPr>
              <a:t>‹#›</a:t>
            </a:fld>
            <a:endParaRPr lang="en-US" sz="1800"/>
          </a:p>
        </p:txBody>
      </p:sp>
    </p:spTree>
    <p:extLst>
      <p:ext uri="{BB962C8B-B14F-4D97-AF65-F5344CB8AC3E}">
        <p14:creationId xmlns:p14="http://schemas.microsoft.com/office/powerpoint/2010/main" val="22060738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noChangeArrowheads="1"/>
          </p:cNvSpPr>
          <p:nvPr>
            <p:ph type="dt" sz="half" idx="10"/>
          </p:nvPr>
        </p:nvSpPr>
        <p:spPr>
          <a:ln/>
        </p:spPr>
        <p:txBody>
          <a:bodyPr/>
          <a:lstStyle>
            <a:lvl1pPr>
              <a:defRPr/>
            </a:lvl1pPr>
          </a:lstStyle>
          <a:p>
            <a:pPr>
              <a:defRPr/>
            </a:pPr>
            <a:fld id="{A78D3841-7FD7-419F-A2C7-969CB047DE45}" type="datetime1">
              <a:rPr lang="en-US" altLang="en-US"/>
              <a:pPr>
                <a:defRPr/>
              </a:pPr>
              <a:t>21-Mar-19</a:t>
            </a:fld>
            <a:endParaRPr lang="en-US" sz="1800"/>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6E850E8E-DB72-404A-8CF2-B2BDCEAE512F}" type="slidenum">
              <a:rPr lang="en-US" altLang="en-US"/>
              <a:pPr>
                <a:defRPr/>
              </a:pPr>
              <a:t>‹#›</a:t>
            </a:fld>
            <a:endParaRPr lang="en-US" sz="1800"/>
          </a:p>
        </p:txBody>
      </p:sp>
    </p:spTree>
    <p:extLst>
      <p:ext uri="{BB962C8B-B14F-4D97-AF65-F5344CB8AC3E}">
        <p14:creationId xmlns:p14="http://schemas.microsoft.com/office/powerpoint/2010/main" val="1502567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noChangeArrowheads="1"/>
          </p:cNvSpPr>
          <p:nvPr>
            <p:ph type="dt" sz="half" idx="10"/>
          </p:nvPr>
        </p:nvSpPr>
        <p:spPr>
          <a:ln/>
        </p:spPr>
        <p:txBody>
          <a:bodyPr/>
          <a:lstStyle>
            <a:lvl1pPr>
              <a:defRPr/>
            </a:lvl1pPr>
          </a:lstStyle>
          <a:p>
            <a:pPr>
              <a:defRPr/>
            </a:pPr>
            <a:fld id="{0F8A48C1-AED8-4FC2-9F18-2ECE42D2FE7B}" type="datetime1">
              <a:rPr lang="en-US" altLang="en-US"/>
              <a:pPr>
                <a:defRPr/>
              </a:pPr>
              <a:t>21-Mar-19</a:t>
            </a:fld>
            <a:endParaRPr lang="en-US" sz="1800"/>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3873F79F-381D-4432-99B7-A48664C4280A}" type="slidenum">
              <a:rPr lang="en-US" altLang="en-US"/>
              <a:pPr>
                <a:defRPr/>
              </a:pPr>
              <a:t>‹#›</a:t>
            </a:fld>
            <a:endParaRPr lang="en-US" sz="1800"/>
          </a:p>
        </p:txBody>
      </p:sp>
    </p:spTree>
    <p:extLst>
      <p:ext uri="{BB962C8B-B14F-4D97-AF65-F5344CB8AC3E}">
        <p14:creationId xmlns:p14="http://schemas.microsoft.com/office/powerpoint/2010/main" val="967923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noChangeArrowheads="1"/>
          </p:cNvSpPr>
          <p:nvPr>
            <p:ph type="dt" sz="half" idx="10"/>
          </p:nvPr>
        </p:nvSpPr>
        <p:spPr>
          <a:ln/>
        </p:spPr>
        <p:txBody>
          <a:bodyPr/>
          <a:lstStyle>
            <a:lvl1pPr>
              <a:defRPr/>
            </a:lvl1pPr>
          </a:lstStyle>
          <a:p>
            <a:pPr>
              <a:defRPr/>
            </a:pPr>
            <a:fld id="{ACB57D75-34A5-4C90-BF03-B9F46B35E190}" type="datetime1">
              <a:rPr lang="en-US" altLang="en-US"/>
              <a:pPr>
                <a:defRPr/>
              </a:pPr>
              <a:t>21-Mar-19</a:t>
            </a:fld>
            <a:endParaRPr lang="en-US" sz="1800"/>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5238E086-AEB6-45C2-A505-B0A5A03E94DE}" type="slidenum">
              <a:rPr lang="en-US" altLang="en-US"/>
              <a:pPr>
                <a:defRPr/>
              </a:pPr>
              <a:t>‹#›</a:t>
            </a:fld>
            <a:endParaRPr lang="en-US" sz="1800"/>
          </a:p>
        </p:txBody>
      </p:sp>
    </p:spTree>
    <p:extLst>
      <p:ext uri="{BB962C8B-B14F-4D97-AF65-F5344CB8AC3E}">
        <p14:creationId xmlns:p14="http://schemas.microsoft.com/office/powerpoint/2010/main" val="19204052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A9ECE963-7C30-445F-AC09-192AE4E4473A}" type="datetime1">
              <a:rPr lang="en-US" altLang="en-US"/>
              <a:pPr>
                <a:defRPr/>
              </a:pPr>
              <a:t>21-Mar-19</a:t>
            </a:fld>
            <a:endParaRPr lang="en-US" sz="1800"/>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B3D1601E-6A08-465D-BDBD-8C4EDC7034D4}" type="slidenum">
              <a:rPr lang="en-US" altLang="en-US"/>
              <a:pPr>
                <a:defRPr/>
              </a:pPr>
              <a:t>‹#›</a:t>
            </a:fld>
            <a:endParaRPr lang="en-US" sz="1800"/>
          </a:p>
        </p:txBody>
      </p:sp>
    </p:spTree>
    <p:extLst>
      <p:ext uri="{BB962C8B-B14F-4D97-AF65-F5344CB8AC3E}">
        <p14:creationId xmlns:p14="http://schemas.microsoft.com/office/powerpoint/2010/main" val="2423057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E0E1B9F3-1F08-4C81-8B7F-A9D27EC8542B}" type="datetime1">
              <a:rPr lang="en-US" altLang="en-US"/>
              <a:pPr>
                <a:defRPr/>
              </a:pPr>
              <a:t>21-Mar-19</a:t>
            </a:fld>
            <a:endParaRPr lang="en-US" sz="1800">
              <a:solidFill>
                <a:schemeClr val="tx1"/>
              </a:solidFill>
            </a:endParaRPr>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B8F00AE4-D099-4631-B843-4A0652825342}"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32139291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a:ln/>
        </p:spPr>
        <p:txBody>
          <a:bodyPr/>
          <a:lstStyle>
            <a:lvl1pPr>
              <a:defRPr/>
            </a:lvl1pPr>
          </a:lstStyle>
          <a:p>
            <a:pPr>
              <a:defRPr/>
            </a:pPr>
            <a:fld id="{9429CA74-AAA9-4923-9F95-D431B93C3960}" type="datetime1">
              <a:rPr lang="en-US" altLang="en-US"/>
              <a:pPr>
                <a:defRPr/>
              </a:pPr>
              <a:t>21-Mar-19</a:t>
            </a:fld>
            <a:endParaRPr lang="en-US" sz="1800"/>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1D972967-99E9-429F-903B-09B663BD412F}" type="slidenum">
              <a:rPr lang="en-US" altLang="en-US"/>
              <a:pPr>
                <a:defRPr/>
              </a:pPr>
              <a:t>‹#›</a:t>
            </a:fld>
            <a:endParaRPr lang="en-US" sz="1800"/>
          </a:p>
        </p:txBody>
      </p:sp>
    </p:spTree>
    <p:extLst>
      <p:ext uri="{BB962C8B-B14F-4D97-AF65-F5344CB8AC3E}">
        <p14:creationId xmlns:p14="http://schemas.microsoft.com/office/powerpoint/2010/main" val="764113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Calibri" pitchFamily="34"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a:ln/>
        </p:spPr>
        <p:txBody>
          <a:bodyPr/>
          <a:lstStyle>
            <a:lvl1pPr>
              <a:defRPr/>
            </a:lvl1pPr>
          </a:lstStyle>
          <a:p>
            <a:pPr>
              <a:defRPr/>
            </a:pPr>
            <a:fld id="{DEC34BB1-7626-4129-AFB9-FA0D1273A9B6}" type="datetime1">
              <a:rPr lang="en-US" altLang="en-US"/>
              <a:pPr>
                <a:defRPr/>
              </a:pPr>
              <a:t>21-Mar-19</a:t>
            </a:fld>
            <a:endParaRPr lang="en-US" sz="1800"/>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A07A2A5C-CB99-4DCF-9040-F72796E4E9D4}" type="slidenum">
              <a:rPr lang="en-US" altLang="en-US"/>
              <a:pPr>
                <a:defRPr/>
              </a:pPr>
              <a:t>‹#›</a:t>
            </a:fld>
            <a:endParaRPr lang="en-US" sz="1800"/>
          </a:p>
        </p:txBody>
      </p:sp>
    </p:spTree>
    <p:extLst>
      <p:ext uri="{BB962C8B-B14F-4D97-AF65-F5344CB8AC3E}">
        <p14:creationId xmlns:p14="http://schemas.microsoft.com/office/powerpoint/2010/main" val="4219088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7F7F7ABA-81D0-4F3A-A11A-6A4C18260BD2}" type="datetime1">
              <a:rPr lang="en-US" altLang="en-US"/>
              <a:pPr>
                <a:defRPr/>
              </a:pPr>
              <a:t>21-Mar-19</a:t>
            </a:fld>
            <a:endParaRPr lang="en-US" sz="1800"/>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EE458A56-493B-4A5E-9A50-14159A5A12A0}" type="slidenum">
              <a:rPr lang="en-US" altLang="en-US"/>
              <a:pPr>
                <a:defRPr/>
              </a:pPr>
              <a:t>‹#›</a:t>
            </a:fld>
            <a:endParaRPr lang="en-US" sz="1800"/>
          </a:p>
        </p:txBody>
      </p:sp>
    </p:spTree>
    <p:extLst>
      <p:ext uri="{BB962C8B-B14F-4D97-AF65-F5344CB8AC3E}">
        <p14:creationId xmlns:p14="http://schemas.microsoft.com/office/powerpoint/2010/main" val="12938177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ln/>
        </p:spPr>
        <p:txBody>
          <a:bodyPr/>
          <a:lstStyle>
            <a:lvl1pPr>
              <a:defRPr/>
            </a:lvl1pPr>
          </a:lstStyle>
          <a:p>
            <a:pPr>
              <a:defRPr/>
            </a:pPr>
            <a:fld id="{23AA9D8E-A4F6-4B13-91DB-77951EDE3C13}" type="datetime1">
              <a:rPr lang="en-US" altLang="en-US"/>
              <a:pPr>
                <a:defRPr/>
              </a:pPr>
              <a:t>21-Mar-19</a:t>
            </a:fld>
            <a:endParaRPr lang="en-US" sz="1800"/>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19D6F77A-2B47-414D-80F7-3EC30D0E63F3}" type="slidenum">
              <a:rPr lang="en-US" altLang="en-US"/>
              <a:pPr>
                <a:defRPr/>
              </a:pPr>
              <a:t>‹#›</a:t>
            </a:fld>
            <a:endParaRPr lang="en-US" sz="1800"/>
          </a:p>
        </p:txBody>
      </p:sp>
    </p:spTree>
    <p:extLst>
      <p:ext uri="{BB962C8B-B14F-4D97-AF65-F5344CB8AC3E}">
        <p14:creationId xmlns:p14="http://schemas.microsoft.com/office/powerpoint/2010/main" val="25402491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Date Placeholder 3"/>
          <p:cNvSpPr>
            <a:spLocks noGrp="1" noChangeArrowheads="1"/>
          </p:cNvSpPr>
          <p:nvPr>
            <p:ph type="dt" sz="half" idx="10"/>
          </p:nvPr>
        </p:nvSpPr>
        <p:spPr>
          <a:ln/>
        </p:spPr>
        <p:txBody>
          <a:bodyPr/>
          <a:lstStyle>
            <a:lvl1pPr>
              <a:defRPr/>
            </a:lvl1pPr>
          </a:lstStyle>
          <a:p>
            <a:pPr>
              <a:defRPr/>
            </a:pPr>
            <a:fld id="{DB8C4868-8FCF-416D-9C1D-D725E3296445}" type="datetime1">
              <a:rPr lang="en-US" altLang="en-US"/>
              <a:pPr>
                <a:defRPr/>
              </a:pPr>
              <a:t>21-Mar-19</a:t>
            </a:fld>
            <a:endParaRPr lang="en-US" sz="1800"/>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95A6F25F-9554-4194-A1F8-1A727ABCFB2D}" type="slidenum">
              <a:rPr lang="en-US" altLang="en-US"/>
              <a:pPr>
                <a:defRPr/>
              </a:pPr>
              <a:t>‹#›</a:t>
            </a:fld>
            <a:endParaRPr lang="en-US" sz="1800"/>
          </a:p>
        </p:txBody>
      </p:sp>
    </p:spTree>
    <p:extLst>
      <p:ext uri="{BB962C8B-B14F-4D97-AF65-F5344CB8AC3E}">
        <p14:creationId xmlns:p14="http://schemas.microsoft.com/office/powerpoint/2010/main" val="398455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a:ln/>
        </p:spPr>
        <p:txBody>
          <a:bodyPr/>
          <a:lstStyle>
            <a:lvl1pPr>
              <a:defRPr/>
            </a:lvl1pPr>
          </a:lstStyle>
          <a:p>
            <a:pPr>
              <a:defRPr/>
            </a:pPr>
            <a:fld id="{13289C40-FC40-4CE3-8E75-A69D1E1E6B2F}" type="datetime1">
              <a:rPr lang="en-US" altLang="en-US"/>
              <a:pPr>
                <a:defRPr/>
              </a:pPr>
              <a:t>21-Mar-19</a:t>
            </a:fld>
            <a:endParaRPr lang="en-US" sz="1800">
              <a:solidFill>
                <a:schemeClr val="tx1"/>
              </a:solidFill>
            </a:endParaRPr>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a:ln/>
        </p:spPr>
        <p:txBody>
          <a:bodyPr/>
          <a:lstStyle>
            <a:lvl1pPr>
              <a:defRPr/>
            </a:lvl1pPr>
          </a:lstStyle>
          <a:p>
            <a:pPr>
              <a:defRPr/>
            </a:pPr>
            <a:fld id="{D1F67395-0971-4EA2-AF5F-CEBE4D068D1E}"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3417678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noChangeArrowheads="1"/>
          </p:cNvSpPr>
          <p:nvPr>
            <p:ph type="dt" sz="half" idx="10"/>
          </p:nvPr>
        </p:nvSpPr>
        <p:spPr>
          <a:ln/>
        </p:spPr>
        <p:txBody>
          <a:bodyPr/>
          <a:lstStyle>
            <a:lvl1pPr>
              <a:defRPr/>
            </a:lvl1pPr>
          </a:lstStyle>
          <a:p>
            <a:pPr>
              <a:defRPr/>
            </a:pPr>
            <a:fld id="{7EB1EDA4-DF8A-48FA-B979-237681B588BE}" type="datetime1">
              <a:rPr lang="en-US" altLang="en-US"/>
              <a:pPr>
                <a:defRPr/>
              </a:pPr>
              <a:t>21-Mar-19</a:t>
            </a:fld>
            <a:endParaRPr lang="en-US" sz="1800">
              <a:solidFill>
                <a:schemeClr val="tx1"/>
              </a:solidFill>
            </a:endParaRPr>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8FDDCCD1-C901-45EF-AFCF-F2CCD4445E14}"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2880331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noChangeArrowheads="1"/>
          </p:cNvSpPr>
          <p:nvPr>
            <p:ph type="dt" sz="half" idx="10"/>
          </p:nvPr>
        </p:nvSpPr>
        <p:spPr>
          <a:ln/>
        </p:spPr>
        <p:txBody>
          <a:bodyPr/>
          <a:lstStyle>
            <a:lvl1pPr>
              <a:defRPr/>
            </a:lvl1pPr>
          </a:lstStyle>
          <a:p>
            <a:pPr>
              <a:defRPr/>
            </a:pPr>
            <a:fld id="{C358A447-9149-4F44-B2D8-ED25D517F9B6}" type="datetime1">
              <a:rPr lang="en-US" altLang="en-US"/>
              <a:pPr>
                <a:defRPr/>
              </a:pPr>
              <a:t>21-Mar-19</a:t>
            </a:fld>
            <a:endParaRPr lang="en-US" sz="1800">
              <a:solidFill>
                <a:schemeClr val="tx1"/>
              </a:solidFill>
            </a:endParaRPr>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9" name="Slide Number Placeholder 5"/>
          <p:cNvSpPr>
            <a:spLocks noGrp="1" noChangeArrowheads="1"/>
          </p:cNvSpPr>
          <p:nvPr>
            <p:ph type="sldNum" sz="quarter" idx="12"/>
          </p:nvPr>
        </p:nvSpPr>
        <p:spPr>
          <a:ln/>
        </p:spPr>
        <p:txBody>
          <a:bodyPr/>
          <a:lstStyle>
            <a:lvl1pPr>
              <a:defRPr/>
            </a:lvl1pPr>
          </a:lstStyle>
          <a:p>
            <a:pPr>
              <a:defRPr/>
            </a:pPr>
            <a:fld id="{46D3F0A4-C1B6-424B-B533-F286E253FE24}"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75500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noChangeArrowheads="1"/>
          </p:cNvSpPr>
          <p:nvPr>
            <p:ph type="dt" sz="half" idx="10"/>
          </p:nvPr>
        </p:nvSpPr>
        <p:spPr>
          <a:ln/>
        </p:spPr>
        <p:txBody>
          <a:bodyPr/>
          <a:lstStyle>
            <a:lvl1pPr>
              <a:defRPr/>
            </a:lvl1pPr>
          </a:lstStyle>
          <a:p>
            <a:pPr>
              <a:defRPr/>
            </a:pPr>
            <a:fld id="{BE7A4E82-FC98-4CA7-8144-91813FF6F83D}" type="datetime1">
              <a:rPr lang="en-US" altLang="en-US"/>
              <a:pPr>
                <a:defRPr/>
              </a:pPr>
              <a:t>21-Mar-19</a:t>
            </a:fld>
            <a:endParaRPr lang="en-US" sz="1800">
              <a:solidFill>
                <a:schemeClr val="tx1"/>
              </a:solidFill>
            </a:endParaRPr>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5" name="Slide Number Placeholder 5"/>
          <p:cNvSpPr>
            <a:spLocks noGrp="1" noChangeArrowheads="1"/>
          </p:cNvSpPr>
          <p:nvPr>
            <p:ph type="sldNum" sz="quarter" idx="12"/>
          </p:nvPr>
        </p:nvSpPr>
        <p:spPr>
          <a:ln/>
        </p:spPr>
        <p:txBody>
          <a:bodyPr/>
          <a:lstStyle>
            <a:lvl1pPr>
              <a:defRPr/>
            </a:lvl1pPr>
          </a:lstStyle>
          <a:p>
            <a:pPr>
              <a:defRPr/>
            </a:pPr>
            <a:fld id="{2A703A8D-16DA-4FB0-B569-2DC33696686A}"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2683173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4CB24C65-6C16-4CC6-BB3A-51969C50C7BD}" type="datetime1">
              <a:rPr lang="en-US" altLang="en-US"/>
              <a:pPr>
                <a:defRPr/>
              </a:pPr>
              <a:t>21-Mar-19</a:t>
            </a:fld>
            <a:endParaRPr lang="en-US" sz="1800">
              <a:solidFill>
                <a:schemeClr val="tx1"/>
              </a:solidFill>
            </a:endParaRPr>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4" name="Slide Number Placeholder 5"/>
          <p:cNvSpPr>
            <a:spLocks noGrp="1" noChangeArrowheads="1"/>
          </p:cNvSpPr>
          <p:nvPr>
            <p:ph type="sldNum" sz="quarter" idx="12"/>
          </p:nvPr>
        </p:nvSpPr>
        <p:spPr>
          <a:ln/>
        </p:spPr>
        <p:txBody>
          <a:bodyPr/>
          <a:lstStyle>
            <a:lvl1pPr>
              <a:defRPr/>
            </a:lvl1pPr>
          </a:lstStyle>
          <a:p>
            <a:pPr>
              <a:defRPr/>
            </a:pPr>
            <a:fld id="{25C76A55-9726-42DB-9341-F43BF8E5E477}"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3864775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a:ln/>
        </p:spPr>
        <p:txBody>
          <a:bodyPr/>
          <a:lstStyle>
            <a:lvl1pPr>
              <a:defRPr/>
            </a:lvl1pPr>
          </a:lstStyle>
          <a:p>
            <a:pPr>
              <a:defRPr/>
            </a:pPr>
            <a:fld id="{E3112690-0D71-4425-A6ED-7F708FB06CDE}" type="datetime1">
              <a:rPr lang="en-US" altLang="en-US"/>
              <a:pPr>
                <a:defRPr/>
              </a:pPr>
              <a:t>21-Mar-19</a:t>
            </a:fld>
            <a:endParaRPr lang="en-US" sz="1800">
              <a:solidFill>
                <a:schemeClr val="tx1"/>
              </a:solidFill>
            </a:endParaRPr>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4DC243D7-FD92-46A0-9AD2-EEDC5F32B5E6}"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32944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Calibri" pitchFamily="34"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a:ln/>
        </p:spPr>
        <p:txBody>
          <a:bodyPr/>
          <a:lstStyle>
            <a:lvl1pPr>
              <a:defRPr/>
            </a:lvl1pPr>
          </a:lstStyle>
          <a:p>
            <a:pPr>
              <a:defRPr/>
            </a:pPr>
            <a:fld id="{DAA5DFAF-8BC1-46DE-9ABF-AE1B0BD9407F}" type="datetime1">
              <a:rPr lang="en-US" altLang="en-US"/>
              <a:pPr>
                <a:defRPr/>
              </a:pPr>
              <a:t>21-Mar-19</a:t>
            </a:fld>
            <a:endParaRPr lang="en-US" sz="1800">
              <a:solidFill>
                <a:schemeClr val="tx1"/>
              </a:solidFill>
            </a:endParaRPr>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a:ln/>
        </p:spPr>
        <p:txBody>
          <a:bodyPr/>
          <a:lstStyle>
            <a:lvl1pPr>
              <a:defRPr/>
            </a:lvl1pPr>
          </a:lstStyle>
          <a:p>
            <a:pPr>
              <a:defRPr/>
            </a:pPr>
            <a:fld id="{A4D005CA-A53A-4A0D-940C-3B86D3778CF6}" type="slidenum">
              <a:rPr lang="en-US" altLang="en-US"/>
              <a:pPr>
                <a:defRPr/>
              </a:pPr>
              <a:t>‹#›</a:t>
            </a:fld>
            <a:endParaRPr lang="en-US" sz="1800">
              <a:solidFill>
                <a:schemeClr val="tx1"/>
              </a:solidFill>
            </a:endParaRPr>
          </a:p>
        </p:txBody>
      </p:sp>
    </p:spTree>
    <p:extLst>
      <p:ext uri="{BB962C8B-B14F-4D97-AF65-F5344CB8AC3E}">
        <p14:creationId xmlns:p14="http://schemas.microsoft.com/office/powerpoint/2010/main" val="3868329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smtClean="0">
                <a:sym typeface="Calibri" pitchFamily="34" charset="0"/>
              </a:rPr>
              <a:t>Click to edit Master title style</a:t>
            </a:r>
          </a:p>
        </p:txBody>
      </p:sp>
      <p:sp>
        <p:nvSpPr>
          <p:cNvPr id="1027" name="Text Placeholder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smtClean="0">
                <a:sym typeface="Calibri" pitchFamily="34" charset="0"/>
              </a:rPr>
              <a:t>Click to edit Master text styles</a:t>
            </a:r>
          </a:p>
          <a:p>
            <a:pPr lvl="1"/>
            <a:r>
              <a:rPr lang="en-US" altLang="zh-CN" smtClean="0">
                <a:sym typeface="Calibri" pitchFamily="34" charset="0"/>
              </a:rPr>
              <a:t>Second level</a:t>
            </a:r>
          </a:p>
          <a:p>
            <a:pPr lvl="2"/>
            <a:r>
              <a:rPr lang="en-US" altLang="zh-CN" smtClean="0">
                <a:sym typeface="Calibri" pitchFamily="34" charset="0"/>
              </a:rPr>
              <a:t>Third level</a:t>
            </a:r>
          </a:p>
          <a:p>
            <a:pPr lvl="3"/>
            <a:r>
              <a:rPr lang="en-US" altLang="zh-CN" smtClean="0">
                <a:sym typeface="Calibri" pitchFamily="34" charset="0"/>
              </a:rPr>
              <a:t>Fourth level</a:t>
            </a:r>
          </a:p>
          <a:p>
            <a:pPr lvl="4"/>
            <a:r>
              <a:rPr lang="en-US" altLang="zh-CN" smtClean="0">
                <a:sym typeface="Calibri" pitchFamily="34" charset="0"/>
              </a:rPr>
              <a:t>Fifth level</a:t>
            </a:r>
          </a:p>
        </p:txBody>
      </p:sp>
      <p:sp>
        <p:nvSpPr>
          <p:cNvPr id="1028" name="Date Placeholder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Arial" pitchFamily="34" charset="0"/>
              </a:defRPr>
            </a:lvl1pPr>
          </a:lstStyle>
          <a:p>
            <a:pPr>
              <a:defRPr/>
            </a:pPr>
            <a:fld id="{7A90B251-C412-47D6-8AA2-4C5F74BBD36E}" type="datetime1">
              <a:rPr lang="en-US" altLang="en-US"/>
              <a:pPr>
                <a:defRPr/>
              </a:pPr>
              <a:t>21-Mar-19</a:t>
            </a:fld>
            <a:endParaRPr lang="en-US" sz="1800">
              <a:solidFill>
                <a:schemeClr val="tx1"/>
              </a:solidFill>
            </a:endParaRPr>
          </a:p>
        </p:txBody>
      </p:sp>
      <p:sp>
        <p:nvSpPr>
          <p:cNvPr id="1029" name="Footer Placeholder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Arial" pitchFamily="34" charset="0"/>
              </a:defRPr>
            </a:lvl1pPr>
          </a:lstStyle>
          <a:p>
            <a:pPr>
              <a:defRPr/>
            </a:pPr>
            <a:endParaRPr lang="en-US"/>
          </a:p>
        </p:txBody>
      </p:sp>
      <p:sp>
        <p:nvSpPr>
          <p:cNvPr id="1030" name="Slide Number Placeholder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BAAC970E-82B0-40FC-AB46-AC9DBD1D3751}" type="slidenum">
              <a:rPr lang="en-US" altLang="en-US"/>
              <a:pPr>
                <a:defRPr/>
              </a:pPr>
              <a:t>‹#›</a:t>
            </a:fld>
            <a:endParaRPr 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idx="4294967295"/>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smtClean="0">
                <a:sym typeface="Calibri" pitchFamily="34" charset="0"/>
              </a:rPr>
              <a:t>Click to edit Master title style</a:t>
            </a:r>
          </a:p>
        </p:txBody>
      </p:sp>
      <p:sp>
        <p:nvSpPr>
          <p:cNvPr id="2051" name="Text Placeholder 2"/>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smtClean="0">
                <a:sym typeface="Calibri" pitchFamily="34" charset="0"/>
              </a:rPr>
              <a:t>Click to edit Master text styles</a:t>
            </a:r>
          </a:p>
          <a:p>
            <a:pPr lvl="1"/>
            <a:r>
              <a:rPr lang="en-US" altLang="zh-CN" smtClean="0">
                <a:sym typeface="Calibri" pitchFamily="34" charset="0"/>
              </a:rPr>
              <a:t>Second level</a:t>
            </a:r>
          </a:p>
          <a:p>
            <a:pPr lvl="2"/>
            <a:r>
              <a:rPr lang="en-US" altLang="zh-CN" smtClean="0">
                <a:sym typeface="Calibri" pitchFamily="34" charset="0"/>
              </a:rPr>
              <a:t>Third level</a:t>
            </a:r>
          </a:p>
          <a:p>
            <a:pPr lvl="3"/>
            <a:r>
              <a:rPr lang="en-US" altLang="zh-CN" smtClean="0">
                <a:sym typeface="Calibri" pitchFamily="34" charset="0"/>
              </a:rPr>
              <a:t>Fourth level</a:t>
            </a:r>
          </a:p>
          <a:p>
            <a:pPr lvl="4"/>
            <a:r>
              <a:rPr lang="en-US" altLang="zh-CN" smtClean="0">
                <a:sym typeface="Calibri" pitchFamily="34" charset="0"/>
              </a:rPr>
              <a:t>Fifth level</a:t>
            </a:r>
          </a:p>
        </p:txBody>
      </p:sp>
      <p:sp>
        <p:nvSpPr>
          <p:cNvPr id="2052" name="Date Placeholder 3"/>
          <p:cNvSpPr>
            <a:spLocks noGrp="1" noChangeArrowheads="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buFont typeface="Arial" pitchFamily="34" charset="0"/>
              <a:buNone/>
              <a:defRPr sz="1200">
                <a:solidFill>
                  <a:srgbClr val="898989"/>
                </a:solidFill>
                <a:latin typeface="Arial" pitchFamily="34" charset="0"/>
              </a:defRPr>
            </a:lvl1pPr>
          </a:lstStyle>
          <a:p>
            <a:pPr>
              <a:defRPr/>
            </a:pPr>
            <a:fld id="{7E7E5E61-0166-417C-A007-6336E90546ED}" type="datetime1">
              <a:rPr lang="en-US" altLang="en-US"/>
              <a:pPr>
                <a:defRPr/>
              </a:pPr>
              <a:t>21-Mar-19</a:t>
            </a:fld>
            <a:endParaRPr lang="en-US" sz="1800"/>
          </a:p>
        </p:txBody>
      </p:sp>
      <p:sp>
        <p:nvSpPr>
          <p:cNvPr id="2053" name="Footer Placeholder 4"/>
          <p:cNvSpPr>
            <a:spLocks noGrp="1" noChangeArrowheads="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buFont typeface="Arial" pitchFamily="34" charset="0"/>
              <a:buNone/>
              <a:defRPr sz="1200">
                <a:solidFill>
                  <a:srgbClr val="898989"/>
                </a:solidFill>
                <a:latin typeface="Arial" pitchFamily="34" charset="0"/>
              </a:defRPr>
            </a:lvl1pPr>
          </a:lstStyle>
          <a:p>
            <a:pPr>
              <a:defRPr/>
            </a:pPr>
            <a:endParaRPr lang="en-US"/>
          </a:p>
        </p:txBody>
      </p:sp>
      <p:sp>
        <p:nvSpPr>
          <p:cNvPr id="2054" name="Slide Number Placeholder 5"/>
          <p:cNvSpPr>
            <a:spLocks noGrp="1" noChangeArrowheads="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buFont typeface="Arial" pitchFamily="34" charset="0"/>
              <a:buNone/>
              <a:defRPr sz="1200">
                <a:solidFill>
                  <a:srgbClr val="898989"/>
                </a:solidFill>
                <a:latin typeface="Arial" pitchFamily="34" charset="0"/>
              </a:defRPr>
            </a:lvl1pPr>
          </a:lstStyle>
          <a:p>
            <a:pPr>
              <a:defRPr/>
            </a:pPr>
            <a:fld id="{EF6D393E-27F0-4ADB-AF18-5C8305BBBFFC}" type="slidenum">
              <a:rPr lang="en-US" altLang="en-US"/>
              <a:pPr>
                <a:defRPr/>
              </a:pPr>
              <a:t>‹#›</a:t>
            </a:fld>
            <a:endParaRPr lang="en-US" sz="1800"/>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SimSun"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SimSun"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38100" y="0"/>
            <a:ext cx="9144000" cy="54102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6" name="Rectangle 2"/>
          <p:cNvSpPr>
            <a:spLocks noChangeArrowheads="1"/>
          </p:cNvSpPr>
          <p:nvPr/>
        </p:nvSpPr>
        <p:spPr bwMode="auto">
          <a:xfrm>
            <a:off x="457200" y="2819400"/>
            <a:ext cx="8305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4400" b="1" dirty="0" smtClean="0">
                <a:solidFill>
                  <a:srgbClr val="003300"/>
                </a:solidFill>
                <a:sym typeface="Arial" pitchFamily="34" charset="0"/>
              </a:rPr>
              <a:t>CURRENT GIS SYSTEM FOR </a:t>
            </a:r>
            <a:r>
              <a:rPr lang="en-US" sz="4400" b="1" dirty="0" smtClean="0">
                <a:solidFill>
                  <a:srgbClr val="003300"/>
                </a:solidFill>
                <a:sym typeface="Arial" pitchFamily="34" charset="0"/>
              </a:rPr>
              <a:t>MALARIA PROGRAM</a:t>
            </a:r>
            <a:endParaRPr lang="en-US" sz="4400" b="1" dirty="0" smtClean="0">
              <a:solidFill>
                <a:srgbClr val="003300"/>
              </a:solidFill>
              <a:sym typeface="Arial" pitchFamily="34" charset="0"/>
            </a:endParaRPr>
          </a:p>
          <a:p>
            <a:pPr algn="ctr"/>
            <a:r>
              <a:rPr lang="en-US" sz="4400" b="1" dirty="0" smtClean="0">
                <a:solidFill>
                  <a:srgbClr val="003300"/>
                </a:solidFill>
                <a:sym typeface="Arial" pitchFamily="34" charset="0"/>
              </a:rPr>
              <a:t>IN VIETNAM </a:t>
            </a:r>
            <a:endParaRPr lang="en-US" altLang="en-US" sz="4400" dirty="0">
              <a:solidFill>
                <a:srgbClr val="003300"/>
              </a:solidFill>
              <a:sym typeface="Arial" pitchFamily="34" charset="0"/>
            </a:endParaRPr>
          </a:p>
        </p:txBody>
      </p:sp>
      <p:pic>
        <p:nvPicPr>
          <p:cNvPr id="3077" name="Picture 10" descr="http://nimpe.vn/admin/UserUpload/image/1nimpe20147101455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0"/>
            <a:ext cx="1219200"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Rectangle 3"/>
          <p:cNvSpPr>
            <a:spLocks noChangeArrowheads="1"/>
          </p:cNvSpPr>
          <p:nvPr/>
        </p:nvSpPr>
        <p:spPr bwMode="auto">
          <a:xfrm>
            <a:off x="609600" y="1371600"/>
            <a:ext cx="8153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lnSpc>
                <a:spcPct val="80000"/>
              </a:lnSpc>
              <a:spcBef>
                <a:spcPct val="20000"/>
              </a:spcBef>
              <a:defRPr/>
            </a:pPr>
            <a:r>
              <a:rPr lang="en-US" altLang="en-US" sz="2400" b="1" dirty="0">
                <a:solidFill>
                  <a:schemeClr val="tx1">
                    <a:lumMod val="95000"/>
                    <a:lumOff val="5000"/>
                  </a:schemeClr>
                </a:solidFill>
                <a:latin typeface="Calibri" pitchFamily="34" charset="0"/>
                <a:sym typeface="Calibri" pitchFamily="34" charset="0"/>
              </a:rPr>
              <a:t>National Institute of Malariology, Parasitology and Entomology</a:t>
            </a:r>
          </a:p>
          <a:p>
            <a:pPr marL="342900" indent="-342900" algn="ctr">
              <a:lnSpc>
                <a:spcPct val="80000"/>
              </a:lnSpc>
              <a:spcBef>
                <a:spcPct val="20000"/>
              </a:spcBef>
              <a:defRPr/>
            </a:pPr>
            <a:r>
              <a:rPr lang="en-US" altLang="en-US" sz="2400" b="1" dirty="0">
                <a:solidFill>
                  <a:schemeClr val="tx1">
                    <a:lumMod val="95000"/>
                    <a:lumOff val="5000"/>
                  </a:schemeClr>
                </a:solidFill>
                <a:latin typeface="Calibri" pitchFamily="34" charset="0"/>
                <a:sym typeface="Calibri" pitchFamily="34" charset="0"/>
              </a:rPr>
              <a:t>Hanoi, Vietnam</a:t>
            </a:r>
            <a:r>
              <a:rPr lang="en-US" altLang="en-US" sz="2400" dirty="0">
                <a:solidFill>
                  <a:schemeClr val="tx1">
                    <a:lumMod val="95000"/>
                    <a:lumOff val="5000"/>
                  </a:schemeClr>
                </a:solidFill>
                <a:latin typeface="Calibri" pitchFamily="34" charset="0"/>
                <a:sym typeface="Calibri" pitchFamily="34" charset="0"/>
              </a:rPr>
              <a:t> </a:t>
            </a:r>
            <a:endParaRPr lang="en-US" sz="2400" dirty="0">
              <a:solidFill>
                <a:schemeClr val="tx1">
                  <a:lumMod val="95000"/>
                  <a:lumOff val="5000"/>
                </a:schemeClr>
              </a:solidFill>
              <a:latin typeface="Calibri" pitchFamily="34" charset="0"/>
              <a:sym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3795"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3796"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3797"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pitchFamily="34" charset="0"/>
            </a:endParaRPr>
          </a:p>
        </p:txBody>
      </p:sp>
      <p:sp>
        <p:nvSpPr>
          <p:cNvPr id="33798"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3799"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3800"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3801"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Way for ward</a:t>
            </a:r>
            <a:endParaRPr lang="en-US" sz="2400" b="1" dirty="0">
              <a:solidFill>
                <a:srgbClr val="C00000"/>
              </a:solidFill>
              <a:sym typeface="Arial" pitchFamily="34" charset="0"/>
            </a:endParaRPr>
          </a:p>
        </p:txBody>
      </p:sp>
      <p:sp>
        <p:nvSpPr>
          <p:cNvPr id="33802" name="Content Placeholder 2"/>
          <p:cNvSpPr>
            <a:spLocks noGrp="1" noChangeArrowheads="1"/>
          </p:cNvSpPr>
          <p:nvPr>
            <p:ph idx="4294967295"/>
          </p:nvPr>
        </p:nvSpPr>
        <p:spPr>
          <a:xfrm>
            <a:off x="427038" y="1371654"/>
            <a:ext cx="8412162" cy="5486346"/>
          </a:xfrm>
        </p:spPr>
        <p:txBody>
          <a:bodyPr/>
          <a:lstStyle/>
          <a:p>
            <a:r>
              <a:rPr lang="en-US" sz="2400" dirty="0"/>
              <a:t>Sustain and expand the technical capacity that has been </a:t>
            </a:r>
            <a:r>
              <a:rPr lang="en-US" sz="2400" dirty="0" smtClean="0"/>
              <a:t>established.</a:t>
            </a:r>
          </a:p>
          <a:p>
            <a:r>
              <a:rPr lang="en-US" sz="2400" dirty="0" smtClean="0"/>
              <a:t>Able to understand, use and integrate the software and platform introduced in the workshop to current reservoir, especially </a:t>
            </a:r>
            <a:r>
              <a:rPr lang="en-US" sz="2400" dirty="0" err="1" smtClean="0"/>
              <a:t>opensource</a:t>
            </a:r>
            <a:r>
              <a:rPr lang="en-US" sz="2400" dirty="0" smtClean="0"/>
              <a:t> software and use of smartphone to collect </a:t>
            </a:r>
            <a:r>
              <a:rPr lang="en-US" sz="2400" smtClean="0"/>
              <a:t>GPS data.</a:t>
            </a:r>
            <a:endParaRPr lang="en-US" sz="2400"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charset="0"/>
              </a:rPr>
              <a:t>NIMPE Overview</a:t>
            </a:r>
          </a:p>
        </p:txBody>
      </p:sp>
      <p:sp>
        <p:nvSpPr>
          <p:cNvPr id="51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5124"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5125"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charset="0"/>
            </a:endParaRPr>
          </a:p>
        </p:txBody>
      </p:sp>
      <p:sp>
        <p:nvSpPr>
          <p:cNvPr id="5126" name="Line 21"/>
          <p:cNvSpPr>
            <a:spLocks noChangeShapeType="1"/>
          </p:cNvSpPr>
          <p:nvPr/>
        </p:nvSpPr>
        <p:spPr bwMode="auto">
          <a:xfrm>
            <a:off x="4600575" y="1636713"/>
            <a:ext cx="1588" cy="1320800"/>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27" name="Rectangle 2"/>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charset="0"/>
              </a:rPr>
              <a:t>Ministry of </a:t>
            </a:r>
            <a:r>
              <a:rPr lang="en-US" sz="2400" b="1" dirty="0">
                <a:solidFill>
                  <a:srgbClr val="C00000"/>
                </a:solidFill>
                <a:sym typeface="Arial" charset="0"/>
              </a:rPr>
              <a:t>Health and Malaria </a:t>
            </a:r>
            <a:r>
              <a:rPr lang="en-US" sz="2400" b="1" dirty="0" smtClean="0">
                <a:solidFill>
                  <a:srgbClr val="C00000"/>
                </a:solidFill>
                <a:sym typeface="Arial" charset="0"/>
              </a:rPr>
              <a:t>System</a:t>
            </a:r>
            <a:endParaRPr lang="en-US" sz="2400" b="1" dirty="0">
              <a:solidFill>
                <a:srgbClr val="C00000"/>
              </a:solidFill>
              <a:sym typeface="Arial" charset="0"/>
            </a:endParaRPr>
          </a:p>
        </p:txBody>
      </p:sp>
      <p:sp>
        <p:nvSpPr>
          <p:cNvPr id="5128" name="Rectangle 73"/>
          <p:cNvSpPr>
            <a:spLocks noChangeArrowheads="1"/>
          </p:cNvSpPr>
          <p:nvPr/>
        </p:nvSpPr>
        <p:spPr bwMode="auto">
          <a:xfrm>
            <a:off x="127000" y="2447925"/>
            <a:ext cx="2438400" cy="509588"/>
          </a:xfrm>
          <a:prstGeom prst="rect">
            <a:avLst/>
          </a:prstGeom>
          <a:solidFill>
            <a:srgbClr val="AAD8E4"/>
          </a:solidFill>
          <a:ln w="25400">
            <a:solidFill>
              <a:srgbClr val="003366"/>
            </a:solidFill>
            <a:bevel/>
            <a:headEnd/>
            <a:tailEnd/>
          </a:ln>
        </p:spPr>
        <p:txBody>
          <a:bodyPr anchor="ctr"/>
          <a:lstStyle/>
          <a:p>
            <a:pPr algn="ctr"/>
            <a:r>
              <a:rPr lang="en-US" sz="1600">
                <a:latin typeface="Calibri" pitchFamily="34" charset="0"/>
                <a:sym typeface="Calibri" pitchFamily="34" charset="0"/>
              </a:rPr>
              <a:t>NIMPE and </a:t>
            </a:r>
            <a:endParaRPr lang="en-US" altLang="en-US" sz="1600">
              <a:latin typeface="Calibri" pitchFamily="34" charset="0"/>
              <a:sym typeface="Calibri" pitchFamily="34" charset="0"/>
            </a:endParaRPr>
          </a:p>
          <a:p>
            <a:pPr algn="ctr"/>
            <a:r>
              <a:rPr lang="en-US" sz="1600">
                <a:latin typeface="Calibri" pitchFamily="34" charset="0"/>
                <a:sym typeface="Calibri" pitchFamily="34" charset="0"/>
              </a:rPr>
              <a:t>2 Regional IMPES</a:t>
            </a:r>
          </a:p>
        </p:txBody>
      </p:sp>
      <p:sp>
        <p:nvSpPr>
          <p:cNvPr id="5129" name="Rectangle 74"/>
          <p:cNvSpPr>
            <a:spLocks noChangeArrowheads="1"/>
          </p:cNvSpPr>
          <p:nvPr/>
        </p:nvSpPr>
        <p:spPr bwMode="auto">
          <a:xfrm>
            <a:off x="127000" y="3446463"/>
            <a:ext cx="2438400" cy="509587"/>
          </a:xfrm>
          <a:prstGeom prst="rect">
            <a:avLst/>
          </a:prstGeom>
          <a:solidFill>
            <a:srgbClr val="AAD8E4"/>
          </a:solidFill>
          <a:ln w="25400">
            <a:solidFill>
              <a:srgbClr val="003366"/>
            </a:solidFill>
            <a:bevel/>
            <a:headEnd/>
            <a:tailEnd/>
          </a:ln>
        </p:spPr>
        <p:txBody>
          <a:bodyPr anchor="ctr"/>
          <a:lstStyle/>
          <a:p>
            <a:pPr algn="ctr"/>
            <a:r>
              <a:rPr lang="en-US" sz="1600">
                <a:latin typeface="Calibri" pitchFamily="34" charset="0"/>
                <a:sym typeface="Calibri" pitchFamily="34" charset="0"/>
              </a:rPr>
              <a:t>Provincial Center for Malaria Control</a:t>
            </a:r>
          </a:p>
        </p:txBody>
      </p:sp>
      <p:sp>
        <p:nvSpPr>
          <p:cNvPr id="5130" name="Rectangle 75"/>
          <p:cNvSpPr>
            <a:spLocks noChangeArrowheads="1"/>
          </p:cNvSpPr>
          <p:nvPr/>
        </p:nvSpPr>
        <p:spPr bwMode="auto">
          <a:xfrm>
            <a:off x="127000" y="4413250"/>
            <a:ext cx="2438400" cy="509588"/>
          </a:xfrm>
          <a:prstGeom prst="rect">
            <a:avLst/>
          </a:prstGeom>
          <a:solidFill>
            <a:srgbClr val="AAD8E4"/>
          </a:solidFill>
          <a:ln w="25400">
            <a:solidFill>
              <a:srgbClr val="003366"/>
            </a:solidFill>
            <a:bevel/>
            <a:headEnd/>
            <a:tailEnd/>
          </a:ln>
        </p:spPr>
        <p:txBody>
          <a:bodyPr anchor="ctr"/>
          <a:lstStyle/>
          <a:p>
            <a:pPr algn="ctr"/>
            <a:r>
              <a:rPr lang="en-US" sz="1600">
                <a:latin typeface="Calibri" pitchFamily="34" charset="0"/>
                <a:sym typeface="Calibri" pitchFamily="34" charset="0"/>
              </a:rPr>
              <a:t>District Center for Preventative Medicine</a:t>
            </a:r>
          </a:p>
        </p:txBody>
      </p:sp>
      <p:sp>
        <p:nvSpPr>
          <p:cNvPr id="5131" name="Rectangle 76"/>
          <p:cNvSpPr>
            <a:spLocks noChangeArrowheads="1"/>
          </p:cNvSpPr>
          <p:nvPr/>
        </p:nvSpPr>
        <p:spPr bwMode="auto">
          <a:xfrm>
            <a:off x="6610350" y="2447925"/>
            <a:ext cx="2438400" cy="509588"/>
          </a:xfrm>
          <a:prstGeom prst="rect">
            <a:avLst/>
          </a:prstGeom>
          <a:solidFill>
            <a:srgbClr val="003366"/>
          </a:solidFill>
          <a:ln w="25400">
            <a:solidFill>
              <a:srgbClr val="7F7F7F"/>
            </a:solidFill>
            <a:bevel/>
            <a:headEnd/>
            <a:tailEnd/>
          </a:ln>
        </p:spPr>
        <p:txBody>
          <a:bodyPr anchor="ctr"/>
          <a:lstStyle/>
          <a:p>
            <a:pPr algn="ctr"/>
            <a:r>
              <a:rPr lang="en-US" sz="1600">
                <a:solidFill>
                  <a:srgbClr val="FFFFFF"/>
                </a:solidFill>
                <a:latin typeface="Calibri" pitchFamily="34" charset="0"/>
                <a:sym typeface="Calibri" pitchFamily="34" charset="0"/>
              </a:rPr>
              <a:t>Central and </a:t>
            </a:r>
            <a:endParaRPr lang="en-US" altLang="en-US" sz="1600">
              <a:solidFill>
                <a:srgbClr val="FFFFFF"/>
              </a:solidFill>
              <a:latin typeface="Calibri" pitchFamily="34" charset="0"/>
              <a:sym typeface="Calibri" pitchFamily="34" charset="0"/>
            </a:endParaRPr>
          </a:p>
          <a:p>
            <a:pPr algn="ctr"/>
            <a:r>
              <a:rPr lang="en-US" sz="1600">
                <a:solidFill>
                  <a:srgbClr val="FFFFFF"/>
                </a:solidFill>
                <a:latin typeface="Calibri" pitchFamily="34" charset="0"/>
                <a:sym typeface="Calibri" pitchFamily="34" charset="0"/>
              </a:rPr>
              <a:t>Regional Hospitals</a:t>
            </a:r>
          </a:p>
        </p:txBody>
      </p:sp>
      <p:sp>
        <p:nvSpPr>
          <p:cNvPr id="5132" name="Rectangle 77"/>
          <p:cNvSpPr>
            <a:spLocks noChangeArrowheads="1"/>
          </p:cNvSpPr>
          <p:nvPr/>
        </p:nvSpPr>
        <p:spPr bwMode="auto">
          <a:xfrm>
            <a:off x="6610350" y="3498850"/>
            <a:ext cx="2438400" cy="509588"/>
          </a:xfrm>
          <a:prstGeom prst="rect">
            <a:avLst/>
          </a:prstGeom>
          <a:solidFill>
            <a:srgbClr val="003366"/>
          </a:solidFill>
          <a:ln w="25400">
            <a:solidFill>
              <a:srgbClr val="7F7F7F"/>
            </a:solidFill>
            <a:bevel/>
            <a:headEnd/>
            <a:tailEnd/>
          </a:ln>
        </p:spPr>
        <p:txBody>
          <a:bodyPr anchor="ctr"/>
          <a:lstStyle/>
          <a:p>
            <a:pPr algn="ctr"/>
            <a:r>
              <a:rPr lang="en-US" sz="1600">
                <a:solidFill>
                  <a:srgbClr val="FFFFFF"/>
                </a:solidFill>
                <a:latin typeface="Calibri" pitchFamily="34" charset="0"/>
                <a:sym typeface="Calibri" pitchFamily="34" charset="0"/>
              </a:rPr>
              <a:t>Provincial Hospital</a:t>
            </a:r>
          </a:p>
        </p:txBody>
      </p:sp>
      <p:sp>
        <p:nvSpPr>
          <p:cNvPr id="5133" name="Rectangle 78"/>
          <p:cNvSpPr>
            <a:spLocks noChangeArrowheads="1"/>
          </p:cNvSpPr>
          <p:nvPr/>
        </p:nvSpPr>
        <p:spPr bwMode="auto">
          <a:xfrm>
            <a:off x="6610350" y="4413250"/>
            <a:ext cx="2438400" cy="509588"/>
          </a:xfrm>
          <a:prstGeom prst="rect">
            <a:avLst/>
          </a:prstGeom>
          <a:solidFill>
            <a:srgbClr val="003366"/>
          </a:solidFill>
          <a:ln w="25400">
            <a:solidFill>
              <a:srgbClr val="7F7F7F"/>
            </a:solidFill>
            <a:bevel/>
            <a:headEnd/>
            <a:tailEnd/>
          </a:ln>
        </p:spPr>
        <p:txBody>
          <a:bodyPr anchor="ctr"/>
          <a:lstStyle/>
          <a:p>
            <a:pPr algn="ctr"/>
            <a:r>
              <a:rPr lang="en-US" sz="1600">
                <a:solidFill>
                  <a:srgbClr val="FFFFFF"/>
                </a:solidFill>
                <a:latin typeface="Calibri" pitchFamily="34" charset="0"/>
                <a:sym typeface="Calibri" pitchFamily="34" charset="0"/>
              </a:rPr>
              <a:t>District Hospital</a:t>
            </a:r>
          </a:p>
        </p:txBody>
      </p:sp>
      <p:sp>
        <p:nvSpPr>
          <p:cNvPr id="5134" name="Rectangle 79"/>
          <p:cNvSpPr>
            <a:spLocks noChangeArrowheads="1"/>
          </p:cNvSpPr>
          <p:nvPr/>
        </p:nvSpPr>
        <p:spPr bwMode="auto">
          <a:xfrm>
            <a:off x="6610350" y="5322888"/>
            <a:ext cx="2438400" cy="509587"/>
          </a:xfrm>
          <a:prstGeom prst="rect">
            <a:avLst/>
          </a:prstGeom>
          <a:solidFill>
            <a:srgbClr val="003366"/>
          </a:solidFill>
          <a:ln w="25400">
            <a:solidFill>
              <a:srgbClr val="7F7F7F"/>
            </a:solidFill>
            <a:bevel/>
            <a:headEnd/>
            <a:tailEnd/>
          </a:ln>
        </p:spPr>
        <p:txBody>
          <a:bodyPr anchor="ctr"/>
          <a:lstStyle/>
          <a:p>
            <a:pPr algn="ctr"/>
            <a:r>
              <a:rPr lang="en-US" sz="1600">
                <a:solidFill>
                  <a:srgbClr val="FFFFFF"/>
                </a:solidFill>
                <a:latin typeface="Calibri" pitchFamily="34" charset="0"/>
                <a:sym typeface="Calibri" pitchFamily="34" charset="0"/>
              </a:rPr>
              <a:t>Inter-Communal </a:t>
            </a:r>
            <a:endParaRPr lang="en-US" altLang="en-US" sz="1600">
              <a:solidFill>
                <a:srgbClr val="FFFFFF"/>
              </a:solidFill>
              <a:latin typeface="Calibri" pitchFamily="34" charset="0"/>
              <a:sym typeface="Calibri" pitchFamily="34" charset="0"/>
            </a:endParaRPr>
          </a:p>
          <a:p>
            <a:pPr algn="ctr"/>
            <a:r>
              <a:rPr lang="en-US" sz="1600">
                <a:solidFill>
                  <a:srgbClr val="FFFFFF"/>
                </a:solidFill>
                <a:latin typeface="Calibri" pitchFamily="34" charset="0"/>
                <a:sym typeface="Calibri" pitchFamily="34" charset="0"/>
              </a:rPr>
              <a:t>Polyclinics</a:t>
            </a:r>
          </a:p>
        </p:txBody>
      </p:sp>
      <p:sp>
        <p:nvSpPr>
          <p:cNvPr id="5135" name="Rectangle 83"/>
          <p:cNvSpPr>
            <a:spLocks noChangeArrowheads="1"/>
          </p:cNvSpPr>
          <p:nvPr/>
        </p:nvSpPr>
        <p:spPr bwMode="auto">
          <a:xfrm>
            <a:off x="3381375" y="2957513"/>
            <a:ext cx="2438400" cy="509587"/>
          </a:xfrm>
          <a:prstGeom prst="rect">
            <a:avLst/>
          </a:prstGeom>
          <a:solidFill>
            <a:srgbClr val="BFBFBF"/>
          </a:solidFill>
          <a:ln w="25400">
            <a:solidFill>
              <a:srgbClr val="003366"/>
            </a:solidFill>
            <a:bevel/>
            <a:headEnd/>
            <a:tailEnd/>
          </a:ln>
        </p:spPr>
        <p:txBody>
          <a:bodyPr anchor="ctr"/>
          <a:lstStyle/>
          <a:p>
            <a:pPr algn="ctr"/>
            <a:r>
              <a:rPr lang="en-US" sz="1600">
                <a:latin typeface="Calibri" pitchFamily="34" charset="0"/>
                <a:sym typeface="Calibri" pitchFamily="34" charset="0"/>
              </a:rPr>
              <a:t>Provincial Health Services</a:t>
            </a:r>
          </a:p>
        </p:txBody>
      </p:sp>
      <p:sp>
        <p:nvSpPr>
          <p:cNvPr id="5136" name="Rectangle 84"/>
          <p:cNvSpPr>
            <a:spLocks noChangeArrowheads="1"/>
          </p:cNvSpPr>
          <p:nvPr/>
        </p:nvSpPr>
        <p:spPr bwMode="auto">
          <a:xfrm>
            <a:off x="3381375" y="4413250"/>
            <a:ext cx="2438400" cy="509588"/>
          </a:xfrm>
          <a:prstGeom prst="rect">
            <a:avLst/>
          </a:prstGeom>
          <a:solidFill>
            <a:srgbClr val="BFBFBF"/>
          </a:solidFill>
          <a:ln w="25400">
            <a:solidFill>
              <a:srgbClr val="003366"/>
            </a:solidFill>
            <a:bevel/>
            <a:headEnd/>
            <a:tailEnd/>
          </a:ln>
        </p:spPr>
        <p:txBody>
          <a:bodyPr anchor="ctr"/>
          <a:lstStyle/>
          <a:p>
            <a:pPr algn="ctr"/>
            <a:r>
              <a:rPr lang="en-US" sz="1600">
                <a:latin typeface="Calibri" pitchFamily="34" charset="0"/>
                <a:sym typeface="Calibri" pitchFamily="34" charset="0"/>
              </a:rPr>
              <a:t>District Health Office</a:t>
            </a:r>
          </a:p>
        </p:txBody>
      </p:sp>
      <p:sp>
        <p:nvSpPr>
          <p:cNvPr id="5137" name="Rectangle 85"/>
          <p:cNvSpPr>
            <a:spLocks noChangeArrowheads="1"/>
          </p:cNvSpPr>
          <p:nvPr/>
        </p:nvSpPr>
        <p:spPr bwMode="auto">
          <a:xfrm>
            <a:off x="3381375" y="5321300"/>
            <a:ext cx="2438400" cy="509588"/>
          </a:xfrm>
          <a:prstGeom prst="rect">
            <a:avLst/>
          </a:prstGeom>
          <a:solidFill>
            <a:srgbClr val="BFBFBF"/>
          </a:solidFill>
          <a:ln w="25400">
            <a:solidFill>
              <a:srgbClr val="003366"/>
            </a:solidFill>
            <a:bevel/>
            <a:headEnd/>
            <a:tailEnd/>
          </a:ln>
        </p:spPr>
        <p:txBody>
          <a:bodyPr anchor="ctr"/>
          <a:lstStyle/>
          <a:p>
            <a:pPr algn="ctr"/>
            <a:r>
              <a:rPr lang="en-US" sz="1600">
                <a:latin typeface="Calibri" pitchFamily="34" charset="0"/>
                <a:sym typeface="Calibri" pitchFamily="34" charset="0"/>
              </a:rPr>
              <a:t>Commune Health Center</a:t>
            </a:r>
          </a:p>
        </p:txBody>
      </p:sp>
      <p:sp>
        <p:nvSpPr>
          <p:cNvPr id="5138" name="Rectangle 86"/>
          <p:cNvSpPr>
            <a:spLocks noChangeArrowheads="1"/>
          </p:cNvSpPr>
          <p:nvPr/>
        </p:nvSpPr>
        <p:spPr bwMode="auto">
          <a:xfrm>
            <a:off x="6610350" y="6235700"/>
            <a:ext cx="2438400" cy="509588"/>
          </a:xfrm>
          <a:prstGeom prst="rect">
            <a:avLst/>
          </a:prstGeom>
          <a:solidFill>
            <a:srgbClr val="003366"/>
          </a:solidFill>
          <a:ln w="25400">
            <a:solidFill>
              <a:srgbClr val="7F7F7F"/>
            </a:solidFill>
            <a:bevel/>
            <a:headEnd/>
            <a:tailEnd/>
          </a:ln>
        </p:spPr>
        <p:txBody>
          <a:bodyPr anchor="ctr"/>
          <a:lstStyle/>
          <a:p>
            <a:pPr algn="ctr"/>
            <a:r>
              <a:rPr lang="en-US" sz="1600">
                <a:solidFill>
                  <a:srgbClr val="FFFFFF"/>
                </a:solidFill>
                <a:latin typeface="Calibri" pitchFamily="34" charset="0"/>
                <a:sym typeface="Calibri" pitchFamily="34" charset="0"/>
              </a:rPr>
              <a:t>Village Health Worker</a:t>
            </a:r>
          </a:p>
        </p:txBody>
      </p:sp>
      <p:sp>
        <p:nvSpPr>
          <p:cNvPr id="5139" name="Rectangle 87"/>
          <p:cNvSpPr>
            <a:spLocks noChangeArrowheads="1"/>
          </p:cNvSpPr>
          <p:nvPr/>
        </p:nvSpPr>
        <p:spPr bwMode="auto">
          <a:xfrm>
            <a:off x="1346200" y="1333500"/>
            <a:ext cx="6483350" cy="342900"/>
          </a:xfrm>
          <a:prstGeom prst="rect">
            <a:avLst/>
          </a:prstGeom>
          <a:solidFill>
            <a:schemeClr val="bg1"/>
          </a:solidFill>
          <a:ln w="25400">
            <a:solidFill>
              <a:srgbClr val="395E8A"/>
            </a:solidFill>
            <a:bevel/>
            <a:headEnd/>
            <a:tailEnd/>
          </a:ln>
        </p:spPr>
        <p:txBody>
          <a:bodyPr anchor="ctr"/>
          <a:lstStyle/>
          <a:p>
            <a:pPr algn="ctr"/>
            <a:r>
              <a:rPr lang="en-US" b="1">
                <a:latin typeface="Calibri" pitchFamily="34" charset="0"/>
                <a:sym typeface="Calibri" pitchFamily="34" charset="0"/>
              </a:rPr>
              <a:t>Ministry of Health</a:t>
            </a:r>
          </a:p>
        </p:txBody>
      </p:sp>
      <p:sp>
        <p:nvSpPr>
          <p:cNvPr id="5140" name="Rounded Rectangle 88"/>
          <p:cNvSpPr>
            <a:spLocks noChangeArrowheads="1"/>
          </p:cNvSpPr>
          <p:nvPr/>
        </p:nvSpPr>
        <p:spPr bwMode="auto">
          <a:xfrm>
            <a:off x="127000" y="1868488"/>
            <a:ext cx="2438400" cy="255587"/>
          </a:xfrm>
          <a:prstGeom prst="roundRect">
            <a:avLst>
              <a:gd name="adj" fmla="val 16667"/>
            </a:avLst>
          </a:prstGeom>
          <a:solidFill>
            <a:srgbClr val="AAD8E4"/>
          </a:solidFill>
          <a:ln w="25400">
            <a:solidFill>
              <a:srgbClr val="003366"/>
            </a:solidFill>
            <a:bevel/>
            <a:headEnd/>
            <a:tailEnd/>
          </a:ln>
        </p:spPr>
        <p:txBody>
          <a:bodyPr anchor="ctr"/>
          <a:lstStyle/>
          <a:p>
            <a:pPr algn="ctr"/>
            <a:r>
              <a:rPr lang="en-US" sz="1600" i="1">
                <a:latin typeface="Calibri" pitchFamily="34" charset="0"/>
                <a:sym typeface="Calibri" pitchFamily="34" charset="0"/>
              </a:rPr>
              <a:t>Malaria</a:t>
            </a:r>
          </a:p>
        </p:txBody>
      </p:sp>
      <p:sp>
        <p:nvSpPr>
          <p:cNvPr id="5141" name="Rounded Rectangle 89"/>
          <p:cNvSpPr>
            <a:spLocks noChangeArrowheads="1"/>
          </p:cNvSpPr>
          <p:nvPr/>
        </p:nvSpPr>
        <p:spPr bwMode="auto">
          <a:xfrm>
            <a:off x="3381375" y="1868488"/>
            <a:ext cx="2438400" cy="255587"/>
          </a:xfrm>
          <a:prstGeom prst="roundRect">
            <a:avLst>
              <a:gd name="adj" fmla="val 16667"/>
            </a:avLst>
          </a:prstGeom>
          <a:solidFill>
            <a:srgbClr val="BFBFBF"/>
          </a:solidFill>
          <a:ln w="25400">
            <a:solidFill>
              <a:srgbClr val="003366"/>
            </a:solidFill>
            <a:bevel/>
            <a:headEnd/>
            <a:tailEnd/>
          </a:ln>
        </p:spPr>
        <p:txBody>
          <a:bodyPr anchor="ctr"/>
          <a:lstStyle/>
          <a:p>
            <a:pPr algn="ctr"/>
            <a:r>
              <a:rPr lang="en-US" sz="1600" i="1">
                <a:latin typeface="Calibri" pitchFamily="34" charset="0"/>
                <a:sym typeface="Calibri" pitchFamily="34" charset="0"/>
              </a:rPr>
              <a:t>Administrative</a:t>
            </a:r>
          </a:p>
        </p:txBody>
      </p:sp>
      <p:sp>
        <p:nvSpPr>
          <p:cNvPr id="5142" name="Rounded Rectangle 90"/>
          <p:cNvSpPr>
            <a:spLocks noChangeArrowheads="1"/>
          </p:cNvSpPr>
          <p:nvPr/>
        </p:nvSpPr>
        <p:spPr bwMode="auto">
          <a:xfrm>
            <a:off x="6610350" y="1868488"/>
            <a:ext cx="2438400" cy="255587"/>
          </a:xfrm>
          <a:prstGeom prst="roundRect">
            <a:avLst>
              <a:gd name="adj" fmla="val 16667"/>
            </a:avLst>
          </a:prstGeom>
          <a:solidFill>
            <a:srgbClr val="003366"/>
          </a:solidFill>
          <a:ln w="25400">
            <a:solidFill>
              <a:srgbClr val="7F7F7F"/>
            </a:solidFill>
            <a:bevel/>
            <a:headEnd/>
            <a:tailEnd/>
          </a:ln>
        </p:spPr>
        <p:txBody>
          <a:bodyPr anchor="ctr"/>
          <a:lstStyle/>
          <a:p>
            <a:pPr algn="ctr"/>
            <a:r>
              <a:rPr lang="en-US" sz="1600" i="1">
                <a:solidFill>
                  <a:srgbClr val="FFFFFF"/>
                </a:solidFill>
                <a:latin typeface="Calibri" pitchFamily="34" charset="0"/>
                <a:sym typeface="Calibri" pitchFamily="34" charset="0"/>
              </a:rPr>
              <a:t>Health Services</a:t>
            </a:r>
          </a:p>
        </p:txBody>
      </p:sp>
      <p:sp>
        <p:nvSpPr>
          <p:cNvPr id="5143" name="Line 21"/>
          <p:cNvSpPr>
            <a:spLocks noChangeShapeType="1"/>
          </p:cNvSpPr>
          <p:nvPr/>
        </p:nvSpPr>
        <p:spPr bwMode="auto">
          <a:xfrm>
            <a:off x="7829550" y="2973388"/>
            <a:ext cx="0" cy="509587"/>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4" name="Line 21"/>
          <p:cNvSpPr>
            <a:spLocks noChangeShapeType="1"/>
          </p:cNvSpPr>
          <p:nvPr/>
        </p:nvSpPr>
        <p:spPr bwMode="auto">
          <a:xfrm>
            <a:off x="7845425" y="4008438"/>
            <a:ext cx="0" cy="404812"/>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5" name="Line 21"/>
          <p:cNvSpPr>
            <a:spLocks noChangeShapeType="1"/>
          </p:cNvSpPr>
          <p:nvPr/>
        </p:nvSpPr>
        <p:spPr bwMode="auto">
          <a:xfrm>
            <a:off x="7845425" y="4922838"/>
            <a:ext cx="0" cy="398462"/>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6" name="Line 21"/>
          <p:cNvSpPr>
            <a:spLocks noChangeShapeType="1"/>
          </p:cNvSpPr>
          <p:nvPr/>
        </p:nvSpPr>
        <p:spPr bwMode="auto">
          <a:xfrm>
            <a:off x="1320800" y="2973388"/>
            <a:ext cx="1588" cy="473075"/>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7" name="Line 21"/>
          <p:cNvSpPr>
            <a:spLocks noChangeShapeType="1"/>
          </p:cNvSpPr>
          <p:nvPr/>
        </p:nvSpPr>
        <p:spPr bwMode="auto">
          <a:xfrm>
            <a:off x="1325563" y="3956050"/>
            <a:ext cx="0" cy="457200"/>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8" name="Line 21"/>
          <p:cNvSpPr>
            <a:spLocks noChangeShapeType="1"/>
          </p:cNvSpPr>
          <p:nvPr/>
        </p:nvSpPr>
        <p:spPr bwMode="auto">
          <a:xfrm>
            <a:off x="4579938" y="3457575"/>
            <a:ext cx="0" cy="955675"/>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5149" name="Line 21"/>
          <p:cNvSpPr>
            <a:spLocks noChangeShapeType="1"/>
          </p:cNvSpPr>
          <p:nvPr/>
        </p:nvSpPr>
        <p:spPr bwMode="auto">
          <a:xfrm>
            <a:off x="4579938" y="4922838"/>
            <a:ext cx="0" cy="398462"/>
          </a:xfrm>
          <a:prstGeom prst="line">
            <a:avLst/>
          </a:prstGeom>
          <a:noFill/>
          <a:ln w="38100">
            <a:solidFill>
              <a:srgbClr val="3F3F3F"/>
            </a:solidFill>
            <a:bevel/>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cxnSp>
        <p:nvCxnSpPr>
          <p:cNvPr id="5150" name="Straight Arrow Connector 109"/>
          <p:cNvCxnSpPr>
            <a:cxnSpLocks noChangeShapeType="1"/>
          </p:cNvCxnSpPr>
          <p:nvPr/>
        </p:nvCxnSpPr>
        <p:spPr bwMode="auto">
          <a:xfrm>
            <a:off x="2565400" y="2703513"/>
            <a:ext cx="815975" cy="509587"/>
          </a:xfrm>
          <a:prstGeom prst="straightConnector1">
            <a:avLst/>
          </a:prstGeom>
          <a:noFill/>
          <a:ln w="38100">
            <a:solidFill>
              <a:srgbClr val="3F3F3F"/>
            </a:solidFill>
            <a:bevel/>
            <a:headEnd type="arrow" w="med" len="med"/>
            <a:tailEnd type="arrow" w="med" len="med"/>
          </a:ln>
          <a:extLst>
            <a:ext uri="{909E8E84-426E-40DD-AFC4-6F175D3DCCD1}">
              <a14:hiddenFill xmlns:a14="http://schemas.microsoft.com/office/drawing/2010/main">
                <a:noFill/>
              </a14:hiddenFill>
            </a:ext>
          </a:extLst>
        </p:spPr>
      </p:cxnSp>
      <p:cxnSp>
        <p:nvCxnSpPr>
          <p:cNvPr id="5151" name="Straight Arrow Connector 113"/>
          <p:cNvCxnSpPr>
            <a:cxnSpLocks noChangeShapeType="1"/>
          </p:cNvCxnSpPr>
          <p:nvPr/>
        </p:nvCxnSpPr>
        <p:spPr bwMode="auto">
          <a:xfrm flipV="1">
            <a:off x="5819775" y="2703513"/>
            <a:ext cx="790575" cy="509587"/>
          </a:xfrm>
          <a:prstGeom prst="straightConnector1">
            <a:avLst/>
          </a:prstGeom>
          <a:noFill/>
          <a:ln w="38100">
            <a:solidFill>
              <a:srgbClr val="3F3F3F"/>
            </a:solidFill>
            <a:bevel/>
            <a:headEnd type="arrow" w="med" len="med"/>
            <a:tailEnd type="arrow" w="med" len="med"/>
          </a:ln>
          <a:extLst>
            <a:ext uri="{909E8E84-426E-40DD-AFC4-6F175D3DCCD1}">
              <a14:hiddenFill xmlns:a14="http://schemas.microsoft.com/office/drawing/2010/main">
                <a:noFill/>
              </a14:hiddenFill>
            </a:ext>
          </a:extLst>
        </p:spPr>
      </p:cxnSp>
      <p:cxnSp>
        <p:nvCxnSpPr>
          <p:cNvPr id="5152" name="Straight Arrow Connector 117"/>
          <p:cNvCxnSpPr>
            <a:cxnSpLocks noChangeShapeType="1"/>
            <a:stCxn id="5130" idx="3"/>
            <a:endCxn id="5136" idx="1"/>
          </p:cNvCxnSpPr>
          <p:nvPr/>
        </p:nvCxnSpPr>
        <p:spPr bwMode="auto">
          <a:xfrm>
            <a:off x="2565400" y="4667250"/>
            <a:ext cx="815975" cy="1588"/>
          </a:xfrm>
          <a:prstGeom prst="straightConnector1">
            <a:avLst/>
          </a:prstGeom>
          <a:noFill/>
          <a:ln w="38100">
            <a:solidFill>
              <a:srgbClr val="3F3F3F"/>
            </a:solidFill>
            <a:bevel/>
            <a:headEnd type="arrow" w="med" len="med"/>
            <a:tailEnd type="arrow" w="med" len="med"/>
          </a:ln>
          <a:extLst>
            <a:ext uri="{909E8E84-426E-40DD-AFC4-6F175D3DCCD1}">
              <a14:hiddenFill xmlns:a14="http://schemas.microsoft.com/office/drawing/2010/main">
                <a:noFill/>
              </a14:hiddenFill>
            </a:ext>
          </a:extLst>
        </p:spPr>
      </p:cxnSp>
      <p:cxnSp>
        <p:nvCxnSpPr>
          <p:cNvPr id="5153" name="Straight Arrow Connector 120"/>
          <p:cNvCxnSpPr>
            <a:cxnSpLocks noChangeShapeType="1"/>
          </p:cNvCxnSpPr>
          <p:nvPr/>
        </p:nvCxnSpPr>
        <p:spPr bwMode="auto">
          <a:xfrm>
            <a:off x="5819775" y="4664075"/>
            <a:ext cx="815975" cy="0"/>
          </a:xfrm>
          <a:prstGeom prst="straightConnector1">
            <a:avLst/>
          </a:prstGeom>
          <a:noFill/>
          <a:ln w="38100">
            <a:solidFill>
              <a:srgbClr val="3F3F3F"/>
            </a:solidFill>
            <a:bevel/>
            <a:headEnd type="arrow" w="med" len="med"/>
            <a:tailEnd type="arrow" w="med" len="med"/>
          </a:ln>
          <a:extLst>
            <a:ext uri="{909E8E84-426E-40DD-AFC4-6F175D3DCCD1}">
              <a14:hiddenFill xmlns:a14="http://schemas.microsoft.com/office/drawing/2010/main">
                <a:noFill/>
              </a14:hiddenFill>
            </a:ext>
          </a:extLst>
        </p:spPr>
      </p:cxnSp>
      <p:cxnSp>
        <p:nvCxnSpPr>
          <p:cNvPr id="5154" name="Straight Arrow Connector 122"/>
          <p:cNvCxnSpPr>
            <a:cxnSpLocks noChangeShapeType="1"/>
          </p:cNvCxnSpPr>
          <p:nvPr/>
        </p:nvCxnSpPr>
        <p:spPr bwMode="auto">
          <a:xfrm flipH="1">
            <a:off x="2590800" y="1676400"/>
            <a:ext cx="790575" cy="771525"/>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55" name="Straight Arrow Connector 124"/>
          <p:cNvCxnSpPr>
            <a:cxnSpLocks noChangeShapeType="1"/>
          </p:cNvCxnSpPr>
          <p:nvPr/>
        </p:nvCxnSpPr>
        <p:spPr bwMode="auto">
          <a:xfrm>
            <a:off x="5819775" y="1676400"/>
            <a:ext cx="763588" cy="771525"/>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56" name="Straight Arrow Connector 129"/>
          <p:cNvCxnSpPr>
            <a:cxnSpLocks noChangeShapeType="1"/>
          </p:cNvCxnSpPr>
          <p:nvPr/>
        </p:nvCxnSpPr>
        <p:spPr bwMode="auto">
          <a:xfrm>
            <a:off x="5870575" y="3235325"/>
            <a:ext cx="739775" cy="517525"/>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57" name="Straight Arrow Connector 131"/>
          <p:cNvCxnSpPr>
            <a:cxnSpLocks noChangeShapeType="1"/>
            <a:stCxn id="5135" idx="1"/>
            <a:endCxn id="5129" idx="3"/>
          </p:cNvCxnSpPr>
          <p:nvPr/>
        </p:nvCxnSpPr>
        <p:spPr bwMode="auto">
          <a:xfrm flipH="1">
            <a:off x="2565400" y="3213100"/>
            <a:ext cx="815975" cy="488950"/>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58" name="Straight Arrow Connector 134"/>
          <p:cNvCxnSpPr>
            <a:cxnSpLocks noChangeShapeType="1"/>
          </p:cNvCxnSpPr>
          <p:nvPr/>
        </p:nvCxnSpPr>
        <p:spPr bwMode="auto">
          <a:xfrm flipH="1">
            <a:off x="5819775" y="4922838"/>
            <a:ext cx="763588" cy="400050"/>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59" name="Straight Arrow Connector 140"/>
          <p:cNvCxnSpPr>
            <a:cxnSpLocks noChangeShapeType="1"/>
          </p:cNvCxnSpPr>
          <p:nvPr/>
        </p:nvCxnSpPr>
        <p:spPr bwMode="auto">
          <a:xfrm>
            <a:off x="2603500" y="4922838"/>
            <a:ext cx="739775" cy="400050"/>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cxnSp>
        <p:nvCxnSpPr>
          <p:cNvPr id="5160" name="Straight Arrow Connector 142"/>
          <p:cNvCxnSpPr>
            <a:cxnSpLocks noChangeShapeType="1"/>
          </p:cNvCxnSpPr>
          <p:nvPr/>
        </p:nvCxnSpPr>
        <p:spPr bwMode="auto">
          <a:xfrm>
            <a:off x="5819775" y="5856288"/>
            <a:ext cx="739775" cy="401637"/>
          </a:xfrm>
          <a:prstGeom prst="straightConnector1">
            <a:avLst/>
          </a:prstGeom>
          <a:noFill/>
          <a:ln w="38100">
            <a:solidFill>
              <a:srgbClr val="3F3F3F"/>
            </a:solidFill>
            <a:bevel/>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57379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4"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0725"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8"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30729"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a:solidFill>
                  <a:srgbClr val="C00000"/>
                </a:solidFill>
                <a:sym typeface="Arial" charset="0"/>
              </a:rPr>
              <a:t>Ministry of Health and Malaria System</a:t>
            </a:r>
            <a:endParaRPr lang="en-US" sz="2400" b="1" dirty="0">
              <a:solidFill>
                <a:srgbClr val="C00000"/>
              </a:solidFill>
              <a:sym typeface="Arial"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5781" y="1401552"/>
            <a:ext cx="4279763" cy="5151566"/>
          </a:xfrm>
          <a:prstGeom prst="rect">
            <a:avLst/>
          </a:prstGeom>
        </p:spPr>
      </p:pic>
    </p:spTree>
    <p:extLst>
      <p:ext uri="{BB962C8B-B14F-4D97-AF65-F5344CB8AC3E}">
        <p14:creationId xmlns:p14="http://schemas.microsoft.com/office/powerpoint/2010/main" val="2282941146"/>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4"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0725"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8"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30729"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NIMPE’s GIS capacity</a:t>
            </a:r>
            <a:endParaRPr lang="en-US" sz="2400" b="1" dirty="0">
              <a:solidFill>
                <a:srgbClr val="C00000"/>
              </a:solidFill>
              <a:sym typeface="Arial" pitchFamily="34" charset="0"/>
            </a:endParaRPr>
          </a:p>
        </p:txBody>
      </p:sp>
      <p:sp>
        <p:nvSpPr>
          <p:cNvPr id="30730" name="Rectangle 3"/>
          <p:cNvSpPr>
            <a:spLocks noChangeArrowheads="1"/>
          </p:cNvSpPr>
          <p:nvPr/>
        </p:nvSpPr>
        <p:spPr bwMode="auto">
          <a:xfrm>
            <a:off x="609600" y="1371600"/>
            <a:ext cx="7848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Infrastructure are in place (internet connection and computers are available to the commune level</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Case reporting data </a:t>
            </a:r>
            <a:r>
              <a:rPr lang="en-US" sz="2200" dirty="0" smtClean="0">
                <a:latin typeface="Calibri" pitchFamily="34" charset="0"/>
                <a:sym typeface="Times New Roman" pitchFamily="18" charset="0"/>
              </a:rPr>
              <a:t>are collected in paper form and electronic format by commune health workers and send to district and province health services to be organized and report to NIMPE</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NIMPE are improving the speed of data collection by building and implementing the Malaria management system for near real time case reporting.</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The malaria surveillance system are in place with foci investigation, hotspot investigation regularly performed by NIMPE staff</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Equipment are a mixture of GPS trackers (Garmin and similar) and cellphones. </a:t>
            </a:r>
            <a:r>
              <a:rPr lang="en-US" sz="2200" dirty="0" err="1" smtClean="0">
                <a:latin typeface="Calibri" pitchFamily="34" charset="0"/>
                <a:sym typeface="Times New Roman" pitchFamily="18" charset="0"/>
              </a:rPr>
              <a:t>Opensource</a:t>
            </a:r>
            <a:r>
              <a:rPr lang="en-US" sz="2200" dirty="0" smtClean="0">
                <a:latin typeface="Calibri" pitchFamily="34" charset="0"/>
                <a:sym typeface="Times New Roman" pitchFamily="18" charset="0"/>
              </a:rPr>
              <a:t> software and ARCGIS are used to generate maps from data collected</a:t>
            </a:r>
            <a:endParaRPr lang="en-US" sz="2200" dirty="0" smtClean="0">
              <a:latin typeface="Calibri" pitchFamily="34" charset="0"/>
              <a:sym typeface="Times New Roman" pitchFamily="18" charset="0"/>
            </a:endParaRPr>
          </a:p>
          <a:p>
            <a:pPr marL="342900" indent="-342900">
              <a:lnSpc>
                <a:spcPts val="2600"/>
              </a:lnSpc>
              <a:spcAft>
                <a:spcPts val="1200"/>
              </a:spcAft>
              <a:buFont typeface="Arial" pitchFamily="34" charset="0"/>
              <a:buChar char="•"/>
            </a:pPr>
            <a:endParaRPr lang="en-US" sz="2200" dirty="0" smtClean="0">
              <a:latin typeface="Calibri" pitchFamily="34" charset="0"/>
              <a:sym typeface="Times New Roman" pitchFamily="18"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4"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0725"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8"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30729"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Activities</a:t>
            </a:r>
            <a:endParaRPr lang="en-US" sz="2400" b="1" dirty="0">
              <a:solidFill>
                <a:srgbClr val="C00000"/>
              </a:solidFill>
              <a:sym typeface="Arial" pitchFamily="34" charset="0"/>
            </a:endParaRPr>
          </a:p>
        </p:txBody>
      </p:sp>
      <p:sp>
        <p:nvSpPr>
          <p:cNvPr id="30730" name="Rectangle 3"/>
          <p:cNvSpPr>
            <a:spLocks noChangeArrowheads="1"/>
          </p:cNvSpPr>
          <p:nvPr/>
        </p:nvSpPr>
        <p:spPr bwMode="auto">
          <a:xfrm>
            <a:off x="609600" y="1371600"/>
            <a:ext cx="7848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GIS are used in case, foci and hotspot investigation</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Malaria stratification of administrative boundaries in 2014 and 2019 up to commune level</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Pilot studies for administration  of mobile migrant population</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Case reporting  with an aim of </a:t>
            </a:r>
            <a:r>
              <a:rPr lang="en-US" sz="2200" dirty="0" err="1" smtClean="0">
                <a:latin typeface="Calibri" pitchFamily="34" charset="0"/>
                <a:sym typeface="Times New Roman" pitchFamily="18" charset="0"/>
              </a:rPr>
              <a:t>realtime</a:t>
            </a:r>
            <a:r>
              <a:rPr lang="en-US" sz="2200" dirty="0" smtClean="0">
                <a:latin typeface="Calibri" pitchFamily="34" charset="0"/>
                <a:sym typeface="Times New Roman" pitchFamily="18" charset="0"/>
              </a:rPr>
              <a:t> case report.</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Cooperation with partners in improving the GIS capacity (ADB in 2017, KCDC in 2018)</a:t>
            </a:r>
          </a:p>
        </p:txBody>
      </p:sp>
    </p:spTree>
    <p:extLst>
      <p:ext uri="{BB962C8B-B14F-4D97-AF65-F5344CB8AC3E}">
        <p14:creationId xmlns:p14="http://schemas.microsoft.com/office/powerpoint/2010/main" val="2349970252"/>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582" y="1447852"/>
            <a:ext cx="7094835" cy="4999153"/>
          </a:xfrm>
          <a:prstGeom prst="rect">
            <a:avLst/>
          </a:prstGeom>
        </p:spPr>
      </p:pic>
      <p:sp>
        <p:nvSpPr>
          <p:cNvPr id="13"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14"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NIMPE’s GIS capacity</a:t>
            </a:r>
            <a:endParaRPr lang="en-US" sz="2400" b="1" dirty="0">
              <a:solidFill>
                <a:srgbClr val="C00000"/>
              </a:solidFill>
              <a:sym typeface="Arial" pitchFamily="34" charset="0"/>
            </a:endParaRPr>
          </a:p>
        </p:txBody>
      </p:sp>
    </p:spTree>
    <p:extLst>
      <p:ext uri="{BB962C8B-B14F-4D97-AF65-F5344CB8AC3E}">
        <p14:creationId xmlns:p14="http://schemas.microsoft.com/office/powerpoint/2010/main" val="2618919783"/>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13"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14"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NIMPE’s GIS capacity</a:t>
            </a:r>
            <a:endParaRPr lang="en-US" sz="2400" b="1" dirty="0">
              <a:solidFill>
                <a:srgbClr val="C00000"/>
              </a:solidFill>
              <a:sym typeface="Arial"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4757" y="1210261"/>
            <a:ext cx="7557143" cy="5342857"/>
          </a:xfrm>
          <a:prstGeom prst="rect">
            <a:avLst/>
          </a:prstGeom>
        </p:spPr>
      </p:pic>
    </p:spTree>
    <p:extLst>
      <p:ext uri="{BB962C8B-B14F-4D97-AF65-F5344CB8AC3E}">
        <p14:creationId xmlns:p14="http://schemas.microsoft.com/office/powerpoint/2010/main" val="427862284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13"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14"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NIMPE’s GIS capacity</a:t>
            </a:r>
            <a:endParaRPr lang="en-US" sz="2400" b="1" dirty="0">
              <a:solidFill>
                <a:srgbClr val="C00000"/>
              </a:solidFill>
              <a:sym typeface="Arial"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4905" y="1319257"/>
            <a:ext cx="4950381" cy="5157663"/>
          </a:xfrm>
          <a:prstGeom prst="rect">
            <a:avLst/>
          </a:prstGeom>
        </p:spPr>
      </p:pic>
      <p:pic>
        <p:nvPicPr>
          <p:cNvPr id="10" name="Picture 18" descr="Description: C:\Documents and Settings\Administrator\My Documents\Downloads\vnzone1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517" y="1361989"/>
            <a:ext cx="3781425" cy="5343525"/>
          </a:xfrm>
          <a:prstGeom prst="rect">
            <a:avLst/>
          </a:prstGeom>
          <a:ln>
            <a:noFill/>
          </a:ln>
          <a:effectLst>
            <a:outerShdw blurRad="292100" dist="139700" dir="2700000" algn="tl" rotWithShape="0">
              <a:srgbClr val="FFFFFF">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1963622"/>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2600" b="1">
                <a:solidFill>
                  <a:srgbClr val="000033"/>
                </a:solidFill>
                <a:sym typeface="Arial" pitchFamily="34" charset="0"/>
              </a:rPr>
              <a:t>NIMPE Overview</a:t>
            </a:r>
          </a:p>
        </p:txBody>
      </p:sp>
      <p:sp>
        <p:nvSpPr>
          <p:cNvPr id="30723" name="Rectangle 1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4" name="Rectangle 12"/>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a:solidFill>
                <a:srgbClr val="FFFFFF"/>
              </a:solidFill>
              <a:latin typeface="Calibri" pitchFamily="34" charset="0"/>
              <a:sym typeface="Calibri" pitchFamily="34" charset="0"/>
            </a:endParaRPr>
          </a:p>
        </p:txBody>
      </p:sp>
      <p:sp>
        <p:nvSpPr>
          <p:cNvPr id="30725" name="Rectangle 13"/>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endParaRPr lang="en-US" sz="2400">
              <a:solidFill>
                <a:srgbClr val="C00000"/>
              </a:solidFill>
              <a:sym typeface="Arial" pitchFamily="34" charset="0"/>
            </a:endParaRPr>
          </a:p>
        </p:txBody>
      </p:sp>
      <p:sp>
        <p:nvSpPr>
          <p:cNvPr id="30726" name="Rectangle 121"/>
          <p:cNvSpPr>
            <a:spLocks noChangeArrowheads="1"/>
          </p:cNvSpPr>
          <p:nvPr/>
        </p:nvSpPr>
        <p:spPr bwMode="auto">
          <a:xfrm>
            <a:off x="3048000" y="228600"/>
            <a:ext cx="282098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sz="2600" b="1">
                <a:solidFill>
                  <a:srgbClr val="000033"/>
                </a:solidFill>
                <a:sym typeface="Arial" pitchFamily="34" charset="0"/>
              </a:rPr>
              <a:t>NIMPE Overview</a:t>
            </a:r>
          </a:p>
        </p:txBody>
      </p:sp>
      <p:sp>
        <p:nvSpPr>
          <p:cNvPr id="30727" name="Rectangle 1"/>
          <p:cNvSpPr>
            <a:spLocks noChangeArrowheads="1"/>
          </p:cNvSpPr>
          <p:nvPr/>
        </p:nvSpPr>
        <p:spPr bwMode="auto">
          <a:xfrm>
            <a:off x="0" y="0"/>
            <a:ext cx="9144000" cy="990600"/>
          </a:xfrm>
          <a:prstGeom prst="rect">
            <a:avLst/>
          </a:prstGeom>
          <a:gradFill rotWithShape="1">
            <a:gsLst>
              <a:gs pos="0">
                <a:srgbClr val="99D9F5"/>
              </a:gs>
              <a:gs pos="21999">
                <a:srgbClr val="99D9F5"/>
              </a:gs>
              <a:gs pos="92999">
                <a:srgbClr val="99D9F5"/>
              </a:gs>
              <a:gs pos="100000">
                <a:srgbClr val="99D9F5"/>
              </a:gs>
            </a:gsLst>
            <a:lin ang="5400000" scaled="1"/>
          </a:gra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p>
            <a:pPr algn="ctr"/>
            <a:endParaRPr lang="en-US">
              <a:solidFill>
                <a:srgbClr val="FFFFFF"/>
              </a:solidFill>
              <a:latin typeface="Calibri" pitchFamily="34" charset="0"/>
              <a:sym typeface="Calibri" pitchFamily="34" charset="0"/>
            </a:endParaRPr>
          </a:p>
        </p:txBody>
      </p:sp>
      <p:sp>
        <p:nvSpPr>
          <p:cNvPr id="30728" name="Rectangle 9"/>
          <p:cNvSpPr>
            <a:spLocks noChangeArrowheads="1"/>
          </p:cNvSpPr>
          <p:nvPr/>
        </p:nvSpPr>
        <p:spPr bwMode="auto">
          <a:xfrm>
            <a:off x="908050" y="298450"/>
            <a:ext cx="7342188" cy="914400"/>
          </a:xfrm>
          <a:prstGeom prst="rect">
            <a:avLst/>
          </a:prstGeom>
          <a:solidFill>
            <a:srgbClr val="F4EE00"/>
          </a:solidFill>
          <a:ln w="12700">
            <a:solidFill>
              <a:srgbClr val="DE3500">
                <a:alpha val="81175"/>
              </a:srgbClr>
            </a:solidFill>
            <a:bevel/>
            <a:headEnd/>
            <a:tailEnd/>
          </a:ln>
        </p:spPr>
        <p:txBody>
          <a:bodyPr anchor="ctr"/>
          <a:lstStyle/>
          <a:p>
            <a:pPr algn="ctr"/>
            <a:endParaRPr lang="en-US" b="1">
              <a:solidFill>
                <a:srgbClr val="FFFFFF"/>
              </a:solidFill>
              <a:latin typeface="Calibri" pitchFamily="34" charset="0"/>
              <a:sym typeface="Calibri" pitchFamily="34" charset="0"/>
            </a:endParaRPr>
          </a:p>
        </p:txBody>
      </p:sp>
      <p:sp>
        <p:nvSpPr>
          <p:cNvPr id="30729" name="Rectangle 47"/>
          <p:cNvSpPr>
            <a:spLocks noChangeArrowheads="1"/>
          </p:cNvSpPr>
          <p:nvPr/>
        </p:nvSpPr>
        <p:spPr bwMode="auto">
          <a:xfrm>
            <a:off x="960438" y="352425"/>
            <a:ext cx="7239000" cy="806450"/>
          </a:xfrm>
          <a:prstGeom prst="rect">
            <a:avLst/>
          </a:prstGeom>
          <a:solidFill>
            <a:schemeClr val="bg1"/>
          </a:solidFill>
          <a:ln w="38100">
            <a:solidFill>
              <a:srgbClr val="DE3500">
                <a:alpha val="81175"/>
              </a:srgbClr>
            </a:solidFill>
            <a:bevel/>
            <a:headEnd/>
            <a:tailEnd/>
          </a:ln>
        </p:spPr>
        <p:txBody>
          <a:bodyPr anchor="ctr"/>
          <a:lstStyle/>
          <a:p>
            <a:pPr algn="ctr"/>
            <a:r>
              <a:rPr lang="en-US" sz="2400" b="1" dirty="0" smtClean="0">
                <a:solidFill>
                  <a:srgbClr val="C00000"/>
                </a:solidFill>
                <a:sym typeface="Arial" pitchFamily="34" charset="0"/>
              </a:rPr>
              <a:t>Challenges</a:t>
            </a:r>
            <a:endParaRPr lang="en-US" sz="2400" b="1" dirty="0">
              <a:solidFill>
                <a:srgbClr val="C00000"/>
              </a:solidFill>
              <a:sym typeface="Arial" pitchFamily="34" charset="0"/>
            </a:endParaRPr>
          </a:p>
        </p:txBody>
      </p:sp>
      <p:sp>
        <p:nvSpPr>
          <p:cNvPr id="30730" name="Rectangle 3"/>
          <p:cNvSpPr>
            <a:spLocks noChangeArrowheads="1"/>
          </p:cNvSpPr>
          <p:nvPr/>
        </p:nvSpPr>
        <p:spPr bwMode="auto">
          <a:xfrm>
            <a:off x="609600" y="1371600"/>
            <a:ext cx="7848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The digitalization of paper form data has meet challenges</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Human resources problem, at both communes, district, province and central level (few staffs have GIS experience)</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The lack of GPS tracking devices and software to analyze data collected</a:t>
            </a:r>
          </a:p>
          <a:p>
            <a:pPr marL="342900" indent="-342900">
              <a:lnSpc>
                <a:spcPts val="2600"/>
              </a:lnSpc>
              <a:spcAft>
                <a:spcPts val="1200"/>
              </a:spcAft>
              <a:buFont typeface="Arial" pitchFamily="34" charset="0"/>
              <a:buChar char="•"/>
            </a:pPr>
            <a:r>
              <a:rPr lang="en-US" sz="2200" dirty="0" smtClean="0">
                <a:latin typeface="Calibri" pitchFamily="34" charset="0"/>
                <a:sym typeface="Times New Roman" pitchFamily="18" charset="0"/>
              </a:rPr>
              <a:t>Communication and data sharing between levels and cross border. </a:t>
            </a:r>
          </a:p>
        </p:txBody>
      </p:sp>
    </p:spTree>
    <p:extLst>
      <p:ext uri="{BB962C8B-B14F-4D97-AF65-F5344CB8AC3E}">
        <p14:creationId xmlns:p14="http://schemas.microsoft.com/office/powerpoint/2010/main" val="324534983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Them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SimSun"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SimSun" pitchFamily="2" charset="-122"/>
          </a:defRPr>
        </a:defPPr>
      </a:lstStyle>
    </a:lnDef>
  </a:objectDefaults>
  <a:extraClrSchemeLst/>
</a:theme>
</file>

<file path=ppt/theme/theme2.xml><?xml version="1.0" encoding="utf-8"?>
<a:theme xmlns:a="http://schemas.openxmlformats.org/drawingml/2006/main" name="1_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Theme">
      <a:majorFont>
        <a:latin typeface="Calibri"/>
        <a:ea typeface="SimSun"/>
        <a:cs typeface=""/>
      </a:majorFont>
      <a:minorFont>
        <a:latin typeface="Calibri"/>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SimSun"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SimSun" pitchFamily="2" charset="-122"/>
          </a:defRPr>
        </a:defPPr>
      </a:lst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7707</TotalTime>
  <Pages>0</Pages>
  <Words>586</Words>
  <Characters>0</Characters>
  <Application>Microsoft Office PowerPoint</Application>
  <DocSecurity>0</DocSecurity>
  <PresentationFormat>On-screen Show (4:3)</PresentationFormat>
  <Lines>0</Lines>
  <Paragraphs>104</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Joseph Novotny</dc:creator>
  <cp:lastModifiedBy>Windows User</cp:lastModifiedBy>
  <cp:revision>286</cp:revision>
  <cp:lastPrinted>2017-06-02T06:18:59Z</cp:lastPrinted>
  <dcterms:created xsi:type="dcterms:W3CDTF">2014-09-23T07:06:00Z</dcterms:created>
  <dcterms:modified xsi:type="dcterms:W3CDTF">2019-03-24T03:23:15Z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1033-9.1.0.4759</vt:lpwstr>
  </property>
</Properties>
</file>