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56" r:id="rId5"/>
    <p:sldId id="260" r:id="rId6"/>
    <p:sldId id="261" r:id="rId7"/>
    <p:sldId id="262"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C721663-256A-44AA-AA62-78EF7BDFAC65}" type="datetimeFigureOut">
              <a:rPr lang="en-AU" smtClean="0"/>
              <a:t>25/03/2019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6C5A76-80F3-4887-B98E-AA31B87F1D12}" type="slidenum">
              <a:rPr lang="en-AU" smtClean="0"/>
              <a:t>‹#›</a:t>
            </a:fld>
            <a:endParaRPr lang="en-AU"/>
          </a:p>
        </p:txBody>
      </p:sp>
    </p:spTree>
    <p:extLst>
      <p:ext uri="{BB962C8B-B14F-4D97-AF65-F5344CB8AC3E}">
        <p14:creationId xmlns:p14="http://schemas.microsoft.com/office/powerpoint/2010/main" val="2273628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C721663-256A-44AA-AA62-78EF7BDFAC65}" type="datetimeFigureOut">
              <a:rPr lang="en-AU" smtClean="0"/>
              <a:t>25/03/2019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6C5A76-80F3-4887-B98E-AA31B87F1D12}" type="slidenum">
              <a:rPr lang="en-AU" smtClean="0"/>
              <a:t>‹#›</a:t>
            </a:fld>
            <a:endParaRPr lang="en-AU"/>
          </a:p>
        </p:txBody>
      </p:sp>
    </p:spTree>
    <p:extLst>
      <p:ext uri="{BB962C8B-B14F-4D97-AF65-F5344CB8AC3E}">
        <p14:creationId xmlns:p14="http://schemas.microsoft.com/office/powerpoint/2010/main" val="1815212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C721663-256A-44AA-AA62-78EF7BDFAC65}" type="datetimeFigureOut">
              <a:rPr lang="en-AU" smtClean="0"/>
              <a:t>25/03/2019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6C5A76-80F3-4887-B98E-AA31B87F1D12}" type="slidenum">
              <a:rPr lang="en-AU" smtClean="0"/>
              <a:t>‹#›</a:t>
            </a:fld>
            <a:endParaRPr lang="en-AU"/>
          </a:p>
        </p:txBody>
      </p:sp>
    </p:spTree>
    <p:extLst>
      <p:ext uri="{BB962C8B-B14F-4D97-AF65-F5344CB8AC3E}">
        <p14:creationId xmlns:p14="http://schemas.microsoft.com/office/powerpoint/2010/main" val="817931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C721663-256A-44AA-AA62-78EF7BDFAC65}" type="datetimeFigureOut">
              <a:rPr lang="en-AU" smtClean="0"/>
              <a:t>25/03/2019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6C5A76-80F3-4887-B98E-AA31B87F1D12}" type="slidenum">
              <a:rPr lang="en-AU" smtClean="0"/>
              <a:t>‹#›</a:t>
            </a:fld>
            <a:endParaRPr lang="en-AU"/>
          </a:p>
        </p:txBody>
      </p:sp>
    </p:spTree>
    <p:extLst>
      <p:ext uri="{BB962C8B-B14F-4D97-AF65-F5344CB8AC3E}">
        <p14:creationId xmlns:p14="http://schemas.microsoft.com/office/powerpoint/2010/main" val="2059355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721663-256A-44AA-AA62-78EF7BDFAC65}" type="datetimeFigureOut">
              <a:rPr lang="en-AU" smtClean="0"/>
              <a:t>25/03/2019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6C5A76-80F3-4887-B98E-AA31B87F1D12}" type="slidenum">
              <a:rPr lang="en-AU" smtClean="0"/>
              <a:t>‹#›</a:t>
            </a:fld>
            <a:endParaRPr lang="en-AU"/>
          </a:p>
        </p:txBody>
      </p:sp>
    </p:spTree>
    <p:extLst>
      <p:ext uri="{BB962C8B-B14F-4D97-AF65-F5344CB8AC3E}">
        <p14:creationId xmlns:p14="http://schemas.microsoft.com/office/powerpoint/2010/main" val="1101737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C721663-256A-44AA-AA62-78EF7BDFAC65}" type="datetimeFigureOut">
              <a:rPr lang="en-AU" smtClean="0"/>
              <a:t>25/03/2019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6C5A76-80F3-4887-B98E-AA31B87F1D12}" type="slidenum">
              <a:rPr lang="en-AU" smtClean="0"/>
              <a:t>‹#›</a:t>
            </a:fld>
            <a:endParaRPr lang="en-AU"/>
          </a:p>
        </p:txBody>
      </p:sp>
    </p:spTree>
    <p:extLst>
      <p:ext uri="{BB962C8B-B14F-4D97-AF65-F5344CB8AC3E}">
        <p14:creationId xmlns:p14="http://schemas.microsoft.com/office/powerpoint/2010/main" val="1094637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5C721663-256A-44AA-AA62-78EF7BDFAC65}" type="datetimeFigureOut">
              <a:rPr lang="en-AU" smtClean="0"/>
              <a:t>25/03/2019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06C5A76-80F3-4887-B98E-AA31B87F1D12}" type="slidenum">
              <a:rPr lang="en-AU" smtClean="0"/>
              <a:t>‹#›</a:t>
            </a:fld>
            <a:endParaRPr lang="en-AU"/>
          </a:p>
        </p:txBody>
      </p:sp>
    </p:spTree>
    <p:extLst>
      <p:ext uri="{BB962C8B-B14F-4D97-AF65-F5344CB8AC3E}">
        <p14:creationId xmlns:p14="http://schemas.microsoft.com/office/powerpoint/2010/main" val="3671989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C721663-256A-44AA-AA62-78EF7BDFAC65}" type="datetimeFigureOut">
              <a:rPr lang="en-AU" smtClean="0"/>
              <a:t>25/03/2019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06C5A76-80F3-4887-B98E-AA31B87F1D12}" type="slidenum">
              <a:rPr lang="en-AU" smtClean="0"/>
              <a:t>‹#›</a:t>
            </a:fld>
            <a:endParaRPr lang="en-AU"/>
          </a:p>
        </p:txBody>
      </p:sp>
    </p:spTree>
    <p:extLst>
      <p:ext uri="{BB962C8B-B14F-4D97-AF65-F5344CB8AC3E}">
        <p14:creationId xmlns:p14="http://schemas.microsoft.com/office/powerpoint/2010/main" val="3869307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721663-256A-44AA-AA62-78EF7BDFAC65}" type="datetimeFigureOut">
              <a:rPr lang="en-AU" smtClean="0"/>
              <a:t>25/03/2019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06C5A76-80F3-4887-B98E-AA31B87F1D12}" type="slidenum">
              <a:rPr lang="en-AU" smtClean="0"/>
              <a:t>‹#›</a:t>
            </a:fld>
            <a:endParaRPr lang="en-AU"/>
          </a:p>
        </p:txBody>
      </p:sp>
    </p:spTree>
    <p:extLst>
      <p:ext uri="{BB962C8B-B14F-4D97-AF65-F5344CB8AC3E}">
        <p14:creationId xmlns:p14="http://schemas.microsoft.com/office/powerpoint/2010/main" val="143507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721663-256A-44AA-AA62-78EF7BDFAC65}" type="datetimeFigureOut">
              <a:rPr lang="en-AU" smtClean="0"/>
              <a:t>25/03/2019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6C5A76-80F3-4887-B98E-AA31B87F1D12}" type="slidenum">
              <a:rPr lang="en-AU" smtClean="0"/>
              <a:t>‹#›</a:t>
            </a:fld>
            <a:endParaRPr lang="en-AU"/>
          </a:p>
        </p:txBody>
      </p:sp>
    </p:spTree>
    <p:extLst>
      <p:ext uri="{BB962C8B-B14F-4D97-AF65-F5344CB8AC3E}">
        <p14:creationId xmlns:p14="http://schemas.microsoft.com/office/powerpoint/2010/main" val="2588834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721663-256A-44AA-AA62-78EF7BDFAC65}" type="datetimeFigureOut">
              <a:rPr lang="en-AU" smtClean="0"/>
              <a:t>25/03/2019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6C5A76-80F3-4887-B98E-AA31B87F1D12}" type="slidenum">
              <a:rPr lang="en-AU" smtClean="0"/>
              <a:t>‹#›</a:t>
            </a:fld>
            <a:endParaRPr lang="en-AU"/>
          </a:p>
        </p:txBody>
      </p:sp>
    </p:spTree>
    <p:extLst>
      <p:ext uri="{BB962C8B-B14F-4D97-AF65-F5344CB8AC3E}">
        <p14:creationId xmlns:p14="http://schemas.microsoft.com/office/powerpoint/2010/main" val="610950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721663-256A-44AA-AA62-78EF7BDFAC65}" type="datetimeFigureOut">
              <a:rPr lang="en-AU" smtClean="0"/>
              <a:t>25/03/2019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6C5A76-80F3-4887-B98E-AA31B87F1D12}" type="slidenum">
              <a:rPr lang="en-AU" smtClean="0"/>
              <a:t>‹#›</a:t>
            </a:fld>
            <a:endParaRPr lang="en-AU"/>
          </a:p>
        </p:txBody>
      </p:sp>
    </p:spTree>
    <p:extLst>
      <p:ext uri="{BB962C8B-B14F-4D97-AF65-F5344CB8AC3E}">
        <p14:creationId xmlns:p14="http://schemas.microsoft.com/office/powerpoint/2010/main" val="10371163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Management &amp; Use of Geospatial Data Technologies</a:t>
            </a:r>
            <a:endParaRPr lang="en-AU" dirty="0"/>
          </a:p>
        </p:txBody>
      </p:sp>
      <p:sp>
        <p:nvSpPr>
          <p:cNvPr id="3" name="Subtitle 2"/>
          <p:cNvSpPr>
            <a:spLocks noGrp="1"/>
          </p:cNvSpPr>
          <p:nvPr>
            <p:ph type="subTitle" idx="1"/>
          </p:nvPr>
        </p:nvSpPr>
        <p:spPr>
          <a:xfrm>
            <a:off x="1088378" y="4241309"/>
            <a:ext cx="6858000" cy="1114463"/>
          </a:xfrm>
        </p:spPr>
        <p:txBody>
          <a:bodyPr>
            <a:normAutofit fontScale="85000" lnSpcReduction="10000"/>
          </a:bodyPr>
          <a:lstStyle/>
          <a:p>
            <a:r>
              <a:rPr lang="en-US" dirty="0" smtClean="0"/>
              <a:t>Presenter: Solomon Islands</a:t>
            </a:r>
          </a:p>
          <a:p>
            <a:r>
              <a:rPr lang="en-US" dirty="0" smtClean="0"/>
              <a:t>Date: 25 – 28 March 2019 </a:t>
            </a:r>
            <a:r>
              <a:rPr lang="en-SG" dirty="0"/>
              <a:t>Manila, Philippines</a:t>
            </a:r>
            <a:endParaRPr lang="en-AU" dirty="0"/>
          </a:p>
        </p:txBody>
      </p:sp>
    </p:spTree>
    <p:extLst>
      <p:ext uri="{BB962C8B-B14F-4D97-AF65-F5344CB8AC3E}">
        <p14:creationId xmlns:p14="http://schemas.microsoft.com/office/powerpoint/2010/main" val="36447010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2961" y="310608"/>
            <a:ext cx="8469956" cy="6181945"/>
          </a:xfrm>
        </p:spPr>
      </p:pic>
    </p:spTree>
    <p:extLst>
      <p:ext uri="{BB962C8B-B14F-4D97-AF65-F5344CB8AC3E}">
        <p14:creationId xmlns:p14="http://schemas.microsoft.com/office/powerpoint/2010/main" val="17097889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Outline </a:t>
            </a:r>
            <a:endParaRPr lang="en-AU" dirty="0"/>
          </a:p>
        </p:txBody>
      </p:sp>
      <p:sp>
        <p:nvSpPr>
          <p:cNvPr id="3" name="Content Placeholder 2"/>
          <p:cNvSpPr>
            <a:spLocks noGrp="1"/>
          </p:cNvSpPr>
          <p:nvPr>
            <p:ph idx="1"/>
          </p:nvPr>
        </p:nvSpPr>
        <p:spPr>
          <a:xfrm>
            <a:off x="567959" y="1534312"/>
            <a:ext cx="7886700" cy="4351338"/>
          </a:xfrm>
        </p:spPr>
        <p:txBody>
          <a:bodyPr>
            <a:normAutofit fontScale="77500" lnSpcReduction="20000"/>
          </a:bodyPr>
          <a:lstStyle/>
          <a:p>
            <a:endParaRPr lang="en-AU" dirty="0" smtClean="0">
              <a:effectLst/>
            </a:endParaRPr>
          </a:p>
          <a:p>
            <a:pPr marL="914400" lvl="1" indent="-457200">
              <a:buFont typeface="+mj-lt"/>
              <a:buAutoNum type="arabicPeriod"/>
            </a:pPr>
            <a:r>
              <a:rPr lang="en-SG" dirty="0"/>
              <a:t>Current capacity to manage and use geospatial data and technologies (data, human resources, equipment) </a:t>
            </a:r>
            <a:endParaRPr lang="en-SG" dirty="0" smtClean="0"/>
          </a:p>
          <a:p>
            <a:pPr marL="914400" lvl="1" indent="-457200">
              <a:buFont typeface="+mj-lt"/>
              <a:buAutoNum type="arabicPeriod"/>
            </a:pPr>
            <a:endParaRPr lang="en-AU" dirty="0"/>
          </a:p>
          <a:p>
            <a:pPr marL="914400" lvl="1" indent="-457200">
              <a:buFont typeface="+mj-lt"/>
              <a:buAutoNum type="arabicPeriod"/>
            </a:pPr>
            <a:r>
              <a:rPr lang="en-SG" dirty="0"/>
              <a:t>Past and/or current activities and experience using geospatial data and technologies </a:t>
            </a:r>
            <a:endParaRPr lang="en-SG" dirty="0" smtClean="0"/>
          </a:p>
          <a:p>
            <a:pPr marL="914400" lvl="1" indent="-457200">
              <a:buFont typeface="+mj-lt"/>
              <a:buAutoNum type="arabicPeriod"/>
            </a:pPr>
            <a:endParaRPr lang="en-AU" dirty="0"/>
          </a:p>
          <a:p>
            <a:pPr marL="914400" lvl="1" indent="-457200">
              <a:buFont typeface="+mj-lt"/>
              <a:buAutoNum type="arabicPeriod"/>
            </a:pPr>
            <a:r>
              <a:rPr lang="en-SG" dirty="0"/>
              <a:t>Major challenges and needs using these data technologies and the integration of geography in the communicable diseases/Malaria information </a:t>
            </a:r>
            <a:r>
              <a:rPr lang="en-SG" dirty="0" smtClean="0"/>
              <a:t>system</a:t>
            </a:r>
          </a:p>
          <a:p>
            <a:pPr marL="914400" lvl="1" indent="-457200">
              <a:buFont typeface="+mj-lt"/>
              <a:buAutoNum type="arabicPeriod"/>
            </a:pPr>
            <a:endParaRPr lang="en-AU" dirty="0"/>
          </a:p>
          <a:p>
            <a:pPr marL="914400" lvl="1" indent="-457200">
              <a:buFont typeface="+mj-lt"/>
              <a:buAutoNum type="arabicPeriod"/>
            </a:pPr>
            <a:r>
              <a:rPr lang="en-SG" dirty="0"/>
              <a:t>What you see as the way forward at the beginning of this training</a:t>
            </a:r>
            <a:endParaRPr lang="en-AU" dirty="0"/>
          </a:p>
          <a:p>
            <a:endParaRPr lang="en-AU" dirty="0"/>
          </a:p>
        </p:txBody>
      </p:sp>
    </p:spTree>
    <p:extLst>
      <p:ext uri="{BB962C8B-B14F-4D97-AF65-F5344CB8AC3E}">
        <p14:creationId xmlns:p14="http://schemas.microsoft.com/office/powerpoint/2010/main" val="6556704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16632"/>
            <a:ext cx="7772400" cy="1080119"/>
          </a:xfrm>
        </p:spPr>
        <p:txBody>
          <a:bodyPr>
            <a:normAutofit/>
          </a:bodyPr>
          <a:lstStyle/>
          <a:p>
            <a:pPr algn="l"/>
            <a:r>
              <a:rPr lang="en-SG" sz="1800" b="1" dirty="0" smtClean="0"/>
              <a:t>Current capacity to manage and use geospatial data and technologies (data, human resources, equipment) </a:t>
            </a:r>
            <a:r>
              <a:rPr lang="en-AU" sz="1800" b="1" dirty="0" smtClean="0"/>
              <a:t/>
            </a:r>
            <a:br>
              <a:rPr lang="en-AU" sz="1800" b="1" dirty="0" smtClean="0"/>
            </a:br>
            <a:endParaRPr lang="en-AU" sz="1800" dirty="0"/>
          </a:p>
        </p:txBody>
      </p:sp>
      <p:sp>
        <p:nvSpPr>
          <p:cNvPr id="5" name="Content Placeholder 2"/>
          <p:cNvSpPr>
            <a:spLocks noGrp="1"/>
          </p:cNvSpPr>
          <p:nvPr>
            <p:ph type="subTitle" idx="1"/>
          </p:nvPr>
        </p:nvSpPr>
        <p:spPr>
          <a:xfrm>
            <a:off x="1043608" y="1052736"/>
            <a:ext cx="6400800" cy="4776936"/>
          </a:xfrm>
        </p:spPr>
        <p:txBody>
          <a:bodyPr>
            <a:normAutofit fontScale="77500" lnSpcReduction="20000"/>
          </a:bodyPr>
          <a:lstStyle/>
          <a:p>
            <a:pPr algn="l"/>
            <a:r>
              <a:rPr lang="en-US" dirty="0" smtClean="0"/>
              <a:t>Geospatial Data (management and usage) – </a:t>
            </a:r>
          </a:p>
          <a:p>
            <a:pPr marL="457200" indent="-457200" algn="l">
              <a:buFont typeface="Wingdings" panose="05000000000000000000" pitchFamily="2" charset="2"/>
              <a:buChar char="Ø"/>
            </a:pPr>
            <a:r>
              <a:rPr lang="en-US" dirty="0" smtClean="0"/>
              <a:t>There has been no specific department of the Ministry of Health been assigned to carry out the role of collecting information about the locations and shapes of geographic features  and the relationships between them and are stored as coordinates and topology </a:t>
            </a:r>
          </a:p>
          <a:p>
            <a:pPr marL="457200" indent="-457200" algn="l">
              <a:buFont typeface="Wingdings" panose="05000000000000000000" pitchFamily="2" charset="2"/>
              <a:buChar char="Ø"/>
            </a:pPr>
            <a:r>
              <a:rPr lang="en-US" dirty="0" smtClean="0"/>
              <a:t>Currently we only have coordinates of the health facilities </a:t>
            </a:r>
          </a:p>
          <a:p>
            <a:pPr marL="457200" indent="-457200" algn="l">
              <a:buFont typeface="Wingdings" panose="05000000000000000000" pitchFamily="2" charset="2"/>
              <a:buChar char="Ø"/>
            </a:pPr>
            <a:r>
              <a:rPr lang="en-US" dirty="0" smtClean="0"/>
              <a:t>In </a:t>
            </a:r>
            <a:r>
              <a:rPr lang="en-US" dirty="0" err="1" smtClean="0"/>
              <a:t>Temotu</a:t>
            </a:r>
            <a:r>
              <a:rPr lang="en-US" dirty="0" smtClean="0"/>
              <a:t> and Isabel Province, a mapping exercise of all households were mapped in 2008 and 2009 using MapInfo and Access Data Base </a:t>
            </a:r>
          </a:p>
          <a:p>
            <a:pPr marL="457200" indent="-457200" algn="l">
              <a:buFont typeface="Wingdings" panose="05000000000000000000" pitchFamily="2" charset="2"/>
              <a:buChar char="Ø"/>
            </a:pPr>
            <a:endParaRPr lang="en-AU" dirty="0"/>
          </a:p>
        </p:txBody>
      </p:sp>
    </p:spTree>
    <p:extLst>
      <p:ext uri="{BB962C8B-B14F-4D97-AF65-F5344CB8AC3E}">
        <p14:creationId xmlns:p14="http://schemas.microsoft.com/office/powerpoint/2010/main" val="2765012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Cont.…….</a:t>
            </a:r>
            <a:endParaRPr lang="en-AU"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Human Resources </a:t>
            </a:r>
          </a:p>
          <a:p>
            <a:pPr>
              <a:buFont typeface="Wingdings" panose="05000000000000000000" pitchFamily="2" charset="2"/>
              <a:buChar char="Ø"/>
            </a:pPr>
            <a:r>
              <a:rPr lang="en-US" dirty="0" smtClean="0"/>
              <a:t>Very limited human resources on managing and use of geospatial data and technologies</a:t>
            </a:r>
          </a:p>
          <a:p>
            <a:pPr>
              <a:buFont typeface="Wingdings" panose="05000000000000000000" pitchFamily="2" charset="2"/>
              <a:buChar char="Ø"/>
            </a:pPr>
            <a:r>
              <a:rPr lang="en-US" dirty="0" smtClean="0"/>
              <a:t>There is very limited human resource with skills and knowledge to engage in collecting, managing and use of geospatial data and technologies </a:t>
            </a:r>
          </a:p>
          <a:p>
            <a:pPr marL="0" indent="0">
              <a:buNone/>
            </a:pPr>
            <a:endParaRPr lang="en-US" dirty="0"/>
          </a:p>
          <a:p>
            <a:pPr marL="0" indent="0">
              <a:buNone/>
            </a:pPr>
            <a:r>
              <a:rPr lang="en-US" dirty="0" smtClean="0"/>
              <a:t>Equipment</a:t>
            </a:r>
          </a:p>
          <a:p>
            <a:r>
              <a:rPr lang="en-US" dirty="0" smtClean="0"/>
              <a:t>Lacking of Equipment's/ specific accessories needed</a:t>
            </a:r>
          </a:p>
          <a:p>
            <a:r>
              <a:rPr lang="en-US" dirty="0" smtClean="0"/>
              <a:t>Very limited usage of data's for real-time interventions</a:t>
            </a:r>
          </a:p>
          <a:p>
            <a:endParaRPr lang="en-AU" dirty="0"/>
          </a:p>
        </p:txBody>
      </p:sp>
    </p:spTree>
    <p:extLst>
      <p:ext uri="{BB962C8B-B14F-4D97-AF65-F5344CB8AC3E}">
        <p14:creationId xmlns:p14="http://schemas.microsoft.com/office/powerpoint/2010/main" val="24537534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sz="2800" dirty="0" smtClean="0">
                <a:solidFill>
                  <a:srgbClr val="00B0F0"/>
                </a:solidFill>
              </a:rPr>
              <a:t>Past and/or current activities and experience using geospatial data and technologies</a:t>
            </a:r>
            <a:endParaRPr lang="en-AU" sz="2800" dirty="0">
              <a:solidFill>
                <a:srgbClr val="00B0F0"/>
              </a:solidFill>
            </a:endParaRPr>
          </a:p>
        </p:txBody>
      </p:sp>
      <p:sp>
        <p:nvSpPr>
          <p:cNvPr id="3" name="Content Placeholder 2"/>
          <p:cNvSpPr>
            <a:spLocks noGrp="1"/>
          </p:cNvSpPr>
          <p:nvPr>
            <p:ph idx="1"/>
          </p:nvPr>
        </p:nvSpPr>
        <p:spPr>
          <a:xfrm>
            <a:off x="457200" y="1600201"/>
            <a:ext cx="8229600" cy="4061048"/>
          </a:xfrm>
        </p:spPr>
        <p:txBody>
          <a:bodyPr>
            <a:normAutofit fontScale="70000" lnSpcReduction="20000"/>
          </a:bodyPr>
          <a:lstStyle/>
          <a:p>
            <a:r>
              <a:rPr lang="en-AU" dirty="0" smtClean="0"/>
              <a:t>Mapping of Households in </a:t>
            </a:r>
            <a:r>
              <a:rPr lang="en-AU" dirty="0" err="1" smtClean="0"/>
              <a:t>Temotu</a:t>
            </a:r>
            <a:r>
              <a:rPr lang="en-AU" dirty="0" smtClean="0"/>
              <a:t> and Isabel Province in 2008 &amp; 2009 respectively </a:t>
            </a:r>
          </a:p>
          <a:p>
            <a:r>
              <a:rPr lang="en-US" dirty="0" smtClean="0"/>
              <a:t>Trainings conducted by donor partners (2015) on importance of data usage using MapInfo software and MS access database</a:t>
            </a:r>
          </a:p>
          <a:p>
            <a:r>
              <a:rPr lang="en-US" dirty="0" smtClean="0"/>
              <a:t>TDR Project using GIS to capture malaria data using MapInfo and Access Data base in Western Province Solomon Islands 20014-2015</a:t>
            </a:r>
          </a:p>
          <a:p>
            <a:r>
              <a:rPr lang="en-US" dirty="0" smtClean="0"/>
              <a:t>Summary overview by Queensland university (2018) on the importance of geospatial data technologies using QGIS</a:t>
            </a:r>
          </a:p>
          <a:p>
            <a:r>
              <a:rPr lang="en-US" dirty="0" smtClean="0"/>
              <a:t>Currently Using DHIS2 platform to capture malaria data </a:t>
            </a:r>
          </a:p>
          <a:p>
            <a:r>
              <a:rPr lang="en-US" dirty="0" smtClean="0"/>
              <a:t>Use of MapInfo and Access Data Base to capture malaria data </a:t>
            </a:r>
          </a:p>
          <a:p>
            <a:endParaRPr lang="en-US" dirty="0" smtClean="0"/>
          </a:p>
          <a:p>
            <a:endParaRPr lang="en-AU" dirty="0"/>
          </a:p>
        </p:txBody>
      </p:sp>
    </p:spTree>
    <p:extLst>
      <p:ext uri="{BB962C8B-B14F-4D97-AF65-F5344CB8AC3E}">
        <p14:creationId xmlns:p14="http://schemas.microsoft.com/office/powerpoint/2010/main" val="22002494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SG" sz="2800" dirty="0" smtClean="0"/>
              <a:t>Major challenges and needs using these data technologies and the integration of geography in the communicable diseases/Malaria information system</a:t>
            </a:r>
            <a:endParaRPr lang="en-AU" sz="2800"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AU" sz="2000" dirty="0">
                <a:solidFill>
                  <a:srgbClr val="00B0F0"/>
                </a:solidFill>
                <a:latin typeface="Calibri Light" panose="020F0302020204030204"/>
                <a:ea typeface="+mj-ea"/>
                <a:cs typeface="+mj-cs"/>
              </a:rPr>
              <a:t>Sophistication of GST and costs of equipment that would require skilled training and funds to acquire and use of </a:t>
            </a:r>
            <a:r>
              <a:rPr lang="en-AU" sz="2000" dirty="0" smtClean="0">
                <a:solidFill>
                  <a:srgbClr val="00B0F0"/>
                </a:solidFill>
                <a:latin typeface="Calibri Light" panose="020F0302020204030204"/>
                <a:ea typeface="+mj-ea"/>
                <a:cs typeface="+mj-cs"/>
              </a:rPr>
              <a:t>equipment </a:t>
            </a:r>
          </a:p>
          <a:p>
            <a:pPr>
              <a:buFont typeface="Wingdings" panose="05000000000000000000" pitchFamily="2" charset="2"/>
              <a:buChar char="Ø"/>
            </a:pPr>
            <a:r>
              <a:rPr lang="en-AU" sz="2000" dirty="0" smtClean="0">
                <a:solidFill>
                  <a:srgbClr val="00B0F0"/>
                </a:solidFill>
                <a:latin typeface="Calibri Light" panose="020F0302020204030204"/>
                <a:ea typeface="+mj-ea"/>
                <a:cs typeface="+mj-cs"/>
              </a:rPr>
              <a:t>Geospatial </a:t>
            </a:r>
            <a:r>
              <a:rPr lang="en-AU" sz="2000" dirty="0">
                <a:solidFill>
                  <a:srgbClr val="00B0F0"/>
                </a:solidFill>
                <a:latin typeface="Calibri Light" panose="020F0302020204030204"/>
                <a:ea typeface="+mj-ea"/>
                <a:cs typeface="+mj-cs"/>
              </a:rPr>
              <a:t>data management practices – need of very skilful trained personnel's to manage geospatial data on a routine basis </a:t>
            </a:r>
            <a:endParaRPr lang="en-AU" sz="2000" dirty="0" smtClean="0">
              <a:solidFill>
                <a:srgbClr val="00B0F0"/>
              </a:solidFill>
              <a:latin typeface="Calibri Light" panose="020F0302020204030204"/>
              <a:ea typeface="+mj-ea"/>
              <a:cs typeface="+mj-cs"/>
            </a:endParaRPr>
          </a:p>
          <a:p>
            <a:pPr>
              <a:buFont typeface="Wingdings" panose="05000000000000000000" pitchFamily="2" charset="2"/>
              <a:buChar char="Ø"/>
            </a:pPr>
            <a:r>
              <a:rPr lang="en-AU" sz="2000" dirty="0" smtClean="0">
                <a:solidFill>
                  <a:srgbClr val="00B0F0"/>
                </a:solidFill>
                <a:latin typeface="Calibri Light" panose="020F0302020204030204"/>
                <a:ea typeface="+mj-ea"/>
                <a:cs typeface="+mj-cs"/>
              </a:rPr>
              <a:t>The </a:t>
            </a:r>
            <a:r>
              <a:rPr lang="en-AU" sz="2000" dirty="0">
                <a:solidFill>
                  <a:srgbClr val="00B0F0"/>
                </a:solidFill>
                <a:latin typeface="Calibri Light" panose="020F0302020204030204"/>
                <a:ea typeface="+mj-ea"/>
                <a:cs typeface="+mj-cs"/>
              </a:rPr>
              <a:t>need to have polices in place on the use of these data technologies as well as the knowledge on how to integrate these data into the geography in the Communicable diseases / Malaria information </a:t>
            </a:r>
            <a:r>
              <a:rPr lang="en-AU" sz="2000" dirty="0" smtClean="0">
                <a:solidFill>
                  <a:srgbClr val="00B0F0"/>
                </a:solidFill>
                <a:latin typeface="Calibri Light" panose="020F0302020204030204"/>
                <a:ea typeface="+mj-ea"/>
                <a:cs typeface="+mj-cs"/>
              </a:rPr>
              <a:t>system</a:t>
            </a:r>
          </a:p>
          <a:p>
            <a:pPr>
              <a:buFont typeface="Wingdings" panose="05000000000000000000" pitchFamily="2" charset="2"/>
              <a:buChar char="Ø"/>
            </a:pPr>
            <a:r>
              <a:rPr lang="en-AU" sz="2000" dirty="0" smtClean="0">
                <a:solidFill>
                  <a:srgbClr val="00B0F0"/>
                </a:solidFill>
                <a:latin typeface="Calibri Light" panose="020F0302020204030204"/>
                <a:ea typeface="+mj-ea"/>
                <a:cs typeface="+mj-cs"/>
              </a:rPr>
              <a:t>Sustainability </a:t>
            </a:r>
            <a:r>
              <a:rPr lang="en-AU" sz="2000" dirty="0">
                <a:solidFill>
                  <a:srgbClr val="00B0F0"/>
                </a:solidFill>
                <a:latin typeface="Calibri Light" panose="020F0302020204030204"/>
                <a:ea typeface="+mj-ea"/>
                <a:cs typeface="+mj-cs"/>
              </a:rPr>
              <a:t>of data hardware and software to collect, process, analyse data to produce geographical based  </a:t>
            </a:r>
            <a:r>
              <a:rPr lang="en-AU" sz="2000" dirty="0" smtClean="0">
                <a:solidFill>
                  <a:srgbClr val="00B0F0"/>
                </a:solidFill>
                <a:latin typeface="Calibri Light" panose="020F0302020204030204"/>
                <a:ea typeface="+mj-ea"/>
                <a:cs typeface="+mj-cs"/>
              </a:rPr>
              <a:t>information\</a:t>
            </a:r>
          </a:p>
          <a:p>
            <a:pPr>
              <a:buFont typeface="Wingdings" panose="05000000000000000000" pitchFamily="2" charset="2"/>
              <a:buChar char="Ø"/>
            </a:pPr>
            <a:r>
              <a:rPr lang="en-AU" sz="2000" dirty="0">
                <a:solidFill>
                  <a:srgbClr val="00B0F0"/>
                </a:solidFill>
                <a:latin typeface="Calibri Light" panose="020F0302020204030204"/>
                <a:ea typeface="+mj-ea"/>
                <a:cs typeface="+mj-cs"/>
              </a:rPr>
              <a:t>Data quality  (Completeness, timeliness, accuracy, and consistency) of geospatial data be maintained at all times and to be achieved by the use of certain </a:t>
            </a:r>
            <a:r>
              <a:rPr lang="en-AU" sz="2000" dirty="0" smtClean="0">
                <a:solidFill>
                  <a:srgbClr val="00B0F0"/>
                </a:solidFill>
                <a:latin typeface="Calibri Light" panose="020F0302020204030204"/>
                <a:ea typeface="+mj-ea"/>
                <a:cs typeface="+mj-cs"/>
              </a:rPr>
              <a:t>standards</a:t>
            </a:r>
          </a:p>
          <a:p>
            <a:pPr>
              <a:buFont typeface="Wingdings" panose="05000000000000000000" pitchFamily="2" charset="2"/>
              <a:buChar char="Ø"/>
            </a:pPr>
            <a:endParaRPr lang="en-AU" dirty="0"/>
          </a:p>
        </p:txBody>
      </p:sp>
    </p:spTree>
    <p:extLst>
      <p:ext uri="{BB962C8B-B14F-4D97-AF65-F5344CB8AC3E}">
        <p14:creationId xmlns:p14="http://schemas.microsoft.com/office/powerpoint/2010/main" val="35796577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effectLst/>
              </a:rPr>
              <a:t/>
            </a:r>
            <a:br>
              <a:rPr lang="en-AU" dirty="0" smtClean="0">
                <a:effectLst/>
              </a:rPr>
            </a:br>
            <a:r>
              <a:rPr lang="en-SG" sz="3600" dirty="0"/>
              <a:t>What you see as the way forward at the beginning of this training</a:t>
            </a:r>
            <a:r>
              <a:rPr lang="en-AU" dirty="0"/>
              <a:t/>
            </a:r>
            <a:br>
              <a:rPr lang="en-AU" dirty="0"/>
            </a:br>
            <a:endParaRPr lang="en-AU" dirty="0"/>
          </a:p>
        </p:txBody>
      </p:sp>
      <p:sp>
        <p:nvSpPr>
          <p:cNvPr id="3" name="Content Placeholder 2"/>
          <p:cNvSpPr>
            <a:spLocks noGrp="1"/>
          </p:cNvSpPr>
          <p:nvPr>
            <p:ph idx="1"/>
          </p:nvPr>
        </p:nvSpPr>
        <p:spPr/>
        <p:txBody>
          <a:bodyPr>
            <a:normAutofit fontScale="77500" lnSpcReduction="20000"/>
          </a:bodyPr>
          <a:lstStyle/>
          <a:p>
            <a:r>
              <a:rPr lang="en-US" dirty="0" smtClean="0"/>
              <a:t>Learn how to manage and use of geospatial data and technologies as each countries are moving towards malaria elimination</a:t>
            </a:r>
          </a:p>
          <a:p>
            <a:r>
              <a:rPr lang="en-US" dirty="0" smtClean="0"/>
              <a:t>Assist each countries in not only providing the </a:t>
            </a:r>
            <a:r>
              <a:rPr lang="en-US" dirty="0"/>
              <a:t>t</a:t>
            </a:r>
            <a:r>
              <a:rPr lang="en-US" dirty="0" smtClean="0"/>
              <a:t>echnologies for geospatial data collection but also on their sustainability of the GIS (hardware and software) system used </a:t>
            </a:r>
          </a:p>
          <a:p>
            <a:r>
              <a:rPr lang="en-US" dirty="0" smtClean="0"/>
              <a:t>Follow up trainings on a series of Geospatial and Technologies to upgrade the team</a:t>
            </a:r>
          </a:p>
          <a:p>
            <a:r>
              <a:rPr lang="en-US" dirty="0" smtClean="0"/>
              <a:t>Do capacity building in each countries to better manage, use and sustain such technologies</a:t>
            </a:r>
          </a:p>
          <a:p>
            <a:r>
              <a:rPr lang="en-US" dirty="0" smtClean="0"/>
              <a:t>In country capacity building and to expansion of data management and use at all levels of the health system </a:t>
            </a:r>
            <a:endParaRPr lang="en-AU" dirty="0"/>
          </a:p>
        </p:txBody>
      </p:sp>
    </p:spTree>
    <p:extLst>
      <p:ext uri="{BB962C8B-B14F-4D97-AF65-F5344CB8AC3E}">
        <p14:creationId xmlns:p14="http://schemas.microsoft.com/office/powerpoint/2010/main" val="1311772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578</Words>
  <Application>Microsoft Office PowerPoint</Application>
  <PresentationFormat>On-screen Show (4:3)</PresentationFormat>
  <Paragraphs>44</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Wingdings</vt:lpstr>
      <vt:lpstr>Office Theme</vt:lpstr>
      <vt:lpstr>Management &amp; Use of Geospatial Data Technologies</vt:lpstr>
      <vt:lpstr>PowerPoint Presentation</vt:lpstr>
      <vt:lpstr>Presentation Outline </vt:lpstr>
      <vt:lpstr>Current capacity to manage and use geospatial data and technologies (data, human resources, equipment)  </vt:lpstr>
      <vt:lpstr>Cont.…….</vt:lpstr>
      <vt:lpstr>Past and/or current activities and experience using geospatial data and technologies</vt:lpstr>
      <vt:lpstr>Major challenges and needs using these data technologies and the integration of geography in the communicable diseases/Malaria information system</vt:lpstr>
      <vt:lpstr> What you see as the way forward at the beginning of this training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Management &amp; Use of Geospatial Data Technologies</dc:title>
  <dc:creator>Leonard Boaz</dc:creator>
  <cp:lastModifiedBy>Admin</cp:lastModifiedBy>
  <cp:revision>9</cp:revision>
  <dcterms:created xsi:type="dcterms:W3CDTF">2019-03-19T00:11:05Z</dcterms:created>
  <dcterms:modified xsi:type="dcterms:W3CDTF">2019-03-24T23:09:42Z</dcterms:modified>
</cp:coreProperties>
</file>