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3" r:id="rId7"/>
    <p:sldId id="265" r:id="rId8"/>
    <p:sldId id="267" r:id="rId9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3EBDF-7E46-4572-B9B6-F359A412AEF9}" type="datetimeFigureOut">
              <a:rPr lang="en-AU" smtClean="0"/>
              <a:t>22/03/2019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0DA102-D79F-4347-BA6E-767BD21B602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9420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85C9-B471-44B1-9A34-AA0140EA561C}" type="datetimeFigureOut">
              <a:rPr lang="en-AU" smtClean="0"/>
              <a:t>22/03/2019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53C0-0DF6-44DD-9255-49142FC27B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212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85C9-B471-44B1-9A34-AA0140EA561C}" type="datetimeFigureOut">
              <a:rPr lang="en-AU" smtClean="0"/>
              <a:t>22/03/2019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53C0-0DF6-44DD-9255-49142FC27B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285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85C9-B471-44B1-9A34-AA0140EA561C}" type="datetimeFigureOut">
              <a:rPr lang="en-AU" smtClean="0"/>
              <a:t>22/03/2019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53C0-0DF6-44DD-9255-49142FC27B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342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85C9-B471-44B1-9A34-AA0140EA561C}" type="datetimeFigureOut">
              <a:rPr lang="en-AU" smtClean="0"/>
              <a:t>22/03/2019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53C0-0DF6-44DD-9255-49142FC27B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62579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85C9-B471-44B1-9A34-AA0140EA561C}" type="datetimeFigureOut">
              <a:rPr lang="en-AU" smtClean="0"/>
              <a:t>22/03/2019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53C0-0DF6-44DD-9255-49142FC27B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5600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85C9-B471-44B1-9A34-AA0140EA561C}" type="datetimeFigureOut">
              <a:rPr lang="en-AU" smtClean="0"/>
              <a:t>22/03/2019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53C0-0DF6-44DD-9255-49142FC27B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4637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85C9-B471-44B1-9A34-AA0140EA561C}" type="datetimeFigureOut">
              <a:rPr lang="en-AU" smtClean="0"/>
              <a:t>22/03/2019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53C0-0DF6-44DD-9255-49142FC27B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052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85C9-B471-44B1-9A34-AA0140EA561C}" type="datetimeFigureOut">
              <a:rPr lang="en-AU" smtClean="0"/>
              <a:t>22/03/2019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53C0-0DF6-44DD-9255-49142FC27B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022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85C9-B471-44B1-9A34-AA0140EA561C}" type="datetimeFigureOut">
              <a:rPr lang="en-AU" smtClean="0"/>
              <a:t>22/03/2019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53C0-0DF6-44DD-9255-49142FC27B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1759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85C9-B471-44B1-9A34-AA0140EA561C}" type="datetimeFigureOut">
              <a:rPr lang="en-AU" smtClean="0"/>
              <a:t>22/03/2019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53C0-0DF6-44DD-9255-49142FC27B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122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185C9-B471-44B1-9A34-AA0140EA561C}" type="datetimeFigureOut">
              <a:rPr lang="en-AU" smtClean="0"/>
              <a:t>22/03/2019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53C0-0DF6-44DD-9255-49142FC27B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6846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85C9-B471-44B1-9A34-AA0140EA561C}" type="datetimeFigureOut">
              <a:rPr lang="en-AU" smtClean="0"/>
              <a:t>22/03/2019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353C0-0DF6-44DD-9255-49142FC27B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4448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2880320"/>
          </a:xfrm>
        </p:spPr>
        <p:txBody>
          <a:bodyPr>
            <a:normAutofit fontScale="90000"/>
          </a:bodyPr>
          <a:lstStyle/>
          <a:p>
            <a:r>
              <a:rPr lang="en-AU" sz="4900" b="1" dirty="0" smtClean="0"/>
              <a:t/>
            </a:r>
            <a:br>
              <a:rPr lang="en-AU" sz="4900" b="1" dirty="0" smtClean="0"/>
            </a:br>
            <a:r>
              <a:rPr lang="en-AU" sz="4900" b="1" dirty="0" smtClean="0"/>
              <a:t>Introduction to geospatial data management and technologies for Malaria Programs training workshop</a:t>
            </a:r>
            <a:br>
              <a:rPr lang="en-AU" sz="4900" b="1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sz="2700" dirty="0" smtClean="0"/>
              <a:t>March 25</a:t>
            </a:r>
            <a:r>
              <a:rPr lang="en-AU" sz="2700" baseline="30000" dirty="0" smtClean="0"/>
              <a:t>th </a:t>
            </a:r>
            <a:r>
              <a:rPr lang="en-AU" sz="2700" dirty="0" smtClean="0"/>
              <a:t> 2018</a:t>
            </a:r>
            <a:br>
              <a:rPr lang="en-AU" sz="2700" dirty="0" smtClean="0"/>
            </a:br>
            <a:r>
              <a:rPr lang="en-AU" sz="2700" dirty="0" smtClean="0"/>
              <a:t>Crimson Hotel, Manila</a:t>
            </a:r>
            <a:endParaRPr lang="en-AU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9368" y="4293096"/>
            <a:ext cx="6400800" cy="1752600"/>
          </a:xfrm>
        </p:spPr>
        <p:txBody>
          <a:bodyPr>
            <a:normAutofit fontScale="92500" lnSpcReduction="20000"/>
          </a:bodyPr>
          <a:lstStyle/>
          <a:p>
            <a:endParaRPr lang="en-AU" sz="2800" b="1" dirty="0" smtClean="0">
              <a:solidFill>
                <a:schemeClr val="tx1"/>
              </a:solidFill>
            </a:endParaRPr>
          </a:p>
          <a:p>
            <a:r>
              <a:rPr lang="en-AU" sz="2800" b="1" dirty="0" smtClean="0">
                <a:solidFill>
                  <a:schemeClr val="tx1"/>
                </a:solidFill>
              </a:rPr>
              <a:t>John Deli &amp; Pauline Mukura</a:t>
            </a:r>
          </a:p>
          <a:p>
            <a:r>
              <a:rPr lang="en-AU" sz="2800" b="1" dirty="0" smtClean="0">
                <a:solidFill>
                  <a:schemeClr val="tx1"/>
                </a:solidFill>
              </a:rPr>
              <a:t>National Malaria Control Program</a:t>
            </a:r>
          </a:p>
          <a:p>
            <a:r>
              <a:rPr lang="en-AU" sz="2800" b="1" dirty="0" smtClean="0">
                <a:solidFill>
                  <a:schemeClr val="tx1"/>
                </a:solidFill>
              </a:rPr>
              <a:t>PAPUA NEW GUINEA</a:t>
            </a:r>
            <a:endParaRPr lang="en-A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88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b="1" dirty="0" smtClean="0"/>
              <a:t>                Papua New Guinea  </a:t>
            </a:r>
            <a:endParaRPr lang="en-AU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488141"/>
            <a:ext cx="4038600" cy="503720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AU" sz="1400" dirty="0"/>
              <a:t>S</a:t>
            </a:r>
            <a:r>
              <a:rPr lang="en-AU" sz="1400" dirty="0" smtClean="0"/>
              <a:t>ituated south of the equator, 160km north of Australia</a:t>
            </a:r>
            <a:endParaRPr lang="en-AU" sz="1400" dirty="0"/>
          </a:p>
          <a:p>
            <a:pPr marL="0" indent="0">
              <a:buNone/>
            </a:pPr>
            <a:endParaRPr lang="en-AU" sz="1400" dirty="0" smtClean="0"/>
          </a:p>
          <a:p>
            <a:pPr>
              <a:buFont typeface="Wingdings" pitchFamily="2" charset="2"/>
              <a:buChar char="§"/>
            </a:pPr>
            <a:r>
              <a:rPr lang="en-AU" sz="1400" dirty="0"/>
              <a:t>O</a:t>
            </a:r>
            <a:r>
              <a:rPr lang="en-AU" sz="1400" dirty="0" smtClean="0"/>
              <a:t>ccupies the eastern half of the rugged tropical island of New Guinea as well as numerous smaller islands and atolls in the Pacific; </a:t>
            </a:r>
            <a:r>
              <a:rPr lang="en-AU" sz="1400" dirty="0"/>
              <a:t>thus health service delivery can be very </a:t>
            </a:r>
            <a:r>
              <a:rPr lang="en-AU" sz="1400" dirty="0" smtClean="0"/>
              <a:t>challenging.</a:t>
            </a:r>
          </a:p>
          <a:p>
            <a:pPr marL="0" indent="0">
              <a:buNone/>
            </a:pPr>
            <a:endParaRPr lang="en-AU" sz="1400" dirty="0" smtClean="0"/>
          </a:p>
          <a:p>
            <a:pPr>
              <a:buFont typeface="Wingdings" pitchFamily="2" charset="2"/>
              <a:buChar char="§"/>
            </a:pPr>
            <a:r>
              <a:rPr lang="en-AU" sz="1400" dirty="0"/>
              <a:t>Made up of 4 regions with 22 provinces</a:t>
            </a:r>
            <a:r>
              <a:rPr lang="en-AU" sz="1400" dirty="0" smtClean="0"/>
              <a:t>.</a:t>
            </a:r>
          </a:p>
          <a:p>
            <a:pPr marL="0" indent="0">
              <a:buNone/>
            </a:pPr>
            <a:endParaRPr lang="en-AU" sz="1400" dirty="0" smtClean="0"/>
          </a:p>
          <a:p>
            <a:pPr>
              <a:buFont typeface="Wingdings" pitchFamily="2" charset="2"/>
              <a:buChar char="§"/>
            </a:pPr>
            <a:r>
              <a:rPr lang="en-AU" sz="1400" dirty="0" smtClean="0"/>
              <a:t>Est. Population </a:t>
            </a:r>
            <a:r>
              <a:rPr lang="en-AU" sz="1400" i="1" dirty="0" smtClean="0"/>
              <a:t>(2017) </a:t>
            </a:r>
            <a:r>
              <a:rPr lang="en-AU" sz="1400" dirty="0" smtClean="0"/>
              <a:t>= 8.251 million, children make up almost half of this largely rural population.</a:t>
            </a:r>
          </a:p>
          <a:p>
            <a:pPr marL="0" indent="0">
              <a:buNone/>
            </a:pPr>
            <a:endParaRPr lang="en-AU" sz="1400" dirty="0" smtClean="0"/>
          </a:p>
          <a:p>
            <a:pPr>
              <a:buFont typeface="Wingdings" pitchFamily="2" charset="2"/>
              <a:buChar char="§"/>
            </a:pPr>
            <a:r>
              <a:rPr lang="en-AU" sz="1400" dirty="0" smtClean="0"/>
              <a:t>Culturally diverse with more than 100 ethnic groups and 852 languages</a:t>
            </a:r>
            <a:r>
              <a:rPr lang="en-AU" sz="1800" dirty="0" smtClean="0"/>
              <a:t>.</a:t>
            </a:r>
          </a:p>
          <a:p>
            <a:pPr>
              <a:buFont typeface="Wingdings" pitchFamily="2" charset="2"/>
              <a:buChar char="§"/>
            </a:pPr>
            <a:endParaRPr lang="en-AU" sz="1600" dirty="0" smtClean="0"/>
          </a:p>
          <a:p>
            <a:pPr>
              <a:buFont typeface="Wingdings" pitchFamily="2" charset="2"/>
              <a:buChar char="§"/>
            </a:pPr>
            <a:r>
              <a:rPr lang="en-AU" sz="1400" dirty="0" smtClean="0"/>
              <a:t>A developing country facing health problems, and currently affected by alarming morbidity and mortality rates from communicable diseases with malaria been one of them </a:t>
            </a:r>
            <a:r>
              <a:rPr lang="en-AU" sz="1400" i="1" dirty="0" smtClean="0"/>
              <a:t>(WHO)</a:t>
            </a:r>
            <a:r>
              <a:rPr lang="en-AU" sz="1600" dirty="0" smtClean="0"/>
              <a:t>.</a:t>
            </a:r>
          </a:p>
          <a:p>
            <a:pPr marL="0" indent="0">
              <a:buNone/>
            </a:pPr>
            <a:endParaRPr lang="en-AU" sz="2000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8141"/>
            <a:ext cx="4155182" cy="4749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53535"/>
            <a:ext cx="1656184" cy="118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732240" y="2924944"/>
            <a:ext cx="504056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00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Malaria situation in PNG</a:t>
            </a:r>
            <a:endParaRPr lang="en-AU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AU" dirty="0" smtClean="0"/>
              <a:t>Malaria burden is a public health concern, particularly in the low lying areas along the coast and islands region where majority of the population live.</a:t>
            </a:r>
          </a:p>
          <a:p>
            <a:pPr marL="0" indent="0">
              <a:buNone/>
            </a:pPr>
            <a:endParaRPr lang="en-AU" dirty="0"/>
          </a:p>
          <a:p>
            <a:pPr>
              <a:buFont typeface="Wingdings" panose="05000000000000000000" pitchFamily="2" charset="2"/>
              <a:buChar char="§"/>
            </a:pPr>
            <a:r>
              <a:rPr lang="en-AU" dirty="0" smtClean="0"/>
              <a:t>It remains as one of the five leading causes of hospital admissions and deaths </a:t>
            </a:r>
            <a:r>
              <a:rPr lang="en-AU" i="1" dirty="0" smtClean="0"/>
              <a:t>(NHIS).</a:t>
            </a:r>
          </a:p>
          <a:p>
            <a:pPr marL="0" indent="0">
              <a:buNone/>
            </a:pPr>
            <a:endParaRPr lang="en-AU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AU" dirty="0" smtClean="0"/>
              <a:t>A record decline in the prevalence was noted in 2013 following the widespread distribution of LLIN in 2006 and introduction of RDTs and Artemisinin Combination </a:t>
            </a:r>
            <a:r>
              <a:rPr lang="en-AU" dirty="0"/>
              <a:t>T</a:t>
            </a:r>
            <a:r>
              <a:rPr lang="en-AU" dirty="0" smtClean="0"/>
              <a:t>herapy (ACT) in 2011.</a:t>
            </a:r>
          </a:p>
          <a:p>
            <a:pPr marL="0" indent="0">
              <a:buNone/>
            </a:pPr>
            <a:endParaRPr lang="en-AU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AU" dirty="0" smtClean="0"/>
              <a:t>However, recent malaria indicator surveys by PNG Institute of Medical Research (PNGIMR) in 2016 have shown an increase in the incidences across the country; </a:t>
            </a:r>
            <a:r>
              <a:rPr lang="en-AU" b="1" dirty="0" smtClean="0"/>
              <a:t>thus more effort is now put into malaria control activities and capacity building of national staff with assistance from Global Fund and other developing partners.</a:t>
            </a:r>
          </a:p>
          <a:p>
            <a:pPr>
              <a:buFont typeface="Wingdings" panose="05000000000000000000" pitchFamily="2" charset="2"/>
              <a:buChar char="§"/>
            </a:pPr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7682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/>
              <a:t>Current capacity to manage and use geospatial data and technologies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AU" dirty="0" smtClean="0"/>
              <a:t>In 2017, nine </a:t>
            </a:r>
            <a:r>
              <a:rPr lang="en-AU" b="1" dirty="0" smtClean="0"/>
              <a:t>(9) </a:t>
            </a:r>
            <a:r>
              <a:rPr lang="en-AU" dirty="0" smtClean="0"/>
              <a:t>officers from the National Department of Health and PNGIMR attended the “</a:t>
            </a:r>
            <a:r>
              <a:rPr lang="en-US" b="1" dirty="0" smtClean="0"/>
              <a:t>Methods </a:t>
            </a:r>
            <a:r>
              <a:rPr lang="en-US" b="1" dirty="0"/>
              <a:t>and Applications of Spatial Epidemiology in Vector-Borne Tropical </a:t>
            </a:r>
            <a:r>
              <a:rPr lang="en-US" b="1" dirty="0" smtClean="0"/>
              <a:t>Diseases</a:t>
            </a:r>
            <a:r>
              <a:rPr lang="en-US" dirty="0" smtClean="0"/>
              <a:t>” training at the National Institute of Parasitic Diseases in Shanghai, China.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AU" dirty="0" smtClean="0"/>
              <a:t>These officers are now attached to the following areas in the public health division at the central level;    </a:t>
            </a:r>
            <a:endParaRPr lang="en-AU" dirty="0"/>
          </a:p>
          <a:p>
            <a:pPr marL="0" indent="0">
              <a:buNone/>
            </a:pPr>
            <a:r>
              <a:rPr lang="en-AU" dirty="0" smtClean="0"/>
              <a:t>	</a:t>
            </a:r>
            <a:r>
              <a:rPr lang="en-AU" b="1" dirty="0" smtClean="0"/>
              <a:t>-malaria program </a:t>
            </a:r>
            <a:r>
              <a:rPr lang="en-AU" dirty="0" smtClean="0"/>
              <a:t>(</a:t>
            </a:r>
            <a:r>
              <a:rPr lang="en-AU" b="1" dirty="0" smtClean="0"/>
              <a:t>monitoring, evaluation &amp; surveillance)</a:t>
            </a:r>
          </a:p>
          <a:p>
            <a:pPr marL="0" indent="0">
              <a:buNone/>
            </a:pPr>
            <a:r>
              <a:rPr lang="en-AU" b="1" dirty="0"/>
              <a:t>	</a:t>
            </a:r>
            <a:r>
              <a:rPr lang="en-AU" b="1" dirty="0" smtClean="0"/>
              <a:t>-family health &amp; expanded immunization program</a:t>
            </a:r>
          </a:p>
          <a:p>
            <a:pPr marL="0" indent="0">
              <a:buNone/>
            </a:pPr>
            <a:r>
              <a:rPr lang="en-AU" b="1" dirty="0"/>
              <a:t>	</a:t>
            </a:r>
            <a:r>
              <a:rPr lang="en-AU" b="1" dirty="0" smtClean="0"/>
              <a:t>-health information system</a:t>
            </a:r>
          </a:p>
          <a:p>
            <a:pPr marL="0" indent="0">
              <a:buNone/>
            </a:pPr>
            <a:r>
              <a:rPr lang="en-AU" b="1" dirty="0"/>
              <a:t>	</a:t>
            </a:r>
            <a:r>
              <a:rPr lang="en-AU" b="1" dirty="0" smtClean="0"/>
              <a:t>- central public health laboratory</a:t>
            </a:r>
          </a:p>
          <a:p>
            <a:pPr marL="0" indent="0">
              <a:buNone/>
            </a:pPr>
            <a:r>
              <a:rPr lang="en-AU" b="1" dirty="0"/>
              <a:t>	</a:t>
            </a:r>
            <a:r>
              <a:rPr lang="en-AU" b="1" dirty="0" smtClean="0"/>
              <a:t>-operational research</a:t>
            </a:r>
          </a:p>
          <a:p>
            <a:pPr marL="0" indent="0">
              <a:buNone/>
            </a:pPr>
            <a:endParaRPr lang="en-AU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AU" b="1" dirty="0" smtClean="0"/>
              <a:t>QGIS</a:t>
            </a:r>
            <a:r>
              <a:rPr lang="en-AU" dirty="0" smtClean="0"/>
              <a:t> is often used as it is found to be more user-friendly</a:t>
            </a:r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8677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200" b="1" dirty="0"/>
              <a:t>C</a:t>
            </a:r>
            <a:r>
              <a:rPr lang="en-AU" sz="3200" b="1" dirty="0" smtClean="0"/>
              <a:t>urrent activities and experiences using geospatial data and technologies</a:t>
            </a:r>
            <a:r>
              <a:rPr lang="en-AU" sz="3200" dirty="0" smtClean="0"/>
              <a:t/>
            </a:r>
            <a:br>
              <a:rPr lang="en-AU" sz="3200" dirty="0" smtClean="0"/>
            </a:b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AU" dirty="0" smtClean="0"/>
              <a:t>Using </a:t>
            </a:r>
            <a:r>
              <a:rPr lang="en-AU" b="1" dirty="0" smtClean="0"/>
              <a:t>QGIS</a:t>
            </a:r>
            <a:r>
              <a:rPr lang="en-AU" dirty="0" smtClean="0"/>
              <a:t> to;</a:t>
            </a:r>
          </a:p>
          <a:p>
            <a:pPr marL="0" indent="0">
              <a:buNone/>
            </a:pPr>
            <a:endParaRPr lang="en-AU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AU" dirty="0" smtClean="0"/>
              <a:t>Produce thematic maps for </a:t>
            </a:r>
            <a:r>
              <a:rPr lang="en-AU" dirty="0"/>
              <a:t>s</a:t>
            </a:r>
            <a:r>
              <a:rPr lang="en-AU" dirty="0" smtClean="0"/>
              <a:t>ector performance annual review reports</a:t>
            </a:r>
          </a:p>
          <a:p>
            <a:pPr marL="0" indent="0">
              <a:buNone/>
            </a:pPr>
            <a:endParaRPr lang="en-AU" dirty="0"/>
          </a:p>
          <a:p>
            <a:pPr>
              <a:buFont typeface="Wingdings" panose="05000000000000000000" pitchFamily="2" charset="2"/>
              <a:buChar char="§"/>
            </a:pPr>
            <a:r>
              <a:rPr lang="en-AU" dirty="0" smtClean="0"/>
              <a:t>Produce thematic maps for </a:t>
            </a:r>
            <a:r>
              <a:rPr lang="en-AU" dirty="0"/>
              <a:t>d</a:t>
            </a:r>
            <a:r>
              <a:rPr lang="en-AU" dirty="0" smtClean="0"/>
              <a:t>isease </a:t>
            </a:r>
            <a:r>
              <a:rPr lang="en-AU" dirty="0"/>
              <a:t>o</a:t>
            </a:r>
            <a:r>
              <a:rPr lang="en-AU" dirty="0" smtClean="0"/>
              <a:t>utbreak reports</a:t>
            </a:r>
          </a:p>
          <a:p>
            <a:pPr marL="0" indent="0">
              <a:buNone/>
            </a:pPr>
            <a:endParaRPr lang="en-AU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AU" dirty="0" smtClean="0"/>
              <a:t>Map out disease burden areas</a:t>
            </a:r>
          </a:p>
          <a:p>
            <a:pPr marL="0" indent="0">
              <a:buNone/>
            </a:pPr>
            <a:endParaRPr lang="en-AU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AU" dirty="0" smtClean="0"/>
              <a:t>Map out laboratories participating in the external quality assurance program</a:t>
            </a:r>
          </a:p>
          <a:p>
            <a:pPr>
              <a:buFont typeface="Wingdings" panose="05000000000000000000" pitchFamily="2" charset="2"/>
              <a:buChar char="§"/>
            </a:pPr>
            <a:endParaRPr lang="en-AU" dirty="0" smtClean="0"/>
          </a:p>
          <a:p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552" y="1575720"/>
            <a:ext cx="4385982" cy="4857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30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b="1" dirty="0" smtClean="0"/>
              <a:t>Major challenges and needs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AU" dirty="0" smtClean="0"/>
              <a:t>Field trip/work setbacks;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AU" dirty="0" smtClean="0"/>
              <a:t>Internet network is poor in most parts of rural PNG thus using smart phones can be very challenging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AU" dirty="0" smtClean="0"/>
              <a:t>Not all health programs have a GPS machine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All technical officers from the national, provincial and district level require basic GIS/ Mapping training.</a:t>
            </a:r>
          </a:p>
          <a:p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8020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Way forward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AU" dirty="0" smtClean="0"/>
              <a:t>Enhance geospatial data management skills</a:t>
            </a:r>
          </a:p>
          <a:p>
            <a:pPr marL="0" indent="0">
              <a:buNone/>
            </a:pPr>
            <a:endParaRPr lang="en-AU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AU" dirty="0" smtClean="0"/>
              <a:t>Understand the use of other </a:t>
            </a:r>
            <a:r>
              <a:rPr lang="en-AU" dirty="0"/>
              <a:t>geospatial data </a:t>
            </a:r>
            <a:r>
              <a:rPr lang="en-AU" dirty="0" smtClean="0"/>
              <a:t>management technologies </a:t>
            </a:r>
          </a:p>
          <a:p>
            <a:pPr marL="0" indent="0">
              <a:buNone/>
            </a:pPr>
            <a:endParaRPr lang="en-AU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AU" dirty="0" smtClean="0"/>
              <a:t>Use knowledge acquired from this training </a:t>
            </a:r>
            <a:r>
              <a:rPr lang="en-AU" dirty="0" smtClean="0"/>
              <a:t>to;</a:t>
            </a:r>
          </a:p>
          <a:p>
            <a:pPr marL="0" indent="0">
              <a:buNone/>
            </a:pPr>
            <a:r>
              <a:rPr lang="en-AU" dirty="0"/>
              <a:t>	</a:t>
            </a:r>
            <a:r>
              <a:rPr lang="en-AU" dirty="0" smtClean="0"/>
              <a:t>-</a:t>
            </a:r>
            <a:r>
              <a:rPr lang="en-AU" dirty="0" smtClean="0"/>
              <a:t> </a:t>
            </a:r>
            <a:r>
              <a:rPr lang="en-AU" dirty="0" smtClean="0"/>
              <a:t>improve and strengthen malaria </a:t>
            </a:r>
            <a:r>
              <a:rPr lang="en-AU" dirty="0"/>
              <a:t> </a:t>
            </a:r>
            <a:r>
              <a:rPr lang="en-AU" dirty="0" smtClean="0"/>
              <a:t>			   </a:t>
            </a:r>
            <a:r>
              <a:rPr lang="en-AU" dirty="0" smtClean="0"/>
              <a:t>reporting </a:t>
            </a:r>
            <a:r>
              <a:rPr lang="en-AU" dirty="0" smtClean="0"/>
              <a:t>and surveillance </a:t>
            </a:r>
            <a:r>
              <a:rPr lang="en-AU" dirty="0" smtClean="0"/>
              <a:t>system</a:t>
            </a:r>
          </a:p>
          <a:p>
            <a:pPr marL="0" indent="0">
              <a:buNone/>
            </a:pPr>
            <a:r>
              <a:rPr lang="en-AU" dirty="0"/>
              <a:t>	</a:t>
            </a:r>
            <a:r>
              <a:rPr lang="en-AU" dirty="0" smtClean="0"/>
              <a:t>- support malaria pre-elimination programs</a:t>
            </a:r>
            <a:endParaRPr lang="en-AU" dirty="0" smtClean="0"/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234600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/>
          <a:lstStyle/>
          <a:p>
            <a:r>
              <a:rPr lang="en-AU" b="1" dirty="0" smtClean="0"/>
              <a:t>Thank you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val="76740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457</Words>
  <Application>Microsoft Office PowerPoint</Application>
  <PresentationFormat>On-screen Show (4:3)</PresentationFormat>
  <Paragraphs>76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 Introduction to geospatial data management and technologies for Malaria Programs training workshop  March 25th  2018 Crimson Hotel, Manila</vt:lpstr>
      <vt:lpstr>                Papua New Guinea  </vt:lpstr>
      <vt:lpstr>Malaria situation in PNG</vt:lpstr>
      <vt:lpstr>Current capacity to manage and use geospatial data and technologies</vt:lpstr>
      <vt:lpstr>Current activities and experiences using geospatial data and technologies </vt:lpstr>
      <vt:lpstr>Major challenges and needs</vt:lpstr>
      <vt:lpstr>Way forward</vt:lpstr>
      <vt:lpstr>Thank you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Oil Search - Health</dc:creator>
  <cp:lastModifiedBy>MAL_ADMIN</cp:lastModifiedBy>
  <cp:revision>50</cp:revision>
  <cp:lastPrinted>2019-03-22T04:11:56Z</cp:lastPrinted>
  <dcterms:created xsi:type="dcterms:W3CDTF">2019-03-21T00:10:13Z</dcterms:created>
  <dcterms:modified xsi:type="dcterms:W3CDTF">2019-03-22T04:41:42Z</dcterms:modified>
</cp:coreProperties>
</file>