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9" r:id="rId4"/>
    <p:sldId id="258" r:id="rId5"/>
    <p:sldId id="265" r:id="rId6"/>
    <p:sldId id="267" r:id="rId7"/>
    <p:sldId id="259" r:id="rId8"/>
    <p:sldId id="261" r:id="rId9"/>
    <p:sldId id="270" r:id="rId10"/>
    <p:sldId id="268" r:id="rId11"/>
    <p:sldId id="262" r:id="rId12"/>
    <p:sldId id="263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0" autoAdjust="0"/>
    <p:restoredTop sz="94660"/>
  </p:normalViewPr>
  <p:slideViewPr>
    <p:cSldViewPr snapToGrid="0">
      <p:cViewPr>
        <p:scale>
          <a:sx n="50" d="100"/>
          <a:sy n="50" d="100"/>
        </p:scale>
        <p:origin x="-594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5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07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8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0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94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33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34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7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3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63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087CE-8AFC-43BF-BA4D-96A51372F140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1EFC4-595B-4697-ACA2-B969EA717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8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google.com/imgres?imgurl=https://banner2.kisspng.com/20171220/wzq/question-mark-png-5a3a4e12b89756.82748880151377051475613936.jpg&amp;imgrefurl=https://www.kisspng.com/png-question-mark-png-56413/&amp;docid=MeJ-t2hgijmsDM&amp;tbnid=MkyC-v3zNUp5DM:&amp;vet=10ahUKEwi3rpaPspThAhXaXisKHSN3D_YQMwhgKBcwFw..i&amp;w=900&amp;h=760&amp;bih=643&amp;biw=1024&amp;q=Question%20logo/sign&amp;ved=0ahUKEwi3rpaPspThAhXaXisKHSN3D_YQMwhgKBcwFw&amp;iact=mrc&amp;uact=8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114" y="953181"/>
            <a:ext cx="11698514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</a:t>
            </a:r>
            <a:r>
              <a:rPr lang="en-US" dirty="0"/>
              <a:t>to geospatial data management and technologies for Malaria Programs training </a:t>
            </a:r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3371" y="3340781"/>
            <a:ext cx="9144000" cy="1901370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3200" dirty="0" smtClean="0">
                <a:solidFill>
                  <a:srgbClr val="0070C0"/>
                </a:solidFill>
              </a:rPr>
              <a:t>Manila</a:t>
            </a:r>
            <a:r>
              <a:rPr lang="en-US" sz="3200" dirty="0">
                <a:solidFill>
                  <a:srgbClr val="0070C0"/>
                </a:solidFill>
              </a:rPr>
              <a:t>, Philippines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25-28 March.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3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40116" y="1262698"/>
            <a:ext cx="8389256" cy="5254217"/>
            <a:chOff x="0" y="0"/>
            <a:chExt cx="5838823" cy="3926456"/>
          </a:xfrm>
        </p:grpSpPr>
        <p:grpSp>
          <p:nvGrpSpPr>
            <p:cNvPr id="5" name="Group 4"/>
            <p:cNvGrpSpPr/>
            <p:nvPr/>
          </p:nvGrpSpPr>
          <p:grpSpPr>
            <a:xfrm>
              <a:off x="120770" y="0"/>
              <a:ext cx="5695315" cy="1819275"/>
              <a:chOff x="0" y="0"/>
              <a:chExt cx="6076315" cy="219075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0" y="0"/>
                <a:ext cx="6076315" cy="2190750"/>
                <a:chOff x="0" y="0"/>
                <a:chExt cx="6076315" cy="219075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0" y="19050"/>
                  <a:ext cx="6076315" cy="2171700"/>
                  <a:chOff x="0" y="0"/>
                  <a:chExt cx="6076315" cy="2171700"/>
                </a:xfrm>
              </p:grpSpPr>
              <p:pic>
                <p:nvPicPr>
                  <p:cNvPr id="27" name="Picture 26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152650" cy="2171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152650" y="0"/>
                    <a:ext cx="2066925" cy="216217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29" name="Picture 28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210050" y="9525"/>
                    <a:ext cx="1866265" cy="21431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24" name="Rounded Rectangle 23"/>
                <p:cNvSpPr/>
                <p:nvPr/>
              </p:nvSpPr>
              <p:spPr>
                <a:xfrm>
                  <a:off x="66675" y="19050"/>
                  <a:ext cx="1819275" cy="2133600"/>
                </a:xfrm>
                <a:prstGeom prst="roundRect">
                  <a:avLst/>
                </a:prstGeom>
                <a:noFill/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Rounded Rectangle 24"/>
                <p:cNvSpPr/>
                <p:nvPr/>
              </p:nvSpPr>
              <p:spPr>
                <a:xfrm>
                  <a:off x="2009775" y="0"/>
                  <a:ext cx="2028825" cy="2143125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Rounded Rectangle 25"/>
                <p:cNvSpPr/>
                <p:nvPr/>
              </p:nvSpPr>
              <p:spPr>
                <a:xfrm>
                  <a:off x="4124325" y="0"/>
                  <a:ext cx="1809750" cy="2133600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885825" y="142875"/>
                <a:ext cx="4133850" cy="449270"/>
                <a:chOff x="0" y="0"/>
                <a:chExt cx="4133850" cy="449270"/>
              </a:xfrm>
            </p:grpSpPr>
            <p:sp>
              <p:nvSpPr>
                <p:cNvPr id="20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619125" cy="3869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500"/>
                    </a:spcBef>
                    <a:spcAft>
                      <a:spcPts val="1000"/>
                    </a:spcAft>
                  </a:pPr>
                  <a:r>
                    <a:rPr lang="en-US" sz="1000" b="1">
                      <a:effectLst/>
                      <a:latin typeface="Tw Cen MT" panose="020B0602020104020603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Sanma</a:t>
                  </a:r>
                  <a:endParaRPr lang="en-US" sz="1000">
                    <a:effectLst/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952625" y="9525"/>
                  <a:ext cx="619125" cy="3878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500"/>
                    </a:spcBef>
                    <a:spcAft>
                      <a:spcPts val="1000"/>
                    </a:spcAft>
                  </a:pPr>
                  <a:r>
                    <a:rPr lang="en-US" sz="1000" b="1">
                      <a:effectLst/>
                      <a:latin typeface="Tw Cen MT" panose="020B0602020104020603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Torba</a:t>
                  </a:r>
                  <a:endParaRPr lang="en-US" sz="1000">
                    <a:effectLst/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429000" y="9525"/>
                  <a:ext cx="704850" cy="4397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marL="0" marR="0">
                    <a:lnSpc>
                      <a:spcPct val="115000"/>
                    </a:lnSpc>
                    <a:spcBef>
                      <a:spcPts val="500"/>
                    </a:spcBef>
                    <a:spcAft>
                      <a:spcPts val="1000"/>
                    </a:spcAft>
                  </a:pPr>
                  <a:r>
                    <a:rPr lang="en-US" sz="1000" b="1">
                      <a:effectLst/>
                      <a:latin typeface="Tw Cen MT" panose="020B0602020104020603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Penama</a:t>
                  </a:r>
                  <a:endParaRPr lang="en-US" sz="1000">
                    <a:effectLst/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6" name="Group 5"/>
            <p:cNvGrpSpPr/>
            <p:nvPr/>
          </p:nvGrpSpPr>
          <p:grpSpPr>
            <a:xfrm>
              <a:off x="0" y="2173856"/>
              <a:ext cx="5838823" cy="1752600"/>
              <a:chOff x="0" y="0"/>
              <a:chExt cx="6175374" cy="206692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0"/>
                <a:ext cx="6175374" cy="2066925"/>
                <a:chOff x="0" y="0"/>
                <a:chExt cx="6175374" cy="2066925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524125" y="0"/>
                  <a:ext cx="3651249" cy="2066925"/>
                  <a:chOff x="0" y="0"/>
                  <a:chExt cx="3517900" cy="1876425"/>
                </a:xfrm>
              </p:grpSpPr>
              <p:pic>
                <p:nvPicPr>
                  <p:cNvPr id="16" name="Picture 15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1762125" cy="18764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pic>
                <p:nvPicPr>
                  <p:cNvPr id="17" name="Picture 16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24025" y="9525"/>
                    <a:ext cx="1793875" cy="185737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12" name="Rounded Rectangle 11"/>
                <p:cNvSpPr/>
                <p:nvPr/>
              </p:nvSpPr>
              <p:spPr>
                <a:xfrm>
                  <a:off x="2552700" y="38100"/>
                  <a:ext cx="1685925" cy="2028825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Rounded Rectangle 12"/>
                <p:cNvSpPr/>
                <p:nvPr/>
              </p:nvSpPr>
              <p:spPr>
                <a:xfrm>
                  <a:off x="4314825" y="28575"/>
                  <a:ext cx="1685925" cy="2028825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9525"/>
                  <a:ext cx="2533650" cy="2057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5" name="Rounded Rectangle 14"/>
                <p:cNvSpPr/>
                <p:nvPr/>
              </p:nvSpPr>
              <p:spPr>
                <a:xfrm>
                  <a:off x="209550" y="38100"/>
                  <a:ext cx="2276475" cy="2028825"/>
                </a:xfrm>
                <a:prstGeom prst="roundRect">
                  <a:avLst/>
                </a:prstGeom>
                <a:noFill/>
                <a:ln w="254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1085850" y="209550"/>
                <a:ext cx="781050" cy="390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500"/>
                  </a:spcBef>
                  <a:spcAft>
                    <a:spcPts val="1000"/>
                  </a:spcAft>
                </a:pPr>
                <a:r>
                  <a:rPr lang="en-US" sz="1000" b="1">
                    <a:effectLst/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Malampa</a:t>
                </a:r>
                <a:endParaRPr lang="en-US" sz="1000">
                  <a:effectLst/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 Box 2"/>
              <p:cNvSpPr txBox="1">
                <a:spLocks noChangeArrowheads="1"/>
              </p:cNvSpPr>
              <p:nvPr/>
            </p:nvSpPr>
            <p:spPr bwMode="auto">
              <a:xfrm>
                <a:off x="3562351" y="133350"/>
                <a:ext cx="619124" cy="3958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500"/>
                  </a:spcBef>
                  <a:spcAft>
                    <a:spcPts val="1000"/>
                  </a:spcAft>
                </a:pPr>
                <a:r>
                  <a:rPr lang="en-US" sz="1000" b="1">
                    <a:effectLst/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Shefa</a:t>
                </a:r>
                <a:endParaRPr lang="en-US" sz="1000">
                  <a:effectLst/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5114925" y="180799"/>
                <a:ext cx="619124" cy="378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500"/>
                  </a:spcBef>
                  <a:spcAft>
                    <a:spcPts val="1000"/>
                  </a:spcAft>
                </a:pPr>
                <a:r>
                  <a:rPr lang="en-US" sz="1000" b="1">
                    <a:effectLst/>
                    <a:latin typeface="Tw Cen MT" panose="020B0602020104020603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Tafea</a:t>
                </a:r>
                <a:endParaRPr lang="en-US" sz="1000">
                  <a:effectLst/>
                  <a:latin typeface="Tw Cen MT" panose="020B0602020104020603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30" name="Picture 29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5207" y="1283867"/>
            <a:ext cx="1536700" cy="1040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5207" y="2588465"/>
            <a:ext cx="1639570" cy="11087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1" y="228601"/>
            <a:ext cx="11749026" cy="9811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DHIS2 - GIS mapping location of cases by village, health zone, island and province.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62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2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Major challenges and needs using these data technologies and the integration of geography in the communicable diseases/Malaria information system</a:t>
            </a:r>
            <a: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GIS mapping is very useful but its expensive exercise and funding should be available to implement</a:t>
            </a:r>
          </a:p>
          <a:p>
            <a:r>
              <a:rPr lang="en-US" dirty="0" smtClean="0"/>
              <a:t>Availability of funding to </a:t>
            </a:r>
            <a:r>
              <a:rPr lang="en-US" dirty="0"/>
              <a:t>p</a:t>
            </a:r>
            <a:r>
              <a:rPr lang="en-US" dirty="0" smtClean="0"/>
              <a:t>urchasing new machine technology</a:t>
            </a:r>
          </a:p>
          <a:p>
            <a:r>
              <a:rPr lang="en-US" dirty="0" smtClean="0"/>
              <a:t>There are 6 provinces but only 1 provinces completely mapped </a:t>
            </a:r>
          </a:p>
          <a:p>
            <a:r>
              <a:rPr lang="en-US" dirty="0" smtClean="0"/>
              <a:t>DHIS2 system using village coordinates provided by ministry of lands, however the information is not updated. (some village not on the list)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8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36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you see as the way forward at the beginning of this training</a:t>
            </a:r>
            <a: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both looking forward to </a:t>
            </a:r>
            <a:r>
              <a:rPr lang="en-US" dirty="0"/>
              <a:t>learn geospatial data management and </a:t>
            </a:r>
            <a:r>
              <a:rPr lang="en-US" dirty="0" smtClean="0"/>
              <a:t>technologies during this training. </a:t>
            </a:r>
          </a:p>
          <a:p>
            <a:r>
              <a:rPr lang="en-US" dirty="0" smtClean="0"/>
              <a:t>Sharing countries experiences will give us some useful ideas </a:t>
            </a:r>
          </a:p>
          <a:p>
            <a:r>
              <a:rPr lang="en-US" dirty="0" smtClean="0"/>
              <a:t>The training will enhance ability to revive back use and implementation of GIS mapping in malaria program and others </a:t>
            </a:r>
          </a:p>
          <a:p>
            <a:r>
              <a:rPr lang="en-US" dirty="0" smtClean="0"/>
              <a:t>Provide future plan to MOH in order the GIS component can be see as useful in decision making for intervention and measuring outcomes</a:t>
            </a:r>
          </a:p>
          <a:p>
            <a:r>
              <a:rPr lang="en-US" dirty="0" smtClean="0"/>
              <a:t>Share GIS knowledge with other programmers 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819150"/>
            <a:ext cx="435632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4000" dirty="0" smtClean="0"/>
              <a:t>Thank you Tumas !!</a:t>
            </a:r>
          </a:p>
          <a:p>
            <a:pPr algn="ctr"/>
            <a:endParaRPr lang="en-AU" sz="4000" dirty="0"/>
          </a:p>
          <a:p>
            <a:endParaRPr lang="en-AU" dirty="0"/>
          </a:p>
        </p:txBody>
      </p:sp>
      <p:pic>
        <p:nvPicPr>
          <p:cNvPr id="3" name="Picture 2" descr="Image result for Question logo/sign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165" y="2419588"/>
            <a:ext cx="2831990" cy="2952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204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Vanuatu</a:t>
            </a:r>
            <a:endParaRPr lang="en-US" dirty="0"/>
          </a:p>
        </p:txBody>
      </p:sp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57200"/>
            <a:ext cx="5943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0914" y="1103086"/>
            <a:ext cx="2703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 Population: 283,000</a:t>
            </a:r>
          </a:p>
          <a:p>
            <a:r>
              <a:rPr lang="en-US" b="1" dirty="0" smtClean="0"/>
              <a:t>Total Provinces: 6</a:t>
            </a:r>
          </a:p>
          <a:p>
            <a:r>
              <a:rPr lang="en-US" b="1" dirty="0" smtClean="0"/>
              <a:t>Total Islands: 83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55915" y="1944915"/>
            <a:ext cx="10515600" cy="2547031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US" sz="5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Past activities and experience using geospatial data and technologies</a:t>
            </a:r>
            <a: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5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1956"/>
            <a:ext cx="10515600" cy="1325563"/>
          </a:xfrm>
        </p:spPr>
        <p:txBody>
          <a:bodyPr/>
          <a:lstStyle/>
          <a:p>
            <a:r>
              <a:rPr lang="en-US" dirty="0" smtClean="0"/>
              <a:t>Introduction of GIS in Malaria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057" y="1099911"/>
            <a:ext cx="11103429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GIS household mapping data collection was first introduce in 2009 as part of elimination program - collecting data for real time decision making;</a:t>
            </a:r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  - 	In 2009, Tafea province used GIS mapping to map every household 	and mosquito breeding sites. </a:t>
            </a:r>
          </a:p>
          <a:p>
            <a:pPr marL="0" indent="0">
              <a:buNone/>
            </a:pPr>
            <a:r>
              <a:rPr lang="en-US" dirty="0" smtClean="0"/>
              <a:t>      	Data were used for implementing IRS, LLIN and surveillance - 	tracking positive cases location by household. (</a:t>
            </a:r>
            <a:r>
              <a:rPr lang="en-US" dirty="0"/>
              <a:t>H</a:t>
            </a:r>
            <a:r>
              <a:rPr lang="en-US" dirty="0" smtClean="0"/>
              <a:t>ousehold number)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- 	In 2011, GIS mapping extended to Shefa provinces, Efate island were 	specific hotspot areas were Mapped for IRS intervention.</a:t>
            </a:r>
          </a:p>
          <a:p>
            <a:pPr marL="0" indent="0">
              <a:buNone/>
            </a:pPr>
            <a:r>
              <a:rPr lang="en-US" dirty="0" smtClean="0"/>
              <a:t>    - 	In 2013, was extended to Torba province were 2 island were mapped 	for IRS intervention.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84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 Tools used for GIS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GPS / PDA machine</a:t>
            </a:r>
          </a:p>
          <a:p>
            <a:r>
              <a:rPr lang="en-US" dirty="0" smtClean="0"/>
              <a:t>Laptop  </a:t>
            </a:r>
          </a:p>
          <a:p>
            <a:r>
              <a:rPr lang="en-US" dirty="0" smtClean="0"/>
              <a:t>MapInfo software program</a:t>
            </a:r>
          </a:p>
          <a:p>
            <a:r>
              <a:rPr lang="en-AU" altLang="en-US" dirty="0" smtClean="0"/>
              <a:t>ArcPad program </a:t>
            </a:r>
          </a:p>
          <a:p>
            <a:r>
              <a:rPr lang="en-AU" dirty="0" smtClean="0"/>
              <a:t>Marker / sticker base on the houses / doors</a:t>
            </a:r>
          </a:p>
          <a:p>
            <a:r>
              <a:rPr lang="en-AU" dirty="0" smtClean="0"/>
              <a:t>Household card for malaria program</a:t>
            </a:r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901" y="1690688"/>
            <a:ext cx="1571625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7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82002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730" y="4781702"/>
            <a:ext cx="2596178" cy="195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P81901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728" y="2494887"/>
            <a:ext cx="2824520" cy="213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2" y="213406"/>
            <a:ext cx="2906712" cy="2129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724650" y="2100004"/>
            <a:ext cx="3094402" cy="2276475"/>
            <a:chOff x="0" y="6163"/>
            <a:chExt cx="18573" cy="17859"/>
          </a:xfrm>
        </p:grpSpPr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0" y="17857"/>
              <a:ext cx="17855" cy="4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Indoor Residual Spray – Tanna 2km radius 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9" name="Content Placeholder 8" descr="Nov-Dec 2009 10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" y="6163"/>
              <a:ext cx="17859" cy="17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Content Placeholder 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744" y="4629980"/>
            <a:ext cx="2485798" cy="1975844"/>
          </a:xfrm>
          <a:prstGeom prst="rect">
            <a:avLst/>
          </a:prstGeom>
        </p:spPr>
      </p:pic>
      <p:pic>
        <p:nvPicPr>
          <p:cNvPr id="11" name="Picture 10" descr="C:\Users\User\Desktop\Photo\20180614_094908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157" y="126061"/>
            <a:ext cx="2764972" cy="197394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57402" y="5384800"/>
            <a:ext cx="2906712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Process of collecting household data - GIS mapping 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969830" y="213406"/>
            <a:ext cx="2906712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Implementing Intervention using GIS data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30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45143"/>
            <a:ext cx="5664200" cy="762000"/>
          </a:xfrm>
        </p:spPr>
        <p:txBody>
          <a:bodyPr/>
          <a:lstStyle/>
          <a:p>
            <a:r>
              <a:rPr lang="en-US" dirty="0" smtClean="0"/>
              <a:t>Useful of GIS mapping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7164" y="1611892"/>
            <a:ext cx="3634536" cy="4558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910" y="1648901"/>
            <a:ext cx="3935254" cy="48163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050" y="1611893"/>
            <a:ext cx="3976721" cy="4816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16193" y="1148218"/>
            <a:ext cx="198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Household map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746171" y="1186092"/>
            <a:ext cx="2365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Coverage IRS map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723087" y="1096623"/>
            <a:ext cx="290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Positive &amp; Breeding site map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4011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9" y="870857"/>
            <a:ext cx="9942286" cy="559426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38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1960" y="2699022"/>
            <a:ext cx="11750040" cy="1325563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sz="5400" dirty="0" smtClean="0">
                <a:solidFill>
                  <a:srgbClr val="1F497D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urrent activities and experience using geospatial data and technologies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8825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330</Words>
  <Application>Microsoft Office PowerPoint</Application>
  <PresentationFormat>Custom</PresentationFormat>
  <Paragraphs>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Introduction to geospatial data management and technologies for Malaria Programs training workshop</vt:lpstr>
      <vt:lpstr>Vanuatu</vt:lpstr>
      <vt:lpstr>Past activities and experience using geospatial data and technologies </vt:lpstr>
      <vt:lpstr>Introduction of GIS in Malaria Program</vt:lpstr>
      <vt:lpstr> IT Tools used for GIS mapping</vt:lpstr>
      <vt:lpstr>PowerPoint Presentation</vt:lpstr>
      <vt:lpstr>Useful of GIS mapping</vt:lpstr>
      <vt:lpstr>PowerPoint Presentation</vt:lpstr>
      <vt:lpstr>Current activities and experience using geospatial data and technologies</vt:lpstr>
      <vt:lpstr>DHIS2 - GIS mapping location of cases by village, health zone, island and province.</vt:lpstr>
      <vt:lpstr>Major challenges and needs using these data technologies and the integration of geography in the communicable diseases/Malaria information system </vt:lpstr>
      <vt:lpstr>What you see as the way forward at the beginning of this training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lenakellodge@gmail.com</dc:creator>
  <cp:lastModifiedBy>Vanua Sikon</cp:lastModifiedBy>
  <cp:revision>36</cp:revision>
  <dcterms:created xsi:type="dcterms:W3CDTF">2019-03-19T10:27:13Z</dcterms:created>
  <dcterms:modified xsi:type="dcterms:W3CDTF">2019-03-25T00:11:02Z</dcterms:modified>
</cp:coreProperties>
</file>